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6" r:id="rId5"/>
    <p:sldId id="431" r:id="rId6"/>
    <p:sldId id="432" r:id="rId7"/>
    <p:sldId id="457" r:id="rId8"/>
    <p:sldId id="407" r:id="rId9"/>
    <p:sldId id="359" r:id="rId10"/>
    <p:sldId id="301" r:id="rId11"/>
    <p:sldId id="361" r:id="rId12"/>
    <p:sldId id="383" r:id="rId13"/>
    <p:sldId id="384" r:id="rId14"/>
    <p:sldId id="306" r:id="rId15"/>
    <p:sldId id="314" r:id="rId16"/>
    <p:sldId id="302" r:id="rId17"/>
    <p:sldId id="385" r:id="rId18"/>
    <p:sldId id="386" r:id="rId19"/>
    <p:sldId id="387" r:id="rId20"/>
    <p:sldId id="369" r:id="rId21"/>
    <p:sldId id="370" r:id="rId22"/>
    <p:sldId id="310" r:id="rId23"/>
    <p:sldId id="317" r:id="rId24"/>
    <p:sldId id="320" r:id="rId25"/>
    <p:sldId id="279" r:id="rId26"/>
    <p:sldId id="321" r:id="rId27"/>
    <p:sldId id="388" r:id="rId28"/>
    <p:sldId id="389" r:id="rId29"/>
    <p:sldId id="390" r:id="rId30"/>
    <p:sldId id="392" r:id="rId31"/>
    <p:sldId id="408" r:id="rId32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00"/>
    <a:srgbClr val="6600CC"/>
    <a:srgbClr val="CC00FF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30"/>
    <p:restoredTop sz="94660"/>
  </p:normalViewPr>
  <p:slideViewPr>
    <p:cSldViewPr showGuides="1">
      <p:cViewPr varScale="1">
        <p:scale>
          <a:sx n="71" d="100"/>
          <a:sy n="71" d="100"/>
        </p:scale>
        <p:origin x="-354" y="-108"/>
      </p:cViewPr>
      <p:guideLst>
        <p:guide orient="horz" pos="22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ctrTitle"/>
          </p:nvPr>
        </p:nvSpPr>
        <p:spPr>
          <a:xfrm>
            <a:off x="1116013" y="2133600"/>
            <a:ext cx="7127875" cy="1079500"/>
          </a:xfrm>
        </p:spPr>
        <p:txBody>
          <a:bodyPr/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1479550" y="3500438"/>
            <a:ext cx="6400800" cy="6477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0" i="0" strike="noStrike" kern="1200" cap="none" spc="0" normalizeH="0" baseline="0" noProof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ph type="ctrTitle"/>
          </p:nvPr>
        </p:nvSpPr>
        <p:spPr>
          <a:xfrm>
            <a:off x="1116013" y="2133600"/>
            <a:ext cx="7127875" cy="1079500"/>
          </a:xfrm>
        </p:spPr>
        <p:txBody>
          <a:bodyPr/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4099" name="Rectangle 3"/>
          <p:cNvSpPr>
            <a:spLocks noChangeArrowheads="1"/>
          </p:cNvSpPr>
          <p:nvPr>
            <p:ph type="subTitle" idx="1"/>
          </p:nvPr>
        </p:nvSpPr>
        <p:spPr>
          <a:xfrm>
            <a:off x="1479550" y="3500438"/>
            <a:ext cx="6400800" cy="6477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985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985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381000"/>
            <a:ext cx="2135187" cy="5641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381000"/>
            <a:ext cx="6253163" cy="5641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985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985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/>
          <p:nvPr>
            <p:ph type="body"/>
          </p:nvPr>
        </p:nvSpPr>
        <p:spPr>
          <a:xfrm>
            <a:off x="457200" y="1339850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/>
          <p:nvPr>
            <p:ph type="title"/>
          </p:nvPr>
        </p:nvSpPr>
        <p:spPr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/>
          <p:nvPr>
            <p:ph type="body"/>
          </p:nvPr>
        </p:nvSpPr>
        <p:spPr>
          <a:xfrm>
            <a:off x="457200" y="1339850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Rot="1"/>
          </p:cNvSpPr>
          <p:nvPr>
            <p:ph type="title"/>
          </p:nvPr>
        </p:nvSpPr>
        <p:spPr>
          <a:xfrm>
            <a:off x="301625" y="3810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 noRot="1"/>
          </p:cNvSpPr>
          <p:nvPr>
            <p:ph type="body"/>
          </p:nvPr>
        </p:nvSpPr>
        <p:spPr>
          <a:xfrm>
            <a:off x="301625" y="1752600"/>
            <a:ext cx="8540750" cy="427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u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 descr="7-16052G625325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6088" y="4171950"/>
            <a:ext cx="3171825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Rectangle 2"/>
          <p:cNvSpPr/>
          <p:nvPr/>
        </p:nvSpPr>
        <p:spPr>
          <a:xfrm>
            <a:off x="781050" y="1644650"/>
            <a:ext cx="7767638" cy="21447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6000" b="1" dirty="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我们是一家人</a:t>
            </a:r>
            <a:endParaRPr lang="zh-CN" altLang="en-US" sz="6000" b="1" dirty="0">
              <a:solidFill>
                <a:srgbClr val="FF3300"/>
              </a:solidFill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en-US" altLang="zh-CN" sz="6000" b="1" dirty="0"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en-US" sz="6000" b="1" dirty="0">
                <a:latin typeface="隶书" pitchFamily="49" charset="-122"/>
                <a:ea typeface="隶书" pitchFamily="49" charset="-122"/>
              </a:rPr>
              <a:t>抵制校园欺凌</a:t>
            </a:r>
            <a:endParaRPr lang="zh-CN" altLang="en-US" sz="60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4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2" name="页脚占位符 4"/>
          <p:cNvSpPr>
            <a:spLocks noGrp="1"/>
          </p:cNvSpPr>
          <p:nvPr>
            <p:ph type="ftr" sz="quarter" idx="3"/>
          </p:nvPr>
        </p:nvSpPr>
        <p:spPr>
          <a:xfrm>
            <a:off x="1835785" y="3789680"/>
            <a:ext cx="5426710" cy="476250"/>
          </a:xfrm>
          <a:ln/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rtl="0">
              <a:buSzTx/>
            </a:pPr>
            <a:r>
              <a:rPr lang="zh-CN" altLang="en-US" sz="2400" b="1">
                <a:latin typeface="Arial" panose="020B0604020202020204" pitchFamily="34" charset="0"/>
              </a:rPr>
              <a:t>江苏省仪征中学</a:t>
            </a:r>
            <a:r>
              <a:rPr lang="en-US" altLang="zh-CN" sz="2400" b="1">
                <a:latin typeface="Arial" panose="020B0604020202020204" pitchFamily="34" charset="0"/>
              </a:rPr>
              <a:t>    </a:t>
            </a:r>
            <a:r>
              <a:rPr lang="zh-CN" altLang="en-US" sz="2400" b="1">
                <a:latin typeface="Arial" panose="020B0604020202020204" pitchFamily="34" charset="0"/>
              </a:rPr>
              <a:t>鸦元锋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2"/>
          <p:cNvSpPr txBox="1"/>
          <p:nvPr/>
        </p:nvSpPr>
        <p:spPr>
          <a:xfrm>
            <a:off x="1403350" y="692150"/>
            <a:ext cx="6049963" cy="4246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 dirty="0">
                <a:latin typeface="Arial" panose="020B0604020202020204" pitchFamily="34" charset="0"/>
                <a:ea typeface="宋体" panose="02010600030101010101" pitchFamily="2" charset="-122"/>
              </a:rPr>
              <a:t> 想一想</a:t>
            </a:r>
            <a:endParaRPr lang="zh-CN" altLang="en-US" sz="6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6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600" dirty="0">
                <a:latin typeface="Arial" panose="020B0604020202020204" pitchFamily="34" charset="0"/>
                <a:ea typeface="宋体" panose="02010600030101010101" pitchFamily="2" charset="-122"/>
              </a:rPr>
              <a:t>  校园欺凌之惨痛后果</a:t>
            </a:r>
            <a:endParaRPr lang="zh-CN" altLang="en-US" sz="6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 descr="U1596P1T1D13005259F1394DT200705170128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7950" y="44450"/>
            <a:ext cx="4392613" cy="6121400"/>
          </a:xfrm>
          <a:ln/>
        </p:spPr>
      </p:pic>
      <p:pic>
        <p:nvPicPr>
          <p:cNvPr id="17410" name="Picture 3" descr="U1596P1T1D13005259F23DT2007051701281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3" y="44450"/>
            <a:ext cx="3963987" cy="6153150"/>
          </a:xfrm>
          <a:ln/>
        </p:spPr>
      </p:pic>
      <p:sp>
        <p:nvSpPr>
          <p:cNvPr id="17411" name="Text Box 4"/>
          <p:cNvSpPr txBox="1"/>
          <p:nvPr/>
        </p:nvSpPr>
        <p:spPr>
          <a:xfrm>
            <a:off x="466725" y="6165850"/>
            <a:ext cx="44640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受害其中一名伤者抢救的情景</a:t>
            </a:r>
            <a:endParaRPr lang="zh-CN" altLang="en-US" sz="2400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Text Box 6"/>
          <p:cNvSpPr txBox="1"/>
          <p:nvPr/>
        </p:nvSpPr>
        <p:spPr>
          <a:xfrm>
            <a:off x="4429125" y="1000125"/>
            <a:ext cx="677863" cy="3313113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“单挑的后果</a:t>
            </a:r>
            <a:endParaRPr lang="zh-CN" altLang="en-US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" descr="U1596P1T1D13005259F21DT200705170128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925" y="22225"/>
            <a:ext cx="5822950" cy="6707188"/>
          </a:xfrm>
          <a:ln/>
        </p:spPr>
      </p:pic>
      <p:sp>
        <p:nvSpPr>
          <p:cNvPr id="18434" name="Text Box 3"/>
          <p:cNvSpPr txBox="1"/>
          <p:nvPr/>
        </p:nvSpPr>
        <p:spPr>
          <a:xfrm>
            <a:off x="6275388" y="1095375"/>
            <a:ext cx="457200" cy="2262188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endParaRPr lang="zh-CN" altLang="en-US" sz="1800" dirty="0"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Text Box 4"/>
          <p:cNvSpPr txBox="1"/>
          <p:nvPr/>
        </p:nvSpPr>
        <p:spPr>
          <a:xfrm>
            <a:off x="7731125" y="739775"/>
            <a:ext cx="457200" cy="427355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endParaRPr lang="zh-CN" altLang="en-US" sz="1800" dirty="0"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Text Box 5"/>
          <p:cNvSpPr txBox="1"/>
          <p:nvPr/>
        </p:nvSpPr>
        <p:spPr>
          <a:xfrm>
            <a:off x="468313" y="1196975"/>
            <a:ext cx="457200" cy="3376613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endParaRPr lang="zh-CN" altLang="en-US" sz="1800" dirty="0"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Text Box 6"/>
          <p:cNvSpPr txBox="1"/>
          <p:nvPr/>
        </p:nvSpPr>
        <p:spPr>
          <a:xfrm>
            <a:off x="631825" y="1773238"/>
            <a:ext cx="677863" cy="3313112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抢救无效的罗某</a:t>
            </a:r>
            <a:endParaRPr lang="zh-CN" altLang="en-US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Text Box 7"/>
          <p:cNvSpPr txBox="1"/>
          <p:nvPr/>
        </p:nvSpPr>
        <p:spPr>
          <a:xfrm>
            <a:off x="7358063" y="500063"/>
            <a:ext cx="792162" cy="5578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亲人撕心裂肺的表情</a:t>
            </a:r>
            <a:endParaRPr lang="zh-CN" altLang="en-US" sz="4000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18439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20099310002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210675" cy="6553200"/>
          </a:xfrm>
          <a:ln/>
        </p:spPr>
      </p:pic>
      <p:sp>
        <p:nvSpPr>
          <p:cNvPr id="19458" name="Text Box 3"/>
          <p:cNvSpPr txBox="1"/>
          <p:nvPr/>
        </p:nvSpPr>
        <p:spPr>
          <a:xfrm>
            <a:off x="250825" y="981075"/>
            <a:ext cx="720725" cy="3937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遍体鳞伤的小王</a:t>
            </a:r>
            <a:endParaRPr lang="zh-CN" altLang="en-US" sz="3600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/>
          <p:nvPr/>
        </p:nvSpPr>
        <p:spPr>
          <a:xfrm>
            <a:off x="357188" y="2071688"/>
            <a:ext cx="8497887" cy="4116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4000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《</a:t>
            </a:r>
            <a:r>
              <a:rPr lang="zh-CN" altLang="en-US" sz="40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治安管理处罚条例</a:t>
            </a:r>
            <a:r>
              <a:rPr lang="en-US" altLang="zh-CN" sz="40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》</a:t>
            </a:r>
            <a:endParaRPr lang="zh-CN" altLang="en-US" sz="4000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       第</a:t>
            </a:r>
            <a:r>
              <a:rPr lang="en-US" altLang="zh-CN" sz="4000" dirty="0">
                <a:latin typeface="Arial Rounded MT Bold" pitchFamily="34" charset="0"/>
                <a:ea typeface="宋体" panose="02010600030101010101" pitchFamily="2" charset="-122"/>
              </a:rPr>
              <a:t>34</a:t>
            </a: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条 ：殴打他人的，或者故意伤害他人身体的，处</a:t>
            </a:r>
            <a:r>
              <a:rPr lang="zh-CN" altLang="en-US" sz="4000" u="sng" dirty="0">
                <a:latin typeface="Arial Rounded MT Bold" pitchFamily="34" charset="0"/>
                <a:ea typeface="宋体" panose="02010600030101010101" pitchFamily="2" charset="-122"/>
              </a:rPr>
              <a:t>五日以上十日</a:t>
            </a: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以下</a:t>
            </a:r>
            <a:r>
              <a:rPr lang="zh-CN" altLang="en-US" sz="40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拘留</a:t>
            </a: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，并处二百元以上五百元以下罚款；情节较轻的，处</a:t>
            </a:r>
            <a:r>
              <a:rPr lang="zh-CN" altLang="en-US" sz="4000" u="sng" dirty="0">
                <a:latin typeface="Arial Rounded MT Bold" pitchFamily="34" charset="0"/>
                <a:ea typeface="宋体" panose="02010600030101010101" pitchFamily="2" charset="-122"/>
              </a:rPr>
              <a:t>五日</a:t>
            </a: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以下</a:t>
            </a:r>
            <a:r>
              <a:rPr lang="zh-CN" altLang="en-US" sz="40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拘留</a:t>
            </a: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或者五百元以下罚款。</a:t>
            </a:r>
            <a:endParaRPr lang="zh-CN" altLang="en-US" sz="40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   </a:t>
            </a:r>
            <a:endParaRPr lang="en-US" altLang="zh-CN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Rectangle 2"/>
          <p:cNvSpPr txBox="1"/>
          <p:nvPr/>
        </p:nvSpPr>
        <p:spPr>
          <a:xfrm>
            <a:off x="358775" y="785813"/>
            <a:ext cx="8785225" cy="9286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buSzTx/>
            </a:pP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相关法律条文、校规</a:t>
            </a:r>
            <a:endParaRPr lang="zh-CN" altLang="en-US" sz="4400" b="1" dirty="0">
              <a:solidFill>
                <a:srgbClr val="FF3300"/>
              </a:solidFill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20483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/>
          <p:nvPr/>
        </p:nvSpPr>
        <p:spPr>
          <a:xfrm>
            <a:off x="395288" y="477838"/>
            <a:ext cx="8497887" cy="5688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有下列情形之一的，处十日以上十五日以下</a:t>
            </a:r>
            <a:r>
              <a:rPr lang="zh-CN" altLang="en-US" sz="40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拘留</a:t>
            </a: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，并处五百元以上一千元以下罚款：</a:t>
            </a:r>
            <a:endParaRPr lang="zh-CN" altLang="en-US" sz="40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   （一）结伙殴打、伤害他人的；</a:t>
            </a:r>
            <a:endParaRPr lang="zh-CN" altLang="en-US" sz="40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   （二）殴打、伤害残疾人、孕妇、不满十四周岁的人或者六十周岁以上的人的；</a:t>
            </a:r>
            <a:endParaRPr lang="zh-CN" altLang="en-US" sz="40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4000" dirty="0">
                <a:latin typeface="Arial Rounded MT Bold" pitchFamily="34" charset="0"/>
                <a:ea typeface="宋体" panose="02010600030101010101" pitchFamily="2" charset="-122"/>
              </a:rPr>
              <a:t>   （三）多次殴打、伤害他人或者一次殴打、伤害多人的。</a:t>
            </a:r>
            <a:endParaRPr lang="en-US" altLang="zh-CN" sz="40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endParaRPr lang="en-US" altLang="zh-CN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21506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/>
          <p:nvPr/>
        </p:nvSpPr>
        <p:spPr>
          <a:xfrm>
            <a:off x="357188" y="500063"/>
            <a:ext cx="8535987" cy="5954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r>
              <a:rPr lang="zh-CN" altLang="en-US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刑法</a:t>
            </a:r>
            <a:r>
              <a:rPr lang="en-US" altLang="zh-CN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条文</a:t>
            </a:r>
            <a:endParaRPr lang="zh-CN" altLang="en-US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Rounded MT Bold" pitchFamily="34" charset="0"/>
                <a:ea typeface="宋体" panose="02010600030101010101" pitchFamily="2" charset="-122"/>
              </a:rPr>
              <a:t>第</a:t>
            </a:r>
            <a:r>
              <a:rPr lang="en-US" altLang="zh-CN" dirty="0">
                <a:latin typeface="Arial Rounded MT Bold" pitchFamily="34" charset="0"/>
                <a:ea typeface="宋体" panose="02010600030101010101" pitchFamily="2" charset="-122"/>
              </a:rPr>
              <a:t>234</a:t>
            </a:r>
            <a:r>
              <a:rPr lang="zh-CN" altLang="en-US" dirty="0">
                <a:latin typeface="Arial Rounded MT Bold" pitchFamily="34" charset="0"/>
                <a:ea typeface="宋体" panose="02010600030101010101" pitchFamily="2" charset="-122"/>
              </a:rPr>
              <a:t>条</a:t>
            </a:r>
            <a:r>
              <a:rPr lang="en-US" altLang="zh-CN" dirty="0">
                <a:latin typeface="Arial Rounded MT Bold" pitchFamily="34" charset="0"/>
                <a:ea typeface="宋体" panose="02010600030101010101" pitchFamily="2" charset="-122"/>
              </a:rPr>
              <a:t>:</a:t>
            </a:r>
            <a:r>
              <a:rPr lang="zh-CN" altLang="en-US" dirty="0">
                <a:latin typeface="Arial Rounded MT Bold" pitchFamily="34" charset="0"/>
                <a:ea typeface="宋体" panose="02010600030101010101" pitchFamily="2" charset="-122"/>
              </a:rPr>
              <a:t>故意伤害他人身体的，处三年以下有期徒刑、拘役或者管制。 </a:t>
            </a:r>
            <a:endParaRPr lang="zh-CN" altLang="en-US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Rounded MT Bold" pitchFamily="34" charset="0"/>
                <a:ea typeface="宋体" panose="02010600030101010101" pitchFamily="2" charset="-122"/>
              </a:rPr>
              <a:t>致人重伤的，处</a:t>
            </a:r>
            <a:r>
              <a:rPr lang="zh-CN" altLang="en-US" u="sng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三年以上十年以下有期徒刑</a:t>
            </a:r>
            <a:r>
              <a:rPr lang="zh-CN" altLang="en-US" dirty="0">
                <a:latin typeface="Arial Rounded MT Bold" pitchFamily="34" charset="0"/>
                <a:ea typeface="宋体" panose="02010600030101010101" pitchFamily="2" charset="-122"/>
              </a:rPr>
              <a:t>；致人死亡或者以特别残忍手段致人重伤造成严重残疾的，处</a:t>
            </a:r>
            <a:r>
              <a:rPr lang="zh-CN" altLang="en-US" u="sng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十年以上有期徒刑、无期徒刑或者死刑</a:t>
            </a:r>
            <a:r>
              <a:rPr lang="zh-CN" altLang="en-US" dirty="0">
                <a:latin typeface="Arial Rounded MT Bold" pitchFamily="34" charset="0"/>
                <a:ea typeface="宋体" panose="02010600030101010101" pitchFamily="2" charset="-122"/>
              </a:rPr>
              <a:t>。本法另有规定的，依照规定。 </a:t>
            </a:r>
            <a:endParaRPr lang="zh-CN" altLang="en-US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Rounded MT Bold" pitchFamily="34" charset="0"/>
                <a:ea typeface="宋体" panose="02010600030101010101" pitchFamily="2" charset="-122"/>
              </a:rPr>
              <a:t>具有殴打、侮辱情节的，从重处罚。 </a:t>
            </a:r>
            <a:r>
              <a:rPr lang="zh-CN" altLang="en-US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  </a:t>
            </a:r>
            <a:endParaRPr lang="zh-CN" altLang="en-US" dirty="0"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22530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>
            <a:spLocks noGrp="1" noRot="1"/>
          </p:cNvSpPr>
          <p:nvPr>
            <p:ph type="ctrTitle"/>
          </p:nvPr>
        </p:nvSpPr>
        <p:spPr>
          <a:xfrm>
            <a:off x="0" y="1773238"/>
            <a:ext cx="8785225" cy="2754312"/>
          </a:xfrm>
          <a:ln/>
        </p:spPr>
        <p:txBody>
          <a:bodyPr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720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5400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4" name="Text Box 3"/>
          <p:cNvSpPr txBox="1"/>
          <p:nvPr/>
        </p:nvSpPr>
        <p:spPr>
          <a:xfrm>
            <a:off x="395288" y="260350"/>
            <a:ext cx="8281987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易发生打架斗殴事件的性格因素：</a:t>
            </a:r>
            <a:endParaRPr lang="zh-CN" altLang="en-US" sz="4000" b="1" dirty="0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3555" name="Text Box 4"/>
          <p:cNvSpPr txBox="1"/>
          <p:nvPr/>
        </p:nvSpPr>
        <p:spPr>
          <a:xfrm>
            <a:off x="468313" y="1412875"/>
            <a:ext cx="8424862" cy="4968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、自以为是、刚愎自用、不学无术型的；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、着装奇特、发型怪异、品行败坏型的；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、心胸狭窄、爱赢忌输、嫉妒心理强、“小气”型的；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、家庭不和睦、性格严重内向 、心理扭曲型的；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、具有好斗心理，崇尚黑社会义气 ，非常强烈的好胜心，虚荣心极强型  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灯片编号占位符 1"/>
          <p:cNvSpPr>
            <a:spLocks noGrp="1"/>
          </p:cNvSpPr>
          <p:nvPr>
            <p:ph type="sldNum" sz="quarter" idx="4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页脚占位符 2"/>
          <p:cNvSpPr>
            <a:spLocks noGrp="1"/>
          </p:cNvSpPr>
          <p:nvPr>
            <p:ph type="ftr" sz="quarter" idx="3"/>
          </p:nvPr>
        </p:nvSpPr>
        <p:spPr>
          <a:ln/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rtl="0">
              <a:buSzTx/>
            </a:pPr>
            <a:r>
              <a:rPr lang="en-US" altLang="zh-CN" sz="1400">
                <a:latin typeface="Arial" panose="020B0604020202020204" pitchFamily="34" charset="0"/>
              </a:rPr>
              <a:t>PPT课件</a:t>
            </a:r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>
            <a:spLocks noGrp="1" noRot="1"/>
          </p:cNvSpPr>
          <p:nvPr>
            <p:ph type="ctrTitle"/>
          </p:nvPr>
        </p:nvSpPr>
        <p:spPr>
          <a:xfrm>
            <a:off x="179388" y="260350"/>
            <a:ext cx="8713787" cy="6408738"/>
          </a:xfrm>
          <a:ln/>
        </p:spPr>
        <p:txBody>
          <a:bodyPr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en-US" b="1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校园暴力事件的形式：</a:t>
            </a:r>
            <a:br>
              <a:rPr lang="zh-CN" altLang="en-US" b="1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</a:br>
            <a:br>
              <a:rPr lang="zh-CN" altLang="en-US" b="1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</a:b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zh-CN" altLang="zh-CN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 以大欺小，以众欺寡；</a:t>
            </a:r>
            <a:b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zh-CN" altLang="zh-CN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 为一点小事大打出手；</a:t>
            </a:r>
            <a:b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zh-CN" altLang="zh-CN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 不堪长期受辱以暴制暴； </a:t>
            </a:r>
            <a:b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zh-CN" altLang="zh-CN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n-US" altLang="zh-CN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</a:t>
            </a: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索要钱物，不给就拳脚相加，威逼利诱；</a:t>
            </a:r>
            <a:b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zh-CN" altLang="zh-CN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）同学间因“义气”之争，以暴力手段争长论短</a:t>
            </a:r>
            <a:r>
              <a:rPr lang="en-US" altLang="zh-CN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；</a:t>
            </a:r>
            <a:br>
              <a:rPr lang="en-US" altLang="zh-CN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zh-CN" altLang="zh-CN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</a:t>
            </a:r>
            <a: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）个别学生学习社会不良风气，拉帮结派，用暴力来解决相互矛盾。</a:t>
            </a:r>
            <a:br>
              <a:rPr lang="zh-CN" alt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78" name="灯片编号占位符 1"/>
          <p:cNvSpPr>
            <a:spLocks noGrp="1"/>
          </p:cNvSpPr>
          <p:nvPr>
            <p:ph type="sldNum" sz="quarter" idx="4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页脚占位符 2"/>
          <p:cNvSpPr>
            <a:spLocks noGrp="1"/>
          </p:cNvSpPr>
          <p:nvPr>
            <p:ph type="ftr" sz="quarter" idx="3"/>
          </p:nvPr>
        </p:nvSpPr>
        <p:spPr>
          <a:ln/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rtl="0">
              <a:buSzTx/>
            </a:pPr>
            <a:r>
              <a:rPr lang="en-US" altLang="zh-CN" sz="1400">
                <a:latin typeface="Arial" panose="020B0604020202020204" pitchFamily="34" charset="0"/>
              </a:rPr>
              <a:t>PPT课件</a:t>
            </a:r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 Box 2"/>
          <p:cNvSpPr txBox="1"/>
          <p:nvPr/>
        </p:nvSpPr>
        <p:spPr>
          <a:xfrm>
            <a:off x="1403350" y="692150"/>
            <a:ext cx="6049963" cy="4208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sz="18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 dirty="0">
                <a:latin typeface="Arial Rounded MT Bold" pitchFamily="34" charset="0"/>
                <a:ea typeface="宋体" panose="02010600030101010101" pitchFamily="2" charset="-122"/>
              </a:rPr>
              <a:t> 议一议</a:t>
            </a:r>
            <a:endParaRPr lang="zh-CN" altLang="en-US" sz="60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 dirty="0">
                <a:latin typeface="Arial Rounded MT Bold" pitchFamily="34" charset="0"/>
                <a:ea typeface="宋体" panose="02010600030101010101" pitchFamily="2" charset="-122"/>
              </a:rPr>
              <a:t>  </a:t>
            </a:r>
            <a:endParaRPr lang="zh-CN" altLang="en-US" sz="60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600" dirty="0">
                <a:latin typeface="Arial Rounded MT Bold" pitchFamily="34" charset="0"/>
                <a:ea typeface="宋体" panose="02010600030101010101" pitchFamily="2" charset="-122"/>
              </a:rPr>
              <a:t>  如何预防校园欺凌的发生</a:t>
            </a:r>
            <a:endParaRPr lang="zh-CN" altLang="en-US" sz="6600" dirty="0"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25602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922341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fontAlgn="base"/>
            <a:r>
              <a:rPr lang="zh-CN" altLang="zh-CN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什么是校园欺凌</a:t>
            </a:r>
            <a:endParaRPr lang="zh-CN" altLang="zh-CN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194" name="Rectangle 2"/>
          <p:cNvSpPr/>
          <p:nvPr/>
        </p:nvSpPr>
        <p:spPr>
          <a:xfrm>
            <a:off x="928688" y="317500"/>
            <a:ext cx="7358062" cy="4551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lang="zh-CN" altLang="en-US" sz="24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8688" y="1619250"/>
            <a:ext cx="7588250" cy="4602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fontAlgn="base"/>
            <a:r>
              <a:rPr lang="zh-CN" altLang="en-US" sz="3600" b="1" strike="noStrike" noProof="1">
                <a:solidFill>
                  <a:srgbClr val="FF0000"/>
                </a:solidFill>
              </a:rPr>
              <a:t>校园欺凌</a:t>
            </a:r>
            <a:r>
              <a:rPr lang="zh-CN" altLang="en-US" sz="3600" b="1" strike="noStrike" noProof="1"/>
              <a:t>是指同学间欺负弱小的行为，校园欺凌多发生在中小学，由于很多国家实行的是九年制义务教育，受害者会长期受到欺凌。欺凌过程，蕴藏着一个复杂的互动状态，欺负同学会对同学构成心理问题，影响同学们身心的健康，甚至影响人格的发展。</a:t>
            </a:r>
            <a:endParaRPr lang="zh-CN" altLang="en-US" sz="3600" b="1" strike="noStrike" noProof="1"/>
          </a:p>
          <a:p>
            <a:pPr algn="ctr" fontAlgn="base"/>
            <a:r>
              <a:rPr lang="zh-CN" altLang="en-US" sz="4400" b="1" strike="noStrike" noProof="1">
                <a:solidFill>
                  <a:srgbClr val="FF0000"/>
                </a:solidFill>
                <a:latin typeface="Impact" panose="020B0806030902050204" charset="0"/>
              </a:rPr>
              <a:t>校园欺凌也是校园暴力的一种</a:t>
            </a:r>
            <a:endParaRPr lang="zh-CN" altLang="en-US" sz="4400" b="1" strike="noStrike" noProof="1">
              <a:solidFill>
                <a:srgbClr val="FF0000"/>
              </a:solidFill>
              <a:latin typeface="Impact" panose="020B0806030902050204" charset="0"/>
            </a:endParaRPr>
          </a:p>
        </p:txBody>
      </p:sp>
      <p:sp>
        <p:nvSpPr>
          <p:cNvPr id="819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539750" y="1484313"/>
            <a:ext cx="7920038" cy="32591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Arial Rounded MT Bold" pitchFamily="34" charset="0"/>
                <a:ea typeface="宋体" panose="02010600030101010101" pitchFamily="2" charset="-122"/>
              </a:rPr>
              <a:t>       忌做“小人”，要做“大人”，做一个心胸开阔的人。 </a:t>
            </a:r>
            <a:endParaRPr lang="zh-CN" altLang="en-US" b="1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b="1" dirty="0">
                <a:latin typeface="Arial Rounded MT Bold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</a:t>
            </a:r>
            <a:r>
              <a:rPr lang="zh-CN" altLang="en-US" b="1" dirty="0">
                <a:latin typeface="Arial Rounded MT Bold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同学一场是缘分，同学之间要和睦相处</a:t>
            </a:r>
            <a:r>
              <a:rPr lang="zh-CN" altLang="en-US" b="1" dirty="0">
                <a:latin typeface="Arial Rounded MT Bold" pitchFamily="34" charset="0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Arial Rounded MT Bold" pitchFamily="34" charset="0"/>
                <a:ea typeface="宋体" panose="02010600030101010101" pitchFamily="2" charset="-122"/>
              </a:rPr>
              <a:t>     “以和为贵”的中华民族的优良传统。</a:t>
            </a:r>
            <a:endParaRPr lang="zh-CN" altLang="en-US" b="1" dirty="0"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Text Box 3"/>
          <p:cNvSpPr txBox="1"/>
          <p:nvPr/>
        </p:nvSpPr>
        <p:spPr>
          <a:xfrm>
            <a:off x="4138613" y="260350"/>
            <a:ext cx="1101725" cy="1189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72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和</a:t>
            </a:r>
            <a:endParaRPr lang="zh-CN" altLang="en-US" sz="7200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/>
      <p:bldP spid="30723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7" name="Text Box 3"/>
          <p:cNvSpPr txBox="1"/>
          <p:nvPr/>
        </p:nvSpPr>
        <p:spPr>
          <a:xfrm>
            <a:off x="3995738" y="260350"/>
            <a:ext cx="1096962" cy="1189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72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恕</a:t>
            </a:r>
            <a:endParaRPr lang="zh-CN" altLang="en-US" sz="7200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Rectangle 4"/>
          <p:cNvSpPr/>
          <p:nvPr/>
        </p:nvSpPr>
        <p:spPr>
          <a:xfrm>
            <a:off x="539750" y="1484313"/>
            <a:ext cx="7920038" cy="35036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dirty="0">
                <a:solidFill>
                  <a:schemeClr val="tx2"/>
                </a:solidFill>
                <a:latin typeface="Arial Rounded MT Bold" pitchFamily="34" charset="0"/>
                <a:ea typeface="宋体" panose="02010600030101010101" pitchFamily="2" charset="-122"/>
              </a:rPr>
              <a:t>       如果和同学发生矛盾，要懂得谦让，先宽恕对方，主动地向对方检讨自己行为的不妥之处。</a:t>
            </a:r>
            <a:r>
              <a:rPr lang="zh-CN" altLang="en-US" u="sng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即便是自己有理，也要先把双方矛盾缓和下来，</a:t>
            </a:r>
            <a:r>
              <a:rPr lang="zh-CN" altLang="en-US" dirty="0">
                <a:solidFill>
                  <a:schemeClr val="tx2"/>
                </a:solidFill>
                <a:latin typeface="Arial Rounded MT Bold" pitchFamily="34" charset="0"/>
                <a:ea typeface="宋体" panose="02010600030101010101" pitchFamily="2" charset="-122"/>
              </a:rPr>
              <a:t>等对方情绪平稳时再细论各方对错。如果双方的矛盾已无法自行解决时，应马上将情况</a:t>
            </a:r>
            <a:r>
              <a:rPr lang="zh-CN" altLang="en-US" u="sng" dirty="0">
                <a:solidFill>
                  <a:schemeClr val="tx2"/>
                </a:solidFill>
                <a:latin typeface="Arial Rounded MT Bold" pitchFamily="34" charset="0"/>
                <a:ea typeface="宋体" panose="02010600030101010101" pitchFamily="2" charset="-122"/>
              </a:rPr>
              <a:t>报告给老师或家长</a:t>
            </a:r>
            <a:r>
              <a:rPr lang="zh-CN" altLang="en-US" dirty="0">
                <a:solidFill>
                  <a:schemeClr val="tx2"/>
                </a:solidFill>
                <a:latin typeface="Arial Rounded MT Bold" pitchFamily="34" charset="0"/>
                <a:ea typeface="宋体" panose="02010600030101010101" pitchFamily="2" charset="-122"/>
              </a:rPr>
              <a:t>，避免矛盾加深，引发殴斗。</a:t>
            </a:r>
            <a:endParaRPr lang="zh-CN" altLang="en-US" dirty="0">
              <a:solidFill>
                <a:schemeClr val="tx2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Text Box 2"/>
          <p:cNvSpPr txBox="1"/>
          <p:nvPr/>
        </p:nvSpPr>
        <p:spPr>
          <a:xfrm>
            <a:off x="539750" y="1196975"/>
            <a:ext cx="8353425" cy="725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5" name="Text Box 3"/>
          <p:cNvSpPr txBox="1"/>
          <p:nvPr/>
        </p:nvSpPr>
        <p:spPr>
          <a:xfrm>
            <a:off x="4067175" y="0"/>
            <a:ext cx="1296988" cy="1189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7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忍</a:t>
            </a:r>
            <a:endParaRPr lang="zh-CN" altLang="en-US" sz="7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Rectangle 4"/>
          <p:cNvSpPr/>
          <p:nvPr/>
        </p:nvSpPr>
        <p:spPr>
          <a:xfrm>
            <a:off x="611188" y="1125538"/>
            <a:ext cx="8064500" cy="54562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注意自身修养，不能有不文明行为。如果别人骂你或是被人一时冲动打了一下，就觉得受了气，吃了亏，非得也骂对方一句，也打对方一下，这样会使双方的矛盾越来越激化，最终可能升级为打架斗殴。当受到别人的无理嘲笑、起哄、漫骂或批评时，要心胸豁达开朗，切忌情绪激动，过分地生气而失去理智和他人争吵。对方骂人、动手打人是不文明行为，显示出你的气度和修养。老师帮你解决，不要和对方一样野蛮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灯片编号占位符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ldLvl="0"/>
      <p:bldP spid="33795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0" name="Text Box 2"/>
          <p:cNvSpPr txBox="1"/>
          <p:nvPr/>
        </p:nvSpPr>
        <p:spPr>
          <a:xfrm>
            <a:off x="539750" y="1484313"/>
            <a:ext cx="8137525" cy="3260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400" b="1" dirty="0">
                <a:latin typeface="Arial Rounded MT Bold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b="1" dirty="0">
                <a:latin typeface="Arial Rounded MT Bold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理，理性，理智之意。当我们面对自己难以解决的矛盾时，一定要保持冷静和克制，想想身边有哪些人可以帮助我们？</a:t>
            </a:r>
            <a:r>
              <a:rPr lang="zh-CN" altLang="en-US" b="1" dirty="0">
                <a:latin typeface="Arial Rounded MT Bold" pitchFamily="34" charset="0"/>
                <a:ea typeface="宋体" panose="02010600030101010101" pitchFamily="2" charset="-122"/>
              </a:rPr>
              <a:t>学校的力量，老师的调解，家长的帮助，他们都是我们成长过程中的保护者。</a:t>
            </a:r>
            <a:endParaRPr lang="zh-CN" altLang="en-US" b="1" dirty="0"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Text Box 3"/>
          <p:cNvSpPr txBox="1"/>
          <p:nvPr/>
        </p:nvSpPr>
        <p:spPr>
          <a:xfrm>
            <a:off x="3924300" y="260350"/>
            <a:ext cx="1096963" cy="1189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7200" b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理</a:t>
            </a:r>
            <a:endParaRPr lang="zh-CN" altLang="en-US" sz="7200" b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ldLvl="0"/>
      <p:bldP spid="37891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2"/>
          <p:cNvSpPr txBox="1"/>
          <p:nvPr/>
        </p:nvSpPr>
        <p:spPr>
          <a:xfrm>
            <a:off x="1500188" y="857250"/>
            <a:ext cx="6049962" cy="420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sz="18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 dirty="0">
                <a:latin typeface="Arial Rounded MT Bold" pitchFamily="34" charset="0"/>
                <a:ea typeface="宋体" panose="02010600030101010101" pitchFamily="2" charset="-122"/>
              </a:rPr>
              <a:t> </a:t>
            </a:r>
            <a:r>
              <a:rPr lang="zh-CN" altLang="en-US" sz="6000" b="1" i="1" dirty="0">
                <a:solidFill>
                  <a:srgbClr val="FF3300"/>
                </a:solidFill>
                <a:latin typeface="Arial Rounded MT Bold" pitchFamily="34" charset="0"/>
                <a:ea typeface="宋体" panose="02010600030101010101" pitchFamily="2" charset="-122"/>
              </a:rPr>
              <a:t>记一记</a:t>
            </a:r>
            <a:endParaRPr lang="zh-CN" altLang="en-US" sz="6000" b="1" i="1" dirty="0">
              <a:solidFill>
                <a:srgbClr val="FF3300"/>
              </a:solidFill>
              <a:latin typeface="Arial Rounded MT Bold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 dirty="0">
                <a:latin typeface="Arial Rounded MT Bold" pitchFamily="34" charset="0"/>
                <a:ea typeface="宋体" panose="02010600030101010101" pitchFamily="2" charset="-122"/>
              </a:rPr>
              <a:t>  </a:t>
            </a:r>
            <a:endParaRPr lang="zh-CN" altLang="en-US" sz="6000" dirty="0">
              <a:latin typeface="Arial Rounded MT Bold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600" dirty="0">
                <a:latin typeface="Arial Rounded MT Bold" pitchFamily="34" charset="0"/>
                <a:ea typeface="宋体" panose="02010600030101010101" pitchFamily="2" charset="-122"/>
              </a:rPr>
              <a:t>  如何做到有效的自我保护</a:t>
            </a:r>
            <a:endParaRPr lang="zh-CN" altLang="en-US" sz="6600" dirty="0">
              <a:latin typeface="Arial Rounded MT Bold" pitchFamily="34" charset="0"/>
              <a:ea typeface="宋体" panose="02010600030101010101" pitchFamily="2" charset="-122"/>
            </a:endParaRPr>
          </a:p>
        </p:txBody>
      </p:sp>
      <p:sp>
        <p:nvSpPr>
          <p:cNvPr id="30722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1" descr="C:\Users\Administrator\AppData\Roaming\Tencent\Users\215074673\QQ\WinTemp\RichOle\WX`1OTG)DOQ7@]A5U~$DXTV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143000"/>
            <a:ext cx="8886825" cy="528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2770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2771" name="Picture 1" descr="C:\Users\Administrator\AppData\Roaming\Tencent\Users\215074673\QQ\WinTemp\RichOle\)KQERR8R@S}Z~~55(C~KT(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214313"/>
            <a:ext cx="8858250" cy="642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rgbClr val="FF3300"/>
                </a:solidFill>
              </a:rPr>
              <a:t>寻求帮助</a:t>
            </a:r>
            <a:endParaRPr lang="zh-CN" altLang="en-US" b="1" dirty="0">
              <a:solidFill>
                <a:srgbClr val="FF3300"/>
              </a:solidFill>
            </a:endParaRPr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457200" y="1339850"/>
            <a:ext cx="8229600" cy="3854450"/>
          </a:xfrm>
        </p:spPr>
        <p:txBody>
          <a:bodyPr wrap="square" lIns="91440" tIns="45720" rIns="91440" bIns="45720" anchor="t"/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老师的帮助：（班主任或其他老师）</a:t>
            </a:r>
            <a:endParaRPr kumimoji="0" lang="zh-CN" altLang="en-US" sz="3200" b="1" i="0" u="none" strike="noStrike" kern="0" cap="none" spc="0" normalizeH="0" baseline="0" noProof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家长的帮助：</a:t>
            </a:r>
            <a:endParaRPr kumimoji="0" lang="zh-CN" altLang="en-US" sz="3200" b="1" i="0" u="none" strike="noStrike" kern="0" cap="none" spc="0" normalizeH="0" baseline="0" noProof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学校的帮助：</a:t>
            </a:r>
            <a:r>
              <a:rPr kumimoji="0" lang="en-US" altLang="zh-CN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zh-CN" altLang="en-US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校长或学生展中心老师）</a:t>
            </a:r>
            <a:endParaRPr kumimoji="0" lang="zh-CN" altLang="en-US" sz="3200" b="1" i="0" u="none" strike="noStrike" kern="0" cap="none" spc="0" normalizeH="0" baseline="0" noProof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警察的帮助：</a:t>
            </a:r>
            <a:r>
              <a:rPr kumimoji="0" lang="en-US" altLang="zh-CN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zh-CN" altLang="en-US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报警电话：</a:t>
            </a:r>
            <a:r>
              <a:rPr kumimoji="0" lang="en-US" altLang="zh-CN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110  )</a:t>
            </a:r>
            <a:endParaRPr kumimoji="0" lang="en-US" altLang="zh-CN" sz="3200" b="1" i="0" u="none" strike="noStrike" kern="0" cap="none" spc="0" normalizeH="0" baseline="0" noProof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   </a:t>
            </a:r>
            <a:endParaRPr kumimoji="0" lang="zh-CN" altLang="en-US" sz="3200" b="1" i="0" u="none" strike="noStrike" kern="0" cap="none" spc="0" normalizeH="0" baseline="0" noProof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795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0483"/>
          <p:cNvSpPr txBox="1"/>
          <p:nvPr/>
        </p:nvSpPr>
        <p:spPr>
          <a:xfrm>
            <a:off x="-52387" y="1360488"/>
            <a:ext cx="8964612" cy="37077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600" dirty="0">
                <a:solidFill>
                  <a:srgbClr val="FFFF00"/>
                </a:solidFill>
                <a:latin typeface="Arial Rounded MT Bold" pitchFamily="34" charset="0"/>
                <a:ea typeface="华文行楷" pitchFamily="2" charset="-122"/>
              </a:rPr>
              <a:t>    </a:t>
            </a:r>
            <a:r>
              <a:rPr lang="zh-CN" altLang="en-US" sz="4400" dirty="0">
                <a:solidFill>
                  <a:srgbClr val="0000FF"/>
                </a:solidFill>
                <a:latin typeface="Arial Rounded MT Bold" pitchFamily="34" charset="0"/>
                <a:ea typeface="华文行楷" pitchFamily="2" charset="-122"/>
              </a:rPr>
              <a:t>让我们携起手来，不携带任何管制刀具，坚决杜绝校园暴力，校园欺凌，共同创建和谐校园。</a:t>
            </a:r>
            <a:endParaRPr lang="zh-CN" altLang="en-US" sz="4400" dirty="0">
              <a:solidFill>
                <a:srgbClr val="0000FF"/>
              </a:solidFill>
              <a:latin typeface="Arial Rounded MT Bold" pitchFamily="34" charset="0"/>
              <a:ea typeface="华文行楷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FF0000"/>
                </a:solidFill>
                <a:latin typeface="Arial Rounded MT Bold" pitchFamily="34" charset="0"/>
                <a:ea typeface="华文行楷" pitchFamily="2" charset="-122"/>
              </a:rPr>
              <a:t>     </a:t>
            </a:r>
            <a:r>
              <a:rPr lang="zh-CN" altLang="en-US" sz="4800" dirty="0">
                <a:solidFill>
                  <a:srgbClr val="FF0000"/>
                </a:solidFill>
                <a:latin typeface="Arial Rounded MT Bold" pitchFamily="34" charset="0"/>
                <a:ea typeface="华文行楷" pitchFamily="2" charset="-122"/>
              </a:rPr>
              <a:t> </a:t>
            </a:r>
            <a:endParaRPr lang="zh-CN" altLang="en-US" sz="4800" dirty="0">
              <a:solidFill>
                <a:srgbClr val="FF0000"/>
              </a:solidFill>
              <a:latin typeface="Arial Rounded MT Bold" pitchFamily="34" charset="0"/>
              <a:ea typeface="华文行楷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03245" y="354965"/>
            <a:ext cx="2937510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结束语</a:t>
            </a:r>
            <a:endParaRPr lang="zh-CN" altLang="en-US" sz="72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34819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/>
          <p:nvPr/>
        </p:nvSpPr>
        <p:spPr>
          <a:xfrm>
            <a:off x="928688" y="2225675"/>
            <a:ext cx="6753225" cy="2643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lang="zh-CN" altLang="en-US" sz="60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8" name="文本框 2"/>
          <p:cNvSpPr txBox="1"/>
          <p:nvPr/>
        </p:nvSpPr>
        <p:spPr>
          <a:xfrm>
            <a:off x="2747963" y="485775"/>
            <a:ext cx="3957637" cy="701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欺凌行为有哪些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文本框 3"/>
          <p:cNvSpPr txBox="1"/>
          <p:nvPr/>
        </p:nvSpPr>
        <p:spPr>
          <a:xfrm>
            <a:off x="189230" y="1205228"/>
            <a:ext cx="8806815" cy="5139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叫受害者侮辱性绰号、指责受害者无用。粗言秽语、喝骂。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对受害者重复的物理攻击，身体或物体上。拳打脚踢、掌掴拍打、推撞绊倒、拉扯头发。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干涉受害者的个人财产、教科书、衣服等，损坏、或通过它们嘲笑受害者。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欺凌者明显地比受害者强，而欺凌是在受害者未能保护自己的情况下发生。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传播关于受害者的消极谣言和闲话。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恐吓、威迫受害者做他不想做的，威胁受害者跟随。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让受害者遭遇麻烦，或令受害者招致处分。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中伤、讥讽、贬低受害者的体貌、性格取向、宗教、种族、收入水平、国籍、家人或其他。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分派系结党，孤立、排挤受害者。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敲诈、强索金钱或物品。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0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画侮辱受害者的画。</a:t>
            </a:r>
            <a:endParaRPr lang="zh-CN" altLang="en-US" sz="20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charset="0"/>
            </a:pPr>
            <a:endParaRPr lang="zh-CN" altLang="zh-CN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Font typeface="Wingdings" panose="05000000000000000000" charset="0"/>
            </a:pPr>
            <a:r>
              <a:rPr lang="zh-CN" altLang="zh-CN" sz="36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概况就是：骂、打、毁、吓、传</a:t>
            </a:r>
            <a:endParaRPr lang="zh-CN" altLang="zh-CN" sz="36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4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21" name="页脚占位符 4"/>
          <p:cNvSpPr>
            <a:spLocks noGrp="1"/>
          </p:cNvSpPr>
          <p:nvPr>
            <p:ph type="ftr" sz="quarter" idx="3"/>
          </p:nvPr>
        </p:nvSpPr>
        <p:spPr>
          <a:ln/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rtl="0">
              <a:buSzTx/>
            </a:pPr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4" descr="75a858c4gw1f3wxvcvtwqj20dt08b0u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8575" y="3387725"/>
            <a:ext cx="2520950" cy="326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5" descr="20160616002157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389313"/>
            <a:ext cx="2547938" cy="3402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1431925" y="1038225"/>
            <a:ext cx="6373813" cy="1316038"/>
          </a:xfrm>
          <a:ln/>
        </p:spPr>
        <p:txBody>
          <a:bodyPr anchor="t" anchorCtr="0"/>
          <a:p>
            <a:r>
              <a:rPr lang="zh-CN" altLang="en-US" sz="4000">
                <a:solidFill>
                  <a:srgbClr val="FF0000"/>
                </a:solidFill>
                <a:sym typeface="黑体" panose="02010609060101010101" pitchFamily="2" charset="-122"/>
              </a:rPr>
              <a:t>请同学们说说自己遭遇过哪些校园欺凌的行为？</a:t>
            </a:r>
            <a:endParaRPr lang="zh-CN" altLang="en-US" sz="4000">
              <a:solidFill>
                <a:srgbClr val="FF0000"/>
              </a:solidFill>
              <a:sym typeface="黑体" panose="02010609060101010101" pitchFamily="2" charset="-122"/>
            </a:endParaRPr>
          </a:p>
          <a:p>
            <a:endParaRPr lang="zh-CN" altLang="en-US"/>
          </a:p>
        </p:txBody>
      </p:sp>
      <p:pic>
        <p:nvPicPr>
          <p:cNvPr id="10244" name="图片 1" descr="Cgqg2lhkWq-Ab_fqAAFmvkAijEk412"/>
          <p:cNvPicPr>
            <a:picLocks noChangeAspect="1"/>
          </p:cNvPicPr>
          <p:nvPr/>
        </p:nvPicPr>
        <p:blipFill>
          <a:blip r:embed="rId3"/>
          <a:srcRect r="111" b="9389"/>
          <a:stretch>
            <a:fillRect/>
          </a:stretch>
        </p:blipFill>
        <p:spPr>
          <a:xfrm>
            <a:off x="2843213" y="3389313"/>
            <a:ext cx="3398837" cy="3402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灯片编号占位符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 Box 2"/>
          <p:cNvSpPr txBox="1"/>
          <p:nvPr/>
        </p:nvSpPr>
        <p:spPr>
          <a:xfrm>
            <a:off x="1403350" y="692150"/>
            <a:ext cx="6049963" cy="3200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 b="1" dirty="0">
                <a:latin typeface="Arial" panose="020B0604020202020204" pitchFamily="34" charset="0"/>
                <a:ea typeface="宋体" panose="02010600030101010101" pitchFamily="2" charset="-122"/>
              </a:rPr>
              <a:t> 看一看</a:t>
            </a:r>
            <a:endParaRPr lang="zh-CN" altLang="en-US" sz="6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6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600" b="1" dirty="0">
                <a:latin typeface="Arial" panose="020B0604020202020204" pitchFamily="34" charset="0"/>
                <a:ea typeface="宋体" panose="02010600030101010101" pitchFamily="2" charset="-122"/>
              </a:rPr>
              <a:t>  校园欺凌案例</a:t>
            </a:r>
            <a:endParaRPr lang="zh-CN" altLang="en-US" sz="6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灯片编号占位符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/>
          <p:nvPr/>
        </p:nvSpPr>
        <p:spPr>
          <a:xfrm>
            <a:off x="179388" y="350838"/>
            <a:ext cx="8785225" cy="5741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4400" b="1" dirty="0">
                <a:latin typeface="Arial Black" panose="020B0A04020102020204" pitchFamily="34" charset="0"/>
                <a:ea typeface="黑体" panose="02010609060101010101" pitchFamily="2" charset="-122"/>
              </a:rPr>
              <a:t>案例一：</a:t>
            </a:r>
            <a:endParaRPr lang="zh-CN" altLang="en-US" sz="4400" b="1" dirty="0">
              <a:latin typeface="Arial Black" panose="020B0A04020102020204" pitchFamily="34" charset="0"/>
              <a:ea typeface="黑体" panose="02010609060101010101" pitchFamily="2" charset="-122"/>
            </a:endParaRPr>
          </a:p>
          <a:p>
            <a:r>
              <a:rPr lang="zh-CN" altLang="en-US" sz="4400" b="1" dirty="0">
                <a:latin typeface="Arial Black" panose="020B0A04020102020204" pitchFamily="34" charset="0"/>
                <a:ea typeface="黑体" panose="02010609060101010101" pitchFamily="2" charset="-122"/>
              </a:rPr>
              <a:t>     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20</a:t>
            </a:r>
            <a:r>
              <a:rPr lang="en-US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13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年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6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月，银川市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1</a:t>
            </a:r>
            <a:r>
              <a:rPr lang="en-US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5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岁的某中学初二男生小张（化名）在放学回家的路上，被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名十六七岁的本校学生围殴，导致小张鼻骨骨折，头部受伤严重。而出事的原因仅仅是</a:t>
            </a:r>
            <a:r>
              <a:rPr lang="zh-CN" altLang="en-US" sz="4400" b="1" dirty="0">
                <a:latin typeface="Arial Black" panose="020B0A04020102020204" pitchFamily="34" charset="0"/>
                <a:ea typeface="黑体" panose="02010609060101010101" pitchFamily="2" charset="-122"/>
              </a:rPr>
              <a:t>因为围殴学生们看小张不顺眼。</a:t>
            </a:r>
            <a:endParaRPr lang="zh-CN" altLang="en-US" sz="4400" b="1" dirty="0"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0" name="灯片编号占位符 3"/>
          <p:cNvSpPr>
            <a:spLocks noGrp="1"/>
          </p:cNvSpPr>
          <p:nvPr>
            <p:ph type="sldNum" sz="quarter" idx="4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1" name="页脚占位符 4"/>
          <p:cNvSpPr>
            <a:spLocks noGrp="1"/>
          </p:cNvSpPr>
          <p:nvPr>
            <p:ph type="ftr" sz="quarter" idx="3"/>
          </p:nvPr>
        </p:nvSpPr>
        <p:spPr>
          <a:ln/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rtl="0">
              <a:buSzTx/>
            </a:pPr>
            <a:r>
              <a:rPr lang="en-US" altLang="zh-CN" sz="1400">
                <a:latin typeface="Arial" panose="020B0604020202020204" pitchFamily="34" charset="0"/>
              </a:rPr>
              <a:t>PPT课件</a:t>
            </a:r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1993010672632865116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950" y="44450"/>
            <a:ext cx="8928100" cy="6699250"/>
          </a:xfrm>
          <a:ln/>
        </p:spPr>
      </p:pic>
      <p:sp>
        <p:nvSpPr>
          <p:cNvPr id="17411" name="Text Box 3"/>
          <p:cNvSpPr txBox="1"/>
          <p:nvPr/>
        </p:nvSpPr>
        <p:spPr>
          <a:xfrm>
            <a:off x="179388" y="476250"/>
            <a:ext cx="5111750" cy="823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800" b="1" dirty="0">
                <a:solidFill>
                  <a:srgbClr val="FF3300"/>
                </a:solidFill>
                <a:latin typeface="Arial Rounded MT Bold" pitchFamily="34" charset="0"/>
                <a:ea typeface="楷体_GB2312" panose="02010609030101010101" pitchFamily="49" charset="-122"/>
              </a:rPr>
              <a:t>小张受伤的头部</a:t>
            </a:r>
            <a:endParaRPr lang="zh-CN" altLang="en-US" sz="4800" b="1" dirty="0">
              <a:solidFill>
                <a:srgbClr val="FF3300"/>
              </a:solidFill>
              <a:latin typeface="Arial Rounded MT Bold" pitchFamily="34" charset="0"/>
              <a:ea typeface="楷体_GB2312" panose="02010609030101010101" pitchFamily="49" charset="-122"/>
            </a:endParaRPr>
          </a:p>
        </p:txBody>
      </p:sp>
      <p:sp>
        <p:nvSpPr>
          <p:cNvPr id="13315" name="灯片编号占位符 1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PPT课件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41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/>
          <p:nvPr/>
        </p:nvSpPr>
        <p:spPr>
          <a:xfrm>
            <a:off x="179388" y="692150"/>
            <a:ext cx="8964612" cy="6669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      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20</a:t>
            </a:r>
            <a:r>
              <a:rPr lang="en-US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13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年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9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月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日，福州某中学初三的两名男生罗某、刘某，</a:t>
            </a:r>
            <a:r>
              <a:rPr lang="zh-CN" altLang="en-US" sz="4400" b="1" dirty="0">
                <a:latin typeface="Arial Black" panose="020B0A04020102020204" pitchFamily="34" charset="0"/>
                <a:ea typeface="黑体" panose="02010609060101010101" pitchFamily="2" charset="-122"/>
              </a:rPr>
              <a:t>因琐事发生矛盾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，并于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9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月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日上午在学校约定，下午放学后到校外</a:t>
            </a: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单挑</a:t>
            </a: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”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。两人放学后到约定地点进行械斗，导致一死一伤的惨剧。</a:t>
            </a:r>
            <a:b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</a:br>
            <a:endParaRPr lang="zh-CN" altLang="en-US" sz="4400" b="1" dirty="0">
              <a:solidFill>
                <a:srgbClr val="FF3300"/>
              </a:solidFill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14338" name="WordArt 3"/>
          <p:cNvSpPr>
            <a:spLocks noTextEdit="1"/>
          </p:cNvSpPr>
          <p:nvPr/>
        </p:nvSpPr>
        <p:spPr>
          <a:xfrm>
            <a:off x="323850" y="188913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4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40" name="页脚占位符 4"/>
          <p:cNvSpPr>
            <a:spLocks noGrp="1"/>
          </p:cNvSpPr>
          <p:nvPr>
            <p:ph type="ftr" sz="quarter" idx="3"/>
          </p:nvPr>
        </p:nvSpPr>
        <p:spPr>
          <a:ln/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rtl="0">
              <a:buSzTx/>
            </a:pPr>
            <a:r>
              <a:rPr lang="en-US" altLang="zh-CN" sz="1400">
                <a:latin typeface="Arial" panose="020B0604020202020204" pitchFamily="34" charset="0"/>
              </a:rPr>
              <a:t>PPT课件</a:t>
            </a:r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/>
          <p:nvPr/>
        </p:nvSpPr>
        <p:spPr>
          <a:xfrm>
            <a:off x="0" y="836613"/>
            <a:ext cx="8785225" cy="6480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      </a:t>
            </a:r>
            <a:r>
              <a:rPr lang="zh-CN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20</a:t>
            </a:r>
            <a:r>
              <a:rPr lang="en-US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14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年</a:t>
            </a:r>
            <a:r>
              <a:rPr lang="en-US" altLang="zh-CN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11</a:t>
            </a: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月，浙江某中学小王被同校的七八名男同学按在宿舍的地上殴打，对其进行辱骂等。</a:t>
            </a:r>
            <a:b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</a:br>
            <a:b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</a:br>
            <a:r>
              <a:rPr lang="zh-CN" altLang="en-US" sz="4400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      </a:t>
            </a:r>
            <a:r>
              <a:rPr lang="zh-CN" altLang="en-US" sz="4400" b="1" dirty="0">
                <a:latin typeface="Arial Black" panose="020B0A04020102020204" pitchFamily="34" charset="0"/>
                <a:ea typeface="黑体" panose="02010609060101010101" pitchFamily="2" charset="-122"/>
              </a:rPr>
              <a:t>事发原因是本寝室男生看不惯小王，纠集其他男生一起殴打小王。</a:t>
            </a:r>
            <a:endParaRPr lang="zh-CN" altLang="en-US" sz="4400" b="1" dirty="0"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15362" name="WordArt 3"/>
          <p:cNvSpPr>
            <a:spLocks noTextEdit="1"/>
          </p:cNvSpPr>
          <p:nvPr/>
        </p:nvSpPr>
        <p:spPr>
          <a:xfrm>
            <a:off x="323850" y="188913"/>
            <a:ext cx="1873250" cy="14398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案例三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4"/>
          </p:nvPr>
        </p:nvSpPr>
        <p:spPr>
          <a:ln/>
        </p:spPr>
        <p:txBody>
          <a:bodyPr wrap="square" lIns="91440" tIns="45720" rIns="91440" bIns="45720" anchor="t" anchorCtr="0"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64" name="页脚占位符 4"/>
          <p:cNvSpPr>
            <a:spLocks noGrp="1"/>
          </p:cNvSpPr>
          <p:nvPr>
            <p:ph type="ftr" sz="quarter" idx="3"/>
          </p:nvPr>
        </p:nvSpPr>
        <p:spPr>
          <a:ln/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rtl="0">
              <a:buSzTx/>
            </a:pPr>
            <a:r>
              <a:rPr lang="en-US" altLang="zh-CN" sz="1400">
                <a:latin typeface="Arial" panose="020B0604020202020204" pitchFamily="34" charset="0"/>
              </a:rPr>
              <a:t>PPT课件</a:t>
            </a:r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ldLvl="0"/>
    </p:bldLst>
  </p:timing>
</p:sld>
</file>

<file path=ppt/tags/tag1.xml><?xml version="1.0" encoding="utf-8"?>
<p:tagLst xmlns:p="http://schemas.openxmlformats.org/presentationml/2006/main">
  <p:tag name="KSO_WPP_MARK_KEY" val="61f78811-8df8-4ec7-8ecb-71b680c10c94"/>
  <p:tag name="COMMONDATA" val="eyJoZGlkIjoiZTNkOTU3YzY0MjI4YTk1NzM4ZmNmMDBjNDIxNzFlM2EifQ=="/>
</p:tagLst>
</file>

<file path=ppt/theme/theme1.xml><?xml version="1.0" encoding="utf-8"?>
<a:theme xmlns:a="http://schemas.openxmlformats.org/drawingml/2006/main" name="鱼水之情">
  <a:themeElements>
    <a:clrScheme name="鱼水之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鱼水之情">
      <a:majorFont>
        <a:latin typeface="Arial Black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鱼水之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鱼水之情_3">
  <a:themeElements>
    <a:clrScheme name="鱼水之情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鱼水之情_3">
      <a:majorFont>
        <a:latin typeface="Arial Black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鱼水之情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2324</Words>
  <Application>WPS 演示</Application>
  <PresentationFormat>在屏幕上显示</PresentationFormat>
  <Paragraphs>234</Paragraphs>
  <Slides>28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宋体</vt:lpstr>
      <vt:lpstr>Wingdings</vt:lpstr>
      <vt:lpstr>Arial Black</vt:lpstr>
      <vt:lpstr>黑体</vt:lpstr>
      <vt:lpstr>隶书</vt:lpstr>
      <vt:lpstr>微软雅黑</vt:lpstr>
      <vt:lpstr>Impact</vt:lpstr>
      <vt:lpstr>Wingdings</vt:lpstr>
      <vt:lpstr>Arial Rounded MT Bold</vt:lpstr>
      <vt:lpstr>楷体_GB2312</vt:lpstr>
      <vt:lpstr>新宋体</vt:lpstr>
      <vt:lpstr>Calibri</vt:lpstr>
      <vt:lpstr>华文行楷</vt:lpstr>
      <vt:lpstr>Arial Unicode MS</vt:lpstr>
      <vt:lpstr>Arial Unicode MS</vt:lpstr>
      <vt:lpstr>鱼水之情</vt:lpstr>
      <vt:lpstr>鱼水之情_3</vt:lpstr>
      <vt:lpstr>万里长城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罗勋</dc:creator>
  <cp:lastModifiedBy>Administrator</cp:lastModifiedBy>
  <cp:revision>53</cp:revision>
  <dcterms:created xsi:type="dcterms:W3CDTF">2008-04-20T13:38:00Z</dcterms:created>
  <dcterms:modified xsi:type="dcterms:W3CDTF">2023-08-15T01:34:27Z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A07BFD8D7C06481182153C5FEBBA6CE9_12</vt:lpwstr>
  </property>
</Properties>
</file>