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61" r:id="rId3"/>
    <p:sldId id="320" r:id="rId4"/>
    <p:sldId id="262" r:id="rId5"/>
    <p:sldId id="263" r:id="rId6"/>
    <p:sldId id="264" r:id="rId7"/>
    <p:sldId id="268" r:id="rId8"/>
    <p:sldId id="316" r:id="rId9"/>
    <p:sldId id="265" r:id="rId10"/>
    <p:sldId id="280" r:id="rId11"/>
    <p:sldId id="299" r:id="rId12"/>
    <p:sldId id="387" r:id="rId13"/>
    <p:sldId id="281" r:id="rId14"/>
    <p:sldId id="285" r:id="rId15"/>
    <p:sldId id="389" r:id="rId16"/>
    <p:sldId id="282" r:id="rId17"/>
    <p:sldId id="388" r:id="rId18"/>
    <p:sldId id="283" r:id="rId19"/>
    <p:sldId id="390" r:id="rId20"/>
    <p:sldId id="284" r:id="rId21"/>
    <p:sldId id="357" r:id="rId22"/>
    <p:sldId id="358" r:id="rId23"/>
    <p:sldId id="266" r:id="rId24"/>
    <p:sldId id="345" r:id="rId25"/>
    <p:sldId id="346" r:id="rId26"/>
    <p:sldId id="344" r:id="rId27"/>
    <p:sldId id="347" r:id="rId28"/>
    <p:sldId id="269" r:id="rId29"/>
    <p:sldId id="348" r:id="rId30"/>
    <p:sldId id="274" r:id="rId31"/>
    <p:sldId id="275" r:id="rId32"/>
    <p:sldId id="313" r:id="rId34"/>
    <p:sldId id="317" r:id="rId35"/>
    <p:sldId id="276"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45A"/>
    <a:srgbClr val="669A79"/>
    <a:srgbClr val="446851"/>
    <a:srgbClr val="679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66" d="100"/>
          <a:sy n="66" d="100"/>
        </p:scale>
        <p:origin x="1674"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2.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669A79">
            <a:alpha val="20000"/>
          </a:srgbClr>
        </a:solidFill>
        <a:effectLst/>
      </p:bgPr>
    </p:bg>
    <p:spTree>
      <p:nvGrpSpPr>
        <p:cNvPr id="1" name=""/>
        <p:cNvGrpSpPr/>
        <p:nvPr/>
      </p:nvGrpSpPr>
      <p:grpSpPr>
        <a:xfrm>
          <a:off x="0" y="0"/>
          <a:ext cx="0" cy="0"/>
          <a:chOff x="0" y="0"/>
          <a:chExt cx="0" cy="0"/>
        </a:xfrm>
      </p:grpSpPr>
      <p:sp>
        <p:nvSpPr>
          <p:cNvPr id="7"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稻壳儿搜索;幻雨工作室_3"/>
          <p:cNvPicPr>
            <a:picLocks noChangeAspect="1"/>
          </p:cNvPicPr>
          <p:nvPr userDrawn="1"/>
        </p:nvPicPr>
        <p:blipFill>
          <a:blip r:embed="rId2"/>
          <a:stretch>
            <a:fillRect/>
          </a:stretch>
        </p:blipFill>
        <p:spPr>
          <a:xfrm>
            <a:off x="-605" y="-732"/>
            <a:ext cx="2858105" cy="1707439"/>
          </a:xfrm>
          <a:prstGeom prst="rect">
            <a:avLst/>
          </a:prstGeom>
        </p:spPr>
      </p:pic>
      <p:pic>
        <p:nvPicPr>
          <p:cNvPr id="10" name="稻壳儿搜索;幻雨工作室_4"/>
          <p:cNvPicPr>
            <a:picLocks noChangeAspect="1"/>
          </p:cNvPicPr>
          <p:nvPr userDrawn="1"/>
        </p:nvPicPr>
        <p:blipFill>
          <a:blip r:embed="rId3"/>
          <a:stretch>
            <a:fillRect/>
          </a:stretch>
        </p:blipFill>
        <p:spPr>
          <a:xfrm>
            <a:off x="9111186" y="4769255"/>
            <a:ext cx="3080814" cy="20887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669A79">
            <a:alpha val="20000"/>
          </a:srgbClr>
        </a:solidFill>
        <a:effectLst/>
      </p:bgPr>
    </p:bg>
    <p:spTree>
      <p:nvGrpSpPr>
        <p:cNvPr id="1" name=""/>
        <p:cNvGrpSpPr/>
        <p:nvPr/>
      </p:nvGrpSpPr>
      <p:grpSpPr>
        <a:xfrm>
          <a:off x="0" y="0"/>
          <a:ext cx="0" cy="0"/>
          <a:chOff x="0" y="0"/>
          <a:chExt cx="0" cy="0"/>
        </a:xfrm>
      </p:grpSpPr>
      <p:sp>
        <p:nvSpPr>
          <p:cNvPr id="7"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稻壳儿搜索;幻雨工作室_3"/>
          <p:cNvPicPr>
            <a:picLocks noChangeAspect="1"/>
          </p:cNvPicPr>
          <p:nvPr userDrawn="1"/>
        </p:nvPicPr>
        <p:blipFill>
          <a:blip r:embed="rId2"/>
          <a:stretch>
            <a:fillRect/>
          </a:stretch>
        </p:blipFill>
        <p:spPr>
          <a:xfrm>
            <a:off x="-605" y="-732"/>
            <a:ext cx="5163760" cy="3084843"/>
          </a:xfrm>
          <a:prstGeom prst="rect">
            <a:avLst/>
          </a:prstGeom>
        </p:spPr>
      </p:pic>
      <p:pic>
        <p:nvPicPr>
          <p:cNvPr id="10" name="稻壳儿搜索;幻雨工作室_4"/>
          <p:cNvPicPr>
            <a:picLocks noChangeAspect="1"/>
          </p:cNvPicPr>
          <p:nvPr userDrawn="1"/>
        </p:nvPicPr>
        <p:blipFill>
          <a:blip r:embed="rId3"/>
          <a:stretch>
            <a:fillRect/>
          </a:stretch>
        </p:blipFill>
        <p:spPr>
          <a:xfrm>
            <a:off x="6627635" y="3083814"/>
            <a:ext cx="5566130" cy="3773751"/>
          </a:xfrm>
          <a:prstGeom prst="rect">
            <a:avLst/>
          </a:prstGeom>
        </p:spPr>
      </p:pic>
      <p:pic>
        <p:nvPicPr>
          <p:cNvPr id="11" name="稻壳儿搜索;幻雨工作室_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D3CA953-ED1C-EB4A-B8E8-9D111F979A88}"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92A2-F409-435B-BB84-EFB6EF777F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09DBA-E70B-4CFF-95E3-8582E640D7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microsoft.com/office/2007/relationships/media" Target="../media/media3.mp3"/><Relationship Id="rId6" Type="http://schemas.openxmlformats.org/officeDocument/2006/relationships/audio" Target="../media/media3.mp3"/><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media/media1.mp3"/></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tags" Target="../tags/tag10.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6" name="稻壳儿搜索;幻雨工作室_1"/>
          <p:cNvSpPr txBox="1"/>
          <p:nvPr/>
        </p:nvSpPr>
        <p:spPr>
          <a:xfrm>
            <a:off x="2249624" y="2399543"/>
            <a:ext cx="7692753" cy="1106805"/>
          </a:xfrm>
          <a:prstGeom prst="rect">
            <a:avLst/>
          </a:prstGeom>
          <a:noFill/>
        </p:spPr>
        <p:txBody>
          <a:bodyPr wrap="square" rtlCol="0">
            <a:spAutoFit/>
          </a:bodyPr>
          <a:lstStyle/>
          <a:p>
            <a:pPr algn="dist"/>
            <a:r>
              <a:rPr lang="zh-CN" altLang="en-US" sz="6600" dirty="0">
                <a:solidFill>
                  <a:srgbClr val="4C745A"/>
                </a:solidFill>
                <a:latin typeface="微软雅黑" panose="020B0503020204020204" pitchFamily="34" charset="-122"/>
                <a:ea typeface="微软雅黑" panose="020B0503020204020204" pitchFamily="34" charset="-122"/>
              </a:rPr>
              <a:t>做情绪</a:t>
            </a:r>
            <a:r>
              <a:rPr lang="zh-CN" altLang="en-US" sz="6600" dirty="0">
                <a:solidFill>
                  <a:srgbClr val="4C745A"/>
                </a:solidFill>
                <a:latin typeface="微软雅黑" panose="020B0503020204020204" pitchFamily="34" charset="-122"/>
                <a:ea typeface="微软雅黑" panose="020B0503020204020204" pitchFamily="34" charset="-122"/>
              </a:rPr>
              <a:t>的主人</a:t>
            </a:r>
            <a:endParaRPr lang="zh-CN" altLang="en-US" sz="6600" dirty="0">
              <a:solidFill>
                <a:srgbClr val="4C745A"/>
              </a:solidFill>
              <a:latin typeface="微软雅黑" panose="020B0503020204020204" pitchFamily="34" charset="-122"/>
              <a:ea typeface="微软雅黑" panose="020B0503020204020204" pitchFamily="34" charset="-122"/>
            </a:endParaRPr>
          </a:p>
        </p:txBody>
      </p:sp>
      <p:sp>
        <p:nvSpPr>
          <p:cNvPr id="17" name="稻壳儿搜索;幻雨工作室_2"/>
          <p:cNvSpPr/>
          <p:nvPr/>
        </p:nvSpPr>
        <p:spPr>
          <a:xfrm>
            <a:off x="6096000" y="3681730"/>
            <a:ext cx="3531870" cy="337185"/>
          </a:xfrm>
          <a:prstGeom prst="rect">
            <a:avLst/>
          </a:prstGeom>
        </p:spPr>
        <p:txBody>
          <a:bodyPr wrap="square">
            <a:spAutoFit/>
          </a:bodyPr>
          <a:lstStyle/>
          <a:p>
            <a:pPr algn="dist"/>
            <a:r>
              <a:rPr lang="en-US" altLang="zh-CN" sz="1600" dirty="0">
                <a:solidFill>
                  <a:srgbClr val="4C745A"/>
                </a:solidFill>
                <a:latin typeface="微软雅黑 Light" panose="020B0502040204020203" pitchFamily="34" charset="-122"/>
                <a:ea typeface="微软雅黑 Light" panose="020B0502040204020203" pitchFamily="34" charset="-122"/>
                <a:cs typeface="Arial" panose="020B0604020202020204" pitchFamily="34" charset="0"/>
              </a:rPr>
              <a:t>EMOTION</a:t>
            </a:r>
            <a:endParaRPr lang="en-US" altLang="zh-CN" sz="1600" dirty="0">
              <a:solidFill>
                <a:srgbClr val="4C745A"/>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7" name="稻壳儿搜索;幻雨工作室_5"/>
          <p:cNvSpPr/>
          <p:nvPr>
            <p:custDataLst>
              <p:tags r:id="rId1"/>
            </p:custDataLst>
          </p:nvPr>
        </p:nvSpPr>
        <p:spPr>
          <a:xfrm flipH="1">
            <a:off x="6296660" y="5480050"/>
            <a:ext cx="2771775" cy="368300"/>
          </a:xfrm>
          <a:prstGeom prst="rect">
            <a:avLst/>
          </a:prstGeom>
        </p:spPr>
        <p:txBody>
          <a:bodyPr wrap="square">
            <a:spAutoFit/>
          </a:bodyPr>
          <a:lstStyle/>
          <a:p>
            <a:pPr lvl="0" algn="ctr">
              <a:defRPr/>
            </a:pPr>
            <a:r>
              <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心理备课组：高</a:t>
            </a:r>
            <a:r>
              <a:rPr kumimoji="0" lang="en-US" altLang="zh-CN"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凡</a:t>
            </a:r>
            <a:endPar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怒发冲冠</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笑逐颜开</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手舞足蹈</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惊魂未定</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心急如焚</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愁眉苦脸</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喜出望外</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撕心裂肺</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垂头丧气</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捧腹大笑</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1337273" y="1422661"/>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什么是情绪？</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17" name="稻壳儿搜索;幻雨工作室_15"/>
          <p:cNvSpPr/>
          <p:nvPr/>
        </p:nvSpPr>
        <p:spPr>
          <a:xfrm>
            <a:off x="5807962" y="5226125"/>
            <a:ext cx="576072" cy="60482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sym typeface="Source Sans Pro Light"/>
            </a:endParaRPr>
          </a:p>
        </p:txBody>
      </p:sp>
      <p:sp>
        <p:nvSpPr>
          <p:cNvPr id="2" name="文本框 1"/>
          <p:cNvSpPr txBox="1"/>
          <p:nvPr/>
        </p:nvSpPr>
        <p:spPr>
          <a:xfrm>
            <a:off x="1188085" y="2560320"/>
            <a:ext cx="10877550" cy="1038860"/>
          </a:xfrm>
          <a:prstGeom prst="rect">
            <a:avLst/>
          </a:prstGeom>
          <a:noFill/>
        </p:spPr>
        <p:txBody>
          <a:bodyPr wrap="square" rtlCol="0" anchor="t">
            <a:spAutoFit/>
          </a:bodyPr>
          <a:p>
            <a:pPr indent="0">
              <a:spcBef>
                <a:spcPct val="20000"/>
              </a:spcBef>
              <a:buFont typeface="Arial" panose="020B0604020202020204" pitchFamily="34" charset="0"/>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rPr>
              <a:t>情绪与个体的需要有关，</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endParaRPr>
          </a:p>
          <a:p>
            <a:pPr indent="0">
              <a:spcBef>
                <a:spcPct val="20000"/>
              </a:spcBef>
              <a:buFont typeface="Arial" panose="020B0604020202020204" pitchFamily="34" charset="0"/>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rPr>
              <a:t>是个体需要是否被满足时产生的内部体验。</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627246" y="31115"/>
            <a:ext cx="3291840" cy="829945"/>
          </a:xfrm>
          <a:prstGeom prst="rect">
            <a:avLst/>
          </a:prstGeom>
          <a:noFill/>
          <a:ln>
            <a:noFill/>
          </a:ln>
        </p:spPr>
        <p:txBody>
          <a:bodyPr anchor="b">
            <a:spAutoFit/>
          </a:bodyPr>
          <a:lstStyle/>
          <a:p>
            <a:pPr marL="0" lvl="0" indent="0" fontAlgn="base">
              <a:spcBef>
                <a:spcPct val="50000"/>
              </a:spcBef>
              <a:buNone/>
            </a:pPr>
            <a:r>
              <a:rPr lang="zh-CN" altLang="en-US" sz="4800" strike="noStrike" noProof="1">
                <a:solidFill>
                  <a:srgbClr val="FF6600"/>
                </a:solidFill>
                <a:effectLst>
                  <a:outerShdw blurRad="38100" dist="38100" dir="2700000">
                    <a:srgbClr val="C0C0C0"/>
                  </a:outerShdw>
                </a:effectLst>
                <a:latin typeface="Verdana" panose="020B0604030504040204" pitchFamily="2" charset="0"/>
                <a:ea typeface="华文琥珀" panose="02010800040101010101" pitchFamily="2" charset="-122"/>
                <a:cs typeface="+mn-ea"/>
              </a:rPr>
              <a:t>姿态</a:t>
            </a:r>
            <a:endParaRPr lang="zh-CN" altLang="en-US" sz="4800" strike="noStrike" noProof="1">
              <a:solidFill>
                <a:srgbClr val="FF6600"/>
              </a:solidFill>
              <a:effectLst>
                <a:outerShdw blurRad="38100" dist="38100" dir="2700000">
                  <a:srgbClr val="C0C0C0"/>
                </a:outerShdw>
              </a:effectLst>
              <a:latin typeface="Verdana" panose="020B0604030504040204" pitchFamily="2" charset="0"/>
              <a:ea typeface="华文琥珀" panose="02010800040101010101" pitchFamily="2" charset="-122"/>
            </a:endParaRPr>
          </a:p>
        </p:txBody>
      </p:sp>
      <p:pic>
        <p:nvPicPr>
          <p:cNvPr id="7" name="图片 6" descr="f66a0a0f3d205bde0979d92f8dba3948.jpg"/>
          <p:cNvPicPr>
            <a:picLocks noChangeAspect="1"/>
          </p:cNvPicPr>
          <p:nvPr>
            <p:custDataLst>
              <p:tags r:id="rId1"/>
            </p:custDataLst>
          </p:nvPr>
        </p:nvPicPr>
        <p:blipFill>
          <a:blip r:embed="rId2"/>
          <a:stretch>
            <a:fillRect/>
          </a:stretch>
        </p:blipFill>
        <p:spPr>
          <a:xfrm>
            <a:off x="2242186" y="769620"/>
            <a:ext cx="6006464" cy="5785486"/>
          </a:xfrm>
          <a:prstGeom prst="rect">
            <a:avLst/>
          </a:prstGeom>
          <a:noFill/>
          <a:ln w="9525">
            <a:noFill/>
          </a:ln>
        </p:spPr>
      </p:pic>
      <p:sp>
        <p:nvSpPr>
          <p:cNvPr id="20485" name="文本框 7"/>
          <p:cNvSpPr txBox="1"/>
          <p:nvPr/>
        </p:nvSpPr>
        <p:spPr>
          <a:xfrm>
            <a:off x="910590" y="232410"/>
            <a:ext cx="1815466" cy="423545"/>
          </a:xfrm>
          <a:prstGeom prst="rect">
            <a:avLst/>
          </a:prstGeom>
          <a:noFill/>
          <a:ln w="9525">
            <a:noFill/>
          </a:ln>
        </p:spPr>
        <p:txBody>
          <a:bodyPr anchor="t">
            <a:spAutoFit/>
          </a:bodyPr>
          <a:lstStyle/>
          <a:p>
            <a:pPr lvl="0" indent="0" eaLnBrk="0" hangingPunct="0"/>
            <a:r>
              <a:rPr lang="zh-CN" altLang="en-US" sz="2160">
                <a:solidFill>
                  <a:srgbClr val="00B0F0"/>
                </a:solidFill>
                <a:latin typeface="HanziPen SC"/>
                <a:ea typeface="HanziPen SC"/>
              </a:rPr>
              <a:t>外部表现</a:t>
            </a:r>
            <a:endParaRPr lang="zh-CN" altLang="en-US" sz="2160">
              <a:solidFill>
                <a:srgbClr val="00B0F0"/>
              </a:solidFill>
              <a:latin typeface="HanziPen SC"/>
              <a:ea typeface="HanziPen SC"/>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145406" y="453390"/>
            <a:ext cx="4389120" cy="829945"/>
          </a:xfrm>
          <a:prstGeom prst="rect">
            <a:avLst/>
          </a:prstGeom>
          <a:noFill/>
          <a:ln w="9525">
            <a:noFill/>
          </a:ln>
        </p:spPr>
        <p:txBody>
          <a:bodyPr anchor="t">
            <a:spAutoFit/>
          </a:bodyPr>
          <a:lstStyle/>
          <a:p>
            <a:pPr lvl="0" indent="0" eaLnBrk="1" hangingPunct="1"/>
            <a:r>
              <a:rPr lang="zh-CN" altLang="en-US" sz="4800">
                <a:solidFill>
                  <a:srgbClr val="FF0000"/>
                </a:solidFill>
                <a:latin typeface="Calibri" panose="020F0502020204030204" charset="0"/>
                <a:ea typeface="华文琥珀" panose="02010800040101010101" pitchFamily="2" charset="-122"/>
              </a:rPr>
              <a:t>语调</a:t>
            </a:r>
            <a:endParaRPr lang="zh-CN" altLang="en-US" sz="4800">
              <a:solidFill>
                <a:srgbClr val="FF0000"/>
              </a:solidFill>
              <a:latin typeface="Calibri" panose="020F0502020204030204" charset="0"/>
              <a:ea typeface="华文琥珀" panose="02010800040101010101" pitchFamily="2" charset="-122"/>
            </a:endParaRPr>
          </a:p>
        </p:txBody>
      </p:sp>
      <p:sp>
        <p:nvSpPr>
          <p:cNvPr id="7" name="Rectangle 3"/>
          <p:cNvSpPr txBox="1"/>
          <p:nvPr/>
        </p:nvSpPr>
        <p:spPr>
          <a:xfrm>
            <a:off x="1430656" y="1466850"/>
            <a:ext cx="8812530" cy="4899660"/>
          </a:xfrm>
          <a:prstGeom prst="rect">
            <a:avLst/>
          </a:prstGeom>
          <a:noFill/>
          <a:ln w="9525">
            <a:noFill/>
          </a:ln>
        </p:spPr>
        <p:txBody>
          <a:bodyPr anchor="t"/>
          <a:lstStyle/>
          <a:p>
            <a:pPr lvl="0" indent="0" eaLnBrk="1" hangingPunct="1">
              <a:spcBef>
                <a:spcPct val="20000"/>
              </a:spcBef>
              <a:buNone/>
            </a:pPr>
            <a:r>
              <a:rPr lang="zh-CN" altLang="en-US" sz="3840" dirty="0">
                <a:latin typeface="华文楷体" panose="02010600040101010101" charset="-122"/>
                <a:ea typeface="华文楷体" panose="02010600040101010101" charset="-122"/>
              </a:rPr>
              <a:t>      </a:t>
            </a:r>
            <a:endParaRPr lang="zh-CN" altLang="en-US" sz="3840" dirty="0">
              <a:latin typeface="华文楷体" panose="02010600040101010101" charset="-122"/>
              <a:ea typeface="华文楷体" panose="02010600040101010101" charset="-122"/>
            </a:endParaRPr>
          </a:p>
          <a:p>
            <a:pPr marL="742950" lvl="1" indent="-285750" algn="l" eaLnBrk="1" fontAlgn="base" hangingPunct="1">
              <a:spcBef>
                <a:spcPct val="20000"/>
              </a:spcBef>
              <a:spcAft>
                <a:spcPct val="0"/>
              </a:spcAft>
              <a:buFont typeface="Arial" panose="020B0604020202020204" pitchFamily="34" charset="0"/>
              <a:buChar char="–"/>
            </a:pPr>
            <a:r>
              <a:rPr lang="zh-CN" altLang="en-US" sz="3360" dirty="0">
                <a:solidFill>
                  <a:schemeClr val="tx1"/>
                </a:solidFill>
                <a:latin typeface="华文楷体" panose="02010600040101010101" charset="-122"/>
                <a:ea typeface="华文楷体" panose="02010600040101010101" charset="-122"/>
              </a:rPr>
              <a:t>笑声表达愉快。</a:t>
            </a:r>
            <a:endParaRPr lang="zh-CN" altLang="en-US" sz="3360" dirty="0">
              <a:solidFill>
                <a:schemeClr val="tx1"/>
              </a:solidFill>
              <a:latin typeface="华文楷体" panose="02010600040101010101" charset="-122"/>
              <a:ea typeface="华文楷体" panose="02010600040101010101" charset="-122"/>
            </a:endParaRPr>
          </a:p>
          <a:p>
            <a:pPr marL="742950" lvl="1" indent="-285750" algn="l" eaLnBrk="1" fontAlgn="base" hangingPunct="1">
              <a:spcBef>
                <a:spcPct val="20000"/>
              </a:spcBef>
              <a:spcAft>
                <a:spcPct val="0"/>
              </a:spcAft>
              <a:buFont typeface="Arial" panose="020B0604020202020204" pitchFamily="34" charset="0"/>
              <a:buChar char="–"/>
            </a:pPr>
            <a:endParaRPr lang="zh-CN" altLang="en-US" sz="3360" dirty="0">
              <a:solidFill>
                <a:schemeClr val="tx1"/>
              </a:solidFill>
              <a:latin typeface="华文楷体" panose="02010600040101010101" charset="-122"/>
              <a:ea typeface="华文楷体" panose="02010600040101010101" charset="-122"/>
            </a:endParaRPr>
          </a:p>
          <a:p>
            <a:pPr marL="742950" lvl="1" indent="-285750" algn="l" eaLnBrk="1" fontAlgn="base" hangingPunct="1">
              <a:spcBef>
                <a:spcPct val="20000"/>
              </a:spcBef>
              <a:spcAft>
                <a:spcPct val="0"/>
              </a:spcAft>
              <a:buFont typeface="Arial" panose="020B0604020202020204" pitchFamily="34" charset="0"/>
              <a:buChar char="–"/>
            </a:pPr>
            <a:r>
              <a:rPr lang="zh-CN" altLang="en-US" sz="3360" dirty="0">
                <a:solidFill>
                  <a:schemeClr val="tx1"/>
                </a:solidFill>
                <a:latin typeface="华文楷体" panose="02010600040101010101" charset="-122"/>
                <a:ea typeface="华文楷体" panose="02010600040101010101" charset="-122"/>
              </a:rPr>
              <a:t>播音员在转播球赛时，声音急促，高昂，表达紧张而兴奋的情绪。</a:t>
            </a:r>
            <a:endParaRPr lang="zh-CN" altLang="en-US" sz="3360" dirty="0">
              <a:solidFill>
                <a:schemeClr val="tx1"/>
              </a:solidFill>
              <a:latin typeface="华文楷体" panose="02010600040101010101" charset="-122"/>
              <a:ea typeface="华文楷体" panose="02010600040101010101" charset="-122"/>
            </a:endParaRPr>
          </a:p>
          <a:p>
            <a:pPr marL="742950" lvl="1" indent="-285750" algn="l" eaLnBrk="1" fontAlgn="base" hangingPunct="1">
              <a:spcBef>
                <a:spcPct val="20000"/>
              </a:spcBef>
              <a:spcAft>
                <a:spcPct val="0"/>
              </a:spcAft>
              <a:buFont typeface="Arial" panose="020B0604020202020204" pitchFamily="34" charset="0"/>
              <a:buChar char="–"/>
            </a:pPr>
            <a:endParaRPr lang="zh-CN" altLang="en-US" sz="3360" dirty="0">
              <a:solidFill>
                <a:schemeClr val="tx1"/>
              </a:solidFill>
              <a:latin typeface="华文楷体" panose="02010600040101010101" charset="-122"/>
              <a:ea typeface="华文楷体" panose="02010600040101010101" charset="-122"/>
            </a:endParaRPr>
          </a:p>
          <a:p>
            <a:pPr marL="742950" lvl="1" indent="-285750" algn="l" eaLnBrk="1" fontAlgn="base" hangingPunct="1">
              <a:spcBef>
                <a:spcPct val="20000"/>
              </a:spcBef>
              <a:spcAft>
                <a:spcPct val="0"/>
              </a:spcAft>
              <a:buFont typeface="Arial" panose="020B0604020202020204" pitchFamily="34" charset="0"/>
              <a:buChar char="–"/>
            </a:pPr>
            <a:r>
              <a:rPr lang="zh-CN" altLang="en-US" sz="3360" dirty="0">
                <a:solidFill>
                  <a:schemeClr val="tx1"/>
                </a:solidFill>
                <a:latin typeface="华文楷体" panose="02010600040101010101" charset="-122"/>
                <a:ea typeface="华文楷体" panose="02010600040101010101" charset="-122"/>
              </a:rPr>
              <a:t>演唱悲伤的歌的时候，语调缓慢、低沉。</a:t>
            </a:r>
            <a:endParaRPr lang="zh-CN" altLang="en-US" sz="3360" dirty="0">
              <a:solidFill>
                <a:srgbClr val="0033CC"/>
              </a:solidFill>
              <a:latin typeface="华文楷体" panose="02010600040101010101" charset="-122"/>
              <a:ea typeface="华文楷体" panose="02010600040101010101" charset="-122"/>
            </a:endParaRPr>
          </a:p>
        </p:txBody>
      </p:sp>
      <p:sp>
        <p:nvSpPr>
          <p:cNvPr id="21512" name="文本框 8"/>
          <p:cNvSpPr txBox="1"/>
          <p:nvPr/>
        </p:nvSpPr>
        <p:spPr>
          <a:xfrm>
            <a:off x="910590" y="232410"/>
            <a:ext cx="1815466" cy="423545"/>
          </a:xfrm>
          <a:prstGeom prst="rect">
            <a:avLst/>
          </a:prstGeom>
          <a:noFill/>
          <a:ln w="9525">
            <a:noFill/>
          </a:ln>
        </p:spPr>
        <p:txBody>
          <a:bodyPr anchor="t">
            <a:spAutoFit/>
          </a:bodyPr>
          <a:lstStyle/>
          <a:p>
            <a:pPr lvl="0" indent="0" eaLnBrk="0" hangingPunct="0"/>
            <a:r>
              <a:rPr lang="zh-CN" altLang="en-US" sz="2160">
                <a:solidFill>
                  <a:srgbClr val="00B0F0"/>
                </a:solidFill>
                <a:latin typeface="HanziPen SC"/>
                <a:ea typeface="HanziPen SC"/>
              </a:rPr>
              <a:t>外部表现</a:t>
            </a:r>
            <a:endParaRPr lang="zh-CN" altLang="en-US" sz="2160">
              <a:solidFill>
                <a:srgbClr val="00B0F0"/>
              </a:solidFill>
              <a:latin typeface="HanziPen SC"/>
              <a:ea typeface="HanziPen SC"/>
            </a:endParaRPr>
          </a:p>
        </p:txBody>
      </p:sp>
      <p:pic>
        <p:nvPicPr>
          <p:cNvPr id="8" name="小黄人笑声音效_铃声之家cnwav.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068712" y="1614398"/>
            <a:ext cx="657343" cy="657343"/>
          </a:xfrm>
          <a:prstGeom prst="rect">
            <a:avLst/>
          </a:prstGeom>
        </p:spPr>
      </p:pic>
      <p:pic>
        <p:nvPicPr>
          <p:cNvPr id="9" name="黄健翔经典解说2_铃声之家cnwav.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068714" y="2983111"/>
            <a:ext cx="657343" cy="657343"/>
          </a:xfrm>
          <a:prstGeom prst="rect">
            <a:avLst/>
          </a:prstGeom>
        </p:spPr>
      </p:pic>
      <p:pic>
        <p:nvPicPr>
          <p:cNvPr id="2" name="Almost love 剪辑.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3"/>
          <a:stretch>
            <a:fillRect/>
          </a:stretch>
        </p:blipFill>
        <p:spPr>
          <a:xfrm>
            <a:off x="2068712" y="4668055"/>
            <a:ext cx="657343" cy="65734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4336" fill="hold"/>
                                        <p:tgtEl>
                                          <p:spTgt spid="8"/>
                                        </p:tgtEl>
                                      </p:cBhvr>
                                    </p:cmd>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heckerboard(across)">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21968" fill="hold"/>
                                        <p:tgtEl>
                                          <p:spTgt spid="9"/>
                                        </p:tgtEl>
                                      </p:cBhvr>
                                    </p:cmd>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blinds(horizontal)">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10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8"/>
                </p:tgtEl>
              </p:cMediaNode>
            </p:audio>
            <p:audio>
              <p:cMediaNode vol="80000">
                <p:cTn id="43" fill="hold" display="0">
                  <p:stCondLst>
                    <p:cond delay="indefinite"/>
                  </p:stCondLst>
                  <p:endCondLst>
                    <p:cond evt="onStopAudio" delay="0">
                      <p:tgtEl>
                        <p:sldTgt/>
                      </p:tgtEl>
                    </p:cond>
                  </p:endCondLst>
                </p:cTn>
                <p:tgtEl>
                  <p:spTgt spid="9"/>
                </p:tgtEl>
              </p:cMediaNode>
            </p:audio>
            <p:audio>
              <p:cMediaNode vol="80000">
                <p:cTn id="44"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4626794" y="3658205"/>
            <a:ext cx="29768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情绪的分类</a:t>
            </a: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03</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custDataLst>
              <p:tags r:id="rId1"/>
            </p:custDataLst>
          </p:nvPr>
        </p:nvSpPr>
        <p:spPr>
          <a:xfrm>
            <a:off x="754380" y="1177925"/>
            <a:ext cx="5938520" cy="5400675"/>
          </a:xfrm>
          <a:prstGeom prst="rect">
            <a:avLst/>
          </a:prstGeom>
        </p:spPr>
        <p:txBody>
          <a:bodyPr wrap="square">
            <a:spAutoFit/>
          </a:bodyPr>
          <a:lstStyle/>
          <a:p>
            <a:pPr marL="0" indent="0">
              <a:lnSpc>
                <a:spcPct val="115000"/>
              </a:lnSpc>
              <a:spcBef>
                <a:spcPts val="0"/>
              </a:spcBef>
              <a:spcAft>
                <a:spcPts val="0"/>
              </a:spcAft>
              <a:buNone/>
            </a:pPr>
            <a:r>
              <a:rPr lang="zh-CN" altLang="en-US" sz="2000">
                <a:solidFill>
                  <a:schemeClr val="tx1"/>
                </a:solidFill>
                <a:sym typeface="+mn-ea"/>
              </a:rPr>
              <a:t>《关于猴子的心理实验》</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给猴子的双脚绑上铜条，然后给铜条通电，猴子很痛苦，旁边就是电源开关，只要随手一拉，就不再痛苦。在猴子的前方有一红灯会在通电前亮起来。多次以后猴子发现了规律，只要看到红灯一亮就会关掉开关，形成条件反射。</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后来在这只猴子旁边串联上另一只猴子，隔一会儿就亮红灯通电，第一只猴子注意力要高度集中，看到红灯一亮就赶紧拉开关。第二只猴子不明白红灯的意思，没有情绪反应。就这样过了二十几天，第一只猴子突然死了，死亡原因是得了严重的消化道溃疡，但实验之前这只猴子是健康的。</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第一只猴子因为责任重，压力大，精神紧张，焦虑不安使得它消化液和内分泌系统紊乱，造成严重溃疡。</a:t>
            </a:r>
            <a:endParaRPr lang="zh-CN" altLang="en-US" sz="2000" dirty="0">
              <a:solidFill>
                <a:schemeClr val="tx1"/>
              </a:solidFill>
              <a:latin typeface="等线" panose="02010600030101010101" charset="-122"/>
              <a:ea typeface="等线" panose="02010600030101010101" charset="-122"/>
              <a:cs typeface="Arial" panose="020B0604020202020204" pitchFamily="34" charset="0"/>
              <a:sym typeface="+mn-ea"/>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消极情绪的</a:t>
            </a:r>
            <a:r>
              <a:rPr lang="zh-CN" altLang="en-US" sz="2800" dirty="0">
                <a:solidFill>
                  <a:schemeClr val="accent1"/>
                </a:solidFill>
                <a:latin typeface="微软雅黑" panose="020B0503020204020204" pitchFamily="34" charset="-122"/>
                <a:ea typeface="微软雅黑" panose="020B0503020204020204" pitchFamily="34" charset="-122"/>
              </a:rPr>
              <a:t>危害</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2" name="稻壳儿搜索;幻雨工作室_10"/>
          <p:cNvSpPr/>
          <p:nvPr>
            <p:custDataLst>
              <p:tags r:id="rId2"/>
            </p:custDataLst>
          </p:nvPr>
        </p:nvSpPr>
        <p:spPr>
          <a:xfrm>
            <a:off x="6374130" y="5149215"/>
            <a:ext cx="9132570" cy="706755"/>
          </a:xfrm>
          <a:prstGeom prst="rect">
            <a:avLst/>
          </a:prstGeom>
        </p:spPr>
        <p:txBody>
          <a:bodyPr wrap="square">
            <a:spAutoFit/>
          </a:bodyPr>
          <a:p>
            <a:pPr marL="0" indent="0">
              <a:buNone/>
            </a:pPr>
            <a:r>
              <a:rPr lang="zh-CN" altLang="en-US" sz="2000">
                <a:solidFill>
                  <a:srgbClr val="FF0000"/>
                </a:solidFill>
                <a:sym typeface="+mn-ea"/>
              </a:rPr>
              <a:t>  由此说明，不良的情绪会严重损害身体的健康，</a:t>
            </a:r>
            <a:endParaRPr lang="zh-CN" altLang="en-US" sz="2000">
              <a:solidFill>
                <a:srgbClr val="FF0000"/>
              </a:solidFill>
            </a:endParaRPr>
          </a:p>
          <a:p>
            <a:pPr marL="0" indent="0">
              <a:buNone/>
            </a:pPr>
            <a:r>
              <a:rPr lang="zh-CN" altLang="en-US" sz="2000">
                <a:solidFill>
                  <a:srgbClr val="FF0000"/>
                </a:solidFill>
                <a:sym typeface="+mn-ea"/>
              </a:rPr>
              <a:t>       </a:t>
            </a:r>
            <a:r>
              <a:rPr lang="en-US" altLang="zh-CN" sz="2000">
                <a:solidFill>
                  <a:srgbClr val="FF0000"/>
                </a:solidFill>
                <a:sym typeface="+mn-ea"/>
              </a:rPr>
              <a:t>             </a:t>
            </a:r>
            <a:r>
              <a:rPr lang="zh-CN" altLang="en-US" sz="2000">
                <a:solidFill>
                  <a:srgbClr val="FF0000"/>
                </a:solidFill>
                <a:sym typeface="+mn-ea"/>
              </a:rPr>
              <a:t>都是消极情绪惹的祸。</a:t>
            </a:r>
            <a:endPar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pic>
        <p:nvPicPr>
          <p:cNvPr id="3" name="图片 2"/>
          <p:cNvPicPr>
            <a:picLocks noChangeAspect="1"/>
          </p:cNvPicPr>
          <p:nvPr>
            <p:custDataLst>
              <p:tags r:id="rId3"/>
            </p:custDataLst>
          </p:nvPr>
        </p:nvPicPr>
        <p:blipFill>
          <a:blip r:embed="rId4"/>
          <a:stretch>
            <a:fillRect/>
          </a:stretch>
        </p:blipFill>
        <p:spPr>
          <a:xfrm>
            <a:off x="6982460" y="1456690"/>
            <a:ext cx="4733925" cy="346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529715" y="1456690"/>
            <a:ext cx="9132570" cy="1938020"/>
          </a:xfrm>
          <a:prstGeom prst="rect">
            <a:avLst/>
          </a:prstGeom>
        </p:spPr>
        <p:txBody>
          <a:bodyPr wrap="square">
            <a:spAutoFit/>
          </a:bodyPr>
          <a:lstStyle/>
          <a:p>
            <a:pPr>
              <a:lnSpc>
                <a:spcPct val="150000"/>
              </a:lnSpc>
              <a:buFont typeface="Wingdings" panose="05000000000000000000" pitchFamily="2" charset="2"/>
            </a:pPr>
            <a:r>
              <a:rPr lang="zh-CN" altLang="en-US" sz="2000" dirty="0">
                <a:solidFill>
                  <a:schemeClr val="tx1"/>
                </a:solidFill>
                <a:latin typeface="等线" panose="02010600030101010101" charset="-122"/>
                <a:ea typeface="等线" panose="02010600030101010101" charset="-122"/>
                <a:cs typeface="等线" panose="02010600030101010101" charset="-122"/>
                <a:sym typeface="+mn-ea"/>
              </a:rPr>
              <a:t>美国生理学家艾尔马将人在心</a:t>
            </a:r>
            <a:r>
              <a:rPr lang="zh-CN" altLang="en-US" sz="2000" dirty="0">
                <a:solidFill>
                  <a:srgbClr val="000000"/>
                </a:solidFill>
                <a:latin typeface="等线" panose="02010600030101010101" charset="-122"/>
                <a:ea typeface="等线" panose="02010600030101010101" charset="-122"/>
                <a:cs typeface="等线" panose="02010600030101010101" charset="-122"/>
                <a:sym typeface="+mn-ea"/>
              </a:rPr>
              <a:t>平气和和悲伤的情绪下呼出的气体分别收集在两个玻璃试管中，冷却后变成了水。</a:t>
            </a:r>
            <a:endParaRPr lang="zh-CN" altLang="en-US" sz="2000" dirty="0">
              <a:solidFill>
                <a:srgbClr val="000000"/>
              </a:solidFill>
              <a:latin typeface="等线" panose="02010600030101010101" charset="-122"/>
              <a:ea typeface="等线" panose="02010600030101010101" charset="-122"/>
              <a:cs typeface="等线" panose="02010600030101010101" charset="-122"/>
              <a:sym typeface="+mn-ea"/>
            </a:endParaRPr>
          </a:p>
          <a:p>
            <a:pPr>
              <a:lnSpc>
                <a:spcPct val="150000"/>
              </a:lnSpc>
              <a:buFont typeface="Wingdings" panose="05000000000000000000" pitchFamily="2" charset="2"/>
            </a:pPr>
            <a:endParaRPr lang="en-US" altLang="zh-CN" sz="2000" dirty="0">
              <a:solidFill>
                <a:srgbClr val="000000"/>
              </a:solidFill>
              <a:latin typeface="等线" panose="02010600030101010101" charset="-122"/>
              <a:ea typeface="等线" panose="02010600030101010101" charset="-122"/>
              <a:cs typeface="等线" panose="02010600030101010101" charset="-122"/>
            </a:endParaRPr>
          </a:p>
          <a:p>
            <a:pPr>
              <a:lnSpc>
                <a:spcPct val="150000"/>
              </a:lnSpc>
              <a:buFont typeface="Wingdings" panose="05000000000000000000" pitchFamily="2" charset="2"/>
            </a:pPr>
            <a:r>
              <a:rPr lang="zh-CN" altLang="en-US" sz="2000" dirty="0">
                <a:solidFill>
                  <a:srgbClr val="000000"/>
                </a:solidFill>
                <a:latin typeface="等线" panose="02010600030101010101" charset="-122"/>
                <a:ea typeface="等线" panose="02010600030101010101" charset="-122"/>
                <a:cs typeface="等线" panose="02010600030101010101" charset="-122"/>
                <a:sym typeface="+mn-ea"/>
              </a:rPr>
              <a:t>猜一猜：两个玻璃试管中的液体一样吗？如果有区别，区别在哪里？</a:t>
            </a:r>
            <a:endParaRPr lang="zh-CN" altLang="en-US" sz="2000" dirty="0">
              <a:solidFill>
                <a:schemeClr val="tx1"/>
              </a:solidFill>
              <a:latin typeface="等线" panose="02010600030101010101" charset="-122"/>
              <a:ea typeface="等线" panose="02010600030101010101" charset="-122"/>
              <a:cs typeface="等线" panose="02010600030101010101" charset="-122"/>
              <a:sym typeface="+mn-ea"/>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消极情绪的危害</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pic>
        <p:nvPicPr>
          <p:cNvPr id="100" name="图片 99"/>
          <p:cNvPicPr/>
          <p:nvPr/>
        </p:nvPicPr>
        <p:blipFill>
          <a:blip r:embed="rId1"/>
          <a:stretch>
            <a:fillRect/>
          </a:stretch>
        </p:blipFill>
        <p:spPr>
          <a:xfrm>
            <a:off x="782320" y="2453005"/>
            <a:ext cx="5588635" cy="3546475"/>
          </a:xfrm>
          <a:prstGeom prst="rect">
            <a:avLst/>
          </a:prstGeom>
          <a:noFill/>
          <a:ln w="9525">
            <a:noFill/>
          </a:ln>
        </p:spPr>
      </p:pic>
      <p:pic>
        <p:nvPicPr>
          <p:cNvPr id="7" name="Picture 9" descr="4c61a2c5g740e82db988d&amp;690"/>
          <p:cNvPicPr>
            <a:picLocks noChangeAspect="1"/>
          </p:cNvPicPr>
          <p:nvPr/>
        </p:nvPicPr>
        <p:blipFill>
          <a:blip r:embed="rId2"/>
          <a:srcRect r="365" b="6302"/>
          <a:stretch>
            <a:fillRect/>
          </a:stretch>
        </p:blipFill>
        <p:spPr>
          <a:xfrm>
            <a:off x="6370955" y="2679700"/>
            <a:ext cx="4364990" cy="3282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529715" y="1831340"/>
            <a:ext cx="9132570" cy="1938020"/>
          </a:xfrm>
          <a:prstGeom prst="rect">
            <a:avLst/>
          </a:prstGeom>
        </p:spPr>
        <p:txBody>
          <a:bodyPr wrap="square">
            <a:spAutoFit/>
          </a:bodyPr>
          <a:lstStyle/>
          <a:p>
            <a:pPr algn="l">
              <a:lnSpc>
                <a:spcPct val="150000"/>
              </a:lnSpc>
            </a:pPr>
            <a:r>
              <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曾经有一个故事:两个人同时到医院看病，一个得的是一般的胃病，另一个人得的是胃癌。可是，医生在写诊断书的时候把两个人的病情弄颠倒了。胃病患者以为自己得了不治之症，整日茶饭不思，躺在床上等死;而胃癌患者，心情很轻松，经常参加体育锻炼，好像有使不完的劲。半年后，两人再去医院检查......</a:t>
            </a:r>
            <a:endPar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积极情绪的</a:t>
            </a:r>
            <a:r>
              <a:rPr lang="zh-CN" altLang="en-US" sz="2800" dirty="0">
                <a:solidFill>
                  <a:schemeClr val="accent1"/>
                </a:solidFill>
                <a:latin typeface="微软雅黑" panose="020B0503020204020204" pitchFamily="34" charset="-122"/>
                <a:ea typeface="微软雅黑" panose="020B0503020204020204" pitchFamily="34" charset="-122"/>
              </a:rPr>
              <a:t>益处</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18230" y="4262120"/>
            <a:ext cx="5250180" cy="1546860"/>
            <a:chOff x="5698" y="6712"/>
            <a:chExt cx="8268" cy="2436"/>
          </a:xfrm>
        </p:grpSpPr>
        <p:sp>
          <p:nvSpPr>
            <p:cNvPr id="3" name="圆角矩形 2"/>
            <p:cNvSpPr/>
            <p:nvPr/>
          </p:nvSpPr>
          <p:spPr>
            <a:xfrm>
              <a:off x="5698" y="6712"/>
              <a:ext cx="8269" cy="2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679" y="7111"/>
              <a:ext cx="6093" cy="1695"/>
            </a:xfrm>
            <a:prstGeom prst="rect">
              <a:avLst/>
            </a:prstGeom>
            <a:noFill/>
          </p:spPr>
          <p:txBody>
            <a:bodyPr wrap="square" rtlCol="0">
              <a:spAutoFit/>
            </a:bodyPr>
            <a:p>
              <a:pPr algn="ctr"/>
              <a:r>
                <a:rPr lang="zh-CN" altLang="en-US" sz="3200">
                  <a:solidFill>
                    <a:srgbClr val="FFFF00"/>
                  </a:solidFill>
                </a:rPr>
                <a:t>积极情绪能治病</a:t>
              </a:r>
              <a:endParaRPr lang="zh-CN" altLang="en-US" sz="3200">
                <a:solidFill>
                  <a:srgbClr val="FFFF00"/>
                </a:solidFill>
              </a:endParaRPr>
            </a:p>
            <a:p>
              <a:pPr algn="ctr"/>
              <a:r>
                <a:rPr lang="zh-CN" altLang="en-US" sz="3200">
                  <a:solidFill>
                    <a:srgbClr val="FFFF00"/>
                  </a:solidFill>
                </a:rPr>
                <a:t>消极情绪能致病</a:t>
              </a:r>
              <a:endParaRPr lang="zh-CN" altLang="en-US" sz="320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029970" y="1388110"/>
            <a:ext cx="10369550" cy="445135"/>
          </a:xfrm>
          <a:prstGeom prst="rect">
            <a:avLst/>
          </a:prstGeom>
        </p:spPr>
        <p:txBody>
          <a:bodyPr wrap="square">
            <a:spAutoFit/>
          </a:bodyPr>
          <a:lstStyle/>
          <a:p>
            <a:pPr marL="0" indent="0">
              <a:lnSpc>
                <a:spcPct val="115000"/>
              </a:lnSpc>
              <a:spcBef>
                <a:spcPts val="0"/>
              </a:spcBef>
              <a:spcAft>
                <a:spcPts val="0"/>
              </a:spcAft>
              <a:buNone/>
            </a:pPr>
            <a:r>
              <a:rPr lang="zh-CN" altLang="en-US" sz="2000">
                <a:solidFill>
                  <a:schemeClr val="tx1"/>
                </a:solidFill>
                <a:sym typeface="+mn-ea"/>
              </a:rPr>
              <a:t>根据你近一周的情绪变化以及关键性的事件，制作属于你自己的情绪蛋糕并</a:t>
            </a:r>
            <a:r>
              <a:rPr lang="zh-CN" altLang="en-US" sz="2000">
                <a:solidFill>
                  <a:schemeClr val="tx1"/>
                </a:solidFill>
                <a:sym typeface="+mn-ea"/>
              </a:rPr>
              <a:t>与大家分享。</a:t>
            </a:r>
            <a:endParaRPr lang="zh-CN" altLang="en-US" sz="2000">
              <a:solidFill>
                <a:schemeClr val="tx1"/>
              </a:solidFill>
              <a:sym typeface="+mn-ea"/>
            </a:endParaRPr>
          </a:p>
        </p:txBody>
      </p:sp>
      <p:sp>
        <p:nvSpPr>
          <p:cNvPr id="4" name="稻壳儿搜索;幻雨工作室_1"/>
          <p:cNvSpPr txBox="1"/>
          <p:nvPr/>
        </p:nvSpPr>
        <p:spPr>
          <a:xfrm>
            <a:off x="681318" y="638249"/>
            <a:ext cx="23164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制作情绪</a:t>
            </a:r>
            <a:r>
              <a:rPr lang="zh-CN" altLang="en-US" sz="2800" dirty="0">
                <a:solidFill>
                  <a:schemeClr val="accent1"/>
                </a:solidFill>
                <a:latin typeface="微软雅黑" panose="020B0503020204020204" pitchFamily="34" charset="-122"/>
                <a:ea typeface="微软雅黑" panose="020B0503020204020204" pitchFamily="34" charset="-122"/>
              </a:rPr>
              <a:t>蛋糕</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871970" y="1901825"/>
            <a:ext cx="4352925" cy="3971925"/>
          </a:xfrm>
          <a:prstGeom prst="rect">
            <a:avLst/>
          </a:prstGeom>
        </p:spPr>
      </p:pic>
      <p:pic>
        <p:nvPicPr>
          <p:cNvPr id="5" name="图片 4"/>
          <p:cNvPicPr>
            <a:picLocks noChangeAspect="1"/>
          </p:cNvPicPr>
          <p:nvPr/>
        </p:nvPicPr>
        <p:blipFill>
          <a:blip r:embed="rId2"/>
          <a:stretch>
            <a:fillRect/>
          </a:stretch>
        </p:blipFill>
        <p:spPr>
          <a:xfrm>
            <a:off x="794385" y="1901190"/>
            <a:ext cx="5814060" cy="451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4328161" y="3670019"/>
            <a:ext cx="35356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合理调节情绪</a:t>
            </a: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04</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改变认知</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1"/>
          <a:srcRect l="4661" t="1735" r="4953" b="14935"/>
          <a:stretch>
            <a:fillRect/>
          </a:stretch>
        </p:blipFill>
        <p:spPr>
          <a:xfrm>
            <a:off x="1765935" y="1483995"/>
            <a:ext cx="3745865" cy="4395470"/>
          </a:xfrm>
          <a:prstGeom prst="rect">
            <a:avLst/>
          </a:prstGeom>
        </p:spPr>
      </p:pic>
      <p:pic>
        <p:nvPicPr>
          <p:cNvPr id="3" name="图片 2"/>
          <p:cNvPicPr>
            <a:picLocks noChangeAspect="1"/>
          </p:cNvPicPr>
          <p:nvPr>
            <p:custDataLst>
              <p:tags r:id="rId2"/>
            </p:custDataLst>
          </p:nvPr>
        </p:nvPicPr>
        <p:blipFill>
          <a:blip r:embed="rId1"/>
          <a:srcRect l="5626" t="1735" r="3608" b="13331"/>
          <a:stretch>
            <a:fillRect/>
          </a:stretch>
        </p:blipFill>
        <p:spPr>
          <a:xfrm rot="10800000">
            <a:off x="6645275" y="1358265"/>
            <a:ext cx="3641725" cy="4337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改变认知</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29" name="稻壳儿搜索;幻雨工作室_10"/>
          <p:cNvSpPr/>
          <p:nvPr>
            <p:custDataLst>
              <p:tags r:id="rId1"/>
            </p:custDataLst>
          </p:nvPr>
        </p:nvSpPr>
        <p:spPr>
          <a:xfrm>
            <a:off x="1352550" y="1355725"/>
            <a:ext cx="9190355" cy="3322955"/>
          </a:xfrm>
          <a:prstGeom prst="rect">
            <a:avLst/>
          </a:prstGeom>
        </p:spPr>
        <p:txBody>
          <a:bodyPr wrap="square">
            <a:spAutoFit/>
          </a:bodyPr>
          <a:lstStyle/>
          <a:p>
            <a:pPr>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sym typeface="+mn-ea"/>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情绪ABC理论是由美国心理学家埃利斯创建的理论，是认为激发事件A（activating event 的第一个英文字母）只是引发情绪和行为后果C（consequence的第一个英文字母）的间接原因，而引起C的直接原因则是个体对激发事件A的认知和评价而产生的信念B（belief的第一个英文字母），即人的消极情绪和行为障碍结果（C），不是由于某一激发事件（A）直接引发的，而是由于经受这一事件的个体对它不正确的认知和评价所产生的错误信念（B）所直接引起。错误信念也称为</a:t>
            </a:r>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不合理信念。</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endParaRPr>
          </a:p>
        </p:txBody>
      </p:sp>
      <p:grpSp>
        <p:nvGrpSpPr>
          <p:cNvPr id="9" name="组合 8"/>
          <p:cNvGrpSpPr/>
          <p:nvPr>
            <p:custDataLst>
              <p:tags r:id="rId2"/>
            </p:custDataLst>
          </p:nvPr>
        </p:nvGrpSpPr>
        <p:grpSpPr>
          <a:xfrm>
            <a:off x="1215390" y="4863465"/>
            <a:ext cx="9701530" cy="1052830"/>
            <a:chOff x="1914" y="4958"/>
            <a:chExt cx="15278" cy="1658"/>
          </a:xfrm>
        </p:grpSpPr>
        <p:sp>
          <p:nvSpPr>
            <p:cNvPr id="3" name="圆角矩形 2"/>
            <p:cNvSpPr/>
            <p:nvPr/>
          </p:nvSpPr>
          <p:spPr>
            <a:xfrm>
              <a:off x="1914" y="4986"/>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事件</a:t>
              </a:r>
              <a:endParaRPr lang="zh-CN" altLang="en-US"/>
            </a:p>
            <a:p>
              <a:pPr algn="ctr"/>
              <a:r>
                <a:rPr lang="en-US" altLang="zh-CN"/>
                <a:t>activating event </a:t>
              </a:r>
              <a:endParaRPr lang="en-US" altLang="zh-CN"/>
            </a:p>
          </p:txBody>
        </p:sp>
        <p:sp>
          <p:nvSpPr>
            <p:cNvPr id="4" name="左箭头 3"/>
            <p:cNvSpPr/>
            <p:nvPr/>
          </p:nvSpPr>
          <p:spPr>
            <a:xfrm rot="10800000">
              <a:off x="5685" y="5567"/>
              <a:ext cx="1725" cy="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左箭头 4"/>
            <p:cNvSpPr/>
            <p:nvPr/>
          </p:nvSpPr>
          <p:spPr>
            <a:xfrm rot="10800000">
              <a:off x="11774" y="5613"/>
              <a:ext cx="1725" cy="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7860" y="4958"/>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想法</a:t>
              </a:r>
              <a:endParaRPr lang="zh-CN" altLang="en-US"/>
            </a:p>
            <a:p>
              <a:pPr algn="ctr"/>
              <a:r>
                <a:rPr lang="en-US" altLang="zh-CN"/>
                <a:t>belief</a:t>
              </a:r>
              <a:endParaRPr lang="en-US" altLang="zh-CN"/>
            </a:p>
          </p:txBody>
        </p:sp>
        <p:sp>
          <p:nvSpPr>
            <p:cNvPr id="8" name="圆角矩形 7"/>
            <p:cNvSpPr/>
            <p:nvPr/>
          </p:nvSpPr>
          <p:spPr>
            <a:xfrm>
              <a:off x="13892" y="4958"/>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行为</a:t>
              </a:r>
              <a:r>
                <a:rPr lang="zh-CN" altLang="en-US"/>
                <a:t>后果</a:t>
              </a:r>
              <a:endParaRPr lang="zh-CN" altLang="en-US"/>
            </a:p>
            <a:p>
              <a:pPr algn="ctr"/>
              <a:r>
                <a:rPr lang="zh-CN" altLang="en-US"/>
                <a:t>consequence</a:t>
              </a:r>
              <a:endParaRPr lang="zh-CN" alt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3" name="稻壳儿搜索;幻雨工作室_1"/>
          <p:cNvSpPr/>
          <p:nvPr/>
        </p:nvSpPr>
        <p:spPr>
          <a:xfrm>
            <a:off x="4036569" y="1073343"/>
            <a:ext cx="4118862" cy="1015663"/>
          </a:xfrm>
          <a:prstGeom prst="rect">
            <a:avLst/>
          </a:prstGeom>
        </p:spPr>
        <p:txBody>
          <a:bodyPr wrap="square">
            <a:spAutoFit/>
          </a:bodyPr>
          <a:lstStyle/>
          <a:p>
            <a:pPr algn="ctr" defTabSz="685800">
              <a:defRPr/>
            </a:pPr>
            <a:r>
              <a:rPr lang="zh-CN" altLang="en-US" sz="6000" dirty="0">
                <a:solidFill>
                  <a:schemeClr val="accent1"/>
                </a:solidFill>
                <a:latin typeface="微软雅黑" panose="020B0503020204020204" pitchFamily="34" charset="-122"/>
                <a:ea typeface="微软雅黑" panose="020B0503020204020204" pitchFamily="34" charset="-122"/>
              </a:rPr>
              <a:t>目录</a:t>
            </a:r>
            <a:r>
              <a:rPr lang="en-US" altLang="zh-CN" sz="3600" dirty="0">
                <a:solidFill>
                  <a:schemeClr val="accent1"/>
                </a:solidFill>
                <a:latin typeface="微软雅黑 Light" panose="020B0502040204020203" pitchFamily="34" charset="-122"/>
                <a:ea typeface="微软雅黑 Light" panose="020B0502040204020203" pitchFamily="34" charset="-122"/>
              </a:rPr>
              <a:t>Contents</a:t>
            </a:r>
            <a:endParaRPr lang="zh-CN" altLang="en-US" sz="3600" dirty="0">
              <a:solidFill>
                <a:schemeClr val="accent1"/>
              </a:solidFill>
              <a:latin typeface="微软雅黑 Light" panose="020B0502040204020203" pitchFamily="34" charset="-122"/>
              <a:ea typeface="微软雅黑 Light" panose="020B0502040204020203" pitchFamily="34" charset="-122"/>
            </a:endParaRPr>
          </a:p>
        </p:txBody>
      </p:sp>
      <p:sp>
        <p:nvSpPr>
          <p:cNvPr id="24" name="稻壳儿搜索;幻雨工作室_2"/>
          <p:cNvSpPr>
            <a:spLocks noChangeArrowheads="1"/>
          </p:cNvSpPr>
          <p:nvPr/>
        </p:nvSpPr>
        <p:spPr bwMode="auto">
          <a:xfrm>
            <a:off x="1827759" y="2912403"/>
            <a:ext cx="801234" cy="798670"/>
          </a:xfrm>
          <a:prstGeom prst="ellipse">
            <a:avLst/>
          </a:pr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5" name="稻壳儿搜索;幻雨工作室_3"/>
          <p:cNvSpPr txBox="1">
            <a:spLocks noChangeArrowheads="1"/>
          </p:cNvSpPr>
          <p:nvPr/>
        </p:nvSpPr>
        <p:spPr bwMode="auto">
          <a:xfrm>
            <a:off x="1966124" y="3028697"/>
            <a:ext cx="52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01</a:t>
            </a:r>
            <a:endParaRPr lang="zh-CN" altLang="en-US" sz="2800" dirty="0">
              <a:latin typeface="微软雅黑 Light" panose="020B0502040204020203" pitchFamily="34" charset="-122"/>
              <a:ea typeface="微软雅黑 Light" panose="020B0502040204020203" pitchFamily="34" charset="-122"/>
            </a:endParaRPr>
          </a:p>
        </p:txBody>
      </p:sp>
      <p:sp>
        <p:nvSpPr>
          <p:cNvPr id="26" name="稻壳儿搜索;幻雨工作室_4"/>
          <p:cNvSpPr>
            <a:spLocks noChangeArrowheads="1"/>
          </p:cNvSpPr>
          <p:nvPr/>
        </p:nvSpPr>
        <p:spPr bwMode="auto">
          <a:xfrm>
            <a:off x="1827759" y="4570516"/>
            <a:ext cx="801234" cy="798670"/>
          </a:xfrm>
          <a:prstGeom prst="ellipse">
            <a:avLst/>
          </a:prstGeom>
          <a:solidFill>
            <a:schemeClr val="accent2"/>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7" name="稻壳儿搜索;幻雨工作室_5"/>
          <p:cNvSpPr txBox="1">
            <a:spLocks noChangeArrowheads="1"/>
          </p:cNvSpPr>
          <p:nvPr/>
        </p:nvSpPr>
        <p:spPr bwMode="auto">
          <a:xfrm>
            <a:off x="1935665" y="4706380"/>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03</a:t>
            </a:r>
            <a:endParaRPr lang="zh-CN" altLang="en-US" sz="2800" dirty="0">
              <a:latin typeface="微软雅黑 Light" panose="020B0502040204020203" pitchFamily="34" charset="-122"/>
              <a:ea typeface="微软雅黑 Light" panose="020B0502040204020203" pitchFamily="34" charset="-122"/>
            </a:endParaRPr>
          </a:p>
        </p:txBody>
      </p:sp>
      <p:sp>
        <p:nvSpPr>
          <p:cNvPr id="28" name="稻壳儿搜索;幻雨工作室_6"/>
          <p:cNvSpPr>
            <a:spLocks noChangeArrowheads="1"/>
          </p:cNvSpPr>
          <p:nvPr/>
        </p:nvSpPr>
        <p:spPr bwMode="auto">
          <a:xfrm>
            <a:off x="6076578" y="4570516"/>
            <a:ext cx="801234" cy="798670"/>
          </a:xfrm>
          <a:prstGeom prst="ellipse">
            <a:avLst/>
          </a:pr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9" name="稻壳儿搜索;幻雨工作室_7"/>
          <p:cNvSpPr txBox="1">
            <a:spLocks noChangeArrowheads="1"/>
          </p:cNvSpPr>
          <p:nvPr/>
        </p:nvSpPr>
        <p:spPr bwMode="auto">
          <a:xfrm>
            <a:off x="6182081" y="4708241"/>
            <a:ext cx="590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04</a:t>
            </a:r>
            <a:endParaRPr lang="zh-CN" altLang="en-US" sz="2800" dirty="0">
              <a:latin typeface="微软雅黑 Light" panose="020B0502040204020203" pitchFamily="34" charset="-122"/>
              <a:ea typeface="微软雅黑 Light" panose="020B0502040204020203" pitchFamily="34" charset="-122"/>
            </a:endParaRPr>
          </a:p>
        </p:txBody>
      </p:sp>
      <p:sp>
        <p:nvSpPr>
          <p:cNvPr id="30" name="稻壳儿搜索;幻雨工作室_8"/>
          <p:cNvSpPr>
            <a:spLocks noChangeArrowheads="1"/>
          </p:cNvSpPr>
          <p:nvPr/>
        </p:nvSpPr>
        <p:spPr bwMode="auto">
          <a:xfrm>
            <a:off x="6091352" y="2912403"/>
            <a:ext cx="801234" cy="798670"/>
          </a:xfrm>
          <a:prstGeom prst="ellipse">
            <a:avLst/>
          </a:prstGeom>
          <a:solidFill>
            <a:schemeClr val="accent2"/>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1" name="稻壳儿搜索;幻雨工作室_9"/>
          <p:cNvSpPr txBox="1">
            <a:spLocks noChangeArrowheads="1"/>
          </p:cNvSpPr>
          <p:nvPr/>
        </p:nvSpPr>
        <p:spPr bwMode="auto">
          <a:xfrm>
            <a:off x="6184486" y="3028697"/>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Tx/>
              <a:buNone/>
            </a:pPr>
            <a:r>
              <a:rPr lang="en-US" altLang="zh-CN" sz="2800" dirty="0">
                <a:solidFill>
                  <a:schemeClr val="bg1"/>
                </a:solidFill>
                <a:latin typeface="微软雅黑 Light" panose="020B0502040204020203" pitchFamily="34" charset="-122"/>
                <a:ea typeface="微软雅黑 Light" panose="020B0502040204020203" pitchFamily="34" charset="-122"/>
              </a:rPr>
              <a:t>02</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2" name="稻壳儿搜索;幻雨工作室_10"/>
          <p:cNvSpPr txBox="1"/>
          <p:nvPr/>
        </p:nvSpPr>
        <p:spPr>
          <a:xfrm>
            <a:off x="2945581" y="3038301"/>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观影分析</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稻壳儿搜索;幻雨工作室_11"/>
          <p:cNvSpPr txBox="1"/>
          <p:nvPr/>
        </p:nvSpPr>
        <p:spPr>
          <a:xfrm>
            <a:off x="2764606" y="4583269"/>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情绪的分类</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4" name="稻壳儿搜索;幻雨工作室_12"/>
          <p:cNvSpPr txBox="1"/>
          <p:nvPr/>
        </p:nvSpPr>
        <p:spPr>
          <a:xfrm>
            <a:off x="7210018" y="3047667"/>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a:t>
            </a:r>
            <a:r>
              <a:rPr lang="zh-CN" altLang="en-US" sz="2800" dirty="0">
                <a:solidFill>
                  <a:schemeClr val="accent1"/>
                </a:solidFill>
                <a:latin typeface="微软雅黑" panose="020B0503020204020204" pitchFamily="34" charset="-122"/>
                <a:ea typeface="微软雅黑" panose="020B0503020204020204" pitchFamily="34" charset="-122"/>
              </a:rPr>
              <a:t>的识别</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5" name="稻壳儿搜索;幻雨工作室_13"/>
          <p:cNvSpPr txBox="1"/>
          <p:nvPr/>
        </p:nvSpPr>
        <p:spPr>
          <a:xfrm>
            <a:off x="7125563" y="4658250"/>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合理调节情绪</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搜索;幻雨工作室_1"/>
          <p:cNvSpPr txBox="1"/>
          <p:nvPr/>
        </p:nvSpPr>
        <p:spPr>
          <a:xfrm>
            <a:off x="682581" y="638249"/>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深呼吸放松法</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搜索;幻雨工作室_3"/>
          <p:cNvSpPr>
            <a:spLocks noChangeArrowheads="1"/>
          </p:cNvSpPr>
          <p:nvPr/>
        </p:nvSpPr>
        <p:spPr bwMode="auto">
          <a:xfrm>
            <a:off x="4481380"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8" name="稻壳儿搜索;幻雨工作室_6"/>
          <p:cNvSpPr>
            <a:spLocks noChangeArrowheads="1"/>
          </p:cNvSpPr>
          <p:nvPr/>
        </p:nvSpPr>
        <p:spPr bwMode="auto">
          <a:xfrm>
            <a:off x="4481380"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1" name="稻壳儿搜索;幻雨工作室_9"/>
          <p:cNvSpPr>
            <a:spLocks noChangeArrowheads="1"/>
          </p:cNvSpPr>
          <p:nvPr/>
        </p:nvSpPr>
        <p:spPr bwMode="auto">
          <a:xfrm>
            <a:off x="7063349"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4" name="稻壳儿搜索;幻雨工作室_12"/>
          <p:cNvSpPr>
            <a:spLocks noChangeArrowheads="1"/>
          </p:cNvSpPr>
          <p:nvPr/>
        </p:nvSpPr>
        <p:spPr bwMode="auto">
          <a:xfrm>
            <a:off x="7063349"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9" name="稻壳儿搜索;幻雨工作室_17"/>
          <p:cNvSpPr/>
          <p:nvPr>
            <p:custDataLst>
              <p:tags r:id="rId1"/>
            </p:custDataLst>
          </p:nvPr>
        </p:nvSpPr>
        <p:spPr>
          <a:xfrm>
            <a:off x="1236345" y="1852295"/>
            <a:ext cx="9561830" cy="3784600"/>
          </a:xfrm>
          <a:prstGeom prst="rect">
            <a:avLst/>
          </a:prstGeom>
        </p:spPr>
        <p:txBody>
          <a:bodyPr wrap="square">
            <a:spAutoFit/>
          </a:bodyPr>
          <a:lstStyle/>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用鼻子呼吸，腹部吸气。双肩自然下垂，慢慢闭上双眼，然后慢慢地深吸气，吸到足够多时，憋气</a:t>
            </a:r>
            <a:r>
              <a:rPr lang="en-US" altLang="zh-CN" sz="2000" dirty="0">
                <a:solidFill>
                  <a:schemeClr val="tx1">
                    <a:lumMod val="75000"/>
                    <a:lumOff val="25000"/>
                  </a:schemeClr>
                </a:solidFill>
                <a:latin typeface="Arial" panose="020B0604020202020204" pitchFamily="34" charset="0"/>
                <a:cs typeface="Arial" panose="020B0604020202020204" pitchFamily="34" charset="0"/>
              </a:rPr>
              <a:t>2</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秒钟，再把吸进去的气缓缓</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呼出。自己要配合呼吸的节奏给予一些暗示和指导语:“吸……呼….吸……呼……”，呼气的时候尽量告诉自己我现在很放松很舒服，注意感觉自己的呼气、吸气，体会“深深地吸进来，慢慢地呼出去”的感觉。重复做这样的呼吸20遍，每天两次。这种方法虽然很简单，却常常起到一定的作用。</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如果你遇到紧张的场合，或是不知道自己该怎么办、手足无措之时，不妨先做一次深呼吸放松。</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图片 2" descr="32303038313137363b32303131373433323bd2f4c0d6"/>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9702800" y="63500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搜索;幻雨工作室_1"/>
          <p:cNvSpPr txBox="1"/>
          <p:nvPr/>
        </p:nvSpPr>
        <p:spPr>
          <a:xfrm>
            <a:off x="682581" y="638249"/>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深呼吸放松法</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搜索;幻雨工作室_3"/>
          <p:cNvSpPr>
            <a:spLocks noChangeArrowheads="1"/>
          </p:cNvSpPr>
          <p:nvPr/>
        </p:nvSpPr>
        <p:spPr bwMode="auto">
          <a:xfrm>
            <a:off x="4481380"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8" name="稻壳儿搜索;幻雨工作室_6"/>
          <p:cNvSpPr>
            <a:spLocks noChangeArrowheads="1"/>
          </p:cNvSpPr>
          <p:nvPr/>
        </p:nvSpPr>
        <p:spPr bwMode="auto">
          <a:xfrm>
            <a:off x="4481380"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1" name="稻壳儿搜索;幻雨工作室_9"/>
          <p:cNvSpPr>
            <a:spLocks noChangeArrowheads="1"/>
          </p:cNvSpPr>
          <p:nvPr/>
        </p:nvSpPr>
        <p:spPr bwMode="auto">
          <a:xfrm>
            <a:off x="7063349"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2" name="稻壳儿搜索;幻雨工作室_17"/>
          <p:cNvSpPr/>
          <p:nvPr/>
        </p:nvSpPr>
        <p:spPr>
          <a:xfrm>
            <a:off x="1000125" y="4276090"/>
            <a:ext cx="9703435" cy="1938020"/>
          </a:xfrm>
          <a:prstGeom prst="rect">
            <a:avLst/>
          </a:prstGeom>
        </p:spPr>
        <p:txBody>
          <a:bodyPr wrap="square">
            <a:spAutoFit/>
          </a:bodyPr>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可以配合想象美好而且放松的场景，例如:“我静静地俯卧在海滩上，周围没有其他的人;我感觉到了阳光温暖的照射，触到了身下海滩上的沙子，我全身感到无比的舒适;海风轻轻地吹来，带着一丝丝海腥味，海涛在轻轻地拍打着海岸，有节奏地唱着自己的歌;我静静地躺着，静静地倾听这永恒的波涛声……”</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3374390" y="766445"/>
            <a:ext cx="56134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26720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其他减压</a:t>
            </a:r>
            <a:r>
              <a:rPr lang="zh-CN" altLang="en-US" sz="2800" dirty="0">
                <a:solidFill>
                  <a:schemeClr val="accent1"/>
                </a:solidFill>
                <a:latin typeface="微软雅黑" panose="020B0503020204020204" pitchFamily="34" charset="-122"/>
                <a:ea typeface="微软雅黑" panose="020B0503020204020204" pitchFamily="34" charset="-122"/>
              </a:rPr>
              <a:t>的方法</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29" name="稻壳儿搜索;幻雨工作室_10"/>
          <p:cNvSpPr/>
          <p:nvPr/>
        </p:nvSpPr>
        <p:spPr>
          <a:xfrm>
            <a:off x="1282065" y="1677670"/>
            <a:ext cx="10061575" cy="4246245"/>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1.写日记，把影响自己情绪的事件写在日记里。</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2.找要好的朋友倾诉。</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3.听歌，听自己喜欢的音乐。</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4.散步或者跑步，全身运动可以转移注意力并忘记烦恼。</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5.睡觉，如果能睡着的话，睡觉可以让我们更有精力对抗不良情绪。</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6.喊出来，找个没人的角落把自己的苦恼喊出来。</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7.吃东西，吃东西是一件快乐的事情。。</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8.想象开心的事，情绪往往可以正负抵消。</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9.做可以让你开心起来的事情。</a:t>
            </a:r>
            <a:endParaRPr sz="2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8" name="稻壳儿搜索;幻雨工作室_1"/>
          <p:cNvSpPr txBox="1"/>
          <p:nvPr/>
        </p:nvSpPr>
        <p:spPr>
          <a:xfrm>
            <a:off x="2956560" y="2382850"/>
            <a:ext cx="6278880" cy="829945"/>
          </a:xfrm>
          <a:prstGeom prst="rect">
            <a:avLst/>
          </a:prstGeom>
          <a:noFill/>
        </p:spPr>
        <p:txBody>
          <a:bodyPr wrap="none" rtlCol="0">
            <a:spAutoFit/>
          </a:bodyPr>
          <a:lstStyle/>
          <a:p>
            <a:pPr algn="ctr"/>
            <a:r>
              <a:rPr sz="4800" dirty="0">
                <a:solidFill>
                  <a:srgbClr val="4C745A"/>
                </a:solidFill>
                <a:latin typeface="Arial" panose="020B0604020202020204" pitchFamily="34" charset="0"/>
                <a:cs typeface="Arial" panose="020B0604020202020204" pitchFamily="34" charset="0"/>
                <a:sym typeface="+mn-ea"/>
              </a:rPr>
              <a:t>在放松想象中结束本课</a:t>
            </a:r>
            <a:endParaRPr lang="zh-CN" altLang="en-US" sz="4800" dirty="0">
              <a:solidFill>
                <a:srgbClr val="4C745A"/>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9" name="稻壳儿搜索;幻雨工作室_2"/>
          <p:cNvSpPr/>
          <p:nvPr/>
        </p:nvSpPr>
        <p:spPr>
          <a:xfrm>
            <a:off x="3601812" y="3644153"/>
            <a:ext cx="4988379" cy="829945"/>
          </a:xfrm>
          <a:prstGeom prst="rect">
            <a:avLst/>
          </a:prstGeom>
        </p:spPr>
        <p:txBody>
          <a:bodyPr wrap="square">
            <a:spAutoFit/>
          </a:bodyPr>
          <a:lstStyle/>
          <a:p>
            <a:pPr algn="ctr"/>
            <a:r>
              <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THANK</a:t>
            </a:r>
            <a:r>
              <a:rPr lang="en-US" altLang="zh-CN"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 </a:t>
            </a:r>
            <a:r>
              <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YOU</a:t>
            </a:r>
            <a:endPar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5" name="稻壳儿搜索;幻雨工作室_1"/>
          <p:cNvSpPr txBox="1"/>
          <p:nvPr/>
        </p:nvSpPr>
        <p:spPr>
          <a:xfrm>
            <a:off x="2950395" y="3660797"/>
            <a:ext cx="63296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《头脑特工队》观影分析</a:t>
            </a:r>
            <a:endParaRPr lang="en-US" altLang="zh-CN" sz="2800" dirty="0">
              <a:solidFill>
                <a:schemeClr val="accent1"/>
              </a:solidFill>
              <a:latin typeface="微软雅黑 Light" panose="020B0502040204020203" pitchFamily="34" charset="-122"/>
              <a:ea typeface="微软雅黑 Light" panose="020B0502040204020203" pitchFamily="34" charset="-122"/>
            </a:endParaRPr>
          </a:p>
        </p:txBody>
      </p:sp>
      <p:sp>
        <p:nvSpPr>
          <p:cNvPr id="16"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17"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01</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9" name="稻壳儿搜索;幻雨工作室_9"/>
          <p:cNvSpPr/>
          <p:nvPr/>
        </p:nvSpPr>
        <p:spPr>
          <a:xfrm>
            <a:off x="986155" y="3812540"/>
            <a:ext cx="7378700" cy="737235"/>
          </a:xfrm>
          <a:prstGeom prst="rect">
            <a:avLst/>
          </a:prstGeom>
        </p:spPr>
        <p:txBody>
          <a:bodyPr wrap="square">
            <a:spAutoFit/>
          </a:bodyPr>
          <a:lstStyle/>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片中有几种颜色的记忆球？</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分别代表什么？</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61315" y="1033780"/>
            <a:ext cx="3172460" cy="2482850"/>
          </a:xfrm>
          <a:prstGeom prst="rect">
            <a:avLst/>
          </a:prstGeom>
        </p:spPr>
      </p:pic>
      <p:pic>
        <p:nvPicPr>
          <p:cNvPr id="100" name="图片 99"/>
          <p:cNvPicPr/>
          <p:nvPr/>
        </p:nvPicPr>
        <p:blipFill>
          <a:blip r:embed="rId2"/>
          <a:stretch>
            <a:fillRect/>
          </a:stretch>
        </p:blipFill>
        <p:spPr>
          <a:xfrm>
            <a:off x="4003040" y="1054100"/>
            <a:ext cx="7094220" cy="2613660"/>
          </a:xfrm>
          <a:prstGeom prst="rect">
            <a:avLst/>
          </a:prstGeom>
          <a:noFill/>
          <a:ln w="9525">
            <a:noFill/>
          </a:ln>
        </p:spPr>
      </p:pic>
      <p:sp>
        <p:nvSpPr>
          <p:cNvPr id="2" name="稻壳儿搜索;幻雨工作室_9"/>
          <p:cNvSpPr/>
          <p:nvPr/>
        </p:nvSpPr>
        <p:spPr>
          <a:xfrm>
            <a:off x="986155" y="4674870"/>
            <a:ext cx="7378700" cy="737235"/>
          </a:xfrm>
          <a:prstGeom prst="rect">
            <a:avLst/>
          </a:prstGeom>
        </p:spPr>
        <p:txBody>
          <a:bodyPr wrap="square">
            <a:spAutoFit/>
          </a:bodyPr>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你最喜欢的小人是谁？</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稻壳儿搜索;幻雨工作室_9"/>
          <p:cNvSpPr/>
          <p:nvPr/>
        </p:nvSpPr>
        <p:spPr>
          <a:xfrm>
            <a:off x="986155" y="5556885"/>
            <a:ext cx="7378700" cy="737235"/>
          </a:xfrm>
          <a:prstGeom prst="rect">
            <a:avLst/>
          </a:prstGeom>
        </p:spPr>
        <p:txBody>
          <a:bodyPr wrap="square">
            <a:spAutoFit/>
          </a:bodyPr>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如果选择抛弃一个小人，</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你会抛弃谁？</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情绪的功能</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8" name="稻壳儿搜索;幻雨工作室_6"/>
          <p:cNvSpPr>
            <a:spLocks noChangeArrowheads="1"/>
          </p:cNvSpPr>
          <p:nvPr/>
        </p:nvSpPr>
        <p:spPr bwMode="auto">
          <a:xfrm>
            <a:off x="4736773" y="2903136"/>
            <a:ext cx="2293487" cy="2293486"/>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12" name="稻壳儿搜索;幻雨工作室_8"/>
          <p:cNvSpPr/>
          <p:nvPr/>
        </p:nvSpPr>
        <p:spPr>
          <a:xfrm>
            <a:off x="8573168" y="2064807"/>
            <a:ext cx="2893050" cy="1383665"/>
          </a:xfrm>
          <a:prstGeom prst="rect">
            <a:avLst/>
          </a:prstGeom>
        </p:spPr>
        <p:txBody>
          <a:bodyPr wrap="square">
            <a:spAutoFit/>
          </a:bodyPr>
          <a:lstStyle/>
          <a:p>
            <a:r>
              <a:rPr lang="zh-CN" altLang="en-US" sz="2800" b="1" dirty="0">
                <a:solidFill>
                  <a:srgbClr val="7030A0"/>
                </a:solidFill>
                <a:latin typeface="Arial" panose="020B0604020202020204" pitchFamily="34" charset="0"/>
                <a:cs typeface="Arial" panose="020B0604020202020204" pitchFamily="34" charset="0"/>
              </a:rPr>
              <a:t>惧惧</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警惕潜在的危险</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准备应急预案</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稻壳儿搜索;幻雨工作室_9"/>
          <p:cNvSpPr/>
          <p:nvPr/>
        </p:nvSpPr>
        <p:spPr>
          <a:xfrm>
            <a:off x="8657623" y="4302950"/>
            <a:ext cx="2893050" cy="1383665"/>
          </a:xfrm>
          <a:prstGeom prst="rect">
            <a:avLst/>
          </a:prstGeom>
        </p:spPr>
        <p:txBody>
          <a:bodyPr wrap="square">
            <a:spAutoFit/>
          </a:bodyPr>
          <a:lstStyle/>
          <a:p>
            <a:r>
              <a:rPr lang="zh-CN" altLang="en-US" sz="2800" b="1" dirty="0">
                <a:solidFill>
                  <a:srgbClr val="0070C0"/>
                </a:solidFill>
                <a:latin typeface="Arial" panose="020B0604020202020204" pitchFamily="34" charset="0"/>
                <a:cs typeface="Arial" panose="020B0604020202020204" pitchFamily="34" charset="0"/>
              </a:rPr>
              <a:t>忧忧</a:t>
            </a:r>
            <a:endParaRPr lang="zh-CN" altLang="en-US" sz="2800" b="1"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适应重大的损失</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获得</a:t>
            </a:r>
            <a:r>
              <a:rPr lang="en-US" altLang="zh-CN" sz="2800" dirty="0">
                <a:solidFill>
                  <a:schemeClr val="tx1">
                    <a:lumMod val="75000"/>
                    <a:lumOff val="25000"/>
                  </a:schemeClr>
                </a:solidFill>
                <a:latin typeface="Arial" panose="020B0604020202020204" pitchFamily="34" charset="0"/>
                <a:cs typeface="Arial" panose="020B0604020202020204" pitchFamily="34" charset="0"/>
              </a:rPr>
              <a:t>/</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提供共情</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稻壳儿搜索;幻雨工作室_10"/>
          <p:cNvSpPr/>
          <p:nvPr/>
        </p:nvSpPr>
        <p:spPr>
          <a:xfrm>
            <a:off x="405590" y="4447730"/>
            <a:ext cx="2893050" cy="1383665"/>
          </a:xfrm>
          <a:prstGeom prst="rect">
            <a:avLst/>
          </a:prstGeom>
        </p:spPr>
        <p:txBody>
          <a:bodyPr wrap="square">
            <a:spAutoFit/>
          </a:bodyPr>
          <a:lstStyle/>
          <a:p>
            <a:pPr algn="r"/>
            <a:r>
              <a:rPr lang="zh-CN" altLang="en-US" sz="2800" b="1" dirty="0">
                <a:solidFill>
                  <a:srgbClr val="4C745A"/>
                </a:solidFill>
                <a:latin typeface="Arial" panose="020B0604020202020204" pitchFamily="34" charset="0"/>
                <a:cs typeface="Arial" panose="020B0604020202020204" pitchFamily="34" charset="0"/>
              </a:rPr>
              <a:t>厌厌</a:t>
            </a:r>
            <a:endParaRPr lang="zh-CN" altLang="en-US" sz="2800" b="1" dirty="0">
              <a:solidFill>
                <a:srgbClr val="4C745A"/>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回避消极刺激</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形成个性</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稻壳儿搜索;幻雨工作室_11"/>
          <p:cNvSpPr/>
          <p:nvPr/>
        </p:nvSpPr>
        <p:spPr>
          <a:xfrm>
            <a:off x="469725" y="1907962"/>
            <a:ext cx="2893050" cy="1599565"/>
          </a:xfrm>
          <a:prstGeom prst="rect">
            <a:avLst/>
          </a:prstGeom>
        </p:spPr>
        <p:txBody>
          <a:bodyPr wrap="square">
            <a:spAutoFit/>
          </a:bodyPr>
          <a:lstStyle/>
          <a:p>
            <a:pPr algn="r">
              <a:lnSpc>
                <a:spcPct val="150000"/>
              </a:lnSpc>
            </a:pPr>
            <a:r>
              <a:rPr lang="zh-CN" altLang="en-US" sz="2800" b="1" dirty="0">
                <a:solidFill>
                  <a:srgbClr val="FF0000"/>
                </a:solidFill>
                <a:latin typeface="Arial" panose="020B0604020202020204" pitchFamily="34" charset="0"/>
                <a:cs typeface="Arial" panose="020B0604020202020204" pitchFamily="34" charset="0"/>
              </a:rPr>
              <a:t>怒怒</a:t>
            </a:r>
            <a:endParaRPr lang="zh-CN" altLang="en-US" sz="2800" dirty="0">
              <a:solidFill>
                <a:srgbClr val="FF0000"/>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激发身体潜能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维护自己的利益</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1" name="图片 100"/>
          <p:cNvPicPr/>
          <p:nvPr/>
        </p:nvPicPr>
        <p:blipFill>
          <a:blip r:embed="rId1"/>
          <a:stretch>
            <a:fillRect/>
          </a:stretch>
        </p:blipFill>
        <p:spPr>
          <a:xfrm>
            <a:off x="3522980" y="1900555"/>
            <a:ext cx="2453640" cy="1564005"/>
          </a:xfrm>
          <a:prstGeom prst="rect">
            <a:avLst/>
          </a:prstGeom>
          <a:noFill/>
          <a:ln w="9525">
            <a:noFill/>
          </a:ln>
        </p:spPr>
      </p:pic>
      <p:pic>
        <p:nvPicPr>
          <p:cNvPr id="102" name="图片 101"/>
          <p:cNvPicPr/>
          <p:nvPr/>
        </p:nvPicPr>
        <p:blipFill>
          <a:blip r:embed="rId2"/>
          <a:srcRect t="18086" r="763"/>
          <a:stretch>
            <a:fillRect/>
          </a:stretch>
        </p:blipFill>
        <p:spPr>
          <a:xfrm>
            <a:off x="6219825" y="1787525"/>
            <a:ext cx="2230755" cy="1880870"/>
          </a:xfrm>
          <a:prstGeom prst="rect">
            <a:avLst/>
          </a:prstGeom>
          <a:noFill/>
          <a:ln w="9525">
            <a:noFill/>
          </a:ln>
        </p:spPr>
      </p:pic>
      <p:pic>
        <p:nvPicPr>
          <p:cNvPr id="104" name="图片 103"/>
          <p:cNvPicPr/>
          <p:nvPr/>
        </p:nvPicPr>
        <p:blipFill>
          <a:blip r:embed="rId3"/>
          <a:stretch>
            <a:fillRect/>
          </a:stretch>
        </p:blipFill>
        <p:spPr>
          <a:xfrm>
            <a:off x="3484880" y="4217035"/>
            <a:ext cx="2438400" cy="1714500"/>
          </a:xfrm>
          <a:prstGeom prst="rect">
            <a:avLst/>
          </a:prstGeom>
          <a:noFill/>
          <a:ln w="9525">
            <a:noFill/>
          </a:ln>
        </p:spPr>
      </p:pic>
      <p:pic>
        <p:nvPicPr>
          <p:cNvPr id="105" name="图片 104"/>
          <p:cNvPicPr/>
          <p:nvPr/>
        </p:nvPicPr>
        <p:blipFill>
          <a:blip r:embed="rId4"/>
          <a:stretch>
            <a:fillRect/>
          </a:stretch>
        </p:blipFill>
        <p:spPr>
          <a:xfrm>
            <a:off x="6133465" y="4168458"/>
            <a:ext cx="2476500" cy="1743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0-#ppt_w/2"/>
                                          </p:val>
                                        </p:tav>
                                        <p:tav tm="100000">
                                          <p:val>
                                            <p:strVal val="#ppt_x"/>
                                          </p:val>
                                        </p:tav>
                                      </p:tavLst>
                                    </p:anim>
                                    <p:anim calcmode="lin" valueType="num">
                                      <p:cBhvr additive="base">
                                        <p:cTn id="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1+#ppt_w/2"/>
                                          </p:val>
                                        </p:tav>
                                        <p:tav tm="100000">
                                          <p:val>
                                            <p:strVal val="#ppt_x"/>
                                          </p:val>
                                        </p:tav>
                                      </p:tavLst>
                                    </p:anim>
                                    <p:anim calcmode="lin" valueType="num">
                                      <p:cBhvr additive="base">
                                        <p:cTn id="20"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fill="hold"/>
                                        <p:tgtEl>
                                          <p:spTgt spid="104"/>
                                        </p:tgtEl>
                                        <p:attrNameLst>
                                          <p:attrName>ppt_x</p:attrName>
                                        </p:attrNameLst>
                                      </p:cBhvr>
                                      <p:tavLst>
                                        <p:tav tm="0">
                                          <p:val>
                                            <p:strVal val="#ppt_x"/>
                                          </p:val>
                                        </p:tav>
                                        <p:tav tm="100000">
                                          <p:val>
                                            <p:strVal val="#ppt_x"/>
                                          </p:val>
                                        </p:tav>
                                      </p:tavLst>
                                    </p:anim>
                                    <p:anim calcmode="lin" valueType="num">
                                      <p:cBhvr additive="base">
                                        <p:cTn id="3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additive="base">
                                        <p:cTn id="43" dur="500" fill="hold"/>
                                        <p:tgtEl>
                                          <p:spTgt spid="105"/>
                                        </p:tgtEl>
                                        <p:attrNameLst>
                                          <p:attrName>ppt_x</p:attrName>
                                        </p:attrNameLst>
                                      </p:cBhvr>
                                      <p:tavLst>
                                        <p:tav tm="0">
                                          <p:val>
                                            <p:strVal val="#ppt_x"/>
                                          </p:val>
                                        </p:tav>
                                        <p:tav tm="100000">
                                          <p:val>
                                            <p:strVal val="#ppt_x"/>
                                          </p:val>
                                        </p:tav>
                                      </p:tavLst>
                                    </p:anim>
                                    <p:anim calcmode="lin" valueType="num">
                                      <p:cBhvr additive="base">
                                        <p:cTn id="4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2" grpId="0"/>
      <p:bldP spid="1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精彩</a:t>
            </a:r>
            <a:r>
              <a:rPr lang="zh-CN" altLang="en-US" sz="2800" dirty="0">
                <a:solidFill>
                  <a:schemeClr val="accent1"/>
                </a:solidFill>
                <a:latin typeface="微软雅黑" panose="020B0503020204020204" pitchFamily="34" charset="-122"/>
                <a:ea typeface="微软雅黑" panose="020B0503020204020204" pitchFamily="34" charset="-122"/>
              </a:rPr>
              <a:t>回顾</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18" name="稻壳儿搜索;幻雨工作室_16"/>
          <p:cNvSpPr/>
          <p:nvPr/>
        </p:nvSpPr>
        <p:spPr>
          <a:xfrm>
            <a:off x="1169670" y="1771015"/>
            <a:ext cx="4191000" cy="521970"/>
          </a:xfrm>
          <a:prstGeom prst="rect">
            <a:avLst/>
          </a:prstGeom>
        </p:spPr>
        <p:txBody>
          <a:bodyPr wrap="square">
            <a:spAutoFit/>
          </a:bodyPr>
          <a:lstStyle/>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短时记忆与长</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时记忆</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稻壳儿搜索;幻雨工作室_16"/>
          <p:cNvSpPr/>
          <p:nvPr/>
        </p:nvSpPr>
        <p:spPr>
          <a:xfrm>
            <a:off x="1031875" y="314071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记忆垃圾场</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稻壳儿搜索;幻雨工作室_16"/>
          <p:cNvSpPr/>
          <p:nvPr/>
        </p:nvSpPr>
        <p:spPr>
          <a:xfrm>
            <a:off x="5398135" y="243395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潜意识区</a:t>
            </a:r>
            <a:endParaRPr lang="en-US" altLang="zh-CN"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稻壳儿搜索;幻雨工作室_16"/>
          <p:cNvSpPr/>
          <p:nvPr/>
        </p:nvSpPr>
        <p:spPr>
          <a:xfrm>
            <a:off x="1026160" y="388429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思维列车</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稻壳儿搜索;幻雨工作室_16"/>
          <p:cNvSpPr/>
          <p:nvPr/>
        </p:nvSpPr>
        <p:spPr>
          <a:xfrm>
            <a:off x="1007745" y="522605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梦</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境</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稻壳儿搜索;幻雨工作室_16"/>
          <p:cNvSpPr/>
          <p:nvPr/>
        </p:nvSpPr>
        <p:spPr>
          <a:xfrm>
            <a:off x="998220" y="460502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共情</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稻壳儿搜索;幻雨工作室_16"/>
          <p:cNvSpPr/>
          <p:nvPr/>
        </p:nvSpPr>
        <p:spPr>
          <a:xfrm>
            <a:off x="1031875" y="242506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核心记忆</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稻壳儿搜索;幻雨工作室_16"/>
          <p:cNvSpPr/>
          <p:nvPr/>
        </p:nvSpPr>
        <p:spPr>
          <a:xfrm>
            <a:off x="5530850" y="177101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抽象思维的</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四个阶段</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稻壳儿搜索;幻雨工作室_16"/>
          <p:cNvSpPr/>
          <p:nvPr/>
        </p:nvSpPr>
        <p:spPr>
          <a:xfrm>
            <a:off x="5446395" y="309054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扩大操作台、解锁</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新功能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稻壳儿搜索;幻雨工作室_16"/>
          <p:cNvSpPr/>
          <p:nvPr/>
        </p:nvSpPr>
        <p:spPr>
          <a:xfrm>
            <a:off x="5398135" y="383159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忧忧</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起到关键作用</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稻壳儿搜索;幻雨工作室_16"/>
          <p:cNvSpPr/>
          <p:nvPr/>
        </p:nvSpPr>
        <p:spPr>
          <a:xfrm>
            <a:off x="5398135" y="452882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不同情绪的融合</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稻壳儿搜索;幻雨工作室_16"/>
          <p:cNvSpPr/>
          <p:nvPr/>
        </p:nvSpPr>
        <p:spPr>
          <a:xfrm>
            <a:off x="5434330" y="517144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塑造新的</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小岛</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2" grpId="0"/>
      <p:bldP spid="6" grpId="0"/>
      <p:bldP spid="12" grpId="0"/>
      <p:bldP spid="11" grpId="0"/>
      <p:bldP spid="16" grpId="0"/>
      <p:bldP spid="3" grpId="0"/>
      <p:bldP spid="19"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3509195" y="3658206"/>
            <a:ext cx="5212080" cy="768350"/>
          </a:xfrm>
          <a:prstGeom prst="rect">
            <a:avLst/>
          </a:prstGeom>
          <a:noFill/>
        </p:spPr>
        <p:txBody>
          <a:bodyPr wrap="none" rtlCol="0">
            <a:spAutoFit/>
          </a:bodyPr>
          <a:lstStyle/>
          <a:p>
            <a:pPr algn="ctr">
              <a:spcBef>
                <a:spcPct val="0"/>
              </a:spcBef>
            </a:pPr>
            <a:r>
              <a:rPr lang="en-US" altLang="zh-CN" sz="4400" dirty="0">
                <a:solidFill>
                  <a:schemeClr val="accent1"/>
                </a:solidFill>
                <a:latin typeface="微软雅黑" panose="020B0503020204020204" pitchFamily="34" charset="-122"/>
                <a:ea typeface="微软雅黑" panose="020B0503020204020204" pitchFamily="34" charset="-122"/>
              </a:rPr>
              <a:t>“</a:t>
            </a:r>
            <a:r>
              <a:rPr lang="zh-CN" altLang="en-US" sz="4400" dirty="0">
                <a:solidFill>
                  <a:schemeClr val="accent1"/>
                </a:solidFill>
                <a:latin typeface="微软雅黑" panose="020B0503020204020204" pitchFamily="34" charset="-122"/>
                <a:ea typeface="微软雅黑" panose="020B0503020204020204" pitchFamily="34" charset="-122"/>
              </a:rPr>
              <a:t>你画我猜</a:t>
            </a:r>
            <a:r>
              <a:rPr lang="en-US" altLang="zh-CN" sz="4400" dirty="0">
                <a:solidFill>
                  <a:schemeClr val="accent1"/>
                </a:solidFill>
                <a:latin typeface="微软雅黑" panose="020B0503020204020204" pitchFamily="34" charset="-122"/>
                <a:ea typeface="微软雅黑" panose="020B0503020204020204" pitchFamily="34" charset="-122"/>
              </a:rPr>
              <a:t>”</a:t>
            </a:r>
            <a:r>
              <a:rPr lang="zh-CN" altLang="en-US" sz="4400" dirty="0">
                <a:solidFill>
                  <a:schemeClr val="accent1"/>
                </a:solidFill>
                <a:latin typeface="微软雅黑" panose="020B0503020204020204" pitchFamily="34" charset="-122"/>
                <a:ea typeface="微软雅黑" panose="020B0503020204020204" pitchFamily="34" charset="-122"/>
              </a:rPr>
              <a:t>情绪版</a:t>
            </a:r>
            <a:endParaRPr lang="zh-CN" altLang="en-US" sz="4400" dirty="0">
              <a:solidFill>
                <a:schemeClr val="accent1"/>
              </a:solidFill>
              <a:latin typeface="微软雅黑" panose="020B0503020204020204" pitchFamily="34" charset="-122"/>
              <a:ea typeface="微软雅黑" panose="020B0503020204020204"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02</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1245870"/>
            <a:ext cx="9642475" cy="4523105"/>
          </a:xfrm>
          <a:prstGeom prst="rect">
            <a:avLst/>
          </a:prstGeom>
        </p:spPr>
        <p:txBody>
          <a:bodyPr wrap="square">
            <a:spAutoFit/>
          </a:bodyPr>
          <a:lstStyle/>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规则介绍：</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邀请两名同学上台，</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一位同学正对屏幕查看词语，并且用肢体比划，</a:t>
            </a: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但是不可以发出声音。</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另一位同学背对屏幕根据搭档的肢体动作及面部表情猜</a:t>
            </a: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词语。</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10.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11.xml><?xml version="1.0" encoding="utf-8"?>
<p:tagLst xmlns:p="http://schemas.openxmlformats.org/presentationml/2006/main">
  <p:tag name="KSO_WM_UNIT_PLACING_PICTURE_USER_VIEWPORT" val="{&quot;height&quot;:4440,&quot;width&quot;:7110}"/>
</p:tagLst>
</file>

<file path=ppt/tags/tag12.xml><?xml version="1.0" encoding="utf-8"?>
<p:tagLst xmlns:p="http://schemas.openxmlformats.org/presentationml/2006/main">
  <p:tag name="COMMONDATA" val="eyJjb3VudCI6MzYsImhkaWQiOiJiNWVjODY3NDg2NmUzNWZiODI4OTJkNWVkMDM3Njc5OSIsInVzZXJDb3VudCI6MX0="/>
  <p:tag name="KSO_WPP_MARK_KEY" val="46a98109-c56f-44ad-987b-2d9d26fa7cf6"/>
</p:tagLst>
</file>

<file path=ppt/tags/tag2.xml><?xml version="1.0" encoding="utf-8"?>
<p:tagLst xmlns:p="http://schemas.openxmlformats.org/presentationml/2006/main">
  <p:tag name="KSO_WM_UNIT_PLACING_PICTURE_USER_VIEWPORT" val="{&quot;height&quot;:9111.00157480315,&quot;width&quot;:9458.99842519685}"/>
</p:tagLst>
</file>

<file path=ppt/tags/tag3.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4.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5.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PLACING_PICTURE_USER_VIEWPORT" val="{&quot;height&quot;:5460,&quot;width&quot;:7455}"/>
</p:tagLst>
</file>

<file path=ppt/tags/tag6.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UNIT_PLACING_PICTURE_USER_VIEWPORT" val="{&quot;height&quot;:6830,&quot;width&quot;:5735}"/>
</p:tagLst>
</file>

<file path=ppt/tags/tag7.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8.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9.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heme/theme1.xml><?xml version="1.0" encoding="utf-8"?>
<a:theme xmlns:a="http://schemas.openxmlformats.org/drawingml/2006/main" name="Office 主题​​">
  <a:themeElements>
    <a:clrScheme name="自定义 544">
      <a:dk1>
        <a:sysClr val="windowText" lastClr="000000"/>
      </a:dk1>
      <a:lt1>
        <a:sysClr val="window" lastClr="FFFFFF"/>
      </a:lt1>
      <a:dk2>
        <a:srgbClr val="44546A"/>
      </a:dk2>
      <a:lt2>
        <a:srgbClr val="E7E6E6"/>
      </a:lt2>
      <a:accent1>
        <a:srgbClr val="4C745A"/>
      </a:accent1>
      <a:accent2>
        <a:srgbClr val="4C745A"/>
      </a:accent2>
      <a:accent3>
        <a:srgbClr val="4C745A"/>
      </a:accent3>
      <a:accent4>
        <a:srgbClr val="4C745A"/>
      </a:accent4>
      <a:accent5>
        <a:srgbClr val="4C745A"/>
      </a:accent5>
      <a:accent6>
        <a:srgbClr val="4C745A"/>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2070</Words>
  <Application>WPS 演示</Application>
  <PresentationFormat>宽屏</PresentationFormat>
  <Paragraphs>202</Paragraphs>
  <Slides>33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33</vt:i4>
      </vt:variant>
    </vt:vector>
  </HeadingPairs>
  <TitlesOfParts>
    <vt:vector size="51" baseType="lpstr">
      <vt:lpstr>Arial</vt:lpstr>
      <vt:lpstr>宋体</vt:lpstr>
      <vt:lpstr>Wingdings</vt:lpstr>
      <vt:lpstr>等线</vt:lpstr>
      <vt:lpstr>微软雅黑</vt:lpstr>
      <vt:lpstr>微软雅黑 Light</vt:lpstr>
      <vt:lpstr>黑体</vt:lpstr>
      <vt:lpstr>Source Sans Pro Light</vt:lpstr>
      <vt:lpstr>Arial Unicode MS</vt:lpstr>
      <vt:lpstr>等线 Light</vt:lpstr>
      <vt:lpstr>Calibri</vt:lpstr>
      <vt:lpstr>Verdana</vt:lpstr>
      <vt:lpstr>华文琥珀</vt:lpstr>
      <vt:lpstr>HanziPen SC</vt:lpstr>
      <vt:lpstr>Segoe Print</vt:lpstr>
      <vt:lpstr>华文楷体</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19940802</dc:creator>
  <cp:lastModifiedBy>喵miao~</cp:lastModifiedBy>
  <cp:revision>45</cp:revision>
  <dcterms:created xsi:type="dcterms:W3CDTF">2020-09-06T08:35:00Z</dcterms:created>
  <dcterms:modified xsi:type="dcterms:W3CDTF">2023-06-02T01:33:16Z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v1.0_mb_S8qGobxmgqh78vk5AQ6Lsw==</vt:lpwstr>
  </property>
  <property fmtid="{D5CDD505-2E9C-101B-9397-08002B2CF9AE}" pid="4" name="ICV">
    <vt:lpwstr>1E0167D3667D404BAC3FAB39C37EDC34_13</vt:lpwstr>
  </property>
</Properties>
</file>