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12"/>
  </p:notesMasterIdLst>
  <p:sldIdLst>
    <p:sldId id="256" r:id="rId5"/>
    <p:sldId id="320" r:id="rId6"/>
    <p:sldId id="299" r:id="rId7"/>
    <p:sldId id="364" r:id="rId8"/>
    <p:sldId id="343" r:id="rId9"/>
    <p:sldId id="399" r:id="rId10"/>
    <p:sldId id="344" r:id="rId11"/>
    <p:sldId id="345" r:id="rId13"/>
    <p:sldId id="348" r:id="rId14"/>
    <p:sldId id="400" r:id="rId15"/>
    <p:sldId id="401" r:id="rId16"/>
    <p:sldId id="413" r:id="rId17"/>
    <p:sldId id="349" r:id="rId18"/>
    <p:sldId id="381" r:id="rId19"/>
    <p:sldId id="429" r:id="rId20"/>
    <p:sldId id="383" r:id="rId21"/>
    <p:sldId id="386" r:id="rId22"/>
    <p:sldId id="402" r:id="rId23"/>
    <p:sldId id="397" r:id="rId24"/>
    <p:sldId id="398" r:id="rId25"/>
    <p:sldId id="422" r:id="rId26"/>
    <p:sldId id="430" r:id="rId27"/>
    <p:sldId id="431" r:id="rId2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54"/>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幻灯片图像占位符 3073"/>
          <p:cNvSpPr/>
          <p:nvPr>
            <p:ph type="sldImg"/>
          </p:nvPr>
        </p:nvSpPr>
        <p:spPr>
          <a:xfrm>
            <a:off x="1050925" y="754063"/>
            <a:ext cx="4572000" cy="3294062"/>
          </a:xfrm>
          <a:prstGeom prst="rect">
            <a:avLst/>
          </a:prstGeom>
          <a:noFill/>
          <a:ln w="1">
            <a:noFill/>
          </a:ln>
        </p:spPr>
      </p:sp>
      <p:sp>
        <p:nvSpPr>
          <p:cNvPr id="4099" name="文本占位符 3074"/>
          <p:cNvSpPr/>
          <p:nvPr>
            <p:ph type="body" sz="quarter"/>
          </p:nvPr>
        </p:nvSpPr>
        <p:spPr>
          <a:xfrm>
            <a:off x="538163" y="4387850"/>
            <a:ext cx="5780087" cy="3952875"/>
          </a:xfrm>
          <a:prstGeom prst="rect">
            <a:avLst/>
          </a:prstGeom>
          <a:noFill/>
          <a:ln w="1">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6" name="页眉占位符 3075"/>
          <p:cNvSpPr/>
          <p:nvPr>
            <p:ph type="hdr" sz="quarter"/>
          </p:nvPr>
        </p:nvSpPr>
        <p:spPr>
          <a:xfrm>
            <a:off x="0" y="0"/>
            <a:ext cx="2973388" cy="457200"/>
          </a:xfrm>
          <a:prstGeom prst="rect">
            <a:avLst/>
          </a:prstGeom>
          <a:noFill/>
          <a:ln w="1">
            <a:noFill/>
          </a:ln>
        </p:spPr>
        <p:txBody>
          <a:bodyPr/>
          <a:p>
            <a:pPr lvl="0" eaLnBrk="1" fontAlgn="base" latinLnBrk="0" hangingPunct="1"/>
            <a:endParaRPr lang="zh-CN" altLang="en-US" sz="1200" strike="noStrike" noProof="1" dirty="0">
              <a:latin typeface="Arial" panose="020B0604020202020204" pitchFamily="34" charset="0"/>
              <a:ea typeface="宋体" panose="02010600030101010101" pitchFamily="2" charset="-122"/>
            </a:endParaRPr>
          </a:p>
        </p:txBody>
      </p:sp>
      <p:sp>
        <p:nvSpPr>
          <p:cNvPr id="3077" name="日期占位符 3076"/>
          <p:cNvSpPr/>
          <p:nvPr>
            <p:ph type="dt" idx="1"/>
          </p:nvPr>
        </p:nvSpPr>
        <p:spPr>
          <a:xfrm>
            <a:off x="3883025" y="0"/>
            <a:ext cx="2974975" cy="457200"/>
          </a:xfrm>
          <a:prstGeom prst="rect">
            <a:avLst/>
          </a:prstGeom>
          <a:noFill/>
          <a:ln w="1">
            <a:noFill/>
          </a:ln>
        </p:spPr>
        <p:txBody>
          <a:bodyPr/>
          <a:p>
            <a:pPr lvl="0" algn="r" eaLnBrk="1" fontAlgn="base" latinLnBrk="0" hangingPunct="1"/>
            <a:endParaRPr lang="zh-CN" altLang="en-US" sz="1200" strike="noStrike" noProof="1" dirty="0">
              <a:latin typeface="Arial" panose="020B0604020202020204" pitchFamily="34" charset="0"/>
              <a:ea typeface="宋体" panose="02010600030101010101" pitchFamily="2" charset="-122"/>
            </a:endParaRPr>
          </a:p>
        </p:txBody>
      </p:sp>
      <p:sp>
        <p:nvSpPr>
          <p:cNvPr id="3078" name="页脚占位符 3077"/>
          <p:cNvSpPr/>
          <p:nvPr>
            <p:ph type="ftr" sz="quarter" idx="4"/>
          </p:nvPr>
        </p:nvSpPr>
        <p:spPr>
          <a:xfrm>
            <a:off x="0" y="8686800"/>
            <a:ext cx="2973388" cy="457200"/>
          </a:xfrm>
          <a:prstGeom prst="rect">
            <a:avLst/>
          </a:prstGeom>
          <a:noFill/>
          <a:ln w="1">
            <a:noFill/>
          </a:ln>
        </p:spPr>
        <p:txBody>
          <a:bodyPr/>
          <a:p>
            <a:pPr lvl="0" eaLnBrk="1" fontAlgn="base" latinLnBrk="0" hangingPunct="1"/>
            <a:endParaRPr lang="zh-CN" altLang="en-US" sz="1200" strike="noStrike" noProof="1" dirty="0">
              <a:latin typeface="Arial" panose="020B0604020202020204" pitchFamily="34" charset="0"/>
              <a:ea typeface="宋体" panose="02010600030101010101" pitchFamily="2" charset="-122"/>
            </a:endParaRPr>
          </a:p>
        </p:txBody>
      </p:sp>
      <p:sp>
        <p:nvSpPr>
          <p:cNvPr id="3079" name="灯片编号占位符 3078"/>
          <p:cNvSpPr/>
          <p:nvPr>
            <p:ph type="sldNum" sz="quarter" idx="5"/>
          </p:nvPr>
        </p:nvSpPr>
        <p:spPr>
          <a:xfrm>
            <a:off x="3883025" y="8686800"/>
            <a:ext cx="2974975" cy="457200"/>
          </a:xfrm>
          <a:prstGeom prst="rect">
            <a:avLst/>
          </a:prstGeom>
          <a:noFill/>
          <a:ln w="1">
            <a:noFill/>
          </a:ln>
        </p:spPr>
        <p:txBody>
          <a:bodyPr/>
          <a:p>
            <a:pPr lvl="0" algn="r" eaLnBrk="1" fontAlgn="base" latinLnBrk="0"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marL="0" lvl="0" indent="0"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defRPr>
    </a:lvl1pPr>
    <a:lvl2pPr marL="73025" lvl="1"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2pPr>
    <a:lvl3pPr marL="73025" lvl="2"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3pPr>
    <a:lvl4pPr marL="73025" lvl="3"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4pPr>
    <a:lvl5pPr marL="73025" lvl="4"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5pPr>
    <a:lvl6pPr marL="2286000" lvl="5"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6pPr>
    <a:lvl7pPr marL="2743200" lvl="6"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7pPr>
    <a:lvl8pPr marL="3200400" lvl="7"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8pPr>
    <a:lvl9pPr marL="3657600" lvl="8" indent="-73025" algn="l" defTabSz="914400" eaLnBrk="0" fontAlgn="base" latinLnBrk="1" hangingPunct="0">
      <a:lnSpc>
        <a:spcPct val="100000"/>
      </a:lnSpc>
      <a:spcBef>
        <a:spcPct val="0"/>
      </a:spcBef>
      <a:spcAft>
        <a:spcPct val="0"/>
      </a:spcAft>
      <a:buNone/>
      <a:defRPr sz="1200" b="1" i="0" u="none" kern="1200">
        <a:solidFill>
          <a:schemeClr val="bg1"/>
        </a:solidFill>
        <a:latin typeface="Calibri" panose="020F0502020204030204" charset="0"/>
        <a:ea typeface="Arial" panose="020B060402020202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12290" name="幻灯片图像占位符 11265"/>
          <p:cNvSpPr/>
          <p:nvPr>
            <p:ph type="sldImg"/>
          </p:nvPr>
        </p:nvSpPr>
        <p:spPr/>
      </p:sp>
      <p:sp>
        <p:nvSpPr>
          <p:cNvPr id="12291" name="文本占位符 11266"/>
          <p:cNvSpPr/>
          <p:nvPr>
            <p:ph type="body"/>
          </p:nvPr>
        </p:nvSpPr>
        <p:spPr/>
        <p:txBody>
          <a:bodyPr anchor="t" anchorCtr="0"/>
          <a:p>
            <a:pPr lvl="0"/>
            <a:r>
              <a:rPr lang="zh-CN" altLang="en-US" dirty="0">
                <a:ea typeface="宋体" panose="02010600030101010101" pitchFamily="2" charset="-122"/>
              </a:rPr>
              <a:t>欣赏的：乐观开朗  乐于助人  豪爽大方   热爱运动  热爱劳动   思维活跃   学习勤奋   不打人骂人  不欺负弱小  心灵手巧  端庄文静   爱好广泛   气质优雅</a:t>
            </a:r>
            <a:endParaRPr lang="zh-CN" altLang="en-US" dirty="0">
              <a:ea typeface="宋体" panose="02010600030101010101" pitchFamily="2" charset="-122"/>
            </a:endParaRPr>
          </a:p>
          <a:p>
            <a:pPr lvl="0"/>
            <a:r>
              <a:rPr lang="zh-CN" altLang="en-US" dirty="0">
                <a:ea typeface="宋体" panose="02010600030101010101" pitchFamily="2" charset="-122"/>
              </a:rPr>
              <a:t>反感的：脾气粗暴  懦弱不自信   见利忘义  不守承诺   不守纪律  暴力倾向</a:t>
            </a:r>
            <a:endParaRPr lang="zh-CN" altLang="en-US" dirty="0">
              <a:ea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81784" cy="5489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81784" cy="5489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81784" cy="5489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26625"/>
          <p:cNvSpPr>
            <a:spLocks noGrp="1" noRot="1"/>
          </p:cNvSpPr>
          <p:nvPr>
            <p:ph type="title"/>
          </p:nvPr>
        </p:nvSpPr>
        <p:spPr>
          <a:xfrm>
            <a:off x="301625" y="609600"/>
            <a:ext cx="854075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26626"/>
          <p:cNvSpPr>
            <a:spLocks noGrp="1" noRot="1"/>
          </p:cNvSpPr>
          <p:nvPr>
            <p:ph type="body"/>
          </p:nvPr>
        </p:nvSpPr>
        <p:spPr>
          <a:xfrm>
            <a:off x="301625" y="1905000"/>
            <a:ext cx="8540750" cy="4194175"/>
          </a:xfrm>
          <a:prstGeom prst="rect">
            <a:avLst/>
          </a:prstGeom>
          <a:noFill/>
          <a:ln w="9525">
            <a:noFill/>
          </a:ln>
        </p:spPr>
        <p:txBody>
          <a:bodyPr anchor="t" anchorCtr="0"/>
          <a:p>
            <a:pPr lvl="0"/>
            <a:r>
              <a:rPr lang="zh-CN" altLang="en-US"/>
              <a:t>单击此处编辑母版文本样式</a:t>
            </a:r>
            <a:endParaRPr lang="zh-CN" altLang="en-US"/>
          </a:p>
          <a:p>
            <a:pPr lvl="1" indent="114300"/>
            <a:r>
              <a:rPr lang="zh-CN" altLang="en-US"/>
              <a:t>第二级</a:t>
            </a:r>
            <a:endParaRPr lang="zh-CN" altLang="en-US"/>
          </a:p>
          <a:p>
            <a:pPr lvl="2" indent="17145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26627"/>
          <p:cNvSpPr>
            <a:spLocks noGrp="1"/>
          </p:cNvSpPr>
          <p:nvPr>
            <p:ph type="dt" sz="half"/>
          </p:nvPr>
        </p:nvSpPr>
        <p:spPr>
          <a:xfrm>
            <a:off x="301625" y="6245225"/>
            <a:ext cx="2289175" cy="476250"/>
          </a:xfrm>
          <a:prstGeom prst="rect">
            <a:avLst/>
          </a:prstGeom>
          <a:noFill/>
          <a:ln w="9525">
            <a:noFill/>
          </a:ln>
        </p:spPr>
        <p:txBody>
          <a:bodyPr anchor="t"/>
          <a:lstStyle>
            <a:lvl1pPr indent="0">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29" name="页脚占位符 26628"/>
          <p:cNvSpPr>
            <a:spLocks noGrp="1"/>
          </p:cNvSpPr>
          <p:nvPr>
            <p:ph type="ftr" sz="quarter"/>
          </p:nvPr>
        </p:nvSpPr>
        <p:spPr>
          <a:xfrm>
            <a:off x="3124200" y="6245225"/>
            <a:ext cx="2895600" cy="476250"/>
          </a:xfrm>
          <a:prstGeom prst="rect">
            <a:avLst/>
          </a:prstGeom>
          <a:noFill/>
          <a:ln w="9525">
            <a:noFill/>
          </a:ln>
        </p:spPr>
        <p:txBody>
          <a:bodyPr anchor="t"/>
          <a:lstStyle>
            <a:lvl1pPr indent="0" algn="ctr">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30" name="灯片编号占位符 26629"/>
          <p:cNvSpPr>
            <a:spLocks noGrp="1"/>
          </p:cNvSpPr>
          <p:nvPr>
            <p:ph type="sldNum" sz="quarter"/>
          </p:nvPr>
        </p:nvSpPr>
        <p:spPr>
          <a:xfrm>
            <a:off x="6553200" y="6245225"/>
            <a:ext cx="2289175" cy="476250"/>
          </a:xfrm>
          <a:prstGeom prst="rect">
            <a:avLst/>
          </a:prstGeom>
          <a:noFill/>
          <a:ln w="9525">
            <a:noFill/>
          </a:ln>
        </p:spPr>
        <p:txBody>
          <a:bodyPr anchor="t"/>
          <a:lstStyle>
            <a:lvl1pPr indent="0"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0" fontAlgn="base" latinLnBrk="1" hangingPunct="0">
        <a:lnSpc>
          <a:spcPct val="100000"/>
        </a:lnSpc>
        <a:spcBef>
          <a:spcPct val="0"/>
        </a:spcBef>
        <a:spcAft>
          <a:spcPct val="0"/>
        </a:spcAft>
        <a:buNone/>
        <a:defRPr kern="1200">
          <a:latin typeface="+mj-lt"/>
          <a:ea typeface="+mj-ea"/>
          <a:cs typeface="+mj-cs"/>
        </a:defRPr>
      </a:lvl1pPr>
    </p:titleStyle>
    <p:body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3200" b="0" i="0" u="none" kern="1200">
          <a:latin typeface="+mn-lt"/>
          <a:ea typeface="+mn-ea"/>
          <a:cs typeface="+mn-cs"/>
        </a:defRPr>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3200" b="0" i="0" u="none" kern="1200">
          <a:latin typeface="+mn-lt"/>
          <a:ea typeface="+mn-ea"/>
          <a:cs typeface="+mn-cs"/>
        </a:defRPr>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Arial" panose="020B0604020202020204" pitchFamily="34" charset="0"/>
          <a:ea typeface="宋体" panose="02010600030101010101" pitchFamily="2" charset="-122"/>
          <a:cs typeface="+mn-cs"/>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Arial" panose="020B0604020202020204" pitchFamily="34" charset="0"/>
          <a:ea typeface="宋体" panose="02010600030101010101" pitchFamily="2" charset="-122"/>
          <a:cs typeface="+mn-cs"/>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5pPr>
      <a:lvl6pPr marL="2514600" lvl="5"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6pPr>
      <a:lvl7pPr marL="2971800" lvl="6"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7pPr>
      <a:lvl8pPr marL="3429000" lvl="7"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8pPr>
      <a:lvl9pPr marL="3886200" lvl="8"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标题 26625"/>
          <p:cNvSpPr>
            <a:spLocks noGrp="1" noRot="1"/>
          </p:cNvSpPr>
          <p:nvPr>
            <p:ph type="title"/>
          </p:nvPr>
        </p:nvSpPr>
        <p:spPr>
          <a:xfrm>
            <a:off x="301625" y="609600"/>
            <a:ext cx="854075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2051" name="文本占位符 26626"/>
          <p:cNvSpPr>
            <a:spLocks noGrp="1" noRot="1"/>
          </p:cNvSpPr>
          <p:nvPr>
            <p:ph type="body"/>
          </p:nvPr>
        </p:nvSpPr>
        <p:spPr>
          <a:xfrm>
            <a:off x="301625" y="1905000"/>
            <a:ext cx="8540750" cy="4194175"/>
          </a:xfrm>
          <a:prstGeom prst="rect">
            <a:avLst/>
          </a:prstGeom>
          <a:noFill/>
          <a:ln w="9525">
            <a:noFill/>
          </a:ln>
        </p:spPr>
        <p:txBody>
          <a:bodyPr anchor="t" anchorCtr="0"/>
          <a:p>
            <a:pPr lvl="0"/>
            <a:r>
              <a:rPr lang="zh-CN" altLang="en-US"/>
              <a:t>单击此处编辑母版文本样式</a:t>
            </a:r>
            <a:endParaRPr lang="zh-CN" altLang="en-US"/>
          </a:p>
          <a:p>
            <a:pPr lvl="1" indent="114300"/>
            <a:r>
              <a:rPr lang="zh-CN" altLang="en-US"/>
              <a:t>第二级</a:t>
            </a:r>
            <a:endParaRPr lang="zh-CN" altLang="en-US"/>
          </a:p>
          <a:p>
            <a:pPr lvl="2" indent="17145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2052" name="日期占位符 27651"/>
          <p:cNvSpPr>
            <a:spLocks noGrp="1"/>
          </p:cNvSpPr>
          <p:nvPr>
            <p:ph type="dt" sz="half"/>
          </p:nvPr>
        </p:nvSpPr>
        <p:spPr>
          <a:xfrm>
            <a:off x="301625" y="6245225"/>
            <a:ext cx="2289175" cy="476250"/>
          </a:xfrm>
          <a:prstGeom prst="rect">
            <a:avLst/>
          </a:prstGeom>
          <a:noFill/>
          <a:ln w="9525">
            <a:noFill/>
          </a:ln>
        </p:spPr>
        <p:txBody>
          <a:bodyPr anchor="t"/>
          <a:lstStyle>
            <a:lvl1pPr indent="0">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2053" name="页脚占位符 27652"/>
          <p:cNvSpPr>
            <a:spLocks noGrp="1"/>
          </p:cNvSpPr>
          <p:nvPr>
            <p:ph type="ftr" sz="quarter"/>
          </p:nvPr>
        </p:nvSpPr>
        <p:spPr>
          <a:xfrm>
            <a:off x="3124200" y="6245225"/>
            <a:ext cx="2895600" cy="476250"/>
          </a:xfrm>
          <a:prstGeom prst="rect">
            <a:avLst/>
          </a:prstGeom>
          <a:noFill/>
          <a:ln w="9525">
            <a:noFill/>
          </a:ln>
        </p:spPr>
        <p:txBody>
          <a:bodyPr anchor="t"/>
          <a:lstStyle>
            <a:lvl1pPr indent="0" algn="ctr">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2054" name="灯片编号占位符 27653"/>
          <p:cNvSpPr>
            <a:spLocks noGrp="1"/>
          </p:cNvSpPr>
          <p:nvPr>
            <p:ph type="sldNum" sz="quarter"/>
          </p:nvPr>
        </p:nvSpPr>
        <p:spPr>
          <a:xfrm>
            <a:off x="6553200" y="6245225"/>
            <a:ext cx="2289175" cy="476250"/>
          </a:xfrm>
          <a:prstGeom prst="rect">
            <a:avLst/>
          </a:prstGeom>
          <a:noFill/>
          <a:ln w="9525">
            <a:noFill/>
          </a:ln>
        </p:spPr>
        <p:txBody>
          <a:bodyPr anchor="t"/>
          <a:lstStyle>
            <a:lvl1pPr indent="0"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0" fontAlgn="base" latinLnBrk="1" hangingPunct="0">
        <a:lnSpc>
          <a:spcPct val="100000"/>
        </a:lnSpc>
        <a:spcBef>
          <a:spcPct val="0"/>
        </a:spcBef>
        <a:spcAft>
          <a:spcPct val="0"/>
        </a:spcAft>
        <a:buNone/>
        <a:defRPr kern="1200">
          <a:latin typeface="+mj-lt"/>
          <a:ea typeface="+mj-ea"/>
          <a:cs typeface="+mj-cs"/>
        </a:defRPr>
      </a:lvl1pPr>
    </p:titleStyle>
    <p:body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3200" b="0" i="0" u="none" kern="1200">
          <a:latin typeface="+mn-lt"/>
          <a:ea typeface="+mn-ea"/>
          <a:cs typeface="+mn-cs"/>
        </a:defRPr>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3200" b="0" i="0" u="none" kern="1200">
          <a:latin typeface="+mn-lt"/>
          <a:ea typeface="+mn-ea"/>
          <a:cs typeface="+mn-cs"/>
        </a:defRPr>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Arial" panose="020B0604020202020204" pitchFamily="34" charset="0"/>
          <a:ea typeface="宋体" panose="02010600030101010101" pitchFamily="2" charset="-122"/>
          <a:cs typeface="+mn-cs"/>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Arial" panose="020B0604020202020204" pitchFamily="34" charset="0"/>
          <a:ea typeface="宋体" panose="02010600030101010101" pitchFamily="2" charset="-122"/>
          <a:cs typeface="+mn-cs"/>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5pPr>
      <a:lvl6pPr marL="2514600" lvl="5"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6pPr>
      <a:lvl7pPr marL="2971800" lvl="6"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7pPr>
      <a:lvl8pPr marL="3429000" lvl="7"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8pPr>
      <a:lvl9pPr marL="3886200" lvl="8"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3074" name="标题 26625"/>
          <p:cNvSpPr>
            <a:spLocks noGrp="1" noRot="1"/>
          </p:cNvSpPr>
          <p:nvPr>
            <p:ph type="title"/>
          </p:nvPr>
        </p:nvSpPr>
        <p:spPr>
          <a:xfrm>
            <a:off x="301625" y="609600"/>
            <a:ext cx="854075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3075" name="文本占位符 26626"/>
          <p:cNvSpPr>
            <a:spLocks noGrp="1" noRot="1"/>
          </p:cNvSpPr>
          <p:nvPr>
            <p:ph type="body"/>
          </p:nvPr>
        </p:nvSpPr>
        <p:spPr>
          <a:xfrm>
            <a:off x="301625" y="1905000"/>
            <a:ext cx="8540750" cy="4194175"/>
          </a:xfrm>
          <a:prstGeom prst="rect">
            <a:avLst/>
          </a:prstGeom>
          <a:noFill/>
          <a:ln w="9525">
            <a:noFill/>
          </a:ln>
        </p:spPr>
        <p:txBody>
          <a:bodyPr anchor="t" anchorCtr="0"/>
          <a:p>
            <a:pPr lvl="0"/>
            <a:r>
              <a:rPr lang="zh-CN" altLang="en-US"/>
              <a:t>单击此处编辑母版文本样式</a:t>
            </a:r>
            <a:endParaRPr lang="zh-CN" altLang="en-US"/>
          </a:p>
          <a:p>
            <a:pPr lvl="1" indent="114300"/>
            <a:r>
              <a:rPr lang="zh-CN" altLang="en-US"/>
              <a:t>第二级</a:t>
            </a:r>
            <a:endParaRPr lang="zh-CN" altLang="en-US"/>
          </a:p>
          <a:p>
            <a:pPr lvl="2" indent="17145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26627"/>
          <p:cNvSpPr>
            <a:spLocks noGrp="1"/>
          </p:cNvSpPr>
          <p:nvPr>
            <p:ph type="dt" sz="half"/>
          </p:nvPr>
        </p:nvSpPr>
        <p:spPr>
          <a:xfrm>
            <a:off x="301625" y="6245225"/>
            <a:ext cx="2289175" cy="476250"/>
          </a:xfrm>
          <a:prstGeom prst="rect">
            <a:avLst/>
          </a:prstGeom>
          <a:noFill/>
          <a:ln w="9525">
            <a:noFill/>
          </a:ln>
        </p:spPr>
        <p:txBody>
          <a:bodyPr anchor="t"/>
          <a:lstStyle>
            <a:lvl1pPr indent="0">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29" name="页脚占位符 26628"/>
          <p:cNvSpPr>
            <a:spLocks noGrp="1"/>
          </p:cNvSpPr>
          <p:nvPr>
            <p:ph type="ftr" sz="quarter"/>
          </p:nvPr>
        </p:nvSpPr>
        <p:spPr>
          <a:xfrm>
            <a:off x="3124200" y="6245225"/>
            <a:ext cx="2895600" cy="476250"/>
          </a:xfrm>
          <a:prstGeom prst="rect">
            <a:avLst/>
          </a:prstGeom>
          <a:noFill/>
          <a:ln w="9525">
            <a:noFill/>
          </a:ln>
        </p:spPr>
        <p:txBody>
          <a:bodyPr anchor="t"/>
          <a:lstStyle>
            <a:lvl1pPr indent="0" algn="ctr">
              <a:defRPr sz="1400"/>
            </a:lvl1pPr>
          </a:lstStyle>
          <a:p>
            <a:pPr lvl="0" fontAlgn="base"/>
            <a:endParaRPr lang="zh-CN" altLang="en-US" strike="noStrike" noProof="1" dirty="0">
              <a:latin typeface="Arial" panose="020B0604020202020204" pitchFamily="34" charset="0"/>
              <a:ea typeface="宋体" panose="02010600030101010101" pitchFamily="2" charset="-122"/>
            </a:endParaRPr>
          </a:p>
        </p:txBody>
      </p:sp>
      <p:sp>
        <p:nvSpPr>
          <p:cNvPr id="1030" name="灯片编号占位符 26629"/>
          <p:cNvSpPr>
            <a:spLocks noGrp="1"/>
          </p:cNvSpPr>
          <p:nvPr>
            <p:ph type="sldNum" sz="quarter"/>
          </p:nvPr>
        </p:nvSpPr>
        <p:spPr>
          <a:xfrm>
            <a:off x="6553200" y="6245225"/>
            <a:ext cx="2289175" cy="476250"/>
          </a:xfrm>
          <a:prstGeom prst="rect">
            <a:avLst/>
          </a:prstGeom>
          <a:noFill/>
          <a:ln w="9525">
            <a:noFill/>
          </a:ln>
        </p:spPr>
        <p:txBody>
          <a:bodyPr anchor="t"/>
          <a:lstStyle>
            <a:lvl1pPr indent="0"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eaLnBrk="0" fontAlgn="base" latinLnBrk="1" hangingPunct="0">
        <a:lnSpc>
          <a:spcPct val="100000"/>
        </a:lnSpc>
        <a:spcBef>
          <a:spcPct val="0"/>
        </a:spcBef>
        <a:spcAft>
          <a:spcPct val="0"/>
        </a:spcAft>
        <a:buNone/>
        <a:defRPr kern="1200">
          <a:latin typeface="+mj-lt"/>
          <a:ea typeface="+mj-ea"/>
          <a:cs typeface="+mj-cs"/>
        </a:defRPr>
      </a:lvl1pPr>
    </p:titleStyle>
    <p:body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3200" b="0" i="0" u="none" kern="1200">
          <a:latin typeface="+mn-lt"/>
          <a:ea typeface="+mn-ea"/>
          <a:cs typeface="+mn-cs"/>
        </a:defRPr>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3200" b="0" i="0" u="none" kern="1200">
          <a:latin typeface="+mn-lt"/>
          <a:ea typeface="+mn-ea"/>
          <a:cs typeface="+mn-cs"/>
        </a:defRPr>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Arial" panose="020B0604020202020204" pitchFamily="34" charset="0"/>
          <a:ea typeface="宋体" panose="02010600030101010101" pitchFamily="2" charset="-122"/>
          <a:cs typeface="+mn-cs"/>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Arial" panose="020B0604020202020204" pitchFamily="34" charset="0"/>
          <a:ea typeface="宋体" panose="02010600030101010101" pitchFamily="2" charset="-122"/>
          <a:cs typeface="+mn-cs"/>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5pPr>
      <a:lvl6pPr marL="2514600" lvl="5"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6pPr>
      <a:lvl7pPr marL="2971800" lvl="6"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7pPr>
      <a:lvl8pPr marL="3429000" lvl="7"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8pPr>
      <a:lvl9pPr marL="3886200" lvl="8"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4098" name="标题 2049"/>
          <p:cNvSpPr>
            <a:spLocks noGrp="1" noRot="1"/>
          </p:cNvSpPr>
          <p:nvPr>
            <p:ph type="ctrTitle" idx="4294967295"/>
          </p:nvPr>
        </p:nvSpPr>
        <p:spPr>
          <a:xfrm>
            <a:off x="684213" y="1062038"/>
            <a:ext cx="7772400" cy="1595437"/>
          </a:xfrm>
        </p:spPr>
        <p:txBody>
          <a:bodyPr anchor="ctr" anchorCtr="0"/>
          <a:lstStyle>
            <a:lvl1pPr lvl="0">
              <a:buClrTx/>
              <a:buSzTx/>
              <a:buFontTx/>
              <a:defRPr/>
            </a:lvl1pPr>
          </a:lstStyle>
          <a:p>
            <a:pPr lvl="0">
              <a:buClrTx/>
              <a:buSzTx/>
              <a:buFontTx/>
            </a:pPr>
            <a:r>
              <a:rPr lang="zh-CN" altLang="en-US" sz="4800" b="1"/>
              <a:t>第十二课   异性交往</a:t>
            </a:r>
            <a:endParaRPr lang="zh-CN" altLang="en-US" sz="4800" b="1"/>
          </a:p>
        </p:txBody>
      </p:sp>
      <p:sp>
        <p:nvSpPr>
          <p:cNvPr id="5123" name="副标题 2050"/>
          <p:cNvSpPr>
            <a:spLocks noGrp="1" noRot="1"/>
          </p:cNvSpPr>
          <p:nvPr>
            <p:ph type="subTitle" idx="4294967295"/>
          </p:nvPr>
        </p:nvSpPr>
        <p:spPr>
          <a:xfrm>
            <a:off x="930275" y="3722688"/>
            <a:ext cx="7280275" cy="1419225"/>
          </a:xfrm>
        </p:spPr>
        <p:txBody>
          <a:bodyPr anchor="t" anchorCtr="0"/>
          <a:lstStyle>
            <a:lvl1pPr marL="0" lvl="0" indent="0" algn="ctr">
              <a:buClr>
                <a:schemeClr val="hlink"/>
              </a:buClr>
              <a:buSzPct val="75000"/>
              <a:buFont typeface="Wingdings" panose="05000000000000000000" pitchFamily="2" charset="2"/>
              <a:defRPr/>
            </a:lvl1pPr>
            <a:lvl2pPr marL="457200" lvl="1" indent="0" algn="ctr">
              <a:buClr>
                <a:schemeClr val="hlink"/>
              </a:buClr>
              <a:buSzPct val="75000"/>
              <a:buFont typeface="Wingdings" panose="05000000000000000000" pitchFamily="2" charset="2"/>
              <a:defRPr/>
            </a:lvl2pPr>
            <a:lvl3pPr marL="914400" lvl="2" indent="0" algn="ctr">
              <a:buClr>
                <a:schemeClr val="accent2"/>
              </a:buClr>
              <a:buSzPct val="85000"/>
              <a:buFont typeface="Wingdings" panose="05000000000000000000" pitchFamily="2" charset="2"/>
              <a:defRPr/>
            </a:lvl3pPr>
            <a:lvl4pPr marL="1371600" lvl="3" indent="0" algn="ctr">
              <a:buClr>
                <a:schemeClr val="hlink"/>
              </a:buClr>
              <a:buSzPct val="85000"/>
              <a:buFont typeface="Wingdings" panose="05000000000000000000" pitchFamily="2" charset="2"/>
              <a:defRPr/>
            </a:lvl4pPr>
            <a:lvl5pPr marL="1828800" lvl="4" indent="0" algn="ctr">
              <a:buClr>
                <a:schemeClr val="accent2"/>
              </a:buClr>
              <a:buSzPct val="90000"/>
              <a:buFont typeface="Wingdings" panose="05000000000000000000" pitchFamily="2" charset="2"/>
              <a:defRPr/>
            </a:lvl5pPr>
          </a:lstStyle>
          <a:p>
            <a:pPr marL="0" lvl="0" indent="0" algn="ctr">
              <a:buNone/>
            </a:pPr>
            <a:r>
              <a:rPr lang="zh-CN" altLang="en-US" b="1">
                <a:solidFill>
                  <a:srgbClr val="003300"/>
                </a:solidFill>
              </a:rPr>
              <a:t>谈   萍</a:t>
            </a:r>
            <a:endParaRPr lang="zh-CN" altLang="en-US" sz="2800" b="1">
              <a:solidFill>
                <a:srgbClr val="003300"/>
              </a:solidFill>
            </a:endParaRPr>
          </a:p>
          <a:p>
            <a:pPr marL="0" lvl="0" indent="0" algn="r">
              <a:buNone/>
            </a:pPr>
            <a:endParaRPr lang="zh-CN" altLang="en-US" sz="2800" b="1">
              <a:solidFill>
                <a:srgbClr val="003300"/>
              </a:solidFill>
            </a:endParaRPr>
          </a:p>
          <a:p>
            <a:pPr marL="0" lvl="0" indent="0" algn="r">
              <a:buNone/>
            </a:pPr>
            <a:endParaRPr lang="zh-CN" altLang="en-US" sz="2800" b="1">
              <a:solidFill>
                <a:srgbClr val="0033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098"/>
                                        </p:tgtEl>
                                        <p:attrNameLst>
                                          <p:attrName>style.visibility</p:attrName>
                                        </p:attrNameLst>
                                      </p:cBhvr>
                                      <p:to>
                                        <p:strVal val="visible"/>
                                      </p:to>
                                    </p:set>
                                    <p:animEffect transition="in" filter="fade">
                                      <p:cBhvr>
                                        <p:cTn id="7" dur="1000">
                                          <p:stCondLst>
                                            <p:cond delay="0"/>
                                          </p:stCondLst>
                                        </p:cTn>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文本占位符 14338"/>
          <p:cNvSpPr>
            <a:spLocks noGrp="1" noRot="1"/>
          </p:cNvSpPr>
          <p:nvPr>
            <p:ph idx="1"/>
          </p:nvPr>
        </p:nvSpPr>
        <p:spPr>
          <a:xfrm>
            <a:off x="301625" y="838200"/>
            <a:ext cx="8540750" cy="5472113"/>
          </a:xfrm>
        </p:spPr>
        <p:txBody>
          <a:bodyPr anchor="t" anchorCtr="0"/>
          <a:p>
            <a:r>
              <a:rPr lang="zh-CN" altLang="en-US">
                <a:solidFill>
                  <a:schemeClr val="hlink"/>
                </a:solidFill>
              </a:rPr>
              <a:t>案例讨论：</a:t>
            </a:r>
            <a:endParaRPr lang="zh-CN" altLang="en-US">
              <a:solidFill>
                <a:schemeClr val="hlink"/>
              </a:solidFill>
            </a:endParaRPr>
          </a:p>
          <a:p>
            <a:r>
              <a:rPr lang="zh-CN" altLang="en-US" sz="2800">
                <a:solidFill>
                  <a:schemeClr val="hlink"/>
                </a:solidFill>
              </a:rPr>
              <a:t>某校有一男生，从来不敢跟女生正常交往，进入青春期后发现自己产生了一些奇怪的变化。他特别喜欢坐在后面的一位女同学，每天都忍不住回头看，他为自己有这样的心理感到羞耻，又怕其他同学知道了会取笑自己，于是拼命压制自己的想法，但就是忍不住，后来每看一次他就会用小刀在手上划一个口子，直至最后伤痕累累，精神都有些恍惚，不得不求助心理老师和心理医生。</a:t>
            </a:r>
            <a:endParaRPr lang="zh-CN" altLang="en-US" sz="2800">
              <a:solidFill>
                <a:schemeClr val="hlink"/>
              </a:solidFill>
            </a:endParaRPr>
          </a:p>
          <a:p>
            <a:endParaRPr lang="zh-CN" altLang="en-US" sz="2800">
              <a:solidFill>
                <a:schemeClr val="hlin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文本占位符 15362"/>
          <p:cNvSpPr>
            <a:spLocks noGrp="1" noRot="1"/>
          </p:cNvSpPr>
          <p:nvPr>
            <p:ph idx="1"/>
          </p:nvPr>
        </p:nvSpPr>
        <p:spPr>
          <a:xfrm>
            <a:off x="250825" y="623888"/>
            <a:ext cx="8858250" cy="5478462"/>
          </a:xfrm>
        </p:spPr>
        <p:txBody>
          <a:bodyPr anchor="t" anchorCtr="0"/>
          <a:p>
            <a:r>
              <a:rPr lang="zh-CN" altLang="en-US">
                <a:solidFill>
                  <a:schemeClr val="hlink"/>
                </a:solidFill>
              </a:rPr>
              <a:t>结论：</a:t>
            </a:r>
            <a:endParaRPr lang="zh-CN" altLang="en-US">
              <a:solidFill>
                <a:schemeClr val="hlink"/>
              </a:solidFill>
            </a:endParaRPr>
          </a:p>
          <a:p>
            <a:pPr>
              <a:buNone/>
            </a:pPr>
            <a:r>
              <a:rPr lang="zh-CN" altLang="en-US"/>
              <a:t>          </a:t>
            </a:r>
            <a:r>
              <a:rPr lang="zh-CN" altLang="en-US" sz="2800"/>
              <a:t>对异性同学的悄悄关注和朦胧爱慕是青春期正常的心理现象，并非是什么品行堕落。</a:t>
            </a:r>
            <a:endParaRPr lang="zh-CN" altLang="en-US" sz="2800"/>
          </a:p>
          <a:p>
            <a:pPr>
              <a:buNone/>
            </a:pPr>
            <a:r>
              <a:rPr lang="zh-CN" altLang="en-US"/>
              <a:t>         </a:t>
            </a:r>
            <a:r>
              <a:rPr lang="zh-CN" altLang="en-US" sz="2800"/>
              <a:t>解决办法就是通过和异性同学广泛接触和交往来消除对异性的神秘感，增进对异性的了解。否则会导致性情压抑和行为表现异常，影响学习和健康。</a:t>
            </a:r>
            <a:endParaRPr lang="zh-CN" alt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1"/>
          <p:cNvSpPr>
            <a:spLocks noGrp="1" noRot="1"/>
          </p:cNvSpPr>
          <p:nvPr>
            <p:ph type="title"/>
          </p:nvPr>
        </p:nvSpPr>
        <p:spPr>
          <a:xfrm>
            <a:off x="301625" y="1590675"/>
            <a:ext cx="8540750" cy="877888"/>
          </a:xfrm>
        </p:spPr>
        <p:txBody>
          <a:bodyPr anchor="ctr" anchorCtr="0"/>
          <a:p>
            <a:pPr algn="l"/>
            <a:r>
              <a:rPr lang="zh-CN" altLang="en-US" sz="3200">
                <a:solidFill>
                  <a:srgbClr val="FF0000"/>
                </a:solidFill>
              </a:rPr>
              <a:t>异性交往</a:t>
            </a:r>
            <a:r>
              <a:rPr lang="en-US" altLang="zh-CN" sz="3200">
                <a:solidFill>
                  <a:srgbClr val="FF0000"/>
                </a:solidFill>
              </a:rPr>
              <a:t>“</a:t>
            </a:r>
            <a:r>
              <a:rPr lang="zh-CN" altLang="en-US" sz="3200">
                <a:solidFill>
                  <a:srgbClr val="FF0000"/>
                </a:solidFill>
                <a:ea typeface="宋体" panose="02010600030101010101" pitchFamily="2" charset="-122"/>
              </a:rPr>
              <a:t>度</a:t>
            </a:r>
            <a:r>
              <a:rPr lang="en-US" altLang="zh-CN" sz="3200">
                <a:solidFill>
                  <a:srgbClr val="FF0000"/>
                </a:solidFill>
                <a:ea typeface="宋体" panose="02010600030101010101" pitchFamily="2" charset="-122"/>
              </a:rPr>
              <a:t>”</a:t>
            </a:r>
            <a:r>
              <a:rPr lang="zh-CN" altLang="en-US" sz="3200">
                <a:solidFill>
                  <a:srgbClr val="FF0000"/>
                </a:solidFill>
                <a:ea typeface="宋体" panose="02010600030101010101" pitchFamily="2" charset="-122"/>
              </a:rPr>
              <a:t>的把握</a:t>
            </a:r>
            <a:endParaRPr lang="zh-CN" altLang="en-US" sz="3200">
              <a:solidFill>
                <a:srgbClr val="FF0000"/>
              </a:solidFill>
              <a:ea typeface="宋体" panose="02010600030101010101" pitchFamily="2" charset="-122"/>
            </a:endParaRPr>
          </a:p>
        </p:txBody>
      </p:sp>
      <p:sp>
        <p:nvSpPr>
          <p:cNvPr id="17410" name="内容占位符 2"/>
          <p:cNvSpPr>
            <a:spLocks noGrp="1" noRot="1"/>
          </p:cNvSpPr>
          <p:nvPr>
            <p:ph idx="1"/>
          </p:nvPr>
        </p:nvSpPr>
        <p:spPr>
          <a:xfrm>
            <a:off x="301625" y="2960688"/>
            <a:ext cx="8540750" cy="3138487"/>
          </a:xfrm>
        </p:spPr>
        <p:txBody>
          <a:bodyPr anchor="t" anchorCtr="0"/>
          <a:p>
            <a:r>
              <a:rPr lang="en-US" altLang="zh-CN" dirty="0">
                <a:solidFill>
                  <a:srgbClr val="FF0000"/>
                </a:solidFill>
              </a:rPr>
              <a:t>2</a:t>
            </a:r>
            <a:r>
              <a:rPr lang="zh-CN" altLang="en-US" dirty="0">
                <a:solidFill>
                  <a:srgbClr val="FF0000"/>
                </a:solidFill>
              </a:rPr>
              <a:t>、交往过密</a:t>
            </a:r>
            <a:r>
              <a:rPr lang="en-US" altLang="zh-CN" dirty="0">
                <a:solidFill>
                  <a:srgbClr val="FF0000"/>
                </a:solidFill>
              </a:rPr>
              <a:t>——</a:t>
            </a:r>
            <a:r>
              <a:rPr lang="zh-CN" altLang="en-US" dirty="0">
                <a:solidFill>
                  <a:srgbClr val="FF0000"/>
                </a:solidFill>
              </a:rPr>
              <a:t>发生</a:t>
            </a:r>
            <a:r>
              <a:rPr lang="en-US" altLang="zh-CN" dirty="0">
                <a:solidFill>
                  <a:srgbClr val="FF0000"/>
                </a:solidFill>
              </a:rPr>
              <a:t>“</a:t>
            </a:r>
            <a:r>
              <a:rPr lang="zh-CN" altLang="en-US" dirty="0">
                <a:solidFill>
                  <a:srgbClr val="FF0000"/>
                </a:solidFill>
              </a:rPr>
              <a:t>早恋</a:t>
            </a:r>
            <a:r>
              <a:rPr lang="en-US" altLang="zh-CN" dirty="0">
                <a:solidFill>
                  <a:srgbClr val="FF0000"/>
                </a:solidFill>
              </a:rPr>
              <a:t>”</a:t>
            </a:r>
            <a:endParaRPr lang="en-US" altLang="zh-CN" dirty="0">
              <a:solidFill>
                <a:srgbClr val="FF0000"/>
              </a:solidFill>
            </a:endParaRPr>
          </a:p>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1"/>
          <p:cNvSpPr>
            <a:spLocks noGrp="1" noRot="1"/>
          </p:cNvSpPr>
          <p:nvPr>
            <p:ph type="title" idx="4294967295"/>
          </p:nvPr>
        </p:nvSpPr>
        <p:spPr/>
        <p:txBody>
          <a:bodyPr anchor="ctr" anchorCtr="0"/>
          <a:p>
            <a:endParaRPr lang="zh-CN" altLang="zh-CN"/>
          </a:p>
        </p:txBody>
      </p:sp>
      <p:sp>
        <p:nvSpPr>
          <p:cNvPr id="18434" name="内容占位符 2"/>
          <p:cNvSpPr>
            <a:spLocks noGrp="1" noRot="1"/>
          </p:cNvSpPr>
          <p:nvPr>
            <p:ph idx="4294967295"/>
          </p:nvPr>
        </p:nvSpPr>
        <p:spPr/>
        <p:txBody>
          <a:bodyPr anchor="t" anchorCtr="0"/>
          <a:p>
            <a:endParaRPr lang="zh-CN" altLang="zh-CN"/>
          </a:p>
        </p:txBody>
      </p:sp>
      <p:pic>
        <p:nvPicPr>
          <p:cNvPr id="18435" name="图片 3" descr="1454397568931"/>
          <p:cNvPicPr>
            <a:picLocks noChangeAspect="1"/>
          </p:cNvPicPr>
          <p:nvPr/>
        </p:nvPicPr>
        <p:blipFill>
          <a:blip r:embed="rId1"/>
          <a:stretch>
            <a:fillRect/>
          </a:stretch>
        </p:blipFill>
        <p:spPr>
          <a:xfrm>
            <a:off x="301625" y="352425"/>
            <a:ext cx="8459788" cy="5876925"/>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内容占位符 2"/>
          <p:cNvSpPr>
            <a:spLocks noGrp="1" noRot="1"/>
          </p:cNvSpPr>
          <p:nvPr>
            <p:ph idx="4294967295"/>
          </p:nvPr>
        </p:nvSpPr>
        <p:spPr>
          <a:xfrm>
            <a:off x="301625" y="1485900"/>
            <a:ext cx="8540750" cy="4613275"/>
          </a:xfrm>
        </p:spPr>
        <p:txBody>
          <a:bodyPr anchor="t" anchorCtr="0"/>
          <a:p>
            <a:r>
              <a:rPr lang="en-US" altLang="zh-CN" sz="2800">
                <a:solidFill>
                  <a:schemeClr val="hlink"/>
                </a:solidFill>
              </a:rPr>
              <a:t>“</a:t>
            </a:r>
            <a:r>
              <a:rPr lang="zh-CN" altLang="en-US" sz="2800">
                <a:solidFill>
                  <a:schemeClr val="hlink"/>
                </a:solidFill>
              </a:rPr>
              <a:t>早恋”</a:t>
            </a:r>
            <a:r>
              <a:rPr lang="zh-CN" altLang="en-US" sz="2800"/>
              <a:t>是指发生在生活、经济不能完全独立，同时又比法定结婚年龄小很多的青少年这一特定群体里的恋爱行为。</a:t>
            </a:r>
            <a:endParaRPr lang="zh-CN" altLang="en-US" sz="2800"/>
          </a:p>
          <a:p>
            <a:r>
              <a:rPr lang="zh-CN" altLang="en-US" sz="2800"/>
              <a:t>处于青春期的青少年想去接触异性、了解异性，或者想要取悦异性，以获得对方的青睐，又或者相互吸引、相互仰慕对方，这都属于正常的心理现象。但如果没能理智地对待，错误地把这种对异性的好感和仰慕之情当作爱情，任由其继续发展下去就成了</a:t>
            </a:r>
            <a:r>
              <a:rPr lang="zh-CN" altLang="en-US" sz="2800">
                <a:solidFill>
                  <a:schemeClr val="hlink"/>
                </a:solidFill>
              </a:rPr>
              <a:t>“早恋”</a:t>
            </a:r>
            <a:r>
              <a:rPr lang="zh-CN" altLang="en-US" sz="2800"/>
              <a:t>。</a:t>
            </a:r>
            <a:endParaRPr lang="zh-CN"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等腰三角形 1"/>
          <p:cNvSpPr/>
          <p:nvPr/>
        </p:nvSpPr>
        <p:spPr>
          <a:xfrm>
            <a:off x="2868295" y="1797685"/>
            <a:ext cx="3023870" cy="23761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482" name="文本框 3"/>
          <p:cNvSpPr txBox="1"/>
          <p:nvPr/>
        </p:nvSpPr>
        <p:spPr>
          <a:xfrm rot="-10800000" flipV="1">
            <a:off x="3833178" y="1337310"/>
            <a:ext cx="1093787" cy="460375"/>
          </a:xfrm>
          <a:prstGeom prst="rect">
            <a:avLst/>
          </a:prstGeom>
          <a:noFill/>
          <a:ln w="9525">
            <a:noFill/>
          </a:ln>
        </p:spPr>
        <p:txBody>
          <a:bodyPr wrap="square" anchor="t" anchorCtr="0">
            <a:spAutoFit/>
          </a:bodyPr>
          <a:p>
            <a:pPr algn="ctr"/>
            <a:r>
              <a:rPr lang="zh-CN" altLang="en-US" sz="2400">
                <a:solidFill>
                  <a:srgbClr val="FF0000"/>
                </a:solidFill>
                <a:latin typeface="Arial" panose="020B0604020202020204" pitchFamily="34" charset="0"/>
                <a:ea typeface="宋体" panose="02010600030101010101" pitchFamily="2" charset="-122"/>
              </a:rPr>
              <a:t>激情</a:t>
            </a:r>
            <a:endParaRPr lang="zh-CN" altLang="en-US" sz="2400">
              <a:solidFill>
                <a:srgbClr val="FF0000"/>
              </a:solidFill>
              <a:latin typeface="Arial" panose="020B0604020202020204" pitchFamily="34" charset="0"/>
              <a:ea typeface="宋体" panose="02010600030101010101" pitchFamily="2" charset="-122"/>
            </a:endParaRPr>
          </a:p>
        </p:txBody>
      </p:sp>
      <p:sp>
        <p:nvSpPr>
          <p:cNvPr id="20483" name="文本框 4"/>
          <p:cNvSpPr txBox="1"/>
          <p:nvPr/>
        </p:nvSpPr>
        <p:spPr>
          <a:xfrm>
            <a:off x="1841500" y="3861118"/>
            <a:ext cx="835025" cy="460375"/>
          </a:xfrm>
          <a:prstGeom prst="rect">
            <a:avLst/>
          </a:prstGeom>
          <a:noFill/>
          <a:ln w="9525">
            <a:noFill/>
          </a:ln>
        </p:spPr>
        <p:txBody>
          <a:bodyPr wrap="square" anchor="t" anchorCtr="0">
            <a:spAutoFit/>
          </a:bodyPr>
          <a:p>
            <a:r>
              <a:rPr lang="zh-CN" altLang="en-US" sz="2400">
                <a:solidFill>
                  <a:srgbClr val="FF0000"/>
                </a:solidFill>
                <a:latin typeface="Arial" panose="020B0604020202020204" pitchFamily="34" charset="0"/>
                <a:ea typeface="宋体" panose="02010600030101010101" pitchFamily="2" charset="-122"/>
              </a:rPr>
              <a:t>亲昵</a:t>
            </a:r>
            <a:endParaRPr lang="zh-CN" altLang="en-US" sz="2400">
              <a:solidFill>
                <a:srgbClr val="FF0000"/>
              </a:solidFill>
              <a:latin typeface="Arial" panose="020B0604020202020204" pitchFamily="34" charset="0"/>
              <a:ea typeface="宋体" panose="02010600030101010101" pitchFamily="2" charset="-122"/>
            </a:endParaRPr>
          </a:p>
        </p:txBody>
      </p:sp>
      <p:sp>
        <p:nvSpPr>
          <p:cNvPr id="20484" name="文本框 5"/>
          <p:cNvSpPr txBox="1"/>
          <p:nvPr/>
        </p:nvSpPr>
        <p:spPr>
          <a:xfrm>
            <a:off x="6083935" y="3788728"/>
            <a:ext cx="793750" cy="460375"/>
          </a:xfrm>
          <a:prstGeom prst="rect">
            <a:avLst/>
          </a:prstGeom>
          <a:noFill/>
          <a:ln w="9525">
            <a:noFill/>
          </a:ln>
        </p:spPr>
        <p:txBody>
          <a:bodyPr wrap="square" anchor="t" anchorCtr="0">
            <a:spAutoFit/>
          </a:bodyPr>
          <a:p>
            <a:r>
              <a:rPr lang="zh-CN" altLang="en-US" sz="2400">
                <a:solidFill>
                  <a:srgbClr val="FF0000"/>
                </a:solidFill>
                <a:latin typeface="Arial" panose="020B0604020202020204" pitchFamily="34" charset="0"/>
                <a:ea typeface="宋体" panose="02010600030101010101" pitchFamily="2" charset="-122"/>
              </a:rPr>
              <a:t>责任</a:t>
            </a:r>
            <a:endParaRPr lang="zh-CN" altLang="en-US" sz="2400">
              <a:solidFill>
                <a:srgbClr val="FF0000"/>
              </a:solidFill>
              <a:latin typeface="Arial" panose="020B0604020202020204" pitchFamily="34" charset="0"/>
              <a:ea typeface="宋体" panose="02010600030101010101" pitchFamily="2" charset="-122"/>
            </a:endParaRPr>
          </a:p>
        </p:txBody>
      </p:sp>
      <p:sp>
        <p:nvSpPr>
          <p:cNvPr id="20485" name="文本框 6"/>
          <p:cNvSpPr txBox="1"/>
          <p:nvPr/>
        </p:nvSpPr>
        <p:spPr>
          <a:xfrm>
            <a:off x="4073525" y="2765425"/>
            <a:ext cx="612775" cy="801688"/>
          </a:xfrm>
          <a:prstGeom prst="rect">
            <a:avLst/>
          </a:prstGeom>
          <a:noFill/>
          <a:ln w="9525">
            <a:noFill/>
          </a:ln>
        </p:spPr>
        <p:txBody>
          <a:bodyPr vert="eaVert" wrap="none" anchor="t" anchorCtr="0">
            <a:spAutoFit/>
          </a:bodyPr>
          <a:p>
            <a:r>
              <a:rPr lang="zh-CN" altLang="en-US" sz="2800">
                <a:solidFill>
                  <a:srgbClr val="FF0000"/>
                </a:solidFill>
                <a:latin typeface="Arial" panose="020B0604020202020204" pitchFamily="34" charset="0"/>
                <a:ea typeface="宋体" panose="02010600030101010101" pitchFamily="2" charset="-122"/>
              </a:rPr>
              <a:t>爱情</a:t>
            </a:r>
            <a:endParaRPr lang="zh-CN" altLang="en-US" sz="2800">
              <a:solidFill>
                <a:srgbClr val="FF0000"/>
              </a:solidFill>
              <a:latin typeface="Arial" panose="020B0604020202020204" pitchFamily="34" charset="0"/>
              <a:ea typeface="宋体" panose="02010600030101010101" pitchFamily="2" charset="-122"/>
            </a:endParaRPr>
          </a:p>
        </p:txBody>
      </p:sp>
      <p:sp>
        <p:nvSpPr>
          <p:cNvPr id="20486" name="文本框 1"/>
          <p:cNvSpPr txBox="1"/>
          <p:nvPr/>
        </p:nvSpPr>
        <p:spPr>
          <a:xfrm>
            <a:off x="292100" y="5500688"/>
            <a:ext cx="8589963" cy="460375"/>
          </a:xfrm>
          <a:prstGeom prst="rect">
            <a:avLst/>
          </a:prstGeom>
          <a:noFill/>
          <a:ln w="9525">
            <a:noFill/>
          </a:ln>
        </p:spPr>
        <p:txBody>
          <a:bodyPr wrap="square" anchor="t" anchorCtr="0">
            <a:spAutoFit/>
          </a:bodyPr>
          <a:p>
            <a:r>
              <a:rPr lang="zh-CN" altLang="zh-CN" sz="2400">
                <a:solidFill>
                  <a:srgbClr val="FF0000"/>
                </a:solidFill>
                <a:latin typeface="Arial" panose="020B0604020202020204" pitchFamily="34" charset="0"/>
                <a:ea typeface="宋体" panose="02010600030101010101" pitchFamily="2" charset="-122"/>
              </a:rPr>
              <a:t>美国心理学家斯滕博格的爱情三角形理论，三要素缺一不可</a:t>
            </a:r>
            <a:endParaRPr lang="zh-CN" altLang="zh-CN" sz="240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6">
                                            <p:txEl>
                                              <p:pRg st="0" end="0"/>
                                            </p:txEl>
                                          </p:spTgt>
                                        </p:tgtEl>
                                        <p:attrNameLst>
                                          <p:attrName>style.visibility</p:attrName>
                                        </p:attrNameLst>
                                      </p:cBhvr>
                                      <p:to>
                                        <p:strVal val="visible"/>
                                      </p:to>
                                    </p:set>
                                    <p:anim calcmode="lin" valueType="num">
                                      <p:cBhvr additive="base">
                                        <p:cTn id="7"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5">
                                            <p:txEl>
                                              <p:pRg st="0" end="0"/>
                                            </p:txEl>
                                          </p:spTgt>
                                        </p:tgtEl>
                                        <p:attrNameLst>
                                          <p:attrName>style.visibility</p:attrName>
                                        </p:attrNameLst>
                                      </p:cBhvr>
                                      <p:to>
                                        <p:strVal val="visible"/>
                                      </p:to>
                                    </p:set>
                                    <p:anim calcmode="lin" valueType="num">
                                      <p:cBhvr additive="base">
                                        <p:cTn id="19" dur="500" fill="hold"/>
                                        <p:tgtEl>
                                          <p:spTgt spid="2048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2">
                                            <p:txEl>
                                              <p:pRg st="0" end="0"/>
                                            </p:txEl>
                                          </p:spTgt>
                                        </p:tgtEl>
                                        <p:attrNameLst>
                                          <p:attrName>style.visibility</p:attrName>
                                        </p:attrNameLst>
                                      </p:cBhvr>
                                      <p:to>
                                        <p:strVal val="visible"/>
                                      </p:to>
                                    </p:set>
                                    <p:anim calcmode="lin" valueType="num">
                                      <p:cBhvr additive="base">
                                        <p:cTn id="25" dur="5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0" end="0"/>
                                            </p:txEl>
                                          </p:spTgt>
                                        </p:tgtEl>
                                        <p:attrNameLst>
                                          <p:attrName>style.visibility</p:attrName>
                                        </p:attrNameLst>
                                      </p:cBhvr>
                                      <p:to>
                                        <p:strVal val="visible"/>
                                      </p:to>
                                    </p:set>
                                    <p:anim calcmode="lin" valueType="num">
                                      <p:cBhvr additive="base">
                                        <p:cTn id="31"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484">
                                            <p:txEl>
                                              <p:pRg st="0" end="0"/>
                                            </p:txEl>
                                          </p:spTgt>
                                        </p:tgtEl>
                                        <p:attrNameLst>
                                          <p:attrName>style.visibility</p:attrName>
                                        </p:attrNameLst>
                                      </p:cBhvr>
                                      <p:to>
                                        <p:strVal val="visible"/>
                                      </p:to>
                                    </p:set>
                                    <p:anim calcmode="lin" valueType="num">
                                      <p:cBhvr additive="base">
                                        <p:cTn id="37" dur="500" fill="hold"/>
                                        <p:tgtEl>
                                          <p:spTgt spid="2048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内容占位符 2"/>
          <p:cNvSpPr>
            <a:spLocks noGrp="1" noRot="1"/>
          </p:cNvSpPr>
          <p:nvPr>
            <p:ph idx="4294967295"/>
          </p:nvPr>
        </p:nvSpPr>
        <p:spPr>
          <a:xfrm>
            <a:off x="301625" y="742950"/>
            <a:ext cx="8540750" cy="5356225"/>
          </a:xfrm>
        </p:spPr>
        <p:txBody>
          <a:bodyPr anchor="t" anchorCtr="0"/>
          <a:p>
            <a:pPr>
              <a:lnSpc>
                <a:spcPct val="90000"/>
              </a:lnSpc>
            </a:pPr>
            <a:r>
              <a:rPr lang="zh-CN" altLang="en-US" sz="2800" dirty="0">
                <a:solidFill>
                  <a:schemeClr val="hlink"/>
                </a:solidFill>
              </a:rPr>
              <a:t>心理问卷 ：    《我是否在早恋》</a:t>
            </a:r>
            <a:endParaRPr lang="zh-CN" altLang="en-US" sz="2800" dirty="0">
              <a:solidFill>
                <a:schemeClr val="hlink"/>
              </a:solidFill>
            </a:endParaRPr>
          </a:p>
          <a:p>
            <a:pPr>
              <a:lnSpc>
                <a:spcPct val="90000"/>
              </a:lnSpc>
            </a:pPr>
            <a:endParaRPr lang="zh-CN" altLang="en-US" sz="2400" dirty="0"/>
          </a:p>
          <a:p>
            <a:pPr>
              <a:lnSpc>
                <a:spcPct val="90000"/>
              </a:lnSpc>
            </a:pPr>
            <a:r>
              <a:rPr lang="zh-CN" altLang="en-US" sz="2400" dirty="0"/>
              <a:t>（</a:t>
            </a:r>
            <a:r>
              <a:rPr lang="en-US" altLang="zh-CN" sz="2400" dirty="0"/>
              <a:t>1</a:t>
            </a:r>
            <a:r>
              <a:rPr lang="zh-CN" altLang="en-US" sz="2400" dirty="0"/>
              <a:t>）我喜欢接近异性，与异性交往（）</a:t>
            </a:r>
            <a:endParaRPr lang="zh-CN" altLang="en-US" sz="2400" dirty="0"/>
          </a:p>
          <a:p>
            <a:pPr>
              <a:lnSpc>
                <a:spcPct val="90000"/>
              </a:lnSpc>
            </a:pPr>
            <a:r>
              <a:rPr lang="zh-CN" altLang="en-US" sz="2400" dirty="0"/>
              <a:t>（</a:t>
            </a:r>
            <a:r>
              <a:rPr lang="en-US" altLang="zh-CN" sz="2400" dirty="0"/>
              <a:t>2</a:t>
            </a:r>
            <a:r>
              <a:rPr lang="zh-CN" altLang="en-US" sz="2400" dirty="0"/>
              <a:t>）遇事喜欢向异性倾诉（）</a:t>
            </a:r>
            <a:endParaRPr lang="zh-CN" altLang="en-US" sz="2400" dirty="0"/>
          </a:p>
          <a:p>
            <a:pPr>
              <a:lnSpc>
                <a:spcPct val="90000"/>
              </a:lnSpc>
            </a:pPr>
            <a:r>
              <a:rPr lang="zh-CN" altLang="en-US" sz="2400" dirty="0"/>
              <a:t>（</a:t>
            </a:r>
            <a:r>
              <a:rPr lang="en-US" altLang="zh-CN" sz="2400" dirty="0"/>
              <a:t>3</a:t>
            </a:r>
            <a:r>
              <a:rPr lang="zh-CN" altLang="en-US" sz="2400" dirty="0"/>
              <a:t>）和异性交往总感到拘束，紧张和不安（）</a:t>
            </a:r>
            <a:endParaRPr lang="zh-CN" altLang="en-US" sz="2400" dirty="0"/>
          </a:p>
          <a:p>
            <a:pPr>
              <a:lnSpc>
                <a:spcPct val="90000"/>
              </a:lnSpc>
            </a:pPr>
            <a:r>
              <a:rPr lang="zh-CN" altLang="en-US" sz="2400" dirty="0"/>
              <a:t>（</a:t>
            </a:r>
            <a:r>
              <a:rPr lang="en-US" altLang="zh-CN" sz="2400" dirty="0"/>
              <a:t>4</a:t>
            </a:r>
            <a:r>
              <a:rPr lang="zh-CN" altLang="en-US" sz="2400" dirty="0"/>
              <a:t>）总想见同一个异性（）</a:t>
            </a:r>
            <a:endParaRPr lang="zh-CN" altLang="en-US" sz="2400" dirty="0"/>
          </a:p>
          <a:p>
            <a:pPr>
              <a:lnSpc>
                <a:spcPct val="90000"/>
              </a:lnSpc>
            </a:pPr>
            <a:r>
              <a:rPr lang="zh-CN" altLang="en-US" sz="2400" dirty="0"/>
              <a:t>（</a:t>
            </a:r>
            <a:r>
              <a:rPr lang="en-US" altLang="zh-CN" sz="2400" dirty="0"/>
              <a:t>5</a:t>
            </a:r>
            <a:r>
              <a:rPr lang="zh-CN" altLang="en-US" sz="2400" dirty="0"/>
              <a:t>）在遇见某个异性时会让你心神不宁（）</a:t>
            </a:r>
            <a:endParaRPr lang="zh-CN" altLang="en-US" sz="2400" dirty="0"/>
          </a:p>
          <a:p>
            <a:pPr>
              <a:lnSpc>
                <a:spcPct val="90000"/>
              </a:lnSpc>
            </a:pPr>
            <a:r>
              <a:rPr lang="zh-CN" altLang="en-US" sz="2400" dirty="0"/>
              <a:t>（</a:t>
            </a:r>
            <a:r>
              <a:rPr lang="en-US" altLang="zh-CN" sz="2400" dirty="0"/>
              <a:t>6</a:t>
            </a:r>
            <a:r>
              <a:rPr lang="zh-CN" altLang="en-US" sz="2400" dirty="0"/>
              <a:t>）我觉得与异性一起学习效率会更高（）</a:t>
            </a:r>
            <a:endParaRPr lang="zh-CN" altLang="en-US" sz="2400" dirty="0"/>
          </a:p>
          <a:p>
            <a:pPr>
              <a:lnSpc>
                <a:spcPct val="90000"/>
              </a:lnSpc>
            </a:pPr>
            <a:r>
              <a:rPr lang="zh-CN" altLang="en-US" sz="2400" dirty="0"/>
              <a:t>（</a:t>
            </a:r>
            <a:r>
              <a:rPr lang="en-US" altLang="zh-CN" sz="2400" dirty="0"/>
              <a:t>7</a:t>
            </a:r>
            <a:r>
              <a:rPr lang="zh-CN" altLang="en-US" sz="2400" dirty="0"/>
              <a:t>）经常不由自主地注意同一个异性的一举一动，很想接近他（她），无法集中精力学习。（）</a:t>
            </a:r>
            <a:endParaRPr lang="zh-CN" altLang="en-US" sz="2400" dirty="0"/>
          </a:p>
          <a:p>
            <a:pPr>
              <a:lnSpc>
                <a:spcPct val="90000"/>
              </a:lnSpc>
            </a:pPr>
            <a:r>
              <a:rPr lang="zh-CN" altLang="en-US" sz="2400" dirty="0"/>
              <a:t>（</a:t>
            </a:r>
            <a:r>
              <a:rPr lang="en-US" altLang="zh-CN" sz="2400" dirty="0"/>
              <a:t>8</a:t>
            </a:r>
            <a:r>
              <a:rPr lang="zh-CN" altLang="en-US" sz="2400" dirty="0"/>
              <a:t>）经常与同一个异性单独来往并出入神秘场所（）</a:t>
            </a:r>
            <a:endParaRPr lang="zh-CN" altLang="en-US" sz="2400" dirty="0"/>
          </a:p>
          <a:p>
            <a:pPr>
              <a:lnSpc>
                <a:spcPct val="90000"/>
              </a:lnSpc>
            </a:pPr>
            <a:r>
              <a:rPr lang="zh-CN" altLang="en-US" sz="2400" dirty="0"/>
              <a:t>（</a:t>
            </a:r>
            <a:r>
              <a:rPr lang="en-US" altLang="zh-CN" sz="2400" dirty="0"/>
              <a:t>9</a:t>
            </a:r>
            <a:r>
              <a:rPr lang="zh-CN" altLang="en-US" sz="2400" dirty="0"/>
              <a:t>）我喜欢异性的欣赏，喜欢在异性面前表现自己（）</a:t>
            </a:r>
            <a:endParaRPr lang="zh-CN" altLang="en-US" sz="2400" dirty="0"/>
          </a:p>
          <a:p>
            <a:pPr>
              <a:lnSpc>
                <a:spcPct val="90000"/>
              </a:lnSpc>
              <a:buNone/>
            </a:pPr>
            <a:endParaRPr lang="en-US" altLang="zh-CN"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1"/>
          <p:cNvSpPr>
            <a:spLocks noGrp="1" noRot="1"/>
          </p:cNvSpPr>
          <p:nvPr>
            <p:ph type="title" idx="4294967295"/>
          </p:nvPr>
        </p:nvSpPr>
        <p:spPr>
          <a:xfrm>
            <a:off x="301625" y="117475"/>
            <a:ext cx="8540750" cy="431800"/>
          </a:xfrm>
        </p:spPr>
        <p:txBody>
          <a:bodyPr anchor="ctr" anchorCtr="0"/>
          <a:p>
            <a:pPr algn="l"/>
            <a:r>
              <a:rPr lang="zh-CN" altLang="en-US"/>
              <a:t>早恋的</a:t>
            </a:r>
            <a:endParaRPr lang="zh-CN" altLang="en-US"/>
          </a:p>
        </p:txBody>
      </p:sp>
      <p:graphicFrame>
        <p:nvGraphicFramePr>
          <p:cNvPr id="20483" name="内容占位符 20482"/>
          <p:cNvGraphicFramePr/>
          <p:nvPr>
            <p:ph idx="4294967295"/>
          </p:nvPr>
        </p:nvGraphicFramePr>
        <p:xfrm>
          <a:off x="179388" y="44450"/>
          <a:ext cx="8540750" cy="6916738"/>
        </p:xfrm>
        <a:graphic>
          <a:graphicData uri="http://schemas.openxmlformats.org/drawingml/2006/table">
            <a:tbl>
              <a:tblPr/>
              <a:tblGrid>
                <a:gridCol w="4270375"/>
                <a:gridCol w="4270375"/>
              </a:tblGrid>
              <a:tr h="569913">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zh-CN" altLang="en-US" sz="1800" b="1">
                          <a:solidFill>
                            <a:srgbClr val="FF0000"/>
                          </a:solidFill>
                          <a:ea typeface="宋体" panose="02010600030101010101" pitchFamily="2" charset="-122"/>
                        </a:rPr>
                        <a:t>早恋的得与失</a:t>
                      </a:r>
                      <a:endParaRPr lang="zh-CN" altLang="en-US" sz="1800" b="1">
                        <a:solidFill>
                          <a:srgbClr val="FF0000"/>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latinLnBrk="0" hangingPunct="1">
                        <a:spcBef>
                          <a:spcPct val="0"/>
                        </a:spcBef>
                        <a:buClrTx/>
                        <a:buFont typeface="Arial" panose="020B0604020202020204" pitchFamily="34" charset="0"/>
                        <a:buNone/>
                      </a:pPr>
                      <a:endParaRPr lang="zh-CN" altLang="en-US" sz="1800" b="1">
                        <a:solidFill>
                          <a:srgbClr val="FF0000"/>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639762">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latinLnBrk="0" hangingPunct="1">
                        <a:spcBef>
                          <a:spcPct val="0"/>
                        </a:spcBef>
                        <a:buClrTx/>
                        <a:buFont typeface="Arial" panose="020B0604020202020204" pitchFamily="34" charset="0"/>
                        <a:buNone/>
                      </a:pPr>
                      <a:r>
                        <a:rPr lang="zh-CN" altLang="en-US" sz="1800" b="1">
                          <a:solidFill>
                            <a:srgbClr val="FF0000"/>
                          </a:solidFill>
                          <a:ea typeface="宋体" panose="02010600030101010101" pitchFamily="2" charset="-122"/>
                        </a:rPr>
                        <a:t>得（利）</a:t>
                      </a:r>
                      <a:endParaRPr lang="zh-CN" altLang="en-US" sz="1800" b="1">
                        <a:solidFill>
                          <a:srgbClr val="FF0000"/>
                        </a:solidFill>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1800" b="1">
                        <a:solidFill>
                          <a:srgbClr val="FF0000"/>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latinLnBrk="0" hangingPunct="1">
                        <a:spcBef>
                          <a:spcPct val="0"/>
                        </a:spcBef>
                        <a:buClrTx/>
                        <a:buFont typeface="Arial" panose="020B0604020202020204" pitchFamily="34" charset="0"/>
                        <a:buNone/>
                      </a:pPr>
                      <a:r>
                        <a:rPr lang="zh-CN" altLang="en-US" sz="1800" b="1">
                          <a:solidFill>
                            <a:srgbClr val="FF0000"/>
                          </a:solidFill>
                          <a:ea typeface="宋体" panose="02010600030101010101" pitchFamily="2" charset="-122"/>
                        </a:rPr>
                        <a:t>失（弊）</a:t>
                      </a:r>
                      <a:endParaRPr lang="zh-CN" altLang="en-US" sz="1800" b="1">
                        <a:solidFill>
                          <a:srgbClr val="FF0000"/>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641350">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2000">
                          <a:solidFill>
                            <a:schemeClr val="hlink"/>
                          </a:solidFill>
                          <a:ea typeface="宋体" panose="02010600030101010101" pitchFamily="2" charset="-122"/>
                        </a:rPr>
                        <a:t>1</a:t>
                      </a:r>
                      <a:r>
                        <a:rPr lang="zh-CN" altLang="en-US" sz="2000">
                          <a:solidFill>
                            <a:schemeClr val="hlink"/>
                          </a:solidFill>
                          <a:ea typeface="宋体" panose="02010600030101010101" pitchFamily="2" charset="-122"/>
                        </a:rPr>
                        <a:t>、可以满足自己情感的需要</a:t>
                      </a:r>
                      <a:endParaRPr lang="zh-CN" altLang="en-US" sz="2000">
                        <a:solidFill>
                          <a:schemeClr val="hlink"/>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ea typeface="宋体" panose="02010600030101010101" pitchFamily="2" charset="-122"/>
                        </a:rPr>
                        <a:t>1</a:t>
                      </a:r>
                      <a:r>
                        <a:rPr lang="zh-CN" altLang="en-US" sz="1800">
                          <a:solidFill>
                            <a:srgbClr val="007A77"/>
                          </a:solidFill>
                          <a:ea typeface="宋体" panose="02010600030101010101" pitchFamily="2" charset="-122"/>
                        </a:rPr>
                        <a:t>、使自己的情感陷入两人世界的狭小圈子里，失去更广泛的情感体验。</a:t>
                      </a:r>
                      <a:endParaRPr lang="zh-CN" altLang="en-US" sz="1800">
                        <a:solidFill>
                          <a:srgbClr val="007A77"/>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1004888">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2000">
                          <a:solidFill>
                            <a:schemeClr val="hlink"/>
                          </a:solidFill>
                          <a:ea typeface="宋体" panose="02010600030101010101" pitchFamily="2" charset="-122"/>
                        </a:rPr>
                        <a:t>2</a:t>
                      </a:r>
                      <a:r>
                        <a:rPr lang="zh-CN" altLang="en-US" sz="2000">
                          <a:solidFill>
                            <a:schemeClr val="hlink"/>
                          </a:solidFill>
                          <a:ea typeface="宋体" panose="02010600030101010101" pitchFamily="2" charset="-122"/>
                        </a:rPr>
                        <a:t>、得到异性的关心和呵护，可以避免孤独</a:t>
                      </a:r>
                      <a:endParaRPr lang="zh-CN" altLang="en-US" sz="2000">
                        <a:solidFill>
                          <a:schemeClr val="hlink"/>
                        </a:solidFill>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2000">
                        <a:solidFill>
                          <a:schemeClr val="hlink"/>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ea typeface="宋体" panose="02010600030101010101" pitchFamily="2" charset="-122"/>
                        </a:rPr>
                        <a:t>2</a:t>
                      </a:r>
                      <a:r>
                        <a:rPr lang="zh-CN" altLang="en-US" sz="1800">
                          <a:solidFill>
                            <a:srgbClr val="007A77"/>
                          </a:solidFill>
                          <a:ea typeface="宋体" panose="02010600030101010101" pitchFamily="2" charset="-122"/>
                        </a:rPr>
                        <a:t>、失去与更多同学交往机会，在某种程度上使人际关系更加疏远，更感孤独</a:t>
                      </a:r>
                      <a:endParaRPr lang="zh-CN" altLang="en-US" sz="1800">
                        <a:solidFill>
                          <a:srgbClr val="007A77"/>
                        </a:solidFill>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1800">
                        <a:solidFill>
                          <a:srgbClr val="007A77"/>
                        </a:solidFill>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1192212">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2000">
                          <a:solidFill>
                            <a:schemeClr val="hlink"/>
                          </a:solidFill>
                          <a:latin typeface="Calibri" panose="020F0502020204030204" charset="0"/>
                          <a:ea typeface="宋体" panose="02010600030101010101" pitchFamily="2" charset="-122"/>
                        </a:rPr>
                        <a:t>3</a:t>
                      </a:r>
                      <a:r>
                        <a:rPr lang="zh-CN" altLang="en-US" sz="2000">
                          <a:solidFill>
                            <a:schemeClr val="hlink"/>
                          </a:solidFill>
                          <a:latin typeface="Calibri" panose="020F0502020204030204" charset="0"/>
                          <a:ea typeface="宋体" panose="02010600030101010101" pitchFamily="2" charset="-122"/>
                        </a:rPr>
                        <a:t>、可以互相帮助，共同提高</a:t>
                      </a:r>
                      <a:endParaRPr lang="zh-CN" altLang="en-US" sz="2000">
                        <a:solidFill>
                          <a:schemeClr val="hlink"/>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latin typeface="Calibri" panose="020F0502020204030204" charset="0"/>
                          <a:ea typeface="宋体" panose="02010600030101010101" pitchFamily="2" charset="-122"/>
                        </a:rPr>
                        <a:t>3</a:t>
                      </a:r>
                      <a:r>
                        <a:rPr lang="zh-CN" altLang="en-US" sz="1800">
                          <a:solidFill>
                            <a:srgbClr val="007A77"/>
                          </a:solidFill>
                          <a:latin typeface="Calibri" panose="020F0502020204030204" charset="0"/>
                          <a:ea typeface="宋体" panose="02010600030101010101" pitchFamily="2" charset="-122"/>
                        </a:rPr>
                        <a:t>、其实中学生自我控制、调节能力是有限的，“早恋”会带来更多的烦恼，使学习成绩下降</a:t>
                      </a:r>
                      <a:endParaRPr lang="zh-CN" altLang="en-US" sz="1800">
                        <a:solidFill>
                          <a:srgbClr val="007A77"/>
                        </a:solidFill>
                        <a:latin typeface="Calibri" panose="020F0502020204030204" charset="0"/>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914400">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2000">
                          <a:solidFill>
                            <a:schemeClr val="hlink"/>
                          </a:solidFill>
                          <a:latin typeface="Calibri" panose="020F0502020204030204" charset="0"/>
                          <a:ea typeface="宋体" panose="02010600030101010101" pitchFamily="2" charset="-122"/>
                        </a:rPr>
                        <a:t>4</a:t>
                      </a:r>
                      <a:r>
                        <a:rPr lang="zh-CN" altLang="en-US" sz="2000">
                          <a:solidFill>
                            <a:schemeClr val="hlink"/>
                          </a:solidFill>
                          <a:latin typeface="Calibri" panose="020F0502020204030204" charset="0"/>
                          <a:ea typeface="宋体" panose="02010600030101010101" pitchFamily="2" charset="-122"/>
                        </a:rPr>
                        <a:t>、恋爱有助于了解异性</a:t>
                      </a:r>
                      <a:endParaRPr lang="zh-CN" altLang="en-US" sz="2000">
                        <a:solidFill>
                          <a:schemeClr val="hlink"/>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latin typeface="Calibri" panose="020F0502020204030204" charset="0"/>
                          <a:ea typeface="宋体" panose="02010600030101010101" pitchFamily="2" charset="-122"/>
                        </a:rPr>
                        <a:t>4</a:t>
                      </a:r>
                      <a:r>
                        <a:rPr lang="zh-CN" altLang="en-US" sz="1800">
                          <a:solidFill>
                            <a:srgbClr val="007A77"/>
                          </a:solidFill>
                          <a:latin typeface="Calibri" panose="020F0502020204030204" charset="0"/>
                          <a:ea typeface="宋体" panose="02010600030101010101" pitchFamily="2" charset="-122"/>
                        </a:rPr>
                        <a:t>、恋爱限制了与更多异性交往，阻碍了自己对异性更多更广泛的了解</a:t>
                      </a:r>
                      <a:endParaRPr lang="zh-CN" altLang="en-US" sz="1800">
                        <a:solidFill>
                          <a:srgbClr val="007A77"/>
                        </a:solidFill>
                        <a:latin typeface="Calibri" panose="020F0502020204030204" charset="0"/>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669925">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2000">
                          <a:solidFill>
                            <a:schemeClr val="hlink"/>
                          </a:solidFill>
                          <a:latin typeface="Calibri" panose="020F0502020204030204" charset="0"/>
                          <a:ea typeface="宋体" panose="02010600030101010101" pitchFamily="2" charset="-122"/>
                        </a:rPr>
                        <a:t>5</a:t>
                      </a:r>
                      <a:r>
                        <a:rPr lang="zh-CN" altLang="en-US" sz="2000">
                          <a:solidFill>
                            <a:schemeClr val="hlink"/>
                          </a:solidFill>
                          <a:latin typeface="Calibri" panose="020F0502020204030204" charset="0"/>
                          <a:ea typeface="宋体" panose="02010600030101010101" pitchFamily="2" charset="-122"/>
                        </a:rPr>
                        <a:t>、恋爱是令人激动的，很浪漫</a:t>
                      </a:r>
                      <a:endParaRPr lang="zh-CN" altLang="en-US" sz="2000">
                        <a:solidFill>
                          <a:schemeClr val="hlink"/>
                        </a:solidFill>
                        <a:latin typeface="Calibri" panose="020F0502020204030204" charset="0"/>
                        <a:ea typeface="宋体" panose="02010600030101010101" pitchFamily="2" charset="-122"/>
                      </a:endParaRPr>
                    </a:p>
                    <a:p>
                      <a:pPr marL="0" lvl="0" indent="0" eaLnBrk="1" latinLnBrk="0" hangingPunct="1">
                        <a:spcBef>
                          <a:spcPct val="0"/>
                        </a:spcBef>
                        <a:buClrTx/>
                        <a:buFont typeface="Arial" panose="020B0604020202020204" pitchFamily="34" charset="0"/>
                        <a:buNone/>
                      </a:pP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latin typeface="Calibri" panose="020F0502020204030204" charset="0"/>
                          <a:ea typeface="宋体" panose="02010600030101010101" pitchFamily="2" charset="-122"/>
                        </a:rPr>
                        <a:t>5</a:t>
                      </a:r>
                      <a:r>
                        <a:rPr lang="zh-CN" altLang="en-US" sz="1800">
                          <a:solidFill>
                            <a:srgbClr val="007A77"/>
                          </a:solidFill>
                          <a:latin typeface="Calibri" panose="020F0502020204030204" charset="0"/>
                          <a:ea typeface="宋体" panose="02010600030101010101" pitchFamily="2" charset="-122"/>
                        </a:rPr>
                        <a:t>、使人冲动，心理承受力弱的人控制不好还容易发生越轨行为，导致严重后果。</a:t>
                      </a: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639763">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latin typeface="Calibri" panose="020F0502020204030204" charset="0"/>
                          <a:ea typeface="宋体" panose="02010600030101010101" pitchFamily="2" charset="-122"/>
                        </a:rPr>
                        <a:t>6</a:t>
                      </a:r>
                      <a:r>
                        <a:rPr lang="zh-CN" altLang="en-US" sz="1800">
                          <a:solidFill>
                            <a:srgbClr val="007A77"/>
                          </a:solidFill>
                          <a:latin typeface="Calibri" panose="020F0502020204030204" charset="0"/>
                          <a:ea typeface="宋体" panose="02010600030101010101" pitchFamily="2" charset="-122"/>
                        </a:rPr>
                        <a:t>、中学生缺乏对爱情的真正理解，情感不稳定，恋爱随意性大</a:t>
                      </a: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r h="642937">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a:lvl1pPr>
                      <a:lvl2pPr marL="342900" lvl="1" indent="457200" algn="l" defTabSz="91440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defRPr sz="2400" b="0" i="0" u="none" kern="1200"/>
                      </a:lvl2pPr>
                      <a:lvl3pPr marL="742950" lvl="2" indent="1714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000" b="0" i="0" u="none" kern="1200" baseline="0">
                          <a:solidFill>
                            <a:schemeClr val="tx1"/>
                          </a:solidFill>
                          <a:latin typeface="Arial" panose="020B0604020202020204" pitchFamily="34" charset="0"/>
                          <a:ea typeface="宋体" panose="02010600030101010101" pitchFamily="2" charset="-122"/>
                        </a:defRPr>
                      </a:lvl3pPr>
                      <a:lvl4pPr marL="1143000" lvl="3"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4pPr>
                      <a:lvl5pPr marL="1600200" lvl="4"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latinLnBrk="0" hangingPunct="1">
                        <a:spcBef>
                          <a:spcPct val="0"/>
                        </a:spcBef>
                        <a:buClrTx/>
                        <a:buFont typeface="Arial" panose="020B0604020202020204" pitchFamily="34" charset="0"/>
                        <a:buNone/>
                      </a:pPr>
                      <a:r>
                        <a:rPr lang="en-US" altLang="zh-CN" sz="1800">
                          <a:solidFill>
                            <a:srgbClr val="007A77"/>
                          </a:solidFill>
                          <a:latin typeface="Calibri" panose="020F0502020204030204" charset="0"/>
                          <a:ea typeface="宋体" panose="02010600030101010101" pitchFamily="2" charset="-122"/>
                        </a:rPr>
                        <a:t>7</a:t>
                      </a:r>
                      <a:r>
                        <a:rPr lang="zh-CN" altLang="en-US" sz="1800">
                          <a:solidFill>
                            <a:srgbClr val="007A77"/>
                          </a:solidFill>
                          <a:latin typeface="Calibri" panose="020F0502020204030204" charset="0"/>
                          <a:ea typeface="宋体" panose="02010600030101010101" pitchFamily="2" charset="-122"/>
                        </a:rPr>
                        <a:t>、面对恋爱中的摩擦和挫折，容易采取偏激行为。</a:t>
                      </a:r>
                      <a:endParaRPr lang="zh-CN" altLang="en-US" sz="1800">
                        <a:solidFill>
                          <a:srgbClr val="007A77"/>
                        </a:solidFill>
                        <a:latin typeface="Calibri" panose="020F0502020204030204" charset="0"/>
                        <a:ea typeface="宋体" panose="02010600030101010101" pitchFamily="2" charset="-122"/>
                      </a:endParaRPr>
                    </a:p>
                  </a:txBody>
                  <a:tcPr vert="horz" anchor="t">
                    <a:lnL w="12700" cap="flat" cmpd="sng">
                      <a:solidFill>
                        <a:srgbClr val="007A77"/>
                      </a:solidFill>
                      <a:prstDash val="solid"/>
                      <a:headEnd type="none" w="med" len="med"/>
                      <a:tailEnd type="none" w="med" len="med"/>
                    </a:lnL>
                    <a:lnR w="12700" cap="flat" cmpd="sng">
                      <a:solidFill>
                        <a:srgbClr val="007A77"/>
                      </a:solidFill>
                      <a:prstDash val="solid"/>
                      <a:headEnd type="none" w="med" len="med"/>
                      <a:tailEnd type="none" w="med" len="med"/>
                    </a:lnR>
                    <a:lnT w="12700" cap="flat" cmpd="sng">
                      <a:solidFill>
                        <a:srgbClr val="007A77"/>
                      </a:solidFill>
                      <a:prstDash val="solid"/>
                      <a:headEnd type="none" w="med" len="med"/>
                      <a:tailEnd type="none" w="med" len="med"/>
                    </a:lnT>
                    <a:lnB w="12700" cap="flat" cmpd="sng">
                      <a:solidFill>
                        <a:srgbClr val="007A77"/>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21505"/>
          <p:cNvSpPr>
            <a:spLocks noGrp="1" noRot="1"/>
          </p:cNvSpPr>
          <p:nvPr>
            <p:ph type="title"/>
          </p:nvPr>
        </p:nvSpPr>
        <p:spPr>
          <a:xfrm>
            <a:off x="683260" y="981075"/>
            <a:ext cx="7880985" cy="777240"/>
          </a:xfrm>
        </p:spPr>
        <p:txBody>
          <a:bodyPr anchor="ctr" anchorCtr="0"/>
          <a:p>
            <a:r>
              <a:rPr lang="zh-CN" altLang="zh-CN" sz="2400">
                <a:solidFill>
                  <a:srgbClr val="FF0000"/>
                </a:solidFill>
              </a:rPr>
              <a:t>老师寄语</a:t>
            </a:r>
            <a:endParaRPr lang="zh-CN" altLang="zh-CN" sz="2400">
              <a:solidFill>
                <a:srgbClr val="FF0000"/>
              </a:solidFill>
            </a:endParaRPr>
          </a:p>
        </p:txBody>
      </p:sp>
      <p:sp>
        <p:nvSpPr>
          <p:cNvPr id="23554" name="文本占位符 21506"/>
          <p:cNvSpPr>
            <a:spLocks noGrp="1" noRot="1"/>
          </p:cNvSpPr>
          <p:nvPr>
            <p:ph idx="1"/>
          </p:nvPr>
        </p:nvSpPr>
        <p:spPr>
          <a:xfrm>
            <a:off x="301625" y="1485900"/>
            <a:ext cx="8540750" cy="3960813"/>
          </a:xfrm>
        </p:spPr>
        <p:txBody>
          <a:bodyPr anchor="t" anchorCtr="0"/>
          <a:p>
            <a:endParaRPr lang="en-US" altLang="zh-CN" sz="2400">
              <a:solidFill>
                <a:schemeClr val="hlink"/>
              </a:solidFill>
            </a:endParaRPr>
          </a:p>
          <a:p>
            <a:r>
              <a:rPr lang="zh-CN" altLang="en-US" sz="2400">
                <a:solidFill>
                  <a:schemeClr val="hlink"/>
                </a:solidFill>
              </a:rPr>
              <a:t>一件事我们应不应该做，值不值得去做，衡量利弊得失才可以作出决定，早恋弊大于利、失多于得。当然，渴望美好的爱情并没有错，但俗话说得好：“什么季节开什么花”，中学阶段还不是爱情之花应该盛开的季节，如果这时候就急于品尝“爱情”的甜蜜，可能会终生咀嚼后悔的苦果。十六、七岁是多么美妙的年龄！我们应该把握好这美好时光，去做我们这个年龄该做的事情，心中有爱不轻易去爱，守住那份青春的纯真才最值得！</a:t>
            </a:r>
            <a:endParaRPr lang="zh-CN" altLang="en-US" sz="2400">
              <a:solidFill>
                <a:schemeClr val="hlink"/>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文本占位符 22530"/>
          <p:cNvSpPr>
            <a:spLocks noGrp="1" noRot="1"/>
          </p:cNvSpPr>
          <p:nvPr>
            <p:ph idx="1"/>
          </p:nvPr>
        </p:nvSpPr>
        <p:spPr>
          <a:xfrm>
            <a:off x="301625" y="622300"/>
            <a:ext cx="8734425" cy="5478463"/>
          </a:xfrm>
        </p:spPr>
        <p:txBody>
          <a:bodyPr anchor="t" anchorCtr="0"/>
          <a:p>
            <a:r>
              <a:rPr lang="zh-CN" altLang="en-US">
                <a:solidFill>
                  <a:schemeClr val="hlink"/>
                </a:solidFill>
              </a:rPr>
              <a:t>解决问题的策略</a:t>
            </a:r>
            <a:endParaRPr lang="zh-CN" altLang="en-US">
              <a:solidFill>
                <a:schemeClr val="hlink"/>
              </a:solidFill>
            </a:endParaRPr>
          </a:p>
          <a:p>
            <a:r>
              <a:rPr lang="zh-CN" altLang="en-US" sz="2400">
                <a:solidFill>
                  <a:schemeClr val="hlink"/>
                </a:solidFill>
              </a:rPr>
              <a:t>      树立远大理想，设计好自己的发展蓝图，为自己一生的发展标上明确的阶段性目标。</a:t>
            </a:r>
            <a:endParaRPr lang="zh-CN" altLang="en-US" sz="2400">
              <a:solidFill>
                <a:schemeClr val="hlink"/>
              </a:solidFill>
            </a:endParaRPr>
          </a:p>
          <a:p>
            <a:r>
              <a:rPr lang="zh-CN" altLang="en-US" sz="2400">
                <a:solidFill>
                  <a:schemeClr val="hlink"/>
                </a:solidFill>
              </a:rPr>
              <a:t>      转移注意力，充实自己，用各种活动来占领自己的时间，学会战胜自我。</a:t>
            </a:r>
            <a:endParaRPr lang="zh-CN" altLang="en-US" sz="2400">
              <a:solidFill>
                <a:schemeClr val="hlink"/>
              </a:solidFill>
            </a:endParaRPr>
          </a:p>
          <a:p>
            <a:r>
              <a:rPr lang="zh-CN" altLang="en-US" sz="2400">
                <a:solidFill>
                  <a:schemeClr val="hlink"/>
                </a:solidFill>
              </a:rPr>
              <a:t>      尊重对方，尊重对方的感情，讲清利害关系，保持交往距离。</a:t>
            </a:r>
            <a:endParaRPr lang="zh-CN" altLang="en-US" sz="2400">
              <a:solidFill>
                <a:schemeClr val="hlink"/>
              </a:solidFill>
            </a:endParaRPr>
          </a:p>
          <a:p>
            <a:r>
              <a:rPr lang="zh-CN" altLang="en-US" sz="2400">
                <a:solidFill>
                  <a:schemeClr val="hlink"/>
                </a:solidFill>
              </a:rPr>
              <a:t>      反向思维法：放大对方缺点，缩小对方优点，冷静评价对方。</a:t>
            </a:r>
            <a:endParaRPr lang="zh-CN" altLang="en-US" sz="2400">
              <a:solidFill>
                <a:schemeClr val="hlink"/>
              </a:solidFill>
            </a:endParaRPr>
          </a:p>
          <a:p>
            <a:r>
              <a:rPr lang="zh-CN" altLang="en-US" sz="2400">
                <a:solidFill>
                  <a:schemeClr val="hlink"/>
                </a:solidFill>
              </a:rPr>
              <a:t>      冷处理：尽量避免接触，逐步疏远彼此关系。</a:t>
            </a:r>
            <a:endParaRPr lang="zh-CN" altLang="en-US" sz="2400">
              <a:solidFill>
                <a:schemeClr val="hlink"/>
              </a:solidFill>
            </a:endParaRPr>
          </a:p>
          <a:p>
            <a:r>
              <a:rPr lang="zh-CN" altLang="en-US" sz="2400">
                <a:solidFill>
                  <a:schemeClr val="hlink"/>
                </a:solidFill>
              </a:rPr>
              <a:t>      寻求师长帮助，参考他们意见。</a:t>
            </a:r>
            <a:endParaRPr lang="zh-CN" altLang="en-US" sz="2400">
              <a:solidFill>
                <a:schemeClr val="hlink"/>
              </a:solidFill>
            </a:endParaRPr>
          </a:p>
          <a:p>
            <a:r>
              <a:rPr lang="zh-CN" altLang="en-US" sz="2400">
                <a:solidFill>
                  <a:schemeClr val="hlink"/>
                </a:solidFill>
              </a:rPr>
              <a:t>      广泛交往：扩大与同学特别是异性同学的正常交往。</a:t>
            </a:r>
            <a:endParaRPr lang="zh-CN" altLang="en-US" sz="2400">
              <a:solidFill>
                <a:schemeClr val="hlin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3" name="副标题 2"/>
          <p:cNvSpPr>
            <a:spLocks noGrp="1" noRot="1"/>
          </p:cNvSpPr>
          <p:nvPr>
            <p:ph type="subTitle" idx="4294967295"/>
          </p:nvPr>
        </p:nvSpPr>
        <p:spPr>
          <a:xfrm>
            <a:off x="685800" y="982663"/>
            <a:ext cx="7920038" cy="5191125"/>
          </a:xfrm>
        </p:spPr>
        <p:txBody>
          <a:bodyPr anchor="t" anchorCtr="0"/>
          <a:lstStyle>
            <a:lvl1pPr marL="0" lvl="0" indent="0" algn="ctr">
              <a:buClr>
                <a:schemeClr val="hlink"/>
              </a:buClr>
              <a:buSzPct val="75000"/>
              <a:buFont typeface="Wingdings" panose="05000000000000000000" pitchFamily="2" charset="2"/>
              <a:defRPr/>
            </a:lvl1pPr>
            <a:lvl2pPr marL="457200" lvl="1" indent="0" algn="ctr">
              <a:buClr>
                <a:schemeClr val="hlink"/>
              </a:buClr>
              <a:buSzPct val="75000"/>
              <a:buFont typeface="Wingdings" panose="05000000000000000000" pitchFamily="2" charset="2"/>
              <a:defRPr/>
            </a:lvl2pPr>
            <a:lvl3pPr marL="914400" lvl="2" indent="0" algn="ctr">
              <a:buClr>
                <a:schemeClr val="accent2"/>
              </a:buClr>
              <a:buSzPct val="85000"/>
              <a:buFont typeface="Wingdings" panose="05000000000000000000" pitchFamily="2" charset="2"/>
              <a:defRPr/>
            </a:lvl3pPr>
            <a:lvl4pPr marL="1371600" lvl="3" indent="0" algn="ctr">
              <a:buClr>
                <a:schemeClr val="hlink"/>
              </a:buClr>
              <a:buSzPct val="85000"/>
              <a:buFont typeface="Wingdings" panose="05000000000000000000" pitchFamily="2" charset="2"/>
              <a:defRPr/>
            </a:lvl4pPr>
            <a:lvl5pPr marL="1828800" lvl="4" indent="0" algn="ctr">
              <a:buClr>
                <a:schemeClr val="accent2"/>
              </a:buClr>
              <a:buSzPct val="90000"/>
              <a:buFont typeface="Wingdings" panose="05000000000000000000" pitchFamily="2" charset="2"/>
              <a:defRPr/>
            </a:lvl5pPr>
          </a:lstStyle>
          <a:p>
            <a:pPr marL="0" lvl="0" indent="0" algn="l">
              <a:buNone/>
            </a:pPr>
            <a:r>
              <a:rPr lang="zh-CN" altLang="en-US" dirty="0">
                <a:solidFill>
                  <a:schemeClr val="hlink"/>
                </a:solidFill>
              </a:rPr>
              <a:t>青春期的心理特征</a:t>
            </a:r>
            <a:endParaRPr lang="zh-CN" altLang="en-US" dirty="0">
              <a:solidFill>
                <a:schemeClr val="hlink"/>
              </a:solidFill>
            </a:endParaRPr>
          </a:p>
          <a:p>
            <a:pPr marL="0" lvl="0" indent="0" algn="l">
              <a:buNone/>
            </a:pPr>
            <a:endParaRPr lang="zh-CN" altLang="en-US" dirty="0">
              <a:solidFill>
                <a:schemeClr val="hlink"/>
              </a:solidFill>
            </a:endParaRPr>
          </a:p>
          <a:p>
            <a:pPr marL="0" lvl="0" indent="0" algn="l">
              <a:buNone/>
            </a:pPr>
            <a:r>
              <a:rPr lang="zh-CN" altLang="en-US" sz="2400" dirty="0">
                <a:solidFill>
                  <a:schemeClr val="hlink"/>
                </a:solidFill>
              </a:rPr>
              <a:t>青少年异性交往有三个阶段：</a:t>
            </a:r>
            <a:endParaRPr lang="zh-CN" altLang="en-US" sz="2400" dirty="0">
              <a:solidFill>
                <a:schemeClr val="hlink"/>
              </a:solidFill>
            </a:endParaRPr>
          </a:p>
          <a:p>
            <a:pPr marL="0" lvl="0" indent="0" algn="l">
              <a:buNone/>
            </a:pPr>
            <a:r>
              <a:rPr lang="en-US" altLang="zh-CN" sz="2400" dirty="0"/>
              <a:t>1</a:t>
            </a:r>
            <a:r>
              <a:rPr lang="zh-CN" altLang="en-US" sz="2400" dirty="0">
                <a:ea typeface="宋体" panose="02010600030101010101" pitchFamily="2" charset="-122"/>
              </a:rPr>
              <a:t>、</a:t>
            </a:r>
            <a:r>
              <a:rPr lang="zh-CN" altLang="en-US" sz="2400" dirty="0"/>
              <a:t>两小无猜期（学前和小学低年级，无拘无束一起玩，     性别意识淡薄）</a:t>
            </a:r>
            <a:endParaRPr lang="zh-CN" altLang="en-US" sz="2400" dirty="0"/>
          </a:p>
          <a:p>
            <a:pPr marL="0" lvl="0" indent="0" algn="l">
              <a:buNone/>
            </a:pP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charRg st="10" end="24"/>
                                            </p:txEl>
                                          </p:spTgt>
                                        </p:tgtEl>
                                        <p:attrNameLst>
                                          <p:attrName>style.visibility</p:attrName>
                                        </p:attrNameLst>
                                      </p:cBhvr>
                                      <p:to>
                                        <p:strVal val="visible"/>
                                      </p:to>
                                    </p:set>
                                    <p:anim calcmode="lin" valueType="num">
                                      <p:cBhvr additive="base">
                                        <p:cTn id="7" dur="500" fill="hold"/>
                                        <p:tgtEl>
                                          <p:spTgt spid="5123">
                                            <p:txEl>
                                              <p:charRg st="10" end="2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charRg st="10" end="2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charRg st="24" end="62"/>
                                            </p:txEl>
                                          </p:spTgt>
                                        </p:tgtEl>
                                        <p:attrNameLst>
                                          <p:attrName>style.visibility</p:attrName>
                                        </p:attrNameLst>
                                      </p:cBhvr>
                                      <p:to>
                                        <p:strVal val="visible"/>
                                      </p:to>
                                    </p:set>
                                    <p:anim calcmode="lin" valueType="num">
                                      <p:cBhvr additive="base">
                                        <p:cTn id="13" dur="500" fill="hold"/>
                                        <p:tgtEl>
                                          <p:spTgt spid="5123">
                                            <p:txEl>
                                              <p:charRg st="24" end="6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charRg st="24" end="6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文本占位符 23554"/>
          <p:cNvSpPr>
            <a:spLocks noGrp="1" noRot="1"/>
          </p:cNvSpPr>
          <p:nvPr>
            <p:ph idx="1"/>
          </p:nvPr>
        </p:nvSpPr>
        <p:spPr>
          <a:xfrm>
            <a:off x="301625" y="838200"/>
            <a:ext cx="8540750" cy="5543550"/>
          </a:xfrm>
        </p:spPr>
        <p:txBody>
          <a:bodyPr anchor="t" anchorCtr="0"/>
          <a:p>
            <a:r>
              <a:rPr lang="zh-CN" altLang="en-US" sz="2800">
                <a:solidFill>
                  <a:schemeClr val="hlink"/>
                </a:solidFill>
              </a:rPr>
              <a:t>对于被爱的同学应该如何处理这份感情呢？</a:t>
            </a:r>
            <a:endParaRPr lang="zh-CN" altLang="en-US" sz="2800">
              <a:solidFill>
                <a:schemeClr val="hlink"/>
              </a:solidFill>
            </a:endParaRPr>
          </a:p>
          <a:p>
            <a:endParaRPr lang="zh-CN" altLang="en-US" sz="2400"/>
          </a:p>
          <a:p>
            <a:r>
              <a:rPr lang="zh-CN" altLang="en-US" sz="2400"/>
              <a:t>有一天，某女生在自己的书本中发现本班某男生写给她的纸条，对她表达了爱慕之意，该女同学应怎样处理呢？</a:t>
            </a:r>
            <a:endParaRPr lang="zh-CN" altLang="en-US" sz="2400"/>
          </a:p>
          <a:p>
            <a:r>
              <a:rPr lang="en-US" altLang="zh-CN" sz="2400"/>
              <a:t>A</a:t>
            </a:r>
            <a:r>
              <a:rPr lang="zh-CN" altLang="en-US" sz="2400"/>
              <a:t>、很恼火，把这件事告诉了班主任</a:t>
            </a:r>
            <a:endParaRPr lang="zh-CN" altLang="en-US" sz="2400"/>
          </a:p>
          <a:p>
            <a:r>
              <a:rPr lang="en-US" altLang="zh-CN" sz="2400"/>
              <a:t>B</a:t>
            </a:r>
            <a:r>
              <a:rPr lang="zh-CN" altLang="en-US" sz="2400"/>
              <a:t>、把这件事告诉了同学们，闹得满城风雨</a:t>
            </a:r>
            <a:endParaRPr lang="zh-CN" altLang="en-US" sz="2400"/>
          </a:p>
          <a:p>
            <a:r>
              <a:rPr lang="en-US" altLang="zh-CN" sz="2400"/>
              <a:t>C</a:t>
            </a:r>
            <a:r>
              <a:rPr lang="zh-CN" altLang="en-US" sz="2400"/>
              <a:t>、她接受了，他们开始交往，经常一起出入校园</a:t>
            </a:r>
            <a:endParaRPr lang="zh-CN" altLang="en-US" sz="2400"/>
          </a:p>
          <a:p>
            <a:r>
              <a:rPr lang="en-US" altLang="zh-CN" sz="2400"/>
              <a:t>D</a:t>
            </a:r>
            <a:r>
              <a:rPr lang="zh-CN" altLang="en-US" sz="2400"/>
              <a:t>、她没有接受，但很妥善地处理了这个问题</a:t>
            </a:r>
            <a:endParaRPr lang="zh-CN" altLang="en-US" sz="2400"/>
          </a:p>
          <a:p>
            <a:pPr>
              <a:buNone/>
            </a:pPr>
            <a:r>
              <a:rPr lang="zh-CN" altLang="en-US" sz="2400"/>
              <a:t>    妥善处理问题的原则：</a:t>
            </a:r>
            <a:endParaRPr lang="zh-CN" altLang="en-US" sz="2400"/>
          </a:p>
          <a:p>
            <a:pPr>
              <a:buNone/>
            </a:pPr>
            <a:r>
              <a:rPr lang="zh-CN" altLang="en-US" sz="2400"/>
              <a:t>          </a:t>
            </a:r>
            <a:r>
              <a:rPr lang="en-US" altLang="zh-CN" sz="2400">
                <a:solidFill>
                  <a:srgbClr val="FF0000"/>
                </a:solidFill>
              </a:rPr>
              <a:t>1</a:t>
            </a:r>
            <a:r>
              <a:rPr lang="zh-CN" altLang="en-US" sz="2400">
                <a:solidFill>
                  <a:srgbClr val="FF0000"/>
                </a:solidFill>
                <a:ea typeface="宋体" panose="02010600030101010101" pitchFamily="2" charset="-122"/>
              </a:rPr>
              <a:t>、</a:t>
            </a:r>
            <a:r>
              <a:rPr lang="zh-CN" altLang="en-US" sz="2400">
                <a:solidFill>
                  <a:srgbClr val="FF0000"/>
                </a:solidFill>
              </a:rPr>
              <a:t>本着尊重对方人格，不能羞辱对方为原则</a:t>
            </a:r>
            <a:r>
              <a:rPr lang="zh-CN" altLang="en-US" sz="2400"/>
              <a:t>（这是一份纯洁美好的情感，对方的爱慕没有错，只是时机不对而已）</a:t>
            </a:r>
            <a:endParaRPr lang="zh-CN" altLang="en-US" sz="2400"/>
          </a:p>
          <a:p>
            <a:r>
              <a:rPr lang="zh-CN" altLang="en-US" sz="2400"/>
              <a:t>      </a:t>
            </a:r>
            <a:r>
              <a:rPr lang="en-US" altLang="zh-CN" sz="2400">
                <a:solidFill>
                  <a:srgbClr val="FF0000"/>
                </a:solidFill>
              </a:rPr>
              <a:t>2</a:t>
            </a:r>
            <a:r>
              <a:rPr lang="zh-CN" altLang="en-US" sz="2400">
                <a:solidFill>
                  <a:srgbClr val="FF0000"/>
                </a:solidFill>
                <a:ea typeface="宋体" panose="02010600030101010101" pitchFamily="2" charset="-122"/>
              </a:rPr>
              <a:t>、态度坚决明确。</a:t>
            </a:r>
            <a:endParaRPr lang="zh-CN" altLang="en-US" sz="2400">
              <a:solidFill>
                <a:srgbClr val="FF0000"/>
              </a:solidFill>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内容占位符 2"/>
          <p:cNvSpPr>
            <a:spLocks noGrp="1" noRot="1"/>
          </p:cNvSpPr>
          <p:nvPr>
            <p:ph idx="1"/>
          </p:nvPr>
        </p:nvSpPr>
        <p:spPr>
          <a:xfrm>
            <a:off x="301625" y="369888"/>
            <a:ext cx="8540750" cy="5729287"/>
          </a:xfrm>
        </p:spPr>
        <p:txBody>
          <a:bodyPr anchor="t" anchorCtr="0"/>
          <a:p>
            <a:endParaRPr lang="zh-CN" altLang="en-US">
              <a:solidFill>
                <a:srgbClr val="FF0000"/>
              </a:solidFill>
            </a:endParaRPr>
          </a:p>
          <a:p>
            <a:r>
              <a:rPr lang="zh-CN" altLang="en-US">
                <a:solidFill>
                  <a:srgbClr val="FF0000"/>
                </a:solidFill>
              </a:rPr>
              <a:t>异性交往的分寸</a:t>
            </a:r>
            <a:endParaRPr lang="zh-CN" altLang="en-US">
              <a:solidFill>
                <a:srgbClr val="FF0000"/>
              </a:solidFill>
            </a:endParaRPr>
          </a:p>
          <a:p>
            <a:endParaRPr lang="zh-CN" altLang="en-US" sz="2800">
              <a:solidFill>
                <a:srgbClr val="FF0000"/>
              </a:solidFill>
            </a:endParaRPr>
          </a:p>
          <a:p>
            <a:r>
              <a:rPr lang="zh-CN" altLang="en-US" sz="2800">
                <a:solidFill>
                  <a:srgbClr val="FF0000"/>
                </a:solidFill>
              </a:rPr>
              <a:t>宜主动交往   不宜过分拘谨</a:t>
            </a:r>
            <a:endParaRPr lang="zh-CN" altLang="en-US" sz="2800">
              <a:solidFill>
                <a:srgbClr val="FF0000"/>
              </a:solidFill>
            </a:endParaRPr>
          </a:p>
          <a:p>
            <a:r>
              <a:rPr lang="zh-CN" altLang="en-US" sz="2800">
                <a:solidFill>
                  <a:srgbClr val="FF0000"/>
                </a:solidFill>
              </a:rPr>
              <a:t>宜群体交往   不宜单一交往</a:t>
            </a:r>
            <a:endParaRPr lang="zh-CN" altLang="en-US" sz="2800">
              <a:solidFill>
                <a:srgbClr val="FF0000"/>
              </a:solidFill>
            </a:endParaRPr>
          </a:p>
          <a:p>
            <a:r>
              <a:rPr lang="zh-CN" altLang="en-US" sz="2800">
                <a:solidFill>
                  <a:srgbClr val="FF0000"/>
                </a:solidFill>
              </a:rPr>
              <a:t>宜距离交往   不宜身体接触</a:t>
            </a:r>
            <a:endParaRPr lang="zh-CN" altLang="en-US" sz="2800">
              <a:solidFill>
                <a:srgbClr val="FF0000"/>
              </a:solidFill>
            </a:endParaRPr>
          </a:p>
          <a:p>
            <a:r>
              <a:rPr lang="zh-CN" altLang="en-US" sz="2800">
                <a:solidFill>
                  <a:srgbClr val="FF0000"/>
                </a:solidFill>
              </a:rPr>
              <a:t>宜表达友谊   不宜表达情感</a:t>
            </a:r>
            <a:endParaRPr lang="zh-CN" altLang="en-US" sz="2800">
              <a:solidFill>
                <a:srgbClr val="FF0000"/>
              </a:solidFill>
            </a:endParaRPr>
          </a:p>
          <a:p>
            <a:r>
              <a:rPr lang="zh-CN" altLang="en-US" sz="2800">
                <a:solidFill>
                  <a:srgbClr val="FF0000"/>
                </a:solidFill>
              </a:rPr>
              <a:t>宜自然大方   不宜矫揉造作</a:t>
            </a:r>
            <a:endParaRPr lang="zh-CN" altLang="en-US" sz="2800">
              <a:solidFill>
                <a:srgbClr val="FF0000"/>
              </a:solidFill>
            </a:endParaRPr>
          </a:p>
          <a:p>
            <a:r>
              <a:rPr lang="zh-CN" altLang="en-US" sz="2800">
                <a:solidFill>
                  <a:srgbClr val="FF0000"/>
                </a:solidFill>
              </a:rPr>
              <a:t>宜公共场所   不宜私密场所</a:t>
            </a:r>
            <a:endParaRPr lang="zh-CN" altLang="en-US" sz="2800">
              <a:solidFill>
                <a:srgbClr val="FF0000"/>
              </a:solidFill>
            </a:endParaRPr>
          </a:p>
          <a:p>
            <a:r>
              <a:rPr lang="zh-CN" altLang="en-US" sz="2800">
                <a:solidFill>
                  <a:srgbClr val="FF0000"/>
                </a:solidFill>
              </a:rPr>
              <a:t>宜穿着得体   不宜过分打扮</a:t>
            </a:r>
            <a:endParaRPr lang="zh-CN" altLang="en-US" sz="280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标题 1"/>
          <p:cNvSpPr>
            <a:spLocks noGrp="1" noRot="1"/>
          </p:cNvSpPr>
          <p:nvPr>
            <p:ph type="title"/>
          </p:nvPr>
        </p:nvSpPr>
        <p:spPr>
          <a:xfrm>
            <a:off x="301625" y="979488"/>
            <a:ext cx="8540750" cy="1042987"/>
          </a:xfrm>
        </p:spPr>
        <p:txBody>
          <a:bodyPr anchor="ctr" anchorCtr="0"/>
          <a:p>
            <a:r>
              <a:rPr lang="zh-CN" altLang="en-US" sz="2800">
                <a:solidFill>
                  <a:srgbClr val="FF0000"/>
                </a:solidFill>
              </a:rPr>
              <a:t>早开花的苹果树</a:t>
            </a:r>
            <a:endParaRPr lang="zh-CN" altLang="en-US" sz="2800">
              <a:solidFill>
                <a:srgbClr val="FF0000"/>
              </a:solidFill>
            </a:endParaRPr>
          </a:p>
        </p:txBody>
      </p:sp>
      <p:sp>
        <p:nvSpPr>
          <p:cNvPr id="27650" name="内容占位符 2"/>
          <p:cNvSpPr>
            <a:spLocks noGrp="1" noRot="1"/>
          </p:cNvSpPr>
          <p:nvPr>
            <p:ph idx="1"/>
          </p:nvPr>
        </p:nvSpPr>
        <p:spPr>
          <a:xfrm>
            <a:off x="301625" y="2332038"/>
            <a:ext cx="8540750" cy="3767138"/>
          </a:xfrm>
        </p:spPr>
        <p:txBody>
          <a:bodyPr anchor="t"/>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en-US" altLang="zh-CN" sz="2400" b="0" i="0" u="none" strike="noStrike" kern="1200" cap="none" spc="0" normalizeH="0" baseline="0" noProof="1">
                <a:latin typeface="+mn-lt"/>
                <a:ea typeface="+mn-ea"/>
                <a:cs typeface="+mn-cs"/>
              </a:rPr>
              <a:t>    </a:t>
            </a:r>
            <a:r>
              <a:rPr kumimoji="0" lang="zh-CN" altLang="en-US" sz="2400" b="0" i="0" u="none" strike="noStrike" kern="1200" cap="none" spc="0" normalizeH="0" baseline="0" noProof="1">
                <a:latin typeface="+mn-lt"/>
                <a:ea typeface="+mn-ea"/>
                <a:cs typeface="+mn-cs"/>
              </a:rPr>
              <a:t>一棵苹果树正在冬天里做梦，一阵暖风把梦儿吹醒。</a:t>
            </a:r>
            <a:endParaRPr kumimoji="0" lang="zh-CN" altLang="en-US" sz="2400" b="0" i="0" u="none" strike="noStrike" kern="1200" cap="none" spc="0" normalizeH="0" baseline="0" noProof="1">
              <a:latin typeface="+mn-lt"/>
              <a:ea typeface="+mn-ea"/>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0" i="0" u="none" strike="noStrike" kern="1200" cap="none" spc="0" normalizeH="0" baseline="0" noProof="1">
                <a:latin typeface="+mn-lt"/>
                <a:ea typeface="+mn-ea"/>
                <a:cs typeface="+mn-cs"/>
              </a:rPr>
              <a:t>    它误以为春天已经来临，急匆匆把枝头点红。</a:t>
            </a:r>
            <a:endParaRPr kumimoji="0" lang="zh-CN" altLang="en-US" sz="2400" b="0" i="0" u="none" strike="noStrike" kern="1200" cap="none" spc="0" normalizeH="0" baseline="0" noProof="1">
              <a:latin typeface="+mn-lt"/>
              <a:ea typeface="+mn-ea"/>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0" i="0" u="none" strike="noStrike" kern="1200" cap="none" spc="0" normalizeH="0" baseline="0" noProof="1">
                <a:latin typeface="+mn-lt"/>
                <a:ea typeface="+mn-ea"/>
                <a:cs typeface="+mn-cs"/>
              </a:rPr>
              <a:t>    是你根部积蓄了太多的养分，还是失去理智过于冲动？</a:t>
            </a:r>
            <a:endParaRPr kumimoji="0" lang="zh-CN" altLang="en-US" sz="2400" b="0" i="0" u="none" strike="noStrike" kern="1200" cap="none" spc="0" normalizeH="0" baseline="0" noProof="1">
              <a:latin typeface="+mn-lt"/>
              <a:ea typeface="+mn-ea"/>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0" i="0" u="none" strike="noStrike" kern="1200" cap="none" spc="0" normalizeH="0" baseline="0" noProof="1">
                <a:latin typeface="+mn-lt"/>
                <a:ea typeface="+mn-ea"/>
                <a:cs typeface="+mn-cs"/>
              </a:rPr>
              <a:t>    也许是你羡慕春的美好，竟忘记遵循的时令</a:t>
            </a:r>
            <a:r>
              <a:rPr kumimoji="0" lang="en-US" altLang="zh-CN" sz="2400" b="0" i="0" u="none" strike="noStrike" kern="1200" cap="none" spc="0" normalizeH="0" baseline="0" noProof="1">
                <a:latin typeface="+mn-lt"/>
                <a:ea typeface="+mn-ea"/>
                <a:cs typeface="+mn-cs"/>
              </a:rPr>
              <a:t>……</a:t>
            </a:r>
            <a:endParaRPr kumimoji="0" lang="en-US" altLang="zh-CN" sz="2400" b="0" i="0" u="none" strike="noStrike" kern="1200" cap="none" spc="0" normalizeH="0" baseline="0" noProof="1">
              <a:latin typeface="+mn-lt"/>
              <a:ea typeface="+mn-ea"/>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0" i="0" u="none" strike="noStrike" kern="1200" cap="none" spc="0" normalizeH="0" baseline="0" noProof="1">
                <a:latin typeface="+mn-lt"/>
                <a:ea typeface="宋体" panose="02010600030101010101" pitchFamily="2" charset="-122"/>
                <a:cs typeface="+mn-cs"/>
              </a:rPr>
              <a:t>    冻僵的花瓣伴着残梦，瑟缩地在寒风中飘零。</a:t>
            </a:r>
            <a:endParaRPr kumimoji="0" lang="zh-CN" altLang="en-US" sz="2400" b="0" i="0" u="none" strike="noStrike" kern="1200" cap="none" spc="0" normalizeH="0" baseline="0" noProof="1">
              <a:latin typeface="+mn-lt"/>
              <a:ea typeface="宋体" panose="02010600030101010101" pitchFamily="2" charset="-122"/>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0" i="0" u="none" strike="noStrike" kern="1200" cap="none" spc="0" normalizeH="0" baseline="0" noProof="1">
                <a:latin typeface="+mn-lt"/>
                <a:ea typeface="宋体" panose="02010600030101010101" pitchFamily="2" charset="-122"/>
                <a:cs typeface="+mn-cs"/>
              </a:rPr>
              <a:t>    多么得不偿失啊</a:t>
            </a:r>
            <a:r>
              <a:rPr kumimoji="0" lang="en-US" altLang="zh-CN" sz="2400" b="0" i="0" u="none" strike="noStrike" kern="1200" cap="none" spc="0" normalizeH="0" baseline="0" noProof="1">
                <a:latin typeface="+mn-lt"/>
                <a:ea typeface="宋体" panose="02010600030101010101" pitchFamily="2" charset="-122"/>
                <a:cs typeface="+mn-cs"/>
              </a:rPr>
              <a:t>——</a:t>
            </a:r>
            <a:r>
              <a:rPr kumimoji="0" lang="zh-CN" altLang="en-US" sz="2400" b="0" i="0" u="none" strike="noStrike" kern="1200" cap="none" spc="0" normalizeH="0" baseline="0" noProof="1">
                <a:latin typeface="+mn-lt"/>
                <a:ea typeface="宋体" panose="02010600030101010101" pitchFamily="2" charset="-122"/>
                <a:cs typeface="+mn-cs"/>
              </a:rPr>
              <a:t>减了春的光彩，毁了秋的收成。</a:t>
            </a:r>
            <a:endParaRPr kumimoji="0" lang="zh-CN" altLang="en-US" sz="3200" b="0" i="0" u="none" strike="noStrike" kern="1200" cap="none" spc="0" normalizeH="0" baseline="0" noProof="1">
              <a:latin typeface="+mn-lt"/>
              <a:ea typeface="+mn-ea"/>
              <a:cs typeface="+mn-cs"/>
            </a:endParaRPr>
          </a:p>
          <a:p>
            <a:pPr marL="342900" marR="0" indent="-34290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pPr>
            <a:endParaRPr kumimoji="0" lang="zh-CN" altLang="en-US" sz="3200" b="0" i="0" u="none" strike="noStrike" kern="1200" cap="none" spc="0" normalizeH="0" baseline="0" noProof="1">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noRot="1"/>
          </p:cNvSpPr>
          <p:nvPr>
            <p:ph type="title"/>
          </p:nvPr>
        </p:nvSpPr>
        <p:spPr>
          <a:xfrm>
            <a:off x="301625" y="1250950"/>
            <a:ext cx="8540750" cy="1014413"/>
          </a:xfrm>
        </p:spPr>
        <p:txBody>
          <a:bodyPr anchor="ctr" anchorCtr="0"/>
          <a:p>
            <a:pPr algn="l"/>
            <a:r>
              <a:rPr lang="zh-CN" altLang="en-US" sz="3200">
                <a:solidFill>
                  <a:srgbClr val="FF0000"/>
                </a:solidFill>
              </a:rPr>
              <a:t>寄语同学们</a:t>
            </a:r>
            <a:endParaRPr lang="zh-CN" altLang="en-US" sz="3200">
              <a:solidFill>
                <a:srgbClr val="FF0000"/>
              </a:solidFill>
            </a:endParaRPr>
          </a:p>
        </p:txBody>
      </p:sp>
      <p:sp>
        <p:nvSpPr>
          <p:cNvPr id="28674" name="内容占位符 2"/>
          <p:cNvSpPr>
            <a:spLocks noGrp="1" noRot="1"/>
          </p:cNvSpPr>
          <p:nvPr>
            <p:ph idx="1"/>
          </p:nvPr>
        </p:nvSpPr>
        <p:spPr>
          <a:xfrm>
            <a:off x="542925" y="2446338"/>
            <a:ext cx="7956550" cy="3282950"/>
          </a:xfrm>
        </p:spPr>
        <p:txBody>
          <a:bodyPr anchor="t" anchorCtr="0"/>
          <a:p>
            <a:pPr marL="0" indent="0">
              <a:buNone/>
            </a:pPr>
            <a:r>
              <a:rPr lang="en-US" altLang="zh-CN" sz="2800"/>
              <a:t>       </a:t>
            </a:r>
            <a:r>
              <a:rPr lang="zh-CN" altLang="en-US" sz="2800"/>
              <a:t>早恋有违自然规律，就像你过早采摘下的青苹果，味道总是酸涩的，现在看似美好的情感，它的苦涩可能要用一辈子去咀嚼！因此异性之间一定要自然交往。现阶段你还没有能力去承受一份责任，一份承诺。</a:t>
            </a:r>
            <a:endParaRPr lang="zh-CN"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1"/>
          <p:cNvSpPr>
            <a:spLocks noGrp="1" noRot="1"/>
          </p:cNvSpPr>
          <p:nvPr>
            <p:ph type="ctrTitle" idx="4294967295"/>
          </p:nvPr>
        </p:nvSpPr>
        <p:spPr>
          <a:xfrm>
            <a:off x="685800" y="244475"/>
            <a:ext cx="7772400" cy="692150"/>
          </a:xfrm>
        </p:spPr>
        <p:txBody>
          <a:bodyPr anchor="ctr" anchorCtr="0"/>
          <a:lstStyle>
            <a:lvl1pPr lvl="0">
              <a:buClrTx/>
              <a:buSzTx/>
              <a:buFontTx/>
              <a:defRPr/>
            </a:lvl1pPr>
          </a:lstStyle>
          <a:p>
            <a:pPr lvl="0">
              <a:buClrTx/>
              <a:buSzTx/>
              <a:buFontTx/>
            </a:pPr>
            <a:endParaRPr lang="zh-CN" altLang="zh-CN"/>
          </a:p>
        </p:txBody>
      </p:sp>
      <p:sp>
        <p:nvSpPr>
          <p:cNvPr id="7170" name="副标题 2"/>
          <p:cNvSpPr>
            <a:spLocks noGrp="1" noRot="1"/>
          </p:cNvSpPr>
          <p:nvPr>
            <p:ph type="subTitle" idx="4294967295"/>
          </p:nvPr>
        </p:nvSpPr>
        <p:spPr>
          <a:xfrm>
            <a:off x="571500" y="1265238"/>
            <a:ext cx="7886700" cy="4826000"/>
          </a:xfrm>
        </p:spPr>
        <p:txBody>
          <a:bodyPr anchor="t" anchorCtr="0"/>
          <a:lstStyle>
            <a:lvl1pPr marL="0" lvl="0" indent="0" algn="ctr">
              <a:buClr>
                <a:schemeClr val="hlink"/>
              </a:buClr>
              <a:buSzPct val="75000"/>
              <a:buFont typeface="Wingdings" panose="05000000000000000000" pitchFamily="2" charset="2"/>
              <a:defRPr/>
            </a:lvl1pPr>
            <a:lvl2pPr marL="457200" lvl="1" indent="0" algn="ctr">
              <a:buClr>
                <a:schemeClr val="hlink"/>
              </a:buClr>
              <a:buSzPct val="75000"/>
              <a:buFont typeface="Wingdings" panose="05000000000000000000" pitchFamily="2" charset="2"/>
              <a:defRPr/>
            </a:lvl2pPr>
            <a:lvl3pPr marL="914400" lvl="2" indent="0" algn="ctr">
              <a:buClr>
                <a:schemeClr val="accent2"/>
              </a:buClr>
              <a:buSzPct val="85000"/>
              <a:buFont typeface="Wingdings" panose="05000000000000000000" pitchFamily="2" charset="2"/>
              <a:defRPr/>
            </a:lvl3pPr>
            <a:lvl4pPr marL="1371600" lvl="3" indent="0" algn="ctr">
              <a:buClr>
                <a:schemeClr val="hlink"/>
              </a:buClr>
              <a:buSzPct val="85000"/>
              <a:buFont typeface="Wingdings" panose="05000000000000000000" pitchFamily="2" charset="2"/>
              <a:defRPr/>
            </a:lvl4pPr>
            <a:lvl5pPr marL="1828800" lvl="4" indent="0" algn="ctr">
              <a:buClr>
                <a:schemeClr val="accent2"/>
              </a:buClr>
              <a:buSzPct val="90000"/>
              <a:buFont typeface="Wingdings" panose="05000000000000000000" pitchFamily="2" charset="2"/>
              <a:defRPr/>
            </a:lvl5pPr>
          </a:lstStyle>
          <a:p>
            <a:pPr marL="0" lvl="0" indent="0" algn="l">
              <a:buNone/>
            </a:pPr>
            <a:endParaRPr lang="en-US" altLang="zh-CN">
              <a:latin typeface="楷体_GB2312" charset="-122"/>
              <a:ea typeface="楷体_GB2312" charset="-122"/>
            </a:endParaRPr>
          </a:p>
          <a:p>
            <a:pPr marL="0" lvl="0" indent="0" algn="l">
              <a:buNone/>
            </a:pPr>
            <a:endParaRPr lang="en-US" altLang="zh-CN">
              <a:latin typeface="楷体_GB2312" charset="-122"/>
              <a:ea typeface="楷体_GB2312" charset="-122"/>
            </a:endParaRPr>
          </a:p>
        </p:txBody>
      </p:sp>
      <p:pic>
        <p:nvPicPr>
          <p:cNvPr id="7171" name="图片 1" descr="20120620123116_AVRr8.thumb.600_0"/>
          <p:cNvPicPr>
            <a:picLocks noChangeAspect="1"/>
          </p:cNvPicPr>
          <p:nvPr/>
        </p:nvPicPr>
        <p:blipFill>
          <a:blip r:embed="rId1"/>
          <a:stretch>
            <a:fillRect/>
          </a:stretch>
        </p:blipFill>
        <p:spPr>
          <a:xfrm>
            <a:off x="428625" y="244475"/>
            <a:ext cx="8199438" cy="584835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1"/>
          <p:cNvSpPr>
            <a:spLocks noGrp="1" noRot="1"/>
          </p:cNvSpPr>
          <p:nvPr>
            <p:ph type="title" idx="4294967295"/>
          </p:nvPr>
        </p:nvSpPr>
        <p:spPr/>
        <p:txBody>
          <a:bodyPr anchor="ctr" anchorCtr="0"/>
          <a:p>
            <a:endParaRPr lang="zh-CN" altLang="zh-CN"/>
          </a:p>
        </p:txBody>
      </p:sp>
      <p:sp>
        <p:nvSpPr>
          <p:cNvPr id="8194" name="内容占位符 2"/>
          <p:cNvSpPr>
            <a:spLocks noGrp="1" noRot="1"/>
          </p:cNvSpPr>
          <p:nvPr>
            <p:ph idx="4294967295"/>
          </p:nvPr>
        </p:nvSpPr>
        <p:spPr/>
        <p:txBody>
          <a:bodyPr anchor="t" anchorCtr="0"/>
          <a:p>
            <a:endParaRPr lang="zh-CN" altLang="zh-CN"/>
          </a:p>
        </p:txBody>
      </p:sp>
      <p:pic>
        <p:nvPicPr>
          <p:cNvPr id="8195" name="图片 3" descr="20120115184104_UAWmk.thumb.600_0"/>
          <p:cNvPicPr>
            <a:picLocks noChangeAspect="1"/>
          </p:cNvPicPr>
          <p:nvPr/>
        </p:nvPicPr>
        <p:blipFill>
          <a:blip r:embed="rId1"/>
          <a:stretch>
            <a:fillRect/>
          </a:stretch>
        </p:blipFill>
        <p:spPr>
          <a:xfrm>
            <a:off x="301625" y="446088"/>
            <a:ext cx="8316913" cy="578167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1"/>
          <p:cNvSpPr>
            <a:spLocks noGrp="1" noRot="1"/>
          </p:cNvSpPr>
          <p:nvPr>
            <p:ph type="title" idx="4294967295"/>
          </p:nvPr>
        </p:nvSpPr>
        <p:spPr>
          <a:xfrm>
            <a:off x="301625" y="287338"/>
            <a:ext cx="8540750" cy="433387"/>
          </a:xfrm>
        </p:spPr>
        <p:txBody>
          <a:bodyPr anchor="ctr" anchorCtr="0"/>
          <a:p>
            <a:endParaRPr lang="zh-CN" altLang="zh-CN"/>
          </a:p>
        </p:txBody>
      </p:sp>
      <p:sp>
        <p:nvSpPr>
          <p:cNvPr id="9218" name="内容占位符 2"/>
          <p:cNvSpPr>
            <a:spLocks noGrp="1" noRot="1"/>
          </p:cNvSpPr>
          <p:nvPr>
            <p:ph idx="4294967295"/>
          </p:nvPr>
        </p:nvSpPr>
        <p:spPr>
          <a:xfrm>
            <a:off x="301625" y="923925"/>
            <a:ext cx="8540750" cy="5175250"/>
          </a:xfrm>
        </p:spPr>
        <p:txBody>
          <a:bodyPr anchor="t" anchorCtr="0"/>
          <a:p>
            <a:endParaRPr lang="zh-CN" altLang="zh-CN"/>
          </a:p>
        </p:txBody>
      </p:sp>
      <p:pic>
        <p:nvPicPr>
          <p:cNvPr id="9219" name="图片 3" descr="liangxiaowucai-005"/>
          <p:cNvPicPr>
            <a:picLocks noChangeAspect="1"/>
          </p:cNvPicPr>
          <p:nvPr/>
        </p:nvPicPr>
        <p:blipFill>
          <a:blip r:embed="rId1"/>
          <a:stretch>
            <a:fillRect/>
          </a:stretch>
        </p:blipFill>
        <p:spPr>
          <a:xfrm>
            <a:off x="117475" y="365125"/>
            <a:ext cx="8724900" cy="548640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9" name="内容占位符 9218"/>
          <p:cNvSpPr>
            <a:spLocks noGrp="1" noRot="1"/>
          </p:cNvSpPr>
          <p:nvPr>
            <p:ph idx="1"/>
          </p:nvPr>
        </p:nvSpPr>
        <p:spPr>
          <a:xfrm>
            <a:off x="301625" y="765175"/>
            <a:ext cx="8540750" cy="5335588"/>
          </a:xfrm>
        </p:spPr>
        <p:txBody>
          <a:bodyPr anchor="t" anchorCtr="0"/>
          <a:p>
            <a:pPr>
              <a:lnSpc>
                <a:spcPct val="90000"/>
              </a:lnSpc>
            </a:pPr>
            <a:endParaRPr lang="en-US" altLang="zh-CN" sz="2800" dirty="0">
              <a:solidFill>
                <a:schemeClr val="hlink"/>
              </a:solidFill>
            </a:endParaRPr>
          </a:p>
          <a:p>
            <a:pPr>
              <a:lnSpc>
                <a:spcPct val="90000"/>
              </a:lnSpc>
            </a:pPr>
            <a:r>
              <a:rPr lang="en-US" altLang="zh-CN" sz="2800" dirty="0">
                <a:solidFill>
                  <a:schemeClr val="hlink"/>
                </a:solidFill>
              </a:rPr>
              <a:t>2</a:t>
            </a:r>
            <a:r>
              <a:rPr lang="zh-CN" altLang="en-US" sz="2800" dirty="0">
                <a:solidFill>
                  <a:schemeClr val="hlink"/>
                </a:solidFill>
              </a:rPr>
              <a:t>、异性含羞期（小学高年级和初中低年级，因生理变化萌生不安、害羞甚至反感心理，不愿与异性交往或把异性交往看</a:t>
            </a:r>
            <a:r>
              <a:rPr lang="zh-CN" altLang="en-US" sz="2800" dirty="0">
                <a:solidFill>
                  <a:schemeClr val="hlink"/>
                </a:solidFill>
                <a:ea typeface="宋体" panose="02010600030101010101" pitchFamily="2" charset="-122"/>
              </a:rPr>
              <a:t>作</a:t>
            </a:r>
            <a:r>
              <a:rPr lang="zh-CN" altLang="en-US" sz="2800" dirty="0">
                <a:solidFill>
                  <a:schemeClr val="hlink"/>
                </a:solidFill>
              </a:rPr>
              <a:t>难为情的事）</a:t>
            </a:r>
            <a:endParaRPr lang="zh-CN" altLang="en-US" sz="2800" dirty="0">
              <a:solidFill>
                <a:schemeClr val="hlink"/>
              </a:solidFill>
            </a:endParaRPr>
          </a:p>
          <a:p>
            <a:pPr>
              <a:lnSpc>
                <a:spcPct val="90000"/>
              </a:lnSpc>
            </a:pPr>
            <a:endParaRPr lang="zh-CN" altLang="en-US" sz="2800" dirty="0">
              <a:solidFill>
                <a:schemeClr val="hlink"/>
              </a:solidFill>
            </a:endParaRPr>
          </a:p>
          <a:p>
            <a:pPr>
              <a:lnSpc>
                <a:spcPct val="90000"/>
              </a:lnSpc>
            </a:pPr>
            <a:r>
              <a:rPr lang="en-US" altLang="zh-CN" sz="2800" dirty="0"/>
              <a:t>3</a:t>
            </a:r>
            <a:r>
              <a:rPr lang="zh-CN" altLang="en-US" sz="2800" dirty="0"/>
              <a:t>、异性相吸期（初中高年级和高中阶段，</a:t>
            </a:r>
            <a:r>
              <a:rPr lang="zh-CN" altLang="en-US" sz="2800" dirty="0">
                <a:ea typeface="宋体" panose="02010600030101010101" pitchFamily="2" charset="-122"/>
              </a:rPr>
              <a:t>随着青春期的到来，与异性接触的愿望</a:t>
            </a:r>
            <a:r>
              <a:rPr lang="zh-CN" altLang="en-US" sz="2800" dirty="0"/>
              <a:t>逐渐</a:t>
            </a:r>
            <a:r>
              <a:rPr lang="zh-CN" altLang="en-US" sz="2800" dirty="0">
                <a:ea typeface="宋体" panose="02010600030101010101" pitchFamily="2" charset="-122"/>
              </a:rPr>
              <a:t>明朗化。愿意与异性接近，喜欢在异性面前表现自己，为了让自己成为受到异性注目和欢迎的人，不惜努力地改变自己，完善自己，这是一个人自我发展自我完善的最佳的心理状态。</a:t>
            </a:r>
            <a:r>
              <a:rPr lang="zh-CN" altLang="zh-CN" sz="2800" dirty="0">
                <a:ea typeface="宋体" panose="02010600030101010101" pitchFamily="2" charset="-122"/>
              </a:rPr>
              <a:t>对异性的态度也有很大变化，开始以善意、友好、欣赏的态度对待异性同学了。</a:t>
            </a:r>
            <a:r>
              <a:rPr lang="zh-CN" altLang="en-US" sz="2800" dirty="0"/>
              <a:t>）</a:t>
            </a:r>
            <a:endParaRPr lang="zh-CN" altLang="en-US" sz="2800" dirty="0"/>
          </a:p>
          <a:p>
            <a:pPr>
              <a:lnSpc>
                <a:spcPct val="90000"/>
              </a:lnSpc>
              <a:buNone/>
            </a:pPr>
            <a:endParaRPr lang="zh-CN" altLang="en-US" sz="2800" dirty="0"/>
          </a:p>
          <a:p>
            <a:pPr>
              <a:lnSpc>
                <a:spcPct val="90000"/>
              </a:lnSpc>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charRg st="1" end="62"/>
                                            </p:txEl>
                                          </p:spTgt>
                                        </p:tgtEl>
                                        <p:attrNameLst>
                                          <p:attrName>style.visibility</p:attrName>
                                        </p:attrNameLst>
                                      </p:cBhvr>
                                      <p:to>
                                        <p:strVal val="visible"/>
                                      </p:to>
                                    </p:set>
                                    <p:anim calcmode="lin" valueType="num">
                                      <p:cBhvr additive="base">
                                        <p:cTn id="7" dur="500" fill="hold"/>
                                        <p:tgtEl>
                                          <p:spTgt spid="9219">
                                            <p:txEl>
                                              <p:charRg st="1" end="6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charRg st="1" end="6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charRg st="63" end="218"/>
                                            </p:txEl>
                                          </p:spTgt>
                                        </p:tgtEl>
                                        <p:attrNameLst>
                                          <p:attrName>style.visibility</p:attrName>
                                        </p:attrNameLst>
                                      </p:cBhvr>
                                      <p:to>
                                        <p:strVal val="visible"/>
                                      </p:to>
                                    </p:set>
                                    <p:anim calcmode="lin" valueType="num">
                                      <p:cBhvr additive="base">
                                        <p:cTn id="13" dur="500" fill="hold"/>
                                        <p:tgtEl>
                                          <p:spTgt spid="9219">
                                            <p:txEl>
                                              <p:charRg st="63" end="21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charRg st="63" end="2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内容占位符 2"/>
          <p:cNvSpPr>
            <a:spLocks noGrp="1" noRot="1"/>
          </p:cNvSpPr>
          <p:nvPr>
            <p:ph idx="4294967295"/>
          </p:nvPr>
        </p:nvSpPr>
        <p:spPr>
          <a:xfrm>
            <a:off x="301625" y="693738"/>
            <a:ext cx="8540750" cy="5884863"/>
          </a:xfrm>
        </p:spPr>
        <p:txBody>
          <a:bodyPr anchor="t"/>
          <a:p>
            <a:pPr marL="0" marR="0" indent="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endParaRPr kumimoji="0" lang="zh-CN" altLang="en-US" sz="2800" b="0" i="0" u="none" strike="noStrike" kern="1200" cap="none" spc="0" normalizeH="0" baseline="0" noProof="1" dirty="0">
              <a:solidFill>
                <a:schemeClr val="hlink"/>
              </a:solidFill>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Char char="v"/>
            </a:pPr>
            <a:r>
              <a:rPr kumimoji="0" lang="zh-CN" altLang="en-US" sz="3200" b="0" i="0" u="none" strike="noStrike" kern="1200" cap="none" spc="0" normalizeH="0" baseline="0" noProof="1" dirty="0">
                <a:solidFill>
                  <a:schemeClr val="hlink"/>
                </a:solidFill>
                <a:latin typeface="+mn-lt"/>
                <a:ea typeface="+mn-ea"/>
                <a:cs typeface="+mn-cs"/>
              </a:rPr>
              <a:t>讨论：</a:t>
            </a:r>
            <a:endParaRPr kumimoji="0" lang="zh-CN" altLang="en-US" sz="3200" b="0" i="0" u="none" strike="noStrike" kern="1200" cap="none" spc="0" normalizeH="0" baseline="0" noProof="1" dirty="0">
              <a:solidFill>
                <a:schemeClr val="hlink"/>
              </a:solidFill>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1200" cap="none" spc="0" normalizeH="0" baseline="0" noProof="1" dirty="0">
                <a:latin typeface="+mn-lt"/>
                <a:ea typeface="+mn-ea"/>
                <a:cs typeface="+mn-cs"/>
              </a:rPr>
              <a:t>          我欣赏的异性同学的特征是：</a:t>
            </a:r>
            <a:r>
              <a:rPr kumimoji="0" lang="en-US" altLang="zh-CN" sz="3200" b="0" i="0" u="none" strike="noStrike" kern="1200" cap="none" spc="0" normalizeH="0" baseline="0" noProof="1" dirty="0">
                <a:latin typeface="+mn-lt"/>
                <a:ea typeface="+mn-ea"/>
                <a:cs typeface="+mn-cs"/>
              </a:rPr>
              <a:t>———</a:t>
            </a:r>
            <a:endParaRPr kumimoji="0" lang="en-US" altLang="zh-CN" sz="3200" b="0" i="0" u="none" strike="noStrike" kern="1200" cap="none" spc="0" normalizeH="0" baseline="0" noProof="1" dirty="0">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r>
              <a:rPr kumimoji="0" lang="en-US" altLang="zh-CN" sz="3200" b="0" i="0" u="none" strike="noStrike" kern="1200" cap="none" spc="0" normalizeH="0" baseline="0" noProof="1" dirty="0">
                <a:latin typeface="+mn-lt"/>
                <a:ea typeface="+mn-ea"/>
                <a:cs typeface="+mn-cs"/>
              </a:rPr>
              <a:t>          </a:t>
            </a:r>
            <a:r>
              <a:rPr kumimoji="0" lang="zh-CN" altLang="en-US" sz="3200" b="0" i="0" u="none" strike="noStrike" kern="1200" cap="none" spc="0" normalizeH="0" baseline="0" noProof="1" dirty="0">
                <a:latin typeface="+mn-lt"/>
                <a:ea typeface="+mn-ea"/>
                <a:cs typeface="+mn-cs"/>
              </a:rPr>
              <a:t>我反感的异性同学的特征是：</a:t>
            </a:r>
            <a:r>
              <a:rPr kumimoji="0" lang="en-US" altLang="zh-CN" sz="3200" b="0" i="0" u="none" strike="noStrike" kern="1200" cap="none" spc="0" normalizeH="0" baseline="0" noProof="1" dirty="0">
                <a:latin typeface="+mn-lt"/>
                <a:ea typeface="+mn-ea"/>
                <a:cs typeface="+mn-cs"/>
              </a:rPr>
              <a:t>———</a:t>
            </a:r>
            <a:endParaRPr kumimoji="0" lang="en-US" altLang="zh-CN" sz="3200" b="0" i="0" u="none" strike="noStrike" kern="1200" cap="none" spc="0" normalizeH="0" baseline="0" noProof="1" dirty="0">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r>
              <a:rPr kumimoji="0" lang="en-US" altLang="zh-CN" sz="3200" b="0" i="0" u="none" strike="noStrike" kern="1200" cap="none" spc="0" normalizeH="0" baseline="0" noProof="1" dirty="0">
                <a:latin typeface="+mn-lt"/>
                <a:ea typeface="+mn-ea"/>
                <a:cs typeface="+mn-cs"/>
              </a:rPr>
              <a:t>   </a:t>
            </a:r>
            <a:r>
              <a:rPr kumimoji="0" lang="zh-CN" altLang="en-US" sz="3200" b="0" i="0" u="none" strike="noStrike" kern="1200" cap="none" spc="0" normalizeH="0" baseline="0" noProof="1" dirty="0">
                <a:solidFill>
                  <a:schemeClr val="hlink"/>
                </a:solidFill>
                <a:latin typeface="+mn-lt"/>
                <a:ea typeface="+mn-ea"/>
                <a:cs typeface="+mn-cs"/>
              </a:rPr>
              <a:t>要求：</a:t>
            </a:r>
            <a:endParaRPr kumimoji="0" lang="zh-CN" altLang="en-US" sz="3200" b="0" i="0" u="none" strike="noStrike" kern="1200" cap="none" spc="0" normalizeH="0" baseline="0" noProof="1" dirty="0">
              <a:solidFill>
                <a:schemeClr val="hlink"/>
              </a:solidFill>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1200" cap="none" spc="0" normalizeH="0" baseline="0" noProof="1" dirty="0">
                <a:latin typeface="+mn-lt"/>
                <a:ea typeface="+mn-ea"/>
                <a:cs typeface="+mn-cs"/>
              </a:rPr>
              <a:t>          </a:t>
            </a:r>
            <a:r>
              <a:rPr kumimoji="0" lang="en-US" altLang="zh-CN" sz="2400" b="0" i="0" u="none" strike="noStrike" kern="1200" cap="none" spc="0" normalizeH="0" baseline="0" noProof="1" dirty="0">
                <a:latin typeface="+mn-lt"/>
                <a:ea typeface="+mn-ea"/>
                <a:cs typeface="+mn-cs"/>
              </a:rPr>
              <a:t>1</a:t>
            </a:r>
            <a:r>
              <a:rPr kumimoji="0" lang="zh-CN" altLang="en-US" sz="2400" b="0" i="0" u="none" strike="noStrike" kern="1200" cap="none" spc="0" normalizeH="0" baseline="0" noProof="1" dirty="0">
                <a:latin typeface="+mn-lt"/>
                <a:ea typeface="+mn-ea"/>
                <a:cs typeface="+mn-cs"/>
              </a:rPr>
              <a:t>、填写的特征只能是</a:t>
            </a:r>
            <a:r>
              <a:rPr kumimoji="0" lang="zh-CN" altLang="en-US" sz="2400" b="1" i="1" u="sng" strike="noStrike" kern="1200" cap="none" spc="0" normalizeH="0" baseline="0" noProof="1" dirty="0">
                <a:latin typeface="+mn-lt"/>
                <a:ea typeface="+mn-ea"/>
                <a:cs typeface="+mn-cs"/>
              </a:rPr>
              <a:t>心理性格</a:t>
            </a:r>
            <a:r>
              <a:rPr kumimoji="0" lang="zh-CN" altLang="en-US" sz="2400" b="0" i="0" u="none" strike="noStrike" kern="1200" cap="none" spc="0" normalizeH="0" baseline="0" noProof="1" dirty="0">
                <a:latin typeface="+mn-lt"/>
                <a:ea typeface="+mn-ea"/>
                <a:cs typeface="+mn-cs"/>
              </a:rPr>
              <a:t>和</a:t>
            </a:r>
            <a:r>
              <a:rPr kumimoji="0" lang="zh-CN" altLang="en-US" sz="2400" b="1" i="1" u="sng" strike="noStrike" kern="1200" cap="none" spc="0" normalizeH="0" baseline="0" noProof="1" dirty="0">
                <a:latin typeface="+mn-lt"/>
                <a:ea typeface="+mn-ea"/>
                <a:cs typeface="+mn-cs"/>
              </a:rPr>
              <a:t>行为品质</a:t>
            </a:r>
            <a:r>
              <a:rPr kumimoji="0" lang="zh-CN" altLang="en-US" sz="2400" b="0" i="0" u="none" strike="noStrike" kern="1200" cap="none" spc="0" normalizeH="0" baseline="0" noProof="1" dirty="0">
                <a:latin typeface="+mn-lt"/>
                <a:ea typeface="+mn-ea"/>
                <a:cs typeface="+mn-cs"/>
              </a:rPr>
              <a:t>特征，不能是</a:t>
            </a:r>
            <a:r>
              <a:rPr kumimoji="0" lang="zh-CN" altLang="en-US" sz="2400" b="0" i="0" u="sng" strike="noStrike" kern="1200" cap="none" spc="0" normalizeH="0" baseline="0" noProof="1" dirty="0">
                <a:latin typeface="+mn-lt"/>
                <a:ea typeface="+mn-ea"/>
                <a:cs typeface="+mn-cs"/>
              </a:rPr>
              <a:t>容貌形体</a:t>
            </a:r>
            <a:r>
              <a:rPr kumimoji="0" lang="zh-CN" altLang="en-US" sz="2400" b="0" i="0" u="none" strike="noStrike" kern="1200" cap="none" spc="0" normalizeH="0" baseline="0" noProof="1" dirty="0">
                <a:latin typeface="+mn-lt"/>
                <a:ea typeface="+mn-ea"/>
                <a:cs typeface="+mn-cs"/>
              </a:rPr>
              <a:t>特征。</a:t>
            </a:r>
            <a:endParaRPr kumimoji="0" lang="zh-CN" altLang="en-US" sz="2400" b="0" i="0" u="none" strike="noStrike" kern="1200" cap="none" spc="0" normalizeH="0" baseline="0" noProof="1" dirty="0">
              <a:latin typeface="+mn-lt"/>
              <a:ea typeface="+mn-ea"/>
              <a:cs typeface="+mn-cs"/>
            </a:endParaRPr>
          </a:p>
          <a:p>
            <a:pPr marL="342900" marR="0" indent="-342900" algn="l" defTabSz="914400" rtl="0" eaLnBrk="0" fontAlgn="base" latinLnBrk="1" hangingPunct="0">
              <a:lnSpc>
                <a:spcPct val="8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1200" cap="none" spc="0" normalizeH="0" baseline="0" noProof="1" dirty="0">
                <a:latin typeface="+mn-lt"/>
                <a:ea typeface="+mn-ea"/>
                <a:cs typeface="+mn-cs"/>
              </a:rPr>
              <a:t>          </a:t>
            </a:r>
            <a:r>
              <a:rPr kumimoji="0" lang="en-US" altLang="zh-CN" sz="2400" b="0" i="0" u="none" strike="noStrike" kern="1200" cap="none" spc="0" normalizeH="0" baseline="0" noProof="1" dirty="0">
                <a:latin typeface="+mn-lt"/>
                <a:ea typeface="+mn-ea"/>
                <a:cs typeface="+mn-cs"/>
              </a:rPr>
              <a:t>2</a:t>
            </a:r>
            <a:r>
              <a:rPr kumimoji="0" lang="zh-CN" altLang="en-US" sz="2400" b="0" i="0" u="none" strike="noStrike" kern="1200" cap="none" spc="0" normalizeH="0" baseline="0" noProof="1" dirty="0">
                <a:latin typeface="+mn-lt"/>
                <a:ea typeface="+mn-ea"/>
                <a:cs typeface="+mn-cs"/>
              </a:rPr>
              <a:t>、只能讨论特征，不能提及人名，每人不得猜测或介意某项条款指向于谁。</a:t>
            </a:r>
            <a:endParaRPr kumimoji="0" lang="zh-CN" altLang="en-US" sz="2400" b="0" i="0" u="none" strike="noStrike" kern="1200" cap="none" spc="0" normalizeH="0" baseline="0" noProof="1" dirty="0">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charRg st="1" end="5"/>
                                            </p:txEl>
                                          </p:spTgt>
                                        </p:tgtEl>
                                        <p:attrNameLst>
                                          <p:attrName>style.visibility</p:attrName>
                                        </p:attrNameLst>
                                      </p:cBhvr>
                                      <p:to>
                                        <p:strVal val="visible"/>
                                      </p:to>
                                    </p:set>
                                    <p:anim calcmode="lin" valueType="num">
                                      <p:cBhvr additive="base">
                                        <p:cTn id="7" dur="500" fill="hold"/>
                                        <p:tgtEl>
                                          <p:spTgt spid="10243">
                                            <p:txEl>
                                              <p:charRg st="1"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charRg st="1"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3">
                                            <p:txEl>
                                              <p:charRg st="5" end="32"/>
                                            </p:txEl>
                                          </p:spTgt>
                                        </p:tgtEl>
                                        <p:attrNameLst>
                                          <p:attrName>style.visibility</p:attrName>
                                        </p:attrNameLst>
                                      </p:cBhvr>
                                      <p:to>
                                        <p:strVal val="visible"/>
                                      </p:to>
                                    </p:set>
                                    <p:anim calcmode="lin" valueType="num">
                                      <p:cBhvr additive="base">
                                        <p:cTn id="11" dur="500" fill="hold"/>
                                        <p:tgtEl>
                                          <p:spTgt spid="10243">
                                            <p:txEl>
                                              <p:charRg st="5" end="3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3">
                                            <p:txEl>
                                              <p:charRg st="5" end="3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43">
                                            <p:txEl>
                                              <p:charRg st="32" end="59"/>
                                            </p:txEl>
                                          </p:spTgt>
                                        </p:tgtEl>
                                        <p:attrNameLst>
                                          <p:attrName>style.visibility</p:attrName>
                                        </p:attrNameLst>
                                      </p:cBhvr>
                                      <p:to>
                                        <p:strVal val="visible"/>
                                      </p:to>
                                    </p:set>
                                    <p:anim calcmode="lin" valueType="num">
                                      <p:cBhvr additive="base">
                                        <p:cTn id="15" dur="500" fill="hold"/>
                                        <p:tgtEl>
                                          <p:spTgt spid="10243">
                                            <p:txEl>
                                              <p:charRg st="32" end="5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243">
                                            <p:txEl>
                                              <p:charRg st="32" end="59"/>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243">
                                            <p:txEl>
                                              <p:charRg st="59" end="66"/>
                                            </p:txEl>
                                          </p:spTgt>
                                        </p:tgtEl>
                                        <p:attrNameLst>
                                          <p:attrName>style.visibility</p:attrName>
                                        </p:attrNameLst>
                                      </p:cBhvr>
                                      <p:to>
                                        <p:strVal val="visible"/>
                                      </p:to>
                                    </p:set>
                                    <p:anim calcmode="lin" valueType="num">
                                      <p:cBhvr additive="base">
                                        <p:cTn id="21" dur="500" fill="hold"/>
                                        <p:tgtEl>
                                          <p:spTgt spid="10243">
                                            <p:txEl>
                                              <p:charRg st="59" end="6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243">
                                            <p:txEl>
                                              <p:charRg st="59" end="6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243">
                                            <p:txEl>
                                              <p:charRg st="66" end="109"/>
                                            </p:txEl>
                                          </p:spTgt>
                                        </p:tgtEl>
                                        <p:attrNameLst>
                                          <p:attrName>style.visibility</p:attrName>
                                        </p:attrNameLst>
                                      </p:cBhvr>
                                      <p:to>
                                        <p:strVal val="visible"/>
                                      </p:to>
                                    </p:set>
                                    <p:anim calcmode="lin" valueType="num">
                                      <p:cBhvr additive="base">
                                        <p:cTn id="27" dur="500" fill="hold"/>
                                        <p:tgtEl>
                                          <p:spTgt spid="10243">
                                            <p:txEl>
                                              <p:charRg st="66" end="10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243">
                                            <p:txEl>
                                              <p:charRg st="66" end="10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0243">
                                            <p:txEl>
                                              <p:charRg st="109" end="154"/>
                                            </p:txEl>
                                          </p:spTgt>
                                        </p:tgtEl>
                                        <p:attrNameLst>
                                          <p:attrName>style.visibility</p:attrName>
                                        </p:attrNameLst>
                                      </p:cBhvr>
                                      <p:to>
                                        <p:strVal val="visible"/>
                                      </p:to>
                                    </p:set>
                                    <p:anim calcmode="lin" valueType="num">
                                      <p:cBhvr additive="base">
                                        <p:cTn id="33" dur="500" fill="hold"/>
                                        <p:tgtEl>
                                          <p:spTgt spid="10243">
                                            <p:txEl>
                                              <p:charRg st="109" end="15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243">
                                            <p:txEl>
                                              <p:charRg st="109" end="15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内容占位符 2"/>
          <p:cNvSpPr>
            <a:spLocks noGrp="1" noRot="1"/>
          </p:cNvSpPr>
          <p:nvPr>
            <p:ph idx="4294967295"/>
          </p:nvPr>
        </p:nvSpPr>
        <p:spPr>
          <a:xfrm>
            <a:off x="130175" y="838200"/>
            <a:ext cx="8826500" cy="5260975"/>
          </a:xfrm>
        </p:spPr>
        <p:txBody>
          <a:bodyPr anchor="t" anchorCtr="0"/>
          <a:p>
            <a:r>
              <a:rPr lang="zh-CN" altLang="en-US">
                <a:solidFill>
                  <a:schemeClr val="hlink"/>
                </a:solidFill>
              </a:rPr>
              <a:t>男女同学正常交往的意义</a:t>
            </a:r>
            <a:endParaRPr lang="zh-CN" altLang="en-US">
              <a:solidFill>
                <a:schemeClr val="hlink"/>
              </a:solidFill>
            </a:endParaRPr>
          </a:p>
          <a:p>
            <a:pPr>
              <a:buNone/>
            </a:pPr>
            <a:endParaRPr lang="zh-CN" altLang="en-US">
              <a:solidFill>
                <a:schemeClr val="hlink"/>
              </a:solidFill>
            </a:endParaRPr>
          </a:p>
          <a:p>
            <a:r>
              <a:rPr lang="zh-CN" altLang="en-US" sz="2800"/>
              <a:t>有利于智力上的取长补短</a:t>
            </a:r>
            <a:r>
              <a:rPr lang="zh-CN" altLang="en-US" sz="1800"/>
              <a:t>（男女的智力没有高低之分，却有类型的不同）</a:t>
            </a:r>
            <a:endParaRPr lang="zh-CN" altLang="en-US" sz="1800"/>
          </a:p>
          <a:p>
            <a:r>
              <a:rPr lang="zh-CN" altLang="en-US" sz="2800"/>
              <a:t>有利于情感上互相交流</a:t>
            </a:r>
            <a:r>
              <a:rPr lang="zh-CN" altLang="en-US" sz="1800"/>
              <a:t>（男女同学可以用除爱情外的其他情感交流）</a:t>
            </a:r>
            <a:endParaRPr lang="zh-CN" altLang="en-US" sz="2800"/>
          </a:p>
          <a:p>
            <a:r>
              <a:rPr lang="zh-CN" altLang="en-US" sz="2800"/>
              <a:t>有利于个性上互相丰富</a:t>
            </a:r>
            <a:r>
              <a:rPr lang="zh-CN" altLang="en-US" sz="1800"/>
              <a:t>（交际范围越广泛，个性发展越全面）</a:t>
            </a:r>
            <a:endParaRPr lang="zh-CN" altLang="en-US" sz="2800"/>
          </a:p>
          <a:p>
            <a:r>
              <a:rPr lang="zh-CN" altLang="en-US" sz="2800"/>
              <a:t>有利于活动中互相激励。</a:t>
            </a:r>
            <a:r>
              <a:rPr lang="zh-CN" altLang="en-US" sz="1800"/>
              <a:t>（异性效应）</a:t>
            </a:r>
            <a:endParaRPr lang="zh-CN" altLang="en-US" sz="2800"/>
          </a:p>
          <a:p>
            <a:r>
              <a:rPr lang="zh-CN" altLang="en-US" sz="2800"/>
              <a:t>有利于认识、了解异性，培养良好的异性交往能力，以适应未来的社会生活。</a:t>
            </a:r>
            <a:endParaRPr lang="zh-CN" altLang="en-US" sz="2800"/>
          </a:p>
          <a:p>
            <a:endParaRPr lang="zh-CN" altLang="en-US"/>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0">
                                            <p:txEl>
                                              <p:charRg st="0" end="12"/>
                                            </p:txEl>
                                          </p:spTgt>
                                        </p:tgtEl>
                                        <p:attrNameLst>
                                          <p:attrName>style.visibility</p:attrName>
                                        </p:attrNameLst>
                                      </p:cBhvr>
                                      <p:to>
                                        <p:strVal val="visible"/>
                                      </p:to>
                                    </p:set>
                                    <p:anim calcmode="lin" valueType="num">
                                      <p:cBhvr additive="base">
                                        <p:cTn id="7" dur="500" fill="hold"/>
                                        <p:tgtEl>
                                          <p:spTgt spid="12290">
                                            <p:txEl>
                                              <p:charRg st="0"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0">
                                            <p:txEl>
                                              <p:charRg st="0" end="1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0">
                                            <p:txEl>
                                              <p:charRg st="13" end="46"/>
                                            </p:txEl>
                                          </p:spTgt>
                                        </p:tgtEl>
                                        <p:attrNameLst>
                                          <p:attrName>style.visibility</p:attrName>
                                        </p:attrNameLst>
                                      </p:cBhvr>
                                      <p:to>
                                        <p:strVal val="visible"/>
                                      </p:to>
                                    </p:set>
                                    <p:anim calcmode="lin" valueType="num">
                                      <p:cBhvr additive="base">
                                        <p:cTn id="13" dur="500" fill="hold"/>
                                        <p:tgtEl>
                                          <p:spTgt spid="12290">
                                            <p:txEl>
                                              <p:charRg st="13" end="4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0">
                                            <p:txEl>
                                              <p:charRg st="13" end="4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0">
                                            <p:txEl>
                                              <p:charRg st="46" end="77"/>
                                            </p:txEl>
                                          </p:spTgt>
                                        </p:tgtEl>
                                        <p:attrNameLst>
                                          <p:attrName>style.visibility</p:attrName>
                                        </p:attrNameLst>
                                      </p:cBhvr>
                                      <p:to>
                                        <p:strVal val="visible"/>
                                      </p:to>
                                    </p:set>
                                    <p:anim calcmode="lin" valueType="num">
                                      <p:cBhvr additive="base">
                                        <p:cTn id="19" dur="500" fill="hold"/>
                                        <p:tgtEl>
                                          <p:spTgt spid="12290">
                                            <p:txEl>
                                              <p:charRg st="46" end="7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0">
                                            <p:txEl>
                                              <p:charRg st="46" end="7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0">
                                            <p:txEl>
                                              <p:charRg st="77" end="105"/>
                                            </p:txEl>
                                          </p:spTgt>
                                        </p:tgtEl>
                                        <p:attrNameLst>
                                          <p:attrName>style.visibility</p:attrName>
                                        </p:attrNameLst>
                                      </p:cBhvr>
                                      <p:to>
                                        <p:strVal val="visible"/>
                                      </p:to>
                                    </p:set>
                                    <p:anim calcmode="lin" valueType="num">
                                      <p:cBhvr additive="base">
                                        <p:cTn id="25" dur="500" fill="hold"/>
                                        <p:tgtEl>
                                          <p:spTgt spid="12290">
                                            <p:txEl>
                                              <p:charRg st="77" end="10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0">
                                            <p:txEl>
                                              <p:charRg st="77" end="10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290">
                                            <p:txEl>
                                              <p:charRg st="105" end="123"/>
                                            </p:txEl>
                                          </p:spTgt>
                                        </p:tgtEl>
                                        <p:attrNameLst>
                                          <p:attrName>style.visibility</p:attrName>
                                        </p:attrNameLst>
                                      </p:cBhvr>
                                      <p:to>
                                        <p:strVal val="visible"/>
                                      </p:to>
                                    </p:set>
                                    <p:anim calcmode="lin" valueType="num">
                                      <p:cBhvr additive="base">
                                        <p:cTn id="31" dur="500" fill="hold"/>
                                        <p:tgtEl>
                                          <p:spTgt spid="12290">
                                            <p:txEl>
                                              <p:charRg st="105" end="12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0">
                                            <p:txEl>
                                              <p:charRg st="105" end="12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290">
                                            <p:txEl>
                                              <p:charRg st="123" end="158"/>
                                            </p:txEl>
                                          </p:spTgt>
                                        </p:tgtEl>
                                        <p:attrNameLst>
                                          <p:attrName>style.visibility</p:attrName>
                                        </p:attrNameLst>
                                      </p:cBhvr>
                                      <p:to>
                                        <p:strVal val="visible"/>
                                      </p:to>
                                    </p:set>
                                    <p:anim calcmode="lin" valueType="num">
                                      <p:cBhvr additive="base">
                                        <p:cTn id="37" dur="500" fill="hold"/>
                                        <p:tgtEl>
                                          <p:spTgt spid="12290">
                                            <p:txEl>
                                              <p:charRg st="123" end="15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0">
                                            <p:txEl>
                                              <p:charRg st="123" end="15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内容占位符 2"/>
          <p:cNvSpPr>
            <a:spLocks noGrp="1" noRot="1"/>
          </p:cNvSpPr>
          <p:nvPr>
            <p:ph idx="4294967295"/>
          </p:nvPr>
        </p:nvSpPr>
        <p:spPr>
          <a:xfrm>
            <a:off x="301625" y="1338263"/>
            <a:ext cx="8540750" cy="4760913"/>
          </a:xfrm>
        </p:spPr>
        <p:txBody>
          <a:bodyPr anchor="t"/>
          <a:p>
            <a:pPr marL="342900" marR="0" indent="-34290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1200" cap="none" spc="0" normalizeH="0" baseline="0" noProof="1" dirty="0">
                <a:solidFill>
                  <a:schemeClr val="hlink"/>
                </a:solidFill>
                <a:latin typeface="+mn-lt"/>
                <a:ea typeface="+mn-ea"/>
                <a:cs typeface="+mn-cs"/>
              </a:rPr>
              <a:t>   异性交往“度”的把握</a:t>
            </a:r>
            <a:endParaRPr kumimoji="0" lang="zh-CN" altLang="en-US" sz="3200" b="0" i="0" u="none" strike="noStrike" kern="1200" cap="none" spc="0" normalizeH="0" baseline="0" noProof="1" dirty="0">
              <a:solidFill>
                <a:schemeClr val="hlink"/>
              </a:solidFill>
              <a:latin typeface="+mn-lt"/>
              <a:ea typeface="+mn-ea"/>
              <a:cs typeface="+mn-cs"/>
            </a:endParaRPr>
          </a:p>
          <a:p>
            <a:pPr marL="342900" marR="0" indent="-34290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3200" b="0" i="0" u="none" strike="noStrike" kern="1200" cap="none" spc="0" normalizeH="0" baseline="0" noProof="1" dirty="0">
              <a:solidFill>
                <a:schemeClr val="hlink"/>
              </a:solidFill>
              <a:latin typeface="+mn-lt"/>
              <a:ea typeface="+mn-ea"/>
              <a:cs typeface="+mn-cs"/>
            </a:endParaRPr>
          </a:p>
          <a:p>
            <a:pPr marL="0" marR="0" indent="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1200" cap="none" spc="0" normalizeH="0" baseline="0" noProof="1" dirty="0">
                <a:solidFill>
                  <a:schemeClr val="hlink"/>
                </a:solidFill>
                <a:latin typeface="+mn-lt"/>
                <a:ea typeface="+mn-ea"/>
                <a:cs typeface="+mn-cs"/>
              </a:rPr>
              <a:t>    防止两种极端现象：</a:t>
            </a:r>
            <a:endParaRPr kumimoji="0" lang="zh-CN" altLang="en-US" sz="3200" b="0" i="0" u="none" strike="noStrike" kern="1200" cap="none" spc="0" normalizeH="0" baseline="0" noProof="1" dirty="0">
              <a:solidFill>
                <a:schemeClr val="hlink"/>
              </a:solidFill>
              <a:latin typeface="+mn-lt"/>
              <a:ea typeface="+mn-ea"/>
              <a:cs typeface="+mn-cs"/>
            </a:endParaRPr>
          </a:p>
          <a:p>
            <a:pPr marL="342900" marR="0" indent="-34290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pPr>
            <a:r>
              <a:rPr kumimoji="0" lang="en-US" altLang="x-none" sz="3200" b="0" i="0" u="none" strike="noStrike" kern="1200" cap="none" spc="0" normalizeH="0" baseline="0" noProof="1" dirty="0">
                <a:latin typeface="+mn-lt"/>
                <a:ea typeface="+mn-ea"/>
                <a:cs typeface="+mn-cs"/>
              </a:rPr>
              <a:t>1</a:t>
            </a:r>
            <a:r>
              <a:rPr kumimoji="0" lang="zh-CN" altLang="en-US" sz="3200" b="0" i="0" u="none" strike="noStrike" kern="1200" cap="none" spc="0" normalizeH="0" baseline="0" noProof="1" dirty="0">
                <a:latin typeface="+mn-lt"/>
                <a:ea typeface="+mn-ea"/>
                <a:cs typeface="+mn-cs"/>
              </a:rPr>
              <a:t>、拒绝交往</a:t>
            </a:r>
            <a:r>
              <a:rPr kumimoji="0" lang="en-US" altLang="x-none" sz="3200" b="0" i="0" u="none" strike="noStrike" kern="1200" cap="none" spc="0" normalizeH="0" baseline="0" noProof="1" dirty="0">
                <a:latin typeface="Arial" panose="020B0604020202020204" pitchFamily="34" charset="0"/>
                <a:ea typeface="+mn-ea"/>
                <a:cs typeface="+mn-cs"/>
              </a:rPr>
              <a:t>——</a:t>
            </a:r>
            <a:r>
              <a:rPr kumimoji="0" lang="zh-CN" altLang="en-US" sz="3200" b="0" i="0" u="none" strike="noStrike" kern="1200" cap="none" spc="0" normalizeH="0" baseline="0" noProof="1" dirty="0">
                <a:latin typeface="+mn-lt"/>
                <a:ea typeface="+mn-ea"/>
                <a:cs typeface="+mn-cs"/>
              </a:rPr>
              <a:t>压抑性情</a:t>
            </a:r>
            <a:endParaRPr kumimoji="0" lang="zh-CN" altLang="en-US" sz="3200" b="0" i="0" u="none" strike="noStrike" kern="1200" cap="none" spc="0" normalizeH="0" baseline="0" noProof="1" dirty="0">
              <a:latin typeface="+mn-lt"/>
              <a:ea typeface="+mn-ea"/>
              <a:cs typeface="+mn-cs"/>
            </a:endParaRPr>
          </a:p>
          <a:p>
            <a:pPr marL="342900" marR="0" indent="-342900" algn="l" defTabSz="914400" rtl="0" eaLnBrk="0" fontAlgn="base" latinLnBrk="1" hangingPunct="0">
              <a:lnSpc>
                <a:spcPct val="100000"/>
              </a:lnSpc>
              <a:spcBef>
                <a:spcPct val="20000"/>
              </a:spcBef>
              <a:spcAft>
                <a:spcPct val="0"/>
              </a:spcAft>
              <a:buClr>
                <a:schemeClr val="hlink"/>
              </a:buClr>
              <a:buSzPct val="75000"/>
              <a:buFont typeface="Wingdings" panose="05000000000000000000" pitchFamily="2" charset="2"/>
              <a:buChar char="v"/>
            </a:pPr>
            <a:endParaRPr kumimoji="0" lang="en-US" altLang="x-none" sz="3200" b="0" i="0" u="none" strike="noStrike" kern="1200" cap="none" spc="0" normalizeH="0" baseline="0" noProof="1" dirty="0">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charRg st="0" end="14"/>
                                            </p:txEl>
                                          </p:spTgt>
                                        </p:tgtEl>
                                        <p:attrNameLst>
                                          <p:attrName>style.visibility</p:attrName>
                                        </p:attrNameLst>
                                      </p:cBhvr>
                                      <p:to>
                                        <p:strVal val="visible"/>
                                      </p:to>
                                    </p:set>
                                    <p:anim calcmode="lin" valueType="num">
                                      <p:cBhvr additive="base">
                                        <p:cTn id="7" dur="500" fill="hold"/>
                                        <p:tgtEl>
                                          <p:spTgt spid="13315">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charRg st="15" end="29"/>
                                            </p:txEl>
                                          </p:spTgt>
                                        </p:tgtEl>
                                        <p:attrNameLst>
                                          <p:attrName>style.visibility</p:attrName>
                                        </p:attrNameLst>
                                      </p:cBhvr>
                                      <p:to>
                                        <p:strVal val="visible"/>
                                      </p:to>
                                    </p:set>
                                    <p:anim calcmode="lin" valueType="num">
                                      <p:cBhvr additive="base">
                                        <p:cTn id="13" dur="500" fill="hold"/>
                                        <p:tgtEl>
                                          <p:spTgt spid="13315">
                                            <p:txEl>
                                              <p:charRg st="15" end="29"/>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charRg st="15" end="29"/>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charRg st="29" end="42"/>
                                            </p:txEl>
                                          </p:spTgt>
                                        </p:tgtEl>
                                        <p:attrNameLst>
                                          <p:attrName>style.visibility</p:attrName>
                                        </p:attrNameLst>
                                      </p:cBhvr>
                                      <p:to>
                                        <p:strVal val="visible"/>
                                      </p:to>
                                    </p:set>
                                    <p:anim calcmode="lin" valueType="num">
                                      <p:cBhvr additive="base">
                                        <p:cTn id="19" dur="500" fill="hold"/>
                                        <p:tgtEl>
                                          <p:spTgt spid="13315">
                                            <p:txEl>
                                              <p:charRg st="29" end="4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charRg st="29" end="4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2709</Words>
  <Application>WPS 演示</Application>
  <PresentationFormat>在屏幕上显示</PresentationFormat>
  <Paragraphs>168</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23</vt:i4>
      </vt:variant>
    </vt:vector>
  </HeadingPairs>
  <TitlesOfParts>
    <vt:vector size="34" baseType="lpstr">
      <vt:lpstr>Arial</vt:lpstr>
      <vt:lpstr>宋体</vt:lpstr>
      <vt:lpstr>Wingdings</vt:lpstr>
      <vt:lpstr>Calibri</vt:lpstr>
      <vt:lpstr>楷体_GB2312</vt:lpstr>
      <vt:lpstr>微软雅黑</vt:lpstr>
      <vt:lpstr>Arial Unicode MS</vt:lpstr>
      <vt:lpstr>新宋体</vt:lpstr>
      <vt:lpstr>诗情画意</vt:lpstr>
      <vt:lpstr>1_诗情画意</vt:lpstr>
      <vt:lpstr>2_诗情画意</vt:lpstr>
      <vt:lpstr>第十二课   异性交往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异性交往“度”的把握</vt:lpstr>
      <vt:lpstr>PowerPoint 演示文稿</vt:lpstr>
      <vt:lpstr>PowerPoint 演示文稿</vt:lpstr>
      <vt:lpstr>PowerPoint 演示文稿</vt:lpstr>
      <vt:lpstr>PowerPoint 演示文稿</vt:lpstr>
      <vt:lpstr>早恋的</vt:lpstr>
      <vt:lpstr>老师寄语</vt:lpstr>
      <vt:lpstr>PowerPoint 演示文稿</vt:lpstr>
      <vt:lpstr>PowerPoint 演示文稿</vt:lpstr>
      <vt:lpstr>PowerPoint 演示文稿</vt:lpstr>
      <vt:lpstr>早开花的苹果树</vt:lpstr>
      <vt:lpstr>寄语同学们</vt:lpstr>
    </vt:vector>
  </TitlesOfParts>
  <Company>Micosoft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认识自我  超越自我</dc:title>
  <dc:creator>China User</dc:creator>
  <cp:lastModifiedBy>Administrator</cp:lastModifiedBy>
  <cp:revision>72</cp:revision>
  <dcterms:created xsi:type="dcterms:W3CDTF">2018-03-29T08:39:00Z</dcterms:created>
  <dcterms:modified xsi:type="dcterms:W3CDTF">2022-03-31T07:50:41Z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E890DB16C3CF4A07B5F8E34772E431C2</vt:lpwstr>
  </property>
</Properties>
</file>