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621" r:id="rId3"/>
    <p:sldId id="339" r:id="rId5"/>
    <p:sldId id="1622" r:id="rId6"/>
    <p:sldId id="648" r:id="rId7"/>
    <p:sldId id="1567" r:id="rId8"/>
    <p:sldId id="1603" r:id="rId9"/>
    <p:sldId id="949" r:id="rId10"/>
    <p:sldId id="1604" r:id="rId11"/>
    <p:sldId id="256" r:id="rId12"/>
    <p:sldId id="1648" r:id="rId13"/>
    <p:sldId id="649" r:id="rId14"/>
    <p:sldId id="1651" r:id="rId15"/>
    <p:sldId id="1650" r:id="rId16"/>
    <p:sldId id="1624" r:id="rId17"/>
    <p:sldId id="1649" r:id="rId18"/>
    <p:sldId id="1623" r:id="rId19"/>
    <p:sldId id="1218" r:id="rId20"/>
    <p:sldId id="1625" r:id="rId21"/>
    <p:sldId id="1428" r:id="rId22"/>
    <p:sldId id="679" r:id="rId23"/>
    <p:sldId id="699" r:id="rId24"/>
    <p:sldId id="344" r:id="rId25"/>
    <p:sldId id="1652" r:id="rId26"/>
    <p:sldId id="891" r:id="rId27"/>
    <p:sldId id="1662" r:id="rId28"/>
    <p:sldId id="1152" r:id="rId29"/>
    <p:sldId id="1661" r:id="rId30"/>
    <p:sldId id="1660" r:id="rId31"/>
    <p:sldId id="457" r:id="rId32"/>
    <p:sldId id="1654" r:id="rId33"/>
    <p:sldId id="264" r:id="rId34"/>
    <p:sldId id="1164" r:id="rId35"/>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0" autoAdjust="0"/>
  </p:normalViewPr>
  <p:slideViewPr>
    <p:cSldViewPr snapToGrid="0">
      <p:cViewPr varScale="1">
        <p:scale>
          <a:sx n="40" d="100"/>
          <a:sy n="40" d="100"/>
        </p:scale>
        <p:origin x="812" y="3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499.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D30A4A1-8476-484F-AF61-F296EC9C17F4}"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B960146-847D-43F6-9099-EAFBFDA35A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4" Type="http://schemas.openxmlformats.org/officeDocument/2006/relationships/tags" Target="../tags/tag492.xml"/><Relationship Id="rId3" Type="http://schemas.openxmlformats.org/officeDocument/2006/relationships/tags" Target="../tags/tag491.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pPr>
              <a:lnSpc>
                <a:spcPct val="110000"/>
              </a:lnSpc>
              <a:spcBef>
                <a:spcPct val="0"/>
              </a:spcBef>
              <a:buNone/>
            </a:pPr>
            <a:r>
              <a:rPr lang="zh-CN" altLang="en-US" sz="1200" b="1">
                <a:solidFill>
                  <a:schemeClr val="bg1"/>
                </a:solidFill>
                <a:latin typeface="黑体" panose="02010609060101010101" charset="-122"/>
                <a:ea typeface="黑体" panose="02010609060101010101" charset="-122"/>
              </a:rPr>
              <a:t>①世界：吸取经济大危机的教训；②美国：西欧衰落，美国实力空前膨胀；③自体：战后世界经济恢复发展的需要</a:t>
            </a:r>
            <a:endParaRPr lang="zh-CN" altLang="en-US" sz="1200" b="1">
              <a:solidFill>
                <a:schemeClr val="bg1"/>
              </a:solidFill>
              <a:latin typeface="黑体" panose="02010609060101010101" charset="-122"/>
              <a:ea typeface="黑体" panose="0201060906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custDataLst>
              <p:tags r:id="rId3"/>
            </p:custDataLst>
          </p:nvPr>
        </p:nvSpPr>
        <p:spPr/>
      </p:sp>
      <p:sp>
        <p:nvSpPr>
          <p:cNvPr id="31746" name="备注占位符 2"/>
          <p:cNvSpPr txBox="1">
            <a:spLocks noGrp="1" noChangeArrowheads="1"/>
          </p:cNvSpPr>
          <p:nvPr>
            <p:ph type="body" idx="6"/>
            <p:custDataLst>
              <p:tags r:id="rId4"/>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747" name="灯片编号占位符 3"/>
          <p:cNvSpPr>
            <a:spLocks noGrp="1" noChangeArrowheads="1"/>
          </p:cNvSpPr>
          <p:nvPr>
            <p:ph type="sldNum" sz="quarter" idx="5"/>
            <p:custDataLst>
              <p:tags r:id="rId5"/>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7F41C2F-26DE-4D07-B1D6-E65560E640E6}"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a:t>美元、欧元、英镑和日元，人民币</a:t>
            </a:r>
            <a:endParaRPr lang="zh-CN" altLang="en-US"/>
          </a:p>
          <a:p>
            <a:pPr marL="0" marR="0" lvl="0" indent="0" algn="l" defTabSz="914400" rtl="0" eaLnBrk="1" fontAlgn="auto" latinLnBrk="0" hangingPunct="1">
              <a:lnSpc>
                <a:spcPct val="100000"/>
              </a:lnSpc>
              <a:spcBef>
                <a:spcPct val="0"/>
              </a:spcBef>
              <a:spcAft>
                <a:spcPct val="0"/>
              </a:spcAft>
              <a:buClrTx/>
              <a:buSzTx/>
              <a:buFontTx/>
              <a:buNone/>
              <a:defRPr/>
            </a:pPr>
            <a:r>
              <a:rPr lang="zh-CN" altLang="en-US"/>
              <a:t>战后各国经济发展，美日欧三足鼎立格局形成，世界经济格局多极化；美元依然是世界主导性货币；国际货币基金组织的协调作用。</a:t>
            </a:r>
            <a:endParaRPr lang="zh-CN" altLang="en-US"/>
          </a:p>
        </p:txBody>
      </p:sp>
      <p:sp>
        <p:nvSpPr>
          <p:cNvPr id="4" name="灯片编号占位符 3"/>
          <p:cNvSpPr>
            <a:spLocks noGrp="1"/>
          </p:cNvSpPr>
          <p:nvPr>
            <p:ph type="sldNum" sz="quarter" idx="5"/>
            <p:custDataLst>
              <p:tags r:id="rId5"/>
            </p:custDataLst>
          </p:nvPr>
        </p:nvSpPr>
        <p:spPr/>
        <p:txBody>
          <a:bodyPr/>
          <a:lstStyle/>
          <a:p>
            <a:fld id="{FB960146-847D-43F6-9099-EAFBFDA35AC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幻灯片图像占位符 1"/>
          <p:cNvSpPr>
            <a:spLocks noGrp="1" noRot="1" noChangeAspect="1"/>
          </p:cNvSpPr>
          <p:nvPr>
            <p:ph type="sldImg"/>
            <p:custDataLst>
              <p:tags r:id="rId3"/>
            </p:custDataLst>
          </p:nvPr>
        </p:nvSpPr>
        <p:spPr>
          <a:xfrm>
            <a:off x="685800" y="1143000"/>
            <a:ext cx="5486400" cy="3086100"/>
          </a:xfrm>
          <a:prstGeom prst="rect">
            <a:avLst/>
          </a:prstGeom>
          <a:noFill/>
          <a:ln w="12700" cap="flat" cmpd="sng">
            <a:solidFill>
              <a:srgbClr val="000000"/>
            </a:solidFill>
            <a:prstDash val="solid"/>
            <a:miter lim="1000000"/>
            <a:headEnd type="none" w="med" len="med"/>
            <a:tailEnd type="none" w="med" len="med"/>
          </a:ln>
        </p:spPr>
      </p:sp>
      <p:sp>
        <p:nvSpPr>
          <p:cNvPr id="4107" name="备注占位符 2"/>
          <p:cNvSpPr txBox="1">
            <a:spLocks noGrp="1"/>
          </p:cNvSpPr>
          <p:nvPr>
            <p:ph type="body" idx="1"/>
            <p:custDataLst>
              <p:tags r:id="rId4"/>
            </p:custDataLst>
          </p:nvPr>
        </p:nvSpPr>
        <p:spPr>
          <a:xfrm>
            <a:off x="685800" y="4400550"/>
            <a:ext cx="5486400" cy="3600450"/>
          </a:xfrm>
          <a:prstGeom prst="rect">
            <a:avLst/>
          </a:prstGeom>
          <a:noFill/>
          <a:ln w="9525">
            <a:noFill/>
          </a:ln>
        </p:spPr>
        <p:txBody>
          <a:bodyPr wrap="square" lIns="91440" tIns="45720" rIns="91440" bIns="45720" anchor="t" anchorCtr="0"/>
          <a:lstStyle/>
          <a:p>
            <a:pPr marL="0" lvl="0" indent="0" algn="l" defTabSz="914400" rtl="0" eaLnBrk="0" fontAlgn="base" latinLnBrk="0" hangingPunct="0">
              <a:lnSpc>
                <a:spcPct val="100000"/>
              </a:lnSpc>
              <a:spcBef>
                <a:spcPct val="0"/>
              </a:spcBef>
              <a:spcAft>
                <a:spcPct val="0"/>
              </a:spcAft>
              <a:buClrTx/>
              <a:buSzTx/>
            </a:pPr>
            <a:endParaRPr sz="1200" u="none" baseline="0">
              <a:solidFill>
                <a:schemeClr val="tx1"/>
              </a:solidFill>
              <a:latin typeface="Calibri" panose="020F0502020204030204"/>
              <a:ea typeface="宋体" panose="02010600030101010101" pitchFamily="2" charset="-122"/>
            </a:endParaRPr>
          </a:p>
        </p:txBody>
      </p:sp>
      <p:sp>
        <p:nvSpPr>
          <p:cNvPr id="4108" name="灯片编号占位符 3"/>
          <p:cNvSpPr/>
          <p:nvPr>
            <p:custDataLst>
              <p:tags r:id="rId5"/>
            </p:custDataLst>
          </p:nvPr>
        </p:nvSpPr>
        <p:spPr>
          <a:xfrm>
            <a:off x="3884613" y="8685213"/>
            <a:ext cx="2971800" cy="458787"/>
          </a:xfrm>
          <a:prstGeom prst="rect">
            <a:avLst/>
          </a:prstGeom>
          <a:noFill/>
          <a:ln w="9525">
            <a:noFill/>
          </a:ln>
        </p:spPr>
        <p:txBody>
          <a:bodyPr anchor="b" anchorCtr="0"/>
          <a:lstStyle/>
          <a:p>
            <a:pPr marL="0" lvl="0" indent="0" algn="r" eaLnBrk="1" hangingPunct="1"/>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r>
              <a:rPr lang="zh-CN" altLang="en-US" b="1">
                <a:solidFill>
                  <a:srgbClr val="4436C8"/>
                </a:solidFill>
                <a:latin typeface="楷体" panose="02010609060101010101" charset="-122"/>
                <a:ea typeface="楷体" panose="02010609060101010101" charset="-122"/>
                <a:cs typeface="楷体" panose="02010609060101010101" charset="-122"/>
                <a:sym typeface="+mn-ea"/>
              </a:rPr>
              <a:t>滞胀：指经济停滞与高通货膨胀、失业以及不景气同时存在的经济现象。通俗的说就是指物价上升，但经济停滞不前。</a:t>
            </a:r>
            <a:endParaRPr lang="zh-CN" altLang="en-US" b="1">
              <a:solidFill>
                <a:srgbClr val="4436C8"/>
              </a:solidFill>
              <a:latin typeface="楷体" panose="02010609060101010101" charset="-122"/>
              <a:ea typeface="楷体" panose="02010609060101010101" charset="-122"/>
              <a:cs typeface="楷体" panose="02010609060101010101" charset="-122"/>
              <a:sym typeface="+mn-ea"/>
            </a:endParaRPr>
          </a:p>
          <a:p>
            <a:r>
              <a:rPr lang="zh-CN" altLang="en-US" b="1">
                <a:solidFill>
                  <a:srgbClr val="4436C8"/>
                </a:solidFill>
                <a:latin typeface="楷体" panose="02010609060101010101" charset="-122"/>
                <a:ea typeface="楷体" panose="02010609060101010101" charset="-122"/>
                <a:cs typeface="楷体" panose="02010609060101010101" charset="-122"/>
                <a:sym typeface="+mn-ea"/>
              </a:rPr>
              <a:t>战后资本主义：</a:t>
            </a:r>
            <a:endParaRPr lang="zh-CN" altLang="en-US" b="1">
              <a:solidFill>
                <a:srgbClr val="4436C8"/>
              </a:solidFill>
              <a:latin typeface="楷体" panose="02010609060101010101" charset="-122"/>
              <a:ea typeface="楷体" panose="02010609060101010101" charset="-122"/>
              <a:cs typeface="楷体" panose="02010609060101010101" charset="-122"/>
              <a:sym typeface="+mn-ea"/>
            </a:endParaRPr>
          </a:p>
          <a:p>
            <a:r>
              <a:rPr lang="zh-CN" altLang="en-US" b="1">
                <a:solidFill>
                  <a:srgbClr val="4436C8"/>
                </a:solidFill>
                <a:latin typeface="楷体" panose="02010609060101010101" charset="-122"/>
                <a:ea typeface="楷体" panose="02010609060101010101" charset="-122"/>
                <a:cs typeface="楷体" panose="02010609060101010101" charset="-122"/>
                <a:sym typeface="+mn-ea"/>
              </a:rPr>
              <a:t>      “钟摆式调节”的自我救赎。 寻求市场主导和政府调节间的平衡</a:t>
            </a:r>
            <a:endParaRPr lang="zh-CN" altLang="en-US" b="1">
              <a:solidFill>
                <a:srgbClr val="4436C8"/>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D62E546-4303-42EC-94E5-1B442E7D11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indent="0" fontAlgn="auto">
              <a:lnSpc>
                <a:spcPts val="3180"/>
              </a:lnSpc>
            </a:pPr>
            <a:r>
              <a:rPr lang="zh-CN" altLang="en-US" sz="1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20世纪中期以后，科技开发与研究日益社会化，一些科技项目的开发和研究，往往需要跨学科、跨部门的协同配合；一些大规模公共设施的建设等更是投资巨大、回报率低，私人垄断资本要么无能为力，要么不愿进行投资建设。战后出现的高科技产业需要国家投巨资并进行有效管理。 </a:t>
            </a:r>
            <a:endParaRPr lang="zh-CN" altLang="en-US" sz="1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180"/>
              </a:lnSpc>
            </a:pPr>
            <a:r>
              <a:rPr lang="zh-CN" altLang="en-US" sz="1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——《资本主义史》</a:t>
            </a:r>
            <a:endParaRPr lang="zh-CN" altLang="en-US" sz="1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灯片编号占位符 3"/>
          <p:cNvSpPr>
            <a:spLocks noGrp="1"/>
          </p:cNvSpPr>
          <p:nvPr>
            <p:ph type="sldNum" sz="quarter" idx="5"/>
            <p:custDataLst>
              <p:tags r:id="rId5"/>
            </p:custDataLst>
          </p:nvPr>
        </p:nvSpPr>
        <p:spPr/>
        <p:txBody>
          <a:bodyPr/>
          <a:lstStyle/>
          <a:p>
            <a:fld id="{FB960146-847D-43F6-9099-EAFBFDA35AC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200" b="1">
                <a:solidFill>
                  <a:prstClr val="white"/>
                </a:solidFill>
                <a:latin typeface="微软雅黑" panose="020B0503020204020204" charset="-122"/>
                <a:ea typeface="微软雅黑" panose="020B0503020204020204" charset="-122"/>
                <a:sym typeface="+mn-ea"/>
              </a:rPr>
              <a:t>国家干预过多，则经济发展失去活力</a:t>
            </a:r>
            <a:endParaRPr lang="zh-CN" altLang="en-US" sz="1200" b="1">
              <a:solidFill>
                <a:prstClr val="white"/>
              </a:solidFill>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200" b="1">
                <a:solidFill>
                  <a:prstClr val="white"/>
                </a:solidFill>
                <a:latin typeface="微软雅黑" panose="020B0503020204020204" charset="-122"/>
                <a:ea typeface="微软雅黑" panose="020B0503020204020204" charset="-122"/>
                <a:sym typeface="+mn-ea"/>
              </a:rPr>
              <a:t>一味自由放任，则容易导致市场混乱</a:t>
            </a:r>
            <a:endParaRPr lang="zh-CN" altLang="en-US" sz="1200" b="1">
              <a:solidFill>
                <a:prstClr val="white"/>
              </a:solidFill>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5"/>
            <p:custDataLst>
              <p:tags r:id="rId5"/>
            </p:custDataLst>
          </p:nvPr>
        </p:nvSpPr>
        <p:spPr/>
        <p:txBody>
          <a:bodyPr/>
          <a:lstStyle/>
          <a:p>
            <a:fld id="{FB960146-847D-43F6-9099-EAFBFDA35A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200" b="1">
                <a:solidFill>
                  <a:schemeClr val="bg1"/>
                </a:solidFill>
                <a:latin typeface="华文中宋" panose="02010600040101010101" charset="-122"/>
                <a:ea typeface="华文中宋" panose="02010600040101010101" charset="-122"/>
                <a:cs typeface="华文中宋" panose="02010600040101010101" charset="-122"/>
                <a:sym typeface="+mn-ea"/>
              </a:rPr>
              <a:t>西方“国有”经济≠“公有制”</a:t>
            </a:r>
            <a:endParaRPr lang="zh-CN" altLang="en-US" sz="1200" b="1">
              <a:solidFill>
                <a:schemeClr val="bg1"/>
              </a:solidFill>
              <a:latin typeface="华文中宋" panose="02010600040101010101" charset="-122"/>
              <a:ea typeface="华文中宋" panose="02010600040101010101" charset="-122"/>
              <a:cs typeface="华文中宋" panose="02010600040101010101" charset="-122"/>
              <a:sym typeface="+mn-ea"/>
            </a:endParaRPr>
          </a:p>
        </p:txBody>
      </p:sp>
      <p:sp>
        <p:nvSpPr>
          <p:cNvPr id="4" name="灯片编号占位符 3"/>
          <p:cNvSpPr>
            <a:spLocks noGrp="1"/>
          </p:cNvSpPr>
          <p:nvPr>
            <p:ph type="sldNum" sz="quarter" idx="5"/>
            <p:custDataLst>
              <p:tags r:id="rId5"/>
            </p:custDataLst>
          </p:nvPr>
        </p:nvSpPr>
        <p:spPr/>
        <p:txBody>
          <a:bodyPr/>
          <a:lstStyle/>
          <a:p>
            <a:fld id="{FB960146-847D-43F6-9099-EAFBFDA35AC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1200" b="1">
                <a:solidFill>
                  <a:srgbClr val="C00000"/>
                </a:solidFill>
                <a:latin typeface="楷体" panose="02010609060101010101" charset="-122"/>
                <a:ea typeface="楷体" panose="02010609060101010101" charset="-122"/>
                <a:cs typeface="楷体" panose="02010609060101010101" charset="-122"/>
              </a:rPr>
              <a:t>特别提醒：20世纪70年代后，面对“滞胀”局面，西方国家没有放弃国家干预经济的政策，只是减少了对经济的干预。</a:t>
            </a:r>
            <a:endParaRPr lang="zh-CN" altLang="en-US" sz="1200" b="1">
              <a:solidFill>
                <a:srgbClr val="C00000"/>
              </a:solidFill>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200" b="1">
                <a:solidFill>
                  <a:srgbClr val="C00000"/>
                </a:solidFill>
                <a:latin typeface="楷体" panose="02010609060101010101" charset="-122"/>
                <a:ea typeface="楷体" panose="02010609060101010101" charset="-122"/>
                <a:cs typeface="楷体" panose="02010609060101010101" charset="-122"/>
              </a:rPr>
              <a:t>西方“国有”经济≠“公有制”</a:t>
            </a:r>
            <a:endParaRPr lang="zh-CN" altLang="en-US" sz="1200" b="1">
              <a:solidFill>
                <a:srgbClr val="C00000"/>
              </a:solidFill>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1200" b="1">
              <a:solidFill>
                <a:srgbClr val="C00000"/>
              </a:solidFill>
              <a:latin typeface="楷体" panose="02010609060101010101" charset="-122"/>
              <a:ea typeface="楷体" panose="02010609060101010101" charset="-122"/>
              <a:cs typeface="楷体" panose="02010609060101010101" charset="-122"/>
            </a:endParaRPr>
          </a:p>
        </p:txBody>
      </p:sp>
      <p:sp>
        <p:nvSpPr>
          <p:cNvPr id="4" name="灯片编号占位符 3"/>
          <p:cNvSpPr>
            <a:spLocks noGrp="1"/>
          </p:cNvSpPr>
          <p:nvPr>
            <p:ph type="sldNum" sz="quarter" idx="5"/>
            <p:custDataLst>
              <p:tags r:id="rId5"/>
            </p:custDataLst>
          </p:nvPr>
        </p:nvSpPr>
        <p:spPr/>
        <p:txBody>
          <a:bodyPr/>
          <a:lstStyle/>
          <a:p>
            <a:fld id="{FB960146-847D-43F6-9099-EAFBFDA35AC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a:ea typeface="宋体" panose="02010600030101010101" pitchFamily="2" charset="-122"/>
              </a:defRPr>
            </a:lvl1pPr>
            <a:lvl2pPr marL="685800" indent="-263525" eaLnBrk="0" hangingPunct="0">
              <a:defRPr>
                <a:solidFill>
                  <a:schemeClr val="tx1"/>
                </a:solidFill>
                <a:latin typeface="Calibri" panose="020F0502020204030204"/>
                <a:ea typeface="宋体" panose="02010600030101010101" pitchFamily="2" charset="-122"/>
              </a:defRPr>
            </a:lvl2pPr>
            <a:lvl3pPr marL="1054735" indent="-210820" eaLnBrk="0" hangingPunct="0">
              <a:defRPr>
                <a:solidFill>
                  <a:schemeClr val="tx1"/>
                </a:solidFill>
                <a:latin typeface="Calibri" panose="020F0502020204030204"/>
                <a:ea typeface="宋体" panose="02010600030101010101" pitchFamily="2" charset="-122"/>
              </a:defRPr>
            </a:lvl3pPr>
            <a:lvl4pPr marL="1477010" indent="-210820" eaLnBrk="0" hangingPunct="0">
              <a:defRPr>
                <a:solidFill>
                  <a:schemeClr val="tx1"/>
                </a:solidFill>
                <a:latin typeface="Calibri" panose="020F0502020204030204"/>
                <a:ea typeface="宋体" panose="02010600030101010101" pitchFamily="2" charset="-122"/>
              </a:defRPr>
            </a:lvl4pPr>
            <a:lvl5pPr marL="1898650" indent="-210820" eaLnBrk="0" hangingPunct="0">
              <a:defRPr>
                <a:solidFill>
                  <a:schemeClr val="tx1"/>
                </a:solidFill>
                <a:latin typeface="Calibri" panose="020F0502020204030204"/>
                <a:ea typeface="宋体" panose="02010600030101010101" pitchFamily="2" charset="-122"/>
              </a:defRPr>
            </a:lvl5pPr>
            <a:lvl6pPr marL="2320925" indent="-21082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742565" indent="-21082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164840" indent="-21082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586480" indent="-21082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eaLnBrk="1" hangingPunct="1"/>
            <a:fld id="{68B51B59-D264-47E8-91D5-7CAD2BF361EF}"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
        <p:nvSpPr>
          <p:cNvPr id="496643" name="Rectangle 2"/>
          <p:cNvSpPr>
            <a:spLocks noGrp="1" noRot="1" noChangeAspect="1" noChangeArrowheads="1" noTextEdit="1"/>
          </p:cNvSpPr>
          <p:nvPr>
            <p:ph type="sldImg"/>
            <p:custDataLst>
              <p:tags r:id="rId4"/>
            </p:custDataLst>
          </p:nvPr>
        </p:nvSpPr>
        <p:spPr>
          <a:xfrm>
            <a:off x="381000" y="685800"/>
            <a:ext cx="6096000" cy="3429000"/>
          </a:xfrm>
        </p:spPr>
      </p:sp>
      <p:sp>
        <p:nvSpPr>
          <p:cNvPr id="496644" name="Rectangle 3"/>
          <p:cNvSpPr txBox="1">
            <a:spLocks noGrp="1" noChangeArrowheads="1"/>
          </p:cNvSpPr>
          <p:nvPr>
            <p:ph type="body" idx="1"/>
            <p:custDataLst>
              <p:tags r:id="rId5"/>
            </p:custDataLst>
          </p:nvPr>
        </p:nvSpPr>
        <p:spPr>
          <a:noFill/>
        </p:spPr>
        <p:txBody>
          <a:bodyPr/>
          <a:lstStyle/>
          <a:p>
            <a:pPr eaLnBrk="1" hangingPunct="1"/>
            <a:r>
              <a:rPr lang="en-US" altLang="zh-CN">
                <a:latin typeface="Arial" panose="020B0604020202020204" pitchFamily="34" charset="0"/>
              </a:rPr>
              <a:t>2001年0.3    2002年2.3    2003年3.1     2004年3.7     2005年4.0</a:t>
            </a:r>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2D56D3D1-217D-4D21-9D76-424BB74AA40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2D56D3D1-217D-4D21-9D76-424BB74AA40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2D56D3D1-217D-4D21-9D76-424BB74AA40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2D56D3D1-217D-4D21-9D76-424BB74AA40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2D56D3D1-217D-4D21-9D76-424BB74AA40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2D56D3D1-217D-4D21-9D76-424BB74AA40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2D56D3D1-217D-4D21-9D76-424BB74AA40A}"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2D56D3D1-217D-4D21-9D76-424BB74AA40A}"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2D56D3D1-217D-4D21-9D76-424BB74AA40A}"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2D56D3D1-217D-4D21-9D76-424BB74AA40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2D56D3D1-217D-4D21-9D76-424BB74AA40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10A2DCF-C1EC-47A9-9EA6-64FDB32A484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file:///D:\qq&#25991;&#20214;\712321467\Image\C2C\Image2\%7b75232B38-A165-1FB7-499C-2E1C792CACB5%7d.png" TargetMode="External"/><Relationship Id="rId22" Type="http://schemas.openxmlformats.org/officeDocument/2006/relationships/image" Target="../media/image1.png"/><Relationship Id="rId21" Type="http://schemas.openxmlformats.org/officeDocument/2006/relationships/tags" Target="../tags/tag68.xml"/><Relationship Id="rId20" Type="http://schemas.openxmlformats.org/officeDocument/2006/relationships/tags" Target="../tags/tag67.xml"/><Relationship Id="rId2" Type="http://schemas.openxmlformats.org/officeDocument/2006/relationships/slideLayout" Target="../slideLayouts/slideLayout2.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56D3D1-217D-4D21-9D76-424BB74AA40A}"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0A2DCF-C1EC-47A9-9EA6-64FDB32A4846}" type="slidenum">
              <a:rPr lang="zh-CN" altLang="en-US" smtClean="0"/>
            </a:fld>
            <a:endParaRPr lang="zh-CN" altLang="en-US"/>
          </a:p>
        </p:txBody>
      </p:sp>
      <p:pic>
        <p:nvPicPr>
          <p:cNvPr id="7"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1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1" Type="http://schemas.openxmlformats.org/officeDocument/2006/relationships/slideLayout" Target="../slideLayouts/slideLayout14.xml"/><Relationship Id="rId60" Type="http://schemas.openxmlformats.org/officeDocument/2006/relationships/tags" Target="../tags/tag210.xml"/><Relationship Id="rId6" Type="http://schemas.openxmlformats.org/officeDocument/2006/relationships/tags" Target="../tags/tag156.xml"/><Relationship Id="rId59" Type="http://schemas.openxmlformats.org/officeDocument/2006/relationships/tags" Target="../tags/tag209.xml"/><Relationship Id="rId58" Type="http://schemas.openxmlformats.org/officeDocument/2006/relationships/tags" Target="../tags/tag208.xml"/><Relationship Id="rId57" Type="http://schemas.openxmlformats.org/officeDocument/2006/relationships/tags" Target="../tags/tag207.xml"/><Relationship Id="rId56" Type="http://schemas.openxmlformats.org/officeDocument/2006/relationships/tags" Target="../tags/tag206.xml"/><Relationship Id="rId55" Type="http://schemas.openxmlformats.org/officeDocument/2006/relationships/tags" Target="../tags/tag205.xml"/><Relationship Id="rId54" Type="http://schemas.openxmlformats.org/officeDocument/2006/relationships/tags" Target="../tags/tag204.xml"/><Relationship Id="rId53" Type="http://schemas.openxmlformats.org/officeDocument/2006/relationships/tags" Target="../tags/tag203.xml"/><Relationship Id="rId52" Type="http://schemas.openxmlformats.org/officeDocument/2006/relationships/tags" Target="../tags/tag202.xml"/><Relationship Id="rId51" Type="http://schemas.openxmlformats.org/officeDocument/2006/relationships/tags" Target="../tags/tag201.xml"/><Relationship Id="rId50" Type="http://schemas.openxmlformats.org/officeDocument/2006/relationships/tags" Target="../tags/tag200.xml"/><Relationship Id="rId5" Type="http://schemas.openxmlformats.org/officeDocument/2006/relationships/tags" Target="../tags/tag155.xml"/><Relationship Id="rId49" Type="http://schemas.openxmlformats.org/officeDocument/2006/relationships/tags" Target="../tags/tag199.xml"/><Relationship Id="rId48" Type="http://schemas.openxmlformats.org/officeDocument/2006/relationships/tags" Target="../tags/tag198.xml"/><Relationship Id="rId47" Type="http://schemas.openxmlformats.org/officeDocument/2006/relationships/tags" Target="../tags/tag197.xml"/><Relationship Id="rId46" Type="http://schemas.openxmlformats.org/officeDocument/2006/relationships/tags" Target="../tags/tag196.xml"/><Relationship Id="rId45" Type="http://schemas.openxmlformats.org/officeDocument/2006/relationships/tags" Target="../tags/tag195.xml"/><Relationship Id="rId44" Type="http://schemas.openxmlformats.org/officeDocument/2006/relationships/tags" Target="../tags/tag194.xml"/><Relationship Id="rId43" Type="http://schemas.openxmlformats.org/officeDocument/2006/relationships/tags" Target="../tags/tag193.xml"/><Relationship Id="rId42" Type="http://schemas.openxmlformats.org/officeDocument/2006/relationships/tags" Target="../tags/tag192.xml"/><Relationship Id="rId41" Type="http://schemas.openxmlformats.org/officeDocument/2006/relationships/tags" Target="../tags/tag191.xml"/><Relationship Id="rId40" Type="http://schemas.openxmlformats.org/officeDocument/2006/relationships/tags" Target="../tags/tag190.xml"/><Relationship Id="rId4" Type="http://schemas.openxmlformats.org/officeDocument/2006/relationships/tags" Target="../tags/tag154.xml"/><Relationship Id="rId39" Type="http://schemas.openxmlformats.org/officeDocument/2006/relationships/tags" Target="../tags/tag189.xml"/><Relationship Id="rId38" Type="http://schemas.openxmlformats.org/officeDocument/2006/relationships/tags" Target="../tags/tag188.xml"/><Relationship Id="rId37" Type="http://schemas.openxmlformats.org/officeDocument/2006/relationships/tags" Target="../tags/tag187.xml"/><Relationship Id="rId36" Type="http://schemas.openxmlformats.org/officeDocument/2006/relationships/tags" Target="../tags/tag186.xml"/><Relationship Id="rId35" Type="http://schemas.openxmlformats.org/officeDocument/2006/relationships/tags" Target="../tags/tag185.xml"/><Relationship Id="rId34" Type="http://schemas.openxmlformats.org/officeDocument/2006/relationships/tags" Target="../tags/tag184.xml"/><Relationship Id="rId33" Type="http://schemas.openxmlformats.org/officeDocument/2006/relationships/tags" Target="../tags/tag183.xml"/><Relationship Id="rId32" Type="http://schemas.openxmlformats.org/officeDocument/2006/relationships/tags" Target="../tags/tag182.xml"/><Relationship Id="rId31" Type="http://schemas.openxmlformats.org/officeDocument/2006/relationships/tags" Target="../tags/tag181.xml"/><Relationship Id="rId30" Type="http://schemas.openxmlformats.org/officeDocument/2006/relationships/tags" Target="../tags/tag180.xml"/><Relationship Id="rId3" Type="http://schemas.openxmlformats.org/officeDocument/2006/relationships/tags" Target="../tags/tag153.xml"/><Relationship Id="rId29" Type="http://schemas.openxmlformats.org/officeDocument/2006/relationships/tags" Target="../tags/tag179.xml"/><Relationship Id="rId28" Type="http://schemas.openxmlformats.org/officeDocument/2006/relationships/tags" Target="../tags/tag178.xml"/><Relationship Id="rId27" Type="http://schemas.openxmlformats.org/officeDocument/2006/relationships/tags" Target="../tags/tag177.xml"/><Relationship Id="rId26" Type="http://schemas.openxmlformats.org/officeDocument/2006/relationships/tags" Target="../tags/tag176.xml"/><Relationship Id="rId25" Type="http://schemas.openxmlformats.org/officeDocument/2006/relationships/tags" Target="../tags/tag175.xml"/><Relationship Id="rId24" Type="http://schemas.openxmlformats.org/officeDocument/2006/relationships/tags" Target="../tags/tag174.xml"/><Relationship Id="rId23" Type="http://schemas.openxmlformats.org/officeDocument/2006/relationships/tags" Target="../tags/tag173.xml"/><Relationship Id="rId22" Type="http://schemas.openxmlformats.org/officeDocument/2006/relationships/tags" Target="../tags/tag172.xml"/><Relationship Id="rId21" Type="http://schemas.openxmlformats.org/officeDocument/2006/relationships/tags" Target="../tags/tag171.xml"/><Relationship Id="rId20" Type="http://schemas.openxmlformats.org/officeDocument/2006/relationships/tags" Target="../tags/tag170.xml"/><Relationship Id="rId2" Type="http://schemas.openxmlformats.org/officeDocument/2006/relationships/tags" Target="../tags/tag152.xml"/><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14.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4" Type="http://schemas.openxmlformats.org/officeDocument/2006/relationships/notesSlide" Target="../notesSlides/notesSlide7.xml"/><Relationship Id="rId23" Type="http://schemas.openxmlformats.org/officeDocument/2006/relationships/slideLayout" Target="../slideLayouts/slideLayout13.xml"/><Relationship Id="rId22" Type="http://schemas.openxmlformats.org/officeDocument/2006/relationships/tags" Target="../tags/tag241.xml"/><Relationship Id="rId21" Type="http://schemas.openxmlformats.org/officeDocument/2006/relationships/tags" Target="../tags/tag240.xml"/><Relationship Id="rId20" Type="http://schemas.openxmlformats.org/officeDocument/2006/relationships/tags" Target="../tags/tag239.xml"/><Relationship Id="rId2" Type="http://schemas.openxmlformats.org/officeDocument/2006/relationships/tags" Target="../tags/tag222.xml"/><Relationship Id="rId19" Type="http://schemas.openxmlformats.org/officeDocument/2006/relationships/tags" Target="../tags/tag238.xml"/><Relationship Id="rId18" Type="http://schemas.openxmlformats.org/officeDocument/2006/relationships/tags" Target="../tags/tag237.xml"/><Relationship Id="rId17" Type="http://schemas.openxmlformats.org/officeDocument/2006/relationships/tags" Target="../tags/tag236.xml"/><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1.xml"/></Relationships>
</file>

<file path=ppt/slides/_rels/slide15.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image" Target="../media/image7.png"/><Relationship Id="rId3" Type="http://schemas.openxmlformats.org/officeDocument/2006/relationships/tags" Target="../tags/tag247.xml"/><Relationship Id="rId2" Type="http://schemas.openxmlformats.org/officeDocument/2006/relationships/tags" Target="../tags/tag246.xml"/><Relationship Id="rId16" Type="http://schemas.openxmlformats.org/officeDocument/2006/relationships/notesSlide" Target="../notesSlides/notesSlide8.xml"/><Relationship Id="rId15" Type="http://schemas.openxmlformats.org/officeDocument/2006/relationships/slideLayout" Target="../slideLayouts/slideLayout2.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tags" Target="../tags/tag245.xml"/></Relationships>
</file>

<file path=ppt/slides/_rels/slide16.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9" Type="http://schemas.openxmlformats.org/officeDocument/2006/relationships/slideLayout" Target="../slideLayouts/slideLayout2.xml"/><Relationship Id="rId18" Type="http://schemas.openxmlformats.org/officeDocument/2006/relationships/tags" Target="../tags/tag278.xml"/><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tags" Target="../tags/tag261.xml"/></Relationships>
</file>

<file path=ppt/slides/_rels/slide17.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image" Target="../media/image8.emf"/><Relationship Id="rId3" Type="http://schemas.openxmlformats.org/officeDocument/2006/relationships/oleObject" Target="../embeddings/oleObject1.bin"/><Relationship Id="rId23" Type="http://schemas.openxmlformats.org/officeDocument/2006/relationships/notesSlide" Target="../notesSlides/notesSlide9.xml"/><Relationship Id="rId22" Type="http://schemas.openxmlformats.org/officeDocument/2006/relationships/vmlDrawing" Target="../drawings/vmlDrawing1.vml"/><Relationship Id="rId21" Type="http://schemas.openxmlformats.org/officeDocument/2006/relationships/slideLayout" Target="../slideLayouts/slideLayout13.xml"/><Relationship Id="rId20" Type="http://schemas.openxmlformats.org/officeDocument/2006/relationships/tags" Target="../tags/tag296.xml"/><Relationship Id="rId2" Type="http://schemas.openxmlformats.org/officeDocument/2006/relationships/tags" Target="../tags/tag280.xml"/><Relationship Id="rId19" Type="http://schemas.openxmlformats.org/officeDocument/2006/relationships/tags" Target="../tags/tag295.xml"/><Relationship Id="rId18" Type="http://schemas.openxmlformats.org/officeDocument/2006/relationships/tags" Target="../tags/tag294.xml"/><Relationship Id="rId17" Type="http://schemas.openxmlformats.org/officeDocument/2006/relationships/tags" Target="../tags/tag293.xml"/><Relationship Id="rId16" Type="http://schemas.openxmlformats.org/officeDocument/2006/relationships/tags" Target="../tags/tag292.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tags" Target="../tags/tag279.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19.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image" Target="../media/image9.png"/><Relationship Id="rId5" Type="http://schemas.openxmlformats.org/officeDocument/2006/relationships/tags" Target="../tags/tag309.xml"/><Relationship Id="rId4" Type="http://schemas.openxmlformats.org/officeDocument/2006/relationships/tags" Target="../tags/tag308.xml"/><Relationship Id="rId37" Type="http://schemas.openxmlformats.org/officeDocument/2006/relationships/notesSlide" Target="../notesSlides/notesSlide10.xml"/><Relationship Id="rId36" Type="http://schemas.openxmlformats.org/officeDocument/2006/relationships/slideLayout" Target="../slideLayouts/slideLayout13.xml"/><Relationship Id="rId35" Type="http://schemas.openxmlformats.org/officeDocument/2006/relationships/tags" Target="../tags/tag334.xml"/><Relationship Id="rId34" Type="http://schemas.openxmlformats.org/officeDocument/2006/relationships/tags" Target="../tags/tag333.xml"/><Relationship Id="rId33" Type="http://schemas.openxmlformats.org/officeDocument/2006/relationships/tags" Target="../tags/tag332.xml"/><Relationship Id="rId32" Type="http://schemas.openxmlformats.org/officeDocument/2006/relationships/tags" Target="../tags/tag331.xml"/><Relationship Id="rId31" Type="http://schemas.openxmlformats.org/officeDocument/2006/relationships/tags" Target="../tags/tag330.xml"/><Relationship Id="rId30" Type="http://schemas.openxmlformats.org/officeDocument/2006/relationships/tags" Target="../tags/tag329.xml"/><Relationship Id="rId3" Type="http://schemas.openxmlformats.org/officeDocument/2006/relationships/tags" Target="../tags/tag307.xml"/><Relationship Id="rId29" Type="http://schemas.openxmlformats.org/officeDocument/2006/relationships/tags" Target="../tags/tag328.xml"/><Relationship Id="rId28" Type="http://schemas.openxmlformats.org/officeDocument/2006/relationships/tags" Target="../tags/tag327.xml"/><Relationship Id="rId27" Type="http://schemas.openxmlformats.org/officeDocument/2006/relationships/slide" Target="slide5.xml"/><Relationship Id="rId26" Type="http://schemas.openxmlformats.org/officeDocument/2006/relationships/tags" Target="../tags/tag326.xml"/><Relationship Id="rId25" Type="http://schemas.openxmlformats.org/officeDocument/2006/relationships/tags" Target="../tags/tag325.xml"/><Relationship Id="rId24" Type="http://schemas.openxmlformats.org/officeDocument/2006/relationships/tags" Target="../tags/tag324.xml"/><Relationship Id="rId23" Type="http://schemas.openxmlformats.org/officeDocument/2006/relationships/tags" Target="../tags/tag323.xml"/><Relationship Id="rId22" Type="http://schemas.openxmlformats.org/officeDocument/2006/relationships/tags" Target="../tags/tag322.xml"/><Relationship Id="rId21" Type="http://schemas.openxmlformats.org/officeDocument/2006/relationships/tags" Target="../tags/tag321.xml"/><Relationship Id="rId20" Type="http://schemas.openxmlformats.org/officeDocument/2006/relationships/tags" Target="../tags/tag320.xml"/><Relationship Id="rId2" Type="http://schemas.openxmlformats.org/officeDocument/2006/relationships/tags" Target="../tags/tag306.xml"/><Relationship Id="rId19" Type="http://schemas.openxmlformats.org/officeDocument/2006/relationships/image" Target="../media/image12.png"/><Relationship Id="rId18" Type="http://schemas.openxmlformats.org/officeDocument/2006/relationships/tags" Target="../tags/tag319.xml"/><Relationship Id="rId17" Type="http://schemas.openxmlformats.org/officeDocument/2006/relationships/tags" Target="../tags/tag318.xml"/><Relationship Id="rId16" Type="http://schemas.openxmlformats.org/officeDocument/2006/relationships/tags" Target="../tags/tag317.xml"/><Relationship Id="rId15" Type="http://schemas.openxmlformats.org/officeDocument/2006/relationships/tags" Target="../tags/tag316.xml"/><Relationship Id="rId14" Type="http://schemas.openxmlformats.org/officeDocument/2006/relationships/image" Target="../media/image11.jpeg"/><Relationship Id="rId13" Type="http://schemas.openxmlformats.org/officeDocument/2006/relationships/tags" Target="../tags/tag315.xml"/><Relationship Id="rId12" Type="http://schemas.openxmlformats.org/officeDocument/2006/relationships/tags" Target="../tags/tag314.xml"/><Relationship Id="rId11" Type="http://schemas.openxmlformats.org/officeDocument/2006/relationships/tags" Target="../tags/tag313.xml"/><Relationship Id="rId10" Type="http://schemas.openxmlformats.org/officeDocument/2006/relationships/image" Target="../media/image10.jpeg"/><Relationship Id="rId1" Type="http://schemas.openxmlformats.org/officeDocument/2006/relationships/tags" Target="../tags/tag30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6" Type="http://schemas.openxmlformats.org/officeDocument/2006/relationships/notesSlide" Target="../notesSlides/notesSlide11.xml"/><Relationship Id="rId15" Type="http://schemas.openxmlformats.org/officeDocument/2006/relationships/slideLayout" Target="../slideLayouts/slideLayout15.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37.xml"/></Relationships>
</file>

<file path=ppt/slides/_rels/slide21.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image" Target="../media/image13.jpeg"/><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8" Type="http://schemas.openxmlformats.org/officeDocument/2006/relationships/notesSlide" Target="../notesSlides/notesSlide12.xml"/><Relationship Id="rId27" Type="http://schemas.openxmlformats.org/officeDocument/2006/relationships/slideLayout" Target="../slideLayouts/slideLayout2.xml"/><Relationship Id="rId26" Type="http://schemas.openxmlformats.org/officeDocument/2006/relationships/tags" Target="../tags/tag376.xml"/><Relationship Id="rId25" Type="http://schemas.openxmlformats.org/officeDocument/2006/relationships/tags" Target="../tags/tag375.xml"/><Relationship Id="rId24" Type="http://schemas.openxmlformats.org/officeDocument/2006/relationships/tags" Target="../tags/tag374.xml"/><Relationship Id="rId23" Type="http://schemas.openxmlformats.org/officeDocument/2006/relationships/tags" Target="../tags/tag373.xml"/><Relationship Id="rId22" Type="http://schemas.openxmlformats.org/officeDocument/2006/relationships/tags" Target="../tags/tag372.xml"/><Relationship Id="rId21" Type="http://schemas.openxmlformats.org/officeDocument/2006/relationships/tags" Target="../tags/tag371.xml"/><Relationship Id="rId20" Type="http://schemas.openxmlformats.org/officeDocument/2006/relationships/tags" Target="../tags/tag370.xml"/><Relationship Id="rId2" Type="http://schemas.openxmlformats.org/officeDocument/2006/relationships/tags" Target="../tags/tag355.xml"/><Relationship Id="rId19" Type="http://schemas.openxmlformats.org/officeDocument/2006/relationships/tags" Target="../tags/tag369.xml"/><Relationship Id="rId18" Type="http://schemas.openxmlformats.org/officeDocument/2006/relationships/image" Target="../media/image15.jpeg"/><Relationship Id="rId17" Type="http://schemas.openxmlformats.org/officeDocument/2006/relationships/tags" Target="../tags/tag368.xml"/><Relationship Id="rId16" Type="http://schemas.openxmlformats.org/officeDocument/2006/relationships/tags" Target="../tags/tag367.xml"/><Relationship Id="rId15" Type="http://schemas.openxmlformats.org/officeDocument/2006/relationships/tags" Target="../tags/tag366.xml"/><Relationship Id="rId14" Type="http://schemas.openxmlformats.org/officeDocument/2006/relationships/tags" Target="../tags/tag365.xml"/><Relationship Id="rId13" Type="http://schemas.openxmlformats.org/officeDocument/2006/relationships/tags" Target="../tags/tag364.xml"/><Relationship Id="rId12" Type="http://schemas.openxmlformats.org/officeDocument/2006/relationships/image" Target="../media/image14.jpeg"/><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tags" Target="../tags/tag354.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image" Target="../media/image17.emf"/><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image" Target="../media/image16.emf"/><Relationship Id="rId1" Type="http://schemas.openxmlformats.org/officeDocument/2006/relationships/tags" Target="../tags/tag380.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s>
</file>

<file path=ppt/slides/_rels/slide24.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image" Target="../media/image19.png"/><Relationship Id="rId5" Type="http://schemas.openxmlformats.org/officeDocument/2006/relationships/tags" Target="../tags/tag394.xml"/><Relationship Id="rId4" Type="http://schemas.openxmlformats.org/officeDocument/2006/relationships/image" Target="../media/image18.png"/><Relationship Id="rId3" Type="http://schemas.openxmlformats.org/officeDocument/2006/relationships/tags" Target="../tags/tag393.xml"/><Relationship Id="rId2" Type="http://schemas.openxmlformats.org/officeDocument/2006/relationships/tags" Target="../tags/tag392.xml"/><Relationship Id="rId12" Type="http://schemas.openxmlformats.org/officeDocument/2006/relationships/slideLayout" Target="../slideLayouts/slideLayout12.xml"/><Relationship Id="rId11" Type="http://schemas.openxmlformats.org/officeDocument/2006/relationships/tags" Target="../tags/tag398.xml"/><Relationship Id="rId10" Type="http://schemas.openxmlformats.org/officeDocument/2006/relationships/image" Target="../media/image20.png"/><Relationship Id="rId1" Type="http://schemas.openxmlformats.org/officeDocument/2006/relationships/tags" Target="../tags/tag39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26.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image" Target="../media/image22.png"/><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image" Target="../media/image21.png"/><Relationship Id="rId4" Type="http://schemas.openxmlformats.org/officeDocument/2006/relationships/tags" Target="../tags/tag406.xml"/><Relationship Id="rId3" Type="http://schemas.openxmlformats.org/officeDocument/2006/relationships/tags" Target="../tags/tag405.xml"/><Relationship Id="rId28" Type="http://schemas.openxmlformats.org/officeDocument/2006/relationships/notesSlide" Target="../notesSlides/notesSlide14.xml"/><Relationship Id="rId27" Type="http://schemas.openxmlformats.org/officeDocument/2006/relationships/slideLayout" Target="../slideLayouts/slideLayout7.xml"/><Relationship Id="rId26" Type="http://schemas.openxmlformats.org/officeDocument/2006/relationships/tags" Target="../tags/tag426.xml"/><Relationship Id="rId25" Type="http://schemas.openxmlformats.org/officeDocument/2006/relationships/tags" Target="../tags/tag425.xml"/><Relationship Id="rId24" Type="http://schemas.openxmlformats.org/officeDocument/2006/relationships/tags" Target="../tags/tag424.xml"/><Relationship Id="rId23" Type="http://schemas.openxmlformats.org/officeDocument/2006/relationships/tags" Target="../tags/tag423.xml"/><Relationship Id="rId22" Type="http://schemas.openxmlformats.org/officeDocument/2006/relationships/tags" Target="../tags/tag422.xml"/><Relationship Id="rId21" Type="http://schemas.openxmlformats.org/officeDocument/2006/relationships/tags" Target="../tags/tag421.xml"/><Relationship Id="rId20" Type="http://schemas.openxmlformats.org/officeDocument/2006/relationships/tags" Target="../tags/tag420.xml"/><Relationship Id="rId2" Type="http://schemas.openxmlformats.org/officeDocument/2006/relationships/tags" Target="../tags/tag404.xml"/><Relationship Id="rId19" Type="http://schemas.openxmlformats.org/officeDocument/2006/relationships/tags" Target="../tags/tag419.xml"/><Relationship Id="rId18" Type="http://schemas.openxmlformats.org/officeDocument/2006/relationships/tags" Target="../tags/tag418.xml"/><Relationship Id="rId17" Type="http://schemas.openxmlformats.org/officeDocument/2006/relationships/tags" Target="../tags/tag417.xml"/><Relationship Id="rId16" Type="http://schemas.openxmlformats.org/officeDocument/2006/relationships/tags" Target="../tags/tag416.xml"/><Relationship Id="rId15" Type="http://schemas.openxmlformats.org/officeDocument/2006/relationships/tags" Target="../tags/tag415.xml"/><Relationship Id="rId14" Type="http://schemas.openxmlformats.org/officeDocument/2006/relationships/tags" Target="../tags/tag414.xml"/><Relationship Id="rId13" Type="http://schemas.openxmlformats.org/officeDocument/2006/relationships/tags" Target="../tags/tag413.xml"/><Relationship Id="rId12" Type="http://schemas.openxmlformats.org/officeDocument/2006/relationships/tags" Target="../tags/tag412.xml"/><Relationship Id="rId11" Type="http://schemas.openxmlformats.org/officeDocument/2006/relationships/tags" Target="../tags/tag411.xml"/><Relationship Id="rId10" Type="http://schemas.openxmlformats.org/officeDocument/2006/relationships/tags" Target="../tags/tag410.xml"/><Relationship Id="rId1" Type="http://schemas.openxmlformats.org/officeDocument/2006/relationships/tags" Target="../tags/tag403.xml"/></Relationships>
</file>

<file path=ppt/slides/_rels/slide27.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image" Target="../media/image24.jpeg"/><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image" Target="../media/image23.jpeg"/><Relationship Id="rId3" Type="http://schemas.openxmlformats.org/officeDocument/2006/relationships/tags" Target="../tags/tag431.xml"/><Relationship Id="rId29" Type="http://schemas.openxmlformats.org/officeDocument/2006/relationships/slideLayout" Target="../slideLayouts/slideLayout12.xml"/><Relationship Id="rId28" Type="http://schemas.openxmlformats.org/officeDocument/2006/relationships/tags" Target="../tags/tag449.xml"/><Relationship Id="rId27" Type="http://schemas.openxmlformats.org/officeDocument/2006/relationships/image" Target="../media/image29.emf"/><Relationship Id="rId26" Type="http://schemas.openxmlformats.org/officeDocument/2006/relationships/tags" Target="../tags/tag448.xml"/><Relationship Id="rId25" Type="http://schemas.openxmlformats.org/officeDocument/2006/relationships/tags" Target="../tags/tag447.xml"/><Relationship Id="rId24" Type="http://schemas.openxmlformats.org/officeDocument/2006/relationships/tags" Target="../tags/tag446.xml"/><Relationship Id="rId23" Type="http://schemas.openxmlformats.org/officeDocument/2006/relationships/tags" Target="../tags/tag445.xml"/><Relationship Id="rId22" Type="http://schemas.openxmlformats.org/officeDocument/2006/relationships/image" Target="../media/image28.jpeg"/><Relationship Id="rId21" Type="http://schemas.openxmlformats.org/officeDocument/2006/relationships/tags" Target="../tags/tag444.xml"/><Relationship Id="rId20" Type="http://schemas.openxmlformats.org/officeDocument/2006/relationships/tags" Target="../tags/tag443.xml"/><Relationship Id="rId2" Type="http://schemas.openxmlformats.org/officeDocument/2006/relationships/tags" Target="../tags/tag430.xml"/><Relationship Id="rId19" Type="http://schemas.openxmlformats.org/officeDocument/2006/relationships/image" Target="../media/image27.png"/><Relationship Id="rId18" Type="http://schemas.openxmlformats.org/officeDocument/2006/relationships/tags" Target="../tags/tag442.xml"/><Relationship Id="rId17" Type="http://schemas.openxmlformats.org/officeDocument/2006/relationships/tags" Target="../tags/tag441.xml"/><Relationship Id="rId16" Type="http://schemas.openxmlformats.org/officeDocument/2006/relationships/image" Target="../media/image26.jpeg"/><Relationship Id="rId15" Type="http://schemas.openxmlformats.org/officeDocument/2006/relationships/tags" Target="../tags/tag440.xml"/><Relationship Id="rId14" Type="http://schemas.openxmlformats.org/officeDocument/2006/relationships/tags" Target="../tags/tag439.xml"/><Relationship Id="rId13" Type="http://schemas.openxmlformats.org/officeDocument/2006/relationships/tags" Target="../tags/tag438.xml"/><Relationship Id="rId12" Type="http://schemas.openxmlformats.org/officeDocument/2006/relationships/image" Target="../media/image25.jpeg"/><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tags" Target="../tags/tag429.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image" Target="../media/image30.png"/><Relationship Id="rId2" Type="http://schemas.openxmlformats.org/officeDocument/2006/relationships/tags" Target="../tags/tag451.xml"/><Relationship Id="rId1" Type="http://schemas.openxmlformats.org/officeDocument/2006/relationships/tags" Target="../tags/tag450.xml"/></Relationships>
</file>

<file path=ppt/slides/_rels/slide29.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2" Type="http://schemas.openxmlformats.org/officeDocument/2006/relationships/slideLayout" Target="../slideLayouts/slideLayout7.xml"/><Relationship Id="rId11" Type="http://schemas.openxmlformats.org/officeDocument/2006/relationships/tags" Target="../tags/tag464.xml"/><Relationship Id="rId10" Type="http://schemas.openxmlformats.org/officeDocument/2006/relationships/tags" Target="../tags/tag463.xml"/><Relationship Id="rId1" Type="http://schemas.openxmlformats.org/officeDocument/2006/relationships/tags" Target="../tags/tag45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79.xml"/><Relationship Id="rId2" Type="http://schemas.openxmlformats.org/officeDocument/2006/relationships/image" Target="../media/image2.png"/><Relationship Id="rId1" Type="http://schemas.openxmlformats.org/officeDocument/2006/relationships/tags" Target="../tags/tag78.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7.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s>
</file>

<file path=ppt/slides/_rels/slide32.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tags" Target="../tags/tag483.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 Id="rId3" Type="http://schemas.openxmlformats.org/officeDocument/2006/relationships/tags" Target="../tags/tag479.xml"/><Relationship Id="rId2" Type="http://schemas.openxmlformats.org/officeDocument/2006/relationships/tags" Target="../tags/tag478.xml"/><Relationship Id="rId16" Type="http://schemas.openxmlformats.org/officeDocument/2006/relationships/notesSlide" Target="../notesSlides/notesSlide16.xml"/><Relationship Id="rId15" Type="http://schemas.openxmlformats.org/officeDocument/2006/relationships/slideLayout" Target="../slideLayouts/slideLayout13.xml"/><Relationship Id="rId14" Type="http://schemas.openxmlformats.org/officeDocument/2006/relationships/tags" Target="../tags/tag490.xml"/><Relationship Id="rId13" Type="http://schemas.openxmlformats.org/officeDocument/2006/relationships/tags" Target="../tags/tag489.xml"/><Relationship Id="rId12" Type="http://schemas.openxmlformats.org/officeDocument/2006/relationships/tags" Target="../tags/tag488.xml"/><Relationship Id="rId11" Type="http://schemas.openxmlformats.org/officeDocument/2006/relationships/tags" Target="../tags/tag487.xml"/><Relationship Id="rId10" Type="http://schemas.openxmlformats.org/officeDocument/2006/relationships/tags" Target="../tags/tag486.xml"/><Relationship Id="rId1" Type="http://schemas.openxmlformats.org/officeDocument/2006/relationships/tags" Target="../tags/tag477.xml"/></Relationships>
</file>

<file path=ppt/slides/_rels/slide4.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file:///C:\Users\Administrator\AppData\Local\Temp\wps\INetCache\a006ca44a67160fbe16006b48b371d41" TargetMode="External"/><Relationship Id="rId2" Type="http://schemas.openxmlformats.org/officeDocument/2006/relationships/image" Target="../media/image3.jpeg"/><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7.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0" Type="http://schemas.openxmlformats.org/officeDocument/2006/relationships/slideLayout" Target="../slideLayouts/slideLayout12.xml"/><Relationship Id="rId2" Type="http://schemas.openxmlformats.org/officeDocument/2006/relationships/tags" Target="../tags/tag108.xml"/><Relationship Id="rId19" Type="http://schemas.openxmlformats.org/officeDocument/2006/relationships/tags" Target="../tags/tag125.xml"/><Relationship Id="rId18" Type="http://schemas.openxmlformats.org/officeDocument/2006/relationships/tags" Target="../tags/tag124.xml"/><Relationship Id="rId17" Type="http://schemas.openxmlformats.org/officeDocument/2006/relationships/tags" Target="../tags/tag123.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4.xml"/><Relationship Id="rId2" Type="http://schemas.openxmlformats.org/officeDocument/2006/relationships/tags" Target="../tags/tag127.xml"/><Relationship Id="rId1" Type="http://schemas.openxmlformats.org/officeDocument/2006/relationships/tags" Target="../tags/tag126.xml"/></Relationships>
</file>

<file path=ppt/slides/_rels/slide9.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9" Type="http://schemas.openxmlformats.org/officeDocument/2006/relationships/notesSlide" Target="../notesSlides/notesSlide5.xml"/><Relationship Id="rId18" Type="http://schemas.openxmlformats.org/officeDocument/2006/relationships/slideLayout" Target="../slideLayouts/slideLayout1.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image" Target="../media/image5.jpeg"/><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129064" y="621050"/>
          <a:ext cx="11812905" cy="6176084"/>
        </p:xfrm>
        <a:graphic>
          <a:graphicData uri="http://schemas.openxmlformats.org/drawingml/2006/table">
            <a:tbl>
              <a:tblPr/>
              <a:tblGrid>
                <a:gridCol w="2012315"/>
                <a:gridCol w="9800590"/>
              </a:tblGrid>
              <a:tr h="421426">
                <a:tc>
                  <a:txBody>
                    <a:bodyPr wrap="square"/>
                    <a:lstStyle/>
                    <a:p>
                      <a:pPr indent="0" algn="ctr">
                        <a:buNone/>
                      </a:pPr>
                      <a:r>
                        <a:rPr lang="en-US" sz="2800" b="0">
                          <a:solidFill>
                            <a:srgbClr val="C00000"/>
                          </a:solidFill>
                          <a:latin typeface="黑体" panose="02010609060101010101" charset="-122"/>
                          <a:ea typeface="黑体" panose="02010609060101010101" charset="-122"/>
                          <a:cs typeface="宋体" panose="02010600030101010101" pitchFamily="2" charset="-122"/>
                        </a:rPr>
                        <a:t>时段</a:t>
                      </a:r>
                      <a:endParaRPr lang="en-US" altLang="en-US" sz="2800" b="0">
                        <a:solidFill>
                          <a:srgbClr val="C00000"/>
                        </a:solidFill>
                        <a:latin typeface="黑体" panose="02010609060101010101" charset="-122"/>
                        <a:ea typeface="黑体" panose="02010609060101010101" charset="-122"/>
                        <a:cs typeface="宋体" panose="02010600030101010101" pitchFamily="2"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800" b="0">
                          <a:solidFill>
                            <a:srgbClr val="C00000"/>
                          </a:solidFill>
                          <a:latin typeface="黑体" panose="02010609060101010101" charset="-122"/>
                          <a:ea typeface="黑体" panose="02010609060101010101" charset="-122"/>
                          <a:cs typeface="宋体" panose="02010600030101010101" pitchFamily="2" charset="-122"/>
                        </a:rPr>
                        <a:t>表现</a:t>
                      </a:r>
                      <a:endParaRPr lang="en-US" altLang="en-US" sz="2800" b="0">
                        <a:solidFill>
                          <a:srgbClr val="C00000"/>
                        </a:solidFill>
                        <a:latin typeface="黑体" panose="02010609060101010101" charset="-122"/>
                        <a:ea typeface="黑体" panose="02010609060101010101" charset="-122"/>
                        <a:cs typeface="宋体" panose="02010600030101010101" pitchFamily="2"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7316">
                <a:tc rowSpan="3">
                  <a:txBody>
                    <a:bodyPr wrap="square"/>
                    <a:lstStyle/>
                    <a:p>
                      <a:pPr indent="0">
                        <a:lnSpc>
                          <a:spcPct val="110000"/>
                        </a:lnSpc>
                        <a:buNone/>
                      </a:pPr>
                      <a:endParaRPr lang="zh-CN" sz="2400" b="0">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10000"/>
                        </a:lnSpc>
                        <a:buNone/>
                      </a:pPr>
                      <a:r>
                        <a:rPr sz="2400" b="0">
                          <a:solidFill>
                            <a:srgbClr val="FF0000"/>
                          </a:solidFill>
                          <a:latin typeface="黑体" panose="02010609060101010101" charset="-122"/>
                          <a:ea typeface="黑体" panose="02010609060101010101" charset="-122"/>
                          <a:cs typeface="黑体" panose="02010609060101010101" charset="-122"/>
                          <a:sym typeface="+mn-ea"/>
                        </a:rPr>
                        <a:t>20 世纪下半叶世界的新变化(20世纪40年代中后期至1991年)</a:t>
                      </a:r>
                      <a:r>
                        <a:rPr lang="zh-CN" sz="2400" b="0">
                          <a:solidFill>
                            <a:srgbClr val="FF0000"/>
                          </a:solidFill>
                          <a:latin typeface="黑体" panose="02010609060101010101" charset="-122"/>
                          <a:ea typeface="黑体" panose="02010609060101010101" charset="-122"/>
                          <a:cs typeface="黑体" panose="02010609060101010101" charset="-122"/>
                          <a:sym typeface="+mn-ea"/>
                        </a:rPr>
                        <a:t>：</a:t>
                      </a:r>
                      <a:r>
                        <a:rPr sz="2400" b="0" err="1">
                          <a:solidFill>
                            <a:srgbClr val="FF0000"/>
                          </a:solidFill>
                          <a:latin typeface="黑体" panose="02010609060101010101" charset="-122"/>
                          <a:ea typeface="黑体" panose="02010609060101010101" charset="-122"/>
                          <a:cs typeface="黑体" panose="02010609060101010101" charset="-122"/>
                          <a:sym typeface="+mn-ea"/>
                        </a:rPr>
                        <a:t>从两极格局对峙到多极化趋势，两种经济发展模式不断调整</a:t>
                      </a:r>
                      <a:r>
                        <a:rPr lang="zh-CN" sz="2400" b="0">
                          <a:solidFill>
                            <a:srgbClr val="FF0000"/>
                          </a:solidFill>
                          <a:latin typeface="黑体" panose="02010609060101010101" charset="-122"/>
                          <a:ea typeface="黑体" panose="02010609060101010101" charset="-122"/>
                          <a:cs typeface="黑体" panose="02010609060101010101" charset="-122"/>
                          <a:sym typeface="+mn-ea"/>
                        </a:rPr>
                        <a:t>，</a:t>
                      </a:r>
                      <a:r>
                        <a:rPr sz="2400" b="0" err="1">
                          <a:solidFill>
                            <a:srgbClr val="FF0000"/>
                          </a:solidFill>
                          <a:latin typeface="黑体" panose="02010609060101010101" charset="-122"/>
                          <a:ea typeface="黑体" panose="02010609060101010101" charset="-122"/>
                          <a:cs typeface="黑体" panose="02010609060101010101" charset="-122"/>
                          <a:sym typeface="+mn-ea"/>
                        </a:rPr>
                        <a:t>新兴独立国家崛起</a:t>
                      </a:r>
                      <a:endParaRPr lang="en-US" sz="2400" b="0">
                        <a:solidFill>
                          <a:srgbClr val="FF0000"/>
                        </a:solidFill>
                        <a:latin typeface="黑体" panose="02010609060101010101" charset="-122"/>
                        <a:ea typeface="黑体" panose="02010609060101010101" charset="-122"/>
                        <a:cs typeface="黑体" panose="02010609060101010101" charset="-122"/>
                        <a:sym typeface="+mn-ea"/>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endParaRPr lang="en-US" altLang="en-US" sz="2400" b="0">
                        <a:latin typeface="黑体" panose="02010609060101010101" charset="-122"/>
                        <a:ea typeface="黑体" panose="02010609060101010101" charset="-122"/>
                      </a:endParaRPr>
                    </a:p>
                    <a:p>
                      <a:pPr indent="0">
                        <a:lnSpc>
                          <a:spcPct val="110000"/>
                        </a:lnSpc>
                        <a:buNone/>
                      </a:pPr>
                      <a:endParaRPr lang="en-US" altLang="en-US" sz="2400" b="0">
                        <a:latin typeface="黑体" panose="02010609060101010101" charset="-122"/>
                        <a:ea typeface="黑体" panose="02010609060101010101" charset="-122"/>
                      </a:endParaRPr>
                    </a:p>
                    <a:p>
                      <a:pPr indent="0">
                        <a:lnSpc>
                          <a:spcPct val="110000"/>
                        </a:lnSpc>
                        <a:buNone/>
                      </a:pPr>
                      <a:endParaRPr lang="en-US" altLang="en-US" sz="2400" b="0">
                        <a:latin typeface="黑体" panose="02010609060101010101" charset="-122"/>
                        <a:ea typeface="黑体" panose="02010609060101010101" charset="-122"/>
                      </a:endParaRPr>
                    </a:p>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0206">
                <a:tc vMerge="1">
                  <a:tcPr marL="66882" marR="66882"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endParaRPr altLang="en-US" sz="2400" b="0">
                        <a:latin typeface="黑体" panose="02010609060101010101" charset="-122"/>
                        <a:ea typeface="黑体" panose="02010609060101010101" charset="-122"/>
                      </a:endParaRPr>
                    </a:p>
                    <a:p>
                      <a:pPr indent="0">
                        <a:lnSpc>
                          <a:spcPct val="110000"/>
                        </a:lnSpc>
                        <a:buNone/>
                      </a:pPr>
                      <a:endParaRPr altLang="en-US" sz="2400" b="0">
                        <a:latin typeface="黑体" panose="02010609060101010101" charset="-122"/>
                        <a:ea typeface="黑体" panose="02010609060101010101" charset="-122"/>
                      </a:endParaRPr>
                    </a:p>
                    <a:p>
                      <a:pPr indent="0">
                        <a:lnSpc>
                          <a:spcPct val="110000"/>
                        </a:lnSpc>
                        <a:buNone/>
                      </a:pPr>
                      <a:endParaRPr altLang="en-US" sz="2400" b="0">
                        <a:latin typeface="黑体" panose="02010609060101010101" charset="-122"/>
                        <a:ea typeface="黑体" panose="02010609060101010101" charset="-122"/>
                      </a:endParaRPr>
                    </a:p>
                    <a:p>
                      <a:pPr indent="0">
                        <a:lnSpc>
                          <a:spcPct val="110000"/>
                        </a:lnSpc>
                        <a:buNone/>
                      </a:pPr>
                      <a:endParaRPr lang="en-US" altLang="en-US" sz="2400" b="0">
                        <a:latin typeface="黑体" panose="02010609060101010101" charset="-122"/>
                        <a:ea typeface="黑体" panose="02010609060101010101" charset="-122"/>
                      </a:endParaRPr>
                    </a:p>
                    <a:p>
                      <a:pPr indent="0">
                        <a:lnSpc>
                          <a:spcPct val="110000"/>
                        </a:lnSpc>
                        <a:buNone/>
                      </a:pPr>
                      <a:endParaRPr lang="en-US" altLang="en-US" sz="2400" b="0">
                        <a:latin typeface="黑体" panose="02010609060101010101" charset="-122"/>
                        <a:ea typeface="黑体" panose="02010609060101010101" charset="-122"/>
                      </a:endParaRPr>
                    </a:p>
                    <a:p>
                      <a:pPr indent="0">
                        <a:lnSpc>
                          <a:spcPct val="110000"/>
                        </a:lnSpc>
                        <a:buNone/>
                      </a:pPr>
                      <a:endParaRPr lang="en-US" altLang="en-US" sz="2400" b="0">
                        <a:latin typeface="黑体" panose="02010609060101010101" charset="-122"/>
                        <a:ea typeface="黑体" panose="02010609060101010101" charset="-122"/>
                      </a:endParaRPr>
                    </a:p>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333954">
                <a:tc vMerge="1">
                  <a:tcPr marL="66882" marR="66882"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endParaRPr lang="en-US" altLang="zh-CN" sz="2400" kern="1200">
                        <a:solidFill>
                          <a:schemeClr val="tx1"/>
                        </a:solidFill>
                        <a:latin typeface="黑体" panose="02010609060101010101" charset="-122"/>
                        <a:ea typeface="黑体" panose="02010609060101010101" charset="-122"/>
                        <a:cs typeface="+mn-cs"/>
                      </a:endParaRPr>
                    </a:p>
                    <a:p>
                      <a:pPr indent="0">
                        <a:lnSpc>
                          <a:spcPct val="110000"/>
                        </a:lnSpc>
                        <a:buNone/>
                      </a:pPr>
                      <a:r>
                        <a:rPr lang="zh-CN" altLang="zh-CN" sz="2400" kern="1200">
                          <a:solidFill>
                            <a:schemeClr val="tx1"/>
                          </a:solidFill>
                          <a:latin typeface="黑体" panose="02010609060101010101" charset="-122"/>
                          <a:ea typeface="黑体" panose="02010609060101010101" charset="-122"/>
                          <a:cs typeface="+mn-cs"/>
                        </a:rPr>
                        <a:t>文化上：科学技术迅速发展；现代主义文学、艺术有了迅速发展。</a:t>
                      </a:r>
                      <a:endParaRPr altLang="en-US" sz="2400" kern="1200">
                        <a:solidFill>
                          <a:schemeClr val="tx1"/>
                        </a:solidFill>
                        <a:latin typeface="黑体" panose="02010609060101010101" charset="-122"/>
                        <a:ea typeface="黑体" panose="02010609060101010101" charset="-122"/>
                        <a:cs typeface="+mn-cs"/>
                      </a:endParaRPr>
                    </a:p>
                  </a:txBody>
                  <a:tcPr marL="66882" marR="66882" marT="0" marB="0" vert="horz">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2"/>
            </p:custDataLst>
          </p:nvPr>
        </p:nvSpPr>
        <p:spPr>
          <a:xfrm>
            <a:off x="0" y="0"/>
            <a:ext cx="12191365" cy="553085"/>
          </a:xfrm>
          <a:prstGeom prst="rect">
            <a:avLst/>
          </a:prstGeom>
          <a:solidFill>
            <a:srgbClr val="C00000"/>
          </a:solidFill>
        </p:spPr>
        <p:txBody>
          <a:bodyPr wrap="square" rtlCol="0">
            <a:spAutoFit/>
          </a:bodyPr>
          <a:lstStyle/>
          <a:p>
            <a:pPr indent="0" algn="ctr">
              <a:lnSpc>
                <a:spcPct val="110000"/>
              </a:lnSpc>
              <a:buNone/>
            </a:pPr>
            <a:r>
              <a:rPr lang="zh-CN" altLang="en-US" sz="2730" b="1">
                <a:solidFill>
                  <a:schemeClr val="bg1"/>
                </a:solidFill>
                <a:latin typeface="楷体" panose="02010609060101010101" charset="-122"/>
                <a:ea typeface="楷体" panose="02010609060101010101" charset="-122"/>
              </a:rPr>
              <a:t>阶段特征：</a:t>
            </a:r>
            <a:r>
              <a:rPr lang="en-US" altLang="zh-CN" sz="2730" b="1">
                <a:solidFill>
                  <a:schemeClr val="bg1"/>
                </a:solidFill>
                <a:latin typeface="楷体" panose="02010609060101010101" charset="-122"/>
                <a:ea typeface="楷体" panose="02010609060101010101" charset="-122"/>
                <a:sym typeface="+mn-ea"/>
              </a:rPr>
              <a:t>20</a:t>
            </a:r>
            <a:r>
              <a:rPr lang="zh-CN" altLang="en-US" sz="2730" b="1">
                <a:solidFill>
                  <a:schemeClr val="bg1"/>
                </a:solidFill>
                <a:latin typeface="楷体" panose="02010609060101010101" charset="-122"/>
                <a:ea typeface="楷体" panose="02010609060101010101" charset="-122"/>
                <a:sym typeface="+mn-ea"/>
              </a:rPr>
              <a:t>世纪下半叶世界的新变化</a:t>
            </a:r>
            <a:endParaRPr lang="zh-CN" altLang="en-US" sz="2730" b="1">
              <a:solidFill>
                <a:schemeClr val="bg1"/>
              </a:solidFill>
              <a:latin typeface="楷体" panose="02010609060101010101" charset="-122"/>
              <a:ea typeface="楷体" panose="02010609060101010101" charset="-122"/>
              <a:sym typeface="+mn-ea"/>
            </a:endParaRPr>
          </a:p>
        </p:txBody>
      </p:sp>
      <p:sp>
        <p:nvSpPr>
          <p:cNvPr id="3" name="文本框 2"/>
          <p:cNvSpPr txBox="1"/>
          <p:nvPr>
            <p:custDataLst>
              <p:tags r:id="rId3"/>
            </p:custDataLst>
          </p:nvPr>
        </p:nvSpPr>
        <p:spPr>
          <a:xfrm>
            <a:off x="2132552" y="1041674"/>
            <a:ext cx="9692640" cy="1569660"/>
          </a:xfrm>
          <a:prstGeom prst="rect">
            <a:avLst/>
          </a:prstGeom>
          <a:noFill/>
        </p:spPr>
        <p:txBody>
          <a:bodyPr wrap="square" rtlCol="0">
            <a:spAutoFit/>
          </a:bodyPr>
          <a:lstStyle/>
          <a:p>
            <a:pPr>
              <a:lnSpc>
                <a:spcPct val="100000"/>
              </a:lnSpc>
            </a:pPr>
            <a:r>
              <a:rPr altLang="en-US" sz="2400" err="1">
                <a:solidFill>
                  <a:srgbClr val="1D41D5"/>
                </a:solidFill>
                <a:latin typeface="黑体" panose="02010609060101010101" charset="-122"/>
                <a:ea typeface="黑体" panose="02010609060101010101" charset="-122"/>
                <a:cs typeface="黑体" panose="02010609060101010101" charset="-122"/>
                <a:sym typeface="+mn-ea"/>
              </a:rPr>
              <a:t>政治上</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①</a:t>
            </a:r>
            <a:r>
              <a:rPr sz="2400" err="1">
                <a:solidFill>
                  <a:srgbClr val="FF0000"/>
                </a:solidFill>
                <a:latin typeface="黑体" panose="02010609060101010101" charset="-122"/>
                <a:ea typeface="黑体" panose="02010609060101010101" charset="-122"/>
                <a:sym typeface="+mn-ea"/>
              </a:rPr>
              <a:t>冷战</a:t>
            </a:r>
            <a:r>
              <a:rPr sz="2400" err="1">
                <a:latin typeface="黑体" panose="02010609060101010101" charset="-122"/>
                <a:ea typeface="黑体" panose="02010609060101010101" charset="-122"/>
                <a:sym typeface="+mn-ea"/>
              </a:rPr>
              <a:t>是国际形势发展的主要态势，</a:t>
            </a:r>
            <a:r>
              <a:rPr sz="2400" err="1">
                <a:solidFill>
                  <a:srgbClr val="FF0000"/>
                </a:solidFill>
                <a:latin typeface="黑体" panose="02010609060101010101" charset="-122"/>
                <a:ea typeface="黑体" panose="02010609060101010101" charset="-122"/>
                <a:sym typeface="+mn-ea"/>
              </a:rPr>
              <a:t>两极格局</a:t>
            </a:r>
            <a:r>
              <a:rPr sz="2400" err="1">
                <a:latin typeface="黑体" panose="02010609060101010101" charset="-122"/>
                <a:ea typeface="黑体" panose="02010609060101010101" charset="-122"/>
                <a:sym typeface="+mn-ea"/>
              </a:rPr>
              <a:t>中孕育着</a:t>
            </a:r>
            <a:r>
              <a:rPr sz="2400" err="1">
                <a:solidFill>
                  <a:srgbClr val="FF0000"/>
                </a:solidFill>
                <a:latin typeface="黑体" panose="02010609060101010101" charset="-122"/>
                <a:ea typeface="黑体" panose="02010609060101010101" charset="-122"/>
                <a:sym typeface="+mn-ea"/>
              </a:rPr>
              <a:t>世界多极化</a:t>
            </a:r>
            <a:r>
              <a:rPr sz="2400" err="1">
                <a:latin typeface="黑体" panose="02010609060101010101" charset="-122"/>
                <a:ea typeface="黑体" panose="02010609060101010101" charset="-122"/>
                <a:sym typeface="+mn-ea"/>
              </a:rPr>
              <a:t>的发展趋势，苏联的解体标志着持续近半个世纪的冷战结束。</a:t>
            </a:r>
            <a:r>
              <a:rPr lang="zh-CN" altLang="en-US" sz="2400">
                <a:latin typeface="黑体" panose="02010609060101010101" charset="-122"/>
                <a:ea typeface="黑体" panose="02010609060101010101" charset="-122"/>
                <a:sym typeface="+mn-ea"/>
              </a:rPr>
              <a:t>②</a:t>
            </a:r>
            <a:r>
              <a:rPr sz="2400" err="1">
                <a:solidFill>
                  <a:srgbClr val="FF0000"/>
                </a:solidFill>
                <a:latin typeface="黑体" panose="02010609060101010101" charset="-122"/>
                <a:ea typeface="黑体" panose="02010609060101010101" charset="-122"/>
                <a:sym typeface="+mn-ea"/>
              </a:rPr>
              <a:t>亚非拉国家</a:t>
            </a:r>
            <a:r>
              <a:rPr sz="2400" err="1">
                <a:latin typeface="黑体" panose="02010609060101010101" charset="-122"/>
                <a:ea typeface="黑体" panose="02010609060101010101" charset="-122"/>
                <a:sym typeface="+mn-ea"/>
              </a:rPr>
              <a:t>纷纷独立并壮大发展，世界殖民体系崩溃，发展中国家在国际事务中发挥日益重要的作用，但是发展中国家的发展之路任重道远。</a:t>
            </a:r>
            <a:endParaRPr sz="2400" err="1">
              <a:latin typeface="黑体" panose="02010609060101010101" charset="-122"/>
              <a:ea typeface="黑体" panose="02010609060101010101" charset="-122"/>
              <a:sym typeface="+mn-ea"/>
            </a:endParaRPr>
          </a:p>
        </p:txBody>
      </p:sp>
      <p:sp>
        <p:nvSpPr>
          <p:cNvPr id="6" name="文本框 5"/>
          <p:cNvSpPr txBox="1"/>
          <p:nvPr>
            <p:custDataLst>
              <p:tags r:id="rId4"/>
            </p:custDataLst>
          </p:nvPr>
        </p:nvSpPr>
        <p:spPr>
          <a:xfrm>
            <a:off x="2132552" y="2963239"/>
            <a:ext cx="9692640" cy="2308324"/>
          </a:xfrm>
          <a:prstGeom prst="rect">
            <a:avLst/>
          </a:prstGeom>
          <a:noFill/>
        </p:spPr>
        <p:txBody>
          <a:bodyPr wrap="square" rtlCol="0">
            <a:spAutoFit/>
          </a:bodyPr>
          <a:lstStyle/>
          <a:p>
            <a:r>
              <a:rPr altLang="en-US" sz="2400" err="1">
                <a:solidFill>
                  <a:srgbClr val="1D41D5"/>
                </a:solidFill>
                <a:latin typeface="黑体" panose="02010609060101010101" charset="-122"/>
                <a:ea typeface="黑体" panose="02010609060101010101" charset="-122"/>
                <a:cs typeface="黑体" panose="02010609060101010101" charset="-122"/>
                <a:sym typeface="+mn-ea"/>
              </a:rPr>
              <a:t>经济上</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①</a:t>
            </a:r>
            <a:r>
              <a:rPr sz="2400" err="1">
                <a:latin typeface="黑体" panose="02010609060101010101" charset="-122"/>
                <a:ea typeface="黑体" panose="02010609060101010101" charset="-122"/>
                <a:sym typeface="+mn-ea"/>
              </a:rPr>
              <a:t>罗斯福新政开创了</a:t>
            </a:r>
            <a:r>
              <a:rPr sz="2400" err="1">
                <a:solidFill>
                  <a:srgbClr val="FF0000"/>
                </a:solidFill>
                <a:latin typeface="黑体" panose="02010609060101010101" charset="-122"/>
                <a:ea typeface="黑体" panose="02010609060101010101" charset="-122"/>
                <a:sym typeface="+mn-ea"/>
              </a:rPr>
              <a:t>国家垄断资本主义</a:t>
            </a:r>
            <a:r>
              <a:rPr sz="2400" err="1">
                <a:latin typeface="黑体" panose="02010609060101010101" charset="-122"/>
                <a:ea typeface="黑体" panose="02010609060101010101" charset="-122"/>
                <a:sym typeface="+mn-ea"/>
              </a:rPr>
              <a:t>的经济发展新模式。二战后，资本主义国家</a:t>
            </a:r>
            <a:r>
              <a:rPr lang="zh-CN" altLang="zh-CN" sz="2400">
                <a:solidFill>
                  <a:srgbClr val="FF0000"/>
                </a:solidFill>
                <a:latin typeface="黑体" panose="02010609060101010101" charset="-122"/>
                <a:ea typeface="黑体" panose="02010609060101010101" charset="-122"/>
              </a:rPr>
              <a:t>加强国际间经济的协调与合作</a:t>
            </a:r>
            <a:r>
              <a:rPr lang="zh-CN" altLang="en-US" sz="2400">
                <a:solidFill>
                  <a:srgbClr val="FF0000"/>
                </a:solidFill>
                <a:ea typeface="华文楷体" panose="02010600040101010101" pitchFamily="2" charset="-122"/>
              </a:rPr>
              <a:t>，</a:t>
            </a:r>
            <a:r>
              <a:rPr lang="zh-CN" altLang="en-US" sz="2400">
                <a:latin typeface="黑体" panose="02010609060101010101" charset="-122"/>
                <a:ea typeface="黑体" panose="02010609060101010101" charset="-122"/>
                <a:sym typeface="+mn-ea"/>
              </a:rPr>
              <a:t>加强国家干预</a:t>
            </a:r>
            <a:r>
              <a:rPr sz="2400">
                <a:latin typeface="黑体" panose="02010609060101010101" charset="-122"/>
                <a:ea typeface="黑体" panose="02010609060101010101" charset="-122"/>
                <a:sym typeface="+mn-ea"/>
              </a:rPr>
              <a:t>，到 20 世纪70年代，各国</a:t>
            </a:r>
            <a:r>
              <a:rPr sz="2400">
                <a:solidFill>
                  <a:srgbClr val="FF0000"/>
                </a:solidFill>
                <a:latin typeface="黑体" panose="02010609060101010101" charset="-122"/>
                <a:ea typeface="黑体" panose="02010609060101010101" charset="-122"/>
                <a:sym typeface="+mn-ea"/>
              </a:rPr>
              <a:t>减少对经济的干预</a:t>
            </a:r>
            <a:r>
              <a:rPr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 ②</a:t>
            </a:r>
            <a:r>
              <a:rPr sz="2400">
                <a:latin typeface="黑体" panose="02010609060101010101" charset="-122"/>
                <a:ea typeface="黑体" panose="02010609060101010101" charset="-122"/>
                <a:sym typeface="+mn-ea"/>
              </a:rPr>
              <a:t>苏联和东欧社会主义国家开始改革尝试，但终因</a:t>
            </a:r>
            <a:r>
              <a:rPr sz="2400">
                <a:solidFill>
                  <a:srgbClr val="FF0000"/>
                </a:solidFill>
                <a:latin typeface="黑体" panose="02010609060101010101" charset="-122"/>
                <a:ea typeface="黑体" panose="02010609060101010101" charset="-122"/>
                <a:sym typeface="+mn-ea"/>
              </a:rPr>
              <a:t>未能突破高度集中的政治经济体制</a:t>
            </a:r>
            <a:r>
              <a:rPr sz="2400">
                <a:latin typeface="黑体" panose="02010609060101010101" charset="-122"/>
                <a:ea typeface="黑体" panose="02010609060101010101" charset="-122"/>
                <a:sym typeface="+mn-ea"/>
              </a:rPr>
              <a:t>的束缚而失败，引发</a:t>
            </a:r>
            <a:r>
              <a:rPr sz="2400">
                <a:solidFill>
                  <a:srgbClr val="FF0000"/>
                </a:solidFill>
                <a:latin typeface="黑体" panose="02010609060101010101" charset="-122"/>
                <a:ea typeface="黑体" panose="02010609060101010101" charset="-122"/>
                <a:sym typeface="+mn-ea"/>
              </a:rPr>
              <a:t>东欧剧变、苏联解体</a:t>
            </a:r>
            <a:r>
              <a:rPr sz="2400">
                <a:latin typeface="黑体" panose="02010609060101010101" charset="-122"/>
                <a:ea typeface="黑体" panose="02010609060101010101" charset="-122"/>
                <a:sym typeface="+mn-ea"/>
              </a:rPr>
              <a:t>，社会主义遭受重大挫折。</a:t>
            </a:r>
            <a:r>
              <a:rPr lang="zh-CN" altLang="en-US" sz="2400">
                <a:latin typeface="黑体" panose="02010609060101010101" charset="-122"/>
                <a:ea typeface="黑体" panose="02010609060101010101" charset="-122"/>
                <a:sym typeface="+mn-ea"/>
              </a:rPr>
              <a:t>③</a:t>
            </a:r>
            <a:r>
              <a:rPr lang="zh-CN" altLang="zh-CN" sz="2400">
                <a:solidFill>
                  <a:srgbClr val="FF0000"/>
                </a:solidFill>
                <a:latin typeface="黑体" panose="02010609060101010101" charset="-122"/>
                <a:ea typeface="黑体" panose="02010609060101010101" charset="-122"/>
              </a:rPr>
              <a:t>第三次科技革命</a:t>
            </a:r>
            <a:r>
              <a:rPr lang="zh-CN" altLang="zh-CN" sz="2400">
                <a:latin typeface="黑体" panose="02010609060101010101" charset="-122"/>
                <a:ea typeface="黑体" panose="02010609060101010101" charset="-122"/>
              </a:rPr>
              <a:t>推动生产力迅速发展；</a:t>
            </a:r>
            <a:r>
              <a:rPr lang="zh-CN" altLang="zh-CN" sz="2400">
                <a:solidFill>
                  <a:srgbClr val="FF0000"/>
                </a:solidFill>
                <a:latin typeface="黑体" panose="02010609060101010101" charset="-122"/>
                <a:ea typeface="黑体" panose="02010609060101010101" charset="-122"/>
              </a:rPr>
              <a:t>经济区域化和经济全球化</a:t>
            </a:r>
            <a:r>
              <a:rPr lang="zh-CN" altLang="zh-CN" sz="2400">
                <a:latin typeface="黑体" panose="02010609060101010101" charset="-122"/>
                <a:ea typeface="黑体" panose="02010609060101010101" charset="-122"/>
              </a:rPr>
              <a:t>趋势发展明显。</a:t>
            </a:r>
            <a:endParaRPr sz="2400">
              <a:latin typeface="黑体" panose="02010609060101010101" charset="-122"/>
              <a:ea typeface="黑体" panose="02010609060101010101" charset="-122"/>
              <a:sym typeface="+mn-ea"/>
            </a:endParaRPr>
          </a:p>
        </p:txBody>
      </p:sp>
    </p:spTree>
    <p:custDataLst>
      <p:tags r:id="rId5"/>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24330" y="0"/>
            <a:ext cx="8216900" cy="406400"/>
          </a:xfrm>
          <a:prstGeom prst="rect">
            <a:avLst/>
          </a:prstGeom>
          <a:noFill/>
        </p:spPr>
        <p:txBody>
          <a:bodyPr vert="horz" wrap="square" lIns="66550" tIns="33276" rIns="66550" bIns="33276" rtlCol="0" anchor="t" anchorCtr="0">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ctr" defTabSz="457200">
              <a:lnSpc>
                <a:spcPct val="100000"/>
              </a:lnSpc>
              <a:buClrTx/>
              <a:buSzTx/>
              <a:buFontTx/>
            </a:pPr>
            <a:r>
              <a:rPr lang="zh-CN" altLang="en-US" sz="2400">
                <a:solidFill>
                  <a:srgbClr val="C00000"/>
                </a:solidFill>
                <a:latin typeface="黑体" panose="02010609060101010101" charset="-122"/>
                <a:ea typeface="黑体" panose="02010609060101010101" charset="-122"/>
                <a:cs typeface="+mn-cs"/>
                <a:sym typeface="+mn-ea"/>
              </a:rPr>
              <a:t> 【思考】资本主义发展史上主要经济思想的演变</a:t>
            </a:r>
            <a:endParaRPr lang="zh-CN" altLang="en-US" sz="2400">
              <a:solidFill>
                <a:srgbClr val="C00000"/>
              </a:solidFill>
              <a:latin typeface="黑体" panose="02010609060101010101" charset="-122"/>
              <a:ea typeface="黑体" panose="02010609060101010101" charset="-122"/>
              <a:cs typeface="+mn-cs"/>
              <a:sym typeface="+mn-ea"/>
            </a:endParaRPr>
          </a:p>
        </p:txBody>
      </p:sp>
      <p:graphicFrame>
        <p:nvGraphicFramePr>
          <p:cNvPr id="3" name="表格 2"/>
          <p:cNvGraphicFramePr>
            <a:graphicFrameLocks noGrp="1"/>
          </p:cNvGraphicFramePr>
          <p:nvPr>
            <p:custDataLst>
              <p:tags r:id="rId2"/>
            </p:custDataLst>
          </p:nvPr>
        </p:nvGraphicFramePr>
        <p:xfrm>
          <a:off x="0" y="406400"/>
          <a:ext cx="12106274" cy="6898076"/>
        </p:xfrm>
        <a:graphic>
          <a:graphicData uri="http://schemas.openxmlformats.org/drawingml/2006/table">
            <a:tbl>
              <a:tblPr/>
              <a:tblGrid>
                <a:gridCol w="1065700"/>
                <a:gridCol w="2664899"/>
                <a:gridCol w="3291993"/>
                <a:gridCol w="2242248"/>
                <a:gridCol w="2841434"/>
              </a:tblGrid>
              <a:tr h="358422">
                <a:tc>
                  <a:txBody>
                    <a:bodyPr wrap="square"/>
                    <a:lstStyle/>
                    <a:p>
                      <a:pPr indent="0">
                        <a:buNone/>
                      </a:pPr>
                      <a:endParaRPr lang="zh-CN" altLang="en-US" sz="20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C00000"/>
                          </a:solidFill>
                          <a:latin typeface="黑体" panose="02010609060101010101" charset="-122"/>
                          <a:ea typeface="黑体" panose="02010609060101010101" charset="-122"/>
                        </a:rPr>
                        <a:t>重商主义</a:t>
                      </a:r>
                      <a:endParaRPr lang="zh-CN" altLang="en-US" sz="2400" b="1">
                        <a:solidFill>
                          <a:srgbClr val="C00000"/>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C00000"/>
                          </a:solidFill>
                          <a:latin typeface="黑体" panose="02010609060101010101" charset="-122"/>
                          <a:ea typeface="黑体" panose="02010609060101010101" charset="-122"/>
                        </a:rPr>
                        <a:t>自由主义</a:t>
                      </a:r>
                      <a:endParaRPr lang="zh-CN" altLang="en-US" sz="2400" b="1">
                        <a:solidFill>
                          <a:srgbClr val="C00000"/>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C00000"/>
                          </a:solidFill>
                          <a:latin typeface="黑体" panose="02010609060101010101" charset="-122"/>
                          <a:ea typeface="黑体" panose="02010609060101010101" charset="-122"/>
                        </a:rPr>
                        <a:t>凯恩斯主义</a:t>
                      </a:r>
                      <a:endParaRPr lang="zh-CN" altLang="en-US" sz="2400" b="1">
                        <a:solidFill>
                          <a:srgbClr val="C00000"/>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C00000"/>
                          </a:solidFill>
                          <a:latin typeface="黑体" panose="02010609060101010101" charset="-122"/>
                          <a:ea typeface="黑体" panose="02010609060101010101" charset="-122"/>
                        </a:rPr>
                        <a:t>新自由主义</a:t>
                      </a:r>
                      <a:endParaRPr lang="zh-CN" altLang="en-US" sz="2400" b="1">
                        <a:solidFill>
                          <a:srgbClr val="C00000"/>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716844">
                <a:tc>
                  <a:txBody>
                    <a:bodyPr wrap="square"/>
                    <a:lstStyle/>
                    <a:p>
                      <a:pPr algn="l">
                        <a:buClrTx/>
                        <a:buSzTx/>
                        <a:buFontTx/>
                        <a:buNone/>
                      </a:pPr>
                      <a:r>
                        <a:rPr lang="zh-CN" altLang="en-US" sz="2400" b="1">
                          <a:solidFill>
                            <a:srgbClr val="1414DC"/>
                          </a:solidFill>
                          <a:latin typeface="黑体" panose="02010609060101010101" charset="-122"/>
                          <a:ea typeface="黑体" panose="02010609060101010101" charset="-122"/>
                          <a:cs typeface="微软雅黑" panose="020B0503020204020204" charset="-122"/>
                        </a:rPr>
                        <a:t>盛行时间</a:t>
                      </a: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16—18世纪</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19世纪—20世纪30年代</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20世纪30—70年代</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20世纪70年代以后</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1075267">
                <a:tc>
                  <a:txBody>
                    <a:bodyPr wrap="square"/>
                    <a:lstStyle/>
                    <a:p>
                      <a:pPr algn="l">
                        <a:buClrTx/>
                        <a:buSzTx/>
                        <a:buFontTx/>
                        <a:buNone/>
                      </a:pP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p>
                      <a:pPr algn="l">
                        <a:buClrTx/>
                        <a:buSzTx/>
                        <a:buFontTx/>
                        <a:buNone/>
                      </a:pPr>
                      <a:r>
                        <a:rPr lang="zh-CN" altLang="en-US" sz="2400" b="1">
                          <a:solidFill>
                            <a:srgbClr val="1414DC"/>
                          </a:solidFill>
                          <a:latin typeface="黑体" panose="02010609060101010101" charset="-122"/>
                          <a:ea typeface="黑体" panose="02010609060101010101" charset="-122"/>
                          <a:cs typeface="微软雅黑" panose="020B0503020204020204" charset="-122"/>
                        </a:rPr>
                        <a:t>核心内容</a:t>
                      </a: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通过</a:t>
                      </a:r>
                      <a:r>
                        <a:rPr lang="zh-CN" altLang="en-US" sz="2400" b="1">
                          <a:solidFill>
                            <a:srgbClr val="FF0000"/>
                          </a:solidFill>
                          <a:latin typeface="黑体" panose="02010609060101010101" charset="-122"/>
                          <a:ea typeface="黑体" panose="02010609060101010101" charset="-122"/>
                        </a:rPr>
                        <a:t>国家力量</a:t>
                      </a:r>
                      <a:r>
                        <a:rPr lang="zh-CN" altLang="en-US" sz="2400" b="1">
                          <a:solidFill>
                            <a:schemeClr val="tx1"/>
                          </a:solidFill>
                          <a:latin typeface="黑体" panose="02010609060101010101" charset="-122"/>
                          <a:ea typeface="黑体" panose="02010609060101010101" charset="-122"/>
                        </a:rPr>
                        <a:t>发展工商业和对外贸易，多储备金银等。</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提倡</a:t>
                      </a:r>
                      <a:r>
                        <a:rPr lang="zh-CN" altLang="en-US" sz="2400" b="1">
                          <a:solidFill>
                            <a:srgbClr val="FF0000"/>
                          </a:solidFill>
                          <a:latin typeface="黑体" panose="02010609060101010101" charset="-122"/>
                          <a:ea typeface="黑体" panose="02010609060101010101" charset="-122"/>
                        </a:rPr>
                        <a:t>自由</a:t>
                      </a:r>
                      <a:r>
                        <a:rPr lang="zh-CN" altLang="en-US" sz="2400" b="1">
                          <a:solidFill>
                            <a:schemeClr val="tx1"/>
                          </a:solidFill>
                          <a:latin typeface="黑体" panose="02010609060101010101" charset="-122"/>
                          <a:ea typeface="黑体" panose="02010609060101010101" charset="-122"/>
                        </a:rPr>
                        <a:t>经营、</a:t>
                      </a:r>
                      <a:r>
                        <a:rPr lang="zh-CN" altLang="en-US" sz="2400" b="1">
                          <a:solidFill>
                            <a:srgbClr val="FF0000"/>
                          </a:solidFill>
                          <a:latin typeface="黑体" panose="02010609060101010101" charset="-122"/>
                          <a:ea typeface="黑体" panose="02010609060101010101" charset="-122"/>
                        </a:rPr>
                        <a:t>自由</a:t>
                      </a:r>
                      <a:r>
                        <a:rPr lang="zh-CN" altLang="en-US" sz="2400" b="1">
                          <a:solidFill>
                            <a:schemeClr val="tx1"/>
                          </a:solidFill>
                          <a:latin typeface="黑体" panose="02010609060101010101" charset="-122"/>
                          <a:ea typeface="黑体" panose="02010609060101010101" charset="-122"/>
                        </a:rPr>
                        <a:t>竞争、</a:t>
                      </a:r>
                      <a:r>
                        <a:rPr lang="zh-CN" altLang="en-US" sz="2400" b="1">
                          <a:solidFill>
                            <a:srgbClr val="FF0000"/>
                          </a:solidFill>
                          <a:latin typeface="黑体" panose="02010609060101010101" charset="-122"/>
                          <a:ea typeface="黑体" panose="02010609060101010101" charset="-122"/>
                        </a:rPr>
                        <a:t>自由</a:t>
                      </a:r>
                      <a:r>
                        <a:rPr lang="zh-CN" altLang="en-US" sz="2400" b="1">
                          <a:solidFill>
                            <a:schemeClr val="tx1"/>
                          </a:solidFill>
                          <a:latin typeface="黑体" panose="02010609060101010101" charset="-122"/>
                          <a:ea typeface="黑体" panose="02010609060101010101" charset="-122"/>
                        </a:rPr>
                        <a:t>贸易。</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政府从信贷、投资、生产、销售等方面干预经济。</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减少国家对经济的干预，实现经济的市场化、自由化和私有化。</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1792111">
                <a:tc>
                  <a:txBody>
                    <a:bodyPr wrap="square"/>
                    <a:lstStyle/>
                    <a:p>
                      <a:pPr algn="l">
                        <a:buClrTx/>
                        <a:buSzTx/>
                        <a:buFontTx/>
                        <a:buNone/>
                      </a:pP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p>
                      <a:pPr algn="l">
                        <a:buClrTx/>
                        <a:buSzTx/>
                        <a:buFontTx/>
                        <a:buNone/>
                      </a:pP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p>
                      <a:pPr algn="l">
                        <a:buClrTx/>
                        <a:buSzTx/>
                        <a:buFontTx/>
                        <a:buNone/>
                      </a:pPr>
                      <a:r>
                        <a:rPr lang="zh-CN" altLang="en-US" sz="2400" b="1">
                          <a:solidFill>
                            <a:srgbClr val="1414DC"/>
                          </a:solidFill>
                          <a:latin typeface="黑体" panose="02010609060101010101" charset="-122"/>
                          <a:ea typeface="黑体" panose="02010609060101010101" charset="-122"/>
                          <a:cs typeface="微软雅黑" panose="020B0503020204020204" charset="-122"/>
                        </a:rPr>
                        <a:t>实践措施</a:t>
                      </a: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鼓励建立手工工场，拓展海外贸易，积极抢占殖民地。</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资本家自由经营，</a:t>
                      </a:r>
                      <a:r>
                        <a:rPr lang="zh-CN" altLang="en-US" sz="2400" b="1">
                          <a:solidFill>
                            <a:srgbClr val="FF0000"/>
                          </a:solidFill>
                          <a:latin typeface="黑体" panose="02010609060101010101" charset="-122"/>
                          <a:ea typeface="黑体" panose="02010609060101010101" charset="-122"/>
                        </a:rPr>
                        <a:t>消除关税壁垒。</a:t>
                      </a:r>
                      <a:endParaRPr lang="zh-CN" altLang="en-US" sz="2400" b="1">
                        <a:solidFill>
                          <a:srgbClr val="FF0000"/>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加强对经济的宏观管理，制定经济计划，政府直接投资高风险工业，不同程度地推行国有化政策。</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削减社会福利支出，推行社会福利计划多元化、市场化；实行国有企业私有化。</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2508956">
                <a:tc>
                  <a:txBody>
                    <a:bodyPr wrap="square"/>
                    <a:lstStyle/>
                    <a:p>
                      <a:pPr algn="l">
                        <a:buClrTx/>
                        <a:buSzTx/>
                        <a:buFontTx/>
                        <a:buNone/>
                      </a:pP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p>
                      <a:pPr algn="l">
                        <a:buClrTx/>
                        <a:buSzTx/>
                        <a:buFontTx/>
                        <a:buNone/>
                      </a:pP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p>
                      <a:pPr algn="l">
                        <a:buClrTx/>
                        <a:buSzTx/>
                        <a:buFontTx/>
                        <a:buNone/>
                      </a:pP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p>
                      <a:pPr algn="l">
                        <a:buClrTx/>
                        <a:buSzTx/>
                        <a:buFontTx/>
                        <a:buNone/>
                      </a:pPr>
                      <a:r>
                        <a:rPr lang="zh-CN" altLang="en-US" sz="2400" b="1">
                          <a:solidFill>
                            <a:srgbClr val="1414DC"/>
                          </a:solidFill>
                          <a:latin typeface="黑体" panose="02010609060101010101" charset="-122"/>
                          <a:ea typeface="黑体" panose="02010609060101010101" charset="-122"/>
                          <a:cs typeface="微软雅黑" panose="020B0503020204020204" charset="-122"/>
                        </a:rPr>
                        <a:t>历史影响</a:t>
                      </a:r>
                      <a:endParaRPr lang="zh-CN" altLang="en-US" sz="2400" b="1">
                        <a:solidFill>
                          <a:srgbClr val="1414DC"/>
                        </a:solidFill>
                        <a:latin typeface="黑体" panose="02010609060101010101" charset="-122"/>
                        <a:ea typeface="黑体" panose="02010609060101010101" charset="-122"/>
                        <a:cs typeface="微软雅黑" panose="020B0503020204020204"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加速了资本原始积累，促进了工场手工业的发展；促使西方加紧殖民扩张和贸易争夺。</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加速了工业资本主义的发展，促使资本主义国家加紧对商品市场、原料产地和投资场所的争夺，促使资本主义世界市场形成。</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推动二战后资本主义各国经济的飞速发展。</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wrap="square"/>
                    <a:lstStyle/>
                    <a:p>
                      <a:pPr indent="0">
                        <a:buNone/>
                      </a:pPr>
                      <a:r>
                        <a:rPr lang="zh-CN" altLang="en-US" sz="2400" b="1">
                          <a:solidFill>
                            <a:schemeClr val="tx1"/>
                          </a:solidFill>
                          <a:latin typeface="黑体" panose="02010609060101010101" charset="-122"/>
                          <a:ea typeface="黑体" panose="02010609060101010101" charset="-122"/>
                        </a:rPr>
                        <a:t>推动主要资本主义国家逐渐走出“滞胀”困境，经济得以复苏。</a:t>
                      </a:r>
                      <a:endParaRPr lang="zh-CN" altLang="en-US" sz="2400" b="1">
                        <a:solidFill>
                          <a:schemeClr val="tx1"/>
                        </a:solidFill>
                        <a:latin typeface="黑体" panose="02010609060101010101" charset="-122"/>
                        <a:ea typeface="黑体" panose="02010609060101010101" charset="-122"/>
                      </a:endParaRPr>
                    </a:p>
                  </a:txBody>
                  <a:tcPr marL="6350" marR="6350" marT="0" marB="0" vert="horz">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文本框 82"/>
          <p:cNvSpPr txBox="1"/>
          <p:nvPr>
            <p:custDataLst>
              <p:tags r:id="rId1"/>
            </p:custDataLst>
          </p:nvPr>
        </p:nvSpPr>
        <p:spPr>
          <a:xfrm>
            <a:off x="385772" y="2369511"/>
            <a:ext cx="553998" cy="2047680"/>
          </a:xfrm>
          <a:prstGeom prst="rect">
            <a:avLst/>
          </a:prstGeom>
          <a:noFill/>
        </p:spPr>
        <p:txBody>
          <a:bodyPr vert="eaVert"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新航路的开辟</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grpSp>
        <p:nvGrpSpPr>
          <p:cNvPr id="66" name="组合 65"/>
          <p:cNvGrpSpPr/>
          <p:nvPr>
            <p:custDataLst>
              <p:tags r:id="rId2"/>
            </p:custDataLst>
          </p:nvPr>
        </p:nvGrpSpPr>
        <p:grpSpPr>
          <a:xfrm>
            <a:off x="8216279" y="2702268"/>
            <a:ext cx="1127760" cy="2968413"/>
            <a:chOff x="10266" y="2695"/>
            <a:chExt cx="1080" cy="2007"/>
          </a:xfrm>
        </p:grpSpPr>
        <p:sp>
          <p:nvSpPr>
            <p:cNvPr id="67" name="文本框 66"/>
            <p:cNvSpPr txBox="1"/>
            <p:nvPr>
              <p:custDataLst>
                <p:tags r:id="rId3"/>
              </p:custDataLst>
            </p:nvPr>
          </p:nvSpPr>
          <p:spPr>
            <a:xfrm>
              <a:off x="10266" y="4016"/>
              <a:ext cx="1080" cy="312"/>
            </a:xfrm>
            <a:prstGeom prst="rect">
              <a:avLst/>
            </a:prstGeom>
            <a:no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panose="020B0604020202020204"/>
                </a:rPr>
                <a:t>1929</a:t>
              </a:r>
              <a:endParaRPr kumimoji="0" lang="en-US" altLang="zh-CN" sz="24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Arial" panose="020B0604020202020204"/>
              </a:endParaRPr>
            </a:p>
          </p:txBody>
        </p:sp>
        <p:sp>
          <p:nvSpPr>
            <p:cNvPr id="68" name="文本框 67"/>
            <p:cNvSpPr txBox="1"/>
            <p:nvPr>
              <p:custDataLst>
                <p:tags r:id="rId4"/>
              </p:custDataLst>
            </p:nvPr>
          </p:nvSpPr>
          <p:spPr>
            <a:xfrm>
              <a:off x="10479" y="2695"/>
              <a:ext cx="531" cy="2007"/>
            </a:xfrm>
            <a:prstGeom prst="rect">
              <a:avLst/>
            </a:prstGeom>
            <a:noFill/>
          </p:spPr>
          <p:txBody>
            <a:bodyPr vert="eaVert"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经济大危机</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grpSp>
      <p:sp>
        <p:nvSpPr>
          <p:cNvPr id="70" name="文本框 69"/>
          <p:cNvSpPr txBox="1"/>
          <p:nvPr>
            <p:custDataLst>
              <p:tags r:id="rId5"/>
            </p:custDataLst>
          </p:nvPr>
        </p:nvSpPr>
        <p:spPr>
          <a:xfrm>
            <a:off x="334404" y="4657644"/>
            <a:ext cx="106764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1500</a:t>
            </a:r>
            <a:endPar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grpSp>
        <p:nvGrpSpPr>
          <p:cNvPr id="71" name="组合 70"/>
          <p:cNvGrpSpPr/>
          <p:nvPr>
            <p:custDataLst>
              <p:tags r:id="rId6"/>
            </p:custDataLst>
          </p:nvPr>
        </p:nvGrpSpPr>
        <p:grpSpPr>
          <a:xfrm>
            <a:off x="627350" y="4319402"/>
            <a:ext cx="7695355" cy="806874"/>
            <a:chOff x="467" y="3656"/>
            <a:chExt cx="9089" cy="953"/>
          </a:xfrm>
        </p:grpSpPr>
        <p:grpSp>
          <p:nvGrpSpPr>
            <p:cNvPr id="72" name="组合 71"/>
            <p:cNvGrpSpPr/>
            <p:nvPr>
              <p:custDataLst>
                <p:tags r:id="rId7"/>
              </p:custDataLst>
            </p:nvPr>
          </p:nvGrpSpPr>
          <p:grpSpPr>
            <a:xfrm>
              <a:off x="467" y="3656"/>
              <a:ext cx="8506" cy="408"/>
              <a:chOff x="407" y="3387"/>
              <a:chExt cx="8506" cy="408"/>
            </a:xfrm>
          </p:grpSpPr>
          <p:cxnSp>
            <p:nvCxnSpPr>
              <p:cNvPr id="78" name="直接连接符 77"/>
              <p:cNvCxnSpPr/>
              <p:nvPr>
                <p:custDataLst>
                  <p:tags r:id="rId8"/>
                </p:custDataLst>
              </p:nvPr>
            </p:nvCxnSpPr>
            <p:spPr>
              <a:xfrm flipH="1">
                <a:off x="407" y="3387"/>
                <a:ext cx="15" cy="4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9"/>
                </p:custDataLst>
              </p:nvPr>
            </p:nvCxnSpPr>
            <p:spPr>
              <a:xfrm flipH="1">
                <a:off x="2611" y="3387"/>
                <a:ext cx="15" cy="4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custDataLst>
                  <p:tags r:id="rId10"/>
                </p:custDataLst>
              </p:nvPr>
            </p:nvCxnSpPr>
            <p:spPr>
              <a:xfrm flipH="1">
                <a:off x="4815" y="3387"/>
                <a:ext cx="15" cy="4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custDataLst>
                  <p:tags r:id="rId11"/>
                </p:custDataLst>
              </p:nvPr>
            </p:nvCxnSpPr>
            <p:spPr>
              <a:xfrm flipH="1">
                <a:off x="7018" y="3387"/>
                <a:ext cx="15" cy="4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12"/>
                </p:custDataLst>
              </p:nvPr>
            </p:nvCxnSpPr>
            <p:spPr>
              <a:xfrm flipH="1">
                <a:off x="8898" y="3387"/>
                <a:ext cx="15" cy="4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custDataLst>
                <p:tags r:id="rId13"/>
              </p:custDataLst>
            </p:nvPr>
          </p:nvSpPr>
          <p:spPr>
            <a:xfrm>
              <a:off x="2123" y="4064"/>
              <a:ext cx="1379" cy="545"/>
            </a:xfrm>
            <a:prstGeom prst="rect">
              <a:avLst/>
            </a:prstGeom>
            <a:noFill/>
            <a:ln w="28575">
              <a:noFill/>
            </a:ln>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1600</a:t>
              </a:r>
              <a:endPar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sp>
          <p:nvSpPr>
            <p:cNvPr id="75" name="文本框 74"/>
            <p:cNvSpPr txBox="1"/>
            <p:nvPr>
              <p:custDataLst>
                <p:tags r:id="rId14"/>
              </p:custDataLst>
            </p:nvPr>
          </p:nvSpPr>
          <p:spPr>
            <a:xfrm>
              <a:off x="4430" y="4056"/>
              <a:ext cx="1259" cy="545"/>
            </a:xfrm>
            <a:prstGeom prst="rect">
              <a:avLst/>
            </a:prstGeom>
            <a:noFill/>
            <a:ln w="28575">
              <a:noFill/>
            </a:ln>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1700</a:t>
              </a:r>
              <a:endPar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sp>
          <p:nvSpPr>
            <p:cNvPr id="76" name="文本框 75"/>
            <p:cNvSpPr txBox="1"/>
            <p:nvPr>
              <p:custDataLst>
                <p:tags r:id="rId15"/>
              </p:custDataLst>
            </p:nvPr>
          </p:nvSpPr>
          <p:spPr>
            <a:xfrm>
              <a:off x="6590" y="4064"/>
              <a:ext cx="1369" cy="545"/>
            </a:xfrm>
            <a:prstGeom prst="rect">
              <a:avLst/>
            </a:prstGeom>
            <a:noFill/>
            <a:ln w="28575">
              <a:noFill/>
            </a:ln>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1800</a:t>
              </a:r>
              <a:endPar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sp>
          <p:nvSpPr>
            <p:cNvPr id="77" name="文本框 76"/>
            <p:cNvSpPr txBox="1"/>
            <p:nvPr>
              <p:custDataLst>
                <p:tags r:id="rId16"/>
              </p:custDataLst>
            </p:nvPr>
          </p:nvSpPr>
          <p:spPr>
            <a:xfrm>
              <a:off x="8302" y="4025"/>
              <a:ext cx="1254" cy="545"/>
            </a:xfrm>
            <a:prstGeom prst="rect">
              <a:avLst/>
            </a:prstGeom>
            <a:noFill/>
            <a:ln w="28575">
              <a:noFill/>
            </a:ln>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1900</a:t>
              </a:r>
              <a:endPar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grpSp>
      <p:sp>
        <p:nvSpPr>
          <p:cNvPr id="84" name="文本框 83"/>
          <p:cNvSpPr txBox="1"/>
          <p:nvPr>
            <p:custDataLst>
              <p:tags r:id="rId17"/>
            </p:custDataLst>
          </p:nvPr>
        </p:nvSpPr>
        <p:spPr>
          <a:xfrm>
            <a:off x="2249498" y="2369511"/>
            <a:ext cx="553998" cy="2034344"/>
          </a:xfrm>
          <a:prstGeom prst="rect">
            <a:avLst/>
          </a:prstGeom>
          <a:noFill/>
        </p:spPr>
        <p:txBody>
          <a:bodyPr vert="eaVert"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早期殖民扩张</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85" name="文本框 84"/>
          <p:cNvSpPr txBox="1"/>
          <p:nvPr>
            <p:custDataLst>
              <p:tags r:id="rId18"/>
            </p:custDataLst>
          </p:nvPr>
        </p:nvSpPr>
        <p:spPr>
          <a:xfrm>
            <a:off x="5257493" y="2159584"/>
            <a:ext cx="553998" cy="2295708"/>
          </a:xfrm>
          <a:prstGeom prst="rect">
            <a:avLst/>
          </a:prstGeom>
          <a:noFill/>
        </p:spPr>
        <p:txBody>
          <a:bodyPr vert="eaVert"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第一次工业革命</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86" name="文本框 85"/>
          <p:cNvSpPr txBox="1"/>
          <p:nvPr>
            <p:custDataLst>
              <p:tags r:id="rId19"/>
            </p:custDataLst>
          </p:nvPr>
        </p:nvSpPr>
        <p:spPr>
          <a:xfrm>
            <a:off x="7258166" y="2146007"/>
            <a:ext cx="553998" cy="2334684"/>
          </a:xfrm>
          <a:prstGeom prst="rect">
            <a:avLst/>
          </a:prstGeom>
          <a:noFill/>
        </p:spPr>
        <p:txBody>
          <a:bodyPr vert="eaVert"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第二次工业革命</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87" name="文本框 86"/>
          <p:cNvSpPr txBox="1"/>
          <p:nvPr>
            <p:custDataLst>
              <p:tags r:id="rId20"/>
            </p:custDataLst>
          </p:nvPr>
        </p:nvSpPr>
        <p:spPr>
          <a:xfrm>
            <a:off x="5260523" y="5472138"/>
            <a:ext cx="3151505"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自由放任政策</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grpSp>
        <p:nvGrpSpPr>
          <p:cNvPr id="88" name="组合 87"/>
          <p:cNvGrpSpPr/>
          <p:nvPr>
            <p:custDataLst>
              <p:tags r:id="rId21"/>
            </p:custDataLst>
          </p:nvPr>
        </p:nvGrpSpPr>
        <p:grpSpPr>
          <a:xfrm>
            <a:off x="8703492" y="4328924"/>
            <a:ext cx="606425" cy="360009"/>
            <a:chOff x="10058" y="3203"/>
            <a:chExt cx="606" cy="294"/>
          </a:xfrm>
        </p:grpSpPr>
        <p:cxnSp>
          <p:nvCxnSpPr>
            <p:cNvPr id="89" name="直接连接符 88"/>
            <p:cNvCxnSpPr/>
            <p:nvPr>
              <p:custDataLst>
                <p:tags r:id="rId22"/>
              </p:custDataLst>
            </p:nvPr>
          </p:nvCxnSpPr>
          <p:spPr>
            <a:xfrm>
              <a:off x="10058" y="3203"/>
              <a:ext cx="15" cy="2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3"/>
              </p:custDataLst>
            </p:nvPr>
          </p:nvCxnSpPr>
          <p:spPr>
            <a:xfrm>
              <a:off x="10650" y="3203"/>
              <a:ext cx="15" cy="2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1" name="文本框 90"/>
          <p:cNvSpPr txBox="1"/>
          <p:nvPr>
            <p:custDataLst>
              <p:tags r:id="rId24"/>
            </p:custDataLst>
          </p:nvPr>
        </p:nvSpPr>
        <p:spPr>
          <a:xfrm>
            <a:off x="9538492" y="3516789"/>
            <a:ext cx="2286610" cy="830997"/>
          </a:xfrm>
          <a:prstGeom prst="rect">
            <a:avLst/>
          </a:prstGeom>
          <a:noFill/>
          <a:ln w="28575" cmpd="sng">
            <a:solidFill>
              <a:schemeClr val="accent1">
                <a:shade val="50000"/>
              </a:schemeClr>
            </a:solidFill>
            <a:prstDash val="solid"/>
          </a:ln>
        </p:spPr>
        <p:txBody>
          <a:bodyPr wrap="square" rtlCol="0" anchor="t">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书魂体简" panose="02010600000101010101" charset="-122"/>
                <a:ea typeface="汉仪书魂体简" panose="02010600000101010101" charset="-122"/>
                <a:cs typeface="Arial" panose="020B0604020202020204"/>
              </a:rPr>
              <a:t>国内 经济</a:t>
            </a:r>
            <a:r>
              <a:rPr lang="zh-CN" altLang="en-US" sz="2400" b="1" noProof="0">
                <a:solidFill>
                  <a:srgbClr val="000000"/>
                </a:solidFill>
                <a:latin typeface="汉仪书魂体简" panose="02010600000101010101" charset="-122"/>
                <a:ea typeface="汉仪书魂体简" panose="02010600000101010101" charset="-122"/>
                <a:cs typeface="Arial" panose="020B0604020202020204"/>
              </a:rPr>
              <a:t>调控</a:t>
            </a:r>
            <a:endParaRPr kumimoji="0" lang="zh-CN" altLang="en-US" sz="2400" b="1" i="0" u="none" strike="noStrike" kern="1200" cap="none" spc="0" normalizeH="0" baseline="0" noProof="0">
              <a:ln>
                <a:noFill/>
              </a:ln>
              <a:solidFill>
                <a:srgbClr val="000000"/>
              </a:solidFill>
              <a:effectLst/>
              <a:uLnTx/>
              <a:uFillTx/>
              <a:latin typeface="汉仪书魂体简" panose="02010600000101010101" charset="-122"/>
              <a:ea typeface="汉仪书魂体简" panose="02010600000101010101" charset="-122"/>
              <a:cs typeface="Arial" panose="020B0604020202020204"/>
            </a:endParaRPr>
          </a:p>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书魂体简" panose="02010600000101010101" charset="-122"/>
                <a:ea typeface="汉仪书魂体简" panose="02010600000101010101" charset="-122"/>
                <a:cs typeface="Arial" panose="020B0604020202020204"/>
              </a:rPr>
              <a:t>国际 重建秩序</a:t>
            </a:r>
            <a:endParaRPr kumimoji="0" lang="zh-CN" altLang="en-US" sz="2400" b="1" i="0" u="none" strike="noStrike" kern="1200" cap="none" spc="0" normalizeH="0" baseline="0" noProof="0">
              <a:ln>
                <a:noFill/>
              </a:ln>
              <a:solidFill>
                <a:srgbClr val="000000"/>
              </a:solidFill>
              <a:effectLst/>
              <a:uLnTx/>
              <a:uFillTx/>
              <a:latin typeface="汉仪书魂体简" panose="02010600000101010101" charset="-122"/>
              <a:ea typeface="汉仪书魂体简" panose="02010600000101010101" charset="-122"/>
              <a:cs typeface="Arial" panose="020B0604020202020204"/>
            </a:endParaRPr>
          </a:p>
        </p:txBody>
      </p:sp>
      <p:grpSp>
        <p:nvGrpSpPr>
          <p:cNvPr id="92" name="组合 91"/>
          <p:cNvGrpSpPr/>
          <p:nvPr>
            <p:custDataLst>
              <p:tags r:id="rId25"/>
            </p:custDataLst>
          </p:nvPr>
        </p:nvGrpSpPr>
        <p:grpSpPr>
          <a:xfrm>
            <a:off x="8951782" y="3196462"/>
            <a:ext cx="1154007" cy="1947553"/>
            <a:chOff x="10299" y="2947"/>
            <a:chExt cx="1363" cy="1677"/>
          </a:xfrm>
        </p:grpSpPr>
        <p:sp>
          <p:nvSpPr>
            <p:cNvPr id="93" name="文本框 92"/>
            <p:cNvSpPr txBox="1"/>
            <p:nvPr>
              <p:custDataLst>
                <p:tags r:id="rId26"/>
              </p:custDataLst>
            </p:nvPr>
          </p:nvSpPr>
          <p:spPr>
            <a:xfrm>
              <a:off x="10299" y="4226"/>
              <a:ext cx="1363" cy="398"/>
            </a:xfrm>
            <a:prstGeom prst="rect">
              <a:avLst/>
            </a:prstGeom>
            <a:no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1945</a:t>
              </a:r>
              <a:endParaRPr kumimoji="0" lang="en-US" altLang="zh-CN" sz="24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sp>
          <p:nvSpPr>
            <p:cNvPr id="94" name="文本框 93"/>
            <p:cNvSpPr txBox="1"/>
            <p:nvPr>
              <p:custDataLst>
                <p:tags r:id="rId27"/>
              </p:custDataLst>
            </p:nvPr>
          </p:nvSpPr>
          <p:spPr>
            <a:xfrm>
              <a:off x="10396" y="2947"/>
              <a:ext cx="582" cy="992"/>
            </a:xfrm>
            <a:prstGeom prst="rect">
              <a:avLst/>
            </a:prstGeom>
            <a:noFill/>
          </p:spPr>
          <p:txBody>
            <a:bodyPr vert="eaVert"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二战结束</a:t>
              </a:r>
              <a:endParaRPr kumimoji="0" lang="zh-CN" altLang="en-US" sz="20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grpSp>
      <p:sp>
        <p:nvSpPr>
          <p:cNvPr id="95" name="Text Box 43"/>
          <p:cNvSpPr txBox="1">
            <a:spLocks noChangeArrowheads="1"/>
          </p:cNvSpPr>
          <p:nvPr>
            <p:custDataLst>
              <p:tags r:id="rId28"/>
            </p:custDataLst>
          </p:nvPr>
        </p:nvSpPr>
        <p:spPr bwMode="auto">
          <a:xfrm>
            <a:off x="9190264" y="1315127"/>
            <a:ext cx="27681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rPr>
              <a:t>国家垄断资本主义</a:t>
            </a:r>
            <a:endParaRPr kumimoji="0" lang="en-US" altLang="zh-CN"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endParaRPr>
          </a:p>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rPr>
              <a:t>（国家干预经济）</a:t>
            </a:r>
            <a:endPar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endParaRPr>
          </a:p>
        </p:txBody>
      </p:sp>
      <p:sp>
        <p:nvSpPr>
          <p:cNvPr id="96" name="文本框 95"/>
          <p:cNvSpPr txBox="1"/>
          <p:nvPr>
            <p:custDataLst>
              <p:tags r:id="rId29"/>
            </p:custDataLst>
          </p:nvPr>
        </p:nvSpPr>
        <p:spPr>
          <a:xfrm>
            <a:off x="5259888" y="5967439"/>
            <a:ext cx="3152140"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FF"/>
                </a:solidFill>
                <a:effectLst/>
                <a:uLnTx/>
                <a:uFillTx/>
                <a:latin typeface="汉仪颜楷简" panose="00020600040101010101" charset="-122"/>
                <a:ea typeface="汉仪颜楷简" panose="00020600040101010101" charset="-122"/>
                <a:cs typeface="Arial" panose="020B0604020202020204"/>
              </a:rPr>
              <a:t>自由主义</a:t>
            </a:r>
            <a:endParaRPr kumimoji="0" lang="zh-CN" altLang="en-US" sz="2400" b="1" i="0" u="none" strike="noStrike" kern="1200" cap="none" spc="0" normalizeH="0" baseline="0" noProof="0">
              <a:ln>
                <a:noFill/>
              </a:ln>
              <a:solidFill>
                <a:srgbClr val="0000FF"/>
              </a:solidFill>
              <a:effectLst/>
              <a:uLnTx/>
              <a:uFillTx/>
              <a:latin typeface="汉仪颜楷简" panose="00020600040101010101" charset="-122"/>
              <a:ea typeface="汉仪颜楷简" panose="00020600040101010101" charset="-122"/>
              <a:cs typeface="Arial" panose="020B0604020202020204"/>
            </a:endParaRPr>
          </a:p>
        </p:txBody>
      </p:sp>
      <p:sp>
        <p:nvSpPr>
          <p:cNvPr id="97" name="文本框 96"/>
          <p:cNvSpPr txBox="1"/>
          <p:nvPr>
            <p:custDataLst>
              <p:tags r:id="rId30"/>
            </p:custDataLst>
          </p:nvPr>
        </p:nvSpPr>
        <p:spPr>
          <a:xfrm>
            <a:off x="1010468" y="5967439"/>
            <a:ext cx="3348355"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FF"/>
                </a:solidFill>
                <a:effectLst/>
                <a:uLnTx/>
                <a:uFillTx/>
                <a:latin typeface="汉仪颜楷简" panose="00020600040101010101" charset="-122"/>
                <a:ea typeface="汉仪颜楷简" panose="00020600040101010101" charset="-122"/>
                <a:cs typeface="Arial" panose="020B0604020202020204"/>
              </a:rPr>
              <a:t>重商主义</a:t>
            </a:r>
            <a:endParaRPr kumimoji="0" lang="zh-CN" altLang="en-US" sz="2400" b="1" i="0" u="none" strike="noStrike" kern="1200" cap="none" spc="0" normalizeH="0" baseline="0" noProof="0">
              <a:ln>
                <a:noFill/>
              </a:ln>
              <a:solidFill>
                <a:srgbClr val="0000FF"/>
              </a:solidFill>
              <a:effectLst/>
              <a:uLnTx/>
              <a:uFillTx/>
              <a:latin typeface="汉仪颜楷简" panose="00020600040101010101" charset="-122"/>
              <a:ea typeface="汉仪颜楷简" panose="00020600040101010101" charset="-122"/>
              <a:cs typeface="Arial" panose="020B0604020202020204"/>
            </a:endParaRPr>
          </a:p>
        </p:txBody>
      </p:sp>
      <p:sp>
        <p:nvSpPr>
          <p:cNvPr id="98" name="文本框 97"/>
          <p:cNvSpPr txBox="1"/>
          <p:nvPr>
            <p:custDataLst>
              <p:tags r:id="rId31"/>
            </p:custDataLst>
          </p:nvPr>
        </p:nvSpPr>
        <p:spPr>
          <a:xfrm>
            <a:off x="9074968" y="5979162"/>
            <a:ext cx="2358389"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FF"/>
                </a:solidFill>
                <a:effectLst/>
                <a:uLnTx/>
                <a:uFillTx/>
                <a:latin typeface="汉仪颜楷简" panose="00020600040101010101" charset="-122"/>
                <a:ea typeface="汉仪颜楷简" panose="00020600040101010101" charset="-122"/>
                <a:cs typeface="Arial" panose="020B0604020202020204"/>
              </a:rPr>
              <a:t>凯恩斯主义</a:t>
            </a:r>
            <a:endParaRPr kumimoji="0" lang="zh-CN" altLang="en-US" sz="2400" b="1" i="0" u="none" strike="noStrike" kern="1200" cap="none" spc="0" normalizeH="0" baseline="0" noProof="0">
              <a:ln>
                <a:noFill/>
              </a:ln>
              <a:solidFill>
                <a:srgbClr val="0000FF"/>
              </a:solidFill>
              <a:effectLst/>
              <a:uLnTx/>
              <a:uFillTx/>
              <a:latin typeface="汉仪颜楷简" panose="00020600040101010101" charset="-122"/>
              <a:ea typeface="汉仪颜楷简" panose="00020600040101010101" charset="-122"/>
              <a:cs typeface="Arial" panose="020B0604020202020204"/>
            </a:endParaRPr>
          </a:p>
        </p:txBody>
      </p:sp>
      <p:sp>
        <p:nvSpPr>
          <p:cNvPr id="99" name="文本框 98"/>
          <p:cNvSpPr txBox="1"/>
          <p:nvPr>
            <p:custDataLst>
              <p:tags r:id="rId32"/>
            </p:custDataLst>
          </p:nvPr>
        </p:nvSpPr>
        <p:spPr>
          <a:xfrm>
            <a:off x="1301297" y="812785"/>
            <a:ext cx="2498725"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华文隶书" panose="02010800040101010101" pitchFamily="2" charset="-122"/>
                <a:ea typeface="华文隶书" panose="02010800040101010101" pitchFamily="2" charset="-122"/>
                <a:cs typeface="Arial" panose="020B0604020202020204"/>
              </a:rPr>
              <a:t>工场手工业</a:t>
            </a:r>
            <a:endParaRPr kumimoji="0" lang="zh-CN" altLang="en-US" sz="2400" b="0" i="0" u="none" strike="noStrike" kern="1200" cap="none" spc="0" normalizeH="0" baseline="0" noProof="0">
              <a:ln>
                <a:noFill/>
              </a:ln>
              <a:solidFill>
                <a:srgbClr val="000000"/>
              </a:solidFill>
              <a:effectLst/>
              <a:uLnTx/>
              <a:uFillTx/>
              <a:latin typeface="华文隶书" panose="02010800040101010101" pitchFamily="2" charset="-122"/>
              <a:ea typeface="华文隶书" panose="02010800040101010101" pitchFamily="2" charset="-122"/>
              <a:cs typeface="Arial" panose="020B0604020202020204"/>
            </a:endParaRPr>
          </a:p>
        </p:txBody>
      </p:sp>
      <p:sp>
        <p:nvSpPr>
          <p:cNvPr id="100" name="文本框 99"/>
          <p:cNvSpPr txBox="1"/>
          <p:nvPr>
            <p:custDataLst>
              <p:tags r:id="rId33"/>
            </p:custDataLst>
          </p:nvPr>
        </p:nvSpPr>
        <p:spPr>
          <a:xfrm>
            <a:off x="4360092" y="813420"/>
            <a:ext cx="1788160"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00"/>
                </a:solidFill>
                <a:effectLst/>
                <a:uLnTx/>
                <a:uFillTx/>
                <a:latin typeface="华文隶书" panose="02010800040101010101" pitchFamily="2" charset="-122"/>
                <a:ea typeface="华文隶书" panose="02010800040101010101" pitchFamily="2" charset="-122"/>
                <a:cs typeface="Arial" panose="020B0604020202020204"/>
              </a:rPr>
              <a:t>工厂制度</a:t>
            </a:r>
            <a:endParaRPr kumimoji="0" lang="zh-CN" altLang="en-US" sz="2400" b="0" i="0" u="none" strike="noStrike" kern="1200" cap="none" spc="0" normalizeH="0" baseline="0" noProof="0">
              <a:ln>
                <a:noFill/>
              </a:ln>
              <a:solidFill>
                <a:srgbClr val="000000"/>
              </a:solidFill>
              <a:effectLst/>
              <a:uLnTx/>
              <a:uFillTx/>
              <a:latin typeface="华文隶书" panose="02010800040101010101" pitchFamily="2" charset="-122"/>
              <a:ea typeface="华文隶书" panose="02010800040101010101" pitchFamily="2" charset="-122"/>
              <a:cs typeface="Arial" panose="020B0604020202020204"/>
            </a:endParaRPr>
          </a:p>
        </p:txBody>
      </p:sp>
      <p:sp>
        <p:nvSpPr>
          <p:cNvPr id="101" name="Text Box 40"/>
          <p:cNvSpPr txBox="1">
            <a:spLocks noChangeArrowheads="1"/>
          </p:cNvSpPr>
          <p:nvPr>
            <p:custDataLst>
              <p:tags r:id="rId34"/>
            </p:custDataLst>
          </p:nvPr>
        </p:nvSpPr>
        <p:spPr bwMode="auto">
          <a:xfrm>
            <a:off x="4261032" y="1500758"/>
            <a:ext cx="3142615" cy="49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5" tIns="60932" rIns="121865" bIns="60932">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marL="0" marR="0" lvl="0" indent="0" algn="l" defTabSz="1219200" rtl="0" eaLnBrk="1" fontAlgn="auto"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rPr>
              <a:t>自由资本主义</a:t>
            </a:r>
            <a:endPar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endParaRPr>
          </a:p>
        </p:txBody>
      </p:sp>
      <p:sp>
        <p:nvSpPr>
          <p:cNvPr id="102" name="Text Box 47"/>
          <p:cNvSpPr txBox="1">
            <a:spLocks noChangeArrowheads="1"/>
          </p:cNvSpPr>
          <p:nvPr>
            <p:custDataLst>
              <p:tags r:id="rId35"/>
            </p:custDataLst>
          </p:nvPr>
        </p:nvSpPr>
        <p:spPr bwMode="auto">
          <a:xfrm>
            <a:off x="7231350" y="1330790"/>
            <a:ext cx="15426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rPr>
              <a:t>私人垄断</a:t>
            </a:r>
            <a:endPar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endParaRPr>
          </a:p>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rPr>
              <a:t>资本主义</a:t>
            </a:r>
            <a:endPar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endParaRPr>
          </a:p>
        </p:txBody>
      </p:sp>
      <p:sp>
        <p:nvSpPr>
          <p:cNvPr id="103" name="AutoShape 48"/>
          <p:cNvSpPr>
            <a:spLocks noChangeArrowheads="1"/>
          </p:cNvSpPr>
          <p:nvPr>
            <p:custDataLst>
              <p:tags r:id="rId36"/>
            </p:custDataLst>
          </p:nvPr>
        </p:nvSpPr>
        <p:spPr bwMode="auto">
          <a:xfrm>
            <a:off x="6301288" y="1592834"/>
            <a:ext cx="956878" cy="304800"/>
          </a:xfrm>
          <a:prstGeom prst="rightArrow">
            <a:avLst>
              <a:gd name="adj1" fmla="val 50000"/>
              <a:gd name="adj2" fmla="val 75000"/>
            </a:avLst>
          </a:prstGeom>
          <a:gradFill>
            <a:gsLst>
              <a:gs pos="0">
                <a:srgbClr val="007BD3"/>
              </a:gs>
              <a:gs pos="97000">
                <a:srgbClr val="034373"/>
              </a:gs>
            </a:gsLst>
            <a:lin ang="5400000" scaled="0"/>
          </a:gra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04" name="AutoShape 48"/>
          <p:cNvSpPr>
            <a:spLocks noChangeArrowheads="1"/>
          </p:cNvSpPr>
          <p:nvPr>
            <p:custDataLst>
              <p:tags r:id="rId37"/>
            </p:custDataLst>
          </p:nvPr>
        </p:nvSpPr>
        <p:spPr bwMode="auto">
          <a:xfrm>
            <a:off x="8681691" y="1593044"/>
            <a:ext cx="606425" cy="304800"/>
          </a:xfrm>
          <a:prstGeom prst="rightArrow">
            <a:avLst>
              <a:gd name="adj1" fmla="val 50000"/>
              <a:gd name="adj2" fmla="val 75000"/>
            </a:avLst>
          </a:prstGeom>
          <a:gradFill>
            <a:gsLst>
              <a:gs pos="0">
                <a:srgbClr val="007BD3"/>
              </a:gs>
              <a:gs pos="97000">
                <a:srgbClr val="034373"/>
              </a:gs>
            </a:gsLst>
            <a:lin ang="5400000" scaled="0"/>
          </a:gra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05" name="文本框 104"/>
          <p:cNvSpPr txBox="1"/>
          <p:nvPr>
            <p:custDataLst>
              <p:tags r:id="rId38"/>
            </p:custDataLst>
          </p:nvPr>
        </p:nvSpPr>
        <p:spPr>
          <a:xfrm>
            <a:off x="7197060" y="780937"/>
            <a:ext cx="1703071"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华文隶书" panose="02010800040101010101" pitchFamily="2" charset="-122"/>
                <a:ea typeface="华文隶书" panose="02010800040101010101" pitchFamily="2" charset="-122"/>
                <a:cs typeface="Arial" panose="020B0604020202020204"/>
              </a:rPr>
              <a:t>垄断组织</a:t>
            </a:r>
            <a:endParaRPr kumimoji="0" lang="zh-CN" altLang="en-US" sz="2400" b="1" i="0" u="none" strike="noStrike" kern="1200" cap="none" spc="0" normalizeH="0" baseline="0" noProof="0">
              <a:ln>
                <a:noFill/>
              </a:ln>
              <a:solidFill>
                <a:srgbClr val="000000"/>
              </a:solidFill>
              <a:effectLst/>
              <a:uLnTx/>
              <a:uFillTx/>
              <a:latin typeface="华文隶书" panose="02010800040101010101" pitchFamily="2" charset="-122"/>
              <a:ea typeface="华文隶书" panose="02010800040101010101" pitchFamily="2" charset="-122"/>
              <a:cs typeface="Arial" panose="020B0604020202020204"/>
            </a:endParaRPr>
          </a:p>
        </p:txBody>
      </p:sp>
      <p:sp>
        <p:nvSpPr>
          <p:cNvPr id="107" name="文本框 106"/>
          <p:cNvSpPr txBox="1"/>
          <p:nvPr>
            <p:custDataLst>
              <p:tags r:id="rId39"/>
            </p:custDataLst>
          </p:nvPr>
        </p:nvSpPr>
        <p:spPr>
          <a:xfrm>
            <a:off x="9074968" y="5472772"/>
            <a:ext cx="2275205"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国家干预经济</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108" name="AutoShape 48"/>
          <p:cNvSpPr>
            <a:spLocks noChangeArrowheads="1"/>
          </p:cNvSpPr>
          <p:nvPr>
            <p:custDataLst>
              <p:tags r:id="rId40"/>
            </p:custDataLst>
          </p:nvPr>
        </p:nvSpPr>
        <p:spPr bwMode="auto">
          <a:xfrm>
            <a:off x="4372157" y="5550877"/>
            <a:ext cx="887731" cy="304800"/>
          </a:xfrm>
          <a:prstGeom prst="rightArrow">
            <a:avLst>
              <a:gd name="adj1" fmla="val 50000"/>
              <a:gd name="adj2" fmla="val 75000"/>
            </a:avLst>
          </a:prstGeom>
          <a:solidFill>
            <a:schemeClr val="accent1">
              <a:lumMod val="60000"/>
              <a:lumOff val="40000"/>
            </a:schemeClr>
          </a:soli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09" name="AutoShape 48"/>
          <p:cNvSpPr>
            <a:spLocks noChangeArrowheads="1"/>
          </p:cNvSpPr>
          <p:nvPr>
            <p:custDataLst>
              <p:tags r:id="rId41"/>
            </p:custDataLst>
          </p:nvPr>
        </p:nvSpPr>
        <p:spPr bwMode="auto">
          <a:xfrm>
            <a:off x="8412028" y="5550242"/>
            <a:ext cx="662940" cy="304800"/>
          </a:xfrm>
          <a:prstGeom prst="rightArrow">
            <a:avLst>
              <a:gd name="adj1" fmla="val 50000"/>
              <a:gd name="adj2" fmla="val 75000"/>
            </a:avLst>
          </a:prstGeom>
          <a:solidFill>
            <a:schemeClr val="accent1">
              <a:lumMod val="60000"/>
              <a:lumOff val="40000"/>
            </a:schemeClr>
          </a:soli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10" name="AutoShape 48"/>
          <p:cNvSpPr>
            <a:spLocks noChangeArrowheads="1"/>
          </p:cNvSpPr>
          <p:nvPr>
            <p:custDataLst>
              <p:tags r:id="rId42"/>
            </p:custDataLst>
          </p:nvPr>
        </p:nvSpPr>
        <p:spPr bwMode="auto">
          <a:xfrm>
            <a:off x="4372157" y="6045542"/>
            <a:ext cx="888365" cy="304800"/>
          </a:xfrm>
          <a:prstGeom prst="rightArrow">
            <a:avLst>
              <a:gd name="adj1" fmla="val 50000"/>
              <a:gd name="adj2" fmla="val 75000"/>
            </a:avLst>
          </a:prstGeom>
          <a:solidFill>
            <a:srgbClr val="FF0000"/>
          </a:soli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11" name="AutoShape 48"/>
          <p:cNvSpPr>
            <a:spLocks noChangeArrowheads="1"/>
          </p:cNvSpPr>
          <p:nvPr>
            <p:custDataLst>
              <p:tags r:id="rId43"/>
            </p:custDataLst>
          </p:nvPr>
        </p:nvSpPr>
        <p:spPr bwMode="auto">
          <a:xfrm>
            <a:off x="8412028" y="6045542"/>
            <a:ext cx="633095" cy="304800"/>
          </a:xfrm>
          <a:prstGeom prst="rightArrow">
            <a:avLst>
              <a:gd name="adj1" fmla="val 50000"/>
              <a:gd name="adj2" fmla="val 75000"/>
            </a:avLst>
          </a:prstGeom>
          <a:solidFill>
            <a:srgbClr val="FF0000"/>
          </a:soli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12" name="矩形 111"/>
          <p:cNvSpPr/>
          <p:nvPr>
            <p:custDataLst>
              <p:tags r:id="rId44"/>
            </p:custDataLst>
          </p:nvPr>
        </p:nvSpPr>
        <p:spPr>
          <a:xfrm>
            <a:off x="1301297" y="1547115"/>
            <a:ext cx="2498725" cy="461624"/>
          </a:xfrm>
          <a:prstGeom prst="rect">
            <a:avLst/>
          </a:prstGeom>
        </p:spPr>
        <p:txBody>
          <a:bodyPr wrap="square" lIns="91400" tIns="45700" rIns="91400" bIns="45700">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rPr>
              <a:t>商业资本主义</a:t>
            </a:r>
            <a:endParaRPr kumimoji="0" lang="zh-CN" altLang="en-US" sz="2400" b="1" i="0" u="none" strike="noStrike" kern="1200" cap="none" spc="0" normalizeH="0" baseline="0" noProof="0">
              <a:ln>
                <a:noFill/>
              </a:ln>
              <a:solidFill>
                <a:srgbClr val="FF0000"/>
              </a:solidFill>
              <a:effectLst/>
              <a:uLnTx/>
              <a:uFillTx/>
              <a:latin typeface="汉仪颜楷简" panose="00020600040101010101" charset="-122"/>
              <a:ea typeface="汉仪颜楷简" panose="00020600040101010101" charset="-122"/>
              <a:cs typeface="Arial" panose="020B0604020202020204"/>
            </a:endParaRPr>
          </a:p>
        </p:txBody>
      </p:sp>
      <p:sp>
        <p:nvSpPr>
          <p:cNvPr id="113" name="AutoShape 48"/>
          <p:cNvSpPr>
            <a:spLocks noChangeArrowheads="1"/>
          </p:cNvSpPr>
          <p:nvPr>
            <p:custDataLst>
              <p:tags r:id="rId45"/>
            </p:custDataLst>
          </p:nvPr>
        </p:nvSpPr>
        <p:spPr bwMode="auto">
          <a:xfrm>
            <a:off x="3542848" y="1593468"/>
            <a:ext cx="829311" cy="304800"/>
          </a:xfrm>
          <a:prstGeom prst="rightArrow">
            <a:avLst>
              <a:gd name="adj1" fmla="val 50000"/>
              <a:gd name="adj2" fmla="val 75000"/>
            </a:avLst>
          </a:prstGeom>
          <a:gradFill>
            <a:gsLst>
              <a:gs pos="0">
                <a:srgbClr val="007BD3"/>
              </a:gs>
              <a:gs pos="97000">
                <a:srgbClr val="034373"/>
              </a:gs>
            </a:gsLst>
            <a:lin ang="5400000" scaled="0"/>
          </a:gra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14" name="文本框 113"/>
          <p:cNvSpPr txBox="1"/>
          <p:nvPr>
            <p:custDataLst>
              <p:tags r:id="rId46"/>
            </p:custDataLst>
          </p:nvPr>
        </p:nvSpPr>
        <p:spPr>
          <a:xfrm>
            <a:off x="248044" y="815350"/>
            <a:ext cx="1299631" cy="707886"/>
          </a:xfrm>
          <a:prstGeom prst="rect">
            <a:avLst/>
          </a:prstGeom>
          <a:solidFill>
            <a:srgbClr val="02025E"/>
          </a:solid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rPr>
              <a:t>生产组织形式</a:t>
            </a:r>
            <a:endParaRPr kumimoji="0" lang="zh-CN" altLang="zh-CN" sz="20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endParaRPr>
          </a:p>
        </p:txBody>
      </p:sp>
      <p:sp>
        <p:nvSpPr>
          <p:cNvPr id="115" name="文本框 114"/>
          <p:cNvSpPr txBox="1"/>
          <p:nvPr>
            <p:custDataLst>
              <p:tags r:id="rId47"/>
            </p:custDataLst>
          </p:nvPr>
        </p:nvSpPr>
        <p:spPr>
          <a:xfrm>
            <a:off x="248044" y="1562956"/>
            <a:ext cx="1316567" cy="707886"/>
          </a:xfrm>
          <a:prstGeom prst="rect">
            <a:avLst/>
          </a:prstGeom>
          <a:solidFill>
            <a:srgbClr val="002060"/>
          </a:solid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rPr>
              <a:t>资本主义发展阶段</a:t>
            </a:r>
            <a:endParaRPr kumimoji="0" lang="zh-CN" altLang="zh-CN" sz="20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endParaRPr>
          </a:p>
        </p:txBody>
      </p:sp>
      <p:sp>
        <p:nvSpPr>
          <p:cNvPr id="116" name="文本框 115"/>
          <p:cNvSpPr txBox="1"/>
          <p:nvPr>
            <p:custDataLst>
              <p:tags r:id="rId48"/>
            </p:custDataLst>
          </p:nvPr>
        </p:nvSpPr>
        <p:spPr>
          <a:xfrm>
            <a:off x="248044" y="5540533"/>
            <a:ext cx="1315720" cy="369332"/>
          </a:xfrm>
          <a:prstGeom prst="rect">
            <a:avLst/>
          </a:prstGeom>
          <a:solidFill>
            <a:srgbClr val="02025E"/>
          </a:solid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zh-CN" sz="18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rPr>
              <a:t>经济政策</a:t>
            </a:r>
            <a:endParaRPr kumimoji="0" lang="zh-CN" altLang="zh-CN" sz="18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endParaRPr>
          </a:p>
        </p:txBody>
      </p:sp>
      <p:sp>
        <p:nvSpPr>
          <p:cNvPr id="117" name="文本框 116"/>
          <p:cNvSpPr txBox="1"/>
          <p:nvPr>
            <p:custDataLst>
              <p:tags r:id="rId49"/>
            </p:custDataLst>
          </p:nvPr>
        </p:nvSpPr>
        <p:spPr>
          <a:xfrm>
            <a:off x="248044" y="6002151"/>
            <a:ext cx="1315720" cy="369332"/>
          </a:xfrm>
          <a:prstGeom prst="rect">
            <a:avLst/>
          </a:prstGeom>
          <a:solidFill>
            <a:srgbClr val="0000FF"/>
          </a:solid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zh-CN" sz="18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rPr>
              <a:t>经济思想</a:t>
            </a:r>
            <a:endParaRPr kumimoji="0" lang="zh-CN" altLang="zh-CN" sz="18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endParaRPr>
          </a:p>
        </p:txBody>
      </p:sp>
      <p:sp>
        <p:nvSpPr>
          <p:cNvPr id="118" name="文本框 117"/>
          <p:cNvSpPr txBox="1"/>
          <p:nvPr>
            <p:custDataLst>
              <p:tags r:id="rId50"/>
            </p:custDataLst>
          </p:nvPr>
        </p:nvSpPr>
        <p:spPr>
          <a:xfrm>
            <a:off x="1010468" y="5047959"/>
            <a:ext cx="3347720"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分散 走向 整体</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119" name="文本框 118"/>
          <p:cNvSpPr txBox="1"/>
          <p:nvPr>
            <p:custDataLst>
              <p:tags r:id="rId51"/>
            </p:custDataLst>
          </p:nvPr>
        </p:nvSpPr>
        <p:spPr>
          <a:xfrm>
            <a:off x="1010468" y="5472138"/>
            <a:ext cx="3348355" cy="461665"/>
          </a:xfrm>
          <a:prstGeom prst="rect">
            <a:avLst/>
          </a:prstGeom>
          <a:noFill/>
          <a:ln w="28575" cmpd="sng">
            <a:noFill/>
            <a:prstDash val="solid"/>
          </a:ln>
        </p:spPr>
        <p:txBody>
          <a:bodyPr wrap="square" rtlCol="0" anchor="t">
            <a:spAutoFit/>
          </a:bodyPr>
          <a:lstStyle/>
          <a:p>
            <a:pPr marL="0" marR="0" lvl="0" indent="0" algn="ctr"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贸易保护</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120" name="AutoShape 48"/>
          <p:cNvSpPr>
            <a:spLocks noChangeArrowheads="1"/>
          </p:cNvSpPr>
          <p:nvPr>
            <p:custDataLst>
              <p:tags r:id="rId52"/>
            </p:custDataLst>
          </p:nvPr>
        </p:nvSpPr>
        <p:spPr bwMode="auto">
          <a:xfrm>
            <a:off x="4371523" y="5114632"/>
            <a:ext cx="888365" cy="304800"/>
          </a:xfrm>
          <a:prstGeom prst="rightArrow">
            <a:avLst>
              <a:gd name="adj1" fmla="val 50000"/>
              <a:gd name="adj2" fmla="val 75000"/>
            </a:avLst>
          </a:prstGeom>
          <a:solidFill>
            <a:srgbClr val="FFFF00"/>
          </a:soli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21" name="文本框 120"/>
          <p:cNvSpPr txBox="1"/>
          <p:nvPr>
            <p:custDataLst>
              <p:tags r:id="rId53"/>
            </p:custDataLst>
          </p:nvPr>
        </p:nvSpPr>
        <p:spPr>
          <a:xfrm>
            <a:off x="5259888" y="5037162"/>
            <a:ext cx="4015316" cy="461665"/>
          </a:xfrm>
          <a:prstGeom prst="rect">
            <a:avLst/>
          </a:prstGeom>
          <a:noFill/>
          <a:ln w="28575" cmpd="sng">
            <a:noFill/>
            <a:prstDash val="solid"/>
          </a:ln>
        </p:spPr>
        <p:txBody>
          <a:bodyPr wrap="square" rtlCol="0" anchor="t">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rPr>
              <a:t>资本主义世界市场逐步形成</a:t>
            </a:r>
            <a:endParaRPr kumimoji="0" lang="zh-CN" altLang="en-US" sz="2400" b="1" i="0" u="none" strike="noStrike" kern="1200" cap="none" spc="0" normalizeH="0" baseline="0" noProof="0">
              <a:ln>
                <a:noFill/>
              </a:ln>
              <a:solidFill>
                <a:srgbClr val="000000"/>
              </a:solidFill>
              <a:effectLst/>
              <a:uLnTx/>
              <a:uFillTx/>
              <a:latin typeface="汉仪颜楷简" panose="00020600040101010101" charset="-122"/>
              <a:ea typeface="汉仪颜楷简" panose="00020600040101010101" charset="-122"/>
              <a:cs typeface="Arial" panose="020B0604020202020204"/>
            </a:endParaRPr>
          </a:p>
        </p:txBody>
      </p:sp>
      <p:sp>
        <p:nvSpPr>
          <p:cNvPr id="122" name="文本框 121"/>
          <p:cNvSpPr txBox="1"/>
          <p:nvPr>
            <p:custDataLst>
              <p:tags r:id="rId54"/>
            </p:custDataLst>
          </p:nvPr>
        </p:nvSpPr>
        <p:spPr>
          <a:xfrm>
            <a:off x="231956" y="5092408"/>
            <a:ext cx="1315719" cy="369332"/>
          </a:xfrm>
          <a:prstGeom prst="rect">
            <a:avLst/>
          </a:prstGeom>
          <a:solidFill>
            <a:srgbClr val="02025E"/>
          </a:solidFill>
        </p:spPr>
        <p:txBody>
          <a:bodyPr wrap="square" rtlCol="0">
            <a:spAutoFit/>
          </a:bodyPr>
          <a:lstStyle/>
          <a:p>
            <a:pPr marL="0" marR="0" lvl="0" indent="0" algn="l" defTabSz="1219200" rtl="0" eaLnBrk="1" fontAlgn="auto" latinLnBrk="0" hangingPunct="1">
              <a:lnSpc>
                <a:spcPct val="100000"/>
              </a:lnSpc>
              <a:spcBef>
                <a:spcPct val="0"/>
              </a:spcBef>
              <a:spcAft>
                <a:spcPct val="0"/>
              </a:spcAft>
              <a:buClrTx/>
              <a:buSzTx/>
              <a:buFontTx/>
              <a:buNone/>
              <a:defRPr/>
            </a:pPr>
            <a:r>
              <a:rPr kumimoji="0" lang="zh-CN" altLang="zh-CN" sz="18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rPr>
              <a:t>世界联系</a:t>
            </a:r>
            <a:endParaRPr kumimoji="0" lang="zh-CN" altLang="zh-CN" sz="1800" b="1" i="0" u="none" strike="noStrike" kern="1200" cap="none" spc="0" normalizeH="0" baseline="0" noProof="0">
              <a:ln>
                <a:noFill/>
              </a:ln>
              <a:solidFill>
                <a:prstClr val="white"/>
              </a:solidFill>
              <a:effectLst/>
              <a:uLnTx/>
              <a:uFillTx/>
              <a:latin typeface="汉仪颜楷简" panose="00020600040101010101" charset="-122"/>
              <a:ea typeface="汉仪颜楷简" panose="00020600040101010101" charset="-122"/>
              <a:cs typeface="Arial" panose="020B0604020202020204"/>
            </a:endParaRPr>
          </a:p>
        </p:txBody>
      </p:sp>
      <p:sp>
        <p:nvSpPr>
          <p:cNvPr id="123" name="AutoShape 48"/>
          <p:cNvSpPr>
            <a:spLocks noChangeArrowheads="1"/>
          </p:cNvSpPr>
          <p:nvPr>
            <p:custDataLst>
              <p:tags r:id="rId55"/>
            </p:custDataLst>
          </p:nvPr>
        </p:nvSpPr>
        <p:spPr bwMode="auto">
          <a:xfrm>
            <a:off x="3542849" y="890254"/>
            <a:ext cx="815974" cy="304800"/>
          </a:xfrm>
          <a:prstGeom prst="rightArrow">
            <a:avLst>
              <a:gd name="adj1" fmla="val 50000"/>
              <a:gd name="adj2" fmla="val 75000"/>
            </a:avLst>
          </a:prstGeom>
          <a:gradFill>
            <a:gsLst>
              <a:gs pos="0">
                <a:srgbClr val="14CD68"/>
              </a:gs>
              <a:gs pos="100000">
                <a:srgbClr val="0B6E38"/>
              </a:gs>
            </a:gsLst>
            <a:lin ang="5400000" scaled="0"/>
          </a:gra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124" name="AutoShape 48"/>
          <p:cNvSpPr>
            <a:spLocks noChangeArrowheads="1"/>
          </p:cNvSpPr>
          <p:nvPr>
            <p:custDataLst>
              <p:tags r:id="rId56"/>
            </p:custDataLst>
          </p:nvPr>
        </p:nvSpPr>
        <p:spPr bwMode="auto">
          <a:xfrm>
            <a:off x="6224452" y="891524"/>
            <a:ext cx="1036320" cy="304800"/>
          </a:xfrm>
          <a:prstGeom prst="rightArrow">
            <a:avLst>
              <a:gd name="adj1" fmla="val 50000"/>
              <a:gd name="adj2" fmla="val 75000"/>
            </a:avLst>
          </a:prstGeom>
          <a:gradFill>
            <a:gsLst>
              <a:gs pos="0">
                <a:srgbClr val="14CD68"/>
              </a:gs>
              <a:gs pos="100000">
                <a:srgbClr val="0B6E38"/>
              </a:gs>
            </a:gsLst>
            <a:lin ang="5400000" scaled="0"/>
          </a:gradFill>
          <a:ln w="9525">
            <a:solidFill>
              <a:schemeClr val="tx1"/>
            </a:solidFill>
            <a:miter lim="800000"/>
          </a:ln>
        </p:spPr>
        <p:txBody>
          <a:bodyPr vert="eaVert" wrap="none"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zh-CN" sz="3735"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Arial" panose="020B0604020202020204"/>
            </a:endParaRPr>
          </a:p>
        </p:txBody>
      </p:sp>
      <p:sp>
        <p:nvSpPr>
          <p:cNvPr id="69" name="右箭头 1"/>
          <p:cNvSpPr/>
          <p:nvPr>
            <p:custDataLst>
              <p:tags r:id="rId57"/>
            </p:custDataLst>
          </p:nvPr>
        </p:nvSpPr>
        <p:spPr>
          <a:xfrm>
            <a:off x="334405" y="4370200"/>
            <a:ext cx="11696948" cy="406400"/>
          </a:xfrm>
          <a:prstGeom prst="rightArrow">
            <a:avLst/>
          </a:prstGeom>
          <a:solidFill>
            <a:srgbClr val="0000F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Arial" panose="020B0604020202020204"/>
            </a:endParaRPr>
          </a:p>
        </p:txBody>
      </p:sp>
      <p:sp>
        <p:nvSpPr>
          <p:cNvPr id="106" name="Text Box 5"/>
          <p:cNvSpPr txBox="1">
            <a:spLocks noChangeArrowheads="1"/>
          </p:cNvSpPr>
          <p:nvPr>
            <p:custDataLst>
              <p:tags r:id="rId58"/>
            </p:custDataLst>
          </p:nvPr>
        </p:nvSpPr>
        <p:spPr bwMode="auto">
          <a:xfrm>
            <a:off x="9514846" y="2683638"/>
            <a:ext cx="2310256" cy="830997"/>
          </a:xfrm>
          <a:prstGeom prst="rect">
            <a:avLst/>
          </a:prstGeom>
          <a:solidFill>
            <a:srgbClr val="0000FF"/>
          </a:solidFill>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marL="0" marR="0" lvl="0" indent="0" algn="l" defTabSz="1219200" rtl="0" eaLnBrk="1" fontAlgn="auto"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uLnTx/>
                <a:uFillTx/>
                <a:latin typeface="华文中宋" panose="02010600040101010101" charset="-122"/>
                <a:ea typeface="华文中宋" panose="02010600040101010101" charset="-122"/>
                <a:cs typeface="Arial" panose="020B0604020202020204"/>
              </a:rPr>
              <a:t>当代 资本主义新变化：</a:t>
            </a:r>
            <a:endParaRPr kumimoji="0" lang="zh-CN" altLang="en-US" sz="2400" b="1" i="0" u="none" strike="noStrike" kern="1200" cap="none" spc="0" normalizeH="0" baseline="0" noProof="0">
              <a:ln>
                <a:noFill/>
              </a:ln>
              <a:solidFill>
                <a:prstClr val="white"/>
              </a:solidFill>
              <a:effectLst/>
              <a:uLnTx/>
              <a:uFillTx/>
              <a:latin typeface="华文中宋" panose="02010600040101010101" charset="-122"/>
              <a:ea typeface="华文中宋" panose="02010600040101010101" charset="-122"/>
              <a:cs typeface="Arial" panose="020B0604020202020204"/>
            </a:endParaRPr>
          </a:p>
        </p:txBody>
      </p:sp>
      <p:sp>
        <p:nvSpPr>
          <p:cNvPr id="4" name="文本框 3"/>
          <p:cNvSpPr txBox="1"/>
          <p:nvPr>
            <p:custDataLst>
              <p:tags r:id="rId59"/>
            </p:custDataLst>
          </p:nvPr>
        </p:nvSpPr>
        <p:spPr>
          <a:xfrm>
            <a:off x="181610" y="135890"/>
            <a:ext cx="11776710" cy="645160"/>
          </a:xfrm>
          <a:prstGeom prst="rect">
            <a:avLst/>
          </a:prstGeom>
          <a:noFill/>
        </p:spPr>
        <p:txBody>
          <a:bodyPr wrap="square">
            <a:spAutoFit/>
          </a:bodyPr>
          <a:lstStyle/>
          <a:p>
            <a:pPr lvl="0" indent="0">
              <a:buFont typeface="Wingdings" panose="05000000000000000000" pitchFamily="2" charset="2"/>
              <a:buNone/>
              <a:defRPr/>
            </a:pPr>
            <a:r>
              <a:rPr lang="en-US" altLang="zh-CN"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知识回顾</a:t>
            </a:r>
            <a:r>
              <a:rPr lang="en-US" altLang="zh-CN"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3600" b="1">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资本主义的发展历程</a:t>
            </a:r>
            <a:endParaRPr lang="en-US" altLang="zh-CN"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ustDataLst>
      <p:tags r:id="rId6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up)">
                                      <p:cBhvr>
                                        <p:cTn id="7" dur="500"/>
                                        <p:tgtEl>
                                          <p:spTgt spid="8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up)">
                                      <p:cBhvr>
                                        <p:cTn id="10" dur="500"/>
                                        <p:tgtEl>
                                          <p:spTgt spid="8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up)">
                                      <p:cBhvr>
                                        <p:cTn id="13" dur="500"/>
                                        <p:tgtEl>
                                          <p:spTgt spid="8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up)">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additive="base">
                                        <p:cTn id="21" dur="500" fill="hold"/>
                                        <p:tgtEl>
                                          <p:spTgt spid="114"/>
                                        </p:tgtEl>
                                        <p:attrNameLst>
                                          <p:attrName>ppt_x</p:attrName>
                                        </p:attrNameLst>
                                      </p:cBhvr>
                                      <p:tavLst>
                                        <p:tav tm="0">
                                          <p:val>
                                            <p:strVal val="0-#ppt_w/2"/>
                                          </p:val>
                                        </p:tav>
                                        <p:tav tm="100000">
                                          <p:val>
                                            <p:strVal val="#ppt_x"/>
                                          </p:val>
                                        </p:tav>
                                      </p:tavLst>
                                    </p:anim>
                                    <p:anim calcmode="lin" valueType="num">
                                      <p:cBhvr additive="base">
                                        <p:cTn id="22"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left)">
                                      <p:cBhvr>
                                        <p:cTn id="35" dur="500"/>
                                        <p:tgtEl>
                                          <p:spTgt spid="100"/>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wipe(left)">
                                      <p:cBhvr>
                                        <p:cTn id="39" dur="500"/>
                                        <p:tgtEl>
                                          <p:spTgt spid="12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wipe(left)">
                                      <p:cBhvr>
                                        <p:cTn id="43" dur="5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cBhvr additive="base">
                                        <p:cTn id="48" dur="500" fill="hold"/>
                                        <p:tgtEl>
                                          <p:spTgt spid="115"/>
                                        </p:tgtEl>
                                        <p:attrNameLst>
                                          <p:attrName>ppt_x</p:attrName>
                                        </p:attrNameLst>
                                      </p:cBhvr>
                                      <p:tavLst>
                                        <p:tav tm="0">
                                          <p:val>
                                            <p:strVal val="0-#ppt_w/2"/>
                                          </p:val>
                                        </p:tav>
                                        <p:tav tm="100000">
                                          <p:val>
                                            <p:strVal val="#ppt_x"/>
                                          </p:val>
                                        </p:tav>
                                      </p:tavLst>
                                    </p:anim>
                                    <p:anim calcmode="lin" valueType="num">
                                      <p:cBhvr additive="base">
                                        <p:cTn id="49"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left)">
                                      <p:cBhvr>
                                        <p:cTn id="54" dur="500"/>
                                        <p:tgtEl>
                                          <p:spTgt spid="11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left)">
                                      <p:cBhvr>
                                        <p:cTn id="58" dur="500"/>
                                        <p:tgtEl>
                                          <p:spTgt spid="113"/>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wipe(left)">
                                      <p:cBhvr>
                                        <p:cTn id="62" dur="500"/>
                                        <p:tgtEl>
                                          <p:spTgt spid="101"/>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wipe(left)">
                                      <p:cBhvr>
                                        <p:cTn id="66" dur="500"/>
                                        <p:tgtEl>
                                          <p:spTgt spid="103"/>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wipe(left)">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additive="base">
                                        <p:cTn id="75" dur="500" fill="hold"/>
                                        <p:tgtEl>
                                          <p:spTgt spid="122"/>
                                        </p:tgtEl>
                                        <p:attrNameLst>
                                          <p:attrName>ppt_x</p:attrName>
                                        </p:attrNameLst>
                                      </p:cBhvr>
                                      <p:tavLst>
                                        <p:tav tm="0">
                                          <p:val>
                                            <p:strVal val="#ppt_x"/>
                                          </p:val>
                                        </p:tav>
                                        <p:tav tm="100000">
                                          <p:val>
                                            <p:strVal val="#ppt_x"/>
                                          </p:val>
                                        </p:tav>
                                      </p:tavLst>
                                    </p:anim>
                                    <p:anim calcmode="lin" valueType="num">
                                      <p:cBhvr additive="base">
                                        <p:cTn id="76"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wipe(left)">
                                      <p:cBhvr>
                                        <p:cTn id="81" dur="500"/>
                                        <p:tgtEl>
                                          <p:spTgt spid="118"/>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wipe(left)">
                                      <p:cBhvr>
                                        <p:cTn id="89" dur="500"/>
                                        <p:tgtEl>
                                          <p:spTgt spid="12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ppt_x"/>
                                          </p:val>
                                        </p:tav>
                                        <p:tav tm="100000">
                                          <p:val>
                                            <p:strVal val="#ppt_x"/>
                                          </p:val>
                                        </p:tav>
                                      </p:tavLst>
                                    </p:anim>
                                    <p:anim calcmode="lin" valueType="num">
                                      <p:cBhvr additive="base">
                                        <p:cTn id="95"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wipe(left)">
                                      <p:cBhvr>
                                        <p:cTn id="100" dur="500"/>
                                        <p:tgtEl>
                                          <p:spTgt spid="9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wipe(left)">
                                      <p:cBhvr>
                                        <p:cTn id="104" dur="500"/>
                                        <p:tgtEl>
                                          <p:spTgt spid="110"/>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wipe(left)">
                                      <p:cBhvr>
                                        <p:cTn id="108" dur="500"/>
                                        <p:tgtEl>
                                          <p:spTgt spid="9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16"/>
                                        </p:tgtEl>
                                        <p:attrNameLst>
                                          <p:attrName>style.visibility</p:attrName>
                                        </p:attrNameLst>
                                      </p:cBhvr>
                                      <p:to>
                                        <p:strVal val="visible"/>
                                      </p:to>
                                    </p:set>
                                    <p:anim calcmode="lin" valueType="num">
                                      <p:cBhvr additive="base">
                                        <p:cTn id="113" dur="500" fill="hold"/>
                                        <p:tgtEl>
                                          <p:spTgt spid="116"/>
                                        </p:tgtEl>
                                        <p:attrNameLst>
                                          <p:attrName>ppt_x</p:attrName>
                                        </p:attrNameLst>
                                      </p:cBhvr>
                                      <p:tavLst>
                                        <p:tav tm="0">
                                          <p:val>
                                            <p:strVal val="#ppt_x"/>
                                          </p:val>
                                        </p:tav>
                                        <p:tav tm="100000">
                                          <p:val>
                                            <p:strVal val="#ppt_x"/>
                                          </p:val>
                                        </p:tav>
                                      </p:tavLst>
                                    </p:anim>
                                    <p:anim calcmode="lin" valueType="num">
                                      <p:cBhvr additive="base">
                                        <p:cTn id="114"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wipe(left)">
                                      <p:cBhvr>
                                        <p:cTn id="119" dur="500"/>
                                        <p:tgtEl>
                                          <p:spTgt spid="119"/>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108"/>
                                        </p:tgtEl>
                                        <p:attrNameLst>
                                          <p:attrName>style.visibility</p:attrName>
                                        </p:attrNameLst>
                                      </p:cBhvr>
                                      <p:to>
                                        <p:strVal val="visible"/>
                                      </p:to>
                                    </p:set>
                                    <p:animEffect transition="in" filter="wipe(left)">
                                      <p:cBhvr>
                                        <p:cTn id="123" dur="500"/>
                                        <p:tgtEl>
                                          <p:spTgt spid="108"/>
                                        </p:tgtEl>
                                      </p:cBhvr>
                                    </p:animEffect>
                                  </p:childTnLst>
                                </p:cTn>
                              </p:par>
                            </p:childTnLst>
                          </p:cTn>
                        </p:par>
                        <p:par>
                          <p:cTn id="124" fill="hold">
                            <p:stCondLst>
                              <p:cond delay="1000"/>
                            </p:stCondLst>
                            <p:childTnLst>
                              <p:par>
                                <p:cTn id="125" presetID="22" presetClass="entr" presetSubtype="8" fill="hold" grpId="0" nodeType="after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wipe(left)">
                                      <p:cBhvr>
                                        <p:cTn id="127" dur="500"/>
                                        <p:tgtEl>
                                          <p:spTgt spid="8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wipe(up)">
                                      <p:cBhvr>
                                        <p:cTn id="132" dur="500"/>
                                        <p:tgtEl>
                                          <p:spTgt spid="66"/>
                                        </p:tgtEl>
                                      </p:cBhvr>
                                    </p:animEffect>
                                  </p:childTnLst>
                                </p:cTn>
                              </p:par>
                              <p:par>
                                <p:cTn id="133" presetID="22" presetClass="entr" presetSubtype="1" fill="hold" nodeType="with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wipe(up)">
                                      <p:cBhvr>
                                        <p:cTn id="135" dur="500"/>
                                        <p:tgtEl>
                                          <p:spTgt spid="9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04"/>
                                        </p:tgtEl>
                                        <p:attrNameLst>
                                          <p:attrName>style.visibility</p:attrName>
                                        </p:attrNameLst>
                                      </p:cBhvr>
                                      <p:to>
                                        <p:strVal val="visible"/>
                                      </p:to>
                                    </p:set>
                                    <p:animEffect transition="in" filter="wipe(left)">
                                      <p:cBhvr>
                                        <p:cTn id="140" dur="500"/>
                                        <p:tgtEl>
                                          <p:spTgt spid="104"/>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95"/>
                                        </p:tgtEl>
                                        <p:attrNameLst>
                                          <p:attrName>style.visibility</p:attrName>
                                        </p:attrNameLst>
                                      </p:cBhvr>
                                      <p:to>
                                        <p:strVal val="visible"/>
                                      </p:to>
                                    </p:set>
                                    <p:animEffect transition="in" filter="wipe(left)">
                                      <p:cBhvr>
                                        <p:cTn id="144" dur="500"/>
                                        <p:tgtEl>
                                          <p:spTgt spid="9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11"/>
                                        </p:tgtEl>
                                        <p:attrNameLst>
                                          <p:attrName>style.visibility</p:attrName>
                                        </p:attrNameLst>
                                      </p:cBhvr>
                                      <p:to>
                                        <p:strVal val="visible"/>
                                      </p:to>
                                    </p:set>
                                    <p:animEffect transition="in" filter="wipe(left)">
                                      <p:cBhvr>
                                        <p:cTn id="149" dur="500"/>
                                        <p:tgtEl>
                                          <p:spTgt spid="111"/>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wipe(left)">
                                      <p:cBhvr>
                                        <p:cTn id="153" dur="500"/>
                                        <p:tgtEl>
                                          <p:spTgt spid="9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09"/>
                                        </p:tgtEl>
                                        <p:attrNameLst>
                                          <p:attrName>style.visibility</p:attrName>
                                        </p:attrNameLst>
                                      </p:cBhvr>
                                      <p:to>
                                        <p:strVal val="visible"/>
                                      </p:to>
                                    </p:set>
                                    <p:animEffect transition="in" filter="wipe(left)">
                                      <p:cBhvr>
                                        <p:cTn id="158" dur="500"/>
                                        <p:tgtEl>
                                          <p:spTgt spid="109"/>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07"/>
                                        </p:tgtEl>
                                        <p:attrNameLst>
                                          <p:attrName>style.visibility</p:attrName>
                                        </p:attrNameLst>
                                      </p:cBhvr>
                                      <p:to>
                                        <p:strVal val="visible"/>
                                      </p:to>
                                    </p:set>
                                    <p:animEffect transition="in" filter="wipe(left)">
                                      <p:cBhvr>
                                        <p:cTn id="161" dur="500"/>
                                        <p:tgtEl>
                                          <p:spTgt spid="107"/>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grpId="0" nodeType="clickEffect">
                                  <p:stCondLst>
                                    <p:cond delay="0"/>
                                  </p:stCondLst>
                                  <p:childTnLst>
                                    <p:set>
                                      <p:cBhvr>
                                        <p:cTn id="165" dur="1" fill="hold">
                                          <p:stCondLst>
                                            <p:cond delay="0"/>
                                          </p:stCondLst>
                                        </p:cTn>
                                        <p:tgtEl>
                                          <p:spTgt spid="106"/>
                                        </p:tgtEl>
                                        <p:attrNameLst>
                                          <p:attrName>style.visibility</p:attrName>
                                        </p:attrNameLst>
                                      </p:cBhvr>
                                      <p:to>
                                        <p:strVal val="visible"/>
                                      </p:to>
                                    </p:set>
                                    <p:animEffect transition="in" filter="wipe(up)">
                                      <p:cBhvr>
                                        <p:cTn id="166" dur="500"/>
                                        <p:tgtEl>
                                          <p:spTgt spid="106"/>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91"/>
                                        </p:tgtEl>
                                        <p:attrNameLst>
                                          <p:attrName>style.visibility</p:attrName>
                                        </p:attrNameLst>
                                      </p:cBhvr>
                                      <p:to>
                                        <p:strVal val="visible"/>
                                      </p:to>
                                    </p:set>
                                    <p:animEffect transition="in" filter="wipe(left)">
                                      <p:cBhvr>
                                        <p:cTn id="17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91" grpId="0" animBg="1"/>
      <p:bldP spid="95" grpId="0"/>
      <p:bldP spid="96" grpId="0"/>
      <p:bldP spid="97" grpId="0"/>
      <p:bldP spid="98" grpId="0"/>
      <p:bldP spid="99" grpId="0"/>
      <p:bldP spid="100" grpId="0"/>
      <p:bldP spid="101" grpId="0"/>
      <p:bldP spid="102" grpId="0"/>
      <p:bldP spid="103" grpId="0" animBg="1"/>
      <p:bldP spid="104" grpId="0" animBg="1"/>
      <p:bldP spid="105" grpId="0"/>
      <p:bldP spid="107" grpId="0"/>
      <p:bldP spid="108" grpId="0" animBg="1"/>
      <p:bldP spid="109" grpId="0" animBg="1"/>
      <p:bldP spid="110" grpId="0" animBg="1"/>
      <p:bldP spid="111" grpId="0" animBg="1"/>
      <p:bldP spid="112" grpId="0"/>
      <p:bldP spid="113" grpId="0" animBg="1"/>
      <p:bldP spid="114" grpId="0" animBg="1"/>
      <p:bldP spid="115" grpId="0" animBg="1"/>
      <p:bldP spid="116" grpId="0" animBg="1"/>
      <p:bldP spid="117" grpId="0" animBg="1"/>
      <p:bldP spid="118" grpId="0"/>
      <p:bldP spid="119" grpId="0"/>
      <p:bldP spid="120" grpId="0" animBg="1"/>
      <p:bldP spid="121" grpId="0"/>
      <p:bldP spid="122" grpId="0" animBg="1"/>
      <p:bldP spid="123" grpId="0" animBg="1"/>
      <p:bldP spid="124" grpId="0" animBg="1"/>
      <p:bldP spid="1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43356" y="799978"/>
            <a:ext cx="10305288" cy="3900235"/>
          </a:xfrm>
          <a:prstGeom prst="rect">
            <a:avLst/>
          </a:prstGeom>
          <a:noFill/>
          <a:ln w="12700">
            <a:solidFill>
              <a:schemeClr val="tx1"/>
            </a:solidFill>
          </a:ln>
        </p:spPr>
        <p:txBody>
          <a:bodyPr wrap="square">
            <a:spAutoFit/>
          </a:bodyPr>
          <a:lstStyle/>
          <a:p>
            <a:pPr marL="266700" indent="-200025">
              <a:lnSpc>
                <a:spcPct val="150000"/>
              </a:lnSpc>
            </a:pPr>
            <a:r>
              <a:rPr lang="zh-CN" altLang="zh-CN" sz="2400" b="1" kern="100">
                <a:effectLst/>
                <a:latin typeface="微软雅黑" panose="020B0503020204020204" charset="-122"/>
                <a:ea typeface="微软雅黑" panose="020B0503020204020204" charset="-122"/>
              </a:rPr>
              <a:t>（</a:t>
            </a:r>
            <a:r>
              <a:rPr lang="en-US" altLang="zh-CN" sz="2400" b="1" kern="100">
                <a:effectLst/>
                <a:latin typeface="微软雅黑" panose="020B0503020204020204" charset="-122"/>
                <a:ea typeface="微软雅黑" panose="020B0503020204020204" charset="-122"/>
              </a:rPr>
              <a:t>2023</a:t>
            </a:r>
            <a:r>
              <a:rPr lang="zh-CN" altLang="zh-CN" sz="2400" b="1" kern="100">
                <a:effectLst/>
                <a:latin typeface="微软雅黑" panose="020B0503020204020204" charset="-122"/>
                <a:ea typeface="微软雅黑" panose="020B0503020204020204" charset="-122"/>
              </a:rPr>
              <a:t>·山东临沂一模·</a:t>
            </a:r>
            <a:r>
              <a:rPr lang="en-US" altLang="zh-CN" sz="2400" b="1" kern="100">
                <a:effectLst/>
                <a:latin typeface="微软雅黑" panose="020B0503020204020204" charset="-122"/>
                <a:ea typeface="微软雅黑" panose="020B0503020204020204" charset="-122"/>
              </a:rPr>
              <a:t>15</a:t>
            </a:r>
            <a:r>
              <a:rPr lang="zh-CN" altLang="zh-CN" sz="2400" b="1" kern="100">
                <a:effectLst/>
                <a:latin typeface="微软雅黑" panose="020B0503020204020204" charset="-122"/>
                <a:ea typeface="微软雅黑" panose="020B0503020204020204" charset="-122"/>
              </a:rPr>
              <a:t>）在垄断资本急剧发展的同时，美国的小企业也一直是一支不可忽视的力量。</a:t>
            </a:r>
            <a:r>
              <a:rPr lang="en-US" altLang="zh-CN" sz="2400" b="1" kern="100">
                <a:effectLst/>
                <a:latin typeface="微软雅黑" panose="020B0503020204020204" charset="-122"/>
                <a:ea typeface="微软雅黑" panose="020B0503020204020204" charset="-122"/>
              </a:rPr>
              <a:t>1947</a:t>
            </a:r>
            <a:r>
              <a:rPr lang="zh-CN" altLang="zh-CN" sz="2400" b="1" kern="100">
                <a:effectLst/>
                <a:latin typeface="微软雅黑" panose="020B0503020204020204" charset="-122"/>
                <a:ea typeface="微软雅黑" panose="020B0503020204020204" charset="-122"/>
              </a:rPr>
              <a:t>年，全国小企业的数量约为</a:t>
            </a:r>
            <a:r>
              <a:rPr lang="en-US" altLang="zh-CN" sz="2400" b="1" kern="100">
                <a:effectLst/>
                <a:latin typeface="微软雅黑" panose="020B0503020204020204" charset="-122"/>
                <a:ea typeface="微软雅黑" panose="020B0503020204020204" charset="-122"/>
              </a:rPr>
              <a:t>806</a:t>
            </a:r>
            <a:r>
              <a:rPr lang="zh-CN" altLang="zh-CN" sz="2400" b="1" kern="100">
                <a:effectLst/>
                <a:latin typeface="微软雅黑" panose="020B0503020204020204" charset="-122"/>
                <a:ea typeface="微软雅黑" panose="020B0503020204020204" charset="-122"/>
              </a:rPr>
              <a:t>万家，</a:t>
            </a:r>
            <a:r>
              <a:rPr lang="en-US" altLang="zh-CN" sz="2400" b="1" kern="100">
                <a:effectLst/>
                <a:latin typeface="微软雅黑" panose="020B0503020204020204" charset="-122"/>
                <a:ea typeface="微软雅黑" panose="020B0503020204020204" charset="-122"/>
              </a:rPr>
              <a:t>1970</a:t>
            </a:r>
            <a:r>
              <a:rPr lang="zh-CN" altLang="zh-CN" sz="2400" b="1" kern="100">
                <a:effectLst/>
                <a:latin typeface="微软雅黑" panose="020B0503020204020204" charset="-122"/>
                <a:ea typeface="微软雅黑" panose="020B0503020204020204" charset="-122"/>
              </a:rPr>
              <a:t>年增加到</a:t>
            </a:r>
            <a:r>
              <a:rPr lang="en-US" altLang="zh-CN" sz="2400" b="1" kern="100">
                <a:effectLst/>
                <a:latin typeface="微软雅黑" panose="020B0503020204020204" charset="-122"/>
                <a:ea typeface="微软雅黑" panose="020B0503020204020204" charset="-122"/>
              </a:rPr>
              <a:t>1118</a:t>
            </a:r>
            <a:r>
              <a:rPr lang="zh-CN" altLang="zh-CN" sz="2400" b="1" kern="100">
                <a:effectLst/>
                <a:latin typeface="微软雅黑" panose="020B0503020204020204" charset="-122"/>
                <a:ea typeface="微软雅黑" panose="020B0503020204020204" charset="-122"/>
              </a:rPr>
              <a:t>万家，</a:t>
            </a:r>
            <a:r>
              <a:rPr lang="en-US" altLang="zh-CN" sz="2400" b="1" kern="100">
                <a:effectLst/>
                <a:latin typeface="微软雅黑" panose="020B0503020204020204" charset="-122"/>
                <a:ea typeface="微软雅黑" panose="020B0503020204020204" charset="-122"/>
              </a:rPr>
              <a:t>1980</a:t>
            </a:r>
            <a:r>
              <a:rPr lang="zh-CN" altLang="zh-CN" sz="2400" b="1" kern="100">
                <a:effectLst/>
                <a:latin typeface="微软雅黑" panose="020B0503020204020204" charset="-122"/>
                <a:ea typeface="微软雅黑" panose="020B0503020204020204" charset="-122"/>
              </a:rPr>
              <a:t>年进一步上升到</a:t>
            </a:r>
            <a:r>
              <a:rPr lang="en-US" altLang="zh-CN" sz="2400" b="1" kern="100">
                <a:effectLst/>
                <a:latin typeface="微软雅黑" panose="020B0503020204020204" charset="-122"/>
                <a:ea typeface="微软雅黑" panose="020B0503020204020204" charset="-122"/>
              </a:rPr>
              <a:t>1620</a:t>
            </a:r>
            <a:r>
              <a:rPr lang="zh-CN" altLang="zh-CN" sz="2400" b="1" kern="100">
                <a:effectLst/>
                <a:latin typeface="微软雅黑" panose="020B0503020204020204" charset="-122"/>
                <a:ea typeface="微软雅黑" panose="020B0503020204020204" charset="-122"/>
              </a:rPr>
              <a:t>万家。小企业所创造的产值，在国民生产总值中一直占到</a:t>
            </a:r>
            <a:r>
              <a:rPr lang="en-US" altLang="zh-CN" sz="2400" b="1" kern="100">
                <a:effectLst/>
                <a:latin typeface="微软雅黑" panose="020B0503020204020204" charset="-122"/>
                <a:ea typeface="微软雅黑" panose="020B0503020204020204" charset="-122"/>
              </a:rPr>
              <a:t>40%</a:t>
            </a:r>
            <a:r>
              <a:rPr lang="zh-CN" altLang="zh-CN" sz="2400" b="1" kern="100">
                <a:effectLst/>
                <a:latin typeface="微软雅黑" panose="020B0503020204020204" charset="-122"/>
                <a:ea typeface="微软雅黑" panose="020B0503020204020204" charset="-122"/>
              </a:rPr>
              <a:t>—</a:t>
            </a:r>
            <a:r>
              <a:rPr lang="en-US" altLang="zh-CN" sz="2400" b="1" kern="100">
                <a:effectLst/>
                <a:latin typeface="微软雅黑" panose="020B0503020204020204" charset="-122"/>
                <a:ea typeface="微软雅黑" panose="020B0503020204020204" charset="-122"/>
              </a:rPr>
              <a:t>50%</a:t>
            </a:r>
            <a:r>
              <a:rPr lang="zh-CN" altLang="zh-CN" sz="2400" b="1" kern="100">
                <a:effectLst/>
                <a:latin typeface="微软雅黑" panose="020B0503020204020204" charset="-122"/>
                <a:ea typeface="微软雅黑" panose="020B0503020204020204" charset="-122"/>
              </a:rPr>
              <a:t>。这种状况出现的原因是（　　）</a:t>
            </a:r>
            <a:endParaRPr lang="zh-CN" altLang="zh-CN" sz="2400" b="1" kern="100">
              <a:effectLst/>
              <a:latin typeface="微软雅黑" panose="020B0503020204020204" charset="-122"/>
              <a:ea typeface="微软雅黑" panose="020B0503020204020204" charset="-122"/>
            </a:endParaRPr>
          </a:p>
          <a:p>
            <a:pPr marL="266700" algn="just">
              <a:lnSpc>
                <a:spcPct val="150000"/>
              </a:lnSpc>
            </a:pPr>
            <a:r>
              <a:rPr lang="en-US" altLang="zh-CN" sz="2400" b="1" kern="100" spc="125">
                <a:effectLst/>
                <a:latin typeface="微软雅黑" panose="020B0503020204020204" charset="-122"/>
                <a:ea typeface="微软雅黑" panose="020B0503020204020204" charset="-122"/>
              </a:rPr>
              <a:t>A</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自由资本主义经济高度发展</a:t>
            </a:r>
            <a:r>
              <a:rPr lang="en-US" altLang="zh-CN" sz="2400" b="1" kern="100">
                <a:effectLst/>
                <a:latin typeface="微软雅黑" panose="020B0503020204020204" charset="-122"/>
                <a:ea typeface="微软雅黑" panose="020B0503020204020204" charset="-122"/>
              </a:rPr>
              <a:t>         </a:t>
            </a:r>
            <a:r>
              <a:rPr lang="en-US" altLang="zh-CN" sz="2400" b="1" kern="100" spc="125">
                <a:effectLst/>
                <a:latin typeface="微软雅黑" panose="020B0503020204020204" charset="-122"/>
                <a:ea typeface="微软雅黑" panose="020B0503020204020204" charset="-122"/>
              </a:rPr>
              <a:t>B</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福利国家和社会运动的新变化</a:t>
            </a:r>
            <a:endParaRPr lang="zh-CN" altLang="zh-CN" sz="2400" b="1" kern="100">
              <a:effectLst/>
              <a:latin typeface="微软雅黑" panose="020B0503020204020204" charset="-122"/>
              <a:ea typeface="微软雅黑" panose="020B0503020204020204" charset="-122"/>
            </a:endParaRPr>
          </a:p>
          <a:p>
            <a:pPr marL="266700" algn="just">
              <a:lnSpc>
                <a:spcPct val="150000"/>
              </a:lnSpc>
            </a:pPr>
            <a:r>
              <a:rPr lang="en-US" altLang="zh-CN" sz="2400" b="1" kern="100" spc="125">
                <a:effectLst/>
                <a:latin typeface="微软雅黑" panose="020B0503020204020204" charset="-122"/>
                <a:ea typeface="微软雅黑" panose="020B0503020204020204" charset="-122"/>
              </a:rPr>
              <a:t>C</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国家政权干预社会经济生活</a:t>
            </a:r>
            <a:r>
              <a:rPr lang="en-US" altLang="zh-CN" sz="2400" b="1" kern="100">
                <a:effectLst/>
                <a:latin typeface="微软雅黑" panose="020B0503020204020204" charset="-122"/>
                <a:ea typeface="微软雅黑" panose="020B0503020204020204" charset="-122"/>
              </a:rPr>
              <a:t>         </a:t>
            </a:r>
            <a:r>
              <a:rPr lang="en-US" altLang="zh-CN" sz="2400" b="1" kern="100" spc="125">
                <a:effectLst/>
                <a:latin typeface="微软雅黑" panose="020B0503020204020204" charset="-122"/>
                <a:ea typeface="微软雅黑" panose="020B0503020204020204" charset="-122"/>
              </a:rPr>
              <a:t>D</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经济全球化与区域经济集团化</a:t>
            </a:r>
            <a:endParaRPr lang="zh-CN" altLang="zh-CN" sz="2400" b="1" kern="100">
              <a:effectLst/>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9101328" y="2980817"/>
            <a:ext cx="838200" cy="768350"/>
          </a:xfrm>
          <a:prstGeom prst="rect">
            <a:avLst/>
          </a:prstGeom>
          <a:noFill/>
        </p:spPr>
        <p:txBody>
          <a:bodyPr wrap="square" rtlCol="0">
            <a:spAutoFit/>
          </a:bodyPr>
          <a:lstStyle/>
          <a:p>
            <a:pPr algn="ctr"/>
            <a:r>
              <a:rPr lang="en-US" altLang="zh-CN" sz="4400" b="1">
                <a:solidFill>
                  <a:srgbClr val="FF0000"/>
                </a:solidFill>
                <a:latin typeface="微软雅黑" panose="020B0503020204020204" charset="-122"/>
                <a:ea typeface="微软雅黑" panose="020B0503020204020204" charset="-122"/>
              </a:rPr>
              <a:t>C</a:t>
            </a:r>
            <a:endParaRPr lang="en-US" altLang="zh-CN" sz="4400" b="1">
              <a:solidFill>
                <a:srgbClr val="FF0000"/>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1024128" y="5002567"/>
            <a:ext cx="10224516" cy="929742"/>
          </a:xfrm>
          <a:prstGeom prst="rect">
            <a:avLst/>
          </a:prstGeom>
          <a:solidFill>
            <a:schemeClr val="accent5">
              <a:lumMod val="20000"/>
              <a:lumOff val="80000"/>
            </a:schemeClr>
          </a:solidFill>
        </p:spPr>
        <p:txBody>
          <a:bodyPr wrap="square" rtlCol="0" anchor="t">
            <a:spAutoFit/>
          </a:bodyPr>
          <a:lstStyle/>
          <a:p>
            <a:pPr lvl="0" indent="0" algn="l" fontAlgn="auto">
              <a:lnSpc>
                <a:spcPts val="3480"/>
              </a:lnSpc>
              <a:buClrTx/>
              <a:buSzTx/>
              <a:buFontTx/>
            </a:pPr>
            <a:r>
              <a:rPr lang="zh-CN" altLang="zh-CN" sz="2400" b="1">
                <a:solidFill>
                  <a:schemeClr val="tx1">
                    <a:lumMod val="95000"/>
                    <a:lumOff val="5000"/>
                  </a:schemeClr>
                </a:solidFill>
                <a:uFillTx/>
                <a:latin typeface="微软雅黑" panose="020B0503020204020204" charset="-122"/>
                <a:ea typeface="微软雅黑" panose="020B0503020204020204" charset="-122"/>
                <a:sym typeface="宋体" panose="02010600030101010101" pitchFamily="2" charset="-122"/>
              </a:rPr>
              <a:t>特点（原则）：</a:t>
            </a:r>
            <a:endParaRPr lang="zh-CN" altLang="zh-CN" sz="2400" b="1">
              <a:solidFill>
                <a:schemeClr val="tx1">
                  <a:lumMod val="95000"/>
                  <a:lumOff val="5000"/>
                </a:schemeClr>
              </a:solidFill>
              <a:uFillTx/>
              <a:latin typeface="微软雅黑" panose="020B0503020204020204" charset="-122"/>
              <a:ea typeface="微软雅黑" panose="020B0503020204020204" charset="-122"/>
              <a:sym typeface="宋体" panose="02010600030101010101" pitchFamily="2" charset="-122"/>
            </a:endParaRPr>
          </a:p>
          <a:p>
            <a:pPr lvl="0" indent="0" algn="l" fontAlgn="auto">
              <a:lnSpc>
                <a:spcPts val="3480"/>
              </a:lnSpc>
              <a:buClrTx/>
              <a:buSzTx/>
              <a:buFontTx/>
            </a:pPr>
            <a:r>
              <a:rPr lang="zh-CN" altLang="zh-CN" sz="2400" b="1">
                <a:solidFill>
                  <a:schemeClr val="tx1">
                    <a:lumMod val="95000"/>
                    <a:lumOff val="5000"/>
                  </a:schemeClr>
                </a:solidFill>
                <a:uFillTx/>
                <a:latin typeface="宋体" panose="02010600030101010101" pitchFamily="2" charset="-122"/>
                <a:ea typeface="宋体" panose="02010600030101010101" pitchFamily="2" charset="-122"/>
                <a:sym typeface="宋体" panose="02010600030101010101" pitchFamily="2" charset="-122"/>
              </a:rPr>
              <a:t>以</a:t>
            </a:r>
            <a:r>
              <a:rPr lang="zh-CN" altLang="zh-CN" sz="2400" b="1">
                <a:solidFill>
                  <a:schemeClr val="tx1">
                    <a:lumMod val="95000"/>
                    <a:lumOff val="5000"/>
                  </a:schemeClr>
                </a:solidFill>
                <a:highlight>
                  <a:srgbClr val="00FF00"/>
                </a:highlight>
                <a:uFillTx/>
                <a:latin typeface="宋体" panose="02010600030101010101" pitchFamily="2" charset="-122"/>
                <a:ea typeface="宋体" panose="02010600030101010101" pitchFamily="2" charset="-122"/>
                <a:sym typeface="宋体" panose="02010600030101010101" pitchFamily="2" charset="-122"/>
              </a:rPr>
              <a:t>市场</a:t>
            </a:r>
            <a:r>
              <a:rPr lang="zh-CN" altLang="zh-CN" sz="2400" b="1">
                <a:solidFill>
                  <a:schemeClr val="tx1">
                    <a:lumMod val="95000"/>
                    <a:lumOff val="5000"/>
                  </a:schemeClr>
                </a:solidFill>
                <a:uFillTx/>
                <a:latin typeface="宋体" panose="02010600030101010101" pitchFamily="2" charset="-122"/>
                <a:ea typeface="宋体" panose="02010600030101010101" pitchFamily="2" charset="-122"/>
                <a:sym typeface="宋体" panose="02010600030101010101" pitchFamily="2" charset="-122"/>
              </a:rPr>
              <a:t>经济为基础，以</a:t>
            </a:r>
            <a:r>
              <a:rPr lang="zh-CN" altLang="zh-CN" sz="2400" b="1">
                <a:solidFill>
                  <a:schemeClr val="tx1">
                    <a:lumMod val="95000"/>
                    <a:lumOff val="5000"/>
                  </a:schemeClr>
                </a:solidFill>
                <a:highlight>
                  <a:srgbClr val="00FF00"/>
                </a:highlight>
                <a:uFillTx/>
                <a:latin typeface="宋体" panose="02010600030101010101" pitchFamily="2" charset="-122"/>
                <a:ea typeface="宋体" panose="02010600030101010101" pitchFamily="2" charset="-122"/>
                <a:sym typeface="宋体" panose="02010600030101010101" pitchFamily="2" charset="-122"/>
              </a:rPr>
              <a:t>强化国家干预</a:t>
            </a:r>
            <a:r>
              <a:rPr lang="zh-CN" altLang="zh-CN" sz="2400" b="1">
                <a:solidFill>
                  <a:schemeClr val="tx1">
                    <a:lumMod val="95000"/>
                    <a:lumOff val="5000"/>
                  </a:schemeClr>
                </a:solidFill>
                <a:uFillTx/>
                <a:latin typeface="宋体" panose="02010600030101010101" pitchFamily="2" charset="-122"/>
                <a:ea typeface="宋体" panose="02010600030101010101" pitchFamily="2" charset="-122"/>
                <a:sym typeface="宋体" panose="02010600030101010101" pitchFamily="2" charset="-122"/>
              </a:rPr>
              <a:t>为核心，谋求资本主义的生存发展。</a:t>
            </a:r>
            <a:endParaRPr lang="zh-CN" altLang="zh-CN" sz="2400" b="1">
              <a:solidFill>
                <a:schemeClr val="tx1">
                  <a:lumMod val="95000"/>
                  <a:lumOff val="5000"/>
                </a:schemeClr>
              </a:solidFill>
              <a:uFillTx/>
              <a:latin typeface="宋体" panose="02010600030101010101" pitchFamily="2" charset="-122"/>
              <a:ea typeface="宋体" panose="02010600030101010101" pitchFamily="2" charset="-122"/>
              <a:sym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414274" y="904494"/>
          <a:ext cx="11184255" cy="5379085"/>
        </p:xfrm>
        <a:graphic>
          <a:graphicData uri="http://schemas.openxmlformats.org/drawingml/2006/table">
            <a:tbl>
              <a:tblPr firstRow="1" bandRow="1">
                <a:tableStyleId>{5940675A-B579-460E-94D1-54222C63F5DA}</a:tableStyleId>
              </a:tblPr>
              <a:tblGrid>
                <a:gridCol w="970915"/>
                <a:gridCol w="2193925"/>
                <a:gridCol w="5267960"/>
                <a:gridCol w="2751455"/>
              </a:tblGrid>
              <a:tr h="480060">
                <a:tc>
                  <a:txBody>
                    <a:bodyPr wrap="square"/>
                    <a:lstStyle/>
                    <a:p>
                      <a:pPr indent="0" algn="ctr">
                        <a:buNone/>
                      </a:pPr>
                      <a:r>
                        <a:rPr lang="en-US" sz="2400" b="1" err="1">
                          <a:solidFill>
                            <a:schemeClr val="tx1"/>
                          </a:solidFill>
                          <a:latin typeface="微软雅黑" panose="020B0503020204020204" charset="-122"/>
                          <a:ea typeface="微软雅黑" panose="020B0503020204020204" charset="-122"/>
                          <a:cs typeface="宋体" panose="02010600030101010101" pitchFamily="2" charset="-122"/>
                        </a:rPr>
                        <a:t>范围</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ctr">
                        <a:buNone/>
                      </a:pPr>
                      <a:r>
                        <a:rPr lang="en-US" sz="2400" b="1" err="1">
                          <a:solidFill>
                            <a:schemeClr val="tx1"/>
                          </a:solidFill>
                          <a:latin typeface="微软雅黑" panose="020B0503020204020204" charset="-122"/>
                          <a:ea typeface="微软雅黑" panose="020B0503020204020204" charset="-122"/>
                          <a:cs typeface="宋体" panose="02010600030101010101" pitchFamily="2" charset="-122"/>
                        </a:rPr>
                        <a:t>时间</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ctr">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内容</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ctr">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实质</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95020">
                <a:tc rowSpan="4">
                  <a:txBody>
                    <a:bodyPr wrap="square"/>
                    <a:lstStyle/>
                    <a:p>
                      <a:pPr indent="0" algn="ctr">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国内</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wrap="square"/>
                    <a:lstStyle/>
                    <a:p>
                      <a:pPr indent="0" algn="ctr" fontAlgn="auto">
                        <a:lnSpc>
                          <a:spcPts val="3080"/>
                        </a:lnSpc>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20世纪50－60年代</a:t>
                      </a:r>
                      <a:endParaRPr lang="en-US" sz="2400" b="1">
                        <a:solidFill>
                          <a:schemeClr val="tx1"/>
                        </a:solidFill>
                        <a:latin typeface="微软雅黑" panose="020B0503020204020204" charset="-122"/>
                        <a:ea typeface="微软雅黑" panose="020B0503020204020204" charset="-122"/>
                        <a:cs typeface="宋体" panose="02010600030101010101" pitchFamily="2" charset="-122"/>
                      </a:endParaRPr>
                    </a:p>
                    <a:p>
                      <a:pPr indent="0" algn="ctr" fontAlgn="auto">
                        <a:lnSpc>
                          <a:spcPts val="3080"/>
                        </a:lnSpc>
                        <a:buNone/>
                      </a:pPr>
                      <a:r>
                        <a:rPr lang="en-US" sz="2400" b="1">
                          <a:solidFill>
                            <a:srgbClr val="00006E"/>
                          </a:solidFill>
                          <a:latin typeface="微软雅黑" panose="020B0503020204020204" charset="-122"/>
                          <a:ea typeface="微软雅黑" panose="020B0503020204020204" charset="-122"/>
                          <a:cs typeface="宋体" panose="02010600030101010101" pitchFamily="2" charset="-122"/>
                        </a:rPr>
                        <a:t>(</a:t>
                      </a:r>
                      <a:r>
                        <a:rPr lang="en-US" sz="2400" b="1" err="1">
                          <a:solidFill>
                            <a:srgbClr val="00006E"/>
                          </a:solidFill>
                          <a:highlight>
                            <a:srgbClr val="00FF00"/>
                          </a:highlight>
                          <a:latin typeface="微软雅黑" panose="020B0503020204020204" charset="-122"/>
                          <a:ea typeface="微软雅黑" panose="020B0503020204020204" charset="-122"/>
                          <a:cs typeface="宋体" panose="02010600030101010101" pitchFamily="2" charset="-122"/>
                        </a:rPr>
                        <a:t>黄金时代</a:t>
                      </a:r>
                      <a:r>
                        <a:rPr lang="en-US" sz="2400" b="1">
                          <a:solidFill>
                            <a:srgbClr val="00006E"/>
                          </a:solidFill>
                          <a:latin typeface="微软雅黑" panose="020B0503020204020204" charset="-122"/>
                          <a:ea typeface="微软雅黑" panose="020B0503020204020204" charset="-122"/>
                          <a:cs typeface="宋体" panose="02010600030101010101" pitchFamily="2" charset="-122"/>
                        </a:rPr>
                        <a:t>)</a:t>
                      </a:r>
                      <a:endParaRPr lang="en-US" altLang="en-US" sz="2400" b="1">
                        <a:solidFill>
                          <a:srgbClr val="00006E"/>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buNone/>
                      </a:pPr>
                      <a:r>
                        <a:rPr lang="en-US" sz="2400" b="1" err="1">
                          <a:latin typeface="微软雅黑" panose="020B0503020204020204" charset="-122"/>
                          <a:ea typeface="微软雅黑" panose="020B0503020204020204" charset="-122"/>
                          <a:cs typeface="宋体" panose="02010600030101010101" pitchFamily="2" charset="-122"/>
                          <a:sym typeface="+mn-ea"/>
                        </a:rPr>
                        <a:t>加大政府在公共事业领域的开支，增加就业，刺激消费需求</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wrap="square"/>
                    <a:lstStyle/>
                    <a:p>
                      <a:pPr indent="0" fontAlgn="auto">
                        <a:lnSpc>
                          <a:spcPts val="3280"/>
                        </a:lnSpc>
                        <a:buNone/>
                      </a:pPr>
                      <a:r>
                        <a:rPr lang="en-US" sz="2400" b="1">
                          <a:latin typeface="微软雅黑" panose="020B0503020204020204" charset="-122"/>
                          <a:ea typeface="微软雅黑" panose="020B0503020204020204" charset="-122"/>
                          <a:cs typeface="宋体" panose="02010600030101010101" pitchFamily="2" charset="-122"/>
                          <a:sym typeface="+mn-ea"/>
                        </a:rPr>
                        <a:t>资本主义生产关系的局部调整，不能根除经济危机。</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73710">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wrap="square"/>
                    <a:lstStyle/>
                    <a:p>
                      <a:pPr indent="0">
                        <a:buNone/>
                      </a:pPr>
                      <a:r>
                        <a:rPr lang="en-US" sz="2400" b="1">
                          <a:latin typeface="微软雅黑" panose="020B0503020204020204" charset="-122"/>
                          <a:ea typeface="微软雅黑" panose="020B0503020204020204" charset="-122"/>
                          <a:cs typeface="宋体" panose="02010600030101010101" pitchFamily="2" charset="-122"/>
                          <a:sym typeface="+mn-ea"/>
                        </a:rPr>
                        <a:t>制定经济计划，促进经济协调发展</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a:lnL w="12700">
                      <a:solidFill>
                        <a:schemeClr val="tx1"/>
                      </a:solidFill>
                      <a:prstDash val="solid"/>
                    </a:lnL>
                    <a:lnR w="12700">
                      <a:solidFill>
                        <a:schemeClr val="tx1"/>
                      </a:solidFill>
                      <a:prstDash val="solid"/>
                    </a:lnR>
                  </a:tcPr>
                </a:tc>
              </a:tr>
              <a:tr h="763905">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wrap="square"/>
                    <a:lstStyle/>
                    <a:p>
                      <a:pPr indent="0">
                        <a:buNone/>
                      </a:pPr>
                      <a:r>
                        <a:rPr lang="en-US" sz="2400" b="1" err="1">
                          <a:latin typeface="微软雅黑" panose="020B0503020204020204" charset="-122"/>
                          <a:ea typeface="微软雅黑" panose="020B0503020204020204" charset="-122"/>
                          <a:cs typeface="宋体" panose="02010600030101010101" pitchFamily="2" charset="-122"/>
                          <a:sym typeface="+mn-ea"/>
                        </a:rPr>
                        <a:t>利用信贷、利率、税收等经济杠杆实施宏观调控</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a:lnL w="12700">
                      <a:solidFill>
                        <a:schemeClr val="tx1"/>
                      </a:solidFill>
                      <a:prstDash val="solid"/>
                    </a:lnL>
                    <a:lnR w="12700">
                      <a:solidFill>
                        <a:schemeClr val="tx1"/>
                      </a:solidFill>
                      <a:prstDash val="solid"/>
                    </a:lnR>
                  </a:tcPr>
                </a:tc>
              </a:tr>
              <a:tr h="1228725">
                <a:tc vMerge="1">
                  <a:tcPr>
                    <a:lnL w="12700">
                      <a:solidFill>
                        <a:schemeClr val="tx1"/>
                      </a:solidFill>
                      <a:prstDash val="solid"/>
                    </a:lnL>
                    <a:lnR w="12700">
                      <a:solidFill>
                        <a:schemeClr val="tx1"/>
                      </a:solidFill>
                      <a:prstDash val="solid"/>
                    </a:lnR>
                    <a:lnB w="12700">
                      <a:solidFill>
                        <a:schemeClr val="tx1"/>
                      </a:solidFill>
                      <a:prstDash val="solid"/>
                    </a:lnB>
                  </a:tcPr>
                </a:tc>
                <a:tc>
                  <a:txBody>
                    <a:bodyPr wrap="square"/>
                    <a:lstStyle/>
                    <a:p>
                      <a:pPr indent="0" fontAlgn="auto">
                        <a:lnSpc>
                          <a:spcPts val="3080"/>
                        </a:lnSpc>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20世纪70年代</a:t>
                      </a:r>
                      <a:r>
                        <a:rPr lang="en-US" sz="2400" b="1">
                          <a:solidFill>
                            <a:srgbClr val="002060"/>
                          </a:solidFill>
                          <a:latin typeface="微软雅黑" panose="020B0503020204020204" charset="-122"/>
                          <a:ea typeface="微软雅黑" panose="020B0503020204020204" charset="-122"/>
                          <a:cs typeface="宋体" panose="02010600030101010101" pitchFamily="2" charset="-122"/>
                        </a:rPr>
                        <a:t>“</a:t>
                      </a:r>
                      <a:r>
                        <a:rPr lang="en-US" sz="2400" b="1">
                          <a:solidFill>
                            <a:srgbClr val="002060"/>
                          </a:solidFill>
                          <a:highlight>
                            <a:srgbClr val="00FF00"/>
                          </a:highlight>
                          <a:latin typeface="微软雅黑" panose="020B0503020204020204" charset="-122"/>
                          <a:ea typeface="微软雅黑" panose="020B0503020204020204" charset="-122"/>
                          <a:cs typeface="宋体" panose="02010600030101010101" pitchFamily="2" charset="-122"/>
                        </a:rPr>
                        <a:t>滞胀</a:t>
                      </a:r>
                      <a:r>
                        <a:rPr lang="en-US" sz="2400" b="1">
                          <a:solidFill>
                            <a:srgbClr val="002060"/>
                          </a:solidFill>
                          <a:latin typeface="微软雅黑" panose="020B0503020204020204" charset="-122"/>
                          <a:ea typeface="微软雅黑" panose="020B0503020204020204" charset="-122"/>
                          <a:cs typeface="宋体" panose="02010600030101010101" pitchFamily="2" charset="-122"/>
                        </a:rPr>
                        <a:t>”</a:t>
                      </a:r>
                      <a:r>
                        <a:rPr lang="en-US" sz="2400" b="1">
                          <a:solidFill>
                            <a:schemeClr val="tx1"/>
                          </a:solidFill>
                          <a:latin typeface="微软雅黑" panose="020B0503020204020204" charset="-122"/>
                          <a:ea typeface="微软雅黑" panose="020B0503020204020204" charset="-122"/>
                          <a:cs typeface="宋体" panose="02010600030101010101" pitchFamily="2" charset="-122"/>
                        </a:rPr>
                        <a:t>时期</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buNone/>
                      </a:pPr>
                      <a:r>
                        <a:rPr lang="en-US" sz="2400" b="1" err="1">
                          <a:latin typeface="微软雅黑" panose="020B0503020204020204" charset="-122"/>
                          <a:ea typeface="微软雅黑" panose="020B0503020204020204" charset="-122"/>
                          <a:cs typeface="宋体" panose="02010600030101010101" pitchFamily="2" charset="-122"/>
                          <a:sym typeface="+mn-ea"/>
                        </a:rPr>
                        <a:t>各国再次实行调整，适当减少政府对经济的干预</a:t>
                      </a:r>
                      <a:r>
                        <a:rPr lang="zh-CN" altLang="en-US" sz="2400" b="1">
                          <a:latin typeface="微软雅黑" panose="020B0503020204020204" charset="-122"/>
                          <a:ea typeface="微软雅黑" panose="020B0503020204020204" charset="-122"/>
                          <a:cs typeface="宋体" panose="02010600030101010101" pitchFamily="2" charset="-122"/>
                          <a:sym typeface="+mn-ea"/>
                        </a:rPr>
                        <a:t>（</a:t>
                      </a:r>
                      <a:r>
                        <a:rPr lang="zh-CN" altLang="en-US" sz="2400" b="1">
                          <a:highlight>
                            <a:srgbClr val="00FF00"/>
                          </a:highlight>
                          <a:latin typeface="微软雅黑" panose="020B0503020204020204" charset="-122"/>
                          <a:ea typeface="微软雅黑" panose="020B0503020204020204" charset="-122"/>
                          <a:cs typeface="宋体" panose="02010600030101010101" pitchFamily="2" charset="-122"/>
                          <a:sym typeface="+mn-ea"/>
                        </a:rPr>
                        <a:t>如</a:t>
                      </a:r>
                      <a:r>
                        <a:rPr lang="en-US" sz="2400" b="1" err="1">
                          <a:highlight>
                            <a:srgbClr val="00FF00"/>
                          </a:highlight>
                          <a:latin typeface="微软雅黑" panose="020B0503020204020204" charset="-122"/>
                          <a:ea typeface="微软雅黑" panose="020B0503020204020204" charset="-122"/>
                          <a:cs typeface="宋体" panose="02010600030101010101" pitchFamily="2" charset="-122"/>
                          <a:sym typeface="+mn-ea"/>
                        </a:rPr>
                        <a:t>削减福利开支</a:t>
                      </a:r>
                      <a:r>
                        <a:rPr lang="zh-CN" altLang="en-US" sz="2400" b="1">
                          <a:highlight>
                            <a:srgbClr val="00FF00"/>
                          </a:highlight>
                          <a:latin typeface="微软雅黑" panose="020B0503020204020204" charset="-122"/>
                          <a:ea typeface="微软雅黑" panose="020B0503020204020204" charset="-122"/>
                          <a:cs typeface="宋体" panose="02010600030101010101" pitchFamily="2" charset="-122"/>
                          <a:sym typeface="+mn-ea"/>
                        </a:rPr>
                        <a:t>、</a:t>
                      </a:r>
                      <a:r>
                        <a:rPr lang="en-US" sz="2400" b="1" err="1">
                          <a:highlight>
                            <a:srgbClr val="00FF00"/>
                          </a:highlight>
                          <a:latin typeface="微软雅黑" panose="020B0503020204020204" charset="-122"/>
                          <a:ea typeface="微软雅黑" panose="020B0503020204020204" charset="-122"/>
                          <a:cs typeface="宋体" panose="02010600030101010101" pitchFamily="2" charset="-122"/>
                          <a:sym typeface="+mn-ea"/>
                        </a:rPr>
                        <a:t>出售部分国有企业</a:t>
                      </a:r>
                      <a:r>
                        <a:rPr lang="zh-CN" altLang="en-US" sz="2400" b="1">
                          <a:latin typeface="微软雅黑" panose="020B0503020204020204" charset="-122"/>
                          <a:ea typeface="微软雅黑" panose="020B0503020204020204" charset="-122"/>
                          <a:cs typeface="宋体" panose="02010600030101010101" pitchFamily="2" charset="-122"/>
                          <a:sym typeface="+mn-ea"/>
                        </a:rPr>
                        <a:t>）。</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a:lnL w="12700">
                      <a:solidFill>
                        <a:schemeClr val="tx1"/>
                      </a:solidFill>
                      <a:prstDash val="solid"/>
                    </a:lnL>
                    <a:lnR w="12700">
                      <a:solidFill>
                        <a:schemeClr val="tx1"/>
                      </a:solidFill>
                      <a:prstDash val="solid"/>
                    </a:lnR>
                    <a:lnB w="12700">
                      <a:solidFill>
                        <a:schemeClr val="tx1"/>
                      </a:solidFill>
                      <a:prstDash val="solid"/>
                    </a:lnB>
                  </a:tcPr>
                </a:tc>
              </a:tr>
              <a:tr h="1637665">
                <a:tc>
                  <a:txBody>
                    <a:bodyPr wrap="square"/>
                    <a:lstStyle/>
                    <a:p>
                      <a:pPr indent="0" algn="ctr">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国际</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fontAlgn="auto">
                        <a:lnSpc>
                          <a:spcPts val="3080"/>
                        </a:lnSpc>
                        <a:buNone/>
                      </a:pPr>
                      <a:r>
                        <a:rPr lang="en-US" sz="2400" b="1">
                          <a:solidFill>
                            <a:schemeClr val="tx1"/>
                          </a:solidFill>
                          <a:latin typeface="微软雅黑" panose="020B0503020204020204" charset="-122"/>
                          <a:ea typeface="微软雅黑" panose="020B0503020204020204" charset="-122"/>
                          <a:cs typeface="宋体" panose="02010600030101010101" pitchFamily="2" charset="-122"/>
                        </a:rPr>
                        <a:t> 1945年之后， 资本主义经济秩序的建立</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buNone/>
                      </a:pPr>
                      <a:r>
                        <a:rPr lang="en-US" sz="2400" b="1">
                          <a:latin typeface="微软雅黑" panose="020B0503020204020204" charset="-122"/>
                          <a:ea typeface="微软雅黑" panose="020B0503020204020204" charset="-122"/>
                          <a:cs typeface="宋体" panose="02010600030101010101" pitchFamily="2" charset="-122"/>
                          <a:sym typeface="+mn-ea"/>
                        </a:rPr>
                        <a:t>建立国际货币基金组织、世界银行、关税与贸易总协定等国际经济组织，通过大国相对平等的协商，采取市场干预行动，协调利益，维护经济秩序</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fontAlgn="auto">
                        <a:lnSpc>
                          <a:spcPct val="100000"/>
                        </a:lnSpc>
                        <a:buNone/>
                      </a:pPr>
                      <a:r>
                        <a:rPr lang="en-US" altLang="en-US" sz="2400" b="1" err="1">
                          <a:solidFill>
                            <a:schemeClr val="tx1"/>
                          </a:solidFill>
                          <a:latin typeface="微软雅黑" panose="020B0503020204020204" charset="-122"/>
                          <a:ea typeface="微软雅黑" panose="020B0503020204020204" charset="-122"/>
                          <a:cs typeface="宋体" panose="02010600030101010101" pitchFamily="2" charset="-122"/>
                        </a:rPr>
                        <a:t>以美国为主导的资本主义世界经济体系</a:t>
                      </a:r>
                      <a:endParaRPr lang="en-US" altLang="en-US" sz="24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750" fill="hold">
                                          <p:stCondLst>
                                            <p:cond delay="0"/>
                                          </p:stCondLst>
                                        </p:cTn>
                                        <p:tgtEl>
                                          <p:spTgt spid="2"/>
                                        </p:tgtEl>
                                        <p:attrNameLst>
                                          <p:attrName>style.visibility</p:attrName>
                                        </p:attrNameLst>
                                      </p:cBhvr>
                                      <p:to>
                                        <p:strVal val="visible"/>
                                      </p:to>
                                    </p:set>
                                    <p:animEffect transition="in" filter="plus(i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1.</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
        <p:nvSpPr>
          <p:cNvPr id="4" name="Line 6"/>
          <p:cNvSpPr/>
          <p:nvPr>
            <p:custDataLst>
              <p:tags r:id="rId2"/>
            </p:custDataLst>
          </p:nvPr>
        </p:nvSpPr>
        <p:spPr>
          <a:xfrm flipH="1">
            <a:off x="1498432" y="1742020"/>
            <a:ext cx="2868159" cy="897374"/>
          </a:xfrm>
          <a:prstGeom prst="line">
            <a:avLst/>
          </a:prstGeom>
          <a:ln w="41275" cap="flat" cmpd="sng">
            <a:solidFill>
              <a:schemeClr val="tx1"/>
            </a:solidFill>
            <a:prstDash val="solid"/>
            <a:round/>
            <a:headEnd type="none" w="med" len="med"/>
            <a:tailEnd type="triangle" w="med" len="med"/>
          </a:ln>
        </p:spPr>
        <p:txBody>
          <a:bodyPr/>
          <a:lstStyle/>
          <a:p>
            <a:endParaRPr lang="zh-CN" altLang="en-US"/>
          </a:p>
        </p:txBody>
      </p:sp>
      <p:sp>
        <p:nvSpPr>
          <p:cNvPr id="5" name="Rectangle 7"/>
          <p:cNvSpPr/>
          <p:nvPr>
            <p:custDataLst>
              <p:tags r:id="rId3"/>
            </p:custDataLst>
          </p:nvPr>
        </p:nvSpPr>
        <p:spPr>
          <a:xfrm>
            <a:off x="644873" y="2674041"/>
            <a:ext cx="1916928" cy="1083663"/>
          </a:xfrm>
          <a:prstGeom prst="rect">
            <a:avLst/>
          </a:prstGeom>
          <a:solidFill>
            <a:schemeClr val="accent6">
              <a:lumMod val="60000"/>
              <a:lumOff val="40000"/>
            </a:schemeClr>
          </a:solidFill>
          <a:ln w="9525" cap="flat" cmpd="sng">
            <a:solidFill>
              <a:schemeClr val="bg2"/>
            </a:solidFill>
            <a:prstDash val="solid"/>
            <a:miter/>
            <a:headEnd type="none" w="med" len="med"/>
            <a:tailEnd type="none" w="med" len="med"/>
          </a:ln>
        </p:spPr>
        <p:txBody>
          <a:bodyPr wrap="none" anchor="ctr"/>
          <a:lstStyle/>
          <a:p>
            <a:pPr algn="ctr">
              <a:buFont typeface="Arial" panose="020B0604020202020204" pitchFamily="34" charset="0"/>
            </a:pPr>
            <a:r>
              <a:rPr lang="zh-CN" altLang="en-US" sz="2800" b="1">
                <a:solidFill>
                  <a:schemeClr val="tx1"/>
                </a:solidFill>
                <a:latin typeface="微软雅黑" panose="020B0503020204020204" charset="-122"/>
                <a:ea typeface="微软雅黑" panose="020B0503020204020204" charset="-122"/>
                <a:sym typeface="+mn-ea"/>
              </a:rPr>
              <a:t>扩大</a:t>
            </a:r>
            <a:endParaRPr lang="zh-CN" altLang="en-US" sz="2800" b="1">
              <a:solidFill>
                <a:schemeClr val="tx1"/>
              </a:solidFill>
              <a:latin typeface="微软雅黑" panose="020B0503020204020204" charset="-122"/>
              <a:ea typeface="微软雅黑" panose="020B0503020204020204" charset="-122"/>
            </a:endParaRPr>
          </a:p>
          <a:p>
            <a:pPr algn="ctr">
              <a:buFont typeface="Arial" panose="020B0604020202020204" pitchFamily="34" charset="0"/>
            </a:pPr>
            <a:r>
              <a:rPr lang="zh-CN" altLang="en-US" sz="2800" b="1">
                <a:solidFill>
                  <a:schemeClr val="tx1"/>
                </a:solidFill>
                <a:latin typeface="微软雅黑" panose="020B0503020204020204" charset="-122"/>
                <a:ea typeface="微软雅黑" panose="020B0503020204020204" charset="-122"/>
                <a:sym typeface="+mn-ea"/>
              </a:rPr>
              <a:t>政府开支</a:t>
            </a:r>
            <a:endParaRPr lang="zh-CN" altLang="en-US" sz="2800" b="1">
              <a:solidFill>
                <a:schemeClr val="tx1"/>
              </a:solidFill>
              <a:latin typeface="微软雅黑" panose="020B0503020204020204" charset="-122"/>
              <a:ea typeface="微软雅黑" panose="020B0503020204020204" charset="-122"/>
              <a:sym typeface="+mn-ea"/>
            </a:endParaRPr>
          </a:p>
        </p:txBody>
      </p:sp>
      <p:sp>
        <p:nvSpPr>
          <p:cNvPr id="6" name="Line 8"/>
          <p:cNvSpPr/>
          <p:nvPr>
            <p:custDataLst>
              <p:tags r:id="rId4"/>
            </p:custDataLst>
          </p:nvPr>
        </p:nvSpPr>
        <p:spPr>
          <a:xfrm flipH="1">
            <a:off x="4744455" y="1773931"/>
            <a:ext cx="404393" cy="854345"/>
          </a:xfrm>
          <a:prstGeom prst="line">
            <a:avLst/>
          </a:prstGeom>
          <a:ln w="41275" cap="flat" cmpd="sng">
            <a:solidFill>
              <a:schemeClr val="tx1"/>
            </a:solidFill>
            <a:prstDash val="solid"/>
            <a:round/>
            <a:headEnd type="none" w="med" len="med"/>
            <a:tailEnd type="triangle" w="med" len="med"/>
          </a:ln>
        </p:spPr>
        <p:txBody>
          <a:bodyPr/>
          <a:lstStyle/>
          <a:p>
            <a:endParaRPr lang="zh-CN" altLang="en-US"/>
          </a:p>
        </p:txBody>
      </p:sp>
      <p:sp>
        <p:nvSpPr>
          <p:cNvPr id="7" name="Line 10"/>
          <p:cNvSpPr/>
          <p:nvPr>
            <p:custDataLst>
              <p:tags r:id="rId5"/>
            </p:custDataLst>
          </p:nvPr>
        </p:nvSpPr>
        <p:spPr>
          <a:xfrm>
            <a:off x="5889317" y="1804456"/>
            <a:ext cx="529628" cy="853642"/>
          </a:xfrm>
          <a:prstGeom prst="line">
            <a:avLst/>
          </a:prstGeom>
          <a:ln w="41275" cap="flat" cmpd="sng">
            <a:solidFill>
              <a:schemeClr val="tx1"/>
            </a:solidFill>
            <a:prstDash val="solid"/>
            <a:round/>
            <a:headEnd type="none" w="med" len="med"/>
            <a:tailEnd type="triangle" w="med" len="med"/>
          </a:ln>
        </p:spPr>
        <p:txBody>
          <a:bodyPr/>
          <a:lstStyle/>
          <a:p>
            <a:endParaRPr lang="zh-CN" altLang="en-US"/>
          </a:p>
        </p:txBody>
      </p:sp>
      <p:sp>
        <p:nvSpPr>
          <p:cNvPr id="8" name="Rectangle 7"/>
          <p:cNvSpPr/>
          <p:nvPr>
            <p:custDataLst>
              <p:tags r:id="rId6"/>
            </p:custDataLst>
          </p:nvPr>
        </p:nvSpPr>
        <p:spPr>
          <a:xfrm>
            <a:off x="3231921" y="2673058"/>
            <a:ext cx="1916928" cy="1083663"/>
          </a:xfrm>
          <a:prstGeom prst="rect">
            <a:avLst/>
          </a:prstGeom>
          <a:solidFill>
            <a:schemeClr val="accent6">
              <a:lumMod val="60000"/>
              <a:lumOff val="40000"/>
            </a:schemeClr>
          </a:solidFill>
          <a:ln w="9525" cap="flat" cmpd="sng">
            <a:solidFill>
              <a:schemeClr val="bg2"/>
            </a:solidFill>
            <a:prstDash val="solid"/>
            <a:miter/>
            <a:headEnd type="none" w="med" len="med"/>
            <a:tailEnd type="none" w="med" len="med"/>
          </a:ln>
        </p:spPr>
        <p:txBody>
          <a:bodyPr wrap="none" anchor="ctr"/>
          <a:lstStyle/>
          <a:p>
            <a:pPr algn="ctr">
              <a:buFont typeface="Arial" panose="020B0604020202020204" pitchFamily="34" charset="0"/>
            </a:pPr>
            <a:r>
              <a:rPr lang="zh-CN" altLang="en-US" sz="2800" b="1">
                <a:latin typeface="微软雅黑" panose="020B0503020204020204" charset="-122"/>
                <a:ea typeface="微软雅黑" panose="020B0503020204020204" charset="-122"/>
              </a:rPr>
              <a:t>制定</a:t>
            </a:r>
            <a:endParaRPr lang="zh-CN" altLang="en-US" sz="2800" b="1">
              <a:latin typeface="微软雅黑" panose="020B0503020204020204" charset="-122"/>
              <a:ea typeface="微软雅黑" panose="020B0503020204020204" charset="-122"/>
            </a:endParaRPr>
          </a:p>
          <a:p>
            <a:pPr algn="ctr">
              <a:buFont typeface="Arial" panose="020B0604020202020204" pitchFamily="34" charset="0"/>
            </a:pPr>
            <a:r>
              <a:rPr lang="zh-CN" altLang="en-US" sz="2800" b="1">
                <a:latin typeface="微软雅黑" panose="020B0503020204020204" charset="-122"/>
                <a:ea typeface="微软雅黑" panose="020B0503020204020204" charset="-122"/>
                <a:sym typeface="+mn-ea"/>
              </a:rPr>
              <a:t>经济计划</a:t>
            </a:r>
            <a:endParaRPr lang="zh-CN" altLang="en-US" sz="2800" b="1">
              <a:latin typeface="微软雅黑" panose="020B0503020204020204" charset="-122"/>
              <a:ea typeface="微软雅黑" panose="020B0503020204020204" charset="-122"/>
              <a:sym typeface="+mn-ea"/>
            </a:endParaRPr>
          </a:p>
        </p:txBody>
      </p:sp>
      <p:sp>
        <p:nvSpPr>
          <p:cNvPr id="9" name="Rectangle 7"/>
          <p:cNvSpPr/>
          <p:nvPr>
            <p:custDataLst>
              <p:tags r:id="rId7"/>
            </p:custDataLst>
          </p:nvPr>
        </p:nvSpPr>
        <p:spPr>
          <a:xfrm>
            <a:off x="5818969" y="2701574"/>
            <a:ext cx="1916928" cy="1083663"/>
          </a:xfrm>
          <a:prstGeom prst="rect">
            <a:avLst/>
          </a:prstGeom>
          <a:solidFill>
            <a:schemeClr val="accent6">
              <a:lumMod val="60000"/>
              <a:lumOff val="40000"/>
            </a:schemeClr>
          </a:solidFill>
          <a:ln w="9525" cap="flat" cmpd="sng">
            <a:solidFill>
              <a:schemeClr val="bg2"/>
            </a:solidFill>
            <a:prstDash val="solid"/>
            <a:miter/>
            <a:headEnd type="none" w="med" len="med"/>
            <a:tailEnd type="none" w="med" len="med"/>
          </a:ln>
        </p:spPr>
        <p:txBody>
          <a:bodyPr wrap="none" anchor="ctr"/>
          <a:lstStyle/>
          <a:p>
            <a:pPr algn="ctr">
              <a:buFont typeface="Arial" panose="020B0604020202020204" pitchFamily="34" charset="0"/>
            </a:pPr>
            <a:r>
              <a:rPr lang="zh-CN" altLang="en-US" sz="2800" b="1">
                <a:latin typeface="微软雅黑" panose="020B0503020204020204" charset="-122"/>
                <a:ea typeface="微软雅黑" panose="020B0503020204020204" charset="-122"/>
                <a:sym typeface="+mn-ea"/>
              </a:rPr>
              <a:t>利用</a:t>
            </a:r>
            <a:endParaRPr lang="zh-CN" altLang="en-US" sz="2800" b="1">
              <a:latin typeface="微软雅黑" panose="020B0503020204020204" charset="-122"/>
              <a:ea typeface="微软雅黑" panose="020B0503020204020204" charset="-122"/>
              <a:sym typeface="+mn-ea"/>
            </a:endParaRPr>
          </a:p>
          <a:p>
            <a:pPr algn="ctr">
              <a:buFont typeface="Arial" panose="020B0604020202020204" pitchFamily="34" charset="0"/>
            </a:pPr>
            <a:r>
              <a:rPr lang="zh-CN" altLang="en-US" sz="2800" b="1">
                <a:latin typeface="微软雅黑" panose="020B0503020204020204" charset="-122"/>
                <a:ea typeface="微软雅黑" panose="020B0503020204020204" charset="-122"/>
                <a:sym typeface="+mn-ea"/>
              </a:rPr>
              <a:t>杠杆调控</a:t>
            </a:r>
            <a:endParaRPr lang="zh-CN" altLang="en-US" sz="2800" b="1">
              <a:latin typeface="微软雅黑" panose="020B0503020204020204" charset="-122"/>
              <a:ea typeface="微软雅黑" panose="020B0503020204020204" charset="-122"/>
              <a:sym typeface="+mn-ea"/>
            </a:endParaRPr>
          </a:p>
        </p:txBody>
      </p:sp>
      <p:pic>
        <p:nvPicPr>
          <p:cNvPr id="10" name="Picture 4"/>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5749170" y="3997779"/>
            <a:ext cx="2290729" cy="1974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TextBox 4"/>
          <p:cNvSpPr txBox="1"/>
          <p:nvPr>
            <p:custDataLst>
              <p:tags r:id="rId10"/>
            </p:custDataLst>
          </p:nvPr>
        </p:nvSpPr>
        <p:spPr>
          <a:xfrm>
            <a:off x="4376817" y="1174899"/>
            <a:ext cx="2366681" cy="584775"/>
          </a:xfrm>
          <a:prstGeom prst="rect">
            <a:avLst/>
          </a:prstGeom>
          <a:solidFill>
            <a:srgbClr val="FFFF00"/>
          </a:solidFill>
        </p:spPr>
        <p:txBody>
          <a:bodyPr wrap="square" rtlCol="0">
            <a:spAutoFit/>
          </a:bodyPr>
          <a:lstStyle/>
          <a:p>
            <a:pPr algn="ctr"/>
            <a:r>
              <a:rPr lang="zh-CN" altLang="en-US" sz="3200" b="1">
                <a:latin typeface="黑体" panose="02010609060101010101" charset="-122"/>
                <a:ea typeface="黑体" panose="02010609060101010101" charset="-122"/>
              </a:rPr>
              <a:t>宏观调控</a:t>
            </a:r>
            <a:endParaRPr lang="zh-CN" altLang="en-US" sz="3200" b="1">
              <a:latin typeface="黑体" panose="02010609060101010101" charset="-122"/>
              <a:ea typeface="黑体" panose="02010609060101010101" charset="-122"/>
            </a:endParaRPr>
          </a:p>
        </p:txBody>
      </p:sp>
      <p:grpSp>
        <p:nvGrpSpPr>
          <p:cNvPr id="12" name="组合 11"/>
          <p:cNvGrpSpPr/>
          <p:nvPr>
            <p:custDataLst>
              <p:tags r:id="rId11"/>
            </p:custDataLst>
          </p:nvPr>
        </p:nvGrpSpPr>
        <p:grpSpPr>
          <a:xfrm>
            <a:off x="2932613" y="4078348"/>
            <a:ext cx="2627545" cy="2096515"/>
            <a:chOff x="4634" y="8539"/>
            <a:chExt cx="5596" cy="4387"/>
          </a:xfrm>
        </p:grpSpPr>
        <p:sp>
          <p:nvSpPr>
            <p:cNvPr id="13" name="文本框 12"/>
            <p:cNvSpPr txBox="1"/>
            <p:nvPr>
              <p:custDataLst>
                <p:tags r:id="rId12"/>
              </p:custDataLst>
            </p:nvPr>
          </p:nvSpPr>
          <p:spPr>
            <a:xfrm>
              <a:off x="4652" y="8539"/>
              <a:ext cx="5578" cy="1288"/>
            </a:xfrm>
            <a:prstGeom prst="rect">
              <a:avLst/>
            </a:prstGeom>
            <a:noFill/>
            <a:ln w="28575" cmpd="sng">
              <a:solidFill>
                <a:schemeClr val="accent1">
                  <a:shade val="50000"/>
                </a:schemeClr>
              </a:solidFill>
              <a:prstDash val="solid"/>
            </a:ln>
          </p:spPr>
          <p:txBody>
            <a:bodyPr wrap="square" rtlCol="0" anchor="t">
              <a:spAutoFit/>
            </a:bodyPr>
            <a:lstStyle/>
            <a:p>
              <a:pPr algn="ctr">
                <a:lnSpc>
                  <a:spcPct val="85000"/>
                </a:lnSpc>
                <a:spcBef>
                  <a:spcPct val="0"/>
                </a:spcBef>
                <a:spcAft>
                  <a:spcPct val="0"/>
                </a:spcAft>
              </a:pPr>
              <a:r>
                <a:rPr lang="en-US" altLang="zh-CN" sz="2000" b="1">
                  <a:solidFill>
                    <a:srgbClr val="000000"/>
                  </a:solidFill>
                  <a:latin typeface="黑体" panose="02010609060101010101" charset="-122"/>
                  <a:ea typeface="黑体" panose="02010609060101010101" charset="-122"/>
                  <a:cs typeface="黑体" panose="02010609060101010101" charset="-122"/>
                  <a:sym typeface="+mn-ea"/>
                </a:rPr>
                <a:t>1955</a:t>
              </a:r>
              <a:r>
                <a:rPr lang="zh-CN" altLang="en-US" sz="2000" b="1">
                  <a:solidFill>
                    <a:srgbClr val="000000"/>
                  </a:solidFill>
                  <a:latin typeface="黑体" panose="02010609060101010101" charset="-122"/>
                  <a:ea typeface="黑体" panose="02010609060101010101" charset="-122"/>
                  <a:cs typeface="黑体" panose="02010609060101010101" charset="-122"/>
                  <a:sym typeface="+mn-ea"/>
                </a:rPr>
                <a:t>年</a:t>
              </a:r>
              <a:endParaRPr lang="zh-CN" altLang="en-US" sz="2000" b="1">
                <a:solidFill>
                  <a:srgbClr val="000000"/>
                </a:solidFill>
                <a:latin typeface="黑体" panose="02010609060101010101" charset="-122"/>
                <a:ea typeface="黑体" panose="02010609060101010101" charset="-122"/>
                <a:cs typeface="黑体" panose="02010609060101010101" charset="-122"/>
                <a:sym typeface="+mn-ea"/>
              </a:endParaRPr>
            </a:p>
            <a:p>
              <a:pPr>
                <a:lnSpc>
                  <a:spcPct val="85000"/>
                </a:lnSpc>
                <a:spcBef>
                  <a:spcPct val="0"/>
                </a:spcBef>
                <a:spcAft>
                  <a:spcPct val="0"/>
                </a:spcAft>
              </a:pPr>
              <a:r>
                <a:rPr lang="en-US" altLang="zh-CN" sz="2000" b="1">
                  <a:solidFill>
                    <a:srgbClr val="00000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0000"/>
                  </a:solidFill>
                  <a:latin typeface="黑体" panose="02010609060101010101" charset="-122"/>
                  <a:ea typeface="黑体" panose="02010609060101010101" charset="-122"/>
                  <a:cs typeface="黑体" panose="02010609060101010101" charset="-122"/>
                  <a:sym typeface="+mn-ea"/>
                </a:rPr>
                <a:t>经济自立五年计划</a:t>
              </a:r>
              <a:r>
                <a:rPr lang="en-US" altLang="zh-CN" sz="1805" b="1">
                  <a:solidFill>
                    <a:srgbClr val="000000"/>
                  </a:solidFill>
                  <a:latin typeface="黑体" panose="02010609060101010101" charset="-122"/>
                  <a:ea typeface="黑体" panose="02010609060101010101" charset="-122"/>
                  <a:cs typeface="黑体" panose="02010609060101010101" charset="-122"/>
                  <a:sym typeface="+mn-ea"/>
                </a:rPr>
                <a:t>》</a:t>
              </a:r>
              <a:endParaRPr lang="zh-CN" altLang="en-US" sz="1805" b="1">
                <a:latin typeface="黑体" panose="02010609060101010101" charset="-122"/>
                <a:ea typeface="黑体" panose="02010609060101010101" charset="-122"/>
                <a:cs typeface="黑体" panose="02010609060101010101" charset="-122"/>
              </a:endParaRPr>
            </a:p>
          </p:txBody>
        </p:sp>
        <p:sp>
          <p:nvSpPr>
            <p:cNvPr id="14" name="文本框 13"/>
            <p:cNvSpPr txBox="1"/>
            <p:nvPr>
              <p:custDataLst>
                <p:tags r:id="rId13"/>
              </p:custDataLst>
            </p:nvPr>
          </p:nvSpPr>
          <p:spPr>
            <a:xfrm>
              <a:off x="4693" y="10106"/>
              <a:ext cx="5210" cy="1288"/>
            </a:xfrm>
            <a:prstGeom prst="rect">
              <a:avLst/>
            </a:prstGeom>
            <a:noFill/>
            <a:ln w="28575" cmpd="sng">
              <a:solidFill>
                <a:schemeClr val="accent1">
                  <a:shade val="50000"/>
                </a:schemeClr>
              </a:solidFill>
              <a:prstDash val="solid"/>
            </a:ln>
          </p:spPr>
          <p:txBody>
            <a:bodyPr wrap="square" rtlCol="0" anchor="t">
              <a:spAutoFit/>
            </a:bodyPr>
            <a:lstStyle/>
            <a:p>
              <a:pPr algn="ctr">
                <a:lnSpc>
                  <a:spcPct val="85000"/>
                </a:lnSpc>
              </a:pPr>
              <a:r>
                <a:rPr lang="en-US" altLang="zh-CN" sz="2000" b="1">
                  <a:solidFill>
                    <a:srgbClr val="000000"/>
                  </a:solidFill>
                  <a:latin typeface="黑体" panose="02010609060101010101" charset="-122"/>
                  <a:ea typeface="黑体" panose="02010609060101010101" charset="-122"/>
                  <a:sym typeface="+mn-ea"/>
                </a:rPr>
                <a:t>1957</a:t>
              </a:r>
              <a:r>
                <a:rPr lang="zh-CN" altLang="en-US" sz="2000" b="1">
                  <a:solidFill>
                    <a:srgbClr val="000000"/>
                  </a:solidFill>
                  <a:latin typeface="黑体" panose="02010609060101010101" charset="-122"/>
                  <a:ea typeface="黑体" panose="02010609060101010101" charset="-122"/>
                  <a:sym typeface="+mn-ea"/>
                </a:rPr>
                <a:t>年</a:t>
              </a:r>
              <a:endParaRPr lang="zh-CN" altLang="en-US" sz="2000" b="1">
                <a:solidFill>
                  <a:srgbClr val="000000"/>
                </a:solidFill>
                <a:latin typeface="黑体" panose="02010609060101010101" charset="-122"/>
                <a:ea typeface="黑体" panose="02010609060101010101" charset="-122"/>
                <a:sym typeface="+mn-ea"/>
              </a:endParaRPr>
            </a:p>
            <a:p>
              <a:pPr algn="l">
                <a:lnSpc>
                  <a:spcPct val="85000"/>
                </a:lnSpc>
              </a:pPr>
              <a:r>
                <a:rPr lang="en-US" altLang="zh-CN" sz="2000" b="1">
                  <a:solidFill>
                    <a:srgbClr val="000000"/>
                  </a:solidFill>
                  <a:latin typeface="黑体" panose="02010609060101010101" charset="-122"/>
                  <a:ea typeface="黑体" panose="02010609060101010101" charset="-122"/>
                  <a:sym typeface="+mn-ea"/>
                </a:rPr>
                <a:t>《</a:t>
              </a:r>
              <a:r>
                <a:rPr lang="zh-CN" altLang="en-US" sz="2000" b="1">
                  <a:solidFill>
                    <a:srgbClr val="000000"/>
                  </a:solidFill>
                  <a:latin typeface="黑体" panose="02010609060101010101" charset="-122"/>
                  <a:ea typeface="黑体" panose="02010609060101010101" charset="-122"/>
                  <a:sym typeface="+mn-ea"/>
                </a:rPr>
                <a:t>新长期经济计划</a:t>
              </a:r>
              <a:r>
                <a:rPr lang="en-US" altLang="zh-CN" sz="1805" b="1">
                  <a:solidFill>
                    <a:srgbClr val="000000"/>
                  </a:solidFill>
                  <a:latin typeface="黑体" panose="02010609060101010101" charset="-122"/>
                  <a:ea typeface="黑体" panose="02010609060101010101" charset="-122"/>
                  <a:cs typeface="黑体" panose="02010609060101010101" charset="-122"/>
                  <a:sym typeface="+mn-ea"/>
                </a:rPr>
                <a:t>》</a:t>
              </a:r>
              <a:endParaRPr lang="zh-CN" altLang="en-US" sz="1805" b="1">
                <a:latin typeface="黑体" panose="02010609060101010101" charset="-122"/>
                <a:ea typeface="黑体" panose="02010609060101010101" charset="-122"/>
                <a:cs typeface="黑体" panose="02010609060101010101" charset="-122"/>
              </a:endParaRPr>
            </a:p>
          </p:txBody>
        </p:sp>
        <p:sp>
          <p:nvSpPr>
            <p:cNvPr id="15" name="文本框 14"/>
            <p:cNvSpPr txBox="1"/>
            <p:nvPr>
              <p:custDataLst>
                <p:tags r:id="rId14"/>
              </p:custDataLst>
            </p:nvPr>
          </p:nvSpPr>
          <p:spPr>
            <a:xfrm>
              <a:off x="4634" y="11638"/>
              <a:ext cx="5596" cy="1288"/>
            </a:xfrm>
            <a:prstGeom prst="rect">
              <a:avLst/>
            </a:prstGeom>
            <a:noFill/>
            <a:ln w="28575" cmpd="sng">
              <a:solidFill>
                <a:schemeClr val="accent1">
                  <a:shade val="50000"/>
                </a:schemeClr>
              </a:solidFill>
              <a:prstDash val="solid"/>
            </a:ln>
          </p:spPr>
          <p:txBody>
            <a:bodyPr wrap="square" rtlCol="0" anchor="t">
              <a:spAutoFit/>
            </a:bodyPr>
            <a:lstStyle/>
            <a:p>
              <a:pPr algn="ctr">
                <a:lnSpc>
                  <a:spcPct val="85000"/>
                </a:lnSpc>
                <a:spcBef>
                  <a:spcPct val="0"/>
                </a:spcBef>
                <a:spcAft>
                  <a:spcPct val="0"/>
                </a:spcAft>
              </a:pPr>
              <a:r>
                <a:rPr lang="en-US" altLang="zh-CN" sz="2000" b="1">
                  <a:solidFill>
                    <a:srgbClr val="000000"/>
                  </a:solidFill>
                  <a:latin typeface="黑体" panose="02010609060101010101" charset="-122"/>
                  <a:ea typeface="黑体" panose="02010609060101010101" charset="-122"/>
                  <a:sym typeface="+mn-ea"/>
                </a:rPr>
                <a:t>1960</a:t>
              </a:r>
              <a:r>
                <a:rPr lang="zh-CN" altLang="en-US" sz="2000" b="1">
                  <a:solidFill>
                    <a:srgbClr val="000000"/>
                  </a:solidFill>
                  <a:latin typeface="黑体" panose="02010609060101010101" charset="-122"/>
                  <a:ea typeface="黑体" panose="02010609060101010101" charset="-122"/>
                  <a:sym typeface="+mn-ea"/>
                </a:rPr>
                <a:t>年</a:t>
              </a:r>
              <a:endParaRPr lang="zh-CN" altLang="en-US" sz="2000" b="1">
                <a:solidFill>
                  <a:srgbClr val="000000"/>
                </a:solidFill>
                <a:latin typeface="黑体" panose="02010609060101010101" charset="-122"/>
                <a:ea typeface="黑体" panose="02010609060101010101" charset="-122"/>
                <a:sym typeface="+mn-ea"/>
              </a:endParaRPr>
            </a:p>
            <a:p>
              <a:pPr algn="l">
                <a:lnSpc>
                  <a:spcPct val="85000"/>
                </a:lnSpc>
                <a:spcBef>
                  <a:spcPct val="0"/>
                </a:spcBef>
                <a:spcAft>
                  <a:spcPct val="0"/>
                </a:spcAft>
              </a:pPr>
              <a:r>
                <a:rPr lang="en-US" altLang="zh-CN" sz="2000" b="1">
                  <a:solidFill>
                    <a:srgbClr val="000000"/>
                  </a:solidFill>
                  <a:latin typeface="黑体" panose="02010609060101010101" charset="-122"/>
                  <a:ea typeface="黑体" panose="02010609060101010101" charset="-122"/>
                  <a:sym typeface="+mn-ea"/>
                </a:rPr>
                <a:t>《</a:t>
              </a:r>
              <a:r>
                <a:rPr lang="zh-CN" altLang="en-US" sz="2000" b="1">
                  <a:solidFill>
                    <a:srgbClr val="000000"/>
                  </a:solidFill>
                  <a:latin typeface="黑体" panose="02010609060101010101" charset="-122"/>
                  <a:ea typeface="黑体" panose="02010609060101010101" charset="-122"/>
                  <a:sym typeface="+mn-ea"/>
                </a:rPr>
                <a:t>国民收入倍增计划</a:t>
              </a:r>
              <a:r>
                <a:rPr lang="en-US" altLang="zh-CN" sz="2000" b="1">
                  <a:solidFill>
                    <a:srgbClr val="000000"/>
                  </a:solidFill>
                  <a:latin typeface="黑体" panose="02010609060101010101" charset="-122"/>
                  <a:ea typeface="黑体" panose="02010609060101010101" charset="-122"/>
                  <a:sym typeface="+mn-ea"/>
                </a:rPr>
                <a:t>》</a:t>
              </a:r>
              <a:endParaRPr lang="zh-CN" altLang="en-US" sz="2000" b="1">
                <a:solidFill>
                  <a:srgbClr val="000000"/>
                </a:solidFill>
                <a:latin typeface="黑体" panose="02010609060101010101" charset="-122"/>
                <a:ea typeface="黑体" panose="02010609060101010101" charset="-122"/>
              </a:endParaRPr>
            </a:p>
          </p:txBody>
        </p:sp>
      </p:grpSp>
      <p:sp>
        <p:nvSpPr>
          <p:cNvPr id="16" name="文本框 15"/>
          <p:cNvSpPr txBox="1"/>
          <p:nvPr>
            <p:custDataLst>
              <p:tags r:id="rId15"/>
            </p:custDataLst>
          </p:nvPr>
        </p:nvSpPr>
        <p:spPr>
          <a:xfrm>
            <a:off x="3059956" y="6202044"/>
            <a:ext cx="2191616" cy="415290"/>
          </a:xfrm>
          <a:prstGeom prst="rect">
            <a:avLst/>
          </a:prstGeom>
          <a:noFill/>
        </p:spPr>
        <p:txBody>
          <a:bodyPr wrap="square" rtlCol="0">
            <a:spAutoFit/>
          </a:bodyPr>
          <a:lstStyle/>
          <a:p>
            <a:pPr algn="ctr"/>
            <a:r>
              <a:rPr lang="zh-CN" altLang="en-US" sz="2105" b="1">
                <a:solidFill>
                  <a:srgbClr val="C00000"/>
                </a:solidFill>
                <a:latin typeface="黑体" panose="02010609060101010101" charset="-122"/>
                <a:ea typeface="黑体" panose="02010609060101010101" charset="-122"/>
              </a:rPr>
              <a:t>日本经济腾飞</a:t>
            </a:r>
            <a:endParaRPr lang="zh-CN" altLang="en-US" sz="2105" b="1">
              <a:solidFill>
                <a:srgbClr val="C00000"/>
              </a:solidFill>
              <a:latin typeface="黑体" panose="02010609060101010101" charset="-122"/>
              <a:ea typeface="黑体" panose="02010609060101010101" charset="-122"/>
            </a:endParaRPr>
          </a:p>
        </p:txBody>
      </p:sp>
      <p:sp>
        <p:nvSpPr>
          <p:cNvPr id="17" name="文本框 16"/>
          <p:cNvSpPr txBox="1"/>
          <p:nvPr>
            <p:custDataLst>
              <p:tags r:id="rId16"/>
            </p:custDataLst>
          </p:nvPr>
        </p:nvSpPr>
        <p:spPr>
          <a:xfrm>
            <a:off x="5673218" y="6052932"/>
            <a:ext cx="2736154" cy="461665"/>
          </a:xfrm>
          <a:prstGeom prst="rect">
            <a:avLst/>
          </a:prstGeom>
          <a:noFill/>
        </p:spPr>
        <p:txBody>
          <a:bodyPr wrap="square" rtlCol="0">
            <a:spAutoFit/>
          </a:bodyPr>
          <a:lstStyle/>
          <a:p>
            <a:r>
              <a:rPr lang="zh-CN" altLang="en-US" sz="2400" b="1">
                <a:latin typeface="黑体" panose="02010609060101010101" charset="-122"/>
                <a:ea typeface="黑体" panose="02010609060101010101" charset="-122"/>
              </a:rPr>
              <a:t>信贷、利率、税收</a:t>
            </a:r>
            <a:endParaRPr lang="zh-CN" altLang="en-US" sz="2400" b="1">
              <a:latin typeface="黑体" panose="02010609060101010101" charset="-122"/>
              <a:ea typeface="黑体" panose="02010609060101010101" charset="-122"/>
            </a:endParaRPr>
          </a:p>
        </p:txBody>
      </p:sp>
      <p:sp>
        <p:nvSpPr>
          <p:cNvPr id="18" name="文本框 17"/>
          <p:cNvSpPr txBox="1"/>
          <p:nvPr>
            <p:custDataLst>
              <p:tags r:id="rId17"/>
            </p:custDataLst>
          </p:nvPr>
        </p:nvSpPr>
        <p:spPr>
          <a:xfrm>
            <a:off x="469155" y="4088451"/>
            <a:ext cx="2169155" cy="2337178"/>
          </a:xfrm>
          <a:prstGeom prst="rect">
            <a:avLst/>
          </a:prstGeom>
          <a:noFill/>
          <a:ln w="28575" cmpd="sng">
            <a:solidFill>
              <a:schemeClr val="accent1">
                <a:shade val="50000"/>
              </a:schemeClr>
            </a:solidFill>
            <a:prstDash val="solid"/>
          </a:ln>
        </p:spPr>
        <p:txBody>
          <a:bodyPr wrap="square" rtlCol="0">
            <a:spAutoFit/>
          </a:bodyPr>
          <a:lstStyle/>
          <a:p>
            <a:pPr>
              <a:lnSpc>
                <a:spcPct val="125000"/>
              </a:lnSpc>
              <a:spcBef>
                <a:spcPct val="0"/>
              </a:spcBef>
              <a:spcAft>
                <a:spcPct val="0"/>
              </a:spcAft>
            </a:pP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美国政府采购</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a:lnSpc>
                <a:spcPct val="125000"/>
              </a:lnSpc>
              <a:spcBef>
                <a:spcPct val="0"/>
              </a:spcBef>
              <a:spcAft>
                <a:spcPct val="0"/>
              </a:spcAft>
            </a:pP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比重比例最高：</a:t>
            </a:r>
            <a:endParaRPr lang="zh-CN" altLang="en-US" sz="2400" b="1">
              <a:solidFill>
                <a:schemeClr val="tx1"/>
              </a:solidFill>
              <a:latin typeface="黑体" panose="02010609060101010101" charset="-122"/>
              <a:ea typeface="黑体" panose="02010609060101010101" charset="-122"/>
              <a:cs typeface="黑体" panose="02010609060101010101" charset="-122"/>
              <a:sym typeface="+mn-ea"/>
            </a:endParaRPr>
          </a:p>
          <a:p>
            <a:pPr>
              <a:lnSpc>
                <a:spcPct val="125000"/>
              </a:lnSpc>
              <a:spcBef>
                <a:spcPct val="0"/>
              </a:spcBef>
              <a:spcAft>
                <a:spcPct val="0"/>
              </a:spcAft>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1960</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年</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19.8%</a:t>
            </a:r>
            <a:endParaRPr lang="en-US" altLang="zh-CN" sz="2400" b="1">
              <a:solidFill>
                <a:schemeClr val="tx1"/>
              </a:solidFill>
              <a:latin typeface="黑体" panose="02010609060101010101" charset="-122"/>
              <a:ea typeface="黑体" panose="02010609060101010101" charset="-122"/>
              <a:cs typeface="黑体" panose="02010609060101010101" charset="-122"/>
              <a:sym typeface="+mn-ea"/>
            </a:endParaRPr>
          </a:p>
          <a:p>
            <a:pPr>
              <a:lnSpc>
                <a:spcPct val="125000"/>
              </a:lnSpc>
              <a:spcBef>
                <a:spcPct val="0"/>
              </a:spcBef>
              <a:spcAft>
                <a:spcPct val="0"/>
              </a:spcAft>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1970</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年</a:t>
            </a: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22.3%</a:t>
            </a:r>
            <a:endParaRPr lang="en-US" altLang="zh-CN" sz="2400" b="1">
              <a:solidFill>
                <a:schemeClr val="tx1"/>
              </a:solidFill>
              <a:latin typeface="黑体" panose="02010609060101010101" charset="-122"/>
              <a:ea typeface="黑体" panose="02010609060101010101" charset="-122"/>
              <a:cs typeface="黑体" panose="02010609060101010101" charset="-122"/>
              <a:sym typeface="+mn-ea"/>
            </a:endParaRPr>
          </a:p>
          <a:p>
            <a:pPr>
              <a:lnSpc>
                <a:spcPct val="125000"/>
              </a:lnSpc>
              <a:spcBef>
                <a:spcPct val="0"/>
              </a:spcBef>
              <a:spcAft>
                <a:spcPct val="0"/>
              </a:spcAft>
            </a:pP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1980年20.8%</a:t>
            </a:r>
            <a:endParaRPr lang="en-US" altLang="zh-CN" sz="2400" b="1">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9" name="Rectangle 7"/>
          <p:cNvSpPr/>
          <p:nvPr>
            <p:custDataLst>
              <p:tags r:id="rId18"/>
            </p:custDataLst>
          </p:nvPr>
        </p:nvSpPr>
        <p:spPr>
          <a:xfrm>
            <a:off x="8277219" y="2673058"/>
            <a:ext cx="1916928" cy="1083664"/>
          </a:xfrm>
          <a:prstGeom prst="rect">
            <a:avLst/>
          </a:prstGeom>
          <a:solidFill>
            <a:schemeClr val="accent6">
              <a:lumMod val="60000"/>
              <a:lumOff val="40000"/>
            </a:schemeClr>
          </a:solidFill>
          <a:ln w="9525" cap="flat" cmpd="sng">
            <a:solidFill>
              <a:schemeClr val="bg2"/>
            </a:solidFill>
            <a:prstDash val="solid"/>
            <a:miter/>
            <a:headEnd type="none" w="med" len="med"/>
            <a:tailEnd type="none" w="med" len="med"/>
          </a:ln>
        </p:spPr>
        <p:txBody>
          <a:bodyPr wrap="none" anchor="ctr"/>
          <a:lstStyle/>
          <a:p>
            <a:pPr algn="ctr">
              <a:buFont typeface="Arial" panose="020B0604020202020204" pitchFamily="34" charset="0"/>
            </a:pPr>
            <a:r>
              <a:rPr lang="zh-CN" altLang="en-US" sz="2800" b="1">
                <a:latin typeface="微软雅黑" panose="020B0503020204020204" charset="-122"/>
                <a:ea typeface="微软雅黑" panose="020B0503020204020204" charset="-122"/>
                <a:sym typeface="+mn-ea"/>
              </a:rPr>
              <a:t>实行</a:t>
            </a:r>
            <a:endParaRPr lang="en-US" altLang="zh-CN" sz="2800" b="1">
              <a:latin typeface="微软雅黑" panose="020B0503020204020204" charset="-122"/>
              <a:ea typeface="微软雅黑" panose="020B0503020204020204" charset="-122"/>
              <a:sym typeface="+mn-ea"/>
            </a:endParaRPr>
          </a:p>
          <a:p>
            <a:pPr algn="ctr">
              <a:buFont typeface="Arial" panose="020B0604020202020204" pitchFamily="34" charset="0"/>
            </a:pPr>
            <a:r>
              <a:rPr lang="zh-CN" altLang="en-US" sz="2800" b="1">
                <a:latin typeface="微软雅黑" panose="020B0503020204020204" charset="-122"/>
                <a:ea typeface="微软雅黑" panose="020B0503020204020204" charset="-122"/>
                <a:sym typeface="+mn-ea"/>
              </a:rPr>
              <a:t>企业国有化</a:t>
            </a:r>
            <a:endParaRPr lang="zh-CN" altLang="en-US" sz="2800" b="1">
              <a:latin typeface="微软雅黑" panose="020B0503020204020204" charset="-122"/>
              <a:ea typeface="微软雅黑" panose="020B0503020204020204" charset="-122"/>
              <a:sym typeface="+mn-ea"/>
            </a:endParaRPr>
          </a:p>
        </p:txBody>
      </p:sp>
      <p:sp>
        <p:nvSpPr>
          <p:cNvPr id="20" name="Line 10"/>
          <p:cNvSpPr/>
          <p:nvPr>
            <p:custDataLst>
              <p:tags r:id="rId19"/>
            </p:custDataLst>
          </p:nvPr>
        </p:nvSpPr>
        <p:spPr>
          <a:xfrm>
            <a:off x="6743497" y="1696927"/>
            <a:ext cx="1838023" cy="880537"/>
          </a:xfrm>
          <a:prstGeom prst="line">
            <a:avLst/>
          </a:prstGeom>
          <a:ln w="41275" cap="flat" cmpd="sng">
            <a:solidFill>
              <a:schemeClr val="tx1"/>
            </a:solidFill>
            <a:prstDash val="solid"/>
            <a:round/>
            <a:headEnd type="none" w="med" len="med"/>
            <a:tailEnd type="triangle" w="med" len="med"/>
          </a:ln>
        </p:spPr>
        <p:txBody>
          <a:bodyPr/>
          <a:lstStyle/>
          <a:p>
            <a:endParaRPr lang="zh-CN" altLang="en-US"/>
          </a:p>
        </p:txBody>
      </p:sp>
      <p:sp>
        <p:nvSpPr>
          <p:cNvPr id="21" name="矩形 3"/>
          <p:cNvSpPr/>
          <p:nvPr>
            <p:custDataLst>
              <p:tags r:id="rId20"/>
            </p:custDataLst>
          </p:nvPr>
        </p:nvSpPr>
        <p:spPr>
          <a:xfrm>
            <a:off x="8409372" y="3918212"/>
            <a:ext cx="3291321" cy="2677656"/>
          </a:xfrm>
          <a:prstGeom prst="rect">
            <a:avLst/>
          </a:prstGeom>
          <a:noFill/>
          <a:ln w="19050" cap="flat" cmpd="sng">
            <a:solidFill>
              <a:srgbClr val="8D6974"/>
            </a:solidFill>
            <a:prstDash val="solid"/>
            <a:miter/>
            <a:headEnd type="none" w="med" len="med"/>
            <a:tailEnd type="none" w="med" len="med"/>
          </a:ln>
        </p:spPr>
        <p:txBody>
          <a:bodyPr wrap="square" anchor="t" anchorCtr="0">
            <a:spAutoFit/>
          </a:bodyPr>
          <a:lstStyle/>
          <a:p>
            <a:pPr>
              <a:buClrTx/>
              <a:buFontTx/>
            </a:pPr>
            <a:r>
              <a:rPr lang="zh-CN" altLang="en-US" sz="2400" b="1">
                <a:latin typeface="楷体" panose="02010609060101010101" charset="-122"/>
                <a:ea typeface="楷体" panose="02010609060101010101" charset="-122"/>
              </a:rPr>
              <a:t>英国于</a:t>
            </a:r>
            <a:r>
              <a:rPr lang="en-US" altLang="zh-CN" sz="2400" b="1">
                <a:latin typeface="楷体" panose="02010609060101010101" charset="-122"/>
                <a:ea typeface="楷体" panose="02010609060101010101" charset="-122"/>
              </a:rPr>
              <a:t>1945</a:t>
            </a:r>
            <a:r>
              <a:rPr lang="zh-CN" altLang="en-US" sz="2400" b="1">
                <a:latin typeface="楷体" panose="02010609060101010101" charset="-122"/>
                <a:ea typeface="楷体" panose="02010609060101010101" charset="-122"/>
              </a:rPr>
              <a:t>～</a:t>
            </a:r>
            <a:r>
              <a:rPr lang="en-US" altLang="zh-CN" sz="2400" b="1">
                <a:latin typeface="楷体" panose="02010609060101010101" charset="-122"/>
                <a:ea typeface="楷体" panose="02010609060101010101" charset="-122"/>
              </a:rPr>
              <a:t>1951</a:t>
            </a:r>
            <a:r>
              <a:rPr lang="zh-CN" altLang="en-US" sz="2400" b="1">
                <a:latin typeface="楷体" panose="02010609060101010101" charset="-122"/>
                <a:ea typeface="楷体" panose="02010609060101010101" charset="-122"/>
              </a:rPr>
              <a:t>年和</a:t>
            </a:r>
            <a:r>
              <a:rPr lang="en-US" altLang="zh-CN" sz="2400" b="1">
                <a:latin typeface="楷体" panose="02010609060101010101" charset="-122"/>
                <a:ea typeface="楷体" panose="02010609060101010101" charset="-122"/>
              </a:rPr>
              <a:t>1974</a:t>
            </a:r>
            <a:r>
              <a:rPr lang="zh-CN" altLang="en-US" sz="2400" b="1">
                <a:latin typeface="楷体" panose="02010609060101010101" charset="-122"/>
                <a:ea typeface="楷体" panose="02010609060101010101" charset="-122"/>
              </a:rPr>
              <a:t>～</a:t>
            </a:r>
            <a:r>
              <a:rPr lang="en-US" altLang="zh-CN" sz="2400" b="1">
                <a:latin typeface="楷体" panose="02010609060101010101" charset="-122"/>
                <a:ea typeface="楷体" panose="02010609060101010101" charset="-122"/>
              </a:rPr>
              <a:t>1975</a:t>
            </a:r>
            <a:r>
              <a:rPr lang="zh-CN" altLang="en-US" sz="2400" b="1">
                <a:latin typeface="楷体" panose="02010609060101010101" charset="-122"/>
                <a:ea typeface="楷体" panose="02010609060101010101" charset="-122"/>
              </a:rPr>
              <a:t>年，两度出现“国有化”高潮，除把英格兰银行收归国有外，还把濒于破产的铁路、煤矿、内河航运等许多部门实行国有化</a:t>
            </a:r>
            <a:r>
              <a:rPr lang="zh-CN" altLang="en-US" sz="2000" b="1">
                <a:latin typeface="楷体" panose="02010609060101010101" charset="-122"/>
                <a:ea typeface="楷体" panose="02010609060101010101" charset="-122"/>
              </a:rPr>
              <a:t>。　</a:t>
            </a:r>
            <a:endParaRPr lang="en-US" altLang="zh-CN" sz="2000" b="1">
              <a:latin typeface="楷体" panose="02010609060101010101" charset="-122"/>
              <a:ea typeface="楷体" panose="02010609060101010101" charset="-122"/>
            </a:endParaRPr>
          </a:p>
        </p:txBody>
      </p:sp>
      <p:sp>
        <p:nvSpPr>
          <p:cNvPr id="2" name="文本框 1"/>
          <p:cNvSpPr txBox="1"/>
          <p:nvPr>
            <p:custDataLst>
              <p:tags r:id="rId21"/>
            </p:custDataLst>
          </p:nvPr>
        </p:nvSpPr>
        <p:spPr>
          <a:xfrm>
            <a:off x="31521" y="609539"/>
            <a:ext cx="4509770" cy="534035"/>
          </a:xfrm>
          <a:prstGeom prst="rect">
            <a:avLst/>
          </a:prstGeom>
          <a:noFill/>
        </p:spPr>
        <p:txBody>
          <a:bodyPr wrap="square" rtlCol="0" anchor="t">
            <a:spAutoFit/>
          </a:bodyPr>
          <a:lstStyle/>
          <a:p>
            <a:pPr lvl="0" algn="l">
              <a:lnSpc>
                <a:spcPct val="120000"/>
              </a:lnSpc>
              <a:buClrTx/>
              <a:buSzTx/>
              <a:buFontTx/>
            </a:pPr>
            <a:r>
              <a:rPr lang="zh-CN" altLang="en-US" sz="2400">
                <a:solidFill>
                  <a:srgbClr val="0000FF"/>
                </a:solidFill>
                <a:latin typeface="黑体" panose="02010609060101010101" charset="-122"/>
                <a:ea typeface="黑体" panose="02010609060101010101" charset="-122"/>
                <a:cs typeface="黑体" panose="02010609060101010101" charset="-122"/>
                <a:sym typeface="+mn-ea"/>
              </a:rPr>
              <a:t>（1）各国国内经济政策调整</a:t>
            </a:r>
            <a:endParaRPr lang="zh-CN" altLang="en-US" sz="2400">
              <a:solidFill>
                <a:srgbClr val="0000FF"/>
              </a:solidFill>
              <a:latin typeface="黑体" panose="02010609060101010101" charset="-122"/>
              <a:ea typeface="黑体" panose="02010609060101010101" charset="-122"/>
              <a:cs typeface="黑体" panose="02010609060101010101" charset="-122"/>
              <a:sym typeface="+mn-ea"/>
            </a:endParaRPr>
          </a:p>
        </p:txBody>
      </p:sp>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6" grpId="0"/>
      <p:bldP spid="17" grpId="0"/>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109728" y="693909"/>
            <a:ext cx="11055096" cy="576248"/>
          </a:xfrm>
          <a:prstGeom prst="rect">
            <a:avLst/>
          </a:prstGeom>
          <a:noFill/>
        </p:spPr>
        <p:txBody>
          <a:bodyPr wrap="square">
            <a:spAutoFit/>
          </a:bodyPr>
          <a:lstStyle/>
          <a:p>
            <a:pPr marL="266700" indent="-200025">
              <a:lnSpc>
                <a:spcPct val="150000"/>
              </a:lnSpc>
            </a:pPr>
            <a:r>
              <a:rPr lang="en-US" altLang="zh-CN" sz="2400" b="1" kern="100">
                <a:effectLst/>
                <a:latin typeface="Times New Roman" panose="02020603050405020304" pitchFamily="18" charset="0"/>
                <a:ea typeface="宋体" panose="02010600030101010101" pitchFamily="2" charset="-122"/>
              </a:rPr>
              <a:t>3</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2023</a:t>
            </a:r>
            <a:r>
              <a:rPr lang="zh-CN" altLang="zh-CN" sz="2400" b="1" kern="100">
                <a:effectLst/>
                <a:latin typeface="Times New Roman" panose="02020603050405020304" pitchFamily="18" charset="0"/>
                <a:ea typeface="宋体" panose="02010600030101010101" pitchFamily="2" charset="-122"/>
              </a:rPr>
              <a:t>·广东高考·</a:t>
            </a:r>
            <a:r>
              <a:rPr lang="en-US" altLang="zh-CN" sz="2400" b="1" kern="100">
                <a:effectLst/>
                <a:latin typeface="Times New Roman" panose="02020603050405020304" pitchFamily="18" charset="0"/>
                <a:ea typeface="宋体" panose="02010600030101010101" pitchFamily="2" charset="-122"/>
              </a:rPr>
              <a:t>16</a:t>
            </a:r>
            <a:r>
              <a:rPr lang="zh-CN" altLang="zh-CN" sz="2400" b="1" kern="100">
                <a:effectLst/>
                <a:latin typeface="Times New Roman" panose="02020603050405020304" pitchFamily="18" charset="0"/>
                <a:ea typeface="宋体" panose="02010600030101010101" pitchFamily="2" charset="-122"/>
              </a:rPr>
              <a:t>）针对图</a:t>
            </a:r>
            <a:r>
              <a:rPr lang="en-US" altLang="zh-CN" sz="2400" b="1" kern="100">
                <a:effectLst/>
                <a:latin typeface="Times New Roman" panose="02020603050405020304" pitchFamily="18" charset="0"/>
                <a:ea typeface="宋体" panose="02010600030101010101" pitchFamily="2" charset="-122"/>
              </a:rPr>
              <a:t>3</a:t>
            </a:r>
            <a:r>
              <a:rPr lang="zh-CN" altLang="zh-CN" sz="2400" b="1" kern="100">
                <a:effectLst/>
                <a:latin typeface="Times New Roman" panose="02020603050405020304" pitchFamily="18" charset="0"/>
                <a:ea typeface="宋体" panose="02010600030101010101" pitchFamily="2" charset="-122"/>
              </a:rPr>
              <a:t>所示问题，西方主要国家采取的措施是（　　）</a:t>
            </a:r>
            <a:endParaRPr lang="zh-CN" altLang="zh-CN" sz="2400" b="1" kern="100">
              <a:effectLst/>
              <a:latin typeface="Times New Roman" panose="02020603050405020304" pitchFamily="18" charset="0"/>
              <a:ea typeface="宋体" panose="02010600030101010101" pitchFamily="2" charset="-122"/>
            </a:endParaRPr>
          </a:p>
        </p:txBody>
      </p:sp>
      <p:pic>
        <p:nvPicPr>
          <p:cNvPr id="5" name="/upload/image/2024/8/25/202408252304108265.png"/>
          <p:cNvPicPr>
            <a:picLocks noChangeAspect="1"/>
          </p:cNvPicPr>
          <p:nvPr>
            <p:custDataLst>
              <p:tags r:id="rId3"/>
            </p:custDataLst>
          </p:nvPr>
        </p:nvPicPr>
        <p:blipFill>
          <a:blip r:embed="rId4"/>
          <a:stretch>
            <a:fillRect/>
          </a:stretch>
        </p:blipFill>
        <p:spPr bwMode="auto">
          <a:xfrm>
            <a:off x="109728" y="1556956"/>
            <a:ext cx="5986272" cy="4313492"/>
          </a:xfrm>
          <a:prstGeom prst="rect">
            <a:avLst/>
          </a:prstGeom>
        </p:spPr>
      </p:pic>
      <p:sp>
        <p:nvSpPr>
          <p:cNvPr id="7" name="文本框 6"/>
          <p:cNvSpPr txBox="1"/>
          <p:nvPr>
            <p:custDataLst>
              <p:tags r:id="rId5"/>
            </p:custDataLst>
          </p:nvPr>
        </p:nvSpPr>
        <p:spPr>
          <a:xfrm>
            <a:off x="-112014" y="5870448"/>
            <a:ext cx="6103620" cy="870751"/>
          </a:xfrm>
          <a:prstGeom prst="rect">
            <a:avLst/>
          </a:prstGeom>
          <a:noFill/>
        </p:spPr>
        <p:txBody>
          <a:bodyPr wrap="square">
            <a:spAutoFit/>
          </a:bodyPr>
          <a:lstStyle/>
          <a:p>
            <a:pPr marL="266700" algn="ctr">
              <a:lnSpc>
                <a:spcPct val="150000"/>
              </a:lnSpc>
            </a:pPr>
            <a:r>
              <a:rPr lang="zh-CN" altLang="zh-CN" sz="1800" b="1" kern="100">
                <a:effectLst/>
                <a:latin typeface="Times New Roman" panose="02020603050405020304" pitchFamily="18" charset="0"/>
                <a:ea typeface="宋体" panose="02010600030101010101" pitchFamily="2" charset="-122"/>
              </a:rPr>
              <a:t>西方七国消费品价格增长率和失业率</a:t>
            </a:r>
            <a:endParaRPr lang="zh-CN" altLang="zh-CN" sz="1800" b="1" kern="100">
              <a:effectLst/>
              <a:latin typeface="Times New Roman" panose="02020603050405020304" pitchFamily="18" charset="0"/>
              <a:ea typeface="宋体" panose="02010600030101010101" pitchFamily="2" charset="-122"/>
            </a:endParaRPr>
          </a:p>
          <a:p>
            <a:pPr algn="ctr">
              <a:lnSpc>
                <a:spcPct val="150000"/>
              </a:lnSpc>
            </a:pPr>
            <a:r>
              <a:rPr lang="zh-CN" altLang="zh-CN" sz="1800" b="1" kern="100">
                <a:effectLst/>
                <a:latin typeface="Times New Roman" panose="02020603050405020304" pitchFamily="18" charset="0"/>
                <a:ea typeface="宋体" panose="02010600030101010101" pitchFamily="2" charset="-122"/>
              </a:rPr>
              <a:t>图</a:t>
            </a:r>
            <a:r>
              <a:rPr lang="en-US" altLang="zh-CN" sz="1800" b="1" kern="100">
                <a:effectLst/>
                <a:latin typeface="Times New Roman" panose="02020603050405020304" pitchFamily="18" charset="0"/>
                <a:ea typeface="宋体" panose="02010600030101010101" pitchFamily="2" charset="-122"/>
              </a:rPr>
              <a:t>3</a:t>
            </a:r>
            <a:endParaRPr lang="zh-CN" altLang="zh-CN" sz="1800" b="1" kern="100">
              <a:effectLst/>
              <a:latin typeface="Times New Roman" panose="02020603050405020304" pitchFamily="18" charset="0"/>
              <a:ea typeface="宋体" panose="02010600030101010101" pitchFamily="2" charset="-122"/>
            </a:endParaRPr>
          </a:p>
        </p:txBody>
      </p:sp>
      <p:sp>
        <p:nvSpPr>
          <p:cNvPr id="9" name="文本框 8"/>
          <p:cNvSpPr txBox="1"/>
          <p:nvPr>
            <p:custDataLst>
              <p:tags r:id="rId6"/>
            </p:custDataLst>
          </p:nvPr>
        </p:nvSpPr>
        <p:spPr>
          <a:xfrm>
            <a:off x="6201918" y="1839471"/>
            <a:ext cx="5026914" cy="2238241"/>
          </a:xfrm>
          <a:prstGeom prst="rect">
            <a:avLst/>
          </a:prstGeom>
          <a:noFill/>
        </p:spPr>
        <p:txBody>
          <a:bodyPr wrap="square">
            <a:spAutoFit/>
          </a:bodyPr>
          <a:lstStyle/>
          <a:p>
            <a:pPr marL="266700" algn="just">
              <a:lnSpc>
                <a:spcPct val="150000"/>
              </a:lnSpc>
            </a:pPr>
            <a:r>
              <a:rPr lang="en-US" altLang="zh-CN" sz="2400" b="1" kern="100">
                <a:latin typeface="Times New Roman" panose="02020603050405020304" pitchFamily="18" charset="0"/>
                <a:ea typeface="宋体" panose="02010600030101010101" pitchFamily="2" charset="-122"/>
              </a:rPr>
              <a:t>A</a:t>
            </a:r>
            <a:r>
              <a:rPr lang="zh-CN" altLang="zh-CN" sz="2400" b="1" kern="100">
                <a:latin typeface="Times New Roman" panose="02020603050405020304" pitchFamily="18" charset="0"/>
                <a:ea typeface="宋体" panose="02010600030101010101" pitchFamily="2" charset="-122"/>
              </a:rPr>
              <a:t>．适当减少对经济的干预</a:t>
            </a:r>
            <a:r>
              <a:rPr lang="en-US" altLang="zh-CN" sz="2400" b="1" kern="100">
                <a:latin typeface="Times New Roman" panose="02020603050405020304" pitchFamily="18" charset="0"/>
                <a:ea typeface="宋体" panose="02010600030101010101" pitchFamily="2" charset="-122"/>
              </a:rPr>
              <a:t>            </a:t>
            </a:r>
            <a:endParaRPr lang="en-US" altLang="zh-CN" sz="2400" b="1" kern="100">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latin typeface="Times New Roman" panose="02020603050405020304" pitchFamily="18" charset="0"/>
                <a:ea typeface="宋体" panose="02010600030101010101" pitchFamily="2" charset="-122"/>
              </a:rPr>
              <a:t> B</a:t>
            </a:r>
            <a:r>
              <a:rPr lang="zh-CN" altLang="zh-CN" sz="2400" b="1" kern="100">
                <a:latin typeface="Times New Roman" panose="02020603050405020304" pitchFamily="18" charset="0"/>
                <a:ea typeface="宋体" panose="02010600030101010101" pitchFamily="2" charset="-122"/>
              </a:rPr>
              <a:t>．巩固布雷顿森林体系</a:t>
            </a:r>
            <a:endParaRPr lang="zh-CN" altLang="zh-CN" sz="2400" b="1" kern="100">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latin typeface="Times New Roman" panose="02020603050405020304" pitchFamily="18" charset="0"/>
                <a:ea typeface="宋体" panose="02010600030101010101" pitchFamily="2" charset="-122"/>
              </a:rPr>
              <a:t>C</a:t>
            </a:r>
            <a:r>
              <a:rPr lang="zh-CN" altLang="zh-CN" sz="2400" b="1" kern="100">
                <a:latin typeface="Times New Roman" panose="02020603050405020304" pitchFamily="18" charset="0"/>
                <a:ea typeface="宋体" panose="02010600030101010101" pitchFamily="2" charset="-122"/>
              </a:rPr>
              <a:t>．缓和与苏联的关系</a:t>
            </a:r>
            <a:r>
              <a:rPr lang="en-US" altLang="zh-CN" sz="2400" b="1" kern="100">
                <a:latin typeface="Times New Roman" panose="02020603050405020304" pitchFamily="18" charset="0"/>
                <a:ea typeface="宋体" panose="02010600030101010101" pitchFamily="2" charset="-122"/>
              </a:rPr>
              <a:t>                 </a:t>
            </a:r>
            <a:endParaRPr lang="en-US" altLang="zh-CN" sz="2400" b="1" kern="100">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latin typeface="Times New Roman" panose="02020603050405020304" pitchFamily="18" charset="0"/>
                <a:ea typeface="宋体" panose="02010600030101010101" pitchFamily="2" charset="-122"/>
              </a:rPr>
              <a:t>D</a:t>
            </a:r>
            <a:r>
              <a:rPr lang="zh-CN" altLang="zh-CN" sz="2400" b="1" kern="100">
                <a:latin typeface="Times New Roman" panose="02020603050405020304" pitchFamily="18" charset="0"/>
                <a:ea typeface="宋体" panose="02010600030101010101" pitchFamily="2" charset="-122"/>
              </a:rPr>
              <a:t>．恢复自由放任政策</a:t>
            </a:r>
            <a:endParaRPr lang="zh-CN" altLang="zh-CN" sz="2400" b="1" kern="100">
              <a:latin typeface="Times New Roman" panose="02020603050405020304" pitchFamily="18" charset="0"/>
              <a:ea typeface="宋体" panose="02010600030101010101" pitchFamily="2" charset="-122"/>
            </a:endParaRPr>
          </a:p>
        </p:txBody>
      </p:sp>
      <p:sp>
        <p:nvSpPr>
          <p:cNvPr id="10" name="文本框 9"/>
          <p:cNvSpPr txBox="1"/>
          <p:nvPr>
            <p:custDataLst>
              <p:tags r:id="rId7"/>
            </p:custDataLst>
          </p:nvPr>
        </p:nvSpPr>
        <p:spPr>
          <a:xfrm>
            <a:off x="10140696" y="796545"/>
            <a:ext cx="838200" cy="768350"/>
          </a:xfrm>
          <a:prstGeom prst="rect">
            <a:avLst/>
          </a:prstGeom>
          <a:noFill/>
        </p:spPr>
        <p:txBody>
          <a:bodyPr wrap="square" rtlCol="0">
            <a:spAutoFit/>
          </a:bodyPr>
          <a:lstStyle/>
          <a:p>
            <a:pPr algn="ctr"/>
            <a:r>
              <a:rPr lang="en-US" altLang="zh-CN" sz="4400" b="1">
                <a:solidFill>
                  <a:srgbClr val="FF0000"/>
                </a:solidFill>
                <a:latin typeface="微软雅黑" panose="020B0503020204020204" charset="-122"/>
                <a:ea typeface="微软雅黑" panose="020B0503020204020204" charset="-122"/>
              </a:rPr>
              <a:t>A</a:t>
            </a:r>
            <a:endParaRPr lang="en-US" altLang="zh-CN" sz="4400" b="1">
              <a:solidFill>
                <a:srgbClr val="FF0000"/>
              </a:solidFill>
              <a:latin typeface="微软雅黑" panose="020B0503020204020204" charset="-122"/>
              <a:ea typeface="微软雅黑" panose="020B0503020204020204" charset="-122"/>
            </a:endParaRPr>
          </a:p>
        </p:txBody>
      </p:sp>
      <p:grpSp>
        <p:nvGrpSpPr>
          <p:cNvPr id="2" name="组合 1"/>
          <p:cNvGrpSpPr/>
          <p:nvPr>
            <p:custDataLst>
              <p:tags r:id="rId8"/>
            </p:custDataLst>
          </p:nvPr>
        </p:nvGrpSpPr>
        <p:grpSpPr>
          <a:xfrm>
            <a:off x="0" y="1502660"/>
            <a:ext cx="4370001" cy="2326673"/>
            <a:chOff x="826059" y="3725839"/>
            <a:chExt cx="5806753" cy="3091627"/>
          </a:xfrm>
        </p:grpSpPr>
        <p:sp>
          <p:nvSpPr>
            <p:cNvPr id="6" name="矩形 5"/>
            <p:cNvSpPr/>
            <p:nvPr>
              <p:custDataLst>
                <p:tags r:id="rId9"/>
              </p:custDataLst>
            </p:nvPr>
          </p:nvSpPr>
          <p:spPr>
            <a:xfrm>
              <a:off x="826059" y="3725839"/>
              <a:ext cx="5806753" cy="309162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ea typeface="方正清刻本悦宋简体" panose="02000000000000000000" charset="-122"/>
              </a:endParaRPr>
            </a:p>
          </p:txBody>
        </p:sp>
        <p:sp>
          <p:nvSpPr>
            <p:cNvPr id="8" name="矩形 7"/>
            <p:cNvSpPr/>
            <p:nvPr>
              <p:custDataLst>
                <p:tags r:id="rId10"/>
              </p:custDataLst>
            </p:nvPr>
          </p:nvSpPr>
          <p:spPr>
            <a:xfrm>
              <a:off x="965319" y="3902047"/>
              <a:ext cx="5667493" cy="2769211"/>
            </a:xfrm>
            <a:prstGeom prst="rect">
              <a:avLst/>
            </a:prstGeom>
          </p:spPr>
          <p:txBody>
            <a:bodyPr wrap="square">
              <a:spAutoFit/>
            </a:bodyPr>
            <a:lstStyle/>
            <a:p>
              <a:r>
                <a:rPr lang="zh-CN" altLang="en-US" sz="3310" b="1">
                  <a:solidFill>
                    <a:srgbClr val="FFFF00"/>
                  </a:solidFill>
                  <a:latin typeface="微软雅黑" panose="020B0503020204020204" charset="-122"/>
                  <a:ea typeface="微软雅黑" panose="020B0503020204020204" charset="-122"/>
                </a:rPr>
                <a:t>滞胀</a:t>
              </a:r>
              <a:r>
                <a:rPr lang="zh-CN" altLang="en-US" sz="2410" b="1">
                  <a:solidFill>
                    <a:schemeClr val="bg1"/>
                  </a:solidFill>
                  <a:latin typeface="微软雅黑" panose="020B0503020204020204" charset="-122"/>
                  <a:ea typeface="微软雅黑" panose="020B0503020204020204" charset="-122"/>
                </a:rPr>
                <a:t>：指经济停滞与高通货膨胀，失业以及不景气同时存在的经济现象。通俗的说就是指物价上升，但经济停滞不前。是通货膨胀长期发展的结果。</a:t>
              </a:r>
              <a:endParaRPr lang="zh-CN" altLang="en-US" sz="2410" b="1">
                <a:solidFill>
                  <a:schemeClr val="bg1"/>
                </a:solidFill>
                <a:latin typeface="微软雅黑" panose="020B0503020204020204" charset="-122"/>
                <a:ea typeface="微软雅黑" panose="020B0503020204020204" charset="-122"/>
              </a:endParaRPr>
            </a:p>
          </p:txBody>
        </p:sp>
      </p:grpSp>
      <p:sp>
        <p:nvSpPr>
          <p:cNvPr id="11" name="文本框 10"/>
          <p:cNvSpPr txBox="1"/>
          <p:nvPr>
            <p:custDataLst>
              <p:tags r:id="rId11"/>
            </p:custDataLst>
          </p:nvPr>
        </p:nvSpPr>
        <p:spPr>
          <a:xfrm>
            <a:off x="4613540" y="1512022"/>
            <a:ext cx="7141814" cy="2238242"/>
          </a:xfrm>
          <a:prstGeom prst="rect">
            <a:avLst/>
          </a:prstGeom>
          <a:solidFill>
            <a:schemeClr val="accent4">
              <a:lumMod val="20000"/>
              <a:lumOff val="80000"/>
            </a:schemeClr>
          </a:solidFill>
          <a:ln w="12700" cmpd="sng">
            <a:solidFill>
              <a:srgbClr val="AA6500"/>
            </a:solidFill>
            <a:prstDash val="solid"/>
          </a:ln>
        </p:spPr>
        <p:txBody>
          <a:bodyPr wrap="square" rtlCol="0">
            <a:noAutofit/>
          </a:bodyPr>
          <a:lstStyle/>
          <a:p>
            <a:r>
              <a:rPr lang="zh-CN" altLang="en-US" sz="2800" b="1">
                <a:latin typeface="华文中宋" panose="02010600040101010101" charset="-122"/>
                <a:ea typeface="华文中宋" panose="02010600040101010101" charset="-122"/>
              </a:rPr>
              <a:t>①资本主义制度的基本矛盾未解决</a:t>
            </a:r>
            <a:r>
              <a:rPr lang="en-US" altLang="zh-CN" sz="2800" b="1">
                <a:latin typeface="华文中宋" panose="02010600040101010101" charset="-122"/>
                <a:ea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rPr>
              <a:t>（根本）</a:t>
            </a:r>
            <a:endParaRPr lang="zh-CN" altLang="en-US" sz="2800" b="1">
              <a:solidFill>
                <a:srgbClr val="C00000"/>
              </a:solidFill>
              <a:latin typeface="华文中宋" panose="02010600040101010101" charset="-122"/>
              <a:ea typeface="华文中宋" panose="02010600040101010101" charset="-122"/>
            </a:endParaRPr>
          </a:p>
          <a:p>
            <a:r>
              <a:rPr lang="zh-CN" altLang="en-US" sz="2800" b="1">
                <a:latin typeface="华文中宋" panose="02010600040101010101" charset="-122"/>
                <a:ea typeface="华文中宋" panose="02010600040101010101" charset="-122"/>
              </a:rPr>
              <a:t>②</a:t>
            </a:r>
            <a:r>
              <a:rPr lang="en-US" altLang="zh-CN" sz="2800" b="1">
                <a:latin typeface="华文中宋" panose="02010600040101010101" charset="-122"/>
                <a:ea typeface="华文中宋" panose="02010600040101010101" charset="-122"/>
              </a:rPr>
              <a:t>1973</a:t>
            </a:r>
            <a:r>
              <a:rPr lang="zh-CN" altLang="en-US" sz="2800" b="1">
                <a:latin typeface="华文中宋" panose="02010600040101010101" charset="-122"/>
                <a:ea typeface="华文中宋" panose="02010600040101010101" charset="-122"/>
              </a:rPr>
              <a:t>年</a:t>
            </a:r>
            <a:r>
              <a:rPr lang="zh-CN" altLang="en-US" sz="2800" b="1">
                <a:latin typeface="华文中宋" panose="02010600040101010101" charset="-122"/>
                <a:ea typeface="华文中宋" panose="02010600040101010101" charset="-122"/>
                <a:sym typeface="+mn-ea"/>
              </a:rPr>
              <a:t>中东石油危机</a:t>
            </a:r>
            <a:r>
              <a:rPr lang="en-US" altLang="zh-CN" sz="2800" b="1">
                <a:latin typeface="华文中宋" panose="02010600040101010101" charset="-122"/>
                <a:ea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sym typeface="+mn-ea"/>
              </a:rPr>
              <a:t>（直接）</a:t>
            </a:r>
            <a:endParaRPr lang="zh-CN" altLang="en-US" sz="2800" b="1">
              <a:solidFill>
                <a:srgbClr val="C00000"/>
              </a:solidFill>
              <a:latin typeface="华文中宋" panose="02010600040101010101" charset="-122"/>
              <a:ea typeface="华文中宋" panose="02010600040101010101" charset="-122"/>
              <a:sym typeface="+mn-ea"/>
            </a:endParaRPr>
          </a:p>
          <a:p>
            <a:r>
              <a:rPr lang="zh-CN" altLang="en-US" sz="2800" b="1">
                <a:latin typeface="华文中宋" panose="02010600040101010101" charset="-122"/>
                <a:ea typeface="华文中宋" panose="02010600040101010101" charset="-122"/>
              </a:rPr>
              <a:t>③</a:t>
            </a:r>
            <a:r>
              <a:rPr lang="zh-CN" altLang="en-US" sz="2800" b="1">
                <a:latin typeface="华文中宋" panose="02010600040101010101" charset="-122"/>
                <a:ea typeface="华文中宋" panose="02010600040101010101" charset="-122"/>
                <a:sym typeface="+mn-ea"/>
              </a:rPr>
              <a:t>国家过度干预</a:t>
            </a:r>
            <a:r>
              <a:rPr lang="en-US" altLang="zh-CN" sz="2800" b="1">
                <a:latin typeface="华文中宋" panose="02010600040101010101" charset="-122"/>
                <a:ea typeface="华文中宋" panose="02010600040101010101" charset="-122"/>
                <a:sym typeface="+mn-ea"/>
              </a:rPr>
              <a:t>;</a:t>
            </a:r>
            <a:endParaRPr lang="zh-CN" altLang="en-US" sz="2800" b="1">
              <a:latin typeface="华文中宋" panose="02010600040101010101" charset="-122"/>
              <a:ea typeface="华文中宋" panose="02010600040101010101" charset="-122"/>
              <a:sym typeface="+mn-ea"/>
            </a:endParaRPr>
          </a:p>
          <a:p>
            <a:r>
              <a:rPr lang="zh-CN" altLang="en-US" sz="2800" b="1">
                <a:latin typeface="华文中宋" panose="02010600040101010101" charset="-122"/>
                <a:ea typeface="华文中宋" panose="02010600040101010101" charset="-122"/>
              </a:rPr>
              <a:t>④凯恩斯主义失灵；</a:t>
            </a:r>
            <a:endParaRPr lang="zh-CN" altLang="en-US" sz="2800" b="1">
              <a:latin typeface="华文中宋" panose="02010600040101010101" charset="-122"/>
              <a:ea typeface="华文中宋" panose="02010600040101010101" charset="-122"/>
            </a:endParaRPr>
          </a:p>
          <a:p>
            <a:r>
              <a:rPr lang="zh-CN" altLang="en-US" sz="2800" b="1">
                <a:latin typeface="宋体" panose="02010600030101010101" pitchFamily="2" charset="-122"/>
                <a:ea typeface="宋体" panose="02010600030101010101" pitchFamily="2" charset="-122"/>
              </a:rPr>
              <a:t>⑤</a:t>
            </a:r>
            <a:r>
              <a:rPr lang="zh-CN" altLang="en-US" sz="2800" b="1">
                <a:latin typeface="华文中宋" panose="02010600040101010101" charset="-122"/>
                <a:ea typeface="华文中宋" panose="02010600040101010101" charset="-122"/>
              </a:rPr>
              <a:t>美国陷入越战泥潭。</a:t>
            </a:r>
            <a:endParaRPr lang="zh-CN" altLang="en-US" sz="2800" b="1">
              <a:latin typeface="华文中宋" panose="02010600040101010101" charset="-122"/>
              <a:ea typeface="华文中宋" panose="02010600040101010101" charset="-122"/>
            </a:endParaRPr>
          </a:p>
        </p:txBody>
      </p:sp>
      <p:sp>
        <p:nvSpPr>
          <p:cNvPr id="12" name="文本框 7"/>
          <p:cNvSpPr txBox="1">
            <a:spLocks noChangeArrowheads="1"/>
          </p:cNvSpPr>
          <p:nvPr>
            <p:custDataLst>
              <p:tags r:id="rId12"/>
            </p:custDataLst>
          </p:nvPr>
        </p:nvSpPr>
        <p:spPr bwMode="auto">
          <a:xfrm>
            <a:off x="350875" y="5635277"/>
            <a:ext cx="8815070" cy="521970"/>
          </a:xfrm>
          <a:prstGeom prst="rect">
            <a:avLst/>
          </a:prstGeom>
          <a:solidFill>
            <a:schemeClr val="accent2">
              <a:lumMod val="20000"/>
              <a:lumOff val="80000"/>
            </a:schemeClr>
          </a:solidFill>
          <a:ln w="9525">
            <a:noFill/>
            <a:round/>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eaLnBrk="1" hangingPunct="1"/>
            <a:r>
              <a:rPr lang="zh-CN" altLang="en-US" sz="2800" spc="0">
                <a:latin typeface="华文中宋" panose="02010600040101010101" charset="-122"/>
                <a:ea typeface="华文中宋" panose="02010600040101010101" charset="-122"/>
                <a:cs typeface="微软雅黑" panose="020B0503020204020204" charset="-122"/>
                <a:sym typeface="宋体" panose="02010600030101010101" pitchFamily="2" charset="-122"/>
              </a:rPr>
              <a:t>各国再次实行调整，适当</a:t>
            </a:r>
            <a:r>
              <a:rPr lang="zh-CN" altLang="en-US" sz="2800" spc="0">
                <a:solidFill>
                  <a:srgbClr val="C00000"/>
                </a:solidFill>
                <a:latin typeface="华文中宋" panose="02010600040101010101" charset="-122"/>
                <a:ea typeface="华文中宋" panose="02010600040101010101" charset="-122"/>
                <a:cs typeface="微软雅黑" panose="020B0503020204020204" charset="-122"/>
                <a:sym typeface="宋体" panose="02010600030101010101" pitchFamily="2" charset="-122"/>
              </a:rPr>
              <a:t>减少</a:t>
            </a:r>
            <a:r>
              <a:rPr lang="zh-CN" altLang="en-US" sz="2800" spc="0">
                <a:latin typeface="华文中宋" panose="02010600040101010101" charset="-122"/>
                <a:ea typeface="华文中宋" panose="02010600040101010101" charset="-122"/>
                <a:cs typeface="微软雅黑" panose="020B0503020204020204" charset="-122"/>
                <a:sym typeface="宋体" panose="02010600030101010101" pitchFamily="2" charset="-122"/>
              </a:rPr>
              <a:t>政府对经济的</a:t>
            </a:r>
            <a:r>
              <a:rPr lang="zh-CN" altLang="en-US" sz="2800" spc="0">
                <a:solidFill>
                  <a:srgbClr val="C00000"/>
                </a:solidFill>
                <a:latin typeface="华文中宋" panose="02010600040101010101" charset="-122"/>
                <a:ea typeface="华文中宋" panose="02010600040101010101" charset="-122"/>
                <a:cs typeface="微软雅黑" panose="020B0503020204020204" charset="-122"/>
                <a:sym typeface="宋体" panose="02010600030101010101" pitchFamily="2" charset="-122"/>
              </a:rPr>
              <a:t>干预</a:t>
            </a:r>
            <a:r>
              <a:rPr lang="zh-CN" altLang="en-US" sz="2800" spc="0">
                <a:solidFill>
                  <a:schemeClr val="tx1"/>
                </a:solidFill>
                <a:latin typeface="华文中宋" panose="02010600040101010101" charset="-122"/>
                <a:ea typeface="华文中宋" panose="02010600040101010101" charset="-122"/>
                <a:cs typeface="微软雅黑" panose="020B0503020204020204" charset="-122"/>
                <a:sym typeface="宋体" panose="02010600030101010101" pitchFamily="2" charset="-122"/>
              </a:rPr>
              <a:t>。</a:t>
            </a:r>
            <a:endParaRPr lang="zh-CN" altLang="en-US" sz="2800" spc="0">
              <a:solidFill>
                <a:schemeClr val="tx1"/>
              </a:solidFill>
              <a:latin typeface="华文中宋" panose="02010600040101010101" charset="-122"/>
              <a:ea typeface="华文中宋" panose="02010600040101010101" charset="-122"/>
              <a:cs typeface="微软雅黑" panose="020B0503020204020204" charset="-122"/>
              <a:sym typeface="宋体" panose="02010600030101010101" pitchFamily="2" charset="-122"/>
            </a:endParaRPr>
          </a:p>
        </p:txBody>
      </p:sp>
      <p:sp>
        <p:nvSpPr>
          <p:cNvPr id="13" name="文本框 12"/>
          <p:cNvSpPr txBox="1"/>
          <p:nvPr>
            <p:custDataLst>
              <p:tags r:id="rId13"/>
            </p:custDataLst>
          </p:nvPr>
        </p:nvSpPr>
        <p:spPr>
          <a:xfrm>
            <a:off x="350875" y="6217979"/>
            <a:ext cx="8198070" cy="523220"/>
          </a:xfrm>
          <a:prstGeom prst="rect">
            <a:avLst/>
          </a:prstGeom>
          <a:solidFill>
            <a:schemeClr val="accent2">
              <a:lumMod val="20000"/>
              <a:lumOff val="80000"/>
            </a:schemeClr>
          </a:solidFill>
        </p:spPr>
        <p:txBody>
          <a:bodyPr wrap="square" rtlCol="0" anchor="t">
            <a:spAutoFit/>
          </a:bodyPr>
          <a:lstStyle/>
          <a:p>
            <a:r>
              <a:rPr lang="zh-CN" altLang="en-US" sz="2800" b="1">
                <a:latin typeface="楷体" panose="02010609060101010101" charset="-122"/>
                <a:ea typeface="楷体" panose="02010609060101010101" charset="-122"/>
                <a:cs typeface="微软雅黑" panose="020B0503020204020204" charset="-122"/>
                <a:sym typeface="宋体" panose="02010600030101010101" pitchFamily="2" charset="-122"/>
              </a:rPr>
              <a:t> （如：</a:t>
            </a:r>
            <a:r>
              <a:rPr lang="zh-CN" altLang="en-US" sz="2800" b="1">
                <a:solidFill>
                  <a:srgbClr val="C00000"/>
                </a:solidFill>
                <a:latin typeface="楷体" panose="02010609060101010101" charset="-122"/>
                <a:ea typeface="楷体" panose="02010609060101010101" charset="-122"/>
                <a:cs typeface="微软雅黑" panose="020B0503020204020204" charset="-122"/>
                <a:sym typeface="宋体" panose="02010600030101010101" pitchFamily="2" charset="-122"/>
              </a:rPr>
              <a:t>削减</a:t>
            </a:r>
            <a:r>
              <a:rPr lang="zh-CN" altLang="en-US" sz="2800" b="1">
                <a:latin typeface="楷体" panose="02010609060101010101" charset="-122"/>
                <a:ea typeface="楷体" panose="02010609060101010101" charset="-122"/>
                <a:cs typeface="微软雅黑" panose="020B0503020204020204" charset="-122"/>
                <a:sym typeface="宋体" panose="02010600030101010101" pitchFamily="2" charset="-122"/>
              </a:rPr>
              <a:t>社会福利开支，</a:t>
            </a:r>
            <a:r>
              <a:rPr lang="zh-CN" altLang="en-US" sz="2800" b="1">
                <a:solidFill>
                  <a:srgbClr val="C00000"/>
                </a:solidFill>
                <a:latin typeface="楷体" panose="02010609060101010101" charset="-122"/>
                <a:ea typeface="楷体" panose="02010609060101010101" charset="-122"/>
                <a:cs typeface="微软雅黑" panose="020B0503020204020204" charset="-122"/>
                <a:sym typeface="宋体" panose="02010600030101010101" pitchFamily="2" charset="-122"/>
              </a:rPr>
              <a:t>出售</a:t>
            </a:r>
            <a:r>
              <a:rPr lang="zh-CN" altLang="en-US" sz="2800" b="1">
                <a:latin typeface="楷体" panose="02010609060101010101" charset="-122"/>
                <a:ea typeface="楷体" panose="02010609060101010101" charset="-122"/>
                <a:cs typeface="微软雅黑" panose="020B0503020204020204" charset="-122"/>
                <a:sym typeface="宋体" panose="02010600030101010101" pitchFamily="2" charset="-122"/>
              </a:rPr>
              <a:t>部分国有企业等）</a:t>
            </a:r>
            <a:endParaRPr lang="zh-CN" altLang="en-US" sz="2800" b="1">
              <a:latin typeface="楷体" panose="02010609060101010101" charset="-122"/>
              <a:ea typeface="楷体" panose="02010609060101010101" charset="-122"/>
              <a:cs typeface="微软雅黑" panose="020B0503020204020204" charset="-122"/>
              <a:sym typeface="宋体" panose="02010600030101010101" pitchFamily="2"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graphicFrame>
        <p:nvGraphicFramePr>
          <p:cNvPr id="2" name="Group 2"/>
          <p:cNvGraphicFramePr>
            <a:graphicFrameLocks noGrp="1"/>
          </p:cNvGraphicFramePr>
          <p:nvPr>
            <p:custDataLst>
              <p:tags r:id="rId2"/>
            </p:custDataLst>
          </p:nvPr>
        </p:nvGraphicFramePr>
        <p:xfrm>
          <a:off x="95607" y="1434558"/>
          <a:ext cx="12000785" cy="4297680"/>
        </p:xfrm>
        <a:graphic>
          <a:graphicData uri="http://schemas.openxmlformats.org/drawingml/2006/table">
            <a:tbl>
              <a:tblPr>
                <a:tableStyleId>{5940675A-B579-460E-94D1-54222C63F5DA}</a:tableStyleId>
              </a:tblPr>
              <a:tblGrid>
                <a:gridCol w="2281229"/>
                <a:gridCol w="1376474"/>
                <a:gridCol w="8343082"/>
              </a:tblGrid>
              <a:tr h="396240">
                <a:tc>
                  <a:txBody>
                    <a:bodyPr wrap="square"/>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rPr>
                        <a:t>时期</a:t>
                      </a:r>
                      <a:endPar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c>
                  <a:txBody>
                    <a:bodyPr wrap="square"/>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rPr>
                        <a:t> 特征</a:t>
                      </a:r>
                      <a:endPar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endParaRPr>
                    </a:p>
                  </a:txBody>
                  <a:tcPr marL="121920" marR="121920" vert="horz" horzOverflow="overflow"/>
                </a:tc>
                <a:tc>
                  <a:txBody>
                    <a:bodyPr wrap="square"/>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rPr>
                        <a:t>                       原因</a:t>
                      </a:r>
                      <a:endPar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endParaRPr>
                    </a:p>
                  </a:txBody>
                  <a:tcPr marL="121920" marR="121920" vert="horz" horzOverflow="overflow"/>
                </a:tc>
              </a:tr>
              <a:tr h="457200">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en-US" altLang="zh-CN" sz="2000" b="1" u="none" strike="noStrike" cap="none" normalizeH="0" baseline="0">
                        <a:ln>
                          <a:noFill/>
                        </a:ln>
                        <a:solidFill>
                          <a:srgbClr val="FF0000"/>
                        </a:solidFill>
                        <a:effectLst/>
                        <a:latin typeface="黑体" panose="02010609060101010101" charset="-122"/>
                        <a:ea typeface="黑体" panose="02010609060101010101" charset="-122"/>
                      </a:endParaRPr>
                    </a:p>
                    <a:p>
                      <a:pPr marL="0" marR="0" lvl="0" indent="0" algn="l" defTabSz="914400" rtl="0" eaLnBrk="1" fontAlgn="ctr" latinLnBrk="0" hangingPunct="1">
                        <a:lnSpc>
                          <a:spcPct val="100000"/>
                        </a:lnSpc>
                        <a:spcBef>
                          <a:spcPct val="20000"/>
                        </a:spcBef>
                        <a:spcAft>
                          <a:spcPct val="0"/>
                        </a:spcAft>
                        <a:buClrTx/>
                        <a:buSzTx/>
                        <a:buFontTx/>
                        <a:buNone/>
                      </a:pPr>
                      <a:endParaRPr kumimoji="0" lang="en-US" altLang="zh-CN" sz="2000" b="1"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c>
                  <a:txBody>
                    <a:bodyPr wrap="square"/>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en-US" sz="2000" b="1"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r>
              <a:tr h="457200">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000" u="none" strike="noStrike" cap="none" normalizeH="0" baseline="0">
                          <a:ln>
                            <a:noFill/>
                          </a:ln>
                          <a:solidFill>
                            <a:srgbClr val="FF0000"/>
                          </a:solidFill>
                          <a:effectLst/>
                          <a:latin typeface="黑体" panose="02010609060101010101" charset="-122"/>
                          <a:ea typeface="黑体" panose="02010609060101010101" charset="-122"/>
                        </a:rPr>
                        <a:t>       </a:t>
                      </a:r>
                      <a:endParaRPr kumimoji="0" lang="en-US" altLang="zh-CN" sz="2000" u="none" strike="noStrike" cap="none" normalizeH="0" baseline="0">
                        <a:ln>
                          <a:noFill/>
                        </a:ln>
                        <a:solidFill>
                          <a:srgbClr val="FF0000"/>
                        </a:solidFill>
                        <a:effectLst/>
                        <a:latin typeface="黑体" panose="02010609060101010101" charset="-122"/>
                        <a:ea typeface="黑体" panose="02010609060101010101" charset="-122"/>
                      </a:endParaRPr>
                    </a:p>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000" u="none" strike="noStrike" cap="none" normalizeH="0" baseline="0">
                          <a:ln>
                            <a:noFill/>
                          </a:ln>
                          <a:solidFill>
                            <a:srgbClr val="FF0000"/>
                          </a:solidFill>
                          <a:effectLst/>
                          <a:latin typeface="黑体" panose="02010609060101010101" charset="-122"/>
                          <a:ea typeface="黑体" panose="02010609060101010101" charset="-122"/>
                        </a:rPr>
                        <a:t> </a:t>
                      </a:r>
                      <a:endParaRPr kumimoji="0" lang="zh-CN" altLang="en-US" sz="2000" b="1" i="0" u="none" strike="noStrike" kern="1200" cap="none" normalizeH="0" baseline="0">
                        <a:ln>
                          <a:noFill/>
                        </a:ln>
                        <a:solidFill>
                          <a:srgbClr val="FF0000"/>
                        </a:solidFill>
                        <a:effectLst/>
                        <a:latin typeface="黑体" panose="02010609060101010101" charset="-122"/>
                        <a:ea typeface="黑体" panose="02010609060101010101" charset="-122"/>
                        <a:cs typeface="+mn-cs"/>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000" u="none" strike="noStrike" cap="none" normalizeH="0" baseline="0">
                          <a:ln>
                            <a:noFill/>
                          </a:ln>
                          <a:solidFill>
                            <a:srgbClr val="FF0000"/>
                          </a:solidFill>
                          <a:effectLst/>
                          <a:latin typeface="黑体" panose="02010609060101010101" charset="-122"/>
                          <a:ea typeface="黑体" panose="02010609060101010101" charset="-122"/>
                        </a:rPr>
                        <a:t> </a:t>
                      </a: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r>
              <a:tr h="491490">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en-US" altLang="zh-CN" sz="2000" b="1" i="0" u="none" strike="noStrike" cap="none" normalizeH="0" baseline="0">
                        <a:ln>
                          <a:noFill/>
                        </a:ln>
                        <a:solidFill>
                          <a:srgbClr val="FF0000"/>
                        </a:solidFill>
                        <a:effectLst/>
                        <a:latin typeface="黑体" panose="02010609060101010101" charset="-122"/>
                        <a:ea typeface="黑体" panose="02010609060101010101" charset="-122"/>
                      </a:endParaRPr>
                    </a:p>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lang="zh-CN" altLang="en-US" sz="2000" b="1" kern="1200">
                        <a:solidFill>
                          <a:srgbClr val="FF0000"/>
                        </a:solidFill>
                        <a:latin typeface="黑体" panose="02010609060101010101" charset="-122"/>
                        <a:ea typeface="黑体" panose="02010609060101010101" charset="-122"/>
                        <a:cs typeface="+mn-cs"/>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r>
              <a:tr h="457200">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en-US" altLang="zh-CN" sz="2000" b="1" i="0" u="none" strike="noStrike" cap="none" normalizeH="0" baseline="0">
                        <a:ln>
                          <a:noFill/>
                        </a:ln>
                        <a:solidFill>
                          <a:srgbClr val="FF0000"/>
                        </a:solidFill>
                        <a:effectLst/>
                        <a:latin typeface="黑体" panose="02010609060101010101" charset="-122"/>
                        <a:ea typeface="黑体" panose="02010609060101010101" charset="-122"/>
                      </a:endParaRPr>
                    </a:p>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lang="zh-CN" altLang="en-US" sz="2000" b="1" kern="1200">
                        <a:solidFill>
                          <a:srgbClr val="FF0000"/>
                        </a:solidFill>
                        <a:latin typeface="黑体" panose="02010609060101010101" charset="-122"/>
                        <a:ea typeface="黑体" panose="02010609060101010101" charset="-122"/>
                        <a:cs typeface="+mn-cs"/>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r>
              <a:tr h="457200">
                <a:tc>
                  <a:txBody>
                    <a:bodyPr wrap="square"/>
                    <a:lstStyle/>
                    <a:p>
                      <a:pPr marL="0" marR="0" lvl="0" indent="0" algn="l" defTabSz="913765" rtl="0" eaLnBrk="1" fontAlgn="base" latinLnBrk="0" hangingPunct="1">
                        <a:lnSpc>
                          <a:spcPct val="100000"/>
                        </a:lnSpc>
                        <a:spcBef>
                          <a:spcPct val="50000"/>
                        </a:spcBef>
                        <a:spcAft>
                          <a:spcPct val="0"/>
                        </a:spcAft>
                        <a:buClrTx/>
                        <a:buSzTx/>
                        <a:buFontTx/>
                        <a:buNone/>
                      </a:pPr>
                      <a:endParaRPr lang="en-US" altLang="zh-CN" sz="2000" b="1" kern="1200">
                        <a:solidFill>
                          <a:srgbClr val="FF0000"/>
                        </a:solidFill>
                        <a:latin typeface="黑体" panose="02010609060101010101" charset="-122"/>
                        <a:ea typeface="黑体" panose="02010609060101010101" charset="-122"/>
                        <a:cs typeface="+mn-cs"/>
                      </a:endParaRPr>
                    </a:p>
                    <a:p>
                      <a:pPr marL="0" marR="0" lvl="0" indent="0" algn="l" defTabSz="913765" rtl="0" eaLnBrk="1" fontAlgn="base" latinLnBrk="0" hangingPunct="1">
                        <a:lnSpc>
                          <a:spcPct val="100000"/>
                        </a:lnSpc>
                        <a:spcBef>
                          <a:spcPct val="50000"/>
                        </a:spcBef>
                        <a:spcAft>
                          <a:spcPct val="0"/>
                        </a:spcAft>
                        <a:buClrTx/>
                        <a:buSzTx/>
                        <a:buFontTx/>
                        <a:buNone/>
                      </a:pPr>
                      <a:endParaRPr lang="zh-CN" altLang="en-US" sz="2000" b="1" kern="1200">
                        <a:solidFill>
                          <a:srgbClr val="FF0000"/>
                        </a:solidFill>
                        <a:latin typeface="黑体" panose="02010609060101010101" charset="-122"/>
                        <a:ea typeface="黑体" panose="02010609060101010101" charset="-122"/>
                        <a:cs typeface="+mn-cs"/>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lang="zh-CN" altLang="en-US" sz="2000" b="1" kern="1200">
                        <a:solidFill>
                          <a:srgbClr val="FF0000"/>
                        </a:solidFill>
                        <a:latin typeface="黑体" panose="02010609060101010101" charset="-122"/>
                        <a:ea typeface="黑体" panose="02010609060101010101" charset="-122"/>
                        <a:cs typeface="+mn-cs"/>
                      </a:endParaRPr>
                    </a:p>
                  </a:txBody>
                  <a:tcPr marL="121920" marR="121920" vert="horz" horzOverflow="overflow"/>
                </a:tc>
                <a:tc>
                  <a:txBody>
                    <a:bodyPr wrap="square"/>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rgbClr val="FF0000"/>
                        </a:solidFill>
                        <a:effectLst/>
                        <a:latin typeface="黑体" panose="02010609060101010101" charset="-122"/>
                        <a:ea typeface="黑体" panose="02010609060101010101" charset="-122"/>
                      </a:endParaRPr>
                    </a:p>
                  </a:txBody>
                  <a:tcPr marL="121920" marR="121920" vert="horz" horzOverflow="overflow"/>
                </a:tc>
              </a:tr>
            </a:tbl>
          </a:graphicData>
        </a:graphic>
      </p:graphicFrame>
      <p:sp>
        <p:nvSpPr>
          <p:cNvPr id="3" name="Text Box 35"/>
          <p:cNvSpPr txBox="1">
            <a:spLocks noChangeArrowheads="1"/>
          </p:cNvSpPr>
          <p:nvPr>
            <p:custDataLst>
              <p:tags r:id="rId3"/>
            </p:custDataLst>
          </p:nvPr>
        </p:nvSpPr>
        <p:spPr bwMode="auto">
          <a:xfrm>
            <a:off x="-223065" y="2024633"/>
            <a:ext cx="2769772" cy="4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algn="ctr" fontAlgn="base">
              <a:spcBef>
                <a:spcPct val="50000"/>
              </a:spcBef>
              <a:spcAft>
                <a:spcPct val="0"/>
              </a:spcAft>
            </a:pPr>
            <a:r>
              <a:rPr lang="zh-CN" altLang="en-US" sz="2400" b="1">
                <a:solidFill>
                  <a:srgbClr val="FF0000"/>
                </a:solidFill>
                <a:latin typeface="黑体" panose="02010609060101010101" charset="-122"/>
                <a:ea typeface="黑体" panose="02010609060101010101" charset="-122"/>
                <a:cs typeface="黑体" panose="02010609060101010101" charset="-122"/>
              </a:rPr>
              <a:t>战后——70年代初</a:t>
            </a: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sp>
        <p:nvSpPr>
          <p:cNvPr id="5" name="Text Box 40"/>
          <p:cNvSpPr txBox="1">
            <a:spLocks noChangeArrowheads="1"/>
          </p:cNvSpPr>
          <p:nvPr>
            <p:custDataLst>
              <p:tags r:id="rId4"/>
            </p:custDataLst>
          </p:nvPr>
        </p:nvSpPr>
        <p:spPr bwMode="auto">
          <a:xfrm>
            <a:off x="-83043" y="2763874"/>
            <a:ext cx="2496277" cy="49235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lvl="0" algn="ctr" fontAlgn="base">
              <a:spcBef>
                <a:spcPct val="50000"/>
              </a:spcBef>
              <a:buClrTx/>
              <a:buSzTx/>
              <a:buFontTx/>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70年代初期以后</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6" name="Text Box 42"/>
          <p:cNvSpPr txBox="1">
            <a:spLocks noChangeArrowheads="1"/>
          </p:cNvSpPr>
          <p:nvPr>
            <p:custDataLst>
              <p:tags r:id="rId5"/>
            </p:custDataLst>
          </p:nvPr>
        </p:nvSpPr>
        <p:spPr bwMode="auto">
          <a:xfrm>
            <a:off x="-95608" y="3547711"/>
            <a:ext cx="2374980" cy="49235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lvl="0" algn="ctr" fontAlgn="base">
              <a:spcBef>
                <a:spcPct val="50000"/>
              </a:spcBef>
              <a:buClrTx/>
              <a:buSzTx/>
              <a:buFontTx/>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20世纪80年代</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7" name="Text Box 44"/>
          <p:cNvSpPr txBox="1">
            <a:spLocks noChangeArrowheads="1"/>
          </p:cNvSpPr>
          <p:nvPr>
            <p:custDataLst>
              <p:tags r:id="rId6"/>
            </p:custDataLst>
          </p:nvPr>
        </p:nvSpPr>
        <p:spPr bwMode="auto">
          <a:xfrm>
            <a:off x="-95608" y="4408171"/>
            <a:ext cx="2411843" cy="49235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lvl="0" algn="ctr" fontAlgn="base">
              <a:spcBef>
                <a:spcPct val="50000"/>
              </a:spcBef>
              <a:buClrTx/>
              <a:buSzTx/>
              <a:buFontTx/>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20世纪90年代</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7"/>
            </p:custDataLst>
          </p:nvPr>
        </p:nvSpPr>
        <p:spPr bwMode="auto">
          <a:xfrm>
            <a:off x="322970" y="5298452"/>
            <a:ext cx="1672590" cy="49235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lvl="0" algn="ctr" fontAlgn="base">
              <a:spcBef>
                <a:spcPct val="50000"/>
              </a:spcBef>
              <a:buClrTx/>
              <a:buSzTx/>
              <a:buFontTx/>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2008年后</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9" name="矩形 8"/>
          <p:cNvSpPr/>
          <p:nvPr>
            <p:custDataLst>
              <p:tags r:id="rId8"/>
            </p:custDataLst>
          </p:nvPr>
        </p:nvSpPr>
        <p:spPr>
          <a:xfrm>
            <a:off x="2384895" y="1896467"/>
            <a:ext cx="1483630" cy="492388"/>
          </a:xfrm>
          <a:prstGeom prst="rect">
            <a:avLst/>
          </a:prstGeom>
        </p:spPr>
        <p:txBody>
          <a:bodyPr wrap="none" lIns="121866" tIns="60933" rIns="121866" bIns="60933">
            <a:spAutoFit/>
          </a:bodyPr>
          <a:lstStyle/>
          <a:p>
            <a:pPr defTabSz="913765" fontAlgn="ctr">
              <a:spcBef>
                <a:spcPct val="20000"/>
              </a:spcBef>
              <a:spcAft>
                <a:spcPct val="0"/>
              </a:spcAft>
            </a:pPr>
            <a:r>
              <a:rPr lang="zh-CN" altLang="en-US" sz="2400" b="1">
                <a:solidFill>
                  <a:srgbClr val="0000FF"/>
                </a:solidFill>
                <a:latin typeface="黑体" panose="02010609060101010101" charset="-122"/>
                <a:ea typeface="黑体" panose="02010609060101010101" charset="-122"/>
                <a:cs typeface="黑体" panose="02010609060101010101" charset="-122"/>
              </a:rPr>
              <a:t>黄金时期</a:t>
            </a:r>
            <a:endParaRPr lang="zh-CN" altLang="en-US" sz="2400" b="1">
              <a:solidFill>
                <a:srgbClr val="0000FF"/>
              </a:solidFill>
              <a:latin typeface="黑体" panose="02010609060101010101" charset="-122"/>
              <a:ea typeface="黑体" panose="02010609060101010101" charset="-122"/>
              <a:cs typeface="黑体" panose="02010609060101010101" charset="-122"/>
            </a:endParaRPr>
          </a:p>
        </p:txBody>
      </p:sp>
      <p:sp>
        <p:nvSpPr>
          <p:cNvPr id="10" name="矩形 9"/>
          <p:cNvSpPr/>
          <p:nvPr>
            <p:custDataLst>
              <p:tags r:id="rId9"/>
            </p:custDataLst>
          </p:nvPr>
        </p:nvSpPr>
        <p:spPr>
          <a:xfrm>
            <a:off x="2546707" y="2821458"/>
            <a:ext cx="1483630" cy="492388"/>
          </a:xfrm>
          <a:prstGeom prst="rect">
            <a:avLst/>
          </a:prstGeom>
        </p:spPr>
        <p:txBody>
          <a:bodyPr wrap="none" lIns="121866" tIns="60933" rIns="121866" bIns="60933">
            <a:spAutoFit/>
          </a:bodyPr>
          <a:lstStyle/>
          <a:p>
            <a:pPr lvl="0" algn="l" defTabSz="913765" fontAlgn="ctr">
              <a:spcBef>
                <a:spcPct val="20000"/>
              </a:spcBef>
              <a:buClrTx/>
              <a:buSzTx/>
              <a:buFontTx/>
            </a:pPr>
            <a:r>
              <a:rPr lang="zh-CN" altLang="en-US" sz="2400" b="1">
                <a:solidFill>
                  <a:srgbClr val="0000FF"/>
                </a:solidFill>
                <a:latin typeface="黑体" panose="02010609060101010101" charset="-122"/>
                <a:ea typeface="黑体" panose="02010609060101010101" charset="-122"/>
                <a:cs typeface="黑体" panose="02010609060101010101" charset="-122"/>
                <a:sym typeface="+mn-ea"/>
              </a:rPr>
              <a:t>“滞胀”</a:t>
            </a:r>
            <a:endParaRPr lang="zh-CN" altLang="en-US" sz="2400" b="1">
              <a:solidFill>
                <a:srgbClr val="FF9900"/>
              </a:solidFill>
              <a:latin typeface="黑体" panose="02010609060101010101" charset="-122"/>
              <a:ea typeface="黑体" panose="02010609060101010101" charset="-122"/>
              <a:sym typeface="+mn-ea"/>
            </a:endParaRPr>
          </a:p>
        </p:txBody>
      </p:sp>
      <p:sp>
        <p:nvSpPr>
          <p:cNvPr id="11" name="矩形 10"/>
          <p:cNvSpPr/>
          <p:nvPr>
            <p:custDataLst>
              <p:tags r:id="rId10"/>
            </p:custDataLst>
          </p:nvPr>
        </p:nvSpPr>
        <p:spPr>
          <a:xfrm>
            <a:off x="2362569" y="3544238"/>
            <a:ext cx="1483630" cy="492388"/>
          </a:xfrm>
          <a:prstGeom prst="rect">
            <a:avLst/>
          </a:prstGeom>
        </p:spPr>
        <p:txBody>
          <a:bodyPr wrap="none" lIns="121866" tIns="60933" rIns="121866" bIns="60933">
            <a:spAutoFit/>
          </a:bodyPr>
          <a:lstStyle/>
          <a:p>
            <a:pPr lvl="0" algn="l" defTabSz="913765" fontAlgn="ctr">
              <a:spcBef>
                <a:spcPct val="20000"/>
              </a:spcBef>
              <a:buClrTx/>
              <a:buSzTx/>
              <a:buFontTx/>
            </a:pPr>
            <a:r>
              <a:rPr lang="zh-CN" altLang="en-US" sz="2400" b="1">
                <a:solidFill>
                  <a:srgbClr val="0000FF"/>
                </a:solidFill>
                <a:latin typeface="黑体" panose="02010609060101010101" charset="-122"/>
                <a:ea typeface="黑体" panose="02010609060101010101" charset="-122"/>
                <a:cs typeface="黑体" panose="02010609060101010101" charset="-122"/>
                <a:sym typeface="+mn-ea"/>
              </a:rPr>
              <a:t>缓慢复苏</a:t>
            </a:r>
            <a:endParaRPr lang="zh-CN" altLang="en-US" sz="2400" b="1">
              <a:solidFill>
                <a:srgbClr val="0000FF"/>
              </a:solidFill>
              <a:latin typeface="黑体" panose="02010609060101010101" charset="-122"/>
              <a:ea typeface="黑体" panose="02010609060101010101" charset="-122"/>
              <a:cs typeface="黑体" panose="02010609060101010101" charset="-122"/>
              <a:sym typeface="+mn-ea"/>
            </a:endParaRPr>
          </a:p>
        </p:txBody>
      </p:sp>
      <p:sp>
        <p:nvSpPr>
          <p:cNvPr id="12" name="矩形 11"/>
          <p:cNvSpPr/>
          <p:nvPr>
            <p:custDataLst>
              <p:tags r:id="rId11"/>
            </p:custDataLst>
          </p:nvPr>
        </p:nvSpPr>
        <p:spPr>
          <a:xfrm>
            <a:off x="2384895" y="4274986"/>
            <a:ext cx="1483630" cy="492388"/>
          </a:xfrm>
          <a:prstGeom prst="rect">
            <a:avLst/>
          </a:prstGeom>
        </p:spPr>
        <p:txBody>
          <a:bodyPr wrap="none" lIns="121866" tIns="60933" rIns="121866" bIns="60933">
            <a:spAutoFit/>
          </a:bodyPr>
          <a:lstStyle/>
          <a:p>
            <a:pPr lvl="0" algn="l" defTabSz="913765" fontAlgn="ctr">
              <a:spcBef>
                <a:spcPct val="20000"/>
              </a:spcBef>
              <a:buClrTx/>
              <a:buSzTx/>
              <a:buFontTx/>
            </a:pPr>
            <a:r>
              <a:rPr lang="zh-CN" altLang="en-US" sz="2400" b="1">
                <a:solidFill>
                  <a:srgbClr val="0000FF"/>
                </a:solidFill>
                <a:latin typeface="黑体" panose="02010609060101010101" charset="-122"/>
                <a:ea typeface="黑体" panose="02010609060101010101" charset="-122"/>
                <a:cs typeface="黑体" panose="02010609060101010101" charset="-122"/>
                <a:sym typeface="+mn-ea"/>
              </a:rPr>
              <a:t>持续增长</a:t>
            </a:r>
            <a:endParaRPr lang="zh-CN" altLang="en-US" sz="2400" b="1">
              <a:solidFill>
                <a:srgbClr val="0000FF"/>
              </a:solidFill>
              <a:latin typeface="黑体" panose="02010609060101010101" charset="-122"/>
              <a:ea typeface="黑体" panose="02010609060101010101" charset="-122"/>
              <a:cs typeface="黑体" panose="02010609060101010101" charset="-122"/>
              <a:sym typeface="+mn-ea"/>
            </a:endParaRPr>
          </a:p>
        </p:txBody>
      </p:sp>
      <p:sp>
        <p:nvSpPr>
          <p:cNvPr id="13" name="矩形 12"/>
          <p:cNvSpPr/>
          <p:nvPr>
            <p:custDataLst>
              <p:tags r:id="rId12"/>
            </p:custDataLst>
          </p:nvPr>
        </p:nvSpPr>
        <p:spPr>
          <a:xfrm>
            <a:off x="2413234" y="5112961"/>
            <a:ext cx="1483630" cy="492388"/>
          </a:xfrm>
          <a:prstGeom prst="rect">
            <a:avLst/>
          </a:prstGeom>
        </p:spPr>
        <p:txBody>
          <a:bodyPr wrap="none" lIns="121866" tIns="60933" rIns="121866" bIns="60933">
            <a:spAutoFit/>
          </a:bodyPr>
          <a:lstStyle/>
          <a:p>
            <a:pPr lvl="0" algn="l" defTabSz="913765" fontAlgn="ctr">
              <a:spcBef>
                <a:spcPct val="20000"/>
              </a:spcBef>
              <a:buClrTx/>
              <a:buSzTx/>
              <a:buFontTx/>
            </a:pPr>
            <a:r>
              <a:rPr lang="zh-CN" altLang="en-US" sz="2400" b="1">
                <a:solidFill>
                  <a:srgbClr val="0000FF"/>
                </a:solidFill>
                <a:latin typeface="黑体" panose="02010609060101010101" charset="-122"/>
                <a:ea typeface="黑体" panose="02010609060101010101" charset="-122"/>
                <a:cs typeface="黑体" panose="02010609060101010101" charset="-122"/>
                <a:sym typeface="+mn-ea"/>
              </a:rPr>
              <a:t>再次衰退</a:t>
            </a:r>
            <a:endParaRPr lang="zh-CN" altLang="en-US" sz="2400" b="1">
              <a:solidFill>
                <a:srgbClr val="0000FF"/>
              </a:solidFill>
              <a:latin typeface="黑体" panose="02010609060101010101" charset="-122"/>
              <a:ea typeface="黑体" panose="02010609060101010101" charset="-122"/>
              <a:cs typeface="黑体" panose="02010609060101010101" charset="-122"/>
              <a:sym typeface="+mn-ea"/>
            </a:endParaRPr>
          </a:p>
        </p:txBody>
      </p:sp>
      <p:sp>
        <p:nvSpPr>
          <p:cNvPr id="14" name="Text Box 36"/>
          <p:cNvSpPr txBox="1">
            <a:spLocks noChangeArrowheads="1"/>
          </p:cNvSpPr>
          <p:nvPr>
            <p:custDataLst>
              <p:tags r:id="rId13"/>
            </p:custDataLst>
          </p:nvPr>
        </p:nvSpPr>
        <p:spPr bwMode="auto">
          <a:xfrm>
            <a:off x="3776837" y="1703378"/>
            <a:ext cx="8205470" cy="861690"/>
          </a:xfrm>
          <a:prstGeom prst="rect">
            <a:avLst/>
          </a:prstGeom>
          <a:noFill/>
          <a:ln>
            <a:noFill/>
          </a:ln>
          <a:effectLst/>
        </p:spPr>
        <p:txBody>
          <a:bodyPr wrap="square" lIns="121838" tIns="60918" rIns="121838" bIns="60918">
            <a:spAutoFit/>
          </a:bodyPr>
          <a:lstStyle/>
          <a:p>
            <a:r>
              <a:rPr lang="zh-CN" altLang="en-US" sz="2400" b="1" spc="150">
                <a:latin typeface="黑体" panose="02010609060101010101" charset="-122"/>
                <a:ea typeface="黑体" panose="02010609060101010101" charset="-122"/>
                <a:sym typeface="Arial" panose="020B0604020202020204" pitchFamily="34" charset="0"/>
              </a:rPr>
              <a:t>奉行凯恩斯主义，加强政府对经济干预，经济繁荣，但出现高赤字，高通膨胀</a:t>
            </a:r>
            <a:endParaRPr lang="zh-CN" altLang="en-US" sz="2400" b="1" spc="150">
              <a:latin typeface="黑体" panose="02010609060101010101" charset="-122"/>
              <a:ea typeface="黑体" panose="02010609060101010101" charset="-122"/>
              <a:sym typeface="Arial" panose="020B0604020202020204" pitchFamily="34" charset="0"/>
            </a:endParaRPr>
          </a:p>
        </p:txBody>
      </p:sp>
      <p:sp>
        <p:nvSpPr>
          <p:cNvPr id="15" name="Text Box 38"/>
          <p:cNvSpPr txBox="1">
            <a:spLocks noChangeArrowheads="1"/>
          </p:cNvSpPr>
          <p:nvPr>
            <p:custDataLst>
              <p:tags r:id="rId14"/>
            </p:custDataLst>
          </p:nvPr>
        </p:nvSpPr>
        <p:spPr bwMode="auto">
          <a:xfrm>
            <a:off x="3776837" y="2593681"/>
            <a:ext cx="8205470" cy="861690"/>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lvl="0" algn="l">
              <a:buClrTx/>
              <a:buSzTx/>
              <a:buFontTx/>
            </a:pPr>
            <a:r>
              <a:rPr lang="zh-CN" altLang="en-US" sz="2400" b="1" spc="150">
                <a:latin typeface="黑体" panose="02010609060101010101" charset="-122"/>
                <a:ea typeface="黑体" panose="02010609060101010101" charset="-122"/>
                <a:sym typeface="Arial" panose="020B0604020202020204" pitchFamily="34" charset="0"/>
              </a:rPr>
              <a:t>凯恩斯主义失灵、尼克松、卡特、福特交替使用紧缩财政和赤字财政，短期见效</a:t>
            </a:r>
            <a:endParaRPr lang="zh-CN" altLang="en-US" sz="2400" b="1" spc="150">
              <a:latin typeface="黑体" panose="02010609060101010101" charset="-122"/>
              <a:ea typeface="黑体" panose="02010609060101010101" charset="-122"/>
              <a:sym typeface="Arial" panose="020B0604020202020204" pitchFamily="34" charset="0"/>
            </a:endParaRPr>
          </a:p>
        </p:txBody>
      </p:sp>
      <p:sp>
        <p:nvSpPr>
          <p:cNvPr id="16" name="Text Box 43"/>
          <p:cNvSpPr txBox="1">
            <a:spLocks noChangeArrowheads="1"/>
          </p:cNvSpPr>
          <p:nvPr>
            <p:custDataLst>
              <p:tags r:id="rId15"/>
            </p:custDataLst>
          </p:nvPr>
        </p:nvSpPr>
        <p:spPr bwMode="auto">
          <a:xfrm>
            <a:off x="3776837" y="3371478"/>
            <a:ext cx="8458376" cy="8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fontAlgn="base">
              <a:spcAft>
                <a:spcPct val="0"/>
              </a:spcAft>
            </a:pPr>
            <a:r>
              <a:rPr lang="zh-CN" altLang="en-US" sz="2400" b="1">
                <a:solidFill>
                  <a:srgbClr val="FF0000"/>
                </a:solidFill>
                <a:latin typeface="黑体" panose="02010609060101010101" charset="-122"/>
                <a:ea typeface="黑体" panose="02010609060101010101" charset="-122"/>
              </a:rPr>
              <a:t>撒切尔</a:t>
            </a:r>
            <a:r>
              <a:rPr lang="zh-CN" altLang="en-US" sz="2400" b="1">
                <a:solidFill>
                  <a:srgbClr val="000000"/>
                </a:solidFill>
                <a:latin typeface="黑体" panose="02010609060101010101" charset="-122"/>
                <a:ea typeface="黑体" panose="02010609060101010101" charset="-122"/>
              </a:rPr>
              <a:t>夫人改革、</a:t>
            </a:r>
            <a:r>
              <a:rPr lang="zh-CN" altLang="en-US" sz="2400" b="1">
                <a:solidFill>
                  <a:srgbClr val="FF0000"/>
                </a:solidFill>
                <a:latin typeface="黑体" panose="02010609060101010101" charset="-122"/>
                <a:ea typeface="黑体" panose="02010609060101010101" charset="-122"/>
              </a:rPr>
              <a:t>里根</a:t>
            </a:r>
            <a:r>
              <a:rPr lang="zh-CN" altLang="en-US" sz="2400" b="1">
                <a:solidFill>
                  <a:srgbClr val="000000"/>
                </a:solidFill>
                <a:latin typeface="黑体" panose="02010609060101010101" charset="-122"/>
                <a:ea typeface="黑体" panose="02010609060101010101" charset="-122"/>
              </a:rPr>
              <a:t>改革，</a:t>
            </a:r>
            <a:r>
              <a:rPr lang="zh-CN" altLang="en-US" sz="2400" b="1" spc="150">
                <a:latin typeface="黑体" panose="02010609060101010101" charset="-122"/>
                <a:ea typeface="黑体" panose="02010609060101010101" charset="-122"/>
                <a:sym typeface="Arial" panose="020B0604020202020204" pitchFamily="34" charset="0"/>
              </a:rPr>
              <a:t>采用货币学派和供给学派理论，通过削减开支，紧缩货币，减税，实现经济回升和增长</a:t>
            </a:r>
            <a:endParaRPr lang="zh-CN" altLang="en-US" sz="2400" b="1" spc="150">
              <a:solidFill>
                <a:schemeClr val="tx1"/>
              </a:solidFill>
              <a:latin typeface="黑体" panose="02010609060101010101" charset="-122"/>
              <a:ea typeface="黑体" panose="02010609060101010101" charset="-122"/>
              <a:sym typeface="Arial" panose="020B0604020202020204" pitchFamily="34" charset="0"/>
            </a:endParaRPr>
          </a:p>
        </p:txBody>
      </p:sp>
      <p:sp>
        <p:nvSpPr>
          <p:cNvPr id="17" name="Text Box 45"/>
          <p:cNvSpPr txBox="1">
            <a:spLocks noChangeArrowheads="1"/>
          </p:cNvSpPr>
          <p:nvPr>
            <p:custDataLst>
              <p:tags r:id="rId16"/>
            </p:custDataLst>
          </p:nvPr>
        </p:nvSpPr>
        <p:spPr bwMode="auto">
          <a:xfrm>
            <a:off x="3810356" y="4134695"/>
            <a:ext cx="8356139" cy="8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38" tIns="60918" rIns="121838" bIns="60918">
            <a:spAutoFit/>
          </a:bodyPr>
          <a:lstStyle/>
          <a:p>
            <a:pPr fontAlgn="base">
              <a:spcBef>
                <a:spcPct val="50000"/>
              </a:spcBef>
              <a:spcAft>
                <a:spcPct val="0"/>
              </a:spcAft>
            </a:pPr>
            <a:r>
              <a:rPr lang="zh-CN" altLang="en-US" sz="2400" b="1">
                <a:solidFill>
                  <a:srgbClr val="000000"/>
                </a:solidFill>
                <a:latin typeface="黑体" panose="02010609060101010101" charset="-122"/>
                <a:ea typeface="黑体" panose="02010609060101010101" charset="-122"/>
                <a:cs typeface="黑体" panose="02010609060101010101" charset="-122"/>
              </a:rPr>
              <a:t>克林顿改革，</a:t>
            </a:r>
            <a:r>
              <a:rPr lang="zh-CN" altLang="en-US" sz="2400" b="1" spc="150">
                <a:latin typeface="黑体" panose="02010609060101010101" charset="-122"/>
                <a:ea typeface="黑体" panose="02010609060101010101" charset="-122"/>
                <a:cs typeface="黑体" panose="02010609060101010101" charset="-122"/>
                <a:sym typeface="Arial" panose="020B0604020202020204" pitchFamily="34" charset="0"/>
              </a:rPr>
              <a:t>宏观调控微观自主，</a:t>
            </a:r>
            <a:r>
              <a:rPr lang="zh-CN" altLang="en-US" sz="2400" b="1" spc="15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提倡</a:t>
            </a:r>
            <a:r>
              <a:rPr lang="en-US" altLang="zh-CN" sz="2400" b="1" spc="15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400" b="1" spc="15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新经济</a:t>
            </a:r>
            <a:r>
              <a:rPr lang="en-US" altLang="zh-CN" sz="2400" b="1" spc="15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400" b="1" spc="150">
                <a:latin typeface="黑体" panose="02010609060101010101" charset="-122"/>
                <a:ea typeface="黑体" panose="02010609060101010101" charset="-122"/>
                <a:cs typeface="黑体" panose="02010609060101010101" charset="-122"/>
                <a:sym typeface="Arial" panose="020B0604020202020204" pitchFamily="34" charset="0"/>
              </a:rPr>
              <a:t>，实现经济持续增长</a:t>
            </a:r>
            <a:endParaRPr lang="zh-CN" altLang="en-US" sz="2400" b="1">
              <a:solidFill>
                <a:srgbClr val="000000"/>
              </a:solidFill>
              <a:latin typeface="黑体" panose="02010609060101010101" charset="-122"/>
              <a:ea typeface="黑体" panose="02010609060101010101" charset="-122"/>
              <a:cs typeface="黑体" panose="02010609060101010101" charset="-122"/>
            </a:endParaRPr>
          </a:p>
        </p:txBody>
      </p:sp>
      <p:sp>
        <p:nvSpPr>
          <p:cNvPr id="18" name="矩形 17"/>
          <p:cNvSpPr/>
          <p:nvPr>
            <p:custDataLst>
              <p:tags r:id="rId17"/>
            </p:custDataLst>
          </p:nvPr>
        </p:nvSpPr>
        <p:spPr>
          <a:xfrm>
            <a:off x="5772048" y="5211522"/>
            <a:ext cx="2411770" cy="492388"/>
          </a:xfrm>
          <a:prstGeom prst="rect">
            <a:avLst/>
          </a:prstGeom>
        </p:spPr>
        <p:txBody>
          <a:bodyPr wrap="none" lIns="121866" tIns="60933" rIns="121866" bIns="60933">
            <a:spAutoFit/>
          </a:bodyPr>
          <a:lstStyle/>
          <a:p>
            <a:r>
              <a:rPr lang="zh-CN" altLang="en-US" sz="2400" b="1">
                <a:solidFill>
                  <a:srgbClr val="000000"/>
                </a:solidFill>
                <a:latin typeface="黑体" panose="02010609060101010101" charset="-122"/>
                <a:ea typeface="黑体" panose="02010609060101010101" charset="-122"/>
              </a:rPr>
              <a:t>全球性金融危机</a:t>
            </a:r>
            <a:endParaRPr lang="zh-CN" altLang="en-US" sz="2400" b="1">
              <a:solidFill>
                <a:srgbClr val="000000"/>
              </a:solidFill>
              <a:latin typeface="黑体" panose="02010609060101010101" charset="-122"/>
              <a:ea typeface="黑体" panose="02010609060101010101" charset="-122"/>
            </a:endParaRPr>
          </a:p>
        </p:txBody>
      </p:sp>
    </p:spTree>
    <p:custDataLst>
      <p:tags r:id="rId18"/>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521970" y="243233"/>
            <a:ext cx="10923905" cy="3832832"/>
            <a:chOff x="251520" y="625468"/>
            <a:chExt cx="8847307" cy="4248150"/>
          </a:xfrm>
        </p:grpSpPr>
        <p:graphicFrame>
          <p:nvGraphicFramePr>
            <p:cNvPr id="462851" name="Object 2"/>
            <p:cNvGraphicFramePr>
              <a:graphicFrameLocks noChangeAspect="1"/>
            </p:cNvGraphicFramePr>
            <p:nvPr>
              <p:custDataLst>
                <p:tags r:id="rId2"/>
              </p:custDataLst>
            </p:nvPr>
          </p:nvGraphicFramePr>
          <p:xfrm>
            <a:off x="251520" y="625468"/>
            <a:ext cx="7848600" cy="4248150"/>
          </p:xfrm>
          <a:graphic>
            <a:graphicData uri="http://schemas.openxmlformats.org/presentationml/2006/ole">
              <mc:AlternateContent xmlns:mc="http://schemas.openxmlformats.org/markup-compatibility/2006">
                <mc:Choice xmlns:v="urn:schemas-microsoft-com:vml" Requires="v">
                  <p:oleObj spid="_x0000_s1038" name="图表" r:id="rId3" imgW="8590915" imgH="6479540" progId="Excel.Chart.8">
                    <p:embed/>
                  </p:oleObj>
                </mc:Choice>
                <mc:Fallback>
                  <p:oleObj name="图表" r:id="rId3" imgW="8590915" imgH="6479540" progId="Excel.Char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251520" y="625468"/>
                          <a:ext cx="7848600" cy="4248150"/>
                        </a:xfrm>
                        <a:prstGeom prst="rect">
                          <a:avLst/>
                        </a:prstGeom>
                        <a:noFill/>
                        <a:ln>
                          <a:noFill/>
                        </a:ln>
                        <a:effectLst/>
                      </p:spPr>
                    </p:pic>
                  </p:oleObj>
                </mc:Fallback>
              </mc:AlternateContent>
            </a:graphicData>
          </a:graphic>
        </p:graphicFrame>
        <p:sp>
          <p:nvSpPr>
            <p:cNvPr id="462852" name="Rectangle 3"/>
            <p:cNvSpPr>
              <a:spLocks noChangeArrowheads="1"/>
            </p:cNvSpPr>
            <p:nvPr>
              <p:custDataLst>
                <p:tags r:id="rId5"/>
              </p:custDataLst>
            </p:nvPr>
          </p:nvSpPr>
          <p:spPr bwMode="auto">
            <a:xfrm>
              <a:off x="1187649" y="1429865"/>
              <a:ext cx="2808287" cy="329446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6" tIns="60933" rIns="121866" bIns="60933" anchor="ctr"/>
            <a:lstStyle/>
            <a:p>
              <a:pPr defTabSz="913765" fontAlgn="base">
                <a:spcBef>
                  <a:spcPct val="0"/>
                </a:spcBef>
                <a:spcAft>
                  <a:spcPct val="0"/>
                </a:spcAft>
              </a:pPr>
              <a:endParaRPr lang="zh-CN" altLang="en-US" sz="2400">
                <a:solidFill>
                  <a:srgbClr val="000000"/>
                </a:solidFill>
                <a:latin typeface="Arial" panose="020B0604020202020204" pitchFamily="34" charset="0"/>
              </a:endParaRPr>
            </a:p>
          </p:txBody>
        </p:sp>
        <p:sp>
          <p:nvSpPr>
            <p:cNvPr id="462853" name="Rectangle 4">
              <a:hlinkClick r:id="" action="ppaction://noaction"/>
            </p:cNvPr>
            <p:cNvSpPr>
              <a:spLocks noChangeArrowheads="1"/>
            </p:cNvSpPr>
            <p:nvPr>
              <p:custDataLst>
                <p:tags r:id="rId6"/>
              </p:custDataLst>
            </p:nvPr>
          </p:nvSpPr>
          <p:spPr bwMode="auto">
            <a:xfrm>
              <a:off x="4004068" y="1429865"/>
              <a:ext cx="1006475" cy="3294459"/>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6" tIns="60933" rIns="121866" bIns="60933" anchor="ctr"/>
            <a:lstStyle/>
            <a:p>
              <a:pPr defTabSz="913765" fontAlgn="base">
                <a:spcBef>
                  <a:spcPct val="0"/>
                </a:spcBef>
                <a:spcAft>
                  <a:spcPct val="0"/>
                </a:spcAft>
              </a:pPr>
              <a:endParaRPr lang="zh-CN" altLang="en-US" sz="2400">
                <a:solidFill>
                  <a:srgbClr val="000000"/>
                </a:solidFill>
                <a:latin typeface="Arial" panose="020B0604020202020204" pitchFamily="34" charset="0"/>
              </a:endParaRPr>
            </a:p>
          </p:txBody>
        </p:sp>
        <p:sp>
          <p:nvSpPr>
            <p:cNvPr id="462854" name="Rectangle 5"/>
            <p:cNvSpPr>
              <a:spLocks noChangeArrowheads="1"/>
            </p:cNvSpPr>
            <p:nvPr>
              <p:custDataLst>
                <p:tags r:id="rId7"/>
              </p:custDataLst>
            </p:nvPr>
          </p:nvSpPr>
          <p:spPr bwMode="auto">
            <a:xfrm>
              <a:off x="5004263" y="1429865"/>
              <a:ext cx="1008063" cy="3294459"/>
            </a:xfrm>
            <a:prstGeom prst="rect">
              <a:avLst/>
            </a:prstGeom>
            <a:solidFill>
              <a:srgbClr val="00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6" tIns="60933" rIns="121866" bIns="60933" anchor="ctr"/>
            <a:lstStyle/>
            <a:p>
              <a:pPr defTabSz="913765" fontAlgn="base">
                <a:spcBef>
                  <a:spcPct val="0"/>
                </a:spcBef>
                <a:spcAft>
                  <a:spcPct val="0"/>
                </a:spcAft>
              </a:pPr>
              <a:endParaRPr lang="zh-CN" altLang="en-US" sz="2400">
                <a:solidFill>
                  <a:srgbClr val="000000"/>
                </a:solidFill>
                <a:latin typeface="Arial" panose="020B0604020202020204" pitchFamily="34" charset="0"/>
              </a:endParaRPr>
            </a:p>
          </p:txBody>
        </p:sp>
        <p:sp>
          <p:nvSpPr>
            <p:cNvPr id="462855" name="Rectangle 6"/>
            <p:cNvSpPr>
              <a:spLocks noChangeArrowheads="1"/>
            </p:cNvSpPr>
            <p:nvPr>
              <p:custDataLst>
                <p:tags r:id="rId8"/>
              </p:custDataLst>
            </p:nvPr>
          </p:nvSpPr>
          <p:spPr bwMode="auto">
            <a:xfrm>
              <a:off x="6012342" y="1429863"/>
              <a:ext cx="1081087" cy="3294460"/>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6" tIns="60933" rIns="121866" bIns="60933" anchor="ctr"/>
            <a:lstStyle/>
            <a:p>
              <a:pPr defTabSz="913765" fontAlgn="base">
                <a:spcBef>
                  <a:spcPct val="0"/>
                </a:spcBef>
                <a:spcAft>
                  <a:spcPct val="0"/>
                </a:spcAft>
              </a:pPr>
              <a:endParaRPr lang="zh-CN" altLang="en-US" sz="2400">
                <a:solidFill>
                  <a:srgbClr val="000000"/>
                </a:solidFill>
                <a:latin typeface="Arial" panose="020B0604020202020204" pitchFamily="34" charset="0"/>
              </a:endParaRPr>
            </a:p>
          </p:txBody>
        </p:sp>
        <p:sp>
          <p:nvSpPr>
            <p:cNvPr id="462856" name="Rectangle 10"/>
            <p:cNvSpPr>
              <a:spLocks noChangeArrowheads="1"/>
            </p:cNvSpPr>
            <p:nvPr>
              <p:custDataLst>
                <p:tags r:id="rId9"/>
              </p:custDataLst>
            </p:nvPr>
          </p:nvSpPr>
          <p:spPr bwMode="gray">
            <a:xfrm>
              <a:off x="997753" y="959777"/>
              <a:ext cx="8101074" cy="47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66" tIns="60933" rIns="121866" bIns="60933" anchor="ctr"/>
            <a:lstStyle/>
            <a:p>
              <a:pPr algn="ctr" defTabSz="913765" fontAlgn="base">
                <a:spcBef>
                  <a:spcPct val="0"/>
                </a:spcBef>
                <a:spcAft>
                  <a:spcPct val="0"/>
                </a:spcAft>
              </a:pPr>
              <a:r>
                <a:rPr lang="zh-CN" altLang="en-US" sz="2800" b="1">
                  <a:solidFill>
                    <a:srgbClr val="000000"/>
                  </a:solidFill>
                  <a:latin typeface="黑体" panose="02010609060101010101" charset="-122"/>
                  <a:ea typeface="黑体" panose="02010609060101010101" charset="-122"/>
                  <a:cs typeface="仿宋_GB2312"/>
                </a:rPr>
                <a:t>战后美国经济的发展</a:t>
              </a:r>
              <a:endParaRPr lang="zh-CN" altLang="en-US" sz="2800" b="1">
                <a:solidFill>
                  <a:srgbClr val="000000"/>
                </a:solidFill>
                <a:latin typeface="黑体" panose="02010609060101010101" charset="-122"/>
                <a:ea typeface="黑体" panose="02010609060101010101" charset="-122"/>
                <a:cs typeface="仿宋_GB2312"/>
              </a:endParaRPr>
            </a:p>
          </p:txBody>
        </p:sp>
        <p:sp>
          <p:nvSpPr>
            <p:cNvPr id="16" name="Rectangle 7"/>
            <p:cNvSpPr>
              <a:spLocks noChangeArrowheads="1"/>
            </p:cNvSpPr>
            <p:nvPr>
              <p:custDataLst>
                <p:tags r:id="rId10"/>
              </p:custDataLst>
            </p:nvPr>
          </p:nvSpPr>
          <p:spPr bwMode="auto">
            <a:xfrm>
              <a:off x="7104251" y="1429862"/>
              <a:ext cx="1077913" cy="3294459"/>
            </a:xfrm>
            <a:prstGeom prst="rect">
              <a:avLst/>
            </a:prstGeom>
            <a:solidFill>
              <a:srgbClr val="333333">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66" tIns="60933" rIns="121866" bIns="60933" anchor="ctr"/>
            <a:lstStyle/>
            <a:p>
              <a:pPr defTabSz="913765" fontAlgn="base">
                <a:spcBef>
                  <a:spcPct val="0"/>
                </a:spcBef>
                <a:spcAft>
                  <a:spcPct val="0"/>
                </a:spcAft>
              </a:pPr>
              <a:endParaRPr lang="zh-CN" altLang="en-US" sz="2400">
                <a:solidFill>
                  <a:srgbClr val="000000"/>
                </a:solidFill>
                <a:latin typeface="Arial" panose="020B0604020202020204" pitchFamily="34" charset="0"/>
              </a:endParaRPr>
            </a:p>
          </p:txBody>
        </p:sp>
      </p:grpSp>
      <p:sp>
        <p:nvSpPr>
          <p:cNvPr id="2" name="矩形 1"/>
          <p:cNvSpPr/>
          <p:nvPr>
            <p:custDataLst>
              <p:tags r:id="rId11"/>
            </p:custDataLst>
          </p:nvPr>
        </p:nvSpPr>
        <p:spPr>
          <a:xfrm>
            <a:off x="1688465" y="1935480"/>
            <a:ext cx="2304415" cy="3003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6" tIns="60933" rIns="121866" bIns="60933" rtlCol="0" anchor="ctr"/>
          <a:lstStyle/>
          <a:p>
            <a:pPr algn="ctr" defTabSz="913765" fontAlgn="base">
              <a:spcBef>
                <a:spcPct val="50000"/>
              </a:spcBef>
              <a:spcAft>
                <a:spcPct val="0"/>
              </a:spcAft>
              <a:defRPr/>
            </a:pPr>
            <a:r>
              <a:rPr lang="en-US" altLang="zh-CN" sz="1600" b="1">
                <a:solidFill>
                  <a:srgbClr val="FFFFFF"/>
                </a:solidFill>
                <a:latin typeface="黑体" panose="02010609060101010101" charset="-122"/>
                <a:ea typeface="黑体" panose="02010609060101010101" charset="-122"/>
                <a:cs typeface="黑体" panose="02010609060101010101" charset="-122"/>
              </a:rPr>
              <a:t>50—60</a:t>
            </a:r>
            <a:r>
              <a:rPr lang="zh-CN" altLang="en-US" sz="1600" b="1">
                <a:solidFill>
                  <a:srgbClr val="FFFFFF"/>
                </a:solidFill>
                <a:latin typeface="黑体" panose="02010609060101010101" charset="-122"/>
                <a:ea typeface="黑体" panose="02010609060101010101" charset="-122"/>
                <a:cs typeface="黑体" panose="02010609060101010101" charset="-122"/>
              </a:rPr>
              <a:t>年代：黄金时期</a:t>
            </a:r>
            <a:endParaRPr lang="zh-CN" altLang="en-US" sz="1600" b="1">
              <a:solidFill>
                <a:srgbClr val="FFFFFF"/>
              </a:solidFill>
              <a:latin typeface="黑体" panose="02010609060101010101" charset="-122"/>
              <a:ea typeface="黑体" panose="02010609060101010101" charset="-122"/>
              <a:cs typeface="黑体" panose="02010609060101010101" charset="-122"/>
            </a:endParaRPr>
          </a:p>
        </p:txBody>
      </p:sp>
      <p:sp>
        <p:nvSpPr>
          <p:cNvPr id="19" name="矩形 18"/>
          <p:cNvSpPr/>
          <p:nvPr>
            <p:custDataLst>
              <p:tags r:id="rId12"/>
            </p:custDataLst>
          </p:nvPr>
        </p:nvSpPr>
        <p:spPr>
          <a:xfrm>
            <a:off x="4422775" y="2782570"/>
            <a:ext cx="1657985" cy="5822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21866" tIns="60933" rIns="121866" bIns="60933" numCol="1" spcCol="0" rtlCol="0" fromWordArt="0" anchor="ctr" anchorCtr="0" forceAA="0" compatLnSpc="1">
            <a:noAutofit/>
          </a:bodyPr>
          <a:lstStyle/>
          <a:p>
            <a:pPr lvl="0" algn="ctr" defTabSz="913765" fontAlgn="base">
              <a:lnSpc>
                <a:spcPct val="80000"/>
              </a:lnSpc>
              <a:spcBef>
                <a:spcPct val="50000"/>
              </a:spcBef>
              <a:buClrTx/>
              <a:buSzTx/>
              <a:buFontTx/>
              <a:defRPr/>
            </a:pPr>
            <a:r>
              <a:rPr lang="en-US" altLang="zh-CN" sz="1600" b="1">
                <a:solidFill>
                  <a:srgbClr val="FFFFFF"/>
                </a:solidFill>
                <a:latin typeface="黑体" panose="02010609060101010101" charset="-122"/>
                <a:ea typeface="黑体" panose="02010609060101010101" charset="-122"/>
                <a:cs typeface="黑体" panose="02010609060101010101" charset="-122"/>
                <a:sym typeface="+mn-ea"/>
              </a:rPr>
              <a:t>70年代：</a:t>
            </a:r>
            <a:endParaRPr lang="en-US" altLang="zh-CN" sz="1600" b="1">
              <a:solidFill>
                <a:srgbClr val="FFFFFF"/>
              </a:solidFill>
              <a:latin typeface="黑体" panose="02010609060101010101" charset="-122"/>
              <a:ea typeface="黑体" panose="02010609060101010101" charset="-122"/>
              <a:cs typeface="黑体" panose="02010609060101010101" charset="-122"/>
              <a:sym typeface="+mn-ea"/>
            </a:endParaRPr>
          </a:p>
          <a:p>
            <a:pPr lvl="0" algn="ctr" defTabSz="913765" fontAlgn="base">
              <a:lnSpc>
                <a:spcPct val="80000"/>
              </a:lnSpc>
              <a:spcBef>
                <a:spcPct val="50000"/>
              </a:spcBef>
              <a:buClrTx/>
              <a:buSzTx/>
              <a:buFontTx/>
              <a:defRPr/>
            </a:pPr>
            <a:r>
              <a:rPr lang="en-US" altLang="zh-CN" sz="1600" b="1">
                <a:solidFill>
                  <a:srgbClr val="FFFFFF"/>
                </a:solidFill>
                <a:latin typeface="黑体" panose="02010609060101010101" charset="-122"/>
                <a:ea typeface="黑体" panose="02010609060101010101" charset="-122"/>
                <a:cs typeface="黑体" panose="02010609060101010101" charset="-122"/>
                <a:sym typeface="+mn-ea"/>
              </a:rPr>
              <a:t>经济“滞胀”</a:t>
            </a:r>
            <a:endParaRPr lang="en-US" altLang="zh-CN" sz="1600" b="1">
              <a:solidFill>
                <a:srgbClr val="FFFFFF"/>
              </a:solidFill>
              <a:latin typeface="黑体" panose="02010609060101010101" charset="-122"/>
              <a:ea typeface="黑体" panose="02010609060101010101" charset="-122"/>
              <a:cs typeface="黑体" panose="02010609060101010101" charset="-122"/>
              <a:sym typeface="+mn-ea"/>
            </a:endParaRPr>
          </a:p>
        </p:txBody>
      </p:sp>
      <p:sp>
        <p:nvSpPr>
          <p:cNvPr id="20" name="矩形 19"/>
          <p:cNvSpPr/>
          <p:nvPr>
            <p:custDataLst>
              <p:tags r:id="rId13"/>
            </p:custDataLst>
          </p:nvPr>
        </p:nvSpPr>
        <p:spPr>
          <a:xfrm>
            <a:off x="6116320" y="3180080"/>
            <a:ext cx="1943100" cy="4705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21866" tIns="60933" rIns="121866" bIns="60933" numCol="1" spcCol="0" rtlCol="0" fromWordArt="0" anchor="ctr" anchorCtr="0" forceAA="0" compatLnSpc="1">
            <a:noAutofit/>
          </a:bodyPr>
          <a:lstStyle/>
          <a:p>
            <a:pPr lvl="0" algn="ctr" defTabSz="913765" fontAlgn="base">
              <a:lnSpc>
                <a:spcPct val="80000"/>
              </a:lnSpc>
              <a:spcBef>
                <a:spcPct val="50000"/>
              </a:spcBef>
              <a:buClrTx/>
              <a:buSzTx/>
              <a:buFontTx/>
              <a:defRPr/>
            </a:pPr>
            <a:r>
              <a:rPr lang="en-US" altLang="zh-CN" sz="1600" b="1">
                <a:solidFill>
                  <a:srgbClr val="FFFFFF"/>
                </a:solidFill>
                <a:latin typeface="黑体" panose="02010609060101010101" charset="-122"/>
                <a:ea typeface="黑体" panose="02010609060101010101" charset="-122"/>
                <a:cs typeface="黑体" panose="02010609060101010101" charset="-122"/>
                <a:sym typeface="+mn-ea"/>
              </a:rPr>
              <a:t>80年代：缓慢复苏</a:t>
            </a:r>
            <a:endParaRPr lang="en-US" altLang="zh-CN" sz="1600" b="1">
              <a:solidFill>
                <a:srgbClr val="FFFFFF"/>
              </a:solidFill>
              <a:latin typeface="黑体" panose="02010609060101010101" charset="-122"/>
              <a:ea typeface="黑体" panose="02010609060101010101" charset="-122"/>
              <a:cs typeface="黑体" panose="02010609060101010101" charset="-122"/>
              <a:sym typeface="+mn-ea"/>
            </a:endParaRPr>
          </a:p>
        </p:txBody>
      </p:sp>
      <p:sp>
        <p:nvSpPr>
          <p:cNvPr id="21" name="矩形 20"/>
          <p:cNvSpPr/>
          <p:nvPr>
            <p:custDataLst>
              <p:tags r:id="rId14"/>
            </p:custDataLst>
          </p:nvPr>
        </p:nvSpPr>
        <p:spPr>
          <a:xfrm>
            <a:off x="7179945" y="1972945"/>
            <a:ext cx="1920240" cy="3740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21866" tIns="60933" rIns="121866" bIns="60933" numCol="1" spcCol="0" rtlCol="0" fromWordArt="0" anchor="ctr" anchorCtr="0" forceAA="0" compatLnSpc="1">
            <a:noAutofit/>
          </a:bodyPr>
          <a:lstStyle/>
          <a:p>
            <a:pPr lvl="0" algn="ctr" defTabSz="913765" fontAlgn="base">
              <a:lnSpc>
                <a:spcPct val="80000"/>
              </a:lnSpc>
              <a:spcBef>
                <a:spcPct val="50000"/>
              </a:spcBef>
              <a:buClrTx/>
              <a:buSzTx/>
              <a:buFontTx/>
              <a:defRPr/>
            </a:pPr>
            <a:r>
              <a:rPr lang="en-US" altLang="zh-CN" sz="1600" b="1">
                <a:solidFill>
                  <a:srgbClr val="FFFFFF"/>
                </a:solidFill>
                <a:latin typeface="黑体" panose="02010609060101010101" charset="-122"/>
                <a:ea typeface="黑体" panose="02010609060101010101" charset="-122"/>
                <a:cs typeface="黑体" panose="02010609060101010101" charset="-122"/>
                <a:sym typeface="+mn-ea"/>
              </a:rPr>
              <a:t>90年代：持续增长</a:t>
            </a:r>
            <a:endParaRPr lang="en-US" altLang="zh-CN" sz="1600" b="1">
              <a:solidFill>
                <a:srgbClr val="FFFFFF"/>
              </a:solidFill>
              <a:latin typeface="黑体" panose="02010609060101010101" charset="-122"/>
              <a:ea typeface="黑体" panose="02010609060101010101" charset="-122"/>
              <a:cs typeface="黑体" panose="02010609060101010101" charset="-122"/>
              <a:sym typeface="+mn-ea"/>
            </a:endParaRPr>
          </a:p>
        </p:txBody>
      </p:sp>
      <p:sp>
        <p:nvSpPr>
          <p:cNvPr id="22" name="矩形 21"/>
          <p:cNvSpPr/>
          <p:nvPr>
            <p:custDataLst>
              <p:tags r:id="rId15"/>
            </p:custDataLst>
          </p:nvPr>
        </p:nvSpPr>
        <p:spPr>
          <a:xfrm>
            <a:off x="8970010" y="3484245"/>
            <a:ext cx="1267460" cy="318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21866" tIns="60933" rIns="121866" bIns="60933" numCol="1" spcCol="0" rtlCol="0" fromWordArt="0" anchor="ctr" anchorCtr="0" forceAA="0" compatLnSpc="1">
            <a:noAutofit/>
          </a:bodyPr>
          <a:lstStyle/>
          <a:p>
            <a:pPr lvl="0" algn="ctr" defTabSz="913765" fontAlgn="base">
              <a:lnSpc>
                <a:spcPct val="80000"/>
              </a:lnSpc>
              <a:spcBef>
                <a:spcPct val="50000"/>
              </a:spcBef>
              <a:buClrTx/>
              <a:buSzTx/>
              <a:buFontTx/>
              <a:defRPr/>
            </a:pPr>
            <a:r>
              <a:rPr lang="en-US" altLang="zh-CN" sz="1600" b="1">
                <a:solidFill>
                  <a:srgbClr val="FFFFFF"/>
                </a:solidFill>
                <a:latin typeface="黑体" panose="02010609060101010101" charset="-122"/>
                <a:ea typeface="黑体" panose="02010609060101010101" charset="-122"/>
                <a:cs typeface="黑体" panose="02010609060101010101" charset="-122"/>
                <a:sym typeface="+mn-ea"/>
              </a:rPr>
              <a:t>再次衰退</a:t>
            </a:r>
            <a:endParaRPr lang="en-US" altLang="zh-CN" sz="1600" b="1">
              <a:solidFill>
                <a:srgbClr val="FFFFFF"/>
              </a:solidFill>
              <a:latin typeface="黑体" panose="02010609060101010101" charset="-122"/>
              <a:ea typeface="黑体" panose="02010609060101010101" charset="-122"/>
              <a:cs typeface="黑体" panose="02010609060101010101" charset="-122"/>
              <a:sym typeface="+mn-ea"/>
            </a:endParaRPr>
          </a:p>
        </p:txBody>
      </p:sp>
      <p:sp>
        <p:nvSpPr>
          <p:cNvPr id="3" name="矩形 2"/>
          <p:cNvSpPr/>
          <p:nvPr>
            <p:custDataLst>
              <p:tags r:id="rId16"/>
            </p:custDataLst>
          </p:nvPr>
        </p:nvSpPr>
        <p:spPr>
          <a:xfrm>
            <a:off x="1850188" y="1297684"/>
            <a:ext cx="2078990" cy="489585"/>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none" lIns="121866" tIns="60933" rIns="121866" bIns="60933">
            <a:spAutoFit/>
          </a:bodyPr>
          <a:lstStyle/>
          <a:p>
            <a:r>
              <a:rPr lang="zh-CN" altLang="en-US" sz="2400" b="1">
                <a:solidFill>
                  <a:schemeClr val="bg1"/>
                </a:solidFill>
                <a:latin typeface="黑体" panose="02010609060101010101" charset="-122"/>
                <a:ea typeface="黑体" panose="02010609060101010101" charset="-122"/>
              </a:rPr>
              <a:t>加强国家干预</a:t>
            </a:r>
            <a:endParaRPr lang="zh-CN" altLang="en-US" sz="2400" b="1">
              <a:solidFill>
                <a:schemeClr val="bg1"/>
              </a:solidFill>
              <a:latin typeface="黑体" panose="02010609060101010101" charset="-122"/>
              <a:ea typeface="黑体" panose="02010609060101010101" charset="-122"/>
            </a:endParaRPr>
          </a:p>
        </p:txBody>
      </p:sp>
      <p:sp>
        <p:nvSpPr>
          <p:cNvPr id="4" name="右箭头 3"/>
          <p:cNvSpPr/>
          <p:nvPr>
            <p:custDataLst>
              <p:tags r:id="rId17"/>
            </p:custDataLst>
          </p:nvPr>
        </p:nvSpPr>
        <p:spPr>
          <a:xfrm>
            <a:off x="4387850" y="1347470"/>
            <a:ext cx="1728470" cy="390525"/>
          </a:xfrm>
          <a:prstGeom prst="rightArrow">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lIns="121866" tIns="60933" rIns="121866" bIns="60933" rtlCol="0" anchor="ctr"/>
          <a:lstStyle/>
          <a:p>
            <a:pPr algn="ctr"/>
            <a:endParaRPr lang="zh-CN" altLang="en-US" sz="2400"/>
          </a:p>
        </p:txBody>
      </p:sp>
      <p:sp>
        <p:nvSpPr>
          <p:cNvPr id="5" name="矩形 4"/>
          <p:cNvSpPr/>
          <p:nvPr>
            <p:custDataLst>
              <p:tags r:id="rId18"/>
            </p:custDataLst>
          </p:nvPr>
        </p:nvSpPr>
        <p:spPr>
          <a:xfrm>
            <a:off x="6400637" y="1287578"/>
            <a:ext cx="2071370" cy="489585"/>
          </a:xfrm>
          <a:prstGeom prst="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vertOverflow="overflow" horzOverflow="overflow" vert="horz" wrap="none" lIns="121866" tIns="60933" rIns="121866" bIns="60933" numCol="1" spcCol="0" rtlCol="0" fromWordArt="0" anchor="ctr" anchorCtr="0" forceAA="0" compatLnSpc="1">
            <a:spAutoFit/>
          </a:bodyPr>
          <a:lstStyle/>
          <a:p>
            <a:pPr lvl="0" algn="l">
              <a:buClrTx/>
              <a:buSzTx/>
              <a:buFontTx/>
            </a:pPr>
            <a:r>
              <a:rPr lang="zh-CN" altLang="en-US" sz="2400" b="1">
                <a:solidFill>
                  <a:schemeClr val="bg1"/>
                </a:solidFill>
                <a:latin typeface="黑体" panose="02010609060101010101" charset="-122"/>
                <a:ea typeface="黑体" panose="02010609060101010101" charset="-122"/>
                <a:sym typeface="+mn-ea"/>
              </a:rPr>
              <a:t>减少国家干预</a:t>
            </a:r>
            <a:endParaRPr lang="zh-CN" altLang="en-US" sz="2400" b="1">
              <a:solidFill>
                <a:schemeClr val="bg1"/>
              </a:solidFill>
              <a:latin typeface="黑体" panose="02010609060101010101" charset="-122"/>
              <a:ea typeface="黑体" panose="02010609060101010101" charset="-122"/>
              <a:sym typeface="+mn-ea"/>
            </a:endParaRPr>
          </a:p>
        </p:txBody>
      </p:sp>
      <p:sp>
        <p:nvSpPr>
          <p:cNvPr id="14" name="矩形 13"/>
          <p:cNvSpPr/>
          <p:nvPr>
            <p:custDataLst>
              <p:tags r:id="rId19"/>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38150" y="292126"/>
            <a:ext cx="11280267" cy="1569660"/>
          </a:xfrm>
          <a:prstGeom prst="rect">
            <a:avLst/>
          </a:prstGeom>
          <a:noFill/>
        </p:spPr>
        <p:txBody>
          <a:bodyPr wrap="square">
            <a:spAutoFit/>
          </a:bodyPr>
          <a:lstStyle/>
          <a:p>
            <a:pPr marL="266700" indent="-200025"/>
            <a:r>
              <a:rPr lang="en-US" altLang="zh-CN" sz="2400" b="1" kern="100">
                <a:effectLst/>
                <a:latin typeface="Times New Roman" panose="02020603050405020304" pitchFamily="18" charset="0"/>
                <a:ea typeface="宋体" panose="02010600030101010101" pitchFamily="2" charset="-122"/>
              </a:rPr>
              <a:t>1</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·山东高考·</a:t>
            </a:r>
            <a:r>
              <a:rPr lang="en-US" altLang="zh-CN" sz="2400" b="1" kern="100">
                <a:effectLst/>
                <a:latin typeface="Times New Roman" panose="02020603050405020304" pitchFamily="18" charset="0"/>
                <a:ea typeface="宋体" panose="02010600030101010101" pitchFamily="2" charset="-122"/>
              </a:rPr>
              <a:t>14</a:t>
            </a:r>
            <a:r>
              <a:rPr lang="zh-CN" altLang="zh-CN" sz="2400" b="1" kern="100">
                <a:effectLst/>
                <a:latin typeface="Times New Roman" panose="02020603050405020304" pitchFamily="18" charset="0"/>
                <a:ea typeface="宋体" panose="02010600030101010101" pitchFamily="2" charset="-122"/>
              </a:rPr>
              <a:t>）表</a:t>
            </a:r>
            <a:r>
              <a:rPr lang="en-US" altLang="zh-CN" sz="2400" b="1" kern="100">
                <a:effectLst/>
                <a:latin typeface="Times New Roman" panose="02020603050405020304" pitchFamily="18" charset="0"/>
                <a:ea typeface="宋体" panose="02010600030101010101" pitchFamily="2" charset="-122"/>
              </a:rPr>
              <a:t>2</a:t>
            </a:r>
            <a:r>
              <a:rPr lang="zh-CN" altLang="zh-CN" sz="2400" b="1" kern="100">
                <a:effectLst/>
                <a:latin typeface="Times New Roman" panose="02020603050405020304" pitchFamily="18" charset="0"/>
                <a:ea typeface="宋体" panose="02010600030101010101" pitchFamily="2" charset="-122"/>
              </a:rPr>
              <a:t>为</a:t>
            </a:r>
            <a:r>
              <a:rPr lang="en-US" altLang="zh-CN" sz="2400" b="1" kern="100">
                <a:effectLst/>
                <a:latin typeface="Times New Roman" panose="02020603050405020304" pitchFamily="18" charset="0"/>
                <a:ea typeface="宋体" panose="02010600030101010101" pitchFamily="2" charset="-122"/>
              </a:rPr>
              <a:t>1935</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1950</a:t>
            </a:r>
            <a:r>
              <a:rPr lang="zh-CN" altLang="zh-CN" sz="2400" b="1" kern="100">
                <a:effectLst/>
                <a:latin typeface="Times New Roman" panose="02020603050405020304" pitchFamily="18" charset="0"/>
                <a:ea typeface="宋体" panose="02010600030101010101" pitchFamily="2" charset="-122"/>
              </a:rPr>
              <a:t>年美国</a:t>
            </a:r>
            <a:r>
              <a:rPr lang="zh-CN" altLang="zh-CN" sz="2400" b="1" kern="100">
                <a:solidFill>
                  <a:srgbClr val="FF0000"/>
                </a:solidFill>
                <a:effectLst/>
                <a:latin typeface="Times New Roman" panose="02020603050405020304" pitchFamily="18" charset="0"/>
                <a:ea typeface="宋体" panose="02010600030101010101" pitchFamily="2" charset="-122"/>
              </a:rPr>
              <a:t>对外投资</a:t>
            </a:r>
            <a:r>
              <a:rPr lang="zh-CN" altLang="zh-CN" sz="2400" b="1" kern="100">
                <a:effectLst/>
                <a:latin typeface="Times New Roman" panose="02020603050405020304" pitchFamily="18" charset="0"/>
                <a:ea typeface="宋体" panose="02010600030101010101" pitchFamily="2" charset="-122"/>
              </a:rPr>
              <a:t>中私人投资和政府投资情况统计（单位：亿美元），这两种投资的结构性变化反映了美国（　　）</a:t>
            </a:r>
            <a:endParaRPr lang="en-US" altLang="zh-CN" sz="2400" b="1" kern="100">
              <a:effectLst/>
              <a:latin typeface="Times New Roman" panose="02020603050405020304" pitchFamily="18" charset="0"/>
              <a:ea typeface="宋体" panose="02010600030101010101" pitchFamily="2" charset="-122"/>
            </a:endParaRPr>
          </a:p>
          <a:p>
            <a:pPr marL="266700" indent="-200025"/>
            <a:r>
              <a:rPr lang="en-US" altLang="zh-CN" sz="2400" b="1" kern="100">
                <a:latin typeface="Times New Roman" panose="02020603050405020304" pitchFamily="18" charset="0"/>
                <a:ea typeface="宋体" panose="02010600030101010101" pitchFamily="2" charset="-122"/>
              </a:rPr>
              <a:t>                                         </a:t>
            </a:r>
            <a:endParaRPr lang="en-US" altLang="zh-CN" sz="2400" b="1" kern="100">
              <a:latin typeface="Times New Roman" panose="02020603050405020304" pitchFamily="18" charset="0"/>
              <a:ea typeface="宋体" panose="02010600030101010101" pitchFamily="2" charset="-122"/>
            </a:endParaRPr>
          </a:p>
          <a:p>
            <a:pPr marL="266700" indent="-200025"/>
            <a:r>
              <a:rPr lang="en-US" altLang="zh-CN" sz="2400" b="1" kern="100">
                <a:effectLst/>
                <a:latin typeface="Times New Roman" panose="02020603050405020304" pitchFamily="18" charset="0"/>
                <a:ea typeface="宋体" panose="02010600030101010101" pitchFamily="2" charset="-122"/>
              </a:rPr>
              <a:t>                                </a:t>
            </a:r>
            <a:r>
              <a:rPr lang="zh-CN" altLang="zh-CN" sz="2400" b="1" kern="100">
                <a:effectLst/>
                <a:latin typeface="Times New Roman" panose="02020603050405020304" pitchFamily="18" charset="0"/>
                <a:ea typeface="宋体" panose="02010600030101010101" pitchFamily="2" charset="-122"/>
              </a:rPr>
              <a:t>表</a:t>
            </a:r>
            <a:r>
              <a:rPr lang="en-US" altLang="zh-CN" sz="2400" b="1" kern="100">
                <a:effectLst/>
                <a:latin typeface="Times New Roman" panose="02020603050405020304" pitchFamily="18" charset="0"/>
                <a:ea typeface="宋体" panose="02010600030101010101" pitchFamily="2" charset="-122"/>
              </a:rPr>
              <a:t>2</a:t>
            </a:r>
            <a:endParaRPr lang="zh-CN" altLang="zh-CN" sz="2400" b="1" kern="100">
              <a:effectLst/>
              <a:latin typeface="Times New Roman" panose="02020603050405020304" pitchFamily="18" charset="0"/>
              <a:ea typeface="宋体" panose="02010600030101010101" pitchFamily="2" charset="-122"/>
            </a:endParaRPr>
          </a:p>
        </p:txBody>
      </p:sp>
      <p:graphicFrame>
        <p:nvGraphicFramePr>
          <p:cNvPr id="7" name="表格 6"/>
          <p:cNvGraphicFramePr>
            <a:graphicFrameLocks noGrp="1"/>
          </p:cNvGraphicFramePr>
          <p:nvPr>
            <p:custDataLst>
              <p:tags r:id="rId2"/>
            </p:custDataLst>
          </p:nvPr>
        </p:nvGraphicFramePr>
        <p:xfrm>
          <a:off x="750189" y="1806691"/>
          <a:ext cx="6003798" cy="3512759"/>
        </p:xfrm>
        <a:graphic>
          <a:graphicData uri="http://schemas.openxmlformats.org/drawingml/2006/table">
            <a:tbl>
              <a:tblPr firstRow="1" firstCol="1" bandRow="1"/>
              <a:tblGrid>
                <a:gridCol w="1075825"/>
                <a:gridCol w="2932491"/>
                <a:gridCol w="1995482"/>
              </a:tblGrid>
              <a:tr h="0">
                <a:tc>
                  <a:txBody>
                    <a:bodyPr wrap="square"/>
                    <a:lstStyle/>
                    <a:p>
                      <a:pPr marR="23495" algn="r">
                        <a:lnSpc>
                          <a:spcPct val="150000"/>
                        </a:lnSpc>
                      </a:pPr>
                      <a:r>
                        <a:rPr lang="zh-CN" sz="2400" kern="100">
                          <a:effectLst/>
                          <a:latin typeface="Times New Roman" panose="02020603050405020304" pitchFamily="18" charset="0"/>
                          <a:ea typeface="楷体_GB2312"/>
                        </a:rPr>
                        <a:t>年份</a:t>
                      </a:r>
                      <a:r>
                        <a:rPr lang="en-US" sz="2400" kern="100">
                          <a:effectLst/>
                          <a:latin typeface="Times New Roman" panose="02020603050405020304" pitchFamily="18" charset="0"/>
                          <a:ea typeface="楷体_GB2312"/>
                        </a:rPr>
                        <a:t>    </a:t>
                      </a:r>
                      <a:r>
                        <a:rPr lang="zh-CN" sz="2400" kern="100">
                          <a:effectLst/>
                          <a:latin typeface="Times New Roman" panose="02020603050405020304" pitchFamily="18" charset="0"/>
                          <a:ea typeface="楷体_GB2312"/>
                        </a:rPr>
                        <a:t>类型</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noFill/>
                  </a:tcPr>
                </a:tc>
                <a:tc>
                  <a:txBody>
                    <a:bodyPr wrap="square"/>
                    <a:lstStyle/>
                    <a:p>
                      <a:pPr algn="ctr">
                        <a:lnSpc>
                          <a:spcPct val="150000"/>
                        </a:lnSpc>
                      </a:pPr>
                      <a:r>
                        <a:rPr lang="zh-CN" sz="2400" kern="100">
                          <a:effectLst/>
                          <a:latin typeface="Times New Roman" panose="02020603050405020304" pitchFamily="18" charset="0"/>
                          <a:ea typeface="楷体_GB2312"/>
                        </a:rPr>
                        <a:t>私人投资</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zh-CN" sz="2400" kern="100">
                          <a:effectLst/>
                          <a:latin typeface="Times New Roman" panose="02020603050405020304" pitchFamily="18" charset="0"/>
                          <a:ea typeface="楷体_GB2312"/>
                        </a:rPr>
                        <a:t>政府投资</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wrap="square"/>
                    <a:lstStyle/>
                    <a:p>
                      <a:pPr algn="ctr">
                        <a:lnSpc>
                          <a:spcPct val="150000"/>
                        </a:lnSpc>
                      </a:pPr>
                      <a:r>
                        <a:rPr lang="en-US" sz="2400" kern="100">
                          <a:effectLst/>
                          <a:latin typeface="Times New Roman" panose="02020603050405020304" pitchFamily="18" charset="0"/>
                          <a:ea typeface="楷体_GB2312"/>
                        </a:rPr>
                        <a:t>1935</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135</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101</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wrap="square"/>
                    <a:lstStyle/>
                    <a:p>
                      <a:pPr algn="ctr">
                        <a:lnSpc>
                          <a:spcPct val="150000"/>
                        </a:lnSpc>
                      </a:pPr>
                      <a:r>
                        <a:rPr lang="en-US" sz="2400" kern="100">
                          <a:effectLst/>
                          <a:latin typeface="Times New Roman" panose="02020603050405020304" pitchFamily="18" charset="0"/>
                          <a:ea typeface="楷体_GB2312"/>
                        </a:rPr>
                        <a:t>1940</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122</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221</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wrap="square"/>
                    <a:lstStyle/>
                    <a:p>
                      <a:pPr algn="ctr">
                        <a:lnSpc>
                          <a:spcPct val="150000"/>
                        </a:lnSpc>
                      </a:pPr>
                      <a:r>
                        <a:rPr lang="en-US" sz="2400" kern="100">
                          <a:effectLst/>
                          <a:latin typeface="Times New Roman" panose="02020603050405020304" pitchFamily="18" charset="0"/>
                          <a:ea typeface="楷体_GB2312"/>
                        </a:rPr>
                        <a:t>1945</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147</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222</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wrap="square"/>
                    <a:lstStyle/>
                    <a:p>
                      <a:pPr algn="ctr">
                        <a:lnSpc>
                          <a:spcPct val="150000"/>
                        </a:lnSpc>
                      </a:pPr>
                      <a:r>
                        <a:rPr lang="en-US" sz="2400" kern="100">
                          <a:effectLst/>
                          <a:latin typeface="Times New Roman" panose="02020603050405020304" pitchFamily="18" charset="0"/>
                          <a:ea typeface="楷体_GB2312"/>
                        </a:rPr>
                        <a:t>1950</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190</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ctr">
                        <a:lnSpc>
                          <a:spcPct val="150000"/>
                        </a:lnSpc>
                      </a:pPr>
                      <a:r>
                        <a:rPr lang="en-US" sz="2400" kern="100">
                          <a:effectLst/>
                          <a:latin typeface="Times New Roman" panose="02020603050405020304" pitchFamily="18" charset="0"/>
                          <a:ea typeface="楷体_GB2312"/>
                        </a:rPr>
                        <a:t>354</a:t>
                      </a:r>
                      <a:endParaRPr lang="zh-CN" sz="2400" kern="100">
                        <a:effectLst/>
                        <a:latin typeface="Times New Roman" panose="02020603050405020304" pitchFamily="18" charset="0"/>
                        <a:ea typeface="宋体" panose="02010600030101010101" pitchFamily="2" charset="-122"/>
                      </a:endParaRPr>
                    </a:p>
                  </a:txBody>
                  <a:tcPr marL="75565" marR="75565" marT="0"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9" name="文本框 8"/>
          <p:cNvSpPr txBox="1"/>
          <p:nvPr>
            <p:custDataLst>
              <p:tags r:id="rId3"/>
            </p:custDataLst>
          </p:nvPr>
        </p:nvSpPr>
        <p:spPr>
          <a:xfrm>
            <a:off x="7000113" y="2120926"/>
            <a:ext cx="4441698" cy="2238241"/>
          </a:xfrm>
          <a:prstGeom prst="rect">
            <a:avLst/>
          </a:prstGeom>
          <a:noFill/>
        </p:spPr>
        <p:txBody>
          <a:bodyPr wrap="square">
            <a:spAutoFit/>
          </a:bodyPr>
          <a:lstStyle/>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恢复经济发展的努力</a:t>
            </a:r>
            <a:r>
              <a:rPr lang="en-US" altLang="zh-CN" sz="2400" b="1" kern="100">
                <a:effectLst/>
                <a:latin typeface="Times New Roman" panose="02020603050405020304" pitchFamily="18" charset="0"/>
                <a:ea typeface="宋体" panose="02010600030101010101" pitchFamily="2" charset="-122"/>
              </a:rPr>
              <a:t>               </a:t>
            </a:r>
            <a:endParaRPr lang="en-US"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放松了对拉美的控制</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跨国公司的迅速发展</a:t>
            </a:r>
            <a:r>
              <a:rPr lang="en-US" altLang="zh-CN" sz="2400" b="1" kern="100">
                <a:effectLst/>
                <a:latin typeface="Times New Roman" panose="02020603050405020304" pitchFamily="18" charset="0"/>
                <a:ea typeface="宋体" panose="02010600030101010101" pitchFamily="2" charset="-122"/>
              </a:rPr>
              <a:t>               </a:t>
            </a:r>
            <a:endParaRPr lang="en-US"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国家安全战略的调整</a:t>
            </a:r>
            <a:endParaRPr lang="zh-CN" altLang="zh-CN" sz="2400" b="1" kern="100">
              <a:effectLst/>
              <a:latin typeface="Times New Roman" panose="02020603050405020304" pitchFamily="18" charset="0"/>
              <a:ea typeface="宋体" panose="02010600030101010101" pitchFamily="2" charset="-122"/>
            </a:endParaRPr>
          </a:p>
        </p:txBody>
      </p:sp>
      <p:sp>
        <p:nvSpPr>
          <p:cNvPr id="10" name="文本框 9"/>
          <p:cNvSpPr txBox="1"/>
          <p:nvPr>
            <p:custDataLst>
              <p:tags r:id="rId4"/>
            </p:custDataLst>
          </p:nvPr>
        </p:nvSpPr>
        <p:spPr>
          <a:xfrm>
            <a:off x="10290048" y="692781"/>
            <a:ext cx="838200" cy="768350"/>
          </a:xfrm>
          <a:prstGeom prst="rect">
            <a:avLst/>
          </a:prstGeom>
          <a:noFill/>
        </p:spPr>
        <p:txBody>
          <a:bodyPr wrap="square" rtlCol="0">
            <a:spAutoFit/>
          </a:bodyPr>
          <a:lstStyle/>
          <a:p>
            <a:pPr algn="ctr"/>
            <a:r>
              <a:rPr lang="en-US" altLang="zh-CN" sz="4400" b="1">
                <a:solidFill>
                  <a:srgbClr val="FF0000"/>
                </a:solidFill>
                <a:latin typeface="微软雅黑" panose="020B0503020204020204" charset="-122"/>
                <a:ea typeface="微软雅黑" panose="020B0503020204020204" charset="-122"/>
              </a:rPr>
              <a:t>D</a:t>
            </a:r>
            <a:endParaRPr lang="en-US" altLang="zh-CN" sz="4400" b="1">
              <a:solidFill>
                <a:srgbClr val="FF0000"/>
              </a:solidFill>
              <a:latin typeface="微软雅黑" panose="020B0503020204020204" charset="-122"/>
              <a:ea typeface="微软雅黑" panose="020B0503020204020204"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箭头: 右 15"/>
          <p:cNvSpPr/>
          <p:nvPr>
            <p:custDataLst>
              <p:tags r:id="rId1"/>
            </p:custDataLst>
          </p:nvPr>
        </p:nvSpPr>
        <p:spPr>
          <a:xfrm>
            <a:off x="8921751" y="2740687"/>
            <a:ext cx="317500" cy="176213"/>
          </a:xfrm>
          <a:prstGeom prst="rightArrow">
            <a:avLst/>
          </a:prstGeom>
          <a:solidFill>
            <a:srgbClr val="0070C0"/>
          </a:solidFill>
          <a:ln w="127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defRPr/>
            </a:pPr>
            <a:endParaRPr kumimoji="0" lang="zh-CN" altLang="en-US" sz="1350" b="1" i="0" u="none" strike="noStrike" kern="0" cap="none" spc="0" normalizeH="0" baseline="0" noProof="0">
              <a:ln>
                <a:noFill/>
              </a:ln>
              <a:solidFill>
                <a:prstClr val="white"/>
              </a:solidFill>
              <a:effectLst/>
              <a:uLnTx/>
              <a:uFillTx/>
              <a:latin typeface="华文中宋" panose="02010600040101010101" charset="-122"/>
              <a:ea typeface="华文中宋" panose="02010600040101010101" charset="-122"/>
              <a:cs typeface="+mn-cs"/>
            </a:endParaRPr>
          </a:p>
        </p:txBody>
      </p:sp>
      <p:sp>
        <p:nvSpPr>
          <p:cNvPr id="20" name="右大括号 19"/>
          <p:cNvSpPr/>
          <p:nvPr>
            <p:custDataLst>
              <p:tags r:id="rId2"/>
            </p:custDataLst>
          </p:nvPr>
        </p:nvSpPr>
        <p:spPr>
          <a:xfrm rot="16200000">
            <a:off x="5188903" y="-356843"/>
            <a:ext cx="478155" cy="3413125"/>
          </a:xfrm>
          <a:prstGeom prst="rightBrace">
            <a:avLst>
              <a:gd name="adj1" fmla="val 8333"/>
              <a:gd name="adj2" fmla="val 49851"/>
            </a:avLst>
          </a:prstGeom>
          <a:noFill/>
          <a:ln w="31750" cap="flat" cmpd="sng" algn="ctr">
            <a:solidFill>
              <a:srgbClr val="00000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defRPr/>
            </a:pPr>
            <a:endParaRPr kumimoji="0" lang="zh-CN" altLang="en-US" sz="1350" b="1" i="0" u="none" strike="noStrike" kern="0" cap="none" spc="0" normalizeH="0" baseline="0" noProof="0">
              <a:ln>
                <a:noFill/>
              </a:ln>
              <a:solidFill>
                <a:srgbClr val="000000"/>
              </a:solidFill>
              <a:effectLst/>
              <a:uLnTx/>
              <a:uFillTx/>
              <a:latin typeface="华文中宋" panose="02010600040101010101" charset="-122"/>
              <a:ea typeface="华文中宋" panose="02010600040101010101" charset="-122"/>
              <a:cs typeface="+mn-cs"/>
            </a:endParaRPr>
          </a:p>
        </p:txBody>
      </p:sp>
      <p:sp>
        <p:nvSpPr>
          <p:cNvPr id="21" name="Rectangle 7"/>
          <p:cNvSpPr txBox="1"/>
          <p:nvPr>
            <p:custDataLst>
              <p:tags r:id="rId3"/>
            </p:custDataLst>
          </p:nvPr>
        </p:nvSpPr>
        <p:spPr>
          <a:xfrm>
            <a:off x="6029326" y="1637375"/>
            <a:ext cx="3727450" cy="461665"/>
          </a:xfrm>
          <a:prstGeom prst="rect">
            <a:avLst/>
          </a:prstGeom>
          <a:noFill/>
        </p:spPr>
        <p:txBody>
          <a:bodyPr wrap="square" rtlCol="0" anchor="t" anchorCtr="0">
            <a:spAutoFit/>
          </a:bodyPr>
          <a:lstStyle/>
          <a:p>
            <a:pPr defTabSz="457200" fontAlgn="base">
              <a:spcBef>
                <a:spcPct val="0"/>
              </a:spcBef>
              <a:spcAft>
                <a:spcPct val="0"/>
              </a:spcAft>
            </a:pPr>
            <a:r>
              <a:rPr lang="zh-CN" altLang="en-US" sz="2400" b="1">
                <a:solidFill>
                  <a:schemeClr val="tx1"/>
                </a:solidFill>
                <a:latin typeface="黑体" panose="02010609060101010101" charset="-122"/>
                <a:ea typeface="黑体" panose="02010609060101010101" charset="-122"/>
                <a:sym typeface="+mn-ea"/>
              </a:rPr>
              <a:t>资本主义世界</a:t>
            </a:r>
            <a:r>
              <a:rPr lang="zh-CN" altLang="en-US" sz="2400" b="1">
                <a:solidFill>
                  <a:srgbClr val="FF0000"/>
                </a:solidFill>
                <a:latin typeface="黑体" panose="02010609060101010101" charset="-122"/>
                <a:ea typeface="黑体" panose="02010609060101010101" charset="-122"/>
                <a:sym typeface="+mn-ea"/>
              </a:rPr>
              <a:t>贸易</a:t>
            </a:r>
            <a:r>
              <a:rPr lang="zh-CN" altLang="en-US" sz="2400" b="1">
                <a:solidFill>
                  <a:schemeClr val="tx1"/>
                </a:solidFill>
                <a:latin typeface="黑体" panose="02010609060101010101" charset="-122"/>
                <a:ea typeface="黑体" panose="02010609060101010101" charset="-122"/>
                <a:sym typeface="+mn-ea"/>
              </a:rPr>
              <a:t>体系</a:t>
            </a:r>
            <a:endParaRPr lang="zh-CN" altLang="en-US" sz="2400" b="1">
              <a:solidFill>
                <a:schemeClr val="tx1"/>
              </a:solidFill>
              <a:latin typeface="黑体" panose="02010609060101010101" charset="-122"/>
              <a:ea typeface="黑体" panose="02010609060101010101" charset="-122"/>
              <a:sym typeface="+mn-ea"/>
            </a:endParaRPr>
          </a:p>
        </p:txBody>
      </p:sp>
      <p:grpSp>
        <p:nvGrpSpPr>
          <p:cNvPr id="22" name="组合 21"/>
          <p:cNvGrpSpPr/>
          <p:nvPr>
            <p:custDataLst>
              <p:tags r:id="rId4"/>
            </p:custDataLst>
          </p:nvPr>
        </p:nvGrpSpPr>
        <p:grpSpPr>
          <a:xfrm>
            <a:off x="931863" y="2280312"/>
            <a:ext cx="2905125" cy="1412239"/>
            <a:chOff x="988" y="1790"/>
            <a:chExt cx="3431" cy="2222"/>
          </a:xfrm>
        </p:grpSpPr>
        <p:pic>
          <p:nvPicPr>
            <p:cNvPr id="23" name="图片 6" descr="u=392565814,3237502834&amp;fm=74&amp;app=80&amp;f=PNG&amp;size=f121,121"/>
            <p:cNvPicPr>
              <a:picLocks noChangeAspect="1"/>
            </p:cNvPicPr>
            <p:nvPr>
              <p:custDataLst>
                <p:tags r:id="rId5"/>
              </p:custDataLst>
            </p:nvPr>
          </p:nvPicPr>
          <p:blipFill>
            <a:blip r:embed="rId6"/>
            <a:stretch>
              <a:fillRect/>
            </a:stretch>
          </p:blipFill>
          <p:spPr>
            <a:xfrm>
              <a:off x="1789" y="1790"/>
              <a:ext cx="1791" cy="1643"/>
            </a:xfrm>
            <a:prstGeom prst="rect">
              <a:avLst/>
            </a:prstGeom>
            <a:noFill/>
            <a:ln w="9525">
              <a:noFill/>
            </a:ln>
          </p:spPr>
        </p:pic>
        <p:sp>
          <p:nvSpPr>
            <p:cNvPr id="24" name="文本框 23"/>
            <p:cNvSpPr txBox="1"/>
            <p:nvPr>
              <p:custDataLst>
                <p:tags r:id="rId7"/>
              </p:custDataLst>
            </p:nvPr>
          </p:nvSpPr>
          <p:spPr>
            <a:xfrm>
              <a:off x="988" y="3433"/>
              <a:ext cx="3431" cy="579"/>
            </a:xfrm>
            <a:prstGeom prst="rect">
              <a:avLst/>
            </a:prstGeom>
            <a:noFill/>
          </p:spPr>
          <p:txBody>
            <a:bodyPr wrap="square" rtlCol="0">
              <a:spAutoFit/>
            </a:bodyPr>
            <a:lstStyle/>
            <a:p>
              <a:pPr algn="ctr" defTabSz="457200" fontAlgn="base">
                <a:spcBef>
                  <a:spcPct val="0"/>
                </a:spcBef>
                <a:spcAft>
                  <a:spcPct val="0"/>
                </a:spcAft>
                <a:defRPr/>
              </a:pPr>
              <a:r>
                <a:rPr lang="zh-CN" altLang="en-US" b="1">
                  <a:solidFill>
                    <a:srgbClr val="0000FF"/>
                  </a:solidFill>
                  <a:latin typeface="黑体" panose="02010609060101010101" charset="-122"/>
                  <a:ea typeface="黑体" panose="02010609060101010101" charset="-122"/>
                </a:rPr>
                <a:t>国际货币基金组织</a:t>
              </a:r>
              <a:endParaRPr lang="zh-CN" altLang="en-US" b="1">
                <a:solidFill>
                  <a:srgbClr val="0000FF"/>
                </a:solidFill>
                <a:latin typeface="黑体" panose="02010609060101010101" charset="-122"/>
                <a:ea typeface="黑体" panose="02010609060101010101" charset="-122"/>
              </a:endParaRPr>
            </a:p>
          </p:txBody>
        </p:sp>
      </p:grpSp>
      <p:grpSp>
        <p:nvGrpSpPr>
          <p:cNvPr id="25" name="组合 24"/>
          <p:cNvGrpSpPr/>
          <p:nvPr>
            <p:custDataLst>
              <p:tags r:id="rId8"/>
            </p:custDataLst>
          </p:nvPr>
        </p:nvGrpSpPr>
        <p:grpSpPr>
          <a:xfrm>
            <a:off x="4522788" y="2280312"/>
            <a:ext cx="1473200" cy="1411606"/>
            <a:chOff x="5229" y="1789"/>
            <a:chExt cx="1739" cy="2224"/>
          </a:xfrm>
        </p:grpSpPr>
        <p:pic>
          <p:nvPicPr>
            <p:cNvPr id="26" name="图片 25"/>
            <p:cNvPicPr>
              <a:picLocks noChangeAspect="1"/>
            </p:cNvPicPr>
            <p:nvPr>
              <p:custDataLst>
                <p:tags r:id="rId9"/>
              </p:custDataLst>
            </p:nvPr>
          </p:nvPicPr>
          <p:blipFill>
            <a:blip r:embed="rId10"/>
            <a:stretch>
              <a:fillRect/>
            </a:stretch>
          </p:blipFill>
          <p:spPr>
            <a:xfrm>
              <a:off x="5229" y="1789"/>
              <a:ext cx="1739" cy="1727"/>
            </a:xfrm>
            <a:prstGeom prst="ellipse">
              <a:avLst/>
            </a:prstGeom>
            <a:ln>
              <a:noFill/>
            </a:ln>
            <a:effectLst>
              <a:softEdge rad="112500"/>
            </a:effectLst>
          </p:spPr>
        </p:pic>
        <p:sp>
          <p:nvSpPr>
            <p:cNvPr id="27" name="文本框 26"/>
            <p:cNvSpPr txBox="1"/>
            <p:nvPr>
              <p:custDataLst>
                <p:tags r:id="rId11"/>
              </p:custDataLst>
            </p:nvPr>
          </p:nvSpPr>
          <p:spPr>
            <a:xfrm>
              <a:off x="5443" y="3433"/>
              <a:ext cx="1309" cy="580"/>
            </a:xfrm>
            <a:prstGeom prst="rect">
              <a:avLst/>
            </a:prstGeom>
            <a:noFill/>
          </p:spPr>
          <p:txBody>
            <a:bodyPr wrap="square" rtlCol="0">
              <a:spAutoFit/>
            </a:bodyPr>
            <a:lstStyle/>
            <a:p>
              <a:pPr lvl="0" algn="ctr" defTabSz="457200" fontAlgn="base">
                <a:buClrTx/>
                <a:buSzTx/>
                <a:buFontTx/>
                <a:defRPr/>
              </a:pPr>
              <a:r>
                <a:rPr lang="zh-CN" altLang="en-US" b="1">
                  <a:solidFill>
                    <a:srgbClr val="0000FF"/>
                  </a:solidFill>
                  <a:latin typeface="黑体" panose="02010609060101010101" charset="-122"/>
                  <a:ea typeface="黑体" panose="02010609060101010101" charset="-122"/>
                  <a:sym typeface="+mn-ea"/>
                </a:rPr>
                <a:t>世界银行</a:t>
              </a:r>
              <a:endParaRPr lang="zh-CN" altLang="en-US" b="1">
                <a:solidFill>
                  <a:srgbClr val="0000FF"/>
                </a:solidFill>
                <a:latin typeface="黑体" panose="02010609060101010101" charset="-122"/>
                <a:ea typeface="黑体" panose="02010609060101010101" charset="-122"/>
                <a:sym typeface="+mn-ea"/>
              </a:endParaRPr>
            </a:p>
          </p:txBody>
        </p:sp>
      </p:grpSp>
      <p:grpSp>
        <p:nvGrpSpPr>
          <p:cNvPr id="28" name="组合 27"/>
          <p:cNvGrpSpPr/>
          <p:nvPr>
            <p:custDataLst>
              <p:tags r:id="rId12"/>
            </p:custDataLst>
          </p:nvPr>
        </p:nvGrpSpPr>
        <p:grpSpPr>
          <a:xfrm>
            <a:off x="7334251" y="2280312"/>
            <a:ext cx="1339850" cy="1397318"/>
            <a:chOff x="8550" y="1790"/>
            <a:chExt cx="1581" cy="2200"/>
          </a:xfrm>
        </p:grpSpPr>
        <p:pic>
          <p:nvPicPr>
            <p:cNvPr id="29" name="图片 8" descr="e7cd7b899e510fb3c3d058e0d933c895d0430cff"/>
            <p:cNvPicPr>
              <a:picLocks noChangeAspect="1"/>
            </p:cNvPicPr>
            <p:nvPr>
              <p:custDataLst>
                <p:tags r:id="rId13"/>
              </p:custDataLst>
            </p:nvPr>
          </p:nvPicPr>
          <p:blipFill>
            <a:blip r:embed="rId14"/>
            <a:stretch>
              <a:fillRect/>
            </a:stretch>
          </p:blipFill>
          <p:spPr>
            <a:xfrm>
              <a:off x="8602" y="1790"/>
              <a:ext cx="1479" cy="1568"/>
            </a:xfrm>
            <a:prstGeom prst="rect">
              <a:avLst/>
            </a:prstGeom>
            <a:noFill/>
            <a:ln w="9525">
              <a:noFill/>
            </a:ln>
          </p:spPr>
        </p:pic>
        <p:sp>
          <p:nvSpPr>
            <p:cNvPr id="30" name="文本框 29"/>
            <p:cNvSpPr txBox="1"/>
            <p:nvPr>
              <p:custDataLst>
                <p:tags r:id="rId15"/>
              </p:custDataLst>
            </p:nvPr>
          </p:nvSpPr>
          <p:spPr>
            <a:xfrm>
              <a:off x="8550" y="3410"/>
              <a:ext cx="1581" cy="580"/>
            </a:xfrm>
            <a:prstGeom prst="rect">
              <a:avLst/>
            </a:prstGeom>
            <a:noFill/>
          </p:spPr>
          <p:txBody>
            <a:bodyPr wrap="square" rtlCol="0">
              <a:spAutoFit/>
            </a:bodyPr>
            <a:lstStyle/>
            <a:p>
              <a:pPr lvl="0" algn="ctr" defTabSz="457200" fontAlgn="base">
                <a:buClrTx/>
                <a:buSzTx/>
                <a:buFontTx/>
                <a:defRPr/>
              </a:pPr>
              <a:r>
                <a:rPr lang="zh-CN" altLang="en-US" b="1">
                  <a:solidFill>
                    <a:srgbClr val="0000FF"/>
                  </a:solidFill>
                  <a:latin typeface="黑体" panose="02010609060101010101" charset="-122"/>
                  <a:ea typeface="黑体" panose="02010609060101010101" charset="-122"/>
                  <a:sym typeface="+mn-ea"/>
                </a:rPr>
                <a:t>关贸总协定</a:t>
              </a:r>
              <a:endParaRPr lang="zh-CN" altLang="en-US" b="1">
                <a:solidFill>
                  <a:srgbClr val="0000FF"/>
                </a:solidFill>
                <a:latin typeface="黑体" panose="02010609060101010101" charset="-122"/>
                <a:ea typeface="黑体" panose="02010609060101010101" charset="-122"/>
                <a:sym typeface="+mn-ea"/>
              </a:endParaRPr>
            </a:p>
          </p:txBody>
        </p:sp>
      </p:grpSp>
      <p:sp>
        <p:nvSpPr>
          <p:cNvPr id="31" name="文本框 30"/>
          <p:cNvSpPr txBox="1"/>
          <p:nvPr>
            <p:custDataLst>
              <p:tags r:id="rId16"/>
            </p:custDataLst>
          </p:nvPr>
        </p:nvSpPr>
        <p:spPr>
          <a:xfrm>
            <a:off x="3583114" y="607556"/>
            <a:ext cx="4198429" cy="461665"/>
          </a:xfrm>
          <a:prstGeom prst="rect">
            <a:avLst/>
          </a:prstGeom>
          <a:noFill/>
        </p:spPr>
        <p:txBody>
          <a:bodyPr wrap="square" rtlCol="0">
            <a:spAutoFit/>
          </a:bodyPr>
          <a:lstStyle/>
          <a:p>
            <a:pPr defTabSz="457200" fontAlgn="base">
              <a:spcBef>
                <a:spcPct val="0"/>
              </a:spcBef>
              <a:spcAft>
                <a:spcPct val="0"/>
              </a:spcAft>
            </a:pPr>
            <a:r>
              <a:rPr lang="zh-CN" altLang="en-US" sz="2400" b="1">
                <a:solidFill>
                  <a:srgbClr val="FF0000"/>
                </a:solidFill>
                <a:latin typeface="黑体" panose="02010609060101010101" charset="-122"/>
                <a:ea typeface="黑体" panose="02010609060101010101" charset="-122"/>
                <a:sym typeface="+mn-ea"/>
              </a:rPr>
              <a:t>战后资本主义世界经济体系</a:t>
            </a:r>
            <a:endParaRPr lang="zh-CN" altLang="en-US" sz="2400" b="1">
              <a:solidFill>
                <a:srgbClr val="FF0000"/>
              </a:solidFill>
              <a:latin typeface="黑体" panose="02010609060101010101" charset="-122"/>
              <a:ea typeface="黑体" panose="02010609060101010101" charset="-122"/>
              <a:sym typeface="+mn-ea"/>
            </a:endParaRPr>
          </a:p>
        </p:txBody>
      </p:sp>
      <p:grpSp>
        <p:nvGrpSpPr>
          <p:cNvPr id="32" name="组合 31"/>
          <p:cNvGrpSpPr/>
          <p:nvPr>
            <p:custDataLst>
              <p:tags r:id="rId17"/>
            </p:custDataLst>
          </p:nvPr>
        </p:nvGrpSpPr>
        <p:grpSpPr>
          <a:xfrm>
            <a:off x="9626601" y="2058062"/>
            <a:ext cx="1889125" cy="1619568"/>
            <a:chOff x="8944" y="5743"/>
            <a:chExt cx="2230" cy="2551"/>
          </a:xfrm>
        </p:grpSpPr>
        <p:pic>
          <p:nvPicPr>
            <p:cNvPr id="33" name="图片 14"/>
            <p:cNvPicPr>
              <a:picLocks noChangeAspect="1"/>
            </p:cNvPicPr>
            <p:nvPr>
              <p:custDataLst>
                <p:tags r:id="rId18"/>
              </p:custDataLst>
            </p:nvPr>
          </p:nvPicPr>
          <p:blipFill>
            <a:blip r:embed="rId19"/>
            <a:stretch>
              <a:fillRect/>
            </a:stretch>
          </p:blipFill>
          <p:spPr>
            <a:xfrm>
              <a:off x="8944" y="5743"/>
              <a:ext cx="2230" cy="1971"/>
            </a:xfrm>
            <a:prstGeom prst="rect">
              <a:avLst/>
            </a:prstGeom>
            <a:noFill/>
            <a:ln w="9525">
              <a:noFill/>
            </a:ln>
          </p:spPr>
        </p:pic>
        <p:sp>
          <p:nvSpPr>
            <p:cNvPr id="34" name="文本框 33"/>
            <p:cNvSpPr txBox="1"/>
            <p:nvPr>
              <p:custDataLst>
                <p:tags r:id="rId20"/>
              </p:custDataLst>
            </p:nvPr>
          </p:nvSpPr>
          <p:spPr>
            <a:xfrm>
              <a:off x="9132" y="7714"/>
              <a:ext cx="1854" cy="580"/>
            </a:xfrm>
            <a:prstGeom prst="rect">
              <a:avLst/>
            </a:prstGeom>
            <a:noFill/>
          </p:spPr>
          <p:txBody>
            <a:bodyPr wrap="square" rtlCol="0">
              <a:spAutoFit/>
            </a:bodyPr>
            <a:lstStyle/>
            <a:p>
              <a:pPr lvl="0" algn="ctr" defTabSz="457200" fontAlgn="base">
                <a:buClrTx/>
                <a:buSzTx/>
                <a:buFontTx/>
                <a:defRPr/>
              </a:pPr>
              <a:r>
                <a:rPr lang="zh-CN" altLang="en-US" b="1">
                  <a:solidFill>
                    <a:srgbClr val="0000FF"/>
                  </a:solidFill>
                  <a:latin typeface="黑体" panose="02010609060101010101" charset="-122"/>
                  <a:ea typeface="黑体" panose="02010609060101010101" charset="-122"/>
                  <a:sym typeface="+mn-ea"/>
                </a:rPr>
                <a:t>世界贸易组织</a:t>
              </a:r>
              <a:endParaRPr lang="zh-CN" altLang="en-US" b="1">
                <a:solidFill>
                  <a:srgbClr val="0000FF"/>
                </a:solidFill>
                <a:latin typeface="黑体" panose="02010609060101010101" charset="-122"/>
                <a:ea typeface="黑体" panose="02010609060101010101" charset="-122"/>
                <a:sym typeface="+mn-ea"/>
              </a:endParaRPr>
            </a:p>
          </p:txBody>
        </p:sp>
      </p:grpSp>
      <p:sp>
        <p:nvSpPr>
          <p:cNvPr id="35" name="文本占位符 27650"/>
          <p:cNvSpPr txBox="1"/>
          <p:nvPr>
            <p:custDataLst>
              <p:tags r:id="rId21"/>
            </p:custDataLst>
          </p:nvPr>
        </p:nvSpPr>
        <p:spPr>
          <a:xfrm>
            <a:off x="150460" y="3665354"/>
            <a:ext cx="3776593" cy="1323439"/>
          </a:xfrm>
          <a:prstGeom prst="rect">
            <a:avLst/>
          </a:prstGeom>
          <a:noFill/>
          <a:ln w="19050">
            <a:solidFill>
              <a:schemeClr val="tx1"/>
            </a:solidFill>
          </a:ln>
        </p:spPr>
        <p:txBody>
          <a:bodyPr wrap="square">
            <a:spAutoFit/>
          </a:bodyPr>
          <a:lstStyle>
            <a:lvl1pPr marL="228600" indent="-228600" algn="l" rtl="0" fontAlgn="base">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stStyle>
          <a:p>
            <a:pPr marL="0" indent="0" defTabSz="457200">
              <a:spcBef>
                <a:spcPct val="0"/>
              </a:spcBef>
              <a:buClrTx/>
              <a:buFont typeface="Wingdings 2" panose="05020102010507070707" pitchFamily="18" charset="2"/>
              <a:buChar char=""/>
            </a:pPr>
            <a:r>
              <a:rPr lang="zh-CN" altLang="en-US" sz="2000" b="1">
                <a:solidFill>
                  <a:srgbClr val="000000"/>
                </a:solidFill>
                <a:latin typeface="黑体" panose="02010609060101010101" charset="-122"/>
                <a:ea typeface="黑体" panose="02010609060101010101" charset="-122"/>
              </a:rPr>
              <a:t>稳定国际汇率</a:t>
            </a:r>
            <a:endParaRPr lang="zh-CN" altLang="en-US" sz="2000" b="1">
              <a:solidFill>
                <a:srgbClr val="000000"/>
              </a:solidFill>
              <a:latin typeface="黑体" panose="02010609060101010101" charset="-122"/>
              <a:ea typeface="黑体" panose="02010609060101010101" charset="-122"/>
            </a:endParaRPr>
          </a:p>
          <a:p>
            <a:pPr marL="0" indent="0" defTabSz="457200">
              <a:spcBef>
                <a:spcPct val="0"/>
              </a:spcBef>
              <a:buClrTx/>
              <a:buFont typeface="Wingdings 2" panose="05020102010507070707" pitchFamily="18" charset="2"/>
              <a:buChar char=""/>
            </a:pPr>
            <a:r>
              <a:rPr lang="zh-CN" altLang="en-US" sz="2000" b="1">
                <a:solidFill>
                  <a:srgbClr val="000000"/>
                </a:solidFill>
                <a:latin typeface="黑体" panose="02010609060101010101" charset="-122"/>
                <a:ea typeface="黑体" panose="02010609060101010101" charset="-122"/>
              </a:rPr>
              <a:t>加强国际货币合作，提供</a:t>
            </a:r>
            <a:r>
              <a:rPr lang="zh-CN" altLang="en-US" sz="2000" b="1">
                <a:solidFill>
                  <a:srgbClr val="FF0000"/>
                </a:solidFill>
                <a:latin typeface="黑体" panose="02010609060101010101" charset="-122"/>
                <a:ea typeface="黑体" panose="02010609060101010101" charset="-122"/>
              </a:rPr>
              <a:t>短期贷款</a:t>
            </a:r>
            <a:r>
              <a:rPr lang="zh-CN" altLang="en-US" sz="2000" b="1">
                <a:solidFill>
                  <a:srgbClr val="000000"/>
                </a:solidFill>
                <a:latin typeface="黑体" panose="02010609060101010101" charset="-122"/>
                <a:ea typeface="黑体" panose="02010609060101010101" charset="-122"/>
              </a:rPr>
              <a:t>（目的是稳定国际汇兑，保持各国汇率稳定）</a:t>
            </a:r>
            <a:endParaRPr lang="zh-CN" altLang="en-US" sz="2000" b="1">
              <a:solidFill>
                <a:srgbClr val="000000"/>
              </a:solidFill>
              <a:latin typeface="黑体" panose="02010609060101010101" charset="-122"/>
              <a:ea typeface="黑体" panose="02010609060101010101" charset="-122"/>
            </a:endParaRPr>
          </a:p>
        </p:txBody>
      </p:sp>
      <p:sp>
        <p:nvSpPr>
          <p:cNvPr id="36" name="Rectangle 79"/>
          <p:cNvSpPr/>
          <p:nvPr>
            <p:custDataLst>
              <p:tags r:id="rId22"/>
            </p:custDataLst>
          </p:nvPr>
        </p:nvSpPr>
        <p:spPr>
          <a:xfrm>
            <a:off x="6623686" y="3743298"/>
            <a:ext cx="2634123" cy="1015663"/>
          </a:xfrm>
          <a:prstGeom prst="rect">
            <a:avLst/>
          </a:prstGeom>
          <a:noFill/>
          <a:ln w="12700">
            <a:solidFill>
              <a:schemeClr val="tx1"/>
            </a:solidFill>
          </a:ln>
        </p:spPr>
        <p:txBody>
          <a:bodyPr wrap="square">
            <a:spAutoFit/>
          </a:bodyPr>
          <a:lstStyle/>
          <a:p>
            <a:pPr defTabSz="457200" fontAlgn="base">
              <a:spcBef>
                <a:spcPct val="0"/>
              </a:spcBef>
              <a:spcAft>
                <a:spcPct val="0"/>
              </a:spcAft>
              <a:buFont typeface="Arial" panose="020B0604020202020204" pitchFamily="34" charset="0"/>
              <a:buChar char="•"/>
            </a:pPr>
            <a:r>
              <a:rPr lang="zh-CN" altLang="en-US" sz="2000" b="1">
                <a:solidFill>
                  <a:srgbClr val="000000"/>
                </a:solidFill>
                <a:latin typeface="黑体" panose="02010609060101010101" charset="-122"/>
                <a:ea typeface="黑体" panose="02010609060101010101" charset="-122"/>
              </a:rPr>
              <a:t>削减关税</a:t>
            </a:r>
            <a:endParaRPr lang="zh-CN" altLang="en-US" sz="2000" b="1">
              <a:solidFill>
                <a:srgbClr val="000000"/>
              </a:solidFill>
              <a:latin typeface="黑体" panose="02010609060101010101" charset="-122"/>
              <a:ea typeface="黑体" panose="02010609060101010101" charset="-122"/>
            </a:endParaRPr>
          </a:p>
          <a:p>
            <a:pPr defTabSz="457200" fontAlgn="base">
              <a:spcBef>
                <a:spcPct val="0"/>
              </a:spcBef>
              <a:spcAft>
                <a:spcPct val="0"/>
              </a:spcAft>
              <a:buFont typeface="Arial" panose="020B0604020202020204" pitchFamily="34" charset="0"/>
              <a:buChar char="•"/>
            </a:pPr>
            <a:r>
              <a:rPr lang="zh-CN" altLang="en-US" sz="2000" b="1">
                <a:solidFill>
                  <a:srgbClr val="000000"/>
                </a:solidFill>
                <a:latin typeface="黑体" panose="02010609060101010101" charset="-122"/>
                <a:ea typeface="黑体" panose="02010609060101010101" charset="-122"/>
              </a:rPr>
              <a:t>减少贸易壁垒</a:t>
            </a:r>
            <a:endParaRPr lang="zh-CN" altLang="en-US" sz="2000" b="1">
              <a:solidFill>
                <a:srgbClr val="000000"/>
              </a:solidFill>
              <a:latin typeface="黑体" panose="02010609060101010101" charset="-122"/>
              <a:ea typeface="黑体" panose="02010609060101010101" charset="-122"/>
            </a:endParaRPr>
          </a:p>
          <a:p>
            <a:pPr defTabSz="457200" fontAlgn="base">
              <a:spcBef>
                <a:spcPct val="0"/>
              </a:spcBef>
              <a:spcAft>
                <a:spcPct val="0"/>
              </a:spcAft>
              <a:buFont typeface="Arial" panose="020B0604020202020204" pitchFamily="34" charset="0"/>
              <a:buChar char="•"/>
            </a:pPr>
            <a:r>
              <a:rPr lang="zh-CN" altLang="en-US" sz="2000" b="1">
                <a:solidFill>
                  <a:srgbClr val="000000"/>
                </a:solidFill>
                <a:latin typeface="黑体" panose="02010609060101010101" charset="-122"/>
                <a:ea typeface="黑体" panose="02010609060101010101" charset="-122"/>
              </a:rPr>
              <a:t>推动国际贸易自由化</a:t>
            </a:r>
            <a:endParaRPr lang="zh-CN" altLang="en-US" sz="2000" b="1">
              <a:solidFill>
                <a:srgbClr val="000000"/>
              </a:solidFill>
              <a:latin typeface="黑体" panose="02010609060101010101" charset="-122"/>
              <a:ea typeface="黑体" panose="02010609060101010101" charset="-122"/>
            </a:endParaRPr>
          </a:p>
        </p:txBody>
      </p:sp>
      <p:sp>
        <p:nvSpPr>
          <p:cNvPr id="37" name="文本占位符 27650"/>
          <p:cNvSpPr txBox="1"/>
          <p:nvPr>
            <p:custDataLst>
              <p:tags r:id="rId23"/>
            </p:custDataLst>
          </p:nvPr>
        </p:nvSpPr>
        <p:spPr>
          <a:xfrm>
            <a:off x="3951994" y="3690012"/>
            <a:ext cx="2563108" cy="1292662"/>
          </a:xfrm>
          <a:prstGeom prst="rect">
            <a:avLst/>
          </a:prstGeom>
          <a:noFill/>
          <a:ln w="28575">
            <a:solidFill>
              <a:schemeClr val="tx1"/>
            </a:solidFill>
          </a:ln>
        </p:spPr>
        <p:txBody>
          <a:bodyPr wrap="square">
            <a:spAutoFit/>
          </a:bodyPr>
          <a:lstStyle>
            <a:lvl1pPr marL="228600" indent="-228600" algn="l" rtl="0" fontAlgn="base">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stStyle>
          <a:p>
            <a:pPr marL="0" indent="0" defTabSz="457200">
              <a:spcBef>
                <a:spcPct val="0"/>
              </a:spcBef>
              <a:buClrTx/>
              <a:buFont typeface="Wingdings 2" panose="05020102010507070707" pitchFamily="18" charset="2"/>
              <a:buChar char=""/>
            </a:pPr>
            <a:r>
              <a:rPr lang="en-US" altLang="zh-CN" sz="2000" b="1" err="1">
                <a:solidFill>
                  <a:srgbClr val="000000"/>
                </a:solidFill>
                <a:latin typeface="黑体" panose="02010609060101010101" charset="-122"/>
                <a:ea typeface="黑体" panose="02010609060101010101" charset="-122"/>
              </a:rPr>
              <a:t>提供</a:t>
            </a:r>
            <a:r>
              <a:rPr lang="en-US" altLang="zh-CN" sz="2000" b="1" err="1">
                <a:solidFill>
                  <a:srgbClr val="FF0000"/>
                </a:solidFill>
                <a:latin typeface="黑体" panose="02010609060101010101" charset="-122"/>
                <a:ea typeface="黑体" panose="02010609060101010101" charset="-122"/>
              </a:rPr>
              <a:t>长期贷款</a:t>
            </a:r>
            <a:r>
              <a:rPr lang="en-US" altLang="zh-CN" sz="2000" b="1" err="1">
                <a:solidFill>
                  <a:srgbClr val="000000"/>
                </a:solidFill>
                <a:latin typeface="黑体" panose="02010609060101010101" charset="-122"/>
                <a:ea typeface="黑体" panose="02010609060101010101" charset="-122"/>
              </a:rPr>
              <a:t>和技术援助</a:t>
            </a:r>
            <a:r>
              <a:rPr lang="zh-CN" altLang="en-US" sz="2000" b="1">
                <a:solidFill>
                  <a:srgbClr val="000000"/>
                </a:solidFill>
                <a:latin typeface="黑体" panose="02010609060101010101" charset="-122"/>
                <a:ea typeface="黑体" panose="02010609060101010101" charset="-122"/>
              </a:rPr>
              <a:t>（目的是促进世界经济恢复与发展</a:t>
            </a:r>
            <a:r>
              <a:rPr lang="zh-CN" altLang="en-US" b="1">
                <a:solidFill>
                  <a:srgbClr val="000000"/>
                </a:solidFill>
                <a:latin typeface="黑体" panose="02010609060101010101" charset="-122"/>
                <a:ea typeface="黑体" panose="02010609060101010101" charset="-122"/>
              </a:rPr>
              <a:t>）</a:t>
            </a:r>
            <a:endParaRPr lang="en-US" altLang="zh-CN" b="1">
              <a:solidFill>
                <a:srgbClr val="000000"/>
              </a:solidFill>
              <a:latin typeface="黑体" panose="02010609060101010101" charset="-122"/>
              <a:ea typeface="黑体" panose="02010609060101010101" charset="-122"/>
            </a:endParaRPr>
          </a:p>
          <a:p>
            <a:pPr marL="0" indent="0" defTabSz="457200">
              <a:spcBef>
                <a:spcPct val="0"/>
              </a:spcBef>
              <a:buClrTx/>
              <a:buFont typeface="Wingdings 2" panose="05020102010507070707" pitchFamily="18" charset="2"/>
              <a:buChar char=""/>
            </a:pPr>
            <a:endParaRPr lang="en-US" altLang="zh-CN" b="1">
              <a:solidFill>
                <a:srgbClr val="000000"/>
              </a:solidFill>
              <a:latin typeface="黑体" panose="02010609060101010101" charset="-122"/>
              <a:ea typeface="黑体" panose="02010609060101010101" charset="-122"/>
            </a:endParaRPr>
          </a:p>
        </p:txBody>
      </p:sp>
      <p:sp>
        <p:nvSpPr>
          <p:cNvPr id="38" name="文本框 37"/>
          <p:cNvSpPr txBox="1"/>
          <p:nvPr>
            <p:custDataLst>
              <p:tags r:id="rId24"/>
            </p:custDataLst>
          </p:nvPr>
        </p:nvSpPr>
        <p:spPr>
          <a:xfrm>
            <a:off x="2219327" y="4616042"/>
            <a:ext cx="1463675" cy="369887"/>
          </a:xfrm>
          <a:prstGeom prst="rect">
            <a:avLst/>
          </a:prstGeom>
          <a:noFill/>
          <a:ln w="9525">
            <a:noFill/>
          </a:ln>
        </p:spPr>
        <p:txBody>
          <a:bodyPr wrap="none">
            <a:spAutoFit/>
          </a:bodyPr>
          <a:lstStyle/>
          <a:p>
            <a:pPr defTabSz="457200" fontAlgn="base">
              <a:spcBef>
                <a:spcPct val="0"/>
              </a:spcBef>
              <a:spcAft>
                <a:spcPct val="0"/>
              </a:spcAft>
            </a:pPr>
            <a:r>
              <a:rPr lang="en-US" altLang="zh-CN" b="1">
                <a:solidFill>
                  <a:srgbClr val="FF0000"/>
                </a:solidFill>
                <a:latin typeface="黑体" panose="02010609060101010101" charset="-122"/>
                <a:ea typeface="黑体" panose="02010609060101010101" charset="-122"/>
              </a:rPr>
              <a:t>(</a:t>
            </a:r>
            <a:r>
              <a:rPr lang="zh-CN" altLang="zh-CN" b="1">
                <a:solidFill>
                  <a:srgbClr val="FF0000"/>
                </a:solidFill>
                <a:latin typeface="黑体" panose="02010609060101010101" charset="-122"/>
                <a:ea typeface="黑体" panose="02010609060101010101" charset="-122"/>
              </a:rPr>
              <a:t>救急组织）</a:t>
            </a:r>
            <a:endParaRPr lang="zh-CN" altLang="zh-CN" b="1">
              <a:solidFill>
                <a:srgbClr val="FF0000"/>
              </a:solidFill>
              <a:latin typeface="黑体" panose="02010609060101010101" charset="-122"/>
              <a:ea typeface="黑体" panose="02010609060101010101" charset="-122"/>
            </a:endParaRPr>
          </a:p>
        </p:txBody>
      </p:sp>
      <p:sp>
        <p:nvSpPr>
          <p:cNvPr id="39" name="文本框 38"/>
          <p:cNvSpPr txBox="1"/>
          <p:nvPr>
            <p:custDataLst>
              <p:tags r:id="rId25"/>
            </p:custDataLst>
          </p:nvPr>
        </p:nvSpPr>
        <p:spPr>
          <a:xfrm>
            <a:off x="4565651" y="4589737"/>
            <a:ext cx="1463675" cy="369887"/>
          </a:xfrm>
          <a:prstGeom prst="rect">
            <a:avLst/>
          </a:prstGeom>
          <a:noFill/>
          <a:ln w="9525">
            <a:noFill/>
          </a:ln>
        </p:spPr>
        <p:txBody>
          <a:bodyPr wrap="none">
            <a:spAutoFit/>
          </a:bodyPr>
          <a:lstStyle/>
          <a:p>
            <a:pPr defTabSz="457200" fontAlgn="base">
              <a:spcBef>
                <a:spcPct val="0"/>
              </a:spcBef>
              <a:spcAft>
                <a:spcPct val="0"/>
              </a:spcAft>
            </a:pPr>
            <a:r>
              <a:rPr lang="en-US" altLang="zh-CN" b="1">
                <a:solidFill>
                  <a:srgbClr val="FF0000"/>
                </a:solidFill>
                <a:latin typeface="黑体" panose="02010609060101010101" charset="-122"/>
                <a:ea typeface="黑体" panose="02010609060101010101" charset="-122"/>
              </a:rPr>
              <a:t>(</a:t>
            </a:r>
            <a:r>
              <a:rPr lang="zh-CN" altLang="zh-CN" b="1">
                <a:solidFill>
                  <a:srgbClr val="FF0000"/>
                </a:solidFill>
                <a:latin typeface="黑体" panose="02010609060101010101" charset="-122"/>
                <a:ea typeface="黑体" panose="02010609060101010101" charset="-122"/>
              </a:rPr>
              <a:t>救贫组织）</a:t>
            </a:r>
            <a:endParaRPr lang="zh-CN" altLang="zh-CN" b="1">
              <a:solidFill>
                <a:srgbClr val="FF0000"/>
              </a:solidFill>
              <a:latin typeface="黑体" panose="02010609060101010101" charset="-122"/>
              <a:ea typeface="黑体" panose="02010609060101010101" charset="-122"/>
            </a:endParaRPr>
          </a:p>
        </p:txBody>
      </p:sp>
      <p:sp>
        <p:nvSpPr>
          <p:cNvPr id="41" name="文本框 40"/>
          <p:cNvSpPr txBox="1"/>
          <p:nvPr>
            <p:custDataLst>
              <p:tags r:id="rId26"/>
            </p:custDataLst>
          </p:nvPr>
        </p:nvSpPr>
        <p:spPr>
          <a:xfrm>
            <a:off x="36830" y="1611657"/>
            <a:ext cx="5037138" cy="830997"/>
          </a:xfrm>
          <a:prstGeom prst="rect">
            <a:avLst/>
          </a:prstGeom>
          <a:noFill/>
        </p:spPr>
        <p:txBody>
          <a:bodyPr wrap="square" rtlCol="0">
            <a:spAutoFit/>
          </a:bodyPr>
          <a:lstStyle/>
          <a:p>
            <a:pPr lvl="0" algn="l" defTabSz="457200" fontAlgn="base">
              <a:buClrTx/>
              <a:buSzTx/>
              <a:buFontTx/>
            </a:pPr>
            <a:r>
              <a:rPr lang="zh-CN" altLang="en-US" sz="2400" b="1">
                <a:solidFill>
                  <a:schemeClr val="tx1"/>
                </a:solidFill>
                <a:latin typeface="黑体" panose="02010609060101010101" charset="-122"/>
                <a:ea typeface="黑体" panose="02010609060101010101" charset="-122"/>
                <a:sym typeface="+mn-ea"/>
              </a:rPr>
              <a:t>资本主义世界</a:t>
            </a:r>
            <a:r>
              <a:rPr lang="zh-CN" altLang="en-US" sz="2400" b="1">
                <a:solidFill>
                  <a:srgbClr val="FF0000"/>
                </a:solidFill>
                <a:latin typeface="黑体" panose="02010609060101010101" charset="-122"/>
                <a:ea typeface="黑体" panose="02010609060101010101" charset="-122"/>
                <a:sym typeface="+mn-ea"/>
              </a:rPr>
              <a:t>货币</a:t>
            </a:r>
            <a:r>
              <a:rPr lang="zh-CN" altLang="en-US" sz="2400" b="1">
                <a:solidFill>
                  <a:schemeClr val="tx1"/>
                </a:solidFill>
                <a:latin typeface="黑体" panose="02010609060101010101" charset="-122"/>
                <a:ea typeface="黑体" panose="02010609060101010101" charset="-122"/>
                <a:sym typeface="+mn-ea"/>
              </a:rPr>
              <a:t>体系</a:t>
            </a:r>
            <a:r>
              <a:rPr lang="zh-CN" altLang="en-US" sz="2400" b="1">
                <a:solidFill>
                  <a:schemeClr val="tx1"/>
                </a:solidFill>
                <a:latin typeface="黑体" panose="02010609060101010101" charset="-122"/>
                <a:ea typeface="黑体" panose="02010609060101010101" charset="-122"/>
                <a:sym typeface="+mn-ea"/>
                <a:hlinkClick r:id="rId27" action="ppaction://hlinksldjump">
                  <a:extLst>
                    <a:ext uri="{DAF060AB-1E55-43B9-8AAB-6FB025537F2F}">
                      <wpsdc:hlinkClr xmlns:wpsdc="http://www.wps.cn/officeDocument/2017/drawingmlCustomData" val="92D050"/>
                      <wpsdc:folHlinkClr xmlns:wpsdc="http://www.wps.cn/officeDocument/2017/drawingmlCustomData" val="B2B2B2"/>
                      <wpsdc:hlinkUnderline xmlns:wpsdc="http://www.wps.cn/officeDocument/2017/drawingmlCustomData" val="1"/>
                    </a:ext>
                  </a:extLst>
                </a:hlinkClick>
              </a:rPr>
              <a:t>（布林顿森林体系）</a:t>
            </a:r>
            <a:endParaRPr lang="zh-CN" altLang="en-US" sz="2400" b="1">
              <a:solidFill>
                <a:schemeClr val="tx1"/>
              </a:solidFill>
              <a:latin typeface="黑体" panose="02010609060101010101" charset="-122"/>
              <a:ea typeface="黑体" panose="02010609060101010101" charset="-122"/>
              <a:sym typeface="+mn-ea"/>
              <a:hlinkClick r:id="rId27" action="ppaction://hlinksldjump">
                <a:extLst>
                  <a:ext uri="{DAF060AB-1E55-43B9-8AAB-6FB025537F2F}">
                    <wpsdc:hlinkClr xmlns:wpsdc="http://www.wps.cn/officeDocument/2017/drawingmlCustomData" val="92D050"/>
                    <wpsdc:folHlinkClr xmlns:wpsdc="http://www.wps.cn/officeDocument/2017/drawingmlCustomData" val="B2B2B2"/>
                    <wpsdc:hlinkUnderline xmlns:wpsdc="http://www.wps.cn/officeDocument/2017/drawingmlCustomData" val="1"/>
                  </a:ext>
                </a:extLst>
              </a:hlinkClick>
            </a:endParaRPr>
          </a:p>
        </p:txBody>
      </p:sp>
      <p:sp>
        <p:nvSpPr>
          <p:cNvPr id="42" name="文本框 41"/>
          <p:cNvSpPr txBox="1"/>
          <p:nvPr>
            <p:custDataLst>
              <p:tags r:id="rId28"/>
            </p:custDataLst>
          </p:nvPr>
        </p:nvSpPr>
        <p:spPr>
          <a:xfrm>
            <a:off x="238209" y="4985929"/>
            <a:ext cx="5444119" cy="830997"/>
          </a:xfrm>
          <a:prstGeom prst="rect">
            <a:avLst/>
          </a:prstGeom>
          <a:noFill/>
          <a:ln w="12700" cap="flat" cmpd="sng" algn="ctr">
            <a:solidFill>
              <a:schemeClr val="accent5">
                <a:lumMod val="50000"/>
              </a:schemeClr>
            </a:solidFill>
            <a:prstDash val="solid"/>
          </a:ln>
          <a:effectLst/>
        </p:spPr>
        <p:txBody>
          <a:bodyPr wrap="none" rtlCol="0" anchor="t">
            <a:spAutoFit/>
          </a:bodyPr>
          <a:lstStyle/>
          <a:p>
            <a:pPr marL="0" marR="0" lvl="0" indent="0" defTabSz="4572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sym typeface="+mn-ea"/>
              </a:rPr>
              <a:t>布雷顿森林体系：</a:t>
            </a:r>
            <a:endPar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sym typeface="+mn-ea"/>
            </a:endParaRPr>
          </a:p>
          <a:p>
            <a:pPr marL="0" marR="0" lvl="0" indent="0" defTabSz="4572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cs"/>
                <a:sym typeface="+mn-ea"/>
              </a:rPr>
              <a:t>以</a:t>
            </a:r>
            <a:r>
              <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sym typeface="+mn-ea"/>
              </a:rPr>
              <a:t>美元</a:t>
            </a:r>
            <a:r>
              <a:rPr kumimoji="0" lang="zh-CN" altLang="en-US" sz="2400" b="1"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cs"/>
                <a:sym typeface="+mn-ea"/>
              </a:rPr>
              <a:t>为支柱的资本主义世界</a:t>
            </a:r>
            <a:r>
              <a:rPr kumimoji="0" lang="zh-CN" altLang="en-US" sz="24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sym typeface="+mn-ea"/>
              </a:rPr>
              <a:t>货币</a:t>
            </a:r>
            <a:r>
              <a:rPr kumimoji="0" lang="zh-CN" altLang="en-US" sz="2400" b="1"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cs"/>
                <a:sym typeface="+mn-ea"/>
              </a:rPr>
              <a:t>体系</a:t>
            </a:r>
            <a:endParaRPr kumimoji="0" lang="zh-CN" altLang="en-US" sz="2400" b="1" i="0" u="none" strike="noStrike" kern="0" cap="none" spc="0" normalizeH="0" baseline="0" noProof="0">
              <a:ln>
                <a:noFill/>
              </a:ln>
              <a:solidFill>
                <a:schemeClr val="tx1"/>
              </a:solidFill>
              <a:effectLst/>
              <a:uLnTx/>
              <a:uFillTx/>
              <a:latin typeface="黑体" panose="02010609060101010101" charset="-122"/>
              <a:ea typeface="黑体" panose="02010609060101010101" charset="-122"/>
              <a:cs typeface="+mn-cs"/>
              <a:sym typeface="+mn-ea"/>
            </a:endParaRPr>
          </a:p>
        </p:txBody>
      </p:sp>
      <p:sp>
        <p:nvSpPr>
          <p:cNvPr id="43" name="文本框 42"/>
          <p:cNvSpPr txBox="1"/>
          <p:nvPr>
            <p:custDataLst>
              <p:tags r:id="rId29"/>
            </p:custDataLst>
          </p:nvPr>
        </p:nvSpPr>
        <p:spPr>
          <a:xfrm>
            <a:off x="6539019" y="4976352"/>
            <a:ext cx="5437579" cy="892552"/>
          </a:xfrm>
          <a:prstGeom prst="rect">
            <a:avLst/>
          </a:prstGeom>
          <a:noFill/>
          <a:ln w="12700" cap="flat" cmpd="sng" algn="ctr">
            <a:solidFill>
              <a:schemeClr val="accent5">
                <a:lumMod val="50000"/>
              </a:schemeClr>
            </a:solidFill>
            <a:prstDash val="solid"/>
          </a:ln>
          <a:effectLst/>
        </p:spPr>
        <p:txBody>
          <a:bodyPr vert="horz" wrap="none" numCol="1" spcCol="0" rtlCol="0" fromWordArt="0" anchor="t" anchorCtr="0" forceAA="0" compatLnSpc="0">
            <a:spAutoFit/>
          </a:bodyPr>
          <a:lstStyle/>
          <a:p>
            <a:pPr lvl="0" algn="l" defTabSz="457200" fontAlgn="base">
              <a:buClrTx/>
              <a:buSzTx/>
              <a:buFontTx/>
              <a:defRPr/>
            </a:pPr>
            <a:r>
              <a:rPr lang="zh-CN" altLang="en-US" sz="2400" b="1" kern="0" noProof="0">
                <a:ln>
                  <a:noFill/>
                </a:ln>
                <a:solidFill>
                  <a:srgbClr val="FF0000"/>
                </a:solidFill>
                <a:effectLst/>
                <a:uLnTx/>
                <a:uFillTx/>
                <a:latin typeface="黑体" panose="02010609060101010101" charset="-122"/>
                <a:ea typeface="黑体" panose="02010609060101010101" charset="-122"/>
                <a:sym typeface="+mn-ea"/>
              </a:rPr>
              <a:t>关贸总协定：</a:t>
            </a:r>
            <a:endParaRPr lang="zh-CN" altLang="en-US" sz="2400" b="1" kern="0" noProof="0">
              <a:ln>
                <a:noFill/>
              </a:ln>
              <a:solidFill>
                <a:srgbClr val="FF0000"/>
              </a:solidFill>
              <a:effectLst/>
              <a:uLnTx/>
              <a:uFillTx/>
              <a:latin typeface="黑体" panose="02010609060101010101" charset="-122"/>
              <a:ea typeface="黑体" panose="02010609060101010101" charset="-122"/>
              <a:sym typeface="+mn-ea"/>
            </a:endParaRPr>
          </a:p>
          <a:p>
            <a:pPr lvl="0" algn="l" defTabSz="457200" fontAlgn="base">
              <a:buClrTx/>
              <a:buSzTx/>
              <a:buFontTx/>
              <a:defRPr/>
            </a:pPr>
            <a:r>
              <a:rPr lang="zh-CN" altLang="en-US" sz="2400" b="1" kern="0" noProof="0">
                <a:ln>
                  <a:noFill/>
                </a:ln>
                <a:effectLst/>
                <a:uLnTx/>
                <a:uFillTx/>
                <a:latin typeface="黑体" panose="02010609060101010101" charset="-122"/>
                <a:ea typeface="黑体" panose="02010609060101010101" charset="-122"/>
                <a:sym typeface="+mn-ea"/>
              </a:rPr>
              <a:t>以</a:t>
            </a:r>
            <a:r>
              <a:rPr lang="zh-CN" altLang="en-US" sz="2400" b="1" kern="0" noProof="0">
                <a:ln>
                  <a:noFill/>
                </a:ln>
                <a:solidFill>
                  <a:srgbClr val="FF0000"/>
                </a:solidFill>
                <a:effectLst/>
                <a:uLnTx/>
                <a:uFillTx/>
                <a:latin typeface="黑体" panose="02010609060101010101" charset="-122"/>
                <a:ea typeface="黑体" panose="02010609060101010101" charset="-122"/>
                <a:sym typeface="+mn-ea"/>
              </a:rPr>
              <a:t>美国</a:t>
            </a:r>
            <a:r>
              <a:rPr lang="zh-CN" altLang="en-US" sz="2400" b="1" kern="0" noProof="0">
                <a:ln>
                  <a:noFill/>
                </a:ln>
                <a:effectLst/>
                <a:uLnTx/>
                <a:uFillTx/>
                <a:latin typeface="黑体" panose="02010609060101010101" charset="-122"/>
                <a:ea typeface="黑体" panose="02010609060101010101" charset="-122"/>
                <a:sym typeface="+mn-ea"/>
              </a:rPr>
              <a:t>为中心的资本主义世界</a:t>
            </a:r>
            <a:r>
              <a:rPr lang="zh-CN" altLang="en-US" sz="2400" b="1" kern="0" noProof="0">
                <a:ln>
                  <a:noFill/>
                </a:ln>
                <a:solidFill>
                  <a:srgbClr val="FF0000"/>
                </a:solidFill>
                <a:effectLst/>
                <a:uLnTx/>
                <a:uFillTx/>
                <a:latin typeface="黑体" panose="02010609060101010101" charset="-122"/>
                <a:ea typeface="黑体" panose="02010609060101010101" charset="-122"/>
                <a:sym typeface="+mn-ea"/>
              </a:rPr>
              <a:t>贸易</a:t>
            </a:r>
            <a:r>
              <a:rPr lang="zh-CN" altLang="en-US" sz="2400" b="1" kern="0" noProof="0">
                <a:ln>
                  <a:noFill/>
                </a:ln>
                <a:effectLst/>
                <a:uLnTx/>
                <a:uFillTx/>
                <a:latin typeface="黑体" panose="02010609060101010101" charset="-122"/>
                <a:ea typeface="黑体" panose="02010609060101010101" charset="-122"/>
                <a:sym typeface="+mn-ea"/>
              </a:rPr>
              <a:t>体系</a:t>
            </a:r>
            <a:endParaRPr lang="zh-CN" altLang="en-US" sz="2400" b="1" kern="0" noProof="0">
              <a:ln>
                <a:noFill/>
              </a:ln>
              <a:effectLst/>
              <a:uLnTx/>
              <a:uFillTx/>
              <a:latin typeface="黑体" panose="02010609060101010101" charset="-122"/>
              <a:ea typeface="黑体" panose="02010609060101010101" charset="-122"/>
              <a:sym typeface="+mn-ea"/>
            </a:endParaRPr>
          </a:p>
        </p:txBody>
      </p:sp>
      <p:sp>
        <p:nvSpPr>
          <p:cNvPr id="44" name="Rectangle 79"/>
          <p:cNvSpPr/>
          <p:nvPr>
            <p:custDataLst>
              <p:tags r:id="rId30"/>
            </p:custDataLst>
          </p:nvPr>
        </p:nvSpPr>
        <p:spPr>
          <a:xfrm>
            <a:off x="9437228" y="3663163"/>
            <a:ext cx="2754772" cy="1323439"/>
          </a:xfrm>
          <a:prstGeom prst="rect">
            <a:avLst/>
          </a:prstGeom>
          <a:noFill/>
          <a:ln w="19050">
            <a:solidFill>
              <a:schemeClr val="tx1"/>
            </a:solidFill>
          </a:ln>
        </p:spPr>
        <p:txBody>
          <a:bodyPr wrap="square">
            <a:spAutoFit/>
          </a:bodyPr>
          <a:lstStyle/>
          <a:p>
            <a:pPr defTabSz="457200" fontAlgn="base">
              <a:spcBef>
                <a:spcPct val="0"/>
              </a:spcBef>
              <a:spcAft>
                <a:spcPct val="0"/>
              </a:spcAft>
              <a:buFont typeface="Arial" panose="020B0604020202020204" pitchFamily="34" charset="0"/>
              <a:buChar char="•"/>
            </a:pPr>
            <a:r>
              <a:rPr lang="zh-CN" altLang="en-US" sz="2000" b="1">
                <a:solidFill>
                  <a:srgbClr val="000000"/>
                </a:solidFill>
                <a:latin typeface="黑体" panose="02010609060101010101" charset="-122"/>
                <a:ea typeface="黑体" panose="02010609060101010101" charset="-122"/>
              </a:rPr>
              <a:t>实施市场开放、非歧视和公平贸易原则；推动国际贸易自由化；“经济联合国”</a:t>
            </a:r>
            <a:endParaRPr lang="zh-CN" altLang="en-US" sz="2000" b="1">
              <a:solidFill>
                <a:srgbClr val="000000"/>
              </a:solidFill>
              <a:latin typeface="黑体" panose="02010609060101010101" charset="-122"/>
              <a:ea typeface="黑体" panose="02010609060101010101" charset="-122"/>
            </a:endParaRPr>
          </a:p>
        </p:txBody>
      </p:sp>
      <p:sp>
        <p:nvSpPr>
          <p:cNvPr id="2" name="文本框 1"/>
          <p:cNvSpPr txBox="1">
            <a:spLocks noChangeArrowheads="1"/>
          </p:cNvSpPr>
          <p:nvPr>
            <p:custDataLst>
              <p:tags r:id="rId31"/>
            </p:custDataLst>
          </p:nvPr>
        </p:nvSpPr>
        <p:spPr bwMode="auto">
          <a:xfrm>
            <a:off x="18415" y="5609137"/>
            <a:ext cx="12155170" cy="1200329"/>
          </a:xfrm>
          <a:prstGeom prst="rect">
            <a:avLst/>
          </a:prstGeom>
          <a:solidFill>
            <a:schemeClr val="tx2">
              <a:lumMod val="10000"/>
              <a:lumOff val="90000"/>
            </a:schemeClr>
          </a:solidFill>
          <a:ln w="19050">
            <a:solidFill>
              <a:schemeClr val="accent5">
                <a:lumMod val="50000"/>
              </a:schemeClr>
            </a:solidFill>
            <a:miter lim="800000"/>
          </a:ln>
        </p:spPr>
        <p:txBody>
          <a:bodyPr wrap="square">
            <a:spAutoFit/>
          </a:bodyPr>
          <a:lstStyle/>
          <a:p>
            <a:r>
              <a:rPr lang="zh-CN" altLang="en-US" sz="2400" b="1">
                <a:solidFill>
                  <a:srgbClr val="FF0000"/>
                </a:solidFill>
                <a:latin typeface="黑体" panose="02010609060101010101" charset="-122"/>
                <a:ea typeface="黑体" panose="02010609060101010101" charset="-122"/>
                <a:sym typeface="微软雅黑" panose="020B0503020204020204" charset="-122"/>
              </a:rPr>
              <a:t>影响：</a:t>
            </a:r>
            <a:r>
              <a:rPr lang="zh-CN" altLang="en-US" sz="2400" b="1">
                <a:solidFill>
                  <a:schemeClr val="tx1"/>
                </a:solidFill>
                <a:latin typeface="黑体" panose="02010609060101010101" charset="-122"/>
                <a:ea typeface="黑体" panose="02010609060101010101" charset="-122"/>
                <a:sym typeface="微软雅黑" panose="020B0503020204020204" charset="-122"/>
              </a:rPr>
              <a:t>①加强在金融和贸易等领域的</a:t>
            </a:r>
            <a:r>
              <a:rPr lang="zh-CN" altLang="en-US" sz="2400" b="1">
                <a:solidFill>
                  <a:srgbClr val="0000FF"/>
                </a:solidFill>
                <a:latin typeface="黑体" panose="02010609060101010101" charset="-122"/>
                <a:ea typeface="黑体" panose="02010609060101010101" charset="-122"/>
                <a:sym typeface="微软雅黑" panose="020B0503020204020204" charset="-122"/>
              </a:rPr>
              <a:t>国际协调</a:t>
            </a:r>
            <a:r>
              <a:rPr lang="zh-CN" altLang="en-US" sz="2400" b="1">
                <a:solidFill>
                  <a:schemeClr val="tx1"/>
                </a:solidFill>
                <a:latin typeface="黑体" panose="02010609060101010101" charset="-122"/>
                <a:ea typeface="黑体" panose="02010609060101010101" charset="-122"/>
                <a:sym typeface="微软雅黑" panose="020B0503020204020204" charset="-122"/>
              </a:rPr>
              <a:t>，维护</a:t>
            </a:r>
            <a:r>
              <a:rPr lang="zh-CN" altLang="en-US" sz="2400" b="1">
                <a:solidFill>
                  <a:srgbClr val="0000FF"/>
                </a:solidFill>
                <a:latin typeface="黑体" panose="02010609060101010101" charset="-122"/>
                <a:ea typeface="黑体" panose="02010609060101010101" charset="-122"/>
                <a:sym typeface="微软雅黑" panose="020B0503020204020204" charset="-122"/>
              </a:rPr>
              <a:t>经济秩序</a:t>
            </a:r>
            <a:r>
              <a:rPr lang="zh-CN" altLang="en-US" sz="2400" b="1">
                <a:solidFill>
                  <a:schemeClr val="tx1"/>
                </a:solidFill>
                <a:latin typeface="黑体" panose="02010609060101010101" charset="-122"/>
                <a:ea typeface="黑体" panose="02010609060101010101" charset="-122"/>
                <a:sym typeface="微软雅黑" panose="020B0503020204020204" charset="-122"/>
              </a:rPr>
              <a:t>。世界经济向</a:t>
            </a:r>
            <a:r>
              <a:rPr lang="zh-CN" altLang="en-US" sz="2400" b="1">
                <a:solidFill>
                  <a:srgbClr val="0000FF"/>
                </a:solidFill>
                <a:latin typeface="黑体" panose="02010609060101010101" charset="-122"/>
                <a:ea typeface="黑体" panose="02010609060101010101" charset="-122"/>
                <a:sym typeface="微软雅黑" panose="020B0503020204020204" charset="-122"/>
              </a:rPr>
              <a:t>制度化、体系化</a:t>
            </a:r>
            <a:r>
              <a:rPr lang="zh-CN" altLang="en-US" sz="2400" b="1">
                <a:solidFill>
                  <a:schemeClr val="tx1"/>
                </a:solidFill>
                <a:latin typeface="黑体" panose="02010609060101010101" charset="-122"/>
                <a:ea typeface="黑体" panose="02010609060101010101" charset="-122"/>
                <a:sym typeface="微软雅黑" panose="020B0503020204020204" charset="-122"/>
              </a:rPr>
              <a:t>方向发展，有利于经济的发展</a:t>
            </a:r>
            <a:r>
              <a:rPr lang="zh-CN" altLang="en-US" sz="2400" b="1">
                <a:latin typeface="黑体" panose="02010609060101010101" charset="-122"/>
                <a:ea typeface="黑体" panose="02010609060101010101" charset="-122"/>
                <a:sym typeface="微软雅黑" panose="020B0503020204020204" charset="-122"/>
              </a:rPr>
              <a:t>②</a:t>
            </a:r>
            <a:r>
              <a:rPr lang="zh-CN" altLang="en-US" sz="2400" b="1">
                <a:solidFill>
                  <a:schemeClr val="tx1"/>
                </a:solidFill>
                <a:latin typeface="黑体" panose="02010609060101010101" charset="-122"/>
                <a:ea typeface="黑体" panose="02010609060101010101" charset="-122"/>
                <a:sym typeface="微软雅黑" panose="020B0503020204020204" charset="-122"/>
              </a:rPr>
              <a:t>确立了</a:t>
            </a:r>
            <a:r>
              <a:rPr lang="zh-CN" altLang="en-US" sz="2400" b="1">
                <a:solidFill>
                  <a:srgbClr val="0000FF"/>
                </a:solidFill>
                <a:latin typeface="黑体" panose="02010609060101010101" charset="-122"/>
                <a:ea typeface="黑体" panose="02010609060101010101" charset="-122"/>
                <a:sym typeface="微软雅黑" panose="020B0503020204020204" charset="-122"/>
              </a:rPr>
              <a:t>美国的主导</a:t>
            </a:r>
            <a:r>
              <a:rPr lang="zh-CN" altLang="en-US" sz="2400" b="1">
                <a:solidFill>
                  <a:schemeClr val="tx1"/>
                </a:solidFill>
                <a:latin typeface="黑体" panose="02010609060101010101" charset="-122"/>
                <a:ea typeface="黑体" panose="02010609060101010101" charset="-122"/>
                <a:sym typeface="微软雅黑" panose="020B0503020204020204" charset="-122"/>
              </a:rPr>
              <a:t>地位，服从于维护美国世界经济霸主地位</a:t>
            </a:r>
            <a:endParaRPr lang="zh-CN" altLang="en-US" sz="2400" b="1" u="sng">
              <a:solidFill>
                <a:schemeClr val="tx1"/>
              </a:solidFill>
              <a:latin typeface="黑体" panose="02010609060101010101" charset="-122"/>
              <a:ea typeface="黑体" panose="02010609060101010101" charset="-122"/>
              <a:cs typeface="楷体" panose="02010609060101010101" charset="-122"/>
              <a:sym typeface="微软雅黑" panose="020B0503020204020204" charset="-122"/>
            </a:endParaRPr>
          </a:p>
        </p:txBody>
      </p:sp>
      <p:sp>
        <p:nvSpPr>
          <p:cNvPr id="8" name="矩形 148484"/>
          <p:cNvSpPr>
            <a:spLocks noChangeArrowheads="1"/>
          </p:cNvSpPr>
          <p:nvPr>
            <p:custDataLst>
              <p:tags r:id="rId32"/>
            </p:custDataLst>
          </p:nvPr>
        </p:nvSpPr>
        <p:spPr bwMode="auto">
          <a:xfrm>
            <a:off x="9353234" y="743934"/>
            <a:ext cx="2566034" cy="1200329"/>
          </a:xfrm>
          <a:prstGeom prst="rect">
            <a:avLst/>
          </a:prstGeom>
          <a:solidFill>
            <a:srgbClr val="FFFF00"/>
          </a:solidFill>
          <a:ln w="12700">
            <a:solidFill>
              <a:schemeClr val="tx1"/>
            </a:solidFill>
            <a:miter lim="800000"/>
          </a:ln>
          <a:effectLst>
            <a:prstShdw prst="shdw17" dist="17961" dir="2700000">
              <a:srgbClr val="999999"/>
            </a:prstShdw>
          </a:effectLst>
        </p:spPr>
        <p:txBody>
          <a:bodyPr wrap="square">
            <a:spAutoFit/>
          </a:bodyPr>
          <a:lstStyle/>
          <a:p>
            <a:pPr algn="ctr"/>
            <a:r>
              <a:rPr lang="zh-CN" altLang="en-US" sz="2400" b="1">
                <a:solidFill>
                  <a:srgbClr val="FF0000"/>
                </a:solidFill>
                <a:latin typeface="黑体" panose="02010609060101010101" charset="-122"/>
                <a:ea typeface="黑体" panose="02010609060101010101" charset="-122"/>
                <a:cs typeface="微软雅黑" panose="020B0503020204020204" charset="-122"/>
              </a:rPr>
              <a:t>一个中心</a:t>
            </a:r>
            <a:endParaRPr lang="zh-CN" altLang="en-US" sz="2400" b="1">
              <a:solidFill>
                <a:srgbClr val="FF0000"/>
              </a:solidFill>
              <a:latin typeface="黑体" panose="02010609060101010101" charset="-122"/>
              <a:ea typeface="黑体" panose="02010609060101010101" charset="-122"/>
              <a:cs typeface="微软雅黑" panose="020B0503020204020204" charset="-122"/>
            </a:endParaRPr>
          </a:p>
          <a:p>
            <a:pPr algn="ctr"/>
            <a:r>
              <a:rPr lang="zh-CN" altLang="en-US" sz="2400" b="1">
                <a:solidFill>
                  <a:srgbClr val="FF0000"/>
                </a:solidFill>
                <a:latin typeface="黑体" panose="02010609060101010101" charset="-122"/>
                <a:ea typeface="黑体" panose="02010609060101010101" charset="-122"/>
                <a:cs typeface="微软雅黑" panose="020B0503020204020204" charset="-122"/>
              </a:rPr>
              <a:t>两个体系</a:t>
            </a:r>
            <a:endParaRPr lang="zh-CN" altLang="en-US" sz="2400" b="1">
              <a:solidFill>
                <a:srgbClr val="FF0000"/>
              </a:solidFill>
              <a:latin typeface="黑体" panose="02010609060101010101" charset="-122"/>
              <a:ea typeface="黑体" panose="02010609060101010101" charset="-122"/>
              <a:cs typeface="微软雅黑" panose="020B0503020204020204" charset="-122"/>
            </a:endParaRPr>
          </a:p>
          <a:p>
            <a:pPr algn="ctr"/>
            <a:r>
              <a:rPr lang="zh-CN" altLang="en-US" sz="2400" b="1">
                <a:solidFill>
                  <a:srgbClr val="FF0000"/>
                </a:solidFill>
                <a:latin typeface="黑体" panose="02010609060101010101" charset="-122"/>
                <a:ea typeface="黑体" panose="02010609060101010101" charset="-122"/>
                <a:cs typeface="微软雅黑" panose="020B0503020204020204" charset="-122"/>
              </a:rPr>
              <a:t>三大支柱</a:t>
            </a:r>
            <a:endParaRPr lang="zh-CN" altLang="en-US" sz="2000" b="1">
              <a:solidFill>
                <a:srgbClr val="FF0000"/>
              </a:solidFill>
              <a:latin typeface="黑体" panose="02010609060101010101" charset="-122"/>
              <a:ea typeface="黑体" panose="02010609060101010101" charset="-122"/>
              <a:cs typeface="微软雅黑" panose="020B0503020204020204" charset="-122"/>
            </a:endParaRPr>
          </a:p>
        </p:txBody>
      </p:sp>
      <p:sp>
        <p:nvSpPr>
          <p:cNvPr id="4" name="文本框 3"/>
          <p:cNvSpPr txBox="1"/>
          <p:nvPr>
            <p:custDataLst>
              <p:tags r:id="rId33"/>
            </p:custDataLst>
          </p:nvPr>
        </p:nvSpPr>
        <p:spPr>
          <a:xfrm>
            <a:off x="0" y="679372"/>
            <a:ext cx="3473450" cy="508000"/>
          </a:xfrm>
          <a:prstGeom prst="rect">
            <a:avLst/>
          </a:prstGeom>
          <a:noFill/>
        </p:spPr>
        <p:txBody>
          <a:bodyPr wrap="square" rtlCol="0" anchor="t">
            <a:spAutoFit/>
          </a:bodyPr>
          <a:lstStyle/>
          <a:p>
            <a:pPr lvl="0" algn="l">
              <a:lnSpc>
                <a:spcPct val="120000"/>
              </a:lnSpc>
              <a:buClrTx/>
              <a:buSzTx/>
              <a:buFontTx/>
            </a:pPr>
            <a:r>
              <a:rPr lang="zh-CN" altLang="en-US" sz="2400">
                <a:solidFill>
                  <a:srgbClr val="0000FF"/>
                </a:solidFill>
                <a:latin typeface="黑体" panose="02010609060101010101" charset="-122"/>
                <a:ea typeface="黑体" panose="02010609060101010101" charset="-122"/>
                <a:cs typeface="黑体" panose="02010609060101010101" charset="-122"/>
                <a:sym typeface="+mn-ea"/>
              </a:rPr>
              <a:t>(2)构建国际经济体系</a:t>
            </a:r>
            <a:endParaRPr lang="zh-CN" altLang="en-US" sz="2400">
              <a:solidFill>
                <a:srgbClr val="0000FF"/>
              </a:solidFill>
              <a:latin typeface="黑体" panose="02010609060101010101" charset="-122"/>
              <a:ea typeface="黑体" panose="02010609060101010101" charset="-122"/>
              <a:cs typeface="黑体" panose="02010609060101010101" charset="-122"/>
              <a:sym typeface="+mn-ea"/>
            </a:endParaRPr>
          </a:p>
        </p:txBody>
      </p:sp>
      <p:sp>
        <p:nvSpPr>
          <p:cNvPr id="5" name="矩形 4"/>
          <p:cNvSpPr/>
          <p:nvPr>
            <p:custDataLst>
              <p:tags r:id="rId34"/>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in)">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1" nodeType="click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strips(downLeft)">
                                      <p:cBhvr>
                                        <p:cTn id="40" dur="500"/>
                                        <p:tgtEl>
                                          <p:spTgt spid="35">
                                            <p:txEl>
                                              <p:pRg st="0" end="0"/>
                                            </p:txEl>
                                          </p:spTgt>
                                        </p:tgtEl>
                                      </p:cBhvr>
                                    </p:animEffect>
                                  </p:childTnLst>
                                </p:cTn>
                              </p:par>
                              <p:par>
                                <p:cTn id="41" presetID="18" presetClass="entr" presetSubtype="12" fill="hold" grpId="1" nodeType="withEffect">
                                  <p:stCondLst>
                                    <p:cond delay="0"/>
                                  </p:stCondLst>
                                  <p:childTnLst>
                                    <p:set>
                                      <p:cBhvr>
                                        <p:cTn id="42" dur="1" fill="hold">
                                          <p:stCondLst>
                                            <p:cond delay="0"/>
                                          </p:stCondLst>
                                        </p:cTn>
                                        <p:tgtEl>
                                          <p:spTgt spid="35">
                                            <p:txEl>
                                              <p:pRg st="1" end="1"/>
                                            </p:txEl>
                                          </p:spTgt>
                                        </p:tgtEl>
                                        <p:attrNameLst>
                                          <p:attrName>style.visibility</p:attrName>
                                        </p:attrNameLst>
                                      </p:cBhvr>
                                      <p:to>
                                        <p:strVal val="visible"/>
                                      </p:to>
                                    </p:set>
                                    <p:animEffect transition="in" filter="strips(downLeft)">
                                      <p:cBhvr>
                                        <p:cTn id="43" dur="500"/>
                                        <p:tgtEl>
                                          <p:spTgt spid="3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strips(down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1" nodeType="clickEffect">
                                  <p:stCondLst>
                                    <p:cond delay="0"/>
                                  </p:stCondLst>
                                  <p:childTnLst>
                                    <p:set>
                                      <p:cBhvr>
                                        <p:cTn id="52" dur="1" fill="hold">
                                          <p:stCondLst>
                                            <p:cond delay="0"/>
                                          </p:stCondLst>
                                        </p:cTn>
                                        <p:tgtEl>
                                          <p:spTgt spid="37">
                                            <p:txEl>
                                              <p:pRg st="0" end="0"/>
                                            </p:txEl>
                                          </p:spTgt>
                                        </p:tgtEl>
                                        <p:attrNameLst>
                                          <p:attrName>style.visibility</p:attrName>
                                        </p:attrNameLst>
                                      </p:cBhvr>
                                      <p:to>
                                        <p:strVal val="visible"/>
                                      </p:to>
                                    </p:set>
                                    <p:animEffect transition="in" filter="strips(downLeft)">
                                      <p:cBhvr>
                                        <p:cTn id="53" dur="500"/>
                                        <p:tgtEl>
                                          <p:spTgt spid="3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trips(downLeft)">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000" fill="hold">
                                          <p:stCondLst>
                                            <p:cond delay="0"/>
                                          </p:stCondLst>
                                        </p:cTn>
                                        <p:tgtEl>
                                          <p:spTgt spid="42"/>
                                        </p:tgtEl>
                                        <p:attrNameLst>
                                          <p:attrName>style.visibility</p:attrName>
                                        </p:attrNameLst>
                                      </p:cBhvr>
                                      <p:to>
                                        <p:strVal val="visible"/>
                                      </p:to>
                                    </p:set>
                                    <p:animEffect transition="in" filter="diamond(in)">
                                      <p:cBhvr>
                                        <p:cTn id="63" dur="10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strips(downLeft)">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strips(downLeft)">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strips(downLeft)">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strips(downLeft)">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barn(inVertical)">
                                      <p:cBhvr>
                                        <p:cTn id="93" dur="5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000" fill="hold">
                                          <p:stCondLst>
                                            <p:cond delay="0"/>
                                          </p:stCondLst>
                                        </p:cTn>
                                        <p:tgtEl>
                                          <p:spTgt spid="8"/>
                                        </p:tgtEl>
                                        <p:attrNameLst>
                                          <p:attrName>style.visibility</p:attrName>
                                        </p:attrNameLst>
                                      </p:cBhvr>
                                      <p:to>
                                        <p:strVal val="visible"/>
                                      </p:to>
                                    </p:set>
                                    <p:animEffect transition="in" filter="wheel(1)">
                                      <p:cBhvr>
                                        <p:cTn id="9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p:bldP spid="31" grpId="0"/>
      <p:bldP spid="35" grpId="1" uiExpand="1" build="allAtOnce"/>
      <p:bldP spid="36" grpId="0" animBg="1"/>
      <p:bldP spid="37" grpId="1" build="allAtOnce"/>
      <p:bldP spid="38" grpId="0"/>
      <p:bldP spid="39" grpId="0"/>
      <p:bldP spid="41" grpId="0"/>
      <p:bldP spid="42" grpId="0" animBg="1"/>
      <p:bldP spid="43" grpId="0" animBg="1"/>
      <p:bldP spid="44" grpId="0" animBg="1"/>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内容占位符 2"/>
          <p:cNvSpPr>
            <a:spLocks noGrp="1"/>
          </p:cNvSpPr>
          <p:nvPr>
            <p:ph idx="1"/>
            <p:custDataLst>
              <p:tags r:id="rId1"/>
            </p:custDataLst>
          </p:nvPr>
        </p:nvSpPr>
        <p:spPr>
          <a:xfrm>
            <a:off x="263525" y="315913"/>
            <a:ext cx="11398250" cy="5886450"/>
          </a:xfrm>
          <a:solidFill>
            <a:schemeClr val="bg1"/>
          </a:solidFill>
        </p:spPr>
        <p:txBody>
          <a:bodyPr wrap="square" lIns="91440" tIns="45720" rIns="91440" bIns="45720" anchor="t" anchorCtr="0">
            <a:normAutofit lnSpcReduction="10000"/>
          </a:bodyPr>
          <a:lstStyle/>
          <a:p>
            <a:pPr algn="ctr">
              <a:lnSpc>
                <a:spcPct val="100000"/>
              </a:lnSpc>
              <a:buClr>
                <a:srgbClr val="477AB1"/>
              </a:buClr>
            </a:pPr>
            <a:r>
              <a:rPr lang="zh-CN" altLang="zh-CN" sz="4000" b="1">
                <a:highlight>
                  <a:srgbClr val="FFFF00"/>
                </a:highlight>
                <a:ea typeface="华文楷体" panose="02010600040101010101" pitchFamily="2" charset="-122"/>
                <a:sym typeface="+mn-ea"/>
              </a:rPr>
              <a:t>考向二</a:t>
            </a:r>
            <a:r>
              <a:rPr lang="en-US" altLang="zh-CN" sz="4000" b="1">
                <a:highlight>
                  <a:srgbClr val="FFFF00"/>
                </a:highlight>
                <a:ea typeface="华文楷体" panose="02010600040101010101" pitchFamily="2" charset="-122"/>
                <a:sym typeface="+mn-ea"/>
              </a:rPr>
              <a:t> </a:t>
            </a:r>
            <a:r>
              <a:rPr lang="zh-CN" altLang="zh-CN" sz="4000" b="1">
                <a:highlight>
                  <a:srgbClr val="FFFF00"/>
                </a:highlight>
                <a:ea typeface="华文楷体" panose="02010600040101010101" pitchFamily="2" charset="-122"/>
                <a:sym typeface="+mn-ea"/>
              </a:rPr>
              <a:t>战后经济格局的变化</a:t>
            </a:r>
            <a:endParaRPr lang="zh-CN" altLang="zh-CN" sz="4000">
              <a:highlight>
                <a:srgbClr val="FFFF00"/>
              </a:highlight>
              <a:ea typeface="华文楷体" panose="02010600040101010101" pitchFamily="2" charset="-122"/>
            </a:endParaRPr>
          </a:p>
          <a:p>
            <a:pPr>
              <a:lnSpc>
                <a:spcPct val="100000"/>
              </a:lnSpc>
              <a:buClr>
                <a:srgbClr val="477AB1"/>
              </a:buClr>
            </a:pPr>
            <a:r>
              <a:rPr lang="en-US" altLang="zh-CN" b="1">
                <a:ea typeface="华文楷体" panose="02010600040101010101" pitchFamily="2" charset="-122"/>
              </a:rPr>
              <a:t>1</a:t>
            </a:r>
            <a:r>
              <a:rPr lang="zh-CN" altLang="zh-CN" b="1">
                <a:ea typeface="华文楷体" panose="02010600040101010101" pitchFamily="2" charset="-122"/>
              </a:rPr>
              <a:t>．</a:t>
            </a:r>
            <a:r>
              <a:rPr lang="zh-CN" altLang="zh-CN" b="1">
                <a:solidFill>
                  <a:srgbClr val="FF0000"/>
                </a:solidFill>
                <a:ea typeface="华文楷体" panose="02010600040101010101" pitchFamily="2" charset="-122"/>
              </a:rPr>
              <a:t>苏联经济改革</a:t>
            </a:r>
            <a:r>
              <a:rPr lang="zh-CN" altLang="zh-CN" b="1">
                <a:ea typeface="华文楷体" panose="02010600040101010101" pitchFamily="2" charset="-122"/>
              </a:rPr>
              <a:t>冲击了斯大林模式，但无法突破斯大林模式的束缚，最终改革失败，苏联解体。</a:t>
            </a:r>
            <a:endParaRPr lang="zh-CN" altLang="zh-CN" b="1">
              <a:ea typeface="华文楷体" panose="02010600040101010101" pitchFamily="2" charset="-122"/>
            </a:endParaRPr>
          </a:p>
          <a:p>
            <a:pPr>
              <a:lnSpc>
                <a:spcPct val="100000"/>
              </a:lnSpc>
              <a:buClr>
                <a:srgbClr val="477AB1"/>
              </a:buClr>
            </a:pPr>
            <a:r>
              <a:rPr lang="en-US" altLang="zh-CN" b="1">
                <a:ea typeface="华文楷体" panose="02010600040101010101" pitchFamily="2" charset="-122"/>
              </a:rPr>
              <a:t>2</a:t>
            </a:r>
            <a:r>
              <a:rPr lang="zh-CN" altLang="zh-CN" b="1">
                <a:ea typeface="华文楷体" panose="02010600040101010101" pitchFamily="2" charset="-122"/>
              </a:rPr>
              <a:t>．资本主义国家凯恩斯主义盛行，受罗斯福新政影响，资本主义国家大规模推动国家垄断资本主义发展，</a:t>
            </a:r>
            <a:r>
              <a:rPr lang="zh-CN" altLang="zh-CN" b="1">
                <a:solidFill>
                  <a:srgbClr val="FF0000"/>
                </a:solidFill>
                <a:ea typeface="华文楷体" panose="02010600040101010101" pitchFamily="2" charset="-122"/>
              </a:rPr>
              <a:t>加强对经济的干预</a:t>
            </a:r>
            <a:r>
              <a:rPr lang="zh-CN" altLang="zh-CN" b="1">
                <a:ea typeface="华文楷体" panose="02010600040101010101" pitchFamily="2" charset="-122"/>
              </a:rPr>
              <a:t>，建立福利国家，出现了</a:t>
            </a:r>
            <a:r>
              <a:rPr lang="en-US" altLang="zh-CN" b="1">
                <a:solidFill>
                  <a:srgbClr val="FF0000"/>
                </a:solidFill>
                <a:ea typeface="华文楷体" panose="02010600040101010101" pitchFamily="2" charset="-122"/>
              </a:rPr>
              <a:t>20 </a:t>
            </a:r>
            <a:r>
              <a:rPr lang="zh-CN" altLang="zh-CN" b="1">
                <a:solidFill>
                  <a:srgbClr val="FF0000"/>
                </a:solidFill>
                <a:ea typeface="华文楷体" panose="02010600040101010101" pitchFamily="2" charset="-122"/>
              </a:rPr>
              <a:t>世纪五六十年代资本主义经济的黄金时代</a:t>
            </a:r>
            <a:r>
              <a:rPr lang="zh-CN" altLang="zh-CN" b="1">
                <a:ea typeface="华文楷体" panose="02010600040101010101" pitchFamily="2" charset="-122"/>
              </a:rPr>
              <a:t>，但</a:t>
            </a:r>
            <a:r>
              <a:rPr lang="en-US" altLang="zh-CN" b="1">
                <a:solidFill>
                  <a:srgbClr val="FF0000"/>
                </a:solidFill>
                <a:ea typeface="华文楷体" panose="02010600040101010101" pitchFamily="2" charset="-122"/>
              </a:rPr>
              <a:t>20</a:t>
            </a:r>
            <a:r>
              <a:rPr lang="zh-CN" altLang="zh-CN" b="1">
                <a:solidFill>
                  <a:srgbClr val="FF0000"/>
                </a:solidFill>
                <a:ea typeface="华文楷体" panose="02010600040101010101" pitchFamily="2" charset="-122"/>
              </a:rPr>
              <a:t>世纪</a:t>
            </a:r>
            <a:r>
              <a:rPr lang="en-US" altLang="zh-CN" b="1">
                <a:solidFill>
                  <a:srgbClr val="FF0000"/>
                </a:solidFill>
                <a:ea typeface="华文楷体" panose="02010600040101010101" pitchFamily="2" charset="-122"/>
              </a:rPr>
              <a:t>70</a:t>
            </a:r>
            <a:r>
              <a:rPr lang="zh-CN" altLang="zh-CN" b="1">
                <a:solidFill>
                  <a:srgbClr val="FF0000"/>
                </a:solidFill>
                <a:ea typeface="华文楷体" panose="02010600040101010101" pitchFamily="2" charset="-122"/>
              </a:rPr>
              <a:t>年代初发生经济滞胀后</a:t>
            </a:r>
            <a:r>
              <a:rPr lang="zh-CN" altLang="zh-CN" b="1">
                <a:ea typeface="华文楷体" panose="02010600040101010101" pitchFamily="2" charset="-122"/>
              </a:rPr>
              <a:t>，主要资本主义国家纷纷减少政府对经济的干预，如削减福利开支、出售国有企业等。</a:t>
            </a:r>
            <a:endParaRPr lang="zh-CN" altLang="zh-CN" b="1">
              <a:ea typeface="华文楷体" panose="02010600040101010101" pitchFamily="2" charset="-122"/>
            </a:endParaRPr>
          </a:p>
          <a:p>
            <a:pPr>
              <a:lnSpc>
                <a:spcPct val="100000"/>
              </a:lnSpc>
              <a:buClr>
                <a:srgbClr val="477AB1"/>
              </a:buClr>
            </a:pPr>
            <a:r>
              <a:rPr lang="en-US" altLang="zh-CN" b="1">
                <a:ea typeface="华文楷体" panose="02010600040101010101" pitchFamily="2" charset="-122"/>
              </a:rPr>
              <a:t>3.</a:t>
            </a:r>
            <a:r>
              <a:rPr lang="zh-CN" altLang="zh-CN" b="1">
                <a:ea typeface="华文楷体" panose="02010600040101010101" pitchFamily="2" charset="-122"/>
              </a:rPr>
              <a:t>资本主义国家吸取经济危机和二战的教训，</a:t>
            </a:r>
            <a:r>
              <a:rPr lang="zh-CN" altLang="zh-CN" b="1">
                <a:solidFill>
                  <a:srgbClr val="FF0000"/>
                </a:solidFill>
                <a:ea typeface="华文楷体" panose="02010600040101010101" pitchFamily="2" charset="-122"/>
              </a:rPr>
              <a:t>加强国际间经济的协调与合作</a:t>
            </a:r>
            <a:r>
              <a:rPr lang="zh-CN" altLang="zh-CN" b="1">
                <a:ea typeface="华文楷体" panose="02010600040101010101" pitchFamily="2" charset="-122"/>
              </a:rPr>
              <a:t>，建立布雷顿森林体系和国际贸易体系，使世界经济朝制度化、体系化方向发展。</a:t>
            </a:r>
            <a:endParaRPr lang="zh-CN" altLang="zh-CN" b="1">
              <a:ea typeface="华文楷体" panose="02010600040101010101" pitchFamily="2" charset="-122"/>
            </a:endParaRPr>
          </a:p>
          <a:p>
            <a:pPr>
              <a:lnSpc>
                <a:spcPct val="100000"/>
              </a:lnSpc>
              <a:buClr>
                <a:srgbClr val="477AB1"/>
              </a:buClr>
            </a:pPr>
            <a:r>
              <a:rPr lang="en-US" altLang="zh-CN" b="1">
                <a:ea typeface="华文楷体" panose="02010600040101010101" pitchFamily="2" charset="-122"/>
              </a:rPr>
              <a:t>4.</a:t>
            </a:r>
            <a:r>
              <a:rPr lang="zh-CN" altLang="zh-CN" b="1">
                <a:ea typeface="华文楷体" panose="02010600040101010101" pitchFamily="2" charset="-122"/>
              </a:rPr>
              <a:t>世界经济的</a:t>
            </a:r>
            <a:r>
              <a:rPr lang="zh-CN" altLang="zh-CN" b="1">
                <a:solidFill>
                  <a:srgbClr val="FF0000"/>
                </a:solidFill>
                <a:ea typeface="华文楷体" panose="02010600040101010101" pitchFamily="2" charset="-122"/>
              </a:rPr>
              <a:t>区域集团化、全球化</a:t>
            </a:r>
            <a:endParaRPr lang="zh-CN" altLang="zh-CN" b="1">
              <a:solidFill>
                <a:srgbClr val="FF0000"/>
              </a:solidFill>
              <a:ea typeface="华文楷体" panose="0201060004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bg/>
                                          </p:spTgt>
                                        </p:tgtEl>
                                        <p:attrNameLst>
                                          <p:attrName>style.visibility</p:attrName>
                                        </p:attrNameLst>
                                      </p:cBhvr>
                                      <p:to>
                                        <p:strVal val="visible"/>
                                      </p:to>
                                    </p:set>
                                    <p:anim calcmode="lin" valueType="num">
                                      <p:cBhvr additive="base">
                                        <p:cTn id="7" dur="500" fill="hold"/>
                                        <p:tgtEl>
                                          <p:spTgt spid="4505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2"/>
          <p:cNvSpPr txBox="1">
            <a:spLocks noChangeArrowheads="1"/>
          </p:cNvSpPr>
          <p:nvPr>
            <p:custDataLst>
              <p:tags r:id="rId1"/>
            </p:custDataLst>
          </p:nvPr>
        </p:nvSpPr>
        <p:spPr bwMode="auto">
          <a:xfrm>
            <a:off x="1992314" y="188914"/>
            <a:ext cx="799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endParaRPr lang="zh-CN" altLang="en-US" sz="1800">
              <a:solidFill>
                <a:srgbClr val="C00000"/>
              </a:solidFill>
              <a:latin typeface="黑体" panose="02010609060101010101" charset="-122"/>
              <a:ea typeface="黑体" panose="02010609060101010101" charset="-122"/>
            </a:endParaRPr>
          </a:p>
        </p:txBody>
      </p:sp>
      <p:sp>
        <p:nvSpPr>
          <p:cNvPr id="30729" name="矩形 11"/>
          <p:cNvSpPr>
            <a:spLocks noChangeArrowheads="1"/>
          </p:cNvSpPr>
          <p:nvPr>
            <p:custDataLst>
              <p:tags r:id="rId2"/>
            </p:custDataLst>
          </p:nvPr>
        </p:nvSpPr>
        <p:spPr bwMode="auto">
          <a:xfrm>
            <a:off x="0" y="236157"/>
            <a:ext cx="270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2800" b="1" u="sng">
                <a:solidFill>
                  <a:srgbClr val="C00000"/>
                </a:solidFill>
                <a:latin typeface="黑体" panose="02010609060101010101" charset="-122"/>
                <a:ea typeface="黑体" panose="02010609060101010101" charset="-122"/>
              </a:rPr>
              <a:t>【</a:t>
            </a:r>
            <a:r>
              <a:rPr lang="zh-CN" altLang="en-US" sz="2800" b="1" u="sng">
                <a:solidFill>
                  <a:srgbClr val="C00000"/>
                </a:solidFill>
                <a:latin typeface="黑体" panose="02010609060101010101" charset="-122"/>
                <a:ea typeface="黑体" panose="02010609060101010101" charset="-122"/>
              </a:rPr>
              <a:t>案例</a:t>
            </a:r>
            <a:r>
              <a:rPr lang="en-US" altLang="zh-CN" sz="2800" b="1" u="sng">
                <a:solidFill>
                  <a:srgbClr val="C00000"/>
                </a:solidFill>
                <a:latin typeface="黑体" panose="02010609060101010101" charset="-122"/>
                <a:ea typeface="黑体" panose="02010609060101010101" charset="-122"/>
              </a:rPr>
              <a:t>·</a:t>
            </a:r>
            <a:r>
              <a:rPr lang="zh-CN" altLang="en-US" sz="2800" b="1" u="sng">
                <a:solidFill>
                  <a:srgbClr val="C00000"/>
                </a:solidFill>
                <a:latin typeface="黑体" panose="02010609060101010101" charset="-122"/>
                <a:ea typeface="黑体" panose="02010609060101010101" charset="-122"/>
              </a:rPr>
              <a:t>运用</a:t>
            </a:r>
            <a:r>
              <a:rPr lang="en-US" altLang="zh-CN" sz="2800" b="1" u="sng">
                <a:solidFill>
                  <a:srgbClr val="C00000"/>
                </a:solidFill>
                <a:latin typeface="黑体" panose="02010609060101010101" charset="-122"/>
                <a:ea typeface="黑体" panose="02010609060101010101" charset="-122"/>
              </a:rPr>
              <a:t>】</a:t>
            </a:r>
            <a:endParaRPr lang="zh-CN" altLang="en-US" sz="2800" b="1" u="sng">
              <a:solidFill>
                <a:srgbClr val="C00000"/>
              </a:solidFill>
              <a:latin typeface="黑体" panose="02010609060101010101" charset="-122"/>
              <a:ea typeface="黑体" panose="02010609060101010101" charset="-122"/>
            </a:endParaRPr>
          </a:p>
        </p:txBody>
      </p:sp>
      <p:sp>
        <p:nvSpPr>
          <p:cNvPr id="3" name="矩形 2"/>
          <p:cNvSpPr/>
          <p:nvPr>
            <p:custDataLst>
              <p:tags r:id="rId3"/>
            </p:custDataLst>
          </p:nvPr>
        </p:nvSpPr>
        <p:spPr>
          <a:xfrm>
            <a:off x="66358" y="1414401"/>
            <a:ext cx="4450080" cy="521970"/>
          </a:xfrm>
          <a:prstGeom prst="rect">
            <a:avLst/>
          </a:prstGeom>
          <a:solidFill>
            <a:sysClr val="window" lastClr="FFFFFF"/>
          </a:solidFill>
          <a:ln w="12700" cmpd="sng">
            <a:noFill/>
            <a:prstDash val="solid"/>
          </a:ln>
          <a:effectLst>
            <a:prstShdw prst="shdw17" dist="17961" dir="2699999">
              <a:srgbClr val="FFFFCC">
                <a:gamma/>
                <a:shade val="60000"/>
                <a:invGamma/>
              </a:srgbClr>
            </a:prstShdw>
          </a:effectLst>
        </p:spPr>
        <p:txBody>
          <a:bodyPr wrap="none"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a:ln>
                  <a:noFill/>
                </a:ln>
                <a:solidFill>
                  <a:srgbClr val="AA6500"/>
                </a:solidFill>
                <a:effectLst>
                  <a:outerShdw blurRad="38100" dist="38100" dir="2700000">
                    <a:srgbClr val="000000"/>
                  </a:outerShdw>
                </a:effectLst>
                <a:uLnTx/>
                <a:uFillTx/>
                <a:latin typeface="华文中宋" panose="02010600040101010101" charset="-122"/>
                <a:ea typeface="华文中宋" panose="02010600040101010101" charset="-122"/>
              </a:rPr>
              <a:t>案例一：究竟该找谁求助？</a:t>
            </a:r>
            <a:endParaRPr kumimoji="0" lang="zh-CN" altLang="en-US" sz="2800" b="0" i="0" u="none" strike="noStrike" kern="0" cap="none" spc="0" normalizeH="0" baseline="0" noProof="0">
              <a:ln>
                <a:noFill/>
              </a:ln>
              <a:solidFill>
                <a:srgbClr val="AA6500"/>
              </a:solidFill>
              <a:effectLst>
                <a:outerShdw blurRad="38100" dist="38100" dir="2700000">
                  <a:srgbClr val="000000"/>
                </a:outerShdw>
              </a:effectLst>
              <a:uLnTx/>
              <a:uFillTx/>
              <a:latin typeface="华文中宋" panose="02010600040101010101" charset="-122"/>
              <a:ea typeface="华文中宋" panose="02010600040101010101" charset="-122"/>
            </a:endParaRPr>
          </a:p>
        </p:txBody>
      </p:sp>
      <p:sp>
        <p:nvSpPr>
          <p:cNvPr id="4" name="Rectangle 4"/>
          <p:cNvSpPr/>
          <p:nvPr>
            <p:custDataLst>
              <p:tags r:id="rId4"/>
            </p:custDataLst>
          </p:nvPr>
        </p:nvSpPr>
        <p:spPr>
          <a:xfrm>
            <a:off x="66675" y="2081468"/>
            <a:ext cx="11912600" cy="2245360"/>
          </a:xfrm>
          <a:prstGeom prst="rect">
            <a:avLst/>
          </a:prstGeom>
          <a:solidFill>
            <a:sysClr val="window" lastClr="FFFFFF"/>
          </a:solidFill>
          <a:ln w="12700" cap="flat" cmpd="sng">
            <a:solidFill>
              <a:sysClr val="window" lastClr="FFFFFF">
                <a:lumMod val="50000"/>
              </a:sysClr>
            </a:solidFill>
            <a:prstDash val="solid"/>
            <a:miter/>
            <a:headEnd type="none" w="med" len="med"/>
            <a:tailEnd type="none" w="med" len="med"/>
          </a:ln>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1</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en-US" altLang="zh-CN"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1997</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年韩国爆发金融危机，</a:t>
            </a:r>
            <a:r>
              <a:rPr kumimoji="0" lang="zh-CN" altLang="en-US" sz="28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韩元贬值</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一半以上，韩国政府不得不向某国际组织</a:t>
            </a:r>
            <a:r>
              <a:rPr kumimoji="0" lang="zh-CN" altLang="en-US" sz="28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申请贷款来稳定货币</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   </a:t>
            </a:r>
            <a:endPar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2</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en-US" altLang="zh-CN"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2008</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年</a:t>
            </a:r>
            <a:r>
              <a:rPr kumimoji="0" lang="en-US" altLang="zh-CN"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5·12</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汶川大地震后，需要大笔资金用于</a:t>
            </a:r>
            <a:r>
              <a:rPr kumimoji="0" lang="zh-CN" altLang="en-US" sz="2800" b="1" i="0" u="none" strike="noStrike" kern="0" cap="none" spc="0" normalizeH="0" baseline="0" noProof="0">
                <a:ln>
                  <a:noFill/>
                </a:ln>
                <a:solidFill>
                  <a:srgbClr val="C00000"/>
                </a:solidFill>
                <a:effectLst/>
                <a:uLnTx/>
                <a:uFillTx/>
                <a:latin typeface="楷体" panose="02010609060101010101" charset="-122"/>
                <a:ea typeface="楷体" panose="02010609060101010101" charset="-122"/>
                <a:cs typeface="楷体" panose="02010609060101010101" charset="-122"/>
              </a:rPr>
              <a:t>震后重建</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 </a:t>
            </a:r>
            <a:endPar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3</a:t>
            </a:r>
            <a:r>
              <a:rPr kumimoji="0" lang="zh-CN"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en-US"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rPr>
              <a:t>东方网6月29日报道：中国又从???得到了两笔贷款，共计３.６亿美元，用于长江干堤加固项目和河北省城市用水项目。</a:t>
            </a:r>
            <a:endParaRPr kumimoji="0" lang="en-US" altLang="en-US" sz="2800" b="1" i="0" u="none" strike="noStrike" kern="0" cap="none" spc="0" normalizeH="0" baseline="0" noProof="0">
              <a:ln>
                <a:noFill/>
              </a:ln>
              <a:solidFill>
                <a:prstClr val="black"/>
              </a:solidFill>
              <a:effectLst/>
              <a:uLnTx/>
              <a:uFillTx/>
              <a:latin typeface="楷体" panose="02010609060101010101" charset="-122"/>
              <a:ea typeface="楷体" panose="02010609060101010101" charset="-122"/>
              <a:cs typeface="楷体" panose="02010609060101010101" charset="-122"/>
            </a:endParaRPr>
          </a:p>
        </p:txBody>
      </p:sp>
      <p:sp>
        <p:nvSpPr>
          <p:cNvPr id="5" name="Rectangle 17"/>
          <p:cNvSpPr/>
          <p:nvPr>
            <p:custDataLst>
              <p:tags r:id="rId5"/>
            </p:custDataLst>
          </p:nvPr>
        </p:nvSpPr>
        <p:spPr>
          <a:xfrm>
            <a:off x="4893310" y="2539938"/>
            <a:ext cx="866775" cy="521970"/>
          </a:xfrm>
          <a:prstGeom prst="rect">
            <a:avLst/>
          </a:prstGeom>
          <a:noFill/>
          <a:ln w="9525">
            <a:solidFill>
              <a:srgbClr val="C00000"/>
            </a:solidFill>
          </a:ln>
        </p:spPr>
        <p:txBody>
          <a:bodyPr wrap="none">
            <a:spAutoFit/>
          </a:bodyPr>
          <a:lstStyle/>
          <a:p>
            <a:r>
              <a:rPr lang="en-US" altLang="zh-CN" sz="2800" b="1">
                <a:solidFill>
                  <a:srgbClr val="FF0000"/>
                </a:solidFill>
                <a:latin typeface="方正清刻本悦宋简体"/>
              </a:rPr>
              <a:t>IMF</a:t>
            </a:r>
            <a:endParaRPr lang="en-US" altLang="zh-CN" sz="2800" b="1">
              <a:solidFill>
                <a:srgbClr val="FF0000"/>
              </a:solidFill>
              <a:latin typeface="方正清刻本悦宋简体"/>
            </a:endParaRPr>
          </a:p>
        </p:txBody>
      </p:sp>
      <p:sp>
        <p:nvSpPr>
          <p:cNvPr id="7" name="Rectangle 19"/>
          <p:cNvSpPr/>
          <p:nvPr>
            <p:custDataLst>
              <p:tags r:id="rId6"/>
            </p:custDataLst>
          </p:nvPr>
        </p:nvSpPr>
        <p:spPr>
          <a:xfrm>
            <a:off x="9768205" y="2943163"/>
            <a:ext cx="808990" cy="521970"/>
          </a:xfrm>
          <a:prstGeom prst="rect">
            <a:avLst/>
          </a:prstGeom>
          <a:noFill/>
          <a:ln w="9525">
            <a:solidFill>
              <a:srgbClr val="C00000"/>
            </a:solidFill>
          </a:ln>
        </p:spPr>
        <p:txBody>
          <a:bodyPr wrap="none">
            <a:spAutoFit/>
          </a:bodyPr>
          <a:lstStyle/>
          <a:p>
            <a:pPr>
              <a:spcBef>
                <a:spcPct val="50000"/>
              </a:spcBef>
            </a:pPr>
            <a:r>
              <a:rPr lang="en-US" altLang="zh-CN" sz="2800" b="1">
                <a:solidFill>
                  <a:srgbClr val="FF0000"/>
                </a:solidFill>
                <a:latin typeface="方正清刻本悦宋简体"/>
              </a:rPr>
              <a:t>WB</a:t>
            </a:r>
            <a:endParaRPr lang="en-US" altLang="zh-CN" sz="2800" b="1">
              <a:solidFill>
                <a:srgbClr val="FF0000"/>
              </a:solidFill>
              <a:latin typeface="方正清刻本悦宋简体"/>
            </a:endParaRPr>
          </a:p>
        </p:txBody>
      </p:sp>
      <p:sp>
        <p:nvSpPr>
          <p:cNvPr id="8" name="Rectangle 19"/>
          <p:cNvSpPr/>
          <p:nvPr>
            <p:custDataLst>
              <p:tags r:id="rId7"/>
            </p:custDataLst>
          </p:nvPr>
        </p:nvSpPr>
        <p:spPr>
          <a:xfrm>
            <a:off x="7641590" y="3837243"/>
            <a:ext cx="808990" cy="489585"/>
          </a:xfrm>
          <a:prstGeom prst="rect">
            <a:avLst/>
          </a:prstGeom>
          <a:noFill/>
          <a:ln w="9525">
            <a:solidFill>
              <a:srgbClr val="C00000"/>
            </a:solidFill>
          </a:ln>
        </p:spPr>
        <p:txBody>
          <a:bodyPr wrap="square">
            <a:noAutofit/>
          </a:bodyPr>
          <a:lstStyle/>
          <a:p>
            <a:pPr>
              <a:spcBef>
                <a:spcPct val="50000"/>
              </a:spcBef>
            </a:pPr>
            <a:r>
              <a:rPr lang="en-US" altLang="zh-CN" sz="2800" b="1">
                <a:solidFill>
                  <a:srgbClr val="FF0000"/>
                </a:solidFill>
                <a:latin typeface="方正清刻本悦宋简体"/>
              </a:rPr>
              <a:t>WB</a:t>
            </a:r>
            <a:endParaRPr lang="en-US" altLang="zh-CN" sz="2800" b="1">
              <a:solidFill>
                <a:srgbClr val="FF0000"/>
              </a:solidFill>
              <a:latin typeface="方正清刻本悦宋简体"/>
            </a:endParaRPr>
          </a:p>
        </p:txBody>
      </p:sp>
      <p:sp>
        <p:nvSpPr>
          <p:cNvPr id="10" name="矩形 9"/>
          <p:cNvSpPr/>
          <p:nvPr>
            <p:custDataLst>
              <p:tags r:id="rId8"/>
            </p:custDataLst>
          </p:nvPr>
        </p:nvSpPr>
        <p:spPr>
          <a:xfrm>
            <a:off x="66358" y="4363341"/>
            <a:ext cx="4450080" cy="521970"/>
          </a:xfrm>
          <a:prstGeom prst="rect">
            <a:avLst/>
          </a:prstGeom>
          <a:solidFill>
            <a:sysClr val="window" lastClr="FFFFFF"/>
          </a:solidFill>
          <a:ln w="12700" cmpd="sng">
            <a:noFill/>
            <a:prstDash val="solid"/>
          </a:ln>
          <a:effectLst>
            <a:prstShdw prst="shdw17" dist="17961" dir="2699999">
              <a:srgbClr val="FFFFCC">
                <a:gamma/>
                <a:shade val="60000"/>
                <a:invGamma/>
              </a:srgbClr>
            </a:prstShdw>
          </a:effectLst>
        </p:spPr>
        <p:txBody>
          <a:bodyPr wrap="none"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a:ln>
                  <a:noFill/>
                </a:ln>
                <a:solidFill>
                  <a:srgbClr val="AA6500"/>
                </a:solidFill>
                <a:effectLst>
                  <a:outerShdw blurRad="38100" dist="38100" dir="2700000">
                    <a:srgbClr val="000000"/>
                  </a:outerShdw>
                </a:effectLst>
                <a:uLnTx/>
                <a:uFillTx/>
                <a:latin typeface="华文中宋" panose="02010600040101010101" charset="-122"/>
                <a:ea typeface="华文中宋" panose="02010600040101010101" charset="-122"/>
              </a:rPr>
              <a:t>案例二：世界银行行长竞选</a:t>
            </a:r>
            <a:endParaRPr kumimoji="0" lang="zh-CN" altLang="en-US" sz="2800" b="0" i="0" u="none" strike="noStrike" kern="0" cap="none" spc="0" normalizeH="0" baseline="0" noProof="0">
              <a:ln>
                <a:noFill/>
              </a:ln>
              <a:solidFill>
                <a:srgbClr val="AA6500"/>
              </a:solidFill>
              <a:effectLst>
                <a:outerShdw blurRad="38100" dist="38100" dir="2700000">
                  <a:srgbClr val="000000"/>
                </a:outerShdw>
              </a:effectLst>
              <a:uLnTx/>
              <a:uFillTx/>
              <a:latin typeface="华文中宋" panose="02010600040101010101" charset="-122"/>
              <a:ea typeface="华文中宋" panose="02010600040101010101" charset="-122"/>
            </a:endParaRPr>
          </a:p>
        </p:txBody>
      </p:sp>
      <p:sp>
        <p:nvSpPr>
          <p:cNvPr id="11" name="文本框 10"/>
          <p:cNvSpPr txBox="1"/>
          <p:nvPr>
            <p:custDataLst>
              <p:tags r:id="rId9"/>
            </p:custDataLst>
          </p:nvPr>
        </p:nvSpPr>
        <p:spPr>
          <a:xfrm>
            <a:off x="91440" y="4996118"/>
            <a:ext cx="11912600" cy="953135"/>
          </a:xfrm>
          <a:prstGeom prst="rect">
            <a:avLst/>
          </a:prstGeom>
          <a:noFill/>
          <a:ln>
            <a:solidFill>
              <a:sysClr val="window" lastClr="FFFFFF">
                <a:lumMod val="50000"/>
              </a:sysClr>
            </a:solidFill>
          </a:ln>
        </p:spPr>
        <p:txBody>
          <a:bodyPr wrap="square" rtlCol="0" anchor="t">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000000"/>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2007</a:t>
            </a:r>
            <a:r>
              <a:rPr kumimoji="0" lang="zh-CN" altLang="en-US" sz="2800" b="1" i="0" u="none" strike="noStrike" kern="0" cap="none" spc="0" normalizeH="0" baseline="0" noProof="0">
                <a:ln>
                  <a:noFill/>
                </a:ln>
                <a:solidFill>
                  <a:srgbClr val="000000"/>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年前英国首相布莱尔竞选世界银行行长，美国总统布什坚持世界银行行长必须是美国人。最终</a:t>
            </a:r>
            <a:r>
              <a:rPr kumimoji="0" lang="zh-CN" altLang="en-US" sz="2800" b="1" i="0" u="none" strike="noStrike" kern="0" cap="none" spc="0" normalizeH="0" baseline="0" noProof="0">
                <a:ln>
                  <a:noFill/>
                </a:ln>
                <a:solidFill>
                  <a:srgbClr val="000000"/>
                </a:solidFill>
                <a:effectLst>
                  <a:outerShdw blurRad="38100" dist="38100" dir="2700000">
                    <a:srgbClr val="FFFFFF"/>
                  </a:outerShdw>
                </a:effectLst>
                <a:uLnTx/>
                <a:uFillTx/>
                <a:latin typeface="楷体" panose="02010609060101010101" charset="-122"/>
                <a:ea typeface="楷体" panose="02010609060101010101" charset="-122"/>
                <a:sym typeface="+mn-ea"/>
              </a:rPr>
              <a:t>美国人佐利克当选为世界银行行长。为何如此？</a:t>
            </a:r>
            <a:endParaRPr kumimoji="0" lang="zh-CN" altLang="en-US" sz="2800" b="1" i="0" u="none" strike="noStrike" kern="0" cap="none" spc="0" normalizeH="0" baseline="0" noProof="0">
              <a:ln>
                <a:noFill/>
              </a:ln>
              <a:solidFill>
                <a:srgbClr val="000000"/>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endParaRPr>
          </a:p>
        </p:txBody>
      </p:sp>
      <p:sp>
        <p:nvSpPr>
          <p:cNvPr id="12" name="Text Box 7"/>
          <p:cNvSpPr txBox="1"/>
          <p:nvPr>
            <p:custDataLst>
              <p:tags r:id="rId10"/>
            </p:custDataLst>
          </p:nvPr>
        </p:nvSpPr>
        <p:spPr>
          <a:xfrm>
            <a:off x="322580" y="6060378"/>
            <a:ext cx="11435666" cy="521970"/>
          </a:xfrm>
          <a:prstGeom prst="rect">
            <a:avLst/>
          </a:prstGeom>
          <a:solidFill>
            <a:srgbClr val="C00000"/>
          </a:solidFill>
          <a:ln w="9525">
            <a:noFill/>
          </a:ln>
        </p:spPr>
        <p:txBody>
          <a:bodyPr wrap="square">
            <a:spAutoFit/>
          </a:bodyPr>
          <a:lstStyle/>
          <a:p>
            <a:r>
              <a:rPr lang="en-US" altLang="zh-CN" sz="2400" b="1">
                <a:solidFill>
                  <a:prstClr val="white"/>
                </a:solidFill>
                <a:latin typeface="华文中宋" panose="02010600040101010101" charset="-122"/>
                <a:ea typeface="华文中宋" panose="02010600040101010101" charset="-122"/>
                <a:cs typeface="华文中宋" panose="02010600040101010101" charset="-122"/>
              </a:rPr>
              <a:t> </a:t>
            </a:r>
            <a:r>
              <a:rPr lang="en-US" altLang="zh-CN" sz="2800" b="1">
                <a:solidFill>
                  <a:prstClr val="white"/>
                </a:solidFill>
                <a:latin typeface="华文中宋" panose="02010600040101010101" charset="-122"/>
                <a:ea typeface="华文中宋" panose="02010600040101010101" charset="-122"/>
                <a:cs typeface="华文中宋" panose="02010600040101010101" charset="-122"/>
              </a:rPr>
              <a:t>⒈</a:t>
            </a:r>
            <a:r>
              <a:rPr lang="zh-CN" altLang="en-US" sz="2800" b="1">
                <a:solidFill>
                  <a:prstClr val="white"/>
                </a:solidFill>
                <a:latin typeface="华文中宋" panose="02010600040101010101" charset="-122"/>
                <a:ea typeface="华文中宋" panose="02010600040101010101" charset="-122"/>
                <a:cs typeface="华文中宋" panose="02010600040101010101" charset="-122"/>
              </a:rPr>
              <a:t>成员国</a:t>
            </a:r>
            <a:r>
              <a:rPr lang="zh-CN" altLang="en-US" sz="2800" b="1">
                <a:solidFill>
                  <a:prstClr val="white"/>
                </a:solidFill>
                <a:effectLst>
                  <a:outerShdw blurRad="38100" dist="38100" dir="2700000">
                    <a:srgbClr val="000000"/>
                  </a:outerShdw>
                </a:effectLst>
                <a:latin typeface="华文中宋" panose="02010600040101010101" charset="-122"/>
                <a:ea typeface="华文中宋" panose="02010600040101010101" charset="-122"/>
                <a:cs typeface="华文中宋" panose="02010600040101010101" charset="-122"/>
              </a:rPr>
              <a:t>认缴的资金数额</a:t>
            </a:r>
            <a:r>
              <a:rPr lang="zh-CN" altLang="en-US" sz="2800" b="1">
                <a:solidFill>
                  <a:prstClr val="white"/>
                </a:solidFill>
                <a:latin typeface="华文中宋" panose="02010600040101010101" charset="-122"/>
                <a:ea typeface="华文中宋" panose="02010600040101010101" charset="-122"/>
                <a:cs typeface="华文中宋" panose="02010600040101010101" charset="-122"/>
              </a:rPr>
              <a:t>决定</a:t>
            </a:r>
            <a:r>
              <a:rPr lang="zh-CN" altLang="en-US" sz="2800" b="1">
                <a:solidFill>
                  <a:prstClr val="white"/>
                </a:solidFill>
                <a:effectLst>
                  <a:outerShdw blurRad="38100" dist="38100" dir="2700000">
                    <a:srgbClr val="000000"/>
                  </a:outerShdw>
                </a:effectLst>
                <a:latin typeface="华文中宋" panose="02010600040101010101" charset="-122"/>
                <a:ea typeface="华文中宋" panose="02010600040101010101" charset="-122"/>
                <a:cs typeface="华文中宋" panose="02010600040101010101" charset="-122"/>
              </a:rPr>
              <a:t>投票权</a:t>
            </a:r>
            <a:r>
              <a:rPr lang="zh-CN" altLang="en-US" sz="2800" b="1">
                <a:solidFill>
                  <a:prstClr val="white"/>
                </a:solidFill>
                <a:latin typeface="华文中宋" panose="02010600040101010101" charset="-122"/>
                <a:ea typeface="华文中宋" panose="02010600040101010101" charset="-122"/>
                <a:cs typeface="华文中宋" panose="02010600040101010101" charset="-122"/>
              </a:rPr>
              <a:t>的多少；  ⒉</a:t>
            </a:r>
            <a:r>
              <a:rPr lang="zh-CN" altLang="en-US" sz="2800" b="1">
                <a:solidFill>
                  <a:prstClr val="white"/>
                </a:solidFill>
                <a:effectLst>
                  <a:outerShdw blurRad="38100" dist="38100" dir="2700000">
                    <a:srgbClr val="000000"/>
                  </a:outerShdw>
                </a:effectLst>
                <a:latin typeface="华文中宋" panose="02010600040101010101" charset="-122"/>
                <a:ea typeface="华文中宋" panose="02010600040101010101" charset="-122"/>
                <a:cs typeface="华文中宋" panose="02010600040101010101" charset="-122"/>
              </a:rPr>
              <a:t>美国</a:t>
            </a:r>
            <a:r>
              <a:rPr lang="zh-CN" altLang="en-US" sz="2800" b="1">
                <a:solidFill>
                  <a:prstClr val="white"/>
                </a:solidFill>
                <a:latin typeface="华文中宋" panose="02010600040101010101" charset="-122"/>
                <a:ea typeface="华文中宋" panose="02010600040101010101" charset="-122"/>
                <a:cs typeface="华文中宋" panose="02010600040101010101" charset="-122"/>
              </a:rPr>
              <a:t>认缴资金</a:t>
            </a:r>
            <a:r>
              <a:rPr lang="zh-CN" altLang="en-US" sz="2800" b="1">
                <a:solidFill>
                  <a:prstClr val="white"/>
                </a:solidFill>
                <a:effectLst>
                  <a:outerShdw blurRad="38100" dist="38100" dir="2700000">
                    <a:srgbClr val="000000"/>
                  </a:outerShdw>
                </a:effectLst>
                <a:latin typeface="华文中宋" panose="02010600040101010101" charset="-122"/>
                <a:ea typeface="华文中宋" panose="02010600040101010101" charset="-122"/>
                <a:cs typeface="华文中宋" panose="02010600040101010101" charset="-122"/>
              </a:rPr>
              <a:t>最多</a:t>
            </a:r>
            <a:r>
              <a:rPr lang="zh-CN" altLang="en-US" sz="2800" b="1">
                <a:solidFill>
                  <a:prstClr val="white"/>
                </a:solidFill>
                <a:latin typeface="华文中宋" panose="02010600040101010101" charset="-122"/>
                <a:ea typeface="华文中宋" panose="02010600040101010101" charset="-122"/>
                <a:cs typeface="华文中宋" panose="02010600040101010101" charset="-122"/>
              </a:rPr>
              <a:t>。</a:t>
            </a:r>
            <a:endParaRPr lang="zh-CN" altLang="en-US" sz="2800" b="1">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13" name="矩形 12"/>
          <p:cNvSpPr>
            <a:spLocks noChangeArrowheads="1"/>
          </p:cNvSpPr>
          <p:nvPr>
            <p:custDataLst>
              <p:tags r:id="rId11"/>
            </p:custDataLst>
          </p:nvPr>
        </p:nvSpPr>
        <p:spPr bwMode="auto">
          <a:xfrm>
            <a:off x="5059987" y="1285158"/>
            <a:ext cx="6314165" cy="46166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kern="0">
                <a:solidFill>
                  <a:srgbClr val="FFFF00"/>
                </a:solidFill>
                <a:latin typeface="黑体" panose="02010609060101010101" charset="-122"/>
                <a:ea typeface="黑体" panose="02010609060101010101" charset="-122"/>
              </a:rPr>
              <a:t>巧记：</a:t>
            </a:r>
            <a:r>
              <a:rPr lang="zh-CN" altLang="zh-CN" sz="2400" b="1" kern="0">
                <a:solidFill>
                  <a:srgbClr val="FFFF00"/>
                </a:solidFill>
                <a:latin typeface="黑体" panose="02010609060101010101" charset="-122"/>
                <a:ea typeface="黑体" panose="02010609060101010101" charset="-122"/>
              </a:rPr>
              <a:t>发展</a:t>
            </a:r>
            <a:r>
              <a:rPr lang="zh-CN" altLang="zh-CN" sz="2400" b="1" kern="0">
                <a:solidFill>
                  <a:srgbClr val="FFFFFF"/>
                </a:solidFill>
                <a:latin typeface="黑体" panose="02010609060101010101" charset="-122"/>
                <a:ea typeface="黑体" panose="02010609060101010101" charset="-122"/>
              </a:rPr>
              <a:t>经济</a:t>
            </a:r>
            <a:r>
              <a:rPr lang="zh-CN" altLang="zh-CN" sz="2400" b="1" kern="0">
                <a:solidFill>
                  <a:srgbClr val="FFFF00"/>
                </a:solidFill>
                <a:latin typeface="黑体" panose="02010609060101010101" charset="-122"/>
                <a:ea typeface="黑体" panose="02010609060101010101" charset="-122"/>
              </a:rPr>
              <a:t>找</a:t>
            </a:r>
            <a:r>
              <a:rPr lang="zh-CN" altLang="zh-CN" sz="2400" b="1" kern="0">
                <a:solidFill>
                  <a:srgbClr val="FFFFFF"/>
                </a:solidFill>
                <a:latin typeface="黑体" panose="02010609060101010101" charset="-122"/>
                <a:ea typeface="黑体" panose="02010609060101010101" charset="-122"/>
              </a:rPr>
              <a:t>世行</a:t>
            </a:r>
            <a:r>
              <a:rPr lang="zh-CN" altLang="zh-CN" sz="2400" b="1" kern="0">
                <a:solidFill>
                  <a:srgbClr val="FFFF00"/>
                </a:solidFill>
                <a:latin typeface="黑体" panose="02010609060101010101" charset="-122"/>
                <a:ea typeface="黑体" panose="02010609060101010101" charset="-122"/>
              </a:rPr>
              <a:t>，稳定</a:t>
            </a:r>
            <a:r>
              <a:rPr lang="zh-CN" altLang="zh-CN" sz="2400" b="1" kern="0">
                <a:solidFill>
                  <a:srgbClr val="FFFFFF"/>
                </a:solidFill>
                <a:latin typeface="黑体" panose="02010609060101010101" charset="-122"/>
                <a:ea typeface="黑体" panose="02010609060101010101" charset="-122"/>
              </a:rPr>
              <a:t>汇率</a:t>
            </a:r>
            <a:r>
              <a:rPr lang="zh-CN" altLang="zh-CN" sz="2400" b="1" kern="0">
                <a:solidFill>
                  <a:srgbClr val="FFFF00"/>
                </a:solidFill>
                <a:latin typeface="黑体" panose="02010609060101010101" charset="-122"/>
                <a:ea typeface="黑体" panose="02010609060101010101" charset="-122"/>
              </a:rPr>
              <a:t>找</a:t>
            </a:r>
            <a:r>
              <a:rPr lang="zh-CN" altLang="zh-CN" sz="2400" b="1" kern="0">
                <a:solidFill>
                  <a:srgbClr val="FFFFFF"/>
                </a:solidFill>
                <a:latin typeface="黑体" panose="02010609060101010101" charset="-122"/>
                <a:ea typeface="黑体" panose="02010609060101010101" charset="-122"/>
              </a:rPr>
              <a:t>基金</a:t>
            </a:r>
            <a:endParaRPr lang="zh-CN" altLang="en-US" sz="2400" b="1" kern="0">
              <a:solidFill>
                <a:srgbClr val="FFFFFF"/>
              </a:solidFill>
              <a:latin typeface="黑体" panose="02010609060101010101" charset="-122"/>
              <a:ea typeface="黑体" panose="02010609060101010101" charset="-122"/>
            </a:endParaRPr>
          </a:p>
        </p:txBody>
      </p:sp>
      <p:sp>
        <p:nvSpPr>
          <p:cNvPr id="2" name="Rectangle 4"/>
          <p:cNvSpPr>
            <a:spLocks noChangeArrowheads="1"/>
          </p:cNvSpPr>
          <p:nvPr>
            <p:custDataLst>
              <p:tags r:id="rId12"/>
            </p:custDataLst>
          </p:nvPr>
        </p:nvSpPr>
        <p:spPr bwMode="auto">
          <a:xfrm>
            <a:off x="2681938" y="235865"/>
            <a:ext cx="822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1" fontAlgn="base">
              <a:spcAft>
                <a:spcPct val="0"/>
              </a:spcAft>
              <a:buNone/>
            </a:pPr>
            <a:r>
              <a:rPr lang="en-US" altLang="zh-CN" sz="2000" b="1">
                <a:solidFill>
                  <a:srgbClr val="000099"/>
                </a:solidFill>
                <a:latin typeface="黑体" panose="02010609060101010101" charset="-122"/>
                <a:ea typeface="黑体" panose="02010609060101010101" charset="-122"/>
              </a:rPr>
              <a:t>IMF</a:t>
            </a:r>
            <a:r>
              <a:rPr lang="zh-CN" altLang="en-US" sz="2000" b="1">
                <a:solidFill>
                  <a:srgbClr val="000099"/>
                </a:solidFill>
                <a:latin typeface="黑体" panose="02010609060101010101" charset="-122"/>
                <a:ea typeface="黑体" panose="02010609060101010101" charset="-122"/>
              </a:rPr>
              <a:t>：</a:t>
            </a:r>
            <a:r>
              <a:rPr lang="zh-CN" altLang="zh-CN" sz="2000" b="1">
                <a:solidFill>
                  <a:srgbClr val="FF0000"/>
                </a:solidFill>
                <a:latin typeface="黑体" panose="02010609060101010101" charset="-122"/>
                <a:ea typeface="黑体" panose="02010609060101010101" charset="-122"/>
              </a:rPr>
              <a:t>短期</a:t>
            </a:r>
            <a:r>
              <a:rPr lang="zh-CN" altLang="zh-CN" sz="2000" b="1">
                <a:solidFill>
                  <a:srgbClr val="000000"/>
                </a:solidFill>
                <a:latin typeface="黑体" panose="02010609060101010101" charset="-122"/>
                <a:ea typeface="黑体" panose="02010609060101010101" charset="-122"/>
              </a:rPr>
              <a:t>贷款</a:t>
            </a:r>
            <a:r>
              <a:rPr lang="zh-CN" altLang="zh-CN" sz="2000" b="1">
                <a:solidFill>
                  <a:srgbClr val="FF0000"/>
                </a:solidFill>
                <a:latin typeface="黑体" panose="02010609060101010101" charset="-122"/>
                <a:ea typeface="黑体" panose="02010609060101010101" charset="-122"/>
              </a:rPr>
              <a:t>（救急）</a:t>
            </a:r>
            <a:r>
              <a:rPr lang="zh-CN" altLang="zh-CN" sz="2000" b="1">
                <a:solidFill>
                  <a:srgbClr val="000000"/>
                </a:solidFill>
                <a:latin typeface="黑体" panose="02010609060101010101" charset="-122"/>
                <a:ea typeface="黑体" panose="02010609060101010101" charset="-122"/>
              </a:rPr>
              <a:t>→</a:t>
            </a:r>
            <a:r>
              <a:rPr lang="zh-CN" altLang="en-US" sz="2000" b="1">
                <a:solidFill>
                  <a:srgbClr val="000000"/>
                </a:solidFill>
                <a:latin typeface="黑体" panose="02010609060101010101" charset="-122"/>
                <a:ea typeface="黑体" panose="02010609060101010101" charset="-122"/>
              </a:rPr>
              <a:t>缓解成员国</a:t>
            </a:r>
            <a:r>
              <a:rPr lang="zh-CN" altLang="en-US" sz="2000" b="1">
                <a:solidFill>
                  <a:srgbClr val="C00000"/>
                </a:solidFill>
                <a:latin typeface="黑体" panose="02010609060101010101" charset="-122"/>
                <a:ea typeface="黑体" panose="02010609060101010101" charset="-122"/>
              </a:rPr>
              <a:t>收支不平衡</a:t>
            </a:r>
            <a:r>
              <a:rPr lang="zh-CN" altLang="zh-CN" sz="2000" b="1">
                <a:solidFill>
                  <a:srgbClr val="000000"/>
                </a:solidFill>
                <a:latin typeface="黑体" panose="02010609060101010101" charset="-122"/>
                <a:ea typeface="黑体" panose="02010609060101010101" charset="-122"/>
              </a:rPr>
              <a:t>（</a:t>
            </a:r>
            <a:r>
              <a:rPr lang="zh-CN" altLang="zh-CN" sz="2000" b="1">
                <a:solidFill>
                  <a:srgbClr val="C00000"/>
                </a:solidFill>
                <a:latin typeface="黑体" panose="02010609060101010101" charset="-122"/>
                <a:ea typeface="黑体" panose="02010609060101010101" charset="-122"/>
              </a:rPr>
              <a:t>救急</a:t>
            </a:r>
            <a:r>
              <a:rPr lang="zh-CN" altLang="zh-CN" sz="2000" b="1">
                <a:solidFill>
                  <a:srgbClr val="000000"/>
                </a:solidFill>
                <a:latin typeface="黑体" panose="02010609060101010101" charset="-122"/>
                <a:ea typeface="黑体" panose="02010609060101010101" charset="-122"/>
              </a:rPr>
              <a:t>不救穷）</a:t>
            </a:r>
            <a:endParaRPr lang="zh-CN" altLang="en-US" sz="2000" b="1">
              <a:solidFill>
                <a:srgbClr val="FF0000"/>
              </a:solidFill>
              <a:latin typeface="黑体" panose="02010609060101010101" charset="-122"/>
              <a:ea typeface="黑体" panose="02010609060101010101" charset="-122"/>
            </a:endParaRPr>
          </a:p>
        </p:txBody>
      </p:sp>
      <p:sp>
        <p:nvSpPr>
          <p:cNvPr id="6" name="Rectangle 4"/>
          <p:cNvSpPr>
            <a:spLocks noChangeArrowheads="1"/>
          </p:cNvSpPr>
          <p:nvPr>
            <p:custDataLst>
              <p:tags r:id="rId13"/>
            </p:custDataLst>
          </p:nvPr>
        </p:nvSpPr>
        <p:spPr bwMode="auto">
          <a:xfrm>
            <a:off x="2725306" y="645187"/>
            <a:ext cx="8506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1" fontAlgn="base">
              <a:spcAft>
                <a:spcPct val="0"/>
              </a:spcAft>
              <a:buNone/>
            </a:pPr>
            <a:r>
              <a:rPr lang="en-US" altLang="zh-CN" sz="2000" b="1">
                <a:solidFill>
                  <a:srgbClr val="000099"/>
                </a:solidFill>
                <a:latin typeface="黑体" panose="02010609060101010101" charset="-122"/>
                <a:ea typeface="黑体" panose="02010609060101010101" charset="-122"/>
              </a:rPr>
              <a:t>WB</a:t>
            </a:r>
            <a:r>
              <a:rPr lang="zh-CN" altLang="en-US" sz="2000" b="1">
                <a:solidFill>
                  <a:srgbClr val="000099"/>
                </a:solidFill>
                <a:latin typeface="黑体" panose="02010609060101010101" charset="-122"/>
                <a:ea typeface="黑体" panose="02010609060101010101" charset="-122"/>
              </a:rPr>
              <a:t>：</a:t>
            </a:r>
            <a:r>
              <a:rPr lang="zh-CN" altLang="zh-CN" sz="2000" b="1">
                <a:solidFill>
                  <a:srgbClr val="FF0000"/>
                </a:solidFill>
                <a:latin typeface="黑体" panose="02010609060101010101" charset="-122"/>
                <a:ea typeface="黑体" panose="02010609060101010101" charset="-122"/>
              </a:rPr>
              <a:t>长期</a:t>
            </a:r>
            <a:r>
              <a:rPr lang="zh-CN" altLang="zh-CN" sz="2000" b="1">
                <a:solidFill>
                  <a:srgbClr val="000000"/>
                </a:solidFill>
                <a:latin typeface="黑体" panose="02010609060101010101" charset="-122"/>
                <a:ea typeface="黑体" panose="02010609060101010101" charset="-122"/>
              </a:rPr>
              <a:t>贷款</a:t>
            </a:r>
            <a:r>
              <a:rPr lang="zh-CN" altLang="zh-CN" sz="2000" b="1">
                <a:solidFill>
                  <a:srgbClr val="FF0000"/>
                </a:solidFill>
                <a:latin typeface="黑体" panose="02010609060101010101" charset="-122"/>
                <a:ea typeface="黑体" panose="02010609060101010101" charset="-122"/>
              </a:rPr>
              <a:t>（救穷）</a:t>
            </a:r>
            <a:r>
              <a:rPr lang="zh-CN" altLang="zh-CN" sz="2000" b="1">
                <a:solidFill>
                  <a:srgbClr val="000000"/>
                </a:solidFill>
                <a:latin typeface="黑体" panose="02010609060101010101" charset="-122"/>
                <a:ea typeface="黑体" panose="02010609060101010101" charset="-122"/>
              </a:rPr>
              <a:t>→</a:t>
            </a:r>
            <a:r>
              <a:rPr lang="zh-CN" altLang="en-US" sz="2000" b="1">
                <a:solidFill>
                  <a:srgbClr val="000000"/>
                </a:solidFill>
                <a:latin typeface="黑体" panose="02010609060101010101" charset="-122"/>
                <a:ea typeface="黑体" panose="02010609060101010101" charset="-122"/>
              </a:rPr>
              <a:t>促进成员国</a:t>
            </a:r>
            <a:r>
              <a:rPr lang="zh-CN" altLang="en-US" sz="2000" b="1">
                <a:solidFill>
                  <a:srgbClr val="C00000"/>
                </a:solidFill>
                <a:latin typeface="黑体" panose="02010609060101010101" charset="-122"/>
                <a:ea typeface="黑体" panose="02010609060101010101" charset="-122"/>
              </a:rPr>
              <a:t>经济恢复和发展</a:t>
            </a:r>
            <a:r>
              <a:rPr lang="zh-CN" altLang="zh-CN" sz="2000" b="1">
                <a:solidFill>
                  <a:srgbClr val="000000"/>
                </a:solidFill>
                <a:latin typeface="黑体" panose="02010609060101010101" charset="-122"/>
                <a:ea typeface="黑体" panose="02010609060101010101" charset="-122"/>
              </a:rPr>
              <a:t>（</a:t>
            </a:r>
            <a:r>
              <a:rPr lang="zh-CN" altLang="zh-CN" sz="2000" b="1">
                <a:solidFill>
                  <a:srgbClr val="C00000"/>
                </a:solidFill>
                <a:latin typeface="黑体" panose="02010609060101010101" charset="-122"/>
                <a:ea typeface="黑体" panose="02010609060101010101" charset="-122"/>
              </a:rPr>
              <a:t>救穷</a:t>
            </a:r>
            <a:r>
              <a:rPr lang="zh-CN" altLang="zh-CN" sz="2000" b="1">
                <a:solidFill>
                  <a:srgbClr val="000000"/>
                </a:solidFill>
                <a:latin typeface="黑体" panose="02010609060101010101" charset="-122"/>
                <a:ea typeface="黑体" panose="02010609060101010101" charset="-122"/>
              </a:rPr>
              <a:t>不救急）</a:t>
            </a:r>
            <a:endParaRPr lang="zh-CN" altLang="en-US" sz="2000" b="1">
              <a:solidFill>
                <a:srgbClr val="FF0000"/>
              </a:solidFill>
              <a:latin typeface="黑体" panose="02010609060101010101" charset="-122"/>
              <a:ea typeface="黑体" panose="02010609060101010101" charset="-122"/>
            </a:endParaRPr>
          </a:p>
        </p:txBody>
      </p:sp>
    </p:spTree>
    <p:custDataLst>
      <p:tags r:id="rId14"/>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243840" y="621665"/>
            <a:ext cx="3723005" cy="2510512"/>
            <a:chOff x="200" y="3541"/>
            <a:chExt cx="4568" cy="4049"/>
          </a:xfrm>
        </p:grpSpPr>
        <p:grpSp>
          <p:nvGrpSpPr>
            <p:cNvPr id="12" name="组合 11"/>
            <p:cNvGrpSpPr/>
            <p:nvPr>
              <p:custDataLst>
                <p:tags r:id="rId2"/>
              </p:custDataLst>
            </p:nvPr>
          </p:nvGrpSpPr>
          <p:grpSpPr>
            <a:xfrm>
              <a:off x="200" y="6498"/>
              <a:ext cx="4568" cy="1092"/>
              <a:chOff x="-365" y="5789"/>
              <a:chExt cx="4568" cy="1092"/>
            </a:xfrm>
          </p:grpSpPr>
          <p:sp>
            <p:nvSpPr>
              <p:cNvPr id="7" name="矩形 6"/>
              <p:cNvSpPr/>
              <p:nvPr>
                <p:custDataLst>
                  <p:tags r:id="rId3"/>
                </p:custDataLst>
              </p:nvPr>
            </p:nvSpPr>
            <p:spPr>
              <a:xfrm>
                <a:off x="582" y="5789"/>
                <a:ext cx="1993" cy="496"/>
              </a:xfrm>
              <a:prstGeom prst="rect">
                <a:avLst/>
              </a:prstGeom>
              <a:noFill/>
              <a:ln w="3175" cap="sq">
                <a:noFill/>
                <a:bevel/>
              </a:ln>
            </p:spPr>
            <p:style>
              <a:lnRef idx="2">
                <a:srgbClr val="4B342A">
                  <a:shade val="50000"/>
                </a:srgbClr>
              </a:lnRef>
              <a:fillRef idx="1">
                <a:srgbClr val="4B342A"/>
              </a:fillRef>
              <a:effectRef idx="0">
                <a:srgbClr val="4B342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000" b="1">
                    <a:solidFill>
                      <a:srgbClr val="4B342A"/>
                    </a:solidFill>
                    <a:latin typeface="微软雅黑" panose="020B0503020204020204" charset="-122"/>
                    <a:ea typeface="微软雅黑" panose="020B0503020204020204" charset="-122"/>
                    <a:sym typeface="宋体" panose="02010600030101010101" pitchFamily="2" charset="-122"/>
                  </a:rPr>
                  <a:t>国际金本位制</a:t>
                </a:r>
                <a:endParaRPr lang="zh-CN" altLang="en-US" sz="2000" b="1">
                  <a:solidFill>
                    <a:srgbClr val="4B342A"/>
                  </a:solidFill>
                  <a:latin typeface="微软雅黑" panose="020B0503020204020204" charset="-122"/>
                  <a:ea typeface="微软雅黑" panose="020B0503020204020204" charset="-122"/>
                  <a:sym typeface="宋体" panose="02010600030101010101" pitchFamily="2" charset="-122"/>
                </a:endParaRPr>
              </a:p>
            </p:txBody>
          </p:sp>
          <p:sp>
            <p:nvSpPr>
              <p:cNvPr id="8" name="矩形 7"/>
              <p:cNvSpPr/>
              <p:nvPr>
                <p:custDataLst>
                  <p:tags r:id="rId4"/>
                </p:custDataLst>
              </p:nvPr>
            </p:nvSpPr>
            <p:spPr>
              <a:xfrm>
                <a:off x="-365" y="6287"/>
                <a:ext cx="4568" cy="594"/>
              </a:xfrm>
              <a:prstGeom prst="rect">
                <a:avLst/>
              </a:prstGeom>
            </p:spPr>
            <p:txBody>
              <a:bodyPr wrap="square">
                <a:spAutoFit/>
              </a:bodyPr>
              <a:lstStyle/>
              <a:p>
                <a:r>
                  <a:rPr lang="zh-CN" altLang="zh-CN" b="1" kern="100">
                    <a:solidFill>
                      <a:srgbClr val="0000CC"/>
                    </a:solidFill>
                    <a:latin typeface="微软雅黑" panose="020B0503020204020204" charset="-122"/>
                    <a:ea typeface="微软雅黑" panose="020B0503020204020204" charset="-122"/>
                    <a:cs typeface="微软雅黑" panose="020B0503020204020204" charset="-122"/>
                  </a:rPr>
                  <a:t>（</a:t>
                </a:r>
                <a:r>
                  <a:rPr lang="en-US" altLang="zh-CN" b="1" kern="100">
                    <a:solidFill>
                      <a:srgbClr val="0000CC"/>
                    </a:solidFill>
                    <a:latin typeface="微软雅黑" panose="020B0503020204020204" charset="-122"/>
                    <a:ea typeface="微软雅黑" panose="020B0503020204020204" charset="-122"/>
                    <a:cs typeface="微软雅黑" panose="020B0503020204020204" charset="-122"/>
                  </a:rPr>
                  <a:t>1816——1929</a:t>
                </a:r>
                <a:r>
                  <a:rPr lang="zh-CN" altLang="en-US" b="1" kern="100">
                    <a:solidFill>
                      <a:srgbClr val="0000CC"/>
                    </a:solidFill>
                    <a:latin typeface="微软雅黑" panose="020B0503020204020204" charset="-122"/>
                    <a:ea typeface="微软雅黑" panose="020B0503020204020204" charset="-122"/>
                    <a:cs typeface="微软雅黑" panose="020B0503020204020204" charset="-122"/>
                  </a:rPr>
                  <a:t>经济危机</a:t>
                </a:r>
                <a:r>
                  <a:rPr lang="zh-CN" altLang="zh-CN" b="1" kern="100">
                    <a:solidFill>
                      <a:srgbClr val="0000CC"/>
                    </a:solidFill>
                    <a:latin typeface="微软雅黑" panose="020B0503020204020204" charset="-122"/>
                    <a:ea typeface="微软雅黑" panose="020B0503020204020204" charset="-122"/>
                    <a:cs typeface="微软雅黑" panose="020B0503020204020204" charset="-122"/>
                  </a:rPr>
                  <a:t>）</a:t>
                </a:r>
                <a:endParaRPr lang="zh-CN" altLang="en-US" b="1">
                  <a:solidFill>
                    <a:srgbClr val="0000CC"/>
                  </a:solidFill>
                  <a:latin typeface="微软雅黑" panose="020B0503020204020204" charset="-122"/>
                  <a:ea typeface="微软雅黑" panose="020B0503020204020204" charset="-122"/>
                  <a:cs typeface="微软雅黑" panose="020B0503020204020204" charset="-122"/>
                </a:endParaRPr>
              </a:p>
            </p:txBody>
          </p:sp>
        </p:grpSp>
        <p:pic>
          <p:nvPicPr>
            <p:cNvPr id="8194"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l="7901" t="5008" r="8303" b="4439"/>
            <a:stretch>
              <a:fillRect/>
            </a:stretch>
          </p:blipFill>
          <p:spPr bwMode="auto">
            <a:xfrm>
              <a:off x="493" y="3541"/>
              <a:ext cx="3993" cy="2846"/>
            </a:xfrm>
            <a:prstGeom prst="rect">
              <a:avLst/>
            </a:prstGeom>
            <a:noFill/>
            <a:ln w="12700">
              <a:solidFill>
                <a:srgbClr val="4B342A"/>
              </a:solidFill>
            </a:ln>
            <a:extLst>
              <a:ext uri="{909E8E84-426E-40DD-AFC4-6F175D3DCCD1}">
                <a14:hiddenFill xmlns:a14="http://schemas.microsoft.com/office/drawing/2010/main">
                  <a:solidFill>
                    <a:srgbClr val="FFFFFF"/>
                  </a:solidFill>
                </a14:hiddenFill>
              </a:ext>
            </a:extLst>
          </p:spPr>
        </p:pic>
      </p:grpSp>
      <p:grpSp>
        <p:nvGrpSpPr>
          <p:cNvPr id="20" name="组合 19"/>
          <p:cNvGrpSpPr/>
          <p:nvPr>
            <p:custDataLst>
              <p:tags r:id="rId7"/>
            </p:custDataLst>
          </p:nvPr>
        </p:nvGrpSpPr>
        <p:grpSpPr>
          <a:xfrm>
            <a:off x="4221480" y="621665"/>
            <a:ext cx="3523615" cy="2499289"/>
            <a:chOff x="5152" y="3542"/>
            <a:chExt cx="3988" cy="4033"/>
          </a:xfrm>
        </p:grpSpPr>
        <p:grpSp>
          <p:nvGrpSpPr>
            <p:cNvPr id="9" name="组合 8"/>
            <p:cNvGrpSpPr/>
            <p:nvPr>
              <p:custDataLst>
                <p:tags r:id="rId8"/>
              </p:custDataLst>
            </p:nvPr>
          </p:nvGrpSpPr>
          <p:grpSpPr>
            <a:xfrm>
              <a:off x="5833" y="6489"/>
              <a:ext cx="2822" cy="1086"/>
              <a:chOff x="5033099" y="4626710"/>
              <a:chExt cx="2197164" cy="919564"/>
            </a:xfrm>
          </p:grpSpPr>
          <p:sp>
            <p:nvSpPr>
              <p:cNvPr id="10" name="矩形 9"/>
              <p:cNvSpPr/>
              <p:nvPr>
                <p:custDataLst>
                  <p:tags r:id="rId9"/>
                </p:custDataLst>
              </p:nvPr>
            </p:nvSpPr>
            <p:spPr>
              <a:xfrm>
                <a:off x="5033099" y="4626710"/>
                <a:ext cx="2197164" cy="419880"/>
              </a:xfrm>
              <a:prstGeom prst="rect">
                <a:avLst/>
              </a:prstGeom>
              <a:noFill/>
              <a:ln w="3175" cap="sq">
                <a:noFill/>
                <a:bevel/>
              </a:ln>
            </p:spPr>
            <p:style>
              <a:lnRef idx="2">
                <a:srgbClr val="4B342A">
                  <a:shade val="50000"/>
                </a:srgbClr>
              </a:lnRef>
              <a:fillRef idx="1">
                <a:srgbClr val="4B342A"/>
              </a:fillRef>
              <a:effectRef idx="0">
                <a:srgbClr val="4B342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000" b="1">
                    <a:solidFill>
                      <a:srgbClr val="4B342A"/>
                    </a:solidFill>
                    <a:latin typeface="微软雅黑" panose="020B0503020204020204" charset="-122"/>
                    <a:ea typeface="微软雅黑" panose="020B0503020204020204" charset="-122"/>
                    <a:sym typeface="宋体" panose="02010600030101010101" pitchFamily="2" charset="-122"/>
                  </a:rPr>
                  <a:t>布雷顿森林体系</a:t>
                </a:r>
                <a:endParaRPr lang="zh-CN" altLang="en-US" sz="2000" b="1">
                  <a:solidFill>
                    <a:srgbClr val="4B342A"/>
                  </a:solidFill>
                  <a:latin typeface="微软雅黑" panose="020B0503020204020204" charset="-122"/>
                  <a:ea typeface="微软雅黑" panose="020B0503020204020204" charset="-122"/>
                  <a:sym typeface="宋体" panose="02010600030101010101" pitchFamily="2" charset="-122"/>
                </a:endParaRPr>
              </a:p>
            </p:txBody>
          </p:sp>
          <p:sp>
            <p:nvSpPr>
              <p:cNvPr id="11" name="矩形 10"/>
              <p:cNvSpPr/>
              <p:nvPr>
                <p:custDataLst>
                  <p:tags r:id="rId10"/>
                </p:custDataLst>
              </p:nvPr>
            </p:nvSpPr>
            <p:spPr>
              <a:xfrm>
                <a:off x="5121079" y="5043112"/>
                <a:ext cx="2007190" cy="503162"/>
              </a:xfrm>
              <a:prstGeom prst="rect">
                <a:avLst/>
              </a:prstGeom>
            </p:spPr>
            <p:txBody>
              <a:bodyPr wrap="square">
                <a:spAutoFit/>
              </a:bodyPr>
              <a:lstStyle/>
              <a:p>
                <a:r>
                  <a:rPr lang="zh-CN" altLang="zh-CN" b="1" kern="100">
                    <a:solidFill>
                      <a:srgbClr val="0000CC"/>
                    </a:solidFill>
                    <a:latin typeface="微软雅黑" panose="020B0503020204020204" charset="-122"/>
                    <a:ea typeface="微软雅黑" panose="020B0503020204020204" charset="-122"/>
                    <a:cs typeface="微软雅黑" panose="020B0503020204020204" charset="-122"/>
                  </a:rPr>
                  <a:t>（</a:t>
                </a:r>
                <a:r>
                  <a:rPr lang="en-US" altLang="zh-CN" b="1" kern="100">
                    <a:solidFill>
                      <a:srgbClr val="0000CC"/>
                    </a:solidFill>
                    <a:latin typeface="微软雅黑" panose="020B0503020204020204" charset="-122"/>
                    <a:ea typeface="微软雅黑" panose="020B0503020204020204" charset="-122"/>
                    <a:cs typeface="微软雅黑" panose="020B0503020204020204" charset="-122"/>
                  </a:rPr>
                  <a:t>1944-1971</a:t>
                </a:r>
                <a:r>
                  <a:rPr lang="zh-CN" altLang="zh-CN" b="1" kern="100">
                    <a:solidFill>
                      <a:srgbClr val="0000CC"/>
                    </a:solidFill>
                    <a:latin typeface="微软雅黑" panose="020B0503020204020204" charset="-122"/>
                    <a:ea typeface="微软雅黑" panose="020B0503020204020204" charset="-122"/>
                    <a:cs typeface="微软雅黑" panose="020B0503020204020204" charset="-122"/>
                  </a:rPr>
                  <a:t>）</a:t>
                </a:r>
                <a:endParaRPr lang="zh-CN" altLang="en-US" b="1" kern="100">
                  <a:solidFill>
                    <a:srgbClr val="0000CC"/>
                  </a:solidFill>
                  <a:latin typeface="微软雅黑" panose="020B0503020204020204" charset="-122"/>
                  <a:ea typeface="微软雅黑" panose="020B0503020204020204" charset="-122"/>
                  <a:cs typeface="微软雅黑" panose="020B0503020204020204" charset="-122"/>
                </a:endParaRPr>
              </a:p>
            </p:txBody>
          </p:sp>
        </p:grpSp>
        <p:pic>
          <p:nvPicPr>
            <p:cNvPr id="104" name="图片 103"/>
            <p:cNvPicPr/>
            <p:nvPr>
              <p:custDataLst>
                <p:tags r:id="rId11"/>
              </p:custDataLst>
            </p:nvPr>
          </p:nvPicPr>
          <p:blipFill>
            <a:blip r:embed="rId12"/>
            <a:stretch>
              <a:fillRect/>
            </a:stretch>
          </p:blipFill>
          <p:spPr bwMode="auto">
            <a:xfrm>
              <a:off x="5152" y="3542"/>
              <a:ext cx="3988" cy="2845"/>
            </a:xfrm>
            <a:prstGeom prst="rect">
              <a:avLst/>
            </a:prstGeom>
            <a:noFill/>
            <a:ln w="12700">
              <a:solidFill>
                <a:srgbClr val="4B342A"/>
              </a:solidFill>
            </a:ln>
            <a:extLst>
              <a:ext uri="{909E8E84-426E-40DD-AFC4-6F175D3DCCD1}">
                <a14:hiddenFill xmlns:a14="http://schemas.microsoft.com/office/drawing/2010/main">
                  <a:solidFill>
                    <a:srgbClr val="FFFFFF"/>
                  </a:solidFill>
                </a14:hiddenFill>
              </a:ext>
            </a:extLst>
          </p:spPr>
        </p:pic>
      </p:grpSp>
      <p:grpSp>
        <p:nvGrpSpPr>
          <p:cNvPr id="21" name="组合 20"/>
          <p:cNvGrpSpPr/>
          <p:nvPr>
            <p:custDataLst>
              <p:tags r:id="rId13"/>
            </p:custDataLst>
          </p:nvPr>
        </p:nvGrpSpPr>
        <p:grpSpPr>
          <a:xfrm>
            <a:off x="8341995" y="622003"/>
            <a:ext cx="3347085" cy="2419940"/>
            <a:chOff x="9806" y="4122"/>
            <a:chExt cx="4107" cy="3336"/>
          </a:xfrm>
        </p:grpSpPr>
        <p:grpSp>
          <p:nvGrpSpPr>
            <p:cNvPr id="13" name="组合 12"/>
            <p:cNvGrpSpPr/>
            <p:nvPr>
              <p:custDataLst>
                <p:tags r:id="rId14"/>
              </p:custDataLst>
            </p:nvPr>
          </p:nvGrpSpPr>
          <p:grpSpPr>
            <a:xfrm>
              <a:off x="10607" y="6546"/>
              <a:ext cx="2472" cy="912"/>
              <a:chOff x="8475075" y="4707706"/>
              <a:chExt cx="2093807" cy="772560"/>
            </a:xfrm>
          </p:grpSpPr>
          <p:sp>
            <p:nvSpPr>
              <p:cNvPr id="14" name="矩形 13"/>
              <p:cNvSpPr/>
              <p:nvPr>
                <p:custDataLst>
                  <p:tags r:id="rId15"/>
                </p:custDataLst>
              </p:nvPr>
            </p:nvSpPr>
            <p:spPr>
              <a:xfrm>
                <a:off x="8475075" y="5050306"/>
                <a:ext cx="2093807" cy="429960"/>
              </a:xfrm>
              <a:prstGeom prst="rect">
                <a:avLst/>
              </a:prstGeom>
            </p:spPr>
            <p:txBody>
              <a:bodyPr wrap="square">
                <a:spAutoFit/>
              </a:bodyPr>
              <a:lstStyle/>
              <a:p>
                <a:r>
                  <a:rPr lang="zh-CN" altLang="en-US" b="1" kern="100">
                    <a:solidFill>
                      <a:srgbClr val="0000CC"/>
                    </a:solidFill>
                    <a:latin typeface="微软雅黑" panose="020B0503020204020204" charset="-122"/>
                    <a:ea typeface="微软雅黑" panose="020B0503020204020204" charset="-122"/>
                    <a:cs typeface="微软雅黑" panose="020B0503020204020204" charset="-122"/>
                  </a:rPr>
                  <a:t>（</a:t>
                </a:r>
                <a:r>
                  <a:rPr lang="en-US" altLang="zh-CN" b="1" kern="100">
                    <a:solidFill>
                      <a:srgbClr val="0000CC"/>
                    </a:solidFill>
                    <a:latin typeface="微软雅黑" panose="020B0503020204020204" charset="-122"/>
                    <a:ea typeface="微软雅黑" panose="020B0503020204020204" charset="-122"/>
                    <a:cs typeface="微软雅黑" panose="020B0503020204020204" charset="-122"/>
                  </a:rPr>
                  <a:t> 1976——</a:t>
                </a:r>
                <a:r>
                  <a:rPr lang="zh-CN" altLang="en-US" b="1" kern="100">
                    <a:solidFill>
                      <a:srgbClr val="0000CC"/>
                    </a:solidFill>
                    <a:latin typeface="微软雅黑" panose="020B0503020204020204" charset="-122"/>
                    <a:ea typeface="微软雅黑" panose="020B0503020204020204" charset="-122"/>
                    <a:cs typeface="微软雅黑" panose="020B0503020204020204" charset="-122"/>
                  </a:rPr>
                  <a:t>今）</a:t>
                </a:r>
                <a:endParaRPr lang="zh-CN" altLang="en-US" b="1" kern="100">
                  <a:solidFill>
                    <a:srgbClr val="0000CC"/>
                  </a:solidFill>
                  <a:latin typeface="微软雅黑" panose="020B0503020204020204" charset="-122"/>
                  <a:ea typeface="微软雅黑" panose="020B0503020204020204" charset="-122"/>
                  <a:cs typeface="微软雅黑" panose="020B0503020204020204" charset="-122"/>
                </a:endParaRPr>
              </a:p>
            </p:txBody>
          </p:sp>
          <p:sp>
            <p:nvSpPr>
              <p:cNvPr id="15" name="矩形 14"/>
              <p:cNvSpPr/>
              <p:nvPr>
                <p:custDataLst>
                  <p:tags r:id="rId16"/>
                </p:custDataLst>
              </p:nvPr>
            </p:nvSpPr>
            <p:spPr>
              <a:xfrm>
                <a:off x="8633612" y="4707706"/>
                <a:ext cx="1776307" cy="358794"/>
              </a:xfrm>
              <a:prstGeom prst="rect">
                <a:avLst/>
              </a:prstGeom>
              <a:noFill/>
              <a:ln w="3175" cap="sq">
                <a:noFill/>
                <a:bevel/>
              </a:ln>
            </p:spPr>
            <p:style>
              <a:lnRef idx="2">
                <a:srgbClr val="4B342A">
                  <a:shade val="50000"/>
                </a:srgbClr>
              </a:lnRef>
              <a:fillRef idx="1">
                <a:srgbClr val="4B342A"/>
              </a:fillRef>
              <a:effectRef idx="0">
                <a:srgbClr val="4B342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000" b="1">
                    <a:solidFill>
                      <a:srgbClr val="4B342A"/>
                    </a:solidFill>
                    <a:latin typeface="微软雅黑" panose="020B0503020204020204" charset="-122"/>
                    <a:ea typeface="微软雅黑" panose="020B0503020204020204" charset="-122"/>
                    <a:sym typeface="宋体" panose="02010600030101010101" pitchFamily="2" charset="-122"/>
                  </a:rPr>
                  <a:t>牙买加体系</a:t>
                </a:r>
                <a:endParaRPr lang="zh-CN" altLang="en-US" sz="2000" b="1">
                  <a:solidFill>
                    <a:srgbClr val="4B342A"/>
                  </a:solidFill>
                  <a:latin typeface="微软雅黑" panose="020B0503020204020204" charset="-122"/>
                  <a:ea typeface="微软雅黑" panose="020B0503020204020204" charset="-122"/>
                  <a:sym typeface="宋体" panose="02010600030101010101" pitchFamily="2" charset="-122"/>
                </a:endParaRPr>
              </a:p>
            </p:txBody>
          </p:sp>
        </p:grpSp>
        <p:pic>
          <p:nvPicPr>
            <p:cNvPr id="56" name="Picture 2" descr="http://pic.enorth.com.cn/003/012/303/00301230388_dad8ead9.jpg"/>
            <p:cNvPicPr>
              <a:picLocks noChangeAspect="1" noChangeArrowheads="1"/>
            </p:cNvPicPr>
            <p:nvPr>
              <p:custDataLst>
                <p:tags r:id="rId17"/>
              </p:custDataLst>
            </p:nvPr>
          </p:nvPicPr>
          <p:blipFill>
            <a:blip r:embed="rId18"/>
            <a:srcRect b="3555"/>
            <a:stretch>
              <a:fillRect/>
            </a:stretch>
          </p:blipFill>
          <p:spPr bwMode="auto">
            <a:xfrm>
              <a:off x="9806" y="4122"/>
              <a:ext cx="4107" cy="2288"/>
            </a:xfrm>
            <a:prstGeom prst="rect">
              <a:avLst/>
            </a:prstGeom>
            <a:noFill/>
            <a:ln w="12700">
              <a:solidFill>
                <a:srgbClr val="4B342A"/>
              </a:solidFill>
            </a:ln>
            <a:extLst>
              <a:ext uri="{909E8E84-426E-40DD-AFC4-6F175D3DCCD1}">
                <a14:hiddenFill xmlns:a14="http://schemas.microsoft.com/office/drawing/2010/main">
                  <a:solidFill>
                    <a:srgbClr val="FFFFFF"/>
                  </a:solidFill>
                </a14:hiddenFill>
              </a:ext>
            </a:extLst>
          </p:spPr>
        </p:pic>
      </p:grpSp>
      <p:sp>
        <p:nvSpPr>
          <p:cNvPr id="16" name="文本框 15"/>
          <p:cNvSpPr txBox="1"/>
          <p:nvPr>
            <p:custDataLst>
              <p:tags r:id="rId19"/>
            </p:custDataLst>
          </p:nvPr>
        </p:nvSpPr>
        <p:spPr>
          <a:xfrm>
            <a:off x="243876" y="3195527"/>
            <a:ext cx="3541847" cy="1568450"/>
          </a:xfrm>
          <a:prstGeom prst="rect">
            <a:avLst/>
          </a:prstGeom>
          <a:solidFill>
            <a:schemeClr val="accent5">
              <a:lumMod val="20000"/>
              <a:lumOff val="80000"/>
            </a:schemeClr>
          </a:solidFill>
          <a:ln w="15875">
            <a:solidFill>
              <a:srgbClr val="4B342A"/>
            </a:solidFill>
            <a:prstDash val="sysDash"/>
          </a:ln>
        </p:spPr>
        <p:txBody>
          <a:bodyPr wrap="square" rtlCol="0">
            <a:spAutoFit/>
          </a:bodyPr>
          <a:lstStyle/>
          <a:p>
            <a:pPr>
              <a:lnSpc>
                <a:spcPct val="120000"/>
              </a:lnSpc>
            </a:pP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标志：</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1816</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年英国制定法案；</a:t>
            </a:r>
            <a:endParaRPr lang="zh-CN" altLang="en-US" sz="2000" b="1">
              <a:solidFill>
                <a:prstClr val="black"/>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以英镑为中心</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；以</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金币或黄金</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在国际间</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流通</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为主的国际金本位货币制度</a:t>
            </a:r>
            <a:endParaRPr lang="zh-CN" altLang="en-US" sz="2000" b="1">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custDataLst>
              <p:tags r:id="rId20"/>
            </p:custDataLst>
          </p:nvPr>
        </p:nvSpPr>
        <p:spPr>
          <a:xfrm>
            <a:off x="4086860" y="3164749"/>
            <a:ext cx="3775710" cy="1630045"/>
          </a:xfrm>
          <a:prstGeom prst="rect">
            <a:avLst/>
          </a:prstGeom>
          <a:solidFill>
            <a:schemeClr val="accent5">
              <a:lumMod val="20000"/>
              <a:lumOff val="80000"/>
            </a:schemeClr>
          </a:solidFill>
          <a:ln w="15875">
            <a:solidFill>
              <a:srgbClr val="4B342A"/>
            </a:solidFill>
            <a:prstDash val="sysDash"/>
          </a:ln>
        </p:spPr>
        <p:txBody>
          <a:bodyPr wrap="square" rtlCol="0">
            <a:spAutoFit/>
          </a:bodyPr>
          <a:lstStyle/>
          <a:p>
            <a:pPr algn="just"/>
            <a:r>
              <a:rPr lang="zh-CN" altLang="en-US" sz="2000" b="1">
                <a:solidFill>
                  <a:prstClr val="black"/>
                </a:solidFill>
                <a:latin typeface="微软雅黑" panose="020B0503020204020204" charset="-122"/>
                <a:ea typeface="微软雅黑" panose="020B0503020204020204" charset="-122"/>
                <a:cs typeface="微软雅黑" panose="020B0503020204020204" charset="-122"/>
              </a:rPr>
              <a:t>标志：</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1944</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年布雷顿森林会议；</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以美元为中心</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35</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美元兑换</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1</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盎司黄金的</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固定比值</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；各国货币与美元挂钩；</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美元等同于黄金</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的资本主义世界货币体系</a:t>
            </a:r>
            <a:endParaRPr lang="zh-CN" altLang="en-US" sz="2000" b="1">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21"/>
            </p:custDataLst>
          </p:nvPr>
        </p:nvSpPr>
        <p:spPr>
          <a:xfrm>
            <a:off x="8159750" y="3162935"/>
            <a:ext cx="3916680" cy="1630045"/>
          </a:xfrm>
          <a:prstGeom prst="rect">
            <a:avLst/>
          </a:prstGeom>
          <a:solidFill>
            <a:schemeClr val="accent5">
              <a:lumMod val="20000"/>
              <a:lumOff val="80000"/>
            </a:schemeClr>
          </a:solidFill>
          <a:ln w="15875">
            <a:solidFill>
              <a:srgbClr val="4B342A"/>
            </a:solidFill>
            <a:prstDash val="sysDash"/>
          </a:ln>
        </p:spPr>
        <p:txBody>
          <a:bodyPr wrap="square" rtlCol="0">
            <a:spAutoFit/>
          </a:bodyPr>
          <a:lstStyle/>
          <a:p>
            <a:pPr algn="just"/>
            <a:r>
              <a:rPr lang="zh-CN" altLang="en-US" sz="2000" b="1">
                <a:solidFill>
                  <a:prstClr val="black"/>
                </a:solidFill>
                <a:latin typeface="微软雅黑" panose="020B0503020204020204" charset="-122"/>
                <a:ea typeface="微软雅黑" panose="020B0503020204020204" charset="-122"/>
                <a:cs typeface="微软雅黑" panose="020B0503020204020204" charset="-122"/>
              </a:rPr>
              <a:t>标志：</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1976</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年</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IMF</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在牙买加首都通过协议，采用</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浮动汇率制</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取代固定汇率制；</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21</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世纪</a:t>
            </a:r>
            <a:r>
              <a:rPr lang="en-US" altLang="zh-CN" sz="2000" b="1">
                <a:solidFill>
                  <a:prstClr val="black"/>
                </a:solidFill>
                <a:latin typeface="微软雅黑" panose="020B0503020204020204" charset="-122"/>
                <a:ea typeface="微软雅黑" panose="020B0503020204020204" charset="-122"/>
                <a:cs typeface="微软雅黑" panose="020B0503020204020204" charset="-122"/>
              </a:rPr>
              <a:t>IMF</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的货币篮子中，</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五国货币</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成为国际贸易结算和各国</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外汇储备</a:t>
            </a:r>
            <a:r>
              <a:rPr lang="zh-CN" altLang="en-US" sz="2000" b="1">
                <a:solidFill>
                  <a:prstClr val="black"/>
                </a:solidFill>
                <a:latin typeface="微软雅黑" panose="020B0503020204020204" charset="-122"/>
                <a:ea typeface="微软雅黑" panose="020B0503020204020204" charset="-122"/>
                <a:cs typeface="微软雅黑" panose="020B0503020204020204" charset="-122"/>
              </a:rPr>
              <a:t>的主要货币</a:t>
            </a:r>
            <a:endParaRPr lang="zh-CN" altLang="en-US" sz="2000" b="1">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2"/>
            </p:custDataLst>
          </p:nvPr>
        </p:nvSpPr>
        <p:spPr>
          <a:xfrm>
            <a:off x="0" y="17145"/>
            <a:ext cx="12191365" cy="521970"/>
          </a:xfrm>
          <a:prstGeom prst="rect">
            <a:avLst/>
          </a:prstGeom>
          <a:solidFill>
            <a:srgbClr val="7030A0"/>
          </a:solidFill>
        </p:spPr>
        <p:txBody>
          <a:bodyPr wrap="square" rtlCol="0" anchor="t">
            <a:spAutoFit/>
          </a:bodyPr>
          <a:lstStyle/>
          <a:p>
            <a:pPr lvl="0" algn="ctr">
              <a:spcBef>
                <a:spcPct val="50000"/>
              </a:spcBef>
              <a:buClrTx/>
              <a:buSzTx/>
              <a:buFontTx/>
            </a:pPr>
            <a:r>
              <a:rPr lang="zh-CN" altLang="en-US" sz="2800" b="1">
                <a:solidFill>
                  <a:srgbClr val="FFFF00"/>
                </a:solidFill>
                <a:latin typeface="微软雅黑" panose="020B0503020204020204" charset="-122"/>
                <a:ea typeface="微软雅黑" panose="020B0503020204020204" charset="-122"/>
                <a:sym typeface="Wingdings" panose="05000000000000000000" pitchFamily="2" charset="2"/>
              </a:rPr>
              <a:t>【拓展】</a:t>
            </a:r>
            <a:r>
              <a:rPr lang="zh-CN" altLang="en-US" sz="2800" b="1">
                <a:solidFill>
                  <a:srgbClr val="FFFF00"/>
                </a:solidFill>
                <a:latin typeface="微软雅黑" panose="020B0503020204020204" charset="-122"/>
                <a:ea typeface="微软雅黑" panose="020B0503020204020204" charset="-122"/>
                <a:cs typeface="黑体" panose="02010609060101010101" charset="-122"/>
                <a:sym typeface="+mn-lt"/>
              </a:rPr>
              <a:t>世界金融（货币）体系的演变</a:t>
            </a:r>
            <a:endParaRPr lang="zh-CN" altLang="en-US" sz="2800" b="1">
              <a:solidFill>
                <a:srgbClr val="FFFF00"/>
              </a:solidFill>
              <a:latin typeface="微软雅黑" panose="020B0503020204020204" charset="-122"/>
              <a:ea typeface="微软雅黑" panose="020B0503020204020204" charset="-122"/>
              <a:cs typeface="黑体" panose="02010609060101010101" charset="-122"/>
              <a:sym typeface="+mn-lt"/>
            </a:endParaRPr>
          </a:p>
        </p:txBody>
      </p:sp>
      <p:grpSp>
        <p:nvGrpSpPr>
          <p:cNvPr id="4" name="组合 3"/>
          <p:cNvGrpSpPr/>
          <p:nvPr>
            <p:custDataLst>
              <p:tags r:id="rId23"/>
            </p:custDataLst>
          </p:nvPr>
        </p:nvGrpSpPr>
        <p:grpSpPr>
          <a:xfrm>
            <a:off x="243840" y="4819015"/>
            <a:ext cx="11804650" cy="1954530"/>
            <a:chOff x="384" y="7739"/>
            <a:chExt cx="18590" cy="3078"/>
          </a:xfrm>
        </p:grpSpPr>
        <p:sp>
          <p:nvSpPr>
            <p:cNvPr id="6" name="文本框 5"/>
            <p:cNvSpPr txBox="1"/>
            <p:nvPr>
              <p:custDataLst>
                <p:tags r:id="rId24"/>
              </p:custDataLst>
            </p:nvPr>
          </p:nvSpPr>
          <p:spPr>
            <a:xfrm>
              <a:off x="384" y="7739"/>
              <a:ext cx="18590" cy="3052"/>
            </a:xfrm>
            <a:prstGeom prst="rect">
              <a:avLst/>
            </a:prstGeom>
            <a:noFill/>
            <a:ln>
              <a:solidFill>
                <a:schemeClr val="tx1"/>
              </a:solidFill>
            </a:ln>
          </p:spPr>
          <p:txBody>
            <a:bodyPr wrap="square" rtlCol="0" anchor="t">
              <a:spAutoFit/>
            </a:bodyPr>
            <a:lstStyle/>
            <a:p>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a:p>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a:p>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a:p>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a:p>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5"/>
              </p:custDataLst>
            </p:nvPr>
          </p:nvSpPr>
          <p:spPr>
            <a:xfrm>
              <a:off x="457" y="7765"/>
              <a:ext cx="18517" cy="3052"/>
            </a:xfrm>
            <a:prstGeom prst="rect">
              <a:avLst/>
            </a:prstGeom>
            <a:noFill/>
          </p:spPr>
          <p:txBody>
            <a:bodyPr wrap="square" rtlCol="0" anchor="t">
              <a:spAutoFit/>
            </a:bodyPr>
            <a:lstStyle/>
            <a:p>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1.世界货币体系是伴随着</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资本主义世界市场</a:t>
              </a:r>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形成和发展而诞生的；</a:t>
              </a:r>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a:p>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2.世界货币体系的建立既是</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资本主义世界体系建立</a:t>
              </a:r>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的重要表现，也是</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世界经济治理</a:t>
              </a:r>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的重要表现；</a:t>
              </a:r>
              <a:endParaRPr lang="zh-CN" altLang="en-US" sz="2400" b="1">
                <a:solidFill>
                  <a:prstClr val="black"/>
                </a:solidFill>
                <a:latin typeface="微软雅黑" panose="020B0503020204020204" charset="-122"/>
                <a:ea typeface="微软雅黑" panose="020B0503020204020204" charset="-122"/>
                <a:cs typeface="微软雅黑" panose="020B0503020204020204" charset="-122"/>
              </a:endParaRPr>
            </a:p>
            <a:p>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3.世界货币体系不是一成不变的，它的</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发展变化</a:t>
              </a:r>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是</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各国生产力</a:t>
              </a:r>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发展的结果，是世界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政治经济格局变化</a:t>
              </a:r>
              <a:r>
                <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rPr>
                <a:t>的具体表现。</a:t>
              </a:r>
              <a:endParaRPr lang="zh-CN" altLang="en-US" sz="2400" b="1">
                <a:solidFill>
                  <a:prstClr val="black"/>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3" name="图片 845828"/>
          <p:cNvPicPr>
            <a:picLocks noChangeAspect="1"/>
          </p:cNvPicPr>
          <p:nvPr>
            <p:custDataLst>
              <p:tags r:id="rId1"/>
            </p:custDataLst>
          </p:nvPr>
        </p:nvPicPr>
        <p:blipFill>
          <a:blip r:embed="rId2"/>
          <a:srcRect l="14075" b="84923"/>
          <a:stretch>
            <a:fillRect/>
          </a:stretch>
        </p:blipFill>
        <p:spPr>
          <a:xfrm>
            <a:off x="3997058" y="275340"/>
            <a:ext cx="7259638" cy="598487"/>
          </a:xfrm>
          <a:prstGeom prst="rect">
            <a:avLst/>
          </a:prstGeom>
          <a:noFill/>
          <a:ln w="9525">
            <a:noFill/>
          </a:ln>
        </p:spPr>
      </p:pic>
      <p:pic>
        <p:nvPicPr>
          <p:cNvPr id="2124" name="图片 1"/>
          <p:cNvPicPr>
            <a:picLocks noChangeAspect="1"/>
          </p:cNvPicPr>
          <p:nvPr>
            <p:custDataLst>
              <p:tags r:id="rId3"/>
            </p:custDataLst>
          </p:nvPr>
        </p:nvPicPr>
        <p:blipFill>
          <a:blip r:embed="rId2"/>
          <a:srcRect t="16034"/>
          <a:stretch>
            <a:fillRect/>
          </a:stretch>
        </p:blipFill>
        <p:spPr>
          <a:xfrm>
            <a:off x="394636" y="806450"/>
            <a:ext cx="11540690" cy="2923540"/>
          </a:xfrm>
          <a:prstGeom prst="rect">
            <a:avLst/>
          </a:prstGeom>
          <a:noFill/>
          <a:ln w="9525">
            <a:noFill/>
          </a:ln>
        </p:spPr>
      </p:pic>
      <p:pic>
        <p:nvPicPr>
          <p:cNvPr id="2125" name="图片 846852"/>
          <p:cNvPicPr>
            <a:picLocks noChangeAspect="1"/>
          </p:cNvPicPr>
          <p:nvPr>
            <p:custDataLst>
              <p:tags r:id="rId4"/>
            </p:custDataLst>
          </p:nvPr>
        </p:nvPicPr>
        <p:blipFill>
          <a:blip r:embed="rId5"/>
          <a:stretch>
            <a:fillRect/>
          </a:stretch>
        </p:blipFill>
        <p:spPr>
          <a:xfrm>
            <a:off x="394636" y="3565524"/>
            <a:ext cx="11540690" cy="3292475"/>
          </a:xfrm>
          <a:prstGeom prst="rect">
            <a:avLst/>
          </a:prstGeom>
          <a:noFill/>
          <a:ln w="9525">
            <a:noFill/>
          </a:ln>
        </p:spPr>
      </p:pic>
      <p:sp>
        <p:nvSpPr>
          <p:cNvPr id="2" name="文本框 1"/>
          <p:cNvSpPr txBox="1"/>
          <p:nvPr>
            <p:custDataLst>
              <p:tags r:id="rId6"/>
            </p:custDataLst>
          </p:nvPr>
        </p:nvSpPr>
        <p:spPr>
          <a:xfrm>
            <a:off x="2261936" y="962526"/>
            <a:ext cx="9808143" cy="5620134"/>
          </a:xfrm>
          <a:prstGeom prst="rect">
            <a:avLst/>
          </a:prstGeom>
          <a:solidFill>
            <a:schemeClr val="bg1"/>
          </a:solidFill>
        </p:spPr>
        <p:txBody>
          <a:bodyPr wrap="square" rtlCol="0">
            <a:spAutoFit/>
          </a:bodyPr>
          <a:lstStyle/>
          <a:p>
            <a:endParaRPr lang="zh-CN" altLang="en-US"/>
          </a:p>
        </p:txBody>
      </p:sp>
    </p:spTree>
    <p:custDataLst>
      <p:tags r:id="rId7"/>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4756" y="1201883"/>
            <a:ext cx="10762488" cy="4454233"/>
          </a:xfrm>
          <a:prstGeom prst="rect">
            <a:avLst/>
          </a:prstGeom>
          <a:noFill/>
          <a:ln w="6350">
            <a:solidFill>
              <a:schemeClr val="tx1"/>
            </a:solidFill>
          </a:ln>
        </p:spPr>
        <p:txBody>
          <a:bodyPr wrap="square">
            <a:spAutoFit/>
          </a:bodyPr>
          <a:lstStyle/>
          <a:p>
            <a:pPr marL="266700" indent="-200025">
              <a:lnSpc>
                <a:spcPct val="150000"/>
              </a:lnSpc>
            </a:pPr>
            <a:r>
              <a:rPr lang="en-US" altLang="zh-CN" sz="2400" b="1" kern="100">
                <a:effectLst/>
                <a:latin typeface="Times New Roman" panose="02020603050405020304" pitchFamily="18" charset="0"/>
                <a:ea typeface="宋体" panose="02010600030101010101" pitchFamily="2" charset="-122"/>
              </a:rPr>
              <a:t>1</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·全国高考新课标卷·</a:t>
            </a:r>
            <a:r>
              <a:rPr lang="en-US" altLang="zh-CN" sz="2400" b="1" kern="100">
                <a:effectLst/>
                <a:latin typeface="Times New Roman" panose="02020603050405020304" pitchFamily="18" charset="0"/>
                <a:ea typeface="宋体" panose="02010600030101010101" pitchFamily="2" charset="-122"/>
              </a:rPr>
              <a:t>35</a:t>
            </a:r>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1956</a:t>
            </a:r>
            <a:r>
              <a:rPr lang="zh-CN" altLang="zh-CN" sz="2400" b="1" kern="100">
                <a:effectLst/>
                <a:latin typeface="Times New Roman" panose="02020603050405020304" pitchFamily="18" charset="0"/>
                <a:ea typeface="宋体" panose="02010600030101010101" pitchFamily="2" charset="-122"/>
              </a:rPr>
              <a:t>年苏伊士运河危机爆发后，美国大量抛售英镑，导致英国外汇储备骤减。英国抱怨美国的行为是对国际货币基金组织宗旨和精神“不可饶恕的背叛</a:t>
            </a:r>
            <a:r>
              <a:rPr lang="en-US" altLang="zh-CN" sz="2400" b="1" kern="100">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。最终，英国停止了对埃及的军事干涉行动。这反映出（　　）</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美元占据国际货币体系主导地位</a:t>
            </a:r>
            <a:r>
              <a:rPr lang="en-US" altLang="zh-CN" sz="2400" b="1" kern="100">
                <a:effectLst/>
                <a:latin typeface="Times New Roman" panose="02020603050405020304" pitchFamily="18" charset="0"/>
                <a:ea typeface="宋体" panose="02010600030101010101" pitchFamily="2" charset="-122"/>
              </a:rPr>
              <a:t>    </a:t>
            </a:r>
            <a:endParaRPr lang="en-US"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埃及民族解放运动获得广泛支持</a:t>
            </a:r>
            <a:endParaRPr lang="zh-CN"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布雷顿森林体系走向瓦解</a:t>
            </a:r>
            <a:r>
              <a:rPr lang="en-US" altLang="zh-CN" sz="2400" b="1" kern="100">
                <a:effectLst/>
                <a:latin typeface="Times New Roman" panose="02020603050405020304" pitchFamily="18" charset="0"/>
                <a:ea typeface="宋体" panose="02010600030101010101" pitchFamily="2" charset="-122"/>
              </a:rPr>
              <a:t>           </a:t>
            </a:r>
            <a:endParaRPr lang="en-US" altLang="zh-CN" sz="2400" b="1" kern="100">
              <a:effectLst/>
              <a:latin typeface="Times New Roman" panose="02020603050405020304" pitchFamily="18" charset="0"/>
              <a:ea typeface="宋体" panose="02010600030101010101" pitchFamily="2" charset="-122"/>
            </a:endParaRPr>
          </a:p>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西方大国间盟友关系破裂</a:t>
            </a:r>
            <a:endParaRPr lang="zh-CN" altLang="zh-CN" sz="2400" b="1" kern="100">
              <a:effectLst/>
              <a:latin typeface="Times New Roman" panose="02020603050405020304" pitchFamily="18" charset="0"/>
              <a:ea typeface="宋体" panose="02010600030101010101" pitchFamily="2" charset="-122"/>
            </a:endParaRPr>
          </a:p>
        </p:txBody>
      </p:sp>
      <p:sp>
        <p:nvSpPr>
          <p:cNvPr id="2" name="矩形 1"/>
          <p:cNvSpPr/>
          <p:nvPr>
            <p:custDataLst>
              <p:tags r:id="rId2"/>
            </p:custDataLst>
          </p:nvPr>
        </p:nvSpPr>
        <p:spPr>
          <a:xfrm>
            <a:off x="10728325" y="4876165"/>
            <a:ext cx="738505" cy="1069975"/>
          </a:xfrm>
          <a:prstGeom prst="rect">
            <a:avLst/>
          </a:prstGeom>
          <a:noFill/>
          <a:ln>
            <a:noFill/>
          </a:ln>
        </p:spPr>
        <p:txBody>
          <a:bodyPr wrap="none" rtlCol="0" anchor="t">
            <a:noAutofit/>
          </a:bodyPr>
          <a:lstStyle/>
          <a:p>
            <a:pPr algn="ctr"/>
            <a:r>
              <a:rPr lang="en-US" altLang="zh-CN" sz="7200" b="1">
                <a:solidFill>
                  <a:srgbClr val="FF0000"/>
                </a:solidFill>
                <a:effectLst>
                  <a:outerShdw blurRad="38100" dist="19050" dir="2700000" algn="tl" rotWithShape="0">
                    <a:schemeClr val="dk1">
                      <a:alpha val="40000"/>
                    </a:schemeClr>
                  </a:outerShdw>
                </a:effectLst>
              </a:rPr>
              <a:t>A</a:t>
            </a:r>
            <a:endParaRPr lang="en-US" altLang="zh-CN" sz="7200" b="1">
              <a:solidFill>
                <a:srgbClr val="FF0000"/>
              </a:solidFill>
              <a:effectLst>
                <a:outerShdw blurRad="38100" dist="19050" dir="2700000" algn="tl" rotWithShape="0">
                  <a:schemeClr val="dk1">
                    <a:alpha val="40000"/>
                  </a:schemeClr>
                </a:outerShdw>
              </a:effectLst>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a:off x="450686" y="1103008"/>
            <a:ext cx="11503742" cy="5025607"/>
          </a:xfrm>
          <a:prstGeom prst="rect">
            <a:avLst/>
          </a:prstGeom>
          <a:noFill/>
          <a:ln w="9525">
            <a:solidFill>
              <a:schemeClr val="tx1"/>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lnSpc>
                <a:spcPct val="135000"/>
              </a:lnSpc>
              <a:spcBef>
                <a:spcPct val="0"/>
              </a:spcBef>
              <a:spcAft>
                <a:spcPct val="0"/>
              </a:spcAft>
            </a:pPr>
            <a:r>
              <a:rPr lang="zh-CN" altLang="en-US" sz="2400">
                <a:solidFill>
                  <a:srgbClr val="FF0000"/>
                </a:solidFill>
                <a:latin typeface="微软雅黑" panose="020B0503020204020204" charset="-122"/>
                <a:ea typeface="微软雅黑" panose="020B0503020204020204" charset="-122"/>
                <a:cs typeface="Times New Roman" panose="02020603050405020304" pitchFamily="18" charset="0"/>
              </a:rPr>
              <a:t>（</a:t>
            </a:r>
            <a:r>
              <a:rPr lang="en-US" altLang="zh-CN" sz="2400">
                <a:solidFill>
                  <a:srgbClr val="FF0000"/>
                </a:solidFill>
                <a:latin typeface="微软雅黑" panose="020B0503020204020204" charset="-122"/>
                <a:ea typeface="微软雅黑" panose="020B0503020204020204" charset="-122"/>
                <a:cs typeface="Times New Roman" panose="02020603050405020304" pitchFamily="18" charset="0"/>
              </a:rPr>
              <a:t>2022·</a:t>
            </a:r>
            <a:r>
              <a:rPr lang="zh-CN" altLang="en-US" sz="2400">
                <a:solidFill>
                  <a:srgbClr val="FF0000"/>
                </a:solidFill>
                <a:latin typeface="微软雅黑" panose="020B0503020204020204" charset="-122"/>
                <a:ea typeface="微软雅黑" panose="020B0503020204020204" charset="-122"/>
                <a:cs typeface="Times New Roman" panose="02020603050405020304" pitchFamily="18" charset="0"/>
              </a:rPr>
              <a:t>海南高考</a:t>
            </a:r>
            <a:r>
              <a:rPr lang="en-US" altLang="zh-CN" sz="2400">
                <a:solidFill>
                  <a:srgbClr val="FF0000"/>
                </a:solidFill>
                <a:latin typeface="微软雅黑" panose="020B0503020204020204" charset="-122"/>
                <a:ea typeface="微软雅黑" panose="020B0503020204020204" charset="-122"/>
                <a:cs typeface="Times New Roman" panose="02020603050405020304" pitchFamily="18" charset="0"/>
              </a:rPr>
              <a:t>·9</a:t>
            </a:r>
            <a:r>
              <a:rPr lang="zh-CN" altLang="en-US" sz="2400">
                <a:solidFill>
                  <a:srgbClr val="FF0000"/>
                </a:solidFill>
                <a:latin typeface="微软雅黑" panose="020B0503020204020204" charset="-122"/>
                <a:ea typeface="微软雅黑" panose="020B0503020204020204" charset="-122"/>
                <a:cs typeface="Times New Roman" panose="02020603050405020304" pitchFamily="18" charset="0"/>
              </a:rPr>
              <a:t>）</a:t>
            </a:r>
            <a:r>
              <a:rPr lang="zh-CN" altLang="en-US" sz="2400">
                <a:latin typeface="微软雅黑" panose="020B0503020204020204" charset="-122"/>
                <a:ea typeface="微软雅黑" panose="020B0503020204020204" charset="-122"/>
                <a:cs typeface="Times New Roman" panose="02020603050405020304" pitchFamily="18" charset="0"/>
              </a:rPr>
              <a:t>下图中全球经济增长最大贡献国排名变化的主要原因是（）</a:t>
            </a:r>
            <a:endParaRPr lang="en-US" altLang="zh-CN" sz="2400">
              <a:latin typeface="微软雅黑" panose="020B0503020204020204" charset="-122"/>
              <a:ea typeface="微软雅黑" panose="020B0503020204020204" charset="-122"/>
              <a:cs typeface="Times New Roman" panose="02020603050405020304" pitchFamily="18" charset="0"/>
            </a:endParaRPr>
          </a:p>
          <a:p>
            <a:pPr eaLnBrk="0" fontAlgn="base" hangingPunct="0">
              <a:lnSpc>
                <a:spcPct val="135000"/>
              </a:lnSpc>
              <a:spcBef>
                <a:spcPct val="0"/>
              </a:spcBef>
              <a:spcAft>
                <a:spcPct val="0"/>
              </a:spcAft>
            </a:pPr>
            <a:endParaRPr lang="en-US" altLang="zh-CN" sz="2400">
              <a:latin typeface="+mn-ea"/>
              <a:cs typeface="Times New Roman" panose="02020603050405020304" pitchFamily="18" charset="0"/>
            </a:endParaRPr>
          </a:p>
          <a:p>
            <a:pPr eaLnBrk="0" fontAlgn="base" hangingPunct="0">
              <a:lnSpc>
                <a:spcPct val="135000"/>
              </a:lnSpc>
              <a:spcBef>
                <a:spcPct val="0"/>
              </a:spcBef>
              <a:spcAft>
                <a:spcPct val="0"/>
              </a:spcAft>
            </a:pPr>
            <a:endParaRPr lang="zh-CN" altLang="en-US" sz="2400">
              <a:latin typeface="+mn-ea"/>
              <a:cs typeface="Times New Roman" panose="02020603050405020304" pitchFamily="18" charset="0"/>
            </a:endParaRPr>
          </a:p>
          <a:p>
            <a:pPr eaLnBrk="0" fontAlgn="base" hangingPunct="0">
              <a:lnSpc>
                <a:spcPct val="135000"/>
              </a:lnSpc>
              <a:spcBef>
                <a:spcPct val="0"/>
              </a:spcBef>
              <a:spcAft>
                <a:spcPct val="0"/>
              </a:spcAft>
            </a:pPr>
            <a:endParaRPr lang="en-US" altLang="zh-CN" sz="2400">
              <a:latin typeface="+mn-ea"/>
              <a:cs typeface="Times New Roman" panose="02020603050405020304" pitchFamily="18" charset="0"/>
            </a:endParaRPr>
          </a:p>
          <a:p>
            <a:pPr eaLnBrk="0" fontAlgn="base" hangingPunct="0">
              <a:lnSpc>
                <a:spcPct val="135000"/>
              </a:lnSpc>
              <a:spcBef>
                <a:spcPct val="0"/>
              </a:spcBef>
              <a:spcAft>
                <a:spcPct val="0"/>
              </a:spcAft>
            </a:pPr>
            <a:endParaRPr lang="en-US" altLang="zh-CN" sz="2400">
              <a:latin typeface="+mn-ea"/>
              <a:cs typeface="Times New Roman" panose="02020603050405020304" pitchFamily="18" charset="0"/>
            </a:endParaRPr>
          </a:p>
          <a:p>
            <a:pPr eaLnBrk="0" fontAlgn="base" hangingPunct="0">
              <a:lnSpc>
                <a:spcPct val="135000"/>
              </a:lnSpc>
              <a:spcBef>
                <a:spcPct val="0"/>
              </a:spcBef>
              <a:spcAft>
                <a:spcPct val="0"/>
              </a:spcAft>
            </a:pPr>
            <a:endParaRPr lang="en-US" altLang="zh-CN" sz="2400">
              <a:latin typeface="+mn-ea"/>
              <a:cs typeface="Times New Roman" panose="02020603050405020304" pitchFamily="18" charset="0"/>
            </a:endParaRPr>
          </a:p>
          <a:p>
            <a:pPr eaLnBrk="0" fontAlgn="base" hangingPunct="0">
              <a:lnSpc>
                <a:spcPct val="135000"/>
              </a:lnSpc>
              <a:spcBef>
                <a:spcPct val="0"/>
              </a:spcBef>
              <a:spcAft>
                <a:spcPct val="0"/>
              </a:spcAft>
            </a:pPr>
            <a:endParaRPr lang="en-US" altLang="zh-CN" sz="2400">
              <a:latin typeface="+mn-ea"/>
              <a:cs typeface="Times New Roman" panose="02020603050405020304" pitchFamily="18" charset="0"/>
            </a:endParaRPr>
          </a:p>
          <a:p>
            <a:pPr eaLnBrk="0" fontAlgn="base" hangingPunct="0">
              <a:lnSpc>
                <a:spcPct val="135000"/>
              </a:lnSpc>
              <a:spcBef>
                <a:spcPct val="0"/>
              </a:spcBef>
              <a:spcAft>
                <a:spcPct val="0"/>
              </a:spcAft>
            </a:pPr>
            <a:endParaRPr lang="zh-CN" altLang="en-US" sz="2400">
              <a:latin typeface="+mn-ea"/>
              <a:cs typeface="Times New Roman" panose="02020603050405020304" pitchFamily="18" charset="0"/>
            </a:endParaRPr>
          </a:p>
          <a:p>
            <a:pPr eaLnBrk="0" fontAlgn="base" hangingPunct="0">
              <a:lnSpc>
                <a:spcPct val="135000"/>
              </a:lnSpc>
              <a:spcBef>
                <a:spcPct val="0"/>
              </a:spcBef>
              <a:spcAft>
                <a:spcPct val="0"/>
              </a:spcAft>
            </a:pPr>
            <a:r>
              <a:rPr lang="en-US" altLang="zh-CN" sz="2400">
                <a:latin typeface="微软雅黑" panose="020B0503020204020204" charset="-122"/>
                <a:ea typeface="微软雅黑" panose="020B0503020204020204" charset="-122"/>
                <a:cs typeface="Times New Roman" panose="02020603050405020304" pitchFamily="18" charset="0"/>
              </a:rPr>
              <a:t>A</a:t>
            </a:r>
            <a:r>
              <a:rPr lang="zh-CN" altLang="en-US" sz="2400">
                <a:latin typeface="微软雅黑" panose="020B0503020204020204" charset="-122"/>
                <a:ea typeface="微软雅黑" panose="020B0503020204020204" charset="-122"/>
                <a:cs typeface="Times New Roman" panose="02020603050405020304" pitchFamily="18" charset="0"/>
              </a:rPr>
              <a:t>．体制机制创新                                              </a:t>
            </a:r>
            <a:r>
              <a:rPr lang="en-US" altLang="zh-CN" sz="2400">
                <a:latin typeface="微软雅黑" panose="020B0503020204020204" charset="-122"/>
                <a:ea typeface="微软雅黑" panose="020B0503020204020204" charset="-122"/>
                <a:cs typeface="Times New Roman" panose="02020603050405020304" pitchFamily="18" charset="0"/>
              </a:rPr>
              <a:t>B</a:t>
            </a:r>
            <a:r>
              <a:rPr lang="zh-CN" altLang="en-US" sz="2400">
                <a:latin typeface="微软雅黑" panose="020B0503020204020204" charset="-122"/>
                <a:ea typeface="微软雅黑" panose="020B0503020204020204" charset="-122"/>
                <a:cs typeface="Times New Roman" panose="02020603050405020304" pitchFamily="18" charset="0"/>
              </a:rPr>
              <a:t>．生产要素增加  </a:t>
            </a:r>
            <a:endParaRPr lang="en-US" altLang="zh-CN" sz="2400">
              <a:latin typeface="微软雅黑" panose="020B0503020204020204" charset="-122"/>
              <a:ea typeface="微软雅黑" panose="020B0503020204020204" charset="-122"/>
              <a:cs typeface="Times New Roman" panose="02020603050405020304" pitchFamily="18" charset="0"/>
            </a:endParaRPr>
          </a:p>
          <a:p>
            <a:pPr eaLnBrk="0" fontAlgn="base" hangingPunct="0">
              <a:lnSpc>
                <a:spcPct val="135000"/>
              </a:lnSpc>
              <a:spcBef>
                <a:spcPct val="0"/>
              </a:spcBef>
              <a:spcAft>
                <a:spcPct val="0"/>
              </a:spcAft>
            </a:pPr>
            <a:r>
              <a:rPr lang="en-US" altLang="zh-CN" sz="2400">
                <a:latin typeface="微软雅黑" panose="020B0503020204020204" charset="-122"/>
                <a:ea typeface="微软雅黑" panose="020B0503020204020204" charset="-122"/>
                <a:cs typeface="Times New Roman" panose="02020603050405020304" pitchFamily="18" charset="0"/>
              </a:rPr>
              <a:t>C</a:t>
            </a:r>
            <a:r>
              <a:rPr lang="zh-CN" altLang="en-US" sz="2400">
                <a:latin typeface="微软雅黑" panose="020B0503020204020204" charset="-122"/>
                <a:ea typeface="微软雅黑" panose="020B0503020204020204" charset="-122"/>
                <a:cs typeface="Times New Roman" panose="02020603050405020304" pitchFamily="18" charset="0"/>
              </a:rPr>
              <a:t>．产业结构优化                                               </a:t>
            </a:r>
            <a:r>
              <a:rPr lang="en-US" altLang="zh-CN" sz="2400">
                <a:latin typeface="微软雅黑" panose="020B0503020204020204" charset="-122"/>
                <a:ea typeface="微软雅黑" panose="020B0503020204020204" charset="-122"/>
                <a:cs typeface="Times New Roman" panose="02020603050405020304" pitchFamily="18" charset="0"/>
              </a:rPr>
              <a:t>D</a:t>
            </a:r>
            <a:r>
              <a:rPr lang="zh-CN" altLang="en-US" sz="2400">
                <a:latin typeface="微软雅黑" panose="020B0503020204020204" charset="-122"/>
                <a:ea typeface="微软雅黑" panose="020B0503020204020204" charset="-122"/>
                <a:cs typeface="Times New Roman" panose="02020603050405020304" pitchFamily="18" charset="0"/>
              </a:rPr>
              <a:t>．信息技术推动 </a:t>
            </a:r>
            <a:endParaRPr lang="zh-CN" altLang="en-US" sz="2400">
              <a:latin typeface="微软雅黑" panose="020B0503020204020204" charset="-122"/>
              <a:ea typeface="微软雅黑" panose="020B0503020204020204" charset="-122"/>
              <a:cs typeface="Times New Roman" panose="02020603050405020304" pitchFamily="18" charset="0"/>
            </a:endParaRPr>
          </a:p>
        </p:txBody>
      </p:sp>
      <p:grpSp>
        <p:nvGrpSpPr>
          <p:cNvPr id="7" name="组合 6"/>
          <p:cNvGrpSpPr/>
          <p:nvPr>
            <p:custDataLst>
              <p:tags r:id="rId2"/>
            </p:custDataLst>
          </p:nvPr>
        </p:nvGrpSpPr>
        <p:grpSpPr>
          <a:xfrm>
            <a:off x="537850" y="1934947"/>
            <a:ext cx="11416578" cy="2442497"/>
            <a:chOff x="537850" y="1630147"/>
            <a:chExt cx="11416578" cy="2442497"/>
          </a:xfrm>
        </p:grpSpPr>
        <p:pic>
          <p:nvPicPr>
            <p:cNvPr id="4" name="../Upload/image/202208130558535220571.png"/>
            <p:cNvPicPr>
              <a:picLocks noChangeAspect="1"/>
            </p:cNvPicPr>
            <p:nvPr>
              <p:custDataLst>
                <p:tags r:id="rId3"/>
              </p:custDataLst>
            </p:nvPr>
          </p:nvPicPr>
          <p:blipFill>
            <a:blip r:embed="rId4"/>
            <a:stretch>
              <a:fillRect/>
            </a:stretch>
          </p:blipFill>
          <p:spPr bwMode="auto">
            <a:xfrm>
              <a:off x="537850" y="1630147"/>
              <a:ext cx="5730845" cy="2442497"/>
            </a:xfrm>
            <a:prstGeom prst="rect">
              <a:avLst/>
            </a:prstGeom>
          </p:spPr>
        </p:pic>
        <p:pic>
          <p:nvPicPr>
            <p:cNvPr id="6" name="../Upload/image/202208130558561001852.png"/>
            <p:cNvPicPr>
              <a:picLocks noChangeAspect="1"/>
            </p:cNvPicPr>
            <p:nvPr>
              <p:custDataLst>
                <p:tags r:id="rId5"/>
              </p:custDataLst>
            </p:nvPr>
          </p:nvPicPr>
          <p:blipFill>
            <a:blip r:embed="rId6"/>
            <a:stretch>
              <a:fillRect/>
            </a:stretch>
          </p:blipFill>
          <p:spPr bwMode="auto">
            <a:xfrm>
              <a:off x="6268695" y="1630147"/>
              <a:ext cx="5685733" cy="2442497"/>
            </a:xfrm>
            <a:prstGeom prst="rect">
              <a:avLst/>
            </a:prstGeom>
          </p:spPr>
        </p:pic>
      </p:grpSp>
      <p:sp>
        <p:nvSpPr>
          <p:cNvPr id="9" name="文本框 8"/>
          <p:cNvSpPr txBox="1"/>
          <p:nvPr>
            <p:custDataLst>
              <p:tags r:id="rId7"/>
            </p:custDataLst>
          </p:nvPr>
        </p:nvSpPr>
        <p:spPr>
          <a:xfrm>
            <a:off x="621889" y="4377444"/>
            <a:ext cx="11766755" cy="518219"/>
          </a:xfrm>
          <a:prstGeom prst="rect">
            <a:avLst/>
          </a:prstGeom>
          <a:noFill/>
        </p:spPr>
        <p:txBody>
          <a:bodyPr wrap="square">
            <a:spAutoFit/>
          </a:bodyPr>
          <a:lstStyle/>
          <a:p>
            <a:pPr algn="ctr" eaLnBrk="0" fontAlgn="base" hangingPunct="0">
              <a:lnSpc>
                <a:spcPct val="135000"/>
              </a:lnSpc>
              <a:spcBef>
                <a:spcPct val="0"/>
              </a:spcBef>
              <a:spcAft>
                <a:spcPct val="0"/>
              </a:spcAft>
            </a:pPr>
            <a:r>
              <a:rPr lang="zh-CN" altLang="en-US" sz="2400">
                <a:latin typeface="楷体" panose="02010609060101010101" charset="-122"/>
                <a:ea typeface="楷体" panose="02010609060101010101" charset="-122"/>
                <a:cs typeface="Times New Roman" panose="02020603050405020304" pitchFamily="18" charset="0"/>
              </a:rPr>
              <a:t>全球经济增长的五大贡献国，</a:t>
            </a:r>
            <a:r>
              <a:rPr lang="en-US" altLang="zh-CN" sz="2400">
                <a:latin typeface="楷体" panose="02010609060101010101" charset="-122"/>
                <a:ea typeface="楷体" panose="02010609060101010101" charset="-122"/>
                <a:cs typeface="Times New Roman" panose="02020603050405020304" pitchFamily="18" charset="0"/>
              </a:rPr>
              <a:t>1980—2019</a:t>
            </a:r>
            <a:r>
              <a:rPr lang="zh-CN" altLang="en-US" sz="2400">
                <a:latin typeface="楷体" panose="02010609060101010101" charset="-122"/>
                <a:ea typeface="楷体" panose="02010609060101010101" charset="-122"/>
                <a:cs typeface="Times New Roman" panose="02020603050405020304" pitchFamily="18" charset="0"/>
              </a:rPr>
              <a:t>年（根据世界银行世界发展指数计算）</a:t>
            </a:r>
            <a:endParaRPr lang="zh-CN" altLang="en-US" sz="2400">
              <a:latin typeface="楷体" panose="02010609060101010101" charset="-122"/>
              <a:ea typeface="楷体" panose="02010609060101010101" charset="-122"/>
              <a:cs typeface="Times New Roman" panose="02020603050405020304" pitchFamily="18" charset="0"/>
            </a:endParaRPr>
          </a:p>
        </p:txBody>
      </p:sp>
      <p:sp>
        <p:nvSpPr>
          <p:cNvPr id="5" name="矩形 4"/>
          <p:cNvSpPr/>
          <p:nvPr>
            <p:custDataLst>
              <p:tags r:id="rId8"/>
            </p:custDataLst>
          </p:nvPr>
        </p:nvSpPr>
        <p:spPr>
          <a:xfrm>
            <a:off x="10728325" y="4876165"/>
            <a:ext cx="738505" cy="1069975"/>
          </a:xfrm>
          <a:prstGeom prst="rect">
            <a:avLst/>
          </a:prstGeom>
          <a:noFill/>
          <a:ln>
            <a:noFill/>
          </a:ln>
        </p:spPr>
        <p:txBody>
          <a:bodyPr wrap="none" rtlCol="0" anchor="t">
            <a:noAutofit/>
          </a:bodyPr>
          <a:lstStyle/>
          <a:p>
            <a:pPr algn="ctr"/>
            <a:r>
              <a:rPr lang="en-US" altLang="zh-CN" sz="7200" b="1">
                <a:solidFill>
                  <a:srgbClr val="FF0000"/>
                </a:solidFill>
                <a:effectLst>
                  <a:outerShdw blurRad="38100" dist="19050" dir="2700000" algn="tl" rotWithShape="0">
                    <a:schemeClr val="dk1">
                      <a:alpha val="40000"/>
                    </a:schemeClr>
                  </a:outerShdw>
                </a:effectLst>
              </a:rPr>
              <a:t>A</a:t>
            </a:r>
            <a:endParaRPr lang="en-US" altLang="zh-CN" sz="7200" b="1">
              <a:solidFill>
                <a:srgbClr val="FF0000"/>
              </a:solidFill>
              <a:effectLst>
                <a:outerShdw blurRad="38100" dist="19050" dir="2700000" algn="tl" rotWithShape="0">
                  <a:schemeClr val="dk1">
                    <a:alpha val="40000"/>
                  </a:schemeClr>
                </a:outerShdw>
              </a:effectLst>
            </a:endParaRPr>
          </a:p>
        </p:txBody>
      </p:sp>
      <p:pic>
        <p:nvPicPr>
          <p:cNvPr id="3" name="Picture 3"/>
          <p:cNvPicPr>
            <a:picLocks noChangeAspect="1"/>
          </p:cNvPicPr>
          <p:nvPr>
            <p:custDataLst>
              <p:tags r:id="rId9"/>
            </p:custDataLst>
          </p:nvPr>
        </p:nvPicPr>
        <p:blipFill>
          <a:blip r:embed="rId10"/>
          <a:stretch>
            <a:fillRect/>
          </a:stretch>
        </p:blipFill>
        <p:spPr>
          <a:xfrm flipH="1">
            <a:off x="12344400" y="12636500"/>
            <a:ext cx="0" cy="0"/>
          </a:xfrm>
          <a:prstGeom prst="rect">
            <a:avLst/>
          </a:prstGeom>
          <a:ln>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293560"/>
            <a:ext cx="12192000" cy="3785652"/>
          </a:xfrm>
          <a:prstGeom prst="rect">
            <a:avLst/>
          </a:prstGeom>
          <a:noFill/>
        </p:spPr>
        <p:txBody>
          <a:bodyPr wrap="square">
            <a:spAutoFit/>
          </a:bodyPr>
          <a:lstStyle/>
          <a:p>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2023</a:t>
            </a:r>
            <a:r>
              <a:rPr lang="zh-CN" altLang="zh-CN" sz="2400" b="1" kern="100">
                <a:effectLst/>
                <a:latin typeface="Times New Roman" panose="02020603050405020304" pitchFamily="18" charset="0"/>
                <a:ea typeface="宋体" panose="02010600030101010101" pitchFamily="2" charset="-122"/>
              </a:rPr>
              <a:t>·湖北高考·</a:t>
            </a:r>
            <a:r>
              <a:rPr lang="en-US" altLang="zh-CN" sz="2400" b="1" kern="100">
                <a:effectLst/>
                <a:latin typeface="Times New Roman" panose="02020603050405020304" pitchFamily="18" charset="0"/>
                <a:ea typeface="宋体" panose="02010600030101010101" pitchFamily="2" charset="-122"/>
              </a:rPr>
              <a:t>18</a:t>
            </a:r>
            <a:r>
              <a:rPr lang="zh-CN" altLang="zh-CN" sz="2400" b="1" kern="100">
                <a:effectLst/>
                <a:latin typeface="Times New Roman" panose="02020603050405020304" pitchFamily="18" charset="0"/>
                <a:ea typeface="宋体" panose="02010600030101010101" pitchFamily="2" charset="-122"/>
              </a:rPr>
              <a:t>）【美元霸权与国际秩序】阅读材料，完成下列要求。（</a:t>
            </a:r>
            <a:r>
              <a:rPr lang="en-US" altLang="zh-CN" sz="2400" b="1" kern="100">
                <a:effectLst/>
                <a:latin typeface="Times New Roman" panose="02020603050405020304" pitchFamily="18" charset="0"/>
                <a:ea typeface="宋体" panose="02010600030101010101" pitchFamily="2" charset="-122"/>
              </a:rPr>
              <a:t>15</a:t>
            </a:r>
            <a:r>
              <a:rPr lang="zh-CN" altLang="zh-CN" sz="2400" b="1" kern="100">
                <a:effectLst/>
                <a:latin typeface="Times New Roman" panose="02020603050405020304" pitchFamily="18" charset="0"/>
                <a:ea typeface="宋体" panose="02010600030101010101" pitchFamily="2" charset="-122"/>
              </a:rPr>
              <a:t>分）</a:t>
            </a:r>
            <a:endParaRPr lang="zh-CN" altLang="zh-CN" sz="2400" b="1" kern="100">
              <a:effectLst/>
              <a:latin typeface="Times New Roman" panose="02020603050405020304" pitchFamily="18" charset="0"/>
              <a:ea typeface="宋体" panose="02010600030101010101" pitchFamily="2" charset="-122"/>
            </a:endParaRPr>
          </a:p>
          <a:p>
            <a:pPr indent="266700" algn="just"/>
            <a:r>
              <a:rPr lang="zh-CN" altLang="zh-CN" sz="2400" b="1" kern="100">
                <a:effectLst/>
                <a:latin typeface="Times New Roman" panose="02020603050405020304" pitchFamily="18" charset="0"/>
                <a:ea typeface="宋体" panose="02010600030101010101" pitchFamily="2" charset="-122"/>
              </a:rPr>
              <a:t>材料—</a:t>
            </a:r>
            <a:endParaRPr lang="zh-CN" altLang="zh-CN" sz="2400" b="1" kern="100">
              <a:effectLst/>
              <a:latin typeface="Times New Roman" panose="02020603050405020304" pitchFamily="18" charset="0"/>
              <a:ea typeface="宋体" panose="02010600030101010101" pitchFamily="2" charset="-122"/>
            </a:endParaRPr>
          </a:p>
          <a:p>
            <a:pPr indent="266700" algn="just"/>
            <a:r>
              <a:rPr lang="en-US" altLang="zh-CN" sz="2400" b="1" kern="100">
                <a:effectLst/>
                <a:latin typeface="Times New Roman" panose="02020603050405020304" pitchFamily="18" charset="0"/>
                <a:ea typeface="宋体" panose="02010600030101010101" pitchFamily="2" charset="-122"/>
              </a:rPr>
              <a:t>20</a:t>
            </a:r>
            <a:r>
              <a:rPr lang="zh-CN" altLang="zh-CN" sz="2400" b="1" kern="100">
                <a:effectLst/>
                <a:latin typeface="Times New Roman" panose="02020603050405020304" pitchFamily="18" charset="0"/>
                <a:ea typeface="宋体" panose="02010600030101010101" pitchFamily="2" charset="-122"/>
              </a:rPr>
              <a:t>世纪</a:t>
            </a:r>
            <a:r>
              <a:rPr lang="en-US" altLang="zh-CN" sz="2400" b="1" kern="100">
                <a:effectLst/>
                <a:latin typeface="Times New Roman" panose="02020603050405020304" pitchFamily="18" charset="0"/>
                <a:ea typeface="宋体" panose="02010600030101010101" pitchFamily="2" charset="-122"/>
              </a:rPr>
              <a:t>30</a:t>
            </a:r>
            <a:r>
              <a:rPr lang="zh-CN" altLang="zh-CN" sz="2400" b="1" kern="100">
                <a:effectLst/>
                <a:latin typeface="Times New Roman" panose="02020603050405020304" pitchFamily="18" charset="0"/>
                <a:ea typeface="宋体" panose="02010600030101010101" pitchFamily="2" charset="-122"/>
              </a:rPr>
              <a:t>年代的货币混乱带来了一系列灾难性后果，在各国中激起对于国际合作的热望。从英美提出战后国际货币计划开始，凡参与讨论的国家都没有对其目标提出异议。在</a:t>
            </a:r>
            <a:r>
              <a:rPr lang="en-US" altLang="zh-CN" sz="2400" b="1" kern="100">
                <a:effectLst/>
                <a:latin typeface="Times New Roman" panose="02020603050405020304" pitchFamily="18" charset="0"/>
                <a:ea typeface="宋体" panose="02010600030101010101" pitchFamily="2" charset="-122"/>
              </a:rPr>
              <a:t>1944</a:t>
            </a:r>
            <a:r>
              <a:rPr lang="zh-CN" altLang="zh-CN" sz="2400" b="1" kern="100">
                <a:effectLst/>
                <a:latin typeface="Times New Roman" panose="02020603050405020304" pitchFamily="18" charset="0"/>
                <a:ea typeface="宋体" panose="02010600030101010101" pitchFamily="2" charset="-122"/>
              </a:rPr>
              <a:t>年</a:t>
            </a:r>
            <a:r>
              <a:rPr lang="en-US" altLang="zh-CN" sz="2400" b="1" kern="100">
                <a:effectLst/>
                <a:latin typeface="Times New Roman" panose="02020603050405020304" pitchFamily="18" charset="0"/>
                <a:ea typeface="宋体" panose="02010600030101010101" pitchFamily="2" charset="-122"/>
              </a:rPr>
              <a:t>7</a:t>
            </a:r>
            <a:r>
              <a:rPr lang="zh-CN" altLang="zh-CN" sz="2400" b="1" kern="100">
                <a:effectLst/>
                <a:latin typeface="Times New Roman" panose="02020603050405020304" pitchFamily="18" charset="0"/>
                <a:ea typeface="宋体" panose="02010600030101010101" pitchFamily="2" charset="-122"/>
              </a:rPr>
              <a:t>月召开的布雷顿森林会议上，美国推动他国同意一系列国际货币安排，筹备设立国际货币基金组织和国际复兴开发银行。与此同时，以英国为代表的诸国所获得的成绩，如稀有货币条款、过渡时期的设置等无一不是顽强斗争的结果，绝非源于美国方面的慷慨恩赐。苏联代表认为，会议对于维护并加强世界和平与安全均具有重要意义。法国代表回顾了货币与经济会议的多次失败后，认为此次会议在历史上“开创了一个新时代”。</a:t>
            </a:r>
            <a:endParaRPr lang="zh-CN" altLang="zh-CN" sz="2400" b="1" kern="100">
              <a:effectLst/>
              <a:latin typeface="Times New Roman" panose="02020603050405020304" pitchFamily="18" charset="0"/>
              <a:ea typeface="宋体" panose="02010600030101010101" pitchFamily="2" charset="-122"/>
            </a:endParaRPr>
          </a:p>
          <a:p>
            <a:pPr marL="266700" algn="r"/>
            <a:r>
              <a:rPr lang="zh-CN" altLang="zh-CN" sz="2400" b="1" kern="100">
                <a:effectLst/>
                <a:latin typeface="Times New Roman" panose="02020603050405020304" pitchFamily="18" charset="0"/>
                <a:ea typeface="楷体_GB2312"/>
              </a:rPr>
              <a:t>——摘编自王在帮《霸权稳定论批判》</a:t>
            </a:r>
            <a:endParaRPr lang="zh-CN" altLang="zh-CN" sz="2400" b="1" kern="100">
              <a:effectLst/>
              <a:latin typeface="Times New Roman" panose="02020603050405020304" pitchFamily="18" charset="0"/>
              <a:ea typeface="楷体_GB2312"/>
            </a:endParaRPr>
          </a:p>
        </p:txBody>
      </p:sp>
      <p:sp>
        <p:nvSpPr>
          <p:cNvPr id="5" name="文本框 4"/>
          <p:cNvSpPr txBox="1"/>
          <p:nvPr>
            <p:custDataLst>
              <p:tags r:id="rId2"/>
            </p:custDataLst>
          </p:nvPr>
        </p:nvSpPr>
        <p:spPr>
          <a:xfrm>
            <a:off x="149190" y="3954380"/>
            <a:ext cx="12042810" cy="1199046"/>
          </a:xfrm>
          <a:prstGeom prst="rect">
            <a:avLst/>
          </a:prstGeom>
          <a:noFill/>
        </p:spPr>
        <p:txBody>
          <a:bodyPr wrap="square">
            <a:spAutoFit/>
          </a:bodyPr>
          <a:lstStyle/>
          <a:p>
            <a:pPr marL="333375" indent="-333375"/>
            <a:r>
              <a:rPr lang="zh-CN" altLang="zh-CN" sz="2400" kern="100">
                <a:effectLst/>
                <a:highlight>
                  <a:srgbClr val="FFFF00"/>
                </a:highlight>
                <a:latin typeface="Times New Roman" panose="02020603050405020304" pitchFamily="18" charset="0"/>
                <a:ea typeface="宋体" panose="02010600030101010101" pitchFamily="2" charset="-122"/>
              </a:rPr>
              <a:t>（</a:t>
            </a:r>
            <a:r>
              <a:rPr lang="en-US" altLang="zh-CN" sz="2400" kern="100">
                <a:effectLst/>
                <a:highlight>
                  <a:srgbClr val="FFFF00"/>
                </a:highlight>
                <a:latin typeface="Times New Roman" panose="02020603050405020304" pitchFamily="18" charset="0"/>
                <a:ea typeface="宋体" panose="02010600030101010101" pitchFamily="2" charset="-122"/>
              </a:rPr>
              <a:t>1</a:t>
            </a:r>
            <a:r>
              <a:rPr lang="zh-CN" altLang="zh-CN" sz="2400" kern="100">
                <a:effectLst/>
                <a:highlight>
                  <a:srgbClr val="FFFF00"/>
                </a:highlight>
                <a:latin typeface="Times New Roman" panose="02020603050405020304" pitchFamily="18" charset="0"/>
                <a:ea typeface="宋体" panose="02010600030101010101" pitchFamily="2" charset="-122"/>
              </a:rPr>
              <a:t>）根据材料一并结合所学，指出</a:t>
            </a:r>
            <a:r>
              <a:rPr lang="en-US" altLang="zh-CN" sz="2400" kern="100">
                <a:effectLst/>
                <a:highlight>
                  <a:srgbClr val="FFFF00"/>
                </a:highlight>
                <a:latin typeface="Times New Roman" panose="02020603050405020304" pitchFamily="18" charset="0"/>
                <a:ea typeface="宋体" panose="02010600030101010101" pitchFamily="2" charset="-122"/>
              </a:rPr>
              <a:t>20</a:t>
            </a:r>
            <a:r>
              <a:rPr lang="zh-CN" altLang="zh-CN" sz="2400" kern="100">
                <a:effectLst/>
                <a:highlight>
                  <a:srgbClr val="FFFF00"/>
                </a:highlight>
                <a:latin typeface="Times New Roman" panose="02020603050405020304" pitchFamily="18" charset="0"/>
                <a:ea typeface="宋体" panose="02010600030101010101" pitchFamily="2" charset="-122"/>
              </a:rPr>
              <a:t>世纪</a:t>
            </a:r>
            <a:r>
              <a:rPr lang="en-US" altLang="zh-CN" sz="2400" kern="100">
                <a:effectLst/>
                <a:highlight>
                  <a:srgbClr val="FFFF00"/>
                </a:highlight>
                <a:latin typeface="Times New Roman" panose="02020603050405020304" pitchFamily="18" charset="0"/>
                <a:ea typeface="宋体" panose="02010600030101010101" pitchFamily="2" charset="-122"/>
              </a:rPr>
              <a:t>30</a:t>
            </a:r>
            <a:r>
              <a:rPr lang="zh-CN" altLang="zh-CN" sz="2400" kern="100">
                <a:effectLst/>
                <a:highlight>
                  <a:srgbClr val="FFFF00"/>
                </a:highlight>
                <a:latin typeface="Times New Roman" panose="02020603050405020304" pitchFamily="18" charset="0"/>
                <a:ea typeface="宋体" panose="02010600030101010101" pitchFamily="2" charset="-122"/>
              </a:rPr>
              <a:t>年代货币混乱的表现，简析布雷顿森林会议“开创了一个新时代”的含义。（</a:t>
            </a:r>
            <a:r>
              <a:rPr lang="en-US" altLang="zh-CN" sz="2400" kern="100">
                <a:effectLst/>
                <a:highlight>
                  <a:srgbClr val="FFFF00"/>
                </a:highlight>
                <a:latin typeface="Times New Roman" panose="02020603050405020304" pitchFamily="18" charset="0"/>
                <a:ea typeface="宋体" panose="02010600030101010101" pitchFamily="2" charset="-122"/>
              </a:rPr>
              <a:t>6</a:t>
            </a:r>
            <a:r>
              <a:rPr lang="zh-CN" altLang="zh-CN" sz="2400" kern="100">
                <a:effectLst/>
                <a:highlight>
                  <a:srgbClr val="FFFF00"/>
                </a:highlight>
                <a:latin typeface="Times New Roman" panose="02020603050405020304" pitchFamily="18" charset="0"/>
                <a:ea typeface="宋体" panose="02010600030101010101" pitchFamily="2" charset="-122"/>
              </a:rPr>
              <a:t>分）</a:t>
            </a:r>
            <a:endParaRPr lang="zh-CN" altLang="zh-CN" sz="2400" kern="100">
              <a:effectLst/>
              <a:highlight>
                <a:srgbClr val="FFFF00"/>
              </a:highlight>
              <a:latin typeface="Times New Roman" panose="02020603050405020304" pitchFamily="18" charset="0"/>
              <a:ea typeface="宋体" panose="02010600030101010101" pitchFamily="2" charset="-122"/>
            </a:endParaRPr>
          </a:p>
          <a:p>
            <a:pPr algn="just">
              <a:lnSpc>
                <a:spcPct val="150000"/>
              </a:lnSpc>
            </a:pPr>
            <a:r>
              <a:rPr lang="en-US" altLang="zh-CN" sz="1800" kern="100">
                <a:effectLst/>
                <a:latin typeface="黑体" panose="02010609060101010101" charset="-122"/>
                <a:ea typeface="黑体" panose="02010609060101010101" charset="-122"/>
                <a:cs typeface="Times New Roman" panose="02020603050405020304" pitchFamily="18" charset="0"/>
              </a:rPr>
              <a:t> </a:t>
            </a:r>
            <a:endParaRPr lang="zh-CN" altLang="zh-CN" sz="1800" kern="100">
              <a:effectLst/>
              <a:latin typeface="黑体" panose="02010609060101010101" charset="-122"/>
              <a:ea typeface="黑体" panose="02010609060101010101" charset="-122"/>
              <a:cs typeface="Times New Roman" panose="02020603050405020304" pitchFamily="18" charset="0"/>
            </a:endParaRPr>
          </a:p>
        </p:txBody>
      </p:sp>
      <p:sp>
        <p:nvSpPr>
          <p:cNvPr id="7" name="文本框 6"/>
          <p:cNvSpPr txBox="1"/>
          <p:nvPr>
            <p:custDataLst>
              <p:tags r:id="rId3"/>
            </p:custDataLst>
          </p:nvPr>
        </p:nvSpPr>
        <p:spPr>
          <a:xfrm>
            <a:off x="744220" y="5625515"/>
            <a:ext cx="6344920" cy="830997"/>
          </a:xfrm>
          <a:prstGeom prst="rect">
            <a:avLst/>
          </a:prstGeom>
          <a:noFill/>
        </p:spPr>
        <p:txBody>
          <a:bodyPr wrap="square">
            <a:spAutoFit/>
          </a:bodyPr>
          <a:lstStyle/>
          <a:p>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表现：“金本位”制瓦解；货币贬值和通货膨胀；贸易保护主义。</a:t>
            </a:r>
            <a:endParaRPr lang="zh-CN" altLang="en-US" sz="2400"/>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046" y="550661"/>
            <a:ext cx="2422403" cy="509370"/>
          </a:xfrm>
          <a:prstGeom prst="rect">
            <a:avLst/>
          </a:prstGeom>
          <a:noFill/>
        </p:spPr>
        <p:txBody>
          <a:bodyPr wrap="square" rtlCol="0" anchor="t">
            <a:spAutoFit/>
          </a:bodyPr>
          <a:lstStyle/>
          <a:p>
            <a:r>
              <a:rPr lang="zh-CN" altLang="en-US" sz="2710" b="1">
                <a:solidFill>
                  <a:srgbClr val="7030A0"/>
                </a:solidFill>
                <a:latin typeface="黑体" panose="02010609060101010101" charset="-122"/>
                <a:ea typeface="黑体" panose="02010609060101010101" charset="-122"/>
                <a:sym typeface="+mn-ea"/>
              </a:rPr>
              <a:t>（一）背景</a:t>
            </a:r>
            <a:endParaRPr lang="en-US" altLang="zh-CN" sz="2710" b="1">
              <a:solidFill>
                <a:srgbClr val="7030A0"/>
              </a:solidFill>
              <a:latin typeface="黑体" panose="02010609060101010101" charset="-122"/>
              <a:ea typeface="黑体" panose="02010609060101010101" charset="-122"/>
              <a:sym typeface="+mn-ea"/>
            </a:endParaRPr>
          </a:p>
        </p:txBody>
      </p:sp>
      <p:sp>
        <p:nvSpPr>
          <p:cNvPr id="3" name="矩形 1"/>
          <p:cNvSpPr/>
          <p:nvPr>
            <p:custDataLst>
              <p:tags r:id="rId2"/>
            </p:custDataLst>
          </p:nvPr>
        </p:nvSpPr>
        <p:spPr>
          <a:xfrm>
            <a:off x="7046" y="27441"/>
            <a:ext cx="12177908" cy="52322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二、科技之变：科学技术的新发展</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(20</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世纪</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40</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年代中期</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至今）</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3"/>
            </p:custDataLst>
          </p:nvPr>
        </p:nvSpPr>
        <p:spPr>
          <a:xfrm>
            <a:off x="83458" y="1002678"/>
            <a:ext cx="9439443" cy="1508105"/>
          </a:xfrm>
          <a:prstGeom prst="rect">
            <a:avLst/>
          </a:prstGeom>
          <a:noFill/>
          <a:ln w="9525">
            <a:noFill/>
          </a:ln>
        </p:spPr>
        <p:txBody>
          <a:bodyPr wrap="square">
            <a:spAutoFit/>
          </a:bodyPr>
          <a:lstStyle/>
          <a:p>
            <a:pPr>
              <a:spcAft>
                <a:spcPts val="1200"/>
              </a:spcAft>
            </a:pPr>
            <a:r>
              <a:rPr lang="en-US" altLang="zh-CN" sz="2400" b="1">
                <a:latin typeface="黑体" panose="02010609060101010101" charset="-122"/>
                <a:ea typeface="黑体" panose="02010609060101010101" charset="-122"/>
                <a:cs typeface="黑体" panose="02010609060101010101" charset="-122"/>
                <a:sym typeface="+mn-ea"/>
              </a:rPr>
              <a:t>1.</a:t>
            </a:r>
            <a:r>
              <a:rPr lang="zh-CN" altLang="en-US" sz="2400" b="1">
                <a:effectLst/>
                <a:latin typeface="黑体" panose="02010609060101010101" charset="-122"/>
                <a:ea typeface="黑体" panose="02010609060101010101" charset="-122"/>
                <a:cs typeface="黑体" panose="02010609060101010101" charset="-122"/>
                <a:sym typeface="+mn-ea"/>
              </a:rPr>
              <a:t>政治保障：资本主义发展相对稳定和国家垄断资本主义发展；</a:t>
            </a:r>
            <a:endParaRPr lang="zh-CN" altLang="en-US" sz="2400" b="1">
              <a:effectLst/>
              <a:latin typeface="黑体" panose="02010609060101010101" charset="-122"/>
              <a:ea typeface="黑体" panose="02010609060101010101" charset="-122"/>
              <a:cs typeface="黑体" panose="02010609060101010101" charset="-122"/>
              <a:sym typeface="+mn-ea"/>
            </a:endParaRPr>
          </a:p>
          <a:p>
            <a:pPr>
              <a:spcAft>
                <a:spcPts val="1200"/>
              </a:spcAft>
            </a:pPr>
            <a:r>
              <a:rPr lang="en-US" altLang="zh-CN" sz="2400" b="1">
                <a:latin typeface="黑体" panose="02010609060101010101" charset="-122"/>
                <a:ea typeface="黑体" panose="02010609060101010101" charset="-122"/>
                <a:cs typeface="黑体" panose="02010609060101010101" charset="-122"/>
                <a:sym typeface="+mn-ea"/>
              </a:rPr>
              <a:t>2.</a:t>
            </a:r>
            <a:r>
              <a:rPr lang="zh-CN" altLang="en-US" sz="2400" b="1">
                <a:effectLst/>
                <a:latin typeface="黑体" panose="02010609060101010101" charset="-122"/>
                <a:ea typeface="黑体" panose="02010609060101010101" charset="-122"/>
                <a:cs typeface="黑体" panose="02010609060101010101" charset="-122"/>
                <a:sym typeface="+mn-ea"/>
              </a:rPr>
              <a:t>理论准备：</a:t>
            </a:r>
            <a:r>
              <a:rPr lang="en-US" altLang="zh-CN" sz="2400" b="1">
                <a:latin typeface="黑体" panose="02010609060101010101" charset="-122"/>
                <a:ea typeface="黑体" panose="02010609060101010101" charset="-122"/>
                <a:cs typeface="黑体" panose="02010609060101010101" charset="-122"/>
                <a:sym typeface="+mn-ea"/>
              </a:rPr>
              <a:t>20</a:t>
            </a:r>
            <a:r>
              <a:rPr lang="zh-CN" altLang="zh-CN" sz="2400" b="1">
                <a:latin typeface="黑体" panose="02010609060101010101" charset="-122"/>
                <a:ea typeface="黑体" panose="02010609060101010101" charset="-122"/>
                <a:cs typeface="黑体" panose="02010609060101010101" charset="-122"/>
                <a:sym typeface="+mn-ea"/>
              </a:rPr>
              <a:t>世纪科学理论的重大突破</a:t>
            </a:r>
            <a:endParaRPr lang="zh-CN" altLang="zh-CN" sz="2400" b="1">
              <a:latin typeface="黑体" panose="02010609060101010101" charset="-122"/>
              <a:ea typeface="黑体" panose="02010609060101010101" charset="-122"/>
              <a:cs typeface="黑体" panose="02010609060101010101" charset="-122"/>
              <a:sym typeface="+mn-ea"/>
            </a:endParaRPr>
          </a:p>
          <a:p>
            <a:pPr>
              <a:spcAft>
                <a:spcPts val="1200"/>
              </a:spcAft>
            </a:pPr>
            <a:r>
              <a:rPr lang="en-US" altLang="zh-CN" sz="2400" b="1">
                <a:latin typeface="黑体" panose="02010609060101010101" charset="-122"/>
                <a:ea typeface="黑体" panose="02010609060101010101" charset="-122"/>
                <a:cs typeface="黑体" panose="02010609060101010101" charset="-122"/>
                <a:sym typeface="+mn-ea"/>
              </a:rPr>
              <a:t>3.</a:t>
            </a:r>
            <a:r>
              <a:rPr lang="zh-CN" altLang="en-US" sz="2400" b="1">
                <a:effectLst/>
                <a:latin typeface="黑体" panose="02010609060101010101" charset="-122"/>
                <a:ea typeface="黑体" panose="02010609060101010101" charset="-122"/>
                <a:cs typeface="黑体" panose="02010609060101010101" charset="-122"/>
                <a:sym typeface="+mn-ea"/>
              </a:rPr>
              <a:t>社会条件：</a:t>
            </a:r>
            <a:r>
              <a:rPr lang="zh-CN" altLang="zh-CN" sz="2400" b="1">
                <a:latin typeface="黑体" panose="02010609060101010101" charset="-122"/>
                <a:ea typeface="黑体" panose="02010609060101010101" charset="-122"/>
                <a:cs typeface="黑体" panose="02010609060101010101" charset="-122"/>
                <a:sym typeface="+mn-ea"/>
              </a:rPr>
              <a:t>两次世界大战的促进</a:t>
            </a:r>
            <a:endParaRPr lang="zh-CN" altLang="zh-CN" sz="2400" b="1">
              <a:latin typeface="黑体" panose="02010609060101010101" charset="-122"/>
              <a:ea typeface="黑体" panose="02010609060101010101" charset="-122"/>
              <a:cs typeface="黑体" panose="02010609060101010101" charset="-122"/>
              <a:sym typeface="+mn-ea"/>
            </a:endParaRPr>
          </a:p>
        </p:txBody>
      </p:sp>
      <p:pic>
        <p:nvPicPr>
          <p:cNvPr id="5" name="图片 4"/>
          <p:cNvPicPr>
            <a:picLocks noChangeAspect="1"/>
          </p:cNvPicPr>
          <p:nvPr>
            <p:custDataLst>
              <p:tags r:id="rId4"/>
            </p:custDataLst>
          </p:nvPr>
        </p:nvPicPr>
        <p:blipFill>
          <a:blip r:embed="rId5"/>
          <a:stretch>
            <a:fillRect/>
          </a:stretch>
        </p:blipFill>
        <p:spPr>
          <a:xfrm>
            <a:off x="5798596" y="1817707"/>
            <a:ext cx="1085215" cy="1535430"/>
          </a:xfrm>
          <a:prstGeom prst="rect">
            <a:avLst/>
          </a:prstGeom>
        </p:spPr>
      </p:pic>
      <p:sp>
        <p:nvSpPr>
          <p:cNvPr id="6" name="文本框 5"/>
          <p:cNvSpPr txBox="1"/>
          <p:nvPr>
            <p:custDataLst>
              <p:tags r:id="rId6"/>
            </p:custDataLst>
          </p:nvPr>
        </p:nvSpPr>
        <p:spPr>
          <a:xfrm>
            <a:off x="5487933" y="1969832"/>
            <a:ext cx="461665" cy="852141"/>
          </a:xfrm>
          <a:prstGeom prst="rect">
            <a:avLst/>
          </a:prstGeom>
          <a:noFill/>
        </p:spPr>
        <p:txBody>
          <a:bodyPr vert="eaVert" wrap="square" rtlCol="0">
            <a:spAutoFit/>
          </a:bodyPr>
          <a:lstStyle/>
          <a:p>
            <a:r>
              <a:rPr lang="zh-CN" altLang="en-US">
                <a:latin typeface="黑体" panose="02010609060101010101" charset="-122"/>
                <a:ea typeface="黑体" panose="02010609060101010101" charset="-122"/>
              </a:rPr>
              <a:t>普朗克</a:t>
            </a:r>
            <a:endParaRPr lang="zh-CN" altLang="en-US">
              <a:latin typeface="黑体" panose="02010609060101010101" charset="-122"/>
              <a:ea typeface="黑体" panose="02010609060101010101" charset="-122"/>
            </a:endParaRPr>
          </a:p>
        </p:txBody>
      </p:sp>
      <p:pic>
        <p:nvPicPr>
          <p:cNvPr id="9" name="图片 8"/>
          <p:cNvPicPr>
            <a:picLocks noChangeAspect="1"/>
          </p:cNvPicPr>
          <p:nvPr>
            <p:custDataLst>
              <p:tags r:id="rId7"/>
            </p:custDataLst>
          </p:nvPr>
        </p:nvPicPr>
        <p:blipFill>
          <a:blip r:embed="rId8"/>
          <a:stretch>
            <a:fillRect/>
          </a:stretch>
        </p:blipFill>
        <p:spPr>
          <a:xfrm flipH="1">
            <a:off x="10906573" y="1826966"/>
            <a:ext cx="1200785" cy="1633516"/>
          </a:xfrm>
          <a:prstGeom prst="rect">
            <a:avLst/>
          </a:prstGeom>
        </p:spPr>
      </p:pic>
      <p:sp>
        <p:nvSpPr>
          <p:cNvPr id="10" name="文本框 9"/>
          <p:cNvSpPr txBox="1"/>
          <p:nvPr>
            <p:custDataLst>
              <p:tags r:id="rId9"/>
            </p:custDataLst>
          </p:nvPr>
        </p:nvSpPr>
        <p:spPr>
          <a:xfrm>
            <a:off x="11777820" y="1401715"/>
            <a:ext cx="430887" cy="1020278"/>
          </a:xfrm>
          <a:prstGeom prst="rect">
            <a:avLst/>
          </a:prstGeom>
          <a:noFill/>
        </p:spPr>
        <p:txBody>
          <a:bodyPr vert="eaVert" wrap="square" rtlCol="0">
            <a:spAutoFit/>
          </a:bodyPr>
          <a:lstStyle/>
          <a:p>
            <a:r>
              <a:rPr lang="zh-CN" altLang="en-US" sz="1600">
                <a:latin typeface="黑体" panose="02010609060101010101" charset="-122"/>
                <a:ea typeface="黑体" panose="02010609060101010101" charset="-122"/>
              </a:rPr>
              <a:t>爱因斯坦</a:t>
            </a:r>
            <a:endParaRPr lang="zh-CN" altLang="en-US" sz="1600">
              <a:latin typeface="黑体" panose="02010609060101010101" charset="-122"/>
              <a:ea typeface="黑体" panose="02010609060101010101" charset="-122"/>
            </a:endParaRPr>
          </a:p>
        </p:txBody>
      </p:sp>
      <p:grpSp>
        <p:nvGrpSpPr>
          <p:cNvPr id="13" name="组合 12"/>
          <p:cNvGrpSpPr/>
          <p:nvPr>
            <p:custDataLst>
              <p:tags r:id="rId10"/>
            </p:custDataLst>
          </p:nvPr>
        </p:nvGrpSpPr>
        <p:grpSpPr>
          <a:xfrm>
            <a:off x="6887562" y="1485693"/>
            <a:ext cx="1972841" cy="2050180"/>
            <a:chOff x="2592094" y="1830012"/>
            <a:chExt cx="4491770" cy="2686146"/>
          </a:xfrm>
        </p:grpSpPr>
        <p:sp>
          <p:nvSpPr>
            <p:cNvPr id="15" name="矩形 14"/>
            <p:cNvSpPr/>
            <p:nvPr>
              <p:custDataLst>
                <p:tags r:id="rId11"/>
              </p:custDataLst>
            </p:nvPr>
          </p:nvSpPr>
          <p:spPr>
            <a:xfrm>
              <a:off x="2647622" y="4318605"/>
              <a:ext cx="4375747" cy="197553"/>
            </a:xfrm>
            <a:prstGeom prst="rect">
              <a:avLst/>
            </a:prstGeom>
            <a:solidFill>
              <a:srgbClr val="3494BA"/>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ct val="0"/>
                </a:spcBef>
                <a:spcAft>
                  <a:spcPct val="0"/>
                </a:spcAft>
                <a:defRPr/>
              </a:pPr>
              <a:endParaRPr lang="zh-CN" altLang="en-US" sz="1400">
                <a:solidFill>
                  <a:srgbClr val="61972B"/>
                </a:solidFill>
              </a:endParaRPr>
            </a:p>
          </p:txBody>
        </p:sp>
        <p:sp>
          <p:nvSpPr>
            <p:cNvPr id="17" name="任意多边形 15"/>
            <p:cNvSpPr/>
            <p:nvPr>
              <p:custDataLst>
                <p:tags r:id="rId12"/>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rgbClr val="3494BA">
                <a:lumMod val="20000"/>
                <a:lumOff val="80000"/>
              </a:srgbClr>
            </a:solidFill>
            <a:ln>
              <a:noFill/>
            </a:ln>
          </p:spPr>
          <p:style>
            <a:lnRef idx="2">
              <a:srgbClr val="3494BA">
                <a:shade val="50000"/>
              </a:srgbClr>
            </a:lnRef>
            <a:fillRef idx="1">
              <a:srgbClr val="3494BA"/>
            </a:fillRef>
            <a:effectRef idx="0">
              <a:srgbClr val="3494BA"/>
            </a:effectRef>
            <a:fontRef idx="minor">
              <a:sysClr val="window" lastClr="FFFFFF"/>
            </a:fontRef>
          </p:style>
          <p:txBody>
            <a:bodyPr wrap="square" anchor="ctr">
              <a:noAutofit/>
            </a:bodyPr>
            <a:lstStyle/>
            <a:p>
              <a:pPr algn="ctr">
                <a:defRPr/>
              </a:pPr>
              <a:endParaRPr lang="da-DK" altLang="zh-CN" sz="1800" kern="0">
                <a:solidFill>
                  <a:srgbClr val="3494BA"/>
                </a:solidFill>
              </a:endParaRPr>
            </a:p>
          </p:txBody>
        </p:sp>
        <p:grpSp>
          <p:nvGrpSpPr>
            <p:cNvPr id="18" name="组合 17"/>
            <p:cNvGrpSpPr/>
            <p:nvPr>
              <p:custDataLst>
                <p:tags r:id="rId13"/>
              </p:custDataLst>
            </p:nvPr>
          </p:nvGrpSpPr>
          <p:grpSpPr>
            <a:xfrm>
              <a:off x="2592094" y="1830012"/>
              <a:ext cx="4491770" cy="1059982"/>
              <a:chOff x="2743086" y="1830012"/>
              <a:chExt cx="2022814" cy="1059982"/>
            </a:xfrm>
          </p:grpSpPr>
          <p:sp>
            <p:nvSpPr>
              <p:cNvPr id="19" name="任意多边形 34"/>
              <p:cNvSpPr/>
              <p:nvPr>
                <p:custDataLst>
                  <p:tags r:id="rId14"/>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ysClr val="windowText" lastClr="000000">
                  <a:lumMod val="65000"/>
                  <a:lumOff val="35000"/>
                </a:sysClr>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ct val="0"/>
                  </a:spcBef>
                  <a:spcAft>
                    <a:spcPct val="0"/>
                  </a:spcAft>
                  <a:defRPr/>
                </a:pPr>
                <a:endParaRPr lang="zh-CN" altLang="en-US" sz="1400"/>
              </a:p>
            </p:txBody>
          </p:sp>
          <p:sp>
            <p:nvSpPr>
              <p:cNvPr id="20" name="平行四边形 19"/>
              <p:cNvSpPr/>
              <p:nvPr>
                <p:custDataLst>
                  <p:tags r:id="rId15"/>
                </p:custDataLst>
              </p:nvPr>
            </p:nvSpPr>
            <p:spPr>
              <a:xfrm>
                <a:off x="2743086" y="1830012"/>
                <a:ext cx="2022814" cy="1059982"/>
              </a:xfrm>
              <a:prstGeom prst="parallelogram">
                <a:avLst/>
              </a:prstGeom>
              <a:solidFill>
                <a:srgbClr val="58B6C0"/>
              </a:solidFill>
              <a:ln>
                <a:noFill/>
              </a:ln>
              <a:effectLst>
                <a:outerShdw blurRad="50800" dist="38100" dir="5400000" algn="t" rotWithShape="0">
                  <a:prstClr val="black">
                    <a:alpha val="40000"/>
                  </a:prstClr>
                </a:outerShdw>
              </a:effectLst>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ct val="0"/>
                  </a:spcBef>
                  <a:spcAft>
                    <a:spcPct val="0"/>
                  </a:spcAft>
                  <a:defRPr/>
                </a:pPr>
                <a:r>
                  <a:rPr lang="zh-CN" altLang="en-US" b="1">
                    <a:solidFill>
                      <a:srgbClr val="FFFFFF"/>
                    </a:solidFill>
                    <a:latin typeface="微软雅黑" panose="020B0503020204020204" charset="-122"/>
                    <a:ea typeface="微软雅黑" panose="020B0503020204020204" charset="-122"/>
                  </a:rPr>
                  <a:t>现代物理学</a:t>
                </a:r>
                <a:endParaRPr lang="zh-CN" altLang="en-US" b="1">
                  <a:solidFill>
                    <a:srgbClr val="FFFFFF"/>
                  </a:solidFill>
                  <a:latin typeface="微软雅黑" panose="020B0503020204020204" charset="-122"/>
                  <a:ea typeface="微软雅黑" panose="020B0503020204020204" charset="-122"/>
                </a:endParaRPr>
              </a:p>
              <a:p>
                <a:pPr algn="ctr" eaLnBrk="1" hangingPunct="1">
                  <a:spcBef>
                    <a:spcPct val="0"/>
                  </a:spcBef>
                  <a:spcAft>
                    <a:spcPct val="0"/>
                  </a:spcAft>
                  <a:defRPr/>
                </a:pPr>
                <a:r>
                  <a:rPr lang="zh-CN" altLang="en-US" b="1">
                    <a:solidFill>
                      <a:srgbClr val="FFFFFF"/>
                    </a:solidFill>
                    <a:latin typeface="微软雅黑" panose="020B0503020204020204" charset="-122"/>
                    <a:ea typeface="微软雅黑" panose="020B0503020204020204" charset="-122"/>
                  </a:rPr>
                  <a:t>两大支柱</a:t>
                </a:r>
                <a:endParaRPr lang="zh-CN" altLang="en-US" b="1">
                  <a:solidFill>
                    <a:srgbClr val="FFFFFF"/>
                  </a:solidFill>
                  <a:latin typeface="微软雅黑" panose="020B0503020204020204" charset="-122"/>
                  <a:ea typeface="微软雅黑" panose="020B0503020204020204" charset="-122"/>
                </a:endParaRPr>
              </a:p>
            </p:txBody>
          </p:sp>
        </p:grpSp>
      </p:grpSp>
      <p:grpSp>
        <p:nvGrpSpPr>
          <p:cNvPr id="5128" name="组合 5127"/>
          <p:cNvGrpSpPr/>
          <p:nvPr>
            <p:custDataLst>
              <p:tags r:id="rId16"/>
            </p:custDataLst>
          </p:nvPr>
        </p:nvGrpSpPr>
        <p:grpSpPr>
          <a:xfrm>
            <a:off x="8992875" y="1654006"/>
            <a:ext cx="2027290" cy="1775928"/>
            <a:chOff x="2286296" y="1304483"/>
            <a:chExt cx="4938981" cy="2981119"/>
          </a:xfrm>
        </p:grpSpPr>
        <p:sp>
          <p:nvSpPr>
            <p:cNvPr id="5129" name="矩形 5128"/>
            <p:cNvSpPr/>
            <p:nvPr>
              <p:custDataLst>
                <p:tags r:id="rId17"/>
              </p:custDataLst>
            </p:nvPr>
          </p:nvSpPr>
          <p:spPr>
            <a:xfrm>
              <a:off x="2647626" y="4088050"/>
              <a:ext cx="4375747" cy="197552"/>
            </a:xfrm>
            <a:prstGeom prst="rect">
              <a:avLst/>
            </a:prstGeom>
            <a:solidFill>
              <a:srgbClr val="3494BA"/>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ct val="0"/>
                </a:spcBef>
                <a:spcAft>
                  <a:spcPct val="0"/>
                </a:spcAft>
                <a:defRPr/>
              </a:pPr>
              <a:endParaRPr lang="zh-CN" altLang="en-US" sz="1400">
                <a:solidFill>
                  <a:srgbClr val="61972B"/>
                </a:solidFill>
              </a:endParaRPr>
            </a:p>
          </p:txBody>
        </p:sp>
        <p:sp>
          <p:nvSpPr>
            <p:cNvPr id="5130" name="任意多边形 39"/>
            <p:cNvSpPr/>
            <p:nvPr>
              <p:custDataLst>
                <p:tags r:id="rId18"/>
              </p:custDataLst>
            </p:nvPr>
          </p:nvSpPr>
          <p:spPr>
            <a:xfrm>
              <a:off x="2647626" y="2134730"/>
              <a:ext cx="4124156" cy="2121352"/>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rgbClr val="3494BA">
                <a:lumMod val="20000"/>
                <a:lumOff val="80000"/>
              </a:srgbClr>
            </a:solidFill>
            <a:ln>
              <a:noFill/>
            </a:ln>
          </p:spPr>
          <p:style>
            <a:lnRef idx="2">
              <a:srgbClr val="3494BA">
                <a:shade val="50000"/>
              </a:srgbClr>
            </a:lnRef>
            <a:fillRef idx="1">
              <a:srgbClr val="3494BA"/>
            </a:fillRef>
            <a:effectRef idx="0">
              <a:srgbClr val="3494BA"/>
            </a:effectRef>
            <a:fontRef idx="minor">
              <a:sysClr val="window" lastClr="FFFFFF"/>
            </a:fontRef>
          </p:style>
          <p:txBody>
            <a:bodyPr wrap="square" anchor="ctr">
              <a:noAutofit/>
            </a:bodyPr>
            <a:lstStyle/>
            <a:p>
              <a:pPr algn="ctr">
                <a:defRPr/>
              </a:pPr>
              <a:endParaRPr lang="da-DK" altLang="zh-CN" sz="1800" kern="0">
                <a:solidFill>
                  <a:srgbClr val="3494BA"/>
                </a:solidFill>
              </a:endParaRPr>
            </a:p>
          </p:txBody>
        </p:sp>
        <p:grpSp>
          <p:nvGrpSpPr>
            <p:cNvPr id="5131" name="组合 5130"/>
            <p:cNvGrpSpPr/>
            <p:nvPr>
              <p:custDataLst>
                <p:tags r:id="rId19"/>
              </p:custDataLst>
            </p:nvPr>
          </p:nvGrpSpPr>
          <p:grpSpPr>
            <a:xfrm>
              <a:off x="2286296" y="1304483"/>
              <a:ext cx="4938981" cy="1083199"/>
              <a:chOff x="2605374" y="1304483"/>
              <a:chExt cx="2224210" cy="1083199"/>
            </a:xfrm>
          </p:grpSpPr>
          <p:sp>
            <p:nvSpPr>
              <p:cNvPr id="5132" name="任意多边形 41"/>
              <p:cNvSpPr/>
              <p:nvPr>
                <p:custDataLst>
                  <p:tags r:id="rId20"/>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ysClr val="windowText" lastClr="000000">
                  <a:lumMod val="65000"/>
                  <a:lumOff val="35000"/>
                </a:sysClr>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ct val="0"/>
                  </a:spcBef>
                  <a:spcAft>
                    <a:spcPct val="0"/>
                  </a:spcAft>
                  <a:defRPr/>
                </a:pPr>
                <a:endParaRPr lang="zh-CN" altLang="en-US" sz="1400"/>
              </a:p>
            </p:txBody>
          </p:sp>
          <p:sp>
            <p:nvSpPr>
              <p:cNvPr id="5133" name="平行四边形 5132"/>
              <p:cNvSpPr/>
              <p:nvPr>
                <p:custDataLst>
                  <p:tags r:id="rId21"/>
                </p:custDataLst>
              </p:nvPr>
            </p:nvSpPr>
            <p:spPr>
              <a:xfrm>
                <a:off x="2605374" y="1304483"/>
                <a:ext cx="2224210" cy="1083199"/>
              </a:xfrm>
              <a:prstGeom prst="parallelogram">
                <a:avLst/>
              </a:prstGeom>
              <a:solidFill>
                <a:srgbClr val="58B6C0"/>
              </a:solidFill>
              <a:ln>
                <a:noFill/>
              </a:ln>
              <a:effectLst>
                <a:outerShdw blurRad="50800" dist="38100" dir="5400000" algn="t" rotWithShape="0">
                  <a:prstClr val="black">
                    <a:alpha val="40000"/>
                  </a:prstClr>
                </a:outerShdw>
              </a:effectLst>
            </p:spPr>
            <p:style>
              <a:lnRef idx="2">
                <a:srgbClr val="3494BA">
                  <a:shade val="50000"/>
                </a:srgbClr>
              </a:lnRef>
              <a:fillRef idx="1">
                <a:srgbClr val="3494BA"/>
              </a:fillRef>
              <a:effectRef idx="0">
                <a:srgbClr val="3494BA"/>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ct val="0"/>
                  </a:spcBef>
                  <a:spcAft>
                    <a:spcPct val="0"/>
                  </a:spcAft>
                  <a:buClrTx/>
                  <a:buSzTx/>
                  <a:buFontTx/>
                  <a:defRPr/>
                </a:pPr>
                <a:r>
                  <a:rPr lang="zh-CN" altLang="en-US" b="1">
                    <a:solidFill>
                      <a:srgbClr val="FFFFFF"/>
                    </a:solidFill>
                    <a:latin typeface="微软雅黑" panose="020B0503020204020204" charset="-122"/>
                    <a:ea typeface="微软雅黑" panose="020B0503020204020204" charset="-122"/>
                    <a:sym typeface="+mn-ea"/>
                  </a:rPr>
                  <a:t>提供进一步</a:t>
                </a:r>
                <a:endParaRPr lang="zh-CN" altLang="en-US" b="1">
                  <a:solidFill>
                    <a:srgbClr val="FFFFFF"/>
                  </a:solidFill>
                  <a:latin typeface="微软雅黑" panose="020B0503020204020204" charset="-122"/>
                  <a:ea typeface="微软雅黑" panose="020B0503020204020204" charset="-122"/>
                  <a:sym typeface="+mn-ea"/>
                </a:endParaRPr>
              </a:p>
              <a:p>
                <a:pPr lvl="0" algn="ctr">
                  <a:spcBef>
                    <a:spcPct val="0"/>
                  </a:spcBef>
                  <a:spcAft>
                    <a:spcPct val="0"/>
                  </a:spcAft>
                  <a:buClrTx/>
                  <a:buSzTx/>
                  <a:buFontTx/>
                  <a:defRPr/>
                </a:pPr>
                <a:r>
                  <a:rPr lang="zh-CN" altLang="en-US" b="1">
                    <a:solidFill>
                      <a:srgbClr val="FFFFFF"/>
                    </a:solidFill>
                    <a:latin typeface="微软雅黑" panose="020B0503020204020204" charset="-122"/>
                    <a:ea typeface="微软雅黑" panose="020B0503020204020204" charset="-122"/>
                    <a:sym typeface="+mn-ea"/>
                  </a:rPr>
                  <a:t>理论支持</a:t>
                </a:r>
                <a:endParaRPr lang="zh-CN" altLang="en-US" b="1">
                  <a:solidFill>
                    <a:srgbClr val="FFFFFF"/>
                  </a:solidFill>
                  <a:latin typeface="微软雅黑" panose="020B0503020204020204" charset="-122"/>
                  <a:ea typeface="微软雅黑" panose="020B0503020204020204" charset="-122"/>
                  <a:sym typeface="+mn-ea"/>
                </a:endParaRPr>
              </a:p>
            </p:txBody>
          </p:sp>
        </p:grpSp>
      </p:grpSp>
      <p:sp>
        <p:nvSpPr>
          <p:cNvPr id="5134" name="文本框 5133"/>
          <p:cNvSpPr txBox="1"/>
          <p:nvPr>
            <p:custDataLst>
              <p:tags r:id="rId22"/>
            </p:custDataLst>
          </p:nvPr>
        </p:nvSpPr>
        <p:spPr>
          <a:xfrm>
            <a:off x="9214038" y="2409781"/>
            <a:ext cx="1555766" cy="828146"/>
          </a:xfrm>
          <a:prstGeom prst="rect">
            <a:avLst/>
          </a:prstGeom>
          <a:noFill/>
        </p:spPr>
        <p:txBody>
          <a:bodyPr wrap="square" rtlCol="0" anchor="ctr" anchorCtr="0">
            <a:noAutofit/>
          </a:bodyPr>
          <a:lstStyle/>
          <a:p>
            <a:pPr algn="ctr">
              <a:lnSpc>
                <a:spcPts val="2000"/>
              </a:lnSpc>
              <a:spcBef>
                <a:spcPct val="0"/>
              </a:spcBef>
              <a:spcAft>
                <a:spcPct val="0"/>
              </a:spcAft>
            </a:pPr>
            <a:r>
              <a:rPr lang="zh-CN" altLang="da-DK" sz="2000" b="1" kern="0">
                <a:solidFill>
                  <a:sysClr val="windowText" lastClr="000000">
                    <a:lumMod val="95000"/>
                    <a:lumOff val="5000"/>
                  </a:sysClr>
                </a:solidFill>
                <a:latin typeface="黑体" panose="02010609060101010101" charset="-122"/>
                <a:ea typeface="黑体" panose="02010609060101010101" charset="-122"/>
              </a:rPr>
              <a:t>系统论</a:t>
            </a:r>
            <a:endParaRPr lang="en-US" altLang="zh-CN" sz="2000" b="1" kern="0">
              <a:solidFill>
                <a:sysClr val="windowText" lastClr="000000">
                  <a:lumMod val="95000"/>
                  <a:lumOff val="5000"/>
                </a:sysClr>
              </a:solidFill>
              <a:latin typeface="黑体" panose="02010609060101010101" charset="-122"/>
              <a:ea typeface="黑体" panose="02010609060101010101" charset="-122"/>
            </a:endParaRPr>
          </a:p>
          <a:p>
            <a:pPr algn="ctr">
              <a:lnSpc>
                <a:spcPts val="2000"/>
              </a:lnSpc>
              <a:spcBef>
                <a:spcPct val="0"/>
              </a:spcBef>
              <a:spcAft>
                <a:spcPct val="0"/>
              </a:spcAft>
            </a:pPr>
            <a:r>
              <a:rPr lang="zh-CN" altLang="da-DK" sz="2000" b="1" kern="0">
                <a:solidFill>
                  <a:sysClr val="windowText" lastClr="000000">
                    <a:lumMod val="95000"/>
                    <a:lumOff val="5000"/>
                  </a:sysClr>
                </a:solidFill>
                <a:latin typeface="黑体" panose="02010609060101010101" charset="-122"/>
                <a:ea typeface="黑体" panose="02010609060101010101" charset="-122"/>
              </a:rPr>
              <a:t>信息论</a:t>
            </a:r>
            <a:endParaRPr lang="zh-CN" altLang="da-DK" sz="2000" b="1" kern="0">
              <a:solidFill>
                <a:sysClr val="windowText" lastClr="000000">
                  <a:lumMod val="95000"/>
                  <a:lumOff val="5000"/>
                </a:sysClr>
              </a:solidFill>
              <a:latin typeface="黑体" panose="02010609060101010101" charset="-122"/>
              <a:ea typeface="黑体" panose="02010609060101010101" charset="-122"/>
            </a:endParaRPr>
          </a:p>
          <a:p>
            <a:pPr algn="ctr">
              <a:lnSpc>
                <a:spcPts val="2000"/>
              </a:lnSpc>
              <a:spcBef>
                <a:spcPct val="0"/>
              </a:spcBef>
              <a:spcAft>
                <a:spcPct val="0"/>
              </a:spcAft>
            </a:pPr>
            <a:r>
              <a:rPr lang="zh-CN" altLang="da-DK" sz="2000" b="1" kern="0">
                <a:solidFill>
                  <a:sysClr val="windowText" lastClr="000000">
                    <a:lumMod val="95000"/>
                    <a:lumOff val="5000"/>
                  </a:sysClr>
                </a:solidFill>
                <a:latin typeface="黑体" panose="02010609060101010101" charset="-122"/>
                <a:ea typeface="黑体" panose="02010609060101010101" charset="-122"/>
              </a:rPr>
              <a:t>控制论</a:t>
            </a:r>
            <a:endParaRPr lang="zh-CN" altLang="da-DK" sz="2000" b="1" kern="0">
              <a:solidFill>
                <a:sysClr val="windowText" lastClr="000000">
                  <a:lumMod val="95000"/>
                  <a:lumOff val="5000"/>
                </a:sysClr>
              </a:solidFill>
              <a:latin typeface="黑体" panose="02010609060101010101" charset="-122"/>
              <a:ea typeface="黑体" panose="02010609060101010101" charset="-122"/>
            </a:endParaRPr>
          </a:p>
        </p:txBody>
      </p:sp>
      <p:sp>
        <p:nvSpPr>
          <p:cNvPr id="7" name="文本框 6"/>
          <p:cNvSpPr txBox="1"/>
          <p:nvPr>
            <p:custDataLst>
              <p:tags r:id="rId23"/>
            </p:custDataLst>
          </p:nvPr>
        </p:nvSpPr>
        <p:spPr>
          <a:xfrm>
            <a:off x="6978878" y="2443994"/>
            <a:ext cx="1989049" cy="652628"/>
          </a:xfrm>
          <a:prstGeom prst="rect">
            <a:avLst/>
          </a:prstGeom>
          <a:noFill/>
        </p:spPr>
        <p:txBody>
          <a:bodyPr wrap="square" rtlCol="0" anchor="ctr" anchorCtr="0">
            <a:noAutofit/>
          </a:bodyPr>
          <a:lstStyle/>
          <a:p>
            <a:pPr indent="0" algn="ctr">
              <a:lnSpc>
                <a:spcPct val="150000"/>
              </a:lnSpc>
              <a:buFont typeface="Arial" panose="020B0604020202020204" pitchFamily="34" charset="0"/>
              <a:buNone/>
            </a:pPr>
            <a:r>
              <a:rPr lang="zh-CN" altLang="da-DK" sz="2000" b="1" kern="0">
                <a:solidFill>
                  <a:sysClr val="windowText" lastClr="000000">
                    <a:lumMod val="95000"/>
                    <a:lumOff val="5000"/>
                  </a:sysClr>
                </a:solidFill>
                <a:latin typeface="黑体" panose="02010609060101010101" charset="-122"/>
                <a:ea typeface="黑体" panose="02010609060101010101" charset="-122"/>
              </a:rPr>
              <a:t>相对论的提出</a:t>
            </a:r>
            <a:endParaRPr lang="zh-CN" altLang="da-DK" sz="2000" b="1" kern="0">
              <a:solidFill>
                <a:sysClr val="windowText" lastClr="000000">
                  <a:lumMod val="95000"/>
                  <a:lumOff val="5000"/>
                </a:sysClr>
              </a:solidFill>
              <a:latin typeface="黑体" panose="02010609060101010101" charset="-122"/>
              <a:ea typeface="黑体" panose="02010609060101010101" charset="-122"/>
            </a:endParaRPr>
          </a:p>
          <a:p>
            <a:pPr indent="0" algn="ctr">
              <a:lnSpc>
                <a:spcPct val="150000"/>
              </a:lnSpc>
              <a:buFont typeface="Arial" panose="020B0604020202020204" pitchFamily="34" charset="0"/>
              <a:buNone/>
            </a:pPr>
            <a:r>
              <a:rPr lang="zh-CN" altLang="da-DK" sz="2000" b="1" kern="0">
                <a:solidFill>
                  <a:sysClr val="windowText" lastClr="000000">
                    <a:lumMod val="95000"/>
                    <a:lumOff val="5000"/>
                  </a:sysClr>
                </a:solidFill>
                <a:latin typeface="黑体" panose="02010609060101010101" charset="-122"/>
                <a:ea typeface="黑体" panose="02010609060101010101" charset="-122"/>
              </a:rPr>
              <a:t>量子力学的发展</a:t>
            </a:r>
            <a:endParaRPr lang="zh-CN" altLang="da-DK" sz="2000" b="1" kern="0">
              <a:solidFill>
                <a:sysClr val="windowText" lastClr="000000">
                  <a:lumMod val="95000"/>
                  <a:lumOff val="5000"/>
                </a:sysClr>
              </a:solidFill>
              <a:latin typeface="黑体" panose="02010609060101010101" charset="-122"/>
              <a:ea typeface="黑体" panose="02010609060101010101" charset="-122"/>
            </a:endParaRPr>
          </a:p>
        </p:txBody>
      </p:sp>
      <p:sp>
        <p:nvSpPr>
          <p:cNvPr id="8" name="文本框 7"/>
          <p:cNvSpPr txBox="1"/>
          <p:nvPr>
            <p:custDataLst>
              <p:tags r:id="rId24"/>
            </p:custDataLst>
          </p:nvPr>
        </p:nvSpPr>
        <p:spPr>
          <a:xfrm>
            <a:off x="559181" y="3554497"/>
            <a:ext cx="11073638" cy="3000821"/>
          </a:xfrm>
          <a:prstGeom prst="rect">
            <a:avLst/>
          </a:prstGeom>
          <a:solidFill>
            <a:schemeClr val="accent2">
              <a:lumMod val="20000"/>
              <a:lumOff val="80000"/>
            </a:schemeClr>
          </a:solidFill>
        </p:spPr>
        <p:style>
          <a:lnRef idx="2">
            <a:prstClr val="black"/>
          </a:lnRef>
          <a:fillRef idx="0">
            <a:srgbClr val="FFFFFF"/>
          </a:fillRef>
          <a:effectRef idx="0">
            <a:srgbClr val="FFFFFF"/>
          </a:effectRef>
          <a:fontRef idx="minor">
            <a:schemeClr val="tx1"/>
          </a:fontRef>
        </p:style>
        <p:txBody>
          <a:bodyPr wrap="square">
            <a:spAutoFit/>
          </a:bodyPr>
          <a:lstStyle/>
          <a:p>
            <a:pPr indent="0" fontAlgn="auto">
              <a:lnSpc>
                <a:spcPts val="3280"/>
              </a:lnSpc>
            </a:pP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2021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全国</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Ⅱ</a:t>
            </a: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青年时代的普朗克曾被告诫，物理学是一门已经完成了的科学，不会再有多大的发展。1900年，物理学家开尔文也断言：“在已经基本建成的科学大厦中，后辈物理学家只能做一些零碎的修补工作。”由此可知在当时</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A．物理学领域的问题已全部解决       </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B．物理学对微观世界的思考尚未开始</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C．经典物理学仍然处于统治地位       </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 D．量子力学得到物理学界的普遍认可</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矩形 10"/>
          <p:cNvSpPr/>
          <p:nvPr>
            <p:custDataLst>
              <p:tags r:id="rId25"/>
            </p:custDataLst>
          </p:nvPr>
        </p:nvSpPr>
        <p:spPr>
          <a:xfrm>
            <a:off x="8836913" y="5291222"/>
            <a:ext cx="738505" cy="1069975"/>
          </a:xfrm>
          <a:prstGeom prst="rect">
            <a:avLst/>
          </a:prstGeom>
          <a:solidFill>
            <a:schemeClr val="accent2">
              <a:lumMod val="20000"/>
              <a:lumOff val="80000"/>
            </a:schemeClr>
          </a:solidFill>
          <a:ln>
            <a:noFill/>
          </a:ln>
        </p:spPr>
        <p:txBody>
          <a:bodyPr wrap="none" rtlCol="0" anchor="t">
            <a:noAutofit/>
          </a:bodyPr>
          <a:lstStyle/>
          <a:p>
            <a:pPr algn="ctr"/>
            <a:r>
              <a:rPr lang="en-US" altLang="zh-CN" sz="7200" b="1">
                <a:solidFill>
                  <a:srgbClr val="FF0000"/>
                </a:solidFill>
                <a:effectLst>
                  <a:outerShdw blurRad="38100" dist="19050" dir="2700000" algn="tl" rotWithShape="0">
                    <a:schemeClr val="dk1">
                      <a:alpha val="40000"/>
                    </a:schemeClr>
                  </a:outerShdw>
                </a:effectLst>
              </a:rPr>
              <a:t>C</a:t>
            </a:r>
            <a:endParaRPr lang="en-US" altLang="zh-CN" sz="7200" b="1">
              <a:solidFill>
                <a:srgbClr val="FF0000"/>
              </a:solidFill>
              <a:effectLst>
                <a:outerShdw blurRad="38100" dist="19050" dir="2700000" algn="tl" rotWithShape="0">
                  <a:schemeClr val="dk1">
                    <a:alpha val="40000"/>
                  </a:schemeClr>
                </a:outerShdw>
              </a:effectLst>
            </a:endParaRPr>
          </a:p>
        </p:txBody>
      </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10" grpId="0"/>
      <p:bldP spid="5134" grpId="0"/>
      <p:bldP spid="7" grpId="0"/>
      <p:bldP spid="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p:nvPr>
            <p:custDataLst>
              <p:tags r:id="rId1"/>
            </p:custDataLst>
          </p:nvPr>
        </p:nvSpPr>
        <p:spPr>
          <a:xfrm>
            <a:off x="0" y="0"/>
            <a:ext cx="12192000" cy="52322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二、科技之变：科学技术的新发展</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(20</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世纪</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40</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年代中期</a:t>
            </a:r>
            <a:r>
              <a:rPr lang="en-US" altLang="zh-CN" sz="2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800" b="1">
                <a:solidFill>
                  <a:schemeClr val="bg2"/>
                </a:solidFill>
                <a:latin typeface="微软雅黑" panose="020B0503020204020204" charset="-122"/>
                <a:ea typeface="微软雅黑" panose="020B0503020204020204" charset="-122"/>
                <a:cs typeface="微软雅黑" panose="020B0503020204020204" charset="-122"/>
              </a:rPr>
              <a:t>至今）</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custDataLst>
              <p:tags r:id="rId2"/>
            </p:custDataLst>
          </p:nvPr>
        </p:nvGrpSpPr>
        <p:grpSpPr>
          <a:xfrm>
            <a:off x="168873" y="1046301"/>
            <a:ext cx="2807335" cy="2008505"/>
            <a:chOff x="232889" y="200260"/>
            <a:chExt cx="2807335" cy="3488201"/>
          </a:xfrm>
        </p:grpSpPr>
        <p:pic>
          <p:nvPicPr>
            <p:cNvPr id="5" name="图片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32889" y="200260"/>
              <a:ext cx="2791460" cy="2866290"/>
            </a:xfrm>
            <a:prstGeom prst="rect">
              <a:avLst/>
            </a:prstGeom>
          </p:spPr>
        </p:pic>
        <p:sp>
          <p:nvSpPr>
            <p:cNvPr id="6" name="文本框 3"/>
            <p:cNvSpPr txBox="1"/>
            <p:nvPr>
              <p:custDataLst>
                <p:tags r:id="rId5"/>
              </p:custDataLst>
            </p:nvPr>
          </p:nvSpPr>
          <p:spPr>
            <a:xfrm>
              <a:off x="242414" y="2995894"/>
              <a:ext cx="2797810" cy="692567"/>
            </a:xfrm>
            <a:prstGeom prst="rect">
              <a:avLst/>
            </a:prstGeom>
            <a:solidFill>
              <a:schemeClr val="accent6">
                <a:lumMod val="20000"/>
                <a:lumOff val="80000"/>
              </a:schemeClr>
            </a:solidFill>
          </p:spPr>
          <p:txBody>
            <a:bodyPr wrap="square" rtlCol="0">
              <a:spAutoFit/>
            </a:bodyPr>
            <a:lstStyle/>
            <a:p>
              <a:r>
                <a:rPr lang="zh-CN" altLang="en-US" sz="2000" b="1">
                  <a:latin typeface="楷体" panose="02010609060101010101" charset="-122"/>
                  <a:ea typeface="楷体" panose="02010609060101010101" charset="-122"/>
                </a:rPr>
                <a:t>原子能的开发利用</a:t>
              </a:r>
              <a:endParaRPr lang="zh-CN" altLang="en-US" sz="2000" b="1">
                <a:latin typeface="楷体" panose="02010609060101010101" charset="-122"/>
                <a:ea typeface="楷体" panose="02010609060101010101" charset="-122"/>
              </a:endParaRPr>
            </a:p>
          </p:txBody>
        </p:sp>
      </p:grpSp>
      <p:grpSp>
        <p:nvGrpSpPr>
          <p:cNvPr id="7" name="组合 6"/>
          <p:cNvGrpSpPr/>
          <p:nvPr>
            <p:custDataLst>
              <p:tags r:id="rId6"/>
            </p:custDataLst>
          </p:nvPr>
        </p:nvGrpSpPr>
        <p:grpSpPr>
          <a:xfrm>
            <a:off x="6518911" y="2930928"/>
            <a:ext cx="5507990" cy="2011680"/>
            <a:chOff x="6417336" y="0"/>
            <a:chExt cx="5507990" cy="3688862"/>
          </a:xfrm>
        </p:grpSpPr>
        <p:pic>
          <p:nvPicPr>
            <p:cNvPr id="8" name="图片 7"/>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417336" y="0"/>
              <a:ext cx="2839085" cy="3027475"/>
            </a:xfrm>
            <a:prstGeom prst="rect">
              <a:avLst/>
            </a:prstGeom>
          </p:spPr>
        </p:pic>
        <p:sp>
          <p:nvSpPr>
            <p:cNvPr id="9" name="文本框 9"/>
            <p:cNvSpPr txBox="1"/>
            <p:nvPr>
              <p:custDataLst>
                <p:tags r:id="rId9"/>
              </p:custDataLst>
            </p:nvPr>
          </p:nvSpPr>
          <p:spPr>
            <a:xfrm>
              <a:off x="6464961" y="2957610"/>
              <a:ext cx="5460365" cy="731252"/>
            </a:xfrm>
            <a:prstGeom prst="rect">
              <a:avLst/>
            </a:prstGeom>
            <a:solidFill>
              <a:schemeClr val="accent6">
                <a:lumMod val="20000"/>
                <a:lumOff val="80000"/>
              </a:schemeClr>
            </a:solidFill>
          </p:spPr>
          <p:txBody>
            <a:bodyPr wrap="square" rtlCol="0">
              <a:spAutoFit/>
            </a:bodyPr>
            <a:lstStyle/>
            <a:p>
              <a:pPr algn="ctr"/>
              <a:r>
                <a:rPr lang="zh-CN" altLang="en-US" sz="2000" b="1">
                  <a:latin typeface="楷体" panose="02010609060101010101" charset="-122"/>
                  <a:ea typeface="楷体" panose="02010609060101010101" charset="-122"/>
                </a:rPr>
                <a:t>空间技术和海洋技术的发展</a:t>
              </a:r>
              <a:endParaRPr lang="zh-CN" altLang="en-US" sz="2000" b="1">
                <a:latin typeface="楷体" panose="02010609060101010101" charset="-122"/>
                <a:ea typeface="楷体" panose="02010609060101010101" charset="-122"/>
              </a:endParaRPr>
            </a:p>
          </p:txBody>
        </p:sp>
      </p:grpSp>
      <p:grpSp>
        <p:nvGrpSpPr>
          <p:cNvPr id="10" name="组合 9"/>
          <p:cNvGrpSpPr/>
          <p:nvPr>
            <p:custDataLst>
              <p:tags r:id="rId10"/>
            </p:custDataLst>
          </p:nvPr>
        </p:nvGrpSpPr>
        <p:grpSpPr>
          <a:xfrm>
            <a:off x="3224882" y="3125419"/>
            <a:ext cx="3071495" cy="1788160"/>
            <a:chOff x="3781036" y="3423172"/>
            <a:chExt cx="2741062" cy="3278450"/>
          </a:xfrm>
        </p:grpSpPr>
        <p:pic>
          <p:nvPicPr>
            <p:cNvPr id="11" name="图片 10"/>
            <p:cNvPicPr>
              <a:picLocks noChangeAspect="1"/>
            </p:cNvPicPr>
            <p:nvPr>
              <p:custDataLst>
                <p:tags r:id="rId11"/>
              </p:custDataLst>
            </p:nvPr>
          </p:nvPicPr>
          <p:blipFill>
            <a:blip r:embed="rId12">
              <a:extLst>
                <a:ext uri="{28A0092B-C50C-407E-A947-70E740481C1C}">
                  <a14:useLocalDpi xmlns:a14="http://schemas.microsoft.com/office/drawing/2010/main" val="0"/>
                </a:ext>
              </a:extLst>
            </a:blip>
            <a:stretch>
              <a:fillRect/>
            </a:stretch>
          </p:blipFill>
          <p:spPr>
            <a:xfrm>
              <a:off x="3781036" y="3423172"/>
              <a:ext cx="2741062" cy="2548420"/>
            </a:xfrm>
            <a:prstGeom prst="rect">
              <a:avLst/>
            </a:prstGeom>
          </p:spPr>
        </p:pic>
        <p:sp>
          <p:nvSpPr>
            <p:cNvPr id="12" name="文本框 13"/>
            <p:cNvSpPr txBox="1"/>
            <p:nvPr>
              <p:custDataLst>
                <p:tags r:id="rId13"/>
              </p:custDataLst>
            </p:nvPr>
          </p:nvSpPr>
          <p:spPr>
            <a:xfrm>
              <a:off x="3809370" y="5970490"/>
              <a:ext cx="2712728" cy="731132"/>
            </a:xfrm>
            <a:prstGeom prst="rect">
              <a:avLst/>
            </a:prstGeom>
            <a:solidFill>
              <a:schemeClr val="accent6">
                <a:lumMod val="20000"/>
                <a:lumOff val="80000"/>
              </a:schemeClr>
            </a:solidFill>
          </p:spPr>
          <p:txBody>
            <a:bodyPr wrap="square" rtlCol="0">
              <a:spAutoFit/>
            </a:bodyPr>
            <a:lstStyle/>
            <a:p>
              <a:r>
                <a:rPr lang="zh-CN" altLang="en-US" sz="2000" b="1">
                  <a:latin typeface="楷体" panose="02010609060101010101" charset="-122"/>
                  <a:ea typeface="楷体" panose="02010609060101010101" charset="-122"/>
                </a:rPr>
                <a:t>生物工程技术的突破</a:t>
              </a:r>
              <a:endParaRPr lang="zh-CN" altLang="en-US" sz="2000" b="1">
                <a:latin typeface="楷体" panose="02010609060101010101" charset="-122"/>
                <a:ea typeface="楷体" panose="02010609060101010101" charset="-122"/>
              </a:endParaRPr>
            </a:p>
          </p:txBody>
        </p:sp>
      </p:grpSp>
      <p:grpSp>
        <p:nvGrpSpPr>
          <p:cNvPr id="13" name="组合 12"/>
          <p:cNvGrpSpPr/>
          <p:nvPr>
            <p:custDataLst>
              <p:tags r:id="rId14"/>
            </p:custDataLst>
          </p:nvPr>
        </p:nvGrpSpPr>
        <p:grpSpPr>
          <a:xfrm>
            <a:off x="210888" y="3146383"/>
            <a:ext cx="2791460" cy="1790065"/>
            <a:chOff x="279919" y="3444682"/>
            <a:chExt cx="2612571" cy="3280980"/>
          </a:xfrm>
        </p:grpSpPr>
        <p:pic>
          <p:nvPicPr>
            <p:cNvPr id="14" name="Picture 12" descr="http://n1.itc.cn/img8/wb/smccloud/fetch/2015/07/10/83020693534101110.JPEG"/>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rcRect l="23066"/>
            <a:stretch>
              <a:fillRect/>
            </a:stretch>
          </p:blipFill>
          <p:spPr bwMode="auto">
            <a:xfrm>
              <a:off x="279919" y="3444682"/>
              <a:ext cx="2612571" cy="253624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5"/>
            <p:cNvSpPr txBox="1"/>
            <p:nvPr>
              <p:custDataLst>
                <p:tags r:id="rId17"/>
              </p:custDataLst>
            </p:nvPr>
          </p:nvSpPr>
          <p:spPr>
            <a:xfrm>
              <a:off x="288834" y="5994745"/>
              <a:ext cx="2603656" cy="730917"/>
            </a:xfrm>
            <a:prstGeom prst="rect">
              <a:avLst/>
            </a:prstGeom>
            <a:solidFill>
              <a:schemeClr val="accent6">
                <a:lumMod val="20000"/>
                <a:lumOff val="80000"/>
              </a:schemeClr>
            </a:solidFill>
          </p:spPr>
          <p:txBody>
            <a:bodyPr wrap="square" rtlCol="0">
              <a:spAutoFit/>
            </a:bodyPr>
            <a:lstStyle/>
            <a:p>
              <a:pPr algn="ctr"/>
              <a:r>
                <a:rPr lang="zh-CN" altLang="en-US" sz="2000" b="1">
                  <a:solidFill>
                    <a:schemeClr val="tx1"/>
                  </a:solidFill>
                  <a:latin typeface="楷体" panose="02010609060101010101" charset="-122"/>
                  <a:ea typeface="楷体" panose="02010609060101010101" charset="-122"/>
                </a:rPr>
                <a:t>各种新材料的出现</a:t>
              </a:r>
              <a:endParaRPr lang="zh-CN" altLang="en-US" sz="2000" b="1">
                <a:solidFill>
                  <a:schemeClr val="tx1"/>
                </a:solidFill>
                <a:latin typeface="楷体" panose="02010609060101010101" charset="-122"/>
                <a:ea typeface="楷体" panose="02010609060101010101" charset="-122"/>
              </a:endParaRPr>
            </a:p>
          </p:txBody>
        </p:sp>
      </p:grpSp>
      <p:pic>
        <p:nvPicPr>
          <p:cNvPr id="16" name="图片 15"/>
          <p:cNvPicPr>
            <a:picLocks noChangeAspect="1"/>
          </p:cNvPicPr>
          <p:nvPr>
            <p:custDataLst>
              <p:tags r:id="rId18"/>
            </p:custDataLst>
          </p:nvPr>
        </p:nvPicPr>
        <p:blipFill>
          <a:blip r:embed="rId19"/>
          <a:stretch>
            <a:fillRect/>
          </a:stretch>
        </p:blipFill>
        <p:spPr>
          <a:xfrm>
            <a:off x="2873435" y="693060"/>
            <a:ext cx="2781300" cy="2030095"/>
          </a:xfrm>
          <a:prstGeom prst="rect">
            <a:avLst/>
          </a:prstGeom>
        </p:spPr>
      </p:pic>
      <p:sp>
        <p:nvSpPr>
          <p:cNvPr id="17" name="文本框 6"/>
          <p:cNvSpPr txBox="1"/>
          <p:nvPr>
            <p:custDataLst>
              <p:tags r:id="rId20"/>
            </p:custDataLst>
          </p:nvPr>
        </p:nvSpPr>
        <p:spPr>
          <a:xfrm>
            <a:off x="3187134" y="2277680"/>
            <a:ext cx="2827655" cy="706755"/>
          </a:xfrm>
          <a:prstGeom prst="rect">
            <a:avLst/>
          </a:prstGeom>
          <a:solidFill>
            <a:schemeClr val="accent6">
              <a:lumMod val="20000"/>
              <a:lumOff val="80000"/>
            </a:schemeClr>
          </a:solidFill>
          <a:ln w="12700" cmpd="sng">
            <a:solidFill>
              <a:schemeClr val="tx1"/>
            </a:solidFill>
            <a:prstDash val="solid"/>
          </a:ln>
        </p:spPr>
        <p:txBody>
          <a:bodyPr wrap="square" rtlCol="0">
            <a:spAutoFit/>
          </a:bodyPr>
          <a:lstStyle/>
          <a:p>
            <a:pPr algn="ctr"/>
            <a:r>
              <a:rPr lang="zh-CN" altLang="en-US" sz="2000" b="1">
                <a:latin typeface="楷体" panose="02010609060101010101" charset="-122"/>
                <a:ea typeface="楷体" panose="02010609060101010101" charset="-122"/>
              </a:rPr>
              <a:t>电子计算机的发明和互联网的建立</a:t>
            </a:r>
            <a:endParaRPr lang="zh-CN" altLang="en-US" sz="2000" b="1">
              <a:latin typeface="楷体" panose="02010609060101010101" charset="-122"/>
              <a:ea typeface="楷体" panose="02010609060101010101" charset="-122"/>
            </a:endParaRPr>
          </a:p>
        </p:txBody>
      </p:sp>
      <p:pic>
        <p:nvPicPr>
          <p:cNvPr id="18" name="图片 17"/>
          <p:cNvPicPr>
            <a:picLocks noChangeAspect="1"/>
          </p:cNvPicPr>
          <p:nvPr>
            <p:custDataLst>
              <p:tags r:id="rId21"/>
            </p:custDataLst>
          </p:nvPr>
        </p:nvPicPr>
        <p:blipFill>
          <a:blip r:embed="rId22">
            <a:extLst>
              <a:ext uri="{28A0092B-C50C-407E-A947-70E740481C1C}">
                <a14:useLocalDpi xmlns:a14="http://schemas.microsoft.com/office/drawing/2010/main" val="0"/>
              </a:ext>
            </a:extLst>
          </a:blip>
          <a:stretch>
            <a:fillRect/>
          </a:stretch>
        </p:blipFill>
        <p:spPr>
          <a:xfrm>
            <a:off x="9410898" y="2878491"/>
            <a:ext cx="2790825" cy="1633855"/>
          </a:xfrm>
          <a:prstGeom prst="rect">
            <a:avLst/>
          </a:prstGeom>
        </p:spPr>
      </p:pic>
      <p:sp>
        <p:nvSpPr>
          <p:cNvPr id="19" name="文本框 18"/>
          <p:cNvSpPr txBox="1"/>
          <p:nvPr>
            <p:custDataLst>
              <p:tags r:id="rId23"/>
            </p:custDataLst>
          </p:nvPr>
        </p:nvSpPr>
        <p:spPr>
          <a:xfrm>
            <a:off x="101317" y="4589470"/>
            <a:ext cx="12390120" cy="2183290"/>
          </a:xfrm>
          <a:prstGeom prst="rect">
            <a:avLst/>
          </a:prstGeom>
          <a:solidFill>
            <a:schemeClr val="tx2">
              <a:lumMod val="10000"/>
              <a:lumOff val="90000"/>
            </a:schemeClr>
          </a:solidFill>
        </p:spPr>
        <p:txBody>
          <a:bodyPr wrap="square">
            <a:spAutoFit/>
          </a:bodyPr>
          <a:lstStyle/>
          <a:p>
            <a:pPr indent="0" algn="just">
              <a:lnSpc>
                <a:spcPct val="125000"/>
              </a:lnSpc>
              <a:spcBef>
                <a:spcPct val="0"/>
              </a:spcBef>
              <a:spcAft>
                <a:spcPct val="0"/>
              </a:spcAft>
            </a:pPr>
            <a:r>
              <a:rPr lang="zh-CN" altLang="en-US" sz="2710" b="1">
                <a:solidFill>
                  <a:srgbClr val="7030A0"/>
                </a:solidFill>
                <a:latin typeface="黑体" panose="02010609060101010101" charset="-122"/>
                <a:ea typeface="黑体" panose="02010609060101010101" charset="-122"/>
              </a:rPr>
              <a:t>（三）影响</a:t>
            </a:r>
            <a:r>
              <a:rPr lang="zh-CN" altLang="en-US" sz="2400" b="1">
                <a:solidFill>
                  <a:schemeClr val="tx1"/>
                </a:solidFill>
                <a:latin typeface="Calibri" panose="020F0502020204030204"/>
                <a:ea typeface="黑体" panose="02010609060101010101" charset="-122"/>
                <a:cs typeface="黑体" panose="02010609060101010101" charset="-122"/>
              </a:rPr>
              <a:t>①</a:t>
            </a:r>
            <a:r>
              <a:rPr lang="zh-CN" altLang="en-US" sz="2400" b="1">
                <a:solidFill>
                  <a:schemeClr val="tx1"/>
                </a:solidFill>
                <a:latin typeface="黑体" panose="02010609060101010101" charset="-122"/>
                <a:ea typeface="黑体" panose="02010609060101010101" charset="-122"/>
                <a:cs typeface="黑体" panose="02010609060101010101" charset="-122"/>
              </a:rPr>
              <a:t>使社会发展进入</a:t>
            </a:r>
            <a:r>
              <a:rPr lang="zh-CN" altLang="en-US" sz="2400" b="1">
                <a:solidFill>
                  <a:srgbClr val="C00000"/>
                </a:solidFill>
                <a:latin typeface="黑体" panose="02010609060101010101" charset="-122"/>
                <a:ea typeface="黑体" panose="02010609060101010101" charset="-122"/>
                <a:cs typeface="黑体" panose="02010609060101010101" charset="-122"/>
              </a:rPr>
              <a:t>信息时代</a:t>
            </a:r>
            <a:r>
              <a:rPr lang="zh-CN" altLang="en-US" sz="2400" b="1">
                <a:solidFill>
                  <a:schemeClr val="tx1"/>
                </a:solidFill>
                <a:latin typeface="黑体" panose="02010609060101010101" charset="-122"/>
                <a:ea typeface="黑体" panose="02010609060101010101" charset="-122"/>
                <a:cs typeface="黑体" panose="02010609060101010101" charset="-122"/>
              </a:rPr>
              <a:t>，劳动方式日益自动化和智能化，</a:t>
            </a:r>
            <a:r>
              <a:rPr lang="zh-CN" altLang="en-US" sz="2400" b="1">
                <a:solidFill>
                  <a:srgbClr val="FF0000"/>
                </a:solidFill>
                <a:latin typeface="黑体" panose="02010609060101010101" charset="-122"/>
                <a:ea typeface="黑体" panose="02010609060101010101" charset="-122"/>
                <a:cs typeface="黑体" panose="02010609060101010101" charset="-122"/>
              </a:rPr>
              <a:t>极大地提高社会生产力</a:t>
            </a:r>
            <a:r>
              <a:rPr lang="en-US" altLang="zh-CN"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rgbClr val="FF0000"/>
                </a:solidFill>
                <a:latin typeface="黑体" panose="02010609060101010101" charset="-122"/>
                <a:ea typeface="黑体" panose="02010609060101010101" charset="-122"/>
                <a:cs typeface="黑体" panose="02010609060101010101" charset="-122"/>
              </a:rPr>
              <a:t>20</a:t>
            </a:r>
            <a:r>
              <a:rPr lang="zh-CN" altLang="en-US" sz="2400" b="1">
                <a:solidFill>
                  <a:srgbClr val="FF0000"/>
                </a:solidFill>
                <a:latin typeface="黑体" panose="02010609060101010101" charset="-122"/>
                <a:ea typeface="黑体" panose="02010609060101010101" charset="-122"/>
                <a:cs typeface="黑体" panose="02010609060101010101" charset="-122"/>
              </a:rPr>
              <a:t>世纪</a:t>
            </a:r>
            <a:r>
              <a:rPr lang="en-US" altLang="zh-CN" sz="2400" b="1">
                <a:solidFill>
                  <a:srgbClr val="FF0000"/>
                </a:solidFill>
                <a:latin typeface="黑体" panose="02010609060101010101" charset="-122"/>
                <a:ea typeface="黑体" panose="02010609060101010101" charset="-122"/>
                <a:cs typeface="黑体" panose="02010609060101010101" charset="-122"/>
              </a:rPr>
              <a:t>90</a:t>
            </a:r>
            <a:r>
              <a:rPr lang="zh-CN" altLang="en-US" sz="2400" b="1">
                <a:solidFill>
                  <a:srgbClr val="FF0000"/>
                </a:solidFill>
                <a:latin typeface="黑体" panose="02010609060101010101" charset="-122"/>
                <a:ea typeface="黑体" panose="02010609060101010101" charset="-122"/>
                <a:cs typeface="黑体" panose="02010609060101010101" charset="-122"/>
              </a:rPr>
              <a:t>年代</a:t>
            </a:r>
            <a:r>
              <a:rPr lang="zh-CN" altLang="en-US" sz="2400" b="1">
                <a:solidFill>
                  <a:schemeClr val="tx1"/>
                </a:solidFill>
                <a:latin typeface="黑体" panose="02010609060101010101" charset="-122"/>
                <a:ea typeface="黑体" panose="02010609060101010101" charset="-122"/>
                <a:cs typeface="黑体" panose="02010609060101010101" charset="-122"/>
              </a:rPr>
              <a:t>后出现了</a:t>
            </a:r>
            <a:r>
              <a:rPr lang="zh-CN" altLang="en-US" sz="2400" b="1">
                <a:latin typeface="黑体" panose="02010609060101010101" charset="-122"/>
                <a:ea typeface="黑体" panose="02010609060101010101" charset="-122"/>
                <a:cs typeface="黑体" panose="02010609060101010101" charset="-122"/>
                <a:sym typeface="+mn-ea"/>
              </a:rPr>
              <a:t>以知识经济为基础、以信息技术为主导的“</a:t>
            </a:r>
            <a:r>
              <a:rPr lang="zh-CN" altLang="en-US" sz="2400" b="1">
                <a:solidFill>
                  <a:srgbClr val="C00000"/>
                </a:solidFill>
                <a:latin typeface="黑体" panose="02010609060101010101" charset="-122"/>
                <a:ea typeface="黑体" panose="02010609060101010101" charset="-122"/>
                <a:cs typeface="黑体" panose="02010609060101010101" charset="-122"/>
                <a:sym typeface="+mn-ea"/>
              </a:rPr>
              <a:t>新经济</a:t>
            </a:r>
            <a:r>
              <a:rPr lang="zh-CN" altLang="en-US" sz="2400" b="1">
                <a:latin typeface="黑体" panose="02010609060101010101" charset="-122"/>
                <a:ea typeface="黑体" panose="02010609060101010101" charset="-122"/>
                <a:cs typeface="黑体" panose="02010609060101010101" charset="-122"/>
                <a:sym typeface="+mn-ea"/>
              </a:rPr>
              <a:t>”。</a:t>
            </a:r>
            <a:endParaRPr lang="en-US" altLang="zh-CN" sz="2400" b="1">
              <a:latin typeface="黑体" panose="02010609060101010101" charset="-122"/>
              <a:ea typeface="黑体" panose="02010609060101010101" charset="-122"/>
              <a:cs typeface="黑体" panose="02010609060101010101" charset="-122"/>
              <a:sym typeface="+mn-ea"/>
            </a:endParaRPr>
          </a:p>
          <a:p>
            <a:pPr indent="0" fontAlgn="auto">
              <a:lnSpc>
                <a:spcPct val="100000"/>
              </a:lnSpc>
            </a:pPr>
            <a:r>
              <a:rPr lang="zh-CN" altLang="zh-CN" sz="2400" b="1">
                <a:latin typeface="黑体" panose="02010609060101010101" charset="-122"/>
                <a:ea typeface="黑体" panose="02010609060101010101" charset="-122"/>
                <a:cs typeface="黑体" panose="02010609060101010101" charset="-122"/>
                <a:sym typeface="+mn-ea"/>
              </a:rPr>
              <a:t>②极大地</a:t>
            </a:r>
            <a:r>
              <a:rPr lang="zh-CN" altLang="zh-CN" sz="2400" b="1">
                <a:solidFill>
                  <a:srgbClr val="FF0000"/>
                </a:solidFill>
                <a:latin typeface="黑体" panose="02010609060101010101" charset="-122"/>
                <a:ea typeface="黑体" panose="02010609060101010101" charset="-122"/>
                <a:cs typeface="黑体" panose="02010609060101010101" charset="-122"/>
                <a:sym typeface="+mn-ea"/>
              </a:rPr>
              <a:t>改变了人们的生产生活方式</a:t>
            </a:r>
            <a:r>
              <a:rPr lang="zh-CN" altLang="en-US" sz="2400" b="1">
                <a:latin typeface="黑体" panose="02010609060101010101" charset="-122"/>
                <a:ea typeface="黑体" panose="02010609060101010101" charset="-122"/>
                <a:cs typeface="黑体" panose="02010609060101010101" charset="-122"/>
                <a:sym typeface="+mn-ea"/>
              </a:rPr>
              <a:t>，</a:t>
            </a:r>
            <a:r>
              <a:rPr lang="zh-CN" altLang="zh-CN" sz="2400" b="1">
                <a:latin typeface="黑体" panose="02010609060101010101" charset="-122"/>
                <a:ea typeface="黑体" panose="02010609060101010101" charset="-122"/>
                <a:cs typeface="黑体" panose="02010609060101010101" charset="-122"/>
                <a:sym typeface="+mn-ea"/>
              </a:rPr>
              <a:t>促进了人们</a:t>
            </a:r>
            <a:r>
              <a:rPr lang="zh-CN" altLang="zh-CN" sz="2400" b="1">
                <a:solidFill>
                  <a:srgbClr val="FF0000"/>
                </a:solidFill>
                <a:latin typeface="黑体" panose="02010609060101010101" charset="-122"/>
                <a:ea typeface="黑体" panose="02010609060101010101" charset="-122"/>
                <a:cs typeface="黑体" panose="02010609060101010101" charset="-122"/>
                <a:sym typeface="+mn-ea"/>
              </a:rPr>
              <a:t>思想观念、思维方式</a:t>
            </a:r>
            <a:r>
              <a:rPr lang="zh-CN" altLang="zh-CN" sz="2400" b="1">
                <a:latin typeface="黑体" panose="02010609060101010101" charset="-122"/>
                <a:ea typeface="黑体" panose="02010609060101010101" charset="-122"/>
                <a:cs typeface="黑体" panose="02010609060101010101" charset="-122"/>
                <a:sym typeface="+mn-ea"/>
              </a:rPr>
              <a:t>的转变。</a:t>
            </a:r>
            <a:endParaRPr lang="zh-CN" altLang="zh-CN" sz="2400" b="1">
              <a:latin typeface="黑体" panose="02010609060101010101" charset="-122"/>
              <a:ea typeface="黑体" panose="02010609060101010101" charset="-122"/>
              <a:cs typeface="黑体" panose="02010609060101010101" charset="-122"/>
              <a:sym typeface="+mn-ea"/>
            </a:endParaRPr>
          </a:p>
          <a:p>
            <a:pPr indent="0" fontAlgn="auto">
              <a:lnSpc>
                <a:spcPct val="100000"/>
              </a:lnSpc>
            </a:pPr>
            <a:r>
              <a:rPr lang="zh-CN" altLang="zh-CN" sz="2400" b="1">
                <a:latin typeface="黑体" panose="02010609060101010101" charset="-122"/>
                <a:ea typeface="黑体" panose="02010609060101010101" charset="-122"/>
                <a:cs typeface="黑体" panose="02010609060101010101" charset="-122"/>
                <a:sym typeface="+mn-ea"/>
              </a:rPr>
              <a:t>③</a:t>
            </a: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促进</a:t>
            </a:r>
            <a:r>
              <a:rPr lang="zh-CN" altLang="en-US" sz="2400">
                <a:solidFill>
                  <a:srgbClr val="FF0000"/>
                </a:solidFill>
                <a:latin typeface="华文中宋" panose="02010600040101010101" charset="-122"/>
                <a:ea typeface="华文中宋" panose="02010600040101010101" charset="-122"/>
                <a:cs typeface="华文中宋" panose="02010600040101010101" charset="-122"/>
                <a:sym typeface="+mn-ea"/>
              </a:rPr>
              <a:t>社会</a:t>
            </a:r>
            <a:r>
              <a:rPr lang="zh-CN" altLang="en-US" sz="2400">
                <a:solidFill>
                  <a:srgbClr val="C00000"/>
                </a:solidFill>
                <a:latin typeface="华文中宋" panose="02010600040101010101" charset="-122"/>
                <a:ea typeface="华文中宋" panose="02010600040101010101" charset="-122"/>
                <a:cs typeface="华文中宋" panose="02010600040101010101" charset="-122"/>
                <a:sym typeface="+mn-ea"/>
              </a:rPr>
              <a:t>结构</a:t>
            </a: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的变化，</a:t>
            </a:r>
            <a:r>
              <a:rPr lang="zh-CN" altLang="en-US" sz="2400">
                <a:solidFill>
                  <a:srgbClr val="C00000"/>
                </a:solidFill>
                <a:latin typeface="华文中宋" panose="02010600040101010101" charset="-122"/>
                <a:ea typeface="华文中宋" panose="02010600040101010101" charset="-122"/>
                <a:cs typeface="华文中宋" panose="02010600040101010101" charset="-122"/>
                <a:sym typeface="+mn-ea"/>
              </a:rPr>
              <a:t>第三产业</a:t>
            </a: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比重上升，</a:t>
            </a:r>
            <a:r>
              <a:rPr lang="zh-CN" altLang="en-US" sz="2400">
                <a:solidFill>
                  <a:srgbClr val="C00000"/>
                </a:solidFill>
                <a:latin typeface="华文中宋" panose="02010600040101010101" charset="-122"/>
                <a:ea typeface="华文中宋" panose="02010600040101010101" charset="-122"/>
                <a:cs typeface="华文中宋" panose="02010600040101010101" charset="-122"/>
                <a:sym typeface="+mn-ea"/>
              </a:rPr>
              <a:t>中间阶层</a:t>
            </a:r>
            <a:r>
              <a:rPr lang="zh-CN" altLang="en-US" sz="2400">
                <a:latin typeface="华文中宋" panose="02010600040101010101" charset="-122"/>
                <a:ea typeface="华文中宋" panose="02010600040101010101" charset="-122"/>
                <a:cs typeface="华文中宋" panose="02010600040101010101" charset="-122"/>
                <a:sym typeface="+mn-ea"/>
              </a:rPr>
              <a:t>人数增加</a:t>
            </a: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a:t>
            </a:r>
            <a:endParaRPr lang="en-US" altLang="zh-CN" sz="2400">
              <a:solidFill>
                <a:prstClr val="black"/>
              </a:solidFill>
              <a:latin typeface="华文中宋" panose="02010600040101010101" charset="-122"/>
              <a:ea typeface="华文中宋" panose="02010600040101010101" charset="-122"/>
              <a:cs typeface="华文中宋" panose="02010600040101010101" charset="-122"/>
              <a:sym typeface="+mn-ea"/>
            </a:endParaRPr>
          </a:p>
          <a:p>
            <a:pPr indent="0" fontAlgn="auto">
              <a:lnSpc>
                <a:spcPct val="100000"/>
              </a:lnSpc>
            </a:pP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④推动了</a:t>
            </a:r>
            <a:r>
              <a:rPr lang="zh-CN" altLang="en-US" sz="2400">
                <a:solidFill>
                  <a:srgbClr val="C00000"/>
                </a:solidFill>
                <a:latin typeface="华文中宋" panose="02010600040101010101" charset="-122"/>
                <a:ea typeface="华文中宋" panose="02010600040101010101" charset="-122"/>
                <a:cs typeface="华文中宋" panose="02010600040101010101" charset="-122"/>
                <a:sym typeface="+mn-ea"/>
              </a:rPr>
              <a:t>经济全球化</a:t>
            </a: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，密切了世界各地的</a:t>
            </a:r>
            <a:r>
              <a:rPr lang="zh-CN" altLang="en-US" sz="2400">
                <a:solidFill>
                  <a:srgbClr val="FF0000"/>
                </a:solidFill>
                <a:latin typeface="华文中宋" panose="02010600040101010101" charset="-122"/>
                <a:ea typeface="华文中宋" panose="02010600040101010101" charset="-122"/>
                <a:cs typeface="华文中宋" panose="02010600040101010101" charset="-122"/>
                <a:sym typeface="+mn-ea"/>
              </a:rPr>
              <a:t>联系</a:t>
            </a:r>
            <a:r>
              <a:rPr lang="zh-CN" altLang="en-US" sz="2400">
                <a:solidFill>
                  <a:prstClr val="black"/>
                </a:solidFill>
                <a:latin typeface="华文中宋" panose="02010600040101010101" charset="-122"/>
                <a:ea typeface="华文中宋" panose="02010600040101010101" charset="-122"/>
                <a:cs typeface="华文中宋" panose="02010600040101010101" charset="-122"/>
                <a:sym typeface="+mn-ea"/>
              </a:rPr>
              <a:t>。</a:t>
            </a:r>
            <a:endParaRPr lang="zh-CN" altLang="zh-CN" sz="2400" b="1">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custDataLst>
              <p:tags r:id="rId24"/>
            </p:custDataLst>
          </p:nvPr>
        </p:nvSpPr>
        <p:spPr>
          <a:xfrm>
            <a:off x="0" y="523220"/>
            <a:ext cx="2422403" cy="509370"/>
          </a:xfrm>
          <a:prstGeom prst="rect">
            <a:avLst/>
          </a:prstGeom>
          <a:noFill/>
        </p:spPr>
        <p:txBody>
          <a:bodyPr wrap="square" rtlCol="0" anchor="t">
            <a:spAutoFit/>
          </a:bodyPr>
          <a:lstStyle/>
          <a:p>
            <a:r>
              <a:rPr lang="zh-CN" altLang="en-US" sz="2710" b="1">
                <a:solidFill>
                  <a:srgbClr val="7030A0"/>
                </a:solidFill>
                <a:latin typeface="黑体" panose="02010609060101010101" charset="-122"/>
                <a:ea typeface="黑体" panose="02010609060101010101" charset="-122"/>
                <a:sym typeface="+mn-ea"/>
              </a:rPr>
              <a:t>（二）成果</a:t>
            </a:r>
            <a:endParaRPr lang="en-US" altLang="zh-CN" sz="2710" b="1">
              <a:solidFill>
                <a:srgbClr val="7030A0"/>
              </a:solidFill>
              <a:latin typeface="黑体" panose="02010609060101010101" charset="-122"/>
              <a:ea typeface="黑体" panose="02010609060101010101" charset="-122"/>
              <a:sym typeface="+mn-ea"/>
            </a:endParaRPr>
          </a:p>
        </p:txBody>
      </p:sp>
      <p:sp>
        <p:nvSpPr>
          <p:cNvPr id="23" name="文本框 99"/>
          <p:cNvSpPr/>
          <p:nvPr>
            <p:custDataLst>
              <p:tags r:id="rId25"/>
            </p:custDataLst>
          </p:nvPr>
        </p:nvSpPr>
        <p:spPr>
          <a:xfrm>
            <a:off x="178398" y="1736744"/>
            <a:ext cx="11818843" cy="1575876"/>
          </a:xfrm>
          <a:prstGeom prst="rect">
            <a:avLst/>
          </a:prstGeom>
          <a:solidFill>
            <a:schemeClr val="accent2">
              <a:lumMod val="20000"/>
              <a:lumOff val="80000"/>
            </a:schemeClr>
          </a:solidFill>
          <a:ln w="9525">
            <a:noFill/>
          </a:ln>
        </p:spPr>
        <p:txBody>
          <a:bodyPr/>
          <a:lstStyle/>
          <a:p>
            <a:pPr indent="268605"/>
            <a:r>
              <a:rPr lang="zh-CN" altLang="zh-CN" sz="2400" b="1">
                <a:highlight>
                  <a:srgbClr val="FFFF00"/>
                </a:highlight>
                <a:ea typeface="黑体" panose="02010609060101010101" charset="-122"/>
              </a:rPr>
              <a:t>特点</a:t>
            </a:r>
            <a:endParaRPr lang="zh-CN" altLang="zh-CN" sz="2400" b="1">
              <a:highlight>
                <a:srgbClr val="FFFF00"/>
              </a:highlight>
              <a:ea typeface="黑体" panose="02010609060101010101" charset="-122"/>
            </a:endParaRPr>
          </a:p>
          <a:p>
            <a:pPr indent="268605"/>
            <a:r>
              <a:rPr lang="en-US" altLang="zh-CN" sz="2400" b="1">
                <a:latin typeface="Times New Roman" panose="02020603050405020304" pitchFamily="18" charset="0"/>
              </a:rPr>
              <a:t>(1)</a:t>
            </a:r>
            <a:r>
              <a:rPr lang="zh-CN" altLang="zh-CN" sz="2400" b="1"/>
              <a:t>科学和技术紧密结合，科学技术是第一生产力。</a:t>
            </a:r>
            <a:endParaRPr lang="zh-CN" altLang="zh-CN" sz="2400" b="1"/>
          </a:p>
          <a:p>
            <a:pPr indent="268605"/>
            <a:r>
              <a:rPr lang="en-US" altLang="zh-CN" sz="2400" b="1">
                <a:latin typeface="Times New Roman" panose="02020603050405020304" pitchFamily="18" charset="0"/>
              </a:rPr>
              <a:t>(2)</a:t>
            </a:r>
            <a:r>
              <a:rPr lang="zh-CN" altLang="zh-CN" sz="2400" b="1"/>
              <a:t>科技转化为直接生产力的速度加快。</a:t>
            </a:r>
            <a:endParaRPr lang="zh-CN" altLang="zh-CN" sz="2400" b="1"/>
          </a:p>
          <a:p>
            <a:pPr indent="268605"/>
            <a:r>
              <a:rPr lang="en-US" altLang="zh-CN" sz="2400" b="1">
                <a:latin typeface="Times New Roman" panose="02020603050405020304" pitchFamily="18" charset="0"/>
              </a:rPr>
              <a:t>(3)</a:t>
            </a:r>
            <a:r>
              <a:rPr lang="zh-CN" altLang="zh-CN" sz="2400" b="1"/>
              <a:t>科技各个领域之间相互促进，既高度综合化又高度专门化。</a:t>
            </a:r>
            <a:endParaRPr lang="zh-CN" altLang="zh-CN" sz="2400" b="1"/>
          </a:p>
        </p:txBody>
      </p:sp>
      <p:pic>
        <p:nvPicPr>
          <p:cNvPr id="21" name="图片 1388547"/>
          <p:cNvPicPr>
            <a:picLocks noChangeAspect="1"/>
          </p:cNvPicPr>
          <p:nvPr>
            <p:custDataLst>
              <p:tags r:id="rId26"/>
            </p:custDataLst>
          </p:nvPr>
        </p:nvPicPr>
        <p:blipFill>
          <a:blip r:embed="rId27"/>
          <a:srcRect l="22363" t="28757" r="15614" b="10464"/>
          <a:stretch>
            <a:fillRect/>
          </a:stretch>
        </p:blipFill>
        <p:spPr>
          <a:xfrm>
            <a:off x="6446520" y="639412"/>
            <a:ext cx="5678423" cy="2239079"/>
          </a:xfrm>
          <a:prstGeom prst="rect">
            <a:avLst/>
          </a:prstGeom>
          <a:noFill/>
          <a:ln w="9525">
            <a:noFill/>
          </a:ln>
        </p:spPr>
      </p:pic>
    </p:spTree>
    <p:custDataLst>
      <p:tags r:id="rId2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51510" y="661905"/>
            <a:ext cx="10412730" cy="830997"/>
          </a:xfrm>
          <a:prstGeom prst="rect">
            <a:avLst/>
          </a:prstGeom>
          <a:noFill/>
        </p:spPr>
        <p:txBody>
          <a:bodyPr wrap="square">
            <a:spAutoFit/>
          </a:bodyPr>
          <a:lstStyle/>
          <a:p>
            <a:pPr marL="266700" indent="-200025"/>
            <a:r>
              <a:rPr lang="zh-CN" altLang="zh-CN" sz="2400" b="1" kern="100">
                <a:effectLst/>
                <a:latin typeface="Times New Roman" panose="02020603050405020304" pitchFamily="18" charset="0"/>
                <a:ea typeface="宋体" panose="02010600030101010101" pitchFamily="2" charset="-122"/>
              </a:rPr>
              <a:t>（</a:t>
            </a:r>
            <a:r>
              <a:rPr lang="en-US" altLang="zh-CN" sz="2400" b="1" kern="100">
                <a:effectLst/>
                <a:latin typeface="Times New Roman" panose="02020603050405020304" pitchFamily="18" charset="0"/>
                <a:ea typeface="宋体" panose="02010600030101010101" pitchFamily="2" charset="-122"/>
              </a:rPr>
              <a:t>2024</a:t>
            </a:r>
            <a:r>
              <a:rPr lang="zh-CN" altLang="zh-CN" sz="2400" b="1" kern="100">
                <a:effectLst/>
                <a:latin typeface="Times New Roman" panose="02020603050405020304" pitchFamily="18" charset="0"/>
                <a:ea typeface="宋体" panose="02010600030101010101" pitchFamily="2" charset="-122"/>
              </a:rPr>
              <a:t>·山东青岛三模·</a:t>
            </a:r>
            <a:r>
              <a:rPr lang="en-US" altLang="zh-CN" sz="2400" b="1" kern="100">
                <a:effectLst/>
                <a:latin typeface="Times New Roman" panose="02020603050405020304" pitchFamily="18" charset="0"/>
                <a:ea typeface="宋体" panose="02010600030101010101" pitchFamily="2" charset="-122"/>
              </a:rPr>
              <a:t>15</a:t>
            </a:r>
            <a:r>
              <a:rPr lang="zh-CN" altLang="zh-CN" sz="2400" b="1" kern="100">
                <a:effectLst/>
                <a:latin typeface="Times New Roman" panose="02020603050405020304" pitchFamily="18" charset="0"/>
                <a:ea typeface="宋体" panose="02010600030101010101" pitchFamily="2" charset="-122"/>
              </a:rPr>
              <a:t>）图</a:t>
            </a:r>
            <a:r>
              <a:rPr lang="en-US" altLang="zh-CN" sz="2400" b="1" kern="100">
                <a:effectLst/>
                <a:latin typeface="Times New Roman" panose="02020603050405020304" pitchFamily="18" charset="0"/>
                <a:ea typeface="宋体" panose="02010600030101010101" pitchFamily="2" charset="-122"/>
              </a:rPr>
              <a:t>4</a:t>
            </a:r>
            <a:r>
              <a:rPr lang="zh-CN" altLang="zh-CN" sz="2400" b="1" kern="100">
                <a:effectLst/>
                <a:latin typeface="Times New Roman" panose="02020603050405020304" pitchFamily="18" charset="0"/>
                <a:ea typeface="宋体" panose="02010600030101010101" pitchFamily="2" charset="-122"/>
              </a:rPr>
              <a:t>为</a:t>
            </a:r>
            <a:r>
              <a:rPr lang="en-US" altLang="zh-CN" sz="2400" b="1" kern="100">
                <a:effectLst/>
                <a:latin typeface="Times New Roman" panose="02020603050405020304" pitchFamily="18" charset="0"/>
                <a:ea typeface="宋体" panose="02010600030101010101" pitchFamily="2" charset="-122"/>
              </a:rPr>
              <a:t>1975</a:t>
            </a:r>
            <a:r>
              <a:rPr lang="zh-CN" altLang="zh-CN" sz="2400" b="1" kern="100">
                <a:effectLst/>
                <a:latin typeface="Times New Roman" panose="02020603050405020304" pitchFamily="18" charset="0"/>
                <a:ea typeface="宋体" panose="02010600030101010101" pitchFamily="2" charset="-122"/>
              </a:rPr>
              <a:t>年以来半导体存储器的世界市场占有率情况。其中，丙是（　　）</a:t>
            </a:r>
            <a:endParaRPr lang="zh-CN" altLang="zh-CN" sz="2400" b="1" kern="100">
              <a:effectLst/>
              <a:latin typeface="Times New Roman" panose="02020603050405020304" pitchFamily="18" charset="0"/>
              <a:ea typeface="宋体" panose="02010600030101010101" pitchFamily="2" charset="-122"/>
            </a:endParaRPr>
          </a:p>
        </p:txBody>
      </p:sp>
      <p:pic>
        <p:nvPicPr>
          <p:cNvPr id="4" name="../Upload/image/2024/5/29/202405290953589111421.png"/>
          <p:cNvPicPr>
            <a:picLocks noChangeAspect="1"/>
          </p:cNvPicPr>
          <p:nvPr>
            <p:custDataLst>
              <p:tags r:id="rId2"/>
            </p:custDataLst>
          </p:nvPr>
        </p:nvPicPr>
        <p:blipFill>
          <a:blip r:embed="rId3"/>
          <a:stretch>
            <a:fillRect/>
          </a:stretch>
        </p:blipFill>
        <p:spPr bwMode="auto">
          <a:xfrm>
            <a:off x="782954" y="1686750"/>
            <a:ext cx="6431661" cy="4586034"/>
          </a:xfrm>
          <a:prstGeom prst="rect">
            <a:avLst/>
          </a:prstGeom>
        </p:spPr>
      </p:pic>
      <p:sp>
        <p:nvSpPr>
          <p:cNvPr id="6" name="文本框 5"/>
          <p:cNvSpPr txBox="1"/>
          <p:nvPr>
            <p:custDataLst>
              <p:tags r:id="rId4"/>
            </p:custDataLst>
          </p:nvPr>
        </p:nvSpPr>
        <p:spPr>
          <a:xfrm>
            <a:off x="7116318" y="1994366"/>
            <a:ext cx="1972818" cy="2238241"/>
          </a:xfrm>
          <a:prstGeom prst="rect">
            <a:avLst/>
          </a:prstGeom>
          <a:noFill/>
        </p:spPr>
        <p:txBody>
          <a:bodyPr wrap="square">
            <a:spAutoFit/>
          </a:bodyPr>
          <a:lstStyle/>
          <a:p>
            <a:pPr marL="266700" algn="just">
              <a:lnSpc>
                <a:spcPct val="150000"/>
              </a:lnSpc>
            </a:pPr>
            <a:r>
              <a:rPr lang="en-US" altLang="zh-CN" sz="2400" b="1" kern="100" spc="125">
                <a:effectLst/>
                <a:latin typeface="Times New Roman" panose="02020603050405020304" pitchFamily="18" charset="0"/>
                <a:ea typeface="宋体" panose="02010600030101010101" pitchFamily="2" charset="-122"/>
              </a:rPr>
              <a:t>A</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美国</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B</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日本</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C</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欧洲</a:t>
            </a:r>
            <a:r>
              <a:rPr lang="en-US" altLang="zh-CN" sz="2400" b="1" kern="100">
                <a:effectLst/>
                <a:latin typeface="Times New Roman" panose="02020603050405020304" pitchFamily="18" charset="0"/>
                <a:ea typeface="宋体" panose="02010600030101010101" pitchFamily="2" charset="-122"/>
              </a:rPr>
              <a:t>          </a:t>
            </a:r>
            <a:r>
              <a:rPr lang="en-US" altLang="zh-CN" sz="2400" b="1" kern="100" spc="125">
                <a:effectLst/>
                <a:latin typeface="Times New Roman" panose="02020603050405020304" pitchFamily="18" charset="0"/>
                <a:ea typeface="宋体" panose="02010600030101010101" pitchFamily="2" charset="-122"/>
              </a:rPr>
              <a:t>D</a:t>
            </a:r>
            <a:r>
              <a:rPr lang="zh-CN" altLang="zh-CN" sz="2400" b="1" kern="100" spc="125">
                <a:effectLst/>
                <a:latin typeface="Times New Roman" panose="02020603050405020304" pitchFamily="18" charset="0"/>
                <a:ea typeface="宋体" panose="02010600030101010101" pitchFamily="2" charset="-122"/>
              </a:rPr>
              <a:t>．</a:t>
            </a:r>
            <a:r>
              <a:rPr lang="zh-CN" altLang="zh-CN" sz="2400" b="1" kern="100">
                <a:effectLst/>
                <a:latin typeface="Times New Roman" panose="02020603050405020304" pitchFamily="18" charset="0"/>
                <a:ea typeface="宋体" panose="02010600030101010101" pitchFamily="2" charset="-122"/>
              </a:rPr>
              <a:t>中国</a:t>
            </a:r>
            <a:endParaRPr lang="zh-CN" altLang="zh-CN" sz="2400" b="1" kern="100">
              <a:effectLst/>
              <a:latin typeface="Times New Roman" panose="02020603050405020304" pitchFamily="18" charset="0"/>
              <a:ea typeface="宋体" panose="02010600030101010101" pitchFamily="2" charset="-122"/>
            </a:endParaRPr>
          </a:p>
        </p:txBody>
      </p:sp>
      <p:sp>
        <p:nvSpPr>
          <p:cNvPr id="7" name="矩形 6"/>
          <p:cNvSpPr/>
          <p:nvPr>
            <p:custDataLst>
              <p:tags r:id="rId5"/>
            </p:custDataLst>
          </p:nvPr>
        </p:nvSpPr>
        <p:spPr>
          <a:xfrm>
            <a:off x="10137333" y="1459378"/>
            <a:ext cx="738505" cy="1069975"/>
          </a:xfrm>
          <a:prstGeom prst="rect">
            <a:avLst/>
          </a:prstGeom>
          <a:noFill/>
          <a:ln>
            <a:noFill/>
          </a:ln>
        </p:spPr>
        <p:txBody>
          <a:bodyPr wrap="none" rtlCol="0" anchor="t">
            <a:noAutofit/>
          </a:bodyPr>
          <a:lstStyle/>
          <a:p>
            <a:pPr algn="ctr"/>
            <a:r>
              <a:rPr lang="en-US" altLang="zh-CN" sz="7200" b="1">
                <a:solidFill>
                  <a:srgbClr val="FF0000"/>
                </a:solidFill>
                <a:effectLst>
                  <a:outerShdw blurRad="38100" dist="19050" dir="2700000" algn="tl" rotWithShape="0">
                    <a:schemeClr val="dk1">
                      <a:alpha val="40000"/>
                    </a:schemeClr>
                  </a:outerShdw>
                </a:effectLst>
              </a:rPr>
              <a:t>A</a:t>
            </a:r>
            <a:endParaRPr lang="en-US" altLang="zh-CN" sz="7200" b="1">
              <a:solidFill>
                <a:srgbClr val="FF0000"/>
              </a:solidFill>
              <a:effectLst>
                <a:outerShdw blurRad="38100" dist="19050" dir="2700000" algn="tl" rotWithShape="0">
                  <a:schemeClr val="dk1">
                    <a:alpha val="40000"/>
                  </a:schemeClr>
                </a:outerShdw>
              </a:effectLst>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p:nvPr>
            <p:custDataLst>
              <p:tags r:id="rId1"/>
            </p:custDataLst>
          </p:nvPr>
        </p:nvSpPr>
        <p:spPr>
          <a:xfrm>
            <a:off x="0" y="0"/>
            <a:ext cx="12192000" cy="523220"/>
          </a:xfrm>
          <a:prstGeom prst="rect">
            <a:avLst/>
          </a:prstGeom>
          <a:solidFill>
            <a:srgbClr val="C00000"/>
          </a:solidFill>
          <a:ln w="9525">
            <a:noFill/>
          </a:ln>
        </p:spPr>
        <p:txBody>
          <a:bodyPr wrap="square" anchor="t">
            <a:spAutoFit/>
          </a:bodyPr>
          <a:lstStyle/>
          <a:p>
            <a:r>
              <a:rPr lang="zh-CN" altLang="zh-CN" sz="2800" b="1">
                <a:solidFill>
                  <a:schemeClr val="bg2"/>
                </a:solidFill>
                <a:latin typeface="微软雅黑" panose="020B0503020204020204" charset="-122"/>
                <a:ea typeface="微软雅黑" panose="020B0503020204020204" charset="-122"/>
                <a:sym typeface="+mn-ea"/>
              </a:rPr>
              <a:t>三、社会结构的新变化</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543560" y="2254885"/>
            <a:ext cx="6414770" cy="368300"/>
          </a:xfrm>
          <a:prstGeom prst="rect">
            <a:avLst/>
          </a:prstGeom>
          <a:noFill/>
        </p:spPr>
        <p:txBody>
          <a:bodyPr wrap="square" rtlCol="0">
            <a:spAutoFit/>
          </a:bodyPr>
          <a:lstStyle/>
          <a:p>
            <a:pPr algn="ctr"/>
            <a:r>
              <a:rPr lang="zh-CN" altLang="en-US" b="1"/>
              <a:t>二战后美国、联邦德国、日本就业人口分布变化（百分比）</a:t>
            </a:r>
            <a:endParaRPr lang="zh-CN" altLang="en-US" b="1"/>
          </a:p>
        </p:txBody>
      </p:sp>
      <p:graphicFrame>
        <p:nvGraphicFramePr>
          <p:cNvPr id="11" name="表格 10"/>
          <p:cNvGraphicFramePr>
            <a:graphicFrameLocks noGrp="1"/>
          </p:cNvGraphicFramePr>
          <p:nvPr>
            <p:custDataLst>
              <p:tags r:id="rId3"/>
            </p:custDataLst>
          </p:nvPr>
        </p:nvGraphicFramePr>
        <p:xfrm>
          <a:off x="481965" y="2734310"/>
          <a:ext cx="5803265" cy="3287398"/>
        </p:xfrm>
        <a:graphic>
          <a:graphicData uri="http://schemas.openxmlformats.org/drawingml/2006/table">
            <a:tbl>
              <a:tblPr firstRow="1" firstCol="1">
                <a:tableStyleId>{8A107856-5554-42FB-B03E-39F5DBC370BA}</a:tableStyleId>
              </a:tblPr>
              <a:tblGrid>
                <a:gridCol w="1235710"/>
                <a:gridCol w="1099820"/>
                <a:gridCol w="1069340"/>
                <a:gridCol w="1219835"/>
                <a:gridCol w="1178560"/>
              </a:tblGrid>
              <a:tr h="698500">
                <a:tc>
                  <a:txBody>
                    <a:bodyPr wrap="square"/>
                    <a:lstStyle/>
                    <a:p>
                      <a:pPr indent="0" algn="ctr">
                        <a:lnSpc>
                          <a:spcPct val="120000"/>
                        </a:lnSpc>
                        <a:spcBef>
                          <a:spcPct val="0"/>
                        </a:spcBef>
                        <a:spcAft>
                          <a:spcPct val="0"/>
                        </a:spcAft>
                      </a:pPr>
                      <a:r>
                        <a:rPr lang="zh-CN" altLang="en-US" sz="1600" b="1" spc="120">
                          <a:solidFill>
                            <a:schemeClr val="bg1"/>
                          </a:solidFill>
                          <a:latin typeface="微软雅黑" panose="020B0503020204020204" charset="-122"/>
                          <a:ea typeface="微软雅黑" panose="020B0503020204020204" charset="-122"/>
                        </a:rPr>
                        <a:t>经济部门</a:t>
                      </a:r>
                      <a:endParaRPr lang="zh-CN" altLang="en-US" sz="1600" b="1" spc="120">
                        <a:solidFill>
                          <a:schemeClr val="bg1"/>
                        </a:solidFill>
                        <a:latin typeface="微软雅黑" panose="020B0503020204020204" charset="-122"/>
                        <a:ea typeface="微软雅黑" panose="020B0503020204020204" charset="-122"/>
                      </a:endParaRPr>
                    </a:p>
                  </a:txBody>
                  <a:tcPr marL="177800" marR="177800" marT="57150" marB="57150" vert="horz" anchor="ctr">
                    <a:lnL>
                      <a:noFill/>
                    </a:lnL>
                    <a:lnR>
                      <a:noFill/>
                    </a:lnR>
                    <a:lnT>
                      <a:noFill/>
                    </a:lnT>
                    <a:lnB>
                      <a:noFill/>
                    </a:lnB>
                    <a:solidFill>
                      <a:srgbClr val="595959"/>
                    </a:solidFill>
                  </a:tcPr>
                </a:tc>
                <a:tc>
                  <a:txBody>
                    <a:bodyPr wrap="square"/>
                    <a:lstStyle/>
                    <a:p>
                      <a:pPr indent="0" algn="ctr">
                        <a:lnSpc>
                          <a:spcPct val="120000"/>
                        </a:lnSpc>
                        <a:spcBef>
                          <a:spcPct val="0"/>
                        </a:spcBef>
                        <a:spcAft>
                          <a:spcPct val="0"/>
                        </a:spcAft>
                      </a:pPr>
                      <a:r>
                        <a:rPr lang="zh-CN" altLang="en-US" sz="1600" b="1" spc="120">
                          <a:solidFill>
                            <a:schemeClr val="tx1"/>
                          </a:solidFill>
                          <a:latin typeface="微软雅黑" panose="020B0503020204020204" charset="-122"/>
                          <a:ea typeface="微软雅黑" panose="020B0503020204020204" charset="-122"/>
                        </a:rPr>
                        <a:t>年份</a:t>
                      </a:r>
                      <a:endParaRPr lang="zh-CN" altLang="en-US" sz="1600" b="1" spc="120">
                        <a:solidFill>
                          <a:schemeClr val="tx1"/>
                        </a:solidFill>
                        <a:latin typeface="微软雅黑" panose="020B0503020204020204" charset="-122"/>
                        <a:ea typeface="微软雅黑" panose="020B0503020204020204" charset="-122"/>
                      </a:endParaRPr>
                    </a:p>
                  </a:txBody>
                  <a:tcPr marL="177800" marR="177800" marT="57150" marB="57150" vert="horz" anchor="ctr">
                    <a:lnL>
                      <a:noFill/>
                    </a:lnL>
                    <a:lnR>
                      <a:noFill/>
                    </a:lnR>
                    <a:lnT>
                      <a:noFill/>
                    </a:lnT>
                    <a:lnB>
                      <a:noFill/>
                    </a:lnB>
                    <a:solidFill>
                      <a:srgbClr val="E29A9A"/>
                    </a:solidFill>
                  </a:tcPr>
                </a:tc>
                <a:tc>
                  <a:txBody>
                    <a:bodyPr wrap="square"/>
                    <a:lstStyle/>
                    <a:p>
                      <a:pPr indent="0" algn="ctr">
                        <a:lnSpc>
                          <a:spcPct val="120000"/>
                        </a:lnSpc>
                        <a:spcBef>
                          <a:spcPct val="0"/>
                        </a:spcBef>
                        <a:spcAft>
                          <a:spcPct val="0"/>
                        </a:spcAft>
                      </a:pPr>
                      <a:r>
                        <a:rPr lang="zh-CN" altLang="en-US" sz="1600" b="1" spc="120">
                          <a:solidFill>
                            <a:schemeClr val="tx1"/>
                          </a:solidFill>
                          <a:latin typeface="微软雅黑" panose="020B0503020204020204" charset="-122"/>
                          <a:ea typeface="微软雅黑" panose="020B0503020204020204" charset="-122"/>
                        </a:rPr>
                        <a:t>美国</a:t>
                      </a:r>
                      <a:endParaRPr lang="zh-CN" altLang="en-US" sz="1600" b="1" spc="120">
                        <a:solidFill>
                          <a:schemeClr val="tx1"/>
                        </a:solidFill>
                        <a:latin typeface="微软雅黑" panose="020B0503020204020204" charset="-122"/>
                        <a:ea typeface="微软雅黑" panose="020B0503020204020204" charset="-122"/>
                      </a:endParaRPr>
                    </a:p>
                  </a:txBody>
                  <a:tcPr marL="177800" marR="177800" marT="57150" marB="57150" vert="horz" anchor="ctr">
                    <a:lnL>
                      <a:noFill/>
                    </a:lnL>
                    <a:lnR>
                      <a:noFill/>
                    </a:lnR>
                    <a:lnT>
                      <a:noFill/>
                    </a:lnT>
                    <a:lnB>
                      <a:noFill/>
                    </a:lnB>
                    <a:solidFill>
                      <a:srgbClr val="DFBBB3"/>
                    </a:solidFill>
                  </a:tcPr>
                </a:tc>
                <a:tc>
                  <a:txBody>
                    <a:bodyPr wrap="square"/>
                    <a:lstStyle/>
                    <a:p>
                      <a:pPr indent="0" algn="ctr">
                        <a:lnSpc>
                          <a:spcPct val="120000"/>
                        </a:lnSpc>
                        <a:spcBef>
                          <a:spcPct val="0"/>
                        </a:spcBef>
                        <a:spcAft>
                          <a:spcPct val="0"/>
                        </a:spcAft>
                      </a:pPr>
                      <a:r>
                        <a:rPr lang="zh-CN" altLang="en-US" sz="1600" b="1" spc="120">
                          <a:solidFill>
                            <a:schemeClr val="tx1"/>
                          </a:solidFill>
                          <a:latin typeface="微软雅黑" panose="020B0503020204020204" charset="-122"/>
                          <a:ea typeface="微软雅黑" panose="020B0503020204020204" charset="-122"/>
                        </a:rPr>
                        <a:t>联邦德国</a:t>
                      </a:r>
                      <a:endParaRPr lang="zh-CN" altLang="en-US" sz="1600" b="1" spc="120">
                        <a:solidFill>
                          <a:schemeClr val="tx1"/>
                        </a:solidFill>
                        <a:latin typeface="微软雅黑" panose="020B0503020204020204" charset="-122"/>
                        <a:ea typeface="微软雅黑" panose="020B0503020204020204" charset="-122"/>
                      </a:endParaRPr>
                    </a:p>
                  </a:txBody>
                  <a:tcPr marL="177800" marR="177800" marT="57150" marB="57150" vert="horz" anchor="ctr">
                    <a:lnL>
                      <a:noFill/>
                    </a:lnL>
                    <a:lnR>
                      <a:noFill/>
                    </a:lnR>
                    <a:lnT>
                      <a:noFill/>
                    </a:lnT>
                    <a:lnB>
                      <a:noFill/>
                    </a:lnB>
                    <a:solidFill>
                      <a:srgbClr val="A3CDCB"/>
                    </a:solidFill>
                  </a:tcPr>
                </a:tc>
                <a:tc>
                  <a:txBody>
                    <a:bodyPr wrap="square"/>
                    <a:lstStyle/>
                    <a:p>
                      <a:pPr indent="0" algn="ctr">
                        <a:lnSpc>
                          <a:spcPct val="120000"/>
                        </a:lnSpc>
                        <a:spcBef>
                          <a:spcPct val="0"/>
                        </a:spcBef>
                        <a:spcAft>
                          <a:spcPct val="0"/>
                        </a:spcAft>
                      </a:pPr>
                      <a:r>
                        <a:rPr lang="zh-CN" altLang="en-US" sz="1600" b="1" spc="120">
                          <a:solidFill>
                            <a:schemeClr val="tx1"/>
                          </a:solidFill>
                          <a:latin typeface="微软雅黑" panose="020B0503020204020204" charset="-122"/>
                          <a:ea typeface="微软雅黑" panose="020B0503020204020204" charset="-122"/>
                        </a:rPr>
                        <a:t>日本</a:t>
                      </a:r>
                      <a:endParaRPr lang="zh-CN" altLang="en-US" sz="1600" b="1" spc="120">
                        <a:solidFill>
                          <a:schemeClr val="tx1"/>
                        </a:solidFill>
                        <a:latin typeface="微软雅黑" panose="020B0503020204020204" charset="-122"/>
                        <a:ea typeface="微软雅黑" panose="020B0503020204020204" charset="-122"/>
                      </a:endParaRPr>
                    </a:p>
                  </a:txBody>
                  <a:tcPr marL="177800" marR="177800" marT="57150" marB="57150" vert="horz" anchor="ctr">
                    <a:lnL>
                      <a:noFill/>
                    </a:lnL>
                    <a:lnR>
                      <a:noFill/>
                    </a:lnR>
                    <a:lnT>
                      <a:noFill/>
                    </a:lnT>
                    <a:lnB>
                      <a:noFill/>
                    </a:lnB>
                    <a:solidFill>
                      <a:srgbClr val="8BAC74"/>
                    </a:solidFill>
                  </a:tcPr>
                </a:tc>
              </a:tr>
              <a:tr h="428625">
                <a:tc rowSpan="2">
                  <a:txBody>
                    <a:bodyPr wrap="square"/>
                    <a:lstStyle/>
                    <a:p>
                      <a:pPr indent="0" algn="ctr">
                        <a:lnSpc>
                          <a:spcPct val="120000"/>
                        </a:lnSpc>
                        <a:spcBef>
                          <a:spcPct val="0"/>
                        </a:spcBef>
                        <a:spcAft>
                          <a:spcPct val="0"/>
                        </a:spcAft>
                      </a:pPr>
                      <a:r>
                        <a:rPr lang="zh-CN" altLang="en-US" sz="2000" b="1" spc="120">
                          <a:solidFill>
                            <a:schemeClr val="tx1"/>
                          </a:solidFill>
                          <a:latin typeface="楷体" panose="02010609060101010101" charset="-122"/>
                          <a:ea typeface="楷体" panose="02010609060101010101" charset="-122"/>
                        </a:rPr>
                        <a:t>农业</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vert="horz" anchor="ctr">
                    <a:lnL>
                      <a:noFill/>
                    </a:lnL>
                    <a:lnR w="12700">
                      <a:solidFill>
                        <a:srgbClr val="D9D9D9"/>
                      </a:solidFill>
                      <a:prstDash val="solid"/>
                    </a:lnR>
                    <a:lnT>
                      <a:noFill/>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1950</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1270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12.2</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23.2</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a:noFill/>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50.7</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a:noFill/>
                    </a:lnR>
                    <a:lnT>
                      <a:noFill/>
                    </a:lnT>
                    <a:lnB w="6350">
                      <a:solidFill>
                        <a:srgbClr val="D9D9D9"/>
                      </a:solidFill>
                      <a:prstDash val="solid"/>
                    </a:lnB>
                    <a:solidFill>
                      <a:srgbClr val="FFFFFF"/>
                    </a:solidFill>
                  </a:tcPr>
                </a:tc>
              </a:tr>
              <a:tr h="429260">
                <a:tc vMerge="1">
                  <a:tcPr anchor="ctr">
                    <a:lnL>
                      <a:noFill/>
                    </a:lnL>
                    <a:lnR w="12700">
                      <a:solidFill>
                        <a:srgbClr val="D9D9D9"/>
                      </a:solidFill>
                      <a:prstDash val="solid"/>
                    </a:lnR>
                    <a:lnB w="6350">
                      <a:solidFill>
                        <a:srgbClr val="D9D9D9"/>
                      </a:solidFill>
                      <a:prstDash val="solid"/>
                    </a:lnB>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1990</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2.8</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5.1</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7.2</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a:noFill/>
                    </a:lnR>
                    <a:lnT w="6350">
                      <a:solidFill>
                        <a:srgbClr val="D9D9D9"/>
                      </a:solidFill>
                      <a:prstDash val="solid"/>
                    </a:lnT>
                    <a:lnB w="6350">
                      <a:solidFill>
                        <a:srgbClr val="D9D9D9"/>
                      </a:solidFill>
                      <a:prstDash val="solid"/>
                    </a:lnB>
                    <a:solidFill>
                      <a:srgbClr val="FFFFFF"/>
                    </a:solidFill>
                  </a:tcPr>
                </a:tc>
              </a:tr>
              <a:tr h="428625">
                <a:tc rowSpan="2">
                  <a:txBody>
                    <a:bodyPr wrap="square"/>
                    <a:lstStyle/>
                    <a:p>
                      <a:pPr indent="0" algn="ctr">
                        <a:lnSpc>
                          <a:spcPct val="120000"/>
                        </a:lnSpc>
                        <a:spcBef>
                          <a:spcPct val="0"/>
                        </a:spcBef>
                        <a:spcAft>
                          <a:spcPct val="0"/>
                        </a:spcAft>
                      </a:pPr>
                      <a:r>
                        <a:rPr lang="zh-CN" altLang="en-US" sz="2000" b="1" spc="120">
                          <a:solidFill>
                            <a:schemeClr val="tx1"/>
                          </a:solidFill>
                          <a:latin typeface="楷体" panose="02010609060101010101" charset="-122"/>
                          <a:ea typeface="楷体" panose="02010609060101010101" charset="-122"/>
                        </a:rPr>
                        <a:t>工业</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vert="horz" anchor="ctr">
                    <a:lnL>
                      <a:noFill/>
                    </a:lnL>
                    <a:lnR w="1270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1950</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34.7</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42.2</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22.2</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a:noFill/>
                    </a:lnR>
                    <a:lnT w="6350">
                      <a:solidFill>
                        <a:srgbClr val="D9D9D9"/>
                      </a:solidFill>
                      <a:prstDash val="solid"/>
                    </a:lnT>
                    <a:lnB w="6350">
                      <a:solidFill>
                        <a:srgbClr val="D9D9D9"/>
                      </a:solidFill>
                      <a:prstDash val="solid"/>
                    </a:lnB>
                    <a:solidFill>
                      <a:srgbClr val="FFFFFF"/>
                    </a:solidFill>
                  </a:tcPr>
                </a:tc>
              </a:tr>
              <a:tr h="428625">
                <a:tc vMerge="1">
                  <a:tcPr anchor="ctr">
                    <a:lnL>
                      <a:noFill/>
                    </a:lnL>
                    <a:lnR w="12700">
                      <a:solidFill>
                        <a:srgbClr val="D9D9D9"/>
                      </a:solidFill>
                      <a:prstDash val="solid"/>
                    </a:lnR>
                    <a:lnB w="6350">
                      <a:solidFill>
                        <a:srgbClr val="D9D9D9"/>
                      </a:solidFill>
                      <a:prstDash val="solid"/>
                    </a:lnB>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1990</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25.8</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40.5</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marR="0" indent="0" algn="ctr" defTabSz="914400" rtl="0" eaLnBrk="1" fontAlgn="auto" latinLnBrk="0" hangingPunct="1">
                        <a:lnSpc>
                          <a:spcPct val="120000"/>
                        </a:lnSpc>
                        <a:spcBef>
                          <a:spcPct val="0"/>
                        </a:spcBef>
                        <a:spcAft>
                          <a:spcPct val="0"/>
                        </a:spcAft>
                        <a:buClrTx/>
                        <a:buSzTx/>
                        <a:buFontTx/>
                        <a:buNone/>
                        <a:defRPr/>
                      </a:pPr>
                      <a:r>
                        <a:rPr lang="en-US" altLang="zh-CN" sz="2000" b="1" spc="120">
                          <a:solidFill>
                            <a:schemeClr val="tx1"/>
                          </a:solidFill>
                          <a:latin typeface="楷体" panose="02010609060101010101" charset="-122"/>
                          <a:ea typeface="楷体" panose="02010609060101010101" charset="-122"/>
                        </a:rPr>
                        <a:t>33.6</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a:noFill/>
                    </a:lnR>
                    <a:lnT w="6350">
                      <a:solidFill>
                        <a:srgbClr val="D9D9D9"/>
                      </a:solidFill>
                      <a:prstDash val="solid"/>
                    </a:lnT>
                    <a:lnB w="6350">
                      <a:solidFill>
                        <a:srgbClr val="D9D9D9"/>
                      </a:solidFill>
                      <a:prstDash val="solid"/>
                    </a:lnB>
                    <a:solidFill>
                      <a:srgbClr val="FFFFFF"/>
                    </a:solidFill>
                  </a:tcPr>
                </a:tc>
              </a:tr>
              <a:tr h="429260">
                <a:tc rowSpan="2">
                  <a:txBody>
                    <a:bodyPr wrap="square"/>
                    <a:lstStyle/>
                    <a:p>
                      <a:pPr indent="0" algn="ctr">
                        <a:lnSpc>
                          <a:spcPct val="120000"/>
                        </a:lnSpc>
                        <a:spcBef>
                          <a:spcPct val="0"/>
                        </a:spcBef>
                        <a:spcAft>
                          <a:spcPct val="0"/>
                        </a:spcAft>
                      </a:pPr>
                      <a:r>
                        <a:rPr lang="zh-CN" altLang="en-US" sz="2000" b="1" spc="120">
                          <a:solidFill>
                            <a:schemeClr val="tx1"/>
                          </a:solidFill>
                          <a:latin typeface="楷体" panose="02010609060101010101" charset="-122"/>
                          <a:ea typeface="楷体" panose="02010609060101010101" charset="-122"/>
                        </a:rPr>
                        <a:t>服务业</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vert="horz" anchor="ctr">
                    <a:lnL>
                      <a:noFill/>
                    </a:lnL>
                    <a:lnR w="12700">
                      <a:solidFill>
                        <a:srgbClr val="D9D9D9"/>
                      </a:solidFill>
                      <a:prstDash val="solid"/>
                    </a:lnR>
                    <a:lnT w="6350">
                      <a:solidFill>
                        <a:srgbClr val="D9D9D9"/>
                      </a:solidFill>
                      <a:prstDash val="solid"/>
                    </a:lnT>
                    <a:lnB w="19050">
                      <a:solidFill>
                        <a:srgbClr val="59595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1950</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48.9</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32.4</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26.6</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a:noFill/>
                    </a:lnR>
                    <a:lnT w="6350">
                      <a:solidFill>
                        <a:srgbClr val="D9D9D9"/>
                      </a:solidFill>
                      <a:prstDash val="solid"/>
                    </a:lnT>
                    <a:lnB w="6350">
                      <a:solidFill>
                        <a:srgbClr val="D9D9D9"/>
                      </a:solidFill>
                      <a:prstDash val="solid"/>
                    </a:lnB>
                    <a:solidFill>
                      <a:srgbClr val="FFFFFF"/>
                    </a:solidFill>
                  </a:tcPr>
                </a:tc>
              </a:tr>
              <a:tr h="428625">
                <a:tc vMerge="1">
                  <a:tcPr anchor="ctr">
                    <a:lnL>
                      <a:noFill/>
                    </a:lnL>
                    <a:lnR w="12700">
                      <a:solidFill>
                        <a:srgbClr val="D9D9D9"/>
                      </a:solidFill>
                      <a:prstDash val="solid"/>
                    </a:lnR>
                    <a:lnB w="19050">
                      <a:solidFill>
                        <a:srgbClr val="595959"/>
                      </a:solidFill>
                      <a:prstDash val="solid"/>
                    </a:lnB>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1990</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1270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71.4</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54.4</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solidFill>
                      <a:srgbClr val="FFFFFF"/>
                    </a:solidFill>
                  </a:tcPr>
                </a:tc>
                <a:tc>
                  <a:txBody>
                    <a:bodyPr wrap="square"/>
                    <a:lstStyle/>
                    <a:p>
                      <a:pPr indent="0" algn="ctr">
                        <a:lnSpc>
                          <a:spcPct val="120000"/>
                        </a:lnSpc>
                        <a:spcBef>
                          <a:spcPct val="0"/>
                        </a:spcBef>
                        <a:spcAft>
                          <a:spcPct val="0"/>
                        </a:spcAft>
                      </a:pPr>
                      <a:r>
                        <a:rPr lang="en-US" altLang="zh-CN" sz="2000" b="1" spc="120">
                          <a:solidFill>
                            <a:schemeClr val="tx1"/>
                          </a:solidFill>
                          <a:latin typeface="楷体" panose="02010609060101010101" charset="-122"/>
                          <a:ea typeface="楷体" panose="02010609060101010101" charset="-122"/>
                        </a:rPr>
                        <a:t>59.2</a:t>
                      </a:r>
                      <a:endParaRPr lang="en-US" altLang="zh-CN" sz="2000" b="1" spc="120">
                        <a:solidFill>
                          <a:schemeClr val="tx1"/>
                        </a:solidFill>
                        <a:latin typeface="楷体" panose="02010609060101010101" charset="-122"/>
                        <a:ea typeface="楷体" panose="02010609060101010101" charset="-122"/>
                      </a:endParaRPr>
                    </a:p>
                  </a:txBody>
                  <a:tcPr marL="177800" marR="177800" marT="57150" marB="57150" vert="horz" anchor="ctr">
                    <a:lnL w="6350">
                      <a:solidFill>
                        <a:srgbClr val="D9D9D9"/>
                      </a:solidFill>
                      <a:prstDash val="solid"/>
                    </a:lnL>
                    <a:lnR>
                      <a:noFill/>
                    </a:lnR>
                    <a:lnT w="6350">
                      <a:solidFill>
                        <a:srgbClr val="D9D9D9"/>
                      </a:solidFill>
                      <a:prstDash val="solid"/>
                    </a:lnT>
                    <a:lnB w="19050">
                      <a:solidFill>
                        <a:srgbClr val="595959"/>
                      </a:solidFill>
                      <a:prstDash val="solid"/>
                    </a:lnB>
                    <a:solidFill>
                      <a:srgbClr val="FFFFFF"/>
                    </a:solidFill>
                  </a:tcPr>
                </a:tc>
              </a:tr>
            </a:tbl>
          </a:graphicData>
        </a:graphic>
      </p:graphicFrame>
      <p:sp>
        <p:nvSpPr>
          <p:cNvPr id="12" name="矩形 11"/>
          <p:cNvSpPr/>
          <p:nvPr>
            <p:custDataLst>
              <p:tags r:id="rId4"/>
            </p:custDataLst>
          </p:nvPr>
        </p:nvSpPr>
        <p:spPr>
          <a:xfrm>
            <a:off x="807720" y="1659890"/>
            <a:ext cx="7624445" cy="460375"/>
          </a:xfrm>
          <a:prstGeom prst="rect">
            <a:avLst/>
          </a:prstGeom>
          <a:solidFill>
            <a:schemeClr val="accent2">
              <a:lumMod val="20000"/>
              <a:lumOff val="80000"/>
            </a:schemeClr>
          </a:solidFill>
        </p:spPr>
        <p:txBody>
          <a:bodyPr wrap="square">
            <a:spAutoFit/>
          </a:bodyPr>
          <a:lstStyle/>
          <a:p>
            <a:pPr>
              <a:spcAft>
                <a:spcPts val="1200"/>
              </a:spcAft>
            </a:pPr>
            <a:r>
              <a:rPr lang="zh-CN" altLang="zh-CN" sz="2400" b="1">
                <a:latin typeface="宋体" panose="02010600030101010101" pitchFamily="2" charset="-122"/>
                <a:ea typeface="宋体" panose="02010600030101010101" pitchFamily="2" charset="-122"/>
                <a:cs typeface="宋体" panose="02010600030101010101" pitchFamily="2" charset="-122"/>
              </a:rPr>
              <a:t>农业和工业的人口比重下降，服务业的人口比重增加。</a:t>
            </a:r>
            <a:endParaRPr lang="zh-CN" altLang="zh-CN" sz="2400" b="1">
              <a:latin typeface="宋体" panose="02010600030101010101" pitchFamily="2" charset="-122"/>
              <a:ea typeface="宋体" panose="02010600030101010101" pitchFamily="2" charset="-122"/>
              <a:cs typeface="宋体" panose="02010600030101010101" pitchFamily="2" charset="-122"/>
            </a:endParaRPr>
          </a:p>
        </p:txBody>
      </p:sp>
      <p:sp>
        <p:nvSpPr>
          <p:cNvPr id="5" name="圆角矩形 1"/>
          <p:cNvSpPr/>
          <p:nvPr>
            <p:custDataLst>
              <p:tags r:id="rId5"/>
            </p:custDataLst>
          </p:nvPr>
        </p:nvSpPr>
        <p:spPr>
          <a:xfrm>
            <a:off x="508000" y="640080"/>
            <a:ext cx="7313930" cy="534670"/>
          </a:xfrm>
          <a:prstGeom prst="roundRect">
            <a:avLst>
              <a:gd name="adj" fmla="val 16667"/>
            </a:avLst>
          </a:prstGeom>
          <a:noFill/>
          <a:ln>
            <a:noFill/>
            <a:headEnd type="none" w="med" len="med"/>
            <a:tailEnd type="none" w="med" len="med"/>
          </a:ln>
          <a:extLst>
            <a:ext uri="{909E8E84-426E-40DD-AFC4-6F175D3DCCD1}">
              <a14:hiddenFill xmlns:a14="http://schemas.microsoft.com/office/drawing/2010/main">
                <a:solidFill>
                  <a:srgbClr val="C00000"/>
                </a:solidFill>
              </a14:hiddenFill>
            </a:ext>
          </a:ex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背景：科学技术的新发展带来社会生产力的提高。</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圆角矩形 1"/>
          <p:cNvSpPr/>
          <p:nvPr>
            <p:custDataLst>
              <p:tags r:id="rId6"/>
            </p:custDataLst>
          </p:nvPr>
        </p:nvSpPr>
        <p:spPr>
          <a:xfrm>
            <a:off x="105410" y="1109980"/>
            <a:ext cx="5042535" cy="534670"/>
          </a:xfrm>
          <a:prstGeom prst="roundRect">
            <a:avLst>
              <a:gd name="adj" fmla="val 16667"/>
            </a:avLst>
          </a:prstGeom>
          <a:noFill/>
          <a:ln>
            <a:noFill/>
            <a:headEnd type="none" w="med" len="med"/>
            <a:tailEnd type="none" w="med" len="med"/>
          </a:ln>
          <a:extLst>
            <a:ext uri="{909E8E84-426E-40DD-AFC4-6F175D3DCCD1}">
              <a14:hiddenFill xmlns:a14="http://schemas.microsoft.com/office/drawing/2010/main">
                <a:solidFill>
                  <a:srgbClr val="C00000"/>
                </a:solidFill>
              </a14:hiddenFill>
            </a:ext>
          </a:extLst>
        </p:spPr>
        <p:style>
          <a:lnRef idx="2">
            <a:schemeClr val="accent5">
              <a:shade val="50000"/>
            </a:schemeClr>
          </a:lnRef>
          <a:fillRef idx="1">
            <a:schemeClr val="accent5"/>
          </a:fillRef>
          <a:effectRef idx="0">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经济结构和社会结构的变化</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矩形 3"/>
          <p:cNvSpPr/>
          <p:nvPr>
            <p:custDataLst>
              <p:tags r:id="rId7"/>
            </p:custDataLst>
          </p:nvPr>
        </p:nvSpPr>
        <p:spPr>
          <a:xfrm>
            <a:off x="7315200" y="4029710"/>
            <a:ext cx="4788535" cy="2308225"/>
          </a:xfrm>
          <a:prstGeom prst="rect">
            <a:avLst/>
          </a:prstGeom>
          <a:noFill/>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91400" tIns="45700" rIns="91400" bIns="45700">
            <a:spAutoFit/>
          </a:bodyPr>
          <a:lstStyle/>
          <a:p>
            <a:pPr indent="0" fontAlgn="auto">
              <a:lnSpc>
                <a:spcPts val="3460"/>
              </a:lnSpc>
            </a:pPr>
            <a:r>
              <a:rPr lang="zh-CN" altLang="en-US" sz="2800">
                <a:latin typeface="等线" panose="02010600030101010101" charset="-122"/>
                <a:ea typeface="等线" panose="02010600030101010101" charset="-122"/>
              </a:rPr>
              <a:t>    </a:t>
            </a:r>
            <a:r>
              <a:rPr lang="zh-CN" altLang="en-US" sz="2400" b="1">
                <a:latin typeface="楷体" panose="02010609060101010101" charset="-122"/>
                <a:ea typeface="楷体" panose="02010609060101010101" charset="-122"/>
                <a:cs typeface="楷体" panose="02010609060101010101" charset="-122"/>
              </a:rPr>
              <a:t>在美国，服务业占国民经济总产值</a:t>
            </a:r>
            <a:r>
              <a:rPr lang="en-US" altLang="zh-CN" sz="2400" b="1">
                <a:latin typeface="楷体" panose="02010609060101010101" charset="-122"/>
                <a:ea typeface="楷体" panose="02010609060101010101" charset="-122"/>
                <a:cs typeface="楷体" panose="02010609060101010101" charset="-122"/>
              </a:rPr>
              <a:t>(GDP)</a:t>
            </a:r>
            <a:r>
              <a:rPr lang="zh-CN" altLang="en-US" sz="2400" b="1">
                <a:latin typeface="楷体" panose="02010609060101010101" charset="-122"/>
                <a:ea typeface="楷体" panose="02010609060101010101" charset="-122"/>
                <a:cs typeface="楷体" panose="02010609060101010101" charset="-122"/>
              </a:rPr>
              <a:t>的</a:t>
            </a:r>
            <a:r>
              <a:rPr lang="en-US" altLang="zh-CN" sz="2400" b="1">
                <a:latin typeface="楷体" panose="02010609060101010101" charset="-122"/>
                <a:ea typeface="楷体" panose="02010609060101010101" charset="-122"/>
                <a:cs typeface="楷体" panose="02010609060101010101" charset="-122"/>
              </a:rPr>
              <a:t>80%</a:t>
            </a:r>
            <a:r>
              <a:rPr lang="zh-CN" altLang="en-US" sz="2400" b="1">
                <a:latin typeface="楷体" panose="02010609060101010101" charset="-122"/>
                <a:ea typeface="楷体" panose="02010609060101010101" charset="-122"/>
                <a:cs typeface="楷体" panose="02010609060101010101" charset="-122"/>
              </a:rPr>
              <a:t>，美国人口五分之四就职于服务行业。过去的二十年中，服务行业增加了四千多万从业人员。</a:t>
            </a:r>
            <a:endParaRPr lang="zh-CN" altLang="en-US" sz="2400" b="1">
              <a:latin typeface="楷体" panose="02010609060101010101" charset="-122"/>
              <a:ea typeface="楷体" panose="02010609060101010101" charset="-122"/>
              <a:cs typeface="楷体" panose="02010609060101010101" charset="-122"/>
            </a:endParaRPr>
          </a:p>
        </p:txBody>
      </p:sp>
      <p:pic>
        <p:nvPicPr>
          <p:cNvPr id="20" name="图片 19"/>
          <p:cNvPicPr>
            <a:picLocks noChangeAspect="1"/>
          </p:cNvPicPr>
          <p:nvPr>
            <p:custDataLst>
              <p:tags r:id="rId8"/>
            </p:custDataLst>
          </p:nvPr>
        </p:nvPicPr>
        <p:blipFill>
          <a:blip r:embed="rId9"/>
          <a:stretch>
            <a:fillRect/>
          </a:stretch>
        </p:blipFill>
        <p:spPr>
          <a:xfrm>
            <a:off x="8824595" y="548005"/>
            <a:ext cx="2859405" cy="3413760"/>
          </a:xfrm>
          <a:prstGeom prst="rect">
            <a:avLst/>
          </a:prstGeom>
        </p:spPr>
      </p:pic>
      <p:sp>
        <p:nvSpPr>
          <p:cNvPr id="13" name="文本框 12"/>
          <p:cNvSpPr txBox="1"/>
          <p:nvPr>
            <p:custDataLst>
              <p:tags r:id="rId10"/>
            </p:custDataLst>
          </p:nvPr>
        </p:nvSpPr>
        <p:spPr>
          <a:xfrm>
            <a:off x="150494" y="5894159"/>
            <a:ext cx="6466205" cy="887551"/>
          </a:xfrm>
          <a:prstGeom prst="rect">
            <a:avLst/>
          </a:prstGeom>
          <a:solidFill>
            <a:schemeClr val="accent2">
              <a:lumMod val="20000"/>
              <a:lumOff val="80000"/>
            </a:schemeClr>
          </a:solidFill>
          <a:ln w="9525">
            <a:noFill/>
          </a:ln>
        </p:spPr>
        <p:txBody>
          <a:bodyPr wrap="square">
            <a:spAutoFit/>
          </a:bodyPr>
          <a:lstStyle/>
          <a:p>
            <a:pPr indent="0" algn="just">
              <a:lnSpc>
                <a:spcPct val="115000"/>
              </a:lnSpc>
              <a:spcBef>
                <a:spcPct val="0"/>
              </a:spcBef>
              <a:spcAft>
                <a:spcPct val="0"/>
              </a:spcAft>
            </a:pPr>
            <a:r>
              <a:rPr lang="zh-CN" altLang="en-US" sz="2400">
                <a:solidFill>
                  <a:srgbClr val="FF0000"/>
                </a:solidFill>
                <a:latin typeface="黑体" panose="02010609060101010101" charset="-122"/>
                <a:ea typeface="黑体" panose="02010609060101010101" charset="-122"/>
                <a:cs typeface="黑体" panose="02010609060101010101" charset="-122"/>
              </a:rPr>
              <a:t>“中间阶层”人数增加：</a:t>
            </a:r>
            <a:r>
              <a:rPr lang="zh-CN" altLang="en-US" sz="2400">
                <a:latin typeface="黑体" panose="02010609060101010101" charset="-122"/>
                <a:ea typeface="黑体" panose="02010609060101010101" charset="-122"/>
                <a:cs typeface="黑体" panose="02010609060101010101" charset="-122"/>
              </a:rPr>
              <a:t>他们一般不拥有生产资料，但有较高的收入，有可观的生活资产。</a:t>
            </a:r>
            <a:endParaRPr lang="zh-CN" altLang="en-US" sz="2400">
              <a:latin typeface="黑体" panose="02010609060101010101" charset="-122"/>
              <a:ea typeface="黑体" panose="02010609060101010101" charset="-122"/>
              <a:cs typeface="黑体" panose="02010609060101010101"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500"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500" fill="hold">
                                          <p:stCondLst>
                                            <p:cond delay="0"/>
                                          </p:stCondLst>
                                        </p:cTn>
                                        <p:tgtEl>
                                          <p:spTgt spid="20"/>
                                        </p:tgtEl>
                                        <p:attrNameLst>
                                          <p:attrName>style.visibility</p:attrName>
                                        </p:attrNameLst>
                                      </p:cBhvr>
                                      <p:to>
                                        <p:strVal val="visible"/>
                                      </p:to>
                                    </p:set>
                                    <p:animEffect transition="in" filter="box(i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4"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4_BD#0745b2499?vbadefaultcenterpage=1&amp;parentnodeid=db33de807&amp;vbahtmlprocessed=1"/>
          <p:cNvPicPr>
            <a:picLocks noChangeAspect="1"/>
          </p:cNvPicPr>
          <p:nvPr>
            <p:custDataLst>
              <p:tags r:id="rId1"/>
            </p:custDataLst>
          </p:nvPr>
        </p:nvPicPr>
        <p:blipFill>
          <a:blip r:embed="rId2">
            <a:clrChange>
              <a:clrFrom>
                <a:srgbClr val="FFFFFF"/>
              </a:clrFrom>
              <a:clrTo>
                <a:srgbClr val="FFFFFF">
                  <a:alpha val="0"/>
                </a:srgbClr>
              </a:clrTo>
            </a:clrChange>
          </a:blip>
          <a:stretch>
            <a:fillRect/>
          </a:stretch>
        </p:blipFill>
        <p:spPr>
          <a:xfrm>
            <a:off x="-274320" y="171323"/>
            <a:ext cx="13075920" cy="6604381"/>
          </a:xfrm>
          <a:prstGeom prst="rect">
            <a:avLst/>
          </a:prstGeom>
          <a:noFill/>
          <a:extLst>
            <a:ext uri="{909E8E84-426E-40DD-AFC4-6F175D3DCCD1}">
              <a14:hiddenFill xmlns:a14="http://schemas.microsoft.com/office/drawing/2010/main">
                <a:solidFill>
                  <a:scrgbClr r="0" g="0" b="0">
                    <a:alpha val="0"/>
                  </a:scrgbClr>
                </a:solidFill>
              </a14:hiddenFill>
            </a:ext>
          </a:extLst>
        </p:spPr>
      </p:pic>
    </p:spTree>
    <p:custDataLst>
      <p:tags r:id="rId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0049" y="1331631"/>
            <a:ext cx="10715625" cy="3351046"/>
          </a:xfrm>
          <a:prstGeom prst="rect">
            <a:avLst/>
          </a:prstGeom>
          <a:noFill/>
        </p:spPr>
        <p:txBody>
          <a:bodyPr wrap="square">
            <a:spAutoFit/>
          </a:bodyPr>
          <a:lstStyle/>
          <a:p>
            <a:pPr marL="266700" indent="-200025">
              <a:lnSpc>
                <a:spcPct val="150000"/>
              </a:lnSpc>
            </a:pPr>
            <a:r>
              <a:rPr lang="zh-CN" altLang="zh-CN" sz="2400" b="1" kern="100">
                <a:effectLst/>
                <a:latin typeface="微软雅黑" panose="020B0503020204020204" charset="-122"/>
                <a:ea typeface="微软雅黑" panose="020B0503020204020204" charset="-122"/>
              </a:rPr>
              <a:t>（</a:t>
            </a:r>
            <a:r>
              <a:rPr lang="en-US" altLang="zh-CN" sz="2400" b="1" kern="100">
                <a:effectLst/>
                <a:latin typeface="微软雅黑" panose="020B0503020204020204" charset="-122"/>
                <a:ea typeface="微软雅黑" panose="020B0503020204020204" charset="-122"/>
              </a:rPr>
              <a:t>2024</a:t>
            </a:r>
            <a:r>
              <a:rPr lang="zh-CN" altLang="zh-CN" sz="2400" b="1" kern="100">
                <a:effectLst/>
                <a:latin typeface="微软雅黑" panose="020B0503020204020204" charset="-122"/>
                <a:ea typeface="微软雅黑" panose="020B0503020204020204" charset="-122"/>
              </a:rPr>
              <a:t>·山东济宁一中高三</a:t>
            </a:r>
            <a:r>
              <a:rPr lang="en-US" altLang="zh-CN" sz="2400" b="1" kern="100">
                <a:effectLst/>
                <a:latin typeface="微软雅黑" panose="020B0503020204020204" charset="-122"/>
                <a:ea typeface="微软雅黑" panose="020B0503020204020204" charset="-122"/>
              </a:rPr>
              <a:t>2</a:t>
            </a:r>
            <a:r>
              <a:rPr lang="zh-CN" altLang="zh-CN" sz="2400" b="1" kern="100">
                <a:effectLst/>
                <a:latin typeface="微软雅黑" panose="020B0503020204020204" charset="-122"/>
                <a:ea typeface="微软雅黑" panose="020B0503020204020204" charset="-122"/>
              </a:rPr>
              <a:t>月检测·</a:t>
            </a:r>
            <a:r>
              <a:rPr lang="en-US" altLang="zh-CN" sz="2400" b="1" kern="100">
                <a:effectLst/>
                <a:latin typeface="微软雅黑" panose="020B0503020204020204" charset="-122"/>
                <a:ea typeface="微软雅黑" panose="020B0503020204020204" charset="-122"/>
              </a:rPr>
              <a:t>15</a:t>
            </a:r>
            <a:r>
              <a:rPr lang="zh-CN" altLang="zh-CN" sz="2400" b="1" kern="100">
                <a:effectLst/>
                <a:latin typeface="微软雅黑" panose="020B0503020204020204" charset="-122"/>
                <a:ea typeface="微软雅黑" panose="020B0503020204020204" charset="-122"/>
              </a:rPr>
              <a:t>）据统计，</a:t>
            </a:r>
            <a:r>
              <a:rPr lang="en-US" altLang="zh-CN" sz="2400" b="1" kern="100">
                <a:effectLst/>
                <a:latin typeface="微软雅黑" panose="020B0503020204020204" charset="-122"/>
                <a:ea typeface="微软雅黑" panose="020B0503020204020204" charset="-122"/>
              </a:rPr>
              <a:t>20</a:t>
            </a:r>
            <a:r>
              <a:rPr lang="zh-CN" altLang="zh-CN" sz="2400" b="1" kern="100">
                <a:effectLst/>
                <a:latin typeface="微软雅黑" panose="020B0503020204020204" charset="-122"/>
                <a:ea typeface="微软雅黑" panose="020B0503020204020204" charset="-122"/>
              </a:rPr>
              <a:t>世纪</a:t>
            </a:r>
            <a:r>
              <a:rPr lang="en-US" altLang="zh-CN" sz="2400" b="1" kern="100">
                <a:effectLst/>
                <a:latin typeface="微软雅黑" panose="020B0503020204020204" charset="-122"/>
                <a:ea typeface="微软雅黑" panose="020B0503020204020204" charset="-122"/>
              </a:rPr>
              <a:t>50</a:t>
            </a:r>
            <a:r>
              <a:rPr lang="zh-CN" altLang="zh-CN" sz="2400" b="1" kern="100">
                <a:effectLst/>
                <a:latin typeface="微软雅黑" panose="020B0503020204020204" charset="-122"/>
                <a:ea typeface="微软雅黑" panose="020B0503020204020204" charset="-122"/>
              </a:rPr>
              <a:t>年代开始，法国现代化工业的在职人员的比例占领取工资的总人数的</a:t>
            </a:r>
            <a:r>
              <a:rPr lang="en-US" altLang="zh-CN" sz="2400" b="1" kern="100">
                <a:effectLst/>
                <a:latin typeface="微软雅黑" panose="020B0503020204020204" charset="-122"/>
                <a:ea typeface="微软雅黑" panose="020B0503020204020204" charset="-122"/>
              </a:rPr>
              <a:t>12</a:t>
            </a:r>
            <a:r>
              <a:rPr lang="zh-CN" altLang="zh-CN" sz="2400" b="1" kern="100">
                <a:effectLst/>
                <a:latin typeface="微软雅黑" panose="020B0503020204020204" charset="-122"/>
                <a:ea typeface="微软雅黑" panose="020B0503020204020204" charset="-122"/>
              </a:rPr>
              <a:t>％至</a:t>
            </a:r>
            <a:r>
              <a:rPr lang="en-US" altLang="zh-CN" sz="2400" b="1" kern="100">
                <a:effectLst/>
                <a:latin typeface="微软雅黑" panose="020B0503020204020204" charset="-122"/>
                <a:ea typeface="微软雅黑" panose="020B0503020204020204" charset="-122"/>
              </a:rPr>
              <a:t>20</a:t>
            </a:r>
            <a:r>
              <a:rPr lang="zh-CN" altLang="zh-CN" sz="2400" b="1" kern="100">
                <a:effectLst/>
                <a:latin typeface="微软雅黑" panose="020B0503020204020204" charset="-122"/>
                <a:ea typeface="微软雅黑" panose="020B0503020204020204" charset="-122"/>
              </a:rPr>
              <a:t>％，他们与行政人员和第三产业共同组成了一个新兴阶层。这一新兴阶层追求的主流是（　　）</a:t>
            </a:r>
            <a:endParaRPr lang="zh-CN" altLang="zh-CN" sz="2400" b="1" kern="100">
              <a:effectLst/>
              <a:latin typeface="微软雅黑" panose="020B0503020204020204" charset="-122"/>
              <a:ea typeface="微软雅黑" panose="020B0503020204020204" charset="-122"/>
            </a:endParaRPr>
          </a:p>
          <a:p>
            <a:pPr marL="266700" algn="just">
              <a:lnSpc>
                <a:spcPct val="150000"/>
              </a:lnSpc>
            </a:pPr>
            <a:r>
              <a:rPr lang="en-US" altLang="zh-CN" sz="2400" b="1" kern="100" spc="125">
                <a:effectLst/>
                <a:latin typeface="微软雅黑" panose="020B0503020204020204" charset="-122"/>
                <a:ea typeface="微软雅黑" panose="020B0503020204020204" charset="-122"/>
              </a:rPr>
              <a:t>A</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秩序、舒适、安全和非政治化</a:t>
            </a:r>
            <a:r>
              <a:rPr lang="en-US" altLang="zh-CN" sz="2400" b="1" kern="100">
                <a:effectLst/>
                <a:latin typeface="微软雅黑" panose="020B0503020204020204" charset="-122"/>
                <a:ea typeface="微软雅黑" panose="020B0503020204020204" charset="-122"/>
              </a:rPr>
              <a:t>       </a:t>
            </a:r>
            <a:r>
              <a:rPr lang="en-US" altLang="zh-CN" sz="2400" b="1" kern="100" spc="125">
                <a:effectLst/>
                <a:latin typeface="微软雅黑" panose="020B0503020204020204" charset="-122"/>
                <a:ea typeface="微软雅黑" panose="020B0503020204020204" charset="-122"/>
              </a:rPr>
              <a:t>B</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刺激、高薪、旅行和反现实</a:t>
            </a:r>
            <a:endParaRPr lang="zh-CN" altLang="zh-CN" sz="2400" b="1" kern="100">
              <a:effectLst/>
              <a:latin typeface="微软雅黑" panose="020B0503020204020204" charset="-122"/>
              <a:ea typeface="微软雅黑" panose="020B0503020204020204" charset="-122"/>
            </a:endParaRPr>
          </a:p>
          <a:p>
            <a:pPr marL="266700" algn="just">
              <a:lnSpc>
                <a:spcPct val="150000"/>
              </a:lnSpc>
            </a:pPr>
            <a:r>
              <a:rPr lang="en-US" altLang="zh-CN" sz="2400" b="1" kern="100" spc="125">
                <a:effectLst/>
                <a:latin typeface="微软雅黑" panose="020B0503020204020204" charset="-122"/>
                <a:ea typeface="微软雅黑" panose="020B0503020204020204" charset="-122"/>
              </a:rPr>
              <a:t>C</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激变、浪漫、利益和非全球化</a:t>
            </a:r>
            <a:r>
              <a:rPr lang="en-US" altLang="zh-CN" sz="2400" b="1" kern="100">
                <a:effectLst/>
                <a:latin typeface="微软雅黑" panose="020B0503020204020204" charset="-122"/>
                <a:ea typeface="微软雅黑" panose="020B0503020204020204" charset="-122"/>
              </a:rPr>
              <a:t>       </a:t>
            </a:r>
            <a:r>
              <a:rPr lang="en-US" altLang="zh-CN" sz="2400" b="1" kern="100" spc="125">
                <a:effectLst/>
                <a:latin typeface="微软雅黑" panose="020B0503020204020204" charset="-122"/>
                <a:ea typeface="微软雅黑" panose="020B0503020204020204" charset="-122"/>
              </a:rPr>
              <a:t>D</a:t>
            </a:r>
            <a:r>
              <a:rPr lang="zh-CN" altLang="zh-CN" sz="2400" b="1" kern="100" spc="125">
                <a:effectLst/>
                <a:latin typeface="微软雅黑" panose="020B0503020204020204" charset="-122"/>
                <a:ea typeface="微软雅黑" panose="020B0503020204020204" charset="-122"/>
              </a:rPr>
              <a:t>．</a:t>
            </a:r>
            <a:r>
              <a:rPr lang="zh-CN" altLang="zh-CN" sz="2400" b="1" kern="100">
                <a:effectLst/>
                <a:latin typeface="微软雅黑" panose="020B0503020204020204" charset="-122"/>
                <a:ea typeface="微软雅黑" panose="020B0503020204020204" charset="-122"/>
              </a:rPr>
              <a:t>颠覆、震撼、创新和高福利</a:t>
            </a:r>
            <a:endParaRPr lang="zh-CN" altLang="zh-CN" sz="2400" b="1" kern="100">
              <a:effectLst/>
              <a:latin typeface="微软雅黑" panose="020B0503020204020204" charset="-122"/>
              <a:ea typeface="微软雅黑" panose="020B0503020204020204" charset="-122"/>
            </a:endParaRPr>
          </a:p>
        </p:txBody>
      </p:sp>
      <p:sp>
        <p:nvSpPr>
          <p:cNvPr id="4" name="矩形 3"/>
          <p:cNvSpPr/>
          <p:nvPr>
            <p:custDataLst>
              <p:tags r:id="rId2"/>
            </p:custDataLst>
          </p:nvPr>
        </p:nvSpPr>
        <p:spPr>
          <a:xfrm>
            <a:off x="9338437" y="4528693"/>
            <a:ext cx="738505" cy="1069975"/>
          </a:xfrm>
          <a:prstGeom prst="rect">
            <a:avLst/>
          </a:prstGeom>
          <a:noFill/>
          <a:ln>
            <a:noFill/>
          </a:ln>
        </p:spPr>
        <p:txBody>
          <a:bodyPr wrap="none" rtlCol="0" anchor="t">
            <a:noAutofit/>
          </a:bodyPr>
          <a:lstStyle/>
          <a:p>
            <a:pPr algn="ctr"/>
            <a:r>
              <a:rPr lang="en-US" altLang="zh-CN" sz="7200" b="1">
                <a:solidFill>
                  <a:srgbClr val="FF0000"/>
                </a:solidFill>
                <a:effectLst>
                  <a:outerShdw blurRad="38100" dist="19050" dir="2700000" algn="tl" rotWithShape="0">
                    <a:schemeClr val="dk1">
                      <a:alpha val="40000"/>
                    </a:schemeClr>
                  </a:outerShdw>
                </a:effectLst>
              </a:rPr>
              <a:t>A</a:t>
            </a:r>
            <a:endParaRPr lang="en-US" altLang="zh-CN" sz="7200" b="1">
              <a:solidFill>
                <a:srgbClr val="FF0000"/>
              </a:solidFill>
              <a:effectLst>
                <a:outerShdw blurRad="38100" dist="19050" dir="2700000" algn="tl" rotWithShape="0">
                  <a:schemeClr val="dk1">
                    <a:alpha val="40000"/>
                  </a:schemeClr>
                </a:outerShdw>
              </a:effectLst>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354966" y="518068"/>
            <a:ext cx="11837034" cy="884858"/>
          </a:xfrm>
          <a:prstGeom prst="rect">
            <a:avLst/>
          </a:prstGeom>
          <a:noFill/>
        </p:spPr>
        <p:txBody>
          <a:bodyPr wrap="square" rtlCol="0">
            <a:spAutoFit/>
          </a:bodyPr>
          <a:lstStyle/>
          <a:p>
            <a:pPr indent="0" fontAlgn="auto">
              <a:lnSpc>
                <a:spcPts val="3280"/>
              </a:lnSpc>
              <a:spcAft>
                <a:spcPct val="0"/>
              </a:spcAft>
            </a:pPr>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含义：是指国家通过构建社会保障体系，保证个人和家庭的经济安全；</a:t>
            </a:r>
            <a:r>
              <a:rPr lang="en-US" altLang="zh-CN" sz="2400" b="1">
                <a:latin typeface="宋体" panose="02010600030101010101" pitchFamily="2" charset="-122"/>
                <a:ea typeface="宋体" panose="02010600030101010101" pitchFamily="2" charset="-122"/>
                <a:cs typeface="宋体" panose="02010600030101010101" pitchFamily="2" charset="-122"/>
              </a:rPr>
              <a:t> </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spcAft>
                <a:spcPct val="0"/>
              </a:spcAft>
            </a:pP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加大社会服务开支，保证全体公民享受较好的公共福利。</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2"/>
            </p:custDataLst>
          </p:nvPr>
        </p:nvSpPr>
        <p:spPr>
          <a:xfrm>
            <a:off x="537212" y="1416801"/>
            <a:ext cx="4842510" cy="3959417"/>
          </a:xfrm>
          <a:prstGeom prst="rect">
            <a:avLst/>
          </a:prstGeom>
          <a:noFill/>
          <a:ln w="12700">
            <a:solidFill>
              <a:schemeClr val="tx1"/>
            </a:solidFill>
          </a:ln>
        </p:spPr>
        <p:txBody>
          <a:bodyPr wrap="square" rtlCol="0" anchor="t">
            <a:spAutoFit/>
          </a:bodyPr>
          <a:lstStyle/>
          <a:p>
            <a:pPr indent="0" fontAlgn="auto">
              <a:lnSpc>
                <a:spcPts val="3380"/>
              </a:lnSpc>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原因：</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380"/>
              </a:lnSpc>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①贫富差距大，引发社会问题；</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380"/>
              </a:lnSpc>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②维护资产阶级的统治；</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380"/>
              </a:lnSpc>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③借鉴罗斯福新政的经验；</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380"/>
              </a:lnSpc>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④民众呼声工人运动迭起，民众斗争的结果。</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380"/>
              </a:lnSpc>
            </a:pPr>
            <a:r>
              <a:rPr lang="en-US" altLang="zh-CN" sz="2400" b="1">
                <a:latin typeface="楷体" panose="02010609060101010101" charset="-122"/>
                <a:ea typeface="楷体" panose="02010609060101010101" charset="-122"/>
                <a:cs typeface="楷体" panose="02010609060101010101" charset="-122"/>
                <a:sym typeface="+mn-ea"/>
              </a:rPr>
              <a:t>3</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实质：国家运用财政手段对社会财富进行再分配，是对</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380"/>
              </a:lnSpc>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资本主义生产关系的调整。 </a:t>
            </a:r>
            <a:r>
              <a:rPr lang="zh-CN" altLang="en-US" sz="2400" b="1">
                <a:latin typeface="黑体" panose="02010609060101010101" charset="-122"/>
                <a:ea typeface="黑体" panose="02010609060101010101" charset="-122"/>
                <a:cs typeface="黑体" panose="02010609060101010101" charset="-122"/>
                <a:sym typeface="+mn-ea"/>
              </a:rPr>
              <a:t>      </a:t>
            </a:r>
            <a:endParaRPr lang="zh-CN" altLang="en-US" sz="2400" b="1">
              <a:latin typeface="黑体" panose="02010609060101010101" charset="-122"/>
              <a:ea typeface="黑体" panose="02010609060101010101" charset="-122"/>
              <a:cs typeface="黑体" panose="02010609060101010101" charset="-122"/>
              <a:sym typeface="+mn-ea"/>
            </a:endParaRPr>
          </a:p>
        </p:txBody>
      </p:sp>
      <p:sp>
        <p:nvSpPr>
          <p:cNvPr id="4" name="矩形 1"/>
          <p:cNvSpPr/>
          <p:nvPr>
            <p:custDataLst>
              <p:tags r:id="rId3"/>
            </p:custDataLst>
          </p:nvPr>
        </p:nvSpPr>
        <p:spPr>
          <a:xfrm>
            <a:off x="0" y="0"/>
            <a:ext cx="12192000" cy="523220"/>
          </a:xfrm>
          <a:prstGeom prst="rect">
            <a:avLst/>
          </a:prstGeom>
          <a:solidFill>
            <a:srgbClr val="C00000"/>
          </a:solidFill>
          <a:ln w="9525">
            <a:noFill/>
          </a:ln>
        </p:spPr>
        <p:txBody>
          <a:bodyPr wrap="square" anchor="t">
            <a:spAutoFit/>
          </a:bodyPr>
          <a:lstStyle/>
          <a:p>
            <a:r>
              <a:rPr lang="zh-CN" altLang="zh-CN" sz="2800" b="1">
                <a:solidFill>
                  <a:schemeClr val="bg2"/>
                </a:solidFill>
                <a:latin typeface="微软雅黑" panose="020B0503020204020204" charset="-122"/>
                <a:ea typeface="微软雅黑" panose="020B0503020204020204" charset="-122"/>
              </a:rPr>
              <a:t>四、“福利国家”</a:t>
            </a:r>
            <a:endParaRPr lang="zh-CN" altLang="zh-CN" sz="2800" b="1">
              <a:solidFill>
                <a:schemeClr val="bg2"/>
              </a:solidFill>
              <a:latin typeface="微软雅黑" panose="020B0503020204020204" charset="-122"/>
              <a:ea typeface="微软雅黑" panose="020B0503020204020204" charset="-122"/>
            </a:endParaRPr>
          </a:p>
        </p:txBody>
      </p:sp>
      <p:graphicFrame>
        <p:nvGraphicFramePr>
          <p:cNvPr id="7" name="Group 37"/>
          <p:cNvGraphicFramePr>
            <a:graphicFrameLocks noGrp="1"/>
          </p:cNvGraphicFramePr>
          <p:nvPr>
            <p:custDataLst>
              <p:tags r:id="rId4"/>
            </p:custDataLst>
          </p:nvPr>
        </p:nvGraphicFramePr>
        <p:xfrm>
          <a:off x="5626736" y="2234237"/>
          <a:ext cx="6318250" cy="3273050"/>
        </p:xfrm>
        <a:graphic>
          <a:graphicData uri="http://schemas.openxmlformats.org/drawingml/2006/table">
            <a:tbl>
              <a:tblPr/>
              <a:tblGrid>
                <a:gridCol w="2275840"/>
                <a:gridCol w="4042410"/>
              </a:tblGrid>
              <a:tr h="368300">
                <a:tc gridSpan="2">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400" b="0" i="0"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rPr>
                        <a:t>“</a:t>
                      </a:r>
                      <a:r>
                        <a:rPr kumimoji="0" lang="zh-CN" altLang="en-US" sz="2400" b="0" i="0"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rPr>
                        <a:t>福利国家”的发展历程</a:t>
                      </a:r>
                      <a:endParaRPr kumimoji="0" lang="zh-CN" altLang="en-US" sz="2400" b="0" i="0" u="none" strike="noStrike" cap="none" normalizeH="0" baseline="0">
                        <a:ln>
                          <a:noFill/>
                        </a:ln>
                        <a:solidFill>
                          <a:srgbClr val="FF0000"/>
                        </a:solidFill>
                        <a:effectLst/>
                        <a:latin typeface="黑体" panose="02010609060101010101" charset="-122"/>
                        <a:ea typeface="黑体" panose="02010609060101010101" charset="-122"/>
                        <a:cs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r h="368300">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rgbClr val="FF0000"/>
                          </a:solidFill>
                          <a:effectLst/>
                          <a:latin typeface="黑体" panose="02010609060101010101" charset="-122"/>
                          <a:ea typeface="黑体" panose="02010609060101010101" charset="-122"/>
                        </a:rPr>
                        <a:t>阶段</a:t>
                      </a:r>
                      <a:endParaRPr kumimoji="0" lang="zh-CN" altLang="en-US" sz="2400" b="0" i="0" u="none" strike="noStrike" cap="none" normalizeH="0" baseline="0">
                        <a:ln>
                          <a:noFill/>
                        </a:ln>
                        <a:solidFill>
                          <a:srgbClr val="FF0000"/>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rgbClr val="FF0000"/>
                          </a:solidFill>
                          <a:effectLst/>
                          <a:latin typeface="黑体" panose="02010609060101010101" charset="-122"/>
                          <a:ea typeface="黑体" panose="02010609060101010101" charset="-122"/>
                        </a:rPr>
                        <a:t>时间</a:t>
                      </a:r>
                      <a:endParaRPr kumimoji="0" lang="zh-CN" altLang="en-US" sz="2400" b="0" i="0" u="none" strike="noStrike" cap="none" normalizeH="0" baseline="0">
                        <a:ln>
                          <a:noFill/>
                        </a:ln>
                        <a:solidFill>
                          <a:srgbClr val="FF0000"/>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8300">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成功实践</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en-US" altLang="zh-CN" sz="2400" b="0">
                          <a:solidFill>
                            <a:srgbClr val="0000FF"/>
                          </a:solidFill>
                          <a:latin typeface="黑体" panose="02010609060101010101" charset="-122"/>
                          <a:ea typeface="黑体" panose="02010609060101010101" charset="-122"/>
                          <a:cs typeface="黑体" panose="02010609060101010101" charset="-122"/>
                          <a:sym typeface="+mn-ea"/>
                        </a:rPr>
                        <a:t>20</a:t>
                      </a:r>
                      <a:r>
                        <a:rPr lang="zh-CN" altLang="en-US" sz="2400" b="0">
                          <a:solidFill>
                            <a:srgbClr val="0000FF"/>
                          </a:solidFill>
                          <a:latin typeface="黑体" panose="02010609060101010101" charset="-122"/>
                          <a:ea typeface="黑体" panose="02010609060101010101" charset="-122"/>
                          <a:cs typeface="黑体" panose="02010609060101010101" charset="-122"/>
                          <a:sym typeface="+mn-ea"/>
                        </a:rPr>
                        <a:t>世纪</a:t>
                      </a:r>
                      <a:r>
                        <a:rPr lang="en-US" altLang="zh-CN" sz="2400" b="0">
                          <a:solidFill>
                            <a:srgbClr val="0000FF"/>
                          </a:solidFill>
                          <a:latin typeface="黑体" panose="02010609060101010101" charset="-122"/>
                          <a:ea typeface="黑体" panose="02010609060101010101" charset="-122"/>
                          <a:cs typeface="黑体" panose="02010609060101010101" charset="-122"/>
                          <a:sym typeface="+mn-ea"/>
                        </a:rPr>
                        <a:t>30</a:t>
                      </a:r>
                      <a:r>
                        <a:rPr lang="zh-CN" altLang="en-US" sz="2400" b="0">
                          <a:solidFill>
                            <a:srgbClr val="0000FF"/>
                          </a:solidFill>
                          <a:latin typeface="黑体" panose="02010609060101010101" charset="-122"/>
                          <a:ea typeface="黑体" panose="02010609060101010101" charset="-122"/>
                          <a:cs typeface="黑体" panose="02010609060101010101" charset="-122"/>
                          <a:sym typeface="+mn-ea"/>
                        </a:rPr>
                        <a:t>年代罗斯福新政</a:t>
                      </a:r>
                      <a:endParaRPr kumimoji="0" lang="zh-CN" altLang="en-US" sz="2400" b="0" i="0" u="none" strike="noStrike" cap="none" normalizeH="0" baseline="0">
                        <a:ln>
                          <a:noFill/>
                        </a:ln>
                        <a:solidFill>
                          <a:srgbClr val="0000FF"/>
                        </a:solidFill>
                        <a:effectLst/>
                        <a:latin typeface="黑体" panose="02010609060101010101" charset="-122"/>
                        <a:ea typeface="黑体" panose="02010609060101010101" charset="-122"/>
                        <a:cs typeface="黑体" panose="02010609060101010101" charset="-122"/>
                        <a:sym typeface="+mn-ea"/>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8300">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逐渐兴起</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rgbClr val="0000FF"/>
                          </a:solidFill>
                          <a:effectLst/>
                          <a:latin typeface="黑体" panose="02010609060101010101" charset="-122"/>
                          <a:ea typeface="黑体" panose="02010609060101010101" charset="-122"/>
                          <a:cs typeface="黑体" panose="02010609060101010101" charset="-122"/>
                          <a:sym typeface="+mn-ea"/>
                        </a:rPr>
                        <a:t>二战后</a:t>
                      </a:r>
                      <a:endParaRPr kumimoji="0" lang="zh-CN" altLang="en-US" sz="2400" b="0" i="0" u="none" strike="noStrike" cap="none" normalizeH="0" baseline="0">
                        <a:ln>
                          <a:noFill/>
                        </a:ln>
                        <a:solidFill>
                          <a:srgbClr val="0000FF"/>
                        </a:solidFill>
                        <a:effectLst/>
                        <a:latin typeface="黑体" panose="02010609060101010101" charset="-122"/>
                        <a:ea typeface="黑体" panose="02010609060101010101" charset="-122"/>
                        <a:cs typeface="黑体" panose="02010609060101010101" charset="-122"/>
                        <a:sym typeface="+mn-ea"/>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8300">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日渐完备</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zh-CN" altLang="en-US" sz="2400" b="0">
                          <a:solidFill>
                            <a:srgbClr val="0000FF"/>
                          </a:solidFill>
                          <a:latin typeface="黑体" panose="02010609060101010101" charset="-122"/>
                          <a:ea typeface="黑体" panose="02010609060101010101" charset="-122"/>
                          <a:sym typeface="+mn-ea"/>
                        </a:rPr>
                        <a:t>六七十年代</a:t>
                      </a:r>
                      <a:endParaRPr kumimoji="0" lang="zh-CN" altLang="en-US" sz="2400" b="0" i="0" u="none" strike="noStrike" cap="none" normalizeH="0" baseline="0">
                        <a:ln>
                          <a:noFill/>
                        </a:ln>
                        <a:solidFill>
                          <a:srgbClr val="0000FF"/>
                        </a:solidFill>
                        <a:effectLst/>
                        <a:latin typeface="黑体" panose="02010609060101010101" charset="-122"/>
                        <a:ea typeface="黑体" panose="02010609060101010101" charset="-122"/>
                        <a:sym typeface="+mn-ea"/>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8300">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zh-CN" altLang="en-US" sz="2400">
                          <a:latin typeface="等线" panose="02010600030101010101" charset="-122"/>
                          <a:ea typeface="等线" panose="02010600030101010101" charset="-122"/>
                          <a:sym typeface="Wingdings" panose="05000000000000000000" pitchFamily="2" charset="2"/>
                        </a:rPr>
                        <a:t>继续发展</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zh-CN" altLang="en-US" sz="2400">
                          <a:solidFill>
                            <a:srgbClr val="0000FF"/>
                          </a:solidFill>
                          <a:latin typeface="黑体" panose="02010609060101010101" charset="-122"/>
                          <a:ea typeface="黑体" panose="02010609060101010101" charset="-122"/>
                          <a:sym typeface="Wingdings" panose="05000000000000000000" pitchFamily="2" charset="2"/>
                        </a:rPr>
                        <a:t>1973年经济危机后</a:t>
                      </a:r>
                      <a:endParaRPr kumimoji="0" lang="zh-CN" altLang="en-US" sz="2400" b="0" i="0" u="none" strike="noStrike" cap="none" normalizeH="0" baseline="0">
                        <a:solidFill>
                          <a:srgbClr val="0000FF"/>
                        </a:solidFill>
                        <a:latin typeface="黑体" panose="02010609060101010101" charset="-122"/>
                        <a:ea typeface="黑体" panose="02010609060101010101" charset="-122"/>
                        <a:sym typeface="+mn-ea"/>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6890">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rPr>
                        <a:t>缩小规模</a:t>
                      </a:r>
                      <a:endParaRPr kumimoji="0" lang="zh-CN" altLang="en-US" sz="2400" b="0" i="0" u="none" strike="noStrike" cap="none" normalizeH="0" baseline="0">
                        <a:ln>
                          <a:noFill/>
                        </a:ln>
                        <a:solidFill>
                          <a:schemeClr val="tx1"/>
                        </a:solidFill>
                        <a:effectLst/>
                        <a:latin typeface="黑体" panose="02010609060101010101" charset="-122"/>
                        <a:ea typeface="黑体" panose="02010609060101010101" charset="-122"/>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zh-CN" altLang="en-US" sz="2400" b="0">
                          <a:solidFill>
                            <a:srgbClr val="0000FF"/>
                          </a:solidFill>
                          <a:latin typeface="黑体" panose="02010609060101010101" charset="-122"/>
                          <a:ea typeface="黑体" panose="02010609060101010101" charset="-122"/>
                          <a:sym typeface="+mn-ea"/>
                        </a:rPr>
                        <a:t>八十年代</a:t>
                      </a:r>
                      <a:endParaRPr kumimoji="0" lang="zh-CN" altLang="en-US" sz="2400" b="0" i="0" u="none" strike="noStrike" cap="none" normalizeH="0" baseline="0">
                        <a:ln>
                          <a:noFill/>
                        </a:ln>
                        <a:solidFill>
                          <a:srgbClr val="0000FF"/>
                        </a:solidFill>
                        <a:effectLst/>
                        <a:latin typeface="黑体" panose="02010609060101010101" charset="-122"/>
                        <a:ea typeface="黑体" panose="02010609060101010101" charset="-122"/>
                        <a:sym typeface="+mn-ea"/>
                      </a:endParaRPr>
                    </a:p>
                  </a:txBody>
                  <a:tcPr marL="90000" marR="90000" marT="46800" marB="46800" vert="horz"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13"/>
          <p:cNvSpPr/>
          <p:nvPr>
            <p:custDataLst>
              <p:tags r:id="rId5"/>
            </p:custDataLst>
          </p:nvPr>
        </p:nvSpPr>
        <p:spPr>
          <a:xfrm>
            <a:off x="5527040" y="1402927"/>
            <a:ext cx="6417946" cy="710354"/>
          </a:xfrm>
          <a:prstGeom prst="rect">
            <a:avLst/>
          </a:prstGeom>
          <a:noFill/>
          <a:ln w="19050">
            <a:solidFill>
              <a:schemeClr val="tx1"/>
            </a:solidFill>
          </a:ln>
        </p:spPr>
        <p:txBody>
          <a:bodyPr lIns="121867" tIns="60933" rIns="121867" bIns="60933" anchor="ctr" anchorCtr="0"/>
          <a:lstStyle/>
          <a:p>
            <a:pPr lvl="0">
              <a:spcBef>
                <a:spcPct val="0"/>
              </a:spcBef>
              <a:spcAft>
                <a:spcPct val="0"/>
              </a:spcAft>
              <a:defRPr/>
            </a:pPr>
            <a:r>
              <a:rPr lang="zh-CN" altLang="en-US" sz="2400">
                <a:solidFill>
                  <a:srgbClr val="FF0000"/>
                </a:solidFill>
                <a:latin typeface="黑体" panose="02010609060101010101" charset="-122"/>
                <a:ea typeface="黑体" panose="02010609060101010101" charset="-122"/>
                <a:cs typeface="黑体" panose="02010609060101010101" charset="-122"/>
                <a:sym typeface="+mn-ea"/>
              </a:rPr>
              <a:t> </a:t>
            </a:r>
            <a:endParaRPr lang="en-US" altLang="zh-CN" sz="2400">
              <a:solidFill>
                <a:srgbClr val="FF0000"/>
              </a:solidFill>
              <a:latin typeface="黑体" panose="02010609060101010101" charset="-122"/>
              <a:ea typeface="黑体" panose="02010609060101010101" charset="-122"/>
              <a:cs typeface="黑体" panose="02010609060101010101" charset="-122"/>
              <a:sym typeface="+mn-ea"/>
            </a:endParaRPr>
          </a:p>
          <a:p>
            <a:pPr lvl="0">
              <a:spcBef>
                <a:spcPct val="0"/>
              </a:spcBef>
              <a:spcAft>
                <a:spcPct val="0"/>
              </a:spcAft>
              <a:defRPr/>
            </a:pPr>
            <a:r>
              <a:rPr lang="zh-CN" altLang="en-US" sz="2400">
                <a:solidFill>
                  <a:srgbClr val="FF0000"/>
                </a:solidFill>
                <a:latin typeface="黑体" panose="02010609060101010101" charset="-122"/>
                <a:ea typeface="黑体" panose="02010609060101010101" charset="-122"/>
                <a:cs typeface="黑体" panose="02010609060101010101" charset="-122"/>
                <a:sym typeface="+mn-ea"/>
              </a:rPr>
              <a:t>特点：</a:t>
            </a:r>
            <a:r>
              <a:rPr lang="zh-CN" altLang="en-US" sz="2400">
                <a:solidFill>
                  <a:prstClr val="black"/>
                </a:solidFill>
                <a:latin typeface="宋体" panose="02010600030101010101" pitchFamily="2" charset="-122"/>
                <a:ea typeface="宋体" panose="02010600030101010101" pitchFamily="2" charset="-122"/>
              </a:rPr>
              <a:t>①</a:t>
            </a:r>
            <a:r>
              <a:rPr lang="zh-CN" altLang="en-US" sz="2400">
                <a:solidFill>
                  <a:prstClr val="black"/>
                </a:solidFill>
                <a:latin typeface="黑体" panose="02010609060101010101" charset="-122"/>
                <a:ea typeface="黑体" panose="02010609060101010101" charset="-122"/>
              </a:rPr>
              <a:t>覆盖面</a:t>
            </a:r>
            <a:r>
              <a:rPr lang="zh-CN" altLang="en-US" sz="2400" b="1">
                <a:solidFill>
                  <a:srgbClr val="FF0000"/>
                </a:solidFill>
                <a:latin typeface="黑体" panose="02010609060101010101" charset="-122"/>
                <a:ea typeface="黑体" panose="02010609060101010101" charset="-122"/>
              </a:rPr>
              <a:t>广</a:t>
            </a:r>
            <a:r>
              <a:rPr lang="zh-CN" altLang="en-US" sz="2400">
                <a:solidFill>
                  <a:prstClr val="black"/>
                </a:solidFill>
                <a:latin typeface="黑体" panose="02010609060101010101" charset="-122"/>
                <a:ea typeface="黑体" panose="02010609060101010101" charset="-122"/>
              </a:rPr>
              <a:t>，种类</a:t>
            </a:r>
            <a:r>
              <a:rPr lang="zh-CN" altLang="en-US" sz="2400" b="1">
                <a:solidFill>
                  <a:srgbClr val="FF0000"/>
                </a:solidFill>
                <a:latin typeface="黑体" panose="02010609060101010101" charset="-122"/>
                <a:ea typeface="黑体" panose="02010609060101010101" charset="-122"/>
              </a:rPr>
              <a:t>多</a:t>
            </a:r>
            <a:r>
              <a:rPr lang="zh-CN" altLang="en-US" sz="2400">
                <a:solidFill>
                  <a:prstClr val="black"/>
                </a:solidFill>
                <a:latin typeface="黑体" panose="02010609060101010101" charset="-122"/>
                <a:ea typeface="黑体" panose="02010609060101010101" charset="-122"/>
              </a:rPr>
              <a:t>；</a:t>
            </a:r>
            <a:r>
              <a:rPr lang="zh-CN" altLang="en-US" sz="2400">
                <a:solidFill>
                  <a:prstClr val="black"/>
                </a:solidFill>
                <a:latin typeface="宋体" panose="02010600030101010101" pitchFamily="2" charset="-122"/>
                <a:ea typeface="宋体" panose="02010600030101010101" pitchFamily="2" charset="-122"/>
              </a:rPr>
              <a:t>②</a:t>
            </a:r>
            <a:r>
              <a:rPr lang="zh-CN" altLang="en-US" sz="2400">
                <a:solidFill>
                  <a:prstClr val="black"/>
                </a:solidFill>
                <a:latin typeface="黑体" panose="02010609060101010101" charset="-122"/>
                <a:ea typeface="黑体" panose="02010609060101010101" charset="-122"/>
              </a:rPr>
              <a:t>低收入阶层受惠</a:t>
            </a:r>
            <a:r>
              <a:rPr lang="zh-CN" altLang="en-US" sz="2400" b="1">
                <a:solidFill>
                  <a:srgbClr val="FF0000"/>
                </a:solidFill>
                <a:latin typeface="黑体" panose="02010609060101010101" charset="-122"/>
                <a:ea typeface="黑体" panose="02010609060101010101" charset="-122"/>
              </a:rPr>
              <a:t>多</a:t>
            </a:r>
            <a:r>
              <a:rPr lang="zh-CN" altLang="en-US" sz="2400">
                <a:solidFill>
                  <a:prstClr val="black"/>
                </a:solidFill>
                <a:latin typeface="黑体" panose="02010609060101010101" charset="-122"/>
                <a:ea typeface="黑体" panose="02010609060101010101" charset="-122"/>
              </a:rPr>
              <a:t>；</a:t>
            </a:r>
            <a:r>
              <a:rPr lang="zh-CN" altLang="en-US" sz="2400">
                <a:solidFill>
                  <a:prstClr val="black"/>
                </a:solidFill>
                <a:latin typeface="宋体" panose="02010600030101010101" pitchFamily="2" charset="-122"/>
                <a:ea typeface="宋体" panose="02010600030101010101" pitchFamily="2" charset="-122"/>
              </a:rPr>
              <a:t>③</a:t>
            </a:r>
            <a:r>
              <a:rPr lang="zh-CN" altLang="en-US" sz="2400">
                <a:solidFill>
                  <a:prstClr val="black"/>
                </a:solidFill>
                <a:latin typeface="黑体" panose="02010609060101010101" charset="-122"/>
                <a:ea typeface="黑体" panose="02010609060101010101" charset="-122"/>
              </a:rPr>
              <a:t>政府</a:t>
            </a:r>
            <a:r>
              <a:rPr lang="zh-CN" altLang="en-US" sz="2400" b="1">
                <a:solidFill>
                  <a:srgbClr val="FF0000"/>
                </a:solidFill>
                <a:latin typeface="黑体" panose="02010609060101010101" charset="-122"/>
                <a:ea typeface="黑体" panose="02010609060101010101" charset="-122"/>
              </a:rPr>
              <a:t>主</a:t>
            </a:r>
            <a:r>
              <a:rPr lang="zh-CN" altLang="en-US" sz="2400">
                <a:solidFill>
                  <a:prstClr val="black"/>
                </a:solidFill>
                <a:latin typeface="黑体" panose="02010609060101010101" charset="-122"/>
                <a:ea typeface="黑体" panose="02010609060101010101" charset="-122"/>
              </a:rPr>
              <a:t>导国家福利；</a:t>
            </a:r>
            <a:r>
              <a:rPr lang="zh-CN" altLang="en-US" sz="2400">
                <a:solidFill>
                  <a:prstClr val="black"/>
                </a:solidFill>
                <a:latin typeface="宋体" panose="02010600030101010101" pitchFamily="2" charset="-122"/>
                <a:ea typeface="宋体" panose="02010600030101010101" pitchFamily="2" charset="-122"/>
              </a:rPr>
              <a:t>④</a:t>
            </a:r>
            <a:r>
              <a:rPr lang="zh-CN" altLang="en-US" sz="2400">
                <a:solidFill>
                  <a:prstClr val="black"/>
                </a:solidFill>
                <a:latin typeface="黑体" panose="02010609060101010101" charset="-122"/>
                <a:ea typeface="黑体" panose="02010609060101010101" charset="-122"/>
              </a:rPr>
              <a:t>有</a:t>
            </a:r>
            <a:r>
              <a:rPr lang="zh-CN" altLang="en-US" sz="2400" b="1">
                <a:solidFill>
                  <a:srgbClr val="FF0000"/>
                </a:solidFill>
                <a:latin typeface="黑体" panose="02010609060101010101" charset="-122"/>
                <a:ea typeface="黑体" panose="02010609060101010101" charset="-122"/>
              </a:rPr>
              <a:t>法</a:t>
            </a:r>
            <a:r>
              <a:rPr lang="zh-CN" altLang="en-US" sz="2400">
                <a:solidFill>
                  <a:prstClr val="black"/>
                </a:solidFill>
                <a:latin typeface="黑体" panose="02010609060101010101" charset="-122"/>
                <a:ea typeface="黑体" panose="02010609060101010101" charset="-122"/>
              </a:rPr>
              <a:t>律保障。</a:t>
            </a:r>
            <a:endParaRPr lang="zh-CN" altLang="en-US" sz="2400">
              <a:solidFill>
                <a:prstClr val="black"/>
              </a:solidFill>
              <a:latin typeface="黑体" panose="02010609060101010101" charset="-122"/>
              <a:ea typeface="黑体" panose="02010609060101010101" charset="-122"/>
            </a:endParaRPr>
          </a:p>
          <a:p>
            <a:endParaRPr lang="en-US" altLang="zh-CN" sz="2400">
              <a:latin typeface="黑体" panose="02010609060101010101" charset="-122"/>
              <a:ea typeface="黑体" panose="02010609060101010101" charset="-122"/>
            </a:endParaRPr>
          </a:p>
        </p:txBody>
      </p:sp>
      <p:sp>
        <p:nvSpPr>
          <p:cNvPr id="10" name="Text Box 2"/>
          <p:cNvSpPr txBox="1"/>
          <p:nvPr>
            <p:custDataLst>
              <p:tags r:id="rId6"/>
            </p:custDataLst>
          </p:nvPr>
        </p:nvSpPr>
        <p:spPr>
          <a:xfrm>
            <a:off x="85725" y="5638355"/>
            <a:ext cx="12106275" cy="1200329"/>
          </a:xfrm>
          <a:prstGeom prst="rect">
            <a:avLst/>
          </a:prstGeom>
          <a:solidFill>
            <a:schemeClr val="accent2">
              <a:lumMod val="20000"/>
              <a:lumOff val="80000"/>
            </a:schemeClr>
          </a:solidFill>
          <a:ln w="15875">
            <a:noFill/>
          </a:ln>
        </p:spPr>
        <p:txBody>
          <a:bodyPr wrap="square">
            <a:spAutoFit/>
          </a:bodyPr>
          <a:lstStyle/>
          <a:p>
            <a:pPr indent="0" fontAlgn="auto">
              <a:spcBef>
                <a:spcPct val="0"/>
              </a:spcBef>
            </a:pPr>
            <a:r>
              <a:rPr lang="zh-CN" altLang="en-US" sz="24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积极：</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社会福利在一定程度上保障了人民的利益，有效地缓解了社会的矛盾，对稳定资本主义制度起了重要的作用。</a:t>
            </a:r>
            <a:r>
              <a:rPr lang="zh-CN" altLang="en-US" sz="24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消极：</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也助长了惰性，增加了财政支出，造成财政赤字，降低了人们的工作积极性，不利于</a:t>
            </a:r>
            <a:r>
              <a:rPr lang="zh-CN" altLang="en-US" sz="2400" b="1">
                <a:solidFill>
                  <a:schemeClr val="tx1"/>
                </a:solidFill>
                <a:latin typeface="宋体" panose="02010600030101010101" pitchFamily="2" charset="-122"/>
                <a:ea typeface="宋体" panose="02010600030101010101" pitchFamily="2" charset="-122"/>
                <a:sym typeface="+mn-ea"/>
              </a:rPr>
              <a:t>经济发展。</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1" y="776049"/>
          <a:ext cx="12191998" cy="6024245"/>
        </p:xfrm>
        <a:graphic>
          <a:graphicData uri="http://schemas.openxmlformats.org/drawingml/2006/table">
            <a:tbl>
              <a:tblPr firstRow="1" bandRow="1">
                <a:tableStyleId>{5940675A-B579-460E-94D1-54222C63F5DA}</a:tableStyleId>
              </a:tblPr>
              <a:tblGrid>
                <a:gridCol w="696067"/>
                <a:gridCol w="512628"/>
                <a:gridCol w="4000005"/>
                <a:gridCol w="4730248"/>
                <a:gridCol w="2253050"/>
              </a:tblGrid>
              <a:tr h="534035">
                <a:tc gridSpan="2">
                  <a:txBody>
                    <a:bodyPr wrap="square"/>
                    <a:lstStyle/>
                    <a:p>
                      <a:pPr indent="0" algn="ctr" fontAlgn="auto">
                        <a:lnSpc>
                          <a:spcPts val="2480"/>
                        </a:lnSpc>
                        <a:buNone/>
                      </a:pPr>
                      <a:r>
                        <a:rPr lang="zh-CN" altLang="en-US" sz="2400" b="1">
                          <a:solidFill>
                            <a:srgbClr val="4F0FBD"/>
                          </a:solidFill>
                          <a:latin typeface="黑体" panose="02010609060101010101" charset="-122"/>
                          <a:ea typeface="黑体" panose="02010609060101010101" charset="-122"/>
                          <a:cs typeface="宋体" panose="02010600030101010101" pitchFamily="2" charset="-122"/>
                        </a:rPr>
                        <a:t>活动</a:t>
                      </a:r>
                      <a:endParaRPr lang="zh-CN" altLang="en-US" sz="2400" b="1">
                        <a:solidFill>
                          <a:srgbClr val="4F0FBD"/>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p>
                      <a:pPr indent="0" algn="ctr" fontAlgn="auto">
                        <a:lnSpc>
                          <a:spcPts val="2480"/>
                        </a:lnSpc>
                        <a:buNone/>
                      </a:pPr>
                      <a:r>
                        <a:rPr lang="en-US" sz="2400" b="1" err="1">
                          <a:solidFill>
                            <a:srgbClr val="4F0FBD"/>
                          </a:solidFill>
                          <a:latin typeface="黑体" panose="02010609060101010101" charset="-122"/>
                          <a:ea typeface="黑体" panose="02010609060101010101" charset="-122"/>
                          <a:cs typeface="宋体" panose="02010600030101010101" pitchFamily="2" charset="-122"/>
                        </a:rPr>
                        <a:t>黑人民权运动</a:t>
                      </a:r>
                      <a:endParaRPr lang="en-US" altLang="en-US" sz="2400" b="1" err="1">
                        <a:solidFill>
                          <a:srgbClr val="4F0FBD"/>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ctr" fontAlgn="auto">
                        <a:lnSpc>
                          <a:spcPts val="2480"/>
                        </a:lnSpc>
                        <a:buNone/>
                      </a:pPr>
                      <a:r>
                        <a:rPr lang="en-US" sz="2400" b="1" err="1">
                          <a:solidFill>
                            <a:srgbClr val="4F0FBD"/>
                          </a:solidFill>
                          <a:latin typeface="黑体" panose="02010609060101010101" charset="-122"/>
                          <a:ea typeface="黑体" panose="02010609060101010101" charset="-122"/>
                          <a:cs typeface="宋体" panose="02010600030101010101" pitchFamily="2" charset="-122"/>
                        </a:rPr>
                        <a:t>妇女运动</a:t>
                      </a:r>
                      <a:endParaRPr lang="en-US" altLang="en-US" sz="2400" b="1" err="1">
                        <a:solidFill>
                          <a:srgbClr val="4F0FBD"/>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ctr" fontAlgn="auto">
                        <a:lnSpc>
                          <a:spcPts val="2480"/>
                        </a:lnSpc>
                        <a:buNone/>
                      </a:pPr>
                      <a:r>
                        <a:rPr lang="en-US" sz="2400" b="1" err="1">
                          <a:solidFill>
                            <a:srgbClr val="4F0FBD"/>
                          </a:solidFill>
                          <a:latin typeface="黑体" panose="02010609060101010101" charset="-122"/>
                          <a:ea typeface="黑体" panose="02010609060101010101" charset="-122"/>
                          <a:cs typeface="宋体" panose="02010600030101010101" pitchFamily="2" charset="-122"/>
                        </a:rPr>
                        <a:t>反越战运动</a:t>
                      </a:r>
                      <a:endParaRPr lang="en-US" altLang="en-US" sz="2400" b="1" err="1">
                        <a:solidFill>
                          <a:srgbClr val="4F0FBD"/>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937">
                <a:tc rowSpan="2">
                  <a:txBody>
                    <a:bodyPr wrap="square"/>
                    <a:lstStyle/>
                    <a:p>
                      <a:pPr indent="0" algn="ctr"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背景</a:t>
                      </a:r>
                      <a:endParaRPr lang="en-US" altLang="en-US" sz="2400" b="1" err="1">
                        <a:solidFill>
                          <a:srgbClr val="FF0000"/>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l"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共性</a:t>
                      </a:r>
                      <a:endParaRPr lang="en-US" altLang="en-US" sz="2400" b="1" err="1">
                        <a:solidFill>
                          <a:srgbClr val="FF0000"/>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wrap="square"/>
                    <a:lstStyle/>
                    <a:p>
                      <a:pPr indent="0" algn="l" fontAlgn="auto">
                        <a:lnSpc>
                          <a:spcPts val="2480"/>
                        </a:lnSpc>
                        <a:buNone/>
                      </a:pPr>
                      <a:endParaRPr lang="en-US" altLang="en-US" sz="2400" b="1">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lnL w="12700" cmpd="sng">
                      <a:noFill/>
                    </a:lnL>
                    <a:lnT w="12700" cmpd="sng">
                      <a:solidFill>
                        <a:schemeClr val="tx1"/>
                      </a:solidFill>
                      <a:prstDash val="solid"/>
                    </a:lnT>
                    <a:lnB w="12700" cap="flat" cmpd="sng" algn="ctr">
                      <a:solidFill>
                        <a:schemeClr val="tx1"/>
                      </a:solidFill>
                      <a:prstDash val="solid"/>
                      <a:round/>
                      <a:headEnd type="none" w="med" len="med"/>
                      <a:tailEnd type="none" w="med" len="med"/>
                    </a:lnB>
                  </a:tcPr>
                </a:tc>
                <a:tc hMerge="1">
                  <a:tcPr marL="68580" marR="68580" marT="0" marB="0" anchor="ctr">
                    <a:lnL w="12700" cap="flat" cmpd="sng" algn="ctr">
                      <a:solidFill>
                        <a:srgbClr val="E67A4A"/>
                      </a:solidFill>
                      <a:prstDash val="sysDash"/>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3488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wrap="square"/>
                    <a:lstStyle/>
                    <a:p>
                      <a:pPr indent="0" algn="l"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个性</a:t>
                      </a:r>
                      <a:endParaRPr lang="en-US" altLang="en-US" sz="2400" b="1" err="1">
                        <a:solidFill>
                          <a:srgbClr val="FF0000"/>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fontAlgn="auto">
                        <a:lnSpc>
                          <a:spcPts val="2480"/>
                        </a:lnSpc>
                      </a:pPr>
                      <a:endParaRPr lang="en-US" altLang="en-US" sz="2400" b="1">
                        <a:latin typeface="黑体" panose="02010609060101010101" charset="-122"/>
                        <a:ea typeface="黑体" panose="02010609060101010101" charset="-122"/>
                      </a:endParaRPr>
                    </a:p>
                    <a:p>
                      <a:pPr fontAlgn="auto">
                        <a:lnSpc>
                          <a:spcPts val="2480"/>
                        </a:lnSpc>
                      </a:pPr>
                      <a:endParaRPr lang="en-US" altLang="en-US" sz="2400" b="1">
                        <a:latin typeface="黑体" panose="02010609060101010101" charset="-122"/>
                        <a:ea typeface="黑体" panose="02010609060101010101" charset="-122"/>
                      </a:endParaRPr>
                    </a:p>
                    <a:p>
                      <a:pPr fontAlgn="auto">
                        <a:lnSpc>
                          <a:spcPts val="2480"/>
                        </a:lnSpc>
                      </a:pPr>
                      <a:endParaRPr lang="en-US" altLang="en-US" sz="2400" b="1">
                        <a:latin typeface="黑体" panose="02010609060101010101" charset="-122"/>
                        <a:ea typeface="黑体" panose="02010609060101010101" charset="-122"/>
                      </a:endParaRPr>
                    </a:p>
                    <a:p>
                      <a:pPr fontAlgn="auto">
                        <a:lnSpc>
                          <a:spcPts val="2480"/>
                        </a:lnSpc>
                      </a:pPr>
                      <a:endParaRPr lang="en-US" altLang="en-US" sz="2400" b="1">
                        <a:latin typeface="黑体" panose="02010609060101010101" charset="-122"/>
                        <a:ea typeface="黑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l" fontAlgn="auto">
                        <a:lnSpc>
                          <a:spcPts val="2480"/>
                        </a:lnSpc>
                        <a:buNone/>
                      </a:pPr>
                      <a:endParaRPr lang="en-US" altLang="en-US" sz="2400" b="1" err="1">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937">
                <a:tc gridSpan="2">
                  <a:txBody>
                    <a:bodyPr wrap="square"/>
                    <a:lstStyle/>
                    <a:p>
                      <a:pPr indent="0" algn="ctr"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斗争</a:t>
                      </a:r>
                      <a:endParaRPr lang="en-US" sz="2400" b="1">
                        <a:solidFill>
                          <a:srgbClr val="FF0000"/>
                        </a:solidFill>
                        <a:latin typeface="黑体" panose="02010609060101010101" charset="-122"/>
                        <a:ea typeface="黑体" panose="02010609060101010101" charset="-122"/>
                        <a:cs typeface="宋体" panose="02010600030101010101" pitchFamily="2" charset="-122"/>
                      </a:endParaRPr>
                    </a:p>
                    <a:p>
                      <a:pPr indent="0" algn="ctr"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目标</a:t>
                      </a:r>
                      <a:endParaRPr lang="en-US" altLang="en-US" sz="2400" b="1">
                        <a:solidFill>
                          <a:srgbClr val="FF0000"/>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p>
                      <a:pPr indent="0" algn="ctr" fontAlgn="auto">
                        <a:lnSpc>
                          <a:spcPts val="2480"/>
                        </a:lnSpc>
                        <a:buNone/>
                      </a:pPr>
                      <a:endParaRPr lang="en-US" altLang="en-US" sz="2400" b="1" err="1">
                        <a:latin typeface="黑体" panose="02010609060101010101" charset="-122"/>
                        <a:ea typeface="黑体" panose="02010609060101010101" charset="-122"/>
                        <a:cs typeface="楷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fontAlgn="auto">
                        <a:lnSpc>
                          <a:spcPts val="2480"/>
                        </a:lnSpc>
                      </a:pPr>
                      <a:endParaRPr lang="en-US" altLang="en-US" sz="2400" b="1" err="1">
                        <a:latin typeface="黑体" panose="02010609060101010101" charset="-122"/>
                        <a:ea typeface="黑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l" fontAlgn="auto">
                        <a:lnSpc>
                          <a:spcPts val="2480"/>
                        </a:lnSpc>
                        <a:buNone/>
                      </a:pPr>
                      <a:endParaRPr lang="en-US" altLang="en-US" sz="2400" b="1" err="1">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4885">
                <a:tc gridSpan="2">
                  <a:txBody>
                    <a:bodyPr wrap="square"/>
                    <a:lstStyle/>
                    <a:p>
                      <a:pPr indent="0" algn="ctr"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结果</a:t>
                      </a:r>
                      <a:endParaRPr lang="en-US" altLang="en-US" sz="2400" b="1" err="1">
                        <a:solidFill>
                          <a:srgbClr val="FF0000"/>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p>
                      <a:pPr indent="0" algn="l" fontAlgn="auto">
                        <a:lnSpc>
                          <a:spcPts val="2480"/>
                        </a:lnSpc>
                        <a:buNone/>
                      </a:pPr>
                      <a:endParaRPr lang="en-US" altLang="en-US" sz="2400" b="1" err="1">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fontAlgn="auto">
                        <a:lnSpc>
                          <a:spcPts val="2480"/>
                        </a:lnSpc>
                      </a:pPr>
                      <a:endParaRPr lang="en-US" altLang="en-US" sz="2400" b="1" err="1">
                        <a:latin typeface="黑体" panose="02010609060101010101" charset="-122"/>
                        <a:ea typeface="黑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9470">
                <a:tc gridSpan="2">
                  <a:txBody>
                    <a:bodyPr wrap="square"/>
                    <a:lstStyle/>
                    <a:p>
                      <a:pPr indent="0" algn="ctr" fontAlgn="auto">
                        <a:lnSpc>
                          <a:spcPts val="2480"/>
                        </a:lnSpc>
                        <a:buNone/>
                      </a:pPr>
                      <a:r>
                        <a:rPr lang="en-US" sz="2400" b="1" err="1">
                          <a:solidFill>
                            <a:srgbClr val="FF0000"/>
                          </a:solidFill>
                          <a:latin typeface="黑体" panose="02010609060101010101" charset="-122"/>
                          <a:ea typeface="黑体" panose="02010609060101010101" charset="-122"/>
                          <a:cs typeface="宋体" panose="02010600030101010101" pitchFamily="2" charset="-122"/>
                        </a:rPr>
                        <a:t>作用</a:t>
                      </a:r>
                      <a:endParaRPr lang="en-US" altLang="en-US" sz="2400" b="1" err="1">
                        <a:solidFill>
                          <a:srgbClr val="FF0000"/>
                        </a:solidFill>
                        <a:latin typeface="黑体" panose="02010609060101010101" charset="-122"/>
                        <a:ea typeface="黑体" panose="02010609060101010101" charset="-122"/>
                        <a:cs typeface="宋体" panose="02010600030101010101" pitchFamily="2" charset="-122"/>
                      </a:endParaRPr>
                    </a:p>
                  </a:txBody>
                  <a:tcPr marL="103223" marR="103223" marT="104521" marB="104521" vert="horz"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wrap="square"/>
                    <a:lstStyle/>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p>
                      <a:pPr indent="0" algn="l" fontAlgn="auto">
                        <a:lnSpc>
                          <a:spcPts val="2480"/>
                        </a:lnSpc>
                        <a:buNone/>
                      </a:pPr>
                      <a:endParaRPr lang="en-US" altLang="en-US" sz="2400" b="1">
                        <a:latin typeface="黑体" panose="02010609060101010101" charset="-122"/>
                        <a:ea typeface="黑体" panose="02010609060101010101" charset="-122"/>
                        <a:cs typeface="楷体" panose="02010609060101010101" charset="-122"/>
                      </a:endParaRPr>
                    </a:p>
                  </a:txBody>
                  <a:tcPr marL="103223" marR="103223" marT="104521" marB="104521"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hMerge="1">
                  <a:tcPr>
                    <a:lnL w="12700" cmpd="sng">
                      <a:noFill/>
                    </a:lnL>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tcPr>
                </a:tc>
                <a:tc hMerge="1">
                  <a:tcPr marL="68580" marR="68580" marT="0" marB="0" anchor="ctr">
                    <a:lnL w="12700" cap="flat" cmpd="sng" algn="ctr">
                      <a:solidFill>
                        <a:srgbClr val="E67A4A"/>
                      </a:solidFill>
                      <a:prstDash val="sysDash"/>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6" name="矩形 5"/>
          <p:cNvSpPr/>
          <p:nvPr>
            <p:custDataLst>
              <p:tags r:id="rId2"/>
            </p:custDataLst>
          </p:nvPr>
        </p:nvSpPr>
        <p:spPr>
          <a:xfrm>
            <a:off x="1246489" y="1359739"/>
            <a:ext cx="9876430" cy="727075"/>
          </a:xfrm>
          <a:prstGeom prst="rect">
            <a:avLst/>
          </a:prstGeom>
        </p:spPr>
        <p:txBody>
          <a:bodyPr wrap="square">
            <a:spAutoFit/>
          </a:bodyPr>
          <a:lstStyle/>
          <a:p>
            <a:pPr>
              <a:lnSpc>
                <a:spcPts val="2480"/>
              </a:lnSpc>
            </a:pPr>
            <a:r>
              <a:rPr lang="en-US" altLang="zh-CN" sz="2400" err="1">
                <a:latin typeface="黑体" panose="02010609060101010101" charset="-122"/>
                <a:ea typeface="黑体" panose="02010609060101010101" charset="-122"/>
                <a:cs typeface="宋体" panose="02010600030101010101" pitchFamily="2" charset="-122"/>
              </a:rPr>
              <a:t>尽管资本主义国家在二战后都通过加强国家干预的办法缓解社会矛盾，但</a:t>
            </a:r>
            <a:r>
              <a:rPr lang="en-US" altLang="zh-CN" sz="2400" err="1">
                <a:solidFill>
                  <a:srgbClr val="FF0000"/>
                </a:solidFill>
                <a:latin typeface="黑体" panose="02010609060101010101" charset="-122"/>
                <a:ea typeface="黑体" panose="02010609060101010101" charset="-122"/>
                <a:cs typeface="宋体" panose="02010600030101010101" pitchFamily="2" charset="-122"/>
              </a:rPr>
              <a:t>没有触动造成这种</a:t>
            </a:r>
            <a:r>
              <a:rPr lang="en-US" altLang="zh-CN" sz="2400" err="1">
                <a:solidFill>
                  <a:srgbClr val="FF0000"/>
                </a:solidFill>
                <a:latin typeface="黑体" panose="02010609060101010101" charset="-122"/>
                <a:ea typeface="黑体" panose="02010609060101010101" charset="-122"/>
                <a:cs typeface="楷体" panose="02010609060101010101" charset="-122"/>
              </a:rPr>
              <a:t>不平等</a:t>
            </a:r>
            <a:r>
              <a:rPr lang="en-US" altLang="zh-CN" sz="2400" err="1">
                <a:solidFill>
                  <a:srgbClr val="FF0000"/>
                </a:solidFill>
                <a:latin typeface="黑体" panose="02010609060101010101" charset="-122"/>
                <a:ea typeface="黑体" panose="02010609060101010101" charset="-122"/>
                <a:cs typeface="宋体" panose="02010600030101010101" pitchFamily="2" charset="-122"/>
              </a:rPr>
              <a:t>和</a:t>
            </a:r>
            <a:r>
              <a:rPr lang="en-US" altLang="zh-CN" sz="2400" err="1">
                <a:solidFill>
                  <a:srgbClr val="FF0000"/>
                </a:solidFill>
                <a:latin typeface="黑体" panose="02010609060101010101" charset="-122"/>
                <a:ea typeface="黑体" panose="02010609060101010101" charset="-122"/>
                <a:cs typeface="楷体" panose="02010609060101010101" charset="-122"/>
              </a:rPr>
              <a:t>贫困</a:t>
            </a:r>
            <a:r>
              <a:rPr lang="en-US" altLang="zh-CN" sz="2400" err="1">
                <a:solidFill>
                  <a:srgbClr val="FF0000"/>
                </a:solidFill>
                <a:latin typeface="黑体" panose="02010609060101010101" charset="-122"/>
                <a:ea typeface="黑体" panose="02010609060101010101" charset="-122"/>
                <a:cs typeface="宋体" panose="02010600030101010101" pitchFamily="2" charset="-122"/>
              </a:rPr>
              <a:t>的资本主义生产资料所有制</a:t>
            </a:r>
            <a:r>
              <a:rPr lang="zh-CN" altLang="en-US" sz="2400" err="1">
                <a:solidFill>
                  <a:srgbClr val="FF0000"/>
                </a:solidFill>
                <a:latin typeface="黑体" panose="02010609060101010101" charset="-122"/>
                <a:ea typeface="黑体" panose="02010609060101010101" charset="-122"/>
                <a:cs typeface="宋体" panose="02010600030101010101" pitchFamily="2" charset="-122"/>
              </a:rPr>
              <a:t>。</a:t>
            </a:r>
            <a:endParaRPr lang="zh-CN" altLang="en-US" sz="2400" err="1">
              <a:solidFill>
                <a:srgbClr val="FF0000"/>
              </a:solidFill>
              <a:latin typeface="黑体" panose="02010609060101010101" charset="-122"/>
              <a:ea typeface="黑体" panose="02010609060101010101" charset="-122"/>
              <a:cs typeface="宋体" panose="02010600030101010101" pitchFamily="2" charset="-122"/>
            </a:endParaRPr>
          </a:p>
        </p:txBody>
      </p:sp>
      <p:sp>
        <p:nvSpPr>
          <p:cNvPr id="7" name="矩形 6"/>
          <p:cNvSpPr/>
          <p:nvPr>
            <p:custDataLst>
              <p:tags r:id="rId3"/>
            </p:custDataLst>
          </p:nvPr>
        </p:nvSpPr>
        <p:spPr>
          <a:xfrm>
            <a:off x="1246495" y="2175128"/>
            <a:ext cx="3939654" cy="1363345"/>
          </a:xfrm>
          <a:prstGeom prst="rect">
            <a:avLst/>
          </a:prstGeom>
        </p:spPr>
        <p:txBody>
          <a:bodyPr wrap="square">
            <a:spAutoFit/>
          </a:bodyPr>
          <a:lstStyle/>
          <a:p>
            <a:pPr>
              <a:lnSpc>
                <a:spcPts val="2480"/>
              </a:lnSpc>
            </a:pPr>
            <a:r>
              <a:rPr lang="en-US" altLang="zh-CN" sz="2400">
                <a:latin typeface="黑体" panose="02010609060101010101" charset="-122"/>
                <a:ea typeface="黑体" panose="02010609060101010101" charset="-122"/>
                <a:cs typeface="黑体" panose="02010609060101010101" charset="-122"/>
              </a:rPr>
              <a:t>美国在内战时废除了黑人奴隶制度，但直到20世纪60年代，美国社会对黑人的歧视仍广泛存在</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p:txBody>
      </p:sp>
      <p:sp>
        <p:nvSpPr>
          <p:cNvPr id="8" name="矩形 7"/>
          <p:cNvSpPr/>
          <p:nvPr>
            <p:custDataLst>
              <p:tags r:id="rId4"/>
            </p:custDataLst>
          </p:nvPr>
        </p:nvSpPr>
        <p:spPr>
          <a:xfrm>
            <a:off x="1554372" y="3823038"/>
            <a:ext cx="2969083" cy="408940"/>
          </a:xfrm>
          <a:prstGeom prst="rect">
            <a:avLst/>
          </a:prstGeom>
        </p:spPr>
        <p:txBody>
          <a:bodyPr wrap="square">
            <a:spAutoFit/>
          </a:bodyPr>
          <a:lstStyle/>
          <a:p>
            <a:pPr lvl="0" algn="l">
              <a:lnSpc>
                <a:spcPts val="2480"/>
              </a:lnSpc>
              <a:buClrTx/>
              <a:buSzTx/>
              <a:buFontTx/>
            </a:pPr>
            <a:r>
              <a:rPr lang="en-US" altLang="zh-CN" sz="2400" err="1">
                <a:latin typeface="黑体" panose="02010609060101010101" charset="-122"/>
                <a:ea typeface="黑体" panose="02010609060101010101" charset="-122"/>
                <a:cs typeface="黑体" panose="02010609060101010101" charset="-122"/>
                <a:sym typeface="+mn-ea"/>
              </a:rPr>
              <a:t>争取黑人的平等权利</a:t>
            </a:r>
            <a:endParaRPr lang="en-US" altLang="zh-CN" sz="2400">
              <a:latin typeface="黑体" panose="02010609060101010101" charset="-122"/>
              <a:ea typeface="黑体" panose="02010609060101010101" charset="-122"/>
              <a:cs typeface="黑体" panose="02010609060101010101" charset="-122"/>
              <a:sym typeface="+mn-ea"/>
            </a:endParaRPr>
          </a:p>
        </p:txBody>
      </p:sp>
      <p:sp>
        <p:nvSpPr>
          <p:cNvPr id="9" name="矩形 8"/>
          <p:cNvSpPr/>
          <p:nvPr>
            <p:custDataLst>
              <p:tags r:id="rId5"/>
            </p:custDataLst>
          </p:nvPr>
        </p:nvSpPr>
        <p:spPr>
          <a:xfrm>
            <a:off x="1229459" y="4530878"/>
            <a:ext cx="3929395" cy="1363345"/>
          </a:xfrm>
          <a:prstGeom prst="rect">
            <a:avLst/>
          </a:prstGeom>
        </p:spPr>
        <p:txBody>
          <a:bodyPr wrap="square">
            <a:spAutoFit/>
          </a:bodyPr>
          <a:lstStyle/>
          <a:p>
            <a:pPr lvl="0" algn="l">
              <a:lnSpc>
                <a:spcPts val="2480"/>
              </a:lnSpc>
              <a:buClrTx/>
              <a:buSzTx/>
              <a:buFontTx/>
            </a:pPr>
            <a:r>
              <a:rPr lang="en-US" altLang="zh-CN" sz="2400" err="1">
                <a:latin typeface="黑体" panose="02010609060101010101" charset="-122"/>
                <a:ea typeface="黑体" panose="02010609060101010101" charset="-122"/>
                <a:cs typeface="黑体" panose="02010609060101010101" charset="-122"/>
                <a:sym typeface="+mn-ea"/>
              </a:rPr>
              <a:t>美国黑人民权运动，最终迫使美国国会通过民权法案，宣布种族隔离和歧视政策为非法</a:t>
            </a:r>
            <a:endParaRPr lang="en-US" altLang="zh-CN" sz="2400">
              <a:latin typeface="黑体" panose="02010609060101010101" charset="-122"/>
              <a:ea typeface="黑体" panose="02010609060101010101" charset="-122"/>
              <a:cs typeface="黑体" panose="02010609060101010101" charset="-122"/>
              <a:sym typeface="+mn-ea"/>
            </a:endParaRPr>
          </a:p>
        </p:txBody>
      </p:sp>
      <p:sp>
        <p:nvSpPr>
          <p:cNvPr id="10" name="矩形 9"/>
          <p:cNvSpPr/>
          <p:nvPr>
            <p:custDataLst>
              <p:tags r:id="rId6"/>
            </p:custDataLst>
          </p:nvPr>
        </p:nvSpPr>
        <p:spPr>
          <a:xfrm>
            <a:off x="5254815" y="2200228"/>
            <a:ext cx="4612516" cy="1363345"/>
          </a:xfrm>
          <a:prstGeom prst="rect">
            <a:avLst/>
          </a:prstGeom>
        </p:spPr>
        <p:txBody>
          <a:bodyPr wrap="square">
            <a:spAutoFit/>
          </a:bodyPr>
          <a:lstStyle/>
          <a:p>
            <a:pPr lvl="0" algn="l">
              <a:lnSpc>
                <a:spcPts val="2480"/>
              </a:lnSpc>
              <a:buClrTx/>
              <a:buSzTx/>
              <a:buFontTx/>
            </a:pPr>
            <a:r>
              <a:rPr lang="en-US" altLang="zh-CN" sz="2400">
                <a:latin typeface="黑体" panose="02010609060101010101" charset="-122"/>
                <a:ea typeface="黑体" panose="02010609060101010101" charset="-122"/>
                <a:cs typeface="黑体" panose="02010609060101010101" charset="-122"/>
                <a:sym typeface="+mn-ea"/>
              </a:rPr>
              <a:t>⑴资本主义国家对妇女的歧视长期存在</a:t>
            </a:r>
            <a:r>
              <a:rPr lang="zh-CN" altLang="en-US" sz="2400">
                <a:latin typeface="黑体" panose="02010609060101010101" charset="-122"/>
                <a:ea typeface="黑体" panose="02010609060101010101" charset="-122"/>
                <a:cs typeface="黑体" panose="02010609060101010101" charset="-122"/>
                <a:sym typeface="+mn-ea"/>
              </a:rPr>
              <a:t>。</a:t>
            </a:r>
            <a:endParaRPr lang="en-US" altLang="zh-CN" sz="2400">
              <a:latin typeface="黑体" panose="02010609060101010101" charset="-122"/>
              <a:ea typeface="黑体" panose="02010609060101010101" charset="-122"/>
              <a:cs typeface="黑体" panose="02010609060101010101" charset="-122"/>
              <a:sym typeface="+mn-ea"/>
            </a:endParaRPr>
          </a:p>
          <a:p>
            <a:pPr lvl="0" algn="l">
              <a:lnSpc>
                <a:spcPts val="2480"/>
              </a:lnSpc>
              <a:buClrTx/>
              <a:buSzTx/>
              <a:buFontTx/>
            </a:pPr>
            <a:r>
              <a:rPr lang="en-US" altLang="zh-CN" sz="2400">
                <a:latin typeface="黑体" panose="02010609060101010101" charset="-122"/>
                <a:ea typeface="黑体" panose="02010609060101010101" charset="-122"/>
                <a:cs typeface="黑体" panose="02010609060101010101" charset="-122"/>
                <a:sym typeface="+mn-ea"/>
              </a:rPr>
              <a:t>⑵二战后，随着越来越多的妇女参加工作，妇女运动兴起</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1" name="矩形 10"/>
          <p:cNvSpPr/>
          <p:nvPr>
            <p:custDataLst>
              <p:tags r:id="rId7"/>
            </p:custDataLst>
          </p:nvPr>
        </p:nvSpPr>
        <p:spPr>
          <a:xfrm>
            <a:off x="9979783" y="2174162"/>
            <a:ext cx="2212217" cy="1045210"/>
          </a:xfrm>
          <a:prstGeom prst="rect">
            <a:avLst/>
          </a:prstGeom>
        </p:spPr>
        <p:txBody>
          <a:bodyPr wrap="square">
            <a:spAutoFit/>
          </a:bodyPr>
          <a:lstStyle/>
          <a:p>
            <a:pPr lvl="0" algn="l">
              <a:lnSpc>
                <a:spcPts val="2480"/>
              </a:lnSpc>
              <a:buClrTx/>
              <a:buSzTx/>
              <a:buFontTx/>
            </a:pPr>
            <a:r>
              <a:rPr lang="en-US" altLang="zh-CN" sz="2400">
                <a:latin typeface="黑体" panose="02010609060101010101" charset="-122"/>
                <a:ea typeface="黑体" panose="02010609060101010101" charset="-122"/>
                <a:cs typeface="黑体" panose="02010609060101010101" charset="-122"/>
                <a:sym typeface="+mn-ea"/>
              </a:rPr>
              <a:t>美国发动越南战争和战争升级</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2" name="矩形 11"/>
          <p:cNvSpPr/>
          <p:nvPr>
            <p:custDataLst>
              <p:tags r:id="rId8"/>
            </p:custDataLst>
          </p:nvPr>
        </p:nvSpPr>
        <p:spPr>
          <a:xfrm>
            <a:off x="5233181" y="3634504"/>
            <a:ext cx="4848274" cy="727075"/>
          </a:xfrm>
          <a:prstGeom prst="rect">
            <a:avLst/>
          </a:prstGeom>
        </p:spPr>
        <p:txBody>
          <a:bodyPr wrap="square">
            <a:spAutoFit/>
          </a:bodyPr>
          <a:lstStyle/>
          <a:p>
            <a:pPr lvl="0" algn="l">
              <a:lnSpc>
                <a:spcPts val="2480"/>
              </a:lnSpc>
              <a:buClrTx/>
              <a:buSzTx/>
              <a:buFontTx/>
            </a:pPr>
            <a:r>
              <a:rPr lang="en-US" altLang="zh-CN" sz="2400" err="1">
                <a:latin typeface="黑体" panose="02010609060101010101" charset="-122"/>
                <a:ea typeface="黑体" panose="02010609060101010101" charset="-122"/>
                <a:cs typeface="黑体" panose="02010609060101010101" charset="-122"/>
                <a:sym typeface="+mn-ea"/>
              </a:rPr>
              <a:t>争取妇女与男子平等的政治、经济和社会等方面的权利</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3" name="矩形 12"/>
          <p:cNvSpPr/>
          <p:nvPr>
            <p:custDataLst>
              <p:tags r:id="rId9"/>
            </p:custDataLst>
          </p:nvPr>
        </p:nvSpPr>
        <p:spPr>
          <a:xfrm>
            <a:off x="9997048" y="3686243"/>
            <a:ext cx="2124612" cy="727075"/>
          </a:xfrm>
          <a:prstGeom prst="rect">
            <a:avLst/>
          </a:prstGeom>
        </p:spPr>
        <p:txBody>
          <a:bodyPr wrap="square">
            <a:spAutoFit/>
          </a:bodyPr>
          <a:lstStyle/>
          <a:p>
            <a:pPr lvl="0" algn="l">
              <a:lnSpc>
                <a:spcPts val="2480"/>
              </a:lnSpc>
              <a:buClrTx/>
              <a:buSzTx/>
              <a:buFontTx/>
            </a:pPr>
            <a:r>
              <a:rPr lang="en-US" altLang="zh-CN" sz="2400">
                <a:latin typeface="黑体" panose="02010609060101010101" charset="-122"/>
                <a:ea typeface="黑体" panose="02010609060101010101" charset="-122"/>
                <a:cs typeface="黑体" panose="02010609060101010101" charset="-122"/>
                <a:sym typeface="+mn-ea"/>
              </a:rPr>
              <a:t>反对美国侵略越南的战争</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4" name="矩形 13"/>
          <p:cNvSpPr/>
          <p:nvPr>
            <p:custDataLst>
              <p:tags r:id="rId10"/>
            </p:custDataLst>
          </p:nvPr>
        </p:nvSpPr>
        <p:spPr>
          <a:xfrm>
            <a:off x="5248592" y="4484868"/>
            <a:ext cx="4669131" cy="1363345"/>
          </a:xfrm>
          <a:prstGeom prst="rect">
            <a:avLst/>
          </a:prstGeom>
        </p:spPr>
        <p:txBody>
          <a:bodyPr wrap="square">
            <a:spAutoFit/>
          </a:bodyPr>
          <a:lstStyle/>
          <a:p>
            <a:pPr lvl="0" algn="l">
              <a:lnSpc>
                <a:spcPts val="2480"/>
              </a:lnSpc>
              <a:buClrTx/>
              <a:buSzTx/>
              <a:buFontTx/>
            </a:pPr>
            <a:r>
              <a:rPr lang="en-US" altLang="zh-CN" sz="2400" err="1">
                <a:latin typeface="黑体" panose="02010609060101010101" charset="-122"/>
                <a:ea typeface="黑体" panose="02010609060101010101" charset="-122"/>
                <a:cs typeface="黑体" panose="02010609060101010101" charset="-122"/>
                <a:sym typeface="+mn-ea"/>
              </a:rPr>
              <a:t>在妇女运动的推动下，大多数国家的妇女获得了选举权和被选举权，一些国家建立了维护妇女权益的机构</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5" name="矩形 14"/>
          <p:cNvSpPr/>
          <p:nvPr>
            <p:custDataLst>
              <p:tags r:id="rId11"/>
            </p:custDataLst>
          </p:nvPr>
        </p:nvSpPr>
        <p:spPr>
          <a:xfrm>
            <a:off x="9986572" y="4523479"/>
            <a:ext cx="2177292" cy="1363345"/>
          </a:xfrm>
          <a:prstGeom prst="rect">
            <a:avLst/>
          </a:prstGeom>
        </p:spPr>
        <p:txBody>
          <a:bodyPr wrap="square">
            <a:spAutoFit/>
          </a:bodyPr>
          <a:lstStyle/>
          <a:p>
            <a:pPr lvl="0" algn="l">
              <a:lnSpc>
                <a:spcPts val="2480"/>
              </a:lnSpc>
              <a:buClrTx/>
              <a:buSzTx/>
              <a:buFontTx/>
            </a:pPr>
            <a:r>
              <a:rPr lang="en-US" altLang="zh-CN" sz="2400">
                <a:latin typeface="黑体" panose="02010609060101010101" charset="-122"/>
                <a:ea typeface="黑体" panose="02010609060101010101" charset="-122"/>
                <a:cs typeface="黑体" panose="02010609060101010101" charset="-122"/>
                <a:sym typeface="+mn-ea"/>
              </a:rPr>
              <a:t>1973年，巴黎停战协定签署，美国停止侵越战争</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6" name="矩形 15"/>
          <p:cNvSpPr/>
          <p:nvPr>
            <p:custDataLst>
              <p:tags r:id="rId12"/>
            </p:custDataLst>
          </p:nvPr>
        </p:nvSpPr>
        <p:spPr>
          <a:xfrm>
            <a:off x="1290122" y="5997854"/>
            <a:ext cx="10789334" cy="727075"/>
          </a:xfrm>
          <a:prstGeom prst="rect">
            <a:avLst/>
          </a:prstGeom>
        </p:spPr>
        <p:txBody>
          <a:bodyPr wrap="square">
            <a:spAutoFit/>
          </a:bodyPr>
          <a:lstStyle/>
          <a:p>
            <a:pPr lvl="0" algn="l">
              <a:lnSpc>
                <a:spcPts val="2480"/>
              </a:lnSpc>
              <a:buClrTx/>
              <a:buSzTx/>
              <a:buFontTx/>
            </a:pPr>
            <a:r>
              <a:rPr lang="en-US" altLang="zh-CN" sz="2400" err="1">
                <a:latin typeface="黑体" panose="02010609060101010101" charset="-122"/>
                <a:ea typeface="黑体" panose="02010609060101010101" charset="-122"/>
                <a:cs typeface="黑体" panose="02010609060101010101" charset="-122"/>
                <a:sym typeface="+mn-ea"/>
              </a:rPr>
              <a:t>二战后的社会运动形成了人民民主斗争的高潮，迫使资本主义国家改善公民的民主权利</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3" name="矩形 1"/>
          <p:cNvSpPr/>
          <p:nvPr>
            <p:custDataLst>
              <p:tags r:id="rId13"/>
            </p:custDataLst>
          </p:nvPr>
        </p:nvSpPr>
        <p:spPr>
          <a:xfrm>
            <a:off x="0" y="66675"/>
            <a:ext cx="12192000" cy="523220"/>
          </a:xfrm>
          <a:prstGeom prst="rect">
            <a:avLst/>
          </a:prstGeom>
          <a:solidFill>
            <a:srgbClr val="C00000"/>
          </a:solidFill>
          <a:ln w="9525">
            <a:noFill/>
          </a:ln>
        </p:spPr>
        <p:txBody>
          <a:bodyPr wrap="square" anchor="t">
            <a:spAutoFit/>
          </a:bodyPr>
          <a:lstStyle/>
          <a:p>
            <a:pPr lvl="0" algn="l" defTabSz="457200">
              <a:lnSpc>
                <a:spcPct val="100000"/>
              </a:lnSpc>
              <a:buClrTx/>
              <a:buSzTx/>
              <a:buFontTx/>
            </a:pPr>
            <a:r>
              <a:rPr lang="zh-CN" altLang="en-US" sz="2800" b="1">
                <a:solidFill>
                  <a:schemeClr val="bg2"/>
                </a:solidFill>
                <a:latin typeface="微软雅黑" panose="020B0503020204020204" charset="-122"/>
                <a:ea typeface="微软雅黑" panose="020B0503020204020204" charset="-122"/>
                <a:sym typeface="+mn-ea"/>
              </a:rPr>
              <a:t>五、社会运动</a:t>
            </a:r>
            <a:endParaRPr lang="zh-CN" altLang="en-US" sz="2800" b="1">
              <a:solidFill>
                <a:schemeClr val="bg2"/>
              </a:solidFill>
              <a:latin typeface="微软雅黑" panose="020B0503020204020204" charset="-122"/>
              <a:ea typeface="微软雅黑" panose="020B0503020204020204" charset="-122"/>
              <a:sym typeface="+mn-ea"/>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9560" y="285750"/>
            <a:ext cx="11776710" cy="645160"/>
          </a:xfrm>
          <a:prstGeom prst="rect">
            <a:avLst/>
          </a:prstGeom>
          <a:noFill/>
        </p:spPr>
        <p:txBody>
          <a:bodyPr wrap="square">
            <a:spAutoFit/>
          </a:bodyPr>
          <a:lstStyle/>
          <a:p>
            <a:pPr lvl="0" indent="0">
              <a:buFont typeface="Wingdings" panose="05000000000000000000" pitchFamily="2" charset="2"/>
              <a:buNone/>
              <a:defRPr/>
            </a:pPr>
            <a:r>
              <a:rPr lang="en-US" altLang="zh-CN"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知识回顾</a:t>
            </a:r>
            <a:r>
              <a:rPr lang="en-US" altLang="zh-CN"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梳理</a:t>
            </a:r>
            <a:r>
              <a:rPr lang="en-US" altLang="zh-CN"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20</a:t>
            </a:r>
            <a:r>
              <a:rPr lang="zh-CN" altLang="en-US"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世纪以后世界经济整体发展状况。</a:t>
            </a:r>
            <a:endParaRPr lang="zh-CN" altLang="en-US" sz="3600" b="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aphicFrame>
        <p:nvGraphicFramePr>
          <p:cNvPr id="3" name="表格 11"/>
          <p:cNvGraphicFramePr>
            <a:graphicFrameLocks noGrp="1"/>
          </p:cNvGraphicFramePr>
          <p:nvPr>
            <p:custDataLst>
              <p:tags r:id="rId2"/>
            </p:custDataLst>
          </p:nvPr>
        </p:nvGraphicFramePr>
        <p:xfrm>
          <a:off x="289249" y="1245886"/>
          <a:ext cx="1726162" cy="5120640"/>
        </p:xfrm>
        <a:graphic>
          <a:graphicData uri="http://schemas.openxmlformats.org/drawingml/2006/table">
            <a:tbl>
              <a:tblPr firstRow="1" bandRow="1">
                <a:tableStyleId>{EB344D84-9AFB-497E-A393-DC336BA19D2E}</a:tableStyleId>
              </a:tblPr>
              <a:tblGrid>
                <a:gridCol w="1726162"/>
              </a:tblGrid>
              <a:tr h="370840">
                <a:tc>
                  <a:txBody>
                    <a:bodyPr wrap="square"/>
                    <a:lstStyle/>
                    <a:p>
                      <a:pPr algn="ctr"/>
                      <a:r>
                        <a:rPr lang="zh-CN" altLang="en-US" sz="2600" b="1">
                          <a:solidFill>
                            <a:srgbClr val="008080"/>
                          </a:solidFill>
                          <a:latin typeface="微软雅黑" panose="020B0503020204020204" charset="-122"/>
                          <a:ea typeface="微软雅黑" panose="020B0503020204020204" charset="-122"/>
                        </a:rPr>
                        <a:t>时间</a:t>
                      </a:r>
                      <a:endParaRPr lang="zh-CN" altLang="en-US" sz="2600" b="1">
                        <a:solidFill>
                          <a:srgbClr val="008080"/>
                        </a:solidFill>
                        <a:latin typeface="微软雅黑" panose="020B0503020204020204" charset="-122"/>
                        <a:ea typeface="微软雅黑" panose="020B0503020204020204" charset="-122"/>
                      </a:endParaRPr>
                    </a:p>
                  </a:txBody>
                  <a:tcPr vert="horz" anchor="ctr">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20C</a:t>
                      </a:r>
                      <a:r>
                        <a:rPr lang="zh-CN" altLang="en-US" sz="2500" b="1">
                          <a:solidFill>
                            <a:srgbClr val="008080"/>
                          </a:solidFill>
                          <a:latin typeface="幼圆" panose="02010509060101010101" pitchFamily="49" charset="-122"/>
                          <a:ea typeface="幼圆" panose="02010509060101010101" pitchFamily="49" charset="-122"/>
                        </a:rPr>
                        <a:t>初</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1914-1918</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1918-1929</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1929-1933</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1933-1939</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1939-1945</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1945-20C70s</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20C70s</a:t>
                      </a:r>
                      <a:r>
                        <a:rPr lang="zh-CN" altLang="en-US" sz="2500" b="1">
                          <a:solidFill>
                            <a:srgbClr val="008080"/>
                          </a:solidFill>
                          <a:latin typeface="幼圆" panose="02010509060101010101" pitchFamily="49" charset="-122"/>
                          <a:ea typeface="幼圆" panose="02010509060101010101" pitchFamily="49" charset="-122"/>
                        </a:rPr>
                        <a:t>后</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en-US" altLang="zh-CN" sz="2500" b="1">
                          <a:solidFill>
                            <a:srgbClr val="008080"/>
                          </a:solidFill>
                          <a:latin typeface="幼圆" panose="02010509060101010101" pitchFamily="49" charset="-122"/>
                          <a:ea typeface="幼圆" panose="02010509060101010101" pitchFamily="49" charset="-122"/>
                        </a:rPr>
                        <a:t>20C90s</a:t>
                      </a:r>
                      <a:endParaRPr lang="zh-CN" altLang="en-US" sz="2500" b="1">
                        <a:solidFill>
                          <a:srgbClr val="008080"/>
                        </a:solidFill>
                        <a:latin typeface="幼圆" panose="02010509060101010101" pitchFamily="49" charset="-122"/>
                        <a:ea typeface="幼圆" panose="02010509060101010101" pitchFamily="49" charset="-122"/>
                      </a:endParaRPr>
                    </a:p>
                  </a:txBody>
                  <a:tcPr vert="horz" anchor="ct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5" name="矩形 4"/>
          <p:cNvSpPr/>
          <p:nvPr>
            <p:custDataLst>
              <p:tags r:id="rId3"/>
            </p:custDataLst>
          </p:nvPr>
        </p:nvSpPr>
        <p:spPr>
          <a:xfrm>
            <a:off x="2015413" y="1239460"/>
            <a:ext cx="2956638" cy="49516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effectLst>
                  <a:outerShdw blurRad="38100" dist="38100" dir="2700000" algn="tl">
                    <a:srgbClr val="000000">
                      <a:alpha val="43137"/>
                    </a:srgbClr>
                  </a:outerShdw>
                </a:effectLst>
                <a:latin typeface="微软雅黑" panose="020B0503020204020204" charset="-122"/>
                <a:ea typeface="微软雅黑" panose="020B0503020204020204" charset="-122"/>
              </a:rPr>
              <a:t>资本主义国家</a:t>
            </a:r>
            <a:endParaRPr lang="zh-CN" altLang="en-US" sz="2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aphicFrame>
        <p:nvGraphicFramePr>
          <p:cNvPr id="9" name="表格 8"/>
          <p:cNvGraphicFramePr>
            <a:graphicFrameLocks noGrp="1"/>
          </p:cNvGraphicFramePr>
          <p:nvPr>
            <p:custDataLst>
              <p:tags r:id="rId4"/>
            </p:custDataLst>
          </p:nvPr>
        </p:nvGraphicFramePr>
        <p:xfrm>
          <a:off x="2015412" y="1734812"/>
          <a:ext cx="2956638" cy="4632960"/>
        </p:xfrm>
        <a:graphic>
          <a:graphicData uri="http://schemas.openxmlformats.org/drawingml/2006/table">
            <a:tbl>
              <a:tblPr firstRow="1" bandRow="1">
                <a:tableStyleId>{EB344D84-9AFB-497E-A393-DC336BA19D2E}</a:tableStyleId>
              </a:tblPr>
              <a:tblGrid>
                <a:gridCol w="2956638"/>
              </a:tblGrid>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500" b="1">
                          <a:solidFill>
                            <a:srgbClr val="0070C0"/>
                          </a:solidFill>
                          <a:latin typeface="宋体" panose="02010600030101010101" pitchFamily="2" charset="-122"/>
                          <a:ea typeface="宋体" panose="02010600030101010101" pitchFamily="2" charset="-122"/>
                        </a:rPr>
                        <a:t>垄断资本主义</a:t>
                      </a:r>
                      <a:r>
                        <a:rPr lang="zh-CN" altLang="en-US" sz="2500" b="1">
                          <a:solidFill>
                            <a:schemeClr val="tx1"/>
                          </a:solidFill>
                          <a:latin typeface="宋体" panose="02010600030101010101" pitchFamily="2" charset="-122"/>
                          <a:ea typeface="宋体" panose="02010600030101010101" pitchFamily="2" charset="-122"/>
                        </a:rPr>
                        <a:t>发展</a:t>
                      </a:r>
                      <a:endParaRPr lang="zh-CN" altLang="en-US" sz="25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500" b="1">
                          <a:solidFill>
                            <a:schemeClr val="tx1"/>
                          </a:solidFill>
                          <a:latin typeface="宋体" panose="02010600030101010101" pitchFamily="2" charset="-122"/>
                          <a:ea typeface="宋体" panose="02010600030101010101" pitchFamily="2" charset="-122"/>
                        </a:rPr>
                        <a:t>(</a:t>
                      </a:r>
                      <a:r>
                        <a:rPr lang="zh-CN" altLang="en-US" sz="2500" b="1">
                          <a:solidFill>
                            <a:schemeClr val="tx1"/>
                          </a:solidFill>
                          <a:latin typeface="宋体" panose="02010600030101010101" pitchFamily="2" charset="-122"/>
                          <a:ea typeface="宋体" panose="02010600030101010101" pitchFamily="2" charset="-122"/>
                        </a:rPr>
                        <a:t>一战</a:t>
                      </a:r>
                      <a:r>
                        <a:rPr lang="en-US" altLang="zh-CN" sz="2500" b="1">
                          <a:solidFill>
                            <a:schemeClr val="tx1"/>
                          </a:solidFill>
                          <a:latin typeface="宋体" panose="02010600030101010101" pitchFamily="2" charset="-122"/>
                          <a:ea typeface="宋体" panose="02010600030101010101" pitchFamily="2" charset="-122"/>
                        </a:rPr>
                        <a:t>)</a:t>
                      </a:r>
                      <a:r>
                        <a:rPr lang="zh-CN" altLang="en-US" sz="2500" b="1">
                          <a:solidFill>
                            <a:schemeClr val="tx1"/>
                          </a:solidFill>
                          <a:latin typeface="宋体" panose="02010600030101010101" pitchFamily="2" charset="-122"/>
                          <a:ea typeface="宋体" panose="02010600030101010101" pitchFamily="2" charset="-122"/>
                        </a:rPr>
                        <a:t>破坏</a:t>
                      </a:r>
                      <a:endParaRPr lang="zh-CN" altLang="en-US" sz="25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500" b="1">
                          <a:solidFill>
                            <a:schemeClr val="tx1"/>
                          </a:solidFill>
                          <a:latin typeface="宋体" panose="02010600030101010101" pitchFamily="2" charset="-122"/>
                          <a:ea typeface="宋体" panose="02010600030101010101" pitchFamily="2" charset="-122"/>
                        </a:rPr>
                        <a:t>资本主义有所发展</a:t>
                      </a:r>
                      <a:endParaRPr lang="zh-CN" altLang="en-US" sz="25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500" b="1">
                          <a:solidFill>
                            <a:srgbClr val="0000FF"/>
                          </a:solidFill>
                          <a:highlight>
                            <a:srgbClr val="FFFF00"/>
                          </a:highlight>
                          <a:latin typeface="宋体" panose="02010600030101010101" pitchFamily="2" charset="-122"/>
                          <a:ea typeface="宋体" panose="02010600030101010101" pitchFamily="2" charset="-122"/>
                        </a:rPr>
                        <a:t>经济危机</a:t>
                      </a:r>
                      <a:endParaRPr lang="zh-CN" altLang="en-US" sz="2500" b="1">
                        <a:solidFill>
                          <a:srgbClr val="0000FF"/>
                        </a:solidFill>
                        <a:highlight>
                          <a:srgbClr val="FFFF00"/>
                        </a:highlight>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500" b="1">
                          <a:solidFill>
                            <a:srgbClr val="C00000"/>
                          </a:solidFill>
                          <a:latin typeface="宋体" panose="02010600030101010101" pitchFamily="2" charset="-122"/>
                          <a:ea typeface="宋体" panose="02010600030101010101" pitchFamily="2" charset="-122"/>
                        </a:rPr>
                        <a:t>罗斯福新政</a:t>
                      </a:r>
                      <a:endParaRPr lang="zh-CN" altLang="en-US" sz="2500" b="1">
                        <a:solidFill>
                          <a:srgbClr val="C00000"/>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500" b="1">
                          <a:solidFill>
                            <a:schemeClr val="tx1"/>
                          </a:solidFill>
                          <a:latin typeface="宋体" panose="02010600030101010101" pitchFamily="2" charset="-122"/>
                          <a:ea typeface="宋体" panose="02010600030101010101" pitchFamily="2" charset="-122"/>
                        </a:rPr>
                        <a:t>(</a:t>
                      </a:r>
                      <a:r>
                        <a:rPr lang="zh-CN" altLang="en-US" sz="2500" b="1">
                          <a:solidFill>
                            <a:schemeClr val="tx1"/>
                          </a:solidFill>
                          <a:latin typeface="宋体" panose="02010600030101010101" pitchFamily="2" charset="-122"/>
                          <a:ea typeface="宋体" panose="02010600030101010101" pitchFamily="2" charset="-122"/>
                        </a:rPr>
                        <a:t>二战</a:t>
                      </a:r>
                      <a:r>
                        <a:rPr lang="en-US" altLang="zh-CN" sz="2500" b="1">
                          <a:solidFill>
                            <a:schemeClr val="tx1"/>
                          </a:solidFill>
                          <a:latin typeface="宋体" panose="02010600030101010101" pitchFamily="2" charset="-122"/>
                          <a:ea typeface="宋体" panose="02010600030101010101" pitchFamily="2" charset="-122"/>
                        </a:rPr>
                        <a:t>)</a:t>
                      </a:r>
                      <a:r>
                        <a:rPr lang="zh-CN" altLang="en-US" sz="2500" b="1">
                          <a:solidFill>
                            <a:schemeClr val="tx1"/>
                          </a:solidFill>
                          <a:latin typeface="宋体" panose="02010600030101010101" pitchFamily="2" charset="-122"/>
                          <a:ea typeface="宋体" panose="02010600030101010101" pitchFamily="2" charset="-122"/>
                        </a:rPr>
                        <a:t>破坏</a:t>
                      </a:r>
                      <a:endParaRPr lang="zh-CN" altLang="en-US" sz="25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algn="ctr"/>
                      <a:r>
                        <a:rPr lang="zh-CN" altLang="en-US" sz="2500" b="1">
                          <a:solidFill>
                            <a:srgbClr val="C00000"/>
                          </a:solidFill>
                          <a:latin typeface="宋体" panose="02010600030101010101" pitchFamily="2" charset="-122"/>
                          <a:ea typeface="宋体" panose="02010600030101010101" pitchFamily="2" charset="-122"/>
                        </a:rPr>
                        <a:t>宏观调控</a:t>
                      </a:r>
                      <a:r>
                        <a:rPr lang="en-US" altLang="zh-CN" sz="2500" b="1">
                          <a:solidFill>
                            <a:schemeClr val="tx1"/>
                          </a:solidFill>
                          <a:latin typeface="宋体" panose="02010600030101010101" pitchFamily="2" charset="-122"/>
                          <a:ea typeface="宋体" panose="02010600030101010101" pitchFamily="2" charset="-122"/>
                        </a:rPr>
                        <a:t>+</a:t>
                      </a:r>
                      <a:r>
                        <a:rPr lang="zh-CN" altLang="en-US" sz="2500" b="1">
                          <a:solidFill>
                            <a:srgbClr val="0070C0"/>
                          </a:solidFill>
                          <a:latin typeface="宋体" panose="02010600030101010101" pitchFamily="2" charset="-122"/>
                          <a:ea typeface="宋体" panose="02010600030101010101" pitchFamily="2" charset="-122"/>
                        </a:rPr>
                        <a:t>市场调节</a:t>
                      </a:r>
                      <a:endParaRPr lang="en-US" altLang="zh-CN" sz="2500" b="1">
                        <a:solidFill>
                          <a:srgbClr val="0070C0"/>
                        </a:solidFill>
                        <a:latin typeface="宋体" panose="02010600030101010101" pitchFamily="2" charset="-122"/>
                        <a:ea typeface="宋体" panose="02010600030101010101" pitchFamily="2" charset="-122"/>
                      </a:endParaRPr>
                    </a:p>
                    <a:p>
                      <a:pPr algn="ctr"/>
                      <a:r>
                        <a:rPr lang="zh-CN" altLang="en-US" sz="2500" b="1">
                          <a:solidFill>
                            <a:srgbClr val="00B050"/>
                          </a:solidFill>
                          <a:latin typeface="宋体" panose="02010600030101010101" pitchFamily="2" charset="-122"/>
                          <a:ea typeface="宋体" panose="02010600030101010101" pitchFamily="2" charset="-122"/>
                        </a:rPr>
                        <a:t>科技</a:t>
                      </a:r>
                      <a:r>
                        <a:rPr lang="zh-CN" altLang="en-US" sz="2500" b="1">
                          <a:solidFill>
                            <a:schemeClr val="tx1"/>
                          </a:solidFill>
                          <a:latin typeface="宋体" panose="02010600030101010101" pitchFamily="2" charset="-122"/>
                          <a:ea typeface="宋体" panose="02010600030101010101" pitchFamily="2" charset="-122"/>
                        </a:rPr>
                        <a:t>促进经济发展</a:t>
                      </a:r>
                      <a:endParaRPr lang="zh-CN" altLang="en-US" sz="25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500" b="1">
                          <a:solidFill>
                            <a:schemeClr val="tx1"/>
                          </a:solidFill>
                          <a:latin typeface="宋体" panose="02010600030101010101" pitchFamily="2" charset="-122"/>
                          <a:ea typeface="宋体" panose="02010600030101010101" pitchFamily="2" charset="-122"/>
                        </a:rPr>
                        <a:t>“</a:t>
                      </a:r>
                      <a:r>
                        <a:rPr lang="zh-CN" altLang="en-US" sz="2500" b="1">
                          <a:solidFill>
                            <a:srgbClr val="0000FF"/>
                          </a:solidFill>
                          <a:highlight>
                            <a:srgbClr val="FFFF00"/>
                          </a:highlight>
                          <a:latin typeface="宋体" panose="02010600030101010101" pitchFamily="2" charset="-122"/>
                          <a:ea typeface="宋体" panose="02010600030101010101" pitchFamily="2" charset="-122"/>
                        </a:rPr>
                        <a:t>滞胀</a:t>
                      </a:r>
                      <a:r>
                        <a:rPr lang="zh-CN" altLang="en-US" sz="2500" b="1">
                          <a:solidFill>
                            <a:schemeClr val="tx1"/>
                          </a:solidFill>
                          <a:latin typeface="宋体" panose="02010600030101010101" pitchFamily="2" charset="-122"/>
                          <a:ea typeface="宋体" panose="02010600030101010101" pitchFamily="2" charset="-122"/>
                        </a:rPr>
                        <a:t>”</a:t>
                      </a:r>
                      <a:endParaRPr lang="zh-CN" altLang="en-US" sz="25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500" b="1">
                          <a:solidFill>
                            <a:srgbClr val="0000FF"/>
                          </a:solidFill>
                          <a:latin typeface="宋体" panose="02010600030101010101" pitchFamily="2" charset="-122"/>
                          <a:ea typeface="宋体" panose="02010600030101010101" pitchFamily="2" charset="-122"/>
                        </a:rPr>
                        <a:t>金融危机</a:t>
                      </a:r>
                      <a:endParaRPr lang="zh-CN" altLang="en-US" sz="2500" b="1">
                        <a:solidFill>
                          <a:srgbClr val="0000FF"/>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表格 18"/>
          <p:cNvGraphicFramePr>
            <a:graphicFrameLocks noGrp="1"/>
          </p:cNvGraphicFramePr>
          <p:nvPr>
            <p:custDataLst>
              <p:tags r:id="rId5"/>
            </p:custDataLst>
          </p:nvPr>
        </p:nvGraphicFramePr>
        <p:xfrm>
          <a:off x="4978792" y="2463282"/>
          <a:ext cx="2662978" cy="3902718"/>
        </p:xfrm>
        <a:graphic>
          <a:graphicData uri="http://schemas.openxmlformats.org/drawingml/2006/table">
            <a:tbl>
              <a:tblPr firstRow="1" bandRow="1">
                <a:tableStyleId>{EB344D84-9AFB-497E-A393-DC336BA19D2E}</a:tableStyleId>
              </a:tblPr>
              <a:tblGrid>
                <a:gridCol w="2662978"/>
              </a:tblGrid>
              <a:tr h="699796">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rPr>
                        <a:t>战时共产主义政策</a:t>
                      </a:r>
                      <a:endParaRPr kumimoji="0" lang="en-US" altLang="zh-CN" sz="20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rPr>
                        <a:t>新经济政策</a:t>
                      </a:r>
                      <a:endParaRPr kumimoji="0" lang="zh-CN" altLang="en-US" sz="20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63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rPr>
                        <a:t>斯大林模式</a:t>
                      </a:r>
                      <a:endParaRPr kumimoji="0" lang="en-US" altLang="zh-CN" sz="26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二战</a:t>
                      </a:r>
                      <a:r>
                        <a:rPr kumimoji="0" lang="en-US" altLang="zh-CN"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破坏</a:t>
                      </a:r>
                      <a:endPar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7658">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600" b="1">
                          <a:solidFill>
                            <a:schemeClr val="tx1"/>
                          </a:solidFill>
                          <a:latin typeface="宋体" panose="02010600030101010101" pitchFamily="2" charset="-122"/>
                          <a:ea typeface="宋体" panose="02010600030101010101" pitchFamily="2" charset="-122"/>
                        </a:rPr>
                        <a:t>改革→困境</a:t>
                      </a:r>
                      <a:endParaRPr lang="zh-CN" altLang="en-US" sz="2600" b="1">
                        <a:solidFill>
                          <a:schemeClr val="tx1"/>
                        </a:solidFill>
                        <a:latin typeface="宋体" panose="02010600030101010101" pitchFamily="2" charset="-122"/>
                        <a:ea typeface="宋体" panose="02010600030101010101" pitchFamily="2"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886">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6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rPr>
                        <a:t>解体</a:t>
                      </a:r>
                      <a:endParaRPr kumimoji="0" lang="zh-CN" altLang="en-US" sz="26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20" name="矩形 19"/>
          <p:cNvSpPr/>
          <p:nvPr>
            <p:custDataLst>
              <p:tags r:id="rId6"/>
            </p:custDataLst>
          </p:nvPr>
        </p:nvSpPr>
        <p:spPr>
          <a:xfrm>
            <a:off x="4971230" y="1958584"/>
            <a:ext cx="2661995" cy="495161"/>
          </a:xfrm>
          <a:prstGeom prst="rect">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effectLst>
                  <a:outerShdw blurRad="38100" dist="38100" dir="2700000" algn="tl">
                    <a:srgbClr val="000000">
                      <a:alpha val="43137"/>
                    </a:srgbClr>
                  </a:outerShdw>
                </a:effectLst>
                <a:latin typeface="微软雅黑" panose="020B0503020204020204" charset="-122"/>
                <a:ea typeface="微软雅黑" panose="020B0503020204020204" charset="-122"/>
              </a:rPr>
              <a:t>社会主义</a:t>
            </a:r>
            <a:r>
              <a:rPr lang="en-US" altLang="zh-CN" sz="2600" b="1">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600" b="1">
                <a:effectLst>
                  <a:outerShdw blurRad="38100" dist="38100" dir="2700000" algn="tl">
                    <a:srgbClr val="000000">
                      <a:alpha val="43137"/>
                    </a:srgbClr>
                  </a:outerShdw>
                </a:effectLst>
                <a:latin typeface="微软雅黑" panose="020B0503020204020204" charset="-122"/>
                <a:ea typeface="微软雅黑" panose="020B0503020204020204" charset="-122"/>
              </a:rPr>
              <a:t>苏联</a:t>
            </a:r>
            <a:r>
              <a:rPr lang="en-US" altLang="zh-CN" sz="2600" b="1">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2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aphicFrame>
        <p:nvGraphicFramePr>
          <p:cNvPr id="29" name="表格 28"/>
          <p:cNvGraphicFramePr>
            <a:graphicFrameLocks noGrp="1"/>
          </p:cNvGraphicFramePr>
          <p:nvPr>
            <p:custDataLst>
              <p:tags r:id="rId7"/>
            </p:custDataLst>
          </p:nvPr>
        </p:nvGraphicFramePr>
        <p:xfrm>
          <a:off x="7641771" y="4581330"/>
          <a:ext cx="2137199" cy="1791380"/>
        </p:xfrm>
        <a:graphic>
          <a:graphicData uri="http://schemas.openxmlformats.org/drawingml/2006/table">
            <a:tbl>
              <a:tblPr firstRow="1" bandRow="1">
                <a:tableStyleId>{EB344D84-9AFB-497E-A393-DC336BA19D2E}</a:tableStyleId>
              </a:tblPr>
              <a:tblGrid>
                <a:gridCol w="2137199"/>
              </a:tblGrid>
              <a:tr h="888382">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社会主义革命</a:t>
                      </a:r>
                      <a:endParaRPr kumimoji="0" lang="en-US" altLang="zh-CN"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社会主义建设</a:t>
                      </a:r>
                      <a:endPar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2998">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改革开放</a:t>
                      </a:r>
                      <a:endParaRPr kumimoji="0" lang="en-US" altLang="zh-CN" sz="24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社会主义市场经济</a:t>
                      </a:r>
                      <a:endParaRPr kumimoji="0" lang="zh-CN" altLang="en-US" sz="18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1" name="矩形 30"/>
          <p:cNvSpPr/>
          <p:nvPr>
            <p:custDataLst>
              <p:tags r:id="rId8"/>
            </p:custDataLst>
          </p:nvPr>
        </p:nvSpPr>
        <p:spPr>
          <a:xfrm>
            <a:off x="7648512" y="4086169"/>
            <a:ext cx="2130458" cy="495161"/>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effectLst>
                  <a:outerShdw blurRad="38100" dist="38100" dir="2700000" algn="tl">
                    <a:srgbClr val="000000">
                      <a:alpha val="43137"/>
                    </a:srgbClr>
                  </a:outerShdw>
                </a:effectLst>
                <a:latin typeface="微软雅黑" panose="020B0503020204020204" charset="-122"/>
                <a:ea typeface="微软雅黑" panose="020B0503020204020204" charset="-122"/>
              </a:rPr>
              <a:t>新中国</a:t>
            </a:r>
            <a:endParaRPr lang="zh-CN" altLang="en-US" sz="28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aphicFrame>
        <p:nvGraphicFramePr>
          <p:cNvPr id="33" name="表格 32"/>
          <p:cNvGraphicFramePr>
            <a:graphicFrameLocks noGrp="1"/>
          </p:cNvGraphicFramePr>
          <p:nvPr>
            <p:custDataLst>
              <p:tags r:id="rId9"/>
            </p:custDataLst>
          </p:nvPr>
        </p:nvGraphicFramePr>
        <p:xfrm>
          <a:off x="9778970" y="4991659"/>
          <a:ext cx="2034813" cy="1381051"/>
        </p:xfrm>
        <a:graphic>
          <a:graphicData uri="http://schemas.openxmlformats.org/drawingml/2006/table">
            <a:tbl>
              <a:tblPr firstRow="1" bandRow="1">
                <a:tableStyleId>{EB344D84-9AFB-497E-A393-DC336BA19D2E}</a:tableStyleId>
              </a:tblPr>
              <a:tblGrid>
                <a:gridCol w="2034813"/>
              </a:tblGrid>
              <a:tr h="84142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高速发展</a:t>
                      </a:r>
                      <a:endPar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9631">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结构存在问题</a:t>
                      </a:r>
                      <a:endPar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4" name="矩形 33"/>
          <p:cNvSpPr/>
          <p:nvPr>
            <p:custDataLst>
              <p:tags r:id="rId10"/>
            </p:custDataLst>
          </p:nvPr>
        </p:nvSpPr>
        <p:spPr>
          <a:xfrm>
            <a:off x="9778969" y="4581330"/>
            <a:ext cx="2028826" cy="495161"/>
          </a:xfrm>
          <a:prstGeom prst="rect">
            <a:avLst/>
          </a:prstGeom>
          <a:solidFill>
            <a:schemeClr val="accent4">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rPr>
              <a:t>发展中国家</a:t>
            </a:r>
            <a:endParaRPr lang="zh-CN" altLang="en-US" sz="24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1" name="矩形 40"/>
          <p:cNvSpPr/>
          <p:nvPr>
            <p:custDataLst>
              <p:tags r:id="rId11"/>
            </p:custDataLst>
          </p:nvPr>
        </p:nvSpPr>
        <p:spPr>
          <a:xfrm>
            <a:off x="2022152" y="1734620"/>
            <a:ext cx="2928585" cy="3063890"/>
          </a:xfrm>
          <a:prstGeom prst="rect">
            <a:avLst/>
          </a:prstGeom>
          <a:gradFill flip="none" rotWithShape="1">
            <a:gsLst>
              <a:gs pos="0">
                <a:srgbClr val="C4EAFF"/>
              </a:gs>
              <a:gs pos="100000">
                <a:srgbClr val="FFE5E6"/>
              </a:gs>
            </a:gsLst>
            <a:lin ang="10800000" scaled="1"/>
          </a:gradFill>
          <a:ln w="28575">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600" b="1" u="sng">
                <a:solidFill>
                  <a:schemeClr val="tx1"/>
                </a:solidFill>
                <a:latin typeface="微软雅黑" panose="020B0503020204020204" charset="-122"/>
                <a:ea typeface="微软雅黑" panose="020B0503020204020204" charset="-122"/>
              </a:rPr>
              <a:t>垄断资本主义</a:t>
            </a:r>
            <a:r>
              <a:rPr lang="zh-CN" altLang="en-US" sz="2600" b="1">
                <a:solidFill>
                  <a:srgbClr val="0000FF"/>
                </a:solidFill>
                <a:latin typeface="微软雅黑" panose="020B0503020204020204" charset="-122"/>
                <a:ea typeface="微软雅黑" panose="020B0503020204020204" charset="-122"/>
              </a:rPr>
              <a:t>走向</a:t>
            </a:r>
            <a:r>
              <a:rPr lang="zh-CN" altLang="en-US" sz="2600" b="1">
                <a:solidFill>
                  <a:schemeClr val="tx1"/>
                </a:solidFill>
                <a:latin typeface="微软雅黑" panose="020B0503020204020204" charset="-122"/>
                <a:ea typeface="微软雅黑" panose="020B0503020204020204" charset="-122"/>
              </a:rPr>
              <a:t>经济危机</a:t>
            </a:r>
            <a:endParaRPr lang="zh-CN" altLang="en-US" sz="2600" b="1">
              <a:solidFill>
                <a:schemeClr val="tx1"/>
              </a:solidFill>
              <a:latin typeface="微软雅黑" panose="020B0503020204020204" charset="-122"/>
              <a:ea typeface="微软雅黑" panose="020B0503020204020204" charset="-122"/>
            </a:endParaRPr>
          </a:p>
          <a:p>
            <a:pPr lvl="0" algn="ctr">
              <a:lnSpc>
                <a:spcPct val="150000"/>
              </a:lnSpc>
            </a:pPr>
            <a:r>
              <a:rPr lang="zh-CN" altLang="en-US" sz="2600" b="1">
                <a:solidFill>
                  <a:schemeClr val="tx1"/>
                </a:solidFill>
                <a:latin typeface="微软雅黑" panose="020B0503020204020204" charset="-122"/>
                <a:ea typeface="微软雅黑" panose="020B0503020204020204" charset="-122"/>
              </a:rPr>
              <a:t>国家干预</a:t>
            </a:r>
            <a:r>
              <a:rPr lang="zh-CN" altLang="en-US" sz="2600" b="1">
                <a:solidFill>
                  <a:srgbClr val="C00000"/>
                </a:solidFill>
                <a:latin typeface="微软雅黑" panose="020B0503020204020204" charset="-122"/>
                <a:ea typeface="微软雅黑" panose="020B0503020204020204" charset="-122"/>
              </a:rPr>
              <a:t>缓和</a:t>
            </a:r>
            <a:r>
              <a:rPr lang="zh-CN" altLang="en-US" sz="2600" b="1">
                <a:solidFill>
                  <a:schemeClr val="tx1"/>
                </a:solidFill>
                <a:latin typeface="微软雅黑" panose="020B0503020204020204" charset="-122"/>
                <a:ea typeface="微软雅黑" panose="020B0503020204020204" charset="-122"/>
              </a:rPr>
              <a:t>危机</a:t>
            </a:r>
            <a:endParaRPr lang="zh-CN" altLang="en-US" sz="2600" b="1">
              <a:solidFill>
                <a:schemeClr val="tx1"/>
              </a:solidFill>
              <a:latin typeface="微软雅黑" panose="020B0503020204020204" charset="-122"/>
              <a:ea typeface="微软雅黑" panose="020B0503020204020204" charset="-122"/>
            </a:endParaRPr>
          </a:p>
          <a:p>
            <a:pPr lvl="0" algn="ctr">
              <a:lnSpc>
                <a:spcPct val="150000"/>
              </a:lnSpc>
            </a:pPr>
            <a:r>
              <a:rPr lang="zh-CN" altLang="en-US" sz="2600" b="1">
                <a:solidFill>
                  <a:schemeClr val="tx1"/>
                </a:solidFill>
                <a:latin typeface="微软雅黑" panose="020B0503020204020204" charset="-122"/>
                <a:ea typeface="微软雅黑" panose="020B0503020204020204" charset="-122"/>
              </a:rPr>
              <a:t>科技发展</a:t>
            </a:r>
            <a:r>
              <a:rPr lang="zh-CN" altLang="en-US" sz="2600" b="1">
                <a:solidFill>
                  <a:srgbClr val="FF0000"/>
                </a:solidFill>
                <a:latin typeface="微软雅黑" panose="020B0503020204020204" charset="-122"/>
                <a:ea typeface="微软雅黑" panose="020B0503020204020204" charset="-122"/>
              </a:rPr>
              <a:t>促进</a:t>
            </a:r>
            <a:r>
              <a:rPr lang="zh-CN" altLang="en-US" sz="2600" b="1">
                <a:solidFill>
                  <a:schemeClr val="tx1"/>
                </a:solidFill>
                <a:latin typeface="微软雅黑" panose="020B0503020204020204" charset="-122"/>
                <a:ea typeface="微软雅黑" panose="020B0503020204020204" charset="-122"/>
              </a:rPr>
              <a:t>经济</a:t>
            </a:r>
            <a:endParaRPr lang="zh-CN" altLang="en-US" sz="2600" b="1">
              <a:solidFill>
                <a:schemeClr val="tx1"/>
              </a:solidFill>
              <a:latin typeface="微软雅黑" panose="020B0503020204020204" charset="-122"/>
              <a:ea typeface="微软雅黑" panose="020B0503020204020204" charset="-122"/>
            </a:endParaRPr>
          </a:p>
          <a:p>
            <a:pPr lvl="0" algn="ctr">
              <a:lnSpc>
                <a:spcPct val="150000"/>
              </a:lnSpc>
            </a:pPr>
            <a:r>
              <a:rPr lang="zh-CN" altLang="en-US" sz="2600" b="1">
                <a:solidFill>
                  <a:schemeClr val="tx1"/>
                </a:solidFill>
                <a:latin typeface="微软雅黑" panose="020B0503020204020204" charset="-122"/>
                <a:ea typeface="微软雅黑" panose="020B0503020204020204" charset="-122"/>
              </a:rPr>
              <a:t>但</a:t>
            </a:r>
            <a:r>
              <a:rPr lang="zh-CN" altLang="en-US" sz="2600" b="1">
                <a:solidFill>
                  <a:srgbClr val="0000FF"/>
                </a:solidFill>
                <a:latin typeface="微软雅黑" panose="020B0503020204020204" charset="-122"/>
                <a:ea typeface="微软雅黑" panose="020B0503020204020204" charset="-122"/>
              </a:rPr>
              <a:t>未根治</a:t>
            </a:r>
            <a:r>
              <a:rPr lang="zh-CN" altLang="en-US" sz="2600" b="1">
                <a:solidFill>
                  <a:schemeClr val="tx1"/>
                </a:solidFill>
                <a:latin typeface="微软雅黑" panose="020B0503020204020204" charset="-122"/>
                <a:ea typeface="微软雅黑" panose="020B0503020204020204" charset="-122"/>
              </a:rPr>
              <a:t>危机</a:t>
            </a:r>
            <a:endParaRPr lang="zh-CN" altLang="en-US" sz="2600" b="1">
              <a:solidFill>
                <a:schemeClr val="tx1"/>
              </a:solidFill>
              <a:latin typeface="微软雅黑" panose="020B0503020204020204" charset="-122"/>
              <a:ea typeface="微软雅黑" panose="020B0503020204020204" charset="-122"/>
            </a:endParaRPr>
          </a:p>
        </p:txBody>
      </p:sp>
      <p:sp>
        <p:nvSpPr>
          <p:cNvPr id="42" name="矩形 41"/>
          <p:cNvSpPr/>
          <p:nvPr>
            <p:custDataLst>
              <p:tags r:id="rId12"/>
            </p:custDataLst>
          </p:nvPr>
        </p:nvSpPr>
        <p:spPr>
          <a:xfrm>
            <a:off x="4983176" y="2463282"/>
            <a:ext cx="2638102" cy="2555244"/>
          </a:xfrm>
          <a:prstGeom prst="rect">
            <a:avLst/>
          </a:prstGeom>
          <a:gradFill flip="none" rotWithShape="1">
            <a:gsLst>
              <a:gs pos="0">
                <a:srgbClr val="C4EAFF"/>
              </a:gs>
              <a:gs pos="100000">
                <a:srgbClr val="FFE5E6"/>
              </a:gs>
            </a:gsLst>
            <a:lin ang="10800000" scaled="1"/>
          </a:gradFill>
          <a:ln w="28575">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600" b="1" u="sng">
                <a:solidFill>
                  <a:schemeClr val="tx1"/>
                </a:solidFill>
                <a:latin typeface="微软雅黑" panose="020B0503020204020204" charset="-122"/>
                <a:ea typeface="微软雅黑" panose="020B0503020204020204" charset="-122"/>
              </a:rPr>
              <a:t>高度集中的</a:t>
            </a:r>
            <a:endParaRPr lang="en-US" altLang="zh-CN" sz="2600" b="1" u="sng">
              <a:solidFill>
                <a:schemeClr val="tx1"/>
              </a:solidFill>
              <a:latin typeface="微软雅黑" panose="020B0503020204020204" charset="-122"/>
              <a:ea typeface="微软雅黑" panose="020B0503020204020204" charset="-122"/>
            </a:endParaRPr>
          </a:p>
          <a:p>
            <a:pPr lvl="0" algn="ctr">
              <a:lnSpc>
                <a:spcPct val="150000"/>
              </a:lnSpc>
            </a:pPr>
            <a:r>
              <a:rPr lang="zh-CN" altLang="en-US" sz="2600" b="1" u="sng">
                <a:solidFill>
                  <a:schemeClr val="tx1"/>
                </a:solidFill>
                <a:latin typeface="微软雅黑" panose="020B0503020204020204" charset="-122"/>
                <a:ea typeface="微软雅黑" panose="020B0503020204020204" charset="-122"/>
              </a:rPr>
              <a:t>计划经济体制</a:t>
            </a:r>
            <a:endParaRPr lang="en-US" altLang="zh-CN" sz="2600" b="1" u="sng">
              <a:solidFill>
                <a:schemeClr val="tx1"/>
              </a:solidFill>
              <a:latin typeface="微软雅黑" panose="020B0503020204020204" charset="-122"/>
              <a:ea typeface="微软雅黑" panose="020B0503020204020204" charset="-122"/>
            </a:endParaRPr>
          </a:p>
          <a:p>
            <a:pPr lvl="0" algn="ctr">
              <a:lnSpc>
                <a:spcPct val="150000"/>
              </a:lnSpc>
            </a:pPr>
            <a:r>
              <a:rPr lang="zh-CN" altLang="en-US" sz="2600" b="1">
                <a:solidFill>
                  <a:schemeClr val="tx1"/>
                </a:solidFill>
                <a:latin typeface="微软雅黑" panose="020B0503020204020204" charset="-122"/>
                <a:ea typeface="微软雅黑" panose="020B0503020204020204" charset="-122"/>
              </a:rPr>
              <a:t>由</a:t>
            </a:r>
            <a:r>
              <a:rPr lang="zh-CN" altLang="en-US" sz="2600" b="1">
                <a:solidFill>
                  <a:srgbClr val="C00000"/>
                </a:solidFill>
                <a:latin typeface="微软雅黑" panose="020B0503020204020204" charset="-122"/>
                <a:ea typeface="微软雅黑" panose="020B0503020204020204" charset="-122"/>
              </a:rPr>
              <a:t>高速发展</a:t>
            </a:r>
            <a:r>
              <a:rPr lang="zh-CN" altLang="en-US" sz="2600" b="1">
                <a:solidFill>
                  <a:schemeClr val="tx1"/>
                </a:solidFill>
                <a:latin typeface="微软雅黑" panose="020B0503020204020204" charset="-122"/>
                <a:ea typeface="微软雅黑" panose="020B0503020204020204" charset="-122"/>
              </a:rPr>
              <a:t>走向</a:t>
            </a:r>
            <a:r>
              <a:rPr lang="zh-CN" altLang="en-US" sz="2600" b="1">
                <a:solidFill>
                  <a:srgbClr val="0000FF"/>
                </a:solidFill>
                <a:latin typeface="微软雅黑" panose="020B0503020204020204" charset="-122"/>
                <a:ea typeface="微软雅黑" panose="020B0503020204020204" charset="-122"/>
              </a:rPr>
              <a:t>解体崩溃</a:t>
            </a:r>
            <a:endParaRPr lang="zh-CN" altLang="en-US" sz="2600" b="1">
              <a:solidFill>
                <a:srgbClr val="0000FF"/>
              </a:solidFill>
              <a:latin typeface="微软雅黑" panose="020B0503020204020204" charset="-122"/>
              <a:ea typeface="微软雅黑" panose="020B0503020204020204" charset="-122"/>
            </a:endParaRPr>
          </a:p>
        </p:txBody>
      </p:sp>
      <p:sp>
        <p:nvSpPr>
          <p:cNvPr id="43" name="矩形 42"/>
          <p:cNvSpPr/>
          <p:nvPr>
            <p:custDataLst>
              <p:tags r:id="rId13"/>
            </p:custDataLst>
          </p:nvPr>
        </p:nvSpPr>
        <p:spPr>
          <a:xfrm>
            <a:off x="7648512" y="2427249"/>
            <a:ext cx="2137196" cy="1658920"/>
          </a:xfrm>
          <a:prstGeom prst="rect">
            <a:avLst/>
          </a:prstGeom>
          <a:gradFill flip="none" rotWithShape="1">
            <a:gsLst>
              <a:gs pos="0">
                <a:srgbClr val="C4EAFF"/>
              </a:gs>
              <a:gs pos="100000">
                <a:srgbClr val="FFE5E6"/>
              </a:gs>
            </a:gsLst>
            <a:lin ang="10800000" scaled="1"/>
          </a:gradFill>
          <a:ln w="28575">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tx1"/>
                </a:solidFill>
                <a:latin typeface="微软雅黑" panose="020B0503020204020204" charset="-122"/>
                <a:ea typeface="微软雅黑" panose="020B0503020204020204" charset="-122"/>
              </a:rPr>
              <a:t>社会主义革命</a:t>
            </a:r>
            <a:endParaRPr lang="en-US" altLang="zh-CN" sz="2400" b="1">
              <a:solidFill>
                <a:schemeClr val="tx1"/>
              </a:solidFill>
              <a:latin typeface="微软雅黑" panose="020B0503020204020204" charset="-122"/>
              <a:ea typeface="微软雅黑" panose="020B0503020204020204" charset="-122"/>
            </a:endParaRPr>
          </a:p>
          <a:p>
            <a:pPr lvl="0" algn="ctr"/>
            <a:r>
              <a:rPr lang="zh-CN" altLang="en-US" sz="2400" b="1">
                <a:solidFill>
                  <a:srgbClr val="0070C0"/>
                </a:solidFill>
                <a:latin typeface="微软雅黑" panose="020B0503020204020204" charset="-122"/>
                <a:ea typeface="微软雅黑" panose="020B0503020204020204" charset="-122"/>
              </a:rPr>
              <a:t>曲折探索</a:t>
            </a:r>
            <a:endParaRPr lang="en-US" altLang="zh-CN" sz="2400" b="1">
              <a:solidFill>
                <a:srgbClr val="0070C0"/>
              </a:solidFill>
              <a:latin typeface="微软雅黑" panose="020B0503020204020204" charset="-122"/>
              <a:ea typeface="微软雅黑" panose="020B0503020204020204" charset="-122"/>
            </a:endParaRPr>
          </a:p>
          <a:p>
            <a:pPr lvl="0" algn="ctr"/>
            <a:r>
              <a:rPr lang="zh-CN" altLang="en-US" sz="2400" b="1">
                <a:solidFill>
                  <a:schemeClr val="tx1"/>
                </a:solidFill>
                <a:latin typeface="微软雅黑" panose="020B0503020204020204" charset="-122"/>
                <a:ea typeface="微软雅黑" panose="020B0503020204020204" charset="-122"/>
              </a:rPr>
              <a:t>到改革开放后经济</a:t>
            </a:r>
            <a:r>
              <a:rPr lang="zh-CN" altLang="en-US" sz="2400" b="1">
                <a:solidFill>
                  <a:srgbClr val="FF0000"/>
                </a:solidFill>
                <a:latin typeface="微软雅黑" panose="020B0503020204020204" charset="-122"/>
                <a:ea typeface="微软雅黑" panose="020B0503020204020204" charset="-122"/>
              </a:rPr>
              <a:t>不断发展</a:t>
            </a:r>
            <a:endParaRPr lang="zh-CN" altLang="en-US" sz="2400" b="1">
              <a:solidFill>
                <a:srgbClr val="FF0000"/>
              </a:solidFill>
              <a:latin typeface="微软雅黑" panose="020B0503020204020204" charset="-122"/>
              <a:ea typeface="微软雅黑" panose="020B0503020204020204" charset="-122"/>
            </a:endParaRPr>
          </a:p>
        </p:txBody>
      </p:sp>
      <p:sp>
        <p:nvSpPr>
          <p:cNvPr id="44" name="矩形 43"/>
          <p:cNvSpPr/>
          <p:nvPr>
            <p:custDataLst>
              <p:tags r:id="rId14"/>
            </p:custDataLst>
          </p:nvPr>
        </p:nvSpPr>
        <p:spPr>
          <a:xfrm>
            <a:off x="9792450" y="3617833"/>
            <a:ext cx="2039465" cy="936672"/>
          </a:xfrm>
          <a:prstGeom prst="rect">
            <a:avLst/>
          </a:prstGeom>
          <a:gradFill flip="none" rotWithShape="1">
            <a:gsLst>
              <a:gs pos="0">
                <a:srgbClr val="C4EAFF"/>
              </a:gs>
              <a:gs pos="100000">
                <a:srgbClr val="FFE5E6"/>
              </a:gs>
            </a:gsLst>
            <a:lin ang="10800000" scaled="1"/>
          </a:gradFill>
          <a:ln w="28575">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tx1"/>
                </a:solidFill>
                <a:latin typeface="微软雅黑" panose="020B0503020204020204" charset="-122"/>
                <a:ea typeface="微软雅黑" panose="020B0503020204020204" charset="-122"/>
              </a:rPr>
              <a:t>实现高速发展但仍充满挑战</a:t>
            </a:r>
            <a:endParaRPr lang="zh-CN" altLang="en-US" sz="2400" b="1">
              <a:solidFill>
                <a:schemeClr val="tx1"/>
              </a:solidFill>
              <a:latin typeface="微软雅黑" panose="020B0503020204020204" charset="-122"/>
              <a:ea typeface="微软雅黑" panose="020B0503020204020204" charset="-122"/>
            </a:endParaRPr>
          </a:p>
        </p:txBody>
      </p:sp>
    </p:spTree>
    <p:custDataLst>
      <p:tags r:id="rId15"/>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trips(downRigh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strips(downRigh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strips(downRigh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strips(downRight)">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r:link="rId3"/>
          <a:stretch>
            <a:fillRect/>
          </a:stretch>
        </p:blipFill>
        <p:spPr>
          <a:xfrm flipH="1">
            <a:off x="635" y="0"/>
            <a:ext cx="12189460" cy="7160260"/>
          </a:xfrm>
          <a:prstGeom prst="rect">
            <a:avLst/>
          </a:prstGeom>
          <a:noFill/>
          <a:ln w="9525">
            <a:noFill/>
          </a:ln>
        </p:spPr>
      </p:pic>
      <p:sp>
        <p:nvSpPr>
          <p:cNvPr id="5" name="矩形 4"/>
          <p:cNvSpPr/>
          <p:nvPr>
            <p:custDataLst>
              <p:tags r:id="rId4"/>
            </p:custDataLst>
          </p:nvPr>
        </p:nvSpPr>
        <p:spPr>
          <a:xfrm>
            <a:off x="1270" y="0"/>
            <a:ext cx="12192635" cy="7160260"/>
          </a:xfrm>
          <a:prstGeom prst="rect">
            <a:avLst/>
          </a:prstGeom>
          <a:solidFill>
            <a:schemeClr val="accent1">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5"/>
            </p:custDataLst>
          </p:nvPr>
        </p:nvSpPr>
        <p:spPr>
          <a:xfrm>
            <a:off x="-24765" y="2498090"/>
            <a:ext cx="12217400" cy="676275"/>
          </a:xfrm>
          <a:prstGeom prst="rect">
            <a:avLst/>
          </a:prstGeom>
          <a:solidFill>
            <a:schemeClr val="tx2">
              <a:lumMod val="20000"/>
              <a:lumOff val="80000"/>
              <a:alpha val="92000"/>
            </a:schemeClr>
          </a:solidFill>
        </p:spPr>
        <p:txBody>
          <a:bodyPr wrap="square" rtlCol="0" anchor="t">
            <a:noAutofit/>
          </a:bodyPr>
          <a:lstStyle/>
          <a:p>
            <a:pPr lvl="0" algn="ctr">
              <a:buClrTx/>
              <a:buSzTx/>
              <a:buFontTx/>
            </a:pPr>
            <a:r>
              <a:rPr lang="zh-CN" altLang="en-US" sz="3600" b="1">
                <a:latin typeface="楷体" panose="02010609060101010101" charset="-122"/>
                <a:ea typeface="楷体" panose="02010609060101010101" charset="-122"/>
                <a:cs typeface="楷体" panose="02010609060101010101" charset="-122"/>
                <a:sym typeface="+mn-ea"/>
              </a:rPr>
              <a:t>第</a:t>
            </a:r>
            <a:r>
              <a:rPr lang="en-US" altLang="zh-CN" sz="3600" b="1">
                <a:latin typeface="楷体" panose="02010609060101010101" charset="-122"/>
                <a:ea typeface="楷体" panose="02010609060101010101" charset="-122"/>
                <a:cs typeface="楷体" panose="02010609060101010101" charset="-122"/>
                <a:sym typeface="+mn-ea"/>
              </a:rPr>
              <a:t>26</a:t>
            </a:r>
            <a:r>
              <a:rPr lang="zh-CN" altLang="en-US" sz="3600" b="1">
                <a:latin typeface="楷体" panose="02010609060101010101" charset="-122"/>
                <a:ea typeface="楷体" panose="02010609060101010101" charset="-122"/>
                <a:cs typeface="楷体" panose="02010609060101010101" charset="-122"/>
                <a:sym typeface="+mn-ea"/>
              </a:rPr>
              <a:t>讲  资本主义国家的新变化</a:t>
            </a:r>
            <a:endParaRPr lang="zh-CN" altLang="en-US" sz="3600" b="1">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146685" y="2851786"/>
          <a:ext cx="11898630" cy="2985897"/>
        </p:xfrm>
        <a:graphic>
          <a:graphicData uri="http://schemas.openxmlformats.org/drawingml/2006/table">
            <a:tbl>
              <a:tblPr/>
              <a:tblGrid>
                <a:gridCol w="6123940"/>
                <a:gridCol w="5774690"/>
              </a:tblGrid>
              <a:tr h="621030">
                <a:tc>
                  <a:txBody>
                    <a:bodyPr wrap="square"/>
                    <a:lstStyle/>
                    <a:p>
                      <a:pPr algn="ctr" defTabSz="914400">
                        <a:buClrTx/>
                        <a:buSzTx/>
                        <a:buFontTx/>
                        <a:buNone/>
                      </a:pPr>
                      <a:r>
                        <a:rPr lang="zh-CN" sz="3200" b="0">
                          <a:solidFill>
                            <a:schemeClr val="bg1"/>
                          </a:solidFill>
                          <a:latin typeface="黑体" panose="02010609060101010101" charset="-122"/>
                          <a:ea typeface="黑体" panose="02010609060101010101" charset="-122"/>
                          <a:cs typeface="黑体" panose="02010609060101010101" charset="-122"/>
                        </a:rPr>
                        <a:t>明重点</a:t>
                      </a:r>
                      <a:endParaRPr lang="zh-CN" sz="3200" b="0">
                        <a:solidFill>
                          <a:schemeClr val="bg1"/>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0000"/>
                    </a:solidFill>
                  </a:tcPr>
                </a:tc>
                <a:tc>
                  <a:txBody>
                    <a:bodyPr wrap="square"/>
                    <a:lstStyle/>
                    <a:p>
                      <a:pPr algn="ctr" defTabSz="914400">
                        <a:buClrTx/>
                        <a:buSzTx/>
                        <a:buFontTx/>
                        <a:buNone/>
                      </a:pPr>
                      <a:r>
                        <a:rPr lang="zh-CN" sz="3200" b="0">
                          <a:solidFill>
                            <a:schemeClr val="bg1"/>
                          </a:solidFill>
                          <a:latin typeface="黑体" panose="02010609060101010101" charset="-122"/>
                          <a:ea typeface="黑体" panose="02010609060101010101" charset="-122"/>
                          <a:cs typeface="黑体" panose="02010609060101010101" charset="-122"/>
                        </a:rPr>
                        <a:t> 备热词</a:t>
                      </a:r>
                      <a:endParaRPr lang="zh-CN" sz="3200" b="0">
                        <a:solidFill>
                          <a:schemeClr val="bg1"/>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00000"/>
                    </a:solidFill>
                  </a:tcPr>
                </a:tc>
              </a:tr>
              <a:tr h="2004060">
                <a:tc>
                  <a:txBody>
                    <a:bodyPr wrap="square"/>
                    <a:lstStyle/>
                    <a:p>
                      <a:pPr indent="0">
                        <a:lnSpc>
                          <a:spcPct val="110000"/>
                        </a:lnSpc>
                        <a:buNone/>
                      </a:pPr>
                      <a:r>
                        <a:rPr lang="en-US" sz="2400" b="0">
                          <a:latin typeface="黑体" panose="02010609060101010101" charset="-122"/>
                          <a:ea typeface="黑体" panose="02010609060101010101" charset="-122"/>
                          <a:cs typeface="黑体" panose="02010609060101010101" charset="-122"/>
                          <a:sym typeface="+mn-ea"/>
                        </a:rPr>
                        <a:t>1</a:t>
                      </a:r>
                      <a:r>
                        <a:rPr sz="2400" b="0">
                          <a:latin typeface="黑体" panose="02010609060101010101" charset="-122"/>
                          <a:ea typeface="黑体" panose="02010609060101010101" charset="-122"/>
                          <a:cs typeface="黑体" panose="02010609060101010101" charset="-122"/>
                          <a:sym typeface="+mn-ea"/>
                        </a:rPr>
                        <a:t>.第二次世界大战后资本主义变化的表现、实质</a:t>
                      </a:r>
                      <a:endParaRPr sz="2400" b="0">
                        <a:latin typeface="黑体" panose="02010609060101010101" charset="-122"/>
                        <a:ea typeface="黑体" panose="02010609060101010101" charset="-122"/>
                        <a:cs typeface="黑体" panose="02010609060101010101" charset="-122"/>
                        <a:sym typeface="+mn-ea"/>
                      </a:endParaRPr>
                    </a:p>
                    <a:p>
                      <a:pPr indent="0">
                        <a:lnSpc>
                          <a:spcPct val="110000"/>
                        </a:lnSpc>
                        <a:buNone/>
                      </a:pPr>
                      <a:r>
                        <a:rPr lang="en-US" sz="2400" b="0">
                          <a:latin typeface="黑体" panose="02010609060101010101" charset="-122"/>
                          <a:ea typeface="黑体" panose="02010609060101010101" charset="-122"/>
                          <a:cs typeface="黑体" panose="02010609060101010101" charset="-122"/>
                          <a:sym typeface="+mn-ea"/>
                        </a:rPr>
                        <a:t>2</a:t>
                      </a:r>
                      <a:r>
                        <a:rPr sz="2400" b="0">
                          <a:latin typeface="黑体" panose="02010609060101010101" charset="-122"/>
                          <a:ea typeface="黑体" panose="02010609060101010101" charset="-122"/>
                          <a:cs typeface="黑体" panose="02010609060101010101" charset="-122"/>
                          <a:sym typeface="+mn-ea"/>
                        </a:rPr>
                        <a:t>.国家垄断资本主义的表现、评价。</a:t>
                      </a:r>
                      <a:endParaRPr sz="2400" b="0">
                        <a:latin typeface="黑体" panose="02010609060101010101" charset="-122"/>
                        <a:ea typeface="黑体" panose="02010609060101010101" charset="-122"/>
                        <a:cs typeface="黑体" panose="02010609060101010101" charset="-122"/>
                        <a:sym typeface="+mn-ea"/>
                      </a:endParaRPr>
                    </a:p>
                    <a:p>
                      <a:pPr indent="0">
                        <a:lnSpc>
                          <a:spcPct val="110000"/>
                        </a:lnSpc>
                        <a:buNone/>
                      </a:pPr>
                      <a:r>
                        <a:rPr lang="en-US" sz="2400" b="0">
                          <a:latin typeface="黑体" panose="02010609060101010101" charset="-122"/>
                          <a:ea typeface="黑体" panose="02010609060101010101" charset="-122"/>
                          <a:cs typeface="黑体" panose="02010609060101010101" charset="-122"/>
                          <a:sym typeface="+mn-ea"/>
                        </a:rPr>
                        <a:t>3</a:t>
                      </a:r>
                      <a:r>
                        <a:rPr sz="2400" b="0">
                          <a:latin typeface="黑体" panose="02010609060101010101" charset="-122"/>
                          <a:ea typeface="黑体" panose="02010609060101010101" charset="-122"/>
                          <a:cs typeface="黑体" panose="02010609060101010101" charset="-122"/>
                          <a:sym typeface="+mn-ea"/>
                        </a:rPr>
                        <a:t>.二战后世界经济体系与经济社会生活的变化</a:t>
                      </a:r>
                      <a:endParaRPr sz="2400" b="0">
                        <a:latin typeface="黑体" panose="02010609060101010101" charset="-122"/>
                        <a:ea typeface="黑体" panose="02010609060101010101" charset="-122"/>
                        <a:cs typeface="黑体" panose="02010609060101010101" charset="-122"/>
                        <a:sym typeface="+mn-ea"/>
                      </a:endParaRPr>
                    </a:p>
                    <a:p>
                      <a:pPr indent="0">
                        <a:lnSpc>
                          <a:spcPct val="110000"/>
                        </a:lnSpc>
                        <a:buNone/>
                      </a:pPr>
                      <a:endParaRPr sz="2400" b="0">
                        <a:latin typeface="黑体" panose="02010609060101010101" charset="-122"/>
                        <a:ea typeface="黑体" panose="02010609060101010101" charset="-122"/>
                        <a:cs typeface="黑体" panose="02010609060101010101" charset="-122"/>
                        <a:sym typeface="+mn-ea"/>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10000"/>
                        </a:lnSpc>
                        <a:buClrTx/>
                        <a:buSzTx/>
                        <a:buFontTx/>
                        <a:buNone/>
                      </a:pPr>
                      <a:r>
                        <a:rPr sz="2400" err="1">
                          <a:latin typeface="黑体" panose="02010609060101010101" charset="-122"/>
                          <a:ea typeface="黑体" panose="02010609060101010101" charset="-122"/>
                          <a:cs typeface="黑体" panose="02010609060101010101" charset="-122"/>
                          <a:sym typeface="+mn-ea"/>
                        </a:rPr>
                        <a:t>国家宏观调控、国际货币基金组织、新科技革命、“中间阶层”</a:t>
                      </a:r>
                      <a:r>
                        <a:rPr lang="zh-CN" sz="2400">
                          <a:latin typeface="黑体" panose="02010609060101010101" charset="-122"/>
                          <a:ea typeface="黑体" panose="02010609060101010101" charset="-122"/>
                          <a:cs typeface="黑体" panose="02010609060101010101" charset="-122"/>
                          <a:sym typeface="+mn-ea"/>
                        </a:rPr>
                        <a:t>、</a:t>
                      </a:r>
                      <a:r>
                        <a:rPr sz="2400">
                          <a:latin typeface="黑体" panose="02010609060101010101" charset="-122"/>
                          <a:ea typeface="黑体" panose="02010609060101010101" charset="-122"/>
                          <a:cs typeface="黑体" panose="02010609060101010101" charset="-122"/>
                          <a:sym typeface="+mn-ea"/>
                        </a:rPr>
                        <a:t>“福利国家”</a:t>
                      </a:r>
                      <a:r>
                        <a:rPr lang="zh-CN" sz="2400">
                          <a:latin typeface="黑体" panose="02010609060101010101" charset="-122"/>
                          <a:ea typeface="黑体" panose="02010609060101010101" charset="-122"/>
                          <a:cs typeface="黑体" panose="02010609060101010101" charset="-122"/>
                          <a:sym typeface="+mn-ea"/>
                        </a:rPr>
                        <a:t>、</a:t>
                      </a:r>
                      <a:r>
                        <a:rPr sz="2400" err="1">
                          <a:latin typeface="黑体" panose="02010609060101010101" charset="-122"/>
                          <a:ea typeface="黑体" panose="02010609060101010101" charset="-122"/>
                          <a:cs typeface="黑体" panose="02010609060101010101" charset="-122"/>
                          <a:sym typeface="+mn-ea"/>
                        </a:rPr>
                        <a:t>黑人民权运动、布雷顿森林体系、科技革命、社区、人工智能、医疗卫生体系、信息时代、电子商务</a:t>
                      </a:r>
                      <a:endParaRPr lang="zh-CN" sz="2400">
                        <a:latin typeface="黑体" panose="02010609060101010101" charset="-122"/>
                        <a:ea typeface="黑体" panose="02010609060101010101" charset="-122"/>
                        <a:cs typeface="黑体" panose="02010609060101010101" charset="-122"/>
                        <a:sym typeface="+mn-ea"/>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2"/>
            </p:custDataLst>
          </p:nvPr>
        </p:nvSpPr>
        <p:spPr>
          <a:xfrm>
            <a:off x="146685" y="698500"/>
            <a:ext cx="11899265" cy="1308735"/>
          </a:xfrm>
          <a:prstGeom prst="rect">
            <a:avLst/>
          </a:prstGeom>
          <a:noFill/>
          <a:ln w="12700" cmpd="sng">
            <a:solidFill>
              <a:schemeClr val="accent1">
                <a:shade val="50000"/>
              </a:schemeClr>
            </a:solidFill>
            <a:prstDash val="solid"/>
          </a:ln>
        </p:spPr>
        <p:txBody>
          <a:bodyPr wrap="square" rtlCol="0">
            <a:spAutoFit/>
          </a:bodyPr>
          <a:lstStyle/>
          <a:p>
            <a:pPr algn="l" defTabSz="892175" fontAlgn="auto">
              <a:lnSpc>
                <a:spcPct val="110000"/>
              </a:lnSpc>
              <a:buClrTx/>
              <a:buSzTx/>
              <a:buFontTx/>
            </a:pPr>
            <a:r>
              <a:rPr lang="en-US" altLang="en-US" sz="2400" err="1">
                <a:solidFill>
                  <a:srgbClr val="1D41D5"/>
                </a:solidFill>
                <a:latin typeface="黑体" panose="02010609060101010101" charset="-122"/>
                <a:ea typeface="黑体" panose="02010609060101010101" charset="-122"/>
                <a:cs typeface="黑体" panose="02010609060101010101" charset="-122"/>
                <a:sym typeface="+mn-ea"/>
              </a:rPr>
              <a:t>课程标准：</a:t>
            </a:r>
            <a:endParaRPr lang="en-US" altLang="en-US" sz="2400" err="1">
              <a:solidFill>
                <a:srgbClr val="1D41D5"/>
              </a:solidFill>
              <a:latin typeface="黑体" panose="02010609060101010101" charset="-122"/>
              <a:ea typeface="黑体" panose="02010609060101010101" charset="-122"/>
              <a:cs typeface="黑体" panose="02010609060101010101" charset="-122"/>
              <a:sym typeface="+mn-ea"/>
            </a:endParaRPr>
          </a:p>
          <a:p>
            <a:pPr indent="0">
              <a:lnSpc>
                <a:spcPct val="110000"/>
              </a:lnSpc>
            </a:pPr>
            <a:r>
              <a:rPr lang="en-US" sz="2345">
                <a:latin typeface="黑体" panose="02010609060101010101" charset="-122"/>
                <a:ea typeface="黑体" panose="02010609060101010101" charset="-122"/>
                <a:cs typeface="黑体" panose="02010609060101010101" charset="-122"/>
                <a:sym typeface="+mn-ea"/>
              </a:rPr>
              <a:t> </a:t>
            </a:r>
            <a:r>
              <a:rPr lang="zh-CN" sz="2400">
                <a:latin typeface="黑体" panose="02010609060101010101" charset="-122"/>
                <a:ea typeface="黑体" panose="02010609060101010101" charset="-122"/>
                <a:cs typeface="黑体" panose="02010609060101010101" charset="-122"/>
                <a:sym typeface="+mn-ea"/>
              </a:rPr>
              <a:t>通过了解第二次世界大战后资本主义国家的新变化，认识第二次世界大战后资本主义国家发展中的成就与问题。</a:t>
            </a:r>
            <a:endParaRPr lang="zh-CN" sz="2400">
              <a:solidFill>
                <a:schemeClr val="tx1"/>
              </a:solidFill>
              <a:latin typeface="黑体" panose="02010609060101010101" charset="-122"/>
              <a:ea typeface="黑体" panose="02010609060101010101" charset="-122"/>
              <a:cs typeface="黑体" panose="02010609060101010101" charset="-122"/>
              <a:sym typeface="+mn-ea"/>
            </a:endParaRPr>
          </a:p>
        </p:txBody>
      </p:sp>
    </p:spTree>
    <p:custDataLst>
      <p:tags r:id="rId3"/>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73175" y="3560316"/>
            <a:ext cx="6096000" cy="461665"/>
          </a:xfrm>
          <a:prstGeom prst="rect">
            <a:avLst/>
          </a:prstGeom>
          <a:noFill/>
        </p:spPr>
        <p:txBody>
          <a:bodyPr wrap="square">
            <a:spAutoFit/>
          </a:bodyPr>
          <a:lstStyle/>
          <a:p>
            <a:r>
              <a:rPr lang="en-US" altLang="zh-CN" sz="2400">
                <a:latin typeface="+mn-ea"/>
              </a:rPr>
              <a:t> </a:t>
            </a:r>
            <a:r>
              <a:rPr lang="en-US" altLang="zh-CN" sz="2400">
                <a:latin typeface="+mn-ea"/>
                <a:cs typeface="宋体" panose="02010600030101010101" pitchFamily="2" charset="-122"/>
              </a:rPr>
              <a:t>2.资本主义国家新变化的阶段</a:t>
            </a:r>
            <a:endParaRPr lang="zh-CN" altLang="en-US" sz="2400">
              <a:latin typeface="+mn-ea"/>
            </a:endParaRPr>
          </a:p>
        </p:txBody>
      </p:sp>
      <p:sp>
        <p:nvSpPr>
          <p:cNvPr id="10" name="文本框 9"/>
          <p:cNvSpPr txBox="1"/>
          <p:nvPr>
            <p:custDataLst>
              <p:tags r:id="rId2"/>
            </p:custDataLst>
          </p:nvPr>
        </p:nvSpPr>
        <p:spPr>
          <a:xfrm>
            <a:off x="646009" y="1484771"/>
            <a:ext cx="6096000" cy="461665"/>
          </a:xfrm>
          <a:prstGeom prst="rect">
            <a:avLst/>
          </a:prstGeom>
          <a:noFill/>
        </p:spPr>
        <p:txBody>
          <a:bodyPr wrap="square">
            <a:spAutoFit/>
          </a:bodyPr>
          <a:lstStyle/>
          <a:p>
            <a:r>
              <a:rPr lang="en-US" altLang="zh-CN" sz="2400">
                <a:latin typeface="+mn-ea"/>
              </a:rPr>
              <a:t>1</a:t>
            </a:r>
            <a:r>
              <a:rPr lang="en-US" altLang="zh-CN" sz="2400">
                <a:latin typeface="+mn-ea"/>
                <a:cs typeface="宋体" panose="02010600030101010101" pitchFamily="2" charset="-122"/>
              </a:rPr>
              <a:t>.资本主义国家的新变化</a:t>
            </a:r>
            <a:endParaRPr lang="zh-CN" altLang="en-US" sz="2400">
              <a:latin typeface="+mn-ea"/>
            </a:endParaRPr>
          </a:p>
        </p:txBody>
      </p:sp>
      <p:sp>
        <p:nvSpPr>
          <p:cNvPr id="11" name="文本框 10"/>
          <p:cNvSpPr txBox="1"/>
          <p:nvPr>
            <p:custDataLst>
              <p:tags r:id="rId3"/>
            </p:custDataLst>
          </p:nvPr>
        </p:nvSpPr>
        <p:spPr>
          <a:xfrm>
            <a:off x="739775" y="2164715"/>
            <a:ext cx="10769600" cy="684530"/>
          </a:xfrm>
          <a:prstGeom prst="rect">
            <a:avLst/>
          </a:prstGeom>
          <a:solidFill>
            <a:schemeClr val="accent2">
              <a:lumMod val="20000"/>
              <a:lumOff val="80000"/>
            </a:schemeClr>
          </a:solidFill>
          <a:ln>
            <a:noFill/>
          </a:ln>
        </p:spPr>
        <p:style>
          <a:lnRef idx="0">
            <a:srgbClr val="FFFFFF"/>
          </a:lnRef>
          <a:fillRef idx="1">
            <a:schemeClr val="accent1"/>
          </a:fillRef>
          <a:effectRef idx="0">
            <a:srgbClr val="FFFFFF"/>
          </a:effectRef>
          <a:fontRef idx="minor">
            <a:schemeClr val="lt1"/>
          </a:fontRef>
        </p:style>
        <p:txBody>
          <a:bodyPr wrap="square">
            <a:noAutofit/>
          </a:bodyPr>
          <a:lstStyle/>
          <a:p>
            <a:pPr indent="0">
              <a:lnSpc>
                <a:spcPct val="150000"/>
              </a:lnSpc>
            </a:pPr>
            <a:r>
              <a:rPr lang="zh-CN" sz="2400">
                <a:solidFill>
                  <a:schemeClr val="tx1"/>
                </a:solidFill>
                <a:latin typeface="+mn-ea"/>
              </a:rPr>
              <a:t>宏观调控、</a:t>
            </a:r>
            <a:r>
              <a:rPr lang="zh-CN" altLang="zh-CN" sz="2400">
                <a:solidFill>
                  <a:schemeClr val="tx1"/>
                </a:solidFill>
                <a:latin typeface="+mn-ea"/>
              </a:rPr>
              <a:t>国际经济组织</a:t>
            </a:r>
            <a:r>
              <a:rPr lang="zh-CN" altLang="en-US" sz="2400">
                <a:solidFill>
                  <a:schemeClr val="tx1"/>
                </a:solidFill>
                <a:latin typeface="+mn-ea"/>
              </a:rPr>
              <a:t>、</a:t>
            </a:r>
            <a:r>
              <a:rPr lang="zh-CN" altLang="zh-CN" sz="2400">
                <a:solidFill>
                  <a:schemeClr val="tx1"/>
                </a:solidFill>
                <a:latin typeface="+mn-ea"/>
              </a:rPr>
              <a:t>滞胀、科学技术、</a:t>
            </a:r>
            <a:r>
              <a:rPr lang="zh-CN" sz="2400">
                <a:solidFill>
                  <a:schemeClr val="tx1"/>
                </a:solidFill>
                <a:latin typeface="+mn-ea"/>
              </a:rPr>
              <a:t>社会结构、福利国家、社会运动</a:t>
            </a:r>
            <a:r>
              <a:rPr lang="en-US" altLang="zh-CN" sz="2400">
                <a:solidFill>
                  <a:schemeClr val="tx1"/>
                </a:solidFill>
                <a:latin typeface="+mn-ea"/>
              </a:rPr>
              <a:t> </a:t>
            </a:r>
            <a:endParaRPr lang="zh-CN" altLang="en-US" sz="2400">
              <a:solidFill>
                <a:schemeClr val="tx1"/>
              </a:solidFill>
              <a:latin typeface="+mn-ea"/>
            </a:endParaRPr>
          </a:p>
        </p:txBody>
      </p:sp>
      <p:grpSp>
        <p:nvGrpSpPr>
          <p:cNvPr id="29" name="组合 28"/>
          <p:cNvGrpSpPr/>
          <p:nvPr>
            <p:custDataLst>
              <p:tags r:id="rId4"/>
            </p:custDataLst>
          </p:nvPr>
        </p:nvGrpSpPr>
        <p:grpSpPr>
          <a:xfrm>
            <a:off x="502607" y="4333535"/>
            <a:ext cx="11398408" cy="1924572"/>
            <a:chOff x="602333" y="4087569"/>
            <a:chExt cx="11398408" cy="1924572"/>
          </a:xfrm>
        </p:grpSpPr>
        <p:cxnSp>
          <p:nvCxnSpPr>
            <p:cNvPr id="13" name="直接箭头连接符 12"/>
            <p:cNvCxnSpPr/>
            <p:nvPr>
              <p:custDataLst>
                <p:tags r:id="rId5"/>
              </p:custDataLst>
            </p:nvPr>
          </p:nvCxnSpPr>
          <p:spPr>
            <a:xfrm>
              <a:off x="1032387" y="4188703"/>
              <a:ext cx="1018621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custDataLst>
                <p:tags r:id="rId6"/>
              </p:custDataLst>
            </p:nvPr>
          </p:nvSpPr>
          <p:spPr>
            <a:xfrm>
              <a:off x="1553497" y="4101377"/>
              <a:ext cx="162163" cy="16216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7"/>
              </p:custDataLst>
            </p:nvPr>
          </p:nvSpPr>
          <p:spPr>
            <a:xfrm>
              <a:off x="3798244" y="4101377"/>
              <a:ext cx="162163" cy="16216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8"/>
              </p:custDataLst>
            </p:nvPr>
          </p:nvSpPr>
          <p:spPr>
            <a:xfrm>
              <a:off x="6868901" y="4087569"/>
              <a:ext cx="162163" cy="16216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8" name="椭圆 17"/>
            <p:cNvSpPr/>
            <p:nvPr>
              <p:custDataLst>
                <p:tags r:id="rId9"/>
              </p:custDataLst>
            </p:nvPr>
          </p:nvSpPr>
          <p:spPr>
            <a:xfrm>
              <a:off x="9949389" y="4087569"/>
              <a:ext cx="162163" cy="16216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 name="文本框 19"/>
            <p:cNvSpPr txBox="1"/>
            <p:nvPr>
              <p:custDataLst>
                <p:tags r:id="rId10"/>
              </p:custDataLst>
            </p:nvPr>
          </p:nvSpPr>
          <p:spPr>
            <a:xfrm>
              <a:off x="602333" y="4324479"/>
              <a:ext cx="2226653" cy="461665"/>
            </a:xfrm>
            <a:prstGeom prst="rect">
              <a:avLst/>
            </a:prstGeom>
            <a:noFill/>
          </p:spPr>
          <p:txBody>
            <a:bodyPr wrap="square" rtlCol="0">
              <a:spAutoFit/>
            </a:bodyPr>
            <a:lstStyle/>
            <a:p>
              <a:r>
                <a:rPr lang="en-US" altLang="zh-CN" sz="2400">
                  <a:latin typeface="+mn-ea"/>
                </a:rPr>
                <a:t>1929-1933</a:t>
              </a:r>
              <a:r>
                <a:rPr lang="zh-CN" altLang="en-US" sz="2400">
                  <a:latin typeface="+mn-ea"/>
                </a:rPr>
                <a:t>年</a:t>
              </a:r>
              <a:endParaRPr lang="zh-CN" altLang="en-US" sz="2400">
                <a:latin typeface="+mn-ea"/>
              </a:endParaRPr>
            </a:p>
          </p:txBody>
        </p:sp>
        <p:sp>
          <p:nvSpPr>
            <p:cNvPr id="21" name="文本框 20"/>
            <p:cNvSpPr txBox="1"/>
            <p:nvPr>
              <p:custDataLst>
                <p:tags r:id="rId11"/>
              </p:custDataLst>
            </p:nvPr>
          </p:nvSpPr>
          <p:spPr>
            <a:xfrm>
              <a:off x="3134733" y="4289838"/>
              <a:ext cx="2304744" cy="461665"/>
            </a:xfrm>
            <a:prstGeom prst="rect">
              <a:avLst/>
            </a:prstGeom>
            <a:noFill/>
          </p:spPr>
          <p:txBody>
            <a:bodyPr wrap="square" rtlCol="0">
              <a:spAutoFit/>
            </a:bodyPr>
            <a:lstStyle/>
            <a:p>
              <a:r>
                <a:rPr lang="en-US" altLang="zh-CN" sz="2400">
                  <a:latin typeface="+mn-ea"/>
                </a:rPr>
                <a:t>20</a:t>
              </a:r>
              <a:r>
                <a:rPr lang="zh-CN" altLang="en-US" sz="2400">
                  <a:latin typeface="+mn-ea"/>
                </a:rPr>
                <a:t>世纪</a:t>
              </a:r>
              <a:r>
                <a:rPr lang="en-US" altLang="zh-CN" sz="2400">
                  <a:latin typeface="+mn-ea"/>
                </a:rPr>
                <a:t>40</a:t>
              </a:r>
              <a:r>
                <a:rPr lang="zh-CN" altLang="en-US" sz="2400">
                  <a:latin typeface="+mn-ea"/>
                </a:rPr>
                <a:t>年代</a:t>
              </a:r>
              <a:endParaRPr lang="zh-CN" altLang="en-US" sz="2400">
                <a:latin typeface="+mn-ea"/>
              </a:endParaRPr>
            </a:p>
          </p:txBody>
        </p:sp>
        <p:sp>
          <p:nvSpPr>
            <p:cNvPr id="22" name="文本框 21"/>
            <p:cNvSpPr txBox="1"/>
            <p:nvPr>
              <p:custDataLst>
                <p:tags r:id="rId12"/>
              </p:custDataLst>
            </p:nvPr>
          </p:nvSpPr>
          <p:spPr>
            <a:xfrm>
              <a:off x="5855109" y="4289838"/>
              <a:ext cx="2748117" cy="461665"/>
            </a:xfrm>
            <a:prstGeom prst="rect">
              <a:avLst/>
            </a:prstGeom>
            <a:noFill/>
          </p:spPr>
          <p:txBody>
            <a:bodyPr wrap="square" rtlCol="0">
              <a:spAutoFit/>
            </a:bodyPr>
            <a:lstStyle/>
            <a:p>
              <a:r>
                <a:rPr lang="en-US" altLang="zh-CN" sz="2400">
                  <a:latin typeface="+mn-ea"/>
                </a:rPr>
                <a:t>20</a:t>
              </a:r>
              <a:r>
                <a:rPr lang="zh-CN" altLang="en-US" sz="2400">
                  <a:latin typeface="+mn-ea"/>
                </a:rPr>
                <a:t>世纪五六十年代</a:t>
              </a:r>
              <a:endParaRPr lang="zh-CN" altLang="en-US" sz="2400">
                <a:latin typeface="+mn-ea"/>
              </a:endParaRPr>
            </a:p>
          </p:txBody>
        </p:sp>
        <p:sp>
          <p:nvSpPr>
            <p:cNvPr id="23" name="文本框 22"/>
            <p:cNvSpPr txBox="1"/>
            <p:nvPr>
              <p:custDataLst>
                <p:tags r:id="rId13"/>
              </p:custDataLst>
            </p:nvPr>
          </p:nvSpPr>
          <p:spPr>
            <a:xfrm>
              <a:off x="9252624" y="4289838"/>
              <a:ext cx="2748117" cy="461665"/>
            </a:xfrm>
            <a:prstGeom prst="rect">
              <a:avLst/>
            </a:prstGeom>
            <a:noFill/>
          </p:spPr>
          <p:txBody>
            <a:bodyPr wrap="square" rtlCol="0">
              <a:spAutoFit/>
            </a:bodyPr>
            <a:lstStyle/>
            <a:p>
              <a:r>
                <a:rPr lang="en-US" altLang="zh-CN" sz="2400">
                  <a:latin typeface="+mn-ea"/>
                </a:rPr>
                <a:t>20</a:t>
              </a:r>
              <a:r>
                <a:rPr lang="zh-CN" altLang="en-US" sz="2400">
                  <a:latin typeface="+mn-ea"/>
                </a:rPr>
                <a:t>世纪</a:t>
              </a:r>
              <a:r>
                <a:rPr lang="en-US" altLang="zh-CN" sz="2400">
                  <a:latin typeface="+mn-ea"/>
                </a:rPr>
                <a:t>70</a:t>
              </a:r>
              <a:r>
                <a:rPr lang="zh-CN" altLang="en-US" sz="2400">
                  <a:latin typeface="+mn-ea"/>
                </a:rPr>
                <a:t>年代</a:t>
              </a:r>
              <a:endParaRPr lang="zh-CN" altLang="en-US" sz="2400">
                <a:latin typeface="+mn-ea"/>
              </a:endParaRPr>
            </a:p>
          </p:txBody>
        </p:sp>
        <p:sp>
          <p:nvSpPr>
            <p:cNvPr id="24" name="文本框 23"/>
            <p:cNvSpPr txBox="1"/>
            <p:nvPr>
              <p:custDataLst>
                <p:tags r:id="rId14"/>
              </p:custDataLst>
            </p:nvPr>
          </p:nvSpPr>
          <p:spPr>
            <a:xfrm>
              <a:off x="964372" y="5054968"/>
              <a:ext cx="930551" cy="830997"/>
            </a:xfrm>
            <a:prstGeom prst="rect">
              <a:avLst/>
            </a:prstGeom>
            <a:noFill/>
            <a:ln>
              <a:solidFill>
                <a:schemeClr val="tx1"/>
              </a:solidFill>
              <a:prstDash val="dash"/>
            </a:ln>
          </p:spPr>
          <p:txBody>
            <a:bodyPr wrap="square" rtlCol="0">
              <a:spAutoFit/>
            </a:bodyPr>
            <a:lstStyle/>
            <a:p>
              <a:pPr algn="dist"/>
              <a:r>
                <a:rPr lang="zh-CN" altLang="en-US" sz="2400"/>
                <a:t>经济危机</a:t>
              </a:r>
              <a:endParaRPr lang="zh-CN" altLang="en-US" sz="2400"/>
            </a:p>
          </p:txBody>
        </p:sp>
        <p:sp>
          <p:nvSpPr>
            <p:cNvPr id="25" name="文本框 24"/>
            <p:cNvSpPr txBox="1"/>
            <p:nvPr>
              <p:custDataLst>
                <p:tags r:id="rId15"/>
              </p:custDataLst>
            </p:nvPr>
          </p:nvSpPr>
          <p:spPr>
            <a:xfrm>
              <a:off x="2614904" y="5043275"/>
              <a:ext cx="3240205" cy="830997"/>
            </a:xfrm>
            <a:prstGeom prst="rect">
              <a:avLst/>
            </a:prstGeom>
            <a:noFill/>
            <a:ln>
              <a:solidFill>
                <a:schemeClr val="tx1"/>
              </a:solidFill>
              <a:prstDash val="dash"/>
            </a:ln>
          </p:spPr>
          <p:txBody>
            <a:bodyPr wrap="square" rtlCol="0">
              <a:spAutoFit/>
            </a:bodyPr>
            <a:lstStyle/>
            <a:p>
              <a:pPr algn="dist"/>
              <a:r>
                <a:rPr lang="zh-CN" altLang="en-US" sz="2400"/>
                <a:t>资本主义经济体系建立第三次科技革命兴起</a:t>
              </a:r>
              <a:endParaRPr lang="zh-CN" altLang="en-US" sz="2400"/>
            </a:p>
          </p:txBody>
        </p:sp>
        <p:sp>
          <p:nvSpPr>
            <p:cNvPr id="27" name="文本框 26"/>
            <p:cNvSpPr txBox="1"/>
            <p:nvPr>
              <p:custDataLst>
                <p:tags r:id="rId16"/>
              </p:custDataLst>
            </p:nvPr>
          </p:nvSpPr>
          <p:spPr>
            <a:xfrm>
              <a:off x="5942268" y="5043275"/>
              <a:ext cx="2660958" cy="830997"/>
            </a:xfrm>
            <a:prstGeom prst="rect">
              <a:avLst/>
            </a:prstGeom>
            <a:noFill/>
            <a:ln>
              <a:solidFill>
                <a:schemeClr val="tx1"/>
              </a:solidFill>
              <a:prstDash val="dash"/>
            </a:ln>
          </p:spPr>
          <p:txBody>
            <a:bodyPr wrap="square" rtlCol="0">
              <a:spAutoFit/>
            </a:bodyPr>
            <a:lstStyle/>
            <a:p>
              <a:pPr algn="ctr"/>
              <a:r>
                <a:rPr lang="zh-CN" altLang="en-US" sz="2400"/>
                <a:t>国家加强干预经济</a:t>
              </a:r>
              <a:endParaRPr lang="en-US" altLang="zh-CN" sz="2400"/>
            </a:p>
            <a:p>
              <a:pPr algn="ctr"/>
              <a:r>
                <a:rPr lang="zh-CN" altLang="en-US" sz="2400"/>
                <a:t>“福利国家”</a:t>
              </a:r>
              <a:endParaRPr lang="zh-CN" altLang="en-US" sz="2400"/>
            </a:p>
          </p:txBody>
        </p:sp>
        <p:sp>
          <p:nvSpPr>
            <p:cNvPr id="28" name="文本框 27"/>
            <p:cNvSpPr txBox="1"/>
            <p:nvPr>
              <p:custDataLst>
                <p:tags r:id="rId17"/>
              </p:custDataLst>
            </p:nvPr>
          </p:nvSpPr>
          <p:spPr>
            <a:xfrm>
              <a:off x="8951879" y="4811812"/>
              <a:ext cx="2660958" cy="1200329"/>
            </a:xfrm>
            <a:prstGeom prst="rect">
              <a:avLst/>
            </a:prstGeom>
            <a:noFill/>
            <a:ln>
              <a:solidFill>
                <a:schemeClr val="tx1"/>
              </a:solidFill>
              <a:prstDash val="dash"/>
            </a:ln>
          </p:spPr>
          <p:txBody>
            <a:bodyPr wrap="square" rtlCol="0">
              <a:spAutoFit/>
            </a:bodyPr>
            <a:lstStyle/>
            <a:p>
              <a:pPr algn="dist"/>
              <a:r>
                <a:rPr lang="zh-CN" altLang="en-US" sz="2400"/>
                <a:t>主要资本主义国家经济“滞胀”，减少对经济的干预</a:t>
              </a:r>
              <a:endParaRPr lang="zh-CN" altLang="en-US" sz="2400"/>
            </a:p>
          </p:txBody>
        </p:sp>
      </p:grpSp>
      <p:sp>
        <p:nvSpPr>
          <p:cNvPr id="2" name="文本框 1"/>
          <p:cNvSpPr txBox="1"/>
          <p:nvPr>
            <p:custDataLst>
              <p:tags r:id="rId18"/>
            </p:custDataLst>
          </p:nvPr>
        </p:nvSpPr>
        <p:spPr>
          <a:xfrm>
            <a:off x="604684" y="723002"/>
            <a:ext cx="1877961" cy="492443"/>
          </a:xfrm>
          <a:prstGeom prst="rect">
            <a:avLst/>
          </a:prstGeom>
          <a:noFill/>
        </p:spPr>
        <p:txBody>
          <a:bodyPr wrap="square" rtlCol="0">
            <a:spAutoFit/>
          </a:bodyPr>
          <a:lstStyle/>
          <a:p>
            <a:pPr algn="dist"/>
            <a:r>
              <a:rPr lang="zh-CN" altLang="en-US" sz="2600" b="1">
                <a:solidFill>
                  <a:schemeClr val="bg1"/>
                </a:solidFill>
                <a:latin typeface="黑体" panose="02010609060101010101" charset="-122"/>
                <a:ea typeface="黑体" panose="02010609060101010101" charset="-122"/>
              </a:rPr>
              <a:t>整体把握</a:t>
            </a:r>
            <a:endParaRPr lang="zh-CN" altLang="en-US" sz="2600" b="1">
              <a:solidFill>
                <a:schemeClr val="bg1"/>
              </a:solidFill>
              <a:latin typeface="黑体" panose="02010609060101010101" charset="-122"/>
              <a:ea typeface="黑体" panose="02010609060101010101" charset="-122"/>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0" y="-59310"/>
          <a:ext cx="11993245" cy="6906260"/>
        </p:xfrm>
        <a:graphic>
          <a:graphicData uri="http://schemas.openxmlformats.org/drawingml/2006/table">
            <a:tbl>
              <a:tblPr/>
              <a:tblGrid>
                <a:gridCol w="859155"/>
                <a:gridCol w="2660015"/>
                <a:gridCol w="8474075"/>
              </a:tblGrid>
              <a:tr h="505460">
                <a:tc>
                  <a:txBody>
                    <a:bodyPr wrap="square"/>
                    <a:lstStyle/>
                    <a:p>
                      <a:pPr marL="0" lvl="0" algn="ctr" defTabSz="914400" rtl="0" eaLnBrk="1" latinLnBrk="0" hangingPunct="1">
                        <a:lnSpc>
                          <a:spcPct val="100000"/>
                        </a:lnSpc>
                        <a:buClrTx/>
                        <a:buSzTx/>
                        <a:buFontTx/>
                        <a:buNone/>
                      </a:pPr>
                      <a:r>
                        <a:rPr lang="en-US" sz="2000" i="0" u="none" kern="1200" baseline="0">
                          <a:solidFill>
                            <a:srgbClr val="C00000"/>
                          </a:solidFill>
                          <a:latin typeface="黑体" panose="02010609060101010101" charset="-122"/>
                          <a:ea typeface="黑体" panose="02010609060101010101" charset="-122"/>
                          <a:cs typeface="黑体" panose="02010609060101010101" charset="-122"/>
                        </a:rPr>
                        <a:t>时间</a:t>
                      </a:r>
                      <a:endParaRPr lang="en-US" sz="2000" i="0" u="none" kern="1200" baseline="0">
                        <a:solidFill>
                          <a:srgbClr val="C00000"/>
                        </a:solidFill>
                        <a:latin typeface="黑体" panose="02010609060101010101" charset="-122"/>
                        <a:ea typeface="黑体" panose="02010609060101010101" charset="-122"/>
                        <a:cs typeface="黑体" panose="02010609060101010101" charset="-122"/>
                      </a:endParaRPr>
                    </a:p>
                  </a:txBody>
                  <a:tcPr marL="89176" marR="89176" marT="44586" marB="44586"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lvl="0" algn="ctr" defTabSz="914400" eaLnBrk="1" hangingPunct="1">
                        <a:lnSpc>
                          <a:spcPct val="100000"/>
                        </a:lnSpc>
                        <a:buClrTx/>
                        <a:buSzTx/>
                        <a:buFontTx/>
                        <a:buNone/>
                      </a:pPr>
                      <a:r>
                        <a:rPr lang="en-US" sz="2000" b="0">
                          <a:solidFill>
                            <a:srgbClr val="C00000"/>
                          </a:solidFill>
                          <a:latin typeface="黑体" panose="02010609060101010101" charset="-122"/>
                          <a:ea typeface="黑体" panose="02010609060101010101" charset="-122"/>
                          <a:cs typeface="黑体" panose="02010609060101010101" charset="-122"/>
                          <a:sym typeface="+mn-ea"/>
                        </a:rPr>
                        <a:t>全国卷</a:t>
                      </a:r>
                      <a:endParaRPr lang="en-US" sz="2000" b="0">
                        <a:solidFill>
                          <a:srgbClr val="C00000"/>
                        </a:solidFill>
                        <a:latin typeface="黑体" panose="02010609060101010101" charset="-122"/>
                        <a:ea typeface="黑体" panose="02010609060101010101" charset="-122"/>
                        <a:cs typeface="黑体" panose="02010609060101010101" charset="-122"/>
                        <a:sym typeface="+mn-ea"/>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lvl="0" algn="ctr" defTabSz="914400" eaLnBrk="1" hangingPunct="1">
                        <a:lnSpc>
                          <a:spcPct val="100000"/>
                        </a:lnSpc>
                        <a:buClrTx/>
                        <a:buSzTx/>
                        <a:buFontTx/>
                        <a:buNone/>
                      </a:pPr>
                      <a:r>
                        <a:rPr lang="en-US" sz="2000" b="0">
                          <a:solidFill>
                            <a:srgbClr val="C00000"/>
                          </a:solidFill>
                          <a:latin typeface="黑体" panose="02010609060101010101" charset="-122"/>
                          <a:ea typeface="黑体" panose="02010609060101010101" charset="-122"/>
                          <a:cs typeface="黑体" panose="02010609060101010101" charset="-122"/>
                        </a:rPr>
                        <a:t>地方卷</a:t>
                      </a:r>
                      <a:endParaRPr lang="en-US" sz="2000" b="0">
                        <a:solidFill>
                          <a:srgbClr val="C00000"/>
                        </a:solidFill>
                        <a:latin typeface="黑体" panose="02010609060101010101" charset="-122"/>
                        <a:ea typeface="黑体" panose="02010609060101010101" charset="-122"/>
                        <a:cs typeface="黑体" panose="02010609060101010101"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8855">
                <a:tc>
                  <a:txBody>
                    <a:bodyPr wrap="square"/>
                    <a:lstStyle/>
                    <a:p>
                      <a:pPr indent="0" algn="ctr">
                        <a:lnSpc>
                          <a:spcPct val="100000"/>
                        </a:lnSpc>
                        <a:buNone/>
                      </a:pPr>
                      <a:r>
                        <a:rPr lang="en-US" altLang="en-US" sz="2400" b="0">
                          <a:solidFill>
                            <a:srgbClr val="1D41D5"/>
                          </a:solidFill>
                          <a:latin typeface="黑体" panose="02010609060101010101" charset="-122"/>
                          <a:ea typeface="黑体" panose="02010609060101010101" charset="-122"/>
                          <a:cs typeface="黑体" panose="02010609060101010101" charset="-122"/>
                        </a:rPr>
                        <a:t>2024</a:t>
                      </a:r>
                      <a:endParaRPr lang="en-US" altLang="en-US" sz="2400" b="0">
                        <a:solidFill>
                          <a:srgbClr val="1D41D5"/>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marL="0" marR="0" lvl="0" algn="l" defTabSz="892175" rtl="0" eaLnBrk="1" fontAlgn="auto" latinLnBrk="0" hangingPunct="1">
                        <a:lnSpc>
                          <a:spcPct val="100000"/>
                        </a:lnSpc>
                        <a:spcBef>
                          <a:spcPct val="0"/>
                        </a:spcBef>
                        <a:spcAft>
                          <a:spcPct val="0"/>
                        </a:spcAft>
                        <a:buClrTx/>
                        <a:buSzTx/>
                        <a:buFontTx/>
                        <a:buNone/>
                      </a:pPr>
                      <a:endParaRPr lang="zh-CN" altLang="en-US" sz="2000">
                        <a:solidFill>
                          <a:schemeClr val="tx1"/>
                        </a:solidFill>
                        <a:latin typeface="黑体" panose="02010609060101010101" charset="-122"/>
                        <a:ea typeface="黑体" panose="02010609060101010101" charset="-122"/>
                      </a:endParaRPr>
                    </a:p>
                  </a:txBody>
                  <a:tcPr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FF0000"/>
                          </a:solidFill>
                          <a:latin typeface="黑体" panose="02010609060101010101" charset="-122"/>
                          <a:ea typeface="黑体" panose="02010609060101010101" charset="-122"/>
                        </a:rPr>
                        <a:t>【</a:t>
                      </a:r>
                      <a:r>
                        <a:rPr lang="en-US" altLang="zh-CN" sz="2000">
                          <a:solidFill>
                            <a:srgbClr val="FF0000"/>
                          </a:solidFill>
                          <a:latin typeface="黑体" panose="02010609060101010101" charset="-122"/>
                          <a:ea typeface="黑体" panose="02010609060101010101" charset="-122"/>
                        </a:rPr>
                        <a:t>山东</a:t>
                      </a:r>
                      <a:r>
                        <a:rPr lang="zh-CN" altLang="en-US" sz="2000">
                          <a:solidFill>
                            <a:srgbClr val="FF0000"/>
                          </a:solidFill>
                          <a:latin typeface="黑体" panose="02010609060101010101" charset="-122"/>
                          <a:ea typeface="黑体" panose="02010609060101010101" charset="-122"/>
                          <a:sym typeface="+mn-ea"/>
                        </a:rPr>
                        <a:t>】</a:t>
                      </a:r>
                      <a:r>
                        <a:rPr lang="en-US" altLang="zh-CN" sz="2000">
                          <a:solidFill>
                            <a:srgbClr val="FF0000"/>
                          </a:solidFill>
                          <a:latin typeface="黑体" panose="02010609060101010101" charset="-122"/>
                          <a:ea typeface="黑体" panose="02010609060101010101" charset="-122"/>
                        </a:rPr>
                        <a:t>14·</a:t>
                      </a:r>
                      <a:r>
                        <a:rPr lang="zh-CN" altLang="en-US" sz="2000">
                          <a:solidFill>
                            <a:srgbClr val="FF0000"/>
                          </a:solidFill>
                          <a:latin typeface="黑体" panose="02010609060101010101" charset="-122"/>
                          <a:ea typeface="黑体" panose="02010609060101010101" charset="-122"/>
                        </a:rPr>
                        <a:t>二战后</a:t>
                      </a:r>
                      <a:r>
                        <a:rPr lang="en-US" altLang="zh-CN" sz="2000" err="1">
                          <a:solidFill>
                            <a:srgbClr val="FF0000"/>
                          </a:solidFill>
                          <a:latin typeface="黑体" panose="02010609060101010101" charset="-122"/>
                          <a:ea typeface="黑体" panose="02010609060101010101" charset="-122"/>
                        </a:rPr>
                        <a:t>美国</a:t>
                      </a:r>
                      <a:r>
                        <a:rPr lang="zh-CN" altLang="en-US" sz="2000">
                          <a:solidFill>
                            <a:srgbClr val="FF0000"/>
                          </a:solidFill>
                          <a:latin typeface="黑体" panose="02010609060101010101" charset="-122"/>
                          <a:ea typeface="黑体" panose="02010609060101010101" charset="-122"/>
                        </a:rPr>
                        <a:t>海外私人投资与政府投资</a:t>
                      </a:r>
                      <a:endParaRPr lang="en-US" altLang="zh-CN" sz="2000">
                        <a:solidFill>
                          <a:srgbClr val="FF0000"/>
                        </a:solidFill>
                        <a:latin typeface="黑体" panose="02010609060101010101" charset="-122"/>
                        <a:ea typeface="黑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chemeClr val="tx1"/>
                          </a:solidFill>
                          <a:latin typeface="黑体" panose="02010609060101010101" charset="-122"/>
                          <a:ea typeface="黑体" panose="02010609060101010101" charset="-122"/>
                        </a:rPr>
                        <a:t>【江西</a:t>
                      </a:r>
                      <a:r>
                        <a:rPr lang="zh-CN" altLang="en-US" sz="2000">
                          <a:latin typeface="黑体" panose="02010609060101010101" charset="-122"/>
                          <a:ea typeface="黑体" panose="02010609060101010101" charset="-122"/>
                          <a:sym typeface="+mn-ea"/>
                        </a:rPr>
                        <a:t>】</a:t>
                      </a:r>
                      <a:r>
                        <a:rPr lang="en-US" altLang="zh-CN" sz="2000">
                          <a:solidFill>
                            <a:schemeClr val="tx1"/>
                          </a:solidFill>
                          <a:latin typeface="黑体" panose="02010609060101010101" charset="-122"/>
                          <a:ea typeface="黑体" panose="02010609060101010101" charset="-122"/>
                        </a:rPr>
                        <a:t>16·</a:t>
                      </a:r>
                      <a:r>
                        <a:rPr lang="zh-CN" altLang="en-US" sz="2000">
                          <a:solidFill>
                            <a:schemeClr val="tx1"/>
                          </a:solidFill>
                          <a:latin typeface="黑体" panose="02010609060101010101" charset="-122"/>
                          <a:ea typeface="黑体" panose="02010609060101010101" charset="-122"/>
                        </a:rPr>
                        <a:t>美国黑人选举权【广东</a:t>
                      </a:r>
                      <a:r>
                        <a:rPr lang="zh-CN" altLang="en-US" sz="2000">
                          <a:latin typeface="黑体" panose="02010609060101010101" charset="-122"/>
                          <a:ea typeface="黑体" panose="02010609060101010101" charset="-122"/>
                          <a:sym typeface="+mn-ea"/>
                        </a:rPr>
                        <a:t>】</a:t>
                      </a:r>
                      <a:r>
                        <a:rPr lang="en-US" altLang="zh-CN" sz="2000">
                          <a:solidFill>
                            <a:schemeClr val="tx1"/>
                          </a:solidFill>
                          <a:latin typeface="黑体" panose="02010609060101010101" charset="-122"/>
                          <a:ea typeface="黑体" panose="02010609060101010101" charset="-122"/>
                        </a:rPr>
                        <a:t>16·</a:t>
                      </a:r>
                      <a:r>
                        <a:rPr lang="zh-CN" altLang="en-US" sz="2000">
                          <a:solidFill>
                            <a:schemeClr val="tx1"/>
                          </a:solidFill>
                          <a:latin typeface="黑体" panose="02010609060101010101" charset="-122"/>
                          <a:ea typeface="黑体" panose="02010609060101010101" charset="-122"/>
                        </a:rPr>
                        <a:t>美国的福利政策</a:t>
                      </a:r>
                      <a:endParaRPr lang="en-US" altLang="zh-CN" sz="2000">
                        <a:solidFill>
                          <a:schemeClr val="tx1"/>
                        </a:solidFill>
                        <a:latin typeface="黑体" panose="02010609060101010101" charset="-122"/>
                        <a:ea typeface="黑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chemeClr val="tx1"/>
                          </a:solidFill>
                          <a:latin typeface="黑体" panose="02010609060101010101" charset="-122"/>
                          <a:ea typeface="黑体" panose="02010609060101010101" charset="-122"/>
                        </a:rPr>
                        <a:t>【湖北</a:t>
                      </a:r>
                      <a:r>
                        <a:rPr lang="zh-CN" altLang="en-US" sz="2000">
                          <a:latin typeface="黑体" panose="02010609060101010101" charset="-122"/>
                          <a:ea typeface="黑体" panose="02010609060101010101" charset="-122"/>
                          <a:sym typeface="+mn-ea"/>
                        </a:rPr>
                        <a:t>】</a:t>
                      </a:r>
                      <a:r>
                        <a:rPr lang="zh-CN" altLang="en-US" sz="2000">
                          <a:solidFill>
                            <a:schemeClr val="tx1"/>
                          </a:solidFill>
                          <a:latin typeface="黑体" panose="02010609060101010101" charset="-122"/>
                          <a:ea typeface="黑体" panose="02010609060101010101" charset="-122"/>
                        </a:rPr>
                        <a:t>1</a:t>
                      </a:r>
                      <a:r>
                        <a:rPr lang="en-US" altLang="zh-CN" sz="2000">
                          <a:solidFill>
                            <a:schemeClr val="tx1"/>
                          </a:solidFill>
                          <a:latin typeface="黑体" panose="02010609060101010101" charset="-122"/>
                          <a:ea typeface="黑体" panose="02010609060101010101" charset="-122"/>
                        </a:rPr>
                        <a:t>5·</a:t>
                      </a:r>
                      <a:r>
                        <a:rPr lang="zh-CN" altLang="en-US" sz="2000">
                          <a:solidFill>
                            <a:schemeClr val="tx1"/>
                          </a:solidFill>
                          <a:latin typeface="黑体" panose="02010609060101010101" charset="-122"/>
                          <a:ea typeface="黑体" panose="02010609060101010101" charset="-122"/>
                        </a:rPr>
                        <a:t>联邦德国电影【北京</a:t>
                      </a:r>
                      <a:r>
                        <a:rPr lang="zh-CN" altLang="en-US" sz="2000">
                          <a:latin typeface="黑体" panose="02010609060101010101" charset="-122"/>
                          <a:ea typeface="黑体" panose="02010609060101010101" charset="-122"/>
                          <a:sym typeface="+mn-ea"/>
                        </a:rPr>
                        <a:t>】</a:t>
                      </a:r>
                      <a:r>
                        <a:rPr lang="zh-CN" altLang="en-US" sz="2000">
                          <a:solidFill>
                            <a:schemeClr val="tx1"/>
                          </a:solidFill>
                          <a:latin typeface="黑体" panose="02010609060101010101" charset="-122"/>
                          <a:ea typeface="黑体" panose="02010609060101010101" charset="-122"/>
                        </a:rPr>
                        <a:t>1</a:t>
                      </a:r>
                      <a:r>
                        <a:rPr lang="en-US" altLang="zh-CN" sz="2000">
                          <a:solidFill>
                            <a:schemeClr val="tx1"/>
                          </a:solidFill>
                          <a:latin typeface="黑体" panose="02010609060101010101" charset="-122"/>
                          <a:ea typeface="黑体" panose="02010609060101010101" charset="-122"/>
                        </a:rPr>
                        <a:t>5·</a:t>
                      </a:r>
                      <a:r>
                        <a:rPr lang="zh-CN" altLang="en-US" sz="2000">
                          <a:solidFill>
                            <a:schemeClr val="tx1"/>
                          </a:solidFill>
                          <a:latin typeface="黑体" panose="02010609060101010101" charset="-122"/>
                          <a:ea typeface="黑体" panose="02010609060101010101" charset="-122"/>
                        </a:rPr>
                        <a:t>全球机械化</a:t>
                      </a:r>
                      <a:endParaRPr lang="en-US" altLang="zh-CN" sz="2000">
                        <a:solidFill>
                          <a:schemeClr val="tx1"/>
                        </a:solidFill>
                        <a:latin typeface="黑体" panose="02010609060101010101" charset="-122"/>
                        <a:ea typeface="黑体" panose="02010609060101010101" charset="-122"/>
                      </a:endParaRPr>
                    </a:p>
                  </a:txBody>
                  <a:tcPr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98855">
                <a:tc>
                  <a:txBody>
                    <a:bodyPr wrap="square"/>
                    <a:lstStyle/>
                    <a:p>
                      <a:pPr indent="0" algn="ctr">
                        <a:lnSpc>
                          <a:spcPct val="100000"/>
                        </a:lnSpc>
                        <a:buNone/>
                      </a:pPr>
                      <a:r>
                        <a:rPr lang="en-US" altLang="en-US" sz="2400" b="0">
                          <a:solidFill>
                            <a:srgbClr val="1D41D5"/>
                          </a:solidFill>
                          <a:latin typeface="黑体" panose="02010609060101010101" charset="-122"/>
                          <a:ea typeface="黑体" panose="02010609060101010101" charset="-122"/>
                          <a:cs typeface="黑体" panose="02010609060101010101" charset="-122"/>
                        </a:rPr>
                        <a:t>2023</a:t>
                      </a:r>
                      <a:endParaRPr lang="en-US" altLang="en-US" sz="2400" b="0">
                        <a:solidFill>
                          <a:srgbClr val="1D41D5"/>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marR="0" lvl="0" algn="l" defTabSz="892175" rtl="0" eaLnBrk="1" fontAlgn="auto" latinLnBrk="0" hangingPunct="1">
                        <a:lnSpc>
                          <a:spcPct val="100000"/>
                        </a:lnSpc>
                        <a:spcBef>
                          <a:spcPct val="0"/>
                        </a:spcBef>
                        <a:spcAft>
                          <a:spcPct val="0"/>
                        </a:spcAft>
                        <a:buClrTx/>
                        <a:buSzTx/>
                        <a:buFontTx/>
                        <a:buNone/>
                      </a:pPr>
                      <a:endParaRPr lang="zh-CN" altLang="en-US"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00000"/>
                        </a:lnSpc>
                        <a:spcBef>
                          <a:spcPct val="0"/>
                        </a:spcBef>
                        <a:spcAft>
                          <a:spcPct val="0"/>
                        </a:spcAft>
                        <a:buClrTx/>
                        <a:buSzTx/>
                        <a:buNone/>
                      </a:pPr>
                      <a:r>
                        <a:rPr lang="zh-CN" altLang="en-US" sz="2000">
                          <a:solidFill>
                            <a:srgbClr val="FF0000"/>
                          </a:solidFill>
                          <a:latin typeface="黑体" panose="02010609060101010101" charset="-122"/>
                          <a:ea typeface="黑体" panose="02010609060101010101" charset="-122"/>
                        </a:rPr>
                        <a:t>【</a:t>
                      </a:r>
                      <a:r>
                        <a:rPr lang="en-US" altLang="zh-CN" sz="2000">
                          <a:solidFill>
                            <a:srgbClr val="FF0000"/>
                          </a:solidFill>
                          <a:latin typeface="黑体" panose="02010609060101010101" charset="-122"/>
                          <a:ea typeface="黑体" panose="02010609060101010101" charset="-122"/>
                        </a:rPr>
                        <a:t>山东</a:t>
                      </a:r>
                      <a:r>
                        <a:rPr lang="zh-CN" altLang="en-US" sz="2000">
                          <a:solidFill>
                            <a:srgbClr val="FF0000"/>
                          </a:solidFill>
                          <a:latin typeface="黑体" panose="02010609060101010101" charset="-122"/>
                          <a:ea typeface="黑体" panose="02010609060101010101" charset="-122"/>
                          <a:sym typeface="+mn-ea"/>
                        </a:rPr>
                        <a:t>】</a:t>
                      </a:r>
                      <a:r>
                        <a:rPr lang="en-US" altLang="zh-CN" sz="2000">
                          <a:solidFill>
                            <a:srgbClr val="FF0000"/>
                          </a:solidFill>
                          <a:latin typeface="黑体" panose="02010609060101010101" charset="-122"/>
                          <a:ea typeface="黑体" panose="02010609060101010101" charset="-122"/>
                        </a:rPr>
                        <a:t>15·</a:t>
                      </a:r>
                      <a:r>
                        <a:rPr lang="zh-CN" altLang="en-US" sz="2000">
                          <a:solidFill>
                            <a:srgbClr val="FF0000"/>
                          </a:solidFill>
                          <a:latin typeface="黑体" panose="02010609060101010101" charset="-122"/>
                          <a:ea typeface="黑体" panose="02010609060101010101" charset="-122"/>
                        </a:rPr>
                        <a:t>二战后</a:t>
                      </a:r>
                      <a:r>
                        <a:rPr lang="en-US" altLang="zh-CN" sz="2000">
                          <a:solidFill>
                            <a:srgbClr val="FF0000"/>
                          </a:solidFill>
                          <a:latin typeface="黑体" panose="02010609060101010101" charset="-122"/>
                          <a:ea typeface="黑体" panose="02010609060101010101" charset="-122"/>
                        </a:rPr>
                        <a:t>美国研发投资中用于国防研究的占比</a:t>
                      </a:r>
                      <a:endParaRPr lang="en-US" altLang="zh-CN" sz="2000">
                        <a:solidFill>
                          <a:srgbClr val="FF0000"/>
                        </a:solidFill>
                        <a:latin typeface="黑体" panose="02010609060101010101" charset="-122"/>
                        <a:ea typeface="黑体" panose="02010609060101010101" charset="-122"/>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a:t>
                      </a:r>
                      <a:r>
                        <a:rPr lang="en-US" altLang="zh-CN" sz="2000">
                          <a:solidFill>
                            <a:schemeClr val="tx1"/>
                          </a:solidFill>
                          <a:latin typeface="黑体" panose="02010609060101010101" charset="-122"/>
                          <a:ea typeface="黑体" panose="02010609060101010101" charset="-122"/>
                        </a:rPr>
                        <a:t>广东</a:t>
                      </a:r>
                      <a:r>
                        <a:rPr lang="zh-CN" altLang="en-US" sz="2000">
                          <a:latin typeface="黑体" panose="02010609060101010101" charset="-122"/>
                          <a:ea typeface="黑体" panose="02010609060101010101" charset="-122"/>
                          <a:sym typeface="+mn-ea"/>
                        </a:rPr>
                        <a:t>】</a:t>
                      </a:r>
                      <a:r>
                        <a:rPr lang="en-US" altLang="zh-CN" sz="2000">
                          <a:solidFill>
                            <a:schemeClr val="tx1"/>
                          </a:solidFill>
                          <a:latin typeface="黑体" panose="02010609060101010101" charset="-122"/>
                          <a:ea typeface="黑体" panose="02010609060101010101" charset="-122"/>
                        </a:rPr>
                        <a:t>16·“</a:t>
                      </a:r>
                      <a:r>
                        <a:rPr lang="zh-CN" altLang="en-US" sz="2000">
                          <a:solidFill>
                            <a:schemeClr val="tx1"/>
                          </a:solidFill>
                          <a:latin typeface="黑体" panose="02010609060101010101" charset="-122"/>
                          <a:ea typeface="黑体" panose="02010609060101010101" charset="-122"/>
                        </a:rPr>
                        <a:t>滞涨</a:t>
                      </a:r>
                      <a:r>
                        <a:rPr lang="en-US" altLang="zh-CN" sz="2000">
                          <a:solidFill>
                            <a:schemeClr val="tx1"/>
                          </a:solidFill>
                          <a:latin typeface="黑体" panose="02010609060101010101" charset="-122"/>
                          <a:ea typeface="黑体" panose="02010609060101010101" charset="-122"/>
                        </a:rPr>
                        <a:t>”</a:t>
                      </a:r>
                      <a:r>
                        <a:rPr lang="zh-CN" altLang="en-US" sz="2000">
                          <a:solidFill>
                            <a:schemeClr val="tx1"/>
                          </a:solidFill>
                          <a:latin typeface="黑体" panose="02010609060101010101" charset="-122"/>
                          <a:ea typeface="黑体" panose="02010609060101010101" charset="-122"/>
                        </a:rPr>
                        <a:t>后，</a:t>
                      </a:r>
                      <a:r>
                        <a:rPr lang="en-US" altLang="zh-CN" sz="2000">
                          <a:solidFill>
                            <a:schemeClr val="tx1"/>
                          </a:solidFill>
                          <a:latin typeface="黑体" panose="02010609060101010101" charset="-122"/>
                          <a:ea typeface="黑体" panose="02010609060101010101" charset="-122"/>
                        </a:rPr>
                        <a:t>适当减少对经济的干预</a:t>
                      </a:r>
                      <a:endParaRPr lang="en-US" altLang="zh-CN" sz="2000">
                        <a:solidFill>
                          <a:schemeClr val="tx1"/>
                        </a:solidFill>
                        <a:latin typeface="黑体" panose="02010609060101010101" charset="-122"/>
                        <a:ea typeface="黑体" panose="02010609060101010101" charset="-122"/>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a:t>
                      </a:r>
                      <a:r>
                        <a:rPr lang="en-US" altLang="zh-CN" sz="2000">
                          <a:solidFill>
                            <a:schemeClr val="tx1"/>
                          </a:solidFill>
                          <a:latin typeface="黑体" panose="02010609060101010101" charset="-122"/>
                          <a:ea typeface="黑体" panose="02010609060101010101" charset="-122"/>
                        </a:rPr>
                        <a:t>浙江</a:t>
                      </a:r>
                      <a:r>
                        <a:rPr lang="zh-CN" altLang="en-US" sz="2000">
                          <a:latin typeface="黑体" panose="02010609060101010101" charset="-122"/>
                          <a:ea typeface="黑体" panose="02010609060101010101" charset="-122"/>
                          <a:sym typeface="+mn-ea"/>
                        </a:rPr>
                        <a:t>】</a:t>
                      </a:r>
                      <a:r>
                        <a:rPr lang="en-US" altLang="zh-CN" sz="2000">
                          <a:solidFill>
                            <a:schemeClr val="tx1"/>
                          </a:solidFill>
                          <a:latin typeface="黑体" panose="02010609060101010101" charset="-122"/>
                          <a:ea typeface="黑体" panose="02010609060101010101" charset="-122"/>
                        </a:rPr>
                        <a:t>15·社会福利开支增加的同时贫困状况并没有缓解</a:t>
                      </a:r>
                      <a:endParaRPr lang="en-US" altLang="zh-CN" sz="2000">
                        <a:solidFill>
                          <a:schemeClr val="tx1"/>
                        </a:solidFill>
                        <a:latin typeface="黑体" panose="02010609060101010101" charset="-122"/>
                        <a:ea typeface="黑体" panose="02010609060101010101" charset="-122"/>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a:t>
                      </a:r>
                      <a:r>
                        <a:rPr lang="en-US" altLang="zh-CN" sz="2000">
                          <a:solidFill>
                            <a:schemeClr val="tx1"/>
                          </a:solidFill>
                          <a:latin typeface="黑体" panose="02010609060101010101" charset="-122"/>
                          <a:ea typeface="黑体" panose="02010609060101010101" charset="-122"/>
                        </a:rPr>
                        <a:t>浙江</a:t>
                      </a:r>
                      <a:r>
                        <a:rPr lang="zh-CN" altLang="en-US" sz="2000">
                          <a:latin typeface="黑体" panose="02010609060101010101" charset="-122"/>
                          <a:ea typeface="黑体" panose="02010609060101010101" charset="-122"/>
                          <a:sym typeface="+mn-ea"/>
                        </a:rPr>
                        <a:t>】</a:t>
                      </a:r>
                      <a:r>
                        <a:rPr lang="en-US" altLang="zh-CN" sz="2000">
                          <a:solidFill>
                            <a:schemeClr val="tx1"/>
                          </a:solidFill>
                          <a:latin typeface="黑体" panose="02010609060101010101" charset="-122"/>
                          <a:ea typeface="黑体" panose="02010609060101010101" charset="-122"/>
                        </a:rPr>
                        <a:t>14·</a:t>
                      </a:r>
                      <a:r>
                        <a:rPr lang="zh-CN" altLang="en-US" sz="2000">
                          <a:solidFill>
                            <a:schemeClr val="tx1"/>
                          </a:solidFill>
                          <a:latin typeface="黑体" panose="02010609060101010101" charset="-122"/>
                          <a:ea typeface="黑体" panose="02010609060101010101" charset="-122"/>
                        </a:rPr>
                        <a:t>科学技术的发展</a:t>
                      </a:r>
                      <a:endParaRPr lang="zh-CN" altLang="en-US" sz="2000">
                        <a:solidFill>
                          <a:schemeClr val="tx1"/>
                        </a:solidFill>
                        <a:latin typeface="黑体" panose="02010609060101010101" charset="-122"/>
                        <a:ea typeface="黑体" panose="02010609060101010101" charset="-122"/>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【湖南</a:t>
                      </a:r>
                      <a:r>
                        <a:rPr lang="zh-CN" altLang="en-US" sz="2000">
                          <a:latin typeface="黑体" panose="02010609060101010101" charset="-122"/>
                          <a:ea typeface="黑体" panose="02010609060101010101" charset="-122"/>
                          <a:sym typeface="+mn-ea"/>
                        </a:rPr>
                        <a:t>】</a:t>
                      </a:r>
                      <a:r>
                        <a:rPr lang="zh-CN" altLang="en-US" sz="2000">
                          <a:solidFill>
                            <a:schemeClr val="tx1"/>
                          </a:solidFill>
                          <a:latin typeface="黑体" panose="02010609060101010101" charset="-122"/>
                          <a:ea typeface="黑体" panose="02010609060101010101" charset="-122"/>
                        </a:rPr>
                        <a:t>16</a:t>
                      </a:r>
                      <a:r>
                        <a:rPr lang="en-US" altLang="zh-CN" sz="2000">
                          <a:solidFill>
                            <a:schemeClr val="tx1"/>
                          </a:solidFill>
                          <a:latin typeface="黑体" panose="02010609060101010101" charset="-122"/>
                          <a:ea typeface="黑体" panose="02010609060101010101" charset="-122"/>
                        </a:rPr>
                        <a:t>·农业技术变迁呈现出节约劳动力的倾向</a:t>
                      </a:r>
                      <a:endParaRPr lang="en-US" altLang="zh-CN" sz="2000">
                        <a:solidFill>
                          <a:schemeClr val="tx1"/>
                        </a:solidFill>
                        <a:latin typeface="黑体" panose="02010609060101010101" charset="-122"/>
                        <a:ea typeface="黑体" panose="02010609060101010101" charset="-122"/>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a:t>
                      </a:r>
                      <a:r>
                        <a:rPr lang="en-US" altLang="zh-CN" sz="2000">
                          <a:solidFill>
                            <a:schemeClr val="tx1"/>
                          </a:solidFill>
                          <a:latin typeface="黑体" panose="02010609060101010101" charset="-122"/>
                          <a:ea typeface="黑体" panose="02010609060101010101" charset="-122"/>
                        </a:rPr>
                        <a:t>浙江</a:t>
                      </a:r>
                      <a:r>
                        <a:rPr lang="zh-CN" altLang="en-US" sz="2000">
                          <a:solidFill>
                            <a:schemeClr val="tx1"/>
                          </a:solidFill>
                          <a:latin typeface="黑体" panose="02010609060101010101" charset="-122"/>
                          <a:ea typeface="黑体" panose="02010609060101010101" charset="-122"/>
                        </a:rPr>
                        <a:t>】</a:t>
                      </a:r>
                      <a:r>
                        <a:rPr lang="en-US" altLang="zh-CN" sz="2000">
                          <a:solidFill>
                            <a:schemeClr val="tx1"/>
                          </a:solidFill>
                          <a:latin typeface="黑体" panose="02010609060101010101" charset="-122"/>
                          <a:ea typeface="黑体" panose="02010609060101010101" charset="-122"/>
                        </a:rPr>
                        <a:t>17·</a:t>
                      </a:r>
                      <a:r>
                        <a:rPr lang="zh-CN" altLang="en-US" sz="2000">
                          <a:solidFill>
                            <a:schemeClr val="tx1"/>
                          </a:solidFill>
                          <a:latin typeface="黑体" panose="02010609060101010101" charset="-122"/>
                          <a:ea typeface="黑体" panose="02010609060101010101" charset="-122"/>
                        </a:rPr>
                        <a:t>二战后就业人口分布变化</a:t>
                      </a:r>
                      <a:endParaRPr lang="zh-CN" altLang="en-US"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4560">
                <a:tc>
                  <a:txBody>
                    <a:bodyPr wrap="square"/>
                    <a:lstStyle/>
                    <a:p>
                      <a:pPr indent="0" algn="ctr">
                        <a:lnSpc>
                          <a:spcPct val="100000"/>
                        </a:lnSpc>
                        <a:buNone/>
                      </a:pPr>
                      <a:r>
                        <a:rPr lang="en-US" sz="2400" b="0">
                          <a:solidFill>
                            <a:srgbClr val="1D41D5"/>
                          </a:solidFill>
                          <a:latin typeface="黑体" panose="02010609060101010101" charset="-122"/>
                          <a:ea typeface="黑体" panose="02010609060101010101" charset="-122"/>
                          <a:cs typeface="黑体" panose="02010609060101010101" charset="-122"/>
                        </a:rPr>
                        <a:t>2022</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marR="0" lvl="0" algn="l" defTabSz="892175" rtl="0" eaLnBrk="1" fontAlgn="auto" latinLnBrk="0" hangingPunct="1">
                        <a:lnSpc>
                          <a:spcPct val="100000"/>
                        </a:lnSpc>
                        <a:spcBef>
                          <a:spcPct val="0"/>
                        </a:spcBef>
                        <a:spcAft>
                          <a:spcPct val="0"/>
                        </a:spcAft>
                        <a:buClrTx/>
                        <a:buSzTx/>
                        <a:buFontTx/>
                        <a:buNone/>
                      </a:pPr>
                      <a:r>
                        <a:rPr lang="zh-CN" altLang="en-US" sz="2000">
                          <a:solidFill>
                            <a:schemeClr val="tx1"/>
                          </a:solidFill>
                          <a:latin typeface="黑体" panose="02010609060101010101" charset="-122"/>
                          <a:ea typeface="黑体" panose="02010609060101010101" charset="-122"/>
                        </a:rPr>
                        <a:t>【甲】35</a:t>
                      </a:r>
                      <a:r>
                        <a:rPr lang="en-US" altLang="zh-CN" sz="2000">
                          <a:solidFill>
                            <a:schemeClr val="tx1"/>
                          </a:solidFill>
                          <a:latin typeface="黑体" panose="02010609060101010101" charset="-122"/>
                          <a:ea typeface="黑体" panose="02010609060101010101" charset="-122"/>
                        </a:rPr>
                        <a:t>·美国对待种族问题的态度受冷战意识影响</a:t>
                      </a:r>
                      <a:endParaRPr lang="en-US" altLang="zh-CN"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【海南】9</a:t>
                      </a:r>
                      <a:r>
                        <a:rPr lang="en-US" altLang="zh-CN" sz="2000">
                          <a:solidFill>
                            <a:schemeClr val="tx1"/>
                          </a:solidFill>
                          <a:latin typeface="黑体" panose="02010609060101010101" charset="-122"/>
                          <a:ea typeface="黑体" panose="02010609060101010101" charset="-122"/>
                        </a:rPr>
                        <a:t>·体制机制创新</a:t>
                      </a:r>
                      <a:r>
                        <a:rPr lang="zh-CN" altLang="en-US" sz="2000">
                          <a:solidFill>
                            <a:schemeClr val="tx1"/>
                          </a:solidFill>
                          <a:latin typeface="黑体" panose="02010609060101010101" charset="-122"/>
                          <a:ea typeface="黑体" panose="02010609060101010101" charset="-122"/>
                        </a:rPr>
                        <a:t>对经济增长的重要性</a:t>
                      </a:r>
                      <a:endParaRPr lang="zh-CN" altLang="en-US" sz="2000">
                        <a:solidFill>
                          <a:schemeClr val="tx1"/>
                        </a:solidFill>
                        <a:latin typeface="黑体" panose="02010609060101010101" charset="-122"/>
                        <a:ea typeface="黑体" panose="02010609060101010101" charset="-122"/>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【湖北</a:t>
                      </a:r>
                      <a:r>
                        <a:rPr lang="zh-CN" altLang="en-US" sz="2000">
                          <a:latin typeface="黑体" panose="02010609060101010101" charset="-122"/>
                          <a:ea typeface="黑体" panose="02010609060101010101" charset="-122"/>
                          <a:sym typeface="+mn-ea"/>
                        </a:rPr>
                        <a:t>】</a:t>
                      </a:r>
                      <a:r>
                        <a:rPr lang="zh-CN" altLang="en-US" sz="2000">
                          <a:solidFill>
                            <a:schemeClr val="tx1"/>
                          </a:solidFill>
                          <a:latin typeface="黑体" panose="02010609060101010101" charset="-122"/>
                          <a:ea typeface="黑体" panose="02010609060101010101" charset="-122"/>
                        </a:rPr>
                        <a:t>16</a:t>
                      </a:r>
                      <a:r>
                        <a:rPr lang="en-US" altLang="zh-CN" sz="2000">
                          <a:solidFill>
                            <a:schemeClr val="tx1"/>
                          </a:solidFill>
                          <a:latin typeface="黑体" panose="02010609060101010101" charset="-122"/>
                          <a:ea typeface="黑体" panose="02010609060101010101" charset="-122"/>
                        </a:rPr>
                        <a:t>·“滞胀</a:t>
                      </a:r>
                      <a:r>
                        <a:rPr lang="en-US" altLang="zh-CN" sz="2000">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sym typeface="+mn-ea"/>
                        </a:rPr>
                        <a:t>后，</a:t>
                      </a:r>
                      <a:r>
                        <a:rPr lang="en-US" altLang="zh-CN" sz="2000">
                          <a:latin typeface="黑体" panose="02010609060101010101" charset="-122"/>
                          <a:ea typeface="黑体" panose="02010609060101010101" charset="-122"/>
                          <a:sym typeface="+mn-ea"/>
                        </a:rPr>
                        <a:t>调整社会保障政策</a:t>
                      </a:r>
                      <a:endParaRPr lang="en-US" altLang="zh-CN" sz="2000">
                        <a:latin typeface="黑体" panose="02010609060101010101" charset="-122"/>
                        <a:ea typeface="黑体" panose="02010609060101010101" charset="-122"/>
                        <a:sym typeface="+mn-ea"/>
                      </a:endParaRPr>
                    </a:p>
                    <a:p>
                      <a:pPr algn="l">
                        <a:lnSpc>
                          <a:spcPct val="100000"/>
                        </a:lnSpc>
                        <a:spcBef>
                          <a:spcPct val="0"/>
                        </a:spcBef>
                        <a:spcAft>
                          <a:spcPct val="0"/>
                        </a:spcAft>
                        <a:buClrTx/>
                        <a:buSzTx/>
                        <a:buNone/>
                      </a:pPr>
                      <a:r>
                        <a:rPr lang="zh-CN" altLang="en-US" sz="2000">
                          <a:solidFill>
                            <a:schemeClr val="tx1"/>
                          </a:solidFill>
                          <a:latin typeface="黑体" panose="02010609060101010101" charset="-122"/>
                          <a:ea typeface="黑体" panose="02010609060101010101" charset="-122"/>
                        </a:rPr>
                        <a:t>【浙江】</a:t>
                      </a:r>
                      <a:r>
                        <a:rPr lang="en-US" altLang="zh-CN" sz="2000">
                          <a:solidFill>
                            <a:schemeClr val="tx1"/>
                          </a:solidFill>
                          <a:latin typeface="黑体" panose="02010609060101010101" charset="-122"/>
                          <a:ea typeface="黑体" panose="02010609060101010101" charset="-122"/>
                        </a:rPr>
                        <a:t>1</a:t>
                      </a:r>
                      <a:r>
                        <a:rPr lang="zh-CN" altLang="en-US" sz="2000">
                          <a:solidFill>
                            <a:schemeClr val="tx1"/>
                          </a:solidFill>
                          <a:latin typeface="黑体" panose="02010609060101010101" charset="-122"/>
                          <a:ea typeface="黑体" panose="02010609060101010101" charset="-122"/>
                        </a:rPr>
                        <a:t>月·21</a:t>
                      </a:r>
                      <a:r>
                        <a:rPr lang="en-US" altLang="zh-CN" sz="2000">
                          <a:solidFill>
                            <a:schemeClr val="tx1"/>
                          </a:solidFill>
                          <a:latin typeface="黑体" panose="02010609060101010101" charset="-122"/>
                          <a:ea typeface="黑体" panose="02010609060101010101" charset="-122"/>
                        </a:rPr>
                        <a:t>·胡佛仍奉行自由放任政策</a:t>
                      </a:r>
                      <a:endParaRPr lang="zh-CN" altLang="en-US"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5335">
                <a:tc>
                  <a:txBody>
                    <a:bodyPr wrap="square"/>
                    <a:lstStyle/>
                    <a:p>
                      <a:pPr indent="0" algn="ctr">
                        <a:lnSpc>
                          <a:spcPct val="100000"/>
                        </a:lnSpc>
                        <a:buNone/>
                      </a:pPr>
                      <a:r>
                        <a:rPr lang="en-US" sz="2400" b="0">
                          <a:solidFill>
                            <a:srgbClr val="1D41D5"/>
                          </a:solidFill>
                          <a:latin typeface="黑体" panose="02010609060101010101" charset="-122"/>
                          <a:ea typeface="黑体" panose="02010609060101010101" charset="-122"/>
                          <a:cs typeface="黑体" panose="02010609060101010101" charset="-122"/>
                        </a:rPr>
                        <a:t>2021</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00000"/>
                        </a:lnSpc>
                        <a:spcBef>
                          <a:spcPct val="0"/>
                        </a:spcBef>
                        <a:spcAft>
                          <a:spcPct val="0"/>
                        </a:spcAft>
                        <a:buClrTx/>
                        <a:buSzTx/>
                        <a:buFontTx/>
                      </a:pPr>
                      <a:r>
                        <a:rPr lang="zh-CN" altLang="en-US" sz="2000">
                          <a:solidFill>
                            <a:schemeClr val="tx1"/>
                          </a:solidFill>
                          <a:latin typeface="黑体" panose="02010609060101010101" charset="-122"/>
                          <a:ea typeface="黑体" panose="02010609060101010101" charset="-122"/>
                          <a:sym typeface="+mn-ea"/>
                        </a:rPr>
                        <a:t>【乙】34·经典力学和量子学</a:t>
                      </a:r>
                      <a:endParaRPr lang="zh-CN" altLang="en-US"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00000"/>
                        </a:lnSpc>
                        <a:spcBef>
                          <a:spcPct val="0"/>
                        </a:spcBef>
                        <a:spcAft>
                          <a:spcPct val="0"/>
                        </a:spcAft>
                        <a:buClrTx/>
                        <a:buSzTx/>
                        <a:buFontTx/>
                      </a:pPr>
                      <a:r>
                        <a:rPr lang="zh-CN" altLang="en-US" sz="2000">
                          <a:solidFill>
                            <a:schemeClr val="tx1"/>
                          </a:solidFill>
                          <a:latin typeface="黑体" panose="02010609060101010101" charset="-122"/>
                          <a:ea typeface="黑体" panose="02010609060101010101" charset="-122"/>
                          <a:sym typeface="+mn-ea"/>
                        </a:rPr>
                        <a:t>【广东】</a:t>
                      </a:r>
                      <a:r>
                        <a:rPr lang="en-US" altLang="zh-CN" sz="2000">
                          <a:solidFill>
                            <a:schemeClr val="tx1"/>
                          </a:solidFill>
                          <a:latin typeface="黑体" panose="02010609060101010101" charset="-122"/>
                          <a:ea typeface="黑体" panose="02010609060101010101" charset="-122"/>
                          <a:sym typeface="+mn-ea"/>
                        </a:rPr>
                        <a:t>14·</a:t>
                      </a:r>
                      <a:r>
                        <a:rPr lang="zh-CN" altLang="en-US" sz="2000">
                          <a:solidFill>
                            <a:schemeClr val="tx1"/>
                          </a:solidFill>
                          <a:latin typeface="黑体" panose="02010609060101010101" charset="-122"/>
                          <a:ea typeface="黑体" panose="02010609060101010101" charset="-122"/>
                          <a:sym typeface="+mn-ea"/>
                        </a:rPr>
                        <a:t>罗斯福新政的背景</a:t>
                      </a:r>
                      <a:r>
                        <a:rPr lang="zh-CN" altLang="en-US" sz="2000">
                          <a:solidFill>
                            <a:schemeClr val="tx1"/>
                          </a:solidFill>
                          <a:latin typeface="黑体" panose="02010609060101010101" charset="-122"/>
                          <a:ea typeface="黑体" panose="02010609060101010101" charset="-122"/>
                        </a:rPr>
                        <a:t>【海南】19</a:t>
                      </a:r>
                      <a:r>
                        <a:rPr lang="en-US" altLang="zh-CN" sz="2000">
                          <a:solidFill>
                            <a:schemeClr val="tx1"/>
                          </a:solidFill>
                          <a:latin typeface="黑体" panose="02010609060101010101" charset="-122"/>
                          <a:ea typeface="黑体" panose="02010609060101010101" charset="-122"/>
                        </a:rPr>
                        <a:t>·资本主义国家经济政策的调整</a:t>
                      </a:r>
                      <a:r>
                        <a:rPr lang="zh-CN" altLang="en-US" sz="2000">
                          <a:solidFill>
                            <a:schemeClr val="tx1"/>
                          </a:solidFill>
                          <a:latin typeface="黑体" panose="02010609060101010101" charset="-122"/>
                          <a:ea typeface="黑体" panose="02010609060101010101" charset="-122"/>
                        </a:rPr>
                        <a:t>【</a:t>
                      </a:r>
                      <a:r>
                        <a:rPr lang="en-US" altLang="zh-CN" sz="2000">
                          <a:solidFill>
                            <a:schemeClr val="tx1"/>
                          </a:solidFill>
                          <a:latin typeface="黑体" panose="02010609060101010101" charset="-122"/>
                          <a:ea typeface="黑体" panose="02010609060101010101" charset="-122"/>
                        </a:rPr>
                        <a:t>北京</a:t>
                      </a:r>
                      <a:r>
                        <a:rPr lang="zh-CN" altLang="en-US" sz="2000">
                          <a:latin typeface="黑体" panose="02010609060101010101" charset="-122"/>
                          <a:ea typeface="黑体" panose="02010609060101010101" charset="-122"/>
                          <a:sym typeface="+mn-ea"/>
                        </a:rPr>
                        <a:t>】</a:t>
                      </a:r>
                      <a:r>
                        <a:rPr lang="en-US" altLang="zh-CN" sz="2000">
                          <a:solidFill>
                            <a:schemeClr val="tx1"/>
                          </a:solidFill>
                          <a:latin typeface="黑体" panose="02010609060101010101" charset="-122"/>
                          <a:ea typeface="黑体" panose="02010609060101010101" charset="-122"/>
                        </a:rPr>
                        <a:t>14·</a:t>
                      </a:r>
                      <a:r>
                        <a:rPr lang="zh-CN" altLang="en-US" sz="2000">
                          <a:solidFill>
                            <a:schemeClr val="tx1"/>
                          </a:solidFill>
                          <a:latin typeface="黑体" panose="02010609060101010101" charset="-122"/>
                          <a:ea typeface="黑体" panose="02010609060101010101" charset="-122"/>
                        </a:rPr>
                        <a:t>二战后日本的崛起</a:t>
                      </a:r>
                      <a:endParaRPr lang="en-US" altLang="zh-CN" sz="2000">
                        <a:solidFill>
                          <a:schemeClr val="tx1"/>
                        </a:solidFill>
                        <a:latin typeface="黑体" panose="02010609060101010101" charset="-122"/>
                        <a:ea typeface="黑体" panose="02010609060101010101" charset="-122"/>
                      </a:endParaRPr>
                    </a:p>
                    <a:p>
                      <a:pPr algn="l">
                        <a:lnSpc>
                          <a:spcPct val="100000"/>
                        </a:lnSpc>
                        <a:spcBef>
                          <a:spcPct val="0"/>
                        </a:spcBef>
                        <a:spcAft>
                          <a:spcPct val="0"/>
                        </a:spcAft>
                        <a:buClrTx/>
                        <a:buSzTx/>
                        <a:buFontTx/>
                      </a:pPr>
                      <a:r>
                        <a:rPr lang="zh-CN" altLang="en-US" sz="2000">
                          <a:solidFill>
                            <a:srgbClr val="FF0000"/>
                          </a:solidFill>
                          <a:latin typeface="黑体" panose="02010609060101010101" charset="-122"/>
                          <a:ea typeface="黑体" panose="02010609060101010101" charset="-122"/>
                        </a:rPr>
                        <a:t>【山东</a:t>
                      </a:r>
                      <a:r>
                        <a:rPr lang="zh-CN" altLang="en-US" sz="2000">
                          <a:solidFill>
                            <a:srgbClr val="FF0000"/>
                          </a:solidFill>
                          <a:latin typeface="黑体" panose="02010609060101010101" charset="-122"/>
                          <a:ea typeface="黑体" panose="02010609060101010101" charset="-122"/>
                          <a:sym typeface="+mn-ea"/>
                        </a:rPr>
                        <a:t>】</a:t>
                      </a:r>
                      <a:r>
                        <a:rPr lang="zh-CN" altLang="en-US" sz="2000">
                          <a:solidFill>
                            <a:srgbClr val="FF0000"/>
                          </a:solidFill>
                          <a:latin typeface="黑体" panose="02010609060101010101" charset="-122"/>
                          <a:ea typeface="黑体" panose="02010609060101010101" charset="-122"/>
                        </a:rPr>
                        <a:t>14</a:t>
                      </a:r>
                      <a:r>
                        <a:rPr lang="en-US" altLang="zh-CN" sz="2000">
                          <a:solidFill>
                            <a:srgbClr val="FF0000"/>
                          </a:solidFill>
                          <a:latin typeface="黑体" panose="02010609060101010101" charset="-122"/>
                          <a:ea typeface="黑体" panose="02010609060101010101" charset="-122"/>
                        </a:rPr>
                        <a:t>·科技发展对生活的影响具有双重性</a:t>
                      </a:r>
                      <a:endParaRPr lang="en-US" altLang="zh-CN" sz="2000">
                        <a:solidFill>
                          <a:srgbClr val="FF0000"/>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wrap="square"/>
                    <a:lstStyle/>
                    <a:p>
                      <a:pPr indent="0" algn="ctr">
                        <a:lnSpc>
                          <a:spcPct val="100000"/>
                        </a:lnSpc>
                        <a:buNone/>
                      </a:pPr>
                      <a:r>
                        <a:rPr lang="en-US" sz="2400" b="0">
                          <a:solidFill>
                            <a:srgbClr val="1D41D5"/>
                          </a:solidFill>
                          <a:latin typeface="黑体" panose="02010609060101010101" charset="-122"/>
                          <a:ea typeface="黑体" panose="02010609060101010101" charset="-122"/>
                          <a:cs typeface="黑体" panose="02010609060101010101" charset="-122"/>
                        </a:rPr>
                        <a:t>2020</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66881" marR="66881"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marR="0" lvl="0" algn="l" defTabSz="892175" rtl="0" eaLnBrk="1" fontAlgn="auto" latinLnBrk="0" hangingPunct="1">
                        <a:lnSpc>
                          <a:spcPct val="100000"/>
                        </a:lnSpc>
                        <a:spcBef>
                          <a:spcPct val="0"/>
                        </a:spcBef>
                        <a:spcAft>
                          <a:spcPct val="0"/>
                        </a:spcAft>
                        <a:buClrTx/>
                        <a:buSzTx/>
                        <a:buFontTx/>
                        <a:buNone/>
                      </a:pPr>
                      <a:endParaRPr lang="zh-CN" altLang="en-US"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00000"/>
                        </a:lnSpc>
                        <a:spcBef>
                          <a:spcPct val="0"/>
                        </a:spcBef>
                        <a:spcAft>
                          <a:spcPct val="0"/>
                        </a:spcAft>
                        <a:buClrTx/>
                        <a:buSzTx/>
                        <a:buFontTx/>
                      </a:pPr>
                      <a:r>
                        <a:rPr lang="zh-CN" altLang="en-US" sz="2000">
                          <a:solidFill>
                            <a:schemeClr val="tx1"/>
                          </a:solidFill>
                          <a:latin typeface="黑体" panose="02010609060101010101" charset="-122"/>
                          <a:ea typeface="黑体" panose="02010609060101010101" charset="-122"/>
                          <a:sym typeface="+mn-ea"/>
                        </a:rPr>
                        <a:t>【海南</a:t>
                      </a:r>
                      <a:r>
                        <a:rPr lang="zh-CN" altLang="en-US" sz="2000">
                          <a:latin typeface="黑体" panose="02010609060101010101" charset="-122"/>
                          <a:ea typeface="黑体" panose="02010609060101010101" charset="-122"/>
                          <a:sym typeface="+mn-ea"/>
                        </a:rPr>
                        <a:t>】17</a:t>
                      </a:r>
                      <a:r>
                        <a:rPr lang="zh-CN" altLang="en-US" sz="2000">
                          <a:solidFill>
                            <a:schemeClr val="tx1"/>
                          </a:solidFill>
                          <a:latin typeface="黑体" panose="02010609060101010101" charset="-122"/>
                          <a:ea typeface="黑体" panose="02010609060101010101" charset="-122"/>
                          <a:sym typeface="+mn-ea"/>
                        </a:rPr>
                        <a:t>·罗斯福新政的评价</a:t>
                      </a:r>
                      <a:endParaRPr lang="zh-CN" altLang="en-US" sz="2000">
                        <a:solidFill>
                          <a:schemeClr val="tx1"/>
                        </a:solidFill>
                        <a:latin typeface="黑体" panose="02010609060101010101" charset="-122"/>
                        <a:ea typeface="黑体" panose="02010609060101010101" charset="-122"/>
                        <a:sym typeface="+mn-ea"/>
                      </a:endParaRPr>
                    </a:p>
                    <a:p>
                      <a:pPr algn="l">
                        <a:lnSpc>
                          <a:spcPct val="100000"/>
                        </a:lnSpc>
                        <a:spcBef>
                          <a:spcPct val="0"/>
                        </a:spcBef>
                        <a:spcAft>
                          <a:spcPct val="0"/>
                        </a:spcAft>
                        <a:buClrTx/>
                        <a:buSzTx/>
                        <a:buFontTx/>
                      </a:pPr>
                      <a:r>
                        <a:rPr lang="zh-CN" altLang="en-US" sz="2000">
                          <a:solidFill>
                            <a:schemeClr val="tx1"/>
                          </a:solidFill>
                          <a:latin typeface="黑体" panose="02010609060101010101" charset="-122"/>
                          <a:ea typeface="黑体" panose="02010609060101010101" charset="-122"/>
                        </a:rPr>
                        <a:t>【海南</a:t>
                      </a:r>
                      <a:r>
                        <a:rPr lang="zh-CN" altLang="en-US" sz="2000">
                          <a:latin typeface="黑体" panose="02010609060101010101" charset="-122"/>
                          <a:ea typeface="黑体" panose="02010609060101010101" charset="-122"/>
                          <a:sym typeface="+mn-ea"/>
                        </a:rPr>
                        <a:t>】</a:t>
                      </a:r>
                      <a:r>
                        <a:rPr lang="en-US" altLang="zh-CN" sz="2000">
                          <a:latin typeface="黑体" panose="02010609060101010101" charset="-122"/>
                          <a:ea typeface="黑体" panose="02010609060101010101" charset="-122"/>
                          <a:sym typeface="+mn-ea"/>
                        </a:rPr>
                        <a:t>18</a:t>
                      </a:r>
                      <a:r>
                        <a:rPr lang="zh-CN" altLang="en-US" sz="2000">
                          <a:solidFill>
                            <a:schemeClr val="tx1"/>
                          </a:solidFill>
                          <a:latin typeface="黑体" panose="02010609060101010101" charset="-122"/>
                          <a:ea typeface="黑体" panose="02010609060101010101" charset="-122"/>
                        </a:rPr>
                        <a:t>·二战后资本主义国家的宏观调控</a:t>
                      </a:r>
                      <a:endParaRPr lang="zh-CN" altLang="en-US" sz="2000">
                        <a:solidFill>
                          <a:schemeClr val="tx1"/>
                        </a:solidFill>
                        <a:latin typeface="黑体" panose="02010609060101010101" charset="-122"/>
                        <a:ea typeface="黑体" panose="02010609060101010101" charset="-122"/>
                      </a:endParaRPr>
                    </a:p>
                    <a:p>
                      <a:pPr marL="0" marR="0" lvl="0" algn="l" defTabSz="892175" rtl="0" eaLnBrk="1" fontAlgn="auto" latinLnBrk="0" hangingPunct="1">
                        <a:lnSpc>
                          <a:spcPct val="100000"/>
                        </a:lnSpc>
                        <a:spcBef>
                          <a:spcPct val="0"/>
                        </a:spcBef>
                        <a:spcAft>
                          <a:spcPct val="0"/>
                        </a:spcAft>
                        <a:buClrTx/>
                        <a:buSzTx/>
                        <a:buFontTx/>
                        <a:buNone/>
                      </a:pPr>
                      <a:r>
                        <a:rPr lang="zh-CN" altLang="en-US" sz="2000">
                          <a:solidFill>
                            <a:schemeClr val="tx1"/>
                          </a:solidFill>
                          <a:latin typeface="黑体" panose="02010609060101010101" charset="-122"/>
                          <a:ea typeface="黑体" panose="02010609060101010101" charset="-122"/>
                        </a:rPr>
                        <a:t>【天津</a:t>
                      </a:r>
                      <a:r>
                        <a:rPr lang="zh-CN" altLang="en-US" sz="2000">
                          <a:latin typeface="黑体" panose="02010609060101010101" charset="-122"/>
                          <a:ea typeface="黑体" panose="02010609060101010101" charset="-122"/>
                          <a:sym typeface="+mn-ea"/>
                        </a:rPr>
                        <a:t>】</a:t>
                      </a:r>
                      <a:r>
                        <a:rPr lang="en-US" altLang="zh-CN" sz="2000">
                          <a:latin typeface="黑体" panose="02010609060101010101" charset="-122"/>
                          <a:ea typeface="黑体" panose="02010609060101010101" charset="-122"/>
                          <a:sym typeface="+mn-ea"/>
                        </a:rPr>
                        <a:t>12</a:t>
                      </a:r>
                      <a:r>
                        <a:rPr lang="en-US" altLang="zh-CN" sz="2000">
                          <a:solidFill>
                            <a:schemeClr val="tx1"/>
                          </a:solidFill>
                          <a:latin typeface="黑体" panose="02010609060101010101" charset="-122"/>
                          <a:ea typeface="黑体" panose="02010609060101010101" charset="-122"/>
                        </a:rPr>
                        <a:t>·</a:t>
                      </a:r>
                      <a:r>
                        <a:rPr lang="zh-CN" altLang="en-US" sz="2000">
                          <a:solidFill>
                            <a:schemeClr val="tx1"/>
                          </a:solidFill>
                          <a:latin typeface="黑体" panose="02010609060101010101" charset="-122"/>
                          <a:ea typeface="黑体" panose="02010609060101010101" charset="-122"/>
                        </a:rPr>
                        <a:t>胡佛与罗斯福应对大萧条措施的差异</a:t>
                      </a:r>
                      <a:endParaRPr lang="zh-CN" altLang="en-US" sz="2000">
                        <a:solidFill>
                          <a:schemeClr val="tx1"/>
                        </a:solidFill>
                        <a:latin typeface="黑体" panose="02010609060101010101" charset="-122"/>
                        <a:ea typeface="黑体" panose="02010609060101010101" charset="-122"/>
                      </a:endParaRPr>
                    </a:p>
                    <a:p>
                      <a:pPr marL="0" marR="0" lvl="0" algn="l" defTabSz="892175" rtl="0" eaLnBrk="1" fontAlgn="auto" latinLnBrk="0" hangingPunct="1">
                        <a:lnSpc>
                          <a:spcPct val="100000"/>
                        </a:lnSpc>
                        <a:spcBef>
                          <a:spcPct val="0"/>
                        </a:spcBef>
                        <a:spcAft>
                          <a:spcPct val="0"/>
                        </a:spcAft>
                        <a:buClrTx/>
                        <a:buSzTx/>
                        <a:buFontTx/>
                        <a:buNone/>
                      </a:pPr>
                      <a:r>
                        <a:rPr lang="zh-CN" altLang="en-US" sz="2000">
                          <a:solidFill>
                            <a:schemeClr val="tx1"/>
                          </a:solidFill>
                          <a:latin typeface="黑体" panose="02010609060101010101" charset="-122"/>
                          <a:ea typeface="黑体" panose="02010609060101010101" charset="-122"/>
                        </a:rPr>
                        <a:t>【浙江</a:t>
                      </a:r>
                      <a:r>
                        <a:rPr lang="zh-CN" altLang="en-US" sz="2000">
                          <a:latin typeface="黑体" panose="02010609060101010101" charset="-122"/>
                          <a:ea typeface="黑体" panose="02010609060101010101" charset="-122"/>
                          <a:sym typeface="+mn-ea"/>
                        </a:rPr>
                        <a:t>】</a:t>
                      </a:r>
                      <a:r>
                        <a:rPr lang="en-US" altLang="zh-CN" sz="2000">
                          <a:latin typeface="黑体" panose="02010609060101010101" charset="-122"/>
                          <a:ea typeface="黑体" panose="02010609060101010101" charset="-122"/>
                          <a:sym typeface="+mn-ea"/>
                        </a:rPr>
                        <a:t>12</a:t>
                      </a:r>
                      <a:r>
                        <a:rPr lang="en-US" altLang="zh-CN" sz="2000">
                          <a:solidFill>
                            <a:schemeClr val="tx1"/>
                          </a:solidFill>
                          <a:latin typeface="黑体" panose="02010609060101010101" charset="-122"/>
                          <a:ea typeface="黑体" panose="02010609060101010101" charset="-122"/>
                        </a:rPr>
                        <a:t>·</a:t>
                      </a:r>
                      <a:r>
                        <a:rPr lang="zh-CN" altLang="en-US" sz="2000">
                          <a:solidFill>
                            <a:schemeClr val="tx1"/>
                          </a:solidFill>
                          <a:latin typeface="黑体" panose="02010609060101010101" charset="-122"/>
                          <a:ea typeface="黑体" panose="02010609060101010101" charset="-122"/>
                        </a:rPr>
                        <a:t>战后资本主义世界经济体系的形成</a:t>
                      </a:r>
                      <a:endParaRPr lang="zh-CN" altLang="en-US" sz="2000">
                        <a:solidFill>
                          <a:schemeClr val="tx1"/>
                        </a:solidFill>
                        <a:latin typeface="黑体" panose="02010609060101010101" charset="-122"/>
                        <a:ea typeface="黑体" panose="02010609060101010101" charset="-122"/>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521970"/>
          </a:xfrm>
          <a:prstGeom prst="rect">
            <a:avLst/>
          </a:prstGeom>
          <a:solidFill>
            <a:srgbClr val="C00000"/>
          </a:solidFill>
          <a:ln w="9525">
            <a:noFill/>
          </a:ln>
        </p:spPr>
        <p:txBody>
          <a:bodyPr wrap="square" anchor="t">
            <a:spAutoFit/>
          </a:bodyPr>
          <a:lstStyle/>
          <a:p>
            <a:r>
              <a:rPr lang="en-US" altLang="zh-CN" sz="2800" b="1">
                <a:solidFill>
                  <a:schemeClr val="bg2"/>
                </a:solidFill>
                <a:latin typeface="微软雅黑" panose="020B0503020204020204" charset="-122"/>
                <a:ea typeface="微软雅黑" panose="020B0503020204020204" charset="-122"/>
                <a:cs typeface="微软雅黑" panose="020B0503020204020204" charset="-122"/>
              </a:rPr>
              <a:t> </a:t>
            </a:r>
            <a:r>
              <a:rPr lang="zh-CN" altLang="zh-CN" sz="2800" b="1">
                <a:solidFill>
                  <a:schemeClr val="bg2"/>
                </a:solidFill>
                <a:latin typeface="微软雅黑" panose="020B0503020204020204" charset="-122"/>
                <a:ea typeface="微软雅黑" panose="020B0503020204020204" charset="-122"/>
                <a:cs typeface="微软雅黑" panose="020B0503020204020204" charset="-122"/>
              </a:rPr>
              <a:t>一、经济之变：国家的宏观调控</a:t>
            </a:r>
            <a:endParaRPr lang="zh-CN" altLang="zh-CN" sz="2800" b="1">
              <a:solidFill>
                <a:schemeClr val="bg2"/>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2"/>
            </p:custDataLst>
          </p:nvPr>
        </p:nvSpPr>
        <p:spPr>
          <a:xfrm>
            <a:off x="100584" y="1224332"/>
            <a:ext cx="11777472" cy="521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r>
              <a:rPr lang="en-US" altLang="zh-CN" sz="2400" b="1" strike="noStrike" noProof="1">
                <a:solidFill>
                  <a:srgbClr val="000000"/>
                </a:solidFill>
                <a:latin typeface="黑体" panose="02010609060101010101" charset="-122"/>
                <a:ea typeface="黑体" panose="02010609060101010101" charset="-122"/>
                <a:cs typeface="楷体" panose="02010609060101010101" charset="-122"/>
                <a:sym typeface="+mn-ea"/>
              </a:rPr>
              <a:t>1.1929</a:t>
            </a:r>
            <a:r>
              <a:rPr lang="zh-CN" altLang="zh-CN" sz="2400" b="1" strike="noStrike" noProof="1">
                <a:solidFill>
                  <a:srgbClr val="000000"/>
                </a:solidFill>
                <a:latin typeface="黑体" panose="02010609060101010101" charset="-122"/>
                <a:ea typeface="黑体" panose="02010609060101010101" charset="-122"/>
                <a:cs typeface="楷体" panose="02010609060101010101" charset="-122"/>
                <a:sym typeface="+mn-ea"/>
              </a:rPr>
              <a:t>——</a:t>
            </a:r>
            <a:r>
              <a:rPr lang="en-US" altLang="zh-CN" sz="2400" b="1" strike="noStrike" noProof="1">
                <a:solidFill>
                  <a:srgbClr val="000000"/>
                </a:solidFill>
                <a:latin typeface="黑体" panose="02010609060101010101" charset="-122"/>
                <a:ea typeface="黑体" panose="02010609060101010101" charset="-122"/>
                <a:cs typeface="楷体" panose="02010609060101010101" charset="-122"/>
                <a:sym typeface="+mn-ea"/>
              </a:rPr>
              <a:t>1933</a:t>
            </a:r>
            <a:r>
              <a:rPr lang="zh-CN" altLang="zh-CN" sz="2400" b="1" strike="noStrike" noProof="1">
                <a:solidFill>
                  <a:srgbClr val="000000"/>
                </a:solidFill>
                <a:latin typeface="黑体" panose="02010609060101010101" charset="-122"/>
                <a:ea typeface="黑体" panose="02010609060101010101" charset="-122"/>
                <a:cs typeface="楷体" panose="02010609060101010101" charset="-122"/>
                <a:sym typeface="+mn-ea"/>
              </a:rPr>
              <a:t>年的经济大危机，充分暴露了自由放任的资</a:t>
            </a:r>
            <a:r>
              <a:rPr lang="zh-CN" altLang="zh-CN" sz="2400" b="1" noProof="1">
                <a:solidFill>
                  <a:srgbClr val="000000"/>
                </a:solidFill>
                <a:latin typeface="黑体" panose="02010609060101010101" charset="-122"/>
                <a:ea typeface="黑体" panose="02010609060101010101" charset="-122"/>
                <a:cs typeface="楷体" panose="02010609060101010101" charset="-122"/>
                <a:sym typeface="+mn-ea"/>
              </a:rPr>
              <a:t>本主义的弊病</a:t>
            </a:r>
            <a:endParaRPr lang="zh-CN" altLang="en-US" sz="2400" strike="noStrike" noProof="1">
              <a:latin typeface="黑体" panose="02010609060101010101" charset="-122"/>
              <a:ea typeface="黑体" panose="02010609060101010101" charset="-122"/>
            </a:endParaRPr>
          </a:p>
        </p:txBody>
      </p:sp>
      <p:sp>
        <p:nvSpPr>
          <p:cNvPr id="4" name="矩形 3"/>
          <p:cNvSpPr/>
          <p:nvPr>
            <p:custDataLst>
              <p:tags r:id="rId3"/>
            </p:custDataLst>
          </p:nvPr>
        </p:nvSpPr>
        <p:spPr>
          <a:xfrm>
            <a:off x="100584" y="1738577"/>
            <a:ext cx="7485774" cy="521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ct val="0"/>
              </a:spcBef>
              <a:spcAft>
                <a:spcPct val="0"/>
              </a:spcAft>
              <a:buClrTx/>
              <a:buSzTx/>
              <a:buFontTx/>
            </a:pPr>
            <a:r>
              <a:rPr lang="en-US" altLang="zh-CN" sz="2400" b="1">
                <a:solidFill>
                  <a:srgbClr val="000000"/>
                </a:solidFill>
                <a:latin typeface="黑体" panose="02010609060101010101" charset="-122"/>
                <a:ea typeface="黑体" panose="02010609060101010101" charset="-122"/>
                <a:cs typeface="楷体" panose="02010609060101010101" charset="-122"/>
                <a:sym typeface="+mn-ea"/>
              </a:rPr>
              <a:t>2.</a:t>
            </a:r>
            <a:r>
              <a:rPr lang="zh-CN" altLang="en-US" sz="2400" b="1">
                <a:solidFill>
                  <a:srgbClr val="000000"/>
                </a:solidFill>
                <a:latin typeface="黑体" panose="02010609060101010101" charset="-122"/>
                <a:ea typeface="黑体" panose="02010609060101010101" charset="-122"/>
                <a:cs typeface="楷体" panose="02010609060101010101" charset="-122"/>
                <a:sym typeface="+mn-ea"/>
              </a:rPr>
              <a:t>现实需求</a:t>
            </a:r>
            <a:r>
              <a:rPr lang="en-US" altLang="zh-CN" sz="2400" b="1">
                <a:solidFill>
                  <a:srgbClr val="000000"/>
                </a:solidFill>
                <a:latin typeface="黑体" panose="02010609060101010101" charset="-122"/>
                <a:ea typeface="黑体" panose="02010609060101010101" charset="-122"/>
                <a:cs typeface="楷体" panose="02010609060101010101" charset="-122"/>
                <a:sym typeface="+mn-ea"/>
              </a:rPr>
              <a:t>:</a:t>
            </a:r>
            <a:r>
              <a:rPr lang="zh-CN" altLang="en-US" sz="2400" b="1">
                <a:solidFill>
                  <a:srgbClr val="000000"/>
                </a:solidFill>
                <a:latin typeface="黑体" panose="02010609060101010101" charset="-122"/>
                <a:ea typeface="黑体" panose="02010609060101010101" charset="-122"/>
                <a:cs typeface="楷体" panose="02010609060101010101" charset="-122"/>
                <a:sym typeface="+mn-ea"/>
              </a:rPr>
              <a:t>第二次世界大战的生死存亡教训</a:t>
            </a:r>
            <a:endParaRPr lang="zh-CN" altLang="en-US" sz="2400" b="1">
              <a:solidFill>
                <a:srgbClr val="000000"/>
              </a:solidFill>
              <a:latin typeface="黑体" panose="02010609060101010101" charset="-122"/>
              <a:ea typeface="黑体" panose="02010609060101010101" charset="-122"/>
              <a:cs typeface="楷体" panose="02010609060101010101" charset="-122"/>
              <a:sym typeface="+mn-ea"/>
            </a:endParaRPr>
          </a:p>
        </p:txBody>
      </p:sp>
      <p:sp>
        <p:nvSpPr>
          <p:cNvPr id="5" name="文本框 4"/>
          <p:cNvSpPr txBox="1"/>
          <p:nvPr>
            <p:custDataLst>
              <p:tags r:id="rId4"/>
            </p:custDataLst>
          </p:nvPr>
        </p:nvSpPr>
        <p:spPr>
          <a:xfrm>
            <a:off x="6096" y="691727"/>
            <a:ext cx="1941576" cy="461665"/>
          </a:xfrm>
          <a:prstGeom prst="rect">
            <a:avLst/>
          </a:prstGeom>
          <a:solidFill>
            <a:srgbClr val="C00000"/>
          </a:solidFill>
        </p:spPr>
        <p:txBody>
          <a:bodyPr wrap="square" rtlCol="0">
            <a:spAutoFit/>
          </a:bodyPr>
          <a:lstStyle/>
          <a:p>
            <a:r>
              <a:rPr lang="zh-CN" altLang="en-US" sz="2400" b="1">
                <a:solidFill>
                  <a:schemeClr val="bg1"/>
                </a:solidFill>
                <a:latin typeface="微软雅黑 Light" panose="020B0502040204020203" pitchFamily="34" charset="-122"/>
                <a:ea typeface="微软雅黑 Light" panose="020B0502040204020203" pitchFamily="34" charset="-122"/>
              </a:rPr>
              <a:t>一、背景</a:t>
            </a:r>
            <a:endParaRPr lang="zh-CN" altLang="en-US" sz="2400" b="1">
              <a:solidFill>
                <a:schemeClr val="bg1"/>
              </a:solidFill>
              <a:latin typeface="微软雅黑 Light" panose="020B0502040204020203" pitchFamily="34" charset="-122"/>
              <a:ea typeface="微软雅黑 Light" panose="020B0502040204020203" pitchFamily="34" charset="-122"/>
            </a:endParaRPr>
          </a:p>
        </p:txBody>
      </p:sp>
      <p:sp>
        <p:nvSpPr>
          <p:cNvPr id="6" name="矩形 5"/>
          <p:cNvSpPr/>
          <p:nvPr>
            <p:custDataLst>
              <p:tags r:id="rId5"/>
            </p:custDataLst>
          </p:nvPr>
        </p:nvSpPr>
        <p:spPr>
          <a:xfrm>
            <a:off x="100584" y="2270013"/>
            <a:ext cx="6261498" cy="5219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a:solidFill>
                  <a:srgbClr val="000000"/>
                </a:solidFill>
                <a:latin typeface="黑体" panose="02010609060101010101" charset="-122"/>
                <a:ea typeface="黑体" panose="02010609060101010101" charset="-122"/>
                <a:cs typeface="楷体" panose="02010609060101010101" charset="-122"/>
                <a:sym typeface="华文中宋" panose="02010600040101010101" charset="-122"/>
              </a:rPr>
              <a:t>3.</a:t>
            </a:r>
            <a:r>
              <a:rPr lang="zh-CN" altLang="zh-CN" sz="2400" b="1">
                <a:solidFill>
                  <a:srgbClr val="000000"/>
                </a:solidFill>
                <a:latin typeface="黑体" panose="02010609060101010101" charset="-122"/>
                <a:ea typeface="黑体" panose="02010609060101010101" charset="-122"/>
                <a:cs typeface="楷体" panose="02010609060101010101" charset="-122"/>
                <a:sym typeface="华文中宋" panose="02010600040101010101" charset="-122"/>
              </a:rPr>
              <a:t>社会主义对资本主义的冲击与影响</a:t>
            </a:r>
            <a:endParaRPr lang="zh-CN" altLang="en-US" sz="2400" b="1">
              <a:solidFill>
                <a:srgbClr val="000000"/>
              </a:solidFill>
              <a:latin typeface="黑体" panose="02010609060101010101" charset="-122"/>
              <a:ea typeface="黑体" panose="02010609060101010101" charset="-122"/>
              <a:cs typeface="楷体" panose="02010609060101010101" charset="-122"/>
            </a:endParaRPr>
          </a:p>
        </p:txBody>
      </p:sp>
      <p:sp>
        <p:nvSpPr>
          <p:cNvPr id="7" name="矩形 6"/>
          <p:cNvSpPr/>
          <p:nvPr>
            <p:custDataLst>
              <p:tags r:id="rId6"/>
            </p:custDataLst>
          </p:nvPr>
        </p:nvSpPr>
        <p:spPr>
          <a:xfrm>
            <a:off x="82297" y="2801450"/>
            <a:ext cx="7123176" cy="5219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r>
              <a:rPr lang="en-US" altLang="zh-CN" sz="2400" b="1">
                <a:solidFill>
                  <a:srgbClr val="000000"/>
                </a:solidFill>
                <a:latin typeface="黑体" panose="02010609060101010101" charset="-122"/>
                <a:ea typeface="黑体" panose="02010609060101010101" charset="-122"/>
                <a:cs typeface="楷体" panose="02010609060101010101" charset="-122"/>
              </a:rPr>
              <a:t>4.</a:t>
            </a:r>
            <a:r>
              <a:rPr lang="zh-CN" altLang="en-US" sz="2400" b="1">
                <a:solidFill>
                  <a:srgbClr val="000000"/>
                </a:solidFill>
                <a:latin typeface="黑体" panose="02010609060101010101" charset="-122"/>
                <a:ea typeface="黑体" panose="02010609060101010101" charset="-122"/>
                <a:cs typeface="楷体" panose="02010609060101010101" charset="-122"/>
              </a:rPr>
              <a:t>罗斯福新政的实践经验和</a:t>
            </a:r>
            <a:r>
              <a:rPr lang="zh-CN" altLang="en-US" sz="2400" b="1">
                <a:solidFill>
                  <a:srgbClr val="000000"/>
                </a:solidFill>
                <a:highlight>
                  <a:srgbClr val="FFFF00"/>
                </a:highlight>
                <a:latin typeface="黑体" panose="02010609060101010101" charset="-122"/>
                <a:ea typeface="黑体" panose="02010609060101010101" charset="-122"/>
                <a:cs typeface="楷体" panose="02010609060101010101" charset="-122"/>
              </a:rPr>
              <a:t>凯恩斯主义</a:t>
            </a:r>
            <a:r>
              <a:rPr lang="zh-CN" altLang="en-US" sz="2400" b="1">
                <a:solidFill>
                  <a:srgbClr val="000000"/>
                </a:solidFill>
                <a:latin typeface="黑体" panose="02010609060101010101" charset="-122"/>
                <a:ea typeface="黑体" panose="02010609060101010101" charset="-122"/>
                <a:cs typeface="楷体" panose="02010609060101010101" charset="-122"/>
              </a:rPr>
              <a:t>的理论指导</a:t>
            </a:r>
            <a:endParaRPr lang="zh-CN" altLang="en-US" sz="2400" b="1" noProof="1">
              <a:solidFill>
                <a:srgbClr val="000000"/>
              </a:solidFill>
              <a:latin typeface="黑体" panose="02010609060101010101" charset="-122"/>
              <a:ea typeface="黑体" panose="02010609060101010101" charset="-122"/>
              <a:cs typeface="楷体" panose="02010609060101010101" charset="-122"/>
            </a:endParaRPr>
          </a:p>
        </p:txBody>
      </p:sp>
      <p:sp>
        <p:nvSpPr>
          <p:cNvPr id="9" name="矩形 8"/>
          <p:cNvSpPr/>
          <p:nvPr>
            <p:custDataLst>
              <p:tags r:id="rId7"/>
            </p:custDataLst>
          </p:nvPr>
        </p:nvSpPr>
        <p:spPr>
          <a:xfrm>
            <a:off x="82295" y="3355238"/>
            <a:ext cx="8135375" cy="361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480"/>
              </a:lnSpc>
            </a:pPr>
            <a:r>
              <a:rPr lang="en-US" altLang="zh-CN" sz="2400" b="1">
                <a:solidFill>
                  <a:srgbClr val="000000"/>
                </a:solidFill>
                <a:latin typeface="黑体" panose="02010609060101010101" charset="-122"/>
                <a:ea typeface="黑体" panose="02010609060101010101" charset="-122"/>
                <a:cs typeface="楷体" panose="02010609060101010101" charset="-122"/>
                <a:sym typeface="+mn-ea"/>
              </a:rPr>
              <a:t>5.</a:t>
            </a:r>
            <a:r>
              <a:rPr lang="zh-CN" altLang="en-US" sz="2400" b="1">
                <a:solidFill>
                  <a:srgbClr val="000000"/>
                </a:solidFill>
                <a:latin typeface="黑体" panose="02010609060101010101" charset="-122"/>
                <a:ea typeface="黑体" panose="02010609060101010101" charset="-122"/>
                <a:cs typeface="楷体" panose="02010609060101010101" charset="-122"/>
                <a:sym typeface="+mn-ea"/>
              </a:rPr>
              <a:t>科技支持：第三次科技革命；</a:t>
            </a:r>
            <a:endParaRPr lang="zh-CN" altLang="en-US" sz="2400" b="1">
              <a:solidFill>
                <a:srgbClr val="000000"/>
              </a:solidFill>
              <a:latin typeface="黑体" panose="02010609060101010101" charset="-122"/>
              <a:ea typeface="黑体" panose="02010609060101010101" charset="-122"/>
              <a:cs typeface="楷体" panose="02010609060101010101" charset="-122"/>
              <a:sym typeface="+mn-ea"/>
            </a:endParaRPr>
          </a:p>
        </p:txBody>
      </p:sp>
      <p:pic>
        <p:nvPicPr>
          <p:cNvPr id="10" name="图片 9"/>
          <p:cNvPicPr>
            <a:picLocks noChangeAspect="1"/>
          </p:cNvPicPr>
          <p:nvPr>
            <p:custDataLst>
              <p:tags r:id="rId8"/>
            </p:custDataLst>
          </p:nvPr>
        </p:nvPicPr>
        <p:blipFill>
          <a:blip r:embed="rId9"/>
          <a:srcRect b="26576"/>
          <a:stretch>
            <a:fillRect/>
          </a:stretch>
        </p:blipFill>
        <p:spPr>
          <a:xfrm>
            <a:off x="0" y="4487094"/>
            <a:ext cx="3973830" cy="2356485"/>
          </a:xfrm>
          <a:prstGeom prst="rect">
            <a:avLst/>
          </a:prstGeom>
        </p:spPr>
      </p:pic>
      <p:grpSp>
        <p:nvGrpSpPr>
          <p:cNvPr id="11" name="组合 30"/>
          <p:cNvGrpSpPr/>
          <p:nvPr>
            <p:custDataLst>
              <p:tags r:id="rId10"/>
            </p:custDataLst>
          </p:nvPr>
        </p:nvGrpSpPr>
        <p:grpSpPr>
          <a:xfrm>
            <a:off x="4149982" y="4811752"/>
            <a:ext cx="1862702" cy="2454057"/>
            <a:chOff x="3842258" y="1097477"/>
            <a:chExt cx="1472822" cy="2944957"/>
          </a:xfrm>
        </p:grpSpPr>
        <p:sp>
          <p:nvSpPr>
            <p:cNvPr id="12" name="TextBox 41"/>
            <p:cNvSpPr txBox="1"/>
            <p:nvPr>
              <p:custDataLst>
                <p:tags r:id="rId11"/>
              </p:custDataLst>
            </p:nvPr>
          </p:nvSpPr>
          <p:spPr>
            <a:xfrm>
              <a:off x="3842258" y="3045208"/>
              <a:ext cx="1440180" cy="997226"/>
            </a:xfrm>
            <a:prstGeom prst="rect">
              <a:avLst/>
            </a:prstGeom>
            <a:noFill/>
          </p:spPr>
          <p:txBody>
            <a:bodyPr wrap="square" rtlCol="0">
              <a:spAutoFit/>
            </a:bodyPr>
            <a:lstStyle/>
            <a:p>
              <a:pPr algn="ctr" defTabSz="574675"/>
              <a:r>
                <a:rPr lang="zh-CN" altLang="en-US" sz="2400" b="1">
                  <a:solidFill>
                    <a:prstClr val="black">
                      <a:lumMod val="85000"/>
                      <a:lumOff val="15000"/>
                    </a:prstClr>
                  </a:solidFill>
                  <a:latin typeface="宋体" panose="02010600030101010101" pitchFamily="2" charset="-122"/>
                  <a:ea typeface="宋体" panose="02010600030101010101" pitchFamily="2" charset="-122"/>
                  <a:cs typeface="微软雅黑" panose="020B0503020204020204" charset="-122"/>
                  <a:sym typeface="+mn-ea"/>
                </a:rPr>
                <a:t>罗斯福新政</a:t>
              </a:r>
              <a:r>
                <a:rPr lang="en-US" altLang="zh-CN" sz="2400" b="1">
                  <a:solidFill>
                    <a:prstClr val="black">
                      <a:lumMod val="85000"/>
                      <a:lumOff val="15000"/>
                    </a:prstClr>
                  </a:solidFill>
                  <a:latin typeface="微软雅黑" panose="020B0503020204020204" charset="-122"/>
                  <a:cs typeface="微软雅黑" panose="020B0503020204020204" charset="-122"/>
                  <a:sym typeface="+mn-ea"/>
                </a:rPr>
                <a:t> </a:t>
              </a:r>
              <a:endParaRPr lang="en-US" altLang="zh-CN" sz="2400" b="1">
                <a:solidFill>
                  <a:prstClr val="black">
                    <a:lumMod val="85000"/>
                    <a:lumOff val="15000"/>
                  </a:prstClr>
                </a:solidFill>
                <a:latin typeface="微软雅黑" panose="020B0503020204020204" charset="-122"/>
                <a:cs typeface="微软雅黑" panose="020B0503020204020204" charset="-122"/>
                <a:sym typeface="+mn-ea"/>
              </a:endParaRPr>
            </a:p>
          </p:txBody>
        </p:sp>
        <p:pic>
          <p:nvPicPr>
            <p:cNvPr id="13" name="Picture 5"/>
            <p:cNvPicPr>
              <a:picLocks noChangeAspect="1" noChangeArrowheads="1"/>
            </p:cNvPicPr>
            <p:nvPr>
              <p:custDataLst>
                <p:tags r:id="rId12"/>
              </p:custDataLst>
            </p:nvPr>
          </p:nvPicPr>
          <p:blipFill>
            <a:blip r:embed="rId13">
              <a:grayscl/>
              <a:extLst>
                <a:ext uri="{28A0092B-C50C-407E-A947-70E740481C1C}">
                  <a14:useLocalDpi xmlns:a14="http://schemas.microsoft.com/office/drawing/2010/main" val="0"/>
                </a:ext>
              </a:extLst>
            </a:blip>
            <a:stretch>
              <a:fillRect/>
            </a:stretch>
          </p:blipFill>
          <p:spPr bwMode="auto">
            <a:xfrm>
              <a:off x="3865375" y="1097477"/>
              <a:ext cx="1449705" cy="193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文本框 15"/>
          <p:cNvSpPr txBox="1"/>
          <p:nvPr>
            <p:custDataLst>
              <p:tags r:id="rId14"/>
            </p:custDataLst>
          </p:nvPr>
        </p:nvSpPr>
        <p:spPr>
          <a:xfrm>
            <a:off x="6678170" y="2140297"/>
            <a:ext cx="5498977" cy="4693593"/>
          </a:xfrm>
          <a:prstGeom prst="rect">
            <a:avLst/>
          </a:prstGeom>
          <a:solidFill>
            <a:schemeClr val="accent3">
              <a:lumMod val="20000"/>
              <a:lumOff val="80000"/>
            </a:schemeClr>
          </a:solidFill>
        </p:spPr>
        <p:style>
          <a:lnRef idx="2">
            <a:prstClr val="black"/>
          </a:lnRef>
          <a:fillRef idx="0">
            <a:srgbClr val="FFFFFF"/>
          </a:fillRef>
          <a:effectRef idx="0">
            <a:srgbClr val="FFFFFF"/>
          </a:effectRef>
          <a:fontRef idx="minor">
            <a:schemeClr val="tx1"/>
          </a:fontRef>
        </p:style>
        <p:txBody>
          <a:bodyPr wrap="square" rtlCol="0" anchor="t">
            <a:spAutoFit/>
          </a:bodyPr>
          <a:lstStyle/>
          <a:p>
            <a:pPr indent="0" fontAlgn="auto">
              <a:lnSpc>
                <a:spcPts val="328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2021山东）1952年，美国有1500万个家庭拥有电视机，到20世纪80年代初全国有电视机1.4亿台，收看电视成了人们获取新闻资讯、教育资源和娱乐的重要方式。美国家庭日均收看电视时间越来越长，由1951年的4.58小时升至1981年的6.73小时。这反映出</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A．电视满足了人们多元化的精神需求</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B．电视成为凝聚家庭关系的重要纽带</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C．战争影响和改变了人们的生活方式</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ts val="328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D．科技发展对生活的影响具有双重性</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custDataLst>
              <p:tags r:id="rId15"/>
            </p:custDataLst>
          </p:nvPr>
        </p:nvSpPr>
        <p:spPr>
          <a:xfrm>
            <a:off x="10673461" y="4487093"/>
            <a:ext cx="838200" cy="768350"/>
          </a:xfrm>
          <a:prstGeom prst="rect">
            <a:avLst/>
          </a:prstGeom>
          <a:noFill/>
        </p:spPr>
        <p:txBody>
          <a:bodyPr wrap="square" rtlCol="0">
            <a:spAutoFit/>
          </a:bodyPr>
          <a:lstStyle/>
          <a:p>
            <a:pPr algn="ctr"/>
            <a:r>
              <a:rPr lang="en-US" altLang="zh-CN" sz="4400" b="1">
                <a:solidFill>
                  <a:srgbClr val="FF0000"/>
                </a:solidFill>
                <a:latin typeface="微软雅黑" panose="020B0503020204020204" charset="-122"/>
                <a:ea typeface="微软雅黑" panose="020B0503020204020204" charset="-122"/>
              </a:rPr>
              <a:t>D</a:t>
            </a:r>
            <a:endParaRPr lang="en-US" altLang="zh-CN" sz="4400" b="1">
              <a:solidFill>
                <a:srgbClr val="FF0000"/>
              </a:solidFill>
              <a:latin typeface="微软雅黑" panose="020B0503020204020204" charset="-122"/>
              <a:ea typeface="微软雅黑" panose="020B0503020204020204" charset="-122"/>
            </a:endParaRPr>
          </a:p>
        </p:txBody>
      </p:sp>
      <p:sp>
        <p:nvSpPr>
          <p:cNvPr id="18" name="矩形 17"/>
          <p:cNvSpPr/>
          <p:nvPr>
            <p:custDataLst>
              <p:tags r:id="rId16"/>
            </p:custDataLst>
          </p:nvPr>
        </p:nvSpPr>
        <p:spPr>
          <a:xfrm>
            <a:off x="100585" y="3826012"/>
            <a:ext cx="6577586" cy="450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480"/>
              </a:lnSpc>
            </a:pPr>
            <a:r>
              <a:rPr lang="en-US" altLang="zh-CN" sz="2400" b="1">
                <a:solidFill>
                  <a:srgbClr val="000000"/>
                </a:solidFill>
                <a:latin typeface="黑体" panose="02010609060101010101" charset="-122"/>
                <a:ea typeface="黑体" panose="02010609060101010101" charset="-122"/>
                <a:cs typeface="楷体" panose="02010609060101010101" charset="-122"/>
                <a:sym typeface="+mn-ea"/>
              </a:rPr>
              <a:t>6.</a:t>
            </a:r>
            <a:r>
              <a:rPr lang="zh-CN" altLang="en-US" sz="2400" b="1">
                <a:solidFill>
                  <a:srgbClr val="000000"/>
                </a:solidFill>
                <a:latin typeface="黑体" panose="02010609060101010101" charset="-122"/>
                <a:ea typeface="黑体" panose="02010609060101010101" charset="-122"/>
                <a:cs typeface="楷体" panose="02010609060101010101" charset="-122"/>
                <a:sym typeface="+mn-ea"/>
              </a:rPr>
              <a:t>根本原因：生产力发展的必然要求；</a:t>
            </a:r>
            <a:endParaRPr lang="zh-CN" altLang="en-US" sz="2400" b="1">
              <a:solidFill>
                <a:srgbClr val="000000"/>
              </a:solidFill>
              <a:latin typeface="黑体" panose="02010609060101010101" charset="-122"/>
              <a:ea typeface="黑体" panose="02010609060101010101" charset="-122"/>
              <a:cs typeface="楷体" panose="02010609060101010101" charset="-122"/>
              <a:sym typeface="+mn-ea"/>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6" grpId="0" animBg="1"/>
      <p:bldP spid="17" grpId="0"/>
      <p:bldP spid="18" grpId="0" animBg="1"/>
    </p:bldLst>
  </p:timing>
</p:sld>
</file>

<file path=ppt/tags/tag1.xml><?xml version="1.0" encoding="utf-8"?>
<p:tagLst xmlns:p="http://schemas.openxmlformats.org/presentationml/2006/main">
  <p:tag name="AS_UNIQUEID" val="7901"/>
</p:tagLst>
</file>

<file path=ppt/tags/tag10.xml><?xml version="1.0" encoding="utf-8"?>
<p:tagLst xmlns:p="http://schemas.openxmlformats.org/presentationml/2006/main">
  <p:tag name="AS_UNIQUEID" val="7911"/>
</p:tagLst>
</file>

<file path=ppt/tags/tag100.xml><?xml version="1.0" encoding="utf-8"?>
<p:tagLst xmlns:p="http://schemas.openxmlformats.org/presentationml/2006/main">
  <p:tag name="AS_UNIQUEID" val="8011"/>
</p:tagLst>
</file>

<file path=ppt/tags/tag101.xml><?xml version="1.0" encoding="utf-8"?>
<p:tagLst xmlns:p="http://schemas.openxmlformats.org/presentationml/2006/main">
  <p:tag name="KSO_WM_SPECIAL_SOURCE" val="bdnull"/>
</p:tagLst>
</file>

<file path=ppt/tags/tag102.xml><?xml version="1.0" encoding="utf-8"?>
<p:tagLst xmlns:p="http://schemas.openxmlformats.org/presentationml/2006/main">
  <p:tag name="AS_UNIQUEID" val="8006"/>
</p:tagLst>
</file>

<file path=ppt/tags/tag103.xml><?xml version="1.0" encoding="utf-8"?>
<p:tagLst xmlns:p="http://schemas.openxmlformats.org/presentationml/2006/main">
  <p:tag name="AS_UNIQUEID" val="8007"/>
</p:tagLst>
</file>

<file path=ppt/tags/tag104.xml><?xml version="1.0" encoding="utf-8"?>
<p:tagLst xmlns:p="http://schemas.openxmlformats.org/presentationml/2006/main">
  <p:tag name="AS_UNIQUEID" val="8013"/>
  <p:tag name="KSO_WM_UNIT_TABLE_BEAUTIFY" val="smartTable{a0b206dd-2d5a-47e1-96e2-d4c8e95be813}"/>
  <p:tag name="TABLE_ENDDRAG_ORIGIN_RECT" val="936*268"/>
  <p:tag name="TABLE_ENDDRAG_RECT" val="11*243*936*268"/>
</p:tagLst>
</file>

<file path=ppt/tags/tag105.xml><?xml version="1.0" encoding="utf-8"?>
<p:tagLst xmlns:p="http://schemas.openxmlformats.org/presentationml/2006/main">
  <p:tag name="AS_UNIQUEID" val="8014"/>
  <p:tag name="KSO_WM_BEAUTIFY_FLAG" val=""/>
</p:tagLst>
</file>

<file path=ppt/tags/tag106.xml><?xml version="1.0" encoding="utf-8"?>
<p:tagLst xmlns:p="http://schemas.openxmlformats.org/presentationml/2006/main">
  <p:tag name="KSO_WM_SPECIAL_SOURCE" val="bdnull"/>
</p:tagLst>
</file>

<file path=ppt/tags/tag107.xml><?xml version="1.0" encoding="utf-8"?>
<p:tagLst xmlns:p="http://schemas.openxmlformats.org/presentationml/2006/main">
  <p:tag name="AS_UNIQUEID" val="8016"/>
</p:tagLst>
</file>

<file path=ppt/tags/tag108.xml><?xml version="1.0" encoding="utf-8"?>
<p:tagLst xmlns:p="http://schemas.openxmlformats.org/presentationml/2006/main">
  <p:tag name="AS_UNIQUEID" val="8017"/>
</p:tagLst>
</file>

<file path=ppt/tags/tag109.xml><?xml version="1.0" encoding="utf-8"?>
<p:tagLst xmlns:p="http://schemas.openxmlformats.org/presentationml/2006/main">
  <p:tag name="AS_UNIQUEID" val="8018"/>
</p:tagLst>
</file>

<file path=ppt/tags/tag11.xml><?xml version="1.0" encoding="utf-8"?>
<p:tagLst xmlns:p="http://schemas.openxmlformats.org/presentationml/2006/main">
  <p:tag name="AS_UNIQUEID" val="7913"/>
</p:tagLst>
</file>

<file path=ppt/tags/tag110.xml><?xml version="1.0" encoding="utf-8"?>
<p:tagLst xmlns:p="http://schemas.openxmlformats.org/presentationml/2006/main">
  <p:tag name="AS_UNIQUEID" val="8019"/>
</p:tagLst>
</file>

<file path=ppt/tags/tag111.xml><?xml version="1.0" encoding="utf-8"?>
<p:tagLst xmlns:p="http://schemas.openxmlformats.org/presentationml/2006/main">
  <p:tag name="AS_UNIQUEID" val="8020"/>
</p:tagLst>
</file>

<file path=ppt/tags/tag112.xml><?xml version="1.0" encoding="utf-8"?>
<p:tagLst xmlns:p="http://schemas.openxmlformats.org/presentationml/2006/main">
  <p:tag name="AS_UNIQUEID" val="8021"/>
</p:tagLst>
</file>

<file path=ppt/tags/tag113.xml><?xml version="1.0" encoding="utf-8"?>
<p:tagLst xmlns:p="http://schemas.openxmlformats.org/presentationml/2006/main">
  <p:tag name="AS_UNIQUEID" val="8022"/>
</p:tagLst>
</file>

<file path=ppt/tags/tag114.xml><?xml version="1.0" encoding="utf-8"?>
<p:tagLst xmlns:p="http://schemas.openxmlformats.org/presentationml/2006/main">
  <p:tag name="AS_UNIQUEID" val="8023"/>
</p:tagLst>
</file>

<file path=ppt/tags/tag115.xml><?xml version="1.0" encoding="utf-8"?>
<p:tagLst xmlns:p="http://schemas.openxmlformats.org/presentationml/2006/main">
  <p:tag name="AS_UNIQUEID" val="8024"/>
</p:tagLst>
</file>

<file path=ppt/tags/tag116.xml><?xml version="1.0" encoding="utf-8"?>
<p:tagLst xmlns:p="http://schemas.openxmlformats.org/presentationml/2006/main">
  <p:tag name="AS_UNIQUEID" val="8025"/>
</p:tagLst>
</file>

<file path=ppt/tags/tag117.xml><?xml version="1.0" encoding="utf-8"?>
<p:tagLst xmlns:p="http://schemas.openxmlformats.org/presentationml/2006/main">
  <p:tag name="AS_UNIQUEID" val="8026"/>
</p:tagLst>
</file>

<file path=ppt/tags/tag118.xml><?xml version="1.0" encoding="utf-8"?>
<p:tagLst xmlns:p="http://schemas.openxmlformats.org/presentationml/2006/main">
  <p:tag name="AS_UNIQUEID" val="8027"/>
</p:tagLst>
</file>

<file path=ppt/tags/tag119.xml><?xml version="1.0" encoding="utf-8"?>
<p:tagLst xmlns:p="http://schemas.openxmlformats.org/presentationml/2006/main">
  <p:tag name="AS_UNIQUEID" val="8028"/>
</p:tagLst>
</file>

<file path=ppt/tags/tag12.xml><?xml version="1.0" encoding="utf-8"?>
<p:tagLst xmlns:p="http://schemas.openxmlformats.org/presentationml/2006/main">
  <p:tag name="AS_UNIQUEID" val="7914"/>
</p:tagLst>
</file>

<file path=ppt/tags/tag120.xml><?xml version="1.0" encoding="utf-8"?>
<p:tagLst xmlns:p="http://schemas.openxmlformats.org/presentationml/2006/main">
  <p:tag name="AS_UNIQUEID" val="8029"/>
</p:tagLst>
</file>

<file path=ppt/tags/tag121.xml><?xml version="1.0" encoding="utf-8"?>
<p:tagLst xmlns:p="http://schemas.openxmlformats.org/presentationml/2006/main">
  <p:tag name="AS_UNIQUEID" val="8030"/>
</p:tagLst>
</file>

<file path=ppt/tags/tag122.xml><?xml version="1.0" encoding="utf-8"?>
<p:tagLst xmlns:p="http://schemas.openxmlformats.org/presentationml/2006/main">
  <p:tag name="AS_UNIQUEID" val="8031"/>
</p:tagLst>
</file>

<file path=ppt/tags/tag123.xml><?xml version="1.0" encoding="utf-8"?>
<p:tagLst xmlns:p="http://schemas.openxmlformats.org/presentationml/2006/main">
  <p:tag name="AS_UNIQUEID" val="8032"/>
</p:tagLst>
</file>

<file path=ppt/tags/tag124.xml><?xml version="1.0" encoding="utf-8"?>
<p:tagLst xmlns:p="http://schemas.openxmlformats.org/presentationml/2006/main">
  <p:tag name="AS_UNIQUEID" val="8033"/>
</p:tagLst>
</file>

<file path=ppt/tags/tag125.xml><?xml version="1.0" encoding="utf-8"?>
<p:tagLst xmlns:p="http://schemas.openxmlformats.org/presentationml/2006/main">
  <p:tag name="KSO_WM_SPECIAL_SOURCE" val="bdnull"/>
</p:tagLst>
</file>

<file path=ppt/tags/tag126.xml><?xml version="1.0" encoding="utf-8"?>
<p:tagLst xmlns:p="http://schemas.openxmlformats.org/presentationml/2006/main">
  <p:tag name="AS_UNIQUEID" val="8038"/>
  <p:tag name="KSO_WM_UNIT_TABLE_BEAUTIFY" val="smartTable{65cdac41-2266-48c4-9827-7ee12529e710}"/>
  <p:tag name="TABLE_ENDDRAG_ORIGIN_RECT" val="687*331"/>
  <p:tag name="TABLE_ENDDRAG_RECT" val="15*39*687*331"/>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AS_UNIQUEID" val="8035"/>
</p:tagLst>
</file>

<file path=ppt/tags/tag129.xml><?xml version="1.0" encoding="utf-8"?>
<p:tagLst xmlns:p="http://schemas.openxmlformats.org/presentationml/2006/main">
  <p:tag name="AS_UNIQUEID" val="8036"/>
</p:tagLst>
</file>

<file path=ppt/tags/tag13.xml><?xml version="1.0" encoding="utf-8"?>
<p:tagLst xmlns:p="http://schemas.openxmlformats.org/presentationml/2006/main">
  <p:tag name="AS_UNIQUEID" val="7915"/>
</p:tagLst>
</file>

<file path=ppt/tags/tag130.xml><?xml version="1.0" encoding="utf-8"?>
<p:tagLst xmlns:p="http://schemas.openxmlformats.org/presentationml/2006/main">
  <p:tag name="AS_UNIQUEID" val="8044"/>
</p:tagLst>
</file>

<file path=ppt/tags/tag131.xml><?xml version="1.0" encoding="utf-8"?>
<p:tagLst xmlns:p="http://schemas.openxmlformats.org/presentationml/2006/main">
  <p:tag name="AS_UNIQUEID" val="8045"/>
</p:tagLst>
</file>

<file path=ppt/tags/tag132.xml><?xml version="1.0" encoding="utf-8"?>
<p:tagLst xmlns:p="http://schemas.openxmlformats.org/presentationml/2006/main">
  <p:tag name="AS_UNIQUEID" val="8046"/>
</p:tagLst>
</file>

<file path=ppt/tags/tag133.xml><?xml version="1.0" encoding="utf-8"?>
<p:tagLst xmlns:p="http://schemas.openxmlformats.org/presentationml/2006/main">
  <p:tag name="AS_UNIQUEID" val="8047"/>
</p:tagLst>
</file>

<file path=ppt/tags/tag134.xml><?xml version="1.0" encoding="utf-8"?>
<p:tagLst xmlns:p="http://schemas.openxmlformats.org/presentationml/2006/main">
  <p:tag name="AS_UNIQUEID" val="8048"/>
</p:tagLst>
</file>

<file path=ppt/tags/tag135.xml><?xml version="1.0" encoding="utf-8"?>
<p:tagLst xmlns:p="http://schemas.openxmlformats.org/presentationml/2006/main">
  <p:tag name="AS_UNIQUEID" val="8049"/>
</p:tagLst>
</file>

<file path=ppt/tags/tag136.xml><?xml version="1.0" encoding="utf-8"?>
<p:tagLst xmlns:p="http://schemas.openxmlformats.org/presentationml/2006/main">
  <p:tag name="AS_UNIQUEID" val="8050"/>
</p:tagLst>
</file>

<file path=ppt/tags/tag137.xml><?xml version="1.0" encoding="utf-8"?>
<p:tagLst xmlns:p="http://schemas.openxmlformats.org/presentationml/2006/main">
  <p:tag name="AS_UNIQUEID" val="8051"/>
</p:tagLst>
</file>

<file path=ppt/tags/tag138.xml><?xml version="1.0" encoding="utf-8"?>
<p:tagLst xmlns:p="http://schemas.openxmlformats.org/presentationml/2006/main">
  <p:tag name="AS_UNIQUEID" val="3918"/>
</p:tagLst>
</file>

<file path=ppt/tags/tag139.xml><?xml version="1.0" encoding="utf-8"?>
<p:tagLst xmlns:p="http://schemas.openxmlformats.org/presentationml/2006/main">
  <p:tag name="AS_UNIQUEID" val="3919"/>
  <p:tag name="KSO_WM_BEAUTIFY_FLAG" val=""/>
</p:tagLst>
</file>

<file path=ppt/tags/tag14.xml><?xml version="1.0" encoding="utf-8"?>
<p:tagLst xmlns:p="http://schemas.openxmlformats.org/presentationml/2006/main">
  <p:tag name="AS_UNIQUEID" val="7916"/>
</p:tagLst>
</file>

<file path=ppt/tags/tag140.xml><?xml version="1.0" encoding="utf-8"?>
<p:tagLst xmlns:p="http://schemas.openxmlformats.org/presentationml/2006/main">
  <p:tag name="AS_UNIQUEID" val="3920"/>
  <p:tag name="KSO_WM_BEAUTIFY_FLAG" val=""/>
</p:tagLst>
</file>

<file path=ppt/tags/tag141.xml><?xml version="1.0" encoding="utf-8"?>
<p:tagLst xmlns:p="http://schemas.openxmlformats.org/presentationml/2006/main">
  <p:tag name="AS_UNIQUEID" val="6207"/>
</p:tagLst>
</file>

<file path=ppt/tags/tag142.xml><?xml version="1.0" encoding="utf-8"?>
<p:tagLst xmlns:p="http://schemas.openxmlformats.org/presentationml/2006/main">
  <p:tag name="AS_UNIQUEID" val="8052"/>
</p:tagLst>
</file>

<file path=ppt/tags/tag143.xml><?xml version="1.0" encoding="utf-8"?>
<p:tagLst xmlns:p="http://schemas.openxmlformats.org/presentationml/2006/main">
  <p:tag name="AS_UNIQUEID" val="8053"/>
</p:tagLst>
</file>

<file path=ppt/tags/tag144.xml><?xml version="1.0" encoding="utf-8"?>
<p:tagLst xmlns:p="http://schemas.openxmlformats.org/presentationml/2006/main">
  <p:tag name="KSO_WM_SPECIAL_SOURCE" val="bdnull"/>
</p:tagLst>
</file>

<file path=ppt/tags/tag145.xml><?xml version="1.0" encoding="utf-8"?>
<p:tagLst xmlns:p="http://schemas.openxmlformats.org/presentationml/2006/main">
  <p:tag name="AS_UNIQUEID" val="8040"/>
</p:tagLst>
</file>

<file path=ppt/tags/tag146.xml><?xml version="1.0" encoding="utf-8"?>
<p:tagLst xmlns:p="http://schemas.openxmlformats.org/presentationml/2006/main">
  <p:tag name="AS_UNIQUEID" val="8041"/>
</p:tagLst>
</file>

<file path=ppt/tags/tag147.xml><?xml version="1.0" encoding="utf-8"?>
<p:tagLst xmlns:p="http://schemas.openxmlformats.org/presentationml/2006/main">
  <p:tag name="AS_UNIQUEID" val="8042"/>
</p:tagLst>
</file>

<file path=ppt/tags/tag148.xml><?xml version="1.0" encoding="utf-8"?>
<p:tagLst xmlns:p="http://schemas.openxmlformats.org/presentationml/2006/main">
  <p:tag name="AS_UNIQUEID" val="8055"/>
</p:tagLst>
</file>

<file path=ppt/tags/tag149.xml><?xml version="1.0" encoding="utf-8"?>
<p:tagLst xmlns:p="http://schemas.openxmlformats.org/presentationml/2006/main">
  <p:tag name="AS_UNIQUEID" val="8056"/>
  <p:tag name="TABLE_ENDDRAG_ORIGIN_RECT" val="925*431"/>
  <p:tag name="TABLE_ENDDRAG_RECT" val="16*91*925*431"/>
</p:tagLst>
</file>

<file path=ppt/tags/tag15.xml><?xml version="1.0" encoding="utf-8"?>
<p:tagLst xmlns:p="http://schemas.openxmlformats.org/presentationml/2006/main">
  <p:tag name="AS_UNIQUEID" val="7917"/>
</p:tagLst>
</file>

<file path=ppt/tags/tag15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51.xml><?xml version="1.0" encoding="utf-8"?>
<p:tagLst xmlns:p="http://schemas.openxmlformats.org/presentationml/2006/main">
  <p:tag name="AS_UNIQUEID" val="6999"/>
</p:tagLst>
</file>

<file path=ppt/tags/tag152.xml><?xml version="1.0" encoding="utf-8"?>
<p:tagLst xmlns:p="http://schemas.openxmlformats.org/presentationml/2006/main">
  <p:tag name="AS_UNIQUEID" val="7000"/>
</p:tagLst>
</file>

<file path=ppt/tags/tag153.xml><?xml version="1.0" encoding="utf-8"?>
<p:tagLst xmlns:p="http://schemas.openxmlformats.org/presentationml/2006/main">
  <p:tag name="AS_UNIQUEID" val="7001"/>
</p:tagLst>
</file>

<file path=ppt/tags/tag154.xml><?xml version="1.0" encoding="utf-8"?>
<p:tagLst xmlns:p="http://schemas.openxmlformats.org/presentationml/2006/main">
  <p:tag name="AS_UNIQUEID" val="7002"/>
</p:tagLst>
</file>

<file path=ppt/tags/tag155.xml><?xml version="1.0" encoding="utf-8"?>
<p:tagLst xmlns:p="http://schemas.openxmlformats.org/presentationml/2006/main">
  <p:tag name="AS_UNIQUEID" val="7003"/>
</p:tagLst>
</file>

<file path=ppt/tags/tag156.xml><?xml version="1.0" encoding="utf-8"?>
<p:tagLst xmlns:p="http://schemas.openxmlformats.org/presentationml/2006/main">
  <p:tag name="AS_UNIQUEID" val="7004"/>
</p:tagLst>
</file>

<file path=ppt/tags/tag157.xml><?xml version="1.0" encoding="utf-8"?>
<p:tagLst xmlns:p="http://schemas.openxmlformats.org/presentationml/2006/main">
  <p:tag name="AS_UNIQUEID" val="7005"/>
</p:tagLst>
</file>

<file path=ppt/tags/tag158.xml><?xml version="1.0" encoding="utf-8"?>
<p:tagLst xmlns:p="http://schemas.openxmlformats.org/presentationml/2006/main">
  <p:tag name="AS_UNIQUEID" val="7006"/>
</p:tagLst>
</file>

<file path=ppt/tags/tag159.xml><?xml version="1.0" encoding="utf-8"?>
<p:tagLst xmlns:p="http://schemas.openxmlformats.org/presentationml/2006/main">
  <p:tag name="AS_UNIQUEID" val="7007"/>
</p:tagLst>
</file>

<file path=ppt/tags/tag16.xml><?xml version="1.0" encoding="utf-8"?>
<p:tagLst xmlns:p="http://schemas.openxmlformats.org/presentationml/2006/main">
  <p:tag name="AS_UNIQUEID" val="7919"/>
</p:tagLst>
</file>

<file path=ppt/tags/tag160.xml><?xml version="1.0" encoding="utf-8"?>
<p:tagLst xmlns:p="http://schemas.openxmlformats.org/presentationml/2006/main">
  <p:tag name="AS_UNIQUEID" val="7008"/>
</p:tagLst>
</file>

<file path=ppt/tags/tag161.xml><?xml version="1.0" encoding="utf-8"?>
<p:tagLst xmlns:p="http://schemas.openxmlformats.org/presentationml/2006/main">
  <p:tag name="AS_UNIQUEID" val="7009"/>
</p:tagLst>
</file>

<file path=ppt/tags/tag162.xml><?xml version="1.0" encoding="utf-8"?>
<p:tagLst xmlns:p="http://schemas.openxmlformats.org/presentationml/2006/main">
  <p:tag name="AS_UNIQUEID" val="7010"/>
</p:tagLst>
</file>

<file path=ppt/tags/tag163.xml><?xml version="1.0" encoding="utf-8"?>
<p:tagLst xmlns:p="http://schemas.openxmlformats.org/presentationml/2006/main">
  <p:tag name="AS_UNIQUEID" val="7011"/>
</p:tagLst>
</file>

<file path=ppt/tags/tag164.xml><?xml version="1.0" encoding="utf-8"?>
<p:tagLst xmlns:p="http://schemas.openxmlformats.org/presentationml/2006/main">
  <p:tag name="AS_UNIQUEID" val="7012"/>
</p:tagLst>
</file>

<file path=ppt/tags/tag165.xml><?xml version="1.0" encoding="utf-8"?>
<p:tagLst xmlns:p="http://schemas.openxmlformats.org/presentationml/2006/main">
  <p:tag name="AS_UNIQUEID" val="7013"/>
</p:tagLst>
</file>

<file path=ppt/tags/tag166.xml><?xml version="1.0" encoding="utf-8"?>
<p:tagLst xmlns:p="http://schemas.openxmlformats.org/presentationml/2006/main">
  <p:tag name="AS_UNIQUEID" val="7014"/>
</p:tagLst>
</file>

<file path=ppt/tags/tag167.xml><?xml version="1.0" encoding="utf-8"?>
<p:tagLst xmlns:p="http://schemas.openxmlformats.org/presentationml/2006/main">
  <p:tag name="AS_UNIQUEID" val="7015"/>
</p:tagLst>
</file>

<file path=ppt/tags/tag168.xml><?xml version="1.0" encoding="utf-8"?>
<p:tagLst xmlns:p="http://schemas.openxmlformats.org/presentationml/2006/main">
  <p:tag name="AS_UNIQUEID" val="7016"/>
</p:tagLst>
</file>

<file path=ppt/tags/tag169.xml><?xml version="1.0" encoding="utf-8"?>
<p:tagLst xmlns:p="http://schemas.openxmlformats.org/presentationml/2006/main">
  <p:tag name="AS_UNIQUEID" val="7017"/>
</p:tagLst>
</file>

<file path=ppt/tags/tag17.xml><?xml version="1.0" encoding="utf-8"?>
<p:tagLst xmlns:p="http://schemas.openxmlformats.org/presentationml/2006/main">
  <p:tag name="AS_UNIQUEID" val="7920"/>
</p:tagLst>
</file>

<file path=ppt/tags/tag170.xml><?xml version="1.0" encoding="utf-8"?>
<p:tagLst xmlns:p="http://schemas.openxmlformats.org/presentationml/2006/main">
  <p:tag name="AS_UNIQUEID" val="7018"/>
</p:tagLst>
</file>

<file path=ppt/tags/tag171.xml><?xml version="1.0" encoding="utf-8"?>
<p:tagLst xmlns:p="http://schemas.openxmlformats.org/presentationml/2006/main">
  <p:tag name="AS_UNIQUEID" val="7019"/>
</p:tagLst>
</file>

<file path=ppt/tags/tag172.xml><?xml version="1.0" encoding="utf-8"?>
<p:tagLst xmlns:p="http://schemas.openxmlformats.org/presentationml/2006/main">
  <p:tag name="AS_UNIQUEID" val="7020"/>
</p:tagLst>
</file>

<file path=ppt/tags/tag173.xml><?xml version="1.0" encoding="utf-8"?>
<p:tagLst xmlns:p="http://schemas.openxmlformats.org/presentationml/2006/main">
  <p:tag name="AS_UNIQUEID" val="7021"/>
</p:tagLst>
</file>

<file path=ppt/tags/tag174.xml><?xml version="1.0" encoding="utf-8"?>
<p:tagLst xmlns:p="http://schemas.openxmlformats.org/presentationml/2006/main">
  <p:tag name="AS_UNIQUEID" val="7022"/>
</p:tagLst>
</file>

<file path=ppt/tags/tag175.xml><?xml version="1.0" encoding="utf-8"?>
<p:tagLst xmlns:p="http://schemas.openxmlformats.org/presentationml/2006/main">
  <p:tag name="AS_UNIQUEID" val="7023"/>
</p:tagLst>
</file>

<file path=ppt/tags/tag176.xml><?xml version="1.0" encoding="utf-8"?>
<p:tagLst xmlns:p="http://schemas.openxmlformats.org/presentationml/2006/main">
  <p:tag name="AS_UNIQUEID" val="7024"/>
</p:tagLst>
</file>

<file path=ppt/tags/tag177.xml><?xml version="1.0" encoding="utf-8"?>
<p:tagLst xmlns:p="http://schemas.openxmlformats.org/presentationml/2006/main">
  <p:tag name="AS_UNIQUEID" val="7025"/>
</p:tagLst>
</file>

<file path=ppt/tags/tag178.xml><?xml version="1.0" encoding="utf-8"?>
<p:tagLst xmlns:p="http://schemas.openxmlformats.org/presentationml/2006/main">
  <p:tag name="AS_UNIQUEID" val="7026"/>
</p:tagLst>
</file>

<file path=ppt/tags/tag179.xml><?xml version="1.0" encoding="utf-8"?>
<p:tagLst xmlns:p="http://schemas.openxmlformats.org/presentationml/2006/main">
  <p:tag name="AS_UNIQUEID" val="7027"/>
</p:tagLst>
</file>

<file path=ppt/tags/tag18.xml><?xml version="1.0" encoding="utf-8"?>
<p:tagLst xmlns:p="http://schemas.openxmlformats.org/presentationml/2006/main">
  <p:tag name="AS_UNIQUEID" val="7921"/>
</p:tagLst>
</file>

<file path=ppt/tags/tag180.xml><?xml version="1.0" encoding="utf-8"?>
<p:tagLst xmlns:p="http://schemas.openxmlformats.org/presentationml/2006/main">
  <p:tag name="AS_UNIQUEID" val="7028"/>
</p:tagLst>
</file>

<file path=ppt/tags/tag181.xml><?xml version="1.0" encoding="utf-8"?>
<p:tagLst xmlns:p="http://schemas.openxmlformats.org/presentationml/2006/main">
  <p:tag name="AS_UNIQUEID" val="7029"/>
</p:tagLst>
</file>

<file path=ppt/tags/tag182.xml><?xml version="1.0" encoding="utf-8"?>
<p:tagLst xmlns:p="http://schemas.openxmlformats.org/presentationml/2006/main">
  <p:tag name="AS_UNIQUEID" val="7030"/>
</p:tagLst>
</file>

<file path=ppt/tags/tag183.xml><?xml version="1.0" encoding="utf-8"?>
<p:tagLst xmlns:p="http://schemas.openxmlformats.org/presentationml/2006/main">
  <p:tag name="AS_UNIQUEID" val="7031"/>
</p:tagLst>
</file>

<file path=ppt/tags/tag184.xml><?xml version="1.0" encoding="utf-8"?>
<p:tagLst xmlns:p="http://schemas.openxmlformats.org/presentationml/2006/main">
  <p:tag name="AS_UNIQUEID" val="7032"/>
</p:tagLst>
</file>

<file path=ppt/tags/tag185.xml><?xml version="1.0" encoding="utf-8"?>
<p:tagLst xmlns:p="http://schemas.openxmlformats.org/presentationml/2006/main">
  <p:tag name="AS_UNIQUEID" val="7033"/>
</p:tagLst>
</file>

<file path=ppt/tags/tag186.xml><?xml version="1.0" encoding="utf-8"?>
<p:tagLst xmlns:p="http://schemas.openxmlformats.org/presentationml/2006/main">
  <p:tag name="AS_UNIQUEID" val="7034"/>
</p:tagLst>
</file>

<file path=ppt/tags/tag187.xml><?xml version="1.0" encoding="utf-8"?>
<p:tagLst xmlns:p="http://schemas.openxmlformats.org/presentationml/2006/main">
  <p:tag name="AS_UNIQUEID" val="7035"/>
</p:tagLst>
</file>

<file path=ppt/tags/tag188.xml><?xml version="1.0" encoding="utf-8"?>
<p:tagLst xmlns:p="http://schemas.openxmlformats.org/presentationml/2006/main">
  <p:tag name="AS_UNIQUEID" val="7036"/>
</p:tagLst>
</file>

<file path=ppt/tags/tag189.xml><?xml version="1.0" encoding="utf-8"?>
<p:tagLst xmlns:p="http://schemas.openxmlformats.org/presentationml/2006/main">
  <p:tag name="AS_UNIQUEID" val="7037"/>
</p:tagLst>
</file>

<file path=ppt/tags/tag19.xml><?xml version="1.0" encoding="utf-8"?>
<p:tagLst xmlns:p="http://schemas.openxmlformats.org/presentationml/2006/main">
  <p:tag name="AS_UNIQUEID" val="7922"/>
</p:tagLst>
</file>

<file path=ppt/tags/tag190.xml><?xml version="1.0" encoding="utf-8"?>
<p:tagLst xmlns:p="http://schemas.openxmlformats.org/presentationml/2006/main">
  <p:tag name="AS_UNIQUEID" val="7038"/>
</p:tagLst>
</file>

<file path=ppt/tags/tag191.xml><?xml version="1.0" encoding="utf-8"?>
<p:tagLst xmlns:p="http://schemas.openxmlformats.org/presentationml/2006/main">
  <p:tag name="AS_UNIQUEID" val="7039"/>
</p:tagLst>
</file>

<file path=ppt/tags/tag192.xml><?xml version="1.0" encoding="utf-8"?>
<p:tagLst xmlns:p="http://schemas.openxmlformats.org/presentationml/2006/main">
  <p:tag name="AS_UNIQUEID" val="7040"/>
</p:tagLst>
</file>

<file path=ppt/tags/tag193.xml><?xml version="1.0" encoding="utf-8"?>
<p:tagLst xmlns:p="http://schemas.openxmlformats.org/presentationml/2006/main">
  <p:tag name="AS_UNIQUEID" val="7041"/>
</p:tagLst>
</file>

<file path=ppt/tags/tag194.xml><?xml version="1.0" encoding="utf-8"?>
<p:tagLst xmlns:p="http://schemas.openxmlformats.org/presentationml/2006/main">
  <p:tag name="AS_UNIQUEID" val="7042"/>
</p:tagLst>
</file>

<file path=ppt/tags/tag195.xml><?xml version="1.0" encoding="utf-8"?>
<p:tagLst xmlns:p="http://schemas.openxmlformats.org/presentationml/2006/main">
  <p:tag name="AS_UNIQUEID" val="7043"/>
</p:tagLst>
</file>

<file path=ppt/tags/tag196.xml><?xml version="1.0" encoding="utf-8"?>
<p:tagLst xmlns:p="http://schemas.openxmlformats.org/presentationml/2006/main">
  <p:tag name="AS_UNIQUEID" val="7044"/>
</p:tagLst>
</file>

<file path=ppt/tags/tag197.xml><?xml version="1.0" encoding="utf-8"?>
<p:tagLst xmlns:p="http://schemas.openxmlformats.org/presentationml/2006/main">
  <p:tag name="AS_UNIQUEID" val="7045"/>
</p:tagLst>
</file>

<file path=ppt/tags/tag198.xml><?xml version="1.0" encoding="utf-8"?>
<p:tagLst xmlns:p="http://schemas.openxmlformats.org/presentationml/2006/main">
  <p:tag name="AS_UNIQUEID" val="7046"/>
</p:tagLst>
</file>

<file path=ppt/tags/tag199.xml><?xml version="1.0" encoding="utf-8"?>
<p:tagLst xmlns:p="http://schemas.openxmlformats.org/presentationml/2006/main">
  <p:tag name="AS_UNIQUEID" val="7047"/>
</p:tagLst>
</file>

<file path=ppt/tags/tag2.xml><?xml version="1.0" encoding="utf-8"?>
<p:tagLst xmlns:p="http://schemas.openxmlformats.org/presentationml/2006/main">
  <p:tag name="AS_UNIQUEID" val="7902"/>
</p:tagLst>
</file>

<file path=ppt/tags/tag20.xml><?xml version="1.0" encoding="utf-8"?>
<p:tagLst xmlns:p="http://schemas.openxmlformats.org/presentationml/2006/main">
  <p:tag name="AS_UNIQUEID" val="7923"/>
</p:tagLst>
</file>

<file path=ppt/tags/tag200.xml><?xml version="1.0" encoding="utf-8"?>
<p:tagLst xmlns:p="http://schemas.openxmlformats.org/presentationml/2006/main">
  <p:tag name="AS_UNIQUEID" val="7048"/>
</p:tagLst>
</file>

<file path=ppt/tags/tag201.xml><?xml version="1.0" encoding="utf-8"?>
<p:tagLst xmlns:p="http://schemas.openxmlformats.org/presentationml/2006/main">
  <p:tag name="AS_UNIQUEID" val="7049"/>
</p:tagLst>
</file>

<file path=ppt/tags/tag202.xml><?xml version="1.0" encoding="utf-8"?>
<p:tagLst xmlns:p="http://schemas.openxmlformats.org/presentationml/2006/main">
  <p:tag name="AS_UNIQUEID" val="7050"/>
</p:tagLst>
</file>

<file path=ppt/tags/tag203.xml><?xml version="1.0" encoding="utf-8"?>
<p:tagLst xmlns:p="http://schemas.openxmlformats.org/presentationml/2006/main">
  <p:tag name="AS_UNIQUEID" val="7051"/>
</p:tagLst>
</file>

<file path=ppt/tags/tag204.xml><?xml version="1.0" encoding="utf-8"?>
<p:tagLst xmlns:p="http://schemas.openxmlformats.org/presentationml/2006/main">
  <p:tag name="AS_UNIQUEID" val="7052"/>
</p:tagLst>
</file>

<file path=ppt/tags/tag205.xml><?xml version="1.0" encoding="utf-8"?>
<p:tagLst xmlns:p="http://schemas.openxmlformats.org/presentationml/2006/main">
  <p:tag name="AS_UNIQUEID" val="7053"/>
</p:tagLst>
</file>

<file path=ppt/tags/tag206.xml><?xml version="1.0" encoding="utf-8"?>
<p:tagLst xmlns:p="http://schemas.openxmlformats.org/presentationml/2006/main">
  <p:tag name="AS_UNIQUEID" val="7054"/>
</p:tagLst>
</file>

<file path=ppt/tags/tag207.xml><?xml version="1.0" encoding="utf-8"?>
<p:tagLst xmlns:p="http://schemas.openxmlformats.org/presentationml/2006/main">
  <p:tag name="AS_UNIQUEID" val="7055"/>
</p:tagLst>
</file>

<file path=ppt/tags/tag208.xml><?xml version="1.0" encoding="utf-8"?>
<p:tagLst xmlns:p="http://schemas.openxmlformats.org/presentationml/2006/main">
  <p:tag name="AS_UNIQUEID" val="7056"/>
</p:tagLst>
</file>

<file path=ppt/tags/tag209.xml><?xml version="1.0" encoding="utf-8"?>
<p:tagLst xmlns:p="http://schemas.openxmlformats.org/presentationml/2006/main">
  <p:tag name="AS_UNIQUEID" val="7057"/>
</p:tagLst>
</file>

<file path=ppt/tags/tag21.xml><?xml version="1.0" encoding="utf-8"?>
<p:tagLst xmlns:p="http://schemas.openxmlformats.org/presentationml/2006/main">
  <p:tag name="AS_UNIQUEID" val="7924"/>
</p:tagLst>
</file>

<file path=ppt/tags/tag210.xml><?xml version="1.0" encoding="utf-8"?>
<p:tagLst xmlns:p="http://schemas.openxmlformats.org/presentationml/2006/main">
  <p:tag name="KSO_WM_SPECIAL_SOURCE" val="bdnull"/>
</p:tagLst>
</file>

<file path=ppt/tags/tag211.xml><?xml version="1.0" encoding="utf-8"?>
<p:tagLst xmlns:p="http://schemas.openxmlformats.org/presentationml/2006/main">
  <p:tag name="AS_UNIQUEID" val="8059"/>
</p:tagLst>
</file>

<file path=ppt/tags/tag212.xml><?xml version="1.0" encoding="utf-8"?>
<p:tagLst xmlns:p="http://schemas.openxmlformats.org/presentationml/2006/main">
  <p:tag name="AS_UNIQUEID" val="8060"/>
</p:tagLst>
</file>

<file path=ppt/tags/tag213.xml><?xml version="1.0" encoding="utf-8"?>
<p:tagLst xmlns:p="http://schemas.openxmlformats.org/presentationml/2006/main">
  <p:tag name="AS_UNIQUEID" val="2663"/>
</p:tagLst>
</file>

<file path=ppt/tags/tag214.xml><?xml version="1.0" encoding="utf-8"?>
<p:tagLst xmlns:p="http://schemas.openxmlformats.org/presentationml/2006/main">
  <p:tag name="KSO_WM_SPECIAL_SOURCE" val="bdnull"/>
</p:tagLst>
</file>

<file path=ppt/tags/tag215.xml><?xml version="1.0" encoding="utf-8"?>
<p:tagLst xmlns:p="http://schemas.openxmlformats.org/presentationml/2006/main">
  <p:tag name="AS_UNIQUEID" val="8066"/>
</p:tagLst>
</file>

<file path=ppt/tags/tag216.xml><?xml version="1.0" encoding="utf-8"?>
<p:tagLst xmlns:p="http://schemas.openxmlformats.org/presentationml/2006/main">
  <p:tag name="AS_UNIQUEID" val="8067"/>
  <p:tag name="KSO_WM_UNIT_TABLE_BEAUTIFY" val="smartTable{dfc8dec7-fd66-431b-8def-124ba5de7c5f}"/>
  <p:tag name="TABLE_ENDDRAG_ORIGIN_RECT" val="928*451"/>
  <p:tag name="TABLE_ENDDRAG_RECT" val="20*59*928*451"/>
</p:tagLst>
</file>

<file path=ppt/tags/tag217.xml><?xml version="1.0" encoding="utf-8"?>
<p:tagLst xmlns:p="http://schemas.openxmlformats.org/presentationml/2006/main">
  <p:tag name="KSO_WM_SPECIAL_SOURCE" val="bdnull"/>
</p:tagLst>
</file>

<file path=ppt/tags/tag218.xml><?xml version="1.0" encoding="utf-8"?>
<p:tagLst xmlns:p="http://schemas.openxmlformats.org/presentationml/2006/main">
  <p:tag name="AS_UNIQUEID" val="8062"/>
</p:tagLst>
</file>

<file path=ppt/tags/tag219.xml><?xml version="1.0" encoding="utf-8"?>
<p:tagLst xmlns:p="http://schemas.openxmlformats.org/presentationml/2006/main">
  <p:tag name="AS_UNIQUEID" val="8063"/>
</p:tagLst>
</file>

<file path=ppt/tags/tag22.xml><?xml version="1.0" encoding="utf-8"?>
<p:tagLst xmlns:p="http://schemas.openxmlformats.org/presentationml/2006/main">
  <p:tag name="AS_UNIQUEID" val="7926"/>
</p:tagLst>
</file>

<file path=ppt/tags/tag220.xml><?xml version="1.0" encoding="utf-8"?>
<p:tagLst xmlns:p="http://schemas.openxmlformats.org/presentationml/2006/main">
  <p:tag name="AS_UNIQUEID" val="8064"/>
</p:tagLst>
</file>

<file path=ppt/tags/tag221.xml><?xml version="1.0" encoding="utf-8"?>
<p:tagLst xmlns:p="http://schemas.openxmlformats.org/presentationml/2006/main">
  <p:tag name="AS_UNIQUEID" val="8073"/>
</p:tagLst>
</file>

<file path=ppt/tags/tag222.xml><?xml version="1.0" encoding="utf-8"?>
<p:tagLst xmlns:p="http://schemas.openxmlformats.org/presentationml/2006/main">
  <p:tag name="AS_UNIQUEID" val="8074"/>
</p:tagLst>
</file>

<file path=ppt/tags/tag223.xml><?xml version="1.0" encoding="utf-8"?>
<p:tagLst xmlns:p="http://schemas.openxmlformats.org/presentationml/2006/main">
  <p:tag name="AS_UNIQUEID" val="8075"/>
</p:tagLst>
</file>

<file path=ppt/tags/tag224.xml><?xml version="1.0" encoding="utf-8"?>
<p:tagLst xmlns:p="http://schemas.openxmlformats.org/presentationml/2006/main">
  <p:tag name="AS_UNIQUEID" val="8076"/>
</p:tagLst>
</file>

<file path=ppt/tags/tag225.xml><?xml version="1.0" encoding="utf-8"?>
<p:tagLst xmlns:p="http://schemas.openxmlformats.org/presentationml/2006/main">
  <p:tag name="AS_UNIQUEID" val="8077"/>
</p:tagLst>
</file>

<file path=ppt/tags/tag226.xml><?xml version="1.0" encoding="utf-8"?>
<p:tagLst xmlns:p="http://schemas.openxmlformats.org/presentationml/2006/main">
  <p:tag name="AS_UNIQUEID" val="8078"/>
</p:tagLst>
</file>

<file path=ppt/tags/tag227.xml><?xml version="1.0" encoding="utf-8"?>
<p:tagLst xmlns:p="http://schemas.openxmlformats.org/presentationml/2006/main">
  <p:tag name="AS_UNIQUEID" val="8079"/>
</p:tagLst>
</file>

<file path=ppt/tags/tag228.xml><?xml version="1.0" encoding="utf-8"?>
<p:tagLst xmlns:p="http://schemas.openxmlformats.org/presentationml/2006/main">
  <p:tag name="AS_UNIQUEID" val="8080"/>
</p:tagLst>
</file>

<file path=ppt/tags/tag229.xml><?xml version="1.0" encoding="utf-8"?>
<p:tagLst xmlns:p="http://schemas.openxmlformats.org/presentationml/2006/main">
  <p:tag name="AS_UNIQUEID" val="8081"/>
</p:tagLst>
</file>

<file path=ppt/tags/tag23.xml><?xml version="1.0" encoding="utf-8"?>
<p:tagLst xmlns:p="http://schemas.openxmlformats.org/presentationml/2006/main">
  <p:tag name="AS_UNIQUEID" val="7927"/>
</p:tagLst>
</file>

<file path=ppt/tags/tag230.xml><?xml version="1.0" encoding="utf-8"?>
<p:tagLst xmlns:p="http://schemas.openxmlformats.org/presentationml/2006/main">
  <p:tag name="AS_UNIQUEID" val="8082"/>
</p:tagLst>
</file>

<file path=ppt/tags/tag231.xml><?xml version="1.0" encoding="utf-8"?>
<p:tagLst xmlns:p="http://schemas.openxmlformats.org/presentationml/2006/main">
  <p:tag name="AS_UNIQUEID" val="8083"/>
</p:tagLst>
</file>

<file path=ppt/tags/tag232.xml><?xml version="1.0" encoding="utf-8"?>
<p:tagLst xmlns:p="http://schemas.openxmlformats.org/presentationml/2006/main">
  <p:tag name="AS_UNIQUEID" val="8084"/>
</p:tagLst>
</file>

<file path=ppt/tags/tag233.xml><?xml version="1.0" encoding="utf-8"?>
<p:tagLst xmlns:p="http://schemas.openxmlformats.org/presentationml/2006/main">
  <p:tag name="AS_UNIQUEID" val="8085"/>
</p:tagLst>
</file>

<file path=ppt/tags/tag234.xml><?xml version="1.0" encoding="utf-8"?>
<p:tagLst xmlns:p="http://schemas.openxmlformats.org/presentationml/2006/main">
  <p:tag name="AS_UNIQUEID" val="8086"/>
</p:tagLst>
</file>

<file path=ppt/tags/tag235.xml><?xml version="1.0" encoding="utf-8"?>
<p:tagLst xmlns:p="http://schemas.openxmlformats.org/presentationml/2006/main">
  <p:tag name="AS_UNIQUEID" val="8087"/>
</p:tagLst>
</file>

<file path=ppt/tags/tag236.xml><?xml version="1.0" encoding="utf-8"?>
<p:tagLst xmlns:p="http://schemas.openxmlformats.org/presentationml/2006/main">
  <p:tag name="AS_UNIQUEID" val="8088"/>
</p:tagLst>
</file>

<file path=ppt/tags/tag237.xml><?xml version="1.0" encoding="utf-8"?>
<p:tagLst xmlns:p="http://schemas.openxmlformats.org/presentationml/2006/main">
  <p:tag name="AS_UNIQUEID" val="8089"/>
</p:tagLst>
</file>

<file path=ppt/tags/tag238.xml><?xml version="1.0" encoding="utf-8"?>
<p:tagLst xmlns:p="http://schemas.openxmlformats.org/presentationml/2006/main">
  <p:tag name="AS_UNIQUEID" val="8090"/>
</p:tagLst>
</file>

<file path=ppt/tags/tag239.xml><?xml version="1.0" encoding="utf-8"?>
<p:tagLst xmlns:p="http://schemas.openxmlformats.org/presentationml/2006/main">
  <p:tag name="AS_UNIQUEID" val="857"/>
</p:tagLst>
</file>

<file path=ppt/tags/tag24.xml><?xml version="1.0" encoding="utf-8"?>
<p:tagLst xmlns:p="http://schemas.openxmlformats.org/presentationml/2006/main">
  <p:tag name="AS_UNIQUEID" val="7928"/>
</p:tagLst>
</file>

<file path=ppt/tags/tag240.xml><?xml version="1.0" encoding="utf-8"?>
<p:tagLst xmlns:p="http://schemas.openxmlformats.org/presentationml/2006/main">
  <p:tag name="AS_UNIQUEID" val="8091"/>
</p:tagLst>
</file>

<file path=ppt/tags/tag241.xml><?xml version="1.0" encoding="utf-8"?>
<p:tagLst xmlns:p="http://schemas.openxmlformats.org/presentationml/2006/main">
  <p:tag name="KSO_WM_SPECIAL_SOURCE" val="bdnull"/>
</p:tagLst>
</file>

<file path=ppt/tags/tag242.xml><?xml version="1.0" encoding="utf-8"?>
<p:tagLst xmlns:p="http://schemas.openxmlformats.org/presentationml/2006/main">
  <p:tag name="AS_UNIQUEID" val="8069"/>
</p:tagLst>
</file>

<file path=ppt/tags/tag243.xml><?xml version="1.0" encoding="utf-8"?>
<p:tagLst xmlns:p="http://schemas.openxmlformats.org/presentationml/2006/main">
  <p:tag name="AS_UNIQUEID" val="8070"/>
</p:tagLst>
</file>

<file path=ppt/tags/tag244.xml><?xml version="1.0" encoding="utf-8"?>
<p:tagLst xmlns:p="http://schemas.openxmlformats.org/presentationml/2006/main">
  <p:tag name="AS_UNIQUEID" val="8071"/>
</p:tagLst>
</file>

<file path=ppt/tags/tag245.xml><?xml version="1.0" encoding="utf-8"?>
<p:tagLst xmlns:p="http://schemas.openxmlformats.org/presentationml/2006/main">
  <p:tag name="AS_UNIQUEID" val="8097"/>
</p:tagLst>
</file>

<file path=ppt/tags/tag246.xml><?xml version="1.0" encoding="utf-8"?>
<p:tagLst xmlns:p="http://schemas.openxmlformats.org/presentationml/2006/main">
  <p:tag name="AS_UNIQUEID" val="8098"/>
</p:tagLst>
</file>

<file path=ppt/tags/tag247.xml><?xml version="1.0" encoding="utf-8"?>
<p:tagLst xmlns:p="http://schemas.openxmlformats.org/presentationml/2006/main">
  <p:tag name="AS_UNIQUEID" val="8099"/>
</p:tagLst>
</file>

<file path=ppt/tags/tag248.xml><?xml version="1.0" encoding="utf-8"?>
<p:tagLst xmlns:p="http://schemas.openxmlformats.org/presentationml/2006/main">
  <p:tag name="AS_UNIQUEID" val="8100"/>
</p:tagLst>
</file>

<file path=ppt/tags/tag249.xml><?xml version="1.0" encoding="utf-8"?>
<p:tagLst xmlns:p="http://schemas.openxmlformats.org/presentationml/2006/main">
  <p:tag name="AS_UNIQUEID" val="8101"/>
</p:tagLst>
</file>

<file path=ppt/tags/tag25.xml><?xml version="1.0" encoding="utf-8"?>
<p:tagLst xmlns:p="http://schemas.openxmlformats.org/presentationml/2006/main">
  <p:tag name="AS_UNIQUEID" val="7929"/>
</p:tagLst>
</file>

<file path=ppt/tags/tag250.xml><?xml version="1.0" encoding="utf-8"?>
<p:tagLst xmlns:p="http://schemas.openxmlformats.org/presentationml/2006/main">
  <p:tag name="AS_UNIQUEID" val="8102"/>
</p:tagLst>
</file>

<file path=ppt/tags/tag251.xml><?xml version="1.0" encoding="utf-8"?>
<p:tagLst xmlns:p="http://schemas.openxmlformats.org/presentationml/2006/main">
  <p:tag name="AS_UNIQUEID" val="8103"/>
</p:tagLst>
</file>

<file path=ppt/tags/tag252.xml><?xml version="1.0" encoding="utf-8"?>
<p:tagLst xmlns:p="http://schemas.openxmlformats.org/presentationml/2006/main">
  <p:tag name="AS_UNIQUEID" val="8104"/>
</p:tagLst>
</file>

<file path=ppt/tags/tag253.xml><?xml version="1.0" encoding="utf-8"?>
<p:tagLst xmlns:p="http://schemas.openxmlformats.org/presentationml/2006/main">
  <p:tag name="AS_UNIQUEID" val="8105"/>
</p:tagLst>
</file>

<file path=ppt/tags/tag254.xml><?xml version="1.0" encoding="utf-8"?>
<p:tagLst xmlns:p="http://schemas.openxmlformats.org/presentationml/2006/main">
  <p:tag name="AS_UNIQUEID" val="7138"/>
</p:tagLst>
</file>

<file path=ppt/tags/tag255.xml><?xml version="1.0" encoding="utf-8"?>
<p:tagLst xmlns:p="http://schemas.openxmlformats.org/presentationml/2006/main">
  <p:tag name="AS_UNIQUEID" val="3764"/>
</p:tagLst>
</file>

<file path=ppt/tags/tag256.xml><?xml version="1.0" encoding="utf-8"?>
<p:tagLst xmlns:p="http://schemas.openxmlformats.org/presentationml/2006/main">
  <p:tag name="AS_UNIQUEID" val="7145"/>
</p:tagLst>
</file>

<file path=ppt/tags/tag257.xml><?xml version="1.0" encoding="utf-8"?>
<p:tagLst xmlns:p="http://schemas.openxmlformats.org/presentationml/2006/main">
  <p:tag name="KSO_WM_SPECIAL_SOURCE" val="bdnull"/>
</p:tagLst>
</file>

<file path=ppt/tags/tag258.xml><?xml version="1.0" encoding="utf-8"?>
<p:tagLst xmlns:p="http://schemas.openxmlformats.org/presentationml/2006/main">
  <p:tag name="AS_UNIQUEID" val="8093"/>
</p:tagLst>
</file>

<file path=ppt/tags/tag259.xml><?xml version="1.0" encoding="utf-8"?>
<p:tagLst xmlns:p="http://schemas.openxmlformats.org/presentationml/2006/main">
  <p:tag name="AS_UNIQUEID" val="8094"/>
</p:tagLst>
</file>

<file path=ppt/tags/tag26.xml><?xml version="1.0" encoding="utf-8"?>
<p:tagLst xmlns:p="http://schemas.openxmlformats.org/presentationml/2006/main">
  <p:tag name="AS_UNIQUEID" val="7930"/>
</p:tagLst>
</file>

<file path=ppt/tags/tag260.xml><?xml version="1.0" encoding="utf-8"?>
<p:tagLst xmlns:p="http://schemas.openxmlformats.org/presentationml/2006/main">
  <p:tag name="AS_UNIQUEID" val="8095"/>
</p:tagLst>
</file>

<file path=ppt/tags/tag261.xml><?xml version="1.0" encoding="utf-8"?>
<p:tagLst xmlns:p="http://schemas.openxmlformats.org/presentationml/2006/main">
  <p:tag name="AS_UNIQUEID" val="8107"/>
</p:tagLst>
</file>

<file path=ppt/tags/tag262.xml><?xml version="1.0" encoding="utf-8"?>
<p:tagLst xmlns:p="http://schemas.openxmlformats.org/presentationml/2006/main">
  <p:tag name="AS_UNIQUEID" val="8108"/>
  <p:tag name="KSO_WM_UNIT_TABLE_BEAUTIFY" val="smartTable{a83a9633-c8ce-4836-bbf3-f4fce5e244c2}"/>
  <p:tag name="TABLE_ENDDRAG_ORIGIN_RECT" val="797*194"/>
  <p:tag name="TABLE_ENDDRAG_RECT" val="105*355*797*194"/>
</p:tagLst>
</file>

<file path=ppt/tags/tag263.xml><?xml version="1.0" encoding="utf-8"?>
<p:tagLst xmlns:p="http://schemas.openxmlformats.org/presentationml/2006/main">
  <p:tag name="AS_UNIQUEID" val="8109"/>
</p:tagLst>
</file>

<file path=ppt/tags/tag264.xml><?xml version="1.0" encoding="utf-8"?>
<p:tagLst xmlns:p="http://schemas.openxmlformats.org/presentationml/2006/main">
  <p:tag name="AS_UNIQUEID" val="8110"/>
</p:tagLst>
</file>

<file path=ppt/tags/tag265.xml><?xml version="1.0" encoding="utf-8"?>
<p:tagLst xmlns:p="http://schemas.openxmlformats.org/presentationml/2006/main">
  <p:tag name="AS_UNIQUEID" val="8111"/>
</p:tagLst>
</file>

<file path=ppt/tags/tag266.xml><?xml version="1.0" encoding="utf-8"?>
<p:tagLst xmlns:p="http://schemas.openxmlformats.org/presentationml/2006/main">
  <p:tag name="AS_UNIQUEID" val="8112"/>
</p:tagLst>
</file>

<file path=ppt/tags/tag267.xml><?xml version="1.0" encoding="utf-8"?>
<p:tagLst xmlns:p="http://schemas.openxmlformats.org/presentationml/2006/main">
  <p:tag name="AS_UNIQUEID" val="8113"/>
</p:tagLst>
</file>

<file path=ppt/tags/tag268.xml><?xml version="1.0" encoding="utf-8"?>
<p:tagLst xmlns:p="http://schemas.openxmlformats.org/presentationml/2006/main">
  <p:tag name="AS_UNIQUEID" val="8114"/>
</p:tagLst>
</file>

<file path=ppt/tags/tag269.xml><?xml version="1.0" encoding="utf-8"?>
<p:tagLst xmlns:p="http://schemas.openxmlformats.org/presentationml/2006/main">
  <p:tag name="AS_UNIQUEID" val="8115"/>
</p:tagLst>
</file>

<file path=ppt/tags/tag27.xml><?xml version="1.0" encoding="utf-8"?>
<p:tagLst xmlns:p="http://schemas.openxmlformats.org/presentationml/2006/main">
  <p:tag name="AS_UNIQUEID" val="7931"/>
</p:tagLst>
</file>

<file path=ppt/tags/tag270.xml><?xml version="1.0" encoding="utf-8"?>
<p:tagLst xmlns:p="http://schemas.openxmlformats.org/presentationml/2006/main">
  <p:tag name="AS_UNIQUEID" val="8116"/>
</p:tagLst>
</file>

<file path=ppt/tags/tag271.xml><?xml version="1.0" encoding="utf-8"?>
<p:tagLst xmlns:p="http://schemas.openxmlformats.org/presentationml/2006/main">
  <p:tag name="AS_UNIQUEID" val="8117"/>
</p:tagLst>
</file>

<file path=ppt/tags/tag272.xml><?xml version="1.0" encoding="utf-8"?>
<p:tagLst xmlns:p="http://schemas.openxmlformats.org/presentationml/2006/main">
  <p:tag name="AS_UNIQUEID" val="8118"/>
</p:tagLst>
</file>

<file path=ppt/tags/tag273.xml><?xml version="1.0" encoding="utf-8"?>
<p:tagLst xmlns:p="http://schemas.openxmlformats.org/presentationml/2006/main">
  <p:tag name="AS_UNIQUEID" val="8119"/>
</p:tagLst>
</file>

<file path=ppt/tags/tag274.xml><?xml version="1.0" encoding="utf-8"?>
<p:tagLst xmlns:p="http://schemas.openxmlformats.org/presentationml/2006/main">
  <p:tag name="AS_UNIQUEID" val="8120"/>
</p:tagLst>
</file>

<file path=ppt/tags/tag275.xml><?xml version="1.0" encoding="utf-8"?>
<p:tagLst xmlns:p="http://schemas.openxmlformats.org/presentationml/2006/main">
  <p:tag name="AS_UNIQUEID" val="8121"/>
</p:tagLst>
</file>

<file path=ppt/tags/tag276.xml><?xml version="1.0" encoding="utf-8"?>
<p:tagLst xmlns:p="http://schemas.openxmlformats.org/presentationml/2006/main">
  <p:tag name="AS_UNIQUEID" val="8122"/>
</p:tagLst>
</file>

<file path=ppt/tags/tag277.xml><?xml version="1.0" encoding="utf-8"?>
<p:tagLst xmlns:p="http://schemas.openxmlformats.org/presentationml/2006/main">
  <p:tag name="AS_UNIQUEID" val="8123"/>
</p:tagLst>
</file>

<file path=ppt/tags/tag278.xml><?xml version="1.0" encoding="utf-8"?>
<p:tagLst xmlns:p="http://schemas.openxmlformats.org/presentationml/2006/main">
  <p:tag name="KSO_WM_SPECIAL_SOURCE" val="bdnull"/>
</p:tagLst>
</file>

<file path=ppt/tags/tag279.xml><?xml version="1.0" encoding="utf-8"?>
<p:tagLst xmlns:p="http://schemas.openxmlformats.org/presentationml/2006/main">
  <p:tag name="AS_UNIQUEID" val="8129"/>
</p:tagLst>
</file>

<file path=ppt/tags/tag28.xml><?xml version="1.0" encoding="utf-8"?>
<p:tagLst xmlns:p="http://schemas.openxmlformats.org/presentationml/2006/main">
  <p:tag name="AS_UNIQUEID" val="7932"/>
</p:tagLst>
</file>

<file path=ppt/tags/tag280.xml><?xml version="1.0" encoding="utf-8"?>
<p:tagLst xmlns:p="http://schemas.openxmlformats.org/presentationml/2006/main">
  <p:tag name="AS_UNIQUEID" val="8130"/>
</p:tagLst>
</file>

<file path=ppt/tags/tag281.xml><?xml version="1.0" encoding="utf-8"?>
<p:tagLst xmlns:p="http://schemas.openxmlformats.org/presentationml/2006/main">
  <p:tag name="AS_UNIQUEID" val="8131"/>
</p:tagLst>
</file>

<file path=ppt/tags/tag282.xml><?xml version="1.0" encoding="utf-8"?>
<p:tagLst xmlns:p="http://schemas.openxmlformats.org/presentationml/2006/main">
  <p:tag name="AS_UNIQUEID" val="8132"/>
</p:tagLst>
</file>

<file path=ppt/tags/tag283.xml><?xml version="1.0" encoding="utf-8"?>
<p:tagLst xmlns:p="http://schemas.openxmlformats.org/presentationml/2006/main">
  <p:tag name="AS_UNIQUEID" val="8133"/>
</p:tagLst>
</file>

<file path=ppt/tags/tag284.xml><?xml version="1.0" encoding="utf-8"?>
<p:tagLst xmlns:p="http://schemas.openxmlformats.org/presentationml/2006/main">
  <p:tag name="AS_UNIQUEID" val="8134"/>
</p:tagLst>
</file>

<file path=ppt/tags/tag285.xml><?xml version="1.0" encoding="utf-8"?>
<p:tagLst xmlns:p="http://schemas.openxmlformats.org/presentationml/2006/main">
  <p:tag name="AS_UNIQUEID" val="8135"/>
</p:tagLst>
</file>

<file path=ppt/tags/tag286.xml><?xml version="1.0" encoding="utf-8"?>
<p:tagLst xmlns:p="http://schemas.openxmlformats.org/presentationml/2006/main">
  <p:tag name="AS_UNIQUEID" val="8136"/>
</p:tagLst>
</file>

<file path=ppt/tags/tag287.xml><?xml version="1.0" encoding="utf-8"?>
<p:tagLst xmlns:p="http://schemas.openxmlformats.org/presentationml/2006/main">
  <p:tag name="AS_UNIQUEID" val="8137"/>
</p:tagLst>
</file>

<file path=ppt/tags/tag288.xml><?xml version="1.0" encoding="utf-8"?>
<p:tagLst xmlns:p="http://schemas.openxmlformats.org/presentationml/2006/main">
  <p:tag name="AS_UNIQUEID" val="8138"/>
</p:tagLst>
</file>

<file path=ppt/tags/tag289.xml><?xml version="1.0" encoding="utf-8"?>
<p:tagLst xmlns:p="http://schemas.openxmlformats.org/presentationml/2006/main">
  <p:tag name="AS_UNIQUEID" val="8139"/>
</p:tagLst>
</file>

<file path=ppt/tags/tag29.xml><?xml version="1.0" encoding="utf-8"?>
<p:tagLst xmlns:p="http://schemas.openxmlformats.org/presentationml/2006/main">
  <p:tag name="AS_UNIQUEID" val="7933"/>
</p:tagLst>
</file>

<file path=ppt/tags/tag290.xml><?xml version="1.0" encoding="utf-8"?>
<p:tagLst xmlns:p="http://schemas.openxmlformats.org/presentationml/2006/main">
  <p:tag name="AS_UNIQUEID" val="8140"/>
</p:tagLst>
</file>

<file path=ppt/tags/tag291.xml><?xml version="1.0" encoding="utf-8"?>
<p:tagLst xmlns:p="http://schemas.openxmlformats.org/presentationml/2006/main">
  <p:tag name="AS_UNIQUEID" val="8141"/>
</p:tagLst>
</file>

<file path=ppt/tags/tag292.xml><?xml version="1.0" encoding="utf-8"?>
<p:tagLst xmlns:p="http://schemas.openxmlformats.org/presentationml/2006/main">
  <p:tag name="AS_UNIQUEID" val="8142"/>
</p:tagLst>
</file>

<file path=ppt/tags/tag293.xml><?xml version="1.0" encoding="utf-8"?>
<p:tagLst xmlns:p="http://schemas.openxmlformats.org/presentationml/2006/main">
  <p:tag name="AS_UNIQUEID" val="8143"/>
</p:tagLst>
</file>

<file path=ppt/tags/tag294.xml><?xml version="1.0" encoding="utf-8"?>
<p:tagLst xmlns:p="http://schemas.openxmlformats.org/presentationml/2006/main">
  <p:tag name="AS_UNIQUEID" val="8144"/>
</p:tagLst>
</file>

<file path=ppt/tags/tag295.xml><?xml version="1.0" encoding="utf-8"?>
<p:tagLst xmlns:p="http://schemas.openxmlformats.org/presentationml/2006/main">
  <p:tag name="AS_UNIQUEID" val="8145"/>
</p:tagLst>
</file>

<file path=ppt/tags/tag296.xml><?xml version="1.0" encoding="utf-8"?>
<p:tagLst xmlns:p="http://schemas.openxmlformats.org/presentationml/2006/main">
  <p:tag name="KSO_WM_SPECIAL_SOURCE" val="bdnull"/>
</p:tagLst>
</file>

<file path=ppt/tags/tag297.xml><?xml version="1.0" encoding="utf-8"?>
<p:tagLst xmlns:p="http://schemas.openxmlformats.org/presentationml/2006/main">
  <p:tag name="AS_UNIQUEID" val="8125"/>
</p:tagLst>
</file>

<file path=ppt/tags/tag298.xml><?xml version="1.0" encoding="utf-8"?>
<p:tagLst xmlns:p="http://schemas.openxmlformats.org/presentationml/2006/main">
  <p:tag name="AS_UNIQUEID" val="8126"/>
</p:tagLst>
</file>

<file path=ppt/tags/tag299.xml><?xml version="1.0" encoding="utf-8"?>
<p:tagLst xmlns:p="http://schemas.openxmlformats.org/presentationml/2006/main">
  <p:tag name="AS_UNIQUEID" val="8127"/>
</p:tagLst>
</file>

<file path=ppt/tags/tag3.xml><?xml version="1.0" encoding="utf-8"?>
<p:tagLst xmlns:p="http://schemas.openxmlformats.org/presentationml/2006/main">
  <p:tag name="AS_UNIQUEID" val="7903"/>
</p:tagLst>
</file>

<file path=ppt/tags/tag30.xml><?xml version="1.0" encoding="utf-8"?>
<p:tagLst xmlns:p="http://schemas.openxmlformats.org/presentationml/2006/main">
  <p:tag name="AS_UNIQUEID" val="7935"/>
</p:tagLst>
</file>

<file path=ppt/tags/tag300.xml><?xml version="1.0" encoding="utf-8"?>
<p:tagLst xmlns:p="http://schemas.openxmlformats.org/presentationml/2006/main">
  <p:tag name="AS_UNIQUEID" val="8147"/>
</p:tagLst>
</file>

<file path=ppt/tags/tag301.xml><?xml version="1.0" encoding="utf-8"?>
<p:tagLst xmlns:p="http://schemas.openxmlformats.org/presentationml/2006/main">
  <p:tag name="AS_UNIQUEID" val="8148"/>
</p:tagLst>
</file>

<file path=ppt/tags/tag302.xml><?xml version="1.0" encoding="utf-8"?>
<p:tagLst xmlns:p="http://schemas.openxmlformats.org/presentationml/2006/main">
  <p:tag name="AS_UNIQUEID" val="8149"/>
</p:tagLst>
</file>

<file path=ppt/tags/tag303.xml><?xml version="1.0" encoding="utf-8"?>
<p:tagLst xmlns:p="http://schemas.openxmlformats.org/presentationml/2006/main">
  <p:tag name="AS_UNIQUEID" val="8150"/>
</p:tagLst>
</file>

<file path=ppt/tags/tag304.xml><?xml version="1.0" encoding="utf-8"?>
<p:tagLst xmlns:p="http://schemas.openxmlformats.org/presentationml/2006/main">
  <p:tag name="KSO_WM_SPECIAL_SOURCE" val="bdnull"/>
</p:tagLst>
</file>

<file path=ppt/tags/tag305.xml><?xml version="1.0" encoding="utf-8"?>
<p:tagLst xmlns:p="http://schemas.openxmlformats.org/presentationml/2006/main">
  <p:tag name="AS_UNIQUEID" val="8155"/>
</p:tagLst>
</file>

<file path=ppt/tags/tag306.xml><?xml version="1.0" encoding="utf-8"?>
<p:tagLst xmlns:p="http://schemas.openxmlformats.org/presentationml/2006/main">
  <p:tag name="AS_UNIQUEID" val="8156"/>
</p:tagLst>
</file>

<file path=ppt/tags/tag307.xml><?xml version="1.0" encoding="utf-8"?>
<p:tagLst xmlns:p="http://schemas.openxmlformats.org/presentationml/2006/main">
  <p:tag name="AS_UNIQUEID" val="8157"/>
</p:tagLst>
</file>

<file path=ppt/tags/tag308.xml><?xml version="1.0" encoding="utf-8"?>
<p:tagLst xmlns:p="http://schemas.openxmlformats.org/presentationml/2006/main">
  <p:tag name="AS_UNIQUEID" val="8158"/>
</p:tagLst>
</file>

<file path=ppt/tags/tag309.xml><?xml version="1.0" encoding="utf-8"?>
<p:tagLst xmlns:p="http://schemas.openxmlformats.org/presentationml/2006/main">
  <p:tag name="AS_UNIQUEID" val="8159"/>
</p:tagLst>
</file>

<file path=ppt/tags/tag31.xml><?xml version="1.0" encoding="utf-8"?>
<p:tagLst xmlns:p="http://schemas.openxmlformats.org/presentationml/2006/main">
  <p:tag name="AS_UNIQUEID" val="7936"/>
</p:tagLst>
</file>

<file path=ppt/tags/tag310.xml><?xml version="1.0" encoding="utf-8"?>
<p:tagLst xmlns:p="http://schemas.openxmlformats.org/presentationml/2006/main">
  <p:tag name="AS_UNIQUEID" val="8160"/>
</p:tagLst>
</file>

<file path=ppt/tags/tag311.xml><?xml version="1.0" encoding="utf-8"?>
<p:tagLst xmlns:p="http://schemas.openxmlformats.org/presentationml/2006/main">
  <p:tag name="AS_UNIQUEID" val="8161"/>
</p:tagLst>
</file>

<file path=ppt/tags/tag312.xml><?xml version="1.0" encoding="utf-8"?>
<p:tagLst xmlns:p="http://schemas.openxmlformats.org/presentationml/2006/main">
  <p:tag name="AS_UNIQUEID" val="8162"/>
</p:tagLst>
</file>

<file path=ppt/tags/tag313.xml><?xml version="1.0" encoding="utf-8"?>
<p:tagLst xmlns:p="http://schemas.openxmlformats.org/presentationml/2006/main">
  <p:tag name="AS_UNIQUEID" val="8163"/>
</p:tagLst>
</file>

<file path=ppt/tags/tag314.xml><?xml version="1.0" encoding="utf-8"?>
<p:tagLst xmlns:p="http://schemas.openxmlformats.org/presentationml/2006/main">
  <p:tag name="AS_UNIQUEID" val="8164"/>
</p:tagLst>
</file>

<file path=ppt/tags/tag315.xml><?xml version="1.0" encoding="utf-8"?>
<p:tagLst xmlns:p="http://schemas.openxmlformats.org/presentationml/2006/main">
  <p:tag name="AS_UNIQUEID" val="8165"/>
</p:tagLst>
</file>

<file path=ppt/tags/tag316.xml><?xml version="1.0" encoding="utf-8"?>
<p:tagLst xmlns:p="http://schemas.openxmlformats.org/presentationml/2006/main">
  <p:tag name="AS_UNIQUEID" val="8166"/>
</p:tagLst>
</file>

<file path=ppt/tags/tag317.xml><?xml version="1.0" encoding="utf-8"?>
<p:tagLst xmlns:p="http://schemas.openxmlformats.org/presentationml/2006/main">
  <p:tag name="AS_UNIQUEID" val="8167"/>
</p:tagLst>
</file>

<file path=ppt/tags/tag318.xml><?xml version="1.0" encoding="utf-8"?>
<p:tagLst xmlns:p="http://schemas.openxmlformats.org/presentationml/2006/main">
  <p:tag name="AS_UNIQUEID" val="8168"/>
</p:tagLst>
</file>

<file path=ppt/tags/tag319.xml><?xml version="1.0" encoding="utf-8"?>
<p:tagLst xmlns:p="http://schemas.openxmlformats.org/presentationml/2006/main">
  <p:tag name="AS_UNIQUEID" val="8169"/>
</p:tagLst>
</file>

<file path=ppt/tags/tag32.xml><?xml version="1.0" encoding="utf-8"?>
<p:tagLst xmlns:p="http://schemas.openxmlformats.org/presentationml/2006/main">
  <p:tag name="AS_UNIQUEID" val="7937"/>
</p:tagLst>
</file>

<file path=ppt/tags/tag320.xml><?xml version="1.0" encoding="utf-8"?>
<p:tagLst xmlns:p="http://schemas.openxmlformats.org/presentationml/2006/main">
  <p:tag name="AS_UNIQUEID" val="8170"/>
</p:tagLst>
</file>

<file path=ppt/tags/tag321.xml><?xml version="1.0" encoding="utf-8"?>
<p:tagLst xmlns:p="http://schemas.openxmlformats.org/presentationml/2006/main">
  <p:tag name="AS_UNIQUEID" val="8171"/>
</p:tagLst>
</file>

<file path=ppt/tags/tag322.xml><?xml version="1.0" encoding="utf-8"?>
<p:tagLst xmlns:p="http://schemas.openxmlformats.org/presentationml/2006/main">
  <p:tag name="AS_UNIQUEID" val="8172"/>
</p:tagLst>
</file>

<file path=ppt/tags/tag323.xml><?xml version="1.0" encoding="utf-8"?>
<p:tagLst xmlns:p="http://schemas.openxmlformats.org/presentationml/2006/main">
  <p:tag name="AS_UNIQUEID" val="8173"/>
</p:tagLst>
</file>

<file path=ppt/tags/tag324.xml><?xml version="1.0" encoding="utf-8"?>
<p:tagLst xmlns:p="http://schemas.openxmlformats.org/presentationml/2006/main">
  <p:tag name="AS_UNIQUEID" val="8174"/>
</p:tagLst>
</file>

<file path=ppt/tags/tag325.xml><?xml version="1.0" encoding="utf-8"?>
<p:tagLst xmlns:p="http://schemas.openxmlformats.org/presentationml/2006/main">
  <p:tag name="AS_UNIQUEID" val="8175"/>
</p:tagLst>
</file>

<file path=ppt/tags/tag326.xml><?xml version="1.0" encoding="utf-8"?>
<p:tagLst xmlns:p="http://schemas.openxmlformats.org/presentationml/2006/main">
  <p:tag name="AS_UNIQUEID" val="8176"/>
</p:tagLst>
</file>

<file path=ppt/tags/tag327.xml><?xml version="1.0" encoding="utf-8"?>
<p:tagLst xmlns:p="http://schemas.openxmlformats.org/presentationml/2006/main">
  <p:tag name="AS_UNIQUEID" val="8177"/>
</p:tagLst>
</file>

<file path=ppt/tags/tag328.xml><?xml version="1.0" encoding="utf-8"?>
<p:tagLst xmlns:p="http://schemas.openxmlformats.org/presentationml/2006/main">
  <p:tag name="AS_UNIQUEID" val="8178"/>
</p:tagLst>
</file>

<file path=ppt/tags/tag329.xml><?xml version="1.0" encoding="utf-8"?>
<p:tagLst xmlns:p="http://schemas.openxmlformats.org/presentationml/2006/main">
  <p:tag name="AS_UNIQUEID" val="8179"/>
</p:tagLst>
</file>

<file path=ppt/tags/tag33.xml><?xml version="1.0" encoding="utf-8"?>
<p:tagLst xmlns:p="http://schemas.openxmlformats.org/presentationml/2006/main">
  <p:tag name="AS_UNIQUEID" val="7938"/>
</p:tagLst>
</file>

<file path=ppt/tags/tag330.xml><?xml version="1.0" encoding="utf-8"?>
<p:tagLst xmlns:p="http://schemas.openxmlformats.org/presentationml/2006/main">
  <p:tag name="AS_UNIQUEID" val="8180"/>
</p:tagLst>
</file>

<file path=ppt/tags/tag331.xml><?xml version="1.0" encoding="utf-8"?>
<p:tagLst xmlns:p="http://schemas.openxmlformats.org/presentationml/2006/main">
  <p:tag name="AS_UNIQUEID" val="8181"/>
</p:tagLst>
</file>

<file path=ppt/tags/tag332.xml><?xml version="1.0" encoding="utf-8"?>
<p:tagLst xmlns:p="http://schemas.openxmlformats.org/presentationml/2006/main">
  <p:tag name="AS_UNIQUEID" val="8182"/>
  <p:tag name="KSO_WM_BEAUTIFY_FLAG" val=""/>
</p:tagLst>
</file>

<file path=ppt/tags/tag333.xml><?xml version="1.0" encoding="utf-8"?>
<p:tagLst xmlns:p="http://schemas.openxmlformats.org/presentationml/2006/main">
  <p:tag name="AS_UNIQUEID" val="8183"/>
</p:tagLst>
</file>

<file path=ppt/tags/tag334.xml><?xml version="1.0" encoding="utf-8"?>
<p:tagLst xmlns:p="http://schemas.openxmlformats.org/presentationml/2006/main">
  <p:tag name="KSO_WM_SPECIAL_SOURCE" val="bdnull"/>
</p:tagLst>
</file>

<file path=ppt/tags/tag335.xml><?xml version="1.0" encoding="utf-8"?>
<p:tagLst xmlns:p="http://schemas.openxmlformats.org/presentationml/2006/main">
  <p:tag name="AS_UNIQUEID" val="8152"/>
</p:tagLst>
</file>

<file path=ppt/tags/tag336.xml><?xml version="1.0" encoding="utf-8"?>
<p:tagLst xmlns:p="http://schemas.openxmlformats.org/presentationml/2006/main">
  <p:tag name="AS_UNIQUEID" val="8153"/>
</p:tagLst>
</file>

<file path=ppt/tags/tag337.xml><?xml version="1.0" encoding="utf-8"?>
<p:tagLst xmlns:p="http://schemas.openxmlformats.org/presentationml/2006/main">
  <p:tag name="AS_UNIQUEID" val="7242"/>
</p:tagLst>
</file>

<file path=ppt/tags/tag338.xml><?xml version="1.0" encoding="utf-8"?>
<p:tagLst xmlns:p="http://schemas.openxmlformats.org/presentationml/2006/main">
  <p:tag name="AS_UNIQUEID" val="7243"/>
</p:tagLst>
</file>

<file path=ppt/tags/tag339.xml><?xml version="1.0" encoding="utf-8"?>
<p:tagLst xmlns:p="http://schemas.openxmlformats.org/presentationml/2006/main">
  <p:tag name="AS_UNIQUEID" val="7244"/>
  <p:tag name="KSO_WM_BEAUTIFY_FLAG" val=""/>
</p:tagLst>
</file>

<file path=ppt/tags/tag34.xml><?xml version="1.0" encoding="utf-8"?>
<p:tagLst xmlns:p="http://schemas.openxmlformats.org/presentationml/2006/main">
  <p:tag name="AS_UNIQUEID" val="7940"/>
</p:tagLst>
</file>

<file path=ppt/tags/tag340.xml><?xml version="1.0" encoding="utf-8"?>
<p:tagLst xmlns:p="http://schemas.openxmlformats.org/presentationml/2006/main">
  <p:tag name="AS_UNIQUEID" val="7245"/>
  <p:tag name="KSO_WM_BEAUTIFY_FLAG" val=""/>
</p:tagLst>
</file>

<file path=ppt/tags/tag341.xml><?xml version="1.0" encoding="utf-8"?>
<p:tagLst xmlns:p="http://schemas.openxmlformats.org/presentationml/2006/main">
  <p:tag name="AS_UNIQUEID" val="7246"/>
  <p:tag name="KSO_WM_BEAUTIFY_FLAG" val=""/>
</p:tagLst>
</file>

<file path=ppt/tags/tag342.xml><?xml version="1.0" encoding="utf-8"?>
<p:tagLst xmlns:p="http://schemas.openxmlformats.org/presentationml/2006/main">
  <p:tag name="AS_UNIQUEID" val="7247"/>
  <p:tag name="KSO_WM_BEAUTIFY_FLAG" val=""/>
</p:tagLst>
</file>

<file path=ppt/tags/tag343.xml><?xml version="1.0" encoding="utf-8"?>
<p:tagLst xmlns:p="http://schemas.openxmlformats.org/presentationml/2006/main">
  <p:tag name="AS_UNIQUEID" val="7248"/>
  <p:tag name="KSO_WM_BEAUTIFY_FLAG" val=""/>
</p:tagLst>
</file>

<file path=ppt/tags/tag344.xml><?xml version="1.0" encoding="utf-8"?>
<p:tagLst xmlns:p="http://schemas.openxmlformats.org/presentationml/2006/main">
  <p:tag name="AS_UNIQUEID" val="7249"/>
</p:tagLst>
</file>

<file path=ppt/tags/tag345.xml><?xml version="1.0" encoding="utf-8"?>
<p:tagLst xmlns:p="http://schemas.openxmlformats.org/presentationml/2006/main">
  <p:tag name="AS_UNIQUEID" val="7250"/>
</p:tagLst>
</file>

<file path=ppt/tags/tag346.xml><?xml version="1.0" encoding="utf-8"?>
<p:tagLst xmlns:p="http://schemas.openxmlformats.org/presentationml/2006/main">
  <p:tag name="AS_UNIQUEID" val="7251"/>
</p:tagLst>
</file>

<file path=ppt/tags/tag347.xml><?xml version="1.0" encoding="utf-8"?>
<p:tagLst xmlns:p="http://schemas.openxmlformats.org/presentationml/2006/main">
  <p:tag name="AS_UNIQUEID" val="7252"/>
</p:tagLst>
</file>

<file path=ppt/tags/tag348.xml><?xml version="1.0" encoding="utf-8"?>
<p:tagLst xmlns:p="http://schemas.openxmlformats.org/presentationml/2006/main">
  <p:tag name="AS_UNIQUEID" val="7253"/>
</p:tagLst>
</file>

<file path=ppt/tags/tag349.xml><?xml version="1.0" encoding="utf-8"?>
<p:tagLst xmlns:p="http://schemas.openxmlformats.org/presentationml/2006/main">
  <p:tag name="AS_UNIQUEID" val="7254"/>
</p:tagLst>
</file>

<file path=ppt/tags/tag35.xml><?xml version="1.0" encoding="utf-8"?>
<p:tagLst xmlns:p="http://schemas.openxmlformats.org/presentationml/2006/main">
  <p:tag name="AS_UNIQUEID" val="7941"/>
</p:tagLst>
</file>

<file path=ppt/tags/tag350.xml><?xml version="1.0" encoding="utf-8"?>
<p:tagLst xmlns:p="http://schemas.openxmlformats.org/presentationml/2006/main">
  <p:tag name="KSO_WM_SPECIAL_SOURCE" val="bdnull"/>
</p:tagLst>
</file>

<file path=ppt/tags/tag351.xml><?xml version="1.0" encoding="utf-8"?>
<p:tagLst xmlns:p="http://schemas.openxmlformats.org/presentationml/2006/main">
  <p:tag name="AS_UNIQUEID" val="7238"/>
</p:tagLst>
</file>

<file path=ppt/tags/tag352.xml><?xml version="1.0" encoding="utf-8"?>
<p:tagLst xmlns:p="http://schemas.openxmlformats.org/presentationml/2006/main">
  <p:tag name="AS_UNIQUEID" val="7239"/>
</p:tagLst>
</file>

<file path=ppt/tags/tag353.xml><?xml version="1.0" encoding="utf-8"?>
<p:tagLst xmlns:p="http://schemas.openxmlformats.org/presentationml/2006/main">
  <p:tag name="AS_UNIQUEID" val="7240"/>
</p:tagLst>
</file>

<file path=ppt/tags/tag354.xml><?xml version="1.0" encoding="utf-8"?>
<p:tagLst xmlns:p="http://schemas.openxmlformats.org/presentationml/2006/main">
  <p:tag name="AS_UNIQUEID" val="7256"/>
</p:tagLst>
</file>

<file path=ppt/tags/tag355.xml><?xml version="1.0" encoding="utf-8"?>
<p:tagLst xmlns:p="http://schemas.openxmlformats.org/presentationml/2006/main">
  <p:tag name="AS_UNIQUEID" val="7257"/>
</p:tagLst>
</file>

<file path=ppt/tags/tag356.xml><?xml version="1.0" encoding="utf-8"?>
<p:tagLst xmlns:p="http://schemas.openxmlformats.org/presentationml/2006/main">
  <p:tag name="AS_UNIQUEID" val="740"/>
</p:tagLst>
</file>

<file path=ppt/tags/tag357.xml><?xml version="1.0" encoding="utf-8"?>
<p:tagLst xmlns:p="http://schemas.openxmlformats.org/presentationml/2006/main">
  <p:tag name="AS_UNIQUEID" val="741"/>
</p:tagLst>
</file>

<file path=ppt/tags/tag358.xml><?xml version="1.0" encoding="utf-8"?>
<p:tagLst xmlns:p="http://schemas.openxmlformats.org/presentationml/2006/main">
  <p:tag name="AS_UNIQUEID" val="753"/>
</p:tagLst>
</file>

<file path=ppt/tags/tag359.xml><?xml version="1.0" encoding="utf-8"?>
<p:tagLst xmlns:p="http://schemas.openxmlformats.org/presentationml/2006/main">
  <p:tag name="AS_UNIQUEID" val="7258"/>
</p:tagLst>
</file>

<file path=ppt/tags/tag36.xml><?xml version="1.0" encoding="utf-8"?>
<p:tagLst xmlns:p="http://schemas.openxmlformats.org/presentationml/2006/main">
  <p:tag name="AS_UNIQUEID" val="7942"/>
</p:tagLst>
</file>

<file path=ppt/tags/tag360.xml><?xml version="1.0" encoding="utf-8"?>
<p:tagLst xmlns:p="http://schemas.openxmlformats.org/presentationml/2006/main">
  <p:tag name="AS_UNIQUEID" val="742"/>
</p:tagLst>
</file>

<file path=ppt/tags/tag361.xml><?xml version="1.0" encoding="utf-8"?>
<p:tagLst xmlns:p="http://schemas.openxmlformats.org/presentationml/2006/main">
  <p:tag name="AS_UNIQUEID" val="743"/>
</p:tagLst>
</file>

<file path=ppt/tags/tag362.xml><?xml version="1.0" encoding="utf-8"?>
<p:tagLst xmlns:p="http://schemas.openxmlformats.org/presentationml/2006/main">
  <p:tag name="AS_UNIQUEID" val="744"/>
</p:tagLst>
</file>

<file path=ppt/tags/tag363.xml><?xml version="1.0" encoding="utf-8"?>
<p:tagLst xmlns:p="http://schemas.openxmlformats.org/presentationml/2006/main">
  <p:tag name="AS_UNIQUEID" val="7259"/>
</p:tagLst>
</file>

<file path=ppt/tags/tag364.xml><?xml version="1.0" encoding="utf-8"?>
<p:tagLst xmlns:p="http://schemas.openxmlformats.org/presentationml/2006/main">
  <p:tag name="AS_UNIQUEID" val="7260"/>
</p:tagLst>
</file>

<file path=ppt/tags/tag365.xml><?xml version="1.0" encoding="utf-8"?>
<p:tagLst xmlns:p="http://schemas.openxmlformats.org/presentationml/2006/main">
  <p:tag name="AS_UNIQUEID" val="746"/>
</p:tagLst>
</file>

<file path=ppt/tags/tag366.xml><?xml version="1.0" encoding="utf-8"?>
<p:tagLst xmlns:p="http://schemas.openxmlformats.org/presentationml/2006/main">
  <p:tag name="AS_UNIQUEID" val="747"/>
</p:tagLst>
</file>

<file path=ppt/tags/tag367.xml><?xml version="1.0" encoding="utf-8"?>
<p:tagLst xmlns:p="http://schemas.openxmlformats.org/presentationml/2006/main">
  <p:tag name="AS_UNIQUEID" val="748"/>
</p:tagLst>
</file>

<file path=ppt/tags/tag368.xml><?xml version="1.0" encoding="utf-8"?>
<p:tagLst xmlns:p="http://schemas.openxmlformats.org/presentationml/2006/main">
  <p:tag name="AS_UNIQUEID" val="7261"/>
</p:tagLst>
</file>

<file path=ppt/tags/tag369.xml><?xml version="1.0" encoding="utf-8"?>
<p:tagLst xmlns:p="http://schemas.openxmlformats.org/presentationml/2006/main">
  <p:tag name="AS_UNIQUEID" val="7262"/>
</p:tagLst>
</file>

<file path=ppt/tags/tag37.xml><?xml version="1.0" encoding="utf-8"?>
<p:tagLst xmlns:p="http://schemas.openxmlformats.org/presentationml/2006/main">
  <p:tag name="AS_UNIQUEID" val="7944"/>
</p:tagLst>
</file>

<file path=ppt/tags/tag370.xml><?xml version="1.0" encoding="utf-8"?>
<p:tagLst xmlns:p="http://schemas.openxmlformats.org/presentationml/2006/main">
  <p:tag name="AS_UNIQUEID" val="7263"/>
</p:tagLst>
</file>

<file path=ppt/tags/tag371.xml><?xml version="1.0" encoding="utf-8"?>
<p:tagLst xmlns:p="http://schemas.openxmlformats.org/presentationml/2006/main">
  <p:tag name="AS_UNIQUEID" val="7264"/>
</p:tagLst>
</file>

<file path=ppt/tags/tag372.xml><?xml version="1.0" encoding="utf-8"?>
<p:tagLst xmlns:p="http://schemas.openxmlformats.org/presentationml/2006/main">
  <p:tag name="AS_UNIQUEID" val="7265"/>
  <p:tag name="KSO_WM_BEAUTIFY_FLAG" val=""/>
</p:tagLst>
</file>

<file path=ppt/tags/tag373.xml><?xml version="1.0" encoding="utf-8"?>
<p:tagLst xmlns:p="http://schemas.openxmlformats.org/presentationml/2006/main">
  <p:tag name="AS_UNIQUEID" val="7266"/>
</p:tagLst>
</file>

<file path=ppt/tags/tag374.xml><?xml version="1.0" encoding="utf-8"?>
<p:tagLst xmlns:p="http://schemas.openxmlformats.org/presentationml/2006/main">
  <p:tag name="AS_UNIQUEID" val="7267"/>
</p:tagLst>
</file>

<file path=ppt/tags/tag375.xml><?xml version="1.0" encoding="utf-8"?>
<p:tagLst xmlns:p="http://schemas.openxmlformats.org/presentationml/2006/main">
  <p:tag name="AS_UNIQUEID" val="7268"/>
</p:tagLst>
</file>

<file path=ppt/tags/tag37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77.xml><?xml version="1.0" encoding="utf-8"?>
<p:tagLst xmlns:p="http://schemas.openxmlformats.org/presentationml/2006/main">
  <p:tag name="AS_UNIQUEID" val="8187"/>
</p:tagLst>
</file>

<file path=ppt/tags/tag378.xml><?xml version="1.0" encoding="utf-8"?>
<p:tagLst xmlns:p="http://schemas.openxmlformats.org/presentationml/2006/main">
  <p:tag name="AS_UNIQUEID" val="8188"/>
</p:tagLst>
</file>

<file path=ppt/tags/tag379.xml><?xml version="1.0" encoding="utf-8"?>
<p:tagLst xmlns:p="http://schemas.openxmlformats.org/presentationml/2006/main">
  <p:tag name="AS_UNIQUEID" val="8189"/>
</p:tagLst>
</file>

<file path=ppt/tags/tag38.xml><?xml version="1.0" encoding="utf-8"?>
<p:tagLst xmlns:p="http://schemas.openxmlformats.org/presentationml/2006/main">
  <p:tag name="AS_UNIQUEID" val="7945"/>
</p:tagLst>
</file>

<file path=ppt/tags/tag380.xml><?xml version="1.0" encoding="utf-8"?>
<p:tagLst xmlns:p="http://schemas.openxmlformats.org/presentationml/2006/main">
  <p:tag name="AS_UNIQUEID" val="8196"/>
</p:tagLst>
</file>

<file path=ppt/tags/tag381.xml><?xml version="1.0" encoding="utf-8"?>
<p:tagLst xmlns:p="http://schemas.openxmlformats.org/presentationml/2006/main">
  <p:tag name="AS_UNIQUEID" val="8197"/>
</p:tagLst>
</file>

<file path=ppt/tags/tag382.xml><?xml version="1.0" encoding="utf-8"?>
<p:tagLst xmlns:p="http://schemas.openxmlformats.org/presentationml/2006/main">
  <p:tag name="AS_UNIQUEID" val="8198"/>
</p:tagLst>
</file>

<file path=ppt/tags/tag383.xml><?xml version="1.0" encoding="utf-8"?>
<p:tagLst xmlns:p="http://schemas.openxmlformats.org/presentationml/2006/main">
  <p:tag name="AS_UNIQUEID" val="8199"/>
</p:tagLst>
</file>

<file path=ppt/tags/tag384.xml><?xml version="1.0" encoding="utf-8"?>
<p:tagLst xmlns:p="http://schemas.openxmlformats.org/presentationml/2006/main">
  <p:tag name="KSO_WM_SPECIAL_SOURCE" val="bdnull"/>
</p:tagLst>
</file>

<file path=ppt/tags/tag385.xml><?xml version="1.0" encoding="utf-8"?>
<p:tagLst xmlns:p="http://schemas.openxmlformats.org/presentationml/2006/main">
  <p:tag name="AS_UNIQUEID" val="8192"/>
</p:tagLst>
</file>

<file path=ppt/tags/tag386.xml><?xml version="1.0" encoding="utf-8"?>
<p:tagLst xmlns:p="http://schemas.openxmlformats.org/presentationml/2006/main">
  <p:tag name="AS_UNIQUEID" val="8193"/>
</p:tagLst>
</file>

<file path=ppt/tags/tag387.xml><?xml version="1.0" encoding="utf-8"?>
<p:tagLst xmlns:p="http://schemas.openxmlformats.org/presentationml/2006/main">
  <p:tag name="AS_UNIQUEID" val="8194"/>
</p:tagLst>
</file>

<file path=ppt/tags/tag388.xml><?xml version="1.0" encoding="utf-8"?>
<p:tagLst xmlns:p="http://schemas.openxmlformats.org/presentationml/2006/main">
  <p:tag name="AS_UNIQUEID" val="8201"/>
</p:tagLst>
</file>

<file path=ppt/tags/tag389.xml><?xml version="1.0" encoding="utf-8"?>
<p:tagLst xmlns:p="http://schemas.openxmlformats.org/presentationml/2006/main">
  <p:tag name="AS_UNIQUEID" val="8202"/>
</p:tagLst>
</file>

<file path=ppt/tags/tag39.xml><?xml version="1.0" encoding="utf-8"?>
<p:tagLst xmlns:p="http://schemas.openxmlformats.org/presentationml/2006/main">
  <p:tag name="AS_UNIQUEID" val="7946"/>
</p:tagLst>
</file>

<file path=ppt/tags/tag390.xml><?xml version="1.0" encoding="utf-8"?>
<p:tagLst xmlns:p="http://schemas.openxmlformats.org/presentationml/2006/main">
  <p:tag name="KSO_WM_SPECIAL_SOURCE" val="bdnull"/>
</p:tagLst>
</file>

<file path=ppt/tags/tag391.xml><?xml version="1.0" encoding="utf-8"?>
<p:tagLst xmlns:p="http://schemas.openxmlformats.org/presentationml/2006/main">
  <p:tag name="AS_UNIQUEID" val="8204"/>
</p:tagLst>
</file>

<file path=ppt/tags/tag392.xml><?xml version="1.0" encoding="utf-8"?>
<p:tagLst xmlns:p="http://schemas.openxmlformats.org/presentationml/2006/main">
  <p:tag name="AS_UNIQUEID" val="8205"/>
</p:tagLst>
</file>

<file path=ppt/tags/tag393.xml><?xml version="1.0" encoding="utf-8"?>
<p:tagLst xmlns:p="http://schemas.openxmlformats.org/presentationml/2006/main">
  <p:tag name="AS_UNIQUEID" val="8206"/>
</p:tagLst>
</file>

<file path=ppt/tags/tag394.xml><?xml version="1.0" encoding="utf-8"?>
<p:tagLst xmlns:p="http://schemas.openxmlformats.org/presentationml/2006/main">
  <p:tag name="AS_UNIQUEID" val="8207"/>
</p:tagLst>
</file>

<file path=ppt/tags/tag395.xml><?xml version="1.0" encoding="utf-8"?>
<p:tagLst xmlns:p="http://schemas.openxmlformats.org/presentationml/2006/main">
  <p:tag name="AS_UNIQUEID" val="8208"/>
</p:tagLst>
</file>

<file path=ppt/tags/tag396.xml><?xml version="1.0" encoding="utf-8"?>
<p:tagLst xmlns:p="http://schemas.openxmlformats.org/presentationml/2006/main">
  <p:tag name="AS_UNIQUEID" val="8209"/>
</p:tagLst>
</file>

<file path=ppt/tags/tag397.xml><?xml version="1.0" encoding="utf-8"?>
<p:tagLst xmlns:p="http://schemas.openxmlformats.org/presentationml/2006/main">
  <p:tag name="AS_UNIQUEID" val="8290"/>
</p:tagLst>
</file>

<file path=ppt/tags/tag398.xml><?xml version="1.0" encoding="utf-8"?>
<p:tagLst xmlns:p="http://schemas.openxmlformats.org/presentationml/2006/main">
  <p:tag name="KSO_WM_SPECIAL_SOURCE" val="bdnull"/>
</p:tagLst>
</file>

<file path=ppt/tags/tag399.xml><?xml version="1.0" encoding="utf-8"?>
<p:tagLst xmlns:p="http://schemas.openxmlformats.org/presentationml/2006/main">
  <p:tag name="AS_UNIQUEID" val="8211"/>
</p:tagLst>
</file>

<file path=ppt/tags/tag4.xml><?xml version="1.0" encoding="utf-8"?>
<p:tagLst xmlns:p="http://schemas.openxmlformats.org/presentationml/2006/main">
  <p:tag name="AS_UNIQUEID" val="7904"/>
</p:tagLst>
</file>

<file path=ppt/tags/tag40.xml><?xml version="1.0" encoding="utf-8"?>
<p:tagLst xmlns:p="http://schemas.openxmlformats.org/presentationml/2006/main">
  <p:tag name="AS_UNIQUEID" val="7947"/>
</p:tagLst>
</file>

<file path=ppt/tags/tag400.xml><?xml version="1.0" encoding="utf-8"?>
<p:tagLst xmlns:p="http://schemas.openxmlformats.org/presentationml/2006/main">
  <p:tag name="AS_UNIQUEID" val="8212"/>
</p:tagLst>
</file>

<file path=ppt/tags/tag401.xml><?xml version="1.0" encoding="utf-8"?>
<p:tagLst xmlns:p="http://schemas.openxmlformats.org/presentationml/2006/main">
  <p:tag name="AS_UNIQUEID" val="8213"/>
</p:tagLst>
</file>

<file path=ppt/tags/tag402.xml><?xml version="1.0" encoding="utf-8"?>
<p:tagLst xmlns:p="http://schemas.openxmlformats.org/presentationml/2006/main">
  <p:tag name="KSO_WM_SPECIAL_SOURCE" val="bdnull"/>
</p:tagLst>
</file>

<file path=ppt/tags/tag403.xml><?xml version="1.0" encoding="utf-8"?>
<p:tagLst xmlns:p="http://schemas.openxmlformats.org/presentationml/2006/main">
  <p:tag name="AS_UNIQUEID" val="8216"/>
</p:tagLst>
</file>

<file path=ppt/tags/tag404.xml><?xml version="1.0" encoding="utf-8"?>
<p:tagLst xmlns:p="http://schemas.openxmlformats.org/presentationml/2006/main">
  <p:tag name="AS_UNIQUEID" val="8217"/>
</p:tagLst>
</file>

<file path=ppt/tags/tag405.xml><?xml version="1.0" encoding="utf-8"?>
<p:tagLst xmlns:p="http://schemas.openxmlformats.org/presentationml/2006/main">
  <p:tag name="AS_UNIQUEID" val="8218"/>
</p:tagLst>
</file>

<file path=ppt/tags/tag406.xml><?xml version="1.0" encoding="utf-8"?>
<p:tagLst xmlns:p="http://schemas.openxmlformats.org/presentationml/2006/main">
  <p:tag name="AS_UNIQUEID" val="8219"/>
</p:tagLst>
</file>

<file path=ppt/tags/tag407.xml><?xml version="1.0" encoding="utf-8"?>
<p:tagLst xmlns:p="http://schemas.openxmlformats.org/presentationml/2006/main">
  <p:tag name="AS_UNIQUEID" val="8220"/>
</p:tagLst>
</file>

<file path=ppt/tags/tag408.xml><?xml version="1.0" encoding="utf-8"?>
<p:tagLst xmlns:p="http://schemas.openxmlformats.org/presentationml/2006/main">
  <p:tag name="AS_UNIQUEID" val="8221"/>
</p:tagLst>
</file>

<file path=ppt/tags/tag409.xml><?xml version="1.0" encoding="utf-8"?>
<p:tagLst xmlns:p="http://schemas.openxmlformats.org/presentationml/2006/main">
  <p:tag name="AS_UNIQUEID" val="8222"/>
</p:tagLst>
</file>

<file path=ppt/tags/tag41.xml><?xml version="1.0" encoding="utf-8"?>
<p:tagLst xmlns:p="http://schemas.openxmlformats.org/presentationml/2006/main">
  <p:tag name="AS_UNIQUEID" val="7948"/>
</p:tagLst>
</file>

<file path=ppt/tags/tag410.xml><?xml version="1.0" encoding="utf-8"?>
<p:tagLst xmlns:p="http://schemas.openxmlformats.org/presentationml/2006/main">
  <p:tag name="AS_UNIQUEID" val="8223"/>
  <p:tag name="KSO_WM_BEAUTIFY_FLAG" val="#wm#"/>
  <p:tag name="KSO_WM_TAG_VERSION" val="1.0"/>
  <p:tag name="KSO_WM_TEMPLATE_CATEGORY" val="diagram"/>
  <p:tag name="KSO_WM_TEMPLATE_INDEX" val="160813"/>
  <p:tag name="KSO_WM_UNIT_ID" val="diagram160813_1*i*1"/>
  <p:tag name="KSO_WM_UNIT_INDEX" val="1"/>
  <p:tag name="KSO_WM_UNIT_TYPE" val="i"/>
</p:tagLst>
</file>

<file path=ppt/tags/tag411.xml><?xml version="1.0" encoding="utf-8"?>
<p:tagLst xmlns:p="http://schemas.openxmlformats.org/presentationml/2006/main">
  <p:tag name="AS_UNIQUEID" val="8224"/>
  <p:tag name="KSO_WM_BEAUTIFY_FLAG" val="#wm#"/>
  <p:tag name="KSO_WM_DIAGRAM_GROUP_CODE" val="r1-1"/>
  <p:tag name="KSO_WM_TAG_VERSION" val="1.0"/>
  <p:tag name="KSO_WM_TEMPLATE_CATEGORY" val="diagram"/>
  <p:tag name="KSO_WM_TEMPLATE_INDEX" val="160813"/>
  <p:tag name="KSO_WM_UNIT_CLEAR" val="1"/>
  <p:tag name="KSO_WM_UNIT_DIAGRAM_CONTRAST_TITLE_CNT" val="2"/>
  <p:tag name="KSO_WM_UNIT_DIAGRAM_DIMENSION_TITLE_CNT" val="1"/>
  <p:tag name="KSO_WM_UNIT_FILL_FORE_SCHEMECOLOR_INDEX" val="5"/>
  <p:tag name="KSO_WM_UNIT_FILL_TYPE" val="1"/>
  <p:tag name="KSO_WM_UNIT_ID" val="256*r_i*1_1"/>
  <p:tag name="KSO_WM_UNIT_INDEX" val="1_1"/>
  <p:tag name="KSO_WM_UNIT_LAYERLEVEL" val="1_1"/>
  <p:tag name="KSO_WM_UNIT_TYPE" val="r_i"/>
</p:tagLst>
</file>

<file path=ppt/tags/tag412.xml><?xml version="1.0" encoding="utf-8"?>
<p:tagLst xmlns:p="http://schemas.openxmlformats.org/presentationml/2006/main">
  <p:tag name="AS_UNIQUEID" val="8225"/>
  <p:tag name="KSO_WM_BEAUTIFY_FLAG" val="#wm#"/>
  <p:tag name="KSO_WM_DIAGRAM_GROUP_CODE" val="r1-1"/>
  <p:tag name="KSO_WM_TAG_VERSION" val="1.0"/>
  <p:tag name="KSO_WM_TEMPLATE_CATEGORY" val="diagram"/>
  <p:tag name="KSO_WM_TEMPLATE_INDEX" val="160813"/>
  <p:tag name="KSO_WM_UNIT_CLEAR" val="1"/>
  <p:tag name="KSO_WM_UNIT_COMPATIBLE" val="0"/>
  <p:tag name="KSO_WM_UNIT_DIAGRAM_CONTRAST_TITLE_CNT" val="2"/>
  <p:tag name="KSO_WM_UNIT_DIAGRAM_DIMENSION_TITLE_CNT" val="1"/>
  <p:tag name="KSO_WM_UNIT_FILL_FORE_SCHEMECOLOR_INDEX" val="5"/>
  <p:tag name="KSO_WM_UNIT_FILL_TYPE" val="1"/>
  <p:tag name="KSO_WM_UNIT_HIGHLIGHT" val="0"/>
  <p:tag name="KSO_WM_UNIT_ID" val="256*r_i*1_2"/>
  <p:tag name="KSO_WM_UNIT_INDEX" val="1_2"/>
  <p:tag name="KSO_WM_UNIT_LAYERLEVEL" val="1_1"/>
  <p:tag name="KSO_WM_UNIT_PRESET_TEXT_INDEX" val="3"/>
  <p:tag name="KSO_WM_UNIT_PRESET_TEXT_LEN" val="17"/>
  <p:tag name="KSO_WM_UNIT_TEXT_FILL_FORE_SCHEMECOLOR_INDEX" val="5"/>
  <p:tag name="KSO_WM_UNIT_TEXT_FILL_TYPE" val="1"/>
  <p:tag name="KSO_WM_UNIT_TYPE" val="r_i"/>
  <p:tag name="KSO_WM_UNIT_VALUE" val="72"/>
</p:tagLst>
</file>

<file path=ppt/tags/tag413.xml><?xml version="1.0" encoding="utf-8"?>
<p:tagLst xmlns:p="http://schemas.openxmlformats.org/presentationml/2006/main">
  <p:tag name="AS_UNIQUEID" val="8226"/>
</p:tagLst>
</file>

<file path=ppt/tags/tag414.xml><?xml version="1.0" encoding="utf-8"?>
<p:tagLst xmlns:p="http://schemas.openxmlformats.org/presentationml/2006/main">
  <p:tag name="AS_UNIQUEID" val="8227"/>
  <p:tag name="KSO_WM_BEAUTIFY_FLAG" val="#wm#"/>
  <p:tag name="KSO_WM_DIAGRAM_GROUP_CODE" val="r1-1"/>
  <p:tag name="KSO_WM_TAG_VERSION" val="1.0"/>
  <p:tag name="KSO_WM_TEMPLATE_CATEGORY" val="diagram"/>
  <p:tag name="KSO_WM_TEMPLATE_INDEX" val="160813"/>
  <p:tag name="KSO_WM_UNIT_CLEAR" val="1"/>
  <p:tag name="KSO_WM_UNIT_DIAGRAM_CONTRAST_TITLE_CNT" val="2"/>
  <p:tag name="KSO_WM_UNIT_DIAGRAM_DIMENSION_TITLE_CNT" val="1"/>
  <p:tag name="KSO_WM_UNIT_FILL_FORE_SCHEMECOLOR_INDEX" val="13"/>
  <p:tag name="KSO_WM_UNIT_FILL_TYPE" val="1"/>
  <p:tag name="KSO_WM_UNIT_ID" val="256*r_i*1_3"/>
  <p:tag name="KSO_WM_UNIT_INDEX" val="1_3"/>
  <p:tag name="KSO_WM_UNIT_LAYERLEVEL" val="1_1"/>
  <p:tag name="KSO_WM_UNIT_TEXT_FILL_FORE_SCHEMECOLOR_INDEX" val="2"/>
  <p:tag name="KSO_WM_UNIT_TEXT_FILL_TYPE" val="1"/>
  <p:tag name="KSO_WM_UNIT_TYPE" val="r_i"/>
</p:tagLst>
</file>

<file path=ppt/tags/tag415.xml><?xml version="1.0" encoding="utf-8"?>
<p:tagLst xmlns:p="http://schemas.openxmlformats.org/presentationml/2006/main">
  <p:tag name="AS_UNIQUEID" val="8228"/>
  <p:tag name="KSO_WM_BEAUTIFY_FLAG" val="#wm#"/>
  <p:tag name="KSO_WM_DIAGRAM_GROUP_CODE" val="r1-1"/>
  <p:tag name="KSO_WM_TAG_VERSION" val="1.0"/>
  <p:tag name="KSO_WM_TEMPLATE_CATEGORY" val="diagram"/>
  <p:tag name="KSO_WM_TEMPLATE_INDEX" val="160813"/>
  <p:tag name="KSO_WM_UNIT_CLEAR" val="1"/>
  <p:tag name="KSO_WM_UNIT_COMPATIBLE" val="0"/>
  <p:tag name="KSO_WM_UNIT_DIAGRAM_CONTRAST_TITLE_CNT" val="2"/>
  <p:tag name="KSO_WM_UNIT_DIAGRAM_DIMENSION_TITLE_CNT" val="1"/>
  <p:tag name="KSO_WM_UNIT_FILL_FORE_SCHEMECOLOR_INDEX" val="6"/>
  <p:tag name="KSO_WM_UNIT_FILL_TYPE" val="1"/>
  <p:tag name="KSO_WM_UNIT_HIGHLIGHT" val="0"/>
  <p:tag name="KSO_WM_UNIT_ID" val="256*r_t*1_1"/>
  <p:tag name="KSO_WM_UNIT_INDEX" val="1_1"/>
  <p:tag name="KSO_WM_UNIT_LAYERLEVEL" val="1_1"/>
  <p:tag name="KSO_WM_UNIT_PRESET_TEXT_INDEX" val="3"/>
  <p:tag name="KSO_WM_UNIT_PRESET_TEXT_LEN" val="5"/>
  <p:tag name="KSO_WM_UNIT_TYPE" val="r_t"/>
  <p:tag name="KSO_WM_UNIT_VALUE" val="26"/>
</p:tagLst>
</file>

<file path=ppt/tags/tag416.xml><?xml version="1.0" encoding="utf-8"?>
<p:tagLst xmlns:p="http://schemas.openxmlformats.org/presentationml/2006/main">
  <p:tag name="AS_UNIQUEID" val="8229"/>
  <p:tag name="KSO_WM_BEAUTIFY_FLAG" val="#wm#"/>
  <p:tag name="KSO_WM_TAG_VERSION" val="1.0"/>
  <p:tag name="KSO_WM_TEMPLATE_CATEGORY" val="diagram"/>
  <p:tag name="KSO_WM_TEMPLATE_INDEX" val="160813"/>
  <p:tag name="KSO_WM_UNIT_ID" val="diagram160813_1*i*10"/>
  <p:tag name="KSO_WM_UNIT_INDEX" val="10"/>
  <p:tag name="KSO_WM_UNIT_TYPE" val="i"/>
</p:tagLst>
</file>

<file path=ppt/tags/tag417.xml><?xml version="1.0" encoding="utf-8"?>
<p:tagLst xmlns:p="http://schemas.openxmlformats.org/presentationml/2006/main">
  <p:tag name="AS_UNIQUEID" val="8230"/>
  <p:tag name="KSO_WM_BEAUTIFY_FLAG" val="#wm#"/>
  <p:tag name="KSO_WM_DIAGRAM_GROUP_CODE" val="r1-1"/>
  <p:tag name="KSO_WM_TAG_VERSION" val="1.0"/>
  <p:tag name="KSO_WM_TEMPLATE_CATEGORY" val="diagram"/>
  <p:tag name="KSO_WM_TEMPLATE_INDEX" val="160813"/>
  <p:tag name="KSO_WM_UNIT_CLEAR" val="1"/>
  <p:tag name="KSO_WM_UNIT_DIAGRAM_CONTRAST_TITLE_CNT" val="2"/>
  <p:tag name="KSO_WM_UNIT_DIAGRAM_DIMENSION_TITLE_CNT" val="1"/>
  <p:tag name="KSO_WM_UNIT_FILL_FORE_SCHEMECOLOR_INDEX" val="5"/>
  <p:tag name="KSO_WM_UNIT_FILL_TYPE" val="1"/>
  <p:tag name="KSO_WM_UNIT_ID" val="256*r_i*1_4"/>
  <p:tag name="KSO_WM_UNIT_INDEX" val="1_4"/>
  <p:tag name="KSO_WM_UNIT_LAYERLEVEL" val="1_1"/>
  <p:tag name="KSO_WM_UNIT_TYPE" val="r_i"/>
</p:tagLst>
</file>

<file path=ppt/tags/tag418.xml><?xml version="1.0" encoding="utf-8"?>
<p:tagLst xmlns:p="http://schemas.openxmlformats.org/presentationml/2006/main">
  <p:tag name="AS_UNIQUEID" val="8231"/>
  <p:tag name="KSO_WM_BEAUTIFY_FLAG" val="#wm#"/>
  <p:tag name="KSO_WM_DIAGRAM_GROUP_CODE" val="r1-1"/>
  <p:tag name="KSO_WM_TAG_VERSION" val="1.0"/>
  <p:tag name="KSO_WM_TEMPLATE_CATEGORY" val="diagram"/>
  <p:tag name="KSO_WM_TEMPLATE_INDEX" val="160813"/>
  <p:tag name="KSO_WM_UNIT_CLEAR" val="1"/>
  <p:tag name="KSO_WM_UNIT_COMPATIBLE" val="0"/>
  <p:tag name="KSO_WM_UNIT_DIAGRAM_CONTRAST_TITLE_CNT" val="2"/>
  <p:tag name="KSO_WM_UNIT_DIAGRAM_DIMENSION_TITLE_CNT" val="1"/>
  <p:tag name="KSO_WM_UNIT_FILL_FORE_SCHEMECOLOR_INDEX" val="5"/>
  <p:tag name="KSO_WM_UNIT_FILL_TYPE" val="1"/>
  <p:tag name="KSO_WM_UNIT_HIGHLIGHT" val="0"/>
  <p:tag name="KSO_WM_UNIT_ID" val="256*r_i*1_5"/>
  <p:tag name="KSO_WM_UNIT_INDEX" val="1_5"/>
  <p:tag name="KSO_WM_UNIT_LAYERLEVEL" val="1_1"/>
  <p:tag name="KSO_WM_UNIT_PRESET_TEXT_INDEX" val="3"/>
  <p:tag name="KSO_WM_UNIT_PRESET_TEXT_LEN" val="17"/>
  <p:tag name="KSO_WM_UNIT_TEXT_FILL_FORE_SCHEMECOLOR_INDEX" val="5"/>
  <p:tag name="KSO_WM_UNIT_TEXT_FILL_TYPE" val="1"/>
  <p:tag name="KSO_WM_UNIT_TYPE" val="r_i"/>
  <p:tag name="KSO_WM_UNIT_VALUE" val="72"/>
</p:tagLst>
</file>

<file path=ppt/tags/tag419.xml><?xml version="1.0" encoding="utf-8"?>
<p:tagLst xmlns:p="http://schemas.openxmlformats.org/presentationml/2006/main">
  <p:tag name="AS_UNIQUEID" val="8232"/>
</p:tagLst>
</file>

<file path=ppt/tags/tag42.xml><?xml version="1.0" encoding="utf-8"?>
<p:tagLst xmlns:p="http://schemas.openxmlformats.org/presentationml/2006/main">
  <p:tag name="AS_UNIQUEID" val="7949"/>
</p:tagLst>
</file>

<file path=ppt/tags/tag420.xml><?xml version="1.0" encoding="utf-8"?>
<p:tagLst xmlns:p="http://schemas.openxmlformats.org/presentationml/2006/main">
  <p:tag name="AS_UNIQUEID" val="8233"/>
  <p:tag name="KSO_WM_BEAUTIFY_FLAG" val="#wm#"/>
  <p:tag name="KSO_WM_DIAGRAM_GROUP_CODE" val="r1-1"/>
  <p:tag name="KSO_WM_TAG_VERSION" val="1.0"/>
  <p:tag name="KSO_WM_TEMPLATE_CATEGORY" val="diagram"/>
  <p:tag name="KSO_WM_TEMPLATE_INDEX" val="160813"/>
  <p:tag name="KSO_WM_UNIT_CLEAR" val="1"/>
  <p:tag name="KSO_WM_UNIT_DIAGRAM_CONTRAST_TITLE_CNT" val="2"/>
  <p:tag name="KSO_WM_UNIT_DIAGRAM_DIMENSION_TITLE_CNT" val="1"/>
  <p:tag name="KSO_WM_UNIT_FILL_FORE_SCHEMECOLOR_INDEX" val="13"/>
  <p:tag name="KSO_WM_UNIT_FILL_TYPE" val="1"/>
  <p:tag name="KSO_WM_UNIT_ID" val="256*r_i*1_6"/>
  <p:tag name="KSO_WM_UNIT_INDEX" val="1_6"/>
  <p:tag name="KSO_WM_UNIT_LAYERLEVEL" val="1_1"/>
  <p:tag name="KSO_WM_UNIT_TEXT_FILL_FORE_SCHEMECOLOR_INDEX" val="2"/>
  <p:tag name="KSO_WM_UNIT_TEXT_FILL_TYPE" val="1"/>
  <p:tag name="KSO_WM_UNIT_TYPE" val="r_i"/>
</p:tagLst>
</file>

<file path=ppt/tags/tag421.xml><?xml version="1.0" encoding="utf-8"?>
<p:tagLst xmlns:p="http://schemas.openxmlformats.org/presentationml/2006/main">
  <p:tag name="AS_UNIQUEID" val="8234"/>
  <p:tag name="KSO_WM_BEAUTIFY_FLAG" val="#wm#"/>
  <p:tag name="KSO_WM_DIAGRAM_GROUP_CODE" val="r1-1"/>
  <p:tag name="KSO_WM_TAG_VERSION" val="1.0"/>
  <p:tag name="KSO_WM_TEMPLATE_CATEGORY" val="diagram"/>
  <p:tag name="KSO_WM_TEMPLATE_INDEX" val="160813"/>
  <p:tag name="KSO_WM_UNIT_CLEAR" val="1"/>
  <p:tag name="KSO_WM_UNIT_COMPATIBLE" val="0"/>
  <p:tag name="KSO_WM_UNIT_DIAGRAM_CONTRAST_TITLE_CNT" val="2"/>
  <p:tag name="KSO_WM_UNIT_DIAGRAM_DIMENSION_TITLE_CNT" val="1"/>
  <p:tag name="KSO_WM_UNIT_FILL_FORE_SCHEMECOLOR_INDEX" val="6"/>
  <p:tag name="KSO_WM_UNIT_FILL_TYPE" val="1"/>
  <p:tag name="KSO_WM_UNIT_HIGHLIGHT" val="0"/>
  <p:tag name="KSO_WM_UNIT_ID" val="256*r_t*1_2"/>
  <p:tag name="KSO_WM_UNIT_INDEX" val="1_2"/>
  <p:tag name="KSO_WM_UNIT_LAYERLEVEL" val="1_1"/>
  <p:tag name="KSO_WM_UNIT_PRESET_TEXT_INDEX" val="3"/>
  <p:tag name="KSO_WM_UNIT_PRESET_TEXT_LEN" val="5"/>
  <p:tag name="KSO_WM_UNIT_TYPE" val="r_t"/>
  <p:tag name="KSO_WM_UNIT_VALUE" val="26"/>
</p:tagLst>
</file>

<file path=ppt/tags/tag422.xml><?xml version="1.0" encoding="utf-8"?>
<p:tagLst xmlns:p="http://schemas.openxmlformats.org/presentationml/2006/main">
  <p:tag name="AS_UNIQUEID" val="8235"/>
  <p:tag name="KSO_WM_DIAGRAM_GROUP_CODE" val="r1-1"/>
  <p:tag name="KSO_WM_TAG_VERSION" val="1.0"/>
  <p:tag name="KSO_WM_TEMPLATE_CATEGORY" val="diagram"/>
  <p:tag name="KSO_WM_TEMPLATE_INDEX" val="160813"/>
  <p:tag name="KSO_WM_UNIT_CLEAR" val="1"/>
  <p:tag name="KSO_WM_UNIT_COMPATIBLE" val="0"/>
  <p:tag name="KSO_WM_UNIT_DIAGRAM_CONTRAST_TITLE_CNT" val="2"/>
  <p:tag name="KSO_WM_UNIT_DIAGRAM_DIMENSION_TITLE_CNT" val="1"/>
  <p:tag name="KSO_WM_UNIT_HIGHLIGHT" val="0"/>
  <p:tag name="KSO_WM_UNIT_ID" val="256*r_v*1_2"/>
  <p:tag name="KSO_WM_UNIT_LAYERLEVEL" val="1_1"/>
  <p:tag name="KSO_WM_UNIT_PRESET_TEXT_INDEX" val="3"/>
  <p:tag name="KSO_WM_UNIT_PRESET_TEXT_LEN" val="35"/>
  <p:tag name="KSO_WM_UNIT_TEXT_FILL_FORE_SCHEMECOLOR_INDEX" val="13"/>
  <p:tag name="KSO_WM_UNIT_TEXT_FILL_TYPE" val="1"/>
  <p:tag name="KSO_WM_UNIT_VALUE" val="44"/>
</p:tagLst>
</file>

<file path=ppt/tags/tag423.xml><?xml version="1.0" encoding="utf-8"?>
<p:tagLst xmlns:p="http://schemas.openxmlformats.org/presentationml/2006/main">
  <p:tag name="AS_UNIQUEID" val="8236"/>
  <p:tag name="KSO_WM_DIAGRAM_GROUP_CODE" val="r1-1"/>
  <p:tag name="KSO_WM_TAG_VERSION" val="1.0"/>
  <p:tag name="KSO_WM_TEMPLATE_CATEGORY" val="diagram"/>
  <p:tag name="KSO_WM_TEMPLATE_INDEX" val="160813"/>
  <p:tag name="KSO_WM_UNIT_CLEAR" val="1"/>
  <p:tag name="KSO_WM_UNIT_COMPATIBLE" val="0"/>
  <p:tag name="KSO_WM_UNIT_DIAGRAM_CONTRAST_TITLE_CNT" val="2"/>
  <p:tag name="KSO_WM_UNIT_DIAGRAM_DIMENSION_TITLE_CNT" val="1"/>
  <p:tag name="KSO_WM_UNIT_HIGHLIGHT" val="0"/>
  <p:tag name="KSO_WM_UNIT_ID" val="256*r_v*1_1"/>
  <p:tag name="KSO_WM_UNIT_LAYERLEVEL" val="1_1"/>
  <p:tag name="KSO_WM_UNIT_PRESET_TEXT_INDEX" val="3"/>
  <p:tag name="KSO_WM_UNIT_PRESET_TEXT_LEN" val="35"/>
  <p:tag name="KSO_WM_UNIT_TEXT_FILL_FORE_SCHEMECOLOR_INDEX" val="13"/>
  <p:tag name="KSO_WM_UNIT_TEXT_FILL_TYPE" val="1"/>
  <p:tag name="KSO_WM_UNIT_VALUE" val="44"/>
</p:tagLst>
</file>

<file path=ppt/tags/tag424.xml><?xml version="1.0" encoding="utf-8"?>
<p:tagLst xmlns:p="http://schemas.openxmlformats.org/presentationml/2006/main">
  <p:tag name="AS_UNIQUEID" val="8237"/>
  <p:tag name="KSO_WM_SCREEN_THEME_FLAG" val="O+J7YX5KmTafHyiT34An9gaMymV+gh4FschHf380Kfaw/8aHG4Hh0eOs3jnOeH8isVmDyfh7n0cnPEen1OOHXPD3HzDXi3o3Lz8xEgwfR2Q="/>
</p:tagLst>
</file>

<file path=ppt/tags/tag425.xml><?xml version="1.0" encoding="utf-8"?>
<p:tagLst xmlns:p="http://schemas.openxmlformats.org/presentationml/2006/main">
  <p:tag name="AS_UNIQUEID" val="8238"/>
</p:tagLst>
</file>

<file path=ppt/tags/tag426.xml><?xml version="1.0" encoding="utf-8"?>
<p:tagLst xmlns:p="http://schemas.openxmlformats.org/presentationml/2006/main">
  <p:tag name="KSO_WM_BEAUTIFY_FLAG" val="#wm#"/>
  <p:tag name="KSO_WM_SLIDE_BACKGROUND_TYPE" val="general"/>
  <p:tag name="KSO_WM_SLIDE_BK_DARK_LIGHT" val=""/>
  <p:tag name="KSO_WM_SPECIAL_SOURCE" val="bdnull"/>
  <p:tag name="KSO_WM_TEMPLATE_CATEGORY" val="custom"/>
  <p:tag name="KSO_WM_TEMPLATE_INDEX" val="20221575"/>
</p:tagLst>
</file>

<file path=ppt/tags/tag427.xml><?xml version="1.0" encoding="utf-8"?>
<p:tagLst xmlns:p="http://schemas.openxmlformats.org/presentationml/2006/main">
  <p:tag name="AS_UNIQUEID" val="1331"/>
</p:tagLst>
</file>

<file path=ppt/tags/tag428.xml><?xml version="1.0" encoding="utf-8"?>
<p:tagLst xmlns:p="http://schemas.openxmlformats.org/presentationml/2006/main">
  <p:tag name="AS_UNIQUEID" val="1332"/>
</p:tagLst>
</file>

<file path=ppt/tags/tag429.xml><?xml version="1.0" encoding="utf-8"?>
<p:tagLst xmlns:p="http://schemas.openxmlformats.org/presentationml/2006/main">
  <p:tag name="AS_UNIQUEID" val="8240"/>
</p:tagLst>
</file>

<file path=ppt/tags/tag43.xml><?xml version="1.0" encoding="utf-8"?>
<p:tagLst xmlns:p="http://schemas.openxmlformats.org/presentationml/2006/main">
  <p:tag name="AS_UNIQUEID" val="7951"/>
</p:tagLst>
</file>

<file path=ppt/tags/tag430.xml><?xml version="1.0" encoding="utf-8"?>
<p:tagLst xmlns:p="http://schemas.openxmlformats.org/presentationml/2006/main">
  <p:tag name="AS_UNIQUEID" val="8241"/>
</p:tagLst>
</file>

<file path=ppt/tags/tag431.xml><?xml version="1.0" encoding="utf-8"?>
<p:tagLst xmlns:p="http://schemas.openxmlformats.org/presentationml/2006/main">
  <p:tag name="AS_UNIQUEID" val="8242"/>
</p:tagLst>
</file>

<file path=ppt/tags/tag432.xml><?xml version="1.0" encoding="utf-8"?>
<p:tagLst xmlns:p="http://schemas.openxmlformats.org/presentationml/2006/main">
  <p:tag name="AS_UNIQUEID" val="8243"/>
</p:tagLst>
</file>

<file path=ppt/tags/tag433.xml><?xml version="1.0" encoding="utf-8"?>
<p:tagLst xmlns:p="http://schemas.openxmlformats.org/presentationml/2006/main">
  <p:tag name="AS_UNIQUEID" val="8244"/>
</p:tagLst>
</file>

<file path=ppt/tags/tag434.xml><?xml version="1.0" encoding="utf-8"?>
<p:tagLst xmlns:p="http://schemas.openxmlformats.org/presentationml/2006/main">
  <p:tag name="AS_UNIQUEID" val="8245"/>
</p:tagLst>
</file>

<file path=ppt/tags/tag435.xml><?xml version="1.0" encoding="utf-8"?>
<p:tagLst xmlns:p="http://schemas.openxmlformats.org/presentationml/2006/main">
  <p:tag name="AS_UNIQUEID" val="8246"/>
</p:tagLst>
</file>

<file path=ppt/tags/tag436.xml><?xml version="1.0" encoding="utf-8"?>
<p:tagLst xmlns:p="http://schemas.openxmlformats.org/presentationml/2006/main">
  <p:tag name="AS_UNIQUEID" val="8247"/>
</p:tagLst>
</file>

<file path=ppt/tags/tag437.xml><?xml version="1.0" encoding="utf-8"?>
<p:tagLst xmlns:p="http://schemas.openxmlformats.org/presentationml/2006/main">
  <p:tag name="AS_UNIQUEID" val="8248"/>
</p:tagLst>
</file>

<file path=ppt/tags/tag438.xml><?xml version="1.0" encoding="utf-8"?>
<p:tagLst xmlns:p="http://schemas.openxmlformats.org/presentationml/2006/main">
  <p:tag name="AS_UNIQUEID" val="8249"/>
</p:tagLst>
</file>

<file path=ppt/tags/tag439.xml><?xml version="1.0" encoding="utf-8"?>
<p:tagLst xmlns:p="http://schemas.openxmlformats.org/presentationml/2006/main">
  <p:tag name="AS_UNIQUEID" val="8250"/>
</p:tagLst>
</file>

<file path=ppt/tags/tag44.xml><?xml version="1.0" encoding="utf-8"?>
<p:tagLst xmlns:p="http://schemas.openxmlformats.org/presentationml/2006/main">
  <p:tag name="AS_UNIQUEID" val="7952"/>
</p:tagLst>
</file>

<file path=ppt/tags/tag440.xml><?xml version="1.0" encoding="utf-8"?>
<p:tagLst xmlns:p="http://schemas.openxmlformats.org/presentationml/2006/main">
  <p:tag name="AS_UNIQUEID" val="8251"/>
</p:tagLst>
</file>

<file path=ppt/tags/tag441.xml><?xml version="1.0" encoding="utf-8"?>
<p:tagLst xmlns:p="http://schemas.openxmlformats.org/presentationml/2006/main">
  <p:tag name="AS_UNIQUEID" val="8252"/>
</p:tagLst>
</file>

<file path=ppt/tags/tag442.xml><?xml version="1.0" encoding="utf-8"?>
<p:tagLst xmlns:p="http://schemas.openxmlformats.org/presentationml/2006/main">
  <p:tag name="AS_UNIQUEID" val="1115"/>
</p:tagLst>
</file>

<file path=ppt/tags/tag443.xml><?xml version="1.0" encoding="utf-8"?>
<p:tagLst xmlns:p="http://schemas.openxmlformats.org/presentationml/2006/main">
  <p:tag name="AS_UNIQUEID" val="8253"/>
</p:tagLst>
</file>

<file path=ppt/tags/tag444.xml><?xml version="1.0" encoding="utf-8"?>
<p:tagLst xmlns:p="http://schemas.openxmlformats.org/presentationml/2006/main">
  <p:tag name="AS_UNIQUEID" val="8254"/>
</p:tagLst>
</file>

<file path=ppt/tags/tag445.xml><?xml version="1.0" encoding="utf-8"?>
<p:tagLst xmlns:p="http://schemas.openxmlformats.org/presentationml/2006/main">
  <p:tag name="AS_UNIQUEID" val="8255"/>
</p:tagLst>
</file>

<file path=ppt/tags/tag446.xml><?xml version="1.0" encoding="utf-8"?>
<p:tagLst xmlns:p="http://schemas.openxmlformats.org/presentationml/2006/main">
  <p:tag name="AS_UNIQUEID" val="8256"/>
</p:tagLst>
</file>

<file path=ppt/tags/tag447.xml><?xml version="1.0" encoding="utf-8"?>
<p:tagLst xmlns:p="http://schemas.openxmlformats.org/presentationml/2006/main">
  <p:tag name="AS_UNIQUEID" val="8257"/>
</p:tagLst>
</file>

<file path=ppt/tags/tag448.xml><?xml version="1.0" encoding="utf-8"?>
<p:tagLst xmlns:p="http://schemas.openxmlformats.org/presentationml/2006/main">
  <p:tag name="AS_UNIQUEID" val="8258"/>
</p:tagLst>
</file>

<file path=ppt/tags/tag449.xml><?xml version="1.0" encoding="utf-8"?>
<p:tagLst xmlns:p="http://schemas.openxmlformats.org/presentationml/2006/main">
  <p:tag name="KSO_WM_SPECIAL_SOURCE" val="bdnull"/>
</p:tagLst>
</file>

<file path=ppt/tags/tag45.xml><?xml version="1.0" encoding="utf-8"?>
<p:tagLst xmlns:p="http://schemas.openxmlformats.org/presentationml/2006/main">
  <p:tag name="AS_UNIQUEID" val="7953"/>
</p:tagLst>
</file>

<file path=ppt/tags/tag450.xml><?xml version="1.0" encoding="utf-8"?>
<p:tagLst xmlns:p="http://schemas.openxmlformats.org/presentationml/2006/main">
  <p:tag name="AS_UNIQUEID" val="8260"/>
</p:tagLst>
</file>

<file path=ppt/tags/tag451.xml><?xml version="1.0" encoding="utf-8"?>
<p:tagLst xmlns:p="http://schemas.openxmlformats.org/presentationml/2006/main">
  <p:tag name="AS_UNIQUEID" val="8261"/>
</p:tagLst>
</file>

<file path=ppt/tags/tag452.xml><?xml version="1.0" encoding="utf-8"?>
<p:tagLst xmlns:p="http://schemas.openxmlformats.org/presentationml/2006/main">
  <p:tag name="AS_UNIQUEID" val="8262"/>
</p:tagLst>
</file>

<file path=ppt/tags/tag453.xml><?xml version="1.0" encoding="utf-8"?>
<p:tagLst xmlns:p="http://schemas.openxmlformats.org/presentationml/2006/main">
  <p:tag name="AS_UNIQUEID" val="8263"/>
</p:tagLst>
</file>

<file path=ppt/tags/tag454.xml><?xml version="1.0" encoding="utf-8"?>
<p:tagLst xmlns:p="http://schemas.openxmlformats.org/presentationml/2006/main">
  <p:tag name="KSO_WM_SPECIAL_SOURCE" val="bdnull"/>
</p:tagLst>
</file>

<file path=ppt/tags/tag455.xml><?xml version="1.0" encoding="utf-8"?>
<p:tagLst xmlns:p="http://schemas.openxmlformats.org/presentationml/2006/main">
  <p:tag name="AS_UNIQUEID" val="8265"/>
</p:tagLst>
</file>

<file path=ppt/tags/tag456.xml><?xml version="1.0" encoding="utf-8"?>
<p:tagLst xmlns:p="http://schemas.openxmlformats.org/presentationml/2006/main">
  <p:tag name="AS_UNIQUEID" val="8266"/>
</p:tagLst>
</file>

<file path=ppt/tags/tag457.xml><?xml version="1.0" encoding="utf-8"?>
<p:tagLst xmlns:p="http://schemas.openxmlformats.org/presentationml/2006/main">
  <p:tag name="AS_UNIQUEID" val="8267"/>
  <p:tag name="KSO_WM_UNIT_TABLE_BEAUTIFY" val="smartTable{d87cc94f-2f59-44a1-b51f-be8b7c8d3bbf}"/>
  <p:tag name="TABLE_COLORIDX" val="h"/>
  <p:tag name="TABLE_EMPHASIZE_COLOR" val="14850714"/>
  <p:tag name="TABLE_ENDDRAG_ORIGIN_RECT" val="434*239"/>
  <p:tag name="TABLE_ENDDRAG_RECT" val="39*269*434*239"/>
  <p:tag name="TABLE_ONEKEY_SKIN_IDX" val="1"/>
  <p:tag name="TABLE_RECT" val="61.4124*267.059*434.8*226.9"/>
  <p:tag name="TABLE_SKINIDX" val="3"/>
</p:tagLst>
</file>

<file path=ppt/tags/tag458.xml><?xml version="1.0" encoding="utf-8"?>
<p:tagLst xmlns:p="http://schemas.openxmlformats.org/presentationml/2006/main">
  <p:tag name="AS_UNIQUEID" val="8268"/>
</p:tagLst>
</file>

<file path=ppt/tags/tag459.xml><?xml version="1.0" encoding="utf-8"?>
<p:tagLst xmlns:p="http://schemas.openxmlformats.org/presentationml/2006/main">
  <p:tag name="AS_UNIQUEID" val="8269"/>
</p:tagLst>
</file>

<file path=ppt/tags/tag46.xml><?xml version="1.0" encoding="utf-8"?>
<p:tagLst xmlns:p="http://schemas.openxmlformats.org/presentationml/2006/main">
  <p:tag name="AS_UNIQUEID" val="7954"/>
</p:tagLst>
</file>

<file path=ppt/tags/tag460.xml><?xml version="1.0" encoding="utf-8"?>
<p:tagLst xmlns:p="http://schemas.openxmlformats.org/presentationml/2006/main">
  <p:tag name="AS_UNIQUEID" val="8270"/>
</p:tagLst>
</file>

<file path=ppt/tags/tag461.xml><?xml version="1.0" encoding="utf-8"?>
<p:tagLst xmlns:p="http://schemas.openxmlformats.org/presentationml/2006/main">
  <p:tag name="AS_UNIQUEID" val="8271"/>
</p:tagLst>
</file>

<file path=ppt/tags/tag462.xml><?xml version="1.0" encoding="utf-8"?>
<p:tagLst xmlns:p="http://schemas.openxmlformats.org/presentationml/2006/main">
  <p:tag name="AS_UNIQUEID" val="8272"/>
</p:tagLst>
</file>

<file path=ppt/tags/tag463.xml><?xml version="1.0" encoding="utf-8"?>
<p:tagLst xmlns:p="http://schemas.openxmlformats.org/presentationml/2006/main">
  <p:tag name="AS_UNIQUEID" val="8273"/>
</p:tagLst>
</file>

<file path=ppt/tags/tag464.xml><?xml version="1.0" encoding="utf-8"?>
<p:tagLst xmlns:p="http://schemas.openxmlformats.org/presentationml/2006/main">
  <p:tag name="KSO_WM_TEMPLATE_CATEGORY" val="custom"/>
  <p:tag name="KSO_WM_TEMPLATE_INDEX" val="20204491"/>
  <p:tag name="KSO_WM_SPECIAL_SOURCE" val="bdnull"/>
</p:tagLst>
</file>

<file path=ppt/tags/tag465.xml><?xml version="1.0" encoding="utf-8"?>
<p:tagLst xmlns:p="http://schemas.openxmlformats.org/presentationml/2006/main">
  <p:tag name="AS_UNIQUEID" val="8275"/>
</p:tagLst>
</file>

<file path=ppt/tags/tag466.xml><?xml version="1.0" encoding="utf-8"?>
<p:tagLst xmlns:p="http://schemas.openxmlformats.org/presentationml/2006/main">
  <p:tag name="AS_UNIQUEID" val="8276"/>
</p:tagLst>
</file>

<file path=ppt/tags/tag467.xml><?xml version="1.0" encoding="utf-8"?>
<p:tagLst xmlns:p="http://schemas.openxmlformats.org/presentationml/2006/main">
  <p:tag name="KSO_WM_SPECIAL_SOURCE" val="bdnull"/>
</p:tagLst>
</file>

<file path=ppt/tags/tag468.xml><?xml version="1.0" encoding="utf-8"?>
<p:tagLst xmlns:p="http://schemas.openxmlformats.org/presentationml/2006/main">
  <p:tag name="AS_UNIQUEID" val="8281"/>
</p:tagLst>
</file>

<file path=ppt/tags/tag469.xml><?xml version="1.0" encoding="utf-8"?>
<p:tagLst xmlns:p="http://schemas.openxmlformats.org/presentationml/2006/main">
  <p:tag name="AS_UNIQUEID" val="7899"/>
  <p:tag name="KSO_WM_BEAUTIFY_FLAG" val=""/>
</p:tagLst>
</file>

<file path=ppt/tags/tag47.xml><?xml version="1.0" encoding="utf-8"?>
<p:tagLst xmlns:p="http://schemas.openxmlformats.org/presentationml/2006/main">
  <p:tag name="AS_UNIQUEID" val="7955"/>
</p:tagLst>
</file>

<file path=ppt/tags/tag470.xml><?xml version="1.0" encoding="utf-8"?>
<p:tagLst xmlns:p="http://schemas.openxmlformats.org/presentationml/2006/main">
  <p:tag name="AS_UNIQUEID" val="8282"/>
</p:tagLst>
</file>

<file path=ppt/tags/tag471.xml><?xml version="1.0" encoding="utf-8"?>
<p:tagLst xmlns:p="http://schemas.openxmlformats.org/presentationml/2006/main">
  <p:tag name="AS_UNIQUEID" val="8283"/>
  <p:tag name="KSO_WM_UNIT_TABLE_BEAUTIFY" val="smartTable{fb3b1ae8-e328-4250-8ab2-b89aef3dd528}"/>
  <p:tag name="TABLE_ENDDRAG_ORIGIN_RECT" val="532*197"/>
  <p:tag name="TABLE_ENDDRAG_RECT" val="15*321*532*197"/>
</p:tagLst>
</file>

<file path=ppt/tags/tag472.xml><?xml version="1.0" encoding="utf-8"?>
<p:tagLst xmlns:p="http://schemas.openxmlformats.org/presentationml/2006/main">
  <p:tag name="AS_UNIQUEID" val="1066"/>
</p:tagLst>
</file>

<file path=ppt/tags/tag473.xml><?xml version="1.0" encoding="utf-8"?>
<p:tagLst xmlns:p="http://schemas.openxmlformats.org/presentationml/2006/main">
  <p:tag name="AS_UNIQUEID" val="8284"/>
</p:tagLst>
</file>

<file path=ppt/tags/tag474.xml><?xml version="1.0" encoding="utf-8"?>
<p:tagLst xmlns:p="http://schemas.openxmlformats.org/presentationml/2006/main">
  <p:tag name="KSO_WM_SPECIAL_SOURCE" val="bdnull"/>
</p:tagLst>
</file>

<file path=ppt/tags/tag475.xml><?xml version="1.0" encoding="utf-8"?>
<p:tagLst xmlns:p="http://schemas.openxmlformats.org/presentationml/2006/main">
  <p:tag name="AS_UNIQUEID" val="8278"/>
</p:tagLst>
</file>

<file path=ppt/tags/tag476.xml><?xml version="1.0" encoding="utf-8"?>
<p:tagLst xmlns:p="http://schemas.openxmlformats.org/presentationml/2006/main">
  <p:tag name="AS_UNIQUEID" val="8279"/>
</p:tagLst>
</file>

<file path=ppt/tags/tag477.xml><?xml version="1.0" encoding="utf-8"?>
<p:tagLst xmlns:p="http://schemas.openxmlformats.org/presentationml/2006/main">
  <p:tag name="AS_UNIQUEID" val="2302"/>
  <p:tag name="KSO_WM_UNIT_TABLE_BEAUTIFY" val="smartTable{027e6415-e534-4179-acdb-7c7a385cda52}"/>
  <p:tag name="TABLE_ENDDRAG_ORIGIN_RECT" val="1196*625"/>
  <p:tag name="TABLE_ENDDRAG_RECT" val="21*57*1196*625"/>
</p:tagLst>
</file>

<file path=ppt/tags/tag478.xml><?xml version="1.0" encoding="utf-8"?>
<p:tagLst xmlns:p="http://schemas.openxmlformats.org/presentationml/2006/main">
  <p:tag name="AS_UNIQUEID" val="2303"/>
</p:tagLst>
</file>

<file path=ppt/tags/tag479.xml><?xml version="1.0" encoding="utf-8"?>
<p:tagLst xmlns:p="http://schemas.openxmlformats.org/presentationml/2006/main">
  <p:tag name="AS_UNIQUEID" val="2304"/>
</p:tagLst>
</file>

<file path=ppt/tags/tag48.xml><?xml version="1.0" encoding="utf-8"?>
<p:tagLst xmlns:p="http://schemas.openxmlformats.org/presentationml/2006/main">
  <p:tag name="AS_UNIQUEID" val="7956"/>
</p:tagLst>
</file>

<file path=ppt/tags/tag480.xml><?xml version="1.0" encoding="utf-8"?>
<p:tagLst xmlns:p="http://schemas.openxmlformats.org/presentationml/2006/main">
  <p:tag name="AS_UNIQUEID" val="2305"/>
</p:tagLst>
</file>

<file path=ppt/tags/tag481.xml><?xml version="1.0" encoding="utf-8"?>
<p:tagLst xmlns:p="http://schemas.openxmlformats.org/presentationml/2006/main">
  <p:tag name="AS_UNIQUEID" val="2306"/>
</p:tagLst>
</file>

<file path=ppt/tags/tag482.xml><?xml version="1.0" encoding="utf-8"?>
<p:tagLst xmlns:p="http://schemas.openxmlformats.org/presentationml/2006/main">
  <p:tag name="AS_UNIQUEID" val="2307"/>
</p:tagLst>
</file>

<file path=ppt/tags/tag483.xml><?xml version="1.0" encoding="utf-8"?>
<p:tagLst xmlns:p="http://schemas.openxmlformats.org/presentationml/2006/main">
  <p:tag name="AS_UNIQUEID" val="2308"/>
</p:tagLst>
</file>

<file path=ppt/tags/tag484.xml><?xml version="1.0" encoding="utf-8"?>
<p:tagLst xmlns:p="http://schemas.openxmlformats.org/presentationml/2006/main">
  <p:tag name="AS_UNIQUEID" val="2309"/>
</p:tagLst>
</file>

<file path=ppt/tags/tag485.xml><?xml version="1.0" encoding="utf-8"?>
<p:tagLst xmlns:p="http://schemas.openxmlformats.org/presentationml/2006/main">
  <p:tag name="AS_UNIQUEID" val="2310"/>
</p:tagLst>
</file>

<file path=ppt/tags/tag486.xml><?xml version="1.0" encoding="utf-8"?>
<p:tagLst xmlns:p="http://schemas.openxmlformats.org/presentationml/2006/main">
  <p:tag name="AS_UNIQUEID" val="2311"/>
</p:tagLst>
</file>

<file path=ppt/tags/tag487.xml><?xml version="1.0" encoding="utf-8"?>
<p:tagLst xmlns:p="http://schemas.openxmlformats.org/presentationml/2006/main">
  <p:tag name="AS_UNIQUEID" val="2312"/>
</p:tagLst>
</file>

<file path=ppt/tags/tag488.xml><?xml version="1.0" encoding="utf-8"?>
<p:tagLst xmlns:p="http://schemas.openxmlformats.org/presentationml/2006/main">
  <p:tag name="AS_UNIQUEID" val="2313"/>
</p:tagLst>
</file>

<file path=ppt/tags/tag489.xml><?xml version="1.0" encoding="utf-8"?>
<p:tagLst xmlns:p="http://schemas.openxmlformats.org/presentationml/2006/main">
  <p:tag name="AS_UNIQUEID" val="8289"/>
</p:tagLst>
</file>

<file path=ppt/tags/tag49.xml><?xml version="1.0" encoding="utf-8"?>
<p:tagLst xmlns:p="http://schemas.openxmlformats.org/presentationml/2006/main">
  <p:tag name="AS_UNIQUEID" val="7958"/>
</p:tagLst>
</file>

<file path=ppt/tags/tag490.xml><?xml version="1.0" encoding="utf-8"?>
<p:tagLst xmlns:p="http://schemas.openxmlformats.org/presentationml/2006/main">
  <p:tag name="KSO_WM_SPECIAL_SOURCE" val="bdnull"/>
</p:tagLst>
</file>

<file path=ppt/tags/tag491.xml><?xml version="1.0" encoding="utf-8"?>
<p:tagLst xmlns:p="http://schemas.openxmlformats.org/presentationml/2006/main">
  <p:tag name="AS_UNIQUEID" val="8286"/>
</p:tagLst>
</file>

<file path=ppt/tags/tag492.xml><?xml version="1.0" encoding="utf-8"?>
<p:tagLst xmlns:p="http://schemas.openxmlformats.org/presentationml/2006/main">
  <p:tag name="AS_UNIQUEID" val="8287"/>
</p:tagLst>
</file>

<file path=ppt/tags/tag493.xml><?xml version="1.0" encoding="utf-8"?>
<p:tagLst xmlns:p="http://schemas.openxmlformats.org/presentationml/2006/main">
  <p:tag name="AS_UNIQUEID" val="7985"/>
</p:tagLst>
</file>

<file path=ppt/tags/tag494.xml><?xml version="1.0" encoding="utf-8"?>
<p:tagLst xmlns:p="http://schemas.openxmlformats.org/presentationml/2006/main">
  <p:tag name="AS_UNIQUEID" val="7986"/>
</p:tagLst>
</file>

<file path=ppt/tags/tag495.xml><?xml version="1.0" encoding="utf-8"?>
<p:tagLst xmlns:p="http://schemas.openxmlformats.org/presentationml/2006/main">
  <p:tag name="AS_UNIQUEID" val="7987"/>
</p:tagLst>
</file>

<file path=ppt/tags/tag496.xml><?xml version="1.0" encoding="utf-8"?>
<p:tagLst xmlns:p="http://schemas.openxmlformats.org/presentationml/2006/main">
  <p:tag name="AS_UNIQUEID" val="7988"/>
</p:tagLst>
</file>

<file path=ppt/tags/tag497.xml><?xml version="1.0" encoding="utf-8"?>
<p:tagLst xmlns:p="http://schemas.openxmlformats.org/presentationml/2006/main">
  <p:tag name="AS_UNIQUEID" val="7989"/>
</p:tagLst>
</file>

<file path=ppt/tags/tag498.xml><?xml version="1.0" encoding="utf-8"?>
<p:tagLst xmlns:p="http://schemas.openxmlformats.org/presentationml/2006/main">
  <p:tag name="AS_UNIQUEID" val="7990"/>
</p:tagLst>
</file>

<file path=ppt/tags/tag499.xml><?xml version="1.0" encoding="utf-8"?>
<p:tagLst xmlns:p="http://schemas.openxmlformats.org/presentationml/2006/main">
  <p:tag name="AS_OS" val="Unix 3.10 unknown"/>
  <p:tag name="AS_RELEASE_DATE" val="2023.03.31"/>
  <p:tag name="AS_TITLE" val="Aspose.Slides for Java"/>
  <p:tag name="AS_VERSION" val="23.3"/>
  <p:tag name="KSO_WPP_MARK_KEY" val="2a2455ca-5292-438a-8127-213a39913882"/>
</p:tagLst>
</file>

<file path=ppt/tags/tag5.xml><?xml version="1.0" encoding="utf-8"?>
<p:tagLst xmlns:p="http://schemas.openxmlformats.org/presentationml/2006/main">
  <p:tag name="AS_UNIQUEID" val="7905"/>
</p:tagLst>
</file>

<file path=ppt/tags/tag50.xml><?xml version="1.0" encoding="utf-8"?>
<p:tagLst xmlns:p="http://schemas.openxmlformats.org/presentationml/2006/main">
  <p:tag name="AS_UNIQUEID" val="7959"/>
</p:tagLst>
</file>

<file path=ppt/tags/tag51.xml><?xml version="1.0" encoding="utf-8"?>
<p:tagLst xmlns:p="http://schemas.openxmlformats.org/presentationml/2006/main">
  <p:tag name="AS_UNIQUEID" val="7960"/>
</p:tagLst>
</file>

<file path=ppt/tags/tag52.xml><?xml version="1.0" encoding="utf-8"?>
<p:tagLst xmlns:p="http://schemas.openxmlformats.org/presentationml/2006/main">
  <p:tag name="AS_UNIQUEID" val="7961"/>
</p:tagLst>
</file>

<file path=ppt/tags/tag53.xml><?xml version="1.0" encoding="utf-8"?>
<p:tagLst xmlns:p="http://schemas.openxmlformats.org/presentationml/2006/main">
  <p:tag name="AS_UNIQUEID" val="7962"/>
</p:tagLst>
</file>

<file path=ppt/tags/tag54.xml><?xml version="1.0" encoding="utf-8"?>
<p:tagLst xmlns:p="http://schemas.openxmlformats.org/presentationml/2006/main">
  <p:tag name="AS_UNIQUEID" val="7964"/>
</p:tagLst>
</file>

<file path=ppt/tags/tag55.xml><?xml version="1.0" encoding="utf-8"?>
<p:tagLst xmlns:p="http://schemas.openxmlformats.org/presentationml/2006/main">
  <p:tag name="AS_UNIQUEID" val="7965"/>
</p:tagLst>
</file>

<file path=ppt/tags/tag56.xml><?xml version="1.0" encoding="utf-8"?>
<p:tagLst xmlns:p="http://schemas.openxmlformats.org/presentationml/2006/main">
  <p:tag name="AS_UNIQUEID" val="7966"/>
</p:tagLst>
</file>

<file path=ppt/tags/tag57.xml><?xml version="1.0" encoding="utf-8"?>
<p:tagLst xmlns:p="http://schemas.openxmlformats.org/presentationml/2006/main">
  <p:tag name="AS_UNIQUEID" val="7967"/>
</p:tagLst>
</file>

<file path=ppt/tags/tag58.xml><?xml version="1.0" encoding="utf-8"?>
<p:tagLst xmlns:p="http://schemas.openxmlformats.org/presentationml/2006/main">
  <p:tag name="AS_UNIQUEID" val="7968"/>
</p:tagLst>
</file>

<file path=ppt/tags/tag59.xml><?xml version="1.0" encoding="utf-8"?>
<p:tagLst xmlns:p="http://schemas.openxmlformats.org/presentationml/2006/main">
  <p:tag name="AS_UNIQUEID" val="7971"/>
</p:tagLst>
</file>

<file path=ppt/tags/tag6.xml><?xml version="1.0" encoding="utf-8"?>
<p:tagLst xmlns:p="http://schemas.openxmlformats.org/presentationml/2006/main">
  <p:tag name="AS_UNIQUEID" val="7907"/>
</p:tagLst>
</file>

<file path=ppt/tags/tag60.xml><?xml version="1.0" encoding="utf-8"?>
<p:tagLst xmlns:p="http://schemas.openxmlformats.org/presentationml/2006/main">
  <p:tag name="AS_UNIQUEID" val="7972"/>
</p:tagLst>
</file>

<file path=ppt/tags/tag61.xml><?xml version="1.0" encoding="utf-8"?>
<p:tagLst xmlns:p="http://schemas.openxmlformats.org/presentationml/2006/main">
  <p:tag name="AS_UNIQUEID" val="7973"/>
</p:tagLst>
</file>

<file path=ppt/tags/tag62.xml><?xml version="1.0" encoding="utf-8"?>
<p:tagLst xmlns:p="http://schemas.openxmlformats.org/presentationml/2006/main">
  <p:tag name="AS_UNIQUEID" val="7974"/>
</p:tagLst>
</file>

<file path=ppt/tags/tag63.xml><?xml version="1.0" encoding="utf-8"?>
<p:tagLst xmlns:p="http://schemas.openxmlformats.org/presentationml/2006/main">
  <p:tag name="AS_UNIQUEID" val="7978"/>
</p:tagLst>
</file>

<file path=ppt/tags/tag64.xml><?xml version="1.0" encoding="utf-8"?>
<p:tagLst xmlns:p="http://schemas.openxmlformats.org/presentationml/2006/main">
  <p:tag name="AS_UNIQUEID" val="7979"/>
</p:tagLst>
</file>

<file path=ppt/tags/tag65.xml><?xml version="1.0" encoding="utf-8"?>
<p:tagLst xmlns:p="http://schemas.openxmlformats.org/presentationml/2006/main">
  <p:tag name="AS_UNIQUEID" val="7980"/>
</p:tagLst>
</file>

<file path=ppt/tags/tag66.xml><?xml version="1.0" encoding="utf-8"?>
<p:tagLst xmlns:p="http://schemas.openxmlformats.org/presentationml/2006/main">
  <p:tag name="AS_UNIQUEID" val="7981"/>
</p:tagLst>
</file>

<file path=ppt/tags/tag67.xml><?xml version="1.0" encoding="utf-8"?>
<p:tagLst xmlns:p="http://schemas.openxmlformats.org/presentationml/2006/main">
  <p:tag name="AS_UNIQUEID" val="7982"/>
</p:tagLst>
</file>

<file path=ppt/tags/tag68.xml><?xml version="1.0" encoding="utf-8"?>
<p:tagLst xmlns:p="http://schemas.openxmlformats.org/presentationml/2006/main">
  <p:tag name="AS_UNIQUEID" val="7983"/>
</p:tagLst>
</file>

<file path=ppt/tags/tag69.xml><?xml version="1.0" encoding="utf-8"?>
<p:tagLst xmlns:p="http://schemas.openxmlformats.org/presentationml/2006/main">
  <p:tag name="AS_UNIQUEID" val="7995"/>
  <p:tag name="KSO_WM_UNIT_TABLE_BEAUTIFY" val="smartTable{8080f459-cccb-4b8d-b3bb-9d13d399f788}"/>
  <p:tag name="TABLE_ENDDRAG_ORIGIN_RECT" val="930*457"/>
  <p:tag name="TABLE_ENDDRAG_RECT" val="16*64*930*457"/>
</p:tagLst>
</file>

<file path=ppt/tags/tag7.xml><?xml version="1.0" encoding="utf-8"?>
<p:tagLst xmlns:p="http://schemas.openxmlformats.org/presentationml/2006/main">
  <p:tag name="AS_UNIQUEID" val="7908"/>
</p:tagLst>
</file>

<file path=ppt/tags/tag70.xml><?xml version="1.0" encoding="utf-8"?>
<p:tagLst xmlns:p="http://schemas.openxmlformats.org/presentationml/2006/main">
  <p:tag name="AS_UNIQUEID" val="7996"/>
  <p:tag name="KSO_WM_BEAUTIFY_FLAG" val=""/>
</p:tagLst>
</file>

<file path=ppt/tags/tag71.xml><?xml version="1.0" encoding="utf-8"?>
<p:tagLst xmlns:p="http://schemas.openxmlformats.org/presentationml/2006/main">
  <p:tag name="AS_UNIQUEID" val="7997"/>
</p:tagLst>
</file>

<file path=ppt/tags/tag72.xml><?xml version="1.0" encoding="utf-8"?>
<p:tagLst xmlns:p="http://schemas.openxmlformats.org/presentationml/2006/main">
  <p:tag name="AS_UNIQUEID" val="7998"/>
  <p:tag name="KSO_WM_BEAUTIFY_FLAG" val=""/>
</p:tagLst>
</file>

<file path=ppt/tags/tag73.xml><?xml version="1.0" encoding="utf-8"?>
<p:tagLst xmlns:p="http://schemas.openxmlformats.org/presentationml/2006/main">
  <p:tag name="KSO_WM_BEAUTIFY_FLAG" val="#wm#"/>
  <p:tag name="KSO_WM_SPECIAL_SOURCE" val="bdnull"/>
  <p:tag name="KSO_WM_TEMPLATE_CATEGORY" val="custom"/>
  <p:tag name="KSO_WM_TEMPLATE_INDEX" val="20204130"/>
</p:tagLst>
</file>

<file path=ppt/tags/tag74.xml><?xml version="1.0" encoding="utf-8"?>
<p:tagLst xmlns:p="http://schemas.openxmlformats.org/presentationml/2006/main">
  <p:tag name="AS_UNIQUEID" val="7992"/>
</p:tagLst>
</file>

<file path=ppt/tags/tag75.xml><?xml version="1.0" encoding="utf-8"?>
<p:tagLst xmlns:p="http://schemas.openxmlformats.org/presentationml/2006/main">
  <p:tag name="AS_UNIQUEID" val="7993"/>
</p:tagLst>
</file>

<file path=ppt/tags/tag76.xml><?xml version="1.0" encoding="utf-8"?>
<p:tagLst xmlns:p="http://schemas.openxmlformats.org/presentationml/2006/main">
  <p:tag name="AS_UNIQUEID" val="8000"/>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AS_UNIQUEID" val="8002"/>
  <p:tag name="KSO_WM_BEAUTIFY_FLAG" val=""/>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AS_UNIQUEID" val="7909"/>
</p:tagLst>
</file>

<file path=ppt/tags/tag80.xml><?xml version="1.0" encoding="utf-8"?>
<p:tagLst xmlns:p="http://schemas.openxmlformats.org/presentationml/2006/main">
  <p:tag name="AS_UNIQUEID" val="6984"/>
</p:tagLst>
</file>

<file path=ppt/tags/tag81.xml><?xml version="1.0" encoding="utf-8"?>
<p:tagLst xmlns:p="http://schemas.openxmlformats.org/presentationml/2006/main">
  <p:tag name="AS_UNIQUEID" val="6985"/>
</p:tagLst>
</file>

<file path=ppt/tags/tag82.xml><?xml version="1.0" encoding="utf-8"?>
<p:tagLst xmlns:p="http://schemas.openxmlformats.org/presentationml/2006/main">
  <p:tag name="AS_UNIQUEID" val="6986"/>
</p:tagLst>
</file>

<file path=ppt/tags/tag83.xml><?xml version="1.0" encoding="utf-8"?>
<p:tagLst xmlns:p="http://schemas.openxmlformats.org/presentationml/2006/main">
  <p:tag name="AS_UNIQUEID" val="6987"/>
</p:tagLst>
</file>

<file path=ppt/tags/tag84.xml><?xml version="1.0" encoding="utf-8"?>
<p:tagLst xmlns:p="http://schemas.openxmlformats.org/presentationml/2006/main">
  <p:tag name="AS_UNIQUEID" val="6988"/>
</p:tagLst>
</file>

<file path=ppt/tags/tag85.xml><?xml version="1.0" encoding="utf-8"?>
<p:tagLst xmlns:p="http://schemas.openxmlformats.org/presentationml/2006/main">
  <p:tag name="AS_UNIQUEID" val="6989"/>
</p:tagLst>
</file>

<file path=ppt/tags/tag86.xml><?xml version="1.0" encoding="utf-8"?>
<p:tagLst xmlns:p="http://schemas.openxmlformats.org/presentationml/2006/main">
  <p:tag name="AS_UNIQUEID" val="6990"/>
</p:tagLst>
</file>

<file path=ppt/tags/tag87.xml><?xml version="1.0" encoding="utf-8"?>
<p:tagLst xmlns:p="http://schemas.openxmlformats.org/presentationml/2006/main">
  <p:tag name="AS_UNIQUEID" val="6991"/>
</p:tagLst>
</file>

<file path=ppt/tags/tag88.xml><?xml version="1.0" encoding="utf-8"?>
<p:tagLst xmlns:p="http://schemas.openxmlformats.org/presentationml/2006/main">
  <p:tag name="AS_UNIQUEID" val="6992"/>
</p:tagLst>
</file>

<file path=ppt/tags/tag89.xml><?xml version="1.0" encoding="utf-8"?>
<p:tagLst xmlns:p="http://schemas.openxmlformats.org/presentationml/2006/main">
  <p:tag name="AS_UNIQUEID" val="6993"/>
</p:tagLst>
</file>

<file path=ppt/tags/tag9.xml><?xml version="1.0" encoding="utf-8"?>
<p:tagLst xmlns:p="http://schemas.openxmlformats.org/presentationml/2006/main">
  <p:tag name="AS_UNIQUEID" val="7910"/>
</p:tagLst>
</file>

<file path=ppt/tags/tag90.xml><?xml version="1.0" encoding="utf-8"?>
<p:tagLst xmlns:p="http://schemas.openxmlformats.org/presentationml/2006/main">
  <p:tag name="AS_UNIQUEID" val="6994"/>
</p:tagLst>
</file>

<file path=ppt/tags/tag91.xml><?xml version="1.0" encoding="utf-8"?>
<p:tagLst xmlns:p="http://schemas.openxmlformats.org/presentationml/2006/main">
  <p:tag name="AS_UNIQUEID" val="6995"/>
</p:tagLst>
</file>

<file path=ppt/tags/tag92.xml><?xml version="1.0" encoding="utf-8"?>
<p:tagLst xmlns:p="http://schemas.openxmlformats.org/presentationml/2006/main">
  <p:tag name="AS_UNIQUEID" val="6996"/>
</p:tagLst>
</file>

<file path=ppt/tags/tag93.xml><?xml version="1.0" encoding="utf-8"?>
<p:tagLst xmlns:p="http://schemas.openxmlformats.org/presentationml/2006/main">
  <p:tag name="AS_UNIQUEID" val="6997"/>
</p:tagLst>
</file>

<file path=ppt/tags/tag94.xml><?xml version="1.0" encoding="utf-8"?>
<p:tagLst xmlns:p="http://schemas.openxmlformats.org/presentationml/2006/main">
  <p:tag name="KSO_WM_SPECIAL_SOURCE" val="bdnull"/>
</p:tagLst>
</file>

<file path=ppt/tags/tag95.xml><?xml version="1.0" encoding="utf-8"?>
<p:tagLst xmlns:p="http://schemas.openxmlformats.org/presentationml/2006/main">
  <p:tag name="AS_UNIQUEID" val="6980"/>
</p:tagLst>
</file>

<file path=ppt/tags/tag96.xml><?xml version="1.0" encoding="utf-8"?>
<p:tagLst xmlns:p="http://schemas.openxmlformats.org/presentationml/2006/main">
  <p:tag name="AS_UNIQUEID" val="6981"/>
</p:tagLst>
</file>

<file path=ppt/tags/tag97.xml><?xml version="1.0" encoding="utf-8"?>
<p:tagLst xmlns:p="http://schemas.openxmlformats.org/presentationml/2006/main">
  <p:tag name="AS_UNIQUEID" val="6982"/>
</p:tagLst>
</file>

<file path=ppt/tags/tag98.xml><?xml version="1.0" encoding="utf-8"?>
<p:tagLst xmlns:p="http://schemas.openxmlformats.org/presentationml/2006/main">
  <p:tag name="AS_UNIQUEID" val="8009"/>
  <p:tag name="KSO_WM_BEAUTIFY_FLAG" val=""/>
</p:tagLst>
</file>

<file path=ppt/tags/tag99.xml><?xml version="1.0" encoding="utf-8"?>
<p:tagLst xmlns:p="http://schemas.openxmlformats.org/presentationml/2006/main">
  <p:tag name="AS_UNIQUEID" val="8010"/>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8999</Words>
  <Application>WPS 演示</Application>
  <PresentationFormat/>
  <Paragraphs>1008</Paragraphs>
  <Slides>32</Slides>
  <Notes>16</Notes>
  <HiddenSlides>4</HiddenSlides>
  <MMClips>0</MMClips>
  <ScaleCrop>false</ScaleCrop>
  <HeadingPairs>
    <vt:vector size="8" baseType="variant">
      <vt:variant>
        <vt:lpstr>已用的字体</vt:lpstr>
      </vt:variant>
      <vt:variant>
        <vt:i4>26</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60" baseType="lpstr">
      <vt:lpstr>Arial</vt:lpstr>
      <vt:lpstr>宋体</vt:lpstr>
      <vt:lpstr>Wingdings</vt:lpstr>
      <vt:lpstr>黑体</vt:lpstr>
      <vt:lpstr>楷体</vt:lpstr>
      <vt:lpstr>华文楷体</vt:lpstr>
      <vt:lpstr>微软雅黑</vt:lpstr>
      <vt:lpstr>幼圆</vt:lpstr>
      <vt:lpstr>微软雅黑 Light</vt:lpstr>
      <vt:lpstr>华文中宋</vt:lpstr>
      <vt:lpstr>Arial Unicode MS</vt:lpstr>
      <vt:lpstr>等线 Light</vt:lpstr>
      <vt:lpstr>等线</vt:lpstr>
      <vt:lpstr>汉仪颜楷简</vt:lpstr>
      <vt:lpstr>Arial</vt:lpstr>
      <vt:lpstr>汉仪书魂体简</vt:lpstr>
      <vt:lpstr>Calibri</vt:lpstr>
      <vt:lpstr>华文隶书</vt:lpstr>
      <vt:lpstr>Times New Roman</vt:lpstr>
      <vt:lpstr>方正清刻本悦宋简体</vt:lpstr>
      <vt:lpstr>仿宋_GB2312</vt:lpstr>
      <vt:lpstr>仿宋</vt:lpstr>
      <vt:lpstr>楷体_GB2312</vt:lpstr>
      <vt:lpstr>新宋体</vt:lpstr>
      <vt:lpstr>Wingdings 2</vt:lpstr>
      <vt:lpstr>方正清刻本悦宋简体</vt:lpstr>
      <vt:lpstr>Office 主题​​</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2024-11-19T10:55:00Z</cp:lastPrinted>
  <dcterms:created xsi:type="dcterms:W3CDTF">2024-11-19T10:55:00Z</dcterms:created>
  <dcterms:modified xsi:type="dcterms:W3CDTF">2024-11-19T07:20:29Z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0F200FA17D2749C3BC907195AF21E639</vt:lpwstr>
  </property>
  <property fmtid="{D5CDD505-2E9C-101B-9397-08002B2CF9AE}" pid="7" name="KSOProductBuildVer">
    <vt:lpwstr>2052-11.1.0.12165</vt:lpwstr>
  </property>
</Properties>
</file>