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8" r:id="rId3"/>
    <p:sldId id="372" r:id="rId5"/>
    <p:sldId id="260" r:id="rId6"/>
    <p:sldId id="262" r:id="rId7"/>
    <p:sldId id="357" r:id="rId8"/>
    <p:sldId id="356" r:id="rId9"/>
    <p:sldId id="355" r:id="rId10"/>
    <p:sldId id="394" r:id="rId11"/>
    <p:sldId id="373" r:id="rId12"/>
    <p:sldId id="354" r:id="rId13"/>
    <p:sldId id="384" r:id="rId14"/>
    <p:sldId id="374" r:id="rId15"/>
    <p:sldId id="387" r:id="rId16"/>
    <p:sldId id="395" r:id="rId17"/>
    <p:sldId id="397" r:id="rId18"/>
    <p:sldId id="396" r:id="rId19"/>
    <p:sldId id="385" r:id="rId20"/>
    <p:sldId id="400" r:id="rId21"/>
    <p:sldId id="398" r:id="rId22"/>
    <p:sldId id="399" r:id="rId23"/>
    <p:sldId id="386" r:id="rId24"/>
    <p:sldId id="411" r:id="rId25"/>
    <p:sldId id="382" r:id="rId26"/>
    <p:sldId id="383" r:id="rId27"/>
    <p:sldId id="414" r:id="rId28"/>
  </p:sldIdLst>
  <p:sldSz cx="12192000" cy="6858000"/>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a Vida Villanueva" initials="M" lastIdx="0" clrIdx="0"/>
  <p:cmAuthor id="2" name="1206988966@qq.com" initials="1" lastIdx="0" clrIdx="2"/>
  <p:cmAuthor id="3" name="幸全" initials="幸" lastIdx="1" clrIdx="0"/>
  <p:cmAuthor id="4" name="姜伟光" initials="姜" lastIdx="0" clrIdx="0"/>
  <p:cmAuthor id="5" name="作者" initials="作" lastIdx="0" clrIdx="1"/>
  <p:cmAuthor id="6" name="lenovo" initials="l" lastIdx="0" clrIdx="0"/>
  <p:cmAuthor id="7" name="pc" initials="p" lastIdx="0" clrIdx="0"/>
  <p:cmAuthor id="8" name="kingsoft" initials="k" lastIdx="0" clrIdx="0"/>
  <p:cmAuthor id="9" name="xiaoxuan Zeng" initials="x" lastIdx="0" clrIdx="0"/>
  <p:cmAuthor id="10" name="宋洁然" initials="宋" lastIdx="0" clrIdx="1"/>
  <p:cmAuthor id="11" name="ming qiu" initials="m" lastIdx="0" clrIdx="1"/>
  <p:cmAuthor id="12" name="Lenovo" initials="L" lastIdx="1" clrIdx="9"/>
  <p:cmAuthor id="13" name="12279" initials="1" lastIdx="1" clrIdx="11"/>
  <p:cmAuthor id="14" name="xtzj" initials="x" lastIdx="0" clrIdx="0"/>
  <p:cmAuthor id="15" name="PPTer_Tang" initials="P" lastIdx="0" clrIdx="0"/>
  <p:cmAuthor id="16" name="viola_yang" initials="v" lastIdx="0" clrIdx="0"/>
  <p:cmAuthor id="17" name="志龙 姜" initials="志" lastIdx="0" clrIdx="0"/>
  <p:cmAuthor id="18" name="SHMILY" initials="S" lastIdx="0" clrIdx="0"/>
  <p:cmAuthor id="19" name="Tracy Chen" initials="T" lastIdx="0" clrIdx="0"/>
  <p:cmAuthor id="20" name="dongwc0205" initials="d" lastIdx="0" clrIdx="15"/>
  <p:cmAuthor id="21" name="Hi_ Young" initials="H" lastIdx="0" clrIdx="0"/>
  <p:cmAuthor id="22" name="pangyt" initials="p" lastIdx="0" clrIdx="0"/>
  <p:cmAuthor id="23" name="easonyoun" initials="e" lastIdx="0" clrIdx="0"/>
  <p:cmAuthor id="24" name="zhouyangfan" initials="z" lastIdx="0" clrIdx="0"/>
  <p:cmAuthor id="25" name="tplife" initials="t" lastIdx="0" clrIdx="0"/>
  <p:cmAuthor id="26" name="??" initials="?" lastIdx="0" clrIdx="0"/>
  <p:cmAuthor id="0" name="Administrator" initials="A" lastIdx="0" clrIdx="0"/>
  <p:cmAuthor id="28" name="何 龙" initials="何" lastIdx="0" clrIdx="25"/>
  <p:cmAuthor id="2001" name="骆倩怡_Znauj26B" initials="authorId_382814100" lastIdx="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3" Type="http://schemas.openxmlformats.org/officeDocument/2006/relationships/tags" Target="tags/tag86.xml"/><Relationship Id="rId32" Type="http://schemas.openxmlformats.org/officeDocument/2006/relationships/commentAuthors" Target="commentAuthors.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3.xml.rels><?xml version="1.0" encoding="UTF-8" standalone="yes"?>
<Relationships xmlns="http://schemas.openxmlformats.org/package/2006/relationships"><Relationship Id="rId4" Type="http://schemas.openxmlformats.org/officeDocument/2006/relationships/tags" Target="../tags/tag85.xml"/><Relationship Id="rId3" Type="http://schemas.openxmlformats.org/officeDocument/2006/relationships/tags" Target="../tags/tag84.xml"/><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GB" dirty="0"/>
          </a:p>
        </p:txBody>
      </p:sp>
      <p:sp>
        <p:nvSpPr>
          <p:cNvPr id="4" name="灯片编号占位符 3"/>
          <p:cNvSpPr>
            <a:spLocks noGrp="1"/>
          </p:cNvSpPr>
          <p:nvPr>
            <p:ph type="sldNum" sz="quarter" idx="5"/>
          </p:nvPr>
        </p:nvSpPr>
        <p:spPr/>
        <p:txBody>
          <a:bodyPr/>
          <a:lstStyle/>
          <a:p>
            <a:fld id="{2B735503-9D21-443F-BC18-5459550EB72F}"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幻灯片图像占位符 1"/>
          <p:cNvSpPr>
            <a:spLocks noGrp="1" noRot="1" noChangeAspect="1" noTextEdit="1"/>
          </p:cNvSpPr>
          <p:nvPr>
            <p:ph type="sldImg"/>
          </p:nvPr>
        </p:nvSpPr>
        <p:spPr/>
      </p:sp>
      <p:sp>
        <p:nvSpPr>
          <p:cNvPr id="26626" name="备注占位符 2"/>
          <p:cNvSpPr>
            <a:spLocks noGrp="1"/>
          </p:cNvSpPr>
          <p:nvPr>
            <p:ph type="body"/>
          </p:nvPr>
        </p:nvSpPr>
        <p:spPr/>
        <p:txBody>
          <a:bodyPr wrap="square" lIns="91440" tIns="45720" rIns="91440" bIns="45720" anchor="t" anchorCtr="0"/>
          <a:p>
            <a:pPr lvl="0"/>
            <a:endParaRPr lang="zh-CN" altLang="en-US" dirty="0"/>
          </a:p>
        </p:txBody>
      </p:sp>
      <p:sp>
        <p:nvSpPr>
          <p:cNvPr id="26627" name="灯片编号占位符 3"/>
          <p:cNvSpPr txBox="1">
            <a:spLocks noGrp="1"/>
          </p:cNvSpPr>
          <p:nvPr>
            <p:ph type="sldNum" sz="quarter"/>
          </p:nvPr>
        </p:nvSpPr>
        <p:spPr>
          <a:xfrm>
            <a:off x="3871913" y="9478963"/>
            <a:ext cx="2960687" cy="498475"/>
          </a:xfrm>
          <a:prstGeom prst="rect">
            <a:avLst/>
          </a:prstGeom>
          <a:noFill/>
          <a:ln w="9525">
            <a:noFill/>
          </a:ln>
        </p:spPr>
        <p:txBody>
          <a:bodyPr vert="horz" wrap="square" lIns="91440" tIns="45720" rIns="91440" bIns="45720" anchor="b" anchorCtr="0"/>
          <a:p>
            <a:pPr lvl="0" algn="r" eaLnBrk="0" fontAlgn="base" hangingPunct="0">
              <a:spcBef>
                <a:spcPct val="0"/>
              </a:spcBef>
              <a:spcAft>
                <a:spcPct val="0"/>
              </a:spcAft>
            </a:pPr>
            <a:fld id="{9A0DB2DC-4C9A-4742-B13C-FB6460FD3503}" type="slidenum">
              <a:rPr lang="en-US" altLang="zh-CN" sz="1200" dirty="0">
                <a:latin typeface="等线" panose="02010600030101010101" charset="-122"/>
                <a:ea typeface="微软雅黑" panose="020B0503020204020204" charset="-122"/>
              </a:rPr>
            </a:fld>
            <a:endParaRPr lang="en-US" altLang="zh-CN" sz="1200" dirty="0">
              <a:latin typeface="等线" panose="02010600030101010101" charset="-122"/>
              <a:ea typeface="微软雅黑" panose="020B0503020204020204"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idx="2"/>
            <p:custDataLst>
              <p:tags r:id="rId3"/>
            </p:custDataLst>
          </p:nvPr>
        </p:nvSpPr>
        <p:spPr/>
      </p:sp>
      <p:sp>
        <p:nvSpPr>
          <p:cNvPr id="3" name="文本占位符 2"/>
          <p:cNvSpPr/>
          <p:nvPr>
            <p:ph type="body" idx="3"/>
            <p:custDataLst>
              <p:tags r:id="rId4"/>
            </p:custDataLst>
          </p:nvPr>
        </p:nvSpPr>
        <p:spPr/>
        <p:txBody>
          <a:bodyPr/>
          <a:lstStyle/>
          <a:p>
            <a:pPr indent="266700" algn="l"/>
            <a:r>
              <a:rPr lang="zh-CN" b="1">
                <a:latin typeface="华文中宋" panose="02010600040101010101" pitchFamily="2" charset="-122"/>
                <a:ea typeface="华文中宋" panose="02010600040101010101" pitchFamily="2" charset="-122"/>
                <a:sym typeface="+mn-ea"/>
              </a:rPr>
              <a:t>毛泽东思想活的灵魂</a:t>
            </a:r>
            <a:endParaRPr lang="zh-CN" b="1">
              <a:latin typeface="华文中宋" panose="02010600040101010101" pitchFamily="2" charset="-122"/>
              <a:ea typeface="华文中宋" panose="02010600040101010101" pitchFamily="2" charset="-122"/>
              <a:cs typeface="楷体_GB2312" charset="0"/>
            </a:endParaRPr>
          </a:p>
          <a:p>
            <a:pPr indent="266700" algn="l"/>
            <a:r>
              <a:rPr lang="zh-CN" b="1">
                <a:latin typeface="华文中宋" panose="02010600040101010101" pitchFamily="2" charset="-122"/>
                <a:ea typeface="华文中宋" panose="02010600040101010101" pitchFamily="2" charset="-122"/>
                <a:cs typeface="楷体_GB2312" charset="0"/>
                <a:sym typeface="+mn-ea"/>
              </a:rPr>
              <a:t>实事求是、群众路线、独立自主，是毛泽东思想全部内容的活的灵魂。这其中，实事求是是核心，实事求是是群众路线和独立自主的思想基础和前提，而群众路线、独立自主是实事求是的具体体现。三者相互影响，互为条件，共同构成了毛泽东思想活的灵魂。</a:t>
            </a:r>
            <a:r>
              <a:rPr lang="zh-CN" b="1">
                <a:latin typeface="华文中宋" panose="02010600040101010101" pitchFamily="2" charset="-122"/>
                <a:ea typeface="华文中宋" panose="02010600040101010101" pitchFamily="2" charset="-122"/>
                <a:sym typeface="+mn-ea"/>
              </a:rPr>
              <a:t>　</a:t>
            </a:r>
            <a:endParaRPr lang="zh-CN" altLang="en-US" b="1">
              <a:latin typeface="华文中宋" panose="02010600040101010101" pitchFamily="2" charset="-122"/>
              <a:ea typeface="华文中宋" panose="02010600040101010101" pitchFamily="2" charset="-122"/>
            </a:endParaRPr>
          </a:p>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4" Type="http://schemas.openxmlformats.org/officeDocument/2006/relationships/image" Target="../media/image1.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p:cSld name="标题幻灯片">
    <p:bg>
      <p:bgRef idx="1001">
        <a:schemeClr val="bg1"/>
      </p:bgRef>
    </p:bg>
    <p:spTree>
      <p:nvGrpSpPr>
        <p:cNvPr id="1" name=""/>
        <p:cNvGrpSpPr/>
        <p:nvPr/>
      </p:nvGrpSpPr>
      <p:grpSpPr>
        <a:xfrm>
          <a:off x="0" y="0"/>
          <a:ext cx="0" cy="0"/>
          <a:chOff x="0" y="0"/>
          <a:chExt cx="0" cy="0"/>
        </a:xfrm>
      </p:grpSpPr>
      <p:sp>
        <p:nvSpPr>
          <p:cNvPr id="12" name="išḻiďé"/>
          <p:cNvSpPr/>
          <p:nvPr userDrawn="1"/>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7" name="文本占位符 6"/>
          <p:cNvSpPr>
            <a:spLocks noGrp="1"/>
          </p:cNvSpPr>
          <p:nvPr userDrawn="1">
            <p:ph type="body" sz="quarter" idx="10" hasCustomPrompt="1"/>
          </p:nvPr>
        </p:nvSpPr>
        <p:spPr>
          <a:xfrm>
            <a:off x="6876653" y="6109859"/>
            <a:ext cx="4642248" cy="180659"/>
          </a:xfrm>
        </p:spPr>
        <p:txBody>
          <a:bodyPr vert="horz" wrap="none" lIns="91440" tIns="45720" rIns="91440" bIns="45720" rtlCol="0" anchor="ctr">
            <a:noAutofit/>
          </a:bodyPr>
          <a:lstStyle>
            <a:lvl1pPr marL="0" indent="0" algn="r">
              <a:buNone/>
              <a:defRPr lang="en-US" altLang="zh-CN" sz="750" b="0" dirty="0">
                <a:ln>
                  <a:noFill/>
                </a:ln>
                <a:solidFill>
                  <a:schemeClr val="tx1">
                    <a:lumMod val="85000"/>
                    <a:lumOff val="15000"/>
                  </a:schemeClr>
                </a:solidFill>
                <a:latin typeface="+mj-lt"/>
                <a:ea typeface="+mj-ea"/>
                <a:cs typeface="+mj-cs"/>
              </a:defRPr>
            </a:lvl1pPr>
          </a:lstStyle>
          <a:p>
            <a:pPr marL="0" lvl="0" indent="0">
              <a:buNone/>
            </a:pPr>
            <a:r>
              <a:rPr lang="en-US" altLang="zh-CN" dirty="0"/>
              <a:t>Speaker name and title</a:t>
            </a:r>
            <a:endParaRPr lang="en-US" altLang="zh-CN" dirty="0"/>
          </a:p>
        </p:txBody>
      </p:sp>
      <p:sp>
        <p:nvSpPr>
          <p:cNvPr id="8" name="文本占位符 7"/>
          <p:cNvSpPr>
            <a:spLocks noGrp="1"/>
          </p:cNvSpPr>
          <p:nvPr userDrawn="1">
            <p:ph type="body" sz="quarter" idx="11" hasCustomPrompt="1"/>
          </p:nvPr>
        </p:nvSpPr>
        <p:spPr>
          <a:xfrm>
            <a:off x="673099" y="6109859"/>
            <a:ext cx="3651251" cy="180659"/>
          </a:xfrm>
        </p:spPr>
        <p:txBody>
          <a:bodyPr vert="horz" wrap="none" lIns="91440" tIns="45720" rIns="91440" bIns="45720" rtlCol="0" anchor="ctr">
            <a:noAutofit/>
          </a:bodyPr>
          <a:lstStyle>
            <a:lvl1pPr marL="0" indent="0" algn="l">
              <a:buNone/>
              <a:defRPr lang="zh-CN" altLang="en-US" sz="750" b="0" dirty="0" smtClean="0">
                <a:ln>
                  <a:noFill/>
                </a:ln>
                <a:solidFill>
                  <a:schemeClr val="tx1">
                    <a:lumMod val="85000"/>
                    <a:lumOff val="15000"/>
                  </a:schemeClr>
                </a:solidFill>
                <a:latin typeface="+mj-lt"/>
                <a:ea typeface="+mj-ea"/>
                <a:cs typeface="+mj-cs"/>
              </a:defRPr>
            </a:lvl1pPr>
          </a:lstStyle>
          <a:p>
            <a:pPr marL="0" indent="0"/>
            <a:r>
              <a:rPr lang="en-US" altLang="zh-CN" dirty="0"/>
              <a:t>www.islide.cc</a:t>
            </a:r>
            <a:endParaRPr lang="en-US" altLang="zh-CN" dirty="0"/>
          </a:p>
        </p:txBody>
      </p:sp>
      <p:sp>
        <p:nvSpPr>
          <p:cNvPr id="2" name="标题 1"/>
          <p:cNvSpPr>
            <a:spLocks noGrp="1"/>
          </p:cNvSpPr>
          <p:nvPr userDrawn="1">
            <p:ph type="ctrTitle" hasCustomPrompt="1"/>
          </p:nvPr>
        </p:nvSpPr>
        <p:spPr>
          <a:xfrm>
            <a:off x="673465" y="3536217"/>
            <a:ext cx="10845071" cy="830164"/>
          </a:xfrm>
        </p:spPr>
        <p:txBody>
          <a:bodyPr wrap="square" anchor="b">
            <a:spAutoFit/>
          </a:bodyPr>
          <a:lstStyle>
            <a:lvl1pPr algn="ctr">
              <a:lnSpc>
                <a:spcPct val="120000"/>
              </a:lnSpc>
              <a:defRPr sz="3300" spc="0">
                <a:solidFill>
                  <a:schemeClr val="tx1"/>
                </a:solidFill>
              </a:defRPr>
            </a:lvl1pPr>
          </a:lstStyle>
          <a:p>
            <a:r>
              <a:rPr lang="en-US" altLang="zh-CN" dirty="0"/>
              <a:t>Click to edit Master title style </a:t>
            </a:r>
            <a:endParaRPr lang="zh-CN" altLang="en-US" dirty="0"/>
          </a:p>
        </p:txBody>
      </p:sp>
      <p:sp>
        <p:nvSpPr>
          <p:cNvPr id="3" name="副标题 2"/>
          <p:cNvSpPr>
            <a:spLocks noGrp="1"/>
          </p:cNvSpPr>
          <p:nvPr userDrawn="1">
            <p:ph type="subTitle" idx="1"/>
          </p:nvPr>
        </p:nvSpPr>
        <p:spPr>
          <a:xfrm>
            <a:off x="673099" y="4806560"/>
            <a:ext cx="10845803" cy="590292"/>
          </a:xfrm>
          <a:prstGeom prst="rect">
            <a:avLst/>
          </a:prstGeom>
          <a:noFill/>
        </p:spPr>
        <p:txBody>
          <a:bodyPr anchor="t">
            <a:normAutofit/>
          </a:bodyPr>
          <a:lstStyle>
            <a:lvl1pPr marL="0" indent="0" algn="ctr">
              <a:lnSpc>
                <a:spcPct val="150000"/>
              </a:lnSpc>
              <a:spcBef>
                <a:spcPts val="0"/>
              </a:spcBef>
              <a:buNone/>
              <a:defRPr sz="750" u="none">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ltLang="zh-CN" dirty="0"/>
              <a:t>Click to edit Master subtitle style</a:t>
            </a:r>
            <a:endParaRPr lang="en-US" altLang="zh-CN" dirty="0"/>
          </a:p>
        </p:txBody>
      </p:sp>
      <p:pic>
        <p:nvPicPr>
          <p:cNvPr id="16" name="图片 15"/>
          <p:cNvPicPr>
            <a:picLocks noChangeAspect="1"/>
          </p:cNvPicPr>
          <p:nvPr userDrawn="1"/>
        </p:nvPicPr>
        <p:blipFill rotWithShape="1">
          <a:blip r:embed="rId2" cstate="email">
            <a:grayscl/>
          </a:blip>
          <a:srcRect t="29760" r="39734"/>
          <a:stretch>
            <a:fillRect/>
          </a:stretch>
        </p:blipFill>
        <p:spPr>
          <a:xfrm>
            <a:off x="9533669" y="0"/>
            <a:ext cx="2658332" cy="1969408"/>
          </a:xfrm>
          <a:prstGeom prst="rect">
            <a:avLst/>
          </a:prstGeom>
        </p:spPr>
      </p:pic>
      <p:grpSp>
        <p:nvGrpSpPr>
          <p:cNvPr id="19" name="组合 18"/>
          <p:cNvGrpSpPr/>
          <p:nvPr userDrawn="1"/>
        </p:nvGrpSpPr>
        <p:grpSpPr>
          <a:xfrm flipH="1">
            <a:off x="0" y="2087788"/>
            <a:ext cx="12192000" cy="4770212"/>
            <a:chOff x="0" y="2087788"/>
            <a:chExt cx="12192000" cy="4770212"/>
          </a:xfrm>
        </p:grpSpPr>
        <p:sp>
          <p:nvSpPr>
            <p:cNvPr id="14" name="îṩľïḓè"/>
            <p:cNvSpPr/>
            <p:nvPr userDrawn="1"/>
          </p:nvSpPr>
          <p:spPr>
            <a:xfrm>
              <a:off x="690881" y="2087788"/>
              <a:ext cx="11501119" cy="4770212"/>
            </a:xfrm>
            <a:prstGeom prst="rect">
              <a:avLst/>
            </a:prstGeom>
            <a:blipFill dpi="0" rotWithShape="1">
              <a:blip r:embed="rId3" cstate="email">
                <a:alphaModFix amt="14000"/>
                <a:grayscl/>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7" name="î$lîḑè"/>
            <p:cNvSpPr/>
            <p:nvPr userDrawn="1"/>
          </p:nvSpPr>
          <p:spPr>
            <a:xfrm>
              <a:off x="0" y="2087788"/>
              <a:ext cx="12192000" cy="4770212"/>
            </a:xfrm>
            <a:prstGeom prst="rect">
              <a:avLst/>
            </a:prstGeom>
            <a:blipFill dpi="0" rotWithShape="1">
              <a:blip r:embed="rId4" cstate="email">
                <a:alphaModFix amt="71000"/>
                <a:grayscl/>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pic>
        <p:nvPicPr>
          <p:cNvPr id="23" name="图片 22"/>
          <p:cNvPicPr>
            <a:picLocks noChangeAspect="1"/>
          </p:cNvPicPr>
          <p:nvPr userDrawn="1"/>
        </p:nvPicPr>
        <p:blipFill rotWithShape="1">
          <a:blip r:embed="rId5" cstate="email"/>
          <a:srcRect r="44836" b="57616"/>
          <a:stretch>
            <a:fillRect/>
          </a:stretch>
        </p:blipFill>
        <p:spPr>
          <a:xfrm flipH="1">
            <a:off x="-17783" y="3951299"/>
            <a:ext cx="3783151" cy="290670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grpSp>
        <p:nvGrpSpPr>
          <p:cNvPr id="5" name="组合 4"/>
          <p:cNvGrpSpPr/>
          <p:nvPr userDrawn="1"/>
        </p:nvGrpSpPr>
        <p:grpSpPr>
          <a:xfrm>
            <a:off x="0" y="2087788"/>
            <a:ext cx="12192000" cy="4770212"/>
            <a:chOff x="0" y="2087788"/>
            <a:chExt cx="12192000" cy="4770212"/>
          </a:xfrm>
        </p:grpSpPr>
        <p:sp>
          <p:nvSpPr>
            <p:cNvPr id="6" name="işlïḋé"/>
            <p:cNvSpPr/>
            <p:nvPr userDrawn="1"/>
          </p:nvSpPr>
          <p:spPr>
            <a:xfrm>
              <a:off x="690881" y="2087788"/>
              <a:ext cx="11501119" cy="4770212"/>
            </a:xfrm>
            <a:prstGeom prst="rect">
              <a:avLst/>
            </a:prstGeom>
            <a:blipFill dpi="0" rotWithShape="1">
              <a:blip r:embed="rId2" cstate="email">
                <a:alphaModFix amt="14000"/>
                <a:grayscl/>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îṩľîḍê"/>
            <p:cNvSpPr/>
            <p:nvPr userDrawn="1"/>
          </p:nvSpPr>
          <p:spPr>
            <a:xfrm>
              <a:off x="0" y="2087788"/>
              <a:ext cx="12192000" cy="4770212"/>
            </a:xfrm>
            <a:prstGeom prst="rect">
              <a:avLst/>
            </a:prstGeom>
            <a:blipFill dpi="0" rotWithShape="1">
              <a:blip r:embed="rId3" cstate="email">
                <a:alphaModFix amt="71000"/>
                <a:grayscl/>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sp>
        <p:nvSpPr>
          <p:cNvPr id="2" name="标题 1"/>
          <p:cNvSpPr>
            <a:spLocks noGrp="1"/>
          </p:cNvSpPr>
          <p:nvPr>
            <p:ph type="title"/>
          </p:nvPr>
        </p:nvSpPr>
        <p:spPr>
          <a:xfrm>
            <a:off x="3327400" y="3528513"/>
            <a:ext cx="6515099" cy="535531"/>
          </a:xfrm>
        </p:spPr>
        <p:txBody>
          <a:bodyPr wrap="square" anchor="b">
            <a:spAutoFit/>
          </a:bodyPr>
          <a:lstStyle>
            <a:lvl1pPr>
              <a:defRPr sz="2400"/>
            </a:lvl1pPr>
          </a:lstStyle>
          <a:p>
            <a:r>
              <a:rPr lang="en-US" altLang="zh-CN" dirty="0"/>
              <a:t>Click to edit Master title style</a:t>
            </a:r>
            <a:endParaRPr lang="zh-CN" altLang="en-US" dirty="0"/>
          </a:p>
        </p:txBody>
      </p:sp>
      <p:sp>
        <p:nvSpPr>
          <p:cNvPr id="3" name="文本占位符 2"/>
          <p:cNvSpPr>
            <a:spLocks noGrp="1"/>
          </p:cNvSpPr>
          <p:nvPr>
            <p:ph type="body" idx="1" hasCustomPrompt="1"/>
          </p:nvPr>
        </p:nvSpPr>
        <p:spPr>
          <a:xfrm>
            <a:off x="3327400" y="4091029"/>
            <a:ext cx="6515099" cy="341632"/>
          </a:xfrm>
        </p:spPr>
        <p:txBody>
          <a:bodyPr wrap="square">
            <a:spAutoFit/>
          </a:bodyPr>
          <a:lstStyle>
            <a:lvl1pPr marL="0" indent="0">
              <a:buNone/>
              <a:defRPr sz="135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ltLang="zh-CN" dirty="0"/>
              <a:t>Click to edit Master title style</a:t>
            </a:r>
            <a:endParaRPr lang="en-US" altLang="zh-CN" dirty="0"/>
          </a:p>
        </p:txBody>
      </p:sp>
      <p:pic>
        <p:nvPicPr>
          <p:cNvPr id="8" name="图片 7"/>
          <p:cNvPicPr>
            <a:picLocks noChangeAspect="1"/>
          </p:cNvPicPr>
          <p:nvPr userDrawn="1"/>
        </p:nvPicPr>
        <p:blipFill rotWithShape="1">
          <a:blip r:embed="rId4" cstate="email"/>
          <a:srcRect r="12714" b="9346"/>
          <a:stretch>
            <a:fillRect/>
          </a:stretch>
        </p:blipFill>
        <p:spPr>
          <a:xfrm flipH="1">
            <a:off x="0" y="640935"/>
            <a:ext cx="5986052" cy="6217065"/>
          </a:xfrm>
          <a:prstGeom prst="rect">
            <a:avLst/>
          </a:prstGeom>
        </p:spPr>
      </p:pic>
      <p:sp>
        <p:nvSpPr>
          <p:cNvPr id="11" name="iṡlïḑè"/>
          <p:cNvSpPr/>
          <p:nvPr userDrawn="1"/>
        </p:nvSpPr>
        <p:spPr>
          <a:xfrm>
            <a:off x="9427747" y="2978846"/>
            <a:ext cx="283427" cy="283426"/>
          </a:xfrm>
          <a:prstGeom prst="ellipse">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0" name="文本占位符 9"/>
          <p:cNvSpPr>
            <a:spLocks noGrp="1"/>
          </p:cNvSpPr>
          <p:nvPr>
            <p:ph type="body" sz="quarter" idx="10" hasCustomPrompt="1"/>
          </p:nvPr>
        </p:nvSpPr>
        <p:spPr>
          <a:xfrm>
            <a:off x="8404249" y="2043696"/>
            <a:ext cx="1441420" cy="1446550"/>
          </a:xfrm>
        </p:spPr>
        <p:txBody>
          <a:bodyPr wrap="none">
            <a:spAutoFit/>
          </a:bodyPr>
          <a:lstStyle>
            <a:lvl1pPr marL="0" indent="0" algn="r">
              <a:lnSpc>
                <a:spcPct val="100000"/>
              </a:lnSpc>
              <a:buFontTx/>
              <a:buNone/>
              <a:defRPr sz="6600" b="1"/>
            </a:lvl1pPr>
            <a:lvl2pPr marL="342900" indent="0">
              <a:lnSpc>
                <a:spcPct val="100000"/>
              </a:lnSpc>
              <a:buFontTx/>
              <a:buNone/>
              <a:defRPr/>
            </a:lvl2pPr>
            <a:lvl3pPr marL="685800" indent="0">
              <a:lnSpc>
                <a:spcPct val="100000"/>
              </a:lnSpc>
              <a:buFontTx/>
              <a:buNone/>
              <a:defRPr/>
            </a:lvl3pPr>
            <a:lvl4pPr marL="1028700" indent="0">
              <a:lnSpc>
                <a:spcPct val="100000"/>
              </a:lnSpc>
              <a:buFontTx/>
              <a:buNone/>
              <a:defRPr/>
            </a:lvl4pPr>
            <a:lvl5pPr marL="1371600" indent="0">
              <a:lnSpc>
                <a:spcPct val="100000"/>
              </a:lnSpc>
              <a:buFontTx/>
              <a:buNone/>
              <a:defRPr/>
            </a:lvl5pPr>
          </a:lstStyle>
          <a:p>
            <a:pPr lvl="0"/>
            <a:r>
              <a:rPr lang="en-GB" altLang="zh-CN" dirty="0"/>
              <a:t>01</a:t>
            </a:r>
            <a:endParaRPr lang="en-GB" dirty="0"/>
          </a:p>
        </p:txBody>
      </p:sp>
      <p:cxnSp>
        <p:nvCxnSpPr>
          <p:cNvPr id="12" name="直接连接符 11"/>
          <p:cNvCxnSpPr/>
          <p:nvPr userDrawn="1"/>
        </p:nvCxnSpPr>
        <p:spPr>
          <a:xfrm>
            <a:off x="3456033" y="3279775"/>
            <a:ext cx="575491" cy="0"/>
          </a:xfrm>
          <a:prstGeom prst="line">
            <a:avLst/>
          </a:prstGeom>
          <a:ln>
            <a:solidFill>
              <a:schemeClr val="accent2">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Click to edit Master title style</a:t>
            </a:r>
            <a:endParaRPr lang="zh-CN" altLang="en-US" dirty="0"/>
          </a:p>
        </p:txBody>
      </p:sp>
      <p:sp>
        <p:nvSpPr>
          <p:cNvPr id="6" name="日期占位符 5"/>
          <p:cNvSpPr>
            <a:spLocks noGrp="1"/>
          </p:cNvSpPr>
          <p:nvPr>
            <p:ph type="dt" sz="half" idx="10"/>
          </p:nvPr>
        </p:nvSpPr>
        <p:spPr>
          <a:xfrm>
            <a:off x="5401732" y="6235704"/>
            <a:ext cx="1388536" cy="206381"/>
          </a:xfrm>
          <a:prstGeom prst="rect">
            <a:avLst/>
          </a:prstGeom>
        </p:spPr>
        <p:txBody>
          <a:bodyPr/>
          <a:lstStyle/>
          <a:p>
            <a:endParaRPr lang="zh-CN" altLang="en-US"/>
          </a:p>
        </p:txBody>
      </p:sp>
      <p:sp>
        <p:nvSpPr>
          <p:cNvPr id="7" name="页脚占位符 6"/>
          <p:cNvSpPr>
            <a:spLocks noGrp="1"/>
          </p:cNvSpPr>
          <p:nvPr>
            <p:ph type="ftr" sz="quarter" idx="11"/>
          </p:nvPr>
        </p:nvSpPr>
        <p:spPr>
          <a:xfrm>
            <a:off x="660403" y="6235704"/>
            <a:ext cx="4140201" cy="206381"/>
          </a:xfrm>
          <a:prstGeom prst="rect">
            <a:avLst/>
          </a:prstGeom>
        </p:spPr>
        <p:txBody>
          <a:bodyPr/>
          <a:lstStyle/>
          <a:p>
            <a:r>
              <a:rPr lang="zh-CN" altLang="en-US"/>
              <a:t>请在插入菜单</a:t>
            </a:r>
            <a:r>
              <a:rPr lang="en-US" altLang="zh-CN"/>
              <a:t>—</a:t>
            </a:r>
            <a:r>
              <a:rPr lang="zh-CN" altLang="en-US"/>
              <a:t>页眉和页脚中修改此文本</a:t>
            </a:r>
            <a:endParaRPr lang="zh-CN" altLang="en-US" dirty="0"/>
          </a:p>
        </p:txBody>
      </p:sp>
      <p:sp>
        <p:nvSpPr>
          <p:cNvPr id="8" name="灯片编号占位符 7"/>
          <p:cNvSpPr>
            <a:spLocks noGrp="1"/>
          </p:cNvSpPr>
          <p:nvPr>
            <p:ph type="sldNum" sz="quarter" idx="12"/>
          </p:nvPr>
        </p:nvSpPr>
        <p:spPr>
          <a:xfrm>
            <a:off x="8971305" y="6235704"/>
            <a:ext cx="2547595" cy="206381"/>
          </a:xfrm>
          <a:prstGeom prst="rect">
            <a:avLst/>
          </a:prstGeom>
        </p:spPr>
        <p:txBody>
          <a:bodyPr/>
          <a:lstStyle/>
          <a:p>
            <a:fld id="{5DD3DB80-B894-403A-B48E-6FDC1A72010E}"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cSld name="末尾幻灯片">
    <p:bg>
      <p:bgPr>
        <a:solidFill>
          <a:schemeClr val="bg1"/>
        </a:solidFill>
        <a:effectLst/>
      </p:bgPr>
    </p:bg>
    <p:spTree>
      <p:nvGrpSpPr>
        <p:cNvPr id="1" name=""/>
        <p:cNvGrpSpPr/>
        <p:nvPr/>
      </p:nvGrpSpPr>
      <p:grpSpPr>
        <a:xfrm>
          <a:off x="0" y="0"/>
          <a:ext cx="0" cy="0"/>
          <a:chOff x="0" y="0"/>
          <a:chExt cx="0" cy="0"/>
        </a:xfrm>
      </p:grpSpPr>
      <p:sp>
        <p:nvSpPr>
          <p:cNvPr id="11" name="iŝļîďê"/>
          <p:cNvSpPr/>
          <p:nvPr/>
        </p:nvSpPr>
        <p:spPr>
          <a:xfrm>
            <a:off x="12191319" y="0"/>
            <a:ext cx="684" cy="13546"/>
          </a:xfrm>
          <a:custGeom>
            <a:avLst/>
            <a:gdLst>
              <a:gd name="connsiteX0" fmla="*/ 0 w 684"/>
              <a:gd name="connsiteY0" fmla="*/ 0 h 13546"/>
              <a:gd name="connsiteX1" fmla="*/ 684 w 684"/>
              <a:gd name="connsiteY1" fmla="*/ 0 h 13546"/>
              <a:gd name="connsiteX2" fmla="*/ 684 w 684"/>
              <a:gd name="connsiteY2" fmla="*/ 13546 h 13546"/>
              <a:gd name="connsiteX3" fmla="*/ 0 w 684"/>
              <a:gd name="connsiteY3" fmla="*/ 0 h 13546"/>
            </a:gdLst>
            <a:ahLst/>
            <a:cxnLst>
              <a:cxn ang="0">
                <a:pos x="connsiteX0" y="connsiteY0"/>
              </a:cxn>
              <a:cxn ang="0">
                <a:pos x="connsiteX1" y="connsiteY1"/>
              </a:cxn>
              <a:cxn ang="0">
                <a:pos x="connsiteX2" y="connsiteY2"/>
              </a:cxn>
              <a:cxn ang="0">
                <a:pos x="connsiteX3" y="connsiteY3"/>
              </a:cxn>
            </a:cxnLst>
            <a:rect l="l" t="t" r="r" b="b"/>
            <a:pathLst>
              <a:path w="684" h="13546">
                <a:moveTo>
                  <a:pt x="0" y="0"/>
                </a:moveTo>
                <a:lnTo>
                  <a:pt x="684" y="0"/>
                </a:lnTo>
                <a:lnTo>
                  <a:pt x="684" y="13546"/>
                </a:lnTo>
                <a:lnTo>
                  <a:pt x="0" y="0"/>
                </a:lnTo>
                <a:close/>
              </a:path>
            </a:pathLst>
          </a:custGeom>
          <a:solidFill>
            <a:schemeClr val="bg1"/>
          </a:solidFill>
          <a:ln w="14015" cap="flat">
            <a:noFill/>
            <a:prstDash val="solid"/>
            <a:miter/>
          </a:ln>
        </p:spPr>
        <p:txBody>
          <a:bodyPr wrap="square" rtlCol="0" anchor="ctr">
            <a:noAutofit/>
          </a:bodyPr>
          <a:lstStyle/>
          <a:p>
            <a:endParaRPr lang="zh-CN" altLang="en-US" sz="1350">
              <a:solidFill>
                <a:schemeClr val="tx1"/>
              </a:solidFill>
            </a:endParaRPr>
          </a:p>
        </p:txBody>
      </p:sp>
      <p:grpSp>
        <p:nvGrpSpPr>
          <p:cNvPr id="6" name="组合 5"/>
          <p:cNvGrpSpPr/>
          <p:nvPr userDrawn="1"/>
        </p:nvGrpSpPr>
        <p:grpSpPr>
          <a:xfrm>
            <a:off x="0" y="2087788"/>
            <a:ext cx="12192000" cy="4770212"/>
            <a:chOff x="0" y="2087788"/>
            <a:chExt cx="12192000" cy="4770212"/>
          </a:xfrm>
        </p:grpSpPr>
        <p:sp>
          <p:nvSpPr>
            <p:cNvPr id="7" name="iSḻíḍê"/>
            <p:cNvSpPr/>
            <p:nvPr userDrawn="1"/>
          </p:nvSpPr>
          <p:spPr>
            <a:xfrm>
              <a:off x="690881" y="2087788"/>
              <a:ext cx="11501119" cy="4770212"/>
            </a:xfrm>
            <a:prstGeom prst="rect">
              <a:avLst/>
            </a:prstGeom>
            <a:blipFill dpi="0" rotWithShape="1">
              <a:blip r:embed="rId2" cstate="email">
                <a:alphaModFix amt="14000"/>
                <a:grayscl/>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8" name="íṥļíḓe"/>
            <p:cNvSpPr/>
            <p:nvPr userDrawn="1"/>
          </p:nvSpPr>
          <p:spPr>
            <a:xfrm>
              <a:off x="0" y="2087788"/>
              <a:ext cx="12192000" cy="4770212"/>
            </a:xfrm>
            <a:prstGeom prst="rect">
              <a:avLst/>
            </a:prstGeom>
            <a:blipFill dpi="0" rotWithShape="1">
              <a:blip r:embed="rId3" cstate="email">
                <a:alphaModFix amt="71000"/>
                <a:grayscl/>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sp>
        <p:nvSpPr>
          <p:cNvPr id="23" name="文本占位符 22"/>
          <p:cNvSpPr>
            <a:spLocks noGrp="1"/>
          </p:cNvSpPr>
          <p:nvPr>
            <p:ph type="body" sz="quarter" idx="11" hasCustomPrompt="1"/>
          </p:nvPr>
        </p:nvSpPr>
        <p:spPr>
          <a:xfrm>
            <a:off x="6095999" y="6004834"/>
            <a:ext cx="5422899" cy="258532"/>
          </a:xfrm>
        </p:spPr>
        <p:txBody>
          <a:bodyPr vert="horz" wrap="square" lIns="91440" tIns="45720" rIns="91440" bIns="45720" rtlCol="0" anchor="ctr">
            <a:spAutoFit/>
          </a:bodyPr>
          <a:lstStyle>
            <a:lvl1pPr marL="0" indent="0" algn="r">
              <a:buNone/>
              <a:defRPr lang="zh-CN" altLang="en-US" sz="900" b="0" dirty="0" smtClean="0">
                <a:ln>
                  <a:noFill/>
                </a:ln>
                <a:latin typeface="+mj-lt"/>
                <a:ea typeface="+mj-ea"/>
                <a:cs typeface="+mj-cs"/>
              </a:defRPr>
            </a:lvl1pPr>
          </a:lstStyle>
          <a:p>
            <a:pPr marL="0" indent="0"/>
            <a:r>
              <a:rPr lang="en-US" altLang="zh-CN" dirty="0"/>
              <a:t>Signature</a:t>
            </a:r>
            <a:endParaRPr lang="en-US" altLang="zh-CN" dirty="0"/>
          </a:p>
        </p:txBody>
      </p:sp>
      <p:sp>
        <p:nvSpPr>
          <p:cNvPr id="27" name="文本占位符 26"/>
          <p:cNvSpPr>
            <a:spLocks noGrp="1"/>
          </p:cNvSpPr>
          <p:nvPr>
            <p:ph type="body" sz="quarter" idx="12" hasCustomPrompt="1"/>
          </p:nvPr>
        </p:nvSpPr>
        <p:spPr>
          <a:xfrm>
            <a:off x="660400" y="6004834"/>
            <a:ext cx="5422899" cy="258532"/>
          </a:xfrm>
        </p:spPr>
        <p:txBody>
          <a:bodyPr vert="horz" wrap="square" lIns="91440" tIns="45720" rIns="91440" bIns="45720" rtlCol="0" anchor="ctr">
            <a:spAutoFit/>
          </a:bodyPr>
          <a:lstStyle>
            <a:lvl1pPr marL="0" indent="0" algn="l">
              <a:buNone/>
              <a:defRPr lang="zh-CN" altLang="en-US" sz="900" b="0" dirty="0" smtClean="0">
                <a:ln>
                  <a:noFill/>
                </a:ln>
                <a:latin typeface="+mj-lt"/>
                <a:ea typeface="+mj-ea"/>
                <a:cs typeface="+mj-cs"/>
              </a:defRPr>
            </a:lvl1pPr>
          </a:lstStyle>
          <a:p>
            <a:pPr lvl="0"/>
            <a:r>
              <a:rPr lang="en-US" altLang="zh-CN" dirty="0"/>
              <a:t>Date</a:t>
            </a:r>
            <a:endParaRPr lang="en-US" altLang="zh-CN" dirty="0"/>
          </a:p>
        </p:txBody>
      </p:sp>
      <p:sp>
        <p:nvSpPr>
          <p:cNvPr id="3" name="文本占位符 2"/>
          <p:cNvSpPr>
            <a:spLocks noGrp="1"/>
          </p:cNvSpPr>
          <p:nvPr>
            <p:ph type="body" sz="quarter" idx="13" hasCustomPrompt="1"/>
          </p:nvPr>
        </p:nvSpPr>
        <p:spPr>
          <a:xfrm>
            <a:off x="660399" y="2065342"/>
            <a:ext cx="10858500" cy="2319337"/>
          </a:xfrm>
        </p:spPr>
        <p:txBody>
          <a:bodyPr anchor="b">
            <a:normAutofit/>
          </a:bodyPr>
          <a:lstStyle>
            <a:lvl1pPr marL="0" indent="0" algn="ctr">
              <a:lnSpc>
                <a:spcPct val="120000"/>
              </a:lnSpc>
              <a:spcBef>
                <a:spcPts val="0"/>
              </a:spcBef>
              <a:buNone/>
              <a:defRPr sz="5400" b="1"/>
            </a:lvl1pPr>
          </a:lstStyle>
          <a:p>
            <a:pPr lvl="0"/>
            <a:r>
              <a:rPr lang="en-US" altLang="zh-CN" dirty="0"/>
              <a:t>Thank you</a:t>
            </a:r>
            <a:endParaRPr lang="en-US" altLang="zh-CN" dirty="0"/>
          </a:p>
        </p:txBody>
      </p:sp>
      <p:pic>
        <p:nvPicPr>
          <p:cNvPr id="9" name="图片 8"/>
          <p:cNvPicPr>
            <a:picLocks noChangeAspect="1"/>
          </p:cNvPicPr>
          <p:nvPr userDrawn="1"/>
        </p:nvPicPr>
        <p:blipFill rotWithShape="1">
          <a:blip r:embed="rId4" cstate="email">
            <a:grayscl/>
          </a:blip>
          <a:srcRect t="29760" r="8874"/>
          <a:stretch>
            <a:fillRect/>
          </a:stretch>
        </p:blipFill>
        <p:spPr>
          <a:xfrm flipH="1">
            <a:off x="-1" y="0"/>
            <a:ext cx="4019547" cy="1969408"/>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1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0CFAB158-2681-4AA5-8A4E-5743A41F92E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showMasterSp="0" userDrawn="1">
  <p:cSld name="自定义版式">
    <p:bg>
      <p:bgPr>
        <a:noFill/>
        <a:effectLst/>
      </p:bgPr>
    </p:bg>
    <p:spTree>
      <p:nvGrpSpPr>
        <p:cNvPr id="1" name=""/>
        <p:cNvGrpSpPr/>
        <p:nvPr/>
      </p:nvGrpSpPr>
      <p:grpSpPr>
        <a:xfrm>
          <a:off x="0" y="0"/>
          <a:ext cx="0" cy="0"/>
          <a:chOff x="0" y="0"/>
          <a:chExt cx="0" cy="0"/>
        </a:xfrm>
      </p:grpSpPr>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showMasterSp="0" userDrawn="1">
  <p:cSld name="3_自定义版式">
    <p:bg>
      <p:bgPr>
        <a:noFill/>
        <a:effectLst/>
      </p:bgPr>
    </p:bg>
    <p:spTree>
      <p:nvGrpSpPr>
        <p:cNvPr id="1" name=""/>
        <p:cNvGrpSpPr/>
        <p:nvPr/>
      </p:nvGrpSpPr>
      <p:grpSpPr>
        <a:xfrm>
          <a:off x="0" y="0"/>
          <a:ext cx="0" cy="0"/>
          <a:chOff x="0" y="0"/>
          <a:chExt cx="0" cy="0"/>
        </a:xfrm>
      </p:grpSpPr>
      <p:sp>
        <p:nvSpPr>
          <p:cNvPr id="11" name="箭头: 五边形 10"/>
          <p:cNvSpPr/>
          <p:nvPr userDrawn="1"/>
        </p:nvSpPr>
        <p:spPr>
          <a:xfrm>
            <a:off x="0" y="679450"/>
            <a:ext cx="10094384" cy="62547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00" strike="noStrike" noProof="1"/>
          </a:p>
        </p:txBody>
      </p:sp>
      <p:graphicFrame>
        <p:nvGraphicFramePr>
          <p:cNvPr id="12" name="表格 7"/>
          <p:cNvGraphicFramePr>
            <a:graphicFrameLocks noGrp="1"/>
          </p:cNvGraphicFramePr>
          <p:nvPr userDrawn="1"/>
        </p:nvGraphicFramePr>
        <p:xfrm>
          <a:off x="0" y="17463"/>
          <a:ext cx="12192000" cy="822325"/>
        </p:xfrm>
        <a:graphic>
          <a:graphicData uri="http://schemas.openxmlformats.org/drawingml/2006/table">
            <a:tbl>
              <a:tblPr firstRow="1" bandRow="1">
                <a:tableStyleId>{5C22544A-7EE6-4342-B048-85BDC9FD1C3A}</a:tableStyleId>
              </a:tblPr>
              <a:tblGrid>
                <a:gridCol w="2438400"/>
                <a:gridCol w="2438400"/>
                <a:gridCol w="2438400"/>
                <a:gridCol w="2438400"/>
                <a:gridCol w="2438400"/>
              </a:tblGrid>
              <a:tr h="822325">
                <a:tc>
                  <a:txBody>
                    <a:bodyPr/>
                    <a:lstStyle/>
                    <a:p>
                      <a:pPr algn="ctr"/>
                      <a:r>
                        <a:rPr lang="zh-CN" altLang="en-US" sz="2400" b="0" kern="1200" dirty="0">
                          <a:solidFill>
                            <a:schemeClr val="tx1"/>
                          </a:solidFill>
                          <a:latin typeface="方正粗黑宋简体" panose="02000000000000000000" pitchFamily="2" charset="-122"/>
                          <a:ea typeface="方正粗黑宋简体" panose="02000000000000000000" pitchFamily="2" charset="-122"/>
                          <a:cs typeface="+mn-cs"/>
                        </a:rPr>
                        <a:t>课标解读</a:t>
                      </a:r>
                      <a:endParaRPr lang="zh-CN" altLang="en-US" sz="2400" b="0" kern="1200" dirty="0">
                        <a:solidFill>
                          <a:schemeClr val="tx1"/>
                        </a:solidFill>
                        <a:latin typeface="方正粗黑宋简体" panose="02000000000000000000" pitchFamily="2" charset="-122"/>
                        <a:ea typeface="方正粗黑宋简体" panose="02000000000000000000" pitchFamily="2" charset="-122"/>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b="0" kern="1200" noProof="0" dirty="0">
                          <a:solidFill>
                            <a:schemeClr val="tx1"/>
                          </a:solidFill>
                          <a:latin typeface="方正粗黑宋简体" panose="02000000000000000000" pitchFamily="2" charset="-122"/>
                          <a:ea typeface="方正粗黑宋简体" panose="02000000000000000000" pitchFamily="2" charset="-122"/>
                          <a:cs typeface="+mn-cs"/>
                        </a:rPr>
                        <a:t>五年高频考点</a:t>
                      </a:r>
                      <a:endParaRPr lang="zh-CN" altLang="en-US" sz="2400" b="0" kern="1200" noProof="0" dirty="0">
                        <a:solidFill>
                          <a:schemeClr val="tx1"/>
                        </a:solidFill>
                        <a:latin typeface="方正粗黑宋简体" panose="02000000000000000000" pitchFamily="2" charset="-122"/>
                        <a:ea typeface="方正粗黑宋简体" panose="02000000000000000000" pitchFamily="2" charset="-122"/>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b="0" kern="1200" noProof="0" dirty="0">
                          <a:solidFill>
                            <a:schemeClr val="bg1"/>
                          </a:solidFill>
                          <a:latin typeface="方正粗黑宋简体" panose="02000000000000000000" pitchFamily="2" charset="-122"/>
                          <a:ea typeface="方正粗黑宋简体" panose="02000000000000000000" pitchFamily="2" charset="-122"/>
                          <a:cs typeface="+mn-cs"/>
                        </a:rPr>
                        <a:t>知识梳理</a:t>
                      </a:r>
                      <a:endParaRPr lang="zh-CN" altLang="en-US" sz="2400" b="0" kern="1200" noProof="0" dirty="0">
                        <a:solidFill>
                          <a:schemeClr val="bg1"/>
                        </a:solidFill>
                        <a:latin typeface="方正粗黑宋简体" panose="02000000000000000000" pitchFamily="2" charset="-122"/>
                        <a:ea typeface="方正粗黑宋简体" panose="02000000000000000000" pitchFamily="2" charset="-122"/>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b="0" kern="1200" noProof="0" dirty="0">
                          <a:solidFill>
                            <a:schemeClr val="tx1"/>
                          </a:solidFill>
                          <a:latin typeface="方正粗黑宋简体" panose="02000000000000000000" pitchFamily="2" charset="-122"/>
                          <a:ea typeface="方正粗黑宋简体" panose="02000000000000000000" pitchFamily="2" charset="-122"/>
                          <a:cs typeface="+mn-cs"/>
                        </a:rPr>
                        <a:t>阶段特征</a:t>
                      </a:r>
                      <a:endParaRPr lang="zh-CN" altLang="en-US" sz="2400" b="0" kern="1200" noProof="0" dirty="0">
                        <a:solidFill>
                          <a:schemeClr val="tx1"/>
                        </a:solidFill>
                        <a:latin typeface="方正粗黑宋简体" panose="02000000000000000000" pitchFamily="2" charset="-122"/>
                        <a:ea typeface="方正粗黑宋简体" panose="02000000000000000000" pitchFamily="2" charset="-122"/>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b="0" kern="1200" noProof="0" dirty="0">
                          <a:solidFill>
                            <a:schemeClr val="tx1"/>
                          </a:solidFill>
                          <a:latin typeface="方正粗黑宋简体" panose="02000000000000000000" pitchFamily="2" charset="-122"/>
                          <a:ea typeface="方正粗黑宋简体" panose="02000000000000000000" pitchFamily="2" charset="-122"/>
                          <a:cs typeface="+mn-cs"/>
                        </a:rPr>
                        <a:t>命题探究</a:t>
                      </a:r>
                      <a:endParaRPr lang="zh-CN" altLang="en-US" sz="2400" b="0" kern="1200" noProof="0" dirty="0">
                        <a:solidFill>
                          <a:schemeClr val="tx1"/>
                        </a:solidFill>
                        <a:latin typeface="方正粗黑宋简体" panose="02000000000000000000" pitchFamily="2" charset="-122"/>
                        <a:ea typeface="方正粗黑宋简体" panose="02000000000000000000" pitchFamily="2" charset="-122"/>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2"/>
                    </a:solidFill>
                  </a:tcPr>
                </a:tc>
              </a:tr>
            </a:tbl>
          </a:graphicData>
        </a:graphic>
      </p:graphicFrame>
      <p:pic>
        <p:nvPicPr>
          <p:cNvPr id="18449" name="图片 2"/>
          <p:cNvPicPr>
            <a:picLocks noChangeAspect="1"/>
          </p:cNvPicPr>
          <p:nvPr userDrawn="1"/>
        </p:nvPicPr>
        <p:blipFill>
          <a:blip r:embed="rId2"/>
          <a:stretch>
            <a:fillRect/>
          </a:stretch>
        </p:blipFill>
        <p:spPr>
          <a:xfrm>
            <a:off x="10399184" y="6550025"/>
            <a:ext cx="1727200" cy="239713"/>
          </a:xfrm>
          <a:prstGeom prst="rect">
            <a:avLst/>
          </a:prstGeom>
          <a:noFill/>
          <a:ln w="9525">
            <a:noFill/>
          </a:ln>
        </p:spPr>
      </p:pic>
      <p:sp>
        <p:nvSpPr>
          <p:cNvPr id="14" name="文本占位符 13"/>
          <p:cNvSpPr>
            <a:spLocks noGrp="1"/>
          </p:cNvSpPr>
          <p:nvPr userDrawn="1">
            <p:ph type="body" sz="quarter" idx="10" hasCustomPrompt="1"/>
          </p:nvPr>
        </p:nvSpPr>
        <p:spPr>
          <a:xfrm>
            <a:off x="852488" y="1819275"/>
            <a:ext cx="9702800" cy="3481388"/>
          </a:xfrm>
          <a:prstGeom prst="rect">
            <a:avLst/>
          </a:prstGeom>
        </p:spPr>
        <p:txBody>
          <a:bodyPr/>
          <a:lstStyle>
            <a:lvl1pPr marL="0" indent="0">
              <a:lnSpc>
                <a:spcPct val="120000"/>
              </a:lnSpc>
              <a:spcBef>
                <a:spcPts val="0"/>
              </a:spcBef>
              <a:buFontTx/>
              <a:buNone/>
              <a:defRPr>
                <a:latin typeface="华文中宋" panose="02010600040101010101" pitchFamily="2" charset="-122"/>
                <a:ea typeface="华文中宋" panose="02010600040101010101" pitchFamily="2" charset="-122"/>
              </a:defRPr>
            </a:lvl1pPr>
            <a:lvl2pPr marL="257175" indent="0">
              <a:buFontTx/>
              <a:buNone/>
              <a:defRPr/>
            </a:lvl2pPr>
            <a:lvl3pPr marL="514350" indent="0">
              <a:buFontTx/>
              <a:buNone/>
              <a:defRPr/>
            </a:lvl3pPr>
            <a:lvl4pPr marL="771525" indent="0">
              <a:buFontTx/>
              <a:buNone/>
              <a:defRPr/>
            </a:lvl4pPr>
            <a:lvl5pPr marL="1028700" indent="0">
              <a:buFontTx/>
              <a:buNone/>
              <a:defRPr/>
            </a:lvl5pPr>
          </a:lstStyle>
          <a:p>
            <a:pPr lvl="0" fontAlgn="base"/>
            <a:r>
              <a:rPr lang="zh-CN" altLang="en-US" strike="noStrike" noProof="1" dirty="0"/>
              <a:t>默认模板字体：华文中宋</a:t>
            </a:r>
            <a:endParaRPr lang="en-US" altLang="zh-CN" strike="noStrike" noProof="1" dirty="0"/>
          </a:p>
          <a:p>
            <a:pPr lvl="0" fontAlgn="base"/>
            <a:r>
              <a:rPr lang="zh-CN" altLang="en-US" strike="noStrike" noProof="1" dirty="0"/>
              <a:t>默认模板字号：</a:t>
            </a:r>
            <a:r>
              <a:rPr lang="en-US" altLang="zh-CN" strike="noStrike" noProof="1" dirty="0"/>
              <a:t>28</a:t>
            </a:r>
            <a:r>
              <a:rPr lang="zh-CN" altLang="en-US" strike="noStrike" noProof="1" dirty="0"/>
              <a:t>号</a:t>
            </a:r>
            <a:endParaRPr lang="en-US" altLang="zh-CN" strike="noStrike" noProof="1" dirty="0"/>
          </a:p>
          <a:p>
            <a:pPr lvl="0" fontAlgn="base"/>
            <a:r>
              <a:rPr lang="zh-CN" altLang="en-US" strike="noStrike" noProof="1" dirty="0"/>
              <a:t>默认模板字距：</a:t>
            </a:r>
            <a:r>
              <a:rPr lang="en-US" altLang="zh-CN" strike="noStrike" noProof="1" dirty="0"/>
              <a:t>1.2</a:t>
            </a:r>
            <a:endParaRPr lang="en-US" altLang="zh-CN" strike="noStrike" noProof="1" dirty="0"/>
          </a:p>
          <a:p>
            <a:pPr lvl="0" fontAlgn="base"/>
            <a:endParaRPr lang="en-US" altLang="zh-CN" strike="noStrike" noProof="1" dirty="0"/>
          </a:p>
          <a:p>
            <a:pPr lvl="0" fontAlgn="base"/>
            <a:r>
              <a:rPr lang="zh-CN" altLang="en-US" strike="noStrike" noProof="1" dirty="0"/>
              <a:t>如需要修改，请转到“母版”修改</a:t>
            </a:r>
            <a:endParaRPr lang="zh-CN" altLang="en-US" strike="noStrike" noProof="1" dirty="0"/>
          </a:p>
        </p:txBody>
      </p:sp>
      <p:sp>
        <p:nvSpPr>
          <p:cNvPr id="17" name="文本占位符 16"/>
          <p:cNvSpPr>
            <a:spLocks noGrp="1"/>
          </p:cNvSpPr>
          <p:nvPr>
            <p:ph type="body" sz="quarter" idx="11"/>
          </p:nvPr>
        </p:nvSpPr>
        <p:spPr>
          <a:xfrm>
            <a:off x="0" y="716048"/>
            <a:ext cx="4077811" cy="550863"/>
          </a:xfrm>
          <a:prstGeom prst="rect">
            <a:avLst/>
          </a:prstGeom>
        </p:spPr>
        <p:txBody>
          <a:bodyPr/>
          <a:lstStyle>
            <a:lvl1pPr marL="0" indent="0">
              <a:lnSpc>
                <a:spcPct val="100000"/>
              </a:lnSpc>
              <a:spcBef>
                <a:spcPts val="0"/>
              </a:spcBef>
              <a:buFontTx/>
              <a:buNone/>
              <a:defRPr lang="zh-CN" altLang="en-US" sz="1575" b="1" kern="1200" dirty="0" smtClean="0">
                <a:solidFill>
                  <a:schemeClr val="bg1"/>
                </a:solidFill>
                <a:latin typeface="+mn-lt"/>
                <a:ea typeface="+mn-ea"/>
                <a:cs typeface="+mn-cs"/>
              </a:defRPr>
            </a:lvl1pPr>
          </a:lstStyle>
          <a:p>
            <a:pPr lvl="0" fontAlgn="base"/>
            <a:endParaRPr lang="zh-CN" altLang="en-US" strike="noStrike" noProof="1"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image" Target="../media/image2.png"/><Relationship Id="rId10" Type="http://schemas.openxmlformats.org/officeDocument/2006/relationships/image" Target="../media/image3.png"/><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îṩlîḋé"/>
          <p:cNvSpPr/>
          <p:nvPr userDrawn="1"/>
        </p:nvSpPr>
        <p:spPr>
          <a:xfrm>
            <a:off x="0" y="2087788"/>
            <a:ext cx="12192000" cy="4770212"/>
          </a:xfrm>
          <a:prstGeom prst="rect">
            <a:avLst/>
          </a:prstGeom>
          <a:blipFill dpi="0" rotWithShape="1">
            <a:blip r:embed="rId10" cstate="email">
              <a:alphaModFix amt="20000"/>
              <a:grayscl/>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标题占位符 1"/>
          <p:cNvSpPr>
            <a:spLocks noGrp="1"/>
          </p:cNvSpPr>
          <p:nvPr>
            <p:ph type="title"/>
          </p:nvPr>
        </p:nvSpPr>
        <p:spPr>
          <a:xfrm>
            <a:off x="660403" y="0"/>
            <a:ext cx="10858500" cy="1028700"/>
          </a:xfrm>
          <a:prstGeom prst="rect">
            <a:avLst/>
          </a:prstGeom>
        </p:spPr>
        <p:txBody>
          <a:bodyPr vert="horz" lIns="91440" tIns="45720" rIns="91440" bIns="45720" rtlCol="0" anchor="b">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60403" y="1130300"/>
            <a:ext cx="10858500" cy="5003800"/>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10" name="日期占位符 9"/>
          <p:cNvSpPr>
            <a:spLocks noGrp="1"/>
          </p:cNvSpPr>
          <p:nvPr>
            <p:ph type="dt" sz="half" idx="2"/>
          </p:nvPr>
        </p:nvSpPr>
        <p:spPr>
          <a:xfrm>
            <a:off x="5401732" y="6235704"/>
            <a:ext cx="1388536" cy="206381"/>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zh-CN" altLang="en-US"/>
          </a:p>
        </p:txBody>
      </p:sp>
      <p:sp>
        <p:nvSpPr>
          <p:cNvPr id="11" name="页脚占位符 10"/>
          <p:cNvSpPr>
            <a:spLocks noGrp="1"/>
          </p:cNvSpPr>
          <p:nvPr>
            <p:ph type="ftr" sz="quarter" idx="3"/>
          </p:nvPr>
        </p:nvSpPr>
        <p:spPr>
          <a:xfrm>
            <a:off x="660403" y="6235704"/>
            <a:ext cx="4140201" cy="206381"/>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r>
              <a:rPr lang="zh-CN" altLang="en-US"/>
              <a:t>请在插入菜单</a:t>
            </a:r>
            <a:r>
              <a:rPr lang="en-US" altLang="zh-CN"/>
              <a:t>—</a:t>
            </a:r>
            <a:r>
              <a:rPr lang="zh-CN" altLang="en-US"/>
              <a:t>页眉和页脚中修改此文本</a:t>
            </a:r>
            <a:endParaRPr lang="zh-CN" altLang="en-US" dirty="0"/>
          </a:p>
        </p:txBody>
      </p:sp>
      <p:sp>
        <p:nvSpPr>
          <p:cNvPr id="12" name="灯片编号占位符 11"/>
          <p:cNvSpPr>
            <a:spLocks noGrp="1"/>
          </p:cNvSpPr>
          <p:nvPr>
            <p:ph type="sldNum" sz="quarter" idx="4"/>
          </p:nvPr>
        </p:nvSpPr>
        <p:spPr>
          <a:xfrm>
            <a:off x="8971305" y="6235704"/>
            <a:ext cx="2547595" cy="206381"/>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5DD3DB80-B894-403A-B48E-6FDC1A72010E}" type="slidenum">
              <a:rPr lang="zh-CN" altLang="en-US" smtClean="0"/>
            </a:fld>
            <a:endParaRPr lang="zh-CN" altLang="en-US"/>
          </a:p>
        </p:txBody>
      </p:sp>
      <p:sp>
        <p:nvSpPr>
          <p:cNvPr id="8" name="í$ḷïďê"/>
          <p:cNvSpPr/>
          <p:nvPr userDrawn="1"/>
        </p:nvSpPr>
        <p:spPr>
          <a:xfrm>
            <a:off x="690881" y="2087788"/>
            <a:ext cx="11501119" cy="4770212"/>
          </a:xfrm>
          <a:prstGeom prst="rect">
            <a:avLst/>
          </a:prstGeom>
          <a:blipFill dpi="0" rotWithShape="1">
            <a:blip r:embed="rId11" cstate="email">
              <a:alphaModFix amt="5000"/>
              <a:grayscl/>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3" name="图片 12"/>
          <p:cNvPicPr>
            <a:picLocks noChangeAspect="1"/>
          </p:cNvPicPr>
          <p:nvPr userDrawn="1"/>
        </p:nvPicPr>
        <p:blipFill rotWithShape="1">
          <a:blip r:embed="rId12" cstate="email">
            <a:grayscl/>
          </a:blip>
          <a:srcRect t="7765" r="63628" b="53219"/>
          <a:stretch>
            <a:fillRect/>
          </a:stretch>
        </p:blipFill>
        <p:spPr>
          <a:xfrm>
            <a:off x="10587641" y="5764054"/>
            <a:ext cx="1604359" cy="109394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685800" rtl="0" eaLnBrk="1" latinLnBrk="0" hangingPunct="1">
        <a:lnSpc>
          <a:spcPct val="90000"/>
        </a:lnSpc>
        <a:spcBef>
          <a:spcPct val="0"/>
        </a:spcBef>
        <a:buNone/>
        <a:defRPr sz="1800" b="1"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2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themeOverride" Target="../theme/themeOverride1.xml"/><Relationship Id="rId1" Type="http://schemas.openxmlformats.org/officeDocument/2006/relationships/tags" Target="../tags/tag6.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7.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8.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9.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0.xml"/></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6.xml"/><Relationship Id="rId2" Type="http://schemas.openxmlformats.org/officeDocument/2006/relationships/tags" Target="../tags/tag62.xml"/><Relationship Id="rId1" Type="http://schemas.openxmlformats.org/officeDocument/2006/relationships/tags" Target="../tags/tag61.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3.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4.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5.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 Target="slide1.xml"/><Relationship Id="rId1" Type="http://schemas.openxmlformats.org/officeDocument/2006/relationships/tags" Target="../tags/tag66.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7.xml"/></Relationships>
</file>

<file path=ppt/slides/_rels/slide2.xml.rels><?xml version="1.0" encoding="UTF-8" standalone="yes"?>
<Relationships xmlns="http://schemas.openxmlformats.org/package/2006/relationships"><Relationship Id="rId9" Type="http://schemas.openxmlformats.org/officeDocument/2006/relationships/tags" Target="../tags/tag15.xml"/><Relationship Id="rId8" Type="http://schemas.openxmlformats.org/officeDocument/2006/relationships/tags" Target="../tags/tag14.xml"/><Relationship Id="rId7" Type="http://schemas.openxmlformats.org/officeDocument/2006/relationships/tags" Target="../tags/tag13.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9" Type="http://schemas.openxmlformats.org/officeDocument/2006/relationships/slideLayout" Target="../slideLayouts/slideLayout6.xml"/><Relationship Id="rId38" Type="http://schemas.openxmlformats.org/officeDocument/2006/relationships/tags" Target="../tags/tag44.xml"/><Relationship Id="rId37" Type="http://schemas.openxmlformats.org/officeDocument/2006/relationships/tags" Target="../tags/tag43.xml"/><Relationship Id="rId36" Type="http://schemas.openxmlformats.org/officeDocument/2006/relationships/tags" Target="../tags/tag42.xml"/><Relationship Id="rId35" Type="http://schemas.openxmlformats.org/officeDocument/2006/relationships/tags" Target="../tags/tag41.xml"/><Relationship Id="rId34" Type="http://schemas.openxmlformats.org/officeDocument/2006/relationships/tags" Target="../tags/tag40.xml"/><Relationship Id="rId33" Type="http://schemas.openxmlformats.org/officeDocument/2006/relationships/tags" Target="../tags/tag39.xml"/><Relationship Id="rId32" Type="http://schemas.openxmlformats.org/officeDocument/2006/relationships/tags" Target="../tags/tag38.xml"/><Relationship Id="rId31" Type="http://schemas.openxmlformats.org/officeDocument/2006/relationships/tags" Target="../tags/tag37.xml"/><Relationship Id="rId30" Type="http://schemas.openxmlformats.org/officeDocument/2006/relationships/tags" Target="../tags/tag36.xml"/><Relationship Id="rId3" Type="http://schemas.openxmlformats.org/officeDocument/2006/relationships/tags" Target="../tags/tag9.xml"/><Relationship Id="rId29" Type="http://schemas.openxmlformats.org/officeDocument/2006/relationships/tags" Target="../tags/tag35.xml"/><Relationship Id="rId28" Type="http://schemas.openxmlformats.org/officeDocument/2006/relationships/tags" Target="../tags/tag34.xml"/><Relationship Id="rId27" Type="http://schemas.openxmlformats.org/officeDocument/2006/relationships/tags" Target="../tags/tag33.xml"/><Relationship Id="rId26" Type="http://schemas.openxmlformats.org/officeDocument/2006/relationships/tags" Target="../tags/tag32.xml"/><Relationship Id="rId25" Type="http://schemas.openxmlformats.org/officeDocument/2006/relationships/tags" Target="../tags/tag31.xml"/><Relationship Id="rId24" Type="http://schemas.openxmlformats.org/officeDocument/2006/relationships/tags" Target="../tags/tag30.xml"/><Relationship Id="rId23" Type="http://schemas.openxmlformats.org/officeDocument/2006/relationships/tags" Target="../tags/tag29.xml"/><Relationship Id="rId22" Type="http://schemas.openxmlformats.org/officeDocument/2006/relationships/tags" Target="../tags/tag28.xml"/><Relationship Id="rId21" Type="http://schemas.openxmlformats.org/officeDocument/2006/relationships/tags" Target="../tags/tag27.xml"/><Relationship Id="rId20" Type="http://schemas.openxmlformats.org/officeDocument/2006/relationships/tags" Target="../tags/tag26.xml"/><Relationship Id="rId2" Type="http://schemas.openxmlformats.org/officeDocument/2006/relationships/tags" Target="../tags/tag8.xml"/><Relationship Id="rId19" Type="http://schemas.openxmlformats.org/officeDocument/2006/relationships/tags" Target="../tags/tag25.xml"/><Relationship Id="rId18" Type="http://schemas.openxmlformats.org/officeDocument/2006/relationships/tags" Target="../tags/tag24.xml"/><Relationship Id="rId17" Type="http://schemas.openxmlformats.org/officeDocument/2006/relationships/tags" Target="../tags/tag23.xml"/><Relationship Id="rId16" Type="http://schemas.openxmlformats.org/officeDocument/2006/relationships/tags" Target="../tags/tag22.xml"/><Relationship Id="rId15" Type="http://schemas.openxmlformats.org/officeDocument/2006/relationships/tags" Target="../tags/tag21.xml"/><Relationship Id="rId14" Type="http://schemas.openxmlformats.org/officeDocument/2006/relationships/tags" Target="../tags/tag20.xml"/><Relationship Id="rId13" Type="http://schemas.openxmlformats.org/officeDocument/2006/relationships/tags" Target="../tags/tag19.xml"/><Relationship Id="rId12" Type="http://schemas.openxmlformats.org/officeDocument/2006/relationships/tags" Target="../tags/tag18.xml"/><Relationship Id="rId11" Type="http://schemas.openxmlformats.org/officeDocument/2006/relationships/tags" Target="../tags/tag17.xml"/><Relationship Id="rId10" Type="http://schemas.openxmlformats.org/officeDocument/2006/relationships/tags" Target="../tags/tag16.xml"/><Relationship Id="rId1" Type="http://schemas.openxmlformats.org/officeDocument/2006/relationships/tags" Target="../tags/tag7.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8.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70.xml"/><Relationship Id="rId1" Type="http://schemas.openxmlformats.org/officeDocument/2006/relationships/tags" Target="../tags/tag69.xml"/></Relationships>
</file>

<file path=ppt/slides/_rels/slide22.xml.rels><?xml version="1.0" encoding="UTF-8" standalone="yes"?>
<Relationships xmlns="http://schemas.openxmlformats.org/package/2006/relationships"><Relationship Id="rId9" Type="http://schemas.openxmlformats.org/officeDocument/2006/relationships/tags" Target="../tags/tag79.xml"/><Relationship Id="rId8" Type="http://schemas.openxmlformats.org/officeDocument/2006/relationships/tags" Target="../tags/tag78.xml"/><Relationship Id="rId7" Type="http://schemas.openxmlformats.org/officeDocument/2006/relationships/tags" Target="../tags/tag77.xml"/><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tags" Target="../tags/tag74.xml"/><Relationship Id="rId3" Type="http://schemas.openxmlformats.org/officeDocument/2006/relationships/tags" Target="../tags/tag73.xml"/><Relationship Id="rId2" Type="http://schemas.openxmlformats.org/officeDocument/2006/relationships/tags" Target="../tags/tag72.xml"/><Relationship Id="rId15" Type="http://schemas.openxmlformats.org/officeDocument/2006/relationships/notesSlide" Target="../notesSlides/notesSlide3.xml"/><Relationship Id="rId14" Type="http://schemas.openxmlformats.org/officeDocument/2006/relationships/slideLayout" Target="../slideLayouts/slideLayout4.xml"/><Relationship Id="rId13" Type="http://schemas.openxmlformats.org/officeDocument/2006/relationships/tags" Target="../tags/tag83.xml"/><Relationship Id="rId12" Type="http://schemas.openxmlformats.org/officeDocument/2006/relationships/tags" Target="../tags/tag82.xml"/><Relationship Id="rId11" Type="http://schemas.openxmlformats.org/officeDocument/2006/relationships/tags" Target="../tags/tag81.xml"/><Relationship Id="rId10" Type="http://schemas.openxmlformats.org/officeDocument/2006/relationships/tags" Target="../tags/tag80.xml"/><Relationship Id="rId1" Type="http://schemas.openxmlformats.org/officeDocument/2006/relationships/tags" Target="../tags/tag7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49.xml"/><Relationship Id="rId4" Type="http://schemas.openxmlformats.org/officeDocument/2006/relationships/tags" Target="../tags/tag48.xml"/><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tags" Target="../tags/tag5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8.png"/><Relationship Id="rId1" Type="http://schemas.openxmlformats.org/officeDocument/2006/relationships/tags" Target="../tags/tag5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3.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9.xml.rels><?xml version="1.0" encoding="UTF-8" standalone="yes"?>
<Relationships xmlns="http://schemas.openxmlformats.org/package/2006/relationships"><Relationship Id="rId9" Type="http://schemas.openxmlformats.org/officeDocument/2006/relationships/slideLayout" Target="../slideLayouts/slideLayout6.xml"/><Relationship Id="rId8" Type="http://schemas.openxmlformats.org/officeDocument/2006/relationships/tags" Target="../tags/tag56.xml"/><Relationship Id="rId7" Type="http://schemas.openxmlformats.org/officeDocument/2006/relationships/tags" Target="../tags/tag55.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ïsḻïḓé"/>
        <p:cNvGrpSpPr/>
        <p:nvPr/>
      </p:nvGrpSpPr>
      <p:grpSpPr>
        <a:xfrm>
          <a:off x="0" y="0"/>
          <a:ext cx="0" cy="0"/>
          <a:chOff x="0" y="0"/>
          <a:chExt cx="0" cy="0"/>
        </a:xfrm>
      </p:grpSpPr>
      <p:sp>
        <p:nvSpPr>
          <p:cNvPr id="6" name="išļíḋè"/>
          <p:cNvSpPr txBox="1"/>
          <p:nvPr/>
        </p:nvSpPr>
        <p:spPr>
          <a:xfrm>
            <a:off x="0" y="0"/>
            <a:ext cx="2346960" cy="697230"/>
          </a:xfrm>
          <a:prstGeom prst="rect">
            <a:avLst/>
          </a:prstGeom>
          <a:solidFill>
            <a:schemeClr val="bg2"/>
          </a:solidFill>
        </p:spPr>
        <p:txBody>
          <a:bodyPr wrap="square" rtlCol="0" anchor="ctr" anchorCtr="0">
            <a:noAutofit/>
          </a:bodyPr>
          <a:lstStyle/>
          <a:p>
            <a:pPr algn="ctr"/>
            <a:r>
              <a:rPr lang="en-US" altLang="zh-CN" sz="2800" b="1" dirty="0">
                <a:latin typeface="汉仪颜楷简" panose="00020600040101010101" charset="-122"/>
                <a:ea typeface="汉仪颜楷简" panose="00020600040101010101" charset="-122"/>
              </a:rPr>
              <a:t>2024</a:t>
            </a:r>
            <a:r>
              <a:rPr lang="zh-CN" altLang="en-US" sz="2800" b="1" dirty="0">
                <a:latin typeface="汉仪颜楷简" panose="00020600040101010101" charset="-122"/>
                <a:ea typeface="汉仪颜楷简" panose="00020600040101010101" charset="-122"/>
              </a:rPr>
              <a:t>二轮复习</a:t>
            </a:r>
            <a:endParaRPr lang="zh-CN" altLang="en-US" sz="2800" b="1" dirty="0">
              <a:latin typeface="汉仪颜楷简" panose="00020600040101010101" charset="-122"/>
              <a:ea typeface="汉仪颜楷简" panose="00020600040101010101" charset="-122"/>
            </a:endParaRPr>
          </a:p>
        </p:txBody>
      </p:sp>
      <p:sp>
        <p:nvSpPr>
          <p:cNvPr id="15" name="文本框 14"/>
          <p:cNvSpPr txBox="1"/>
          <p:nvPr/>
        </p:nvSpPr>
        <p:spPr>
          <a:xfrm>
            <a:off x="283210" y="1851025"/>
            <a:ext cx="11635740" cy="2257425"/>
          </a:xfrm>
          <a:prstGeom prst="rect">
            <a:avLst/>
          </a:prstGeom>
          <a:solidFill>
            <a:schemeClr val="bg2"/>
          </a:solidFill>
        </p:spPr>
        <p:txBody>
          <a:bodyPr wrap="square" rtlCol="0" anchor="ctr" anchorCtr="0">
            <a:spAutoFit/>
          </a:bodyPr>
          <a:p>
            <a:pPr>
              <a:lnSpc>
                <a:spcPct val="110000"/>
              </a:lnSpc>
            </a:pPr>
            <a:r>
              <a:rPr lang="en-US" altLang="zh-CN" sz="2400" b="1" dirty="0" smtClean="0">
                <a:solidFill>
                  <a:schemeClr val="tx1"/>
                </a:solidFill>
                <a:latin typeface="汉仪颜楷简" panose="00020600040101010101" charset="-122"/>
                <a:ea typeface="汉仪颜楷简" panose="00020600040101010101" charset="-122"/>
                <a:cs typeface="方正粗黑宋简体" panose="02000000000000000000" pitchFamily="2" charset="-122"/>
                <a:sym typeface="+mn-ea"/>
              </a:rPr>
              <a:t>   </a:t>
            </a:r>
            <a:r>
              <a:rPr lang="en-US" altLang="zh-CN" sz="2800" b="1" dirty="0" smtClean="0">
                <a:solidFill>
                  <a:schemeClr val="tx1"/>
                </a:solidFill>
                <a:latin typeface="汉仪颜楷简" panose="00020600040101010101" charset="-122"/>
                <a:ea typeface="汉仪颜楷简" panose="00020600040101010101" charset="-122"/>
                <a:cs typeface="方正粗黑宋简体" panose="02000000000000000000" pitchFamily="2" charset="-122"/>
                <a:sym typeface="+mn-ea"/>
              </a:rPr>
              <a:t> </a:t>
            </a:r>
            <a:r>
              <a:rPr lang="zh-CN" altLang="en-US" sz="4000" b="1" dirty="0" smtClean="0">
                <a:solidFill>
                  <a:schemeClr val="tx1"/>
                </a:solidFill>
                <a:latin typeface="汉仪颜楷简" panose="00020600040101010101" charset="-122"/>
                <a:ea typeface="汉仪颜楷简" panose="00020600040101010101" charset="-122"/>
                <a:cs typeface="方正粗黑宋简体" panose="02000000000000000000" pitchFamily="2" charset="-122"/>
                <a:sym typeface="+mn-ea"/>
              </a:rPr>
              <a:t>专题六</a:t>
            </a:r>
            <a:r>
              <a:rPr lang="en-US" altLang="zh-CN" sz="4000" b="1" dirty="0" smtClean="0">
                <a:solidFill>
                  <a:schemeClr val="tx1"/>
                </a:solidFill>
                <a:latin typeface="汉仪颜楷简" panose="00020600040101010101" charset="-122"/>
                <a:ea typeface="汉仪颜楷简" panose="00020600040101010101" charset="-122"/>
                <a:cs typeface="方正粗黑宋简体" panose="02000000000000000000" pitchFamily="2" charset="-122"/>
                <a:sym typeface="+mn-ea"/>
              </a:rPr>
              <a:t> </a:t>
            </a:r>
            <a:endParaRPr lang="en-US" altLang="zh-CN" sz="4000" b="1" dirty="0" smtClean="0">
              <a:solidFill>
                <a:schemeClr val="tx1"/>
              </a:solidFill>
              <a:latin typeface="汉仪颜楷简" panose="00020600040101010101" charset="-122"/>
              <a:ea typeface="汉仪颜楷简" panose="00020600040101010101" charset="-122"/>
              <a:cs typeface="方正粗黑宋简体" panose="02000000000000000000" pitchFamily="2" charset="-122"/>
              <a:sym typeface="+mn-ea"/>
            </a:endParaRPr>
          </a:p>
          <a:p>
            <a:pPr>
              <a:lnSpc>
                <a:spcPct val="110000"/>
              </a:lnSpc>
            </a:pPr>
            <a:r>
              <a:rPr lang="en-US" altLang="zh-CN" sz="4000" b="1" dirty="0" smtClean="0">
                <a:solidFill>
                  <a:schemeClr val="tx1"/>
                </a:solidFill>
                <a:latin typeface="汉仪颜楷简" panose="00020600040101010101" charset="-122"/>
                <a:ea typeface="汉仪颜楷简" panose="00020600040101010101" charset="-122"/>
                <a:cs typeface="方正粗黑宋简体" panose="02000000000000000000" pitchFamily="2" charset="-122"/>
                <a:sym typeface="+mn-ea"/>
              </a:rPr>
              <a:t>           </a:t>
            </a:r>
            <a:r>
              <a:rPr lang="zh-CN" altLang="zh-CN" sz="4400" b="1">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sym typeface="+mn-ea"/>
              </a:rPr>
              <a:t>近代中国的思想解放</a:t>
            </a:r>
            <a:endParaRPr lang="zh-CN" altLang="zh-CN" sz="4400" b="1">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sym typeface="+mn-ea"/>
            </a:endParaRPr>
          </a:p>
          <a:p>
            <a:pPr algn="ctr">
              <a:lnSpc>
                <a:spcPct val="110000"/>
              </a:lnSpc>
            </a:pPr>
            <a:r>
              <a:rPr lang="zh-CN" altLang="zh-CN" sz="4400" b="1">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sym typeface="+mn-ea"/>
              </a:rPr>
              <a:t> </a:t>
            </a:r>
            <a:r>
              <a:rPr lang="en-US" altLang="zh-CN" sz="4400" b="1">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sym typeface="+mn-ea"/>
              </a:rPr>
              <a:t>         ——</a:t>
            </a:r>
            <a:r>
              <a:rPr lang="zh-CN" altLang="en-US" sz="4400" b="1">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sym typeface="+mn-ea"/>
              </a:rPr>
              <a:t>学习西方</a:t>
            </a:r>
            <a:r>
              <a:rPr lang="zh-CN" altLang="en-US" sz="4400" b="1">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sym typeface="+mn-ea"/>
              </a:rPr>
              <a:t>与救亡图存</a:t>
            </a:r>
            <a:endParaRPr lang="zh-CN" altLang="en-US" sz="4400" b="1" dirty="0" smtClean="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mj-cs"/>
              <a:sym typeface="+mn-ea"/>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0" y="0"/>
            <a:ext cx="7028815" cy="478155"/>
          </a:xfrm>
          <a:prstGeom prst="rect">
            <a:avLst/>
          </a:prstGeom>
          <a:solidFill>
            <a:schemeClr val="bg2"/>
          </a:solidFill>
          <a:ln w="28575">
            <a:solidFill>
              <a:schemeClr val="tx1"/>
            </a:solidFill>
          </a:ln>
        </p:spPr>
        <p:txBody>
          <a:bodyPr>
            <a:noAutofit/>
            <a:scene3d>
              <a:camera prst="orthographicFront"/>
              <a:lightRig rig="threePt" dir="t"/>
            </a:scene3d>
          </a:bodyPr>
          <a:p>
            <a:pPr algn="l"/>
            <a:r>
              <a:rPr lang="en-US" altLang="zh-CN" sz="2800" b="1">
                <a:latin typeface="楷体" panose="02010609060101010101" charset="-122"/>
                <a:ea typeface="楷体" panose="02010609060101010101" charset="-122"/>
                <a:sym typeface="+mn-ea"/>
              </a:rPr>
              <a:t>   </a:t>
            </a:r>
            <a:r>
              <a:rPr lang="zh-CN" altLang="en-US" sz="2800" b="1">
                <a:latin typeface="楷体" panose="02010609060101010101" charset="-122"/>
                <a:ea typeface="楷体" panose="02010609060101010101" charset="-122"/>
                <a:sym typeface="+mn-ea"/>
              </a:rPr>
              <a:t>二、</a:t>
            </a:r>
            <a:r>
              <a:rPr lang="zh-CN" altLang="en-US" sz="2800" b="1">
                <a:latin typeface="楷体" panose="02010609060101010101" charset="-122"/>
                <a:ea typeface="楷体" panose="02010609060101010101" charset="-122"/>
                <a:cs typeface="+mj-cs"/>
                <a:sym typeface="宋体" panose="02010600030101010101" pitchFamily="2" charset="-122"/>
              </a:rPr>
              <a:t>制度救国：君主立宪与民主共和</a:t>
            </a:r>
            <a:endParaRPr kumimoji="0" lang="zh-CN" altLang="zh-CN" sz="2800" b="1" kern="1200" cap="none" spc="0" normalizeH="0" baseline="0" noProof="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cs"/>
            </a:endParaRPr>
          </a:p>
        </p:txBody>
      </p:sp>
      <p:sp>
        <p:nvSpPr>
          <p:cNvPr id="2" name="文本框 1"/>
          <p:cNvSpPr txBox="1"/>
          <p:nvPr/>
        </p:nvSpPr>
        <p:spPr>
          <a:xfrm>
            <a:off x="233680" y="976630"/>
            <a:ext cx="11515090" cy="2306955"/>
          </a:xfrm>
          <a:prstGeom prst="rect">
            <a:avLst/>
          </a:prstGeom>
          <a:noFill/>
        </p:spPr>
        <p:txBody>
          <a:bodyPr wrap="square" rtlCol="0" anchor="t">
            <a:spAutoFit/>
          </a:bodyPr>
          <a:p>
            <a:pPr lvl="0" indent="0" algn="l" fontAlgn="ctr">
              <a:lnSpc>
                <a:spcPct val="100000"/>
              </a:lnSpc>
              <a:spcBef>
                <a:spcPts val="0"/>
              </a:spcBef>
              <a:spcAft>
                <a:spcPts val="0"/>
              </a:spcAft>
              <a:buSzPct val="100000"/>
              <a:buFont typeface="+mj-ea"/>
              <a:buNone/>
            </a:pPr>
            <a:r>
              <a:rPr lang="en-US" altLang="zh-CN" sz="2400" b="1" spc="150" dirty="0">
                <a:effectLst/>
                <a:uLnTx/>
                <a:uFillTx/>
                <a:latin typeface="楷体" panose="02010609060101010101" charset="-122"/>
                <a:ea typeface="楷体" panose="02010609060101010101" charset="-122"/>
                <a:cs typeface="楷体" panose="02010609060101010101" charset="-122"/>
                <a:sym typeface="+mn-ea"/>
              </a:rPr>
              <a:t>2</a:t>
            </a:r>
            <a:r>
              <a:rPr lang="zh-CN" altLang="en-US" sz="2400" b="1" spc="150" dirty="0">
                <a:effectLst/>
                <a:uLnTx/>
                <a:uFillTx/>
                <a:latin typeface="楷体" panose="02010609060101010101" charset="-122"/>
                <a:ea typeface="楷体" panose="02010609060101010101" charset="-122"/>
                <a:cs typeface="楷体" panose="02010609060101010101" charset="-122"/>
                <a:sym typeface="+mn-ea"/>
              </a:rPr>
              <a:t>、</a:t>
            </a:r>
            <a:r>
              <a:rPr lang="en-US" altLang="zh-CN" sz="2400" b="1" spc="150" dirty="0">
                <a:effectLst/>
                <a:uLnTx/>
                <a:uFillTx/>
                <a:latin typeface="楷体" panose="02010609060101010101" charset="-122"/>
                <a:ea typeface="楷体" panose="02010609060101010101" charset="-122"/>
                <a:cs typeface="楷体" panose="02010609060101010101" charset="-122"/>
                <a:sym typeface="+mn-ea"/>
              </a:rPr>
              <a:t>90</a:t>
            </a:r>
            <a:r>
              <a:rPr lang="zh-CN" altLang="en-US" sz="2400" b="1" spc="150" dirty="0">
                <a:effectLst/>
                <a:uLnTx/>
                <a:uFillTx/>
                <a:latin typeface="楷体" panose="02010609060101010101" charset="-122"/>
                <a:ea typeface="楷体" panose="02010609060101010101" charset="-122"/>
                <a:cs typeface="楷体" panose="02010609060101010101" charset="-122"/>
                <a:sym typeface="+mn-ea"/>
              </a:rPr>
              <a:t>年代康、梁维新思想发展的原因：</a:t>
            </a:r>
            <a:endParaRPr lang="zh-CN" altLang="en-US" sz="2400" b="1" spc="150" dirty="0">
              <a:effectLst/>
              <a:uLnTx/>
              <a:uFillTx/>
              <a:latin typeface="楷体" panose="02010609060101010101" charset="-122"/>
              <a:ea typeface="楷体" panose="02010609060101010101" charset="-122"/>
              <a:cs typeface="楷体" panose="02010609060101010101" charset="-122"/>
              <a:sym typeface="+mn-ea"/>
            </a:endParaRPr>
          </a:p>
          <a:p>
            <a:pPr lvl="0" indent="0" algn="l" fontAlgn="ctr">
              <a:lnSpc>
                <a:spcPct val="100000"/>
              </a:lnSpc>
              <a:spcBef>
                <a:spcPts val="0"/>
              </a:spcBef>
              <a:spcAft>
                <a:spcPts val="0"/>
              </a:spcAft>
              <a:buSzPct val="100000"/>
              <a:buFont typeface="+mj-ea"/>
              <a:buNone/>
            </a:pPr>
            <a:r>
              <a:rPr lang="en-US" altLang="zh-CN" sz="2400" b="1" spc="150" dirty="0">
                <a:effectLst/>
                <a:uLnTx/>
                <a:uFillTx/>
                <a:latin typeface="楷体" panose="02010609060101010101" charset="-122"/>
                <a:ea typeface="楷体" panose="02010609060101010101" charset="-122"/>
                <a:cs typeface="楷体" panose="02010609060101010101" charset="-122"/>
                <a:sym typeface="+mn-ea"/>
              </a:rPr>
              <a:t>①政治：甲午战败</a:t>
            </a:r>
            <a:r>
              <a:rPr lang="zh-CN" altLang="en-US" sz="2400" b="1" spc="150" dirty="0">
                <a:effectLst/>
                <a:uLnTx/>
                <a:uFillTx/>
                <a:latin typeface="楷体" panose="02010609060101010101" charset="-122"/>
                <a:ea typeface="楷体" panose="02010609060101010101" charset="-122"/>
                <a:cs typeface="楷体" panose="02010609060101010101" charset="-122"/>
                <a:sym typeface="+mn-ea"/>
              </a:rPr>
              <a:t>后</a:t>
            </a:r>
            <a:r>
              <a:rPr lang="en-US" altLang="zh-CN" sz="2400" b="1" spc="150" dirty="0">
                <a:effectLst/>
                <a:uLnTx/>
                <a:uFillTx/>
                <a:latin typeface="楷体" panose="02010609060101010101" charset="-122"/>
                <a:ea typeface="楷体" panose="02010609060101010101" charset="-122"/>
                <a:cs typeface="楷体" panose="02010609060101010101" charset="-122"/>
                <a:sym typeface="+mn-ea"/>
              </a:rPr>
              <a:t>，</a:t>
            </a:r>
            <a:r>
              <a:rPr lang="en-US" altLang="zh-CN" sz="2400" b="1" spc="150" dirty="0">
                <a:effectLst/>
                <a:uLnTx/>
                <a:uFillTx/>
                <a:latin typeface="楷体" panose="02010609060101010101" charset="-122"/>
                <a:ea typeface="楷体" panose="02010609060101010101" charset="-122"/>
                <a:cs typeface="楷体" panose="02010609060101010101" charset="-122"/>
                <a:sym typeface="+mn-ea"/>
              </a:rPr>
              <a:t>列强掀起瓜分中国狂潮，</a:t>
            </a:r>
            <a:r>
              <a:rPr lang="en-US" altLang="zh-CN" sz="2400" b="1" spc="150" dirty="0">
                <a:effectLst/>
                <a:uLnTx/>
                <a:uFillTx/>
                <a:latin typeface="楷体" panose="02010609060101010101" charset="-122"/>
                <a:ea typeface="楷体" panose="02010609060101010101" charset="-122"/>
                <a:cs typeface="楷体" panose="02010609060101010101" charset="-122"/>
                <a:sym typeface="+mn-ea"/>
              </a:rPr>
              <a:t>民族危机加深，“救亡图存”成为时代主题</a:t>
            </a:r>
            <a:endParaRPr lang="en-US" altLang="zh-CN" sz="2400" b="1" u="none" strike="noStrike" spc="150" baseline="0" dirty="0">
              <a:solidFill>
                <a:schemeClr val="tx1"/>
              </a:solidFill>
              <a:effectLst/>
              <a:uLnTx/>
              <a:uFillTx/>
              <a:latin typeface="楷体" panose="02010609060101010101" charset="-122"/>
              <a:ea typeface="楷体" panose="02010609060101010101" charset="-122"/>
              <a:cs typeface="楷体" panose="02010609060101010101" charset="-122"/>
            </a:endParaRPr>
          </a:p>
          <a:p>
            <a:pPr lvl="0" indent="0" algn="l" fontAlgn="ctr">
              <a:lnSpc>
                <a:spcPct val="100000"/>
              </a:lnSpc>
              <a:spcBef>
                <a:spcPts val="0"/>
              </a:spcBef>
              <a:spcAft>
                <a:spcPts val="0"/>
              </a:spcAft>
              <a:buSzPct val="100000"/>
              <a:buFont typeface="+mj-ea"/>
              <a:buNone/>
            </a:pPr>
            <a:r>
              <a:rPr lang="zh-CN" altLang="en-US" sz="2400" b="1" spc="150" dirty="0">
                <a:effectLst/>
                <a:uLnTx/>
                <a:uFillTx/>
                <a:latin typeface="楷体" panose="02010609060101010101" charset="-122"/>
                <a:ea typeface="楷体" panose="02010609060101010101" charset="-122"/>
                <a:cs typeface="楷体" panose="02010609060101010101" charset="-122"/>
                <a:sym typeface="+mn-ea"/>
              </a:rPr>
              <a:t>②经济：19末民族资本主义初步发展</a:t>
            </a:r>
            <a:endParaRPr lang="zh-CN" altLang="en-US" sz="2400" b="1" u="none" strike="noStrike" spc="150" baseline="0" dirty="0">
              <a:solidFill>
                <a:schemeClr val="tx1"/>
              </a:solidFill>
              <a:effectLst/>
              <a:uLnTx/>
              <a:uFillTx/>
              <a:latin typeface="楷体" panose="02010609060101010101" charset="-122"/>
              <a:ea typeface="楷体" panose="02010609060101010101" charset="-122"/>
              <a:cs typeface="楷体" panose="02010609060101010101" charset="-122"/>
            </a:endParaRPr>
          </a:p>
          <a:p>
            <a:pPr lvl="0" indent="0" algn="l" fontAlgn="ctr">
              <a:lnSpc>
                <a:spcPct val="100000"/>
              </a:lnSpc>
              <a:spcBef>
                <a:spcPts val="0"/>
              </a:spcBef>
              <a:spcAft>
                <a:spcPts val="0"/>
              </a:spcAft>
              <a:buSzPct val="100000"/>
              <a:buFont typeface="+mj-ea"/>
              <a:buNone/>
            </a:pPr>
            <a:r>
              <a:rPr lang="zh-CN" altLang="en-US" sz="2400" b="1" spc="150" dirty="0">
                <a:effectLst/>
                <a:uLnTx/>
                <a:uFillTx/>
                <a:latin typeface="楷体" panose="02010609060101010101" charset="-122"/>
                <a:ea typeface="楷体" panose="02010609060101010101" charset="-122"/>
                <a:cs typeface="楷体" panose="02010609060101010101" charset="-122"/>
                <a:sym typeface="+mn-ea"/>
              </a:rPr>
              <a:t>③阶级：民族资产阶级壮大并登上历史舞台</a:t>
            </a:r>
            <a:endParaRPr lang="zh-CN" altLang="en-US" sz="2400" b="1" spc="150" dirty="0">
              <a:effectLst/>
              <a:uLnTx/>
              <a:uFillTx/>
              <a:latin typeface="楷体" panose="02010609060101010101" charset="-122"/>
              <a:ea typeface="楷体" panose="02010609060101010101" charset="-122"/>
              <a:cs typeface="楷体" panose="02010609060101010101" charset="-122"/>
              <a:sym typeface="+mn-ea"/>
            </a:endParaRPr>
          </a:p>
          <a:p>
            <a:pPr lvl="0" indent="0" algn="l" fontAlgn="ctr">
              <a:lnSpc>
                <a:spcPct val="100000"/>
              </a:lnSpc>
              <a:spcBef>
                <a:spcPts val="0"/>
              </a:spcBef>
              <a:spcAft>
                <a:spcPts val="0"/>
              </a:spcAft>
              <a:buSzPct val="100000"/>
              <a:buFont typeface="+mj-ea"/>
              <a:buNone/>
            </a:pPr>
            <a:r>
              <a:rPr lang="zh-CN" altLang="en-US" sz="2400" b="1" spc="150" dirty="0">
                <a:effectLst/>
                <a:uLnTx/>
                <a:uFillTx/>
                <a:latin typeface="楷体" panose="02010609060101010101" charset="-122"/>
                <a:ea typeface="楷体" panose="02010609060101010101" charset="-122"/>
                <a:cs typeface="楷体" panose="02010609060101010101" charset="-122"/>
                <a:sym typeface="+mn-ea"/>
              </a:rPr>
              <a:t>④思想：早期维新思想和西方民主思想的传播</a:t>
            </a:r>
            <a:endParaRPr lang="zh-CN" altLang="en-US" sz="2400" b="1" spc="150" dirty="0">
              <a:effectLst/>
              <a:uLnTx/>
              <a:uFillTx/>
              <a:latin typeface="楷体" panose="02010609060101010101" charset="-122"/>
              <a:ea typeface="楷体" panose="02010609060101010101" charset="-122"/>
              <a:cs typeface="楷体" panose="02010609060101010101" charset="-122"/>
              <a:sym typeface="+mn-ea"/>
            </a:endParaRPr>
          </a:p>
        </p:txBody>
      </p:sp>
      <p:sp>
        <p:nvSpPr>
          <p:cNvPr id="25" name="文本框 24"/>
          <p:cNvSpPr txBox="1"/>
          <p:nvPr/>
        </p:nvSpPr>
        <p:spPr>
          <a:xfrm>
            <a:off x="83820" y="574040"/>
            <a:ext cx="4064000" cy="460375"/>
          </a:xfrm>
          <a:prstGeom prst="rect">
            <a:avLst/>
          </a:prstGeom>
          <a:noFill/>
        </p:spPr>
        <p:txBody>
          <a:bodyPr wrap="square" rtlCol="0">
            <a:spAutoFit/>
          </a:bodyPr>
          <a:p>
            <a:r>
              <a:rPr lang="zh-CN" altLang="en-US" sz="2400" b="1">
                <a:latin typeface="楷体" panose="02010609060101010101" charset="-122"/>
                <a:ea typeface="楷体" panose="02010609060101010101" charset="-122"/>
              </a:rPr>
              <a:t>（一）君主立宪：维新思想</a:t>
            </a:r>
            <a:endParaRPr lang="zh-CN" altLang="en-US" sz="2400" b="1">
              <a:latin typeface="楷体" panose="02010609060101010101" charset="-122"/>
              <a:ea typeface="楷体" panose="02010609060101010101" charset="-122"/>
            </a:endParaRPr>
          </a:p>
        </p:txBody>
      </p:sp>
      <p:sp>
        <p:nvSpPr>
          <p:cNvPr id="5" name="文本框 4"/>
          <p:cNvSpPr txBox="1"/>
          <p:nvPr/>
        </p:nvSpPr>
        <p:spPr>
          <a:xfrm>
            <a:off x="147320" y="3214370"/>
            <a:ext cx="11920220" cy="3412490"/>
          </a:xfrm>
          <a:prstGeom prst="rect">
            <a:avLst/>
          </a:prstGeom>
          <a:noFill/>
        </p:spPr>
        <p:txBody>
          <a:bodyPr wrap="square" rtlCol="0" anchor="t">
            <a:spAutoFit/>
          </a:bodyPr>
          <a:p>
            <a:pPr>
              <a:lnSpc>
                <a:spcPct val="90000"/>
              </a:lnSpc>
            </a:pPr>
            <a:r>
              <a:rPr lang="en-US" altLang="zh-CN" sz="2400" b="1" spc="150" dirty="0">
                <a:effectLst/>
                <a:uLnTx/>
                <a:uFillTx/>
                <a:latin typeface="楷体" panose="02010609060101010101" charset="-122"/>
                <a:ea typeface="楷体" panose="02010609060101010101" charset="-122"/>
                <a:cs typeface="楷体" panose="02010609060101010101" charset="-122"/>
                <a:sym typeface="+mn-ea"/>
              </a:rPr>
              <a:t>3</a:t>
            </a:r>
            <a:r>
              <a:rPr lang="zh-CN" altLang="en-US" sz="2400" b="1" spc="150" dirty="0">
                <a:effectLst/>
                <a:uLnTx/>
                <a:uFillTx/>
                <a:latin typeface="楷体" panose="02010609060101010101" charset="-122"/>
                <a:ea typeface="楷体" panose="02010609060101010101" charset="-122"/>
                <a:cs typeface="楷体" panose="02010609060101010101" charset="-122"/>
                <a:sym typeface="+mn-ea"/>
              </a:rPr>
              <a:t>、康、梁维新思想的</a:t>
            </a:r>
            <a:r>
              <a:rPr lang="zh-CN" altLang="en-US" sz="2400" b="1" dirty="0">
                <a:latin typeface="楷体" panose="02010609060101010101" charset="-122"/>
                <a:ea typeface="楷体" panose="02010609060101010101" charset="-122"/>
                <a:cs typeface="楷体" panose="02010609060101010101" charset="-122"/>
                <a:sym typeface="+mn-ea"/>
              </a:rPr>
              <a:t>特点：</a:t>
            </a:r>
            <a:endParaRPr lang="zh-CN" altLang="en-US" sz="2400" b="1" dirty="0">
              <a:latin typeface="楷体" panose="02010609060101010101" charset="-122"/>
              <a:ea typeface="楷体" panose="02010609060101010101" charset="-122"/>
              <a:cs typeface="楷体" panose="02010609060101010101" charset="-122"/>
              <a:sym typeface="+mn-ea"/>
            </a:endParaRPr>
          </a:p>
          <a:p>
            <a:pPr>
              <a:lnSpc>
                <a:spcPct val="90000"/>
              </a:lnSpc>
            </a:pPr>
            <a:r>
              <a:rPr lang="zh-CN" altLang="en-US" sz="2400" b="1" dirty="0">
                <a:latin typeface="Calibri" panose="020F0502020204030204" charset="0"/>
                <a:ea typeface="楷体" panose="02010609060101010101" charset="-122"/>
                <a:cs typeface="楷体" panose="02010609060101010101" charset="-122"/>
                <a:sym typeface="+mn-ea"/>
              </a:rPr>
              <a:t>①</a:t>
            </a:r>
            <a:r>
              <a:rPr lang="zh-CN" altLang="en-US" sz="2400" b="1" dirty="0">
                <a:latin typeface="楷体" panose="02010609060101010101" charset="-122"/>
                <a:ea typeface="楷体" panose="02010609060101010101" charset="-122"/>
                <a:cs typeface="楷体" panose="02010609060101010101" charset="-122"/>
                <a:sym typeface="+mn-ea"/>
              </a:rPr>
              <a:t>“托古改制”、中西融合（</a:t>
            </a:r>
            <a:r>
              <a:rPr lang="zh-CN" altLang="en-US" sz="2400" b="1" dirty="0">
                <a:latin typeface="楷体" panose="02010609060101010101" charset="-122"/>
                <a:ea typeface="楷体" panose="02010609060101010101" charset="-122"/>
                <a:cs typeface="楷体" panose="02010609060101010101" charset="-122"/>
                <a:sym typeface="+mn-ea"/>
              </a:rPr>
              <a:t>西方资产阶级政治学说同传统的儒家思想相结合</a:t>
            </a:r>
            <a:r>
              <a:rPr lang="zh-CN" altLang="en-US" sz="2400" b="1" dirty="0">
                <a:latin typeface="楷体" panose="02010609060101010101" charset="-122"/>
                <a:ea typeface="楷体" panose="02010609060101010101" charset="-122"/>
                <a:cs typeface="楷体" panose="02010609060101010101" charset="-122"/>
                <a:sym typeface="+mn-ea"/>
              </a:rPr>
              <a:t>）。</a:t>
            </a:r>
            <a:endParaRPr lang="zh-CN" altLang="en-US" sz="2400" b="1" dirty="0">
              <a:latin typeface="楷体" panose="02010609060101010101" charset="-122"/>
              <a:ea typeface="楷体" panose="02010609060101010101" charset="-122"/>
              <a:cs typeface="楷体" panose="02010609060101010101" charset="-122"/>
              <a:sym typeface="+mn-ea"/>
            </a:endParaRPr>
          </a:p>
          <a:p>
            <a:pPr>
              <a:lnSpc>
                <a:spcPct val="90000"/>
              </a:lnSpc>
            </a:pPr>
            <a:r>
              <a:rPr lang="zh-CN" altLang="en-US" sz="2400" b="1" dirty="0">
                <a:latin typeface="Calibri" panose="020F0502020204030204" charset="0"/>
                <a:ea typeface="楷体" panose="02010609060101010101" charset="-122"/>
                <a:cs typeface="楷体" panose="02010609060101010101" charset="-122"/>
                <a:sym typeface="+mn-ea"/>
              </a:rPr>
              <a:t>②救亡图存</a:t>
            </a:r>
            <a:endParaRPr lang="en-US" altLang="zh-CN" sz="2400" b="1" dirty="0">
              <a:solidFill>
                <a:schemeClr val="tx1"/>
              </a:solidFill>
              <a:latin typeface="楷体" panose="02010609060101010101" charset="-122"/>
              <a:ea typeface="楷体" panose="02010609060101010101" charset="-122"/>
              <a:cs typeface="楷体" panose="02010609060101010101" charset="-122"/>
            </a:endParaRPr>
          </a:p>
          <a:p>
            <a:pPr>
              <a:lnSpc>
                <a:spcPct val="90000"/>
              </a:lnSpc>
            </a:pPr>
            <a:r>
              <a:rPr lang="zh-CN" altLang="en-US" sz="2400" b="1" dirty="0">
                <a:latin typeface="楷体" panose="02010609060101010101" charset="-122"/>
                <a:ea typeface="楷体" panose="02010609060101010101" charset="-122"/>
                <a:cs typeface="楷体" panose="02010609060101010101" charset="-122"/>
                <a:sym typeface="+mn-ea"/>
              </a:rPr>
              <a:t>原因：</a:t>
            </a:r>
            <a:endParaRPr lang="zh-CN" altLang="en-US" sz="2400" b="1" dirty="0">
              <a:solidFill>
                <a:schemeClr val="tx1"/>
              </a:solidFill>
              <a:latin typeface="楷体" panose="02010609060101010101" charset="-122"/>
              <a:ea typeface="楷体" panose="02010609060101010101" charset="-122"/>
              <a:cs typeface="楷体" panose="02010609060101010101" charset="-122"/>
            </a:endParaRPr>
          </a:p>
          <a:p>
            <a:pPr>
              <a:lnSpc>
                <a:spcPct val="90000"/>
              </a:lnSpc>
            </a:pPr>
            <a:r>
              <a:rPr lang="zh-CN" altLang="en-US" sz="2400" b="1" dirty="0">
                <a:latin typeface="楷体" panose="02010609060101010101" charset="-122"/>
                <a:ea typeface="楷体" panose="02010609060101010101" charset="-122"/>
                <a:cs typeface="楷体" panose="02010609060101010101" charset="-122"/>
                <a:sym typeface="+mn-ea"/>
              </a:rPr>
              <a:t>①儒家思想仍居正统地位，根深蒂固。</a:t>
            </a:r>
            <a:endParaRPr lang="zh-CN" altLang="en-US" sz="2400" b="1" dirty="0">
              <a:solidFill>
                <a:schemeClr val="tx1"/>
              </a:solidFill>
              <a:latin typeface="楷体" panose="02010609060101010101" charset="-122"/>
              <a:ea typeface="楷体" panose="02010609060101010101" charset="-122"/>
              <a:cs typeface="楷体" panose="02010609060101010101" charset="-122"/>
            </a:endParaRPr>
          </a:p>
          <a:p>
            <a:pPr>
              <a:lnSpc>
                <a:spcPct val="90000"/>
              </a:lnSpc>
            </a:pPr>
            <a:r>
              <a:rPr lang="zh-CN" altLang="en-US" sz="2400" b="1" dirty="0">
                <a:latin typeface="楷体" panose="02010609060101010101" charset="-122"/>
                <a:ea typeface="楷体" panose="02010609060101010101" charset="-122"/>
                <a:cs typeface="楷体" panose="02010609060101010101" charset="-122"/>
                <a:sym typeface="+mn-ea"/>
              </a:rPr>
              <a:t>②民族资本主义发展不充分，民族资产阶级力量弱小。</a:t>
            </a:r>
            <a:endParaRPr lang="zh-CN" altLang="en-US" sz="2400" b="1" dirty="0">
              <a:solidFill>
                <a:schemeClr val="tx1"/>
              </a:solidFill>
              <a:latin typeface="楷体" panose="02010609060101010101" charset="-122"/>
              <a:ea typeface="楷体" panose="02010609060101010101" charset="-122"/>
              <a:cs typeface="楷体" panose="02010609060101010101" charset="-122"/>
            </a:endParaRPr>
          </a:p>
          <a:p>
            <a:pPr>
              <a:lnSpc>
                <a:spcPct val="90000"/>
              </a:lnSpc>
            </a:pPr>
            <a:r>
              <a:rPr lang="zh-CN" altLang="en-US" sz="2400" b="1" dirty="0">
                <a:latin typeface="楷体" panose="02010609060101010101" charset="-122"/>
                <a:ea typeface="楷体" panose="02010609060101010101" charset="-122"/>
                <a:cs typeface="楷体" panose="02010609060101010101" charset="-122"/>
                <a:sym typeface="+mn-ea"/>
              </a:rPr>
              <a:t>③封建顽固势力强大，借助孔子权威减少变法阻力</a:t>
            </a:r>
            <a:endParaRPr lang="en-US" altLang="zh-CN" sz="2400" b="1" dirty="0">
              <a:solidFill>
                <a:schemeClr val="tx1"/>
              </a:solidFill>
              <a:latin typeface="楷体" panose="02010609060101010101" charset="-122"/>
              <a:ea typeface="楷体" panose="02010609060101010101" charset="-122"/>
              <a:cs typeface="楷体" panose="02010609060101010101" charset="-122"/>
            </a:endParaRPr>
          </a:p>
          <a:p>
            <a:pPr>
              <a:lnSpc>
                <a:spcPct val="90000"/>
              </a:lnSpc>
            </a:pPr>
            <a:r>
              <a:rPr lang="zh-CN" altLang="en-US" sz="2400" b="1" dirty="0">
                <a:latin typeface="楷体" panose="02010609060101010101" charset="-122"/>
                <a:ea typeface="楷体" panose="02010609060101010101" charset="-122"/>
                <a:cs typeface="楷体" panose="02010609060101010101" charset="-122"/>
                <a:sym typeface="+mn-ea"/>
              </a:rPr>
              <a:t>④康有为的出身、阅历、所受教育有关，并没有脱离封建思想的束缚。</a:t>
            </a:r>
            <a:endParaRPr lang="en-US" altLang="zh-CN" sz="2400" b="1" dirty="0">
              <a:solidFill>
                <a:schemeClr val="tx1"/>
              </a:solidFill>
              <a:latin typeface="楷体" panose="02010609060101010101" charset="-122"/>
              <a:ea typeface="楷体" panose="02010609060101010101" charset="-122"/>
              <a:cs typeface="楷体" panose="02010609060101010101" charset="-122"/>
            </a:endParaRPr>
          </a:p>
          <a:p>
            <a:pPr>
              <a:lnSpc>
                <a:spcPct val="90000"/>
              </a:lnSpc>
            </a:pPr>
            <a:r>
              <a:rPr lang="zh-CN" altLang="en-US" sz="2400" b="1" dirty="0">
                <a:latin typeface="Calibri" panose="020F0502020204030204" charset="0"/>
                <a:ea typeface="楷体" panose="02010609060101010101" charset="-122"/>
                <a:cs typeface="楷体" panose="02010609060101010101" charset="-122"/>
                <a:sym typeface="+mn-ea"/>
              </a:rPr>
              <a:t>⑤</a:t>
            </a:r>
            <a:r>
              <a:rPr lang="zh-CN" altLang="en-US" sz="2400" b="1" dirty="0">
                <a:latin typeface="楷体" panose="02010609060101010101" charset="-122"/>
                <a:ea typeface="楷体" panose="02010609060101010101" charset="-122"/>
                <a:cs typeface="楷体" panose="02010609060101010101" charset="-122"/>
                <a:sym typeface="+mn-ea"/>
              </a:rPr>
              <a:t>资产阶级软弱（反对专制制度，但又从维护专制制度的传统文化中寻求根据）</a:t>
            </a:r>
            <a:r>
              <a:rPr lang="zh-CN" sz="2400" b="1" dirty="0">
                <a:latin typeface="楷体" panose="02010609060101010101" charset="-122"/>
                <a:ea typeface="楷体" panose="02010609060101010101" charset="-122"/>
                <a:cs typeface="楷体" panose="02010609060101010101" charset="-122"/>
                <a:sym typeface="+mn-ea"/>
              </a:rPr>
              <a:t>；</a:t>
            </a:r>
            <a:r>
              <a:rPr lang="zh-CN" altLang="en-US" sz="2400" b="1" dirty="0">
                <a:latin typeface="楷体" panose="02010609060101010101" charset="-122"/>
                <a:ea typeface="楷体" panose="02010609060101010101" charset="-122"/>
                <a:cs typeface="楷体" panose="02010609060101010101" charset="-122"/>
                <a:sym typeface="+mn-ea"/>
              </a:rPr>
              <a:t>其理论没有充分的证据</a:t>
            </a:r>
            <a:r>
              <a:rPr lang="zh-CN" altLang="en-US" sz="2400" b="1">
                <a:latin typeface="楷体" panose="02010609060101010101" charset="-122"/>
                <a:ea typeface="楷体" panose="02010609060101010101" charset="-122"/>
                <a:cs typeface="楷体" panose="02010609060101010101" charset="-122"/>
                <a:sym typeface="+mn-ea"/>
              </a:rPr>
              <a:t>，不一定符合</a:t>
            </a:r>
            <a:r>
              <a:rPr lang="zh-CN" altLang="en-US" sz="2400" b="1" dirty="0">
                <a:latin typeface="楷体" panose="02010609060101010101" charset="-122"/>
                <a:ea typeface="楷体" panose="02010609060101010101" charset="-122"/>
                <a:cs typeface="楷体" panose="02010609060101010101" charset="-122"/>
                <a:sym typeface="+mn-ea"/>
              </a:rPr>
              <a:t>历史事实（康、梁思想的局限性）</a:t>
            </a:r>
            <a:endParaRPr lang="zh-CN" altLang="en-US" sz="2400" b="1" dirty="0">
              <a:latin typeface="楷体" panose="02010609060101010101" charset="-122"/>
              <a:ea typeface="楷体" panose="02010609060101010101" charset="-122"/>
              <a:cs typeface="楷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0" y="0"/>
            <a:ext cx="7028815" cy="478155"/>
          </a:xfrm>
          <a:prstGeom prst="rect">
            <a:avLst/>
          </a:prstGeom>
          <a:solidFill>
            <a:schemeClr val="bg2"/>
          </a:solidFill>
          <a:ln w="28575">
            <a:solidFill>
              <a:schemeClr val="tx1"/>
            </a:solidFill>
          </a:ln>
        </p:spPr>
        <p:txBody>
          <a:bodyPr>
            <a:noAutofit/>
            <a:scene3d>
              <a:camera prst="orthographicFront"/>
              <a:lightRig rig="threePt" dir="t"/>
            </a:scene3d>
          </a:bodyPr>
          <a:p>
            <a:pPr algn="l"/>
            <a:r>
              <a:rPr lang="en-US" altLang="zh-CN" sz="2800" b="1">
                <a:latin typeface="楷体" panose="02010609060101010101" charset="-122"/>
                <a:ea typeface="楷体" panose="02010609060101010101" charset="-122"/>
                <a:sym typeface="+mn-ea"/>
              </a:rPr>
              <a:t>   </a:t>
            </a:r>
            <a:r>
              <a:rPr lang="zh-CN" altLang="en-US" sz="2800" b="1">
                <a:latin typeface="楷体" panose="02010609060101010101" charset="-122"/>
                <a:ea typeface="楷体" panose="02010609060101010101" charset="-122"/>
                <a:sym typeface="+mn-ea"/>
              </a:rPr>
              <a:t>二、</a:t>
            </a:r>
            <a:r>
              <a:rPr lang="zh-CN" altLang="en-US" sz="2800" b="1">
                <a:latin typeface="楷体" panose="02010609060101010101" charset="-122"/>
                <a:ea typeface="楷体" panose="02010609060101010101" charset="-122"/>
                <a:cs typeface="+mj-cs"/>
                <a:sym typeface="宋体" panose="02010600030101010101" pitchFamily="2" charset="-122"/>
              </a:rPr>
              <a:t>制度救国：君主立宪与民主共和</a:t>
            </a:r>
            <a:endParaRPr kumimoji="0" lang="zh-CN" altLang="zh-CN" sz="2800" b="1" kern="1200" cap="none" spc="0" normalizeH="0" baseline="0" noProof="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cs"/>
            </a:endParaRPr>
          </a:p>
        </p:txBody>
      </p:sp>
      <p:sp>
        <p:nvSpPr>
          <p:cNvPr id="3" name="文本框 2"/>
          <p:cNvSpPr txBox="1"/>
          <p:nvPr/>
        </p:nvSpPr>
        <p:spPr>
          <a:xfrm>
            <a:off x="0" y="1417955"/>
            <a:ext cx="11553190" cy="1420495"/>
          </a:xfrm>
          <a:prstGeom prst="rect">
            <a:avLst/>
          </a:prstGeom>
          <a:noFill/>
        </p:spPr>
        <p:txBody>
          <a:bodyPr wrap="square" rtlCol="0" anchor="t">
            <a:spAutoFit/>
          </a:bodyPr>
          <a:p>
            <a:pPr indent="0">
              <a:lnSpc>
                <a:spcPct val="120000"/>
              </a:lnSpc>
              <a:buNone/>
            </a:pPr>
            <a:r>
              <a:rPr lang="en-US" sz="2400" b="1">
                <a:solidFill>
                  <a:schemeClr val="tx1"/>
                </a:solidFill>
                <a:latin typeface="楷体" panose="02010609060101010101" charset="-122"/>
                <a:ea typeface="楷体" panose="02010609060101010101" charset="-122"/>
                <a:cs typeface="宋体" panose="02010600030101010101" pitchFamily="2" charset="-122"/>
                <a:sym typeface="+mn-ea"/>
              </a:rPr>
              <a:t>①</a:t>
            </a:r>
            <a:r>
              <a:rPr lang="zh-CN" altLang="en-US" sz="2400" b="1">
                <a:solidFill>
                  <a:schemeClr val="tx1"/>
                </a:solidFill>
                <a:latin typeface="楷体" panose="02010609060101010101" charset="-122"/>
                <a:ea typeface="楷体" panose="02010609060101010101" charset="-122"/>
                <a:cs typeface="宋体" panose="02010600030101010101" pitchFamily="2" charset="-122"/>
                <a:sym typeface="+mn-ea"/>
              </a:rPr>
              <a:t>解放思想：</a:t>
            </a:r>
            <a:r>
              <a:rPr lang="en-US" sz="2400" b="1">
                <a:solidFill>
                  <a:schemeClr val="tx1"/>
                </a:solidFill>
                <a:latin typeface="楷体" panose="02010609060101010101" charset="-122"/>
                <a:ea typeface="楷体" panose="02010609060101010101" charset="-122"/>
                <a:cs typeface="Times New Roman" panose="02020603050405020304" charset="0"/>
                <a:sym typeface="+mn-ea"/>
              </a:rPr>
              <a:t>冲击了传统的封建主义思想</a:t>
            </a:r>
            <a:r>
              <a:rPr lang="zh-CN" altLang="en-US" sz="2400" b="1">
                <a:solidFill>
                  <a:schemeClr val="tx1"/>
                </a:solidFill>
                <a:latin typeface="楷体" panose="02010609060101010101" charset="-122"/>
                <a:ea typeface="楷体" panose="02010609060101010101" charset="-122"/>
                <a:cs typeface="Times New Roman" panose="02020603050405020304" charset="0"/>
                <a:sym typeface="+mn-ea"/>
              </a:rPr>
              <a:t>，促进资产阶级民主思想的传播；</a:t>
            </a:r>
            <a:endParaRPr lang="en-US" sz="2400" b="1">
              <a:solidFill>
                <a:schemeClr val="tx1"/>
              </a:solidFill>
              <a:latin typeface="楷体" panose="02010609060101010101" charset="-122"/>
              <a:ea typeface="楷体" panose="02010609060101010101" charset="-122"/>
              <a:cs typeface="Times New Roman" panose="02020603050405020304" charset="0"/>
              <a:sym typeface="+mn-ea"/>
            </a:endParaRPr>
          </a:p>
          <a:p>
            <a:pPr indent="0">
              <a:lnSpc>
                <a:spcPct val="120000"/>
              </a:lnSpc>
              <a:buNone/>
            </a:pPr>
            <a:r>
              <a:rPr lang="en-US" sz="2400" b="1">
                <a:solidFill>
                  <a:schemeClr val="tx1"/>
                </a:solidFill>
                <a:latin typeface="楷体" panose="02010609060101010101" charset="-122"/>
                <a:ea typeface="楷体" panose="02010609060101010101" charset="-122"/>
                <a:cs typeface="宋体" panose="02010600030101010101" pitchFamily="2" charset="-122"/>
                <a:sym typeface="+mn-ea"/>
              </a:rPr>
              <a:t>②</a:t>
            </a:r>
            <a:r>
              <a:rPr lang="en-US" sz="2400" b="1">
                <a:solidFill>
                  <a:schemeClr val="tx1"/>
                </a:solidFill>
                <a:latin typeface="楷体" panose="02010609060101010101" charset="-122"/>
                <a:ea typeface="楷体" panose="02010609060101010101" charset="-122"/>
                <a:cs typeface="Times New Roman" panose="02020603050405020304" charset="0"/>
                <a:sym typeface="+mn-ea"/>
              </a:rPr>
              <a:t>推动了维新变法运动的开展</a:t>
            </a:r>
            <a:r>
              <a:rPr lang="zh-CN" altLang="en-US" sz="2400" b="1">
                <a:solidFill>
                  <a:schemeClr val="tx1"/>
                </a:solidFill>
                <a:latin typeface="楷体" panose="02010609060101010101" charset="-122"/>
                <a:ea typeface="楷体" panose="02010609060101010101" charset="-122"/>
                <a:cs typeface="Times New Roman" panose="02020603050405020304" charset="0"/>
                <a:sym typeface="+mn-ea"/>
              </a:rPr>
              <a:t>；</a:t>
            </a:r>
            <a:endParaRPr lang="zh-CN" altLang="en-US" sz="2400" b="1">
              <a:solidFill>
                <a:schemeClr val="tx1"/>
              </a:solidFill>
              <a:latin typeface="楷体" panose="02010609060101010101" charset="-122"/>
              <a:ea typeface="楷体" panose="02010609060101010101" charset="-122"/>
              <a:cs typeface="Times New Roman" panose="02020603050405020304" charset="0"/>
              <a:sym typeface="+mn-ea"/>
            </a:endParaRPr>
          </a:p>
          <a:p>
            <a:pPr indent="0">
              <a:lnSpc>
                <a:spcPct val="120000"/>
              </a:lnSpc>
              <a:buNone/>
            </a:pPr>
            <a:r>
              <a:rPr lang="zh-CN" altLang="en-US" sz="2400" b="1">
                <a:solidFill>
                  <a:schemeClr val="tx1"/>
                </a:solidFill>
                <a:latin typeface="Calibri" panose="020F0502020204030204" charset="0"/>
                <a:ea typeface="楷体" panose="02010609060101010101" charset="-122"/>
                <a:cs typeface="Times New Roman" panose="02020603050405020304" charset="0"/>
                <a:sym typeface="+mn-ea"/>
              </a:rPr>
              <a:t>③推动了民族资本主义经济的发展。</a:t>
            </a:r>
            <a:endParaRPr lang="zh-CN" altLang="en-US" sz="2400" b="1">
              <a:solidFill>
                <a:schemeClr val="tx1"/>
              </a:solidFill>
              <a:latin typeface="Calibri" panose="020F0502020204030204" charset="0"/>
              <a:ea typeface="楷体" panose="02010609060101010101" charset="-122"/>
              <a:cs typeface="Times New Roman" panose="02020603050405020304" charset="0"/>
              <a:sym typeface="+mn-ea"/>
            </a:endParaRPr>
          </a:p>
        </p:txBody>
      </p:sp>
      <p:sp>
        <p:nvSpPr>
          <p:cNvPr id="25" name="文本框 24"/>
          <p:cNvSpPr txBox="1"/>
          <p:nvPr/>
        </p:nvSpPr>
        <p:spPr>
          <a:xfrm>
            <a:off x="83820" y="574040"/>
            <a:ext cx="4064000" cy="460375"/>
          </a:xfrm>
          <a:prstGeom prst="rect">
            <a:avLst/>
          </a:prstGeom>
          <a:noFill/>
        </p:spPr>
        <p:txBody>
          <a:bodyPr wrap="square" rtlCol="0">
            <a:spAutoFit/>
          </a:bodyPr>
          <a:p>
            <a:r>
              <a:rPr lang="zh-CN" altLang="en-US" sz="2400" b="1">
                <a:latin typeface="楷体" panose="02010609060101010101" charset="-122"/>
                <a:ea typeface="楷体" panose="02010609060101010101" charset="-122"/>
              </a:rPr>
              <a:t>（一）君主立宪：维新思想</a:t>
            </a:r>
            <a:endParaRPr lang="zh-CN" altLang="en-US" sz="2400" b="1">
              <a:latin typeface="楷体" panose="02010609060101010101" charset="-122"/>
              <a:ea typeface="楷体" panose="02010609060101010101" charset="-122"/>
            </a:endParaRPr>
          </a:p>
        </p:txBody>
      </p:sp>
      <p:sp>
        <p:nvSpPr>
          <p:cNvPr id="5" name="文本框 4"/>
          <p:cNvSpPr txBox="1"/>
          <p:nvPr/>
        </p:nvSpPr>
        <p:spPr>
          <a:xfrm>
            <a:off x="83820" y="1034415"/>
            <a:ext cx="6096000" cy="460375"/>
          </a:xfrm>
          <a:prstGeom prst="rect">
            <a:avLst/>
          </a:prstGeom>
          <a:noFill/>
        </p:spPr>
        <p:txBody>
          <a:bodyPr wrap="square" rtlCol="0" anchor="t">
            <a:spAutoFit/>
          </a:bodyPr>
          <a:p>
            <a:r>
              <a:rPr lang="en-US" altLang="zh-CN" sz="2400" b="1" spc="150" dirty="0">
                <a:effectLst/>
                <a:uLnTx/>
                <a:uFillTx/>
                <a:latin typeface="楷体" panose="02010609060101010101" charset="-122"/>
                <a:ea typeface="楷体" panose="02010609060101010101" charset="-122"/>
                <a:cs typeface="楷体" panose="02010609060101010101" charset="-122"/>
                <a:sym typeface="+mn-ea"/>
              </a:rPr>
              <a:t>4</a:t>
            </a:r>
            <a:r>
              <a:rPr lang="zh-CN" altLang="en-US" sz="2400" b="1" spc="150" dirty="0">
                <a:effectLst/>
                <a:uLnTx/>
                <a:uFillTx/>
                <a:latin typeface="楷体" panose="02010609060101010101" charset="-122"/>
                <a:ea typeface="楷体" panose="02010609060101010101" charset="-122"/>
                <a:cs typeface="楷体" panose="02010609060101010101" charset="-122"/>
                <a:sym typeface="+mn-ea"/>
              </a:rPr>
              <a:t>、康、梁维新思想的</a:t>
            </a:r>
            <a:r>
              <a:rPr lang="zh-CN" altLang="en-US" sz="2400" b="1" dirty="0">
                <a:latin typeface="楷体" panose="02010609060101010101" charset="-122"/>
                <a:ea typeface="楷体" panose="02010609060101010101" charset="-122"/>
                <a:cs typeface="楷体" panose="02010609060101010101" charset="-122"/>
                <a:sym typeface="+mn-ea"/>
              </a:rPr>
              <a:t>影响</a:t>
            </a:r>
            <a:r>
              <a:rPr lang="zh-CN" altLang="en-US" sz="2400" b="1" dirty="0">
                <a:latin typeface="楷体" panose="02010609060101010101" charset="-122"/>
                <a:ea typeface="楷体" panose="02010609060101010101" charset="-122"/>
                <a:cs typeface="楷体" panose="02010609060101010101" charset="-122"/>
                <a:sym typeface="+mn-ea"/>
              </a:rPr>
              <a:t>：</a:t>
            </a:r>
            <a:endParaRPr lang="zh-CN" altLang="en-US" sz="2400" b="1" dirty="0">
              <a:latin typeface="楷体" panose="02010609060101010101" charset="-122"/>
              <a:ea typeface="楷体" panose="02010609060101010101" charset="-122"/>
              <a:cs typeface="楷体" panose="02010609060101010101" charset="-122"/>
              <a:sym typeface="+mn-ea"/>
            </a:endParaRPr>
          </a:p>
        </p:txBody>
      </p:sp>
      <p:sp>
        <p:nvSpPr>
          <p:cNvPr id="20481" name="内容占位符 2"/>
          <p:cNvSpPr>
            <a:spLocks noGrp="1"/>
          </p:cNvSpPr>
          <p:nvPr>
            <p:ph idx="1"/>
          </p:nvPr>
        </p:nvSpPr>
        <p:spPr>
          <a:xfrm>
            <a:off x="0" y="2764790"/>
            <a:ext cx="11889740" cy="4093845"/>
          </a:xfrm>
        </p:spPr>
        <p:txBody>
          <a:bodyPr anchor="t" anchorCtr="0">
            <a:noAutofit/>
          </a:bodyPr>
          <a:p>
            <a:pPr marL="0" indent="0">
              <a:lnSpc>
                <a:spcPct val="110000"/>
              </a:lnSpc>
              <a:spcBef>
                <a:spcPct val="0"/>
              </a:spcBef>
              <a:buNone/>
            </a:pPr>
            <a:r>
              <a:rPr lang="zh-CN" altLang="zh-CN" sz="2400" b="1">
                <a:latin typeface="楷体" panose="02010609060101010101" charset="-122"/>
                <a:ea typeface="楷体" panose="02010609060101010101" charset="-122"/>
                <a:cs typeface="楷体" panose="02010609060101010101" charset="-122"/>
              </a:rPr>
              <a:t>（2021·全国乙）1898年，某书商慨叹废八股将使自己损失惨重，后来发现“经学书犹有人买”，其损失并不如以前估计之大，而该书商对新学书籍的投资不久又面临亏损。这可以反映出该时期</a:t>
            </a:r>
            <a:endParaRPr lang="zh-CN" altLang="zh-CN" sz="2400" b="1">
              <a:latin typeface="楷体" panose="02010609060101010101" charset="-122"/>
              <a:ea typeface="楷体" panose="02010609060101010101" charset="-122"/>
              <a:cs typeface="楷体" panose="02010609060101010101" charset="-122"/>
            </a:endParaRPr>
          </a:p>
          <a:p>
            <a:pPr marL="0" indent="0">
              <a:lnSpc>
                <a:spcPct val="110000"/>
              </a:lnSpc>
              <a:spcBef>
                <a:spcPct val="0"/>
              </a:spcBef>
              <a:buNone/>
            </a:pPr>
            <a:r>
              <a:rPr lang="zh-CN" altLang="zh-CN" sz="2400" b="1">
                <a:latin typeface="楷体" panose="02010609060101010101" charset="-122"/>
                <a:ea typeface="楷体" panose="02010609060101010101" charset="-122"/>
                <a:cs typeface="楷体" panose="02010609060101010101" charset="-122"/>
              </a:rPr>
              <a:t>A．儒学地位颠覆  </a:t>
            </a:r>
            <a:r>
              <a:rPr lang="en-US" altLang="zh-CN" sz="2400" b="1">
                <a:latin typeface="楷体" panose="02010609060101010101" charset="-122"/>
                <a:ea typeface="楷体" panose="02010609060101010101" charset="-122"/>
                <a:cs typeface="楷体" panose="02010609060101010101" charset="-122"/>
              </a:rPr>
              <a:t> </a:t>
            </a:r>
            <a:r>
              <a:rPr lang="zh-CN" altLang="zh-CN" sz="2400" b="1">
                <a:latin typeface="楷体" panose="02010609060101010101" charset="-122"/>
                <a:ea typeface="楷体" panose="02010609060101010101" charset="-122"/>
                <a:cs typeface="楷体" panose="02010609060101010101" charset="-122"/>
              </a:rPr>
              <a:t>B．列强侵略加剧  </a:t>
            </a:r>
            <a:endParaRPr lang="zh-CN" altLang="zh-CN" sz="2400" b="1">
              <a:latin typeface="楷体" panose="02010609060101010101" charset="-122"/>
              <a:ea typeface="楷体" panose="02010609060101010101" charset="-122"/>
              <a:cs typeface="楷体" panose="02010609060101010101" charset="-122"/>
            </a:endParaRPr>
          </a:p>
          <a:p>
            <a:pPr marL="0" indent="0">
              <a:lnSpc>
                <a:spcPct val="110000"/>
              </a:lnSpc>
              <a:spcBef>
                <a:spcPct val="0"/>
              </a:spcBef>
              <a:buNone/>
            </a:pPr>
            <a:r>
              <a:rPr lang="zh-CN" altLang="zh-CN" sz="2400" b="1">
                <a:latin typeface="楷体" panose="02010609060101010101" charset="-122"/>
                <a:ea typeface="楷体" panose="02010609060101010101" charset="-122"/>
                <a:cs typeface="楷体" panose="02010609060101010101" charset="-122"/>
              </a:rPr>
              <a:t>C．政局变化迅速  </a:t>
            </a:r>
            <a:r>
              <a:rPr lang="en-US" altLang="zh-CN" sz="2400" b="1">
                <a:latin typeface="楷体" panose="02010609060101010101" charset="-122"/>
                <a:ea typeface="楷体" panose="02010609060101010101" charset="-122"/>
                <a:cs typeface="楷体" panose="02010609060101010101" charset="-122"/>
              </a:rPr>
              <a:t> </a:t>
            </a:r>
            <a:r>
              <a:rPr lang="zh-CN" altLang="zh-CN" sz="2400" b="1">
                <a:latin typeface="楷体" panose="02010609060101010101" charset="-122"/>
                <a:ea typeface="楷体" panose="02010609060101010101" charset="-122"/>
                <a:cs typeface="楷体" panose="02010609060101010101" charset="-122"/>
              </a:rPr>
              <a:t>D．西学深入民心</a:t>
            </a:r>
            <a:endParaRPr lang="zh-CN" altLang="zh-CN" sz="2400" b="1">
              <a:latin typeface="楷体" panose="02010609060101010101" charset="-122"/>
              <a:ea typeface="楷体" panose="02010609060101010101" charset="-122"/>
              <a:cs typeface="楷体" panose="02010609060101010101" charset="-122"/>
            </a:endParaRPr>
          </a:p>
          <a:p>
            <a:pPr marL="0" indent="0">
              <a:lnSpc>
                <a:spcPct val="110000"/>
              </a:lnSpc>
              <a:spcBef>
                <a:spcPct val="0"/>
              </a:spcBef>
              <a:buNone/>
            </a:pPr>
            <a:r>
              <a:rPr lang="zh-CN" altLang="zh-CN" sz="2400" b="1">
                <a:latin typeface="楷体" panose="02010609060101010101" charset="-122"/>
                <a:ea typeface="楷体" panose="02010609060101010101" charset="-122"/>
                <a:cs typeface="楷体" panose="02010609060101010101" charset="-122"/>
              </a:rPr>
              <a:t>（2014·全国Ⅰ）1898年，梁启超等联合百余举人上书，请废八股取士之制。参加会试的近万名举人，“闻启超等此举，嫉之如不共戴天之仇，遍播谣言，几被殴击”。这一事件的发生表明(　　)</a:t>
            </a:r>
            <a:endParaRPr lang="zh-CN" altLang="zh-CN" sz="2400" b="1">
              <a:latin typeface="楷体" panose="02010609060101010101" charset="-122"/>
              <a:ea typeface="楷体" panose="02010609060101010101" charset="-122"/>
              <a:cs typeface="楷体" panose="02010609060101010101" charset="-122"/>
            </a:endParaRPr>
          </a:p>
          <a:p>
            <a:pPr marL="0" indent="0">
              <a:lnSpc>
                <a:spcPct val="110000"/>
              </a:lnSpc>
              <a:spcBef>
                <a:spcPct val="0"/>
              </a:spcBef>
              <a:buNone/>
            </a:pPr>
            <a:r>
              <a:rPr lang="zh-CN" altLang="zh-CN" sz="2400" b="1">
                <a:latin typeface="楷体" panose="02010609060101010101" charset="-122"/>
                <a:ea typeface="楷体" panose="02010609060101010101" charset="-122"/>
                <a:cs typeface="楷体" panose="02010609060101010101" charset="-122"/>
              </a:rPr>
              <a:t>A．废八股断送读书人政治前途   B．改制缺乏广泛的社会基础</a:t>
            </a:r>
            <a:endParaRPr lang="zh-CN" altLang="zh-CN" sz="2400" b="1">
              <a:latin typeface="楷体" panose="02010609060101010101" charset="-122"/>
              <a:ea typeface="楷体" panose="02010609060101010101" charset="-122"/>
              <a:cs typeface="楷体" panose="02010609060101010101" charset="-122"/>
            </a:endParaRPr>
          </a:p>
          <a:p>
            <a:pPr marL="0" indent="0">
              <a:lnSpc>
                <a:spcPct val="110000"/>
              </a:lnSpc>
              <a:spcBef>
                <a:spcPct val="0"/>
              </a:spcBef>
              <a:buNone/>
            </a:pPr>
            <a:r>
              <a:rPr lang="zh-CN" altLang="zh-CN" sz="2400" b="1">
                <a:latin typeface="楷体" panose="02010609060101010101" charset="-122"/>
                <a:ea typeface="楷体" panose="02010609060101010101" charset="-122"/>
                <a:cs typeface="楷体" panose="02010609060101010101" charset="-122"/>
              </a:rPr>
              <a:t>C．知识分子在政治上极为保守   D．新旧学之间矛盾不可调和</a:t>
            </a:r>
            <a:endParaRPr lang="zh-CN" altLang="zh-CN" sz="2400" b="1">
              <a:latin typeface="楷体" panose="02010609060101010101" charset="-122"/>
              <a:ea typeface="楷体" panose="02010609060101010101" charset="-122"/>
              <a:cs typeface="楷体" panose="02010609060101010101" charset="-122"/>
            </a:endParaRPr>
          </a:p>
        </p:txBody>
      </p:sp>
      <p:sp>
        <p:nvSpPr>
          <p:cNvPr id="6" name="文本框 5"/>
          <p:cNvSpPr txBox="1"/>
          <p:nvPr/>
        </p:nvSpPr>
        <p:spPr>
          <a:xfrm>
            <a:off x="4926965" y="2008505"/>
            <a:ext cx="6962140" cy="829945"/>
          </a:xfrm>
          <a:prstGeom prst="rect">
            <a:avLst/>
          </a:prstGeom>
          <a:noFill/>
        </p:spPr>
        <p:txBody>
          <a:bodyPr wrap="square" rtlCol="0">
            <a:spAutoFit/>
          </a:bodyPr>
          <a:p>
            <a:r>
              <a:rPr lang="zh-CN" altLang="en-US" sz="2400" b="1">
                <a:latin typeface="楷体" panose="02010609060101010101" charset="-122"/>
                <a:ea typeface="楷体" panose="02010609060101010101" charset="-122"/>
              </a:rPr>
              <a:t>④局限性：</a:t>
            </a:r>
            <a:r>
              <a:rPr lang="zh-CN" altLang="en-US" sz="2400" b="1">
                <a:latin typeface="楷体" panose="02010609060101010101" charset="-122"/>
                <a:ea typeface="楷体" panose="02010609060101010101" charset="-122"/>
                <a:sym typeface="+mn-ea"/>
              </a:rPr>
              <a:t>资产阶级妥协性，反专制思想不彻底；缺乏群众基础</a:t>
            </a:r>
            <a:endParaRPr lang="zh-CN" altLang="en-US" sz="2400" b="1">
              <a:latin typeface="楷体" panose="02010609060101010101" charset="-122"/>
              <a:ea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481">
                                            <p:txEl>
                                              <p:pRg st="0" end="0"/>
                                            </p:txEl>
                                          </p:spTgt>
                                        </p:tgtEl>
                                        <p:attrNameLst>
                                          <p:attrName>style.visibility</p:attrName>
                                        </p:attrNameLst>
                                      </p:cBhvr>
                                      <p:to>
                                        <p:strVal val="visible"/>
                                      </p:to>
                                    </p:set>
                                    <p:anim calcmode="lin" valueType="num">
                                      <p:cBhvr additive="base">
                                        <p:cTn id="13" dur="500" fill="hold"/>
                                        <p:tgtEl>
                                          <p:spTgt spid="2048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48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481">
                                            <p:txEl>
                                              <p:pRg st="1" end="1"/>
                                            </p:txEl>
                                          </p:spTgt>
                                        </p:tgtEl>
                                        <p:attrNameLst>
                                          <p:attrName>style.visibility</p:attrName>
                                        </p:attrNameLst>
                                      </p:cBhvr>
                                      <p:to>
                                        <p:strVal val="visible"/>
                                      </p:to>
                                    </p:set>
                                    <p:anim calcmode="lin" valueType="num">
                                      <p:cBhvr additive="base">
                                        <p:cTn id="19" dur="500" fill="hold"/>
                                        <p:tgtEl>
                                          <p:spTgt spid="20481">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48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481">
                                            <p:txEl>
                                              <p:pRg st="2" end="2"/>
                                            </p:txEl>
                                          </p:spTgt>
                                        </p:tgtEl>
                                        <p:attrNameLst>
                                          <p:attrName>style.visibility</p:attrName>
                                        </p:attrNameLst>
                                      </p:cBhvr>
                                      <p:to>
                                        <p:strVal val="visible"/>
                                      </p:to>
                                    </p:set>
                                    <p:anim calcmode="lin" valueType="num">
                                      <p:cBhvr additive="base">
                                        <p:cTn id="25" dur="500" fill="hold"/>
                                        <p:tgtEl>
                                          <p:spTgt spid="20481">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48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0481">
                                            <p:txEl>
                                              <p:pRg st="3" end="3"/>
                                            </p:txEl>
                                          </p:spTgt>
                                        </p:tgtEl>
                                        <p:attrNameLst>
                                          <p:attrName>style.visibility</p:attrName>
                                        </p:attrNameLst>
                                      </p:cBhvr>
                                      <p:to>
                                        <p:strVal val="visible"/>
                                      </p:to>
                                    </p:set>
                                    <p:anim calcmode="lin" valueType="num">
                                      <p:cBhvr additive="base">
                                        <p:cTn id="31" dur="500" fill="hold"/>
                                        <p:tgtEl>
                                          <p:spTgt spid="20481">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048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0481">
                                            <p:txEl>
                                              <p:pRg st="4" end="4"/>
                                            </p:txEl>
                                          </p:spTgt>
                                        </p:tgtEl>
                                        <p:attrNameLst>
                                          <p:attrName>style.visibility</p:attrName>
                                        </p:attrNameLst>
                                      </p:cBhvr>
                                      <p:to>
                                        <p:strVal val="visible"/>
                                      </p:to>
                                    </p:set>
                                    <p:anim calcmode="lin" valueType="num">
                                      <p:cBhvr additive="base">
                                        <p:cTn id="37" dur="500" fill="hold"/>
                                        <p:tgtEl>
                                          <p:spTgt spid="20481">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048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0481">
                                            <p:txEl>
                                              <p:pRg st="5" end="5"/>
                                            </p:txEl>
                                          </p:spTgt>
                                        </p:tgtEl>
                                        <p:attrNameLst>
                                          <p:attrName>style.visibility</p:attrName>
                                        </p:attrNameLst>
                                      </p:cBhvr>
                                      <p:to>
                                        <p:strVal val="visible"/>
                                      </p:to>
                                    </p:set>
                                    <p:anim calcmode="lin" valueType="num">
                                      <p:cBhvr additive="base">
                                        <p:cTn id="43" dur="500" fill="hold"/>
                                        <p:tgtEl>
                                          <p:spTgt spid="20481">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048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500" fill="hold"/>
                                        <p:tgtEl>
                                          <p:spTgt spid="6"/>
                                        </p:tgtEl>
                                        <p:attrNameLst>
                                          <p:attrName>ppt_x</p:attrName>
                                        </p:attrNameLst>
                                      </p:cBhvr>
                                      <p:tavLst>
                                        <p:tav tm="0">
                                          <p:val>
                                            <p:strVal val="#ppt_x"/>
                                          </p:val>
                                        </p:tav>
                                        <p:tav tm="100000">
                                          <p:val>
                                            <p:strVal val="#ppt_x"/>
                                          </p:val>
                                        </p:tav>
                                      </p:tavLst>
                                    </p:anim>
                                    <p:anim calcmode="lin" valueType="num">
                                      <p:cBhvr additive="base">
                                        <p:cTn id="5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20481" grpId="0" build="p"/>
      <p:bldP spid="20481" grpId="1" build="p"/>
      <p:bldP spid="6" grpId="0"/>
      <p:bldP spid="6"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文本框 1"/>
          <p:cNvSpPr txBox="1"/>
          <p:nvPr/>
        </p:nvSpPr>
        <p:spPr>
          <a:xfrm>
            <a:off x="214630" y="633094"/>
            <a:ext cx="11977369" cy="2861310"/>
          </a:xfrm>
          <a:prstGeom prst="rect">
            <a:avLst/>
          </a:prstGeom>
          <a:noFill/>
          <a:ln w="9525">
            <a:noFill/>
          </a:ln>
        </p:spPr>
        <p:txBody>
          <a:bodyPr wrap="square" anchor="t">
            <a:spAutoFit/>
          </a:bodyPr>
          <a:p>
            <a:pPr marL="268605" indent="-268605">
              <a:lnSpc>
                <a:spcPct val="125000"/>
              </a:lnSpc>
            </a:pPr>
            <a:r>
              <a:rPr lang="zh-CN" altLang="en-US" sz="2400" b="1" noProof="1">
                <a:solidFill>
                  <a:srgbClr val="FF0000"/>
                </a:solidFill>
                <a:latin typeface="楷体" panose="02010609060101010101" charset="-122"/>
                <a:ea typeface="楷体" panose="02010609060101010101" charset="-122"/>
                <a:cs typeface="+mn-cs"/>
              </a:rPr>
              <a:t>（2016·全国）</a:t>
            </a:r>
            <a:r>
              <a:rPr lang="zh-CN" altLang="en-US" sz="2400" b="1" noProof="1">
                <a:solidFill>
                  <a:schemeClr val="tx1"/>
                </a:solidFill>
                <a:latin typeface="楷体" panose="02010609060101010101" charset="-122"/>
                <a:ea typeface="楷体" panose="02010609060101010101" charset="-122"/>
                <a:cs typeface="+mn-cs"/>
              </a:rPr>
              <a:t>甲午战后，梁启超提出“诗界革命”，曾赋诗“泱泱哉我中华……物产腴沃甲大地，天府雄国言非夸。君不见英日区区三岛尚崛起，况乃堂矞吾中华！”这反映出“诗界革命”</a:t>
            </a:r>
            <a:endParaRPr lang="zh-CN" altLang="en-US" sz="2400" b="1" noProof="1">
              <a:solidFill>
                <a:schemeClr val="tx1"/>
              </a:solidFill>
              <a:latin typeface="楷体" panose="02010609060101010101" charset="-122"/>
              <a:ea typeface="楷体" panose="02010609060101010101" charset="-122"/>
            </a:endParaRPr>
          </a:p>
          <a:p>
            <a:pPr marL="268605" indent="-268605">
              <a:lnSpc>
                <a:spcPct val="125000"/>
              </a:lnSpc>
            </a:pPr>
            <a:r>
              <a:rPr lang="zh-CN" altLang="en-US" sz="2400" b="1" noProof="1">
                <a:solidFill>
                  <a:schemeClr val="tx1"/>
                </a:solidFill>
                <a:latin typeface="楷体" panose="02010609060101010101" charset="-122"/>
                <a:ea typeface="楷体" panose="02010609060101010101" charset="-122"/>
                <a:cs typeface="+mn-cs"/>
              </a:rPr>
              <a:t>A．倡导民主革命的思想               B．推动了白话文运动</a:t>
            </a:r>
            <a:endParaRPr lang="zh-CN" altLang="en-US" sz="2400" b="1" noProof="1">
              <a:solidFill>
                <a:schemeClr val="tx1"/>
              </a:solidFill>
              <a:latin typeface="楷体" panose="02010609060101010101" charset="-122"/>
              <a:ea typeface="楷体" panose="02010609060101010101" charset="-122"/>
            </a:endParaRPr>
          </a:p>
          <a:p>
            <a:pPr marL="268605" indent="-268605">
              <a:lnSpc>
                <a:spcPct val="125000"/>
              </a:lnSpc>
            </a:pPr>
            <a:r>
              <a:rPr lang="zh-CN" altLang="en-US" sz="2400" b="1" noProof="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mn-cs"/>
              </a:rPr>
              <a:t>C．适应了救亡图存的需要  </a:t>
            </a:r>
            <a:r>
              <a:rPr lang="zh-CN" altLang="en-US" sz="2400" b="1" noProof="1">
                <a:solidFill>
                  <a:schemeClr val="tx1"/>
                </a:solidFill>
                <a:latin typeface="楷体" panose="02010609060101010101" charset="-122"/>
                <a:ea typeface="楷体" panose="02010609060101010101" charset="-122"/>
                <a:cs typeface="+mn-cs"/>
              </a:rPr>
              <a:t>           D．成为改良思潮的开端</a:t>
            </a:r>
            <a:endParaRPr lang="zh-CN" altLang="en-US" sz="2400" b="1" noProof="1">
              <a:solidFill>
                <a:schemeClr val="tx1"/>
              </a:solidFill>
              <a:latin typeface="楷体" panose="02010609060101010101" charset="-122"/>
              <a:ea typeface="楷体" panose="02010609060101010101" charset="-122"/>
              <a:cs typeface="+mn-cs"/>
            </a:endParaRPr>
          </a:p>
          <a:p>
            <a:pPr marL="268605" indent="-268605">
              <a:lnSpc>
                <a:spcPct val="125000"/>
              </a:lnSpc>
            </a:pPr>
            <a:endParaRPr lang="zh-CN" altLang="en-US" sz="2400" b="1" noProof="1">
              <a:ln w="22225">
                <a:solidFill>
                  <a:schemeClr val="accent2"/>
                </a:solidFill>
                <a:prstDash val="solid"/>
              </a:ln>
              <a:solidFill>
                <a:schemeClr val="tx1"/>
              </a:solidFill>
              <a:latin typeface="楷体" panose="02010609060101010101" charset="-122"/>
              <a:ea typeface="楷体" panose="02010609060101010101" charset="-122"/>
              <a:cs typeface="+mn-cs"/>
            </a:endParaRPr>
          </a:p>
        </p:txBody>
      </p:sp>
      <p:sp>
        <p:nvSpPr>
          <p:cNvPr id="22531" name="文本框 2"/>
          <p:cNvSpPr txBox="1"/>
          <p:nvPr/>
        </p:nvSpPr>
        <p:spPr>
          <a:xfrm>
            <a:off x="339725" y="3571240"/>
            <a:ext cx="11541125" cy="2399665"/>
          </a:xfrm>
          <a:prstGeom prst="rect">
            <a:avLst/>
          </a:prstGeom>
          <a:noFill/>
          <a:ln w="9525">
            <a:noFill/>
          </a:ln>
        </p:spPr>
        <p:txBody>
          <a:bodyPr wrap="square" anchor="t">
            <a:spAutoFit/>
          </a:bodyPr>
          <a:p>
            <a:pPr marL="268605" indent="-268605">
              <a:lnSpc>
                <a:spcPct val="125000"/>
              </a:lnSpc>
            </a:pPr>
            <a:r>
              <a:rPr lang="zh-CN" altLang="en-US" sz="2400" b="1" noProof="1">
                <a:solidFill>
                  <a:srgbClr val="FF0000"/>
                </a:solidFill>
                <a:latin typeface="楷体" panose="02010609060101010101" charset="-122"/>
                <a:ea typeface="楷体" panose="02010609060101010101" charset="-122"/>
                <a:cs typeface="+mn-cs"/>
              </a:rPr>
              <a:t>（</a:t>
            </a:r>
            <a:r>
              <a:rPr lang="en-US" altLang="zh-CN" sz="2400" b="1" noProof="1">
                <a:solidFill>
                  <a:srgbClr val="FF0000"/>
                </a:solidFill>
                <a:latin typeface="楷体" panose="02010609060101010101" charset="-122"/>
                <a:ea typeface="楷体" panose="02010609060101010101" charset="-122"/>
                <a:cs typeface="+mn-cs"/>
              </a:rPr>
              <a:t>2018·</a:t>
            </a:r>
            <a:r>
              <a:rPr lang="zh-CN" altLang="en-US" sz="2400" b="1" noProof="1">
                <a:solidFill>
                  <a:srgbClr val="FF0000"/>
                </a:solidFill>
                <a:latin typeface="楷体" panose="02010609060101010101" charset="-122"/>
                <a:ea typeface="楷体" panose="02010609060101010101" charset="-122"/>
                <a:cs typeface="+mn-cs"/>
              </a:rPr>
              <a:t>全国）</a:t>
            </a:r>
            <a:r>
              <a:rPr lang="zh-CN" altLang="zh-CN" sz="2400" b="1" noProof="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mn-cs"/>
              </a:rPr>
              <a:t>英国科学家赫胥黎的《进化论与伦理学及其他》认为不能将自然的进化论与人类社会的伦理学混为一谈。但严复将该书翻译成《天演论》时，“煞费苦心”地将二者联系起来，提出自然界进化规律同样适用于人类社会。严复意在</a:t>
            </a:r>
            <a:endParaRPr lang="zh-CN" altLang="zh-CN" sz="2400" b="1" noProof="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endParaRPr>
          </a:p>
          <a:p>
            <a:pPr marL="268605" indent="-268605">
              <a:lnSpc>
                <a:spcPct val="125000"/>
              </a:lnSpc>
            </a:pPr>
            <a:r>
              <a:rPr lang="zh-CN" altLang="zh-CN" sz="2400" b="1" noProof="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mn-cs"/>
              </a:rPr>
              <a:t>A．纠正生物进化论的错误             B．为反清革命提供理论依据</a:t>
            </a:r>
            <a:endParaRPr lang="zh-CN" altLang="zh-CN" sz="2400" b="1" noProof="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endParaRPr>
          </a:p>
          <a:p>
            <a:pPr marL="268605" indent="-268605">
              <a:lnSpc>
                <a:spcPct val="125000"/>
              </a:lnSpc>
            </a:pPr>
            <a:r>
              <a:rPr lang="zh-CN" altLang="zh-CN" sz="2400" b="1" noProof="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mn-cs"/>
              </a:rPr>
              <a:t>C．传播“中体西用”思想             D．促进国人救亡意识的觉醒</a:t>
            </a:r>
            <a:endParaRPr lang="zh-CN" altLang="zh-CN" sz="2400" b="1" noProof="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mn-cs"/>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31"/>
                                        </p:tgtEl>
                                        <p:attrNameLst>
                                          <p:attrName>style.visibility</p:attrName>
                                        </p:attrNameLst>
                                      </p:cBhvr>
                                      <p:to>
                                        <p:strVal val="visible"/>
                                      </p:to>
                                    </p:set>
                                    <p:anim calcmode="lin" valueType="num">
                                      <p:cBhvr additive="base">
                                        <p:cTn id="7" dur="500" fill="hold"/>
                                        <p:tgtEl>
                                          <p:spTgt spid="22531"/>
                                        </p:tgtEl>
                                        <p:attrNameLst>
                                          <p:attrName>ppt_x</p:attrName>
                                        </p:attrNameLst>
                                      </p:cBhvr>
                                      <p:tavLst>
                                        <p:tav tm="0">
                                          <p:val>
                                            <p:strVal val="#ppt_x"/>
                                          </p:val>
                                        </p:tav>
                                        <p:tav tm="100000">
                                          <p:val>
                                            <p:strVal val="#ppt_x"/>
                                          </p:val>
                                        </p:tav>
                                      </p:tavLst>
                                    </p:anim>
                                    <p:anim calcmode="lin" valueType="num">
                                      <p:cBhvr additive="base">
                                        <p:cTn id="8" dur="500" fill="hold"/>
                                        <p:tgtEl>
                                          <p:spTgt spid="225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p:bldP spid="22531"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0" y="0"/>
            <a:ext cx="7028815" cy="478155"/>
          </a:xfrm>
          <a:prstGeom prst="rect">
            <a:avLst/>
          </a:prstGeom>
          <a:solidFill>
            <a:schemeClr val="bg2"/>
          </a:solidFill>
          <a:ln w="28575">
            <a:solidFill>
              <a:schemeClr val="tx1"/>
            </a:solidFill>
          </a:ln>
        </p:spPr>
        <p:txBody>
          <a:bodyPr>
            <a:noAutofit/>
            <a:scene3d>
              <a:camera prst="orthographicFront"/>
              <a:lightRig rig="threePt" dir="t"/>
            </a:scene3d>
          </a:bodyPr>
          <a:p>
            <a:pPr algn="l"/>
            <a:r>
              <a:rPr lang="en-US" altLang="zh-CN" sz="2800" b="1">
                <a:latin typeface="楷体" panose="02010609060101010101" charset="-122"/>
                <a:ea typeface="楷体" panose="02010609060101010101" charset="-122"/>
                <a:sym typeface="+mn-ea"/>
              </a:rPr>
              <a:t>   </a:t>
            </a:r>
            <a:r>
              <a:rPr lang="zh-CN" altLang="en-US" sz="2800" b="1">
                <a:latin typeface="楷体" panose="02010609060101010101" charset="-122"/>
                <a:ea typeface="楷体" panose="02010609060101010101" charset="-122"/>
                <a:sym typeface="+mn-ea"/>
              </a:rPr>
              <a:t>二、</a:t>
            </a:r>
            <a:r>
              <a:rPr lang="zh-CN" altLang="en-US" sz="2800" b="1">
                <a:latin typeface="楷体" panose="02010609060101010101" charset="-122"/>
                <a:ea typeface="楷体" panose="02010609060101010101" charset="-122"/>
                <a:cs typeface="+mj-cs"/>
                <a:sym typeface="宋体" panose="02010600030101010101" pitchFamily="2" charset="-122"/>
              </a:rPr>
              <a:t>制度救国：君主立宪与民主共和</a:t>
            </a:r>
            <a:endParaRPr kumimoji="0" lang="zh-CN" altLang="zh-CN" sz="2800" b="1" kern="1200" cap="none" spc="0" normalizeH="0" baseline="0" noProof="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cs"/>
            </a:endParaRPr>
          </a:p>
        </p:txBody>
      </p:sp>
      <p:sp>
        <p:nvSpPr>
          <p:cNvPr id="25" name="文本框 24"/>
          <p:cNvSpPr txBox="1"/>
          <p:nvPr/>
        </p:nvSpPr>
        <p:spPr>
          <a:xfrm>
            <a:off x="0" y="500380"/>
            <a:ext cx="4064000" cy="460375"/>
          </a:xfrm>
          <a:prstGeom prst="rect">
            <a:avLst/>
          </a:prstGeom>
          <a:noFill/>
        </p:spPr>
        <p:txBody>
          <a:bodyPr wrap="square" rtlCol="0">
            <a:spAutoFit/>
          </a:bodyPr>
          <a:p>
            <a:r>
              <a:rPr lang="zh-CN" altLang="en-US" sz="2400" b="1">
                <a:latin typeface="楷体" panose="02010609060101010101" charset="-122"/>
                <a:ea typeface="楷体" panose="02010609060101010101" charset="-122"/>
              </a:rPr>
              <a:t>（二）民主共和：三民主义</a:t>
            </a:r>
            <a:endParaRPr lang="zh-CN" altLang="en-US" sz="2400" b="1">
              <a:latin typeface="楷体" panose="02010609060101010101" charset="-122"/>
              <a:ea typeface="楷体" panose="02010609060101010101" charset="-122"/>
            </a:endParaRPr>
          </a:p>
        </p:txBody>
      </p:sp>
      <p:sp>
        <p:nvSpPr>
          <p:cNvPr id="2" name="文本框 1"/>
          <p:cNvSpPr txBox="1"/>
          <p:nvPr/>
        </p:nvSpPr>
        <p:spPr>
          <a:xfrm>
            <a:off x="219710" y="891540"/>
            <a:ext cx="11743055" cy="1938020"/>
          </a:xfrm>
          <a:prstGeom prst="rect">
            <a:avLst/>
          </a:prstGeom>
          <a:noFill/>
        </p:spPr>
        <p:txBody>
          <a:bodyPr wrap="square" rtlCol="0" anchor="t">
            <a:spAutoFit/>
          </a:bodyPr>
          <a:p>
            <a:pPr algn="just" defTabSz="0">
              <a:lnSpc>
                <a:spcPct val="100000"/>
              </a:lnSpc>
              <a:tabLst>
                <a:tab pos="2070100" algn="l"/>
              </a:tabLst>
            </a:pPr>
            <a:r>
              <a:rPr lang="en-US" altLang="zh-CN" sz="2400" b="1" dirty="0">
                <a:latin typeface="楷体" panose="02010609060101010101" charset="-122"/>
                <a:ea typeface="楷体" panose="02010609060101010101" charset="-122"/>
                <a:cs typeface="楷体" panose="02010609060101010101" charset="-122"/>
                <a:sym typeface="宋体" panose="02010600030101010101" pitchFamily="2" charset="-122"/>
              </a:rPr>
              <a:t>1</a:t>
            </a:r>
            <a:r>
              <a:rPr lang="zh-CN" altLang="en-US" sz="2400" b="1" dirty="0">
                <a:latin typeface="楷体" panose="02010609060101010101" charset="-122"/>
                <a:ea typeface="楷体" panose="02010609060101010101" charset="-122"/>
                <a:cs typeface="楷体" panose="02010609060101010101" charset="-122"/>
                <a:sym typeface="宋体" panose="02010600030101010101" pitchFamily="2" charset="-122"/>
              </a:rPr>
              <a:t>、背景：</a:t>
            </a:r>
            <a:endParaRPr lang="zh-CN" altLang="en-US" sz="2400" b="1" dirty="0">
              <a:latin typeface="楷体" panose="02010609060101010101" charset="-122"/>
              <a:ea typeface="楷体" panose="02010609060101010101" charset="-122"/>
              <a:cs typeface="楷体" panose="02010609060101010101" charset="-122"/>
              <a:sym typeface="宋体" panose="02010600030101010101" pitchFamily="2" charset="-122"/>
            </a:endParaRPr>
          </a:p>
          <a:p>
            <a:pPr algn="just" defTabSz="0">
              <a:lnSpc>
                <a:spcPct val="100000"/>
              </a:lnSpc>
              <a:tabLst>
                <a:tab pos="2070100" algn="l"/>
              </a:tabLst>
            </a:pPr>
            <a:r>
              <a:rPr lang="zh-CN" altLang="en-US" sz="2400" b="1">
                <a:latin typeface="楷体" panose="02010609060101010101" charset="-122"/>
                <a:ea typeface="楷体" panose="02010609060101010101" charset="-122"/>
                <a:cs typeface="楷体" panose="02010609060101010101" charset="-122"/>
                <a:sym typeface="+mn-ea"/>
              </a:rPr>
              <a:t>     ①社会环境：民族危机的不断加深，中国完全沦为半殖民地半封建社会；</a:t>
            </a:r>
            <a:endParaRPr lang="zh-CN" altLang="en-US" sz="2400" b="1">
              <a:latin typeface="楷体" panose="02010609060101010101" charset="-122"/>
              <a:ea typeface="楷体" panose="02010609060101010101" charset="-122"/>
              <a:cs typeface="楷体" panose="02010609060101010101" charset="-122"/>
            </a:endParaRPr>
          </a:p>
          <a:p>
            <a:pPr algn="just" defTabSz="0">
              <a:lnSpc>
                <a:spcPct val="100000"/>
              </a:lnSpc>
              <a:tabLst>
                <a:tab pos="2070100" algn="l"/>
              </a:tabLst>
            </a:pPr>
            <a:r>
              <a:rPr lang="zh-CN" altLang="en-US" sz="2400" b="1">
                <a:latin typeface="楷体" panose="02010609060101010101" charset="-122"/>
                <a:ea typeface="楷体" panose="02010609060101010101" charset="-122"/>
                <a:cs typeface="楷体" panose="02010609060101010101" charset="-122"/>
                <a:sym typeface="+mn-ea"/>
              </a:rPr>
              <a:t>     ②经济基础：民族资本主义经济的发展；</a:t>
            </a:r>
            <a:endParaRPr lang="zh-CN" altLang="en-US" sz="2400" b="1">
              <a:latin typeface="楷体" panose="02010609060101010101" charset="-122"/>
              <a:ea typeface="楷体" panose="02010609060101010101" charset="-122"/>
              <a:cs typeface="楷体" panose="02010609060101010101" charset="-122"/>
            </a:endParaRPr>
          </a:p>
          <a:p>
            <a:pPr algn="just" defTabSz="0">
              <a:lnSpc>
                <a:spcPct val="100000"/>
              </a:lnSpc>
              <a:tabLst>
                <a:tab pos="2070100" algn="l"/>
              </a:tabLst>
            </a:pPr>
            <a:r>
              <a:rPr lang="zh-CN" altLang="en-US" sz="2400" b="1">
                <a:latin typeface="楷体" panose="02010609060101010101" charset="-122"/>
                <a:ea typeface="楷体" panose="02010609060101010101" charset="-122"/>
                <a:cs typeface="楷体" panose="02010609060101010101" charset="-122"/>
                <a:sym typeface="+mn-ea"/>
              </a:rPr>
              <a:t>     ③理论基础：西方民主思想的传播；</a:t>
            </a:r>
            <a:endParaRPr lang="zh-CN" altLang="en-US" sz="2400" b="1">
              <a:latin typeface="楷体" panose="02010609060101010101" charset="-122"/>
              <a:ea typeface="楷体" panose="02010609060101010101" charset="-122"/>
              <a:cs typeface="楷体" panose="02010609060101010101" charset="-122"/>
            </a:endParaRPr>
          </a:p>
          <a:p>
            <a:pPr algn="just" defTabSz="0">
              <a:lnSpc>
                <a:spcPct val="100000"/>
              </a:lnSpc>
              <a:tabLst>
                <a:tab pos="2070100" algn="l"/>
              </a:tabLst>
            </a:pPr>
            <a:r>
              <a:rPr lang="zh-CN" altLang="en-US" sz="2400" b="1">
                <a:latin typeface="楷体" panose="02010609060101010101" charset="-122"/>
                <a:ea typeface="楷体" panose="02010609060101010101" charset="-122"/>
                <a:cs typeface="楷体" panose="02010609060101010101" charset="-122"/>
                <a:sym typeface="+mn-ea"/>
              </a:rPr>
              <a:t>     ④个人因素：孙中山对革命道路的探索。</a:t>
            </a:r>
            <a:endParaRPr lang="zh-CN" altLang="en-US" sz="2400" b="1">
              <a:latin typeface="楷体" panose="02010609060101010101" charset="-122"/>
              <a:ea typeface="楷体" panose="02010609060101010101" charset="-122"/>
              <a:cs typeface="楷体" panose="02010609060101010101" charset="-122"/>
              <a:sym typeface="+mn-ea"/>
            </a:endParaRPr>
          </a:p>
        </p:txBody>
      </p:sp>
      <p:sp>
        <p:nvSpPr>
          <p:cNvPr id="3" name="文本框 2"/>
          <p:cNvSpPr txBox="1"/>
          <p:nvPr/>
        </p:nvSpPr>
        <p:spPr>
          <a:xfrm>
            <a:off x="219710" y="3429000"/>
            <a:ext cx="11743055" cy="2084070"/>
          </a:xfrm>
          <a:prstGeom prst="rect">
            <a:avLst/>
          </a:prstGeom>
          <a:noFill/>
        </p:spPr>
        <p:txBody>
          <a:bodyPr wrap="square" rtlCol="0" anchor="t">
            <a:spAutoFit/>
          </a:bodyPr>
          <a:p>
            <a:pPr algn="just" defTabSz="914400">
              <a:lnSpc>
                <a:spcPct val="90000"/>
              </a:lnSpc>
              <a:tabLst>
                <a:tab pos="2070100" algn="l"/>
              </a:tabLst>
            </a:pPr>
            <a:r>
              <a:rPr lang="zh-CN" altLang="en-US" sz="2400" b="1" dirty="0">
                <a:latin typeface="楷体" panose="02010609060101010101" charset="-122"/>
                <a:ea typeface="楷体" panose="02010609060101010101" charset="-122"/>
                <a:cs typeface="楷体" panose="02010609060101010101" charset="-122"/>
                <a:sym typeface="宋体" panose="02010600030101010101" pitchFamily="2" charset="-122"/>
              </a:rPr>
              <a:t> </a:t>
            </a:r>
            <a:r>
              <a:rPr lang="en-US" altLang="zh-CN" sz="2400" b="1" dirty="0">
                <a:latin typeface="楷体" panose="02010609060101010101" charset="-122"/>
                <a:ea typeface="楷体" panose="02010609060101010101" charset="-122"/>
                <a:cs typeface="楷体" panose="02010609060101010101" charset="-122"/>
                <a:sym typeface="宋体" panose="02010600030101010101" pitchFamily="2" charset="-122"/>
              </a:rPr>
              <a:t>3</a:t>
            </a:r>
            <a:r>
              <a:rPr lang="zh-CN" altLang="en-US" sz="2400" b="1" dirty="0">
                <a:latin typeface="楷体" panose="02010609060101010101" charset="-122"/>
                <a:ea typeface="楷体" panose="02010609060101010101" charset="-122"/>
                <a:cs typeface="楷体" panose="02010609060101010101" charset="-122"/>
                <a:sym typeface="宋体" panose="02010600030101010101" pitchFamily="2" charset="-122"/>
              </a:rPr>
              <a:t>、</a:t>
            </a:r>
            <a:r>
              <a:rPr lang="zh-CN" altLang="en-US" sz="2400" b="1">
                <a:latin typeface="楷体" panose="02010609060101010101" charset="-122"/>
                <a:ea typeface="楷体" panose="02010609060101010101" charset="-122"/>
                <a:cs typeface="楷体" panose="02010609060101010101" charset="-122"/>
                <a:sym typeface="+mn-ea"/>
              </a:rPr>
              <a:t>内容：</a:t>
            </a:r>
            <a:endParaRPr lang="zh-CN" altLang="en-US" sz="2400" b="1">
              <a:latin typeface="楷体" panose="02010609060101010101" charset="-122"/>
              <a:ea typeface="楷体" panose="02010609060101010101" charset="-122"/>
              <a:cs typeface="楷体" panose="02010609060101010101" charset="-122"/>
            </a:endParaRPr>
          </a:p>
          <a:p>
            <a:pPr algn="just" defTabSz="914400">
              <a:lnSpc>
                <a:spcPct val="90000"/>
              </a:lnSpc>
              <a:tabLst>
                <a:tab pos="2070100" algn="l"/>
              </a:tabLst>
            </a:pPr>
            <a:r>
              <a:rPr lang="zh-CN" altLang="en-US" sz="2400" b="1">
                <a:latin typeface="楷体" panose="02010609060101010101" charset="-122"/>
                <a:ea typeface="楷体" panose="02010609060101010101" charset="-122"/>
                <a:cs typeface="楷体" panose="02010609060101010101" charset="-122"/>
                <a:sym typeface="+mn-ea"/>
              </a:rPr>
              <a:t>   民族主义：驱除鞑虏，恢复中华。</a:t>
            </a:r>
            <a:r>
              <a:rPr lang="zh-CN" altLang="en-US" sz="2400" b="1">
                <a:solidFill>
                  <a:srgbClr val="FF0000"/>
                </a:solidFill>
                <a:latin typeface="楷体" panose="02010609060101010101" charset="-122"/>
                <a:ea typeface="楷体" panose="02010609060101010101" charset="-122"/>
                <a:cs typeface="楷体" panose="02010609060101010101" charset="-122"/>
                <a:sym typeface="+mn-ea"/>
              </a:rPr>
              <a:t>（民族革命）</a:t>
            </a:r>
            <a:r>
              <a:rPr lang="zh-CN" altLang="en-US" sz="2400" b="1">
                <a:latin typeface="楷体" panose="02010609060101010101" charset="-122"/>
                <a:ea typeface="楷体" panose="02010609060101010101" charset="-122"/>
                <a:cs typeface="楷体" panose="02010609060101010101" charset="-122"/>
                <a:sym typeface="+mn-ea"/>
              </a:rPr>
              <a:t>以</a:t>
            </a:r>
            <a:r>
              <a:rPr lang="zh-CN" altLang="en-US" sz="2400" b="1">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cs typeface="楷体" panose="02010609060101010101" charset="-122"/>
                <a:sym typeface="+mn-ea"/>
              </a:rPr>
              <a:t>暴力革命</a:t>
            </a:r>
            <a:r>
              <a:rPr lang="zh-CN" altLang="en-US" sz="2400" b="1">
                <a:latin typeface="楷体" panose="02010609060101010101" charset="-122"/>
                <a:ea typeface="楷体" panose="02010609060101010101" charset="-122"/>
                <a:cs typeface="楷体" panose="02010609060101010101" charset="-122"/>
                <a:sym typeface="+mn-ea"/>
              </a:rPr>
              <a:t>的手段推翻清政府的专制统治。</a:t>
            </a:r>
            <a:endParaRPr lang="zh-CN" altLang="en-US" sz="2400" b="1">
              <a:latin typeface="楷体" panose="02010609060101010101" charset="-122"/>
              <a:ea typeface="楷体" panose="02010609060101010101" charset="-122"/>
              <a:cs typeface="楷体" panose="02010609060101010101" charset="-122"/>
            </a:endParaRPr>
          </a:p>
          <a:p>
            <a:pPr algn="just" defTabSz="914400">
              <a:lnSpc>
                <a:spcPct val="90000"/>
              </a:lnSpc>
              <a:tabLst>
                <a:tab pos="2070100" algn="l"/>
              </a:tabLst>
            </a:pPr>
            <a:r>
              <a:rPr lang="zh-CN" altLang="en-US" sz="2400" b="1">
                <a:latin typeface="楷体" panose="02010609060101010101" charset="-122"/>
                <a:ea typeface="楷体" panose="02010609060101010101" charset="-122"/>
                <a:cs typeface="楷体" panose="02010609060101010101" charset="-122"/>
                <a:sym typeface="+mn-ea"/>
              </a:rPr>
              <a:t>   民权主义：创立民国。</a:t>
            </a:r>
            <a:r>
              <a:rPr lang="zh-CN" altLang="en-US" sz="2400" b="1">
                <a:solidFill>
                  <a:srgbClr val="FF0000"/>
                </a:solidFill>
                <a:latin typeface="楷体" panose="02010609060101010101" charset="-122"/>
                <a:ea typeface="楷体" panose="02010609060101010101" charset="-122"/>
                <a:cs typeface="楷体" panose="02010609060101010101" charset="-122"/>
                <a:sym typeface="+mn-ea"/>
              </a:rPr>
              <a:t>（政治革命）</a:t>
            </a:r>
            <a:r>
              <a:rPr lang="zh-CN" altLang="en-US" sz="2400" b="1">
                <a:latin typeface="楷体" panose="02010609060101010101" charset="-122"/>
                <a:ea typeface="楷体" panose="02010609060101010101" charset="-122"/>
                <a:cs typeface="楷体" panose="02010609060101010101" charset="-122"/>
                <a:sym typeface="+mn-ea"/>
              </a:rPr>
              <a:t>推翻帝制，建立资产阶级民主共和国。</a:t>
            </a:r>
            <a:endParaRPr lang="zh-CN" altLang="en-US" sz="2400" b="1">
              <a:latin typeface="楷体" panose="02010609060101010101" charset="-122"/>
              <a:ea typeface="楷体" panose="02010609060101010101" charset="-122"/>
              <a:cs typeface="楷体" panose="02010609060101010101" charset="-122"/>
            </a:endParaRPr>
          </a:p>
          <a:p>
            <a:pPr algn="just" defTabSz="914400">
              <a:lnSpc>
                <a:spcPct val="90000"/>
              </a:lnSpc>
              <a:tabLst>
                <a:tab pos="2070100" algn="l"/>
              </a:tabLst>
            </a:pPr>
            <a:r>
              <a:rPr lang="zh-CN" altLang="en-US" sz="2400" b="1">
                <a:latin typeface="楷体" panose="02010609060101010101" charset="-122"/>
                <a:ea typeface="楷体" panose="02010609060101010101" charset="-122"/>
                <a:cs typeface="楷体" panose="02010609060101010101" charset="-122"/>
                <a:sym typeface="+mn-ea"/>
              </a:rPr>
              <a:t>   民生主义：平均地权。</a:t>
            </a:r>
            <a:r>
              <a:rPr lang="zh-CN" altLang="en-US" sz="2400" b="1">
                <a:solidFill>
                  <a:srgbClr val="FF0000"/>
                </a:solidFill>
                <a:latin typeface="楷体" panose="02010609060101010101" charset="-122"/>
                <a:ea typeface="楷体" panose="02010609060101010101" charset="-122"/>
                <a:cs typeface="楷体" panose="02010609060101010101" charset="-122"/>
                <a:sym typeface="+mn-ea"/>
              </a:rPr>
              <a:t>（社会革命）</a:t>
            </a:r>
            <a:r>
              <a:rPr lang="zh-CN" altLang="en-US" sz="2400" b="1">
                <a:latin typeface="楷体" panose="02010609060101010101" charset="-122"/>
                <a:ea typeface="楷体" panose="02010609060101010101" charset="-122"/>
                <a:cs typeface="楷体" panose="02010609060101010101" charset="-122"/>
                <a:sym typeface="+mn-ea"/>
              </a:rPr>
              <a:t>核定地价，现有的低价归原主所有，之后增长的地价归国民享有。</a:t>
            </a:r>
            <a:endParaRPr lang="zh-CN" altLang="en-US" sz="2400" b="1">
              <a:latin typeface="楷体" panose="02010609060101010101" charset="-122"/>
              <a:ea typeface="楷体" panose="02010609060101010101" charset="-122"/>
              <a:cs typeface="楷体" panose="02010609060101010101" charset="-122"/>
              <a:sym typeface="+mn-ea"/>
            </a:endParaRPr>
          </a:p>
        </p:txBody>
      </p:sp>
      <p:sp>
        <p:nvSpPr>
          <p:cNvPr id="5" name="文本框 4"/>
          <p:cNvSpPr txBox="1"/>
          <p:nvPr/>
        </p:nvSpPr>
        <p:spPr>
          <a:xfrm>
            <a:off x="305435" y="5374640"/>
            <a:ext cx="11657330" cy="1481455"/>
          </a:xfrm>
          <a:prstGeom prst="rect">
            <a:avLst/>
          </a:prstGeom>
          <a:noFill/>
        </p:spPr>
        <p:txBody>
          <a:bodyPr wrap="square" rtlCol="0" anchor="t">
            <a:noAutofit/>
          </a:bodyPr>
          <a:p>
            <a:pPr indent="0" algn="l" fontAlgn="auto">
              <a:buNone/>
            </a:pPr>
            <a:r>
              <a:rPr lang="en-US" altLang="zh-CN" sz="2400" b="1" dirty="0">
                <a:solidFill>
                  <a:schemeClr val="tx1"/>
                </a:solidFill>
                <a:latin typeface="楷体" panose="02010609060101010101" charset="-122"/>
                <a:ea typeface="楷体" panose="02010609060101010101" charset="-122"/>
                <a:sym typeface="+mn-ea"/>
              </a:rPr>
              <a:t>4</a:t>
            </a:r>
            <a:r>
              <a:rPr lang="zh-CN" altLang="en-US" sz="2400" b="1" dirty="0">
                <a:solidFill>
                  <a:schemeClr val="tx1"/>
                </a:solidFill>
                <a:latin typeface="楷体" panose="02010609060101010101" charset="-122"/>
                <a:ea typeface="楷体" panose="02010609060101010101" charset="-122"/>
                <a:sym typeface="+mn-ea"/>
              </a:rPr>
              <a:t>、意义：</a:t>
            </a:r>
            <a:endParaRPr lang="zh-CN" altLang="en-US" sz="2400" b="1" dirty="0">
              <a:solidFill>
                <a:schemeClr val="tx1"/>
              </a:solidFill>
              <a:latin typeface="楷体" panose="02010609060101010101" charset="-122"/>
              <a:ea typeface="楷体" panose="02010609060101010101" charset="-122"/>
              <a:sym typeface="+mn-ea"/>
            </a:endParaRPr>
          </a:p>
          <a:p>
            <a:pPr indent="0" algn="l" fontAlgn="auto">
              <a:buNone/>
            </a:pPr>
            <a:r>
              <a:rPr lang="zh-CN" altLang="en-US" sz="2400" b="1" dirty="0">
                <a:solidFill>
                  <a:schemeClr val="tx1"/>
                </a:solidFill>
                <a:latin typeface="楷体" panose="02010609060101010101" charset="-122"/>
                <a:ea typeface="楷体" panose="02010609060101010101" charset="-122"/>
                <a:sym typeface="+mn-ea"/>
              </a:rPr>
              <a:t>比较完整的资产阶级民主革命纲领，反映了中国人民实现民族独立和民主权利、</a:t>
            </a:r>
            <a:r>
              <a:rPr lang="zh-CN" altLang="en-US" sz="2400" b="1">
                <a:solidFill>
                  <a:schemeClr val="tx1"/>
                </a:solidFill>
                <a:latin typeface="楷体" panose="02010609060101010101" charset="-122"/>
                <a:ea typeface="楷体" panose="02010609060101010101" charset="-122"/>
                <a:sym typeface="+mn-ea"/>
              </a:rPr>
              <a:t>民生幸福</a:t>
            </a:r>
            <a:r>
              <a:rPr lang="zh-CN" altLang="en-US" sz="2400" b="1" dirty="0">
                <a:solidFill>
                  <a:schemeClr val="tx1"/>
                </a:solidFill>
                <a:latin typeface="楷体" panose="02010609060101010101" charset="-122"/>
                <a:ea typeface="楷体" panose="02010609060101010101" charset="-122"/>
                <a:sym typeface="+mn-ea"/>
              </a:rPr>
              <a:t>的愿望，是辛亥革命的重要理论指导；推动民主共和思想的传播；</a:t>
            </a:r>
            <a:endParaRPr lang="zh-CN" altLang="en-US" sz="2400" b="1" dirty="0">
              <a:solidFill>
                <a:schemeClr val="tx1"/>
              </a:solidFill>
              <a:latin typeface="楷体" panose="02010609060101010101" charset="-122"/>
              <a:ea typeface="楷体" panose="02010609060101010101" charset="-122"/>
              <a:sym typeface="+mn-ea"/>
            </a:endParaRPr>
          </a:p>
          <a:p>
            <a:pPr indent="0" algn="l" fontAlgn="auto">
              <a:buNone/>
            </a:pPr>
            <a:r>
              <a:rPr lang="zh-CN" altLang="en-US" sz="2400" b="1" dirty="0">
                <a:solidFill>
                  <a:schemeClr val="tx1"/>
                </a:solidFill>
                <a:latin typeface="楷体" panose="02010609060101010101" charset="-122"/>
                <a:ea typeface="楷体" panose="02010609060101010101" charset="-122"/>
                <a:sym typeface="+mn-ea"/>
              </a:rPr>
              <a:t>局限性：</a:t>
            </a:r>
            <a:r>
              <a:rPr lang="zh-CN" altLang="zh-CN" sz="2400" b="1">
                <a:latin typeface="楷体" panose="02010609060101010101" charset="-122"/>
                <a:ea typeface="楷体" panose="02010609060101010101" charset="-122"/>
                <a:cs typeface="楷体" panose="02010609060101010101" charset="-122"/>
                <a:sym typeface="+mn-ea"/>
              </a:rPr>
              <a:t>未明确提出反对帝国主义；土地纲领不彻底；</a:t>
            </a:r>
            <a:endParaRPr lang="zh-CN" altLang="en-US" sz="2400" b="1" dirty="0">
              <a:solidFill>
                <a:schemeClr val="tx1"/>
              </a:solidFill>
              <a:latin typeface="楷体" panose="02010609060101010101" charset="-122"/>
              <a:ea typeface="楷体" panose="02010609060101010101" charset="-122"/>
              <a:sym typeface="+mn-ea"/>
            </a:endParaRPr>
          </a:p>
        </p:txBody>
      </p:sp>
      <p:sp>
        <p:nvSpPr>
          <p:cNvPr id="6" name="文本框 5"/>
          <p:cNvSpPr txBox="1"/>
          <p:nvPr/>
        </p:nvSpPr>
        <p:spPr>
          <a:xfrm>
            <a:off x="219075" y="2752725"/>
            <a:ext cx="11436985" cy="829945"/>
          </a:xfrm>
          <a:prstGeom prst="rect">
            <a:avLst/>
          </a:prstGeom>
          <a:noFill/>
        </p:spPr>
        <p:txBody>
          <a:bodyPr wrap="square" rtlCol="0" anchor="t">
            <a:spAutoFit/>
          </a:bodyPr>
          <a:p>
            <a:pPr algn="just" defTabSz="914400">
              <a:lnSpc>
                <a:spcPct val="100000"/>
              </a:lnSpc>
              <a:tabLst>
                <a:tab pos="2070100" algn="l"/>
              </a:tabLst>
            </a:pPr>
            <a:r>
              <a:rPr lang="zh-CN" altLang="en-US" sz="2400" b="1">
                <a:latin typeface="楷体" panose="02010609060101010101" charset="-122"/>
                <a:ea typeface="楷体" panose="02010609060101010101" charset="-122"/>
                <a:cs typeface="楷体" panose="02010609060101010101" charset="-122"/>
                <a:sym typeface="宋体" panose="02010600030101010101" pitchFamily="2" charset="-122"/>
              </a:rPr>
              <a:t> </a:t>
            </a:r>
            <a:r>
              <a:rPr lang="en-US" sz="2400" b="1" dirty="0">
                <a:latin typeface="楷体" panose="02010609060101010101" charset="-122"/>
                <a:ea typeface="楷体" panose="02010609060101010101" charset="-122"/>
                <a:cs typeface="楷体" panose="02010609060101010101" charset="-122"/>
                <a:sym typeface="宋体" panose="02010600030101010101" pitchFamily="2" charset="-122"/>
              </a:rPr>
              <a:t>2</a:t>
            </a:r>
            <a:r>
              <a:rPr lang="zh-CN" altLang="en-US" sz="2400" b="1" dirty="0">
                <a:latin typeface="楷体" panose="02010609060101010101" charset="-122"/>
                <a:ea typeface="楷体" panose="02010609060101010101" charset="-122"/>
                <a:cs typeface="楷体" panose="02010609060101010101" charset="-122"/>
                <a:sym typeface="宋体" panose="02010600030101010101" pitchFamily="2" charset="-122"/>
              </a:rPr>
              <a:t>、</a:t>
            </a:r>
            <a:r>
              <a:rPr lang="zh-CN" altLang="en-US" sz="2400" b="1">
                <a:latin typeface="楷体" panose="02010609060101010101" charset="-122"/>
                <a:ea typeface="楷体" panose="02010609060101010101" charset="-122"/>
                <a:cs typeface="楷体" panose="02010609060101010101" charset="-122"/>
                <a:sym typeface="宋体" panose="02010600030101010101" pitchFamily="2" charset="-122"/>
              </a:rPr>
              <a:t>提出：</a:t>
            </a:r>
            <a:r>
              <a:rPr lang="zh-CN" altLang="en-US" sz="2400" b="1">
                <a:latin typeface="楷体" panose="02010609060101010101" charset="-122"/>
                <a:ea typeface="楷体" panose="02010609060101010101" charset="-122"/>
                <a:cs typeface="楷体" panose="02010609060101010101" charset="-122"/>
                <a:sym typeface="+mn-ea"/>
              </a:rPr>
              <a:t>1905年，孙中山把中国同盟会的革命纲领“驱除鞑虏、恢复中华，创立民国、平均地权”概括为“三民主义”。</a:t>
            </a:r>
            <a:endParaRPr lang="zh-CN" altLang="en-US" sz="2400" b="1">
              <a:latin typeface="楷体" panose="02010609060101010101" charset="-122"/>
              <a:ea typeface="楷体" panose="02010609060101010101" charset="-122"/>
              <a:cs typeface="楷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 grpId="1"/>
      <p:bldP spid="6" grpId="0"/>
      <p:bldP spid="6" grpId="1"/>
      <p:bldP spid="3" grpId="0" build="p"/>
      <p:bldP spid="3" grpId="1"/>
      <p:bldP spid="5" grpId="0" build="p"/>
      <p:bldP spid="5"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8" name="表格 7"/>
          <p:cNvGraphicFramePr>
            <a:graphicFrameLocks noGrp="1"/>
          </p:cNvGraphicFramePr>
          <p:nvPr>
            <p:custDataLst>
              <p:tags r:id="rId1"/>
            </p:custDataLst>
          </p:nvPr>
        </p:nvGraphicFramePr>
        <p:xfrm>
          <a:off x="67310" y="1303655"/>
          <a:ext cx="12032615" cy="5423535"/>
        </p:xfrm>
        <a:graphic>
          <a:graphicData uri="http://schemas.openxmlformats.org/drawingml/2006/table">
            <a:tbl>
              <a:tblPr firstRow="1" bandRow="1">
                <a:tableStyleId>{5C22544A-7EE6-4342-B048-85BDC9FD1C3A}</a:tableStyleId>
              </a:tblPr>
              <a:tblGrid>
                <a:gridCol w="1827530"/>
                <a:gridCol w="2689860"/>
                <a:gridCol w="1446530"/>
                <a:gridCol w="970915"/>
                <a:gridCol w="1783715"/>
                <a:gridCol w="1807845"/>
                <a:gridCol w="1506220"/>
              </a:tblGrid>
              <a:tr h="822960">
                <a:tc>
                  <a:txBody>
                    <a:bodyPr/>
                    <a:lstStyle/>
                    <a:p>
                      <a:pPr algn="ctr"/>
                      <a:r>
                        <a:rPr lang="zh-CN" altLang="en-US" sz="2400" b="1" dirty="0" smtClean="0">
                          <a:solidFill>
                            <a:schemeClr val="tx1"/>
                          </a:solidFill>
                          <a:latin typeface="楷体" panose="02010609060101010101" charset="-122"/>
                          <a:ea typeface="楷体" panose="02010609060101010101" charset="-122"/>
                        </a:rPr>
                        <a:t>名称</a:t>
                      </a:r>
                      <a:endParaRPr lang="zh-CN" altLang="en-US" sz="2400" b="1" dirty="0" smtClean="0">
                        <a:solidFill>
                          <a:schemeClr val="tx1"/>
                        </a:solidFill>
                        <a:latin typeface="楷体" panose="02010609060101010101" charset="-122"/>
                        <a:ea typeface="楷体" panose="02010609060101010101" charset="-122"/>
                      </a:endParaRPr>
                    </a:p>
                  </a:txBody>
                  <a:tcPr marL="91441" marR="91441"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zh-CN" altLang="en-US" sz="2400" b="1" dirty="0" smtClean="0">
                          <a:solidFill>
                            <a:schemeClr val="tx1"/>
                          </a:solidFill>
                          <a:latin typeface="楷体" panose="02010609060101010101" charset="-122"/>
                          <a:ea typeface="楷体" panose="02010609060101010101" charset="-122"/>
                        </a:rPr>
                        <a:t>含义</a:t>
                      </a:r>
                      <a:endParaRPr lang="zh-CN" altLang="en-US" sz="2400" b="1" dirty="0" smtClean="0">
                        <a:solidFill>
                          <a:schemeClr val="tx1"/>
                        </a:solidFill>
                        <a:latin typeface="楷体" panose="02010609060101010101" charset="-122"/>
                        <a:ea typeface="楷体" panose="02010609060101010101" charset="-122"/>
                      </a:endParaRPr>
                    </a:p>
                  </a:txBody>
                  <a:tcPr marL="91441" marR="91441"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zh-CN" altLang="en-US" sz="2400" b="1" dirty="0" smtClean="0">
                          <a:solidFill>
                            <a:schemeClr val="tx1"/>
                          </a:solidFill>
                          <a:latin typeface="楷体" panose="02010609060101010101" charset="-122"/>
                          <a:ea typeface="楷体" panose="02010609060101010101" charset="-122"/>
                        </a:rPr>
                        <a:t>解决问题</a:t>
                      </a:r>
                      <a:endParaRPr lang="zh-CN" altLang="en-US" sz="2400" b="1" dirty="0" smtClean="0">
                        <a:solidFill>
                          <a:schemeClr val="tx1"/>
                        </a:solidFill>
                        <a:latin typeface="楷体" panose="02010609060101010101" charset="-122"/>
                        <a:ea typeface="楷体" panose="02010609060101010101" charset="-122"/>
                      </a:endParaRPr>
                    </a:p>
                  </a:txBody>
                  <a:tcPr marL="91441" marR="91441"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zh-CN" altLang="en-US" sz="2400" b="1" dirty="0" smtClean="0">
                          <a:solidFill>
                            <a:schemeClr val="tx1"/>
                          </a:solidFill>
                          <a:latin typeface="楷体" panose="02010609060101010101" charset="-122"/>
                          <a:ea typeface="楷体" panose="02010609060101010101" charset="-122"/>
                        </a:rPr>
                        <a:t>关系</a:t>
                      </a:r>
                      <a:endParaRPr lang="zh-CN" altLang="en-US" sz="2400" b="1" dirty="0" smtClean="0">
                        <a:solidFill>
                          <a:schemeClr val="tx1"/>
                        </a:solidFill>
                        <a:latin typeface="楷体" panose="02010609060101010101" charset="-122"/>
                        <a:ea typeface="楷体" panose="02010609060101010101" charset="-122"/>
                      </a:endParaRPr>
                    </a:p>
                  </a:txBody>
                  <a:tcPr marL="91441" marR="91441"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zh-CN" altLang="en-US" sz="2400" b="1" dirty="0" smtClean="0">
                          <a:solidFill>
                            <a:schemeClr val="tx1"/>
                          </a:solidFill>
                          <a:latin typeface="楷体" panose="02010609060101010101" charset="-122"/>
                          <a:ea typeface="楷体" panose="02010609060101010101" charset="-122"/>
                        </a:rPr>
                        <a:t>局限</a:t>
                      </a:r>
                      <a:endParaRPr lang="zh-CN" altLang="en-US" sz="2400" b="1" dirty="0" smtClean="0">
                        <a:solidFill>
                          <a:schemeClr val="tx1"/>
                        </a:solidFill>
                        <a:latin typeface="楷体" panose="02010609060101010101" charset="-122"/>
                        <a:ea typeface="楷体" panose="02010609060101010101" charset="-122"/>
                      </a:endParaRPr>
                    </a:p>
                  </a:txBody>
                  <a:tcPr marL="91441" marR="91441"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2400" b="1" dirty="0" smtClean="0">
                          <a:solidFill>
                            <a:schemeClr val="tx1"/>
                          </a:solidFill>
                          <a:latin typeface="楷体" panose="02010609060101010101" charset="-122"/>
                          <a:ea typeface="楷体" panose="02010609060101010101" charset="-122"/>
                          <a:cs typeface="楷体" panose="02010609060101010101" charset="-122"/>
                        </a:rPr>
                        <a:t>1924</a:t>
                      </a:r>
                      <a:r>
                        <a:rPr lang="zh-CN" altLang="en-US" sz="2400" b="1" dirty="0" smtClean="0">
                          <a:solidFill>
                            <a:schemeClr val="tx1"/>
                          </a:solidFill>
                          <a:latin typeface="楷体" panose="02010609060101010101" charset="-122"/>
                          <a:ea typeface="楷体" panose="02010609060101010101" charset="-122"/>
                          <a:cs typeface="楷体" panose="02010609060101010101" charset="-122"/>
                        </a:rPr>
                        <a:t>年新三民主义</a:t>
                      </a:r>
                      <a:endParaRPr lang="zh-CN" altLang="en-US" sz="2400" b="1" dirty="0" smtClean="0">
                        <a:solidFill>
                          <a:schemeClr val="tx1"/>
                        </a:solidFill>
                        <a:latin typeface="楷体" panose="02010609060101010101" charset="-122"/>
                        <a:ea typeface="楷体" panose="02010609060101010101" charset="-122"/>
                        <a:cs typeface="楷体" panose="02010609060101010101" charset="-122"/>
                      </a:endParaRPr>
                    </a:p>
                  </a:txBody>
                  <a:tcPr marL="91441" marR="91441"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zh-CN" altLang="en-US" sz="2400" b="1" dirty="0" smtClean="0">
                          <a:solidFill>
                            <a:schemeClr val="tx1"/>
                          </a:solidFill>
                          <a:latin typeface="楷体" panose="02010609060101010101" charset="-122"/>
                          <a:ea typeface="楷体" panose="02010609060101010101" charset="-122"/>
                          <a:cs typeface="楷体" panose="02010609060101010101" charset="-122"/>
                        </a:rPr>
                        <a:t>“新”在哪里</a:t>
                      </a:r>
                      <a:endParaRPr lang="zh-CN" altLang="en-US" sz="2400" b="1" dirty="0" smtClean="0">
                        <a:solidFill>
                          <a:schemeClr val="tx1"/>
                        </a:solidFill>
                        <a:latin typeface="楷体" panose="02010609060101010101" charset="-122"/>
                        <a:ea typeface="楷体" panose="02010609060101010101" charset="-122"/>
                        <a:cs typeface="楷体" panose="02010609060101010101" charset="-122"/>
                      </a:endParaRPr>
                    </a:p>
                  </a:txBody>
                  <a:tcPr marL="91441" marR="91441"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34415">
                <a:tc>
                  <a:txBody>
                    <a:bodyPr/>
                    <a:lstStyle/>
                    <a:p>
                      <a:pPr algn="ctr"/>
                      <a:r>
                        <a:rPr lang="zh-CN" altLang="en-US" sz="2400" b="1" dirty="0" smtClean="0">
                          <a:solidFill>
                            <a:schemeClr val="tx1"/>
                          </a:solidFill>
                          <a:latin typeface="楷体" panose="02010609060101010101" charset="-122"/>
                          <a:ea typeface="楷体" panose="02010609060101010101" charset="-122"/>
                        </a:rPr>
                        <a:t>民族主义</a:t>
                      </a:r>
                      <a:endParaRPr lang="en-US" altLang="zh-CN" sz="2400" b="1" dirty="0" smtClean="0">
                        <a:solidFill>
                          <a:schemeClr val="tx1"/>
                        </a:solidFill>
                        <a:latin typeface="楷体" panose="02010609060101010101" charset="-122"/>
                        <a:ea typeface="楷体" panose="02010609060101010101" charset="-122"/>
                      </a:endParaRPr>
                    </a:p>
                    <a:p>
                      <a:pPr algn="ctr"/>
                      <a:r>
                        <a:rPr lang="zh-CN" altLang="en-US" sz="2400" b="1" dirty="0" smtClean="0">
                          <a:solidFill>
                            <a:schemeClr val="tx1"/>
                          </a:solidFill>
                          <a:latin typeface="楷体" panose="02010609060101010101" charset="-122"/>
                          <a:ea typeface="楷体" panose="02010609060101010101" charset="-122"/>
                        </a:rPr>
                        <a:t>（民族革命）</a:t>
                      </a:r>
                      <a:endParaRPr lang="zh-CN" altLang="en-US" sz="2400" b="1" dirty="0" smtClean="0">
                        <a:solidFill>
                          <a:schemeClr val="tx1"/>
                        </a:solidFill>
                        <a:latin typeface="楷体" panose="02010609060101010101" charset="-122"/>
                        <a:ea typeface="楷体" panose="02010609060101010101" charset="-122"/>
                      </a:endParaRPr>
                    </a:p>
                  </a:txBody>
                  <a:tcPr marL="91441" marR="91441"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sz="2400" b="1" dirty="0">
                        <a:solidFill>
                          <a:schemeClr val="tx1"/>
                        </a:solidFill>
                        <a:latin typeface="楷体" panose="02010609060101010101" charset="-122"/>
                        <a:ea typeface="楷体" panose="02010609060101010101" charset="-122"/>
                      </a:endParaRPr>
                    </a:p>
                  </a:txBody>
                  <a:tcPr marL="91441" marR="91441"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sz="2400" b="1" dirty="0">
                        <a:solidFill>
                          <a:schemeClr val="tx1"/>
                        </a:solidFill>
                        <a:latin typeface="楷体" panose="02010609060101010101" charset="-122"/>
                        <a:ea typeface="楷体" panose="02010609060101010101" charset="-122"/>
                      </a:endParaRPr>
                    </a:p>
                  </a:txBody>
                  <a:tcPr marL="91441" marR="91441"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sz="2400" b="1">
                        <a:solidFill>
                          <a:schemeClr val="tx1"/>
                        </a:solidFill>
                        <a:latin typeface="楷体" panose="02010609060101010101" charset="-122"/>
                        <a:ea typeface="楷体" panose="02010609060101010101" charset="-122"/>
                      </a:endParaRPr>
                    </a:p>
                  </a:txBody>
                  <a:tcPr marL="91441" marR="91441"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sz="2400" b="1" dirty="0">
                        <a:solidFill>
                          <a:schemeClr val="tx1"/>
                        </a:solidFill>
                        <a:latin typeface="楷体" panose="02010609060101010101" charset="-122"/>
                        <a:ea typeface="楷体" panose="02010609060101010101" charset="-122"/>
                      </a:endParaRPr>
                    </a:p>
                  </a:txBody>
                  <a:tcPr marL="91441" marR="91441"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sz="2400" b="1" dirty="0">
                        <a:solidFill>
                          <a:schemeClr val="tx1"/>
                        </a:solidFill>
                        <a:latin typeface="楷体" panose="02010609060101010101" charset="-122"/>
                        <a:ea typeface="楷体" panose="02010609060101010101" charset="-122"/>
                      </a:endParaRPr>
                    </a:p>
                  </a:txBody>
                  <a:tcPr marL="91441" marR="91441"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sz="2400" b="1" dirty="0">
                        <a:solidFill>
                          <a:schemeClr val="tx1"/>
                        </a:solidFill>
                        <a:latin typeface="楷体" panose="02010609060101010101" charset="-122"/>
                        <a:ea typeface="楷体" panose="02010609060101010101" charset="-122"/>
                      </a:endParaRPr>
                    </a:p>
                  </a:txBody>
                  <a:tcPr marL="91441" marR="91441"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360170">
                <a:tc>
                  <a:txBody>
                    <a:bodyPr/>
                    <a:lstStyle/>
                    <a:p>
                      <a:pPr algn="ctr"/>
                      <a:r>
                        <a:rPr lang="zh-CN" altLang="en-US" sz="2400" b="1" dirty="0" smtClean="0">
                          <a:solidFill>
                            <a:schemeClr val="tx1"/>
                          </a:solidFill>
                          <a:latin typeface="楷体" panose="02010609060101010101" charset="-122"/>
                          <a:ea typeface="楷体" panose="02010609060101010101" charset="-122"/>
                        </a:rPr>
                        <a:t>民权主义</a:t>
                      </a:r>
                      <a:endParaRPr lang="en-US" altLang="zh-CN" sz="2400" b="1" dirty="0" smtClean="0">
                        <a:solidFill>
                          <a:schemeClr val="tx1"/>
                        </a:solidFill>
                        <a:latin typeface="楷体" panose="02010609060101010101" charset="-122"/>
                        <a:ea typeface="楷体" panose="02010609060101010101" charset="-122"/>
                      </a:endParaRPr>
                    </a:p>
                    <a:p>
                      <a:pPr algn="ctr"/>
                      <a:r>
                        <a:rPr lang="zh-CN" altLang="en-US" sz="2400" b="1" dirty="0" smtClean="0">
                          <a:solidFill>
                            <a:schemeClr val="tx1"/>
                          </a:solidFill>
                          <a:latin typeface="楷体" panose="02010609060101010101" charset="-122"/>
                          <a:ea typeface="楷体" panose="02010609060101010101" charset="-122"/>
                        </a:rPr>
                        <a:t>（政治革命）</a:t>
                      </a:r>
                      <a:endParaRPr lang="zh-CN" altLang="en-US" sz="2400" b="1" dirty="0" smtClean="0">
                        <a:solidFill>
                          <a:schemeClr val="tx1"/>
                        </a:solidFill>
                        <a:latin typeface="楷体" panose="02010609060101010101" charset="-122"/>
                        <a:ea typeface="楷体" panose="02010609060101010101" charset="-122"/>
                      </a:endParaRPr>
                    </a:p>
                  </a:txBody>
                  <a:tcPr marL="91441" marR="91441"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sz="2400" b="1">
                        <a:solidFill>
                          <a:schemeClr val="tx1"/>
                        </a:solidFill>
                        <a:latin typeface="楷体" panose="02010609060101010101" charset="-122"/>
                        <a:ea typeface="楷体" panose="02010609060101010101" charset="-122"/>
                      </a:endParaRPr>
                    </a:p>
                  </a:txBody>
                  <a:tcPr marL="91441" marR="91441"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sz="2400" b="1" dirty="0">
                        <a:solidFill>
                          <a:schemeClr val="tx1"/>
                        </a:solidFill>
                        <a:latin typeface="楷体" panose="02010609060101010101" charset="-122"/>
                        <a:ea typeface="楷体" panose="02010609060101010101" charset="-122"/>
                      </a:endParaRPr>
                    </a:p>
                  </a:txBody>
                  <a:tcPr marL="91441" marR="91441"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sz="2400" b="1" dirty="0">
                        <a:solidFill>
                          <a:schemeClr val="tx1"/>
                        </a:solidFill>
                        <a:latin typeface="楷体" panose="02010609060101010101" charset="-122"/>
                        <a:ea typeface="楷体" panose="02010609060101010101" charset="-122"/>
                      </a:endParaRPr>
                    </a:p>
                  </a:txBody>
                  <a:tcPr marL="91441" marR="91441"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sz="2400" b="1" dirty="0">
                        <a:solidFill>
                          <a:schemeClr val="tx1"/>
                        </a:solidFill>
                        <a:latin typeface="楷体" panose="02010609060101010101" charset="-122"/>
                        <a:ea typeface="楷体" panose="02010609060101010101" charset="-122"/>
                      </a:endParaRPr>
                    </a:p>
                  </a:txBody>
                  <a:tcPr marL="91441" marR="91441"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sz="2400" b="1" dirty="0">
                        <a:solidFill>
                          <a:schemeClr val="tx1"/>
                        </a:solidFill>
                        <a:latin typeface="楷体" panose="02010609060101010101" charset="-122"/>
                        <a:ea typeface="楷体" panose="02010609060101010101" charset="-122"/>
                      </a:endParaRPr>
                    </a:p>
                  </a:txBody>
                  <a:tcPr marL="91441" marR="91441"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sz="2400" b="1" dirty="0">
                        <a:solidFill>
                          <a:schemeClr val="tx1"/>
                        </a:solidFill>
                        <a:latin typeface="楷体" panose="02010609060101010101" charset="-122"/>
                        <a:ea typeface="楷体" panose="02010609060101010101" charset="-122"/>
                      </a:endParaRPr>
                    </a:p>
                  </a:txBody>
                  <a:tcPr marL="91441" marR="91441"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249680">
                <a:tc>
                  <a:txBody>
                    <a:bodyPr/>
                    <a:lstStyle/>
                    <a:p>
                      <a:pPr algn="ctr"/>
                      <a:r>
                        <a:rPr lang="zh-CN" altLang="en-US" sz="2400" b="1" dirty="0" smtClean="0">
                          <a:solidFill>
                            <a:schemeClr val="tx1"/>
                          </a:solidFill>
                          <a:latin typeface="楷体" panose="02010609060101010101" charset="-122"/>
                          <a:ea typeface="楷体" panose="02010609060101010101" charset="-122"/>
                        </a:rPr>
                        <a:t>民生主义</a:t>
                      </a:r>
                      <a:endParaRPr lang="en-US" altLang="zh-CN" sz="2400" b="1" dirty="0" smtClean="0">
                        <a:solidFill>
                          <a:schemeClr val="tx1"/>
                        </a:solidFill>
                        <a:latin typeface="楷体" panose="02010609060101010101" charset="-122"/>
                        <a:ea typeface="楷体" panose="02010609060101010101" charset="-122"/>
                      </a:endParaRPr>
                    </a:p>
                    <a:p>
                      <a:pPr algn="ctr"/>
                      <a:r>
                        <a:rPr lang="zh-CN" altLang="en-US" sz="2400" b="1" dirty="0" smtClean="0">
                          <a:solidFill>
                            <a:schemeClr val="tx1"/>
                          </a:solidFill>
                          <a:latin typeface="楷体" panose="02010609060101010101" charset="-122"/>
                          <a:ea typeface="楷体" panose="02010609060101010101" charset="-122"/>
                        </a:rPr>
                        <a:t>（社会革命）</a:t>
                      </a:r>
                      <a:endParaRPr lang="zh-CN" altLang="en-US" sz="2400" b="1" dirty="0" smtClean="0">
                        <a:solidFill>
                          <a:schemeClr val="tx1"/>
                        </a:solidFill>
                        <a:latin typeface="楷体" panose="02010609060101010101" charset="-122"/>
                        <a:ea typeface="楷体" panose="02010609060101010101" charset="-122"/>
                      </a:endParaRPr>
                    </a:p>
                  </a:txBody>
                  <a:tcPr marL="91441" marR="91441"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sz="2400" b="1" dirty="0">
                        <a:solidFill>
                          <a:schemeClr val="tx1"/>
                        </a:solidFill>
                        <a:latin typeface="楷体" panose="02010609060101010101" charset="-122"/>
                        <a:ea typeface="楷体" panose="02010609060101010101" charset="-122"/>
                      </a:endParaRPr>
                    </a:p>
                  </a:txBody>
                  <a:tcPr marL="91441" marR="91441"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sz="2400" b="1" dirty="0">
                        <a:solidFill>
                          <a:schemeClr val="tx1"/>
                        </a:solidFill>
                        <a:latin typeface="楷体" panose="02010609060101010101" charset="-122"/>
                        <a:ea typeface="楷体" panose="02010609060101010101" charset="-122"/>
                      </a:endParaRPr>
                    </a:p>
                  </a:txBody>
                  <a:tcPr marL="91441" marR="91441"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sz="2400" b="1" dirty="0">
                        <a:solidFill>
                          <a:schemeClr val="tx1"/>
                        </a:solidFill>
                        <a:latin typeface="楷体" panose="02010609060101010101" charset="-122"/>
                        <a:ea typeface="楷体" panose="02010609060101010101" charset="-122"/>
                      </a:endParaRPr>
                    </a:p>
                  </a:txBody>
                  <a:tcPr marL="91441" marR="91441"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sz="2400" b="1" dirty="0">
                        <a:solidFill>
                          <a:schemeClr val="tx1"/>
                        </a:solidFill>
                        <a:latin typeface="楷体" panose="02010609060101010101" charset="-122"/>
                        <a:ea typeface="楷体" panose="02010609060101010101" charset="-122"/>
                      </a:endParaRPr>
                    </a:p>
                  </a:txBody>
                  <a:tcPr marL="91441" marR="91441"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sz="2400" b="1" dirty="0">
                        <a:solidFill>
                          <a:schemeClr val="tx1"/>
                        </a:solidFill>
                        <a:latin typeface="楷体" panose="02010609060101010101" charset="-122"/>
                        <a:ea typeface="楷体" panose="02010609060101010101" charset="-122"/>
                      </a:endParaRPr>
                    </a:p>
                  </a:txBody>
                  <a:tcPr marL="91441" marR="91441"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sz="2400" b="1" dirty="0">
                        <a:solidFill>
                          <a:schemeClr val="tx1"/>
                        </a:solidFill>
                        <a:latin typeface="楷体" panose="02010609060101010101" charset="-122"/>
                        <a:ea typeface="楷体" panose="02010609060101010101" charset="-122"/>
                      </a:endParaRPr>
                    </a:p>
                  </a:txBody>
                  <a:tcPr marL="91441" marR="91441"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56310">
                <a:tc gridSpan="7">
                  <a:txBody>
                    <a:bodyPr/>
                    <a:lstStyle/>
                    <a:p>
                      <a:pPr algn="ctr"/>
                      <a:endParaRPr lang="zh-CN" altLang="en-US" sz="2000" b="1" dirty="0" smtClean="0">
                        <a:solidFill>
                          <a:schemeClr val="tx1"/>
                        </a:solidFill>
                        <a:latin typeface="楷体" panose="02010609060101010101" charset="-122"/>
                        <a:ea typeface="楷体" panose="02010609060101010101" charset="-122"/>
                      </a:endParaRPr>
                    </a:p>
                  </a:txBody>
                  <a:tcPr marL="91441" marR="91441"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9" name="文本框 5"/>
          <p:cNvSpPr txBox="1"/>
          <p:nvPr/>
        </p:nvSpPr>
        <p:spPr>
          <a:xfrm>
            <a:off x="1880235" y="2067560"/>
            <a:ext cx="2708910" cy="1129665"/>
          </a:xfrm>
          <a:prstGeom prst="rect">
            <a:avLst/>
          </a:prstGeom>
          <a:noFill/>
          <a:ln w="9525">
            <a:noFill/>
          </a:ln>
        </p:spPr>
        <p:txBody>
          <a:bodyPr wrap="square" anchor="t" anchorCtr="0"/>
          <a:p>
            <a:pPr algn="just" eaLnBrk="0" hangingPunct="0"/>
            <a:r>
              <a:rPr lang="zh-CN" altLang="en-US" sz="2400" b="1" kern="100" spc="-100" dirty="0">
                <a:solidFill>
                  <a:srgbClr val="FF0000"/>
                </a:solidFill>
                <a:latin typeface="楷体" panose="02010609060101010101" charset="-122"/>
                <a:ea typeface="楷体" panose="02010609060101010101" charset="-122"/>
              </a:rPr>
              <a:t>推翻清政府，实现民族独立</a:t>
            </a:r>
            <a:r>
              <a:rPr lang="zh-CN" altLang="en-US" sz="2400" b="1" kern="100" spc="-100" dirty="0">
                <a:solidFill>
                  <a:srgbClr val="000000"/>
                </a:solidFill>
                <a:latin typeface="楷体" panose="02010609060101010101" charset="-122"/>
                <a:ea typeface="楷体" panose="02010609060101010101" charset="-122"/>
              </a:rPr>
              <a:t>（驱除鞑虏，恢复中华）</a:t>
            </a:r>
            <a:endParaRPr lang="zh-CN" altLang="en-US" sz="2400" b="1" kern="100" spc="-100" dirty="0">
              <a:solidFill>
                <a:srgbClr val="000000"/>
              </a:solidFill>
              <a:latin typeface="楷体" panose="02010609060101010101" charset="-122"/>
              <a:ea typeface="楷体" panose="02010609060101010101" charset="-122"/>
            </a:endParaRPr>
          </a:p>
        </p:txBody>
      </p:sp>
      <p:sp>
        <p:nvSpPr>
          <p:cNvPr id="10" name="文本框 6"/>
          <p:cNvSpPr txBox="1"/>
          <p:nvPr/>
        </p:nvSpPr>
        <p:spPr>
          <a:xfrm>
            <a:off x="4589145" y="2251710"/>
            <a:ext cx="1310005" cy="829945"/>
          </a:xfrm>
          <a:prstGeom prst="rect">
            <a:avLst/>
          </a:prstGeom>
          <a:noFill/>
          <a:ln w="9525">
            <a:noFill/>
          </a:ln>
        </p:spPr>
        <p:txBody>
          <a:bodyPr wrap="square" anchor="t" anchorCtr="0">
            <a:spAutoFit/>
          </a:bodyPr>
          <a:p>
            <a:pPr algn="just" eaLnBrk="0" hangingPunct="0"/>
            <a:r>
              <a:rPr lang="zh-CN" altLang="en-US" sz="2400" b="1" kern="100" spc="-100" dirty="0">
                <a:solidFill>
                  <a:srgbClr val="000000"/>
                </a:solidFill>
                <a:uFillTx/>
                <a:latin typeface="楷体" panose="02010609060101010101" charset="-122"/>
                <a:ea typeface="楷体" panose="02010609060101010101" charset="-122"/>
              </a:rPr>
              <a:t>民族压迫问题</a:t>
            </a:r>
            <a:endParaRPr lang="zh-CN" altLang="en-US" sz="2400" b="1" kern="100" spc="-100" dirty="0">
              <a:solidFill>
                <a:srgbClr val="000000"/>
              </a:solidFill>
              <a:uFillTx/>
              <a:latin typeface="楷体" panose="02010609060101010101" charset="-122"/>
              <a:ea typeface="楷体" panose="02010609060101010101" charset="-122"/>
            </a:endParaRPr>
          </a:p>
        </p:txBody>
      </p:sp>
      <p:sp>
        <p:nvSpPr>
          <p:cNvPr id="11" name="文本框 7"/>
          <p:cNvSpPr txBox="1"/>
          <p:nvPr/>
        </p:nvSpPr>
        <p:spPr>
          <a:xfrm>
            <a:off x="6059805" y="2621280"/>
            <a:ext cx="1047115" cy="460375"/>
          </a:xfrm>
          <a:prstGeom prst="rect">
            <a:avLst/>
          </a:prstGeom>
          <a:noFill/>
          <a:ln w="9525">
            <a:noFill/>
          </a:ln>
        </p:spPr>
        <p:txBody>
          <a:bodyPr wrap="square" anchor="t" anchorCtr="0">
            <a:spAutoFit/>
          </a:bodyPr>
          <a:p>
            <a:pPr algn="just" eaLnBrk="0" hangingPunct="0"/>
            <a:r>
              <a:rPr lang="zh-CN" altLang="en-US" sz="2400" b="1" dirty="0">
                <a:solidFill>
                  <a:schemeClr val="tx1"/>
                </a:solidFill>
                <a:latin typeface="楷体" panose="02010609060101010101" charset="-122"/>
                <a:ea typeface="楷体" panose="02010609060101010101" charset="-122"/>
              </a:rPr>
              <a:t>前提</a:t>
            </a:r>
            <a:endParaRPr lang="zh-CN" altLang="en-US" sz="2400" b="1" dirty="0">
              <a:solidFill>
                <a:schemeClr val="tx1"/>
              </a:solidFill>
              <a:latin typeface="楷体" panose="02010609060101010101" charset="-122"/>
              <a:ea typeface="楷体" panose="02010609060101010101" charset="-122"/>
            </a:endParaRPr>
          </a:p>
        </p:txBody>
      </p:sp>
      <p:sp>
        <p:nvSpPr>
          <p:cNvPr id="12" name="文本框 8"/>
          <p:cNvSpPr txBox="1"/>
          <p:nvPr/>
        </p:nvSpPr>
        <p:spPr>
          <a:xfrm>
            <a:off x="7042785" y="2313305"/>
            <a:ext cx="1541780" cy="768350"/>
          </a:xfrm>
          <a:prstGeom prst="rect">
            <a:avLst/>
          </a:prstGeom>
          <a:noFill/>
          <a:ln w="9525">
            <a:noFill/>
          </a:ln>
        </p:spPr>
        <p:txBody>
          <a:bodyPr wrap="square" anchor="t" anchorCtr="0">
            <a:spAutoFit/>
          </a:bodyPr>
          <a:p>
            <a:pPr algn="just" eaLnBrk="0" hangingPunct="0"/>
            <a:r>
              <a:rPr lang="zh-CN" altLang="en-US" sz="2200" b="1" kern="0" spc="-100" dirty="0">
                <a:solidFill>
                  <a:srgbClr val="000000"/>
                </a:solidFill>
                <a:uFillTx/>
                <a:latin typeface="楷体" panose="02010609060101010101" charset="-122"/>
                <a:ea typeface="楷体" panose="02010609060101010101" charset="-122"/>
              </a:rPr>
              <a:t>没有明确提出反帝</a:t>
            </a:r>
            <a:endParaRPr lang="zh-CN" altLang="en-US" sz="2200" b="1" kern="0" spc="-100" dirty="0">
              <a:solidFill>
                <a:srgbClr val="000000"/>
              </a:solidFill>
              <a:uFillTx/>
              <a:latin typeface="楷体" panose="02010609060101010101" charset="-122"/>
              <a:ea typeface="楷体" panose="02010609060101010101" charset="-122"/>
            </a:endParaRPr>
          </a:p>
        </p:txBody>
      </p:sp>
      <p:sp>
        <p:nvSpPr>
          <p:cNvPr id="13" name="文本框 9"/>
          <p:cNvSpPr txBox="1"/>
          <p:nvPr/>
        </p:nvSpPr>
        <p:spPr>
          <a:xfrm>
            <a:off x="1847850" y="3378200"/>
            <a:ext cx="2741295" cy="1198880"/>
          </a:xfrm>
          <a:prstGeom prst="rect">
            <a:avLst/>
          </a:prstGeom>
          <a:noFill/>
          <a:ln w="9525">
            <a:noFill/>
          </a:ln>
        </p:spPr>
        <p:txBody>
          <a:bodyPr wrap="square" anchor="t" anchorCtr="0">
            <a:spAutoFit/>
          </a:bodyPr>
          <a:p>
            <a:pPr algn="just" eaLnBrk="0" hangingPunct="0"/>
            <a:r>
              <a:rPr lang="zh-CN" altLang="en-US" sz="2400" b="1" kern="100" spc="-100" dirty="0">
                <a:solidFill>
                  <a:srgbClr val="FF0000"/>
                </a:solidFill>
                <a:latin typeface="楷体" panose="02010609060101010101" charset="-122"/>
                <a:ea typeface="楷体" panose="02010609060101010101" charset="-122"/>
              </a:rPr>
              <a:t>推翻专制，建立民主共和国</a:t>
            </a:r>
            <a:r>
              <a:rPr lang="zh-CN" altLang="en-US" sz="2400" b="1" kern="100" spc="-100" dirty="0">
                <a:solidFill>
                  <a:srgbClr val="000000"/>
                </a:solidFill>
                <a:latin typeface="楷体" panose="02010609060101010101" charset="-122"/>
                <a:ea typeface="楷体" panose="02010609060101010101" charset="-122"/>
              </a:rPr>
              <a:t>（建立民国）</a:t>
            </a:r>
            <a:endParaRPr lang="zh-CN" altLang="en-US" sz="2400" b="1" kern="100" spc="-100" dirty="0">
              <a:solidFill>
                <a:srgbClr val="000000"/>
              </a:solidFill>
              <a:latin typeface="楷体" panose="02010609060101010101" charset="-122"/>
              <a:ea typeface="楷体" panose="02010609060101010101" charset="-122"/>
            </a:endParaRPr>
          </a:p>
        </p:txBody>
      </p:sp>
      <p:sp>
        <p:nvSpPr>
          <p:cNvPr id="14" name="文本框 10"/>
          <p:cNvSpPr txBox="1"/>
          <p:nvPr/>
        </p:nvSpPr>
        <p:spPr>
          <a:xfrm>
            <a:off x="4668520" y="3426460"/>
            <a:ext cx="1310005" cy="829945"/>
          </a:xfrm>
          <a:prstGeom prst="rect">
            <a:avLst/>
          </a:prstGeom>
          <a:noFill/>
          <a:ln w="9525">
            <a:noFill/>
          </a:ln>
        </p:spPr>
        <p:txBody>
          <a:bodyPr wrap="square" anchor="t" anchorCtr="0">
            <a:spAutoFit/>
          </a:bodyPr>
          <a:p>
            <a:pPr algn="just" eaLnBrk="0" hangingPunct="0"/>
            <a:r>
              <a:rPr lang="zh-CN" altLang="en-US" sz="2400" b="1" dirty="0">
                <a:solidFill>
                  <a:srgbClr val="000000"/>
                </a:solidFill>
                <a:latin typeface="楷体" panose="02010609060101010101" charset="-122"/>
                <a:ea typeface="楷体" panose="02010609060101010101" charset="-122"/>
              </a:rPr>
              <a:t>国家政权问题</a:t>
            </a:r>
            <a:endParaRPr lang="zh-CN" altLang="en-US" sz="2400" b="1" dirty="0">
              <a:solidFill>
                <a:srgbClr val="000000"/>
              </a:solidFill>
              <a:latin typeface="楷体" panose="02010609060101010101" charset="-122"/>
              <a:ea typeface="楷体" panose="02010609060101010101" charset="-122"/>
            </a:endParaRPr>
          </a:p>
        </p:txBody>
      </p:sp>
      <p:sp>
        <p:nvSpPr>
          <p:cNvPr id="15" name="文本框 11"/>
          <p:cNvSpPr txBox="1"/>
          <p:nvPr/>
        </p:nvSpPr>
        <p:spPr>
          <a:xfrm>
            <a:off x="6057583" y="3735070"/>
            <a:ext cx="885825" cy="460375"/>
          </a:xfrm>
          <a:prstGeom prst="rect">
            <a:avLst/>
          </a:prstGeom>
          <a:noFill/>
          <a:ln w="9525">
            <a:noFill/>
          </a:ln>
        </p:spPr>
        <p:txBody>
          <a:bodyPr anchor="t" anchorCtr="0">
            <a:spAutoFit/>
          </a:bodyPr>
          <a:p>
            <a:pPr algn="just" eaLnBrk="0" hangingPunct="0"/>
            <a:r>
              <a:rPr lang="zh-CN" altLang="en-US" sz="2400" b="1" dirty="0">
                <a:solidFill>
                  <a:srgbClr val="000000"/>
                </a:solidFill>
                <a:latin typeface="楷体" panose="02010609060101010101" charset="-122"/>
                <a:ea typeface="楷体" panose="02010609060101010101" charset="-122"/>
              </a:rPr>
              <a:t>核心</a:t>
            </a:r>
            <a:endParaRPr lang="zh-CN" altLang="en-US" sz="2400" b="1" dirty="0">
              <a:solidFill>
                <a:srgbClr val="000000"/>
              </a:solidFill>
              <a:latin typeface="楷体" panose="02010609060101010101" charset="-122"/>
              <a:ea typeface="楷体" panose="02010609060101010101" charset="-122"/>
            </a:endParaRPr>
          </a:p>
        </p:txBody>
      </p:sp>
      <p:sp>
        <p:nvSpPr>
          <p:cNvPr id="16" name="文本框 12"/>
          <p:cNvSpPr txBox="1"/>
          <p:nvPr/>
        </p:nvSpPr>
        <p:spPr>
          <a:xfrm>
            <a:off x="7023100" y="3321368"/>
            <a:ext cx="1679575" cy="1060450"/>
          </a:xfrm>
          <a:prstGeom prst="rect">
            <a:avLst/>
          </a:prstGeom>
          <a:noFill/>
          <a:ln w="9525">
            <a:noFill/>
          </a:ln>
        </p:spPr>
        <p:txBody>
          <a:bodyPr wrap="square" anchor="t" anchorCtr="0"/>
          <a:p>
            <a:pPr algn="just" eaLnBrk="0" hangingPunct="0"/>
            <a:r>
              <a:rPr lang="zh-CN" altLang="en-US" sz="2200" b="1" dirty="0">
                <a:solidFill>
                  <a:srgbClr val="000000"/>
                </a:solidFill>
                <a:latin typeface="楷体" panose="02010609060101010101" charset="-122"/>
                <a:ea typeface="楷体" panose="02010609060101010101" charset="-122"/>
              </a:rPr>
              <a:t>缺乏具体操作，不能保证民有</a:t>
            </a:r>
            <a:endParaRPr lang="zh-CN" altLang="en-US" sz="2200" b="1" dirty="0">
              <a:solidFill>
                <a:srgbClr val="000000"/>
              </a:solidFill>
              <a:latin typeface="楷体" panose="02010609060101010101" charset="-122"/>
              <a:ea typeface="楷体" panose="02010609060101010101" charset="-122"/>
            </a:endParaRPr>
          </a:p>
        </p:txBody>
      </p:sp>
      <p:sp>
        <p:nvSpPr>
          <p:cNvPr id="17" name="文本框 13"/>
          <p:cNvSpPr txBox="1"/>
          <p:nvPr/>
        </p:nvSpPr>
        <p:spPr>
          <a:xfrm>
            <a:off x="1847850" y="4758055"/>
            <a:ext cx="2663825" cy="736600"/>
          </a:xfrm>
          <a:prstGeom prst="rect">
            <a:avLst/>
          </a:prstGeom>
          <a:noFill/>
          <a:ln w="9525">
            <a:noFill/>
          </a:ln>
        </p:spPr>
        <p:txBody>
          <a:bodyPr wrap="square" anchor="t" anchorCtr="0">
            <a:noAutofit/>
          </a:bodyPr>
          <a:p>
            <a:pPr algn="just" eaLnBrk="0" hangingPunct="0">
              <a:lnSpc>
                <a:spcPct val="90000"/>
              </a:lnSpc>
            </a:pPr>
            <a:r>
              <a:rPr lang="zh-CN" altLang="en-US" sz="2400" b="1" dirty="0">
                <a:solidFill>
                  <a:srgbClr val="FF0000"/>
                </a:solidFill>
                <a:latin typeface="楷体" panose="02010609060101010101" charset="-122"/>
                <a:ea typeface="楷体" panose="02010609060101010101" charset="-122"/>
              </a:rPr>
              <a:t>核定地价，涨价归公</a:t>
            </a:r>
            <a:r>
              <a:rPr lang="zh-CN" altLang="en-US" sz="2400" b="1" dirty="0">
                <a:solidFill>
                  <a:srgbClr val="000000"/>
                </a:solidFill>
                <a:latin typeface="楷体" panose="02010609060101010101" charset="-122"/>
                <a:ea typeface="楷体" panose="02010609060101010101" charset="-122"/>
              </a:rPr>
              <a:t>（平均地权）</a:t>
            </a:r>
            <a:endParaRPr lang="zh-CN" altLang="en-US" sz="2400" b="1" dirty="0">
              <a:solidFill>
                <a:srgbClr val="000000"/>
              </a:solidFill>
              <a:latin typeface="楷体" panose="02010609060101010101" charset="-122"/>
              <a:ea typeface="楷体" panose="02010609060101010101" charset="-122"/>
            </a:endParaRPr>
          </a:p>
        </p:txBody>
      </p:sp>
      <p:sp>
        <p:nvSpPr>
          <p:cNvPr id="18" name="文本框 14"/>
          <p:cNvSpPr txBox="1"/>
          <p:nvPr/>
        </p:nvSpPr>
        <p:spPr>
          <a:xfrm>
            <a:off x="4690110" y="4664710"/>
            <a:ext cx="989965" cy="829945"/>
          </a:xfrm>
          <a:prstGeom prst="rect">
            <a:avLst/>
          </a:prstGeom>
          <a:noFill/>
          <a:ln w="9525">
            <a:noFill/>
          </a:ln>
        </p:spPr>
        <p:txBody>
          <a:bodyPr wrap="square" anchor="t" anchorCtr="0">
            <a:spAutoFit/>
          </a:bodyPr>
          <a:p>
            <a:pPr algn="just" eaLnBrk="0" fontAlgn="ctr" hangingPunct="0"/>
            <a:r>
              <a:rPr lang="zh-CN" altLang="en-US" sz="2400" b="1" kern="0" spc="-100">
                <a:solidFill>
                  <a:schemeClr val="tx1"/>
                </a:solidFill>
                <a:uFillTx/>
                <a:latin typeface="楷体" panose="02010609060101010101" charset="-122"/>
                <a:ea typeface="楷体" panose="02010609060101010101" charset="-122"/>
              </a:rPr>
              <a:t>社会</a:t>
            </a:r>
            <a:r>
              <a:rPr lang="zh-CN" altLang="en-US" sz="2400" b="1" kern="100" spc="-100">
                <a:solidFill>
                  <a:schemeClr val="tx1"/>
                </a:solidFill>
                <a:uFillTx/>
                <a:latin typeface="楷体" panose="02010609060101010101" charset="-122"/>
                <a:ea typeface="楷体" panose="02010609060101010101" charset="-122"/>
              </a:rPr>
              <a:t>发展</a:t>
            </a:r>
            <a:endParaRPr lang="zh-CN" altLang="en-US" sz="2400" b="1" kern="100" spc="-100">
              <a:solidFill>
                <a:schemeClr val="tx1"/>
              </a:solidFill>
              <a:uFillTx/>
              <a:latin typeface="楷体" panose="02010609060101010101" charset="-122"/>
              <a:ea typeface="楷体" panose="02010609060101010101" charset="-122"/>
            </a:endParaRPr>
          </a:p>
        </p:txBody>
      </p:sp>
      <p:sp>
        <p:nvSpPr>
          <p:cNvPr id="19" name="文本框 15"/>
          <p:cNvSpPr txBox="1"/>
          <p:nvPr/>
        </p:nvSpPr>
        <p:spPr>
          <a:xfrm>
            <a:off x="6057900" y="4896485"/>
            <a:ext cx="838200" cy="460375"/>
          </a:xfrm>
          <a:prstGeom prst="rect">
            <a:avLst/>
          </a:prstGeom>
          <a:noFill/>
          <a:ln w="9525">
            <a:noFill/>
          </a:ln>
        </p:spPr>
        <p:txBody>
          <a:bodyPr wrap="square" anchor="t" anchorCtr="0">
            <a:spAutoFit/>
          </a:bodyPr>
          <a:p>
            <a:pPr algn="just" eaLnBrk="0" hangingPunct="0"/>
            <a:r>
              <a:rPr lang="zh-CN" altLang="en-US" sz="2400" b="1" dirty="0">
                <a:solidFill>
                  <a:srgbClr val="000000"/>
                </a:solidFill>
                <a:latin typeface="楷体" panose="02010609060101010101" charset="-122"/>
                <a:ea typeface="楷体" panose="02010609060101010101" charset="-122"/>
              </a:rPr>
              <a:t>补充</a:t>
            </a:r>
            <a:endParaRPr lang="zh-CN" altLang="en-US" sz="2400" b="1" dirty="0">
              <a:solidFill>
                <a:srgbClr val="000000"/>
              </a:solidFill>
              <a:latin typeface="楷体" panose="02010609060101010101" charset="-122"/>
              <a:ea typeface="楷体" panose="02010609060101010101" charset="-122"/>
            </a:endParaRPr>
          </a:p>
        </p:txBody>
      </p:sp>
      <p:sp>
        <p:nvSpPr>
          <p:cNvPr id="20" name="文本框 16"/>
          <p:cNvSpPr txBox="1"/>
          <p:nvPr/>
        </p:nvSpPr>
        <p:spPr>
          <a:xfrm>
            <a:off x="6899275" y="4552315"/>
            <a:ext cx="1905000" cy="1139190"/>
          </a:xfrm>
          <a:prstGeom prst="rect">
            <a:avLst/>
          </a:prstGeom>
          <a:noFill/>
          <a:ln w="9525">
            <a:noFill/>
          </a:ln>
        </p:spPr>
        <p:txBody>
          <a:bodyPr wrap="square" anchor="t" anchorCtr="0">
            <a:noAutofit/>
          </a:bodyPr>
          <a:p>
            <a:pPr algn="just" eaLnBrk="0" hangingPunct="0"/>
            <a:r>
              <a:rPr lang="zh-CN" altLang="en-US" sz="2200" b="1" dirty="0">
                <a:solidFill>
                  <a:srgbClr val="000000"/>
                </a:solidFill>
                <a:latin typeface="楷体" panose="02010609060101010101" charset="-122"/>
                <a:ea typeface="楷体" panose="02010609060101010101" charset="-122"/>
              </a:rPr>
              <a:t>未废除封建土地所有制，未解决农民土地</a:t>
            </a:r>
            <a:endParaRPr lang="zh-CN" altLang="en-US" sz="2200" b="1" dirty="0">
              <a:solidFill>
                <a:srgbClr val="000000"/>
              </a:solidFill>
              <a:latin typeface="楷体" panose="02010609060101010101" charset="-122"/>
              <a:ea typeface="楷体" panose="02010609060101010101" charset="-122"/>
            </a:endParaRPr>
          </a:p>
        </p:txBody>
      </p:sp>
      <p:sp>
        <p:nvSpPr>
          <p:cNvPr id="21" name="文本框 20"/>
          <p:cNvSpPr txBox="1"/>
          <p:nvPr/>
        </p:nvSpPr>
        <p:spPr>
          <a:xfrm>
            <a:off x="8702675" y="2019300"/>
            <a:ext cx="2016125" cy="1198880"/>
          </a:xfrm>
          <a:prstGeom prst="rect">
            <a:avLst/>
          </a:prstGeom>
          <a:noFill/>
          <a:ln w="9525">
            <a:noFill/>
          </a:ln>
        </p:spPr>
        <p:txBody>
          <a:bodyPr wrap="square" anchor="t" anchorCtr="0">
            <a:spAutoFit/>
          </a:bodyPr>
          <a:p>
            <a:pPr algn="just" eaLnBrk="0" hangingPunct="0"/>
            <a:r>
              <a:rPr lang="zh-CN" altLang="en-US" sz="2400" b="1" kern="0" spc="-100" dirty="0">
                <a:solidFill>
                  <a:srgbClr val="FF0000"/>
                </a:solidFill>
                <a:latin typeface="楷体" panose="02010609060101010101" charset="-122"/>
                <a:ea typeface="楷体" panose="02010609060101010101" charset="-122"/>
              </a:rPr>
              <a:t>中国民族自求解放</a:t>
            </a:r>
            <a:r>
              <a:rPr lang="zh-CN" altLang="en-US" sz="2400" b="1" kern="0" spc="-100" dirty="0">
                <a:solidFill>
                  <a:srgbClr val="000000"/>
                </a:solidFill>
                <a:latin typeface="楷体" panose="02010609060101010101" charset="-122"/>
                <a:ea typeface="楷体" panose="02010609060101010101" charset="-122"/>
              </a:rPr>
              <a:t>，各民族一律平等</a:t>
            </a:r>
            <a:endParaRPr lang="zh-CN" altLang="en-US" sz="2400" b="1" kern="0" spc="-100" dirty="0">
              <a:solidFill>
                <a:srgbClr val="000000"/>
              </a:solidFill>
              <a:latin typeface="楷体" panose="02010609060101010101" charset="-122"/>
              <a:ea typeface="楷体" panose="02010609060101010101" charset="-122"/>
            </a:endParaRPr>
          </a:p>
        </p:txBody>
      </p:sp>
      <p:sp>
        <p:nvSpPr>
          <p:cNvPr id="22" name="文本框 9"/>
          <p:cNvSpPr txBox="1"/>
          <p:nvPr/>
        </p:nvSpPr>
        <p:spPr>
          <a:xfrm>
            <a:off x="8837295" y="3471228"/>
            <a:ext cx="1681163" cy="829945"/>
          </a:xfrm>
          <a:prstGeom prst="rect">
            <a:avLst/>
          </a:prstGeom>
          <a:noFill/>
          <a:ln w="9525">
            <a:noFill/>
          </a:ln>
        </p:spPr>
        <p:txBody>
          <a:bodyPr wrap="square" anchor="t" anchorCtr="0">
            <a:spAutoFit/>
          </a:bodyPr>
          <a:p>
            <a:pPr algn="just" eaLnBrk="0" hangingPunct="0"/>
            <a:r>
              <a:rPr lang="zh-CN" altLang="en-US" sz="2400" b="1" kern="0" spc="-100" dirty="0">
                <a:solidFill>
                  <a:srgbClr val="FF0000"/>
                </a:solidFill>
                <a:uFillTx/>
                <a:latin typeface="楷体" panose="02010609060101010101" charset="-122"/>
                <a:ea typeface="楷体" panose="02010609060101010101" charset="-122"/>
              </a:rPr>
              <a:t>民权为一般平民所共有</a:t>
            </a:r>
            <a:endParaRPr lang="zh-CN" altLang="en-US" sz="2400" b="1" kern="0" spc="-100" dirty="0">
              <a:solidFill>
                <a:srgbClr val="FF0000"/>
              </a:solidFill>
              <a:uFillTx/>
              <a:latin typeface="楷体" panose="02010609060101010101" charset="-122"/>
              <a:ea typeface="楷体" panose="02010609060101010101" charset="-122"/>
            </a:endParaRPr>
          </a:p>
        </p:txBody>
      </p:sp>
      <p:sp>
        <p:nvSpPr>
          <p:cNvPr id="23" name="文本框 13"/>
          <p:cNvSpPr txBox="1"/>
          <p:nvPr/>
        </p:nvSpPr>
        <p:spPr>
          <a:xfrm>
            <a:off x="8748395" y="4492625"/>
            <a:ext cx="1924685" cy="1198880"/>
          </a:xfrm>
          <a:prstGeom prst="rect">
            <a:avLst/>
          </a:prstGeom>
          <a:noFill/>
          <a:ln w="9525">
            <a:noFill/>
          </a:ln>
        </p:spPr>
        <p:txBody>
          <a:bodyPr wrap="square" anchor="t" anchorCtr="0">
            <a:spAutoFit/>
          </a:bodyPr>
          <a:p>
            <a:pPr algn="just" eaLnBrk="0" hangingPunct="0"/>
            <a:r>
              <a:rPr lang="zh-CN" altLang="en-US" sz="2400" b="1" kern="0" dirty="0">
                <a:solidFill>
                  <a:srgbClr val="FF0000"/>
                </a:solidFill>
                <a:uFillTx/>
                <a:latin typeface="楷体" panose="02010609060101010101" charset="-122"/>
                <a:ea typeface="楷体" panose="02010609060101010101" charset="-122"/>
                <a:cs typeface="楷体" panose="02010609060101010101" charset="-122"/>
              </a:rPr>
              <a:t>平均地权、</a:t>
            </a:r>
            <a:r>
              <a:rPr lang="zh-CN" altLang="en-US" sz="2400" b="1" kern="0" spc="-100" dirty="0">
                <a:solidFill>
                  <a:srgbClr val="FF0000"/>
                </a:solidFill>
                <a:uFillTx/>
                <a:latin typeface="楷体" panose="02010609060101010101" charset="-122"/>
                <a:ea typeface="楷体" panose="02010609060101010101" charset="-122"/>
                <a:cs typeface="楷体" panose="02010609060101010101" charset="-122"/>
              </a:rPr>
              <a:t>节制资本</a:t>
            </a:r>
            <a:r>
              <a:rPr lang="zh-CN" altLang="en-US" sz="2400" b="1" kern="0" dirty="0">
                <a:solidFill>
                  <a:srgbClr val="FF0000"/>
                </a:solidFill>
                <a:uFillTx/>
                <a:latin typeface="楷体" panose="02010609060101010101" charset="-122"/>
                <a:ea typeface="楷体" panose="02010609060101010101" charset="-122"/>
                <a:cs typeface="楷体" panose="02010609060101010101" charset="-122"/>
              </a:rPr>
              <a:t>  耕者有其田</a:t>
            </a:r>
            <a:endParaRPr lang="zh-CN" altLang="en-US" sz="2400" b="1" kern="0" dirty="0">
              <a:solidFill>
                <a:srgbClr val="FF0000"/>
              </a:solidFill>
              <a:uFillTx/>
              <a:latin typeface="楷体" panose="02010609060101010101" charset="-122"/>
              <a:ea typeface="楷体" panose="02010609060101010101" charset="-122"/>
              <a:cs typeface="楷体" panose="02010609060101010101" charset="-122"/>
            </a:endParaRPr>
          </a:p>
        </p:txBody>
      </p:sp>
      <p:sp>
        <p:nvSpPr>
          <p:cNvPr id="24" name="文本框 23"/>
          <p:cNvSpPr txBox="1"/>
          <p:nvPr/>
        </p:nvSpPr>
        <p:spPr>
          <a:xfrm>
            <a:off x="10636885" y="2388235"/>
            <a:ext cx="1463040" cy="460375"/>
          </a:xfrm>
          <a:prstGeom prst="rect">
            <a:avLst/>
          </a:prstGeom>
          <a:noFill/>
          <a:ln w="9525">
            <a:noFill/>
          </a:ln>
        </p:spPr>
        <p:txBody>
          <a:bodyPr wrap="square" anchor="t" anchorCtr="0">
            <a:spAutoFit/>
          </a:bodyPr>
          <a:p>
            <a:pPr algn="just" eaLnBrk="0" hangingPunct="0"/>
            <a:r>
              <a:rPr lang="zh-CN" altLang="en-US" sz="2400" b="1" dirty="0">
                <a:solidFill>
                  <a:srgbClr val="000000"/>
                </a:solidFill>
                <a:latin typeface="楷体" panose="02010609060101010101" charset="-122"/>
                <a:ea typeface="楷体" panose="02010609060101010101" charset="-122"/>
                <a:cs typeface="楷体" panose="02010609060101010101" charset="-122"/>
              </a:rPr>
              <a:t>明确反帝</a:t>
            </a:r>
            <a:endParaRPr lang="zh-CN" altLang="en-US" sz="2400" b="1" dirty="0">
              <a:solidFill>
                <a:srgbClr val="000000"/>
              </a:solidFill>
              <a:latin typeface="楷体" panose="02010609060101010101" charset="-122"/>
              <a:ea typeface="楷体" panose="02010609060101010101" charset="-122"/>
              <a:cs typeface="楷体" panose="02010609060101010101" charset="-122"/>
            </a:endParaRPr>
          </a:p>
        </p:txBody>
      </p:sp>
      <p:sp>
        <p:nvSpPr>
          <p:cNvPr id="25" name="文本框 10"/>
          <p:cNvSpPr txBox="1"/>
          <p:nvPr/>
        </p:nvSpPr>
        <p:spPr>
          <a:xfrm>
            <a:off x="10587355" y="3301683"/>
            <a:ext cx="1431925" cy="1198880"/>
          </a:xfrm>
          <a:prstGeom prst="rect">
            <a:avLst/>
          </a:prstGeom>
          <a:noFill/>
          <a:ln w="9525">
            <a:noFill/>
          </a:ln>
        </p:spPr>
        <p:txBody>
          <a:bodyPr wrap="square" anchor="t" anchorCtr="0">
            <a:spAutoFit/>
          </a:bodyPr>
          <a:p>
            <a:pPr algn="just" eaLnBrk="0" hangingPunct="0"/>
            <a:r>
              <a:rPr lang="zh-CN" altLang="en-US" sz="2400" b="1" dirty="0">
                <a:solidFill>
                  <a:srgbClr val="000000"/>
                </a:solidFill>
                <a:latin typeface="楷体" panose="02010609060101010101" charset="-122"/>
                <a:ea typeface="楷体" panose="02010609060101010101" charset="-122"/>
              </a:rPr>
              <a:t>民权的普遍性和可行性</a:t>
            </a:r>
            <a:endParaRPr lang="zh-CN" altLang="en-US" sz="2400" b="1" dirty="0">
              <a:solidFill>
                <a:srgbClr val="000000"/>
              </a:solidFill>
              <a:latin typeface="楷体" panose="02010609060101010101" charset="-122"/>
              <a:ea typeface="楷体" panose="02010609060101010101" charset="-122"/>
            </a:endParaRPr>
          </a:p>
        </p:txBody>
      </p:sp>
      <p:sp>
        <p:nvSpPr>
          <p:cNvPr id="26" name="文本框 14"/>
          <p:cNvSpPr txBox="1"/>
          <p:nvPr/>
        </p:nvSpPr>
        <p:spPr>
          <a:xfrm>
            <a:off x="10673080" y="4584700"/>
            <a:ext cx="1426210" cy="1176655"/>
          </a:xfrm>
          <a:prstGeom prst="rect">
            <a:avLst/>
          </a:prstGeom>
          <a:noFill/>
          <a:ln w="9525">
            <a:noFill/>
          </a:ln>
        </p:spPr>
        <p:txBody>
          <a:bodyPr wrap="square" anchor="t" anchorCtr="0">
            <a:noAutofit/>
          </a:bodyPr>
          <a:p>
            <a:pPr algn="just" eaLnBrk="0" hangingPunct="0"/>
            <a:r>
              <a:rPr lang="zh-CN" altLang="en-US" sz="2400" b="1" dirty="0">
                <a:solidFill>
                  <a:srgbClr val="000000"/>
                </a:solidFill>
                <a:latin typeface="楷体" panose="02010609060101010101" charset="-122"/>
                <a:ea typeface="楷体" panose="02010609060101010101" charset="-122"/>
              </a:rPr>
              <a:t>更加关注农民和工人</a:t>
            </a:r>
            <a:endParaRPr lang="zh-CN" altLang="en-US" sz="2400" b="1" dirty="0">
              <a:solidFill>
                <a:srgbClr val="000000"/>
              </a:solidFill>
              <a:latin typeface="楷体" panose="02010609060101010101" charset="-122"/>
              <a:ea typeface="楷体" panose="02010609060101010101" charset="-122"/>
            </a:endParaRPr>
          </a:p>
        </p:txBody>
      </p:sp>
      <p:sp>
        <p:nvSpPr>
          <p:cNvPr id="29" name="文本框 13"/>
          <p:cNvSpPr txBox="1"/>
          <p:nvPr/>
        </p:nvSpPr>
        <p:spPr>
          <a:xfrm>
            <a:off x="1433195" y="5761038"/>
            <a:ext cx="2649538" cy="460375"/>
          </a:xfrm>
          <a:prstGeom prst="rect">
            <a:avLst/>
          </a:prstGeom>
          <a:noFill/>
          <a:ln w="9525">
            <a:noFill/>
          </a:ln>
        </p:spPr>
        <p:txBody>
          <a:bodyPr anchor="t" anchorCtr="0">
            <a:spAutoFit/>
          </a:bodyPr>
          <a:p>
            <a:pPr algn="just" eaLnBrk="0" hangingPunct="0"/>
            <a:r>
              <a:rPr lang="zh-CN" altLang="en-US" sz="2400" b="1" dirty="0">
                <a:solidFill>
                  <a:srgbClr val="000000"/>
                </a:solidFill>
                <a:latin typeface="楷体" panose="02010609060101010101" charset="-122"/>
                <a:ea typeface="楷体" panose="02010609060101010101" charset="-122"/>
              </a:rPr>
              <a:t>最大区别：</a:t>
            </a:r>
            <a:endParaRPr lang="zh-CN" altLang="en-US" sz="2400" b="1" dirty="0">
              <a:solidFill>
                <a:srgbClr val="000000"/>
              </a:solidFill>
              <a:latin typeface="楷体" panose="02010609060101010101" charset="-122"/>
              <a:ea typeface="楷体" panose="02010609060101010101" charset="-122"/>
            </a:endParaRPr>
          </a:p>
        </p:txBody>
      </p:sp>
      <p:sp>
        <p:nvSpPr>
          <p:cNvPr id="30" name="文本框 29"/>
          <p:cNvSpPr txBox="1"/>
          <p:nvPr/>
        </p:nvSpPr>
        <p:spPr>
          <a:xfrm>
            <a:off x="3200400" y="5818188"/>
            <a:ext cx="7285038" cy="460375"/>
          </a:xfrm>
          <a:prstGeom prst="rect">
            <a:avLst/>
          </a:prstGeom>
          <a:noFill/>
          <a:ln w="9525">
            <a:noFill/>
          </a:ln>
        </p:spPr>
        <p:txBody>
          <a:bodyPr anchor="t" anchorCtr="0">
            <a:spAutoFit/>
          </a:bodyPr>
          <a:p>
            <a:pPr algn="just" eaLnBrk="0" hangingPunct="0"/>
            <a:r>
              <a:rPr lang="zh-CN" altLang="en-US" sz="2400" b="1" dirty="0">
                <a:solidFill>
                  <a:srgbClr val="000000"/>
                </a:solidFill>
                <a:latin typeface="楷体" panose="02010609060101010101" charset="-122"/>
                <a:ea typeface="楷体" panose="02010609060101010101" charset="-122"/>
                <a:cs typeface="楷体" panose="02010609060101010101" charset="-122"/>
              </a:rPr>
              <a:t>新三民主义包含“联俄、联共、扶助农工”三大政策</a:t>
            </a:r>
            <a:endParaRPr lang="zh-CN" altLang="en-US" sz="2400" b="1" dirty="0">
              <a:solidFill>
                <a:srgbClr val="000000"/>
              </a:solidFill>
              <a:latin typeface="楷体" panose="02010609060101010101" charset="-122"/>
              <a:ea typeface="楷体" panose="02010609060101010101" charset="-122"/>
              <a:cs typeface="楷体" panose="02010609060101010101" charset="-122"/>
            </a:endParaRPr>
          </a:p>
        </p:txBody>
      </p:sp>
      <p:sp>
        <p:nvSpPr>
          <p:cNvPr id="31" name="文本框 13"/>
          <p:cNvSpPr txBox="1"/>
          <p:nvPr/>
        </p:nvSpPr>
        <p:spPr>
          <a:xfrm>
            <a:off x="1433195" y="6221730"/>
            <a:ext cx="1630045" cy="460375"/>
          </a:xfrm>
          <a:prstGeom prst="rect">
            <a:avLst/>
          </a:prstGeom>
          <a:noFill/>
          <a:ln w="9525">
            <a:noFill/>
          </a:ln>
        </p:spPr>
        <p:txBody>
          <a:bodyPr wrap="square" anchor="t" anchorCtr="0">
            <a:spAutoFit/>
          </a:bodyPr>
          <a:p>
            <a:pPr algn="just" eaLnBrk="0" hangingPunct="0"/>
            <a:r>
              <a:rPr lang="zh-CN" altLang="en-US" sz="2400" b="1" dirty="0">
                <a:solidFill>
                  <a:srgbClr val="000000"/>
                </a:solidFill>
                <a:latin typeface="楷体" panose="02010609060101010101" charset="-122"/>
                <a:ea typeface="楷体" panose="02010609060101010101" charset="-122"/>
              </a:rPr>
              <a:t>共同点：</a:t>
            </a:r>
            <a:endParaRPr lang="zh-CN" altLang="en-US" sz="2400" b="1" dirty="0">
              <a:solidFill>
                <a:srgbClr val="000000"/>
              </a:solidFill>
              <a:latin typeface="楷体" panose="02010609060101010101" charset="-122"/>
              <a:ea typeface="楷体" panose="02010609060101010101" charset="-122"/>
            </a:endParaRPr>
          </a:p>
        </p:txBody>
      </p:sp>
      <p:sp>
        <p:nvSpPr>
          <p:cNvPr id="32" name="文本框 31"/>
          <p:cNvSpPr txBox="1"/>
          <p:nvPr/>
        </p:nvSpPr>
        <p:spPr>
          <a:xfrm>
            <a:off x="3200400" y="6272530"/>
            <a:ext cx="6553200" cy="460375"/>
          </a:xfrm>
          <a:prstGeom prst="rect">
            <a:avLst/>
          </a:prstGeom>
          <a:noFill/>
          <a:ln w="9525">
            <a:noFill/>
          </a:ln>
        </p:spPr>
        <p:txBody>
          <a:bodyPr anchor="t" anchorCtr="0">
            <a:spAutoFit/>
          </a:bodyPr>
          <a:p>
            <a:pPr algn="just" eaLnBrk="0" hangingPunct="0"/>
            <a:r>
              <a:rPr lang="zh-CN" altLang="en-US" sz="2400" b="1" dirty="0">
                <a:solidFill>
                  <a:srgbClr val="000000"/>
                </a:solidFill>
                <a:latin typeface="楷体" panose="02010609060101010101" charset="-122"/>
                <a:ea typeface="楷体" panose="02010609060101010101" charset="-122"/>
              </a:rPr>
              <a:t>都以民主共和、救亡图存为目标</a:t>
            </a:r>
            <a:endParaRPr lang="zh-CN" altLang="en-US" sz="2400" b="1" dirty="0">
              <a:solidFill>
                <a:srgbClr val="000000"/>
              </a:solidFill>
              <a:latin typeface="楷体" panose="02010609060101010101" charset="-122"/>
              <a:ea typeface="楷体" panose="02010609060101010101" charset="-122"/>
            </a:endParaRPr>
          </a:p>
        </p:txBody>
      </p:sp>
      <p:sp>
        <p:nvSpPr>
          <p:cNvPr id="4" name="文本框 3"/>
          <p:cNvSpPr txBox="1"/>
          <p:nvPr>
            <p:custDataLst>
              <p:tags r:id="rId2"/>
            </p:custDataLst>
          </p:nvPr>
        </p:nvSpPr>
        <p:spPr>
          <a:xfrm>
            <a:off x="0" y="0"/>
            <a:ext cx="7028815" cy="478155"/>
          </a:xfrm>
          <a:prstGeom prst="rect">
            <a:avLst/>
          </a:prstGeom>
          <a:solidFill>
            <a:schemeClr val="bg2"/>
          </a:solidFill>
          <a:ln w="28575">
            <a:solidFill>
              <a:schemeClr val="tx1"/>
            </a:solidFill>
          </a:ln>
        </p:spPr>
        <p:txBody>
          <a:bodyPr>
            <a:noAutofit/>
            <a:scene3d>
              <a:camera prst="orthographicFront"/>
              <a:lightRig rig="threePt" dir="t"/>
            </a:scene3d>
          </a:bodyPr>
          <a:p>
            <a:pPr algn="l"/>
            <a:r>
              <a:rPr lang="en-US" altLang="zh-CN" sz="2800" b="1">
                <a:latin typeface="楷体" panose="02010609060101010101" charset="-122"/>
                <a:ea typeface="楷体" panose="02010609060101010101" charset="-122"/>
                <a:sym typeface="+mn-ea"/>
              </a:rPr>
              <a:t>   </a:t>
            </a:r>
            <a:r>
              <a:rPr lang="zh-CN" altLang="en-US" sz="2800" b="1">
                <a:latin typeface="楷体" panose="02010609060101010101" charset="-122"/>
                <a:ea typeface="楷体" panose="02010609060101010101" charset="-122"/>
                <a:sym typeface="+mn-ea"/>
              </a:rPr>
              <a:t>二、</a:t>
            </a:r>
            <a:r>
              <a:rPr lang="zh-CN" altLang="en-US" sz="2800" b="1">
                <a:latin typeface="楷体" panose="02010609060101010101" charset="-122"/>
                <a:ea typeface="楷体" panose="02010609060101010101" charset="-122"/>
                <a:cs typeface="+mj-cs"/>
                <a:sym typeface="宋体" panose="02010600030101010101" pitchFamily="2" charset="-122"/>
              </a:rPr>
              <a:t>制度救国：君主立宪与民主共和</a:t>
            </a:r>
            <a:endParaRPr kumimoji="0" lang="zh-CN" altLang="zh-CN" sz="2800" b="1" kern="1200" cap="none" spc="0" normalizeH="0" baseline="0" noProof="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cs"/>
            </a:endParaRPr>
          </a:p>
        </p:txBody>
      </p:sp>
      <p:sp>
        <p:nvSpPr>
          <p:cNvPr id="2" name="文本框 1"/>
          <p:cNvSpPr txBox="1"/>
          <p:nvPr/>
        </p:nvSpPr>
        <p:spPr>
          <a:xfrm>
            <a:off x="0" y="500380"/>
            <a:ext cx="4064000" cy="460375"/>
          </a:xfrm>
          <a:prstGeom prst="rect">
            <a:avLst/>
          </a:prstGeom>
          <a:noFill/>
        </p:spPr>
        <p:txBody>
          <a:bodyPr wrap="square" rtlCol="0">
            <a:spAutoFit/>
          </a:bodyPr>
          <a:p>
            <a:r>
              <a:rPr lang="zh-CN" altLang="en-US" sz="2400" b="1">
                <a:latin typeface="楷体" panose="02010609060101010101" charset="-122"/>
                <a:ea typeface="楷体" panose="02010609060101010101" charset="-122"/>
              </a:rPr>
              <a:t>（二）民主共和：三民主义</a:t>
            </a:r>
            <a:endParaRPr lang="zh-CN" altLang="en-US" sz="2400" b="1">
              <a:latin typeface="楷体" panose="02010609060101010101" charset="-122"/>
              <a:ea typeface="楷体" panose="02010609060101010101" charset="-122"/>
            </a:endParaRPr>
          </a:p>
        </p:txBody>
      </p:sp>
      <p:sp>
        <p:nvSpPr>
          <p:cNvPr id="3" name="文本框 2"/>
          <p:cNvSpPr txBox="1"/>
          <p:nvPr/>
        </p:nvSpPr>
        <p:spPr>
          <a:xfrm>
            <a:off x="18415" y="843280"/>
            <a:ext cx="6880860" cy="460375"/>
          </a:xfrm>
          <a:prstGeom prst="rect">
            <a:avLst/>
          </a:prstGeom>
          <a:noFill/>
        </p:spPr>
        <p:txBody>
          <a:bodyPr wrap="square" rtlCol="0" anchor="t">
            <a:spAutoFit/>
          </a:bodyPr>
          <a:p>
            <a:pPr indent="0" algn="l" fontAlgn="auto">
              <a:buNone/>
            </a:pPr>
            <a:r>
              <a:rPr lang="en-US" altLang="zh-CN" sz="2400" b="1" dirty="0">
                <a:latin typeface="楷体" panose="02010609060101010101" charset="-122"/>
                <a:ea typeface="楷体" panose="02010609060101010101" charset="-122"/>
                <a:sym typeface="+mn-ea"/>
              </a:rPr>
              <a:t>5</a:t>
            </a:r>
            <a:r>
              <a:rPr lang="zh-CN" altLang="en-US" sz="2400" b="1" dirty="0">
                <a:latin typeface="楷体" panose="02010609060101010101" charset="-122"/>
                <a:ea typeface="楷体" panose="02010609060101010101" charset="-122"/>
                <a:sym typeface="+mn-ea"/>
              </a:rPr>
              <a:t>、三民主义的新发展（新三民主义）：</a:t>
            </a:r>
            <a:r>
              <a:rPr lang="en-US" altLang="zh-CN" sz="2400" b="1" dirty="0">
                <a:latin typeface="楷体" panose="02010609060101010101" charset="-122"/>
                <a:ea typeface="楷体" panose="02010609060101010101" charset="-122"/>
                <a:sym typeface="+mn-ea"/>
              </a:rPr>
              <a:t>1924</a:t>
            </a:r>
            <a:r>
              <a:rPr lang="zh-CN" altLang="en-US" sz="2400" b="1" dirty="0">
                <a:latin typeface="楷体" panose="02010609060101010101" charset="-122"/>
                <a:ea typeface="楷体" panose="02010609060101010101" charset="-122"/>
                <a:sym typeface="+mn-ea"/>
              </a:rPr>
              <a:t>年</a:t>
            </a:r>
            <a:endParaRPr lang="zh-CN" altLang="en-US" sz="2400" b="1" dirty="0">
              <a:latin typeface="楷体" panose="02010609060101010101" charset="-122"/>
              <a:ea typeface="楷体" panose="02010609060101010101" charset="-122"/>
              <a:sym typeface="+mn-ea"/>
            </a:endParaRPr>
          </a:p>
        </p:txBody>
      </p:sp>
      <p:sp>
        <p:nvSpPr>
          <p:cNvPr id="5" name="文本框 4"/>
          <p:cNvSpPr txBox="1"/>
          <p:nvPr/>
        </p:nvSpPr>
        <p:spPr>
          <a:xfrm>
            <a:off x="6702425" y="760095"/>
            <a:ext cx="4889500" cy="460375"/>
          </a:xfrm>
          <a:prstGeom prst="rect">
            <a:avLst/>
          </a:prstGeom>
          <a:noFill/>
        </p:spPr>
        <p:txBody>
          <a:bodyPr wrap="square" rtlCol="0" anchor="t">
            <a:spAutoFit/>
          </a:bodyPr>
          <a:p>
            <a:r>
              <a:rPr lang="zh-CN" altLang="en-US" sz="2400" b="1" dirty="0">
                <a:latin typeface="楷体" panose="02010609060101010101" charset="-122"/>
                <a:ea typeface="楷体" panose="02010609060101010101" charset="-122"/>
                <a:sym typeface="+mn-ea"/>
              </a:rPr>
              <a:t>推动了国共合作与国民革命的开展</a:t>
            </a:r>
            <a:endParaRPr lang="zh-CN" altLang="en-US" sz="2400" b="1" dirty="0">
              <a:latin typeface="楷体" panose="02010609060101010101" charset="-122"/>
              <a:ea typeface="楷体" panose="02010609060101010101" charset="-122"/>
              <a:sym typeface="+mn-ea"/>
            </a:endParaRPr>
          </a:p>
        </p:txBody>
      </p:sp>
    </p:spTree>
  </p:cSld>
  <p:clrMapOvr>
    <a:masterClrMapping/>
  </p:clrMapOvr>
  <p:transition spd="med">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1000"/>
                                        <p:tgtEl>
                                          <p:spTgt spid="16"/>
                                        </p:tgtEl>
                                      </p:cBhvr>
                                    </p:animEffect>
                                    <p:anim calcmode="lin" valueType="num">
                                      <p:cBhvr>
                                        <p:cTn id="64" dur="1000" fill="hold"/>
                                        <p:tgtEl>
                                          <p:spTgt spid="16"/>
                                        </p:tgtEl>
                                        <p:attrNameLst>
                                          <p:attrName>ppt_x</p:attrName>
                                        </p:attrNameLst>
                                      </p:cBhvr>
                                      <p:tavLst>
                                        <p:tav tm="0">
                                          <p:val>
                                            <p:strVal val="#ppt_x"/>
                                          </p:val>
                                        </p:tav>
                                        <p:tav tm="100000">
                                          <p:val>
                                            <p:strVal val="#ppt_x"/>
                                          </p:val>
                                        </p:tav>
                                      </p:tavLst>
                                    </p:anim>
                                    <p:anim calcmode="lin" valueType="num">
                                      <p:cBhvr>
                                        <p:cTn id="6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fade">
                                      <p:cBhvr>
                                        <p:cTn id="77" dur="1000"/>
                                        <p:tgtEl>
                                          <p:spTgt spid="18"/>
                                        </p:tgtEl>
                                      </p:cBhvr>
                                    </p:animEffect>
                                    <p:anim calcmode="lin" valueType="num">
                                      <p:cBhvr>
                                        <p:cTn id="78" dur="1000" fill="hold"/>
                                        <p:tgtEl>
                                          <p:spTgt spid="18"/>
                                        </p:tgtEl>
                                        <p:attrNameLst>
                                          <p:attrName>ppt_x</p:attrName>
                                        </p:attrNameLst>
                                      </p:cBhvr>
                                      <p:tavLst>
                                        <p:tav tm="0">
                                          <p:val>
                                            <p:strVal val="#ppt_x"/>
                                          </p:val>
                                        </p:tav>
                                        <p:tav tm="100000">
                                          <p:val>
                                            <p:strVal val="#ppt_x"/>
                                          </p:val>
                                        </p:tav>
                                      </p:tavLst>
                                    </p:anim>
                                    <p:anim calcmode="lin" valueType="num">
                                      <p:cBhvr>
                                        <p:cTn id="7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fade">
                                      <p:cBhvr>
                                        <p:cTn id="84" dur="1000"/>
                                        <p:tgtEl>
                                          <p:spTgt spid="19"/>
                                        </p:tgtEl>
                                      </p:cBhvr>
                                    </p:animEffect>
                                    <p:anim calcmode="lin" valueType="num">
                                      <p:cBhvr>
                                        <p:cTn id="85" dur="1000" fill="hold"/>
                                        <p:tgtEl>
                                          <p:spTgt spid="19"/>
                                        </p:tgtEl>
                                        <p:attrNameLst>
                                          <p:attrName>ppt_x</p:attrName>
                                        </p:attrNameLst>
                                      </p:cBhvr>
                                      <p:tavLst>
                                        <p:tav tm="0">
                                          <p:val>
                                            <p:strVal val="#ppt_x"/>
                                          </p:val>
                                        </p:tav>
                                        <p:tav tm="100000">
                                          <p:val>
                                            <p:strVal val="#ppt_x"/>
                                          </p:val>
                                        </p:tav>
                                      </p:tavLst>
                                    </p:anim>
                                    <p:anim calcmode="lin" valueType="num">
                                      <p:cBhvr>
                                        <p:cTn id="8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fade">
                                      <p:cBhvr>
                                        <p:cTn id="91" dur="1000"/>
                                        <p:tgtEl>
                                          <p:spTgt spid="20"/>
                                        </p:tgtEl>
                                      </p:cBhvr>
                                    </p:animEffect>
                                    <p:anim calcmode="lin" valueType="num">
                                      <p:cBhvr>
                                        <p:cTn id="92" dur="1000" fill="hold"/>
                                        <p:tgtEl>
                                          <p:spTgt spid="20"/>
                                        </p:tgtEl>
                                        <p:attrNameLst>
                                          <p:attrName>ppt_x</p:attrName>
                                        </p:attrNameLst>
                                      </p:cBhvr>
                                      <p:tavLst>
                                        <p:tav tm="0">
                                          <p:val>
                                            <p:strVal val="#ppt_x"/>
                                          </p:val>
                                        </p:tav>
                                        <p:tav tm="100000">
                                          <p:val>
                                            <p:strVal val="#ppt_x"/>
                                          </p:val>
                                        </p:tav>
                                      </p:tavLst>
                                    </p:anim>
                                    <p:anim calcmode="lin" valueType="num">
                                      <p:cBhvr>
                                        <p:cTn id="9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22"/>
                                        </p:tgtEl>
                                        <p:attrNameLst>
                                          <p:attrName>style.visibility</p:attrName>
                                        </p:attrNameLst>
                                      </p:cBhvr>
                                      <p:to>
                                        <p:strVal val="visible"/>
                                      </p:to>
                                    </p:set>
                                    <p:animEffect transition="in" filter="fade">
                                      <p:cBhvr>
                                        <p:cTn id="112" dur="1000"/>
                                        <p:tgtEl>
                                          <p:spTgt spid="22"/>
                                        </p:tgtEl>
                                      </p:cBhvr>
                                    </p:animEffect>
                                    <p:anim calcmode="lin" valueType="num">
                                      <p:cBhvr>
                                        <p:cTn id="113" dur="1000" fill="hold"/>
                                        <p:tgtEl>
                                          <p:spTgt spid="22"/>
                                        </p:tgtEl>
                                        <p:attrNameLst>
                                          <p:attrName>ppt_x</p:attrName>
                                        </p:attrNameLst>
                                      </p:cBhvr>
                                      <p:tavLst>
                                        <p:tav tm="0">
                                          <p:val>
                                            <p:strVal val="#ppt_x"/>
                                          </p:val>
                                        </p:tav>
                                        <p:tav tm="100000">
                                          <p:val>
                                            <p:strVal val="#ppt_x"/>
                                          </p:val>
                                        </p:tav>
                                      </p:tavLst>
                                    </p:anim>
                                    <p:anim calcmode="lin" valueType="num">
                                      <p:cBhvr>
                                        <p:cTn id="11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grpId="0" nodeType="click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fade">
                                      <p:cBhvr>
                                        <p:cTn id="119" dur="1000"/>
                                        <p:tgtEl>
                                          <p:spTgt spid="25"/>
                                        </p:tgtEl>
                                      </p:cBhvr>
                                    </p:animEffect>
                                    <p:anim calcmode="lin" valueType="num">
                                      <p:cBhvr>
                                        <p:cTn id="120" dur="1000" fill="hold"/>
                                        <p:tgtEl>
                                          <p:spTgt spid="25"/>
                                        </p:tgtEl>
                                        <p:attrNameLst>
                                          <p:attrName>ppt_x</p:attrName>
                                        </p:attrNameLst>
                                      </p:cBhvr>
                                      <p:tavLst>
                                        <p:tav tm="0">
                                          <p:val>
                                            <p:strVal val="#ppt_x"/>
                                          </p:val>
                                        </p:tav>
                                        <p:tav tm="100000">
                                          <p:val>
                                            <p:strVal val="#ppt_x"/>
                                          </p:val>
                                        </p:tav>
                                      </p:tavLst>
                                    </p:anim>
                                    <p:anim calcmode="lin" valueType="num">
                                      <p:cBhvr>
                                        <p:cTn id="12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42" presetClass="entr" presetSubtype="0" fill="hold" grpId="0" nodeType="clickEffect">
                                  <p:stCondLst>
                                    <p:cond delay="0"/>
                                  </p:stCondLst>
                                  <p:childTnLst>
                                    <p:set>
                                      <p:cBhvr>
                                        <p:cTn id="125" dur="1" fill="hold">
                                          <p:stCondLst>
                                            <p:cond delay="0"/>
                                          </p:stCondLst>
                                        </p:cTn>
                                        <p:tgtEl>
                                          <p:spTgt spid="23"/>
                                        </p:tgtEl>
                                        <p:attrNameLst>
                                          <p:attrName>style.visibility</p:attrName>
                                        </p:attrNameLst>
                                      </p:cBhvr>
                                      <p:to>
                                        <p:strVal val="visible"/>
                                      </p:to>
                                    </p:set>
                                    <p:animEffect transition="in" filter="fade">
                                      <p:cBhvr>
                                        <p:cTn id="126" dur="1000"/>
                                        <p:tgtEl>
                                          <p:spTgt spid="23"/>
                                        </p:tgtEl>
                                      </p:cBhvr>
                                    </p:animEffect>
                                    <p:anim calcmode="lin" valueType="num">
                                      <p:cBhvr>
                                        <p:cTn id="127" dur="1000" fill="hold"/>
                                        <p:tgtEl>
                                          <p:spTgt spid="23"/>
                                        </p:tgtEl>
                                        <p:attrNameLst>
                                          <p:attrName>ppt_x</p:attrName>
                                        </p:attrNameLst>
                                      </p:cBhvr>
                                      <p:tavLst>
                                        <p:tav tm="0">
                                          <p:val>
                                            <p:strVal val="#ppt_x"/>
                                          </p:val>
                                        </p:tav>
                                        <p:tav tm="100000">
                                          <p:val>
                                            <p:strVal val="#ppt_x"/>
                                          </p:val>
                                        </p:tav>
                                      </p:tavLst>
                                    </p:anim>
                                    <p:anim calcmode="lin" valueType="num">
                                      <p:cBhvr>
                                        <p:cTn id="12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grpId="0" nodeType="clickEffect">
                                  <p:stCondLst>
                                    <p:cond delay="0"/>
                                  </p:stCondLst>
                                  <p:childTnLst>
                                    <p:set>
                                      <p:cBhvr>
                                        <p:cTn id="132" dur="1" fill="hold">
                                          <p:stCondLst>
                                            <p:cond delay="0"/>
                                          </p:stCondLst>
                                        </p:cTn>
                                        <p:tgtEl>
                                          <p:spTgt spid="26"/>
                                        </p:tgtEl>
                                        <p:attrNameLst>
                                          <p:attrName>style.visibility</p:attrName>
                                        </p:attrNameLst>
                                      </p:cBhvr>
                                      <p:to>
                                        <p:strVal val="visible"/>
                                      </p:to>
                                    </p:set>
                                    <p:animEffect transition="in" filter="fade">
                                      <p:cBhvr>
                                        <p:cTn id="133" dur="1000"/>
                                        <p:tgtEl>
                                          <p:spTgt spid="26"/>
                                        </p:tgtEl>
                                      </p:cBhvr>
                                    </p:animEffect>
                                    <p:anim calcmode="lin" valueType="num">
                                      <p:cBhvr>
                                        <p:cTn id="134" dur="1000" fill="hold"/>
                                        <p:tgtEl>
                                          <p:spTgt spid="26"/>
                                        </p:tgtEl>
                                        <p:attrNameLst>
                                          <p:attrName>ppt_x</p:attrName>
                                        </p:attrNameLst>
                                      </p:cBhvr>
                                      <p:tavLst>
                                        <p:tav tm="0">
                                          <p:val>
                                            <p:strVal val="#ppt_x"/>
                                          </p:val>
                                        </p:tav>
                                        <p:tav tm="100000">
                                          <p:val>
                                            <p:strVal val="#ppt_x"/>
                                          </p:val>
                                        </p:tav>
                                      </p:tavLst>
                                    </p:anim>
                                    <p:anim calcmode="lin" valueType="num">
                                      <p:cBhvr>
                                        <p:cTn id="135"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42" presetClass="entr" presetSubtype="0" fill="hold" grpId="0" nodeType="clickEffect">
                                  <p:stCondLst>
                                    <p:cond delay="0"/>
                                  </p:stCondLst>
                                  <p:childTnLst>
                                    <p:set>
                                      <p:cBhvr>
                                        <p:cTn id="139" dur="1" fill="hold">
                                          <p:stCondLst>
                                            <p:cond delay="0"/>
                                          </p:stCondLst>
                                        </p:cTn>
                                        <p:tgtEl>
                                          <p:spTgt spid="29"/>
                                        </p:tgtEl>
                                        <p:attrNameLst>
                                          <p:attrName>style.visibility</p:attrName>
                                        </p:attrNameLst>
                                      </p:cBhvr>
                                      <p:to>
                                        <p:strVal val="visible"/>
                                      </p:to>
                                    </p:set>
                                    <p:animEffect transition="in" filter="fade">
                                      <p:cBhvr>
                                        <p:cTn id="140" dur="1000"/>
                                        <p:tgtEl>
                                          <p:spTgt spid="29"/>
                                        </p:tgtEl>
                                      </p:cBhvr>
                                    </p:animEffect>
                                    <p:anim calcmode="lin" valueType="num">
                                      <p:cBhvr>
                                        <p:cTn id="141" dur="1000" fill="hold"/>
                                        <p:tgtEl>
                                          <p:spTgt spid="29"/>
                                        </p:tgtEl>
                                        <p:attrNameLst>
                                          <p:attrName>ppt_x</p:attrName>
                                        </p:attrNameLst>
                                      </p:cBhvr>
                                      <p:tavLst>
                                        <p:tav tm="0">
                                          <p:val>
                                            <p:strVal val="#ppt_x"/>
                                          </p:val>
                                        </p:tav>
                                        <p:tav tm="100000">
                                          <p:val>
                                            <p:strVal val="#ppt_x"/>
                                          </p:val>
                                        </p:tav>
                                      </p:tavLst>
                                    </p:anim>
                                    <p:anim calcmode="lin" valueType="num">
                                      <p:cBhvr>
                                        <p:cTn id="142"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42" presetClass="entr" presetSubtype="0" fill="hold" grpId="0" nodeType="click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fade">
                                      <p:cBhvr>
                                        <p:cTn id="147" dur="1000"/>
                                        <p:tgtEl>
                                          <p:spTgt spid="30"/>
                                        </p:tgtEl>
                                      </p:cBhvr>
                                    </p:animEffect>
                                    <p:anim calcmode="lin" valueType="num">
                                      <p:cBhvr>
                                        <p:cTn id="148" dur="1000" fill="hold"/>
                                        <p:tgtEl>
                                          <p:spTgt spid="30"/>
                                        </p:tgtEl>
                                        <p:attrNameLst>
                                          <p:attrName>ppt_x</p:attrName>
                                        </p:attrNameLst>
                                      </p:cBhvr>
                                      <p:tavLst>
                                        <p:tav tm="0">
                                          <p:val>
                                            <p:strVal val="#ppt_x"/>
                                          </p:val>
                                        </p:tav>
                                        <p:tav tm="100000">
                                          <p:val>
                                            <p:strVal val="#ppt_x"/>
                                          </p:val>
                                        </p:tav>
                                      </p:tavLst>
                                    </p:anim>
                                    <p:anim calcmode="lin" valueType="num">
                                      <p:cBhvr>
                                        <p:cTn id="14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50" fill="hold">
                      <p:stCondLst>
                        <p:cond delay="indefinite"/>
                      </p:stCondLst>
                      <p:childTnLst>
                        <p:par>
                          <p:cTn id="151" fill="hold">
                            <p:stCondLst>
                              <p:cond delay="0"/>
                            </p:stCondLst>
                            <p:childTnLst>
                              <p:par>
                                <p:cTn id="152" presetID="42" presetClass="entr" presetSubtype="0" fill="hold" grpId="0" nodeType="clickEffect">
                                  <p:stCondLst>
                                    <p:cond delay="0"/>
                                  </p:stCondLst>
                                  <p:childTnLst>
                                    <p:set>
                                      <p:cBhvr>
                                        <p:cTn id="153" dur="1" fill="hold">
                                          <p:stCondLst>
                                            <p:cond delay="0"/>
                                          </p:stCondLst>
                                        </p:cTn>
                                        <p:tgtEl>
                                          <p:spTgt spid="31"/>
                                        </p:tgtEl>
                                        <p:attrNameLst>
                                          <p:attrName>style.visibility</p:attrName>
                                        </p:attrNameLst>
                                      </p:cBhvr>
                                      <p:to>
                                        <p:strVal val="visible"/>
                                      </p:to>
                                    </p:set>
                                    <p:animEffect transition="in" filter="fade">
                                      <p:cBhvr>
                                        <p:cTn id="154" dur="1000"/>
                                        <p:tgtEl>
                                          <p:spTgt spid="31"/>
                                        </p:tgtEl>
                                      </p:cBhvr>
                                    </p:animEffect>
                                    <p:anim calcmode="lin" valueType="num">
                                      <p:cBhvr>
                                        <p:cTn id="155" dur="1000" fill="hold"/>
                                        <p:tgtEl>
                                          <p:spTgt spid="31"/>
                                        </p:tgtEl>
                                        <p:attrNameLst>
                                          <p:attrName>ppt_x</p:attrName>
                                        </p:attrNameLst>
                                      </p:cBhvr>
                                      <p:tavLst>
                                        <p:tav tm="0">
                                          <p:val>
                                            <p:strVal val="#ppt_x"/>
                                          </p:val>
                                        </p:tav>
                                        <p:tav tm="100000">
                                          <p:val>
                                            <p:strVal val="#ppt_x"/>
                                          </p:val>
                                        </p:tav>
                                      </p:tavLst>
                                    </p:anim>
                                    <p:anim calcmode="lin" valueType="num">
                                      <p:cBhvr>
                                        <p:cTn id="156"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42" presetClass="entr" presetSubtype="0" fill="hold" grpId="0" nodeType="clickEffect">
                                  <p:stCondLst>
                                    <p:cond delay="0"/>
                                  </p:stCondLst>
                                  <p:childTnLst>
                                    <p:set>
                                      <p:cBhvr>
                                        <p:cTn id="160" dur="1" fill="hold">
                                          <p:stCondLst>
                                            <p:cond delay="0"/>
                                          </p:stCondLst>
                                        </p:cTn>
                                        <p:tgtEl>
                                          <p:spTgt spid="32"/>
                                        </p:tgtEl>
                                        <p:attrNameLst>
                                          <p:attrName>style.visibility</p:attrName>
                                        </p:attrNameLst>
                                      </p:cBhvr>
                                      <p:to>
                                        <p:strVal val="visible"/>
                                      </p:to>
                                    </p:set>
                                    <p:animEffect transition="in" filter="fade">
                                      <p:cBhvr>
                                        <p:cTn id="161" dur="1000"/>
                                        <p:tgtEl>
                                          <p:spTgt spid="32"/>
                                        </p:tgtEl>
                                      </p:cBhvr>
                                    </p:animEffect>
                                    <p:anim calcmode="lin" valueType="num">
                                      <p:cBhvr>
                                        <p:cTn id="162" dur="1000" fill="hold"/>
                                        <p:tgtEl>
                                          <p:spTgt spid="32"/>
                                        </p:tgtEl>
                                        <p:attrNameLst>
                                          <p:attrName>ppt_x</p:attrName>
                                        </p:attrNameLst>
                                      </p:cBhvr>
                                      <p:tavLst>
                                        <p:tav tm="0">
                                          <p:val>
                                            <p:strVal val="#ppt_x"/>
                                          </p:val>
                                        </p:tav>
                                        <p:tav tm="100000">
                                          <p:val>
                                            <p:strVal val="#ppt_x"/>
                                          </p:val>
                                        </p:tav>
                                      </p:tavLst>
                                    </p:anim>
                                    <p:anim calcmode="lin" valueType="num">
                                      <p:cBhvr>
                                        <p:cTn id="16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64" fill="hold">
                      <p:stCondLst>
                        <p:cond delay="indefinite"/>
                      </p:stCondLst>
                      <p:childTnLst>
                        <p:par>
                          <p:cTn id="165" fill="hold">
                            <p:stCondLst>
                              <p:cond delay="0"/>
                            </p:stCondLst>
                            <p:childTnLst>
                              <p:par>
                                <p:cTn id="166" presetID="2" presetClass="entr" presetSubtype="4" fill="hold" grpId="0" nodeType="clickEffect">
                                  <p:stCondLst>
                                    <p:cond delay="0"/>
                                  </p:stCondLst>
                                  <p:childTnLst>
                                    <p:set>
                                      <p:cBhvr>
                                        <p:cTn id="167" dur="1" fill="hold">
                                          <p:stCondLst>
                                            <p:cond delay="0"/>
                                          </p:stCondLst>
                                        </p:cTn>
                                        <p:tgtEl>
                                          <p:spTgt spid="5"/>
                                        </p:tgtEl>
                                        <p:attrNameLst>
                                          <p:attrName>style.visibility</p:attrName>
                                        </p:attrNameLst>
                                      </p:cBhvr>
                                      <p:to>
                                        <p:strVal val="visible"/>
                                      </p:to>
                                    </p:set>
                                    <p:anim calcmode="lin" valueType="num">
                                      <p:cBhvr additive="base">
                                        <p:cTn id="168" dur="500" fill="hold"/>
                                        <p:tgtEl>
                                          <p:spTgt spid="5"/>
                                        </p:tgtEl>
                                        <p:attrNameLst>
                                          <p:attrName>ppt_x</p:attrName>
                                        </p:attrNameLst>
                                      </p:cBhvr>
                                      <p:tavLst>
                                        <p:tav tm="0">
                                          <p:val>
                                            <p:strVal val="#ppt_x"/>
                                          </p:val>
                                        </p:tav>
                                        <p:tav tm="100000">
                                          <p:val>
                                            <p:strVal val="#ppt_x"/>
                                          </p:val>
                                        </p:tav>
                                      </p:tavLst>
                                    </p:anim>
                                    <p:anim calcmode="lin" valueType="num">
                                      <p:cBhvr additive="base">
                                        <p:cTn id="16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9" grpId="0"/>
      <p:bldP spid="30" grpId="0"/>
      <p:bldP spid="31" grpId="0"/>
      <p:bldP spid="32" grpId="0"/>
      <p:bldP spid="5" grpId="0"/>
      <p:bldP spid="5"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4" name="Rectangle 6"/>
          <p:cNvSpPr/>
          <p:nvPr/>
        </p:nvSpPr>
        <p:spPr>
          <a:xfrm>
            <a:off x="179705" y="1052830"/>
            <a:ext cx="11634470" cy="423545"/>
          </a:xfrm>
          <a:prstGeom prst="rect">
            <a:avLst/>
          </a:prstGeom>
          <a:noFill/>
          <a:ln w="9525">
            <a:noFill/>
          </a:ln>
        </p:spPr>
        <p:txBody>
          <a:bodyPr wrap="square" anchor="t" anchorCtr="0">
            <a:spAutoFit/>
          </a:bodyPr>
          <a:p>
            <a:pPr>
              <a:lnSpc>
                <a:spcPct val="90000"/>
              </a:lnSpc>
            </a:pPr>
            <a:endParaRPr lang="zh-CN" altLang="en-US" sz="2400" b="1" dirty="0">
              <a:solidFill>
                <a:schemeClr val="tx1"/>
              </a:solidFill>
              <a:latin typeface="楷体" panose="02010609060101010101" charset="-122"/>
              <a:ea typeface="楷体" panose="02010609060101010101" charset="-122"/>
              <a:cs typeface="楷体" panose="02010609060101010101" charset="-122"/>
            </a:endParaRPr>
          </a:p>
        </p:txBody>
      </p:sp>
      <p:sp>
        <p:nvSpPr>
          <p:cNvPr id="2" name="文本框 1"/>
          <p:cNvSpPr txBox="1"/>
          <p:nvPr/>
        </p:nvSpPr>
        <p:spPr>
          <a:xfrm>
            <a:off x="179705" y="1944370"/>
            <a:ext cx="11297285" cy="2489200"/>
          </a:xfrm>
          <a:prstGeom prst="rect">
            <a:avLst/>
          </a:prstGeom>
          <a:noFill/>
          <a:ln w="9525">
            <a:noFill/>
          </a:ln>
        </p:spPr>
        <p:txBody>
          <a:bodyPr wrap="square">
            <a:spAutoFit/>
          </a:bodyPr>
          <a:p>
            <a:pPr marL="266700" indent="-266700">
              <a:lnSpc>
                <a:spcPct val="130000"/>
              </a:lnSpc>
            </a:pPr>
            <a:r>
              <a:rPr lang="en-US" altLang="zh-CN" sz="2400" b="1">
                <a:latin typeface="楷体" panose="02010609060101010101" charset="-122"/>
                <a:ea typeface="楷体" panose="02010609060101010101" charset="-122"/>
                <a:cs typeface="楷体" panose="02010609060101010101" charset="-122"/>
              </a:rPr>
              <a:t>      </a:t>
            </a:r>
            <a:r>
              <a:rPr lang="zh-CN" sz="2400" b="1">
                <a:latin typeface="楷体" panose="02010609060101010101" charset="-122"/>
                <a:ea typeface="楷体" panose="02010609060101010101" charset="-122"/>
                <a:cs typeface="楷体" panose="02010609060101010101" charset="-122"/>
              </a:rPr>
              <a:t>毛泽东曾说：“本人信仰共产主义，主张无产阶级的社会革命。惟目前的内外压迫，非一阶级之力所能推翻，主张用无产阶级、小资产阶级及中产阶级左翼合作的国民革命，实行中国国民党之三民主义。”这一论述（　　）</a:t>
            </a:r>
            <a:r>
              <a:rPr lang="en-US" sz="2400" b="1">
                <a:latin typeface="楷体" panose="02010609060101010101" charset="-122"/>
                <a:ea typeface="楷体" panose="02010609060101010101" charset="-122"/>
                <a:cs typeface="楷体" panose="02010609060101010101" charset="-122"/>
              </a:rPr>
              <a:t>A</a:t>
            </a:r>
            <a:r>
              <a:rPr lang="zh-CN" sz="2400" b="1">
                <a:latin typeface="楷体" panose="02010609060101010101" charset="-122"/>
                <a:ea typeface="楷体" panose="02010609060101010101" charset="-122"/>
                <a:cs typeface="楷体" panose="02010609060101010101" charset="-122"/>
              </a:rPr>
              <a:t>．阐明了孙中山的新三民主义理论</a:t>
            </a:r>
            <a:r>
              <a:rPr lang="en-US" sz="2400" b="1">
                <a:latin typeface="楷体" panose="02010609060101010101" charset="-122"/>
                <a:ea typeface="楷体" panose="02010609060101010101" charset="-122"/>
                <a:cs typeface="楷体" panose="02010609060101010101" charset="-122"/>
              </a:rPr>
              <a:t>     B</a:t>
            </a:r>
            <a:r>
              <a:rPr lang="zh-CN" sz="2400" b="1">
                <a:latin typeface="楷体" panose="02010609060101010101" charset="-122"/>
                <a:ea typeface="楷体" panose="02010609060101010101" charset="-122"/>
                <a:cs typeface="楷体" panose="02010609060101010101" charset="-122"/>
              </a:rPr>
              <a:t>．说明了建立革命统一战线的理由</a:t>
            </a:r>
            <a:r>
              <a:rPr lang="en-US" sz="2400" b="1">
                <a:latin typeface="楷体" panose="02010609060101010101" charset="-122"/>
                <a:ea typeface="楷体" panose="02010609060101010101" charset="-122"/>
                <a:cs typeface="楷体" panose="02010609060101010101" charset="-122"/>
              </a:rPr>
              <a:t>C</a:t>
            </a:r>
            <a:r>
              <a:rPr lang="zh-CN" sz="2400" b="1">
                <a:latin typeface="楷体" panose="02010609060101010101" charset="-122"/>
                <a:ea typeface="楷体" panose="02010609060101010101" charset="-122"/>
                <a:cs typeface="楷体" panose="02010609060101010101" charset="-122"/>
              </a:rPr>
              <a:t>．指明了工农武装割据的革命道路</a:t>
            </a:r>
            <a:r>
              <a:rPr lang="en-US" sz="2400" b="1">
                <a:latin typeface="楷体" panose="02010609060101010101" charset="-122"/>
                <a:ea typeface="楷体" panose="02010609060101010101" charset="-122"/>
                <a:cs typeface="楷体" panose="02010609060101010101" charset="-122"/>
              </a:rPr>
              <a:t>     D</a:t>
            </a:r>
            <a:r>
              <a:rPr lang="zh-CN" sz="2400" b="1">
                <a:latin typeface="楷体" panose="02010609060101010101" charset="-122"/>
                <a:ea typeface="楷体" panose="02010609060101010101" charset="-122"/>
                <a:cs typeface="楷体" panose="02010609060101010101" charset="-122"/>
              </a:rPr>
              <a:t>．提出了抗日民族统一战线的纲领</a:t>
            </a:r>
            <a:endParaRPr lang="zh-CN" altLang="en-US" sz="2400" b="1">
              <a:latin typeface="楷体" panose="02010609060101010101" charset="-122"/>
              <a:ea typeface="楷体" panose="02010609060101010101" charset="-122"/>
              <a:cs typeface="楷体" panose="02010609060101010101" charset="-122"/>
            </a:endParaRPr>
          </a:p>
        </p:txBody>
      </p:sp>
      <p:sp>
        <p:nvSpPr>
          <p:cNvPr id="5" name="文本框 4"/>
          <p:cNvSpPr txBox="1"/>
          <p:nvPr>
            <p:custDataLst>
              <p:tags r:id="rId1"/>
            </p:custDataLst>
          </p:nvPr>
        </p:nvSpPr>
        <p:spPr>
          <a:xfrm>
            <a:off x="224155" y="121920"/>
            <a:ext cx="11843385" cy="1822450"/>
          </a:xfrm>
          <a:prstGeom prst="rect">
            <a:avLst/>
          </a:prstGeom>
          <a:noFill/>
          <a:ln w="9525">
            <a:noFill/>
          </a:ln>
        </p:spPr>
        <p:txBody>
          <a:bodyPr wrap="square" anchor="t" anchorCtr="0">
            <a:spAutoFit/>
          </a:bodyPr>
          <a:p>
            <a:pPr>
              <a:lnSpc>
                <a:spcPts val="3375"/>
              </a:lnSpc>
            </a:pPr>
            <a:r>
              <a:rPr lang="en-US" sz="2400" b="1">
                <a:latin typeface="楷体" panose="02010609060101010101" charset="-122"/>
                <a:ea typeface="楷体" panose="02010609060101010101" charset="-122"/>
                <a:cs typeface="楷体" panose="02010609060101010101" charset="-122"/>
              </a:rPr>
              <a:t>(</a:t>
            </a:r>
            <a:r>
              <a:rPr sz="2400" b="1">
                <a:latin typeface="楷体" panose="02010609060101010101" charset="-122"/>
                <a:ea typeface="楷体" panose="02010609060101010101" charset="-122"/>
                <a:cs typeface="楷体" panose="02010609060101010101" charset="-122"/>
              </a:rPr>
              <a:t>202</a:t>
            </a:r>
            <a:r>
              <a:rPr lang="en-US" sz="2400" b="1">
                <a:latin typeface="楷体" panose="02010609060101010101" charset="-122"/>
                <a:ea typeface="楷体" panose="02010609060101010101" charset="-122"/>
                <a:cs typeface="楷体" panose="02010609060101010101" charset="-122"/>
              </a:rPr>
              <a:t>1</a:t>
            </a:r>
            <a:r>
              <a:rPr sz="2400" b="1">
                <a:latin typeface="楷体" panose="02010609060101010101" charset="-122"/>
                <a:ea typeface="楷体" panose="02010609060101010101" charset="-122"/>
                <a:cs typeface="楷体" panose="02010609060101010101" charset="-122"/>
              </a:rPr>
              <a:t>·</a:t>
            </a:r>
            <a:r>
              <a:rPr lang="zh-CN" sz="2400" b="1">
                <a:latin typeface="楷体" panose="02010609060101010101" charset="-122"/>
                <a:ea typeface="楷体" panose="02010609060101010101" charset="-122"/>
                <a:cs typeface="楷体" panose="02010609060101010101" charset="-122"/>
              </a:rPr>
              <a:t>山东</a:t>
            </a:r>
            <a:r>
              <a:rPr lang="en-US" sz="2400" b="1">
                <a:latin typeface="楷体" panose="02010609060101010101" charset="-122"/>
                <a:ea typeface="楷体" panose="02010609060101010101" charset="-122"/>
                <a:cs typeface="楷体" panose="02010609060101010101" charset="-122"/>
              </a:rPr>
              <a:t>)</a:t>
            </a:r>
            <a:r>
              <a:rPr lang="zh-CN" sz="2400" b="1">
                <a:latin typeface="楷体" panose="02010609060101010101" charset="-122"/>
                <a:ea typeface="楷体" panose="02010609060101010101" charset="-122"/>
                <a:cs typeface="楷体" panose="02010609060101010101" charset="-122"/>
              </a:rPr>
              <a:t>在近代中国，从</a:t>
            </a:r>
            <a:r>
              <a:rPr lang="en-US" altLang="zh-CN" sz="2400" b="1">
                <a:latin typeface="楷体" panose="02010609060101010101" charset="-122"/>
                <a:ea typeface="楷体" panose="02010609060101010101" charset="-122"/>
                <a:cs typeface="楷体" panose="02010609060101010101" charset="-122"/>
              </a:rPr>
              <a:t>“</a:t>
            </a:r>
            <a:r>
              <a:rPr lang="zh-CN" altLang="en-US" sz="2400" b="1">
                <a:latin typeface="楷体" panose="02010609060101010101" charset="-122"/>
                <a:ea typeface="楷体" panose="02010609060101010101" charset="-122"/>
                <a:cs typeface="楷体" panose="02010609060101010101" charset="-122"/>
              </a:rPr>
              <a:t>师夷长技以自夷</a:t>
            </a:r>
            <a:r>
              <a:rPr lang="en-US" altLang="zh-CN" sz="2400" b="1">
                <a:latin typeface="楷体" panose="02010609060101010101" charset="-122"/>
                <a:ea typeface="楷体" panose="02010609060101010101" charset="-122"/>
                <a:cs typeface="楷体" panose="02010609060101010101" charset="-122"/>
              </a:rPr>
              <a:t>”</a:t>
            </a:r>
            <a:r>
              <a:rPr lang="zh-CN" altLang="en-US" sz="2400" b="1">
                <a:latin typeface="楷体" panose="02010609060101010101" charset="-122"/>
                <a:ea typeface="楷体" panose="02010609060101010101" charset="-122"/>
                <a:cs typeface="楷体" panose="02010609060101010101" charset="-122"/>
              </a:rPr>
              <a:t>到</a:t>
            </a:r>
            <a:r>
              <a:rPr lang="en-US" altLang="zh-CN" sz="2400" b="1">
                <a:latin typeface="楷体" panose="02010609060101010101" charset="-122"/>
                <a:ea typeface="楷体" panose="02010609060101010101" charset="-122"/>
                <a:cs typeface="楷体" panose="02010609060101010101" charset="-122"/>
              </a:rPr>
              <a:t>“</a:t>
            </a:r>
            <a:r>
              <a:rPr lang="zh-CN" altLang="en-US" sz="2400" b="1">
                <a:latin typeface="楷体" panose="02010609060101010101" charset="-122"/>
                <a:ea typeface="楷体" panose="02010609060101010101" charset="-122"/>
                <a:cs typeface="楷体" panose="02010609060101010101" charset="-122"/>
              </a:rPr>
              <a:t>师夷长技以自强</a:t>
            </a:r>
            <a:r>
              <a:rPr lang="en-US" altLang="zh-CN" sz="2400" b="1">
                <a:latin typeface="楷体" panose="02010609060101010101" charset="-122"/>
                <a:ea typeface="楷体" panose="02010609060101010101" charset="-122"/>
                <a:cs typeface="楷体" panose="02010609060101010101" charset="-122"/>
              </a:rPr>
              <a:t>”</a:t>
            </a:r>
            <a:r>
              <a:rPr lang="zh-CN" altLang="en-US" sz="2400" b="1">
                <a:latin typeface="楷体" panose="02010609060101010101" charset="-122"/>
                <a:ea typeface="楷体" panose="02010609060101010101" charset="-122"/>
                <a:cs typeface="楷体" panose="02010609060101010101" charset="-122"/>
              </a:rPr>
              <a:t>，从</a:t>
            </a:r>
            <a:r>
              <a:rPr lang="en-US" altLang="zh-CN" sz="2400" b="1">
                <a:latin typeface="楷体" panose="02010609060101010101" charset="-122"/>
                <a:ea typeface="楷体" panose="02010609060101010101" charset="-122"/>
                <a:cs typeface="楷体" panose="02010609060101010101" charset="-122"/>
              </a:rPr>
              <a:t>“</a:t>
            </a:r>
            <a:r>
              <a:rPr lang="zh-CN" altLang="en-US" sz="2400" b="1">
                <a:latin typeface="楷体" panose="02010609060101010101" charset="-122"/>
                <a:ea typeface="楷体" panose="02010609060101010101" charset="-122"/>
                <a:cs typeface="楷体" panose="02010609060101010101" charset="-122"/>
              </a:rPr>
              <a:t>维新</a:t>
            </a:r>
            <a:r>
              <a:rPr lang="en-US" altLang="zh-CN" sz="2400" b="1">
                <a:latin typeface="楷体" panose="02010609060101010101" charset="-122"/>
                <a:ea typeface="楷体" panose="02010609060101010101" charset="-122"/>
                <a:cs typeface="楷体" panose="02010609060101010101" charset="-122"/>
              </a:rPr>
              <a:t>”</a:t>
            </a:r>
            <a:r>
              <a:rPr lang="zh-CN" altLang="en-US" sz="2400" b="1">
                <a:latin typeface="楷体" panose="02010609060101010101" charset="-122"/>
                <a:ea typeface="楷体" panose="02010609060101010101" charset="-122"/>
                <a:cs typeface="楷体" panose="02010609060101010101" charset="-122"/>
              </a:rPr>
              <a:t>代替</a:t>
            </a:r>
            <a:r>
              <a:rPr lang="en-US" altLang="zh-CN" sz="2400" b="1">
                <a:latin typeface="楷体" panose="02010609060101010101" charset="-122"/>
                <a:ea typeface="楷体" panose="02010609060101010101" charset="-122"/>
                <a:cs typeface="楷体" panose="02010609060101010101" charset="-122"/>
              </a:rPr>
              <a:t>“</a:t>
            </a:r>
            <a:r>
              <a:rPr lang="zh-CN" altLang="en-US" sz="2400" b="1">
                <a:latin typeface="楷体" panose="02010609060101010101" charset="-122"/>
                <a:ea typeface="楷体" panose="02010609060101010101" charset="-122"/>
                <a:cs typeface="楷体" panose="02010609060101010101" charset="-122"/>
              </a:rPr>
              <a:t>洋务</a:t>
            </a:r>
            <a:r>
              <a:rPr lang="en-US" altLang="zh-CN" sz="2400" b="1">
                <a:latin typeface="楷体" panose="02010609060101010101" charset="-122"/>
                <a:ea typeface="楷体" panose="02010609060101010101" charset="-122"/>
                <a:cs typeface="楷体" panose="02010609060101010101" charset="-122"/>
                <a:sym typeface="+mn-ea"/>
              </a:rPr>
              <a:t>”</a:t>
            </a:r>
            <a:r>
              <a:rPr lang="zh-CN" altLang="en-US" sz="2400" b="1">
                <a:latin typeface="楷体" panose="02010609060101010101" charset="-122"/>
                <a:ea typeface="楷体" panose="02010609060101010101" charset="-122"/>
                <a:cs typeface="楷体" panose="02010609060101010101" charset="-122"/>
                <a:sym typeface="+mn-ea"/>
              </a:rPr>
              <a:t>再到革命取代改良。这一系列的变化主要是由于</a:t>
            </a:r>
            <a:r>
              <a:rPr sz="2400" b="1">
                <a:latin typeface="楷体" panose="02010609060101010101" charset="-122"/>
                <a:ea typeface="楷体" panose="02010609060101010101" charset="-122"/>
                <a:cs typeface="楷体" panose="02010609060101010101" charset="-122"/>
              </a:rPr>
              <a:t>(　　)</a:t>
            </a:r>
            <a:endParaRPr sz="2400" b="1">
              <a:latin typeface="楷体" panose="02010609060101010101" charset="-122"/>
              <a:ea typeface="楷体" panose="02010609060101010101" charset="-122"/>
              <a:cs typeface="楷体" panose="02010609060101010101" charset="-122"/>
            </a:endParaRPr>
          </a:p>
          <a:p>
            <a:pPr>
              <a:lnSpc>
                <a:spcPts val="3375"/>
              </a:lnSpc>
            </a:pPr>
            <a:r>
              <a:rPr lang="en-US" sz="2400" b="1">
                <a:latin typeface="楷体" panose="02010609060101010101" charset="-122"/>
                <a:ea typeface="楷体" panose="02010609060101010101" charset="-122"/>
                <a:cs typeface="楷体" panose="02010609060101010101" charset="-122"/>
              </a:rPr>
              <a:t> </a:t>
            </a:r>
            <a:r>
              <a:rPr sz="2400" b="1">
                <a:latin typeface="楷体" panose="02010609060101010101" charset="-122"/>
                <a:ea typeface="楷体" panose="02010609060101010101" charset="-122"/>
                <a:cs typeface="楷体" panose="02010609060101010101" charset="-122"/>
              </a:rPr>
              <a:t>A．</a:t>
            </a:r>
            <a:r>
              <a:rPr lang="en-US" altLang="zh-CN" sz="2400" b="1">
                <a:latin typeface="楷体" panose="02010609060101010101" charset="-122"/>
                <a:ea typeface="楷体" panose="02010609060101010101" charset="-122"/>
                <a:cs typeface="楷体" panose="02010609060101010101" charset="-122"/>
              </a:rPr>
              <a:t>“</a:t>
            </a:r>
            <a:r>
              <a:rPr lang="zh-CN" altLang="en-US" sz="2400" b="1">
                <a:latin typeface="楷体" panose="02010609060101010101" charset="-122"/>
                <a:ea typeface="楷体" panose="02010609060101010101" charset="-122"/>
                <a:cs typeface="楷体" panose="02010609060101010101" charset="-122"/>
              </a:rPr>
              <a:t>西学东渐</a:t>
            </a:r>
            <a:r>
              <a:rPr lang="en-US" altLang="zh-CN" sz="2400" b="1">
                <a:latin typeface="楷体" panose="02010609060101010101" charset="-122"/>
                <a:ea typeface="楷体" panose="02010609060101010101" charset="-122"/>
                <a:cs typeface="楷体" panose="02010609060101010101" charset="-122"/>
              </a:rPr>
              <a:t>”</a:t>
            </a:r>
            <a:r>
              <a:rPr lang="zh-CN" altLang="en-US" sz="2400" b="1">
                <a:latin typeface="楷体" panose="02010609060101010101" charset="-122"/>
                <a:ea typeface="楷体" panose="02010609060101010101" charset="-122"/>
                <a:cs typeface="楷体" panose="02010609060101010101" charset="-122"/>
              </a:rPr>
              <a:t>的深入</a:t>
            </a:r>
            <a:r>
              <a:rPr lang="en-US" altLang="zh-CN" sz="2400" b="1">
                <a:latin typeface="楷体" panose="02010609060101010101" charset="-122"/>
                <a:ea typeface="楷体" panose="02010609060101010101" charset="-122"/>
                <a:cs typeface="楷体" panose="02010609060101010101" charset="-122"/>
              </a:rPr>
              <a:t>     </a:t>
            </a:r>
            <a:r>
              <a:rPr lang="en-US" sz="2400" b="1">
                <a:latin typeface="楷体" panose="02010609060101010101" charset="-122"/>
                <a:ea typeface="楷体" panose="02010609060101010101" charset="-122"/>
                <a:cs typeface="楷体" panose="02010609060101010101" charset="-122"/>
              </a:rPr>
              <a:t> </a:t>
            </a:r>
            <a:r>
              <a:rPr sz="2400" b="1">
                <a:latin typeface="楷体" panose="02010609060101010101" charset="-122"/>
                <a:ea typeface="楷体" panose="02010609060101010101" charset="-122"/>
                <a:cs typeface="楷体" panose="02010609060101010101" charset="-122"/>
              </a:rPr>
              <a:t>B．</a:t>
            </a:r>
            <a:r>
              <a:rPr lang="zh-CN" sz="2400" b="1">
                <a:latin typeface="楷体" panose="02010609060101010101" charset="-122"/>
                <a:ea typeface="楷体" panose="02010609060101010101" charset="-122"/>
                <a:cs typeface="楷体" panose="02010609060101010101" charset="-122"/>
              </a:rPr>
              <a:t>民族危机的加深</a:t>
            </a:r>
            <a:endParaRPr lang="zh-CN" sz="2400" b="1">
              <a:latin typeface="楷体" panose="02010609060101010101" charset="-122"/>
              <a:ea typeface="楷体" panose="02010609060101010101" charset="-122"/>
              <a:cs typeface="楷体" panose="02010609060101010101" charset="-122"/>
            </a:endParaRPr>
          </a:p>
          <a:p>
            <a:pPr>
              <a:lnSpc>
                <a:spcPts val="3375"/>
              </a:lnSpc>
            </a:pPr>
            <a:r>
              <a:rPr lang="en-US" sz="2400" b="1">
                <a:latin typeface="楷体" panose="02010609060101010101" charset="-122"/>
                <a:ea typeface="楷体" panose="02010609060101010101" charset="-122"/>
                <a:cs typeface="楷体" panose="02010609060101010101" charset="-122"/>
              </a:rPr>
              <a:t> </a:t>
            </a:r>
            <a:r>
              <a:rPr sz="2400" b="1">
                <a:latin typeface="楷体" panose="02010609060101010101" charset="-122"/>
                <a:ea typeface="楷体" panose="02010609060101010101" charset="-122"/>
                <a:cs typeface="楷体" panose="02010609060101010101" charset="-122"/>
              </a:rPr>
              <a:t>C．</a:t>
            </a:r>
            <a:r>
              <a:rPr lang="zh-CN" sz="2400" b="1">
                <a:latin typeface="楷体" panose="02010609060101010101" charset="-122"/>
                <a:ea typeface="楷体" panose="02010609060101010101" charset="-122"/>
                <a:cs typeface="楷体" panose="02010609060101010101" charset="-122"/>
              </a:rPr>
              <a:t>民族资本主义的发展</a:t>
            </a:r>
            <a:r>
              <a:rPr lang="en-US" altLang="zh-CN" sz="2400" b="1">
                <a:latin typeface="楷体" panose="02010609060101010101" charset="-122"/>
                <a:ea typeface="楷体" panose="02010609060101010101" charset="-122"/>
                <a:cs typeface="楷体" panose="02010609060101010101" charset="-122"/>
              </a:rPr>
              <a:t>    </a:t>
            </a:r>
            <a:r>
              <a:rPr lang="en-US" sz="2400" b="1">
                <a:latin typeface="楷体" panose="02010609060101010101" charset="-122"/>
                <a:ea typeface="楷体" panose="02010609060101010101" charset="-122"/>
                <a:cs typeface="楷体" panose="02010609060101010101" charset="-122"/>
              </a:rPr>
              <a:t>  </a:t>
            </a:r>
            <a:r>
              <a:rPr sz="2400" b="1">
                <a:latin typeface="楷体" panose="02010609060101010101" charset="-122"/>
                <a:ea typeface="楷体" panose="02010609060101010101" charset="-122"/>
                <a:cs typeface="楷体" panose="02010609060101010101" charset="-122"/>
              </a:rPr>
              <a:t>D．</a:t>
            </a:r>
            <a:r>
              <a:rPr lang="zh-CN" sz="2400" b="1">
                <a:latin typeface="楷体" panose="02010609060101010101" charset="-122"/>
                <a:ea typeface="楷体" panose="02010609060101010101" charset="-122"/>
                <a:cs typeface="楷体" panose="02010609060101010101" charset="-122"/>
              </a:rPr>
              <a:t>思想解放的推动</a:t>
            </a:r>
            <a:endParaRPr lang="zh-CN" sz="2400" b="1">
              <a:latin typeface="楷体" panose="02010609060101010101" charset="-122"/>
              <a:ea typeface="楷体" panose="02010609060101010101" charset="-122"/>
              <a:cs typeface="楷体" panose="02010609060101010101" charset="-122"/>
            </a:endParaRPr>
          </a:p>
        </p:txBody>
      </p:sp>
      <p:sp>
        <p:nvSpPr>
          <p:cNvPr id="100" name="文本框 99"/>
          <p:cNvSpPr txBox="1"/>
          <p:nvPr/>
        </p:nvSpPr>
        <p:spPr>
          <a:xfrm>
            <a:off x="179070" y="4433570"/>
            <a:ext cx="11805920" cy="2306955"/>
          </a:xfrm>
          <a:prstGeom prst="rect">
            <a:avLst/>
          </a:prstGeom>
          <a:noFill/>
          <a:ln w="9525">
            <a:noFill/>
          </a:ln>
        </p:spPr>
        <p:txBody>
          <a:bodyPr wrap="square">
            <a:spAutoFit/>
          </a:bodyPr>
          <a:p>
            <a:pPr marL="200025" indent="-200025"/>
            <a:r>
              <a:rPr lang="en-US" sz="2400" b="1">
                <a:latin typeface="楷体" panose="02010609060101010101" charset="-122"/>
                <a:ea typeface="楷体" panose="02010609060101010101" charset="-122"/>
                <a:cs typeface="楷体" panose="02010609060101010101" charset="-122"/>
              </a:rPr>
              <a:t>1924</a:t>
            </a:r>
            <a:r>
              <a:rPr lang="zh-CN" sz="2400" b="1">
                <a:latin typeface="楷体" panose="02010609060101010101" charset="-122"/>
                <a:ea typeface="楷体" panose="02010609060101010101" charset="-122"/>
                <a:cs typeface="楷体" panose="02010609060101010101" charset="-122"/>
              </a:rPr>
              <a:t>年，共产党员罗汉、王文明、王大鹏等在海南创办农工职业学校。学校开设栽培、染织、雕刻等课程，同时讲授社会发展史和政治常识，并介绍共产主义和新三民主义。</a:t>
            </a:r>
            <a:r>
              <a:rPr lang="en-US" sz="2400" b="1">
                <a:latin typeface="楷体" panose="02010609060101010101" charset="-122"/>
                <a:ea typeface="楷体" panose="02010609060101010101" charset="-122"/>
                <a:cs typeface="楷体" panose="02010609060101010101" charset="-122"/>
              </a:rPr>
              <a:t>1926</a:t>
            </a:r>
            <a:r>
              <a:rPr lang="zh-CN" sz="2400" b="1">
                <a:latin typeface="楷体" panose="02010609060101010101" charset="-122"/>
                <a:ea typeface="楷体" panose="02010609060101010101" charset="-122"/>
                <a:cs typeface="楷体" panose="02010609060101010101" charset="-122"/>
              </a:rPr>
              <a:t>年春，增设政治课，宣传马克思主义理论。由此可知，该学校的创办主要是为了（　　）</a:t>
            </a:r>
            <a:r>
              <a:rPr lang="en-US" sz="2400" b="1">
                <a:latin typeface="楷体" panose="02010609060101010101" charset="-122"/>
                <a:ea typeface="楷体" panose="02010609060101010101" charset="-122"/>
                <a:cs typeface="楷体" panose="02010609060101010101" charset="-122"/>
              </a:rPr>
              <a:t>A</a:t>
            </a:r>
            <a:r>
              <a:rPr lang="zh-CN" sz="2400" b="1">
                <a:latin typeface="楷体" panose="02010609060101010101" charset="-122"/>
                <a:ea typeface="楷体" panose="02010609060101010101" charset="-122"/>
                <a:cs typeface="楷体" panose="02010609060101010101" charset="-122"/>
              </a:rPr>
              <a:t>．立农务本，学以致用</a:t>
            </a:r>
            <a:r>
              <a:rPr lang="en-US" sz="2400" b="1">
                <a:latin typeface="楷体" panose="02010609060101010101" charset="-122"/>
                <a:ea typeface="楷体" panose="02010609060101010101" charset="-122"/>
                <a:cs typeface="楷体" panose="02010609060101010101" charset="-122"/>
              </a:rPr>
              <a:t>               B</a:t>
            </a:r>
            <a:r>
              <a:rPr lang="zh-CN" sz="2400" b="1">
                <a:latin typeface="楷体" panose="02010609060101010101" charset="-122"/>
                <a:ea typeface="楷体" panose="02010609060101010101" charset="-122"/>
                <a:cs typeface="楷体" panose="02010609060101010101" charset="-122"/>
              </a:rPr>
              <a:t>．实业救国，富裕海岛</a:t>
            </a:r>
            <a:r>
              <a:rPr lang="en-US" sz="2400" b="1">
                <a:latin typeface="楷体" panose="02010609060101010101" charset="-122"/>
                <a:ea typeface="楷体" panose="02010609060101010101" charset="-122"/>
                <a:cs typeface="楷体" panose="02010609060101010101" charset="-122"/>
              </a:rPr>
              <a:t>C</a:t>
            </a:r>
            <a:r>
              <a:rPr lang="zh-CN" sz="2400" b="1">
                <a:latin typeface="楷体" panose="02010609060101010101" charset="-122"/>
                <a:ea typeface="楷体" panose="02010609060101010101" charset="-122"/>
                <a:cs typeface="楷体" panose="02010609060101010101" charset="-122"/>
              </a:rPr>
              <a:t>．普及教育，发达文化</a:t>
            </a:r>
            <a:r>
              <a:rPr lang="en-US" sz="2400" b="1">
                <a:latin typeface="楷体" panose="02010609060101010101" charset="-122"/>
                <a:ea typeface="楷体" panose="02010609060101010101" charset="-122"/>
                <a:cs typeface="楷体" panose="02010609060101010101" charset="-122"/>
              </a:rPr>
              <a:t>               D</a:t>
            </a:r>
            <a:r>
              <a:rPr lang="zh-CN" sz="2400" b="1">
                <a:latin typeface="楷体" panose="02010609060101010101" charset="-122"/>
                <a:ea typeface="楷体" panose="02010609060101010101" charset="-122"/>
                <a:cs typeface="楷体" panose="02010609060101010101" charset="-122"/>
              </a:rPr>
              <a:t>．扶助农工，唤醒民众</a:t>
            </a:r>
            <a:endParaRPr lang="zh-CN" altLang="en-US" sz="2400" b="1">
              <a:latin typeface="楷体" panose="02010609060101010101" charset="-122"/>
              <a:ea typeface="楷体" panose="02010609060101010101" charset="-122"/>
              <a:cs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îśľîḍe"/>
        <p:cNvGrpSpPr/>
        <p:nvPr/>
      </p:nvGrpSpPr>
      <p:grpSpPr>
        <a:xfrm>
          <a:off x="0" y="0"/>
          <a:ext cx="0" cy="0"/>
          <a:chOff x="0" y="0"/>
          <a:chExt cx="0" cy="0"/>
        </a:xfrm>
      </p:grpSpPr>
      <p:sp>
        <p:nvSpPr>
          <p:cNvPr id="8" name="文本框 7"/>
          <p:cNvSpPr txBox="1"/>
          <p:nvPr/>
        </p:nvSpPr>
        <p:spPr>
          <a:xfrm>
            <a:off x="2618105" y="2960370"/>
            <a:ext cx="7690485" cy="645160"/>
          </a:xfrm>
          <a:prstGeom prst="rect">
            <a:avLst/>
          </a:prstGeom>
          <a:solidFill>
            <a:schemeClr val="bg1"/>
          </a:solidFill>
        </p:spPr>
        <p:txBody>
          <a:bodyPr wrap="square" rtlCol="0">
            <a:spAutoFit/>
          </a:bodyPr>
          <a:p>
            <a:pPr algn="ctr"/>
            <a:r>
              <a:rPr lang="zh-CN" altLang="en-US" sz="3600" b="1">
                <a:latin typeface="楷体" panose="02010609060101010101" charset="-122"/>
                <a:ea typeface="楷体" panose="02010609060101010101" charset="-122"/>
                <a:sym typeface="+mn-ea"/>
              </a:rPr>
              <a:t>三、</a:t>
            </a:r>
            <a:r>
              <a:rPr lang="zh-CN" altLang="en-US" sz="3600" b="1">
                <a:latin typeface="楷体" panose="02010609060101010101" charset="-122"/>
                <a:ea typeface="楷体" panose="02010609060101010101" charset="-122"/>
                <a:cs typeface="+mj-cs"/>
                <a:sym typeface="宋体" panose="02010600030101010101" pitchFamily="2" charset="-122"/>
              </a:rPr>
              <a:t>思想救国：资本主义与社会主义</a:t>
            </a:r>
            <a:endParaRPr lang="zh-CN" altLang="en-US" sz="3600" b="1">
              <a:latin typeface="楷体" panose="02010609060101010101" charset="-122"/>
              <a:ea typeface="楷体" panose="02010609060101010101" charset="-122"/>
              <a:cs typeface="+mj-cs"/>
              <a:sym typeface="宋体" panose="02010600030101010101" pitchFamily="2" charset="-122"/>
            </a:endParaRP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0" y="0"/>
            <a:ext cx="7028815" cy="478155"/>
          </a:xfrm>
          <a:prstGeom prst="rect">
            <a:avLst/>
          </a:prstGeom>
          <a:solidFill>
            <a:schemeClr val="bg2"/>
          </a:solidFill>
          <a:ln w="28575">
            <a:solidFill>
              <a:schemeClr val="tx1"/>
            </a:solidFill>
          </a:ln>
        </p:spPr>
        <p:txBody>
          <a:bodyPr>
            <a:noAutofit/>
            <a:scene3d>
              <a:camera prst="orthographicFront"/>
              <a:lightRig rig="threePt" dir="t"/>
            </a:scene3d>
          </a:bodyPr>
          <a:p>
            <a:pPr algn="l"/>
            <a:r>
              <a:rPr lang="en-US" altLang="zh-CN" sz="2800" b="1">
                <a:latin typeface="楷体" panose="02010609060101010101" charset="-122"/>
                <a:ea typeface="楷体" panose="02010609060101010101" charset="-122"/>
                <a:sym typeface="+mn-ea"/>
              </a:rPr>
              <a:t>   </a:t>
            </a:r>
            <a:r>
              <a:rPr lang="zh-CN" altLang="en-US" sz="2800" b="1">
                <a:latin typeface="楷体" panose="02010609060101010101" charset="-122"/>
                <a:ea typeface="楷体" panose="02010609060101010101" charset="-122"/>
                <a:sym typeface="+mn-ea"/>
              </a:rPr>
              <a:t>三、</a:t>
            </a:r>
            <a:r>
              <a:rPr lang="zh-CN" altLang="en-US" sz="2800" b="1">
                <a:latin typeface="楷体" panose="02010609060101010101" charset="-122"/>
                <a:ea typeface="楷体" panose="02010609060101010101" charset="-122"/>
                <a:cs typeface="+mj-cs"/>
                <a:sym typeface="宋体" panose="02010600030101010101" pitchFamily="2" charset="-122"/>
              </a:rPr>
              <a:t>思想救国：资本主义与社会主义</a:t>
            </a:r>
            <a:endParaRPr kumimoji="0" lang="zh-CN" altLang="zh-CN" sz="2800" b="1" kern="1200" cap="none" spc="0" normalizeH="0" baseline="0" noProof="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cs"/>
            </a:endParaRPr>
          </a:p>
        </p:txBody>
      </p:sp>
      <p:sp>
        <p:nvSpPr>
          <p:cNvPr id="2" name="文本框 1"/>
          <p:cNvSpPr txBox="1"/>
          <p:nvPr/>
        </p:nvSpPr>
        <p:spPr>
          <a:xfrm>
            <a:off x="250825" y="666750"/>
            <a:ext cx="7621905" cy="460375"/>
          </a:xfrm>
          <a:prstGeom prst="rect">
            <a:avLst/>
          </a:prstGeom>
          <a:noFill/>
        </p:spPr>
        <p:txBody>
          <a:bodyPr wrap="square" rtlCol="0">
            <a:spAutoFit/>
          </a:bodyPr>
          <a:p>
            <a:r>
              <a:rPr lang="zh-CN" altLang="en-US" sz="2400" b="1">
                <a:latin typeface="楷体" panose="02010609060101010101" charset="-122"/>
                <a:ea typeface="楷体" panose="02010609060101010101" charset="-122"/>
              </a:rPr>
              <a:t>（一）西式资本主义思想：民主与科学（新文化运动）</a:t>
            </a:r>
            <a:endParaRPr lang="zh-CN" altLang="en-US" sz="2400" b="1">
              <a:latin typeface="楷体" panose="02010609060101010101" charset="-122"/>
              <a:ea typeface="楷体" panose="02010609060101010101" charset="-122"/>
            </a:endParaRPr>
          </a:p>
        </p:txBody>
      </p:sp>
      <p:sp>
        <p:nvSpPr>
          <p:cNvPr id="3" name="文本框 2"/>
          <p:cNvSpPr txBox="1"/>
          <p:nvPr/>
        </p:nvSpPr>
        <p:spPr>
          <a:xfrm>
            <a:off x="124460" y="1127125"/>
            <a:ext cx="11784965" cy="2526665"/>
          </a:xfrm>
          <a:prstGeom prst="rect">
            <a:avLst/>
          </a:prstGeom>
          <a:noFill/>
        </p:spPr>
        <p:txBody>
          <a:bodyPr wrap="square" rtlCol="0" anchor="t">
            <a:spAutoFit/>
          </a:bodyPr>
          <a:p>
            <a:pPr>
              <a:lnSpc>
                <a:spcPct val="110000"/>
              </a:lnSpc>
            </a:pPr>
            <a:r>
              <a:rPr lang="en-US" altLang="zh-CN" sz="2400" b="1">
                <a:solidFill>
                  <a:schemeClr val="tx1"/>
                </a:solidFill>
                <a:effectLst/>
                <a:latin typeface="楷体" panose="02010609060101010101" charset="-122"/>
                <a:ea typeface="楷体" panose="02010609060101010101" charset="-122"/>
                <a:cs typeface="楷体" panose="02010609060101010101" charset="-122"/>
                <a:sym typeface="宋体" panose="02010600030101010101" pitchFamily="2" charset="-122"/>
              </a:rPr>
              <a:t>1</a:t>
            </a:r>
            <a:r>
              <a:rPr lang="zh-CN" altLang="en-US" sz="2400" b="1">
                <a:solidFill>
                  <a:schemeClr val="tx1"/>
                </a:solidFill>
                <a:effectLst/>
                <a:latin typeface="楷体" panose="02010609060101010101" charset="-122"/>
                <a:ea typeface="楷体" panose="02010609060101010101" charset="-122"/>
                <a:cs typeface="楷体" panose="02010609060101010101" charset="-122"/>
                <a:sym typeface="宋体" panose="02010600030101010101" pitchFamily="2" charset="-122"/>
              </a:rPr>
              <a:t>、背景：</a:t>
            </a:r>
            <a:endParaRPr lang="zh-CN" altLang="en-US" sz="2400" b="1" noProof="1">
              <a:solidFill>
                <a:schemeClr val="tx1"/>
              </a:solidFill>
              <a:effectLst/>
              <a:latin typeface="楷体" panose="02010609060101010101" charset="-122"/>
              <a:ea typeface="楷体" panose="02010609060101010101" charset="-122"/>
              <a:cs typeface="楷体" panose="02010609060101010101" charset="-122"/>
              <a:sym typeface="宋体" panose="02010600030101010101" pitchFamily="2" charset="-122"/>
            </a:endParaRPr>
          </a:p>
          <a:p>
            <a:pPr>
              <a:lnSpc>
                <a:spcPct val="110000"/>
              </a:lnSpc>
            </a:pPr>
            <a:r>
              <a:rPr lang="en-US" altLang="zh-CN" sz="2400" b="1" dirty="0">
                <a:solidFill>
                  <a:schemeClr val="tx1"/>
                </a:solidFill>
                <a:effectLst/>
                <a:latin typeface="Calibri" panose="020F0502020204030204" charset="0"/>
                <a:ea typeface="楷体" panose="02010609060101010101" charset="-122"/>
                <a:cs typeface="楷体" panose="02010609060101010101" charset="-122"/>
                <a:sym typeface="+mn-ea"/>
              </a:rPr>
              <a:t>①</a:t>
            </a:r>
            <a:r>
              <a:rPr lang="zh-CN" sz="2400" b="1" dirty="0">
                <a:solidFill>
                  <a:schemeClr val="tx1"/>
                </a:solidFill>
                <a:effectLst/>
                <a:latin typeface="楷体" panose="02010609060101010101" charset="-122"/>
                <a:ea typeface="楷体" panose="02010609060101010101" charset="-122"/>
                <a:cs typeface="楷体" panose="02010609060101010101" charset="-122"/>
                <a:sym typeface="+mn-ea"/>
              </a:rPr>
              <a:t>民族资本主义经济进一步发展,</a:t>
            </a:r>
            <a:r>
              <a:rPr lang="zh-CN" altLang="en-US" sz="2400" b="1" dirty="0">
                <a:solidFill>
                  <a:schemeClr val="tx1"/>
                </a:solidFill>
                <a:effectLst/>
                <a:latin typeface="楷体" panose="02010609060101010101" charset="-122"/>
                <a:ea typeface="楷体" panose="02010609060101010101" charset="-122"/>
                <a:cs typeface="楷体" panose="02010609060101010101" charset="-122"/>
                <a:sym typeface="Arial" panose="020B0604020202020204"/>
              </a:rPr>
              <a:t>民族资产阶级力量的壮大，</a:t>
            </a:r>
            <a:r>
              <a:rPr lang="zh-CN" sz="2400" b="1" dirty="0">
                <a:solidFill>
                  <a:schemeClr val="tx1"/>
                </a:solidFill>
                <a:effectLst/>
                <a:latin typeface="楷体" panose="02010609060101010101" charset="-122"/>
                <a:ea typeface="楷体" panose="02010609060101010101" charset="-122"/>
                <a:cs typeface="楷体" panose="02010609060101010101" charset="-122"/>
                <a:sym typeface="+mn-ea"/>
              </a:rPr>
              <a:t>要求实行真正的民主政治。</a:t>
            </a:r>
            <a:endParaRPr lang="zh-CN" sz="2400" b="1" noProof="1" dirty="0">
              <a:solidFill>
                <a:schemeClr val="tx1"/>
              </a:solidFill>
              <a:effectLst/>
              <a:latin typeface="楷体" panose="02010609060101010101" charset="-122"/>
              <a:ea typeface="楷体" panose="02010609060101010101" charset="-122"/>
              <a:cs typeface="楷体" panose="02010609060101010101" charset="-122"/>
              <a:sym typeface="+mn-ea"/>
            </a:endParaRPr>
          </a:p>
          <a:p>
            <a:pPr>
              <a:lnSpc>
                <a:spcPct val="110000"/>
              </a:lnSpc>
            </a:pPr>
            <a:r>
              <a:rPr lang="en-US" altLang="zh-CN" sz="2400" b="1" dirty="0">
                <a:solidFill>
                  <a:schemeClr val="tx1"/>
                </a:solidFill>
                <a:effectLst/>
                <a:latin typeface="Calibri" panose="020F0502020204030204" charset="0"/>
                <a:ea typeface="楷体" panose="02010609060101010101" charset="-122"/>
                <a:cs typeface="楷体" panose="02010609060101010101" charset="-122"/>
                <a:sym typeface="+mn-ea"/>
              </a:rPr>
              <a:t>②</a:t>
            </a:r>
            <a:r>
              <a:rPr lang="zh-CN" sz="2400" b="1" dirty="0">
                <a:solidFill>
                  <a:schemeClr val="tx1"/>
                </a:solidFill>
                <a:effectLst/>
                <a:latin typeface="楷体" panose="02010609060101010101" charset="-122"/>
                <a:ea typeface="楷体" panose="02010609060101010101" charset="-122"/>
                <a:cs typeface="楷体" panose="02010609060101010101" charset="-122"/>
                <a:sym typeface="+mn-ea"/>
              </a:rPr>
              <a:t>北洋军阀妄图复辟帝制，</a:t>
            </a:r>
            <a:r>
              <a:rPr lang="zh-CN" altLang="en-US" sz="2400" b="1" dirty="0">
                <a:solidFill>
                  <a:schemeClr val="tx1"/>
                </a:solidFill>
                <a:effectLst/>
                <a:latin typeface="楷体" panose="02010609060101010101" charset="-122"/>
                <a:ea typeface="楷体" panose="02010609060101010101" charset="-122"/>
                <a:cs typeface="楷体" panose="02010609060101010101" charset="-122"/>
                <a:sym typeface="宋体" panose="02010600030101010101" pitchFamily="2" charset="-122"/>
              </a:rPr>
              <a:t>掀起尊孔复古的逆流。</a:t>
            </a:r>
            <a:endParaRPr lang="zh-CN" altLang="en-US" sz="2400" b="1" noProof="1" dirty="0">
              <a:solidFill>
                <a:schemeClr val="tx1"/>
              </a:solidFill>
              <a:effectLst/>
              <a:latin typeface="楷体" panose="02010609060101010101" charset="-122"/>
              <a:ea typeface="楷体" panose="02010609060101010101" charset="-122"/>
              <a:cs typeface="楷体" panose="02010609060101010101" charset="-122"/>
              <a:sym typeface="+mn-ea"/>
            </a:endParaRPr>
          </a:p>
          <a:p>
            <a:pPr>
              <a:lnSpc>
                <a:spcPct val="110000"/>
              </a:lnSpc>
            </a:pPr>
            <a:r>
              <a:rPr lang="en-US" altLang="zh-CN" sz="2400" b="1" dirty="0">
                <a:solidFill>
                  <a:schemeClr val="tx1"/>
                </a:solidFill>
                <a:effectLst/>
                <a:latin typeface="Calibri" panose="020F0502020204030204" charset="0"/>
                <a:ea typeface="楷体" panose="02010609060101010101" charset="-122"/>
                <a:cs typeface="楷体" panose="02010609060101010101" charset="-122"/>
                <a:sym typeface="+mn-ea"/>
              </a:rPr>
              <a:t>③</a:t>
            </a:r>
            <a:r>
              <a:rPr lang="zh-CN" sz="2400" b="1" dirty="0">
                <a:solidFill>
                  <a:schemeClr val="tx1"/>
                </a:solidFill>
                <a:effectLst/>
                <a:latin typeface="楷体" panose="02010609060101010101" charset="-122"/>
                <a:ea typeface="楷体" panose="02010609060101010101" charset="-122"/>
                <a:cs typeface="楷体" panose="02010609060101010101" charset="-122"/>
                <a:sym typeface="+mn-ea"/>
              </a:rPr>
              <a:t>民主共和观念和西方启蒙思想传播;</a:t>
            </a:r>
            <a:endParaRPr lang="zh-CN" sz="2400" b="1" noProof="1" dirty="0">
              <a:solidFill>
                <a:schemeClr val="tx1"/>
              </a:solidFill>
              <a:effectLst/>
              <a:latin typeface="楷体" panose="02010609060101010101" charset="-122"/>
              <a:ea typeface="楷体" panose="02010609060101010101" charset="-122"/>
              <a:cs typeface="楷体" panose="02010609060101010101" charset="-122"/>
              <a:sym typeface="+mn-ea"/>
            </a:endParaRPr>
          </a:p>
          <a:p>
            <a:pPr>
              <a:lnSpc>
                <a:spcPct val="110000"/>
              </a:lnSpc>
            </a:pPr>
            <a:r>
              <a:rPr lang="en-US" altLang="zh-CN" sz="2400" b="1" dirty="0">
                <a:solidFill>
                  <a:schemeClr val="tx1"/>
                </a:solidFill>
                <a:effectLst/>
                <a:latin typeface="Calibri" panose="020F0502020204030204" charset="0"/>
                <a:ea typeface="楷体" panose="02010609060101010101" charset="-122"/>
                <a:cs typeface="楷体" panose="02010609060101010101" charset="-122"/>
                <a:sym typeface="+mn-ea"/>
              </a:rPr>
              <a:t>④</a:t>
            </a:r>
            <a:r>
              <a:rPr lang="zh-CN" altLang="en-US" sz="2400" b="1" dirty="0">
                <a:solidFill>
                  <a:schemeClr val="tx1"/>
                </a:solidFill>
                <a:effectLst/>
                <a:latin typeface="楷体" panose="02010609060101010101" charset="-122"/>
                <a:ea typeface="楷体" panose="02010609060101010101" charset="-122"/>
                <a:cs typeface="楷体" panose="02010609060101010101" charset="-122"/>
                <a:sym typeface="+mn-ea"/>
              </a:rPr>
              <a:t>知识分子</a:t>
            </a:r>
            <a:r>
              <a:rPr lang="zh-CN" sz="2400" b="1" dirty="0">
                <a:solidFill>
                  <a:schemeClr val="tx1"/>
                </a:solidFill>
                <a:effectLst/>
                <a:latin typeface="楷体" panose="02010609060101010101" charset="-122"/>
                <a:ea typeface="楷体" panose="02010609060101010101" charset="-122"/>
                <a:cs typeface="楷体" panose="02010609060101010101" charset="-122"/>
                <a:sym typeface="+mn-ea"/>
              </a:rPr>
              <a:t>对辛亥革命失败的反思：</a:t>
            </a:r>
            <a:r>
              <a:rPr lang="zh-CN" altLang="en-US" sz="2400" b="1" dirty="0">
                <a:solidFill>
                  <a:schemeClr val="tx1"/>
                </a:solidFill>
                <a:effectLst/>
                <a:latin typeface="楷体" panose="02010609060101010101" charset="-122"/>
                <a:ea typeface="楷体" panose="02010609060101010101" charset="-122"/>
                <a:cs typeface="楷体" panose="02010609060101010101" charset="-122"/>
                <a:sym typeface="宋体" panose="02010600030101010101" pitchFamily="2" charset="-122"/>
              </a:rPr>
              <a:t>缺乏对旧思想文化、旧礼教的彻底批判，多数国民的头脑仍被专制和愚昧牢牢地束缚。</a:t>
            </a:r>
            <a:endParaRPr lang="zh-CN" altLang="en-US" sz="2400" b="1" dirty="0">
              <a:solidFill>
                <a:schemeClr val="tx1"/>
              </a:solidFill>
              <a:effectLst/>
              <a:latin typeface="楷体" panose="02010609060101010101" charset="-122"/>
              <a:ea typeface="楷体" panose="02010609060101010101" charset="-122"/>
              <a:cs typeface="楷体" panose="02010609060101010101" charset="-122"/>
              <a:sym typeface="宋体" panose="02010600030101010101" pitchFamily="2" charset="-122"/>
            </a:endParaRPr>
          </a:p>
        </p:txBody>
      </p:sp>
      <p:sp>
        <p:nvSpPr>
          <p:cNvPr id="5" name="文本框 4"/>
          <p:cNvSpPr txBox="1"/>
          <p:nvPr/>
        </p:nvSpPr>
        <p:spPr>
          <a:xfrm>
            <a:off x="187325" y="3653790"/>
            <a:ext cx="10669905" cy="829945"/>
          </a:xfrm>
          <a:prstGeom prst="rect">
            <a:avLst/>
          </a:prstGeom>
          <a:noFill/>
        </p:spPr>
        <p:txBody>
          <a:bodyPr wrap="square" rtlCol="0" anchor="t">
            <a:spAutoFit/>
          </a:bodyPr>
          <a:p>
            <a:r>
              <a:rPr lang="en-US" altLang="zh-CN" sz="2400" b="1">
                <a:solidFill>
                  <a:schemeClr val="tx1"/>
                </a:solidFill>
                <a:effectLst/>
                <a:latin typeface="楷体" panose="02010609060101010101" charset="-122"/>
                <a:ea typeface="楷体" panose="02010609060101010101" charset="-122"/>
                <a:cs typeface="楷体" panose="02010609060101010101" charset="-122"/>
                <a:sym typeface="+mn-ea"/>
              </a:rPr>
              <a:t>2</a:t>
            </a:r>
            <a:r>
              <a:rPr lang="zh-CN" altLang="en-US" sz="2400" b="1">
                <a:solidFill>
                  <a:schemeClr val="tx1"/>
                </a:solidFill>
                <a:effectLst/>
                <a:latin typeface="楷体" panose="02010609060101010101" charset="-122"/>
                <a:ea typeface="楷体" panose="02010609060101010101" charset="-122"/>
                <a:cs typeface="楷体" panose="02010609060101010101" charset="-122"/>
                <a:sym typeface="+mn-ea"/>
              </a:rPr>
              <a:t>、开始标志：</a:t>
            </a:r>
            <a:r>
              <a:rPr lang="en-US" altLang="zh-CN" sz="2400" b="1">
                <a:solidFill>
                  <a:schemeClr val="tx1"/>
                </a:solidFill>
                <a:effectLst/>
                <a:latin typeface="楷体" panose="02010609060101010101" charset="-122"/>
                <a:ea typeface="楷体" panose="02010609060101010101" charset="-122"/>
                <a:cs typeface="楷体" panose="02010609060101010101" charset="-122"/>
                <a:sym typeface="+mn-ea"/>
              </a:rPr>
              <a:t>1915</a:t>
            </a:r>
            <a:r>
              <a:rPr lang="zh-CN" altLang="en-US" sz="2400" b="1">
                <a:solidFill>
                  <a:schemeClr val="tx1"/>
                </a:solidFill>
                <a:effectLst/>
                <a:latin typeface="楷体" panose="02010609060101010101" charset="-122"/>
                <a:ea typeface="楷体" panose="02010609060101010101" charset="-122"/>
                <a:cs typeface="楷体" panose="02010609060101010101" charset="-122"/>
                <a:sym typeface="+mn-ea"/>
              </a:rPr>
              <a:t>年</a:t>
            </a:r>
            <a:r>
              <a:rPr lang="en-US" altLang="zh-CN" sz="2400" b="1">
                <a:solidFill>
                  <a:schemeClr val="tx1"/>
                </a:solidFill>
                <a:effectLst/>
                <a:latin typeface="楷体" panose="02010609060101010101" charset="-122"/>
                <a:ea typeface="楷体" panose="02010609060101010101" charset="-122"/>
                <a:cs typeface="楷体" panose="02010609060101010101" charset="-122"/>
                <a:sym typeface="+mn-ea"/>
              </a:rPr>
              <a:t>9</a:t>
            </a:r>
            <a:r>
              <a:rPr lang="zh-CN" altLang="en-US" sz="2400" b="1">
                <a:solidFill>
                  <a:schemeClr val="tx1"/>
                </a:solidFill>
                <a:effectLst/>
                <a:latin typeface="楷体" panose="02010609060101010101" charset="-122"/>
                <a:ea typeface="楷体" panose="02010609060101010101" charset="-122"/>
                <a:cs typeface="楷体" panose="02010609060101010101" charset="-122"/>
                <a:sym typeface="+mn-ea"/>
              </a:rPr>
              <a:t>月</a:t>
            </a:r>
            <a:r>
              <a:rPr lang="en-US" altLang="zh-CN" sz="2400" b="1">
                <a:solidFill>
                  <a:schemeClr val="tx1"/>
                </a:solidFill>
                <a:effectLst/>
                <a:latin typeface="楷体" panose="02010609060101010101" charset="-122"/>
                <a:ea typeface="楷体" panose="02010609060101010101" charset="-122"/>
                <a:cs typeface="楷体" panose="02010609060101010101" charset="-122"/>
                <a:sym typeface="+mn-ea"/>
              </a:rPr>
              <a:t>15</a:t>
            </a:r>
            <a:r>
              <a:rPr lang="zh-CN" altLang="en-US" sz="2400" b="1">
                <a:solidFill>
                  <a:schemeClr val="tx1"/>
                </a:solidFill>
                <a:effectLst/>
                <a:latin typeface="楷体" panose="02010609060101010101" charset="-122"/>
                <a:ea typeface="楷体" panose="02010609060101010101" charset="-122"/>
                <a:cs typeface="楷体" panose="02010609060101010101" charset="-122"/>
                <a:sym typeface="+mn-ea"/>
              </a:rPr>
              <a:t>日</a:t>
            </a:r>
            <a:r>
              <a:rPr lang="en-US" altLang="zh-CN" sz="2400" b="1">
                <a:solidFill>
                  <a:schemeClr val="tx1"/>
                </a:solidFill>
                <a:effectLst/>
                <a:latin typeface="楷体" panose="02010609060101010101" charset="-122"/>
                <a:ea typeface="楷体" panose="02010609060101010101" charset="-122"/>
                <a:cs typeface="楷体" panose="02010609060101010101" charset="-122"/>
                <a:sym typeface="+mn-ea"/>
              </a:rPr>
              <a:t>,</a:t>
            </a:r>
            <a:r>
              <a:rPr lang="zh-CN" altLang="en-US" sz="2400" b="1">
                <a:solidFill>
                  <a:schemeClr val="tx1"/>
                </a:solidFill>
                <a:effectLst/>
                <a:latin typeface="楷体" panose="02010609060101010101" charset="-122"/>
                <a:ea typeface="楷体" panose="02010609060101010101" charset="-122"/>
                <a:cs typeface="楷体" panose="02010609060101010101" charset="-122"/>
                <a:sym typeface="+mn-ea"/>
              </a:rPr>
              <a:t>陈独秀在上海创办</a:t>
            </a:r>
            <a:r>
              <a:rPr lang="en-US" altLang="zh-CN" sz="2400" b="1">
                <a:solidFill>
                  <a:schemeClr val="tx1"/>
                </a:solidFill>
                <a:effectLst/>
                <a:latin typeface="楷体" panose="02010609060101010101" charset="-122"/>
                <a:ea typeface="楷体" panose="02010609060101010101" charset="-122"/>
                <a:cs typeface="楷体" panose="02010609060101010101" charset="-122"/>
                <a:sym typeface="+mn-ea"/>
              </a:rPr>
              <a:t>《</a:t>
            </a:r>
            <a:r>
              <a:rPr lang="zh-CN" altLang="en-US" sz="2400" b="1">
                <a:solidFill>
                  <a:schemeClr val="tx1"/>
                </a:solidFill>
                <a:effectLst/>
                <a:latin typeface="楷体" panose="02010609060101010101" charset="-122"/>
                <a:ea typeface="楷体" panose="02010609060101010101" charset="-122"/>
                <a:cs typeface="楷体" panose="02010609060101010101" charset="-122"/>
                <a:sym typeface="+mn-ea"/>
              </a:rPr>
              <a:t>青年杂志</a:t>
            </a:r>
            <a:r>
              <a:rPr lang="en-US" altLang="zh-CN" sz="2400" b="1">
                <a:solidFill>
                  <a:schemeClr val="tx1"/>
                </a:solidFill>
                <a:effectLst/>
                <a:latin typeface="楷体" panose="02010609060101010101" charset="-122"/>
                <a:ea typeface="楷体" panose="02010609060101010101" charset="-122"/>
                <a:cs typeface="楷体" panose="02010609060101010101" charset="-122"/>
                <a:sym typeface="+mn-ea"/>
              </a:rPr>
              <a:t>》,</a:t>
            </a:r>
            <a:r>
              <a:rPr lang="zh-CN" altLang="en-US" sz="2400" b="1">
                <a:solidFill>
                  <a:schemeClr val="tx1"/>
                </a:solidFill>
                <a:effectLst/>
                <a:latin typeface="楷体" panose="02010609060101010101" charset="-122"/>
                <a:ea typeface="楷体" panose="02010609060101010101" charset="-122"/>
                <a:cs typeface="楷体" panose="02010609060101010101" charset="-122"/>
                <a:sym typeface="+mn-ea"/>
              </a:rPr>
              <a:t>创刊号上发表</a:t>
            </a:r>
            <a:r>
              <a:rPr lang="en-US" altLang="zh-CN" sz="2400" b="1">
                <a:solidFill>
                  <a:schemeClr val="tx1"/>
                </a:solidFill>
                <a:effectLst/>
                <a:latin typeface="楷体" panose="02010609060101010101" charset="-122"/>
                <a:ea typeface="楷体" panose="02010609060101010101" charset="-122"/>
                <a:cs typeface="楷体" panose="02010609060101010101" charset="-122"/>
                <a:sym typeface="+mn-ea"/>
              </a:rPr>
              <a:t>《</a:t>
            </a:r>
            <a:r>
              <a:rPr lang="zh-CN" altLang="en-US" sz="2400" b="1">
                <a:solidFill>
                  <a:schemeClr val="tx1"/>
                </a:solidFill>
                <a:effectLst/>
                <a:latin typeface="楷体" panose="02010609060101010101" charset="-122"/>
                <a:ea typeface="楷体" panose="02010609060101010101" charset="-122"/>
                <a:cs typeface="楷体" panose="02010609060101010101" charset="-122"/>
                <a:sym typeface="+mn-ea"/>
              </a:rPr>
              <a:t>敬告青年</a:t>
            </a:r>
            <a:r>
              <a:rPr lang="en-US" altLang="zh-CN" sz="2400" b="1">
                <a:solidFill>
                  <a:schemeClr val="tx1"/>
                </a:solidFill>
                <a:effectLst/>
                <a:latin typeface="楷体" panose="02010609060101010101" charset="-122"/>
                <a:ea typeface="楷体" panose="02010609060101010101" charset="-122"/>
                <a:cs typeface="楷体" panose="02010609060101010101" charset="-122"/>
                <a:sym typeface="+mn-ea"/>
              </a:rPr>
              <a:t>》</a:t>
            </a:r>
            <a:r>
              <a:rPr lang="zh-CN" altLang="en-US" sz="2400" b="1">
                <a:solidFill>
                  <a:schemeClr val="tx1"/>
                </a:solidFill>
                <a:effectLst/>
                <a:latin typeface="楷体" panose="02010609060101010101" charset="-122"/>
                <a:ea typeface="楷体" panose="02010609060101010101" charset="-122"/>
                <a:cs typeface="楷体" panose="02010609060101010101" charset="-122"/>
                <a:sym typeface="+mn-ea"/>
              </a:rPr>
              <a:t>，提倡民主与科学</a:t>
            </a:r>
            <a:r>
              <a:rPr lang="en-US" altLang="zh-CN" sz="2400" b="1">
                <a:solidFill>
                  <a:schemeClr val="tx1"/>
                </a:solidFill>
                <a:effectLst/>
                <a:latin typeface="楷体" panose="02010609060101010101" charset="-122"/>
                <a:ea typeface="楷体" panose="02010609060101010101" charset="-122"/>
                <a:cs typeface="楷体" panose="02010609060101010101" charset="-122"/>
                <a:sym typeface="+mn-ea"/>
              </a:rPr>
              <a:t>,</a:t>
            </a:r>
            <a:r>
              <a:rPr lang="zh-CN" altLang="en-US" sz="2400" b="1">
                <a:solidFill>
                  <a:schemeClr val="tx1"/>
                </a:solidFill>
                <a:effectLst/>
                <a:latin typeface="楷体" panose="02010609060101010101" charset="-122"/>
                <a:ea typeface="楷体" panose="02010609060101010101" charset="-122"/>
                <a:cs typeface="楷体" panose="02010609060101010101" charset="-122"/>
                <a:sym typeface="+mn-ea"/>
              </a:rPr>
              <a:t>反对封建文化</a:t>
            </a:r>
            <a:r>
              <a:rPr lang="en-US" altLang="zh-CN" sz="2400" b="1">
                <a:solidFill>
                  <a:schemeClr val="tx1"/>
                </a:solidFill>
                <a:effectLst/>
                <a:latin typeface="楷体" panose="02010609060101010101" charset="-122"/>
                <a:ea typeface="楷体" panose="02010609060101010101" charset="-122"/>
                <a:cs typeface="楷体" panose="02010609060101010101" charset="-122"/>
                <a:sym typeface="+mn-ea"/>
              </a:rPr>
              <a:t>,</a:t>
            </a:r>
            <a:r>
              <a:rPr lang="zh-CN" altLang="en-US" sz="2400" b="1">
                <a:solidFill>
                  <a:schemeClr val="tx1"/>
                </a:solidFill>
                <a:effectLst/>
                <a:latin typeface="楷体" panose="02010609060101010101" charset="-122"/>
                <a:ea typeface="楷体" panose="02010609060101010101" charset="-122"/>
                <a:cs typeface="楷体" panose="02010609060101010101" charset="-122"/>
                <a:sym typeface="+mn-ea"/>
              </a:rPr>
              <a:t>揭开序幕</a:t>
            </a:r>
            <a:endParaRPr lang="zh-CN" altLang="en-US" sz="2400" b="1">
              <a:solidFill>
                <a:schemeClr val="tx1"/>
              </a:solidFill>
              <a:effectLst/>
              <a:latin typeface="楷体" panose="02010609060101010101" charset="-122"/>
              <a:ea typeface="楷体" panose="02010609060101010101" charset="-122"/>
              <a:cs typeface="楷体" panose="02010609060101010101" charset="-122"/>
              <a:sym typeface="+mn-ea"/>
            </a:endParaRPr>
          </a:p>
        </p:txBody>
      </p:sp>
      <p:sp>
        <p:nvSpPr>
          <p:cNvPr id="6" name="内容占位符 5"/>
          <p:cNvSpPr>
            <a:spLocks noGrp="1"/>
          </p:cNvSpPr>
          <p:nvPr>
            <p:ph idx="1"/>
          </p:nvPr>
        </p:nvSpPr>
        <p:spPr>
          <a:xfrm>
            <a:off x="124460" y="4751705"/>
            <a:ext cx="11722100" cy="1971040"/>
          </a:xfrm>
        </p:spPr>
        <p:txBody>
          <a:bodyPr/>
          <a:p>
            <a:pPr marL="0" indent="0" fontAlgn="base">
              <a:buNone/>
            </a:pPr>
            <a:r>
              <a:rPr lang="zh-CN" altLang="zh-CN" sz="2400" b="1" strike="noStrike" noProof="1" dirty="0" smtClean="0">
                <a:gradFill>
                  <a:gsLst>
                    <a:gs pos="0">
                      <a:srgbClr val="E30000"/>
                    </a:gs>
                    <a:gs pos="100000">
                      <a:srgbClr val="760303"/>
                    </a:gs>
                  </a:gsLst>
                  <a:lin scaled="0"/>
                </a:gradFill>
                <a:latin typeface="楷体" panose="02010609060101010101" charset="-122"/>
                <a:ea typeface="楷体" panose="02010609060101010101" charset="-122"/>
                <a:cs typeface="楷体" panose="02010609060101010101" charset="-122"/>
                <a:sym typeface="+mn-ea"/>
              </a:rPr>
              <a:t>（</a:t>
            </a:r>
            <a:r>
              <a:rPr lang="en-US" altLang="zh-CN" sz="2400" b="1" strike="noStrike" noProof="1" dirty="0" smtClean="0">
                <a:gradFill>
                  <a:gsLst>
                    <a:gs pos="0">
                      <a:srgbClr val="E30000"/>
                    </a:gs>
                    <a:gs pos="100000">
                      <a:srgbClr val="760303"/>
                    </a:gs>
                  </a:gsLst>
                  <a:lin scaled="0"/>
                </a:gradFill>
                <a:latin typeface="楷体" panose="02010609060101010101" charset="-122"/>
                <a:ea typeface="楷体" panose="02010609060101010101" charset="-122"/>
                <a:cs typeface="楷体" panose="02010609060101010101" charset="-122"/>
                <a:sym typeface="+mn-ea"/>
              </a:rPr>
              <a:t>2019</a:t>
            </a:r>
            <a:r>
              <a:rPr lang="zh-CN" altLang="zh-CN" sz="2400" b="1" strike="noStrike" noProof="1" dirty="0" smtClean="0">
                <a:gradFill>
                  <a:gsLst>
                    <a:gs pos="0">
                      <a:srgbClr val="E30000"/>
                    </a:gs>
                    <a:gs pos="100000">
                      <a:srgbClr val="760303"/>
                    </a:gs>
                  </a:gsLst>
                  <a:lin scaled="0"/>
                </a:gradFill>
                <a:latin typeface="楷体" panose="02010609060101010101" charset="-122"/>
                <a:ea typeface="楷体" panose="02010609060101010101" charset="-122"/>
                <a:cs typeface="楷体" panose="02010609060101010101" charset="-122"/>
                <a:sym typeface="+mn-ea"/>
              </a:rPr>
              <a:t>全国）</a:t>
            </a:r>
            <a:r>
              <a:rPr lang="zh-CN" altLang="en-US" sz="2400" b="1" strike="noStrike" noProof="1">
                <a:latin typeface="楷体" panose="02010609060101010101" charset="-122"/>
                <a:ea typeface="楷体" panose="02010609060101010101" charset="-122"/>
                <a:cs typeface="楷体" panose="02010609060101010101" charset="-122"/>
              </a:rPr>
              <a:t>1916年1月，陈独秀在《青年杂志》撰文称：“个人之人格高，斯国家之人格亦高。个人之权巩固，斯国家之权亦巩固。而吾国自古相传之道德政治胥（皆）反乎是。”陈独秀意在(　　)</a:t>
            </a:r>
            <a:endParaRPr lang="zh-CN" altLang="en-US" sz="2400" b="1" strike="noStrike" noProof="1">
              <a:latin typeface="楷体" panose="02010609060101010101" charset="-122"/>
              <a:ea typeface="楷体" panose="02010609060101010101" charset="-122"/>
              <a:cs typeface="楷体" panose="02010609060101010101" charset="-122"/>
            </a:endParaRPr>
          </a:p>
          <a:p>
            <a:pPr marL="0" indent="0" fontAlgn="base">
              <a:buNone/>
            </a:pPr>
            <a:r>
              <a:rPr lang="zh-CN" altLang="en-US" sz="2400" b="1" strike="noStrike" noProof="1">
                <a:latin typeface="楷体" panose="02010609060101010101" charset="-122"/>
                <a:ea typeface="楷体" panose="02010609060101010101" charset="-122"/>
                <a:cs typeface="楷体" panose="02010609060101010101" charset="-122"/>
              </a:rPr>
              <a:t>A．主张国家至上                     B．批判封建伦理</a:t>
            </a:r>
            <a:endParaRPr lang="zh-CN" altLang="en-US" sz="2400" b="1" strike="noStrike" noProof="1">
              <a:latin typeface="楷体" panose="02010609060101010101" charset="-122"/>
              <a:ea typeface="楷体" panose="02010609060101010101" charset="-122"/>
              <a:cs typeface="楷体" panose="02010609060101010101" charset="-122"/>
            </a:endParaRPr>
          </a:p>
          <a:p>
            <a:pPr marL="0" indent="0" fontAlgn="base">
              <a:buNone/>
            </a:pPr>
            <a:r>
              <a:rPr lang="zh-CN" altLang="en-US" sz="2400" b="1" strike="noStrike" noProof="1">
                <a:latin typeface="楷体" panose="02010609060101010101" charset="-122"/>
                <a:ea typeface="楷体" panose="02010609060101010101" charset="-122"/>
                <a:cs typeface="楷体" panose="02010609060101010101" charset="-122"/>
              </a:rPr>
              <a:t>C．反对西方民主                     D．传播马克思主义</a:t>
            </a:r>
            <a:endParaRPr lang="zh-CN" altLang="en-US" sz="2400" b="1" strike="noStrike" noProof="1">
              <a:latin typeface="楷体" panose="02010609060101010101" charset="-122"/>
              <a:ea typeface="楷体" panose="02010609060101010101" charset="-122"/>
              <a:cs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6">
                                            <p:txEl>
                                              <p:pRg st="0" end="0"/>
                                            </p:txEl>
                                          </p:spTgt>
                                        </p:tgtEl>
                                        <p:attrNameLst>
                                          <p:attrName>style.visibility</p:attrName>
                                        </p:attrNameLst>
                                      </p:cBhvr>
                                      <p:to>
                                        <p:strVal val="visible"/>
                                      </p:to>
                                    </p:set>
                                    <p:anim calcmode="lin" valueType="num">
                                      <p:cBhvr additive="base">
                                        <p:cTn id="3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anim calcmode="lin" valueType="num">
                                      <p:cBhvr additive="base">
                                        <p:cTn id="3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6">
                                            <p:txEl>
                                              <p:pRg st="2" end="2"/>
                                            </p:txEl>
                                          </p:spTgt>
                                        </p:tgtEl>
                                        <p:attrNameLst>
                                          <p:attrName>style.visibility</p:attrName>
                                        </p:attrNameLst>
                                      </p:cBhvr>
                                      <p:to>
                                        <p:strVal val="visible"/>
                                      </p:to>
                                    </p:set>
                                    <p:anim calcmode="lin" valueType="num">
                                      <p:cBhvr additive="base">
                                        <p:cTn id="4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p:bldP spid="5" grpId="0"/>
      <p:bldP spid="5" grpId="1"/>
      <p:bldP spid="6" grpId="0" build="p"/>
      <p:bldP spid="6" grpI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0" y="0"/>
            <a:ext cx="7028815" cy="478155"/>
          </a:xfrm>
          <a:prstGeom prst="rect">
            <a:avLst/>
          </a:prstGeom>
          <a:solidFill>
            <a:schemeClr val="bg2"/>
          </a:solidFill>
          <a:ln w="28575">
            <a:solidFill>
              <a:schemeClr val="tx1"/>
            </a:solidFill>
          </a:ln>
        </p:spPr>
        <p:txBody>
          <a:bodyPr>
            <a:noAutofit/>
            <a:scene3d>
              <a:camera prst="orthographicFront"/>
              <a:lightRig rig="threePt" dir="t"/>
            </a:scene3d>
          </a:bodyPr>
          <a:p>
            <a:pPr algn="l"/>
            <a:r>
              <a:rPr lang="en-US" altLang="zh-CN" sz="2800" b="1">
                <a:latin typeface="楷体" panose="02010609060101010101" charset="-122"/>
                <a:ea typeface="楷体" panose="02010609060101010101" charset="-122"/>
                <a:sym typeface="+mn-ea"/>
              </a:rPr>
              <a:t>   </a:t>
            </a:r>
            <a:r>
              <a:rPr lang="zh-CN" altLang="en-US" sz="2800" b="1">
                <a:latin typeface="楷体" panose="02010609060101010101" charset="-122"/>
                <a:ea typeface="楷体" panose="02010609060101010101" charset="-122"/>
                <a:sym typeface="+mn-ea"/>
              </a:rPr>
              <a:t>三、</a:t>
            </a:r>
            <a:r>
              <a:rPr lang="zh-CN" altLang="en-US" sz="2800" b="1">
                <a:latin typeface="楷体" panose="02010609060101010101" charset="-122"/>
                <a:ea typeface="楷体" panose="02010609060101010101" charset="-122"/>
                <a:cs typeface="+mj-cs"/>
                <a:sym typeface="宋体" panose="02010600030101010101" pitchFamily="2" charset="-122"/>
              </a:rPr>
              <a:t>思想救国：资本主义与社会主义</a:t>
            </a:r>
            <a:endParaRPr kumimoji="0" lang="zh-CN" altLang="zh-CN" sz="2800" b="1" kern="1200" cap="none" spc="0" normalizeH="0" baseline="0" noProof="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cs"/>
            </a:endParaRPr>
          </a:p>
        </p:txBody>
      </p:sp>
      <p:sp>
        <p:nvSpPr>
          <p:cNvPr id="2" name="文本框 1"/>
          <p:cNvSpPr txBox="1"/>
          <p:nvPr/>
        </p:nvSpPr>
        <p:spPr>
          <a:xfrm>
            <a:off x="250825" y="666750"/>
            <a:ext cx="7621905" cy="460375"/>
          </a:xfrm>
          <a:prstGeom prst="rect">
            <a:avLst/>
          </a:prstGeom>
          <a:noFill/>
        </p:spPr>
        <p:txBody>
          <a:bodyPr wrap="square" rtlCol="0">
            <a:spAutoFit/>
          </a:bodyPr>
          <a:p>
            <a:r>
              <a:rPr lang="zh-CN" altLang="en-US" sz="2400" b="1">
                <a:latin typeface="楷体" panose="02010609060101010101" charset="-122"/>
                <a:ea typeface="楷体" panose="02010609060101010101" charset="-122"/>
              </a:rPr>
              <a:t>（一）西式资本主义思想：民主与科学（新文化运动）</a:t>
            </a:r>
            <a:endParaRPr lang="zh-CN" altLang="en-US" sz="2400" b="1">
              <a:latin typeface="楷体" panose="02010609060101010101" charset="-122"/>
              <a:ea typeface="楷体" panose="02010609060101010101" charset="-122"/>
            </a:endParaRPr>
          </a:p>
        </p:txBody>
      </p:sp>
      <p:sp>
        <p:nvSpPr>
          <p:cNvPr id="3" name="文本框 2"/>
          <p:cNvSpPr txBox="1"/>
          <p:nvPr/>
        </p:nvSpPr>
        <p:spPr>
          <a:xfrm>
            <a:off x="223520" y="1127125"/>
            <a:ext cx="11744325" cy="5342890"/>
          </a:xfrm>
          <a:prstGeom prst="rect">
            <a:avLst/>
          </a:prstGeom>
          <a:noFill/>
        </p:spPr>
        <p:txBody>
          <a:bodyPr wrap="square" rtlCol="0" anchor="t">
            <a:spAutoFit/>
          </a:bodyPr>
          <a:p>
            <a:pPr fontAlgn="auto">
              <a:lnSpc>
                <a:spcPts val="3260"/>
              </a:lnSpc>
              <a:spcBef>
                <a:spcPts val="0"/>
              </a:spcBef>
            </a:pPr>
            <a:r>
              <a:rPr lang="en-US" altLang="zh-CN" sz="2400" b="1" dirty="0">
                <a:solidFill>
                  <a:schemeClr val="tx1"/>
                </a:solidFill>
                <a:latin typeface="楷体" panose="02010609060101010101" charset="-122"/>
                <a:ea typeface="楷体" panose="02010609060101010101" charset="-122"/>
                <a:cs typeface="楷体" panose="02010609060101010101" charset="-122"/>
                <a:sym typeface="+mn-ea"/>
              </a:rPr>
              <a:t>3</a:t>
            </a:r>
            <a:r>
              <a:rPr lang="zh-CN" altLang="en-US" sz="2400" b="1" dirty="0">
                <a:solidFill>
                  <a:schemeClr val="tx1"/>
                </a:solidFill>
                <a:latin typeface="楷体" panose="02010609060101010101" charset="-122"/>
                <a:ea typeface="楷体" panose="02010609060101010101" charset="-122"/>
                <a:cs typeface="楷体" panose="02010609060101010101" charset="-122"/>
                <a:sym typeface="+mn-ea"/>
              </a:rPr>
              <a:t>、内容</a:t>
            </a:r>
            <a:endParaRPr lang="zh-CN" altLang="en-US" sz="2400" b="1" noProof="1" dirty="0">
              <a:solidFill>
                <a:schemeClr val="tx1"/>
              </a:solidFill>
              <a:latin typeface="楷体" panose="02010609060101010101" charset="-122"/>
              <a:ea typeface="楷体" panose="02010609060101010101" charset="-122"/>
              <a:cs typeface="楷体" panose="02010609060101010101" charset="-122"/>
            </a:endParaRPr>
          </a:p>
          <a:p>
            <a:pPr fontAlgn="auto">
              <a:lnSpc>
                <a:spcPts val="3260"/>
              </a:lnSpc>
              <a:spcBef>
                <a:spcPts val="0"/>
              </a:spcBef>
            </a:pPr>
            <a:r>
              <a:rPr lang="en-US" altLang="zh-CN" sz="2400" b="1" dirty="0">
                <a:solidFill>
                  <a:schemeClr val="tx1"/>
                </a:solidFill>
                <a:latin typeface="楷体" panose="02010609060101010101" charset="-122"/>
                <a:ea typeface="楷体" panose="02010609060101010101" charset="-122"/>
                <a:cs typeface="楷体" panose="02010609060101010101" charset="-122"/>
                <a:sym typeface="+mn-ea"/>
              </a:rPr>
              <a:t>(1)</a:t>
            </a:r>
            <a:r>
              <a:rPr lang="zh-CN" altLang="en-US" sz="2400" b="1" dirty="0">
                <a:solidFill>
                  <a:schemeClr val="tx1"/>
                </a:solidFill>
                <a:latin typeface="楷体" panose="02010609060101010101" charset="-122"/>
                <a:ea typeface="楷体" panose="02010609060101010101" charset="-122"/>
                <a:cs typeface="楷体" panose="02010609060101010101" charset="-122"/>
                <a:sym typeface="+mn-ea"/>
              </a:rPr>
              <a:t>提倡民主与科学（</a:t>
            </a:r>
            <a:r>
              <a:rPr lang="zh-CN" altLang="en-US" sz="2400" b="1" dirty="0">
                <a:solidFill>
                  <a:schemeClr val="tx1"/>
                </a:solidFill>
                <a:latin typeface="楷体" panose="02010609060101010101" charset="-122"/>
                <a:ea typeface="楷体" panose="02010609060101010101" charset="-122"/>
                <a:cs typeface="楷体" panose="02010609060101010101" charset="-122"/>
                <a:sym typeface="+mn-ea"/>
              </a:rPr>
              <a:t>德先生、赛先生），</a:t>
            </a:r>
            <a:r>
              <a:rPr lang="zh-CN" altLang="en-US" sz="2400" b="1" dirty="0">
                <a:solidFill>
                  <a:schemeClr val="tx1"/>
                </a:solidFill>
                <a:latin typeface="楷体" panose="02010609060101010101" charset="-122"/>
                <a:ea typeface="楷体" panose="02010609060101010101" charset="-122"/>
                <a:cs typeface="楷体" panose="02010609060101010101" charset="-122"/>
                <a:sym typeface="+mn-ea"/>
              </a:rPr>
              <a:t>反对专制与</a:t>
            </a:r>
            <a:r>
              <a:rPr lang="zh-CN" altLang="en-US" sz="2400" b="1" dirty="0">
                <a:solidFill>
                  <a:schemeClr val="tx1"/>
                </a:solidFill>
                <a:latin typeface="楷体" panose="02010609060101010101" charset="-122"/>
                <a:ea typeface="楷体" panose="02010609060101010101" charset="-122"/>
                <a:cs typeface="楷体" panose="02010609060101010101" charset="-122"/>
                <a:sym typeface="Arial" panose="020B0604020202020204" pitchFamily="34" charset="0"/>
              </a:rPr>
              <a:t>迷信（</a:t>
            </a:r>
            <a:r>
              <a:rPr lang="zh-CN" altLang="en-US" sz="2400" b="1" dirty="0">
                <a:solidFill>
                  <a:schemeClr val="tx1"/>
                </a:solidFill>
                <a:effectLst>
                  <a:outerShdw blurRad="38100" dist="25400" dir="5400000" algn="ctr" rotWithShape="0">
                    <a:srgbClr val="6E747A">
                      <a:alpha val="43000"/>
                    </a:srgbClr>
                  </a:outerShdw>
                </a:effectLst>
                <a:latin typeface="楷体" panose="02010609060101010101" charset="-122"/>
                <a:ea typeface="楷体" panose="02010609060101010101" charset="-122"/>
                <a:cs typeface="楷体" panose="02010609060101010101" charset="-122"/>
                <a:sym typeface="Arial" panose="020B0604020202020204" pitchFamily="34" charset="0"/>
              </a:rPr>
              <a:t>核心</a:t>
            </a:r>
            <a:r>
              <a:rPr lang="zh-CN" altLang="en-US" sz="2400" b="1" dirty="0">
                <a:solidFill>
                  <a:schemeClr val="tx1"/>
                </a:solidFill>
                <a:latin typeface="楷体" panose="02010609060101010101" charset="-122"/>
                <a:ea typeface="楷体" panose="02010609060101010101" charset="-122"/>
                <a:cs typeface="楷体" panose="02010609060101010101" charset="-122"/>
                <a:sym typeface="Arial" panose="020B0604020202020204" pitchFamily="34" charset="0"/>
              </a:rPr>
              <a:t>）</a:t>
            </a:r>
            <a:endParaRPr lang="zh-CN" altLang="en-US" sz="2400" b="1" dirty="0">
              <a:solidFill>
                <a:schemeClr val="tx1"/>
              </a:solidFill>
              <a:latin typeface="楷体" panose="02010609060101010101" charset="-122"/>
              <a:ea typeface="楷体" panose="02010609060101010101" charset="-122"/>
              <a:cs typeface="楷体" panose="02010609060101010101" charset="-122"/>
              <a:sym typeface="Arial" panose="020B0604020202020204" pitchFamily="34" charset="0"/>
            </a:endParaRPr>
          </a:p>
          <a:p>
            <a:pPr fontAlgn="auto">
              <a:lnSpc>
                <a:spcPts val="3260"/>
              </a:lnSpc>
              <a:spcBef>
                <a:spcPts val="0"/>
              </a:spcBef>
            </a:pPr>
            <a:r>
              <a:rPr lang="zh-CN" altLang="en-US" sz="2400" b="1" dirty="0">
                <a:latin typeface="楷体" panose="02010609060101010101" charset="-122"/>
                <a:ea typeface="楷体" panose="02010609060101010101" charset="-122"/>
                <a:cs typeface="楷体" panose="02010609060101010101" charset="-122"/>
                <a:sym typeface="+mn-ea"/>
              </a:rPr>
              <a:t>①民主（</a:t>
            </a:r>
            <a:r>
              <a:rPr lang="en-US" altLang="zh-CN" sz="2400" b="1" dirty="0">
                <a:latin typeface="楷体" panose="02010609060101010101" charset="-122"/>
                <a:ea typeface="楷体" panose="02010609060101010101" charset="-122"/>
                <a:cs typeface="楷体" panose="02010609060101010101" charset="-122"/>
                <a:sym typeface="+mn-ea"/>
              </a:rPr>
              <a:t>Democracy</a:t>
            </a:r>
            <a:r>
              <a:rPr lang="zh-CN" altLang="en-US" sz="2400" b="1" dirty="0">
                <a:latin typeface="楷体" panose="02010609060101010101" charset="-122"/>
                <a:ea typeface="楷体" panose="02010609060101010101" charset="-122"/>
                <a:cs typeface="楷体" panose="02010609060101010101" charset="-122"/>
                <a:sym typeface="+mn-ea"/>
              </a:rPr>
              <a:t>）</a:t>
            </a:r>
            <a:r>
              <a:rPr lang="en-US" altLang="zh-CN" sz="2400" b="1" dirty="0">
                <a:latin typeface="楷体" panose="02010609060101010101" charset="-122"/>
                <a:ea typeface="楷体" panose="02010609060101010101" charset="-122"/>
                <a:cs typeface="楷体" panose="02010609060101010101" charset="-122"/>
                <a:sym typeface="+mn-ea"/>
              </a:rPr>
              <a:t>:</a:t>
            </a:r>
            <a:r>
              <a:rPr lang="zh-CN" altLang="zh-CN" sz="2400" b="1">
                <a:latin typeface="楷体" panose="02010609060101010101" charset="-122"/>
                <a:ea typeface="楷体" panose="02010609060101010101" charset="-122"/>
                <a:cs typeface="楷体" panose="02010609060101010101" charset="-122"/>
                <a:sym typeface="+mn-ea"/>
              </a:rPr>
              <a:t>不仅指西方资产阶级的民主制度，更强调人权、自由、平等、博爱等民主精神。</a:t>
            </a:r>
            <a:r>
              <a:rPr lang="en-US" altLang="zh-CN" sz="2400" b="1">
                <a:latin typeface="楷体" panose="02010609060101010101" charset="-122"/>
                <a:ea typeface="楷体" panose="02010609060101010101" charset="-122"/>
                <a:cs typeface="楷体" panose="02010609060101010101" charset="-122"/>
                <a:sym typeface="+mn-ea"/>
              </a:rPr>
              <a:t>(</a:t>
            </a:r>
            <a:r>
              <a:rPr lang="zh-CN" altLang="zh-CN" sz="2400" b="1">
                <a:latin typeface="楷体" panose="02010609060101010101" charset="-122"/>
                <a:ea typeface="楷体" panose="02010609060101010101" charset="-122"/>
                <a:cs typeface="楷体" panose="02010609060101010101" charset="-122"/>
                <a:sym typeface="+mn-ea"/>
              </a:rPr>
              <a:t>人权</a:t>
            </a:r>
            <a:r>
              <a:rPr lang="en-US" altLang="zh-CN" sz="2400" b="1">
                <a:latin typeface="楷体" panose="02010609060101010101" charset="-122"/>
                <a:ea typeface="楷体" panose="02010609060101010101" charset="-122"/>
                <a:cs typeface="楷体" panose="02010609060101010101" charset="-122"/>
                <a:sym typeface="+mn-ea"/>
              </a:rPr>
              <a:t>)</a:t>
            </a:r>
            <a:endParaRPr lang="en-US" altLang="zh-CN" sz="2400" b="1">
              <a:latin typeface="楷体" panose="02010609060101010101" charset="-122"/>
              <a:ea typeface="楷体" panose="02010609060101010101" charset="-122"/>
              <a:cs typeface="楷体" panose="02010609060101010101" charset="-122"/>
              <a:sym typeface="+mn-ea"/>
            </a:endParaRPr>
          </a:p>
          <a:p>
            <a:pPr fontAlgn="auto">
              <a:lnSpc>
                <a:spcPts val="3260"/>
              </a:lnSpc>
              <a:spcBef>
                <a:spcPts val="0"/>
              </a:spcBef>
            </a:pPr>
            <a:r>
              <a:rPr lang="en-US" altLang="zh-CN" sz="2400" b="1">
                <a:latin typeface="楷体" panose="02010609060101010101" charset="-122"/>
                <a:ea typeface="楷体" panose="02010609060101010101" charset="-122"/>
                <a:cs typeface="楷体" panose="02010609060101010101" charset="-122"/>
                <a:sym typeface="+mn-ea"/>
              </a:rPr>
              <a:t>②</a:t>
            </a:r>
            <a:r>
              <a:rPr lang="zh-CN" altLang="en-US" sz="2400" b="1" dirty="0">
                <a:latin typeface="楷体" panose="02010609060101010101" charset="-122"/>
                <a:ea typeface="楷体" panose="02010609060101010101" charset="-122"/>
                <a:cs typeface="楷体" panose="02010609060101010101" charset="-122"/>
                <a:sym typeface="+mn-ea"/>
              </a:rPr>
              <a:t>科学</a:t>
            </a:r>
            <a:r>
              <a:rPr lang="en-US" altLang="zh-CN" sz="2400" b="1" dirty="0">
                <a:latin typeface="楷体" panose="02010609060101010101" charset="-122"/>
                <a:ea typeface="楷体" panose="02010609060101010101" charset="-122"/>
                <a:cs typeface="楷体" panose="02010609060101010101" charset="-122"/>
                <a:sym typeface="+mn-ea"/>
              </a:rPr>
              <a:t>(Science):</a:t>
            </a:r>
            <a:r>
              <a:rPr lang="zh-CN" altLang="zh-CN" sz="2400" b="1">
                <a:latin typeface="楷体" panose="02010609060101010101" charset="-122"/>
                <a:ea typeface="楷体" panose="02010609060101010101" charset="-122"/>
                <a:cs typeface="楷体" panose="02010609060101010101" charset="-122"/>
                <a:sym typeface="+mn-ea"/>
              </a:rPr>
              <a:t>不仅指科学知识，更强调科学精神、科学世界观、反对迷信、反对偶像崇拜。</a:t>
            </a:r>
            <a:endParaRPr lang="en-US" altLang="zh-CN" sz="2400" b="1" noProof="1" dirty="0">
              <a:solidFill>
                <a:schemeClr val="tx1"/>
              </a:solidFill>
              <a:latin typeface="楷体" panose="02010609060101010101" charset="-122"/>
              <a:ea typeface="楷体" panose="02010609060101010101" charset="-122"/>
              <a:cs typeface="楷体" panose="02010609060101010101" charset="-122"/>
            </a:endParaRPr>
          </a:p>
          <a:p>
            <a:pPr fontAlgn="auto">
              <a:lnSpc>
                <a:spcPts val="3260"/>
              </a:lnSpc>
              <a:spcBef>
                <a:spcPts val="0"/>
              </a:spcBef>
            </a:pPr>
            <a:r>
              <a:rPr lang="en-US" altLang="zh-CN" sz="2400" b="1" dirty="0">
                <a:solidFill>
                  <a:schemeClr val="tx1"/>
                </a:solidFill>
                <a:latin typeface="楷体" panose="02010609060101010101" charset="-122"/>
                <a:ea typeface="楷体" panose="02010609060101010101" charset="-122"/>
                <a:cs typeface="楷体" panose="02010609060101010101" charset="-122"/>
                <a:sym typeface="+mn-ea"/>
              </a:rPr>
              <a:t>(2)</a:t>
            </a:r>
            <a:r>
              <a:rPr lang="zh-CN" altLang="en-US" sz="2400" b="1" dirty="0">
                <a:solidFill>
                  <a:schemeClr val="tx1"/>
                </a:solidFill>
                <a:latin typeface="楷体" panose="02010609060101010101" charset="-122"/>
                <a:ea typeface="楷体" panose="02010609060101010101" charset="-122"/>
                <a:cs typeface="楷体" panose="02010609060101010101" charset="-122"/>
                <a:sym typeface="+mn-ea"/>
              </a:rPr>
              <a:t>提倡新道德</a:t>
            </a:r>
            <a:r>
              <a:rPr lang="en-US" altLang="zh-CN" sz="2400" b="1" dirty="0">
                <a:solidFill>
                  <a:schemeClr val="tx1"/>
                </a:solidFill>
                <a:latin typeface="楷体" panose="02010609060101010101" charset="-122"/>
                <a:ea typeface="楷体" panose="02010609060101010101" charset="-122"/>
                <a:cs typeface="楷体" panose="02010609060101010101" charset="-122"/>
                <a:sym typeface="+mn-ea"/>
              </a:rPr>
              <a:t>,</a:t>
            </a:r>
            <a:r>
              <a:rPr lang="zh-CN" altLang="en-US" sz="2400" b="1" dirty="0">
                <a:solidFill>
                  <a:schemeClr val="tx1"/>
                </a:solidFill>
                <a:latin typeface="楷体" panose="02010609060101010101" charset="-122"/>
                <a:ea typeface="楷体" panose="02010609060101010101" charset="-122"/>
                <a:cs typeface="楷体" panose="02010609060101010101" charset="-122"/>
                <a:sym typeface="+mn-ea"/>
              </a:rPr>
              <a:t>反对旧道德</a:t>
            </a:r>
            <a:r>
              <a:rPr lang="en-US" altLang="zh-CN" sz="2400" b="1" dirty="0">
                <a:solidFill>
                  <a:schemeClr val="tx1"/>
                </a:solidFill>
                <a:latin typeface="楷体" panose="02010609060101010101" charset="-122"/>
                <a:ea typeface="楷体" panose="02010609060101010101" charset="-122"/>
                <a:cs typeface="楷体" panose="02010609060101010101" charset="-122"/>
                <a:sym typeface="+mn-ea"/>
              </a:rPr>
              <a:t>;</a:t>
            </a:r>
            <a:r>
              <a:rPr lang="zh-CN" altLang="en-US" sz="2400" b="1" dirty="0">
                <a:solidFill>
                  <a:schemeClr val="tx1"/>
                </a:solidFill>
                <a:latin typeface="楷体" panose="02010609060101010101" charset="-122"/>
                <a:ea typeface="楷体" panose="02010609060101010101" charset="-122"/>
                <a:cs typeface="楷体" panose="02010609060101010101" charset="-122"/>
                <a:sym typeface="+mn-ea"/>
              </a:rPr>
              <a:t>（前提）</a:t>
            </a:r>
            <a:r>
              <a:rPr lang="zh-CN" altLang="en-US" sz="2400" b="1" dirty="0">
                <a:solidFill>
                  <a:schemeClr val="tx1"/>
                </a:solidFill>
                <a:latin typeface="楷体" panose="02010609060101010101" charset="-122"/>
                <a:ea typeface="楷体" panose="02010609060101010101" charset="-122"/>
                <a:cs typeface="楷体" panose="02010609060101010101" charset="-122"/>
                <a:sym typeface="+mn-ea"/>
                <a:hlinkClick r:id="rId2" action="ppaction://hlinksldjump"/>
              </a:rPr>
              <a:t>打倒孔家店</a:t>
            </a:r>
            <a:endParaRPr lang="zh-CN" altLang="en-US" sz="2400" b="1" dirty="0">
              <a:solidFill>
                <a:schemeClr val="tx1"/>
              </a:solidFill>
              <a:latin typeface="楷体" panose="02010609060101010101" charset="-122"/>
              <a:ea typeface="楷体" panose="02010609060101010101" charset="-122"/>
              <a:cs typeface="楷体" panose="02010609060101010101" charset="-122"/>
              <a:sym typeface="+mn-ea"/>
              <a:hlinkClick r:id="rId2" action="ppaction://hlinksldjump"/>
            </a:endParaRPr>
          </a:p>
          <a:p>
            <a:pPr>
              <a:lnSpc>
                <a:spcPct val="90000"/>
              </a:lnSpc>
              <a:buFontTx/>
            </a:pPr>
            <a:r>
              <a:rPr lang="zh-CN" altLang="en-US" sz="2400" b="1">
                <a:latin typeface="楷体" panose="02010609060101010101" charset="-122"/>
                <a:ea typeface="楷体" panose="02010609060101010101" charset="-122"/>
                <a:cs typeface="楷体" panose="02010609060101010101" charset="-122"/>
                <a:sym typeface="+mn-ea"/>
              </a:rPr>
              <a:t>①新道德：</a:t>
            </a:r>
            <a:r>
              <a:rPr lang="zh-CN" altLang="en-US" sz="2400" b="1" dirty="0">
                <a:latin typeface="楷体" panose="02010609060101010101" charset="-122"/>
                <a:ea typeface="楷体" panose="02010609060101010101" charset="-122"/>
                <a:cs typeface="楷体" panose="02010609060101010101" charset="-122"/>
                <a:sym typeface="+mn-ea"/>
              </a:rPr>
              <a:t>指资产阶级的道德，追求个性解放、男女平等等。</a:t>
            </a:r>
            <a:endParaRPr lang="zh-CN" altLang="en-US" sz="2400" b="1" noProof="1" dirty="0">
              <a:solidFill>
                <a:schemeClr val="tx1"/>
              </a:solidFill>
              <a:latin typeface="楷体" panose="02010609060101010101" charset="-122"/>
              <a:ea typeface="楷体" panose="02010609060101010101" charset="-122"/>
              <a:cs typeface="楷体" panose="02010609060101010101" charset="-122"/>
              <a:sym typeface="+mn-ea"/>
            </a:endParaRPr>
          </a:p>
          <a:p>
            <a:pPr fontAlgn="auto">
              <a:lnSpc>
                <a:spcPts val="3260"/>
              </a:lnSpc>
              <a:spcBef>
                <a:spcPts val="0"/>
              </a:spcBef>
            </a:pPr>
            <a:r>
              <a:rPr lang="zh-CN" altLang="en-US" sz="2400" b="1">
                <a:latin typeface="楷体" panose="02010609060101010101" charset="-122"/>
                <a:ea typeface="楷体" panose="02010609060101010101" charset="-122"/>
                <a:cs typeface="楷体" panose="02010609060101010101" charset="-122"/>
                <a:sym typeface="+mn-ea"/>
              </a:rPr>
              <a:t>②旧道德：</a:t>
            </a:r>
            <a:r>
              <a:rPr lang="zh-CN" altLang="en-US" sz="2400" b="1" dirty="0">
                <a:latin typeface="楷体" panose="02010609060101010101" charset="-122"/>
                <a:ea typeface="楷体" panose="02010609060101010101" charset="-122"/>
                <a:cs typeface="楷体" panose="02010609060101010101" charset="-122"/>
                <a:sym typeface="+mn-ea"/>
              </a:rPr>
              <a:t>以孔子为代表的以三纲五常为中心的儒家传统道德。</a:t>
            </a:r>
            <a:r>
              <a:rPr lang="en-US" altLang="zh-CN" sz="2400" b="1" dirty="0">
                <a:latin typeface="楷体" panose="02010609060101010101" charset="-122"/>
                <a:ea typeface="楷体" panose="02010609060101010101" charset="-122"/>
                <a:cs typeface="楷体" panose="02010609060101010101" charset="-122"/>
                <a:sym typeface="+mn-ea"/>
              </a:rPr>
              <a:t>孔教、礼法、贞节、旧伦理</a:t>
            </a:r>
            <a:r>
              <a:rPr lang="zh-CN" altLang="en-US" sz="2400" b="1" dirty="0">
                <a:latin typeface="楷体" panose="02010609060101010101" charset="-122"/>
                <a:ea typeface="楷体" panose="02010609060101010101" charset="-122"/>
                <a:cs typeface="楷体" panose="02010609060101010101" charset="-122"/>
                <a:sym typeface="+mn-ea"/>
              </a:rPr>
              <a:t>等</a:t>
            </a:r>
            <a:endParaRPr lang="en-US" altLang="zh-CN" sz="2400" b="1" noProof="1" dirty="0">
              <a:solidFill>
                <a:schemeClr val="tx1"/>
              </a:solidFill>
              <a:latin typeface="楷体" panose="02010609060101010101" charset="-122"/>
              <a:ea typeface="楷体" panose="02010609060101010101" charset="-122"/>
              <a:cs typeface="楷体" panose="02010609060101010101" charset="-122"/>
            </a:endParaRPr>
          </a:p>
          <a:p>
            <a:pPr fontAlgn="auto">
              <a:spcBef>
                <a:spcPts val="0"/>
              </a:spcBef>
            </a:pPr>
            <a:r>
              <a:rPr lang="en-US" altLang="zh-CN" sz="2400" b="1" dirty="0">
                <a:solidFill>
                  <a:schemeClr val="tx1"/>
                </a:solidFill>
                <a:latin typeface="楷体" panose="02010609060101010101" charset="-122"/>
                <a:ea typeface="楷体" panose="02010609060101010101" charset="-122"/>
                <a:cs typeface="楷体" panose="02010609060101010101" charset="-122"/>
                <a:sym typeface="+mn-ea"/>
              </a:rPr>
              <a:t>(3)</a:t>
            </a:r>
            <a:r>
              <a:rPr lang="zh-CN" altLang="en-US" sz="2400" b="1" dirty="0">
                <a:solidFill>
                  <a:schemeClr val="tx1"/>
                </a:solidFill>
                <a:latin typeface="楷体" panose="02010609060101010101" charset="-122"/>
                <a:ea typeface="楷体" panose="02010609060101010101" charset="-122"/>
                <a:cs typeface="楷体" panose="02010609060101010101" charset="-122"/>
                <a:sym typeface="+mn-ea"/>
              </a:rPr>
              <a:t>提倡新文学</a:t>
            </a:r>
            <a:r>
              <a:rPr lang="en-US" altLang="zh-CN" sz="2400" b="1" dirty="0">
                <a:solidFill>
                  <a:schemeClr val="tx1"/>
                </a:solidFill>
                <a:latin typeface="楷体" panose="02010609060101010101" charset="-122"/>
                <a:ea typeface="楷体" panose="02010609060101010101" charset="-122"/>
                <a:cs typeface="楷体" panose="02010609060101010101" charset="-122"/>
                <a:sym typeface="+mn-ea"/>
              </a:rPr>
              <a:t>,</a:t>
            </a:r>
            <a:r>
              <a:rPr lang="zh-CN" altLang="en-US" sz="2400" b="1" dirty="0">
                <a:solidFill>
                  <a:schemeClr val="tx1"/>
                </a:solidFill>
                <a:latin typeface="楷体" panose="02010609060101010101" charset="-122"/>
                <a:ea typeface="楷体" panose="02010609060101010101" charset="-122"/>
                <a:cs typeface="楷体" panose="02010609060101010101" charset="-122"/>
                <a:sym typeface="+mn-ea"/>
              </a:rPr>
              <a:t>反对旧文学（载体）。</a:t>
            </a:r>
            <a:endParaRPr lang="zh-CN" altLang="en-US" sz="2400" b="1" dirty="0">
              <a:solidFill>
                <a:schemeClr val="tx1"/>
              </a:solidFill>
              <a:latin typeface="楷体" panose="02010609060101010101" charset="-122"/>
              <a:ea typeface="楷体" panose="02010609060101010101" charset="-122"/>
              <a:cs typeface="楷体" panose="02010609060101010101" charset="-122"/>
              <a:sym typeface="+mn-ea"/>
            </a:endParaRPr>
          </a:p>
          <a:p>
            <a:pPr fontAlgn="auto">
              <a:spcBef>
                <a:spcPts val="0"/>
              </a:spcBef>
            </a:pPr>
            <a:r>
              <a:rPr lang="zh-CN" altLang="en-US" sz="2400" b="1" dirty="0">
                <a:solidFill>
                  <a:schemeClr val="tx1"/>
                </a:solidFill>
                <a:latin typeface="楷体" panose="02010609060101010101" charset="-122"/>
                <a:ea typeface="楷体" panose="02010609060101010101" charset="-122"/>
                <a:cs typeface="楷体" panose="02010609060101010101" charset="-122"/>
                <a:sym typeface="+mn-ea"/>
              </a:rPr>
              <a:t>（内容：反封建；形式：白话文）</a:t>
            </a:r>
            <a:r>
              <a:rPr lang="en-US" altLang="zh-CN" sz="2400" b="1" dirty="0">
                <a:solidFill>
                  <a:schemeClr val="tx1"/>
                </a:solidFill>
                <a:latin typeface="楷体" panose="02010609060101010101" charset="-122"/>
                <a:ea typeface="楷体" panose="02010609060101010101" charset="-122"/>
                <a:cs typeface="楷体" panose="02010609060101010101" charset="-122"/>
                <a:sym typeface="+mn-ea"/>
              </a:rPr>
              <a:t>1917.1</a:t>
            </a:r>
            <a:r>
              <a:rPr lang="zh-CN" altLang="en-US" sz="2400" b="1">
                <a:solidFill>
                  <a:schemeClr val="tx1"/>
                </a:solidFill>
                <a:latin typeface="楷体" panose="02010609060101010101" charset="-122"/>
                <a:ea typeface="楷体" panose="02010609060101010101" charset="-122"/>
                <a:cs typeface="楷体" panose="02010609060101010101" charset="-122"/>
                <a:sym typeface="+mn-ea"/>
              </a:rPr>
              <a:t>胡适发表</a:t>
            </a:r>
            <a:r>
              <a:rPr lang="en-US" altLang="zh-CN" sz="2400" b="1">
                <a:solidFill>
                  <a:schemeClr val="tx1"/>
                </a:solidFill>
                <a:latin typeface="楷体" panose="02010609060101010101" charset="-122"/>
                <a:ea typeface="楷体" panose="02010609060101010101" charset="-122"/>
                <a:cs typeface="楷体" panose="02010609060101010101" charset="-122"/>
                <a:sym typeface="+mn-ea"/>
              </a:rPr>
              <a:t>《</a:t>
            </a:r>
            <a:r>
              <a:rPr lang="zh-CN" altLang="en-US" sz="2400" b="1">
                <a:solidFill>
                  <a:schemeClr val="tx1"/>
                </a:solidFill>
                <a:latin typeface="楷体" panose="02010609060101010101" charset="-122"/>
                <a:ea typeface="楷体" panose="02010609060101010101" charset="-122"/>
                <a:cs typeface="楷体" panose="02010609060101010101" charset="-122"/>
                <a:sym typeface="+mn-ea"/>
              </a:rPr>
              <a:t>文学改良刍议</a:t>
            </a:r>
            <a:r>
              <a:rPr lang="en-US" altLang="zh-CN" sz="2400" b="1">
                <a:solidFill>
                  <a:schemeClr val="tx1"/>
                </a:solidFill>
                <a:latin typeface="楷体" panose="02010609060101010101" charset="-122"/>
                <a:ea typeface="楷体" panose="02010609060101010101" charset="-122"/>
                <a:cs typeface="楷体" panose="02010609060101010101" charset="-122"/>
                <a:sym typeface="+mn-ea"/>
              </a:rPr>
              <a:t>》</a:t>
            </a:r>
            <a:r>
              <a:rPr lang="zh-CN" altLang="en-US" sz="2400" b="1">
                <a:solidFill>
                  <a:schemeClr val="tx1"/>
                </a:solidFill>
                <a:latin typeface="楷体" panose="02010609060101010101" charset="-122"/>
                <a:ea typeface="楷体" panose="02010609060101010101" charset="-122"/>
                <a:cs typeface="楷体" panose="02010609060101010101" charset="-122"/>
                <a:sym typeface="+mn-ea"/>
              </a:rPr>
              <a:t>，提倡白话文；</a:t>
            </a:r>
            <a:endParaRPr lang="en-US" sz="2400" b="1" noProof="1" dirty="0">
              <a:solidFill>
                <a:schemeClr val="tx1"/>
              </a:solidFill>
              <a:latin typeface="楷体" panose="02010609060101010101" charset="-122"/>
              <a:ea typeface="楷体" panose="02010609060101010101" charset="-122"/>
              <a:cs typeface="楷体" panose="02010609060101010101" charset="-122"/>
              <a:sym typeface="+mn-ea"/>
            </a:endParaRPr>
          </a:p>
          <a:p>
            <a:pPr fontAlgn="auto">
              <a:lnSpc>
                <a:spcPts val="3260"/>
              </a:lnSpc>
              <a:spcBef>
                <a:spcPts val="0"/>
              </a:spcBef>
            </a:pPr>
            <a:r>
              <a:rPr lang="en-US" altLang="zh-CN" sz="2400" b="1" dirty="0">
                <a:solidFill>
                  <a:schemeClr val="tx1"/>
                </a:solidFill>
                <a:latin typeface="楷体" panose="02010609060101010101" charset="-122"/>
                <a:ea typeface="楷体" panose="02010609060101010101" charset="-122"/>
                <a:cs typeface="楷体" panose="02010609060101010101" charset="-122"/>
                <a:sym typeface="+mn-ea"/>
              </a:rPr>
              <a:t>4</a:t>
            </a:r>
            <a:r>
              <a:rPr lang="zh-CN" altLang="en-US" sz="2400" b="1" dirty="0">
                <a:solidFill>
                  <a:schemeClr val="tx1"/>
                </a:solidFill>
                <a:latin typeface="楷体" panose="02010609060101010101" charset="-122"/>
                <a:ea typeface="楷体" panose="02010609060101010101" charset="-122"/>
                <a:cs typeface="楷体" panose="02010609060101010101" charset="-122"/>
                <a:sym typeface="+mn-ea"/>
              </a:rPr>
              <a:t>、性质：</a:t>
            </a:r>
            <a:r>
              <a:rPr lang="zh-CN" altLang="zh-CN" sz="2400" b="1" dirty="0">
                <a:solidFill>
                  <a:schemeClr val="tx1"/>
                </a:solidFill>
                <a:latin typeface="楷体" panose="02010609060101010101" charset="-122"/>
                <a:ea typeface="楷体" panose="02010609060101010101" charset="-122"/>
                <a:cs typeface="楷体" panose="02010609060101010101" charset="-122"/>
                <a:sym typeface="+mn-ea"/>
              </a:rPr>
              <a:t>资产阶级</a:t>
            </a:r>
            <a:r>
              <a:rPr lang="zh-CN" altLang="en-US" sz="2400" b="1" dirty="0">
                <a:solidFill>
                  <a:schemeClr val="tx1"/>
                </a:solidFill>
                <a:latin typeface="楷体" panose="02010609060101010101" charset="-122"/>
                <a:ea typeface="楷体" panose="02010609060101010101" charset="-122"/>
                <a:cs typeface="楷体" panose="02010609060101010101" charset="-122"/>
                <a:sym typeface="+mn-ea"/>
              </a:rPr>
              <a:t>反封建</a:t>
            </a:r>
            <a:r>
              <a:rPr lang="zh-CN" altLang="zh-CN" sz="2400" b="1" dirty="0">
                <a:solidFill>
                  <a:schemeClr val="tx1"/>
                </a:solidFill>
                <a:latin typeface="楷体" panose="02010609060101010101" charset="-122"/>
                <a:ea typeface="楷体" panose="02010609060101010101" charset="-122"/>
                <a:cs typeface="楷体" panose="02010609060101010101" charset="-122"/>
                <a:sym typeface="+mn-ea"/>
              </a:rPr>
              <a:t>的思想解放</a:t>
            </a:r>
            <a:r>
              <a:rPr lang="zh-CN" altLang="en-US" sz="2400" b="1" dirty="0">
                <a:solidFill>
                  <a:schemeClr val="tx1"/>
                </a:solidFill>
                <a:latin typeface="楷体" panose="02010609060101010101" charset="-122"/>
                <a:ea typeface="楷体" panose="02010609060101010101" charset="-122"/>
                <a:cs typeface="楷体" panose="02010609060101010101" charset="-122"/>
                <a:sym typeface="+mn-ea"/>
              </a:rPr>
              <a:t>（启蒙）</a:t>
            </a:r>
            <a:r>
              <a:rPr lang="zh-CN" altLang="zh-CN" sz="2400" b="1" dirty="0">
                <a:solidFill>
                  <a:schemeClr val="tx1"/>
                </a:solidFill>
                <a:latin typeface="楷体" panose="02010609060101010101" charset="-122"/>
                <a:ea typeface="楷体" panose="02010609060101010101" charset="-122"/>
                <a:cs typeface="楷体" panose="02010609060101010101" charset="-122"/>
                <a:sym typeface="+mn-ea"/>
              </a:rPr>
              <a:t>运动；</a:t>
            </a:r>
            <a:endParaRPr lang="zh-CN" altLang="en-US" sz="2400" b="1" dirty="0">
              <a:solidFill>
                <a:schemeClr val="tx1"/>
              </a:solidFill>
              <a:latin typeface="楷体" panose="02010609060101010101" charset="-122"/>
              <a:ea typeface="楷体" panose="02010609060101010101" charset="-122"/>
              <a:cs typeface="楷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0" y="0"/>
            <a:ext cx="7028815" cy="478155"/>
          </a:xfrm>
          <a:prstGeom prst="rect">
            <a:avLst/>
          </a:prstGeom>
          <a:solidFill>
            <a:schemeClr val="bg2"/>
          </a:solidFill>
          <a:ln w="28575">
            <a:solidFill>
              <a:schemeClr val="tx1"/>
            </a:solidFill>
          </a:ln>
        </p:spPr>
        <p:txBody>
          <a:bodyPr>
            <a:noAutofit/>
            <a:scene3d>
              <a:camera prst="orthographicFront"/>
              <a:lightRig rig="threePt" dir="t"/>
            </a:scene3d>
          </a:bodyPr>
          <a:p>
            <a:pPr algn="l"/>
            <a:r>
              <a:rPr lang="en-US" altLang="zh-CN" sz="2800" b="1">
                <a:latin typeface="楷体" panose="02010609060101010101" charset="-122"/>
                <a:ea typeface="楷体" panose="02010609060101010101" charset="-122"/>
                <a:sym typeface="+mn-ea"/>
              </a:rPr>
              <a:t>   </a:t>
            </a:r>
            <a:r>
              <a:rPr lang="zh-CN" altLang="en-US" sz="2800" b="1">
                <a:latin typeface="楷体" panose="02010609060101010101" charset="-122"/>
                <a:ea typeface="楷体" panose="02010609060101010101" charset="-122"/>
                <a:sym typeface="+mn-ea"/>
              </a:rPr>
              <a:t>三、</a:t>
            </a:r>
            <a:r>
              <a:rPr lang="zh-CN" altLang="en-US" sz="2800" b="1">
                <a:latin typeface="楷体" panose="02010609060101010101" charset="-122"/>
                <a:ea typeface="楷体" panose="02010609060101010101" charset="-122"/>
                <a:cs typeface="+mj-cs"/>
                <a:sym typeface="宋体" panose="02010600030101010101" pitchFamily="2" charset="-122"/>
              </a:rPr>
              <a:t>思想救国：资本主义与社会主义</a:t>
            </a:r>
            <a:endParaRPr kumimoji="0" lang="zh-CN" altLang="zh-CN" sz="2800" b="1" kern="1200" cap="none" spc="0" normalizeH="0" baseline="0" noProof="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cs"/>
            </a:endParaRPr>
          </a:p>
        </p:txBody>
      </p:sp>
      <p:sp>
        <p:nvSpPr>
          <p:cNvPr id="2" name="文本框 1"/>
          <p:cNvSpPr txBox="1"/>
          <p:nvPr/>
        </p:nvSpPr>
        <p:spPr>
          <a:xfrm>
            <a:off x="250825" y="666750"/>
            <a:ext cx="7621905" cy="460375"/>
          </a:xfrm>
          <a:prstGeom prst="rect">
            <a:avLst/>
          </a:prstGeom>
          <a:noFill/>
        </p:spPr>
        <p:txBody>
          <a:bodyPr wrap="square" rtlCol="0">
            <a:spAutoFit/>
          </a:bodyPr>
          <a:p>
            <a:r>
              <a:rPr lang="zh-CN" altLang="en-US" sz="2400" b="1">
                <a:latin typeface="楷体" panose="02010609060101010101" charset="-122"/>
                <a:ea typeface="楷体" panose="02010609060101010101" charset="-122"/>
              </a:rPr>
              <a:t>（一）西式资本主义思想：民主与科学（新文化运动）</a:t>
            </a:r>
            <a:endParaRPr lang="zh-CN" altLang="en-US" sz="2400" b="1">
              <a:latin typeface="楷体" panose="02010609060101010101" charset="-122"/>
              <a:ea typeface="楷体" panose="02010609060101010101" charset="-122"/>
            </a:endParaRPr>
          </a:p>
        </p:txBody>
      </p:sp>
      <p:sp>
        <p:nvSpPr>
          <p:cNvPr id="3" name="文本框 2"/>
          <p:cNvSpPr txBox="1"/>
          <p:nvPr/>
        </p:nvSpPr>
        <p:spPr>
          <a:xfrm>
            <a:off x="163830" y="1127125"/>
            <a:ext cx="11878945" cy="4521835"/>
          </a:xfrm>
          <a:prstGeom prst="rect">
            <a:avLst/>
          </a:prstGeom>
          <a:noFill/>
        </p:spPr>
        <p:txBody>
          <a:bodyPr wrap="square" rtlCol="0" anchor="t">
            <a:spAutoFit/>
          </a:bodyPr>
          <a:p>
            <a:pPr fontAlgn="auto">
              <a:lnSpc>
                <a:spcPct val="120000"/>
              </a:lnSpc>
              <a:spcBef>
                <a:spcPts val="0"/>
              </a:spcBef>
            </a:pPr>
            <a:r>
              <a:rPr lang="en-US" altLang="zh-CN" sz="2400" b="1" dirty="0">
                <a:effectLst/>
                <a:latin typeface="楷体" panose="02010609060101010101" charset="-122"/>
                <a:ea typeface="楷体" panose="02010609060101010101" charset="-122"/>
                <a:cs typeface="楷体" panose="02010609060101010101" charset="-122"/>
                <a:sym typeface="+mn-ea"/>
              </a:rPr>
              <a:t>5</a:t>
            </a:r>
            <a:r>
              <a:rPr lang="zh-CN" altLang="en-US" sz="2400" b="1" dirty="0">
                <a:effectLst/>
                <a:latin typeface="楷体" panose="02010609060101010101" charset="-122"/>
                <a:ea typeface="楷体" panose="02010609060101010101" charset="-122"/>
                <a:cs typeface="楷体" panose="02010609060101010101" charset="-122"/>
                <a:sym typeface="+mn-ea"/>
              </a:rPr>
              <a:t>、新文化运动的历史影响</a:t>
            </a:r>
            <a:endParaRPr lang="zh-CN" altLang="en-US" sz="2400" b="1" noProof="1" dirty="0">
              <a:solidFill>
                <a:schemeClr val="tx1"/>
              </a:solidFill>
              <a:effectLst/>
              <a:latin typeface="楷体" panose="02010609060101010101" charset="-122"/>
              <a:ea typeface="楷体" panose="02010609060101010101" charset="-122"/>
              <a:cs typeface="楷体" panose="02010609060101010101" charset="-122"/>
            </a:endParaRPr>
          </a:p>
          <a:p>
            <a:pPr algn="l" fontAlgn="auto">
              <a:lnSpc>
                <a:spcPct val="120000"/>
              </a:lnSpc>
              <a:buFontTx/>
              <a:buNone/>
            </a:pPr>
            <a:r>
              <a:rPr lang="zh-CN" sz="2400" b="1" dirty="0">
                <a:effectLst/>
                <a:latin typeface="楷体" panose="02010609060101010101" charset="-122"/>
                <a:ea typeface="楷体" panose="02010609060101010101" charset="-122"/>
                <a:cs typeface="楷体" panose="02010609060101010101" charset="-122"/>
                <a:sym typeface="+mn-ea"/>
              </a:rPr>
              <a:t>①</a:t>
            </a:r>
            <a:r>
              <a:rPr lang="zh-CN" altLang="en-US" sz="2400" b="1" dirty="0">
                <a:effectLst/>
                <a:latin typeface="楷体" panose="02010609060101010101" charset="-122"/>
                <a:ea typeface="楷体" panose="02010609060101010101" charset="-122"/>
                <a:cs typeface="楷体" panose="02010609060101010101" charset="-122"/>
                <a:sym typeface="+mn-ea"/>
              </a:rPr>
              <a:t>动摇了两千多年的封建正统思想的地位，是一场伟大的思想解放运动（最大功绩） </a:t>
            </a:r>
            <a:endParaRPr lang="zh-CN" altLang="en-US" sz="2400" b="1" noProof="1" dirty="0">
              <a:solidFill>
                <a:schemeClr val="tx1"/>
              </a:solidFill>
              <a:effectLst/>
              <a:latin typeface="楷体" panose="02010609060101010101" charset="-122"/>
              <a:ea typeface="楷体" panose="02010609060101010101" charset="-122"/>
              <a:cs typeface="楷体" panose="02010609060101010101" charset="-122"/>
            </a:endParaRPr>
          </a:p>
          <a:p>
            <a:pPr algn="l" fontAlgn="auto">
              <a:lnSpc>
                <a:spcPct val="120000"/>
              </a:lnSpc>
              <a:buFontTx/>
              <a:buNone/>
            </a:pPr>
            <a:r>
              <a:rPr lang="en-US" altLang="zh-CN" sz="2400" b="1" dirty="0">
                <a:effectLst/>
                <a:latin typeface="楷体" panose="02010609060101010101" charset="-122"/>
                <a:ea typeface="楷体" panose="02010609060101010101" charset="-122"/>
                <a:cs typeface="楷体" panose="02010609060101010101" charset="-122"/>
                <a:sym typeface="+mn-ea"/>
              </a:rPr>
              <a:t>②</a:t>
            </a:r>
            <a:r>
              <a:rPr lang="zh-CN" altLang="en-US" sz="2400" b="1" dirty="0">
                <a:effectLst/>
                <a:latin typeface="楷体" panose="02010609060101010101" charset="-122"/>
                <a:ea typeface="楷体" panose="02010609060101010101" charset="-122"/>
                <a:cs typeface="楷体" panose="02010609060101010101" charset="-122"/>
                <a:sym typeface="+mn-ea"/>
              </a:rPr>
              <a:t>民主与科学思想得到弘扬，促进了民众的觉醒；</a:t>
            </a:r>
            <a:endParaRPr lang="zh-CN" altLang="en-US" sz="2400" b="1" noProof="1" dirty="0">
              <a:solidFill>
                <a:schemeClr val="tx1"/>
              </a:solidFill>
              <a:effectLst/>
              <a:latin typeface="楷体" panose="02010609060101010101" charset="-122"/>
              <a:ea typeface="楷体" panose="02010609060101010101" charset="-122"/>
              <a:cs typeface="楷体" panose="02010609060101010101" charset="-122"/>
            </a:endParaRPr>
          </a:p>
          <a:p>
            <a:pPr algn="l" fontAlgn="auto">
              <a:lnSpc>
                <a:spcPct val="120000"/>
              </a:lnSpc>
              <a:buNone/>
            </a:pPr>
            <a:r>
              <a:rPr lang="en-US" altLang="zh-CN" sz="2400" b="1" dirty="0">
                <a:effectLst/>
                <a:latin typeface="楷体" panose="02010609060101010101" charset="-122"/>
                <a:ea typeface="楷体" panose="02010609060101010101" charset="-122"/>
                <a:cs typeface="楷体" panose="02010609060101010101" charset="-122"/>
                <a:sym typeface="+mn-ea"/>
              </a:rPr>
              <a:t>③</a:t>
            </a:r>
            <a:r>
              <a:rPr lang="zh-CN" altLang="en-US" sz="2400" b="1" dirty="0">
                <a:effectLst/>
                <a:latin typeface="楷体" panose="02010609060101010101" charset="-122"/>
                <a:ea typeface="楷体" panose="02010609060101010101" charset="-122"/>
                <a:cs typeface="楷体" panose="02010609060101010101" charset="-122"/>
                <a:sym typeface="+mn-ea"/>
              </a:rPr>
              <a:t>利于马克思主义在中国的传播，为五四运动作了思想舆论上的准备；</a:t>
            </a:r>
            <a:endParaRPr lang="zh-CN" altLang="en-US" sz="2400" b="1" dirty="0">
              <a:effectLst/>
              <a:latin typeface="楷体" panose="02010609060101010101" charset="-122"/>
              <a:ea typeface="楷体" panose="02010609060101010101" charset="-122"/>
              <a:cs typeface="楷体" panose="02010609060101010101" charset="-122"/>
              <a:sym typeface="+mn-ea"/>
            </a:endParaRPr>
          </a:p>
          <a:p>
            <a:pPr algn="l" fontAlgn="auto">
              <a:lnSpc>
                <a:spcPct val="120000"/>
              </a:lnSpc>
              <a:buNone/>
            </a:pPr>
            <a:r>
              <a:rPr lang="en-US" altLang="zh-CN" sz="2400" b="1" dirty="0">
                <a:effectLst/>
                <a:latin typeface="楷体" panose="02010609060101010101" charset="-122"/>
                <a:ea typeface="楷体" panose="02010609060101010101" charset="-122"/>
                <a:cs typeface="楷体" panose="02010609060101010101" charset="-122"/>
                <a:sym typeface="+mn-ea"/>
              </a:rPr>
              <a:t>④</a:t>
            </a:r>
            <a:r>
              <a:rPr lang="zh-CN" altLang="en-US" sz="2400" b="1" dirty="0">
                <a:effectLst/>
                <a:latin typeface="楷体" panose="02010609060101010101" charset="-122"/>
                <a:ea typeface="楷体" panose="02010609060101010101" charset="-122"/>
                <a:cs typeface="楷体" panose="02010609060101010101" charset="-122"/>
                <a:sym typeface="+mn-ea"/>
              </a:rPr>
              <a:t>推动了自然科学在中国发展；</a:t>
            </a:r>
            <a:endParaRPr lang="zh-CN" altLang="en-US" sz="2400" b="1" dirty="0">
              <a:effectLst/>
              <a:latin typeface="楷体" panose="02010609060101010101" charset="-122"/>
              <a:ea typeface="楷体" panose="02010609060101010101" charset="-122"/>
              <a:cs typeface="楷体" panose="02010609060101010101" charset="-122"/>
              <a:sym typeface="+mn-ea"/>
            </a:endParaRPr>
          </a:p>
          <a:p>
            <a:pPr algn="l" fontAlgn="auto">
              <a:lnSpc>
                <a:spcPct val="120000"/>
              </a:lnSpc>
              <a:buNone/>
            </a:pPr>
            <a:r>
              <a:rPr lang="en-US" altLang="zh-CN" sz="2400" b="1" dirty="0">
                <a:effectLst/>
                <a:latin typeface="楷体" panose="02010609060101010101" charset="-122"/>
                <a:ea typeface="楷体" panose="02010609060101010101" charset="-122"/>
                <a:cs typeface="楷体" panose="02010609060101010101" charset="-122"/>
                <a:sym typeface="+mn-ea"/>
              </a:rPr>
              <a:t>⑤</a:t>
            </a:r>
            <a:r>
              <a:rPr lang="zh-CN" altLang="en-US" sz="2400" b="1" dirty="0">
                <a:effectLst/>
                <a:latin typeface="楷体" panose="02010609060101010101" charset="-122"/>
                <a:ea typeface="楷体" panose="02010609060101010101" charset="-122"/>
                <a:cs typeface="楷体" panose="02010609060101010101" charset="-122"/>
                <a:sym typeface="+mn-ea"/>
              </a:rPr>
              <a:t>推动了文化的普及和繁荣（文化平民化）</a:t>
            </a:r>
            <a:endParaRPr lang="zh-CN" altLang="en-US" sz="2400" b="1" dirty="0">
              <a:effectLst/>
              <a:latin typeface="楷体" panose="02010609060101010101" charset="-122"/>
              <a:ea typeface="楷体" panose="02010609060101010101" charset="-122"/>
              <a:cs typeface="楷体" panose="02010609060101010101" charset="-122"/>
              <a:sym typeface="+mn-ea"/>
            </a:endParaRPr>
          </a:p>
          <a:p>
            <a:pPr algn="l" fontAlgn="auto">
              <a:lnSpc>
                <a:spcPct val="120000"/>
              </a:lnSpc>
              <a:buNone/>
            </a:pPr>
            <a:r>
              <a:rPr lang="zh-CN" sz="2400" b="1" dirty="0">
                <a:effectLst/>
                <a:latin typeface="楷体" panose="02010609060101010101" charset="-122"/>
                <a:ea typeface="楷体" panose="02010609060101010101" charset="-122"/>
                <a:cs typeface="楷体" panose="02010609060101010101" charset="-122"/>
                <a:sym typeface="+mn-ea"/>
              </a:rPr>
              <a:t>⑥</a:t>
            </a:r>
            <a:r>
              <a:rPr lang="zh-CN" altLang="en-US" sz="2400" b="1" dirty="0">
                <a:effectLst/>
                <a:latin typeface="楷体" panose="02010609060101010101" charset="-122"/>
                <a:ea typeface="楷体" panose="02010609060101010101" charset="-122"/>
                <a:cs typeface="楷体" panose="02010609060101010101" charset="-122"/>
                <a:sym typeface="+mn-ea"/>
              </a:rPr>
              <a:t>社会革命</a:t>
            </a:r>
            <a:r>
              <a:rPr lang="en-US" altLang="zh-CN" sz="2400" b="1" dirty="0">
                <a:effectLst/>
                <a:latin typeface="楷体" panose="02010609060101010101" charset="-122"/>
                <a:ea typeface="楷体" panose="02010609060101010101" charset="-122"/>
                <a:cs typeface="楷体" panose="02010609060101010101" charset="-122"/>
                <a:sym typeface="+mn-ea"/>
              </a:rPr>
              <a:t>:</a:t>
            </a:r>
            <a:r>
              <a:rPr lang="zh-CN" altLang="en-US" sz="2400" b="1" dirty="0">
                <a:effectLst/>
                <a:latin typeface="楷体" panose="02010609060101010101" charset="-122"/>
                <a:ea typeface="楷体" panose="02010609060101010101" charset="-122"/>
                <a:cs typeface="楷体" panose="02010609060101010101" charset="-122"/>
                <a:sym typeface="+mn-ea"/>
              </a:rPr>
              <a:t>妇女解放、婚姻自由、家庭革命</a:t>
            </a:r>
            <a:endParaRPr lang="en-US" altLang="zh-CN" sz="2400" b="1" noProof="1" dirty="0">
              <a:solidFill>
                <a:schemeClr val="tx1"/>
              </a:solidFill>
              <a:effectLst/>
              <a:latin typeface="楷体" panose="02010609060101010101" charset="-122"/>
              <a:ea typeface="楷体" panose="02010609060101010101" charset="-122"/>
              <a:cs typeface="楷体" panose="02010609060101010101" charset="-122"/>
            </a:endParaRPr>
          </a:p>
          <a:p>
            <a:pPr fontAlgn="auto">
              <a:lnSpc>
                <a:spcPct val="120000"/>
              </a:lnSpc>
              <a:buNone/>
            </a:pPr>
            <a:r>
              <a:rPr lang="zh-CN" altLang="en-US" sz="2400" b="1" dirty="0">
                <a:effectLst/>
                <a:latin typeface="楷体" panose="02010609060101010101" charset="-122"/>
                <a:ea typeface="楷体" panose="02010609060101010101" charset="-122"/>
                <a:cs typeface="楷体" panose="02010609060101010101" charset="-122"/>
                <a:sym typeface="+mn-ea"/>
              </a:rPr>
              <a:t>局限性：</a:t>
            </a:r>
            <a:endParaRPr lang="zh-CN" altLang="en-US" sz="2400" b="1" dirty="0">
              <a:effectLst/>
              <a:latin typeface="楷体" panose="02010609060101010101" charset="-122"/>
              <a:ea typeface="楷体" panose="02010609060101010101" charset="-122"/>
              <a:cs typeface="楷体" panose="02010609060101010101" charset="-122"/>
              <a:sym typeface="+mn-ea"/>
            </a:endParaRPr>
          </a:p>
          <a:p>
            <a:pPr fontAlgn="auto">
              <a:lnSpc>
                <a:spcPct val="120000"/>
              </a:lnSpc>
              <a:buNone/>
            </a:pPr>
            <a:r>
              <a:rPr lang="zh-CN" altLang="en-US" sz="2400" b="1" dirty="0">
                <a:effectLst/>
                <a:latin typeface="楷体" panose="02010609060101010101" charset="-122"/>
                <a:ea typeface="楷体" panose="02010609060101010101" charset="-122"/>
                <a:cs typeface="楷体" panose="02010609060101010101" charset="-122"/>
                <a:sym typeface="+mn-ea"/>
              </a:rPr>
              <a:t>①对东西方文化，存在绝对否定或绝对肯定偏向；</a:t>
            </a:r>
            <a:endParaRPr lang="zh-CN" altLang="en-US" sz="2400" b="1" dirty="0">
              <a:effectLst/>
              <a:latin typeface="楷体" panose="02010609060101010101" charset="-122"/>
              <a:ea typeface="楷体" panose="02010609060101010101" charset="-122"/>
              <a:cs typeface="楷体" panose="02010609060101010101" charset="-122"/>
              <a:sym typeface="+mn-ea"/>
            </a:endParaRPr>
          </a:p>
          <a:p>
            <a:pPr fontAlgn="auto">
              <a:lnSpc>
                <a:spcPct val="120000"/>
              </a:lnSpc>
              <a:buNone/>
            </a:pPr>
            <a:r>
              <a:rPr lang="zh-CN" altLang="en-US" sz="2400" b="1" dirty="0">
                <a:effectLst/>
                <a:latin typeface="楷体" panose="02010609060101010101" charset="-122"/>
                <a:ea typeface="楷体" panose="02010609060101010101" charset="-122"/>
                <a:cs typeface="楷体" panose="02010609060101010101" charset="-122"/>
                <a:sym typeface="+mn-ea"/>
              </a:rPr>
              <a:t>②局限于知识界，没有与工农群众的斗争相结合；</a:t>
            </a:r>
            <a:endParaRPr lang="zh-CN" altLang="en-US" sz="2400" b="1" dirty="0">
              <a:effectLst/>
              <a:latin typeface="楷体" panose="02010609060101010101" charset="-122"/>
              <a:ea typeface="楷体" panose="02010609060101010101" charset="-122"/>
              <a:cs typeface="楷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 name="圆角矩形 30"/>
          <p:cNvSpPr/>
          <p:nvPr>
            <p:custDataLst>
              <p:tags r:id="rId1"/>
            </p:custDataLst>
          </p:nvPr>
        </p:nvSpPr>
        <p:spPr>
          <a:xfrm>
            <a:off x="5478145" y="4384040"/>
            <a:ext cx="1943735" cy="483870"/>
          </a:xfrm>
          <a:prstGeom prst="roundRect">
            <a:avLst/>
          </a:prstGeom>
          <a:noFill/>
          <a:ln>
            <a:solidFill>
              <a:srgbClr val="B5CBE7">
                <a:lumMod val="50000"/>
              </a:srgbClr>
            </a:solidFill>
          </a:ln>
        </p:spPr>
        <p:style>
          <a:lnRef idx="2">
            <a:srgbClr val="5B9BD5">
              <a:lumMod val="75000"/>
            </a:srgbClr>
          </a:lnRef>
          <a:fillRef idx="1">
            <a:srgbClr val="5B9BD5"/>
          </a:fillRef>
          <a:effectRef idx="0">
            <a:srgbClr val="FFFFFF"/>
          </a:effectRef>
          <a:fontRef idx="minor">
            <a:srgbClr val="FFFFFF"/>
          </a:fontRef>
        </p:style>
        <p:txBody>
          <a:bodyPr rtlCol="0" anchor="ctr"/>
          <a:p>
            <a:pPr algn="ctr"/>
            <a:r>
              <a:rPr lang="zh-CN" altLang="en-US" sz="2400" b="1">
                <a:solidFill>
                  <a:schemeClr val="tx1"/>
                </a:solidFill>
                <a:effectLst/>
                <a:latin typeface="楷体" panose="02010609060101010101" charset="-122"/>
                <a:ea typeface="楷体" panose="02010609060101010101" charset="-122"/>
                <a:cs typeface="仿宋" panose="02010609060101010101" pitchFamily="49" charset="-122"/>
              </a:rPr>
              <a:t>中国近代</a:t>
            </a:r>
            <a:endParaRPr lang="zh-CN" altLang="en-US" sz="2400" b="1">
              <a:solidFill>
                <a:schemeClr val="tx1"/>
              </a:solidFill>
              <a:effectLst/>
              <a:latin typeface="楷体" panose="02010609060101010101" charset="-122"/>
              <a:ea typeface="楷体" panose="02010609060101010101" charset="-122"/>
              <a:cs typeface="仿宋" panose="02010609060101010101" pitchFamily="49" charset="-122"/>
            </a:endParaRPr>
          </a:p>
        </p:txBody>
      </p:sp>
      <p:sp>
        <p:nvSpPr>
          <p:cNvPr id="29" name="圆角矩形 28"/>
          <p:cNvSpPr/>
          <p:nvPr>
            <p:custDataLst>
              <p:tags r:id="rId2"/>
            </p:custDataLst>
          </p:nvPr>
        </p:nvSpPr>
        <p:spPr>
          <a:xfrm>
            <a:off x="1581150" y="3641725"/>
            <a:ext cx="1729105" cy="386080"/>
          </a:xfrm>
          <a:prstGeom prst="roundRect">
            <a:avLst/>
          </a:prstGeom>
          <a:noFill/>
          <a:ln>
            <a:solidFill>
              <a:srgbClr val="B5CBE7">
                <a:lumMod val="50000"/>
              </a:srgbClr>
            </a:solidFill>
          </a:ln>
        </p:spPr>
        <p:style>
          <a:lnRef idx="2">
            <a:srgbClr val="5B9BD5">
              <a:lumMod val="75000"/>
            </a:srgbClr>
          </a:lnRef>
          <a:fillRef idx="1">
            <a:srgbClr val="5B9BD5"/>
          </a:fillRef>
          <a:effectRef idx="0">
            <a:srgbClr val="FFFFFF"/>
          </a:effectRef>
          <a:fontRef idx="minor">
            <a:srgbClr val="FFFFFF"/>
          </a:fontRef>
        </p:style>
        <p:txBody>
          <a:bodyPr rtlCol="0" anchor="ctr"/>
          <a:p>
            <a:pPr algn="ctr"/>
            <a:r>
              <a:rPr lang="zh-CN" altLang="en-US" sz="2400" b="1">
                <a:solidFill>
                  <a:srgbClr val="000000"/>
                </a:solidFill>
                <a:latin typeface="楷体" panose="02010609060101010101" charset="-122"/>
                <a:ea typeface="楷体" panose="02010609060101010101" charset="-122"/>
              </a:rPr>
              <a:t>地主阶级</a:t>
            </a:r>
            <a:endParaRPr lang="zh-CN" altLang="en-US" sz="2400" b="1">
              <a:solidFill>
                <a:srgbClr val="000000"/>
              </a:solidFill>
              <a:latin typeface="楷体" panose="02010609060101010101" charset="-122"/>
              <a:ea typeface="楷体" panose="02010609060101010101" charset="-122"/>
            </a:endParaRPr>
          </a:p>
        </p:txBody>
      </p:sp>
      <p:sp>
        <p:nvSpPr>
          <p:cNvPr id="15" name="圆角矩形 14"/>
          <p:cNvSpPr/>
          <p:nvPr>
            <p:custDataLst>
              <p:tags r:id="rId3"/>
            </p:custDataLst>
          </p:nvPr>
        </p:nvSpPr>
        <p:spPr>
          <a:xfrm>
            <a:off x="5589905" y="3714115"/>
            <a:ext cx="1729105" cy="386080"/>
          </a:xfrm>
          <a:prstGeom prst="roundRect">
            <a:avLst/>
          </a:prstGeom>
          <a:noFill/>
          <a:ln>
            <a:solidFill>
              <a:srgbClr val="B5CBE7">
                <a:lumMod val="50000"/>
              </a:srgbClr>
            </a:solidFill>
          </a:ln>
        </p:spPr>
        <p:style>
          <a:lnRef idx="2">
            <a:srgbClr val="5B9BD5">
              <a:lumMod val="75000"/>
            </a:srgbClr>
          </a:lnRef>
          <a:fillRef idx="1">
            <a:srgbClr val="5B9BD5"/>
          </a:fillRef>
          <a:effectRef idx="0">
            <a:srgbClr val="FFFFFF"/>
          </a:effectRef>
          <a:fontRef idx="minor">
            <a:srgbClr val="FFFFFF"/>
          </a:fontRef>
        </p:style>
        <p:txBody>
          <a:bodyPr rtlCol="0" anchor="ctr"/>
          <a:p>
            <a:pPr algn="ctr"/>
            <a:r>
              <a:rPr lang="zh-CN" altLang="en-US" sz="2400" b="1">
                <a:solidFill>
                  <a:srgbClr val="000000"/>
                </a:solidFill>
                <a:latin typeface="楷体" panose="02010609060101010101" charset="-122"/>
                <a:ea typeface="楷体" panose="02010609060101010101" charset="-122"/>
              </a:rPr>
              <a:t>资产阶级</a:t>
            </a:r>
            <a:endParaRPr lang="zh-CN" altLang="en-US" sz="2400" b="1">
              <a:solidFill>
                <a:srgbClr val="000000"/>
              </a:solidFill>
              <a:latin typeface="楷体" panose="02010609060101010101" charset="-122"/>
              <a:ea typeface="楷体" panose="02010609060101010101" charset="-122"/>
            </a:endParaRPr>
          </a:p>
        </p:txBody>
      </p:sp>
      <p:sp>
        <p:nvSpPr>
          <p:cNvPr id="16" name="圆角矩形 15"/>
          <p:cNvSpPr/>
          <p:nvPr>
            <p:custDataLst>
              <p:tags r:id="rId4"/>
            </p:custDataLst>
          </p:nvPr>
        </p:nvSpPr>
        <p:spPr>
          <a:xfrm>
            <a:off x="912495" y="2044065"/>
            <a:ext cx="1243330" cy="1158240"/>
          </a:xfrm>
          <a:prstGeom prst="roundRect">
            <a:avLst/>
          </a:prstGeom>
          <a:noFill/>
          <a:ln>
            <a:solidFill>
              <a:srgbClr val="B5CBE7">
                <a:lumMod val="50000"/>
              </a:srgbClr>
            </a:solidFill>
          </a:ln>
        </p:spPr>
        <p:style>
          <a:lnRef idx="2">
            <a:srgbClr val="5B9BD5">
              <a:lumMod val="75000"/>
            </a:srgbClr>
          </a:lnRef>
          <a:fillRef idx="1">
            <a:srgbClr val="5B9BD5"/>
          </a:fillRef>
          <a:effectRef idx="0">
            <a:srgbClr val="FFFFFF"/>
          </a:effectRef>
          <a:fontRef idx="minor">
            <a:srgbClr val="FFFFFF"/>
          </a:fontRef>
        </p:style>
        <p:txBody>
          <a:bodyPr rtlCol="0" anchor="ctr"/>
          <a:p>
            <a:pPr algn="l">
              <a:lnSpc>
                <a:spcPts val="2400"/>
              </a:lnSpc>
            </a:pPr>
            <a:r>
              <a:rPr lang="zh-CN" altLang="en-US" sz="2400" b="1">
                <a:solidFill>
                  <a:schemeClr val="tx1"/>
                </a:solidFill>
                <a:effectLst/>
                <a:latin typeface="楷体" panose="02010609060101010101" charset="-122"/>
                <a:ea typeface="楷体" panose="02010609060101010101" charset="-122"/>
                <a:cs typeface="仿宋" panose="02010609060101010101" pitchFamily="49" charset="-122"/>
              </a:rPr>
              <a:t>师夷长技以制夷</a:t>
            </a:r>
            <a:endParaRPr lang="zh-CN" altLang="en-US" sz="2400" b="1">
              <a:solidFill>
                <a:schemeClr val="tx1"/>
              </a:solidFill>
              <a:effectLst/>
              <a:latin typeface="楷体" panose="02010609060101010101" charset="-122"/>
              <a:ea typeface="楷体" panose="02010609060101010101" charset="-122"/>
              <a:cs typeface="仿宋" panose="02010609060101010101" pitchFamily="49" charset="-122"/>
            </a:endParaRPr>
          </a:p>
        </p:txBody>
      </p:sp>
      <p:sp>
        <p:nvSpPr>
          <p:cNvPr id="24" name="圆角矩形 23"/>
          <p:cNvSpPr/>
          <p:nvPr>
            <p:custDataLst>
              <p:tags r:id="rId5"/>
            </p:custDataLst>
          </p:nvPr>
        </p:nvSpPr>
        <p:spPr>
          <a:xfrm>
            <a:off x="2829560" y="2045970"/>
            <a:ext cx="1014730" cy="1188085"/>
          </a:xfrm>
          <a:prstGeom prst="roundRect">
            <a:avLst/>
          </a:prstGeom>
          <a:noFill/>
          <a:ln>
            <a:solidFill>
              <a:srgbClr val="B5CBE7">
                <a:lumMod val="50000"/>
              </a:srgbClr>
            </a:solidFill>
          </a:ln>
        </p:spPr>
        <p:style>
          <a:lnRef idx="2">
            <a:srgbClr val="5B9BD5">
              <a:lumMod val="75000"/>
            </a:srgbClr>
          </a:lnRef>
          <a:fillRef idx="1">
            <a:srgbClr val="5B9BD5"/>
          </a:fillRef>
          <a:effectRef idx="0">
            <a:srgbClr val="FFFFFF"/>
          </a:effectRef>
          <a:fontRef idx="minor">
            <a:srgbClr val="FFFFFF"/>
          </a:fontRef>
        </p:style>
        <p:txBody>
          <a:bodyPr rtlCol="0" anchor="ctr"/>
          <a:p>
            <a:pPr algn="l"/>
            <a:r>
              <a:rPr lang="zh-CN" altLang="en-US" sz="2400" b="1">
                <a:solidFill>
                  <a:schemeClr val="tx1"/>
                </a:solidFill>
                <a:effectLst/>
                <a:latin typeface="楷体" panose="02010609060101010101" charset="-122"/>
                <a:ea typeface="楷体" panose="02010609060101010101" charset="-122"/>
                <a:cs typeface="仿宋" panose="02010609060101010101" pitchFamily="49" charset="-122"/>
              </a:rPr>
              <a:t>中体西用</a:t>
            </a:r>
            <a:endParaRPr lang="zh-CN" altLang="en-US" sz="2400" b="1">
              <a:solidFill>
                <a:schemeClr val="tx1"/>
              </a:solidFill>
              <a:effectLst/>
              <a:latin typeface="楷体" panose="02010609060101010101" charset="-122"/>
              <a:ea typeface="楷体" panose="02010609060101010101" charset="-122"/>
              <a:cs typeface="仿宋" panose="02010609060101010101" pitchFamily="49" charset="-122"/>
            </a:endParaRPr>
          </a:p>
        </p:txBody>
      </p:sp>
      <p:sp>
        <p:nvSpPr>
          <p:cNvPr id="21" name="圆角矩形 20"/>
          <p:cNvSpPr/>
          <p:nvPr>
            <p:custDataLst>
              <p:tags r:id="rId6"/>
            </p:custDataLst>
          </p:nvPr>
        </p:nvSpPr>
        <p:spPr>
          <a:xfrm>
            <a:off x="4624705" y="2059940"/>
            <a:ext cx="965200" cy="1158240"/>
          </a:xfrm>
          <a:prstGeom prst="roundRect">
            <a:avLst/>
          </a:prstGeom>
          <a:noFill/>
          <a:ln>
            <a:solidFill>
              <a:srgbClr val="B5CBE7">
                <a:lumMod val="50000"/>
              </a:srgbClr>
            </a:solidFill>
          </a:ln>
        </p:spPr>
        <p:style>
          <a:lnRef idx="2">
            <a:srgbClr val="5B9BD5">
              <a:lumMod val="75000"/>
            </a:srgbClr>
          </a:lnRef>
          <a:fillRef idx="1">
            <a:srgbClr val="5B9BD5"/>
          </a:fillRef>
          <a:effectRef idx="0">
            <a:srgbClr val="FFFFFF"/>
          </a:effectRef>
          <a:fontRef idx="minor">
            <a:srgbClr val="FFFFFF"/>
          </a:fontRef>
        </p:style>
        <p:txBody>
          <a:bodyPr rtlCol="0" anchor="ctr"/>
          <a:p>
            <a:pPr algn="l">
              <a:lnSpc>
                <a:spcPts val="2400"/>
              </a:lnSpc>
            </a:pPr>
            <a:r>
              <a:rPr lang="zh-CN" altLang="en-US" sz="2400" b="1">
                <a:solidFill>
                  <a:schemeClr val="tx1"/>
                </a:solidFill>
                <a:effectLst/>
                <a:latin typeface="楷体" panose="02010609060101010101" charset="-122"/>
                <a:ea typeface="楷体" panose="02010609060101010101" charset="-122"/>
                <a:cs typeface="仿宋" panose="02010609060101010101" pitchFamily="49" charset="-122"/>
              </a:rPr>
              <a:t>维新思想</a:t>
            </a:r>
            <a:endParaRPr lang="zh-CN" altLang="en-US" sz="2400" b="1">
              <a:solidFill>
                <a:schemeClr val="tx1"/>
              </a:solidFill>
              <a:effectLst/>
              <a:latin typeface="楷体" panose="02010609060101010101" charset="-122"/>
              <a:ea typeface="楷体" panose="02010609060101010101" charset="-122"/>
              <a:cs typeface="仿宋" panose="02010609060101010101" pitchFamily="49" charset="-122"/>
            </a:endParaRPr>
          </a:p>
        </p:txBody>
      </p:sp>
      <p:sp>
        <p:nvSpPr>
          <p:cNvPr id="22" name="圆角矩形 21"/>
          <p:cNvSpPr/>
          <p:nvPr>
            <p:custDataLst>
              <p:tags r:id="rId7"/>
            </p:custDataLst>
          </p:nvPr>
        </p:nvSpPr>
        <p:spPr>
          <a:xfrm>
            <a:off x="6057900" y="2054225"/>
            <a:ext cx="895985" cy="1188085"/>
          </a:xfrm>
          <a:prstGeom prst="roundRect">
            <a:avLst/>
          </a:prstGeom>
          <a:noFill/>
          <a:ln>
            <a:solidFill>
              <a:srgbClr val="B5CBE7">
                <a:lumMod val="50000"/>
              </a:srgbClr>
            </a:solidFill>
          </a:ln>
        </p:spPr>
        <p:style>
          <a:lnRef idx="2">
            <a:srgbClr val="5B9BD5">
              <a:lumMod val="75000"/>
            </a:srgbClr>
          </a:lnRef>
          <a:fillRef idx="1">
            <a:srgbClr val="5B9BD5"/>
          </a:fillRef>
          <a:effectRef idx="0">
            <a:srgbClr val="FFFFFF"/>
          </a:effectRef>
          <a:fontRef idx="minor">
            <a:srgbClr val="FFFFFF"/>
          </a:fontRef>
        </p:style>
        <p:txBody>
          <a:bodyPr rtlCol="0" anchor="ctr"/>
          <a:p>
            <a:pPr algn="l"/>
            <a:r>
              <a:rPr lang="zh-CN" altLang="en-US" sz="2400" b="1">
                <a:solidFill>
                  <a:schemeClr val="tx1"/>
                </a:solidFill>
                <a:effectLst/>
                <a:latin typeface="楷体" panose="02010609060101010101" charset="-122"/>
                <a:ea typeface="楷体" panose="02010609060101010101" charset="-122"/>
                <a:cs typeface="仿宋" panose="02010609060101010101" pitchFamily="49" charset="-122"/>
              </a:rPr>
              <a:t>三民主义</a:t>
            </a:r>
            <a:endParaRPr lang="zh-CN" altLang="en-US" sz="2400" b="1">
              <a:solidFill>
                <a:schemeClr val="tx1"/>
              </a:solidFill>
              <a:effectLst/>
              <a:latin typeface="楷体" panose="02010609060101010101" charset="-122"/>
              <a:ea typeface="楷体" panose="02010609060101010101" charset="-122"/>
              <a:cs typeface="仿宋" panose="02010609060101010101" pitchFamily="49" charset="-122"/>
            </a:endParaRPr>
          </a:p>
        </p:txBody>
      </p:sp>
      <p:sp>
        <p:nvSpPr>
          <p:cNvPr id="23" name="圆角矩形 22"/>
          <p:cNvSpPr/>
          <p:nvPr>
            <p:custDataLst>
              <p:tags r:id="rId8"/>
            </p:custDataLst>
          </p:nvPr>
        </p:nvSpPr>
        <p:spPr>
          <a:xfrm>
            <a:off x="7421880" y="2027555"/>
            <a:ext cx="952500" cy="1188085"/>
          </a:xfrm>
          <a:prstGeom prst="roundRect">
            <a:avLst/>
          </a:prstGeom>
          <a:noFill/>
          <a:ln>
            <a:solidFill>
              <a:srgbClr val="B5CBE7">
                <a:lumMod val="50000"/>
              </a:srgbClr>
            </a:solidFill>
          </a:ln>
        </p:spPr>
        <p:style>
          <a:lnRef idx="2">
            <a:srgbClr val="5B9BD5">
              <a:lumMod val="75000"/>
            </a:srgbClr>
          </a:lnRef>
          <a:fillRef idx="1">
            <a:srgbClr val="5B9BD5"/>
          </a:fillRef>
          <a:effectRef idx="0">
            <a:srgbClr val="FFFFFF"/>
          </a:effectRef>
          <a:fontRef idx="minor">
            <a:srgbClr val="FFFFFF"/>
          </a:fontRef>
        </p:style>
        <p:txBody>
          <a:bodyPr rtlCol="0" anchor="ctr"/>
          <a:p>
            <a:pPr algn="l"/>
            <a:r>
              <a:rPr lang="zh-CN" altLang="en-US" sz="2400" b="1">
                <a:solidFill>
                  <a:schemeClr val="tx1"/>
                </a:solidFill>
                <a:effectLst/>
                <a:latin typeface="楷体" panose="02010609060101010101" charset="-122"/>
                <a:ea typeface="楷体" panose="02010609060101010101" charset="-122"/>
                <a:cs typeface="仿宋" panose="02010609060101010101" pitchFamily="49" charset="-122"/>
              </a:rPr>
              <a:t>民主、科学</a:t>
            </a:r>
            <a:endParaRPr lang="zh-CN" altLang="en-US" sz="2400" b="1">
              <a:solidFill>
                <a:schemeClr val="tx1"/>
              </a:solidFill>
              <a:effectLst/>
              <a:latin typeface="楷体" panose="02010609060101010101" charset="-122"/>
              <a:ea typeface="楷体" panose="02010609060101010101" charset="-122"/>
              <a:cs typeface="仿宋" panose="02010609060101010101" pitchFamily="49" charset="-122"/>
            </a:endParaRPr>
          </a:p>
        </p:txBody>
      </p:sp>
      <p:sp>
        <p:nvSpPr>
          <p:cNvPr id="25" name="圆角矩形 24"/>
          <p:cNvSpPr/>
          <p:nvPr>
            <p:custDataLst>
              <p:tags r:id="rId9"/>
            </p:custDataLst>
          </p:nvPr>
        </p:nvSpPr>
        <p:spPr>
          <a:xfrm>
            <a:off x="9476105" y="3714115"/>
            <a:ext cx="1729105" cy="386080"/>
          </a:xfrm>
          <a:prstGeom prst="roundRect">
            <a:avLst/>
          </a:prstGeom>
          <a:noFill/>
          <a:ln>
            <a:solidFill>
              <a:srgbClr val="B5CBE7">
                <a:lumMod val="50000"/>
              </a:srgbClr>
            </a:solidFill>
          </a:ln>
        </p:spPr>
        <p:style>
          <a:lnRef idx="2">
            <a:srgbClr val="5B9BD5">
              <a:lumMod val="75000"/>
            </a:srgbClr>
          </a:lnRef>
          <a:fillRef idx="1">
            <a:srgbClr val="5B9BD5"/>
          </a:fillRef>
          <a:effectRef idx="0">
            <a:srgbClr val="FFFFFF"/>
          </a:effectRef>
          <a:fontRef idx="minor">
            <a:srgbClr val="FFFFFF"/>
          </a:fontRef>
        </p:style>
        <p:txBody>
          <a:bodyPr rtlCol="0" anchor="ctr"/>
          <a:p>
            <a:pPr algn="ctr"/>
            <a:r>
              <a:rPr lang="zh-CN" altLang="en-US" sz="2400" b="1">
                <a:solidFill>
                  <a:schemeClr val="tx1"/>
                </a:solidFill>
                <a:latin typeface="楷体" panose="02010609060101010101" charset="-122"/>
                <a:ea typeface="楷体" panose="02010609060101010101" charset="-122"/>
              </a:rPr>
              <a:t>无产阶级</a:t>
            </a:r>
            <a:endParaRPr lang="zh-CN" altLang="en-US" sz="2400" b="1">
              <a:solidFill>
                <a:schemeClr val="tx1"/>
              </a:solidFill>
              <a:latin typeface="楷体" panose="02010609060101010101" charset="-122"/>
              <a:ea typeface="楷体" panose="02010609060101010101" charset="-122"/>
            </a:endParaRPr>
          </a:p>
        </p:txBody>
      </p:sp>
      <p:sp>
        <p:nvSpPr>
          <p:cNvPr id="26" name="圆角矩形 25"/>
          <p:cNvSpPr/>
          <p:nvPr>
            <p:custDataLst>
              <p:tags r:id="rId10"/>
            </p:custDataLst>
          </p:nvPr>
        </p:nvSpPr>
        <p:spPr>
          <a:xfrm>
            <a:off x="10521315" y="1990090"/>
            <a:ext cx="960120" cy="1158240"/>
          </a:xfrm>
          <a:prstGeom prst="roundRect">
            <a:avLst/>
          </a:prstGeom>
          <a:noFill/>
          <a:ln>
            <a:solidFill>
              <a:srgbClr val="B5CBE7">
                <a:lumMod val="50000"/>
              </a:srgbClr>
            </a:solidFill>
          </a:ln>
        </p:spPr>
        <p:style>
          <a:lnRef idx="2">
            <a:srgbClr val="5B9BD5">
              <a:lumMod val="75000"/>
            </a:srgbClr>
          </a:lnRef>
          <a:fillRef idx="1">
            <a:srgbClr val="5B9BD5"/>
          </a:fillRef>
          <a:effectRef idx="0">
            <a:srgbClr val="FFFFFF"/>
          </a:effectRef>
          <a:fontRef idx="minor">
            <a:srgbClr val="FFFFFF"/>
          </a:fontRef>
        </p:style>
        <p:txBody>
          <a:bodyPr rtlCol="0" anchor="ctr"/>
          <a:p>
            <a:pPr algn="l">
              <a:lnSpc>
                <a:spcPts val="2400"/>
              </a:lnSpc>
            </a:pPr>
            <a:r>
              <a:rPr lang="zh-CN" altLang="en-US" sz="2400" b="1">
                <a:solidFill>
                  <a:schemeClr val="tx1"/>
                </a:solidFill>
                <a:effectLst/>
                <a:latin typeface="楷体" panose="02010609060101010101" charset="-122"/>
                <a:ea typeface="楷体" panose="02010609060101010101" charset="-122"/>
                <a:cs typeface="仿宋" panose="02010609060101010101" pitchFamily="49" charset="-122"/>
              </a:rPr>
              <a:t>毛泽东思想</a:t>
            </a:r>
            <a:endParaRPr lang="zh-CN" altLang="en-US" sz="2400" b="1">
              <a:solidFill>
                <a:schemeClr val="tx1"/>
              </a:solidFill>
              <a:effectLst/>
              <a:latin typeface="楷体" panose="02010609060101010101" charset="-122"/>
              <a:ea typeface="楷体" panose="02010609060101010101" charset="-122"/>
              <a:cs typeface="仿宋" panose="02010609060101010101" pitchFamily="49" charset="-122"/>
            </a:endParaRPr>
          </a:p>
        </p:txBody>
      </p:sp>
      <p:sp>
        <p:nvSpPr>
          <p:cNvPr id="42" name="圆角矩形 41"/>
          <p:cNvSpPr/>
          <p:nvPr>
            <p:custDataLst>
              <p:tags r:id="rId11"/>
            </p:custDataLst>
          </p:nvPr>
        </p:nvSpPr>
        <p:spPr>
          <a:xfrm>
            <a:off x="4006215" y="5291455"/>
            <a:ext cx="1275715" cy="461645"/>
          </a:xfrm>
          <a:prstGeom prst="roundRect">
            <a:avLst/>
          </a:prstGeom>
          <a:noFill/>
          <a:ln>
            <a:solidFill>
              <a:srgbClr val="B5CBE7">
                <a:lumMod val="50000"/>
              </a:srgbClr>
            </a:solidFill>
          </a:ln>
        </p:spPr>
        <p:style>
          <a:lnRef idx="2">
            <a:srgbClr val="5B9BD5">
              <a:lumMod val="75000"/>
            </a:srgbClr>
          </a:lnRef>
          <a:fillRef idx="1">
            <a:srgbClr val="5B9BD5"/>
          </a:fillRef>
          <a:effectRef idx="0">
            <a:srgbClr val="FFFFFF"/>
          </a:effectRef>
          <a:fontRef idx="minor">
            <a:srgbClr val="FFFFFF"/>
          </a:fontRef>
        </p:style>
        <p:txBody>
          <a:bodyPr rtlCol="0" anchor="ctr"/>
          <a:p>
            <a:pPr algn="l">
              <a:lnSpc>
                <a:spcPts val="2400"/>
              </a:lnSpc>
            </a:pPr>
            <a:r>
              <a:rPr lang="zh-CN" altLang="en-US" sz="2400" b="1">
                <a:solidFill>
                  <a:schemeClr val="tx1"/>
                </a:solidFill>
                <a:effectLst/>
                <a:latin typeface="楷体" panose="02010609060101010101" charset="-122"/>
                <a:ea typeface="楷体" panose="02010609060101010101" charset="-122"/>
                <a:cs typeface="仿宋" panose="02010609060101010101" pitchFamily="49" charset="-122"/>
              </a:rPr>
              <a:t>唐人街</a:t>
            </a:r>
            <a:endParaRPr lang="zh-CN" altLang="en-US" sz="2400" b="1">
              <a:solidFill>
                <a:schemeClr val="tx1"/>
              </a:solidFill>
              <a:effectLst/>
              <a:latin typeface="楷体" panose="02010609060101010101" charset="-122"/>
              <a:ea typeface="楷体" panose="02010609060101010101" charset="-122"/>
              <a:cs typeface="仿宋" panose="02010609060101010101" pitchFamily="49" charset="-122"/>
            </a:endParaRPr>
          </a:p>
        </p:txBody>
      </p:sp>
      <p:sp>
        <p:nvSpPr>
          <p:cNvPr id="43" name="圆角矩形 42"/>
          <p:cNvSpPr/>
          <p:nvPr>
            <p:custDataLst>
              <p:tags r:id="rId12"/>
            </p:custDataLst>
          </p:nvPr>
        </p:nvSpPr>
        <p:spPr>
          <a:xfrm>
            <a:off x="5405755" y="5321300"/>
            <a:ext cx="1168400" cy="436880"/>
          </a:xfrm>
          <a:prstGeom prst="roundRect">
            <a:avLst/>
          </a:prstGeom>
          <a:noFill/>
          <a:ln>
            <a:solidFill>
              <a:srgbClr val="B5CBE7">
                <a:lumMod val="50000"/>
              </a:srgbClr>
            </a:solidFill>
          </a:ln>
        </p:spPr>
        <p:style>
          <a:lnRef idx="2">
            <a:srgbClr val="5B9BD5">
              <a:lumMod val="75000"/>
            </a:srgbClr>
          </a:lnRef>
          <a:fillRef idx="1">
            <a:srgbClr val="5B9BD5"/>
          </a:fillRef>
          <a:effectRef idx="0">
            <a:srgbClr val="FFFFFF"/>
          </a:effectRef>
          <a:fontRef idx="minor">
            <a:srgbClr val="FFFFFF"/>
          </a:fontRef>
        </p:style>
        <p:txBody>
          <a:bodyPr rtlCol="0" anchor="ctr"/>
          <a:p>
            <a:pPr algn="l"/>
            <a:r>
              <a:rPr lang="zh-CN" altLang="en-US" sz="2400" b="1">
                <a:solidFill>
                  <a:schemeClr val="tx1"/>
                </a:solidFill>
                <a:effectLst/>
                <a:latin typeface="楷体" panose="02010609060101010101" charset="-122"/>
                <a:ea typeface="楷体" panose="02010609060101010101" charset="-122"/>
                <a:cs typeface="仿宋" panose="02010609060101010101" pitchFamily="49" charset="-122"/>
              </a:rPr>
              <a:t>科举制</a:t>
            </a:r>
            <a:endParaRPr lang="zh-CN" altLang="en-US" sz="2400" b="1">
              <a:solidFill>
                <a:schemeClr val="tx1"/>
              </a:solidFill>
              <a:effectLst/>
              <a:latin typeface="楷体" panose="02010609060101010101" charset="-122"/>
              <a:ea typeface="楷体" panose="02010609060101010101" charset="-122"/>
              <a:cs typeface="仿宋" panose="02010609060101010101" pitchFamily="49" charset="-122"/>
            </a:endParaRPr>
          </a:p>
        </p:txBody>
      </p:sp>
      <p:sp>
        <p:nvSpPr>
          <p:cNvPr id="45" name="圆角矩形 44"/>
          <p:cNvSpPr/>
          <p:nvPr>
            <p:custDataLst>
              <p:tags r:id="rId13"/>
            </p:custDataLst>
          </p:nvPr>
        </p:nvSpPr>
        <p:spPr>
          <a:xfrm>
            <a:off x="6739890" y="5325745"/>
            <a:ext cx="1280795" cy="427355"/>
          </a:xfrm>
          <a:prstGeom prst="roundRect">
            <a:avLst/>
          </a:prstGeom>
          <a:noFill/>
          <a:ln>
            <a:solidFill>
              <a:srgbClr val="B5CBE7">
                <a:lumMod val="50000"/>
              </a:srgbClr>
            </a:solidFill>
          </a:ln>
        </p:spPr>
        <p:style>
          <a:lnRef idx="2">
            <a:srgbClr val="5B9BD5">
              <a:lumMod val="75000"/>
            </a:srgbClr>
          </a:lnRef>
          <a:fillRef idx="1">
            <a:srgbClr val="5B9BD5"/>
          </a:fillRef>
          <a:effectRef idx="0">
            <a:srgbClr val="FFFFFF"/>
          </a:effectRef>
          <a:fontRef idx="minor">
            <a:srgbClr val="FFFFFF"/>
          </a:fontRef>
        </p:style>
        <p:txBody>
          <a:bodyPr rtlCol="0" anchor="ctr"/>
          <a:p>
            <a:pPr algn="l">
              <a:lnSpc>
                <a:spcPts val="2400"/>
              </a:lnSpc>
            </a:pPr>
            <a:r>
              <a:rPr lang="zh-CN" altLang="en-US" sz="2400" b="1">
                <a:solidFill>
                  <a:schemeClr val="tx1"/>
                </a:solidFill>
                <a:effectLst/>
                <a:latin typeface="楷体" panose="02010609060101010101" charset="-122"/>
                <a:ea typeface="楷体" panose="02010609060101010101" charset="-122"/>
                <a:cs typeface="仿宋" panose="02010609060101010101" pitchFamily="49" charset="-122"/>
              </a:rPr>
              <a:t>茶文化</a:t>
            </a:r>
            <a:endParaRPr lang="zh-CN" altLang="en-US" sz="2400" b="1">
              <a:solidFill>
                <a:schemeClr val="tx1"/>
              </a:solidFill>
              <a:effectLst/>
              <a:latin typeface="楷体" panose="02010609060101010101" charset="-122"/>
              <a:ea typeface="楷体" panose="02010609060101010101" charset="-122"/>
              <a:cs typeface="仿宋" panose="02010609060101010101" pitchFamily="49" charset="-122"/>
            </a:endParaRPr>
          </a:p>
        </p:txBody>
      </p:sp>
      <p:sp>
        <p:nvSpPr>
          <p:cNvPr id="46" name="圆角矩形 45"/>
          <p:cNvSpPr/>
          <p:nvPr>
            <p:custDataLst>
              <p:tags r:id="rId14"/>
            </p:custDataLst>
          </p:nvPr>
        </p:nvSpPr>
        <p:spPr>
          <a:xfrm>
            <a:off x="8127365" y="5334000"/>
            <a:ext cx="1537335" cy="436245"/>
          </a:xfrm>
          <a:prstGeom prst="roundRect">
            <a:avLst/>
          </a:prstGeom>
          <a:noFill/>
          <a:ln>
            <a:solidFill>
              <a:srgbClr val="B5CBE7">
                <a:lumMod val="50000"/>
              </a:srgbClr>
            </a:solidFill>
          </a:ln>
        </p:spPr>
        <p:style>
          <a:lnRef idx="2">
            <a:srgbClr val="5B9BD5">
              <a:lumMod val="75000"/>
            </a:srgbClr>
          </a:lnRef>
          <a:fillRef idx="1">
            <a:srgbClr val="5B9BD5"/>
          </a:fillRef>
          <a:effectRef idx="0">
            <a:srgbClr val="FFFFFF"/>
          </a:effectRef>
          <a:fontRef idx="minor">
            <a:srgbClr val="FFFFFF"/>
          </a:fontRef>
        </p:style>
        <p:txBody>
          <a:bodyPr rtlCol="0" anchor="ctr"/>
          <a:p>
            <a:pPr algn="l"/>
            <a:r>
              <a:rPr lang="zh-CN" altLang="en-US" sz="2400" b="1">
                <a:solidFill>
                  <a:schemeClr val="tx1"/>
                </a:solidFill>
                <a:effectLst/>
                <a:latin typeface="楷体" panose="02010609060101010101" charset="-122"/>
                <a:ea typeface="楷体" panose="02010609060101010101" charset="-122"/>
                <a:cs typeface="仿宋" panose="02010609060101010101" pitchFamily="49" charset="-122"/>
              </a:rPr>
              <a:t>中国服饰</a:t>
            </a:r>
            <a:endParaRPr lang="zh-CN" altLang="en-US" sz="2400" b="1">
              <a:solidFill>
                <a:schemeClr val="tx1"/>
              </a:solidFill>
              <a:effectLst/>
              <a:latin typeface="楷体" panose="02010609060101010101" charset="-122"/>
              <a:ea typeface="楷体" panose="02010609060101010101" charset="-122"/>
              <a:cs typeface="仿宋" panose="02010609060101010101" pitchFamily="49" charset="-122"/>
            </a:endParaRPr>
          </a:p>
        </p:txBody>
      </p:sp>
      <p:grpSp>
        <p:nvGrpSpPr>
          <p:cNvPr id="49" name="组合 48"/>
          <p:cNvGrpSpPr/>
          <p:nvPr/>
        </p:nvGrpSpPr>
        <p:grpSpPr>
          <a:xfrm rot="10800000" flipV="1">
            <a:off x="4776470" y="3399155"/>
            <a:ext cx="3256915" cy="166370"/>
            <a:chOff x="3622" y="4867"/>
            <a:chExt cx="3661" cy="739"/>
          </a:xfrm>
        </p:grpSpPr>
        <p:grpSp>
          <p:nvGrpSpPr>
            <p:cNvPr id="50" name="组合 49"/>
            <p:cNvGrpSpPr/>
            <p:nvPr/>
          </p:nvGrpSpPr>
          <p:grpSpPr>
            <a:xfrm rot="0">
              <a:off x="3622" y="4892"/>
              <a:ext cx="3661" cy="350"/>
              <a:chOff x="2075" y="7612"/>
              <a:chExt cx="12649" cy="350"/>
            </a:xfrm>
          </p:grpSpPr>
          <p:cxnSp>
            <p:nvCxnSpPr>
              <p:cNvPr id="51" name="直接连接符 50"/>
              <p:cNvCxnSpPr/>
              <p:nvPr>
                <p:custDataLst>
                  <p:tags r:id="rId15"/>
                </p:custDataLst>
              </p:nvPr>
            </p:nvCxnSpPr>
            <p:spPr>
              <a:xfrm>
                <a:off x="2075" y="7746"/>
                <a:ext cx="46" cy="202"/>
              </a:xfrm>
              <a:prstGeom prst="line">
                <a:avLst/>
              </a:prstGeom>
              <a:ln w="22225" cmpd="sng">
                <a:solidFill>
                  <a:schemeClr val="accent1">
                    <a:shade val="50000"/>
                  </a:schemeClr>
                </a:solidFill>
                <a:prstDash val="solid"/>
              </a:ln>
            </p:spPr>
            <p:style>
              <a:lnRef idx="2">
                <a:schemeClr val="accent1"/>
              </a:lnRef>
              <a:fillRef idx="0">
                <a:srgbClr val="FFFFFF"/>
              </a:fillRef>
              <a:effectRef idx="0">
                <a:srgbClr val="FFFFFF"/>
              </a:effectRef>
              <a:fontRef idx="minor">
                <a:schemeClr val="tx1"/>
              </a:fontRef>
            </p:style>
          </p:cxnSp>
          <p:cxnSp>
            <p:nvCxnSpPr>
              <p:cNvPr id="52" name="直接连接符 51"/>
              <p:cNvCxnSpPr/>
              <p:nvPr>
                <p:custDataLst>
                  <p:tags r:id="rId16"/>
                </p:custDataLst>
              </p:nvPr>
            </p:nvCxnSpPr>
            <p:spPr>
              <a:xfrm flipH="1">
                <a:off x="14710" y="7612"/>
                <a:ext cx="14" cy="302"/>
              </a:xfrm>
              <a:prstGeom prst="line">
                <a:avLst/>
              </a:prstGeom>
              <a:ln w="22225" cmpd="sng">
                <a:solidFill>
                  <a:schemeClr val="accent1">
                    <a:shade val="50000"/>
                  </a:schemeClr>
                </a:solidFill>
                <a:prstDash val="solid"/>
              </a:ln>
            </p:spPr>
            <p:style>
              <a:lnRef idx="2">
                <a:schemeClr val="accent1"/>
              </a:lnRef>
              <a:fillRef idx="0">
                <a:srgbClr val="FFFFFF"/>
              </a:fillRef>
              <a:effectRef idx="0">
                <a:srgbClr val="FFFFFF"/>
              </a:effectRef>
              <a:fontRef idx="minor">
                <a:schemeClr val="tx1"/>
              </a:fontRef>
            </p:style>
          </p:cxnSp>
          <p:cxnSp>
            <p:nvCxnSpPr>
              <p:cNvPr id="53" name="直接连接符 52"/>
              <p:cNvCxnSpPr/>
              <p:nvPr>
                <p:custDataLst>
                  <p:tags r:id="rId17"/>
                </p:custDataLst>
              </p:nvPr>
            </p:nvCxnSpPr>
            <p:spPr>
              <a:xfrm flipV="1">
                <a:off x="2122" y="7914"/>
                <a:ext cx="12573" cy="48"/>
              </a:xfrm>
              <a:prstGeom prst="line">
                <a:avLst/>
              </a:prstGeom>
              <a:ln w="22225" cmpd="sng">
                <a:solidFill>
                  <a:schemeClr val="accent1">
                    <a:shade val="50000"/>
                  </a:schemeClr>
                </a:solidFill>
                <a:prstDash val="solid"/>
              </a:ln>
            </p:spPr>
            <p:style>
              <a:lnRef idx="2">
                <a:schemeClr val="accent1"/>
              </a:lnRef>
              <a:fillRef idx="0">
                <a:srgbClr val="FFFFFF"/>
              </a:fillRef>
              <a:effectRef idx="0">
                <a:srgbClr val="FFFFFF"/>
              </a:effectRef>
              <a:fontRef idx="minor">
                <a:schemeClr val="tx1"/>
              </a:fontRef>
            </p:style>
          </p:cxnSp>
        </p:grpSp>
        <p:cxnSp>
          <p:nvCxnSpPr>
            <p:cNvPr id="54" name="直接连接符 53"/>
            <p:cNvCxnSpPr/>
            <p:nvPr>
              <p:custDataLst>
                <p:tags r:id="rId18"/>
              </p:custDataLst>
            </p:nvPr>
          </p:nvCxnSpPr>
          <p:spPr>
            <a:xfrm>
              <a:off x="5671" y="4867"/>
              <a:ext cx="0" cy="739"/>
            </a:xfrm>
            <a:prstGeom prst="line">
              <a:avLst/>
            </a:prstGeom>
            <a:ln w="22225" cmpd="sng">
              <a:solidFill>
                <a:schemeClr val="accent1">
                  <a:shade val="50000"/>
                </a:schemeClr>
              </a:solidFill>
              <a:prstDash val="solid"/>
            </a:ln>
          </p:spPr>
          <p:style>
            <a:lnRef idx="2">
              <a:schemeClr val="accent1"/>
            </a:lnRef>
            <a:fillRef idx="0">
              <a:srgbClr val="FFFFFF"/>
            </a:fillRef>
            <a:effectRef idx="0">
              <a:srgbClr val="FFFFFF"/>
            </a:effectRef>
            <a:fontRef idx="minor">
              <a:schemeClr val="tx1"/>
            </a:fontRef>
          </p:style>
        </p:cxnSp>
      </p:grpSp>
      <p:grpSp>
        <p:nvGrpSpPr>
          <p:cNvPr id="55" name="组合 54"/>
          <p:cNvGrpSpPr/>
          <p:nvPr/>
        </p:nvGrpSpPr>
        <p:grpSpPr>
          <a:xfrm rot="10800000" flipV="1">
            <a:off x="1581150" y="3373398"/>
            <a:ext cx="1772285" cy="179323"/>
            <a:chOff x="3622" y="4892"/>
            <a:chExt cx="3661" cy="748"/>
          </a:xfrm>
        </p:grpSpPr>
        <p:grpSp>
          <p:nvGrpSpPr>
            <p:cNvPr id="56" name="组合 55"/>
            <p:cNvGrpSpPr/>
            <p:nvPr/>
          </p:nvGrpSpPr>
          <p:grpSpPr>
            <a:xfrm rot="0">
              <a:off x="3622" y="4892"/>
              <a:ext cx="3661" cy="350"/>
              <a:chOff x="2075" y="7612"/>
              <a:chExt cx="12649" cy="350"/>
            </a:xfrm>
          </p:grpSpPr>
          <p:cxnSp>
            <p:nvCxnSpPr>
              <p:cNvPr id="57" name="直接连接符 56"/>
              <p:cNvCxnSpPr/>
              <p:nvPr>
                <p:custDataLst>
                  <p:tags r:id="rId19"/>
                </p:custDataLst>
              </p:nvPr>
            </p:nvCxnSpPr>
            <p:spPr>
              <a:xfrm>
                <a:off x="2075" y="7746"/>
                <a:ext cx="46" cy="202"/>
              </a:xfrm>
              <a:prstGeom prst="line">
                <a:avLst/>
              </a:prstGeom>
              <a:ln w="22225" cmpd="sng">
                <a:solidFill>
                  <a:schemeClr val="accent1">
                    <a:shade val="50000"/>
                  </a:schemeClr>
                </a:solidFill>
                <a:prstDash val="solid"/>
              </a:ln>
            </p:spPr>
            <p:style>
              <a:lnRef idx="2">
                <a:schemeClr val="accent1"/>
              </a:lnRef>
              <a:fillRef idx="0">
                <a:srgbClr val="FFFFFF"/>
              </a:fillRef>
              <a:effectRef idx="0">
                <a:srgbClr val="FFFFFF"/>
              </a:effectRef>
              <a:fontRef idx="minor">
                <a:schemeClr val="tx1"/>
              </a:fontRef>
            </p:style>
          </p:cxnSp>
          <p:cxnSp>
            <p:nvCxnSpPr>
              <p:cNvPr id="58" name="直接连接符 57"/>
              <p:cNvCxnSpPr/>
              <p:nvPr>
                <p:custDataLst>
                  <p:tags r:id="rId20"/>
                </p:custDataLst>
              </p:nvPr>
            </p:nvCxnSpPr>
            <p:spPr>
              <a:xfrm flipH="1">
                <a:off x="14710" y="7612"/>
                <a:ext cx="14" cy="302"/>
              </a:xfrm>
              <a:prstGeom prst="line">
                <a:avLst/>
              </a:prstGeom>
              <a:ln w="22225" cmpd="sng">
                <a:solidFill>
                  <a:schemeClr val="accent1">
                    <a:shade val="50000"/>
                  </a:schemeClr>
                </a:solidFill>
                <a:prstDash val="solid"/>
              </a:ln>
            </p:spPr>
            <p:style>
              <a:lnRef idx="2">
                <a:schemeClr val="accent1"/>
              </a:lnRef>
              <a:fillRef idx="0">
                <a:srgbClr val="FFFFFF"/>
              </a:fillRef>
              <a:effectRef idx="0">
                <a:srgbClr val="FFFFFF"/>
              </a:effectRef>
              <a:fontRef idx="minor">
                <a:schemeClr val="tx1"/>
              </a:fontRef>
            </p:style>
          </p:cxnSp>
          <p:cxnSp>
            <p:nvCxnSpPr>
              <p:cNvPr id="59" name="直接连接符 58"/>
              <p:cNvCxnSpPr/>
              <p:nvPr>
                <p:custDataLst>
                  <p:tags r:id="rId21"/>
                </p:custDataLst>
              </p:nvPr>
            </p:nvCxnSpPr>
            <p:spPr>
              <a:xfrm flipV="1">
                <a:off x="2122" y="7914"/>
                <a:ext cx="12573" cy="48"/>
              </a:xfrm>
              <a:prstGeom prst="line">
                <a:avLst/>
              </a:prstGeom>
              <a:ln w="22225" cmpd="sng">
                <a:solidFill>
                  <a:schemeClr val="accent1">
                    <a:shade val="50000"/>
                  </a:schemeClr>
                </a:solidFill>
                <a:prstDash val="solid"/>
              </a:ln>
            </p:spPr>
            <p:style>
              <a:lnRef idx="2">
                <a:schemeClr val="accent1"/>
              </a:lnRef>
              <a:fillRef idx="0">
                <a:srgbClr val="FFFFFF"/>
              </a:fillRef>
              <a:effectRef idx="0">
                <a:srgbClr val="FFFFFF"/>
              </a:effectRef>
              <a:fontRef idx="minor">
                <a:schemeClr val="tx1"/>
              </a:fontRef>
            </p:style>
          </p:cxnSp>
        </p:grpSp>
        <p:cxnSp>
          <p:nvCxnSpPr>
            <p:cNvPr id="60" name="直接连接符 59"/>
            <p:cNvCxnSpPr/>
            <p:nvPr>
              <p:custDataLst>
                <p:tags r:id="rId22"/>
              </p:custDataLst>
            </p:nvPr>
          </p:nvCxnSpPr>
          <p:spPr>
            <a:xfrm>
              <a:off x="5439" y="4901"/>
              <a:ext cx="0" cy="739"/>
            </a:xfrm>
            <a:prstGeom prst="line">
              <a:avLst/>
            </a:prstGeom>
            <a:ln w="22225" cmpd="sng">
              <a:solidFill>
                <a:schemeClr val="accent1">
                  <a:shade val="50000"/>
                </a:schemeClr>
              </a:solidFill>
              <a:prstDash val="solid"/>
            </a:ln>
          </p:spPr>
          <p:style>
            <a:lnRef idx="2">
              <a:schemeClr val="accent1"/>
            </a:lnRef>
            <a:fillRef idx="0">
              <a:srgbClr val="FFFFFF"/>
            </a:fillRef>
            <a:effectRef idx="0">
              <a:srgbClr val="FFFFFF"/>
            </a:effectRef>
            <a:fontRef idx="minor">
              <a:schemeClr val="tx1"/>
            </a:fontRef>
          </p:style>
        </p:cxnSp>
      </p:grpSp>
      <p:grpSp>
        <p:nvGrpSpPr>
          <p:cNvPr id="61" name="组合 60"/>
          <p:cNvGrpSpPr/>
          <p:nvPr/>
        </p:nvGrpSpPr>
        <p:grpSpPr>
          <a:xfrm rot="10800000" flipV="1">
            <a:off x="1386840" y="4157980"/>
            <a:ext cx="9134475" cy="166370"/>
            <a:chOff x="3622" y="4867"/>
            <a:chExt cx="3661" cy="739"/>
          </a:xfrm>
        </p:grpSpPr>
        <p:grpSp>
          <p:nvGrpSpPr>
            <p:cNvPr id="62" name="组合 61"/>
            <p:cNvGrpSpPr/>
            <p:nvPr/>
          </p:nvGrpSpPr>
          <p:grpSpPr>
            <a:xfrm rot="0">
              <a:off x="3622" y="4892"/>
              <a:ext cx="3661" cy="350"/>
              <a:chOff x="2075" y="7612"/>
              <a:chExt cx="12649" cy="350"/>
            </a:xfrm>
          </p:grpSpPr>
          <p:cxnSp>
            <p:nvCxnSpPr>
              <p:cNvPr id="63" name="直接连接符 62"/>
              <p:cNvCxnSpPr/>
              <p:nvPr>
                <p:custDataLst>
                  <p:tags r:id="rId23"/>
                </p:custDataLst>
              </p:nvPr>
            </p:nvCxnSpPr>
            <p:spPr>
              <a:xfrm>
                <a:off x="2075" y="7746"/>
                <a:ext cx="46" cy="202"/>
              </a:xfrm>
              <a:prstGeom prst="line">
                <a:avLst/>
              </a:prstGeom>
              <a:ln w="22225" cmpd="sng">
                <a:solidFill>
                  <a:schemeClr val="accent1">
                    <a:shade val="50000"/>
                  </a:schemeClr>
                </a:solidFill>
                <a:prstDash val="solid"/>
              </a:ln>
            </p:spPr>
            <p:style>
              <a:lnRef idx="2">
                <a:schemeClr val="accent1"/>
              </a:lnRef>
              <a:fillRef idx="0">
                <a:srgbClr val="FFFFFF"/>
              </a:fillRef>
              <a:effectRef idx="0">
                <a:srgbClr val="FFFFFF"/>
              </a:effectRef>
              <a:fontRef idx="minor">
                <a:schemeClr val="tx1"/>
              </a:fontRef>
            </p:style>
          </p:cxnSp>
          <p:cxnSp>
            <p:nvCxnSpPr>
              <p:cNvPr id="64" name="直接连接符 63"/>
              <p:cNvCxnSpPr/>
              <p:nvPr>
                <p:custDataLst>
                  <p:tags r:id="rId24"/>
                </p:custDataLst>
              </p:nvPr>
            </p:nvCxnSpPr>
            <p:spPr>
              <a:xfrm flipH="1">
                <a:off x="14710" y="7612"/>
                <a:ext cx="14" cy="302"/>
              </a:xfrm>
              <a:prstGeom prst="line">
                <a:avLst/>
              </a:prstGeom>
              <a:ln w="22225" cmpd="sng">
                <a:solidFill>
                  <a:schemeClr val="accent1">
                    <a:shade val="50000"/>
                  </a:schemeClr>
                </a:solidFill>
                <a:prstDash val="solid"/>
              </a:ln>
            </p:spPr>
            <p:style>
              <a:lnRef idx="2">
                <a:schemeClr val="accent1"/>
              </a:lnRef>
              <a:fillRef idx="0">
                <a:srgbClr val="FFFFFF"/>
              </a:fillRef>
              <a:effectRef idx="0">
                <a:srgbClr val="FFFFFF"/>
              </a:effectRef>
              <a:fontRef idx="minor">
                <a:schemeClr val="tx1"/>
              </a:fontRef>
            </p:style>
          </p:cxnSp>
          <p:cxnSp>
            <p:nvCxnSpPr>
              <p:cNvPr id="65" name="直接连接符 64"/>
              <p:cNvCxnSpPr/>
              <p:nvPr>
                <p:custDataLst>
                  <p:tags r:id="rId25"/>
                </p:custDataLst>
              </p:nvPr>
            </p:nvCxnSpPr>
            <p:spPr>
              <a:xfrm flipV="1">
                <a:off x="2122" y="7914"/>
                <a:ext cx="12573" cy="48"/>
              </a:xfrm>
              <a:prstGeom prst="line">
                <a:avLst/>
              </a:prstGeom>
              <a:ln w="22225" cmpd="sng">
                <a:solidFill>
                  <a:schemeClr val="accent1">
                    <a:shade val="50000"/>
                  </a:schemeClr>
                </a:solidFill>
                <a:prstDash val="solid"/>
              </a:ln>
            </p:spPr>
            <p:style>
              <a:lnRef idx="2">
                <a:schemeClr val="accent1"/>
              </a:lnRef>
              <a:fillRef idx="0">
                <a:srgbClr val="FFFFFF"/>
              </a:fillRef>
              <a:effectRef idx="0">
                <a:srgbClr val="FFFFFF"/>
              </a:effectRef>
              <a:fontRef idx="minor">
                <a:schemeClr val="tx1"/>
              </a:fontRef>
            </p:style>
          </p:cxnSp>
        </p:grpSp>
        <p:cxnSp>
          <p:nvCxnSpPr>
            <p:cNvPr id="68" name="直接连接符 67"/>
            <p:cNvCxnSpPr/>
            <p:nvPr>
              <p:custDataLst>
                <p:tags r:id="rId26"/>
              </p:custDataLst>
            </p:nvPr>
          </p:nvCxnSpPr>
          <p:spPr>
            <a:xfrm>
              <a:off x="5341" y="4867"/>
              <a:ext cx="0" cy="739"/>
            </a:xfrm>
            <a:prstGeom prst="line">
              <a:avLst/>
            </a:prstGeom>
            <a:ln w="22225" cmpd="sng">
              <a:solidFill>
                <a:schemeClr val="accent1">
                  <a:shade val="50000"/>
                </a:schemeClr>
              </a:solidFill>
              <a:prstDash val="solid"/>
            </a:ln>
          </p:spPr>
          <p:style>
            <a:lnRef idx="2">
              <a:schemeClr val="accent1"/>
            </a:lnRef>
            <a:fillRef idx="0">
              <a:srgbClr val="FFFFFF"/>
            </a:fillRef>
            <a:effectRef idx="0">
              <a:srgbClr val="FFFFFF"/>
            </a:effectRef>
            <a:fontRef idx="minor">
              <a:schemeClr val="tx1"/>
            </a:fontRef>
          </p:style>
        </p:cxnSp>
      </p:grpSp>
      <p:grpSp>
        <p:nvGrpSpPr>
          <p:cNvPr id="69" name="组合 68"/>
          <p:cNvGrpSpPr/>
          <p:nvPr/>
        </p:nvGrpSpPr>
        <p:grpSpPr>
          <a:xfrm rot="10800000">
            <a:off x="4629150" y="4868636"/>
            <a:ext cx="4318635" cy="381544"/>
            <a:chOff x="3622" y="4892"/>
            <a:chExt cx="3661" cy="638"/>
          </a:xfrm>
        </p:grpSpPr>
        <p:grpSp>
          <p:nvGrpSpPr>
            <p:cNvPr id="70" name="组合 69"/>
            <p:cNvGrpSpPr/>
            <p:nvPr/>
          </p:nvGrpSpPr>
          <p:grpSpPr>
            <a:xfrm rot="0">
              <a:off x="3622" y="4892"/>
              <a:ext cx="3661" cy="350"/>
              <a:chOff x="2075" y="7612"/>
              <a:chExt cx="12649" cy="350"/>
            </a:xfrm>
          </p:grpSpPr>
          <p:cxnSp>
            <p:nvCxnSpPr>
              <p:cNvPr id="71" name="直接连接符 70"/>
              <p:cNvCxnSpPr/>
              <p:nvPr>
                <p:custDataLst>
                  <p:tags r:id="rId27"/>
                </p:custDataLst>
              </p:nvPr>
            </p:nvCxnSpPr>
            <p:spPr>
              <a:xfrm>
                <a:off x="2075" y="7746"/>
                <a:ext cx="46" cy="202"/>
              </a:xfrm>
              <a:prstGeom prst="line">
                <a:avLst/>
              </a:prstGeom>
              <a:ln w="22225" cmpd="sng">
                <a:solidFill>
                  <a:schemeClr val="accent1">
                    <a:shade val="50000"/>
                  </a:schemeClr>
                </a:solidFill>
                <a:prstDash val="solid"/>
              </a:ln>
            </p:spPr>
            <p:style>
              <a:lnRef idx="2">
                <a:schemeClr val="accent1"/>
              </a:lnRef>
              <a:fillRef idx="0">
                <a:srgbClr val="FFFFFF"/>
              </a:fillRef>
              <a:effectRef idx="0">
                <a:srgbClr val="FFFFFF"/>
              </a:effectRef>
              <a:fontRef idx="minor">
                <a:schemeClr val="tx1"/>
              </a:fontRef>
            </p:style>
          </p:cxnSp>
          <p:cxnSp>
            <p:nvCxnSpPr>
              <p:cNvPr id="72" name="直接连接符 71"/>
              <p:cNvCxnSpPr/>
              <p:nvPr>
                <p:custDataLst>
                  <p:tags r:id="rId28"/>
                </p:custDataLst>
              </p:nvPr>
            </p:nvCxnSpPr>
            <p:spPr>
              <a:xfrm flipH="1">
                <a:off x="14710" y="7612"/>
                <a:ext cx="14" cy="302"/>
              </a:xfrm>
              <a:prstGeom prst="line">
                <a:avLst/>
              </a:prstGeom>
              <a:ln w="22225" cmpd="sng">
                <a:solidFill>
                  <a:schemeClr val="accent1">
                    <a:shade val="50000"/>
                  </a:schemeClr>
                </a:solidFill>
                <a:prstDash val="solid"/>
              </a:ln>
            </p:spPr>
            <p:style>
              <a:lnRef idx="2">
                <a:schemeClr val="accent1"/>
              </a:lnRef>
              <a:fillRef idx="0">
                <a:srgbClr val="FFFFFF"/>
              </a:fillRef>
              <a:effectRef idx="0">
                <a:srgbClr val="FFFFFF"/>
              </a:effectRef>
              <a:fontRef idx="minor">
                <a:schemeClr val="tx1"/>
              </a:fontRef>
            </p:style>
          </p:cxnSp>
          <p:cxnSp>
            <p:nvCxnSpPr>
              <p:cNvPr id="73" name="直接连接符 72"/>
              <p:cNvCxnSpPr/>
              <p:nvPr>
                <p:custDataLst>
                  <p:tags r:id="rId29"/>
                </p:custDataLst>
              </p:nvPr>
            </p:nvCxnSpPr>
            <p:spPr>
              <a:xfrm flipV="1">
                <a:off x="2122" y="7914"/>
                <a:ext cx="12573" cy="48"/>
              </a:xfrm>
              <a:prstGeom prst="line">
                <a:avLst/>
              </a:prstGeom>
              <a:ln w="22225" cmpd="sng">
                <a:solidFill>
                  <a:schemeClr val="accent1">
                    <a:shade val="50000"/>
                  </a:schemeClr>
                </a:solidFill>
                <a:prstDash val="solid"/>
              </a:ln>
            </p:spPr>
            <p:style>
              <a:lnRef idx="2">
                <a:schemeClr val="accent1"/>
              </a:lnRef>
              <a:fillRef idx="0">
                <a:srgbClr val="FFFFFF"/>
              </a:fillRef>
              <a:effectRef idx="0">
                <a:srgbClr val="FFFFFF"/>
              </a:effectRef>
              <a:fontRef idx="minor">
                <a:schemeClr val="tx1"/>
              </a:fontRef>
            </p:style>
          </p:cxnSp>
        </p:grpSp>
        <p:cxnSp>
          <p:nvCxnSpPr>
            <p:cNvPr id="74" name="直接连接符 73"/>
            <p:cNvCxnSpPr/>
            <p:nvPr>
              <p:custDataLst>
                <p:tags r:id="rId30"/>
              </p:custDataLst>
            </p:nvPr>
          </p:nvCxnSpPr>
          <p:spPr>
            <a:xfrm flipH="1">
              <a:off x="5765" y="5246"/>
              <a:ext cx="1" cy="284"/>
            </a:xfrm>
            <a:prstGeom prst="line">
              <a:avLst/>
            </a:prstGeom>
            <a:ln w="22225" cmpd="sng">
              <a:solidFill>
                <a:schemeClr val="accent1">
                  <a:shade val="50000"/>
                </a:schemeClr>
              </a:solidFill>
              <a:prstDash val="solid"/>
            </a:ln>
          </p:spPr>
          <p:style>
            <a:lnRef idx="2">
              <a:schemeClr val="accent1"/>
            </a:lnRef>
            <a:fillRef idx="0">
              <a:srgbClr val="FFFFFF"/>
            </a:fillRef>
            <a:effectRef idx="0">
              <a:srgbClr val="FFFFFF"/>
            </a:effectRef>
            <a:fontRef idx="minor">
              <a:schemeClr val="tx1"/>
            </a:fontRef>
          </p:style>
        </p:cxnSp>
      </p:grpSp>
      <p:sp>
        <p:nvSpPr>
          <p:cNvPr id="91" name="圆角矩形 90"/>
          <p:cNvSpPr/>
          <p:nvPr>
            <p:custDataLst>
              <p:tags r:id="rId31"/>
            </p:custDataLst>
          </p:nvPr>
        </p:nvSpPr>
        <p:spPr>
          <a:xfrm>
            <a:off x="4399280" y="1116965"/>
            <a:ext cx="3324225" cy="483870"/>
          </a:xfrm>
          <a:prstGeom prst="roundRect">
            <a:avLst/>
          </a:prstGeom>
          <a:noFill/>
          <a:ln>
            <a:solidFill>
              <a:srgbClr val="B5CBE7">
                <a:lumMod val="50000"/>
              </a:srgbClr>
            </a:solidFill>
          </a:ln>
        </p:spPr>
        <p:style>
          <a:lnRef idx="2">
            <a:srgbClr val="5B9BD5">
              <a:lumMod val="75000"/>
            </a:srgbClr>
          </a:lnRef>
          <a:fillRef idx="1">
            <a:srgbClr val="5B9BD5"/>
          </a:fillRef>
          <a:effectRef idx="0">
            <a:srgbClr val="FFFFFF"/>
          </a:effectRef>
          <a:fontRef idx="minor">
            <a:srgbClr val="FFFFFF"/>
          </a:fontRef>
        </p:style>
        <p:txBody>
          <a:bodyPr rtlCol="0" anchor="ctr"/>
          <a:p>
            <a:pPr algn="ctr"/>
            <a:r>
              <a:rPr lang="zh-CN" sz="2400" b="1">
                <a:solidFill>
                  <a:schemeClr val="tx1"/>
                </a:solidFill>
                <a:effectLst/>
                <a:latin typeface="楷体" panose="02010609060101010101" charset="-122"/>
                <a:ea typeface="楷体" panose="02010609060101010101" charset="-122"/>
                <a:cs typeface="仿宋" panose="02010609060101010101" pitchFamily="49" charset="-122"/>
              </a:rPr>
              <a:t>向西方学习的历史趋势</a:t>
            </a:r>
            <a:endParaRPr lang="zh-CN" altLang="en-US" sz="2400" b="1">
              <a:solidFill>
                <a:schemeClr val="tx1"/>
              </a:solidFill>
              <a:effectLst/>
              <a:latin typeface="楷体" panose="02010609060101010101" charset="-122"/>
              <a:ea typeface="楷体" panose="02010609060101010101" charset="-122"/>
              <a:cs typeface="仿宋" panose="02010609060101010101" pitchFamily="49" charset="-122"/>
            </a:endParaRPr>
          </a:p>
        </p:txBody>
      </p:sp>
      <p:sp>
        <p:nvSpPr>
          <p:cNvPr id="92" name="右箭头 91"/>
          <p:cNvSpPr/>
          <p:nvPr/>
        </p:nvSpPr>
        <p:spPr>
          <a:xfrm>
            <a:off x="2728595" y="1260475"/>
            <a:ext cx="1471930" cy="236220"/>
          </a:xfrm>
          <a:prstGeom prst="rightArrow">
            <a:avLst/>
          </a:prstGeom>
          <a:noFill/>
        </p:spPr>
        <p:style>
          <a:lnRef idx="2">
            <a:srgbClr val="014AE0">
              <a:lumMod val="75000"/>
            </a:srgbClr>
          </a:lnRef>
          <a:fillRef idx="1">
            <a:srgbClr val="014AE0"/>
          </a:fillRef>
          <a:effectRef idx="0">
            <a:srgbClr val="FFFFFF"/>
          </a:effectRef>
          <a:fontRef idx="minor">
            <a:srgbClr val="FFFFFF"/>
          </a:fontRef>
        </p:style>
        <p:txBody>
          <a:bodyPr rtlCol="0" anchor="ctr"/>
          <a:p>
            <a:pPr algn="ctr"/>
            <a:endParaRPr lang="zh-CN" altLang="en-US">
              <a:solidFill>
                <a:srgbClr val="FFFFFF"/>
              </a:solidFill>
              <a:latin typeface="OPPOSans L" charset="0"/>
              <a:ea typeface="OPPOSans L" charset="0"/>
            </a:endParaRPr>
          </a:p>
        </p:txBody>
      </p:sp>
      <p:sp>
        <p:nvSpPr>
          <p:cNvPr id="93" name="圆角矩形 92"/>
          <p:cNvSpPr/>
          <p:nvPr>
            <p:custDataLst>
              <p:tags r:id="rId32"/>
            </p:custDataLst>
          </p:nvPr>
        </p:nvSpPr>
        <p:spPr>
          <a:xfrm>
            <a:off x="5297170" y="6009640"/>
            <a:ext cx="3324225" cy="483870"/>
          </a:xfrm>
          <a:prstGeom prst="roundRect">
            <a:avLst/>
          </a:prstGeom>
          <a:noFill/>
          <a:ln>
            <a:solidFill>
              <a:srgbClr val="B5CBE7">
                <a:lumMod val="50000"/>
              </a:srgbClr>
            </a:solidFill>
          </a:ln>
        </p:spPr>
        <p:style>
          <a:lnRef idx="2">
            <a:srgbClr val="5B9BD5">
              <a:lumMod val="75000"/>
            </a:srgbClr>
          </a:lnRef>
          <a:fillRef idx="1">
            <a:srgbClr val="5B9BD5"/>
          </a:fillRef>
          <a:effectRef idx="0">
            <a:srgbClr val="FFFFFF"/>
          </a:effectRef>
          <a:fontRef idx="minor">
            <a:srgbClr val="FFFFFF"/>
          </a:fontRef>
        </p:style>
        <p:txBody>
          <a:bodyPr rtlCol="0" anchor="ctr"/>
          <a:p>
            <a:pPr algn="ctr"/>
            <a:r>
              <a:rPr lang="zh-CN" altLang="en-US" sz="2400" b="1">
                <a:solidFill>
                  <a:schemeClr val="tx1"/>
                </a:solidFill>
                <a:effectLst/>
                <a:latin typeface="楷体" panose="02010609060101010101" charset="-122"/>
                <a:ea typeface="楷体" panose="02010609060101010101" charset="-122"/>
                <a:cs typeface="仿宋" panose="02010609060101010101" pitchFamily="49" charset="-122"/>
              </a:rPr>
              <a:t>中华文化外传的趋势</a:t>
            </a:r>
            <a:endParaRPr lang="zh-CN" altLang="en-US" sz="2400" b="1">
              <a:solidFill>
                <a:schemeClr val="tx1"/>
              </a:solidFill>
              <a:effectLst/>
              <a:latin typeface="楷体" panose="02010609060101010101" charset="-122"/>
              <a:ea typeface="楷体" panose="02010609060101010101" charset="-122"/>
              <a:cs typeface="仿宋" panose="02010609060101010101" pitchFamily="49" charset="-122"/>
            </a:endParaRPr>
          </a:p>
        </p:txBody>
      </p:sp>
      <p:sp>
        <p:nvSpPr>
          <p:cNvPr id="94" name="右箭头 93"/>
          <p:cNvSpPr/>
          <p:nvPr/>
        </p:nvSpPr>
        <p:spPr>
          <a:xfrm>
            <a:off x="3512820" y="6122670"/>
            <a:ext cx="1471930" cy="236220"/>
          </a:xfrm>
          <a:prstGeom prst="rightArrow">
            <a:avLst/>
          </a:prstGeom>
          <a:noFill/>
        </p:spPr>
        <p:style>
          <a:lnRef idx="2">
            <a:srgbClr val="014AE0">
              <a:lumMod val="75000"/>
            </a:srgbClr>
          </a:lnRef>
          <a:fillRef idx="1">
            <a:srgbClr val="014AE0"/>
          </a:fillRef>
          <a:effectRef idx="0">
            <a:srgbClr val="FFFFFF"/>
          </a:effectRef>
          <a:fontRef idx="minor">
            <a:srgbClr val="FFFFFF"/>
          </a:fontRef>
        </p:style>
        <p:txBody>
          <a:bodyPr rtlCol="0" anchor="ctr"/>
          <a:p>
            <a:pPr algn="ctr"/>
            <a:endParaRPr lang="zh-CN" altLang="en-US">
              <a:solidFill>
                <a:srgbClr val="FFFFFF"/>
              </a:solidFill>
              <a:latin typeface="OPPOSans L" charset="0"/>
              <a:ea typeface="OPPOSans L" charset="0"/>
            </a:endParaRPr>
          </a:p>
        </p:txBody>
      </p:sp>
      <p:sp>
        <p:nvSpPr>
          <p:cNvPr id="3" name="圆角矩形 2"/>
          <p:cNvSpPr/>
          <p:nvPr>
            <p:custDataLst>
              <p:tags r:id="rId33"/>
            </p:custDataLst>
          </p:nvPr>
        </p:nvSpPr>
        <p:spPr>
          <a:xfrm>
            <a:off x="1990090" y="4324350"/>
            <a:ext cx="1943735" cy="483870"/>
          </a:xfrm>
          <a:prstGeom prst="roundRect">
            <a:avLst/>
          </a:prstGeom>
          <a:noFill/>
          <a:ln>
            <a:solidFill>
              <a:srgbClr val="B5CBE7">
                <a:lumMod val="50000"/>
              </a:srgbClr>
            </a:solidFill>
          </a:ln>
        </p:spPr>
        <p:style>
          <a:lnRef idx="2">
            <a:srgbClr val="5B9BD5">
              <a:lumMod val="75000"/>
            </a:srgbClr>
          </a:lnRef>
          <a:fillRef idx="1">
            <a:srgbClr val="5B9BD5"/>
          </a:fillRef>
          <a:effectRef idx="0">
            <a:srgbClr val="FFFFFF"/>
          </a:effectRef>
          <a:fontRef idx="minor">
            <a:srgbClr val="FFFFFF"/>
          </a:fontRef>
        </p:style>
        <p:txBody>
          <a:bodyPr rtlCol="0" anchor="ctr"/>
          <a:p>
            <a:pPr algn="ctr"/>
            <a:r>
              <a:rPr lang="zh-CN" altLang="en-US" sz="2400" b="1">
                <a:solidFill>
                  <a:schemeClr val="tx1"/>
                </a:solidFill>
                <a:effectLst/>
                <a:latin typeface="楷体" panose="02010609060101010101" charset="-122"/>
                <a:ea typeface="楷体" panose="02010609060101010101" charset="-122"/>
                <a:cs typeface="仿宋" panose="02010609060101010101" pitchFamily="49" charset="-122"/>
              </a:rPr>
              <a:t>救亡图存</a:t>
            </a:r>
            <a:endParaRPr lang="zh-CN" altLang="en-US" sz="2400" b="1">
              <a:solidFill>
                <a:schemeClr val="tx1"/>
              </a:solidFill>
              <a:effectLst/>
              <a:latin typeface="楷体" panose="02010609060101010101" charset="-122"/>
              <a:ea typeface="楷体" panose="02010609060101010101" charset="-122"/>
              <a:cs typeface="仿宋" panose="02010609060101010101" pitchFamily="49" charset="-122"/>
            </a:endParaRPr>
          </a:p>
        </p:txBody>
      </p:sp>
      <p:grpSp>
        <p:nvGrpSpPr>
          <p:cNvPr id="10" name="组合 9"/>
          <p:cNvGrpSpPr/>
          <p:nvPr/>
        </p:nvGrpSpPr>
        <p:grpSpPr>
          <a:xfrm rot="10800000" flipV="1">
            <a:off x="9339580" y="3379113"/>
            <a:ext cx="1772285" cy="179323"/>
            <a:chOff x="3622" y="4892"/>
            <a:chExt cx="3661" cy="748"/>
          </a:xfrm>
        </p:grpSpPr>
        <p:grpSp>
          <p:nvGrpSpPr>
            <p:cNvPr id="17" name="组合 16"/>
            <p:cNvGrpSpPr/>
            <p:nvPr/>
          </p:nvGrpSpPr>
          <p:grpSpPr>
            <a:xfrm rot="0">
              <a:off x="3622" y="4892"/>
              <a:ext cx="3661" cy="350"/>
              <a:chOff x="2075" y="7612"/>
              <a:chExt cx="12649" cy="350"/>
            </a:xfrm>
          </p:grpSpPr>
          <p:cxnSp>
            <p:nvCxnSpPr>
              <p:cNvPr id="18" name="直接连接符 17"/>
              <p:cNvCxnSpPr/>
              <p:nvPr>
                <p:custDataLst>
                  <p:tags r:id="rId34"/>
                </p:custDataLst>
              </p:nvPr>
            </p:nvCxnSpPr>
            <p:spPr>
              <a:xfrm>
                <a:off x="2075" y="7746"/>
                <a:ext cx="46" cy="202"/>
              </a:xfrm>
              <a:prstGeom prst="line">
                <a:avLst/>
              </a:prstGeom>
              <a:ln w="22225" cmpd="sng">
                <a:solidFill>
                  <a:schemeClr val="accent1">
                    <a:shade val="50000"/>
                  </a:schemeClr>
                </a:solidFill>
                <a:prstDash val="solid"/>
              </a:ln>
            </p:spPr>
            <p:style>
              <a:lnRef idx="2">
                <a:schemeClr val="accent1"/>
              </a:lnRef>
              <a:fillRef idx="0">
                <a:srgbClr val="FFFFFF"/>
              </a:fillRef>
              <a:effectRef idx="0">
                <a:srgbClr val="FFFFFF"/>
              </a:effectRef>
              <a:fontRef idx="minor">
                <a:schemeClr val="tx1"/>
              </a:fontRef>
            </p:style>
          </p:cxnSp>
          <p:cxnSp>
            <p:nvCxnSpPr>
              <p:cNvPr id="19" name="直接连接符 18"/>
              <p:cNvCxnSpPr/>
              <p:nvPr>
                <p:custDataLst>
                  <p:tags r:id="rId35"/>
                </p:custDataLst>
              </p:nvPr>
            </p:nvCxnSpPr>
            <p:spPr>
              <a:xfrm flipH="1">
                <a:off x="14710" y="7612"/>
                <a:ext cx="14" cy="302"/>
              </a:xfrm>
              <a:prstGeom prst="line">
                <a:avLst/>
              </a:prstGeom>
              <a:ln w="22225" cmpd="sng">
                <a:solidFill>
                  <a:schemeClr val="accent1">
                    <a:shade val="50000"/>
                  </a:schemeClr>
                </a:solidFill>
                <a:prstDash val="solid"/>
              </a:ln>
            </p:spPr>
            <p:style>
              <a:lnRef idx="2">
                <a:schemeClr val="accent1"/>
              </a:lnRef>
              <a:fillRef idx="0">
                <a:srgbClr val="FFFFFF"/>
              </a:fillRef>
              <a:effectRef idx="0">
                <a:srgbClr val="FFFFFF"/>
              </a:effectRef>
              <a:fontRef idx="minor">
                <a:schemeClr val="tx1"/>
              </a:fontRef>
            </p:style>
          </p:cxnSp>
          <p:cxnSp>
            <p:nvCxnSpPr>
              <p:cNvPr id="20" name="直接连接符 19"/>
              <p:cNvCxnSpPr/>
              <p:nvPr>
                <p:custDataLst>
                  <p:tags r:id="rId36"/>
                </p:custDataLst>
              </p:nvPr>
            </p:nvCxnSpPr>
            <p:spPr>
              <a:xfrm flipV="1">
                <a:off x="2122" y="7914"/>
                <a:ext cx="12573" cy="48"/>
              </a:xfrm>
              <a:prstGeom prst="line">
                <a:avLst/>
              </a:prstGeom>
              <a:ln w="22225" cmpd="sng">
                <a:solidFill>
                  <a:schemeClr val="accent1">
                    <a:shade val="50000"/>
                  </a:schemeClr>
                </a:solidFill>
                <a:prstDash val="solid"/>
              </a:ln>
            </p:spPr>
            <p:style>
              <a:lnRef idx="2">
                <a:schemeClr val="accent1"/>
              </a:lnRef>
              <a:fillRef idx="0">
                <a:srgbClr val="FFFFFF"/>
              </a:fillRef>
              <a:effectRef idx="0">
                <a:srgbClr val="FFFFFF"/>
              </a:effectRef>
              <a:fontRef idx="minor">
                <a:schemeClr val="tx1"/>
              </a:fontRef>
            </p:style>
          </p:cxnSp>
        </p:grpSp>
        <p:cxnSp>
          <p:nvCxnSpPr>
            <p:cNvPr id="34" name="直接连接符 33"/>
            <p:cNvCxnSpPr/>
            <p:nvPr>
              <p:custDataLst>
                <p:tags r:id="rId37"/>
              </p:custDataLst>
            </p:nvPr>
          </p:nvCxnSpPr>
          <p:spPr>
            <a:xfrm>
              <a:off x="5439" y="4901"/>
              <a:ext cx="0" cy="739"/>
            </a:xfrm>
            <a:prstGeom prst="line">
              <a:avLst/>
            </a:prstGeom>
            <a:ln w="22225" cmpd="sng">
              <a:solidFill>
                <a:schemeClr val="accent1">
                  <a:shade val="50000"/>
                </a:schemeClr>
              </a:solidFill>
              <a:prstDash val="solid"/>
            </a:ln>
          </p:spPr>
          <p:style>
            <a:lnRef idx="2">
              <a:schemeClr val="accent1"/>
            </a:lnRef>
            <a:fillRef idx="0">
              <a:srgbClr val="FFFFFF"/>
            </a:fillRef>
            <a:effectRef idx="0">
              <a:srgbClr val="FFFFFF"/>
            </a:effectRef>
            <a:fontRef idx="minor">
              <a:schemeClr val="tx1"/>
            </a:fontRef>
          </p:style>
        </p:cxnSp>
      </p:grpSp>
      <p:sp>
        <p:nvSpPr>
          <p:cNvPr id="36" name="圆角矩形 35"/>
          <p:cNvSpPr/>
          <p:nvPr>
            <p:custDataLst>
              <p:tags r:id="rId38"/>
            </p:custDataLst>
          </p:nvPr>
        </p:nvSpPr>
        <p:spPr>
          <a:xfrm>
            <a:off x="8930005" y="1990090"/>
            <a:ext cx="960120" cy="1158240"/>
          </a:xfrm>
          <a:prstGeom prst="roundRect">
            <a:avLst/>
          </a:prstGeom>
          <a:noFill/>
          <a:ln>
            <a:solidFill>
              <a:srgbClr val="B5CBE7">
                <a:lumMod val="50000"/>
              </a:srgbClr>
            </a:solidFill>
          </a:ln>
        </p:spPr>
        <p:style>
          <a:lnRef idx="2">
            <a:srgbClr val="5B9BD5">
              <a:lumMod val="75000"/>
            </a:srgbClr>
          </a:lnRef>
          <a:fillRef idx="1">
            <a:srgbClr val="5B9BD5"/>
          </a:fillRef>
          <a:effectRef idx="0">
            <a:srgbClr val="FFFFFF"/>
          </a:effectRef>
          <a:fontRef idx="minor">
            <a:srgbClr val="FFFFFF"/>
          </a:fontRef>
        </p:style>
        <p:txBody>
          <a:bodyPr rtlCol="0" anchor="ctr"/>
          <a:p>
            <a:pPr algn="l">
              <a:lnSpc>
                <a:spcPts val="2400"/>
              </a:lnSpc>
            </a:pPr>
            <a:r>
              <a:rPr lang="zh-CN" altLang="en-US" sz="2400" b="1">
                <a:solidFill>
                  <a:schemeClr val="tx1"/>
                </a:solidFill>
                <a:effectLst/>
                <a:latin typeface="楷体" panose="02010609060101010101" charset="-122"/>
                <a:ea typeface="楷体" panose="02010609060101010101" charset="-122"/>
                <a:cs typeface="仿宋" panose="02010609060101010101" pitchFamily="49" charset="-122"/>
              </a:rPr>
              <a:t>马克思主义</a:t>
            </a:r>
            <a:endParaRPr lang="zh-CN" altLang="en-US" sz="2400" b="1">
              <a:solidFill>
                <a:schemeClr val="tx1"/>
              </a:solidFill>
              <a:effectLst/>
              <a:latin typeface="楷体" panose="02010609060101010101" charset="-122"/>
              <a:ea typeface="楷体" panose="02010609060101010101" charset="-122"/>
              <a:cs typeface="仿宋" panose="02010609060101010101" pitchFamily="49" charset="-122"/>
            </a:endParaRPr>
          </a:p>
        </p:txBody>
      </p:sp>
      <p:sp>
        <p:nvSpPr>
          <p:cNvPr id="37" name="右箭头 36"/>
          <p:cNvSpPr/>
          <p:nvPr/>
        </p:nvSpPr>
        <p:spPr>
          <a:xfrm>
            <a:off x="9890125" y="2451100"/>
            <a:ext cx="462280" cy="236220"/>
          </a:xfrm>
          <a:prstGeom prst="rightArrow">
            <a:avLst>
              <a:gd name="adj1" fmla="val 32258"/>
              <a:gd name="adj2" fmla="val 50000"/>
            </a:avLst>
          </a:prstGeom>
          <a:noFill/>
        </p:spPr>
        <p:style>
          <a:lnRef idx="2">
            <a:srgbClr val="014AE0">
              <a:lumMod val="75000"/>
            </a:srgbClr>
          </a:lnRef>
          <a:fillRef idx="1">
            <a:srgbClr val="014AE0"/>
          </a:fillRef>
          <a:effectRef idx="0">
            <a:srgbClr val="FFFFFF"/>
          </a:effectRef>
          <a:fontRef idx="minor">
            <a:srgbClr val="FFFFFF"/>
          </a:fontRef>
        </p:style>
        <p:txBody>
          <a:bodyPr rtlCol="0" anchor="ctr"/>
          <a:p>
            <a:pPr algn="ctr"/>
            <a:endParaRPr lang="zh-CN" altLang="en-US">
              <a:solidFill>
                <a:srgbClr val="FFFFFF"/>
              </a:solidFill>
              <a:latin typeface="OPPOSans L" charset="0"/>
              <a:ea typeface="OPPOSans L" charset="0"/>
            </a:endParaRPr>
          </a:p>
        </p:txBody>
      </p:sp>
      <p:sp>
        <p:nvSpPr>
          <p:cNvPr id="38" name="右箭头 37"/>
          <p:cNvSpPr/>
          <p:nvPr/>
        </p:nvSpPr>
        <p:spPr>
          <a:xfrm>
            <a:off x="4006215" y="4507865"/>
            <a:ext cx="1471930" cy="236220"/>
          </a:xfrm>
          <a:prstGeom prst="rightArrow">
            <a:avLst/>
          </a:prstGeom>
          <a:noFill/>
        </p:spPr>
        <p:style>
          <a:lnRef idx="2">
            <a:srgbClr val="014AE0">
              <a:lumMod val="75000"/>
            </a:srgbClr>
          </a:lnRef>
          <a:fillRef idx="1">
            <a:srgbClr val="014AE0"/>
          </a:fillRef>
          <a:effectRef idx="0">
            <a:srgbClr val="FFFFFF"/>
          </a:effectRef>
          <a:fontRef idx="minor">
            <a:srgbClr val="FFFFFF"/>
          </a:fontRef>
        </p:style>
        <p:txBody>
          <a:bodyPr rtlCol="0" anchor="ctr"/>
          <a:p>
            <a:pPr algn="ctr"/>
            <a:endParaRPr lang="zh-CN" altLang="en-US">
              <a:solidFill>
                <a:srgbClr val="FFFFFF"/>
              </a:solidFill>
              <a:latin typeface="OPPOSans L" charset="0"/>
              <a:ea typeface="OPPOSans L" charset="0"/>
            </a:endParaRPr>
          </a:p>
        </p:txBody>
      </p:sp>
      <p:sp>
        <p:nvSpPr>
          <p:cNvPr id="39" name="右箭头 38"/>
          <p:cNvSpPr/>
          <p:nvPr/>
        </p:nvSpPr>
        <p:spPr>
          <a:xfrm>
            <a:off x="402590" y="4507865"/>
            <a:ext cx="1471930" cy="236220"/>
          </a:xfrm>
          <a:prstGeom prst="rightArrow">
            <a:avLst/>
          </a:prstGeom>
          <a:noFill/>
        </p:spPr>
        <p:style>
          <a:lnRef idx="2">
            <a:srgbClr val="014AE0">
              <a:lumMod val="75000"/>
            </a:srgbClr>
          </a:lnRef>
          <a:fillRef idx="1">
            <a:srgbClr val="014AE0"/>
          </a:fillRef>
          <a:effectRef idx="0">
            <a:srgbClr val="FFFFFF"/>
          </a:effectRef>
          <a:fontRef idx="minor">
            <a:srgbClr val="FFFFFF"/>
          </a:fontRef>
        </p:style>
        <p:txBody>
          <a:bodyPr rtlCol="0" anchor="ctr"/>
          <a:p>
            <a:pPr algn="ctr"/>
            <a:endParaRPr lang="zh-CN" altLang="en-US">
              <a:solidFill>
                <a:srgbClr val="FFFFFF"/>
              </a:solidFill>
              <a:latin typeface="OPPOSans L" charset="0"/>
              <a:ea typeface="OPPOSans L" charset="0"/>
            </a:endParaRPr>
          </a:p>
        </p:txBody>
      </p:sp>
      <p:sp>
        <p:nvSpPr>
          <p:cNvPr id="2" name="文本框 1"/>
          <p:cNvSpPr txBox="1"/>
          <p:nvPr/>
        </p:nvSpPr>
        <p:spPr>
          <a:xfrm>
            <a:off x="2851785" y="262890"/>
            <a:ext cx="6096000" cy="768350"/>
          </a:xfrm>
          <a:prstGeom prst="rect">
            <a:avLst/>
          </a:prstGeom>
          <a:noFill/>
        </p:spPr>
        <p:txBody>
          <a:bodyPr wrap="square" rtlCol="0" anchor="t">
            <a:spAutoFit/>
          </a:bodyPr>
          <a:p>
            <a:r>
              <a:rPr lang="zh-CN" altLang="zh-CN" sz="4400" b="1">
                <a:effectLst>
                  <a:outerShdw blurRad="38100" dist="38100" dir="2700000" algn="tl">
                    <a:srgbClr val="000000">
                      <a:alpha val="43137"/>
                    </a:srgbClr>
                  </a:outerShdw>
                </a:effectLst>
                <a:latin typeface="楷体" panose="02010609060101010101" charset="-122"/>
                <a:ea typeface="楷体" panose="02010609060101010101" charset="-122"/>
                <a:sym typeface="+mn-ea"/>
              </a:rPr>
              <a:t>近代中国的思想解放</a:t>
            </a:r>
            <a:endParaRPr lang="zh-CN" altLang="zh-CN" sz="4400" b="1">
              <a:effectLst>
                <a:outerShdw blurRad="38100" dist="38100" dir="2700000" algn="tl">
                  <a:srgbClr val="000000">
                    <a:alpha val="43137"/>
                  </a:srgbClr>
                </a:outerShdw>
              </a:effectLst>
              <a:latin typeface="楷体" panose="02010609060101010101" charset="-122"/>
              <a:ea typeface="楷体" panose="02010609060101010101"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blinds(horizontal)">
                                      <p:cBhvr>
                                        <p:cTn id="12" dur="500"/>
                                        <p:tgtEl>
                                          <p:spTgt spid="61"/>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blinds(horizontal)">
                                      <p:cBhvr>
                                        <p:cTn id="15" dur="500"/>
                                        <p:tgtEl>
                                          <p:spTgt spid="2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linds(horizont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linds(horizontal)">
                                      <p:cBhvr>
                                        <p:cTn id="23" dur="500"/>
                                        <p:tgtEl>
                                          <p:spTgt spid="16"/>
                                        </p:tgtEl>
                                      </p:cBhvr>
                                    </p:animEffect>
                                  </p:childTnLst>
                                </p:cTn>
                              </p:par>
                              <p:par>
                                <p:cTn id="24" presetID="3" presetClass="entr" presetSubtype="10" fill="hold" nodeType="withEffect">
                                  <p:stCondLst>
                                    <p:cond delay="0"/>
                                  </p:stCondLst>
                                  <p:childTnLst>
                                    <p:set>
                                      <p:cBhvr>
                                        <p:cTn id="25" dur="1" fill="hold">
                                          <p:stCondLst>
                                            <p:cond delay="0"/>
                                          </p:stCondLst>
                                        </p:cTn>
                                        <p:tgtEl>
                                          <p:spTgt spid="55"/>
                                        </p:tgtEl>
                                        <p:attrNameLst>
                                          <p:attrName>style.visibility</p:attrName>
                                        </p:attrNameLst>
                                      </p:cBhvr>
                                      <p:to>
                                        <p:strVal val="visible"/>
                                      </p:to>
                                    </p:set>
                                    <p:animEffect transition="in" filter="blinds(horizontal)">
                                      <p:cBhvr>
                                        <p:cTn id="26" dur="500"/>
                                        <p:tgtEl>
                                          <p:spTgt spid="55"/>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blinds(horizontal)">
                                      <p:cBhvr>
                                        <p:cTn id="29" dur="5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blinds(horizontal)">
                                      <p:cBhvr>
                                        <p:cTn id="34" dur="500"/>
                                        <p:tgtEl>
                                          <p:spTgt spid="49"/>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linds(horizontal)">
                                      <p:cBhvr>
                                        <p:cTn id="37" dur="500"/>
                                        <p:tgtEl>
                                          <p:spTgt spid="21"/>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blinds(horizontal)">
                                      <p:cBhvr>
                                        <p:cTn id="40" dur="500"/>
                                        <p:tgtEl>
                                          <p:spTgt spid="22"/>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blinds(horizontal)">
                                      <p:cBhvr>
                                        <p:cTn id="43" dur="500"/>
                                        <p:tgtEl>
                                          <p:spTgt spid="23"/>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91"/>
                                        </p:tgtEl>
                                        <p:attrNameLst>
                                          <p:attrName>style.visibility</p:attrName>
                                        </p:attrNameLst>
                                      </p:cBhvr>
                                      <p:to>
                                        <p:strVal val="visible"/>
                                      </p:to>
                                    </p:set>
                                    <p:animEffect transition="in" filter="blinds(horizontal)">
                                      <p:cBhvr>
                                        <p:cTn id="48" dur="500"/>
                                        <p:tgtEl>
                                          <p:spTgt spid="91"/>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92"/>
                                        </p:tgtEl>
                                        <p:attrNameLst>
                                          <p:attrName>style.visibility</p:attrName>
                                        </p:attrNameLst>
                                      </p:cBhvr>
                                      <p:to>
                                        <p:strVal val="visible"/>
                                      </p:to>
                                    </p:set>
                                    <p:animEffect transition="in" filter="blinds(horizontal)">
                                      <p:cBhvr>
                                        <p:cTn id="51" dur="500"/>
                                        <p:tgtEl>
                                          <p:spTgt spid="92"/>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blinds(horizontal)">
                                      <p:cBhvr>
                                        <p:cTn id="54" dur="500"/>
                                        <p:tgtEl>
                                          <p:spTgt spid="25"/>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blinds(horizontal)">
                                      <p:cBhvr>
                                        <p:cTn id="57" dur="500"/>
                                        <p:tgtEl>
                                          <p:spTgt spid="26"/>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blinds(horizontal)">
                                      <p:cBhvr>
                                        <p:cTn id="62" dur="500"/>
                                        <p:tgtEl>
                                          <p:spTgt spid="42"/>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43"/>
                                        </p:tgtEl>
                                        <p:attrNameLst>
                                          <p:attrName>style.visibility</p:attrName>
                                        </p:attrNameLst>
                                      </p:cBhvr>
                                      <p:to>
                                        <p:strVal val="visible"/>
                                      </p:to>
                                    </p:set>
                                    <p:animEffect transition="in" filter="blinds(horizontal)">
                                      <p:cBhvr>
                                        <p:cTn id="65" dur="500"/>
                                        <p:tgtEl>
                                          <p:spTgt spid="43"/>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blinds(horizontal)">
                                      <p:cBhvr>
                                        <p:cTn id="68" dur="500"/>
                                        <p:tgtEl>
                                          <p:spTgt spid="45"/>
                                        </p:tgtEl>
                                      </p:cBhvr>
                                    </p:animEffect>
                                  </p:childTnLst>
                                </p:cTn>
                              </p:par>
                              <p:par>
                                <p:cTn id="69" presetID="3" presetClass="entr" presetSubtype="10" fill="hold" nodeType="withEffect">
                                  <p:stCondLst>
                                    <p:cond delay="0"/>
                                  </p:stCondLst>
                                  <p:childTnLst>
                                    <p:set>
                                      <p:cBhvr>
                                        <p:cTn id="70" dur="1" fill="hold">
                                          <p:stCondLst>
                                            <p:cond delay="0"/>
                                          </p:stCondLst>
                                        </p:cTn>
                                        <p:tgtEl>
                                          <p:spTgt spid="69"/>
                                        </p:tgtEl>
                                        <p:attrNameLst>
                                          <p:attrName>style.visibility</p:attrName>
                                        </p:attrNameLst>
                                      </p:cBhvr>
                                      <p:to>
                                        <p:strVal val="visible"/>
                                      </p:to>
                                    </p:set>
                                    <p:animEffect transition="in" filter="blinds(horizontal)">
                                      <p:cBhvr>
                                        <p:cTn id="71" dur="500"/>
                                        <p:tgtEl>
                                          <p:spTgt spid="69"/>
                                        </p:tgtEl>
                                      </p:cBhvr>
                                    </p:animEffect>
                                  </p:childTnLst>
                                </p:cTn>
                              </p:par>
                              <p:par>
                                <p:cTn id="72" presetID="3" presetClass="entr" presetSubtype="10" fill="hold" grpId="0" nodeType="withEffect">
                                  <p:stCondLst>
                                    <p:cond delay="0"/>
                                  </p:stCondLst>
                                  <p:childTnLst>
                                    <p:set>
                                      <p:cBhvr>
                                        <p:cTn id="73" dur="1" fill="hold">
                                          <p:stCondLst>
                                            <p:cond delay="0"/>
                                          </p:stCondLst>
                                        </p:cTn>
                                        <p:tgtEl>
                                          <p:spTgt spid="46"/>
                                        </p:tgtEl>
                                        <p:attrNameLst>
                                          <p:attrName>style.visibility</p:attrName>
                                        </p:attrNameLst>
                                      </p:cBhvr>
                                      <p:to>
                                        <p:strVal val="visible"/>
                                      </p:to>
                                    </p:set>
                                    <p:animEffect transition="in" filter="blinds(horizontal)">
                                      <p:cBhvr>
                                        <p:cTn id="74" dur="500"/>
                                        <p:tgtEl>
                                          <p:spTgt spid="46"/>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grpId="0" nodeType="clickEffect">
                                  <p:stCondLst>
                                    <p:cond delay="0"/>
                                  </p:stCondLst>
                                  <p:childTnLst>
                                    <p:set>
                                      <p:cBhvr>
                                        <p:cTn id="78" dur="1" fill="hold">
                                          <p:stCondLst>
                                            <p:cond delay="0"/>
                                          </p:stCondLst>
                                        </p:cTn>
                                        <p:tgtEl>
                                          <p:spTgt spid="94"/>
                                        </p:tgtEl>
                                        <p:attrNameLst>
                                          <p:attrName>style.visibility</p:attrName>
                                        </p:attrNameLst>
                                      </p:cBhvr>
                                      <p:to>
                                        <p:strVal val="visible"/>
                                      </p:to>
                                    </p:set>
                                    <p:animEffect transition="in" filter="blinds(horizontal)">
                                      <p:cBhvr>
                                        <p:cTn id="79" dur="500"/>
                                        <p:tgtEl>
                                          <p:spTgt spid="94"/>
                                        </p:tgtEl>
                                      </p:cBhvr>
                                    </p:animEffect>
                                  </p:childTnLst>
                                </p:cTn>
                              </p:par>
                              <p:par>
                                <p:cTn id="80" presetID="3" presetClass="entr" presetSubtype="10" fill="hold" grpId="0" nodeType="withEffect">
                                  <p:stCondLst>
                                    <p:cond delay="0"/>
                                  </p:stCondLst>
                                  <p:childTnLst>
                                    <p:set>
                                      <p:cBhvr>
                                        <p:cTn id="81" dur="1" fill="hold">
                                          <p:stCondLst>
                                            <p:cond delay="0"/>
                                          </p:stCondLst>
                                        </p:cTn>
                                        <p:tgtEl>
                                          <p:spTgt spid="93"/>
                                        </p:tgtEl>
                                        <p:attrNameLst>
                                          <p:attrName>style.visibility</p:attrName>
                                        </p:attrNameLst>
                                      </p:cBhvr>
                                      <p:to>
                                        <p:strVal val="visible"/>
                                      </p:to>
                                    </p:set>
                                    <p:animEffect transition="in" filter="blinds(horizontal)">
                                      <p:cBhvr>
                                        <p:cTn id="82" dur="500"/>
                                        <p:tgtEl>
                                          <p:spTgt spid="93"/>
                                        </p:tgtEl>
                                      </p:cBhvr>
                                    </p:animEffect>
                                  </p:childTnLst>
                                </p:cTn>
                              </p:par>
                            </p:childTnLst>
                          </p:cTn>
                        </p:par>
                        <p:par>
                          <p:cTn id="83" fill="hold">
                            <p:stCondLst>
                              <p:cond delay="500"/>
                            </p:stCondLst>
                            <p:childTnLst>
                              <p:par>
                                <p:cTn id="84" presetID="3" presetClass="entr" presetSubtype="10"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Effect transition="in" filter="blinds(horizontal)">
                                      <p:cBhvr>
                                        <p:cTn id="86" dur="500"/>
                                        <p:tgtEl>
                                          <p:spTgt spid="3"/>
                                        </p:tgtEl>
                                      </p:cBhvr>
                                    </p:animEffect>
                                  </p:childTnLst>
                                </p:cTn>
                              </p:par>
                              <p:par>
                                <p:cTn id="87" presetID="3" presetClass="entr" presetSubtype="10" fill="hold" nodeType="withEffect">
                                  <p:stCondLst>
                                    <p:cond delay="0"/>
                                  </p:stCondLst>
                                  <p:childTnLst>
                                    <p:set>
                                      <p:cBhvr>
                                        <p:cTn id="88" dur="1" fill="hold">
                                          <p:stCondLst>
                                            <p:cond delay="0"/>
                                          </p:stCondLst>
                                        </p:cTn>
                                        <p:tgtEl>
                                          <p:spTgt spid="10"/>
                                        </p:tgtEl>
                                        <p:attrNameLst>
                                          <p:attrName>style.visibility</p:attrName>
                                        </p:attrNameLst>
                                      </p:cBhvr>
                                      <p:to>
                                        <p:strVal val="visible"/>
                                      </p:to>
                                    </p:set>
                                    <p:animEffect transition="in" filter="blinds(horizontal)">
                                      <p:cBhvr>
                                        <p:cTn id="89" dur="500"/>
                                        <p:tgtEl>
                                          <p:spTgt spid="10"/>
                                        </p:tgtEl>
                                      </p:cBhvr>
                                    </p:animEffect>
                                  </p:childTnLst>
                                </p:cTn>
                              </p:par>
                              <p:par>
                                <p:cTn id="90" presetID="3" presetClass="entr" presetSubtype="10" fill="hold" grpId="0" nodeType="withEffect">
                                  <p:stCondLst>
                                    <p:cond delay="0"/>
                                  </p:stCondLst>
                                  <p:childTnLst>
                                    <p:set>
                                      <p:cBhvr>
                                        <p:cTn id="91" dur="1" fill="hold">
                                          <p:stCondLst>
                                            <p:cond delay="0"/>
                                          </p:stCondLst>
                                        </p:cTn>
                                        <p:tgtEl>
                                          <p:spTgt spid="36"/>
                                        </p:tgtEl>
                                        <p:attrNameLst>
                                          <p:attrName>style.visibility</p:attrName>
                                        </p:attrNameLst>
                                      </p:cBhvr>
                                      <p:to>
                                        <p:strVal val="visible"/>
                                      </p:to>
                                    </p:set>
                                    <p:animEffect transition="in" filter="blinds(horizontal)">
                                      <p:cBhvr>
                                        <p:cTn id="92" dur="500"/>
                                        <p:tgtEl>
                                          <p:spTgt spid="36"/>
                                        </p:tgtEl>
                                      </p:cBhvr>
                                    </p:animEffect>
                                  </p:childTnLst>
                                </p:cTn>
                              </p:par>
                              <p:par>
                                <p:cTn id="93" presetID="3" presetClass="entr" presetSubtype="10" fill="hold" grpId="0" nodeType="with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blinds(horizontal)">
                                      <p:cBhvr>
                                        <p:cTn id="95" dur="500"/>
                                        <p:tgtEl>
                                          <p:spTgt spid="37"/>
                                        </p:tgtEl>
                                      </p:cBhvr>
                                    </p:animEffect>
                                  </p:childTnLst>
                                </p:cTn>
                              </p:par>
                              <p:par>
                                <p:cTn id="96" presetID="3" presetClass="entr" presetSubtype="1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blinds(horizontal)">
                                      <p:cBhvr>
                                        <p:cTn id="98" dur="500"/>
                                        <p:tgtEl>
                                          <p:spTgt spid="38"/>
                                        </p:tgtEl>
                                      </p:cBhvr>
                                    </p:animEffect>
                                  </p:childTnLst>
                                </p:cTn>
                              </p:par>
                              <p:par>
                                <p:cTn id="99" presetID="3" presetClass="entr" presetSubtype="10" fill="hold" grpId="0" nodeType="with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blinds(horizontal)">
                                      <p:cBhvr>
                                        <p:cTn id="10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ldLvl="0" animBg="1"/>
      <p:bldP spid="29" grpId="0" bldLvl="0" animBg="1"/>
      <p:bldP spid="15" grpId="0" bldLvl="0" animBg="1"/>
      <p:bldP spid="16" grpId="0" bldLvl="0" animBg="1"/>
      <p:bldP spid="24" grpId="0" bldLvl="0" animBg="1"/>
      <p:bldP spid="21" grpId="0" bldLvl="0" animBg="1"/>
      <p:bldP spid="22" grpId="0" bldLvl="0" animBg="1"/>
      <p:bldP spid="23" grpId="0" bldLvl="0" animBg="1"/>
      <p:bldP spid="91" grpId="0" bldLvl="0" animBg="1"/>
      <p:bldP spid="92" grpId="0" bldLvl="0" animBg="1"/>
      <p:bldP spid="26" grpId="0" bldLvl="0" animBg="1"/>
      <p:bldP spid="25" grpId="0" bldLvl="0" animBg="1"/>
      <p:bldP spid="42" grpId="0" bldLvl="0" animBg="1"/>
      <p:bldP spid="43" grpId="0" bldLvl="0" animBg="1"/>
      <p:bldP spid="45" grpId="0" bldLvl="0" animBg="1"/>
      <p:bldP spid="46" grpId="0" bldLvl="0" animBg="1"/>
      <p:bldP spid="94" grpId="0" bldLvl="0" animBg="1"/>
      <p:bldP spid="93" grpId="0" bldLvl="0" animBg="1"/>
      <p:bldP spid="3" grpId="0" bldLvl="0" animBg="1"/>
      <p:bldP spid="36" grpId="0" bldLvl="0" animBg="1"/>
      <p:bldP spid="37" grpId="0" bldLvl="0" animBg="1"/>
      <p:bldP spid="38" grpId="0" bldLvl="0" animBg="1"/>
      <p:bldP spid="39"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0" y="0"/>
            <a:ext cx="7028815" cy="478155"/>
          </a:xfrm>
          <a:prstGeom prst="rect">
            <a:avLst/>
          </a:prstGeom>
          <a:solidFill>
            <a:schemeClr val="bg2"/>
          </a:solidFill>
          <a:ln w="28575">
            <a:solidFill>
              <a:schemeClr val="tx1"/>
            </a:solidFill>
          </a:ln>
        </p:spPr>
        <p:txBody>
          <a:bodyPr>
            <a:noAutofit/>
            <a:scene3d>
              <a:camera prst="orthographicFront"/>
              <a:lightRig rig="threePt" dir="t"/>
            </a:scene3d>
          </a:bodyPr>
          <a:p>
            <a:pPr algn="l"/>
            <a:r>
              <a:rPr lang="en-US" altLang="zh-CN" sz="2800" b="1">
                <a:latin typeface="楷体" panose="02010609060101010101" charset="-122"/>
                <a:ea typeface="楷体" panose="02010609060101010101" charset="-122"/>
                <a:sym typeface="+mn-ea"/>
              </a:rPr>
              <a:t>  </a:t>
            </a:r>
            <a:r>
              <a:rPr lang="zh-CN" altLang="en-US" sz="2800" b="1">
                <a:latin typeface="楷体" panose="02010609060101010101" charset="-122"/>
                <a:ea typeface="楷体" panose="02010609060101010101" charset="-122"/>
                <a:sym typeface="+mn-ea"/>
              </a:rPr>
              <a:t>三、</a:t>
            </a:r>
            <a:r>
              <a:rPr lang="zh-CN" altLang="en-US" sz="2800" b="1">
                <a:latin typeface="楷体" panose="02010609060101010101" charset="-122"/>
                <a:ea typeface="楷体" panose="02010609060101010101" charset="-122"/>
                <a:cs typeface="+mj-cs"/>
                <a:sym typeface="宋体" panose="02010600030101010101" pitchFamily="2" charset="-122"/>
              </a:rPr>
              <a:t>思想救国：资本主义与社会主义</a:t>
            </a:r>
            <a:endParaRPr kumimoji="0" lang="zh-CN" altLang="zh-CN" sz="2800" b="1" kern="1200" cap="none" spc="0" normalizeH="0" baseline="0" noProof="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cs"/>
            </a:endParaRPr>
          </a:p>
        </p:txBody>
      </p:sp>
      <p:sp>
        <p:nvSpPr>
          <p:cNvPr id="2" name="文本框 1"/>
          <p:cNvSpPr txBox="1"/>
          <p:nvPr/>
        </p:nvSpPr>
        <p:spPr>
          <a:xfrm>
            <a:off x="120015" y="572135"/>
            <a:ext cx="7621905" cy="460375"/>
          </a:xfrm>
          <a:prstGeom prst="rect">
            <a:avLst/>
          </a:prstGeom>
          <a:noFill/>
        </p:spPr>
        <p:txBody>
          <a:bodyPr wrap="square" rtlCol="0">
            <a:spAutoFit/>
          </a:bodyPr>
          <a:p>
            <a:r>
              <a:rPr lang="zh-CN" altLang="en-US" sz="2400" b="1">
                <a:latin typeface="楷体" panose="02010609060101010101" charset="-122"/>
                <a:ea typeface="楷体" panose="02010609060101010101" charset="-122"/>
              </a:rPr>
              <a:t>（一）西式资本主义思想：民主与科学（新文化运动）</a:t>
            </a:r>
            <a:endParaRPr lang="zh-CN" altLang="en-US" sz="2400" b="1">
              <a:latin typeface="楷体" panose="02010609060101010101" charset="-122"/>
              <a:ea typeface="楷体" panose="02010609060101010101" charset="-122"/>
            </a:endParaRPr>
          </a:p>
        </p:txBody>
      </p:sp>
      <p:sp>
        <p:nvSpPr>
          <p:cNvPr id="3" name="副标题 2"/>
          <p:cNvSpPr>
            <a:spLocks noGrp="1"/>
          </p:cNvSpPr>
          <p:nvPr>
            <p:ph type="subTitle" idx="1"/>
          </p:nvPr>
        </p:nvSpPr>
        <p:spPr>
          <a:xfrm>
            <a:off x="120015" y="993775"/>
            <a:ext cx="11993880" cy="2347595"/>
          </a:xfrm>
        </p:spPr>
        <p:txBody>
          <a:bodyPr>
            <a:noAutofit/>
          </a:bodyPr>
          <a:p>
            <a:pPr marL="0" indent="0" algn="l" fontAlgn="base">
              <a:lnSpc>
                <a:spcPct val="90000"/>
              </a:lnSpc>
              <a:buNone/>
            </a:pPr>
            <a:r>
              <a:rPr lang="zh-CN" altLang="zh-CN" sz="2400" b="1" strike="noStrike" noProof="1" dirty="0" smtClean="0">
                <a:gradFill>
                  <a:gsLst>
                    <a:gs pos="0">
                      <a:srgbClr val="E30000"/>
                    </a:gs>
                    <a:gs pos="100000">
                      <a:srgbClr val="760303"/>
                    </a:gs>
                  </a:gsLst>
                  <a:lin scaled="0"/>
                </a:gradFill>
                <a:latin typeface="楷体" panose="02010609060101010101" charset="-122"/>
                <a:ea typeface="楷体" panose="02010609060101010101" charset="-122"/>
                <a:cs typeface="楷体" panose="02010609060101010101" charset="-122"/>
              </a:rPr>
              <a:t>（</a:t>
            </a:r>
            <a:r>
              <a:rPr lang="en-US" altLang="zh-CN" sz="2400" b="1" strike="noStrike" noProof="1" dirty="0" smtClean="0">
                <a:gradFill>
                  <a:gsLst>
                    <a:gs pos="0">
                      <a:srgbClr val="E30000"/>
                    </a:gs>
                    <a:gs pos="100000">
                      <a:srgbClr val="760303"/>
                    </a:gs>
                  </a:gsLst>
                  <a:lin scaled="0"/>
                </a:gradFill>
                <a:latin typeface="楷体" panose="02010609060101010101" charset="-122"/>
                <a:ea typeface="楷体" panose="02010609060101010101" charset="-122"/>
                <a:cs typeface="楷体" panose="02010609060101010101" charset="-122"/>
              </a:rPr>
              <a:t>2019</a:t>
            </a:r>
            <a:r>
              <a:rPr lang="zh-CN" altLang="zh-CN" sz="2400" b="1" strike="noStrike" noProof="1" dirty="0" smtClean="0">
                <a:gradFill>
                  <a:gsLst>
                    <a:gs pos="0">
                      <a:srgbClr val="E30000"/>
                    </a:gs>
                    <a:gs pos="100000">
                      <a:srgbClr val="760303"/>
                    </a:gs>
                  </a:gsLst>
                  <a:lin scaled="0"/>
                </a:gradFill>
                <a:latin typeface="楷体" panose="02010609060101010101" charset="-122"/>
                <a:ea typeface="楷体" panose="02010609060101010101" charset="-122"/>
                <a:cs typeface="楷体" panose="02010609060101010101" charset="-122"/>
              </a:rPr>
              <a:t>全国）</a:t>
            </a:r>
            <a:r>
              <a:rPr lang="en-US" altLang="zh-CN" sz="2400" b="1" strike="noStrike" noProof="1" dirty="0" smtClean="0">
                <a:solidFill>
                  <a:schemeClr val="tx1"/>
                </a:solidFill>
                <a:latin typeface="楷体" panose="02010609060101010101" charset="-122"/>
                <a:ea typeface="楷体" panose="02010609060101010101" charset="-122"/>
                <a:cs typeface="楷体" panose="02010609060101010101" charset="-122"/>
              </a:rPr>
              <a:t>1915</a:t>
            </a:r>
            <a:r>
              <a:rPr lang="zh-CN" altLang="zh-CN" sz="2400" b="1" strike="noStrike" noProof="1" dirty="0" smtClean="0">
                <a:solidFill>
                  <a:schemeClr val="tx1"/>
                </a:solidFill>
                <a:latin typeface="楷体" panose="02010609060101010101" charset="-122"/>
                <a:ea typeface="楷体" panose="02010609060101010101" charset="-122"/>
                <a:cs typeface="楷体" panose="02010609060101010101" charset="-122"/>
              </a:rPr>
              <a:t>～</a:t>
            </a:r>
            <a:r>
              <a:rPr lang="en-US" altLang="zh-CN" sz="2400" b="1" strike="noStrike" noProof="1" dirty="0" smtClean="0">
                <a:solidFill>
                  <a:schemeClr val="tx1"/>
                </a:solidFill>
                <a:latin typeface="楷体" panose="02010609060101010101" charset="-122"/>
                <a:ea typeface="楷体" panose="02010609060101010101" charset="-122"/>
                <a:cs typeface="楷体" panose="02010609060101010101" charset="-122"/>
              </a:rPr>
              <a:t>1918</a:t>
            </a:r>
            <a:r>
              <a:rPr lang="zh-CN" altLang="zh-CN" sz="2400" b="1" strike="noStrike" noProof="1" dirty="0" smtClean="0">
                <a:solidFill>
                  <a:schemeClr val="tx1"/>
                </a:solidFill>
                <a:latin typeface="楷体" panose="02010609060101010101" charset="-122"/>
                <a:ea typeface="楷体" panose="02010609060101010101" charset="-122"/>
                <a:cs typeface="楷体" panose="02010609060101010101" charset="-122"/>
              </a:rPr>
              <a:t>年，《新青年》中“革命”“科学”“平等”“民主”等词出现频次大体相当：</a:t>
            </a:r>
            <a:r>
              <a:rPr lang="en-US" altLang="zh-CN" sz="2400" b="1" strike="noStrike" noProof="1" dirty="0" smtClean="0">
                <a:solidFill>
                  <a:schemeClr val="tx1"/>
                </a:solidFill>
                <a:latin typeface="楷体" panose="02010609060101010101" charset="-122"/>
                <a:ea typeface="楷体" panose="02010609060101010101" charset="-122"/>
                <a:cs typeface="楷体" panose="02010609060101010101" charset="-122"/>
              </a:rPr>
              <a:t>1919</a:t>
            </a:r>
            <a:r>
              <a:rPr lang="zh-CN" altLang="zh-CN" sz="2400" b="1" strike="noStrike" noProof="1" dirty="0" smtClean="0">
                <a:solidFill>
                  <a:schemeClr val="tx1"/>
                </a:solidFill>
                <a:latin typeface="楷体" panose="02010609060101010101" charset="-122"/>
                <a:ea typeface="楷体" panose="02010609060101010101" charset="-122"/>
                <a:cs typeface="楷体" panose="02010609060101010101" charset="-122"/>
              </a:rPr>
              <a:t>～</a:t>
            </a:r>
            <a:r>
              <a:rPr lang="en-US" altLang="zh-CN" sz="2400" b="1" strike="noStrike" noProof="1" dirty="0" smtClean="0">
                <a:solidFill>
                  <a:schemeClr val="tx1"/>
                </a:solidFill>
                <a:latin typeface="楷体" panose="02010609060101010101" charset="-122"/>
                <a:ea typeface="楷体" panose="02010609060101010101" charset="-122"/>
                <a:cs typeface="楷体" panose="02010609060101010101" charset="-122"/>
              </a:rPr>
              <a:t>1922</a:t>
            </a:r>
            <a:r>
              <a:rPr lang="zh-CN" altLang="zh-CN" sz="2400" b="1" strike="noStrike" noProof="1" dirty="0" smtClean="0">
                <a:solidFill>
                  <a:schemeClr val="tx1"/>
                </a:solidFill>
                <a:latin typeface="楷体" panose="02010609060101010101" charset="-122"/>
                <a:ea typeface="楷体" panose="02010609060101010101" charset="-122"/>
                <a:cs typeface="楷体" panose="02010609060101010101" charset="-122"/>
              </a:rPr>
              <a:t>年，“民主”出现次数不到“科学”的</a:t>
            </a:r>
            <a:r>
              <a:rPr lang="en-US" altLang="zh-CN" sz="2400" b="1" strike="noStrike" noProof="1" dirty="0" smtClean="0">
                <a:solidFill>
                  <a:schemeClr val="tx1"/>
                </a:solidFill>
                <a:latin typeface="楷体" panose="02010609060101010101" charset="-122"/>
                <a:ea typeface="楷体" panose="02010609060101010101" charset="-122"/>
                <a:cs typeface="楷体" panose="02010609060101010101" charset="-122"/>
              </a:rPr>
              <a:t>1/10</a:t>
            </a:r>
            <a:r>
              <a:rPr lang="zh-CN" altLang="zh-CN" sz="2400" b="1" strike="noStrike" noProof="1" dirty="0" smtClean="0">
                <a:solidFill>
                  <a:schemeClr val="tx1"/>
                </a:solidFill>
                <a:latin typeface="楷体" panose="02010609060101010101" charset="-122"/>
                <a:ea typeface="楷体" panose="02010609060101010101" charset="-122"/>
                <a:cs typeface="楷体" panose="02010609060101010101" charset="-122"/>
              </a:rPr>
              <a:t>，不及“革命”的</a:t>
            </a:r>
            <a:r>
              <a:rPr lang="en-US" altLang="zh-CN" sz="2400" b="1" strike="noStrike" noProof="1" dirty="0" smtClean="0">
                <a:solidFill>
                  <a:schemeClr val="tx1"/>
                </a:solidFill>
                <a:latin typeface="楷体" panose="02010609060101010101" charset="-122"/>
                <a:ea typeface="楷体" panose="02010609060101010101" charset="-122"/>
                <a:cs typeface="楷体" panose="02010609060101010101" charset="-122"/>
              </a:rPr>
              <a:t>1/20</a:t>
            </a:r>
            <a:r>
              <a:rPr lang="zh-CN" altLang="zh-CN" sz="2400" b="1" strike="noStrike" noProof="1" dirty="0" smtClean="0">
                <a:solidFill>
                  <a:schemeClr val="tx1"/>
                </a:solidFill>
                <a:latin typeface="楷体" panose="02010609060101010101" charset="-122"/>
                <a:ea typeface="楷体" panose="02010609060101010101" charset="-122"/>
                <a:cs typeface="楷体" panose="02010609060101010101" charset="-122"/>
              </a:rPr>
              <a:t>。这种变化可说明</a:t>
            </a:r>
            <a:endParaRPr lang="zh-CN" altLang="zh-CN" sz="2400" b="1" strike="noStrike" noProof="1" dirty="0" smtClean="0">
              <a:solidFill>
                <a:schemeClr val="tx1"/>
              </a:solidFill>
              <a:latin typeface="楷体" panose="02010609060101010101" charset="-122"/>
              <a:ea typeface="楷体" panose="02010609060101010101" charset="-122"/>
              <a:cs typeface="楷体" panose="02010609060101010101" charset="-122"/>
            </a:endParaRPr>
          </a:p>
          <a:p>
            <a:pPr marL="0" indent="0" algn="l" fontAlgn="base">
              <a:lnSpc>
                <a:spcPct val="90000"/>
              </a:lnSpc>
              <a:buNone/>
            </a:pPr>
            <a:r>
              <a:rPr lang="en-US" altLang="zh-CN" sz="2400" b="1" strike="noStrike" noProof="1" dirty="0" smtClean="0">
                <a:solidFill>
                  <a:schemeClr val="tx1"/>
                </a:solidFill>
                <a:latin typeface="楷体" panose="02010609060101010101" charset="-122"/>
                <a:ea typeface="楷体" panose="02010609060101010101" charset="-122"/>
                <a:cs typeface="楷体" panose="02010609060101010101" charset="-122"/>
              </a:rPr>
              <a:t>A</a:t>
            </a:r>
            <a:r>
              <a:rPr lang="zh-CN" altLang="zh-CN" sz="2400" b="1" strike="noStrike" noProof="1" dirty="0" smtClean="0">
                <a:solidFill>
                  <a:schemeClr val="tx1"/>
                </a:solidFill>
                <a:latin typeface="楷体" panose="02010609060101010101" charset="-122"/>
                <a:ea typeface="楷体" panose="02010609060101010101" charset="-122"/>
                <a:cs typeface="楷体" panose="02010609060101010101" charset="-122"/>
              </a:rPr>
              <a:t>．新文化运动主流思想发生转变</a:t>
            </a:r>
            <a:r>
              <a:rPr lang="en-US" altLang="zh-CN" sz="2400" b="1" strike="noStrike" noProof="1" dirty="0" smtClean="0">
                <a:solidFill>
                  <a:schemeClr val="tx1"/>
                </a:solidFill>
                <a:latin typeface="楷体" panose="02010609060101010101" charset="-122"/>
                <a:ea typeface="楷体" panose="02010609060101010101" charset="-122"/>
                <a:cs typeface="楷体" panose="02010609060101010101" charset="-122"/>
              </a:rPr>
              <a:t>       B</a:t>
            </a:r>
            <a:r>
              <a:rPr lang="zh-CN" altLang="zh-CN" sz="2400" b="1" strike="noStrike" noProof="1" dirty="0" smtClean="0">
                <a:solidFill>
                  <a:schemeClr val="tx1"/>
                </a:solidFill>
                <a:latin typeface="楷体" panose="02010609060101010101" charset="-122"/>
                <a:ea typeface="楷体" panose="02010609060101010101" charset="-122"/>
                <a:cs typeface="楷体" panose="02010609060101010101" charset="-122"/>
              </a:rPr>
              <a:t>．国民革命运动受到民众普遍拥护</a:t>
            </a:r>
            <a:endParaRPr lang="zh-CN" altLang="zh-CN" sz="2400" b="1" strike="noStrike" noProof="1" dirty="0" smtClean="0">
              <a:solidFill>
                <a:schemeClr val="tx1"/>
              </a:solidFill>
              <a:latin typeface="楷体" panose="02010609060101010101" charset="-122"/>
              <a:ea typeface="楷体" panose="02010609060101010101" charset="-122"/>
              <a:cs typeface="楷体" panose="02010609060101010101" charset="-122"/>
            </a:endParaRPr>
          </a:p>
          <a:p>
            <a:pPr marL="0" indent="0" algn="l" fontAlgn="base">
              <a:lnSpc>
                <a:spcPct val="90000"/>
              </a:lnSpc>
              <a:buNone/>
            </a:pPr>
            <a:r>
              <a:rPr lang="en-US" altLang="zh-CN" sz="2400" b="1" strike="noStrike" noProof="1" dirty="0" smtClean="0">
                <a:solidFill>
                  <a:schemeClr val="tx1"/>
                </a:solidFill>
                <a:latin typeface="楷体" panose="02010609060101010101" charset="-122"/>
                <a:ea typeface="楷体" panose="02010609060101010101" charset="-122"/>
                <a:cs typeface="楷体" panose="02010609060101010101" charset="-122"/>
              </a:rPr>
              <a:t>C</a:t>
            </a:r>
            <a:r>
              <a:rPr lang="zh-CN" altLang="zh-CN" sz="2400" b="1" strike="noStrike" noProof="1" dirty="0" smtClean="0">
                <a:solidFill>
                  <a:schemeClr val="tx1"/>
                </a:solidFill>
                <a:latin typeface="楷体" panose="02010609060101010101" charset="-122"/>
                <a:ea typeface="楷体" panose="02010609060101010101" charset="-122"/>
                <a:cs typeface="楷体" panose="02010609060101010101" charset="-122"/>
              </a:rPr>
              <a:t>．资本主义政体模式被知识界否定</a:t>
            </a:r>
            <a:r>
              <a:rPr lang="en-US" altLang="zh-CN" sz="2400" b="1" strike="noStrike" noProof="1" dirty="0" smtClean="0">
                <a:solidFill>
                  <a:schemeClr val="tx1"/>
                </a:solidFill>
                <a:latin typeface="楷体" panose="02010609060101010101" charset="-122"/>
                <a:ea typeface="楷体" panose="02010609060101010101" charset="-122"/>
                <a:cs typeface="楷体" panose="02010609060101010101" charset="-122"/>
              </a:rPr>
              <a:t>     D</a:t>
            </a:r>
            <a:r>
              <a:rPr lang="zh-CN" altLang="zh-CN" sz="2400" b="1" strike="noStrike" noProof="1" dirty="0" smtClean="0">
                <a:solidFill>
                  <a:schemeClr val="tx1"/>
                </a:solidFill>
                <a:latin typeface="楷体" panose="02010609060101010101" charset="-122"/>
                <a:ea typeface="楷体" panose="02010609060101010101" charset="-122"/>
                <a:cs typeface="楷体" panose="02010609060101010101" charset="-122"/>
              </a:rPr>
              <a:t>．中国社会主要矛盾发生改变</a:t>
            </a:r>
            <a:endParaRPr lang="zh-CN" altLang="zh-CN" sz="2400" b="1" strike="noStrike" noProof="1" dirty="0" smtClean="0">
              <a:solidFill>
                <a:schemeClr val="tx1"/>
              </a:solidFill>
              <a:latin typeface="楷体" panose="02010609060101010101" charset="-122"/>
              <a:ea typeface="楷体" panose="02010609060101010101" charset="-122"/>
              <a:cs typeface="楷体" panose="02010609060101010101" charset="-122"/>
            </a:endParaRPr>
          </a:p>
          <a:p>
            <a:pPr algn="l" fontAlgn="base"/>
            <a:endParaRPr lang="zh-CN" altLang="zh-CN" sz="2400" b="1" strike="noStrike" noProof="1" dirty="0" smtClean="0">
              <a:solidFill>
                <a:schemeClr val="tx1"/>
              </a:solidFill>
              <a:latin typeface="楷体" panose="02010609060101010101" charset="-122"/>
              <a:ea typeface="楷体" panose="02010609060101010101" charset="-122"/>
              <a:cs typeface="楷体" panose="02010609060101010101" charset="-122"/>
            </a:endParaRPr>
          </a:p>
        </p:txBody>
      </p:sp>
      <p:sp>
        <p:nvSpPr>
          <p:cNvPr id="5" name="文本框 4"/>
          <p:cNvSpPr txBox="1"/>
          <p:nvPr/>
        </p:nvSpPr>
        <p:spPr>
          <a:xfrm>
            <a:off x="120015" y="2923540"/>
            <a:ext cx="12083415" cy="2120900"/>
          </a:xfrm>
          <a:prstGeom prst="rect">
            <a:avLst/>
          </a:prstGeom>
          <a:noFill/>
        </p:spPr>
        <p:txBody>
          <a:bodyPr wrap="square" rtlCol="0" anchor="t">
            <a:spAutoFit/>
          </a:bodyPr>
          <a:p>
            <a:pPr>
              <a:lnSpc>
                <a:spcPct val="110000"/>
              </a:lnSpc>
              <a:spcAft>
                <a:spcPts val="0"/>
              </a:spcAft>
              <a:tabLst>
                <a:tab pos="1188085" algn="l"/>
                <a:tab pos="2163445" algn="l"/>
                <a:tab pos="3142615" algn="l"/>
                <a:tab pos="4190365" algn="l"/>
              </a:tabLst>
            </a:pPr>
            <a:r>
              <a:rPr lang="en-US" altLang="zh-CN" sz="2400" b="1" dirty="0">
                <a:solidFill>
                  <a:srgbClr val="000000"/>
                </a:solidFill>
                <a:latin typeface="楷体" panose="02010609060101010101" charset="-122"/>
                <a:ea typeface="楷体" panose="02010609060101010101" charset="-122"/>
                <a:cs typeface="楷体" panose="02010609060101010101" charset="-122"/>
                <a:sym typeface="+mn-ea"/>
              </a:rPr>
              <a:t>(2021</a:t>
            </a:r>
            <a:r>
              <a:rPr lang="zh-CN" altLang="zh-CN" sz="2400" b="1" dirty="0">
                <a:solidFill>
                  <a:srgbClr val="000000"/>
                </a:solidFill>
                <a:latin typeface="楷体" panose="02010609060101010101" charset="-122"/>
                <a:ea typeface="楷体" panose="02010609060101010101" charset="-122"/>
                <a:cs typeface="楷体" panose="02010609060101010101" charset="-122"/>
                <a:sym typeface="+mn-ea"/>
              </a:rPr>
              <a:t>湖南</a:t>
            </a:r>
            <a:r>
              <a:rPr lang="en-US" altLang="zh-CN" sz="2400" b="1" dirty="0">
                <a:solidFill>
                  <a:srgbClr val="000000"/>
                </a:solidFill>
                <a:latin typeface="楷体" panose="02010609060101010101" charset="-122"/>
                <a:ea typeface="楷体" panose="02010609060101010101" charset="-122"/>
                <a:cs typeface="楷体" panose="02010609060101010101" charset="-122"/>
                <a:sym typeface="+mn-ea"/>
              </a:rPr>
              <a:t>)1919</a:t>
            </a:r>
            <a:r>
              <a:rPr lang="zh-CN" altLang="zh-CN" sz="2400" b="1" dirty="0">
                <a:solidFill>
                  <a:srgbClr val="000000"/>
                </a:solidFill>
                <a:latin typeface="楷体" panose="02010609060101010101" charset="-122"/>
                <a:ea typeface="楷体" panose="02010609060101010101" charset="-122"/>
                <a:cs typeface="楷体" panose="02010609060101010101" charset="-122"/>
                <a:sym typeface="+mn-ea"/>
              </a:rPr>
              <a:t>年</a:t>
            </a:r>
            <a:r>
              <a:rPr lang="en-US" altLang="zh-CN" sz="2400" b="1" dirty="0">
                <a:solidFill>
                  <a:srgbClr val="000000"/>
                </a:solidFill>
                <a:latin typeface="楷体" panose="02010609060101010101" charset="-122"/>
                <a:ea typeface="楷体" panose="02010609060101010101" charset="-122"/>
                <a:cs typeface="楷体" panose="02010609060101010101" charset="-122"/>
                <a:sym typeface="+mn-ea"/>
              </a:rPr>
              <a:t>11</a:t>
            </a:r>
            <a:r>
              <a:rPr lang="zh-CN" altLang="zh-CN" sz="2400" b="1" dirty="0">
                <a:solidFill>
                  <a:srgbClr val="000000"/>
                </a:solidFill>
                <a:latin typeface="楷体" panose="02010609060101010101" charset="-122"/>
                <a:ea typeface="楷体" panose="02010609060101010101" charset="-122"/>
                <a:cs typeface="楷体" panose="02010609060101010101" charset="-122"/>
                <a:sym typeface="+mn-ea"/>
              </a:rPr>
              <a:t>月</a:t>
            </a:r>
            <a:r>
              <a:rPr lang="en-US" altLang="zh-CN" sz="2400" b="1" dirty="0">
                <a:solidFill>
                  <a:srgbClr val="000000"/>
                </a:solidFill>
                <a:latin typeface="楷体" panose="02010609060101010101" charset="-122"/>
                <a:ea typeface="楷体" panose="02010609060101010101" charset="-122"/>
                <a:cs typeface="楷体" panose="02010609060101010101" charset="-122"/>
                <a:sym typeface="+mn-ea"/>
              </a:rPr>
              <a:t>,</a:t>
            </a:r>
            <a:r>
              <a:rPr lang="zh-CN" altLang="zh-CN" sz="2400" b="1" dirty="0">
                <a:solidFill>
                  <a:srgbClr val="000000"/>
                </a:solidFill>
                <a:latin typeface="楷体" panose="02010609060101010101" charset="-122"/>
                <a:ea typeface="楷体" panose="02010609060101010101" charset="-122"/>
                <a:cs typeface="楷体" panose="02010609060101010101" charset="-122"/>
                <a:sym typeface="+mn-ea"/>
              </a:rPr>
              <a:t>有人指出当时全国新出版物中普遍有</a:t>
            </a:r>
            <a:r>
              <a:rPr lang="en-US" altLang="zh-CN" sz="2400" b="1" dirty="0">
                <a:solidFill>
                  <a:srgbClr val="000000"/>
                </a:solidFill>
                <a:latin typeface="楷体" panose="02010609060101010101" charset="-122"/>
                <a:ea typeface="楷体" panose="02010609060101010101" charset="-122"/>
                <a:cs typeface="楷体" panose="02010609060101010101" charset="-122"/>
                <a:sym typeface="+mn-ea"/>
              </a:rPr>
              <a:t>“</a:t>
            </a:r>
            <a:r>
              <a:rPr lang="zh-CN" altLang="zh-CN" sz="2400" b="1" dirty="0">
                <a:solidFill>
                  <a:srgbClr val="000000"/>
                </a:solidFill>
                <a:latin typeface="楷体" panose="02010609060101010101" charset="-122"/>
                <a:ea typeface="楷体" panose="02010609060101010101" charset="-122"/>
                <a:cs typeface="楷体" panose="02010609060101010101" charset="-122"/>
                <a:sym typeface="+mn-ea"/>
              </a:rPr>
              <a:t>一个</a:t>
            </a:r>
            <a:r>
              <a:rPr lang="en-US" altLang="zh-CN" sz="2400" b="1" dirty="0">
                <a:solidFill>
                  <a:srgbClr val="000000"/>
                </a:solidFill>
                <a:latin typeface="楷体" panose="02010609060101010101" charset="-122"/>
                <a:ea typeface="楷体" panose="02010609060101010101" charset="-122"/>
                <a:cs typeface="楷体" panose="02010609060101010101" charset="-122"/>
                <a:sym typeface="+mn-ea"/>
              </a:rPr>
              <a:t>‘?’</a:t>
            </a:r>
            <a:r>
              <a:rPr lang="zh-CN" altLang="zh-CN" sz="2400" b="1" dirty="0">
                <a:solidFill>
                  <a:srgbClr val="000000"/>
                </a:solidFill>
                <a:latin typeface="楷体" panose="02010609060101010101" charset="-122"/>
                <a:ea typeface="楷体" panose="02010609060101010101" charset="-122"/>
                <a:cs typeface="楷体" panose="02010609060101010101" charset="-122"/>
                <a:sym typeface="+mn-ea"/>
              </a:rPr>
              <a:t>疑问符</a:t>
            </a:r>
            <a:r>
              <a:rPr lang="en-US" altLang="zh-CN" sz="2400" b="1" dirty="0">
                <a:solidFill>
                  <a:srgbClr val="000000"/>
                </a:solidFill>
                <a:latin typeface="楷体" panose="02010609060101010101" charset="-122"/>
                <a:ea typeface="楷体" panose="02010609060101010101" charset="-122"/>
                <a:cs typeface="楷体" panose="02010609060101010101" charset="-122"/>
                <a:sym typeface="+mn-ea"/>
              </a:rPr>
              <a:t>”,“</a:t>
            </a:r>
            <a:r>
              <a:rPr lang="zh-CN" altLang="zh-CN" sz="2400" b="1" dirty="0">
                <a:solidFill>
                  <a:srgbClr val="000000"/>
                </a:solidFill>
                <a:latin typeface="楷体" panose="02010609060101010101" charset="-122"/>
                <a:ea typeface="楷体" panose="02010609060101010101" charset="-122"/>
                <a:cs typeface="楷体" panose="02010609060101010101" charset="-122"/>
                <a:sym typeface="+mn-ea"/>
              </a:rPr>
              <a:t>这个</a:t>
            </a:r>
            <a:r>
              <a:rPr lang="en-US" altLang="zh-CN" sz="2400" b="1" dirty="0">
                <a:solidFill>
                  <a:srgbClr val="000000"/>
                </a:solidFill>
                <a:latin typeface="楷体" panose="02010609060101010101" charset="-122"/>
                <a:ea typeface="楷体" panose="02010609060101010101" charset="-122"/>
                <a:cs typeface="楷体" panose="02010609060101010101" charset="-122"/>
                <a:sym typeface="+mn-ea"/>
              </a:rPr>
              <a:t>‘</a:t>
            </a:r>
            <a:r>
              <a:rPr lang="zh-CN" altLang="zh-CN" sz="2400" b="1" dirty="0">
                <a:solidFill>
                  <a:srgbClr val="000000"/>
                </a:solidFill>
                <a:latin typeface="楷体" panose="02010609060101010101" charset="-122"/>
                <a:ea typeface="楷体" panose="02010609060101010101" charset="-122"/>
                <a:cs typeface="楷体" panose="02010609060101010101" charset="-122"/>
                <a:sym typeface="+mn-ea"/>
              </a:rPr>
              <a:t>疑</a:t>
            </a:r>
            <a:r>
              <a:rPr lang="en-US" altLang="zh-CN" sz="2400" b="1" dirty="0">
                <a:solidFill>
                  <a:srgbClr val="000000"/>
                </a:solidFill>
                <a:latin typeface="楷体" panose="02010609060101010101" charset="-122"/>
                <a:ea typeface="楷体" panose="02010609060101010101" charset="-122"/>
                <a:cs typeface="楷体" panose="02010609060101010101" charset="-122"/>
                <a:sym typeface="+mn-ea"/>
              </a:rPr>
              <a:t>’</a:t>
            </a:r>
            <a:r>
              <a:rPr lang="zh-CN" altLang="zh-CN" sz="2400" b="1" dirty="0">
                <a:solidFill>
                  <a:srgbClr val="000000"/>
                </a:solidFill>
                <a:latin typeface="楷体" panose="02010609060101010101" charset="-122"/>
                <a:ea typeface="楷体" panose="02010609060101010101" charset="-122"/>
                <a:cs typeface="楷体" panose="02010609060101010101" charset="-122"/>
                <a:sym typeface="+mn-ea"/>
              </a:rPr>
              <a:t>字不但把我国固有的思想信仰摇动了</a:t>
            </a:r>
            <a:r>
              <a:rPr lang="en-US" altLang="zh-CN" sz="2400" b="1" dirty="0">
                <a:solidFill>
                  <a:srgbClr val="000000"/>
                </a:solidFill>
                <a:latin typeface="楷体" panose="02010609060101010101" charset="-122"/>
                <a:ea typeface="楷体" panose="02010609060101010101" charset="-122"/>
                <a:cs typeface="楷体" panose="02010609060101010101" charset="-122"/>
                <a:sym typeface="+mn-ea"/>
              </a:rPr>
              <a:t>,</a:t>
            </a:r>
            <a:r>
              <a:rPr lang="zh-CN" altLang="zh-CN" sz="2400" b="1" dirty="0">
                <a:solidFill>
                  <a:srgbClr val="000000"/>
                </a:solidFill>
                <a:latin typeface="楷体" panose="02010609060101010101" charset="-122"/>
                <a:ea typeface="楷体" panose="02010609060101010101" charset="-122"/>
                <a:cs typeface="楷体" panose="02010609060101010101" charset="-122"/>
                <a:sym typeface="+mn-ea"/>
              </a:rPr>
              <a:t>而且把</a:t>
            </a:r>
            <a:r>
              <a:rPr lang="en-US" altLang="zh-CN" sz="2400" b="1" dirty="0">
                <a:solidFill>
                  <a:srgbClr val="000000"/>
                </a:solidFill>
                <a:latin typeface="楷体" panose="02010609060101010101" charset="-122"/>
                <a:ea typeface="楷体" panose="02010609060101010101" charset="-122"/>
                <a:cs typeface="楷体" panose="02010609060101010101" charset="-122"/>
                <a:sym typeface="+mn-ea"/>
              </a:rPr>
              <a:t>‘</a:t>
            </a:r>
            <a:r>
              <a:rPr lang="zh-CN" altLang="zh-CN" sz="2400" b="1" dirty="0">
                <a:solidFill>
                  <a:srgbClr val="000000"/>
                </a:solidFill>
                <a:latin typeface="楷体" panose="02010609060101010101" charset="-122"/>
                <a:ea typeface="楷体" panose="02010609060101010101" charset="-122"/>
                <a:cs typeface="楷体" panose="02010609060101010101" charset="-122"/>
                <a:sym typeface="+mn-ea"/>
              </a:rPr>
              <a:t>舶来品</a:t>
            </a:r>
            <a:r>
              <a:rPr lang="en-US" altLang="zh-CN" sz="2400" b="1" dirty="0">
                <a:solidFill>
                  <a:srgbClr val="000000"/>
                </a:solidFill>
                <a:latin typeface="楷体" panose="02010609060101010101" charset="-122"/>
                <a:ea typeface="楷体" panose="02010609060101010101" charset="-122"/>
                <a:cs typeface="楷体" panose="02010609060101010101" charset="-122"/>
                <a:sym typeface="+mn-ea"/>
              </a:rPr>
              <a:t>’</a:t>
            </a:r>
            <a:r>
              <a:rPr lang="zh-CN" altLang="zh-CN" sz="2400" b="1" dirty="0">
                <a:solidFill>
                  <a:srgbClr val="000000"/>
                </a:solidFill>
                <a:latin typeface="楷体" panose="02010609060101010101" charset="-122"/>
                <a:ea typeface="楷体" panose="02010609060101010101" charset="-122"/>
                <a:cs typeface="楷体" panose="02010609060101010101" charset="-122"/>
                <a:sym typeface="+mn-ea"/>
              </a:rPr>
              <a:t>的思想信仰也摇动起来</a:t>
            </a:r>
            <a:r>
              <a:rPr lang="en-US" altLang="zh-CN" sz="2400" b="1" dirty="0">
                <a:solidFill>
                  <a:srgbClr val="000000"/>
                </a:solidFill>
                <a:latin typeface="楷体" panose="02010609060101010101" charset="-122"/>
                <a:ea typeface="楷体" panose="02010609060101010101" charset="-122"/>
                <a:cs typeface="楷体" panose="02010609060101010101" charset="-122"/>
                <a:sym typeface="+mn-ea"/>
              </a:rPr>
              <a:t>”</a:t>
            </a:r>
            <a:r>
              <a:rPr lang="zh-CN" altLang="zh-CN" sz="2400" b="1" dirty="0">
                <a:solidFill>
                  <a:srgbClr val="000000"/>
                </a:solidFill>
                <a:latin typeface="楷体" panose="02010609060101010101" charset="-122"/>
                <a:ea typeface="楷体" panose="02010609060101010101" charset="-122"/>
                <a:cs typeface="楷体" panose="02010609060101010101" charset="-122"/>
                <a:sym typeface="+mn-ea"/>
              </a:rPr>
              <a:t>。思想界这一状况</a:t>
            </a:r>
            <a:r>
              <a:rPr lang="en-US" altLang="zh-CN" sz="2400" b="1" dirty="0">
                <a:solidFill>
                  <a:srgbClr val="000000"/>
                </a:solidFill>
                <a:latin typeface="楷体" panose="02010609060101010101" charset="-122"/>
                <a:ea typeface="楷体" panose="02010609060101010101" charset="-122"/>
                <a:cs typeface="楷体" panose="02010609060101010101" charset="-122"/>
                <a:sym typeface="+mn-ea"/>
              </a:rPr>
              <a:t>(</a:t>
            </a:r>
            <a:r>
              <a:rPr lang="zh-CN" altLang="zh-CN" sz="2400" b="1" dirty="0">
                <a:solidFill>
                  <a:srgbClr val="000000"/>
                </a:solidFill>
                <a:latin typeface="楷体" panose="02010609060101010101" charset="-122"/>
                <a:ea typeface="楷体" panose="02010609060101010101" charset="-122"/>
                <a:cs typeface="楷体" panose="02010609060101010101" charset="-122"/>
                <a:sym typeface="+mn-ea"/>
              </a:rPr>
              <a:t>　　</a:t>
            </a:r>
            <a:r>
              <a:rPr lang="en-US" altLang="zh-CN" sz="2400" b="1" dirty="0">
                <a:solidFill>
                  <a:srgbClr val="000000"/>
                </a:solidFill>
                <a:latin typeface="楷体" panose="02010609060101010101" charset="-122"/>
                <a:ea typeface="楷体" panose="02010609060101010101" charset="-122"/>
                <a:cs typeface="楷体" panose="02010609060101010101" charset="-122"/>
                <a:sym typeface="+mn-ea"/>
              </a:rPr>
              <a:t>)</a:t>
            </a:r>
            <a:endParaRPr lang="zh-CN" altLang="zh-CN" sz="2400" b="1" dirty="0">
              <a:solidFill>
                <a:srgbClr val="000000"/>
              </a:solidFill>
              <a:latin typeface="楷体" panose="02010609060101010101" charset="-122"/>
              <a:ea typeface="楷体" panose="02010609060101010101" charset="-122"/>
              <a:cs typeface="楷体" panose="02010609060101010101" charset="-122"/>
            </a:endParaRPr>
          </a:p>
          <a:p>
            <a:pPr>
              <a:lnSpc>
                <a:spcPct val="110000"/>
              </a:lnSpc>
              <a:spcAft>
                <a:spcPts val="0"/>
              </a:spcAft>
              <a:tabLst>
                <a:tab pos="1188085" algn="l"/>
                <a:tab pos="2163445" algn="l"/>
                <a:tab pos="3142615" algn="l"/>
                <a:tab pos="4190365" algn="l"/>
              </a:tabLst>
            </a:pPr>
            <a:r>
              <a:rPr lang="en-US" altLang="zh-CN" sz="2400" b="1" dirty="0">
                <a:solidFill>
                  <a:srgbClr val="000000"/>
                </a:solidFill>
                <a:latin typeface="楷体" panose="02010609060101010101" charset="-122"/>
                <a:ea typeface="楷体" panose="02010609060101010101" charset="-122"/>
                <a:cs typeface="楷体" panose="02010609060101010101" charset="-122"/>
                <a:sym typeface="+mn-ea"/>
              </a:rPr>
              <a:t>A.</a:t>
            </a:r>
            <a:r>
              <a:rPr lang="zh-CN" altLang="zh-CN" sz="2400" b="1" dirty="0">
                <a:solidFill>
                  <a:srgbClr val="000000"/>
                </a:solidFill>
                <a:latin typeface="楷体" panose="02010609060101010101" charset="-122"/>
                <a:ea typeface="楷体" panose="02010609060101010101" charset="-122"/>
                <a:cs typeface="楷体" panose="02010609060101010101" charset="-122"/>
                <a:sym typeface="+mn-ea"/>
              </a:rPr>
              <a:t>是基于对五四运动的反思</a:t>
            </a:r>
            <a:r>
              <a:rPr lang="en-US" altLang="zh-CN" sz="2400" b="1" dirty="0">
                <a:solidFill>
                  <a:srgbClr val="000000"/>
                </a:solidFill>
                <a:latin typeface="楷体" panose="02010609060101010101" charset="-122"/>
                <a:ea typeface="楷体" panose="02010609060101010101" charset="-122"/>
                <a:cs typeface="楷体" panose="02010609060101010101" charset="-122"/>
                <a:sym typeface="+mn-ea"/>
              </a:rPr>
              <a:t>      B.</a:t>
            </a:r>
            <a:r>
              <a:rPr lang="zh-CN" altLang="zh-CN" sz="2400" b="1" dirty="0">
                <a:solidFill>
                  <a:srgbClr val="000000"/>
                </a:solidFill>
                <a:latin typeface="楷体" panose="02010609060101010101" charset="-122"/>
                <a:ea typeface="楷体" panose="02010609060101010101" charset="-122"/>
                <a:cs typeface="楷体" panose="02010609060101010101" charset="-122"/>
                <a:sym typeface="+mn-ea"/>
              </a:rPr>
              <a:t>促进了新思想的进一步传播</a:t>
            </a:r>
            <a:endParaRPr lang="zh-CN" altLang="zh-CN" sz="2400" b="1" dirty="0">
              <a:solidFill>
                <a:srgbClr val="000000"/>
              </a:solidFill>
              <a:latin typeface="楷体" panose="02010609060101010101" charset="-122"/>
              <a:ea typeface="楷体" panose="02010609060101010101" charset="-122"/>
              <a:cs typeface="楷体" panose="02010609060101010101" charset="-122"/>
            </a:endParaRPr>
          </a:p>
          <a:p>
            <a:pPr>
              <a:lnSpc>
                <a:spcPct val="110000"/>
              </a:lnSpc>
              <a:spcAft>
                <a:spcPts val="0"/>
              </a:spcAft>
              <a:tabLst>
                <a:tab pos="1188085" algn="l"/>
                <a:tab pos="2163445" algn="l"/>
                <a:tab pos="3142615" algn="l"/>
                <a:tab pos="4190365" algn="l"/>
              </a:tabLst>
            </a:pPr>
            <a:r>
              <a:rPr lang="en-US" altLang="zh-CN" sz="2400" b="1" dirty="0">
                <a:solidFill>
                  <a:srgbClr val="000000"/>
                </a:solidFill>
                <a:latin typeface="楷体" panose="02010609060101010101" charset="-122"/>
                <a:ea typeface="楷体" panose="02010609060101010101" charset="-122"/>
                <a:cs typeface="楷体" panose="02010609060101010101" charset="-122"/>
                <a:sym typeface="+mn-ea"/>
              </a:rPr>
              <a:t>C.</a:t>
            </a:r>
            <a:r>
              <a:rPr lang="zh-CN" altLang="zh-CN" sz="2400" b="1" dirty="0">
                <a:solidFill>
                  <a:srgbClr val="000000"/>
                </a:solidFill>
                <a:latin typeface="楷体" panose="02010609060101010101" charset="-122"/>
                <a:ea typeface="楷体" panose="02010609060101010101" charset="-122"/>
                <a:cs typeface="楷体" panose="02010609060101010101" charset="-122"/>
                <a:sym typeface="+mn-ea"/>
              </a:rPr>
              <a:t>反映中西文化矛盾的激化</a:t>
            </a:r>
            <a:r>
              <a:rPr lang="en-US" altLang="zh-CN" sz="2400" b="1" dirty="0">
                <a:solidFill>
                  <a:srgbClr val="000000"/>
                </a:solidFill>
                <a:latin typeface="楷体" panose="02010609060101010101" charset="-122"/>
                <a:ea typeface="楷体" panose="02010609060101010101" charset="-122"/>
                <a:cs typeface="楷体" panose="02010609060101010101" charset="-122"/>
                <a:sym typeface="+mn-ea"/>
              </a:rPr>
              <a:t>      D.</a:t>
            </a:r>
            <a:r>
              <a:rPr lang="zh-CN" altLang="zh-CN" sz="2400" b="1" dirty="0">
                <a:solidFill>
                  <a:srgbClr val="000000"/>
                </a:solidFill>
                <a:latin typeface="楷体" panose="02010609060101010101" charset="-122"/>
                <a:ea typeface="楷体" panose="02010609060101010101" charset="-122"/>
                <a:cs typeface="楷体" panose="02010609060101010101" charset="-122"/>
                <a:sym typeface="+mn-ea"/>
              </a:rPr>
              <a:t>表明使用新式标点成为时尚</a:t>
            </a:r>
            <a:endParaRPr lang="zh-CN" altLang="zh-CN" sz="2400" b="1" dirty="0">
              <a:solidFill>
                <a:srgbClr val="000000"/>
              </a:solidFill>
              <a:latin typeface="楷体" panose="02010609060101010101" charset="-122"/>
              <a:ea typeface="楷体" panose="02010609060101010101" charset="-122"/>
              <a:cs typeface="楷体" panose="02010609060101010101" charset="-122"/>
              <a:sym typeface="+mn-ea"/>
            </a:endParaRPr>
          </a:p>
        </p:txBody>
      </p:sp>
      <p:sp>
        <p:nvSpPr>
          <p:cNvPr id="6" name="文本框 5"/>
          <p:cNvSpPr txBox="1"/>
          <p:nvPr/>
        </p:nvSpPr>
        <p:spPr>
          <a:xfrm>
            <a:off x="108585" y="4895215"/>
            <a:ext cx="8090535" cy="460375"/>
          </a:xfrm>
          <a:prstGeom prst="rect">
            <a:avLst/>
          </a:prstGeom>
          <a:noFill/>
        </p:spPr>
        <p:txBody>
          <a:bodyPr wrap="square" rtlCol="0">
            <a:spAutoFit/>
          </a:bodyPr>
          <a:p>
            <a:r>
              <a:rPr lang="en-US" altLang="zh-CN" sz="2400" b="1">
                <a:latin typeface="楷体" panose="02010609060101010101" charset="-122"/>
                <a:ea typeface="楷体" panose="02010609060101010101" charset="-122"/>
                <a:cs typeface="楷体" panose="02010609060101010101" charset="-122"/>
              </a:rPr>
              <a:t>6</a:t>
            </a:r>
            <a:r>
              <a:rPr lang="zh-CN" altLang="en-US" sz="2400" b="1">
                <a:latin typeface="楷体" panose="02010609060101010101" charset="-122"/>
                <a:ea typeface="楷体" panose="02010609060101010101" charset="-122"/>
                <a:cs typeface="楷体" panose="02010609060101010101" charset="-122"/>
              </a:rPr>
              <a:t>、新文化运动的主流思想发生转变：</a:t>
            </a:r>
            <a:r>
              <a:rPr lang="zh-CN" altLang="en-US" sz="2400" b="1" dirty="0">
                <a:solidFill>
                  <a:schemeClr val="tx1"/>
                </a:solidFill>
                <a:latin typeface="楷体" panose="02010609060101010101" charset="-122"/>
                <a:ea typeface="楷体" panose="02010609060101010101" charset="-122"/>
                <a:cs typeface="宋体" panose="02010600030101010101" pitchFamily="2" charset="-122"/>
                <a:sym typeface="+mn-ea"/>
              </a:rPr>
              <a:t>宣传马克思主义</a:t>
            </a:r>
            <a:endParaRPr lang="zh-CN" altLang="en-US" sz="2400" b="1" dirty="0">
              <a:solidFill>
                <a:schemeClr val="tx1"/>
              </a:solidFill>
              <a:latin typeface="楷体" panose="02010609060101010101" charset="-122"/>
              <a:ea typeface="楷体" panose="02010609060101010101" charset="-122"/>
              <a:cs typeface="宋体" panose="02010600030101010101" pitchFamily="2" charset="-122"/>
              <a:sym typeface="+mn-ea"/>
            </a:endParaRPr>
          </a:p>
        </p:txBody>
      </p:sp>
      <p:sp>
        <p:nvSpPr>
          <p:cNvPr id="7" name="文本框 6"/>
          <p:cNvSpPr txBox="1"/>
          <p:nvPr/>
        </p:nvSpPr>
        <p:spPr>
          <a:xfrm>
            <a:off x="130810" y="5289550"/>
            <a:ext cx="12072620" cy="1502410"/>
          </a:xfrm>
          <a:prstGeom prst="rect">
            <a:avLst/>
          </a:prstGeom>
          <a:noFill/>
        </p:spPr>
        <p:txBody>
          <a:bodyPr wrap="square" rtlCol="0" anchor="t">
            <a:noAutofit/>
          </a:bodyPr>
          <a:p>
            <a:r>
              <a:rPr lang="zh-CN" altLang="en-US" sz="2400" b="1" dirty="0">
                <a:latin typeface="楷体" panose="02010609060101010101" charset="-122"/>
                <a:ea typeface="楷体" panose="02010609060101010101" charset="-122"/>
                <a:cs typeface="楷体" panose="02010609060101010101" charset="-122"/>
                <a:sym typeface="+mn-ea"/>
              </a:rPr>
              <a:t>①撰写文章：</a:t>
            </a:r>
            <a:r>
              <a:rPr lang="en-US" altLang="zh-CN" sz="2400" b="1" dirty="0">
                <a:latin typeface="楷体" panose="02010609060101010101" charset="-122"/>
                <a:ea typeface="楷体" panose="02010609060101010101" charset="-122"/>
                <a:cs typeface="楷体" panose="02010609060101010101" charset="-122"/>
                <a:sym typeface="+mn-ea"/>
              </a:rPr>
              <a:t>1919</a:t>
            </a:r>
            <a:r>
              <a:rPr lang="zh-CN" altLang="en-US" sz="2400" b="1" dirty="0">
                <a:latin typeface="楷体" panose="02010609060101010101" charset="-122"/>
                <a:ea typeface="楷体" panose="02010609060101010101" charset="-122"/>
                <a:cs typeface="楷体" panose="02010609060101010101" charset="-122"/>
                <a:sym typeface="+mn-ea"/>
              </a:rPr>
              <a:t>年李大钊《我的马克思主义观》。</a:t>
            </a:r>
            <a:endParaRPr lang="zh-CN" altLang="en-US" sz="2400" b="1" noProof="1" dirty="0">
              <a:solidFill>
                <a:schemeClr val="tx1"/>
              </a:solidFill>
              <a:latin typeface="楷体" panose="02010609060101010101" charset="-122"/>
              <a:ea typeface="楷体" panose="02010609060101010101" charset="-122"/>
              <a:cs typeface="楷体" panose="02010609060101010101" charset="-122"/>
              <a:sym typeface="+mn-ea"/>
            </a:endParaRPr>
          </a:p>
          <a:p>
            <a:r>
              <a:rPr lang="zh-CN" altLang="en-US" sz="2400" b="1" dirty="0">
                <a:latin typeface="楷体" panose="02010609060101010101" charset="-122"/>
                <a:ea typeface="楷体" panose="02010609060101010101" charset="-122"/>
                <a:cs typeface="楷体" panose="02010609060101010101" charset="-122"/>
                <a:sym typeface="+mn-ea"/>
              </a:rPr>
              <a:t>②组织团体：李大钊—(最早)马克思学说研究会。陈独秀—马克思主义研究会。</a:t>
            </a:r>
            <a:endParaRPr lang="en-US" altLang="zh-CN" sz="2400" b="1" noProof="1" dirty="0">
              <a:solidFill>
                <a:schemeClr val="tx1"/>
              </a:solidFill>
              <a:latin typeface="楷体" panose="02010609060101010101" charset="-122"/>
              <a:ea typeface="楷体" panose="02010609060101010101" charset="-122"/>
              <a:cs typeface="楷体" panose="02010609060101010101" charset="-122"/>
              <a:sym typeface="+mn-ea"/>
            </a:endParaRPr>
          </a:p>
          <a:p>
            <a:r>
              <a:rPr lang="zh-CN" altLang="en-US" sz="2400" b="1" dirty="0">
                <a:latin typeface="楷体" panose="02010609060101010101" charset="-122"/>
                <a:ea typeface="楷体" panose="02010609060101010101" charset="-122"/>
                <a:cs typeface="楷体" panose="02010609060101010101" charset="-122"/>
                <a:sym typeface="+mn-ea"/>
              </a:rPr>
              <a:t>③翻译著作：李达、李汉俊、陈望道（</a:t>
            </a:r>
            <a:r>
              <a:rPr lang="en-US" altLang="zh-CN" sz="2400" b="1" dirty="0">
                <a:latin typeface="楷体" panose="02010609060101010101" charset="-122"/>
                <a:ea typeface="楷体" panose="02010609060101010101" charset="-122"/>
                <a:cs typeface="楷体" panose="02010609060101010101" charset="-122"/>
                <a:sym typeface="+mn-ea"/>
              </a:rPr>
              <a:t>1920.8</a:t>
            </a:r>
            <a:r>
              <a:rPr lang="zh-CN" altLang="en-US" sz="2400" b="1" dirty="0">
                <a:latin typeface="楷体" panose="02010609060101010101" charset="-122"/>
                <a:ea typeface="楷体" panose="02010609060101010101" charset="-122"/>
                <a:cs typeface="楷体" panose="02010609060101010101" charset="-122"/>
                <a:sym typeface="+mn-ea"/>
              </a:rPr>
              <a:t>翻译《共产党宣言》）④平民教育：创办工人夜校。</a:t>
            </a:r>
            <a:endParaRPr lang="zh-CN" altLang="en-US" sz="2400" b="1" dirty="0">
              <a:latin typeface="楷体" panose="02010609060101010101" charset="-122"/>
              <a:ea typeface="楷体" panose="02010609060101010101" charset="-122"/>
              <a:cs typeface="楷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0" y="0"/>
            <a:ext cx="7028815" cy="478155"/>
          </a:xfrm>
          <a:prstGeom prst="rect">
            <a:avLst/>
          </a:prstGeom>
          <a:solidFill>
            <a:schemeClr val="bg2"/>
          </a:solidFill>
          <a:ln w="28575">
            <a:solidFill>
              <a:schemeClr val="tx1"/>
            </a:solidFill>
          </a:ln>
        </p:spPr>
        <p:txBody>
          <a:bodyPr>
            <a:noAutofit/>
            <a:scene3d>
              <a:camera prst="orthographicFront"/>
              <a:lightRig rig="threePt" dir="t"/>
            </a:scene3d>
          </a:bodyPr>
          <a:p>
            <a:pPr algn="l"/>
            <a:r>
              <a:rPr lang="en-US" altLang="zh-CN" sz="2800" b="1">
                <a:latin typeface="楷体" panose="02010609060101010101" charset="-122"/>
                <a:ea typeface="楷体" panose="02010609060101010101" charset="-122"/>
                <a:sym typeface="+mn-ea"/>
              </a:rPr>
              <a:t>   </a:t>
            </a:r>
            <a:r>
              <a:rPr lang="zh-CN" altLang="en-US" sz="2800" b="1">
                <a:latin typeface="楷体" panose="02010609060101010101" charset="-122"/>
                <a:ea typeface="楷体" panose="02010609060101010101" charset="-122"/>
                <a:sym typeface="+mn-ea"/>
              </a:rPr>
              <a:t>三、</a:t>
            </a:r>
            <a:r>
              <a:rPr lang="zh-CN" altLang="en-US" sz="2800" b="1">
                <a:latin typeface="楷体" panose="02010609060101010101" charset="-122"/>
                <a:ea typeface="楷体" panose="02010609060101010101" charset="-122"/>
                <a:cs typeface="+mj-cs"/>
                <a:sym typeface="宋体" panose="02010600030101010101" pitchFamily="2" charset="-122"/>
              </a:rPr>
              <a:t>思想救国：资本主义与社会主义</a:t>
            </a:r>
            <a:endParaRPr kumimoji="0" lang="zh-CN" altLang="zh-CN" sz="2800" b="1" kern="1200" cap="none" spc="0" normalizeH="0" baseline="0" noProof="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cs"/>
            </a:endParaRPr>
          </a:p>
        </p:txBody>
      </p:sp>
      <p:sp>
        <p:nvSpPr>
          <p:cNvPr id="2" name="文本框 1"/>
          <p:cNvSpPr txBox="1"/>
          <p:nvPr/>
        </p:nvSpPr>
        <p:spPr>
          <a:xfrm>
            <a:off x="119380" y="600710"/>
            <a:ext cx="7621905" cy="460375"/>
          </a:xfrm>
          <a:prstGeom prst="rect">
            <a:avLst/>
          </a:prstGeom>
          <a:noFill/>
        </p:spPr>
        <p:txBody>
          <a:bodyPr wrap="square" rtlCol="0">
            <a:spAutoFit/>
          </a:bodyPr>
          <a:p>
            <a:r>
              <a:rPr lang="zh-CN" altLang="en-US" sz="2400" b="1">
                <a:latin typeface="楷体" panose="02010609060101010101" charset="-122"/>
                <a:ea typeface="楷体" panose="02010609060101010101" charset="-122"/>
              </a:rPr>
              <a:t>（二）俄式社会主义思想：马克思主义的传播</a:t>
            </a:r>
            <a:endParaRPr lang="zh-CN" altLang="en-US" sz="2400" b="1">
              <a:latin typeface="楷体" panose="02010609060101010101" charset="-122"/>
              <a:ea typeface="楷体" panose="02010609060101010101" charset="-122"/>
            </a:endParaRPr>
          </a:p>
        </p:txBody>
      </p:sp>
      <p:sp>
        <p:nvSpPr>
          <p:cNvPr id="3" name="文本框 2"/>
          <p:cNvSpPr txBox="1"/>
          <p:nvPr/>
        </p:nvSpPr>
        <p:spPr>
          <a:xfrm>
            <a:off x="119380" y="1061085"/>
            <a:ext cx="7338695" cy="460375"/>
          </a:xfrm>
          <a:prstGeom prst="rect">
            <a:avLst/>
          </a:prstGeom>
          <a:noFill/>
        </p:spPr>
        <p:txBody>
          <a:bodyPr wrap="square" rtlCol="0">
            <a:spAutoFit/>
          </a:bodyPr>
          <a:p>
            <a:r>
              <a:rPr lang="en-US" altLang="zh-CN" sz="2400" b="1">
                <a:solidFill>
                  <a:schemeClr val="tx1"/>
                </a:solidFill>
                <a:latin typeface="楷体" panose="02010609060101010101" charset="-122"/>
                <a:ea typeface="楷体" panose="02010609060101010101" charset="-122"/>
                <a:cs typeface="楷体" panose="02010609060101010101" charset="-122"/>
              </a:rPr>
              <a:t>1</a:t>
            </a:r>
            <a:r>
              <a:rPr lang="zh-CN" altLang="en-US" sz="2400" b="1">
                <a:solidFill>
                  <a:schemeClr val="tx1"/>
                </a:solidFill>
                <a:latin typeface="楷体" panose="02010609060101010101" charset="-122"/>
                <a:ea typeface="楷体" panose="02010609060101010101" charset="-122"/>
                <a:cs typeface="楷体" panose="02010609060101010101" charset="-122"/>
              </a:rPr>
              <a:t>、马克思主义广泛传播：五四运动后（</a:t>
            </a:r>
            <a:r>
              <a:rPr lang="en-US" altLang="zh-CN" sz="2400" b="1">
                <a:solidFill>
                  <a:schemeClr val="tx1"/>
                </a:solidFill>
                <a:latin typeface="楷体" panose="02010609060101010101" charset="-122"/>
                <a:ea typeface="楷体" panose="02010609060101010101" charset="-122"/>
                <a:cs typeface="楷体" panose="02010609060101010101" charset="-122"/>
              </a:rPr>
              <a:t>1919</a:t>
            </a:r>
            <a:r>
              <a:rPr lang="zh-CN" altLang="en-US" sz="2400" b="1">
                <a:solidFill>
                  <a:schemeClr val="tx1"/>
                </a:solidFill>
                <a:latin typeface="楷体" panose="02010609060101010101" charset="-122"/>
                <a:ea typeface="楷体" panose="02010609060101010101" charset="-122"/>
                <a:cs typeface="楷体" panose="02010609060101010101" charset="-122"/>
              </a:rPr>
              <a:t>年）</a:t>
            </a:r>
            <a:endParaRPr lang="zh-CN" altLang="en-US" sz="2400" b="1">
              <a:solidFill>
                <a:schemeClr val="tx1"/>
              </a:solidFill>
              <a:latin typeface="楷体" panose="02010609060101010101" charset="-122"/>
              <a:ea typeface="楷体" panose="02010609060101010101" charset="-122"/>
              <a:cs typeface="楷体" panose="02010609060101010101" charset="-122"/>
            </a:endParaRPr>
          </a:p>
        </p:txBody>
      </p:sp>
      <p:sp>
        <p:nvSpPr>
          <p:cNvPr id="5" name="文本框 4"/>
          <p:cNvSpPr txBox="1"/>
          <p:nvPr/>
        </p:nvSpPr>
        <p:spPr>
          <a:xfrm>
            <a:off x="202565" y="1521460"/>
            <a:ext cx="6641465" cy="460375"/>
          </a:xfrm>
          <a:prstGeom prst="rect">
            <a:avLst/>
          </a:prstGeom>
          <a:noFill/>
        </p:spPr>
        <p:txBody>
          <a:bodyPr wrap="square" rtlCol="0">
            <a:spAutoFit/>
          </a:bodyPr>
          <a:p>
            <a:r>
              <a:rPr lang="en-US" altLang="zh-CN" sz="2400">
                <a:latin typeface="楷体" panose="02010609060101010101" charset="-122"/>
                <a:ea typeface="楷体" panose="02010609060101010101" charset="-122"/>
                <a:cs typeface="楷体" panose="02010609060101010101" charset="-122"/>
              </a:rPr>
              <a:t>2</a:t>
            </a:r>
            <a:r>
              <a:rPr lang="zh-CN" altLang="en-US" sz="2400">
                <a:latin typeface="楷体" panose="02010609060101010101" charset="-122"/>
                <a:ea typeface="楷体" panose="02010609060101010101" charset="-122"/>
                <a:cs typeface="楷体" panose="02010609060101010101" charset="-122"/>
              </a:rPr>
              <a:t>、</a:t>
            </a:r>
            <a:r>
              <a:rPr lang="zh-CN" altLang="en-US" sz="2400" b="1">
                <a:latin typeface="楷体" panose="02010609060101010101" charset="-122"/>
                <a:ea typeface="楷体" panose="02010609060101010101" charset="-122"/>
                <a:cs typeface="楷体" panose="02010609060101010101" charset="-122"/>
                <a:sym typeface="+mn-ea"/>
              </a:rPr>
              <a:t>马克思主义的发展：毛泽东思想</a:t>
            </a:r>
            <a:endParaRPr lang="zh-CN" altLang="en-US" sz="2400" b="1">
              <a:latin typeface="楷体" panose="02010609060101010101" charset="-122"/>
              <a:ea typeface="楷体" panose="02010609060101010101" charset="-122"/>
              <a:cs typeface="楷体" panose="02010609060101010101" charset="-122"/>
              <a:sym typeface="+mn-ea"/>
            </a:endParaRPr>
          </a:p>
        </p:txBody>
      </p:sp>
      <p:graphicFrame>
        <p:nvGraphicFramePr>
          <p:cNvPr id="6" name="表格 5"/>
          <p:cNvGraphicFramePr>
            <a:graphicFrameLocks noGrp="1"/>
          </p:cNvGraphicFramePr>
          <p:nvPr>
            <p:custDataLst>
              <p:tags r:id="rId2"/>
            </p:custDataLst>
          </p:nvPr>
        </p:nvGraphicFramePr>
        <p:xfrm>
          <a:off x="144780" y="1981200"/>
          <a:ext cx="11943715" cy="4817110"/>
        </p:xfrm>
        <a:graphic>
          <a:graphicData uri="http://schemas.openxmlformats.org/drawingml/2006/table">
            <a:tbl>
              <a:tblPr/>
              <a:tblGrid>
                <a:gridCol w="1165860"/>
                <a:gridCol w="937260"/>
                <a:gridCol w="4371340"/>
                <a:gridCol w="5469255"/>
              </a:tblGrid>
              <a:tr h="396875">
                <a:tc>
                  <a:txBody>
                    <a:bodyPr wrap="square"/>
                    <a:p>
                      <a:pPr indent="0" algn="l" fontAlgn="auto">
                        <a:lnSpc>
                          <a:spcPts val="3080"/>
                        </a:lnSpc>
                        <a:buNone/>
                      </a:pPr>
                      <a:r>
                        <a:rPr lang="en-US" sz="2400" b="1">
                          <a:solidFill>
                            <a:schemeClr val="tx1"/>
                          </a:solidFill>
                          <a:latin typeface="楷体" panose="02010609060101010101" charset="-122"/>
                          <a:ea typeface="楷体" panose="02010609060101010101" charset="-122"/>
                          <a:cs typeface="Times New Roman" panose="02020603050405020304" charset="0"/>
                        </a:rPr>
                        <a:t>时期</a:t>
                      </a:r>
                      <a:endParaRPr lang="en-US" altLang="en-US" sz="2400" b="1">
                        <a:solidFill>
                          <a:schemeClr val="tx1"/>
                        </a:solidFill>
                        <a:latin typeface="楷体" panose="02010609060101010101" charset="-122"/>
                        <a:ea typeface="楷体" panose="02010609060101010101" charset="-122"/>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p>
                      <a:pPr indent="0" algn="l" fontAlgn="auto">
                        <a:lnSpc>
                          <a:spcPts val="3080"/>
                        </a:lnSpc>
                        <a:buNone/>
                      </a:pPr>
                      <a:r>
                        <a:rPr lang="en-US" sz="2400" b="1">
                          <a:solidFill>
                            <a:schemeClr val="tx1"/>
                          </a:solidFill>
                          <a:latin typeface="楷体" panose="02010609060101010101" charset="-122"/>
                          <a:ea typeface="楷体" panose="02010609060101010101" charset="-122"/>
                          <a:cs typeface="Times New Roman" panose="02020603050405020304" charset="0"/>
                        </a:rPr>
                        <a:t>阶段</a:t>
                      </a:r>
                      <a:endParaRPr lang="en-US" altLang="en-US" sz="2400" b="1">
                        <a:solidFill>
                          <a:schemeClr val="tx1"/>
                        </a:solidFill>
                        <a:latin typeface="楷体" panose="02010609060101010101" charset="-122"/>
                        <a:ea typeface="楷体" panose="02010609060101010101" charset="-122"/>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p>
                      <a:pPr indent="0" algn="l" fontAlgn="auto">
                        <a:lnSpc>
                          <a:spcPts val="3080"/>
                        </a:lnSpc>
                        <a:buNone/>
                      </a:pPr>
                      <a:r>
                        <a:rPr lang="en-US" sz="2400" b="1">
                          <a:solidFill>
                            <a:schemeClr val="tx1"/>
                          </a:solidFill>
                          <a:latin typeface="楷体" panose="02010609060101010101" charset="-122"/>
                          <a:ea typeface="楷体" panose="02010609060101010101" charset="-122"/>
                          <a:cs typeface="Times New Roman" panose="02020603050405020304" charset="0"/>
                        </a:rPr>
                        <a:t>主要著作</a:t>
                      </a:r>
                      <a:endParaRPr lang="en-US" altLang="en-US" sz="2400" b="1">
                        <a:solidFill>
                          <a:schemeClr val="tx1"/>
                        </a:solidFill>
                        <a:latin typeface="楷体" panose="02010609060101010101" charset="-122"/>
                        <a:ea typeface="楷体" panose="02010609060101010101" charset="-122"/>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p>
                      <a:pPr indent="0" algn="l" fontAlgn="auto">
                        <a:lnSpc>
                          <a:spcPts val="3080"/>
                        </a:lnSpc>
                        <a:buNone/>
                      </a:pPr>
                      <a:r>
                        <a:rPr lang="en-US" sz="2400" b="1">
                          <a:solidFill>
                            <a:schemeClr val="tx1"/>
                          </a:solidFill>
                          <a:latin typeface="楷体" panose="02010609060101010101" charset="-122"/>
                          <a:ea typeface="楷体" panose="02010609060101010101" charset="-122"/>
                          <a:cs typeface="Times New Roman" panose="02020603050405020304" charset="0"/>
                        </a:rPr>
                        <a:t>主要内容</a:t>
                      </a:r>
                      <a:endParaRPr lang="en-US" altLang="en-US" sz="2400" b="1">
                        <a:solidFill>
                          <a:schemeClr val="tx1"/>
                        </a:solidFill>
                        <a:latin typeface="楷体" panose="02010609060101010101" charset="-122"/>
                        <a:ea typeface="楷体" panose="02010609060101010101" charset="-122"/>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98830">
                <a:tc>
                  <a:txBody>
                    <a:bodyPr wrap="square"/>
                    <a:p>
                      <a:pPr indent="0" algn="l" fontAlgn="auto">
                        <a:lnSpc>
                          <a:spcPts val="3080"/>
                        </a:lnSpc>
                        <a:buNone/>
                      </a:pPr>
                      <a:r>
                        <a:rPr lang="en-US" sz="2400" b="1">
                          <a:solidFill>
                            <a:schemeClr val="tx1"/>
                          </a:solidFill>
                          <a:latin typeface="楷体" panose="02010609060101010101" charset="-122"/>
                          <a:ea typeface="楷体" panose="02010609060101010101" charset="-122"/>
                          <a:cs typeface="Times New Roman" panose="02020603050405020304" charset="0"/>
                        </a:rPr>
                        <a:t>国民革命时期</a:t>
                      </a:r>
                      <a:endParaRPr lang="en-US" altLang="en-US" sz="2400" b="1">
                        <a:solidFill>
                          <a:schemeClr val="tx1"/>
                        </a:solidFill>
                        <a:latin typeface="楷体" panose="02010609060101010101" charset="-122"/>
                        <a:ea typeface="楷体" panose="02010609060101010101" charset="-122"/>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p>
                      <a:pPr indent="0" algn="l" fontAlgn="auto">
                        <a:lnSpc>
                          <a:spcPts val="3080"/>
                        </a:lnSpc>
                        <a:buNone/>
                      </a:pPr>
                      <a:r>
                        <a:rPr sz="2400" b="1">
                          <a:solidFill>
                            <a:schemeClr val="tx1"/>
                          </a:solidFill>
                          <a:effectLst/>
                          <a:latin typeface="楷体" panose="02010609060101010101" charset="-122"/>
                          <a:ea typeface="楷体" panose="02010609060101010101" charset="-122"/>
                          <a:cs typeface="宋体" panose="02010600030101010101" pitchFamily="2" charset="-122"/>
                        </a:rPr>
                        <a:t>发端</a:t>
                      </a:r>
                      <a:endParaRPr sz="2400" b="1">
                        <a:solidFill>
                          <a:schemeClr val="tx1"/>
                        </a:solidFill>
                        <a:effectLst/>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p>
                      <a:pPr indent="0" algn="l" fontAlgn="auto">
                        <a:lnSpc>
                          <a:spcPts val="3080"/>
                        </a:lnSpc>
                        <a:buNone/>
                      </a:pPr>
                      <a:r>
                        <a:rPr sz="2400" b="1">
                          <a:solidFill>
                            <a:schemeClr val="tx1"/>
                          </a:solidFill>
                          <a:effectLst/>
                          <a:latin typeface="楷体" panose="02010609060101010101" charset="-122"/>
                          <a:ea typeface="楷体" panose="02010609060101010101" charset="-122"/>
                          <a:cs typeface="宋体" panose="02010600030101010101" pitchFamily="2" charset="-122"/>
                        </a:rPr>
                        <a:t>《中国社会各阶级的分析</a:t>
                      </a:r>
                      <a:r>
                        <a:rPr lang="en-US" sz="2400" b="1">
                          <a:solidFill>
                            <a:schemeClr val="tx1"/>
                          </a:solidFill>
                          <a:latin typeface="楷体" panose="02010609060101010101" charset="-122"/>
                          <a:ea typeface="楷体" panose="02010609060101010101" charset="-122"/>
                          <a:cs typeface="Times New Roman" panose="02020603050405020304" charset="0"/>
                        </a:rPr>
                        <a:t>》《湖南农民运动考察报告》</a:t>
                      </a:r>
                      <a:endParaRPr lang="en-US" altLang="en-US" sz="2400" b="1">
                        <a:solidFill>
                          <a:schemeClr val="tx1"/>
                        </a:solidFill>
                        <a:latin typeface="楷体" panose="02010609060101010101" charset="-122"/>
                        <a:ea typeface="楷体" panose="02010609060101010101" charset="-122"/>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p>
                      <a:pPr indent="0" algn="l" fontAlgn="auto">
                        <a:lnSpc>
                          <a:spcPts val="3080"/>
                        </a:lnSpc>
                        <a:buNone/>
                      </a:pPr>
                      <a:r>
                        <a:rPr lang="en-US" sz="2400" b="1">
                          <a:solidFill>
                            <a:schemeClr val="tx1"/>
                          </a:solidFill>
                          <a:latin typeface="楷体" panose="02010609060101010101" charset="-122"/>
                          <a:ea typeface="楷体" panose="02010609060101010101" charset="-122"/>
                          <a:cs typeface="Times New Roman" panose="02020603050405020304" charset="0"/>
                        </a:rPr>
                        <a:t>提出坚持无产阶级对民主革命的领导权和依靠农民进行革命斗争的主张</a:t>
                      </a:r>
                      <a:endParaRPr lang="en-US" altLang="en-US" sz="2400" b="1">
                        <a:solidFill>
                          <a:schemeClr val="tx1"/>
                        </a:solidFill>
                        <a:latin typeface="楷体" panose="02010609060101010101" charset="-122"/>
                        <a:ea typeface="楷体" panose="02010609060101010101" charset="-122"/>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189990">
                <a:tc>
                  <a:txBody>
                    <a:bodyPr wrap="square"/>
                    <a:p>
                      <a:pPr indent="0" algn="l" fontAlgn="auto">
                        <a:lnSpc>
                          <a:spcPts val="3080"/>
                        </a:lnSpc>
                        <a:buNone/>
                      </a:pPr>
                      <a:r>
                        <a:rPr lang="en-US" sz="2400" b="1">
                          <a:solidFill>
                            <a:schemeClr val="tx1"/>
                          </a:solidFill>
                          <a:latin typeface="楷体" panose="02010609060101010101" charset="-122"/>
                          <a:ea typeface="楷体" panose="02010609060101010101" charset="-122"/>
                          <a:cs typeface="Times New Roman" panose="02020603050405020304" charset="0"/>
                        </a:rPr>
                        <a:t>井冈山时期</a:t>
                      </a:r>
                      <a:endParaRPr lang="en-US" altLang="en-US" sz="2400" b="1">
                        <a:solidFill>
                          <a:schemeClr val="tx1"/>
                        </a:solidFill>
                        <a:latin typeface="楷体" panose="02010609060101010101" charset="-122"/>
                        <a:ea typeface="楷体" panose="02010609060101010101" charset="-122"/>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p>
                      <a:pPr indent="0" algn="l" fontAlgn="auto">
                        <a:lnSpc>
                          <a:spcPts val="3080"/>
                        </a:lnSpc>
                        <a:buNone/>
                      </a:pPr>
                      <a:r>
                        <a:rPr sz="2400" b="1">
                          <a:solidFill>
                            <a:schemeClr val="tx1"/>
                          </a:solidFill>
                          <a:effectLst/>
                          <a:latin typeface="楷体" panose="02010609060101010101" charset="-122"/>
                          <a:ea typeface="楷体" panose="02010609060101010101" charset="-122"/>
                          <a:cs typeface="宋体" panose="02010600030101010101" pitchFamily="2" charset="-122"/>
                        </a:rPr>
                        <a:t>初步形成</a:t>
                      </a:r>
                      <a:endParaRPr sz="2400" b="1">
                        <a:solidFill>
                          <a:schemeClr val="tx1"/>
                        </a:solidFill>
                        <a:effectLst/>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p>
                      <a:pPr indent="0" algn="l" fontAlgn="auto">
                        <a:lnSpc>
                          <a:spcPts val="3080"/>
                        </a:lnSpc>
                        <a:buNone/>
                      </a:pPr>
                      <a:r>
                        <a:rPr lang="en-US" sz="2400" b="1">
                          <a:solidFill>
                            <a:schemeClr val="tx1"/>
                          </a:solidFill>
                          <a:latin typeface="楷体" panose="02010609060101010101" charset="-122"/>
                          <a:ea typeface="楷体" panose="02010609060101010101" charset="-122"/>
                          <a:cs typeface="Times New Roman" panose="02020603050405020304" charset="0"/>
                        </a:rPr>
                        <a:t>《</a:t>
                      </a:r>
                      <a:r>
                        <a:rPr sz="2400" b="1">
                          <a:solidFill>
                            <a:schemeClr val="tx1"/>
                          </a:solidFill>
                          <a:effectLst/>
                          <a:latin typeface="楷体" panose="02010609060101010101" charset="-122"/>
                          <a:ea typeface="楷体" panose="02010609060101010101" charset="-122"/>
                          <a:cs typeface="宋体" panose="02010600030101010101" pitchFamily="2" charset="-122"/>
                        </a:rPr>
                        <a:t>中国的红色政权为什么能够存在》《井冈山的斗争》《星星之火，可以燎原》</a:t>
                      </a:r>
                      <a:endParaRPr lang="en-US" altLang="en-US" sz="2400" b="1">
                        <a:solidFill>
                          <a:schemeClr val="tx1"/>
                        </a:solidFill>
                        <a:effectLst/>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p>
                      <a:pPr indent="0" algn="l" fontAlgn="auto">
                        <a:lnSpc>
                          <a:spcPts val="3080"/>
                        </a:lnSpc>
                        <a:buNone/>
                      </a:pPr>
                      <a:r>
                        <a:rPr lang="en-US" sz="2400" b="1">
                          <a:solidFill>
                            <a:schemeClr val="tx1"/>
                          </a:solidFill>
                          <a:latin typeface="楷体" panose="02010609060101010101" charset="-122"/>
                          <a:ea typeface="楷体" panose="02010609060101010101" charset="-122"/>
                          <a:cs typeface="楷体" panose="02010609060101010101" charset="-122"/>
                        </a:rPr>
                        <a:t>提出“农村包围城市，武装夺取政权”的革命思想，以及“星星之火，可以燎原”等理论，为中国革命指明方向</a:t>
                      </a:r>
                      <a:endParaRPr lang="en-US" altLang="en-US" sz="2400" b="1">
                        <a:solidFill>
                          <a:schemeClr val="tx1"/>
                        </a:solidFill>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45185">
                <a:tc>
                  <a:txBody>
                    <a:bodyPr wrap="square"/>
                    <a:p>
                      <a:pPr indent="0" algn="l" fontAlgn="auto">
                        <a:lnSpc>
                          <a:spcPts val="3080"/>
                        </a:lnSpc>
                        <a:buNone/>
                      </a:pPr>
                      <a:r>
                        <a:rPr lang="en-US" sz="2400" b="1">
                          <a:solidFill>
                            <a:schemeClr val="tx1"/>
                          </a:solidFill>
                          <a:latin typeface="楷体" panose="02010609060101010101" charset="-122"/>
                          <a:ea typeface="楷体" panose="02010609060101010101" charset="-122"/>
                          <a:cs typeface="Times New Roman" panose="02020603050405020304" charset="0"/>
                        </a:rPr>
                        <a:t>延安</a:t>
                      </a:r>
                      <a:endParaRPr lang="en-US" sz="2400" b="1">
                        <a:solidFill>
                          <a:schemeClr val="tx1"/>
                        </a:solidFill>
                        <a:latin typeface="楷体" panose="02010609060101010101" charset="-122"/>
                        <a:ea typeface="楷体" panose="02010609060101010101" charset="-122"/>
                        <a:cs typeface="Times New Roman" panose="02020603050405020304" charset="0"/>
                      </a:endParaRPr>
                    </a:p>
                    <a:p>
                      <a:pPr indent="0" algn="l" fontAlgn="auto">
                        <a:lnSpc>
                          <a:spcPts val="3080"/>
                        </a:lnSpc>
                        <a:buNone/>
                      </a:pPr>
                      <a:r>
                        <a:rPr lang="en-US" sz="2400" b="1">
                          <a:solidFill>
                            <a:schemeClr val="tx1"/>
                          </a:solidFill>
                          <a:latin typeface="楷体" panose="02010609060101010101" charset="-122"/>
                          <a:ea typeface="楷体" panose="02010609060101010101" charset="-122"/>
                          <a:cs typeface="Times New Roman" panose="02020603050405020304" charset="0"/>
                        </a:rPr>
                        <a:t>时期</a:t>
                      </a:r>
                      <a:endParaRPr lang="en-US" altLang="en-US" sz="2400" b="1">
                        <a:solidFill>
                          <a:schemeClr val="tx1"/>
                        </a:solidFill>
                        <a:latin typeface="楷体" panose="02010609060101010101" charset="-122"/>
                        <a:ea typeface="楷体" panose="02010609060101010101" charset="-122"/>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p>
                      <a:pPr indent="0" algn="l" fontAlgn="auto">
                        <a:lnSpc>
                          <a:spcPts val="3080"/>
                        </a:lnSpc>
                        <a:buNone/>
                      </a:pPr>
                      <a:r>
                        <a:rPr sz="2400" b="1">
                          <a:solidFill>
                            <a:schemeClr val="tx1"/>
                          </a:solidFill>
                          <a:effectLst/>
                          <a:latin typeface="楷体" panose="02010609060101010101" charset="-122"/>
                          <a:ea typeface="楷体" panose="02010609060101010101" charset="-122"/>
                          <a:cs typeface="宋体" panose="02010600030101010101" pitchFamily="2" charset="-122"/>
                        </a:rPr>
                        <a:t>成熟</a:t>
                      </a:r>
                      <a:endParaRPr sz="2400" b="1">
                        <a:solidFill>
                          <a:schemeClr val="tx1"/>
                        </a:solidFill>
                        <a:effectLst/>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p>
                      <a:pPr indent="0" algn="l" fontAlgn="auto">
                        <a:lnSpc>
                          <a:spcPts val="3080"/>
                        </a:lnSpc>
                        <a:buNone/>
                      </a:pPr>
                      <a:r>
                        <a:rPr lang="en-US" sz="2400" b="1">
                          <a:solidFill>
                            <a:schemeClr val="tx1"/>
                          </a:solidFill>
                          <a:latin typeface="楷体" panose="02010609060101010101" charset="-122"/>
                          <a:ea typeface="楷体" panose="02010609060101010101" charset="-122"/>
                          <a:cs typeface="Times New Roman" panose="02020603050405020304" charset="0"/>
                        </a:rPr>
                        <a:t>《论持久战》</a:t>
                      </a:r>
                      <a:r>
                        <a:rPr sz="2400" b="1">
                          <a:solidFill>
                            <a:schemeClr val="tx1"/>
                          </a:solidFill>
                          <a:effectLst/>
                          <a:latin typeface="楷体" panose="02010609060101010101" charset="-122"/>
                          <a:ea typeface="楷体" panose="02010609060101010101" charset="-122"/>
                          <a:cs typeface="宋体" panose="02010600030101010101" pitchFamily="2" charset="-122"/>
                        </a:rPr>
                        <a:t>《新民主主义论》《</a:t>
                      </a:r>
                      <a:r>
                        <a:rPr lang="en-US" sz="2400" b="1">
                          <a:solidFill>
                            <a:schemeClr val="tx1"/>
                          </a:solidFill>
                          <a:latin typeface="楷体" panose="02010609060101010101" charset="-122"/>
                          <a:ea typeface="楷体" panose="02010609060101010101" charset="-122"/>
                          <a:cs typeface="Times New Roman" panose="02020603050405020304" charset="0"/>
                        </a:rPr>
                        <a:t>论联合政府》</a:t>
                      </a:r>
                      <a:endParaRPr lang="en-US" altLang="en-US" sz="2400" b="1">
                        <a:solidFill>
                          <a:schemeClr val="tx1"/>
                        </a:solidFill>
                        <a:latin typeface="楷体" panose="02010609060101010101" charset="-122"/>
                        <a:ea typeface="楷体" panose="02010609060101010101" charset="-122"/>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p>
                      <a:pPr indent="0" algn="l" fontAlgn="auto">
                        <a:lnSpc>
                          <a:spcPts val="3080"/>
                        </a:lnSpc>
                        <a:buNone/>
                      </a:pPr>
                      <a:r>
                        <a:rPr lang="en-US" sz="2400" b="1">
                          <a:solidFill>
                            <a:schemeClr val="tx1"/>
                          </a:solidFill>
                          <a:latin typeface="楷体" panose="02010609060101010101" charset="-122"/>
                          <a:ea typeface="楷体" panose="02010609060101010101" charset="-122"/>
                          <a:cs typeface="Times New Roman" panose="02020603050405020304" charset="0"/>
                          <a:sym typeface="+mn-ea"/>
                        </a:rPr>
                        <a:t>完整阐述</a:t>
                      </a:r>
                      <a:r>
                        <a:rPr lang="en-US" sz="2400" b="1">
                          <a:solidFill>
                            <a:schemeClr val="tx1"/>
                          </a:solidFill>
                          <a:latin typeface="楷体" panose="02010609060101010101" charset="-122"/>
                          <a:ea typeface="楷体" panose="02010609060101010101" charset="-122"/>
                          <a:cs typeface="Times New Roman" panose="02020603050405020304" charset="0"/>
                        </a:rPr>
                        <a:t>新民主主义革命理论，中国革命的论述已形成较完整的理论体系</a:t>
                      </a:r>
                      <a:endParaRPr lang="en-US" altLang="en-US" sz="2400" b="1">
                        <a:solidFill>
                          <a:schemeClr val="tx1"/>
                        </a:solidFill>
                        <a:latin typeface="楷体" panose="02010609060101010101" charset="-122"/>
                        <a:ea typeface="楷体" panose="02010609060101010101" charset="-122"/>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93115">
                <a:tc>
                  <a:txBody>
                    <a:bodyPr wrap="square"/>
                    <a:p>
                      <a:pPr indent="0" algn="l" fontAlgn="auto">
                        <a:lnSpc>
                          <a:spcPts val="3080"/>
                        </a:lnSpc>
                        <a:buNone/>
                      </a:pPr>
                      <a:r>
                        <a:rPr lang="en-US" sz="2400" b="1">
                          <a:solidFill>
                            <a:schemeClr val="tx1"/>
                          </a:solidFill>
                          <a:latin typeface="楷体" panose="02010609060101010101" charset="-122"/>
                          <a:ea typeface="楷体" panose="02010609060101010101" charset="-122"/>
                          <a:cs typeface="Times New Roman" panose="02020603050405020304" charset="0"/>
                        </a:rPr>
                        <a:t>解放战争时期</a:t>
                      </a:r>
                      <a:endParaRPr lang="en-US" altLang="en-US" sz="2400" b="1">
                        <a:solidFill>
                          <a:schemeClr val="tx1"/>
                        </a:solidFill>
                        <a:latin typeface="楷体" panose="02010609060101010101" charset="-122"/>
                        <a:ea typeface="楷体" panose="02010609060101010101" charset="-122"/>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p>
                      <a:pPr indent="0" algn="l" fontAlgn="auto">
                        <a:lnSpc>
                          <a:spcPts val="3080"/>
                        </a:lnSpc>
                        <a:buNone/>
                      </a:pPr>
                      <a:r>
                        <a:rPr sz="2400" b="1">
                          <a:solidFill>
                            <a:schemeClr val="tx1"/>
                          </a:solidFill>
                          <a:effectLst/>
                          <a:latin typeface="楷体" panose="02010609060101010101" charset="-122"/>
                          <a:ea typeface="楷体" panose="02010609060101010101" charset="-122"/>
                          <a:cs typeface="宋体" panose="02010600030101010101" pitchFamily="2" charset="-122"/>
                        </a:rPr>
                        <a:t>丰富</a:t>
                      </a:r>
                      <a:endParaRPr sz="2400" b="1">
                        <a:solidFill>
                          <a:schemeClr val="tx1"/>
                        </a:solidFill>
                        <a:effectLst/>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p>
                      <a:pPr indent="0" algn="l" fontAlgn="auto">
                        <a:lnSpc>
                          <a:spcPts val="3080"/>
                        </a:lnSpc>
                        <a:buNone/>
                      </a:pPr>
                      <a:r>
                        <a:rPr sz="2400" b="1">
                          <a:solidFill>
                            <a:schemeClr val="tx1"/>
                          </a:solidFill>
                          <a:effectLst/>
                          <a:latin typeface="楷体" panose="02010609060101010101" charset="-122"/>
                          <a:ea typeface="楷体" panose="02010609060101010101" charset="-122"/>
                          <a:cs typeface="宋体" panose="02010600030101010101" pitchFamily="2" charset="-122"/>
                        </a:rPr>
                        <a:t>七届二中全会报告</a:t>
                      </a:r>
                      <a:endParaRPr sz="2400" b="1">
                        <a:solidFill>
                          <a:schemeClr val="tx1"/>
                        </a:solidFill>
                        <a:effectLst/>
                        <a:latin typeface="楷体" panose="02010609060101010101" charset="-122"/>
                        <a:ea typeface="楷体" panose="02010609060101010101" charset="-122"/>
                        <a:cs typeface="宋体" panose="02010600030101010101" pitchFamily="2" charset="-122"/>
                      </a:endParaRPr>
                    </a:p>
                    <a:p>
                      <a:pPr indent="0" algn="l" fontAlgn="auto">
                        <a:lnSpc>
                          <a:spcPts val="3080"/>
                        </a:lnSpc>
                        <a:buNone/>
                      </a:pPr>
                      <a:r>
                        <a:rPr lang="en-US" sz="2400" b="1">
                          <a:solidFill>
                            <a:schemeClr val="tx1"/>
                          </a:solidFill>
                          <a:latin typeface="楷体" panose="02010609060101010101" charset="-122"/>
                          <a:ea typeface="楷体" panose="02010609060101010101" charset="-122"/>
                          <a:cs typeface="Times New Roman" panose="02020603050405020304" charset="0"/>
                        </a:rPr>
                        <a:t>《论人民民主专政》</a:t>
                      </a:r>
                      <a:endParaRPr lang="en-US" altLang="en-US" sz="2400" b="1">
                        <a:solidFill>
                          <a:schemeClr val="tx1"/>
                        </a:solidFill>
                        <a:latin typeface="楷体" panose="02010609060101010101" charset="-122"/>
                        <a:ea typeface="楷体" panose="02010609060101010101" charset="-122"/>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p>
                      <a:pPr indent="0" algn="l" fontAlgn="auto">
                        <a:lnSpc>
                          <a:spcPts val="3080"/>
                        </a:lnSpc>
                        <a:buNone/>
                      </a:pPr>
                      <a:r>
                        <a:rPr lang="en-US" sz="2400" b="1">
                          <a:solidFill>
                            <a:schemeClr val="tx1"/>
                          </a:solidFill>
                          <a:latin typeface="楷体" panose="02010609060101010101" charset="-122"/>
                          <a:ea typeface="楷体" panose="02010609060101010101" charset="-122"/>
                          <a:cs typeface="Times New Roman" panose="02020603050405020304" charset="0"/>
                        </a:rPr>
                        <a:t>指出党的工作重心的转移；为即将成立的新中国做了政治理论准备</a:t>
                      </a:r>
                      <a:endParaRPr lang="en-US" altLang="en-US" sz="2400" b="1">
                        <a:solidFill>
                          <a:schemeClr val="tx1"/>
                        </a:solidFill>
                        <a:latin typeface="楷体" panose="02010609060101010101" charset="-122"/>
                        <a:ea typeface="楷体" panose="02010609060101010101" charset="-122"/>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93115">
                <a:tc>
                  <a:txBody>
                    <a:bodyPr wrap="square"/>
                    <a:p>
                      <a:pPr indent="0" algn="l" fontAlgn="auto">
                        <a:lnSpc>
                          <a:spcPts val="3080"/>
                        </a:lnSpc>
                        <a:buNone/>
                      </a:pPr>
                      <a:r>
                        <a:rPr lang="zh-CN" altLang="en-US" sz="2400" b="1">
                          <a:solidFill>
                            <a:schemeClr val="tx1"/>
                          </a:solidFill>
                          <a:latin typeface="楷体" panose="02010609060101010101" charset="-122"/>
                          <a:ea typeface="楷体" panose="02010609060101010101" charset="-122"/>
                          <a:cs typeface="Times New Roman" panose="02020603050405020304" charset="0"/>
                        </a:rPr>
                        <a:t>新中国</a:t>
                      </a:r>
                      <a:endParaRPr lang="zh-CN" altLang="en-US" sz="2400" b="1">
                        <a:solidFill>
                          <a:schemeClr val="tx1"/>
                        </a:solidFill>
                        <a:latin typeface="楷体" panose="02010609060101010101" charset="-122"/>
                        <a:ea typeface="楷体" panose="02010609060101010101" charset="-122"/>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p>
                      <a:pPr indent="0" algn="l" fontAlgn="auto">
                        <a:lnSpc>
                          <a:spcPts val="3080"/>
                        </a:lnSpc>
                        <a:buNone/>
                      </a:pPr>
                      <a:r>
                        <a:rPr sz="2400" b="1">
                          <a:solidFill>
                            <a:schemeClr val="tx1"/>
                          </a:solidFill>
                          <a:effectLst/>
                          <a:latin typeface="楷体" panose="02010609060101010101" charset="-122"/>
                          <a:ea typeface="楷体" panose="02010609060101010101" charset="-122"/>
                          <a:cs typeface="宋体" panose="02010600030101010101" pitchFamily="2" charset="-122"/>
                        </a:rPr>
                        <a:t>发展</a:t>
                      </a:r>
                      <a:endParaRPr sz="2400" b="1">
                        <a:solidFill>
                          <a:schemeClr val="tx1"/>
                        </a:solidFill>
                        <a:effectLst/>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p>
                      <a:pPr indent="0" algn="l" fontAlgn="auto">
                        <a:lnSpc>
                          <a:spcPts val="3080"/>
                        </a:lnSpc>
                        <a:buClrTx/>
                        <a:buSzTx/>
                        <a:buFontTx/>
                        <a:buNone/>
                      </a:pPr>
                      <a:r>
                        <a:rPr lang="en-US" sz="2400" b="1">
                          <a:solidFill>
                            <a:schemeClr val="tx1"/>
                          </a:solidFill>
                          <a:latin typeface="楷体" panose="02010609060101010101" charset="-122"/>
                          <a:ea typeface="楷体" panose="02010609060101010101" charset="-122"/>
                          <a:cs typeface="Times New Roman" panose="02020603050405020304" charset="0"/>
                          <a:sym typeface="Arial" panose="020B0604020202020204" pitchFamily="34" charset="0"/>
                        </a:rPr>
                        <a:t>《论十大关系》《关于正确处理人民内部矛盾的问题》</a:t>
                      </a:r>
                      <a:endParaRPr lang="en-US" sz="2400" b="1">
                        <a:solidFill>
                          <a:schemeClr val="tx1"/>
                        </a:solidFill>
                        <a:latin typeface="楷体" panose="02010609060101010101" charset="-122"/>
                        <a:ea typeface="楷体" panose="02010609060101010101" charset="-122"/>
                        <a:cs typeface="Times New Roman" panose="02020603050405020304" charset="0"/>
                        <a:sym typeface="Arial" panose="020B0604020202020204" pitchFamily="3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p>
                      <a:pPr indent="0" algn="l" fontAlgn="auto">
                        <a:lnSpc>
                          <a:spcPts val="3080"/>
                        </a:lnSpc>
                        <a:buClrTx/>
                        <a:buSzTx/>
                        <a:buFontTx/>
                        <a:buNone/>
                      </a:pPr>
                      <a:r>
                        <a:rPr lang="en-US" sz="2400" b="1">
                          <a:solidFill>
                            <a:schemeClr val="tx1"/>
                          </a:solidFill>
                          <a:latin typeface="楷体" panose="02010609060101010101" charset="-122"/>
                          <a:ea typeface="楷体" panose="02010609060101010101" charset="-122"/>
                          <a:cs typeface="Times New Roman" panose="02020603050405020304" charset="0"/>
                          <a:sym typeface="Arial" panose="020B0604020202020204" pitchFamily="34" charset="0"/>
                        </a:rPr>
                        <a:t>论述中国社会主义革命和建设</a:t>
                      </a:r>
                      <a:endParaRPr lang="en-US" sz="2400" b="1">
                        <a:solidFill>
                          <a:schemeClr val="tx1"/>
                        </a:solidFill>
                        <a:latin typeface="楷体" panose="02010609060101010101" charset="-122"/>
                        <a:ea typeface="楷体" panose="02010609060101010101" charset="-122"/>
                        <a:cs typeface="Times New Roman" panose="02020603050405020304" charset="0"/>
                        <a:sym typeface="Arial" panose="020B0604020202020204" pitchFamily="3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linds(horizont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p:bldP spid="5"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Text Box 2"/>
          <p:cNvSpPr>
            <a:spLocks noChangeArrowheads="1"/>
          </p:cNvSpPr>
          <p:nvPr>
            <p:custDataLst>
              <p:tags r:id="rId1"/>
            </p:custDataLst>
          </p:nvPr>
        </p:nvSpPr>
        <p:spPr bwMode="auto">
          <a:xfrm>
            <a:off x="3619937" y="1031908"/>
            <a:ext cx="4561776" cy="460375"/>
          </a:xfrm>
          <a:prstGeom prst="rect">
            <a:avLst/>
          </a:prstGeom>
          <a:solidFill>
            <a:schemeClr val="accent1">
              <a:lumMod val="20000"/>
              <a:lumOff val="80000"/>
            </a:schemeClr>
          </a:solidFill>
          <a:ln w="19050" algn="ctr">
            <a:solidFill>
              <a:schemeClr val="tx2"/>
            </a:solidFill>
            <a:miter lim="800000"/>
          </a:ln>
        </p:spPr>
        <p:txBody>
          <a:bodyPr wrap="square">
            <a:spAutoFit/>
          </a:bodyPr>
          <a:lstStyle>
            <a:lvl1pPr defTabSz="1219200" eaLnBrk="0" hangingPunct="0">
              <a:defRPr>
                <a:solidFill>
                  <a:srgbClr val="000000"/>
                </a:solidFill>
                <a:latin typeface="Arial" panose="020B0604020202020204" pitchFamily="34" charset="0"/>
                <a:ea typeface="微软雅黑" panose="020B0503020204020204" charset="-122"/>
              </a:defRPr>
            </a:lvl1pPr>
            <a:lvl2pPr defTabSz="1219200" eaLnBrk="0" hangingPunct="0">
              <a:defRPr>
                <a:solidFill>
                  <a:srgbClr val="000000"/>
                </a:solidFill>
                <a:latin typeface="Arial" panose="020B0604020202020204" pitchFamily="34" charset="0"/>
                <a:ea typeface="微软雅黑" panose="020B0503020204020204" charset="-122"/>
              </a:defRPr>
            </a:lvl2pPr>
            <a:lvl3pPr defTabSz="1219200" eaLnBrk="0" hangingPunct="0">
              <a:defRPr>
                <a:solidFill>
                  <a:srgbClr val="000000"/>
                </a:solidFill>
                <a:latin typeface="Arial" panose="020B0604020202020204" pitchFamily="34" charset="0"/>
                <a:ea typeface="微软雅黑" panose="020B0503020204020204" charset="-122"/>
              </a:defRPr>
            </a:lvl3pPr>
            <a:lvl4pPr defTabSz="1219200" eaLnBrk="0" hangingPunct="0">
              <a:defRPr>
                <a:solidFill>
                  <a:srgbClr val="000000"/>
                </a:solidFill>
                <a:latin typeface="Arial" panose="020B0604020202020204" pitchFamily="34" charset="0"/>
                <a:ea typeface="微软雅黑" panose="020B0503020204020204" charset="-122"/>
              </a:defRPr>
            </a:lvl4pPr>
            <a:lvl5pPr defTabSz="1219200" eaLnBrk="0" hangingPunct="0">
              <a:defRPr>
                <a:solidFill>
                  <a:srgbClr val="000000"/>
                </a:solidFill>
                <a:latin typeface="Arial" panose="020B0604020202020204" pitchFamily="34" charset="0"/>
                <a:ea typeface="微软雅黑" panose="020B0503020204020204" charset="-122"/>
              </a:defRPr>
            </a:lvl5pPr>
            <a:lvl6pPr defTabSz="1219200" eaLnBrk="0" fontAlgn="base" hangingPunct="0">
              <a:spcBef>
                <a:spcPct val="0"/>
              </a:spcBef>
              <a:spcAft>
                <a:spcPct val="0"/>
              </a:spcAft>
              <a:buSzTx/>
              <a:defRPr>
                <a:solidFill>
                  <a:srgbClr val="000000"/>
                </a:solidFill>
                <a:latin typeface="Arial" panose="020B0604020202020204" pitchFamily="34" charset="0"/>
                <a:ea typeface="微软雅黑" panose="020B0503020204020204" charset="-122"/>
              </a:defRPr>
            </a:lvl6pPr>
            <a:lvl7pPr defTabSz="1219200" eaLnBrk="0" fontAlgn="base" hangingPunct="0">
              <a:spcBef>
                <a:spcPct val="0"/>
              </a:spcBef>
              <a:spcAft>
                <a:spcPct val="0"/>
              </a:spcAft>
              <a:buSzTx/>
              <a:defRPr>
                <a:solidFill>
                  <a:srgbClr val="000000"/>
                </a:solidFill>
                <a:latin typeface="Arial" panose="020B0604020202020204" pitchFamily="34" charset="0"/>
                <a:ea typeface="微软雅黑" panose="020B0503020204020204" charset="-122"/>
              </a:defRPr>
            </a:lvl7pPr>
            <a:lvl8pPr defTabSz="1219200" eaLnBrk="0" fontAlgn="base" hangingPunct="0">
              <a:spcBef>
                <a:spcPct val="0"/>
              </a:spcBef>
              <a:spcAft>
                <a:spcPct val="0"/>
              </a:spcAft>
              <a:buSzTx/>
              <a:defRPr>
                <a:solidFill>
                  <a:srgbClr val="000000"/>
                </a:solidFill>
                <a:latin typeface="Arial" panose="020B0604020202020204" pitchFamily="34" charset="0"/>
                <a:ea typeface="微软雅黑" panose="020B0503020204020204" charset="-122"/>
              </a:defRPr>
            </a:lvl8pPr>
            <a:lvl9pPr defTabSz="1219200" eaLnBrk="0" fontAlgn="base" hangingPunct="0">
              <a:spcBef>
                <a:spcPct val="0"/>
              </a:spcBef>
              <a:spcAft>
                <a:spcPct val="0"/>
              </a:spcAft>
              <a:buSzTx/>
              <a:defRPr>
                <a:solidFill>
                  <a:srgbClr val="000000"/>
                </a:solidFill>
                <a:latin typeface="Arial" panose="020B0604020202020204" pitchFamily="34" charset="0"/>
                <a:ea typeface="微软雅黑" panose="020B0503020204020204" charset="-122"/>
              </a:defRPr>
            </a:lvl9pPr>
          </a:lstStyle>
          <a:p>
            <a:pPr algn="ctr" eaLnBrk="1" hangingPunct="1">
              <a:spcBef>
                <a:spcPct val="50000"/>
              </a:spcBef>
            </a:pPr>
            <a:r>
              <a:rPr sz="2400" b="1">
                <a:solidFill>
                  <a:schemeClr val="tx1"/>
                </a:solidFill>
                <a:effectLst/>
                <a:latin typeface="楷体" panose="02010609060101010101" charset="-122"/>
                <a:ea typeface="楷体" panose="02010609060101010101" charset="-122"/>
                <a:cs typeface="宋体" panose="02010600030101010101" pitchFamily="2" charset="-122"/>
                <a:sym typeface="Arial" panose="020B0604020202020204" pitchFamily="34" charset="0"/>
              </a:rPr>
              <a:t>毛泽东思想活的灵魂</a:t>
            </a:r>
            <a:endParaRPr sz="2400" b="1">
              <a:solidFill>
                <a:schemeClr val="tx1"/>
              </a:solidFill>
              <a:effectLst/>
              <a:latin typeface="楷体" panose="02010609060101010101" charset="-122"/>
              <a:ea typeface="楷体" panose="02010609060101010101" charset="-122"/>
              <a:cs typeface="宋体" panose="02010600030101010101" pitchFamily="2" charset="-122"/>
              <a:sym typeface="Arial" panose="020B0604020202020204" pitchFamily="34" charset="0"/>
            </a:endParaRPr>
          </a:p>
        </p:txBody>
      </p:sp>
      <p:grpSp>
        <p:nvGrpSpPr>
          <p:cNvPr id="186371" name="Group 3"/>
          <p:cNvGrpSpPr/>
          <p:nvPr>
            <p:custDataLst>
              <p:tags r:id="rId2"/>
            </p:custDataLst>
          </p:nvPr>
        </p:nvGrpSpPr>
        <p:grpSpPr>
          <a:xfrm>
            <a:off x="862688" y="1503928"/>
            <a:ext cx="10014967" cy="904989"/>
            <a:chOff x="370" y="586"/>
            <a:chExt cx="4371" cy="619"/>
          </a:xfrm>
        </p:grpSpPr>
        <p:sp>
          <p:nvSpPr>
            <p:cNvPr id="75783" name="Text Box 4"/>
            <p:cNvSpPr txBox="1">
              <a:spLocks noChangeArrowheads="1"/>
            </p:cNvSpPr>
            <p:nvPr>
              <p:custDataLst>
                <p:tags r:id="rId3"/>
              </p:custDataLst>
            </p:nvPr>
          </p:nvSpPr>
          <p:spPr bwMode="auto">
            <a:xfrm>
              <a:off x="370" y="890"/>
              <a:ext cx="1077" cy="315"/>
            </a:xfrm>
            <a:prstGeom prst="rect">
              <a:avLst/>
            </a:prstGeom>
            <a:solidFill>
              <a:schemeClr val="bg1"/>
            </a:solidFill>
            <a:ln w="19050">
              <a:solidFill>
                <a:schemeClr val="tx2"/>
              </a:solidFill>
              <a:miter lim="800000"/>
            </a:ln>
          </p:spPr>
          <p:txBody>
            <a:bodyPr wrap="square">
              <a:spAutoFit/>
            </a:bodyPr>
            <a:lstStyle>
              <a:lvl1pPr marL="228600" indent="-228600" algn="l" defTabSz="914400" rtl="0" eaLnBrk="0" fontAlgn="base" hangingPunct="0">
                <a:lnSpc>
                  <a:spcPct val="90000"/>
                </a:lnSpc>
                <a:spcBef>
                  <a:spcPts val="1000"/>
                </a:spcBef>
                <a:spcAft>
                  <a:spcPct val="0"/>
                </a:spcAft>
                <a:buClrTx/>
                <a:buSzTx/>
                <a:buFont typeface="Arial" panose="020B0604020202020204" pitchFamily="34" charset="0"/>
                <a:buChar char="•"/>
                <a:defRPr kumimoji="0" lang="zh-CN" altLang="en-US" sz="2800" b="0" i="0" u="none" kern="1200" baseline="0">
                  <a:solidFill>
                    <a:schemeClr val="tx1"/>
                  </a:solidFill>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400" b="0" i="0" u="none" kern="1200" baseline="0">
                  <a:solidFill>
                    <a:schemeClr val="tx1"/>
                  </a:solidFill>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000" b="0" i="0" u="none" kern="1200" baseline="0">
                  <a:solidFill>
                    <a:schemeClr val="tx1"/>
                  </a:solidFill>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9pPr>
            </a:lstStyle>
            <a:p>
              <a:pPr marL="0" indent="0" algn="ctr" defTabSz="1219200" eaLnBrk="1" hangingPunct="1">
                <a:lnSpc>
                  <a:spcPct val="100000"/>
                </a:lnSpc>
                <a:spcBef>
                  <a:spcPct val="50000"/>
                </a:spcBef>
                <a:buFontTx/>
                <a:buNone/>
              </a:pPr>
              <a:r>
                <a:rPr sz="2400" b="1">
                  <a:solidFill>
                    <a:schemeClr val="tx1"/>
                  </a:solidFill>
                  <a:effectLst/>
                  <a:latin typeface="楷体" panose="02010609060101010101" charset="-122"/>
                  <a:ea typeface="楷体" panose="02010609060101010101" charset="-122"/>
                  <a:cs typeface="宋体" panose="02010600030101010101" pitchFamily="2" charset="-122"/>
                  <a:sym typeface="Arial" panose="020B0604020202020204" pitchFamily="34" charset="0"/>
                </a:rPr>
                <a:t>实事求是（核心）</a:t>
              </a:r>
              <a:endParaRPr sz="2400" b="1">
                <a:solidFill>
                  <a:schemeClr val="tx1"/>
                </a:solidFill>
                <a:effectLst/>
                <a:latin typeface="楷体" panose="02010609060101010101" charset="-122"/>
                <a:ea typeface="楷体" panose="02010609060101010101" charset="-122"/>
                <a:cs typeface="宋体" panose="02010600030101010101" pitchFamily="2" charset="-122"/>
                <a:sym typeface="Arial" panose="020B0604020202020204" pitchFamily="34" charset="0"/>
              </a:endParaRPr>
            </a:p>
          </p:txBody>
        </p:sp>
        <p:sp>
          <p:nvSpPr>
            <p:cNvPr id="75784" name="Text Box 5"/>
            <p:cNvSpPr txBox="1">
              <a:spLocks noChangeArrowheads="1"/>
            </p:cNvSpPr>
            <p:nvPr>
              <p:custDataLst>
                <p:tags r:id="rId4"/>
              </p:custDataLst>
            </p:nvPr>
          </p:nvSpPr>
          <p:spPr bwMode="auto">
            <a:xfrm>
              <a:off x="2166" y="890"/>
              <a:ext cx="859" cy="315"/>
            </a:xfrm>
            <a:prstGeom prst="rect">
              <a:avLst/>
            </a:prstGeom>
            <a:noFill/>
            <a:ln w="19050">
              <a:solidFill>
                <a:schemeClr val="tx2"/>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marL="228600" indent="-228600" algn="l" defTabSz="914400" rtl="0" eaLnBrk="0" fontAlgn="base" hangingPunct="0">
                <a:lnSpc>
                  <a:spcPct val="90000"/>
                </a:lnSpc>
                <a:spcBef>
                  <a:spcPts val="1000"/>
                </a:spcBef>
                <a:spcAft>
                  <a:spcPct val="0"/>
                </a:spcAft>
                <a:buClrTx/>
                <a:buSzTx/>
                <a:buFont typeface="Arial" panose="020B0604020202020204" pitchFamily="34" charset="0"/>
                <a:buChar char="•"/>
                <a:defRPr kumimoji="0" lang="zh-CN" altLang="en-US" sz="2800" b="0" i="0" u="none" kern="1200" baseline="0">
                  <a:solidFill>
                    <a:schemeClr val="tx1"/>
                  </a:solidFill>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400" b="0" i="0" u="none" kern="1200" baseline="0">
                  <a:solidFill>
                    <a:schemeClr val="tx1"/>
                  </a:solidFill>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000" b="0" i="0" u="none" kern="1200" baseline="0">
                  <a:solidFill>
                    <a:schemeClr val="tx1"/>
                  </a:solidFill>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9pPr>
            </a:lstStyle>
            <a:p>
              <a:pPr marL="0" indent="0" algn="ctr" defTabSz="1219200" eaLnBrk="1" hangingPunct="1">
                <a:lnSpc>
                  <a:spcPct val="100000"/>
                </a:lnSpc>
                <a:spcBef>
                  <a:spcPct val="50000"/>
                </a:spcBef>
                <a:buFontTx/>
                <a:buNone/>
              </a:pPr>
              <a:r>
                <a:rPr sz="2400" b="1">
                  <a:solidFill>
                    <a:schemeClr val="tx1"/>
                  </a:solidFill>
                  <a:effectLst/>
                  <a:latin typeface="楷体" panose="02010609060101010101" charset="-122"/>
                  <a:ea typeface="楷体" panose="02010609060101010101" charset="-122"/>
                  <a:cs typeface="宋体" panose="02010600030101010101" pitchFamily="2" charset="-122"/>
                  <a:sym typeface="Arial" panose="020B0604020202020204" pitchFamily="34" charset="0"/>
                </a:rPr>
                <a:t>群众路线</a:t>
              </a:r>
              <a:endParaRPr lang="en-US" sz="2400" b="1">
                <a:ln w="9525" cap="flat" cmpd="sng" algn="ctr">
                  <a:noFill/>
                  <a:prstDash val="solid"/>
                  <a:round/>
                  <a:headEnd type="none" w="med" len="med"/>
                  <a:tailEnd type="none" w="med" len="med"/>
                </a:ln>
                <a:solidFill>
                  <a:schemeClr val="tx1"/>
                </a:solidFill>
                <a:effectLst/>
                <a:latin typeface="楷体" panose="02010609060101010101" charset="-122"/>
                <a:ea typeface="楷体" panose="02010609060101010101" charset="-122"/>
                <a:cs typeface="宋体" panose="02010600030101010101" pitchFamily="2" charset="-122"/>
                <a:sym typeface="Arial" panose="020B0604020202020204" pitchFamily="34" charset="0"/>
              </a:endParaRPr>
            </a:p>
          </p:txBody>
        </p:sp>
        <p:sp>
          <p:nvSpPr>
            <p:cNvPr id="75785" name="Text Box 6"/>
            <p:cNvSpPr txBox="1">
              <a:spLocks noChangeArrowheads="1"/>
            </p:cNvSpPr>
            <p:nvPr>
              <p:custDataLst>
                <p:tags r:id="rId5"/>
              </p:custDataLst>
            </p:nvPr>
          </p:nvSpPr>
          <p:spPr bwMode="auto">
            <a:xfrm>
              <a:off x="3912" y="890"/>
              <a:ext cx="829" cy="315"/>
            </a:xfrm>
            <a:prstGeom prst="rect">
              <a:avLst/>
            </a:prstGeom>
            <a:noFill/>
            <a:ln w="19050">
              <a:solidFill>
                <a:schemeClr val="tx2"/>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marL="228600" indent="-228600" algn="l" defTabSz="914400" rtl="0" eaLnBrk="0" fontAlgn="base" hangingPunct="0">
                <a:lnSpc>
                  <a:spcPct val="90000"/>
                </a:lnSpc>
                <a:spcBef>
                  <a:spcPts val="1000"/>
                </a:spcBef>
                <a:spcAft>
                  <a:spcPct val="0"/>
                </a:spcAft>
                <a:buClrTx/>
                <a:buSzTx/>
                <a:buFont typeface="Arial" panose="020B0604020202020204" pitchFamily="34" charset="0"/>
                <a:buChar char="•"/>
                <a:defRPr kumimoji="0" lang="zh-CN" altLang="en-US" sz="2800" b="0" i="0" u="none" kern="1200" baseline="0">
                  <a:solidFill>
                    <a:schemeClr val="tx1"/>
                  </a:solidFill>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400" b="0" i="0" u="none" kern="1200" baseline="0">
                  <a:solidFill>
                    <a:schemeClr val="tx1"/>
                  </a:solidFill>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000" b="0" i="0" u="none" kern="1200" baseline="0">
                  <a:solidFill>
                    <a:schemeClr val="tx1"/>
                  </a:solidFill>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9pPr>
            </a:lstStyle>
            <a:p>
              <a:pPr marL="0" indent="0" algn="ctr" defTabSz="1219200" eaLnBrk="1" hangingPunct="1">
                <a:lnSpc>
                  <a:spcPct val="100000"/>
                </a:lnSpc>
                <a:spcBef>
                  <a:spcPct val="50000"/>
                </a:spcBef>
                <a:buFontTx/>
                <a:buNone/>
              </a:pPr>
              <a:r>
                <a:rPr sz="2400" b="1">
                  <a:solidFill>
                    <a:schemeClr val="tx1"/>
                  </a:solidFill>
                  <a:effectLst/>
                  <a:latin typeface="楷体" panose="02010609060101010101" charset="-122"/>
                  <a:ea typeface="楷体" panose="02010609060101010101" charset="-122"/>
                  <a:cs typeface="宋体" panose="02010600030101010101" pitchFamily="2" charset="-122"/>
                  <a:sym typeface="Arial" panose="020B0604020202020204" pitchFamily="34" charset="0"/>
                </a:rPr>
                <a:t>独立自主</a:t>
              </a:r>
              <a:endParaRPr lang="en-US" sz="2400" b="1">
                <a:ln w="9525" cap="flat" cmpd="sng" algn="ctr">
                  <a:noFill/>
                  <a:prstDash val="solid"/>
                  <a:round/>
                  <a:headEnd type="none" w="med" len="med"/>
                  <a:tailEnd type="none" w="med" len="med"/>
                </a:ln>
                <a:solidFill>
                  <a:schemeClr val="tx1"/>
                </a:solidFill>
                <a:effectLst/>
                <a:latin typeface="楷体" panose="02010609060101010101" charset="-122"/>
                <a:ea typeface="楷体" panose="02010609060101010101" charset="-122"/>
                <a:cs typeface="宋体" panose="02010600030101010101" pitchFamily="2" charset="-122"/>
                <a:sym typeface="Arial" panose="020B0604020202020204" pitchFamily="34" charset="0"/>
              </a:endParaRPr>
            </a:p>
          </p:txBody>
        </p:sp>
        <p:sp>
          <p:nvSpPr>
            <p:cNvPr id="186375" name="Line 7"/>
            <p:cNvSpPr>
              <a:spLocks noChangeShapeType="1"/>
            </p:cNvSpPr>
            <p:nvPr>
              <p:custDataLst>
                <p:tags r:id="rId6"/>
              </p:custDataLst>
            </p:nvPr>
          </p:nvSpPr>
          <p:spPr bwMode="auto">
            <a:xfrm flipH="1">
              <a:off x="1429" y="586"/>
              <a:ext cx="1128" cy="304"/>
            </a:xfrm>
            <a:prstGeom prst="line">
              <a:avLst/>
            </a:prstGeom>
            <a:noFill/>
            <a:ln w="19050" algn="ctr">
              <a:solidFill>
                <a:schemeClr val="tx1"/>
              </a:solidFill>
              <a:round/>
            </a:ln>
            <a:extLst>
              <a:ext uri="{909E8E84-426E-40DD-AFC4-6F175D3DCCD1}">
                <a14:hiddenFill xmlns:a14="http://schemas.microsoft.com/office/drawing/2010/main">
                  <a:noFill/>
                </a14:hiddenFill>
              </a:ext>
            </a:extLst>
          </p:spPr>
          <p:txBody>
            <a:bodyPr/>
            <a:lstStyle/>
            <a:p>
              <a:endParaRPr lang="zh-CN" altLang="en-US" sz="2400">
                <a:latin typeface="Arial" panose="020B0604020202020204" pitchFamily="34" charset="0"/>
                <a:ea typeface="微软雅黑" panose="020B0503020204020204" charset="-122"/>
                <a:sym typeface="Arial" panose="020B0604020202020204" pitchFamily="34" charset="0"/>
              </a:endParaRPr>
            </a:p>
          </p:txBody>
        </p:sp>
        <p:sp>
          <p:nvSpPr>
            <p:cNvPr id="75787" name="Line 8"/>
            <p:cNvSpPr>
              <a:spLocks noChangeShapeType="1"/>
            </p:cNvSpPr>
            <p:nvPr>
              <p:custDataLst>
                <p:tags r:id="rId7"/>
              </p:custDataLst>
            </p:nvPr>
          </p:nvSpPr>
          <p:spPr bwMode="auto">
            <a:xfrm flipH="1">
              <a:off x="2557" y="598"/>
              <a:ext cx="0" cy="272"/>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pPr defTabSz="1219200" eaLnBrk="0" hangingPunct="0">
                <a:buSzTx/>
              </a:pPr>
              <a:endParaRPr lang="zh-CN" altLang="en-US" sz="2400" b="1" noProof="1">
                <a:latin typeface="Arial" panose="020B0604020202020204" pitchFamily="34" charset="0"/>
                <a:ea typeface="微软雅黑" panose="020B0503020204020204" charset="-122"/>
                <a:sym typeface="Arial" panose="020B0604020202020204" pitchFamily="34" charset="0"/>
              </a:endParaRPr>
            </a:p>
          </p:txBody>
        </p:sp>
        <p:sp>
          <p:nvSpPr>
            <p:cNvPr id="75788" name="Line 9"/>
            <p:cNvSpPr>
              <a:spLocks noChangeShapeType="1"/>
            </p:cNvSpPr>
            <p:nvPr>
              <p:custDataLst>
                <p:tags r:id="rId8"/>
              </p:custDataLst>
            </p:nvPr>
          </p:nvSpPr>
          <p:spPr bwMode="auto">
            <a:xfrm>
              <a:off x="2565" y="586"/>
              <a:ext cx="1350" cy="306"/>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pPr defTabSz="1219200" eaLnBrk="0" hangingPunct="0">
                <a:buSzTx/>
              </a:pPr>
              <a:endParaRPr lang="zh-CN" altLang="en-US" sz="2400" b="1" noProof="1">
                <a:latin typeface="Arial" panose="020B0604020202020204" pitchFamily="34" charset="0"/>
                <a:ea typeface="微软雅黑" panose="020B0503020204020204" charset="-122"/>
                <a:sym typeface="Arial" panose="020B0604020202020204" pitchFamily="34" charset="0"/>
              </a:endParaRPr>
            </a:p>
          </p:txBody>
        </p:sp>
      </p:grpSp>
      <p:sp>
        <p:nvSpPr>
          <p:cNvPr id="75780" name="Text Box 10"/>
          <p:cNvSpPr/>
          <p:nvPr>
            <p:custDataLst>
              <p:tags r:id="rId9"/>
            </p:custDataLst>
          </p:nvPr>
        </p:nvSpPr>
        <p:spPr>
          <a:xfrm>
            <a:off x="345051" y="2436069"/>
            <a:ext cx="3440538" cy="2306955"/>
          </a:xfrm>
          <a:prstGeom prst="rect">
            <a:avLst/>
          </a:prstGeom>
          <a:noFill/>
          <a:ln w="12700" cmpd="sng">
            <a:solidFill>
              <a:schemeClr val="accent5">
                <a:lumMod val="50000"/>
              </a:schemeClr>
            </a:solidFill>
            <a:prstDash val="solid"/>
            <a:miter lim="800000"/>
          </a:ln>
        </p:spPr>
        <p:txBody>
          <a:bodyPr wrap="squar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charset="-122"/>
              </a:defRPr>
            </a:lvl5pPr>
          </a:lstStyle>
          <a:p>
            <a:pPr defTabSz="1219200" eaLnBrk="1" hangingPunct="1">
              <a:spcBef>
                <a:spcPct val="50000"/>
              </a:spcBef>
            </a:pPr>
            <a:r>
              <a:rPr lang="en-US" altLang="zh-CN" sz="2400" b="1">
                <a:ln w="9525" cap="flat" cmpd="sng" algn="ctr">
                  <a:noFill/>
                  <a:prstDash val="solid"/>
                  <a:round/>
                  <a:headEnd type="none" w="med" len="med"/>
                  <a:tailEnd type="none" w="med" len="med"/>
                </a:ln>
                <a:solidFill>
                  <a:srgbClr val="000000"/>
                </a:solidFill>
                <a:latin typeface="仿宋" panose="02010609060101010101" pitchFamily="49" charset="-122"/>
                <a:ea typeface="仿宋" panose="02010609060101010101" pitchFamily="49" charset="-122"/>
                <a:cs typeface="仿宋" panose="02010609060101010101" pitchFamily="49" charset="-122"/>
                <a:sym typeface="Arial" panose="020B0604020202020204" pitchFamily="34" charset="0"/>
              </a:rPr>
              <a:t> </a:t>
            </a:r>
            <a:r>
              <a:rPr lang="en-US" altLang="zh-CN" sz="2400" b="1">
                <a:ln w="9525" cap="flat" cmpd="sng" algn="ctr">
                  <a:noFill/>
                  <a:prstDash val="solid"/>
                  <a:round/>
                  <a:headEnd type="none" w="med" len="med"/>
                  <a:tailEnd type="none" w="med" len="med"/>
                </a:ln>
                <a:solidFill>
                  <a:schemeClr val="tx1"/>
                </a:solidFill>
                <a:latin typeface="楷体" panose="02010609060101010101" charset="-122"/>
                <a:ea typeface="楷体" panose="02010609060101010101" charset="-122"/>
                <a:cs typeface="楷体" panose="02010609060101010101" charset="-122"/>
                <a:sym typeface="Arial" panose="020B0604020202020204" pitchFamily="34" charset="0"/>
              </a:rPr>
              <a:t> </a:t>
            </a:r>
            <a:r>
              <a:rPr sz="2400" b="1">
                <a:ln w="9525" cap="flat" cmpd="sng" algn="ctr">
                  <a:noFill/>
                  <a:prstDash val="solid"/>
                  <a:round/>
                  <a:headEnd type="none" w="med" len="med"/>
                  <a:tailEnd type="none" w="med" len="med"/>
                </a:ln>
                <a:solidFill>
                  <a:schemeClr val="tx1"/>
                </a:solidFill>
                <a:latin typeface="楷体" panose="02010609060101010101" charset="-122"/>
                <a:ea typeface="楷体" panose="02010609060101010101" charset="-122"/>
                <a:cs typeface="楷体" panose="02010609060101010101" charset="-122"/>
                <a:sym typeface="Arial" panose="020B0604020202020204" pitchFamily="34" charset="0"/>
              </a:rPr>
              <a:t>一切从实际出发，理论联系实际，把马克思主义普遍真理同中国革命具体实践相结合。是毛泽东思想的根本点，是党的思想路线的核心 </a:t>
            </a:r>
            <a:r>
              <a:rPr sz="2400" b="1">
                <a:ln w="9525" cap="flat" cmpd="sng" algn="ctr">
                  <a:noFill/>
                  <a:prstDash val="solid"/>
                  <a:round/>
                  <a:headEnd type="none" w="med" len="med"/>
                  <a:tailEnd type="none" w="med" len="med"/>
                </a:ln>
                <a:solidFill>
                  <a:srgbClr val="000000"/>
                </a:solidFill>
                <a:latin typeface="仿宋" panose="02010609060101010101" pitchFamily="49" charset="-122"/>
                <a:ea typeface="仿宋" panose="02010609060101010101" pitchFamily="49" charset="-122"/>
                <a:cs typeface="仿宋" panose="02010609060101010101" pitchFamily="49" charset="-122"/>
                <a:sym typeface="Arial" panose="020B0604020202020204" pitchFamily="34" charset="0"/>
              </a:rPr>
              <a:t> </a:t>
            </a:r>
            <a:endParaRPr sz="2400" b="1">
              <a:solidFill>
                <a:srgbClr val="000000"/>
              </a:solidFill>
              <a:latin typeface="仿宋" panose="02010609060101010101" pitchFamily="49" charset="-122"/>
              <a:ea typeface="仿宋" panose="02010609060101010101" pitchFamily="49" charset="-122"/>
              <a:cs typeface="仿宋" panose="02010609060101010101" pitchFamily="49" charset="-122"/>
              <a:sym typeface="Arial" panose="020B0604020202020204" pitchFamily="34" charset="0"/>
            </a:endParaRPr>
          </a:p>
        </p:txBody>
      </p:sp>
      <p:sp>
        <p:nvSpPr>
          <p:cNvPr id="75781" name="Text Box 11"/>
          <p:cNvSpPr/>
          <p:nvPr>
            <p:custDataLst>
              <p:tags r:id="rId10"/>
            </p:custDataLst>
          </p:nvPr>
        </p:nvSpPr>
        <p:spPr>
          <a:xfrm>
            <a:off x="3962709" y="2801194"/>
            <a:ext cx="3877351" cy="1938020"/>
          </a:xfrm>
          <a:prstGeom prst="rect">
            <a:avLst/>
          </a:prstGeom>
          <a:noFill/>
          <a:ln w="12700" cmpd="sng">
            <a:solidFill>
              <a:schemeClr val="accent5">
                <a:lumMod val="50000"/>
              </a:schemeClr>
            </a:solidFill>
            <a:prstDash val="solid"/>
            <a:miter lim="800000"/>
          </a:ln>
        </p:spPr>
        <p:txBody>
          <a:bodyPr wrap="squar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charset="-122"/>
              </a:defRPr>
            </a:lvl5pPr>
          </a:lstStyle>
          <a:p>
            <a:pPr lvl="0" algn="l" defTabSz="1219200" eaLnBrk="1" hangingPunct="1">
              <a:spcBef>
                <a:spcPct val="50000"/>
              </a:spcBef>
            </a:pPr>
            <a:r>
              <a:rPr lang="en-US" altLang="zh-CN" sz="2400" b="1">
                <a:ln w="9525" cap="flat" cmpd="sng" algn="ctr">
                  <a:noFill/>
                  <a:prstDash val="solid"/>
                  <a:round/>
                  <a:headEnd type="none" w="med" len="med"/>
                  <a:tailEnd type="none" w="med" len="med"/>
                </a:ln>
                <a:solidFill>
                  <a:schemeClr val="tx1"/>
                </a:solidFill>
                <a:latin typeface="楷体" panose="02010609060101010101" charset="-122"/>
                <a:ea typeface="楷体" panose="02010609060101010101" charset="-122"/>
                <a:cs typeface="仿宋" panose="02010609060101010101" pitchFamily="49" charset="-122"/>
                <a:sym typeface="Arial" panose="020B0604020202020204" pitchFamily="34" charset="0"/>
              </a:rPr>
              <a:t>一切为了群众，一切</a:t>
            </a:r>
            <a:r>
              <a:rPr sz="2400" b="1">
                <a:ln w="9525" cap="flat" cmpd="sng" algn="ctr">
                  <a:noFill/>
                  <a:prstDash val="solid"/>
                  <a:round/>
                  <a:headEnd type="none" w="med" len="med"/>
                  <a:tailEnd type="none" w="med" len="med"/>
                </a:ln>
                <a:solidFill>
                  <a:schemeClr val="tx1"/>
                </a:solidFill>
                <a:latin typeface="楷体" panose="02010609060101010101" charset="-122"/>
                <a:ea typeface="楷体" panose="02010609060101010101" charset="-122"/>
                <a:cs typeface="仿宋" panose="02010609060101010101" pitchFamily="49" charset="-122"/>
                <a:sym typeface="Arial" panose="020B0604020202020204" pitchFamily="34" charset="0"/>
              </a:rPr>
              <a:t>依靠群众</a:t>
            </a:r>
            <a:r>
              <a:rPr lang="en-US" altLang="zh-CN" sz="2400" b="1">
                <a:ln w="9525" cap="flat" cmpd="sng" algn="ctr">
                  <a:noFill/>
                  <a:prstDash val="solid"/>
                  <a:round/>
                  <a:headEnd type="none" w="med" len="med"/>
                  <a:tailEnd type="none" w="med" len="med"/>
                </a:ln>
                <a:solidFill>
                  <a:schemeClr val="tx1"/>
                </a:solidFill>
                <a:latin typeface="楷体" panose="02010609060101010101" charset="-122"/>
                <a:ea typeface="楷体" panose="02010609060101010101" charset="-122"/>
                <a:cs typeface="仿宋" panose="02010609060101010101" pitchFamily="49" charset="-122"/>
                <a:sym typeface="Arial" panose="020B0604020202020204" pitchFamily="34" charset="0"/>
              </a:rPr>
              <a:t>，</a:t>
            </a:r>
            <a:r>
              <a:rPr sz="2400" b="1">
                <a:ln w="9525" cap="flat" cmpd="sng" algn="ctr">
                  <a:noFill/>
                  <a:prstDash val="solid"/>
                  <a:round/>
                  <a:headEnd type="none" w="med" len="med"/>
                  <a:tailEnd type="none" w="med" len="med"/>
                </a:ln>
                <a:solidFill>
                  <a:schemeClr val="tx1"/>
                </a:solidFill>
                <a:latin typeface="楷体" panose="02010609060101010101" charset="-122"/>
                <a:ea typeface="楷体" panose="02010609060101010101" charset="-122"/>
                <a:cs typeface="仿宋" panose="02010609060101010101" pitchFamily="49" charset="-122"/>
                <a:sym typeface="Arial" panose="020B0604020202020204" pitchFamily="34" charset="0"/>
              </a:rPr>
              <a:t>从群众中来，到群众中去的路线</a:t>
            </a:r>
            <a:r>
              <a:rPr lang="en-US" altLang="zh-CN" sz="2400" b="1">
                <a:ln w="9525" cap="flat" cmpd="sng" algn="ctr">
                  <a:noFill/>
                  <a:prstDash val="solid"/>
                  <a:round/>
                  <a:headEnd type="none" w="med" len="med"/>
                  <a:tailEnd type="none" w="med" len="med"/>
                </a:ln>
                <a:solidFill>
                  <a:schemeClr val="tx1"/>
                </a:solidFill>
                <a:latin typeface="楷体" panose="02010609060101010101" charset="-122"/>
                <a:ea typeface="楷体" panose="02010609060101010101" charset="-122"/>
                <a:cs typeface="仿宋" panose="02010609060101010101" pitchFamily="49" charset="-122"/>
                <a:sym typeface="Arial" panose="020B0604020202020204" pitchFamily="34" charset="0"/>
              </a:rPr>
              <a:t>。群众路线是科学</a:t>
            </a:r>
            <a:r>
              <a:rPr sz="2400" b="1">
                <a:ln w="9525" cap="flat" cmpd="sng" algn="ctr">
                  <a:noFill/>
                  <a:prstDash val="solid"/>
                  <a:round/>
                  <a:headEnd type="none" w="med" len="med"/>
                  <a:tailEnd type="none" w="med" len="med"/>
                </a:ln>
                <a:solidFill>
                  <a:schemeClr val="tx1"/>
                </a:solidFill>
                <a:latin typeface="楷体" panose="02010609060101010101" charset="-122"/>
                <a:ea typeface="楷体" panose="02010609060101010101" charset="-122"/>
                <a:cs typeface="仿宋" panose="02010609060101010101" pitchFamily="49" charset="-122"/>
                <a:sym typeface="Arial" panose="020B0604020202020204" pitchFamily="34" charset="0"/>
              </a:rPr>
              <a:t>的</a:t>
            </a:r>
            <a:r>
              <a:rPr lang="en-US" altLang="zh-CN" sz="2400" b="1">
                <a:ln w="9525" cap="flat" cmpd="sng" algn="ctr">
                  <a:noFill/>
                  <a:prstDash val="solid"/>
                  <a:round/>
                  <a:headEnd type="none" w="med" len="med"/>
                  <a:tailEnd type="none" w="med" len="med"/>
                </a:ln>
                <a:solidFill>
                  <a:schemeClr val="tx1"/>
                </a:solidFill>
                <a:latin typeface="楷体" panose="02010609060101010101" charset="-122"/>
                <a:ea typeface="楷体" panose="02010609060101010101" charset="-122"/>
                <a:cs typeface="仿宋" panose="02010609060101010101" pitchFamily="49" charset="-122"/>
                <a:sym typeface="Arial" panose="020B0604020202020204" pitchFamily="34" charset="0"/>
              </a:rPr>
              <a:t>领导方法和工作方法，是对</a:t>
            </a:r>
            <a:r>
              <a:rPr sz="2400" b="1">
                <a:ln w="9525" cap="flat" cmpd="sng" algn="ctr">
                  <a:noFill/>
                  <a:prstDash val="solid"/>
                  <a:round/>
                  <a:headEnd type="none" w="med" len="med"/>
                  <a:tailEnd type="none" w="med" len="med"/>
                </a:ln>
                <a:solidFill>
                  <a:schemeClr val="tx1"/>
                </a:solidFill>
                <a:latin typeface="楷体" panose="02010609060101010101" charset="-122"/>
                <a:ea typeface="楷体" panose="02010609060101010101" charset="-122"/>
                <a:cs typeface="仿宋" panose="02010609060101010101" pitchFamily="49" charset="-122"/>
                <a:sym typeface="Arial" panose="020B0604020202020204" pitchFamily="34" charset="0"/>
              </a:rPr>
              <a:t>马克思主义</a:t>
            </a:r>
            <a:r>
              <a:rPr lang="en-US" altLang="zh-CN" sz="2400" b="1">
                <a:ln w="9525" cap="flat" cmpd="sng" algn="ctr">
                  <a:noFill/>
                  <a:prstDash val="solid"/>
                  <a:round/>
                  <a:headEnd type="none" w="med" len="med"/>
                  <a:tailEnd type="none" w="med" len="med"/>
                </a:ln>
                <a:solidFill>
                  <a:schemeClr val="tx1"/>
                </a:solidFill>
                <a:latin typeface="楷体" panose="02010609060101010101" charset="-122"/>
                <a:ea typeface="楷体" panose="02010609060101010101" charset="-122"/>
                <a:cs typeface="仿宋" panose="02010609060101010101" pitchFamily="49" charset="-122"/>
                <a:sym typeface="Arial" panose="020B0604020202020204" pitchFamily="34" charset="0"/>
              </a:rPr>
              <a:t>的</a:t>
            </a:r>
            <a:r>
              <a:rPr sz="2400" b="1">
                <a:ln w="9525" cap="flat" cmpd="sng" algn="ctr">
                  <a:noFill/>
                  <a:prstDash val="solid"/>
                  <a:round/>
                  <a:headEnd type="none" w="med" len="med"/>
                  <a:tailEnd type="none" w="med" len="med"/>
                </a:ln>
                <a:solidFill>
                  <a:schemeClr val="tx1"/>
                </a:solidFill>
                <a:latin typeface="楷体" panose="02010609060101010101" charset="-122"/>
                <a:ea typeface="楷体" panose="02010609060101010101" charset="-122"/>
                <a:cs typeface="仿宋" panose="02010609060101010101" pitchFamily="49" charset="-122"/>
                <a:sym typeface="Arial" panose="020B0604020202020204" pitchFamily="34" charset="0"/>
              </a:rPr>
              <a:t>重大发展。</a:t>
            </a:r>
            <a:r>
              <a:rPr lang="en-US" altLang="zh-CN" sz="2400" b="1">
                <a:ln w="9525" cap="flat" cmpd="sng" algn="ctr">
                  <a:noFill/>
                  <a:prstDash val="solid"/>
                  <a:round/>
                  <a:headEnd type="none" w="med" len="med"/>
                  <a:tailEnd type="none" w="med" len="med"/>
                </a:ln>
                <a:solidFill>
                  <a:srgbClr val="000000"/>
                </a:solidFill>
                <a:latin typeface="仿宋" panose="02010609060101010101" pitchFamily="49" charset="-122"/>
                <a:ea typeface="仿宋" panose="02010609060101010101" pitchFamily="49" charset="-122"/>
                <a:cs typeface="仿宋" panose="02010609060101010101" pitchFamily="49" charset="-122"/>
                <a:sym typeface="Arial" panose="020B0604020202020204" pitchFamily="34" charset="0"/>
              </a:rPr>
              <a:t> </a:t>
            </a:r>
            <a:endParaRPr lang="en-US" altLang="zh-CN" sz="2400" b="1">
              <a:ln w="9525" cap="flat" cmpd="sng" algn="ctr">
                <a:noFill/>
                <a:prstDash val="solid"/>
                <a:round/>
                <a:headEnd type="none" w="med" len="med"/>
                <a:tailEnd type="none" w="med" len="med"/>
              </a:ln>
              <a:solidFill>
                <a:srgbClr val="000000"/>
              </a:solidFill>
              <a:latin typeface="仿宋" panose="02010609060101010101" pitchFamily="49" charset="-122"/>
              <a:ea typeface="仿宋" panose="02010609060101010101" pitchFamily="49" charset="-122"/>
              <a:cs typeface="仿宋" panose="02010609060101010101" pitchFamily="49" charset="-122"/>
              <a:sym typeface="Arial" panose="020B0604020202020204" pitchFamily="34" charset="0"/>
            </a:endParaRPr>
          </a:p>
        </p:txBody>
      </p:sp>
      <p:sp>
        <p:nvSpPr>
          <p:cNvPr id="75782" name="Text Box 12"/>
          <p:cNvSpPr/>
          <p:nvPr>
            <p:custDataLst>
              <p:tags r:id="rId11"/>
            </p:custDataLst>
          </p:nvPr>
        </p:nvSpPr>
        <p:spPr>
          <a:xfrm>
            <a:off x="8354695" y="2649220"/>
            <a:ext cx="3272155" cy="2089785"/>
          </a:xfrm>
          <a:prstGeom prst="rect">
            <a:avLst/>
          </a:prstGeom>
          <a:noFill/>
          <a:ln w="12700" cmpd="sng">
            <a:solidFill>
              <a:schemeClr val="accent5">
                <a:lumMod val="50000"/>
              </a:schemeClr>
            </a:solidFill>
            <a:prstDash val="solid"/>
            <a:miter lim="800000"/>
          </a:ln>
        </p:spPr>
        <p:txBody>
          <a:bodyPr wrap="square">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charset="-122"/>
              </a:defRPr>
            </a:lvl5pPr>
          </a:lstStyle>
          <a:p>
            <a:pPr lvl="0" algn="l" defTabSz="1219200" eaLnBrk="1" hangingPunct="1">
              <a:lnSpc>
                <a:spcPts val="3180"/>
              </a:lnSpc>
              <a:spcBef>
                <a:spcPct val="0"/>
              </a:spcBef>
            </a:pPr>
            <a:r>
              <a:rPr lang="en-US" altLang="zh-CN" sz="2400" b="1">
                <a:ln w="9525" cap="flat" cmpd="sng" algn="ctr">
                  <a:noFill/>
                  <a:prstDash val="solid"/>
                  <a:round/>
                  <a:headEnd type="none" w="med" len="med"/>
                  <a:tailEnd type="none" w="med" len="med"/>
                </a:ln>
                <a:solidFill>
                  <a:schemeClr val="tx1"/>
                </a:solidFill>
                <a:latin typeface="楷体" panose="02010609060101010101" charset="-122"/>
                <a:ea typeface="楷体" panose="02010609060101010101" charset="-122"/>
                <a:cs typeface="楷体" panose="02010609060101010101" charset="-122"/>
                <a:sym typeface="Arial" panose="020B0604020202020204" pitchFamily="34" charset="0"/>
              </a:rPr>
              <a:t>  从中国</a:t>
            </a:r>
            <a:r>
              <a:rPr sz="2400" b="1">
                <a:ln w="9525" cap="flat" cmpd="sng" algn="ctr">
                  <a:noFill/>
                  <a:prstDash val="solid"/>
                  <a:round/>
                  <a:headEnd type="none" w="med" len="med"/>
                  <a:tailEnd type="none" w="med" len="med"/>
                </a:ln>
                <a:solidFill>
                  <a:schemeClr val="tx1"/>
                </a:solidFill>
                <a:latin typeface="楷体" panose="02010609060101010101" charset="-122"/>
                <a:ea typeface="楷体" panose="02010609060101010101" charset="-122"/>
                <a:cs typeface="楷体" panose="02010609060101010101" charset="-122"/>
                <a:sym typeface="Arial" panose="020B0604020202020204" pitchFamily="34" charset="0"/>
              </a:rPr>
              <a:t>实际出发</a:t>
            </a:r>
            <a:r>
              <a:rPr lang="en-US" altLang="zh-CN" sz="2400" b="1">
                <a:ln w="9525" cap="flat" cmpd="sng" algn="ctr">
                  <a:noFill/>
                  <a:prstDash val="solid"/>
                  <a:round/>
                  <a:headEnd type="none" w="med" len="med"/>
                  <a:tailEnd type="none" w="med" len="med"/>
                </a:ln>
                <a:solidFill>
                  <a:schemeClr val="tx1"/>
                </a:solidFill>
                <a:latin typeface="楷体" panose="02010609060101010101" charset="-122"/>
                <a:ea typeface="楷体" panose="02010609060101010101" charset="-122"/>
                <a:cs typeface="楷体" panose="02010609060101010101" charset="-122"/>
                <a:sym typeface="Arial" panose="020B0604020202020204" pitchFamily="34" charset="0"/>
              </a:rPr>
              <a:t>，主要</a:t>
            </a:r>
            <a:r>
              <a:rPr sz="2400" b="1">
                <a:ln w="9525" cap="flat" cmpd="sng" algn="ctr">
                  <a:noFill/>
                  <a:prstDash val="solid"/>
                  <a:round/>
                  <a:headEnd type="none" w="med" len="med"/>
                  <a:tailEnd type="none" w="med" len="med"/>
                </a:ln>
                <a:solidFill>
                  <a:schemeClr val="tx1"/>
                </a:solidFill>
                <a:latin typeface="楷体" panose="02010609060101010101" charset="-122"/>
                <a:ea typeface="楷体" panose="02010609060101010101" charset="-122"/>
                <a:cs typeface="楷体" panose="02010609060101010101" charset="-122"/>
                <a:sym typeface="Arial" panose="020B0604020202020204" pitchFamily="34" charset="0"/>
              </a:rPr>
              <a:t>依靠自己</a:t>
            </a:r>
            <a:r>
              <a:rPr lang="en-US" altLang="zh-CN" sz="2400" b="1">
                <a:ln w="9525" cap="flat" cmpd="sng" algn="ctr">
                  <a:noFill/>
                  <a:prstDash val="solid"/>
                  <a:round/>
                  <a:headEnd type="none" w="med" len="med"/>
                  <a:tailEnd type="none" w="med" len="med"/>
                </a:ln>
                <a:solidFill>
                  <a:schemeClr val="tx1"/>
                </a:solidFill>
                <a:latin typeface="楷体" panose="02010609060101010101" charset="-122"/>
                <a:ea typeface="楷体" panose="02010609060101010101" charset="-122"/>
                <a:cs typeface="楷体" panose="02010609060101010101" charset="-122"/>
                <a:sym typeface="Arial" panose="020B0604020202020204" pitchFamily="34" charset="0"/>
              </a:rPr>
              <a:t>的</a:t>
            </a:r>
            <a:r>
              <a:rPr sz="2400" b="1">
                <a:ln w="9525" cap="flat" cmpd="sng" algn="ctr">
                  <a:noFill/>
                  <a:prstDash val="solid"/>
                  <a:round/>
                  <a:headEnd type="none" w="med" len="med"/>
                  <a:tailEnd type="none" w="med" len="med"/>
                </a:ln>
                <a:solidFill>
                  <a:schemeClr val="tx1"/>
                </a:solidFill>
                <a:latin typeface="楷体" panose="02010609060101010101" charset="-122"/>
                <a:ea typeface="楷体" panose="02010609060101010101" charset="-122"/>
                <a:cs typeface="楷体" panose="02010609060101010101" charset="-122"/>
                <a:sym typeface="Arial" panose="020B0604020202020204" pitchFamily="34" charset="0"/>
              </a:rPr>
              <a:t>力量</a:t>
            </a:r>
            <a:r>
              <a:rPr lang="en-US" altLang="zh-CN" sz="2400" b="1">
                <a:ln w="9525" cap="flat" cmpd="sng" algn="ctr">
                  <a:noFill/>
                  <a:prstDash val="solid"/>
                  <a:round/>
                  <a:headEnd type="none" w="med" len="med"/>
                  <a:tailEnd type="none" w="med" len="med"/>
                </a:ln>
                <a:solidFill>
                  <a:schemeClr val="tx1"/>
                </a:solidFill>
                <a:latin typeface="楷体" panose="02010609060101010101" charset="-122"/>
                <a:ea typeface="楷体" panose="02010609060101010101" charset="-122"/>
                <a:cs typeface="楷体" panose="02010609060101010101" charset="-122"/>
                <a:sym typeface="Arial" panose="020B0604020202020204" pitchFamily="34" charset="0"/>
              </a:rPr>
              <a:t>发展革命和建设事业，是我们立国、建国的一个</a:t>
            </a:r>
            <a:r>
              <a:rPr sz="2400" b="1">
                <a:ln w="9525" cap="flat" cmpd="sng" algn="ctr">
                  <a:noFill/>
                  <a:prstDash val="solid"/>
                  <a:round/>
                  <a:headEnd type="none" w="med" len="med"/>
                  <a:tailEnd type="none" w="med" len="med"/>
                </a:ln>
                <a:solidFill>
                  <a:schemeClr val="tx1"/>
                </a:solidFill>
                <a:latin typeface="楷体" panose="02010609060101010101" charset="-122"/>
                <a:ea typeface="楷体" panose="02010609060101010101" charset="-122"/>
                <a:cs typeface="楷体" panose="02010609060101010101" charset="-122"/>
                <a:sym typeface="Arial" panose="020B0604020202020204" pitchFamily="34" charset="0"/>
              </a:rPr>
              <a:t>根本方针。</a:t>
            </a:r>
            <a:endParaRPr lang="en-US" altLang="zh-CN" sz="2400" b="1">
              <a:ln w="9525" cap="flat" cmpd="sng" algn="ctr">
                <a:noFill/>
                <a:prstDash val="solid"/>
                <a:round/>
                <a:headEnd type="none" w="med" len="med"/>
                <a:tailEnd type="none" w="med" len="med"/>
              </a:ln>
              <a:solidFill>
                <a:schemeClr val="tx1"/>
              </a:solidFill>
              <a:latin typeface="楷体" panose="02010609060101010101" charset="-122"/>
              <a:ea typeface="楷体" panose="02010609060101010101" charset="-122"/>
              <a:cs typeface="楷体" panose="02010609060101010101" charset="-122"/>
              <a:sym typeface="Arial" panose="020B0604020202020204" pitchFamily="34" charset="0"/>
            </a:endParaRPr>
          </a:p>
        </p:txBody>
      </p:sp>
      <p:sp>
        <p:nvSpPr>
          <p:cNvPr id="2" name="文本框 1"/>
          <p:cNvSpPr txBox="1"/>
          <p:nvPr>
            <p:custDataLst>
              <p:tags r:id="rId12"/>
            </p:custDataLst>
          </p:nvPr>
        </p:nvSpPr>
        <p:spPr>
          <a:xfrm>
            <a:off x="119380" y="4909820"/>
            <a:ext cx="11816715" cy="1870710"/>
          </a:xfrm>
          <a:prstGeom prst="rect">
            <a:avLst/>
          </a:prstGeom>
          <a:noFill/>
          <a:ln w="12700" cmpd="sng">
            <a:solidFill>
              <a:schemeClr val="accent5">
                <a:lumMod val="50000"/>
              </a:schemeClr>
            </a:solidFill>
            <a:prstDash val="solid"/>
          </a:ln>
        </p:spPr>
        <p:txBody>
          <a:bodyPr wrap="square" rtlCol="0">
            <a:noAutofit/>
          </a:bodyPr>
          <a:lstStyle/>
          <a:p>
            <a:r>
              <a:rPr lang="zh-CN" altLang="en-US" sz="2400" b="1">
                <a:solidFill>
                  <a:schemeClr val="tx1"/>
                </a:solidFill>
                <a:effectLst/>
                <a:latin typeface="楷体" panose="02010609060101010101" charset="-122"/>
                <a:ea typeface="楷体" panose="02010609060101010101" charset="-122"/>
                <a:cs typeface="楷体" panose="02010609060101010101" charset="-122"/>
                <a:sym typeface="+mn-ea"/>
              </a:rPr>
              <a:t>地位与影响：</a:t>
            </a:r>
            <a:endParaRPr lang="zh-CN" altLang="en-US" sz="2400" b="1">
              <a:solidFill>
                <a:schemeClr val="tx1"/>
              </a:solidFill>
              <a:effectLst/>
              <a:latin typeface="楷体" panose="02010609060101010101" charset="-122"/>
              <a:ea typeface="楷体" panose="02010609060101010101" charset="-122"/>
              <a:cs typeface="楷体" panose="02010609060101010101" charset="-122"/>
            </a:endParaRPr>
          </a:p>
          <a:p>
            <a:r>
              <a:rPr lang="en-US" altLang="zh-CN" sz="2400" b="1">
                <a:solidFill>
                  <a:schemeClr val="tx1"/>
                </a:solidFill>
                <a:latin typeface="楷体" panose="02010609060101010101" charset="-122"/>
                <a:ea typeface="楷体" panose="02010609060101010101" charset="-122"/>
                <a:cs typeface="楷体" panose="02010609060101010101" charset="-122"/>
                <a:sym typeface="+mn-ea"/>
              </a:rPr>
              <a:t> </a:t>
            </a:r>
            <a:r>
              <a:rPr lang="zh-CN" altLang="en-US" sz="2400" b="1">
                <a:solidFill>
                  <a:schemeClr val="tx1"/>
                </a:solidFill>
                <a:latin typeface="楷体" panose="02010609060101010101" charset="-122"/>
                <a:ea typeface="楷体" panose="02010609060101010101" charset="-122"/>
                <a:cs typeface="楷体" panose="02010609060101010101" charset="-122"/>
                <a:sym typeface="+mn-ea"/>
              </a:rPr>
              <a:t>①是马克思主义与中国革命实际相结合的第一次历史性飞跃的理论成果，是中国共产党取得中国革命胜利的理论武器。</a:t>
            </a:r>
            <a:endParaRPr lang="zh-CN" altLang="en-US" sz="2400" b="1">
              <a:solidFill>
                <a:schemeClr val="tx1"/>
              </a:solidFill>
              <a:latin typeface="楷体" panose="02010609060101010101" charset="-122"/>
              <a:ea typeface="楷体" panose="02010609060101010101" charset="-122"/>
              <a:cs typeface="楷体" panose="02010609060101010101" charset="-122"/>
            </a:endParaRPr>
          </a:p>
          <a:p>
            <a:r>
              <a:rPr lang="en-US" altLang="zh-CN" sz="2400" b="1">
                <a:solidFill>
                  <a:schemeClr val="tx1"/>
                </a:solidFill>
                <a:latin typeface="楷体" panose="02010609060101010101" charset="-122"/>
                <a:ea typeface="楷体" panose="02010609060101010101" charset="-122"/>
                <a:cs typeface="楷体" panose="02010609060101010101" charset="-122"/>
                <a:sym typeface="+mn-ea"/>
              </a:rPr>
              <a:t> </a:t>
            </a:r>
            <a:r>
              <a:rPr lang="zh-CN" altLang="en-US" sz="2400" b="1">
                <a:solidFill>
                  <a:schemeClr val="tx1"/>
                </a:solidFill>
                <a:latin typeface="楷体" panose="02010609060101010101" charset="-122"/>
                <a:ea typeface="楷体" panose="02010609060101010101" charset="-122"/>
                <a:cs typeface="楷体" panose="02010609060101010101" charset="-122"/>
                <a:sym typeface="+mn-ea"/>
              </a:rPr>
              <a:t>②是建设中国特色社会主义理论的思想根源和理论先导，也是中华民族团结振兴的精神支柱，具有承上启下、继往开来的重要历史地位</a:t>
            </a:r>
            <a:r>
              <a:rPr lang="zh-CN" altLang="en-US" sz="2400" b="1">
                <a:solidFill>
                  <a:schemeClr val="tx1"/>
                </a:solidFill>
                <a:latin typeface="仿宋" panose="02010609060101010101" pitchFamily="49" charset="-122"/>
                <a:ea typeface="仿宋" panose="02010609060101010101" pitchFamily="49" charset="-122"/>
                <a:cs typeface="仿宋" panose="02010609060101010101" pitchFamily="49" charset="-122"/>
                <a:sym typeface="+mn-ea"/>
              </a:rPr>
              <a:t>。</a:t>
            </a:r>
            <a:endParaRPr lang="zh-CN" altLang="en-US" sz="2400" b="1">
              <a:solidFill>
                <a:schemeClr val="tx1"/>
              </a:solidFill>
              <a:latin typeface="仿宋" panose="02010609060101010101" pitchFamily="49" charset="-122"/>
              <a:ea typeface="仿宋" panose="02010609060101010101" pitchFamily="49" charset="-122"/>
              <a:cs typeface="仿宋" panose="02010609060101010101" pitchFamily="49" charset="-122"/>
              <a:sym typeface="+mn-ea"/>
            </a:endParaRPr>
          </a:p>
        </p:txBody>
      </p:sp>
      <p:sp>
        <p:nvSpPr>
          <p:cNvPr id="3" name="文本框 2"/>
          <p:cNvSpPr txBox="1"/>
          <p:nvPr>
            <p:custDataLst>
              <p:tags r:id="rId13"/>
            </p:custDataLst>
          </p:nvPr>
        </p:nvSpPr>
        <p:spPr>
          <a:xfrm>
            <a:off x="0" y="0"/>
            <a:ext cx="7028815" cy="478155"/>
          </a:xfrm>
          <a:prstGeom prst="rect">
            <a:avLst/>
          </a:prstGeom>
          <a:solidFill>
            <a:schemeClr val="bg2"/>
          </a:solidFill>
          <a:ln w="28575">
            <a:solidFill>
              <a:schemeClr val="tx1"/>
            </a:solidFill>
          </a:ln>
        </p:spPr>
        <p:txBody>
          <a:bodyPr>
            <a:noAutofit/>
            <a:scene3d>
              <a:camera prst="orthographicFront"/>
              <a:lightRig rig="threePt" dir="t"/>
            </a:scene3d>
          </a:bodyPr>
          <a:p>
            <a:pPr algn="l"/>
            <a:r>
              <a:rPr lang="en-US" altLang="zh-CN" sz="2800" b="1">
                <a:latin typeface="楷体" panose="02010609060101010101" charset="-122"/>
                <a:ea typeface="楷体" panose="02010609060101010101" charset="-122"/>
                <a:sym typeface="+mn-ea"/>
              </a:rPr>
              <a:t>   </a:t>
            </a:r>
            <a:r>
              <a:rPr lang="zh-CN" altLang="en-US" sz="2800" b="1">
                <a:latin typeface="楷体" panose="02010609060101010101" charset="-122"/>
                <a:ea typeface="楷体" panose="02010609060101010101" charset="-122"/>
                <a:sym typeface="+mn-ea"/>
              </a:rPr>
              <a:t>三、</a:t>
            </a:r>
            <a:r>
              <a:rPr lang="zh-CN" altLang="en-US" sz="2800" b="1">
                <a:latin typeface="楷体" panose="02010609060101010101" charset="-122"/>
                <a:ea typeface="楷体" panose="02010609060101010101" charset="-122"/>
                <a:cs typeface="+mj-cs"/>
                <a:sym typeface="宋体" panose="02010600030101010101" pitchFamily="2" charset="-122"/>
              </a:rPr>
              <a:t>思想救国：资本主义与社会主义</a:t>
            </a:r>
            <a:endParaRPr kumimoji="0" lang="zh-CN" altLang="zh-CN" sz="2800" b="1" kern="1200" cap="none" spc="0" normalizeH="0" baseline="0" noProof="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cs"/>
            </a:endParaRPr>
          </a:p>
        </p:txBody>
      </p:sp>
      <p:sp>
        <p:nvSpPr>
          <p:cNvPr id="9" name="文本框 8"/>
          <p:cNvSpPr txBox="1"/>
          <p:nvPr/>
        </p:nvSpPr>
        <p:spPr>
          <a:xfrm>
            <a:off x="119380" y="600710"/>
            <a:ext cx="7621905" cy="460375"/>
          </a:xfrm>
          <a:prstGeom prst="rect">
            <a:avLst/>
          </a:prstGeom>
          <a:noFill/>
        </p:spPr>
        <p:txBody>
          <a:bodyPr wrap="square" rtlCol="0">
            <a:spAutoFit/>
          </a:bodyPr>
          <a:p>
            <a:r>
              <a:rPr lang="zh-CN" altLang="en-US" sz="2400" b="1">
                <a:latin typeface="楷体" panose="02010609060101010101" charset="-122"/>
                <a:ea typeface="楷体" panose="02010609060101010101" charset="-122"/>
              </a:rPr>
              <a:t>（二）俄式社会主义思想：马克思主义的传播</a:t>
            </a:r>
            <a:endParaRPr lang="zh-CN" altLang="en-US" sz="2400" b="1">
              <a:latin typeface="楷体" panose="02010609060101010101" charset="-122"/>
              <a:ea typeface="楷体" panose="02010609060101010101" charset="-122"/>
            </a:endParaRPr>
          </a:p>
        </p:txBody>
      </p:sp>
      <p:sp>
        <p:nvSpPr>
          <p:cNvPr id="10" name="文本框 9"/>
          <p:cNvSpPr txBox="1"/>
          <p:nvPr/>
        </p:nvSpPr>
        <p:spPr>
          <a:xfrm>
            <a:off x="118745" y="1031875"/>
            <a:ext cx="3501390" cy="829945"/>
          </a:xfrm>
          <a:prstGeom prst="rect">
            <a:avLst/>
          </a:prstGeom>
          <a:noFill/>
        </p:spPr>
        <p:txBody>
          <a:bodyPr wrap="square" rtlCol="0">
            <a:spAutoFit/>
          </a:bodyPr>
          <a:p>
            <a:r>
              <a:rPr lang="en-US" altLang="zh-CN" sz="2400">
                <a:latin typeface="楷体" panose="02010609060101010101" charset="-122"/>
                <a:ea typeface="楷体" panose="02010609060101010101" charset="-122"/>
                <a:cs typeface="楷体" panose="02010609060101010101" charset="-122"/>
              </a:rPr>
              <a:t>2</a:t>
            </a:r>
            <a:r>
              <a:rPr lang="zh-CN" altLang="en-US" sz="2400">
                <a:latin typeface="楷体" panose="02010609060101010101" charset="-122"/>
                <a:ea typeface="楷体" panose="02010609060101010101" charset="-122"/>
                <a:cs typeface="楷体" panose="02010609060101010101" charset="-122"/>
              </a:rPr>
              <a:t>、</a:t>
            </a:r>
            <a:r>
              <a:rPr lang="zh-CN" altLang="en-US" sz="2400" b="1">
                <a:latin typeface="楷体" panose="02010609060101010101" charset="-122"/>
                <a:ea typeface="楷体" panose="02010609060101010101" charset="-122"/>
                <a:cs typeface="楷体" panose="02010609060101010101" charset="-122"/>
                <a:sym typeface="+mn-ea"/>
              </a:rPr>
              <a:t>马克思主义的发展：</a:t>
            </a:r>
            <a:endParaRPr lang="zh-CN" altLang="en-US" sz="2400" b="1">
              <a:latin typeface="楷体" panose="02010609060101010101" charset="-122"/>
              <a:ea typeface="楷体" panose="02010609060101010101" charset="-122"/>
              <a:cs typeface="楷体" panose="02010609060101010101" charset="-122"/>
              <a:sym typeface="+mn-ea"/>
            </a:endParaRPr>
          </a:p>
          <a:p>
            <a:r>
              <a:rPr lang="zh-CN" altLang="en-US" sz="2400" b="1">
                <a:latin typeface="楷体" panose="02010609060101010101" charset="-122"/>
                <a:ea typeface="楷体" panose="02010609060101010101" charset="-122"/>
                <a:cs typeface="楷体" panose="02010609060101010101" charset="-122"/>
                <a:sym typeface="+mn-ea"/>
              </a:rPr>
              <a:t> </a:t>
            </a:r>
            <a:r>
              <a:rPr lang="en-US" altLang="zh-CN" sz="2400" b="1">
                <a:latin typeface="楷体" panose="02010609060101010101" charset="-122"/>
                <a:ea typeface="楷体" panose="02010609060101010101" charset="-122"/>
                <a:cs typeface="楷体" panose="02010609060101010101" charset="-122"/>
                <a:sym typeface="+mn-ea"/>
              </a:rPr>
              <a:t>        </a:t>
            </a:r>
            <a:r>
              <a:rPr lang="zh-CN" altLang="en-US" sz="2400" b="1">
                <a:latin typeface="楷体" panose="02010609060101010101" charset="-122"/>
                <a:ea typeface="楷体" panose="02010609060101010101" charset="-122"/>
                <a:cs typeface="楷体" panose="02010609060101010101" charset="-122"/>
                <a:sym typeface="+mn-ea"/>
              </a:rPr>
              <a:t>毛泽东思想</a:t>
            </a:r>
            <a:endParaRPr lang="zh-CN" altLang="en-US" sz="2400" b="1">
              <a:latin typeface="楷体" panose="02010609060101010101" charset="-122"/>
              <a:ea typeface="楷体" panose="02010609060101010101" charset="-122"/>
              <a:cs typeface="楷体" panose="02010609060101010101" charset="-122"/>
              <a:sym typeface="+mn-ea"/>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186371"/>
                                        </p:tgtEl>
                                        <p:attrNameLst>
                                          <p:attrName>style.visibility</p:attrName>
                                        </p:attrNameLst>
                                      </p:cBhvr>
                                      <p:to>
                                        <p:strVal val="visible"/>
                                      </p:to>
                                    </p:set>
                                    <p:animEffect transition="in" filter="blinds(horizontal)">
                                      <p:cBhvr>
                                        <p:cTn id="13" dur="500"/>
                                        <p:tgtEl>
                                          <p:spTgt spid="186371"/>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75780"/>
                                        </p:tgtEl>
                                        <p:attrNameLst>
                                          <p:attrName>style.visibility</p:attrName>
                                        </p:attrNameLst>
                                      </p:cBhvr>
                                      <p:to>
                                        <p:strVal val="visible"/>
                                      </p:to>
                                    </p:set>
                                    <p:animEffect transition="in" filter="blinds(horizontal)">
                                      <p:cBhvr>
                                        <p:cTn id="18" dur="500"/>
                                        <p:tgtEl>
                                          <p:spTgt spid="75780"/>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75781"/>
                                        </p:tgtEl>
                                        <p:attrNameLst>
                                          <p:attrName>style.visibility</p:attrName>
                                        </p:attrNameLst>
                                      </p:cBhvr>
                                      <p:to>
                                        <p:strVal val="visible"/>
                                      </p:to>
                                    </p:set>
                                    <p:animEffect transition="in" filter="blinds(horizontal)">
                                      <p:cBhvr>
                                        <p:cTn id="23" dur="500"/>
                                        <p:tgtEl>
                                          <p:spTgt spid="75781"/>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75782"/>
                                        </p:tgtEl>
                                        <p:attrNameLst>
                                          <p:attrName>style.visibility</p:attrName>
                                        </p:attrNameLst>
                                      </p:cBhvr>
                                      <p:to>
                                        <p:strVal val="visible"/>
                                      </p:to>
                                    </p:set>
                                    <p:animEffect transition="in" filter="blinds(horizontal)">
                                      <p:cBhvr>
                                        <p:cTn id="28" dur="500"/>
                                        <p:tgtEl>
                                          <p:spTgt spid="75782"/>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1000" fill="hold"/>
                                        <p:tgtEl>
                                          <p:spTgt spid="2"/>
                                        </p:tgtEl>
                                        <p:attrNameLst>
                                          <p:attrName>ppt_w</p:attrName>
                                        </p:attrNameLst>
                                      </p:cBhvr>
                                      <p:tavLst>
                                        <p:tav tm="0">
                                          <p:val>
                                            <p:strVal val="#ppt_w*0.70"/>
                                          </p:val>
                                        </p:tav>
                                        <p:tav tm="100000">
                                          <p:val>
                                            <p:strVal val="#ppt_w"/>
                                          </p:val>
                                        </p:tav>
                                      </p:tavLst>
                                    </p:anim>
                                    <p:anim calcmode="lin" valueType="num">
                                      <p:cBhvr>
                                        <p:cTn id="34" dur="1000" fill="hold"/>
                                        <p:tgtEl>
                                          <p:spTgt spid="2"/>
                                        </p:tgtEl>
                                        <p:attrNameLst>
                                          <p:attrName>ppt_h</p:attrName>
                                        </p:attrNameLst>
                                      </p:cBhvr>
                                      <p:tavLst>
                                        <p:tav tm="0">
                                          <p:val>
                                            <p:strVal val="#ppt_h"/>
                                          </p:val>
                                        </p:tav>
                                        <p:tav tm="100000">
                                          <p:val>
                                            <p:strVal val="#ppt_h"/>
                                          </p:val>
                                        </p:tav>
                                      </p:tavLst>
                                    </p:anim>
                                    <p:animEffect transition="in" filter="fade">
                                      <p:cBhvr>
                                        <p:cTn id="3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75780" grpId="0" bldLvl="0" animBg="1"/>
      <p:bldP spid="75781" grpId="0" bldLvl="0" animBg="1"/>
      <p:bldP spid="75782" grpId="0" bldLvl="0" animBg="1"/>
      <p:bldP spid="10" grpId="0"/>
      <p:bldP spid="10"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4" name="Rectangle 6"/>
          <p:cNvSpPr/>
          <p:nvPr/>
        </p:nvSpPr>
        <p:spPr>
          <a:xfrm>
            <a:off x="0" y="565150"/>
            <a:ext cx="6343015" cy="6160135"/>
          </a:xfrm>
          <a:prstGeom prst="rect">
            <a:avLst/>
          </a:prstGeom>
          <a:noFill/>
          <a:ln w="9525">
            <a:solidFill>
              <a:schemeClr val="accent1"/>
            </a:solidFill>
          </a:ln>
        </p:spPr>
        <p:txBody>
          <a:bodyPr wrap="square" anchor="t" anchorCtr="0">
            <a:noAutofit/>
          </a:bodyPr>
          <a:p>
            <a:pPr algn="l" defTabSz="914400" fontAlgn="auto">
              <a:lnSpc>
                <a:spcPts val="3380"/>
              </a:lnSpc>
              <a:buClrTx/>
              <a:buSzTx/>
              <a:buFontTx/>
            </a:pPr>
            <a:r>
              <a:rPr sz="2400" b="1">
                <a:solidFill>
                  <a:schemeClr val="tx1"/>
                </a:solidFill>
                <a:effectLst/>
                <a:latin typeface="楷体" panose="02010609060101010101" charset="-122"/>
                <a:ea typeface="楷体" panose="02010609060101010101" charset="-122"/>
                <a:cs typeface="仿宋" panose="02010609060101010101" pitchFamily="49" charset="-122"/>
                <a:sym typeface="+mn-ea"/>
              </a:rPr>
              <a:t>向西方学习的特点</a:t>
            </a:r>
            <a:r>
              <a:rPr lang="zh-CN" sz="2400" b="1">
                <a:solidFill>
                  <a:schemeClr val="tx1"/>
                </a:solidFill>
                <a:effectLst/>
                <a:latin typeface="楷体" panose="02010609060101010101" charset="-122"/>
                <a:ea typeface="楷体" panose="02010609060101010101" charset="-122"/>
                <a:cs typeface="仿宋" panose="02010609060101010101" pitchFamily="49" charset="-122"/>
                <a:sym typeface="+mn-ea"/>
              </a:rPr>
              <a:t>：</a:t>
            </a:r>
            <a:endParaRPr sz="2400" b="1">
              <a:solidFill>
                <a:schemeClr val="tx1"/>
              </a:solidFill>
              <a:effectLst/>
              <a:latin typeface="楷体" panose="02010609060101010101" charset="-122"/>
              <a:ea typeface="楷体" panose="02010609060101010101" charset="-122"/>
              <a:cs typeface="楷体" panose="02010609060101010101" charset="-122"/>
              <a:sym typeface="+mn-ea"/>
            </a:endParaRPr>
          </a:p>
          <a:p>
            <a:pPr algn="l" defTabSz="914400" fontAlgn="auto">
              <a:lnSpc>
                <a:spcPts val="3380"/>
              </a:lnSpc>
              <a:buClrTx/>
              <a:buSzTx/>
              <a:buFontTx/>
            </a:pPr>
            <a:r>
              <a:rPr sz="2400" b="1">
                <a:solidFill>
                  <a:schemeClr val="tx1"/>
                </a:solidFill>
                <a:effectLst/>
                <a:latin typeface="楷体" panose="02010609060101010101" charset="-122"/>
                <a:ea typeface="楷体" panose="02010609060101010101" charset="-122"/>
                <a:cs typeface="楷体" panose="02010609060101010101" charset="-122"/>
                <a:sym typeface="+mn-ea"/>
              </a:rPr>
              <a:t>(1)学习背景：</a:t>
            </a:r>
            <a:r>
              <a:rPr lang="en-US" sz="2400" b="1">
                <a:solidFill>
                  <a:schemeClr val="tx1"/>
                </a:solidFill>
                <a:effectLst/>
                <a:latin typeface="楷体" panose="02010609060101010101" charset="-122"/>
                <a:ea typeface="楷体" panose="02010609060101010101" charset="-122"/>
                <a:cs typeface="楷体" panose="02010609060101010101" charset="-122"/>
                <a:sym typeface="+mn-ea"/>
              </a:rPr>
              <a:t> </a:t>
            </a:r>
            <a:r>
              <a:rPr lang="en-US" sz="2400" b="1">
                <a:solidFill>
                  <a:schemeClr val="tx1"/>
                </a:solidFill>
                <a:latin typeface="楷体" panose="02010609060101010101" charset="-122"/>
                <a:ea typeface="楷体" panose="02010609060101010101" charset="-122"/>
                <a:cs typeface="楷体" panose="02010609060101010101" charset="-122"/>
                <a:sym typeface="+mn-ea"/>
              </a:rPr>
              <a:t>西方文明冲击下由被动到主动;</a:t>
            </a:r>
            <a:endParaRPr lang="en-US" sz="2400" b="1">
              <a:solidFill>
                <a:schemeClr val="tx1"/>
              </a:solidFill>
              <a:highlight>
                <a:srgbClr val="FFFF00"/>
              </a:highlight>
              <a:latin typeface="楷体" panose="02010609060101010101" charset="-122"/>
              <a:ea typeface="楷体" panose="02010609060101010101" charset="-122"/>
              <a:cs typeface="楷体" panose="02010609060101010101" charset="-122"/>
            </a:endParaRPr>
          </a:p>
          <a:p>
            <a:pPr algn="l" defTabSz="914400" fontAlgn="auto">
              <a:lnSpc>
                <a:spcPts val="3380"/>
              </a:lnSpc>
              <a:buClrTx/>
              <a:buSzTx/>
              <a:buFontTx/>
            </a:pPr>
            <a:r>
              <a:rPr sz="2400" b="1">
                <a:solidFill>
                  <a:schemeClr val="tx1"/>
                </a:solidFill>
                <a:effectLst/>
                <a:latin typeface="楷体" panose="02010609060101010101" charset="-122"/>
                <a:ea typeface="楷体" panose="02010609060101010101" charset="-122"/>
                <a:cs typeface="楷体" panose="02010609060101010101" charset="-122"/>
                <a:sym typeface="+mn-ea"/>
              </a:rPr>
              <a:t>(2)学习内容：</a:t>
            </a:r>
            <a:r>
              <a:rPr lang="en-US" sz="2400" b="1">
                <a:solidFill>
                  <a:schemeClr val="tx1"/>
                </a:solidFill>
                <a:effectLst/>
                <a:latin typeface="楷体" panose="02010609060101010101" charset="-122"/>
                <a:ea typeface="楷体" panose="02010609060101010101" charset="-122"/>
                <a:cs typeface="楷体" panose="02010609060101010101" charset="-122"/>
                <a:sym typeface="+mn-ea"/>
              </a:rPr>
              <a:t> </a:t>
            </a:r>
            <a:r>
              <a:rPr lang="en-US" sz="2400" b="1">
                <a:solidFill>
                  <a:schemeClr val="tx1"/>
                </a:solidFill>
                <a:latin typeface="楷体" panose="02010609060101010101" charset="-122"/>
                <a:ea typeface="楷体" panose="02010609060101010101" charset="-122"/>
                <a:cs typeface="楷体" panose="02010609060101010101" charset="-122"/>
                <a:sym typeface="+mn-ea"/>
              </a:rPr>
              <a:t>经历了由“器物”到“制度”再到“思想文化”不断深化的历程;</a:t>
            </a:r>
            <a:endParaRPr lang="en-US" sz="2400" b="1">
              <a:solidFill>
                <a:schemeClr val="tx1"/>
              </a:solidFill>
              <a:latin typeface="楷体" panose="02010609060101010101" charset="-122"/>
              <a:ea typeface="楷体" panose="02010609060101010101" charset="-122"/>
              <a:cs typeface="楷体" panose="02010609060101010101" charset="-122"/>
            </a:endParaRPr>
          </a:p>
          <a:p>
            <a:pPr algn="l" defTabSz="914400" fontAlgn="auto">
              <a:lnSpc>
                <a:spcPts val="3380"/>
              </a:lnSpc>
              <a:buClrTx/>
              <a:buSzTx/>
              <a:buFontTx/>
            </a:pPr>
            <a:r>
              <a:rPr sz="2400" b="1">
                <a:solidFill>
                  <a:schemeClr val="tx1"/>
                </a:solidFill>
                <a:effectLst/>
                <a:latin typeface="楷体" panose="02010609060101010101" charset="-122"/>
                <a:ea typeface="楷体" panose="02010609060101010101" charset="-122"/>
                <a:cs typeface="楷体" panose="02010609060101010101" charset="-122"/>
                <a:sym typeface="+mn-ea"/>
              </a:rPr>
              <a:t>(3)学习过程：</a:t>
            </a:r>
            <a:r>
              <a:rPr lang="en-US" sz="2400" b="1">
                <a:solidFill>
                  <a:schemeClr val="tx1"/>
                </a:solidFill>
                <a:effectLst/>
                <a:latin typeface="楷体" panose="02010609060101010101" charset="-122"/>
                <a:ea typeface="楷体" panose="02010609060101010101" charset="-122"/>
                <a:cs typeface="楷体" panose="02010609060101010101" charset="-122"/>
                <a:sym typeface="+mn-ea"/>
              </a:rPr>
              <a:t> </a:t>
            </a:r>
            <a:r>
              <a:rPr lang="en-US" sz="2400" b="1">
                <a:solidFill>
                  <a:schemeClr val="tx1"/>
                </a:solidFill>
                <a:latin typeface="楷体" panose="02010609060101010101" charset="-122"/>
                <a:ea typeface="楷体" panose="02010609060101010101" charset="-122"/>
                <a:cs typeface="楷体" panose="02010609060101010101" charset="-122"/>
                <a:sym typeface="+mn-ea"/>
              </a:rPr>
              <a:t>经历了由盲目排外到认识到西学的进步性，转而学习西方的过程</a:t>
            </a:r>
            <a:r>
              <a:rPr lang="zh-CN" altLang="en-US" sz="2400" b="1">
                <a:solidFill>
                  <a:schemeClr val="tx1"/>
                </a:solidFill>
                <a:latin typeface="楷体" panose="02010609060101010101" charset="-122"/>
                <a:ea typeface="楷体" panose="02010609060101010101" charset="-122"/>
                <a:cs typeface="楷体" panose="02010609060101010101" charset="-122"/>
                <a:sym typeface="+mn-ea"/>
              </a:rPr>
              <a:t>。</a:t>
            </a:r>
            <a:r>
              <a:rPr lang="en-US" sz="2400" b="1">
                <a:solidFill>
                  <a:schemeClr val="tx1"/>
                </a:solidFill>
                <a:latin typeface="楷体" panose="02010609060101010101" charset="-122"/>
                <a:ea typeface="楷体" panose="02010609060101010101" charset="-122"/>
                <a:cs typeface="楷体" panose="02010609060101010101" charset="-122"/>
                <a:sym typeface="+mn-ea"/>
              </a:rPr>
              <a:t>各种进步思想之间体现了继承与发展的关系;</a:t>
            </a:r>
            <a:endParaRPr lang="en-US" sz="2400" b="1">
              <a:solidFill>
                <a:schemeClr val="tx1"/>
              </a:solidFill>
              <a:latin typeface="楷体" panose="02010609060101010101" charset="-122"/>
              <a:ea typeface="楷体" panose="02010609060101010101" charset="-122"/>
              <a:cs typeface="楷体" panose="02010609060101010101" charset="-122"/>
            </a:endParaRPr>
          </a:p>
          <a:p>
            <a:pPr algn="l" defTabSz="914400" fontAlgn="auto">
              <a:lnSpc>
                <a:spcPts val="3380"/>
              </a:lnSpc>
              <a:buClrTx/>
              <a:buSzTx/>
              <a:buFontTx/>
            </a:pPr>
            <a:r>
              <a:rPr sz="2400" b="1">
                <a:solidFill>
                  <a:schemeClr val="tx1"/>
                </a:solidFill>
                <a:effectLst/>
                <a:latin typeface="楷体" panose="02010609060101010101" charset="-122"/>
                <a:ea typeface="楷体" panose="02010609060101010101" charset="-122"/>
                <a:cs typeface="楷体" panose="02010609060101010101" charset="-122"/>
                <a:sym typeface="+mn-ea"/>
              </a:rPr>
              <a:t>(4)学习对象：</a:t>
            </a:r>
            <a:r>
              <a:rPr lang="en-US" sz="2400" b="1">
                <a:solidFill>
                  <a:schemeClr val="tx1"/>
                </a:solidFill>
                <a:latin typeface="楷体" panose="02010609060101010101" charset="-122"/>
                <a:ea typeface="楷体" panose="02010609060101010101" charset="-122"/>
                <a:cs typeface="楷体" panose="02010609060101010101" charset="-122"/>
                <a:sym typeface="+mn-ea"/>
              </a:rPr>
              <a:t>由“学英”到“学日”“学美”再到“学俄”</a:t>
            </a:r>
            <a:r>
              <a:rPr lang="zh-CN" altLang="en-US" sz="2400" b="1">
                <a:solidFill>
                  <a:schemeClr val="tx1"/>
                </a:solidFill>
                <a:latin typeface="楷体" panose="02010609060101010101" charset="-122"/>
                <a:ea typeface="楷体" panose="02010609060101010101" charset="-122"/>
                <a:cs typeface="楷体" panose="02010609060101010101" charset="-122"/>
                <a:sym typeface="+mn-ea"/>
              </a:rPr>
              <a:t>；</a:t>
            </a:r>
            <a:endParaRPr lang="en-US" sz="2400" b="1">
              <a:solidFill>
                <a:schemeClr val="tx1"/>
              </a:solidFill>
              <a:latin typeface="楷体" panose="02010609060101010101" charset="-122"/>
              <a:ea typeface="楷体" panose="02010609060101010101" charset="-122"/>
              <a:cs typeface="楷体" panose="02010609060101010101" charset="-122"/>
            </a:endParaRPr>
          </a:p>
          <a:p>
            <a:pPr algn="l" defTabSz="914400" fontAlgn="auto">
              <a:lnSpc>
                <a:spcPts val="3380"/>
              </a:lnSpc>
              <a:buClrTx/>
              <a:buSzTx/>
              <a:buFontTx/>
            </a:pPr>
            <a:r>
              <a:rPr sz="2400" b="1">
                <a:solidFill>
                  <a:schemeClr val="tx1"/>
                </a:solidFill>
                <a:effectLst/>
                <a:latin typeface="楷体" panose="02010609060101010101" charset="-122"/>
                <a:ea typeface="楷体" panose="02010609060101010101" charset="-122"/>
                <a:cs typeface="楷体" panose="02010609060101010101" charset="-122"/>
                <a:sym typeface="+mn-ea"/>
              </a:rPr>
              <a:t>(5)进程艰难，新旧交锋：</a:t>
            </a:r>
            <a:endParaRPr lang="zh-CN" sz="2400" b="1">
              <a:solidFill>
                <a:schemeClr val="tx1"/>
              </a:solidFill>
              <a:effectLst/>
              <a:latin typeface="楷体" panose="02010609060101010101" charset="-122"/>
              <a:ea typeface="楷体" panose="02010609060101010101" charset="-122"/>
              <a:cs typeface="楷体" panose="02010609060101010101" charset="-122"/>
            </a:endParaRPr>
          </a:p>
          <a:p>
            <a:pPr algn="l" defTabSz="914400" fontAlgn="auto">
              <a:lnSpc>
                <a:spcPts val="3380"/>
              </a:lnSpc>
              <a:buClrTx/>
              <a:buSzTx/>
              <a:buFontTx/>
            </a:pPr>
            <a:r>
              <a:rPr lang="zh-CN" sz="2400" b="1">
                <a:solidFill>
                  <a:schemeClr val="tx1"/>
                </a:solidFill>
                <a:effectLst/>
                <a:latin typeface="楷体" panose="02010609060101010101" charset="-122"/>
                <a:ea typeface="楷体" panose="02010609060101010101" charset="-122"/>
                <a:cs typeface="楷体" panose="02010609060101010101" charset="-122"/>
                <a:sym typeface="+mn-ea"/>
              </a:rPr>
              <a:t> </a:t>
            </a:r>
            <a:r>
              <a:rPr lang="en-US" altLang="zh-CN" sz="2400" b="1">
                <a:solidFill>
                  <a:schemeClr val="tx1"/>
                </a:solidFill>
                <a:effectLst/>
                <a:latin typeface="楷体" panose="02010609060101010101" charset="-122"/>
                <a:ea typeface="楷体" panose="02010609060101010101" charset="-122"/>
                <a:cs typeface="楷体" panose="02010609060101010101" charset="-122"/>
                <a:sym typeface="+mn-ea"/>
              </a:rPr>
              <a:t>       </a:t>
            </a:r>
            <a:r>
              <a:rPr sz="2400" b="1">
                <a:solidFill>
                  <a:schemeClr val="tx1"/>
                </a:solidFill>
                <a:effectLst/>
                <a:latin typeface="楷体" panose="02010609060101010101" charset="-122"/>
                <a:ea typeface="楷体" panose="02010609060101010101" charset="-122"/>
                <a:cs typeface="楷体" panose="02010609060101010101" charset="-122"/>
                <a:sym typeface="+mn-ea"/>
              </a:rPr>
              <a:t>①</a:t>
            </a:r>
            <a:r>
              <a:rPr lang="en-US" sz="2400" b="1">
                <a:solidFill>
                  <a:schemeClr val="tx1"/>
                </a:solidFill>
                <a:latin typeface="楷体" panose="02010609060101010101" charset="-122"/>
                <a:ea typeface="楷体" panose="02010609060101010101" charset="-122"/>
                <a:cs typeface="楷体" panose="02010609060101010101" charset="-122"/>
                <a:sym typeface="+mn-ea"/>
              </a:rPr>
              <a:t>维新派与封建顽固势力的论战</a:t>
            </a:r>
            <a:r>
              <a:rPr lang="zh-CN" altLang="en-US" sz="2400" b="1">
                <a:solidFill>
                  <a:schemeClr val="tx1"/>
                </a:solidFill>
                <a:latin typeface="楷体" panose="02010609060101010101" charset="-122"/>
                <a:ea typeface="楷体" panose="02010609060101010101" charset="-122"/>
                <a:cs typeface="楷体" panose="02010609060101010101" charset="-122"/>
                <a:sym typeface="+mn-ea"/>
              </a:rPr>
              <a:t>；</a:t>
            </a:r>
            <a:endParaRPr lang="en-US" sz="2400" b="1">
              <a:solidFill>
                <a:schemeClr val="tx1"/>
              </a:solidFill>
              <a:latin typeface="楷体" panose="02010609060101010101" charset="-122"/>
              <a:ea typeface="楷体" panose="02010609060101010101" charset="-122"/>
              <a:cs typeface="楷体" panose="02010609060101010101" charset="-122"/>
            </a:endParaRPr>
          </a:p>
          <a:p>
            <a:pPr algn="l" defTabSz="914400" fontAlgn="auto">
              <a:lnSpc>
                <a:spcPts val="3380"/>
              </a:lnSpc>
              <a:buClrTx/>
              <a:buSzTx/>
              <a:buFontTx/>
            </a:pPr>
            <a:r>
              <a:rPr lang="en-US" sz="2400" b="1">
                <a:solidFill>
                  <a:schemeClr val="tx1"/>
                </a:solidFill>
                <a:latin typeface="楷体" panose="02010609060101010101" charset="-122"/>
                <a:ea typeface="楷体" panose="02010609060101010101" charset="-122"/>
                <a:cs typeface="楷体" panose="02010609060101010101" charset="-122"/>
                <a:sym typeface="+mn-ea"/>
              </a:rPr>
              <a:t>        ②保皇派与革命派的论战</a:t>
            </a:r>
            <a:r>
              <a:rPr lang="zh-CN" altLang="en-US" sz="2400" b="1">
                <a:solidFill>
                  <a:schemeClr val="tx1"/>
                </a:solidFill>
                <a:latin typeface="楷体" panose="02010609060101010101" charset="-122"/>
                <a:ea typeface="楷体" panose="02010609060101010101" charset="-122"/>
                <a:cs typeface="楷体" panose="02010609060101010101" charset="-122"/>
                <a:sym typeface="+mn-ea"/>
              </a:rPr>
              <a:t>；</a:t>
            </a:r>
            <a:endParaRPr lang="en-US" sz="2400" b="1">
              <a:solidFill>
                <a:schemeClr val="tx1"/>
              </a:solidFill>
              <a:latin typeface="楷体" panose="02010609060101010101" charset="-122"/>
              <a:ea typeface="楷体" panose="02010609060101010101" charset="-122"/>
              <a:cs typeface="楷体" panose="02010609060101010101" charset="-122"/>
            </a:endParaRPr>
          </a:p>
          <a:p>
            <a:pPr algn="l" defTabSz="914400" fontAlgn="auto">
              <a:lnSpc>
                <a:spcPts val="3380"/>
              </a:lnSpc>
              <a:buClrTx/>
              <a:buSzTx/>
              <a:buFontTx/>
            </a:pPr>
            <a:r>
              <a:rPr lang="en-US" sz="2400" b="1">
                <a:solidFill>
                  <a:schemeClr val="tx1"/>
                </a:solidFill>
                <a:latin typeface="楷体" panose="02010609060101010101" charset="-122"/>
                <a:ea typeface="楷体" panose="02010609060101010101" charset="-122"/>
                <a:cs typeface="楷体" panose="02010609060101010101" charset="-122"/>
                <a:sym typeface="+mn-ea"/>
              </a:rPr>
              <a:t>        ③新文化运动中问题与主义之争。</a:t>
            </a:r>
            <a:endParaRPr lang="en-US" sz="2400" b="1">
              <a:solidFill>
                <a:schemeClr val="tx1"/>
              </a:solidFill>
              <a:latin typeface="楷体" panose="02010609060101010101" charset="-122"/>
              <a:ea typeface="楷体" panose="02010609060101010101" charset="-122"/>
              <a:cs typeface="楷体" panose="02010609060101010101" charset="-122"/>
              <a:sym typeface="+mn-ea"/>
            </a:endParaRPr>
          </a:p>
          <a:p>
            <a:pPr algn="l" defTabSz="914400" fontAlgn="auto">
              <a:lnSpc>
                <a:spcPts val="3380"/>
              </a:lnSpc>
              <a:buClrTx/>
              <a:buSzTx/>
              <a:buFontTx/>
            </a:pPr>
            <a:r>
              <a:rPr lang="zh-CN" altLang="en-US" sz="2400" b="1">
                <a:solidFill>
                  <a:schemeClr val="accent2"/>
                </a:solidFill>
                <a:latin typeface="楷体" panose="02010609060101010101" charset="-122"/>
                <a:ea typeface="楷体" panose="02010609060101010101" charset="-122"/>
                <a:cs typeface="楷体" panose="02010609060101010101" charset="-122"/>
                <a:sym typeface="+mn-ea"/>
              </a:rPr>
              <a:t>（</a:t>
            </a:r>
            <a:r>
              <a:rPr lang="en-US" altLang="zh-CN" sz="2400" b="1">
                <a:solidFill>
                  <a:schemeClr val="accent2"/>
                </a:solidFill>
                <a:latin typeface="楷体" panose="02010609060101010101" charset="-122"/>
                <a:ea typeface="楷体" panose="02010609060101010101" charset="-122"/>
                <a:cs typeface="楷体" panose="02010609060101010101" charset="-122"/>
                <a:sym typeface="+mn-ea"/>
              </a:rPr>
              <a:t>6</a:t>
            </a:r>
            <a:r>
              <a:rPr lang="zh-CN" altLang="en-US" sz="2400" b="1">
                <a:solidFill>
                  <a:schemeClr val="accent2"/>
                </a:solidFill>
                <a:latin typeface="楷体" panose="02010609060101010101" charset="-122"/>
                <a:ea typeface="楷体" panose="02010609060101010101" charset="-122"/>
                <a:cs typeface="楷体" panose="02010609060101010101" charset="-122"/>
                <a:sym typeface="+mn-ea"/>
              </a:rPr>
              <a:t>）主题：救亡图存</a:t>
            </a:r>
            <a:endParaRPr lang="zh-CN" altLang="en-US" sz="2400" b="1" noProof="1">
              <a:solidFill>
                <a:schemeClr val="accent2"/>
              </a:solidFill>
              <a:latin typeface="楷体" panose="02010609060101010101" charset="-122"/>
              <a:ea typeface="楷体" panose="02010609060101010101" charset="-122"/>
              <a:cs typeface="楷体" panose="02010609060101010101" charset="-122"/>
            </a:endParaRPr>
          </a:p>
          <a:p>
            <a:pPr algn="l" defTabSz="914400" fontAlgn="auto">
              <a:lnSpc>
                <a:spcPts val="3380"/>
              </a:lnSpc>
              <a:buClrTx/>
              <a:buSzTx/>
              <a:buFontTx/>
            </a:pPr>
            <a:endParaRPr lang="zh-CN" altLang="en-US" sz="2400" b="1" noProof="1" dirty="0">
              <a:solidFill>
                <a:schemeClr val="accent2"/>
              </a:solidFill>
              <a:latin typeface="楷体" panose="02010609060101010101" charset="-122"/>
              <a:ea typeface="楷体" panose="02010609060101010101" charset="-122"/>
              <a:cs typeface="楷体" panose="02010609060101010101" charset="-122"/>
              <a:sym typeface="+mn-ea"/>
            </a:endParaRPr>
          </a:p>
        </p:txBody>
      </p:sp>
      <p:sp>
        <p:nvSpPr>
          <p:cNvPr id="2" name="文本框 1"/>
          <p:cNvSpPr txBox="1"/>
          <p:nvPr/>
        </p:nvSpPr>
        <p:spPr>
          <a:xfrm>
            <a:off x="133985" y="0"/>
            <a:ext cx="11343640" cy="565150"/>
          </a:xfrm>
          <a:prstGeom prst="rect">
            <a:avLst/>
          </a:prstGeom>
          <a:noFill/>
        </p:spPr>
        <p:txBody>
          <a:bodyPr wrap="square" rtlCol="0" anchor="t">
            <a:spAutoFit/>
          </a:bodyPr>
          <a:p>
            <a:pPr>
              <a:lnSpc>
                <a:spcPct val="110000"/>
              </a:lnSpc>
            </a:pPr>
            <a:r>
              <a:rPr lang="zh-CN" altLang="zh-CN" sz="2800" b="1">
                <a:effectLst>
                  <a:outerShdw blurRad="38100" dist="38100" dir="2700000" algn="tl">
                    <a:srgbClr val="000000">
                      <a:alpha val="43137"/>
                    </a:srgbClr>
                  </a:outerShdw>
                </a:effectLst>
                <a:latin typeface="楷体" panose="02010609060101010101" charset="-122"/>
                <a:ea typeface="楷体" panose="02010609060101010101" charset="-122"/>
                <a:sym typeface="+mn-ea"/>
              </a:rPr>
              <a:t>近代中国的思想解放</a:t>
            </a:r>
            <a:r>
              <a:rPr lang="en-US" altLang="zh-CN" sz="2800" b="1">
                <a:effectLst>
                  <a:outerShdw blurRad="38100" dist="38100" dir="2700000" algn="tl">
                    <a:srgbClr val="000000">
                      <a:alpha val="43137"/>
                    </a:srgbClr>
                  </a:outerShdw>
                </a:effectLst>
                <a:latin typeface="楷体" panose="02010609060101010101" charset="-122"/>
                <a:ea typeface="楷体" panose="02010609060101010101" charset="-122"/>
                <a:sym typeface="+mn-ea"/>
              </a:rPr>
              <a:t>——</a:t>
            </a:r>
            <a:r>
              <a:rPr lang="zh-CN" altLang="en-US" sz="2800" b="1">
                <a:effectLst>
                  <a:outerShdw blurRad="38100" dist="38100" dir="2700000" algn="tl">
                    <a:srgbClr val="000000">
                      <a:alpha val="43137"/>
                    </a:srgbClr>
                  </a:outerShdw>
                </a:effectLst>
                <a:latin typeface="楷体" panose="02010609060101010101" charset="-122"/>
                <a:ea typeface="楷体" panose="02010609060101010101" charset="-122"/>
                <a:sym typeface="+mn-ea"/>
              </a:rPr>
              <a:t>学习西方与救亡图存</a:t>
            </a:r>
            <a:endParaRPr lang="zh-CN" altLang="en-US" sz="2800" b="1">
              <a:effectLst>
                <a:outerShdw blurRad="38100" dist="38100" dir="2700000" algn="tl">
                  <a:srgbClr val="000000">
                    <a:alpha val="43137"/>
                  </a:srgbClr>
                </a:outerShdw>
              </a:effectLst>
              <a:latin typeface="楷体" panose="02010609060101010101" charset="-122"/>
              <a:ea typeface="楷体" panose="02010609060101010101" charset="-122"/>
              <a:sym typeface="+mn-ea"/>
            </a:endParaRPr>
          </a:p>
        </p:txBody>
      </p:sp>
      <p:sp>
        <p:nvSpPr>
          <p:cNvPr id="3" name="文本框 2"/>
          <p:cNvSpPr txBox="1"/>
          <p:nvPr/>
        </p:nvSpPr>
        <p:spPr>
          <a:xfrm>
            <a:off x="6342380" y="1093470"/>
            <a:ext cx="5779770" cy="5631180"/>
          </a:xfrm>
          <a:prstGeom prst="rect">
            <a:avLst/>
          </a:prstGeom>
          <a:noFill/>
          <a:ln>
            <a:solidFill>
              <a:schemeClr val="accent1"/>
            </a:solidFill>
          </a:ln>
        </p:spPr>
        <p:txBody>
          <a:bodyPr wrap="square" rtlCol="0" anchor="t">
            <a:spAutoFit/>
          </a:bodyPr>
          <a:p>
            <a:pPr algn="l" defTabSz="914400" fontAlgn="auto">
              <a:lnSpc>
                <a:spcPct val="100000"/>
              </a:lnSpc>
              <a:buClrTx/>
              <a:buSzTx/>
              <a:buFontTx/>
            </a:pPr>
            <a:r>
              <a:rPr sz="2400" b="1">
                <a:effectLst/>
                <a:latin typeface="楷体" panose="02010609060101010101" charset="-122"/>
                <a:ea typeface="楷体" panose="02010609060101010101" charset="-122"/>
                <a:cs typeface="楷体" panose="02010609060101010101" charset="-122"/>
                <a:sym typeface="+mn-ea"/>
              </a:rPr>
              <a:t>⑴走西方人的路</a:t>
            </a:r>
            <a:endParaRPr sz="2400" b="1">
              <a:solidFill>
                <a:schemeClr val="tx1"/>
              </a:solidFill>
              <a:effectLst/>
              <a:latin typeface="楷体" panose="02010609060101010101" charset="-122"/>
              <a:ea typeface="楷体" panose="02010609060101010101" charset="-122"/>
              <a:cs typeface="楷体" panose="02010609060101010101" charset="-122"/>
            </a:endParaRPr>
          </a:p>
          <a:p>
            <a:pPr algn="l" defTabSz="914400" fontAlgn="auto">
              <a:lnSpc>
                <a:spcPct val="100000"/>
              </a:lnSpc>
              <a:buClrTx/>
              <a:buSzTx/>
              <a:buFontTx/>
            </a:pPr>
            <a:r>
              <a:rPr lang="en-US" sz="2400" b="1">
                <a:latin typeface="楷体" panose="02010609060101010101" charset="-122"/>
                <a:ea typeface="楷体" panose="02010609060101010101" charset="-122"/>
                <a:cs typeface="楷体" panose="02010609060101010101" charset="-122"/>
                <a:sym typeface="+mn-ea"/>
              </a:rPr>
              <a:t> </a:t>
            </a:r>
            <a:r>
              <a:rPr sz="2400" b="1">
                <a:latin typeface="楷体" panose="02010609060101010101" charset="-122"/>
                <a:ea typeface="楷体" panose="02010609060101010101" charset="-122"/>
                <a:cs typeface="楷体" panose="02010609060101010101" charset="-122"/>
                <a:sym typeface="+mn-ea"/>
              </a:rPr>
              <a:t>①</a:t>
            </a:r>
            <a:r>
              <a:rPr sz="2400" b="1">
                <a:effectLst/>
                <a:latin typeface="楷体" panose="02010609060101010101" charset="-122"/>
                <a:ea typeface="楷体" panose="02010609060101010101" charset="-122"/>
                <a:cs typeface="楷体" panose="02010609060101010101" charset="-122"/>
                <a:sym typeface="+mn-ea"/>
              </a:rPr>
              <a:t>维新派</a:t>
            </a:r>
            <a:r>
              <a:rPr sz="2400" b="1">
                <a:latin typeface="楷体" panose="02010609060101010101" charset="-122"/>
                <a:ea typeface="楷体" panose="02010609060101010101" charset="-122"/>
                <a:cs typeface="楷体" panose="02010609060101010101" charset="-122"/>
                <a:sym typeface="+mn-ea"/>
              </a:rPr>
              <a:t>主张向日本学习，通过改良，建立资产阶级君主立宪政体。</a:t>
            </a:r>
            <a:endParaRPr sz="2400" b="1">
              <a:solidFill>
                <a:schemeClr val="tx1"/>
              </a:solidFill>
              <a:latin typeface="楷体" panose="02010609060101010101" charset="-122"/>
              <a:ea typeface="楷体" panose="02010609060101010101" charset="-122"/>
              <a:cs typeface="楷体" panose="02010609060101010101" charset="-122"/>
            </a:endParaRPr>
          </a:p>
          <a:p>
            <a:pPr algn="l" defTabSz="914400" fontAlgn="auto">
              <a:lnSpc>
                <a:spcPct val="100000"/>
              </a:lnSpc>
              <a:buClrTx/>
              <a:buSzTx/>
              <a:buFontTx/>
            </a:pPr>
            <a:r>
              <a:rPr lang="en-US" sz="2400" b="1">
                <a:latin typeface="楷体" panose="02010609060101010101" charset="-122"/>
                <a:ea typeface="楷体" panose="02010609060101010101" charset="-122"/>
                <a:cs typeface="楷体" panose="02010609060101010101" charset="-122"/>
                <a:sym typeface="+mn-ea"/>
              </a:rPr>
              <a:t> </a:t>
            </a:r>
            <a:r>
              <a:rPr sz="2400" b="1">
                <a:latin typeface="楷体" panose="02010609060101010101" charset="-122"/>
                <a:ea typeface="楷体" panose="02010609060101010101" charset="-122"/>
                <a:cs typeface="楷体" panose="02010609060101010101" charset="-122"/>
                <a:sym typeface="+mn-ea"/>
              </a:rPr>
              <a:t>②</a:t>
            </a:r>
            <a:r>
              <a:rPr sz="2400" b="1">
                <a:effectLst/>
                <a:latin typeface="楷体" panose="02010609060101010101" charset="-122"/>
                <a:ea typeface="楷体" panose="02010609060101010101" charset="-122"/>
                <a:cs typeface="楷体" panose="02010609060101010101" charset="-122"/>
                <a:sym typeface="+mn-ea"/>
              </a:rPr>
              <a:t>革命派</a:t>
            </a:r>
            <a:r>
              <a:rPr sz="2400" b="1">
                <a:latin typeface="楷体" panose="02010609060101010101" charset="-122"/>
                <a:ea typeface="楷体" panose="02010609060101010101" charset="-122"/>
                <a:cs typeface="楷体" panose="02010609060101010101" charset="-122"/>
                <a:sym typeface="+mn-ea"/>
              </a:rPr>
              <a:t>主张向美国学习，通过暴力革命的方式，建立资产阶级共和国。</a:t>
            </a:r>
            <a:endParaRPr sz="2400" b="1">
              <a:solidFill>
                <a:schemeClr val="tx1"/>
              </a:solidFill>
              <a:latin typeface="楷体" panose="02010609060101010101" charset="-122"/>
              <a:ea typeface="楷体" panose="02010609060101010101" charset="-122"/>
              <a:cs typeface="楷体" panose="02010609060101010101" charset="-122"/>
            </a:endParaRPr>
          </a:p>
          <a:p>
            <a:pPr algn="l" defTabSz="914400" fontAlgn="auto">
              <a:lnSpc>
                <a:spcPct val="100000"/>
              </a:lnSpc>
              <a:buClrTx/>
              <a:buSzTx/>
              <a:buFontTx/>
            </a:pPr>
            <a:r>
              <a:rPr sz="2400" b="1">
                <a:effectLst/>
                <a:latin typeface="楷体" panose="02010609060101010101" charset="-122"/>
                <a:ea typeface="楷体" panose="02010609060101010101" charset="-122"/>
                <a:cs typeface="楷体" panose="02010609060101010101" charset="-122"/>
                <a:sym typeface="+mn-ea"/>
              </a:rPr>
              <a:t>⑵走俄国人的路：</a:t>
            </a:r>
            <a:r>
              <a:rPr sz="2400" b="1">
                <a:latin typeface="楷体" panose="02010609060101010101" charset="-122"/>
                <a:ea typeface="楷体" panose="02010609060101010101" charset="-122"/>
                <a:cs typeface="楷体" panose="02010609060101010101" charset="-122"/>
                <a:sym typeface="+mn-ea"/>
              </a:rPr>
              <a:t>中共通过学习俄国的“城市中心论”来夺取政权。南昌起义、秋收起义等以攻打中心城市为目标</a:t>
            </a:r>
            <a:r>
              <a:rPr lang="zh-CN" sz="2400" b="1">
                <a:latin typeface="楷体" panose="02010609060101010101" charset="-122"/>
                <a:ea typeface="楷体" panose="02010609060101010101" charset="-122"/>
                <a:cs typeface="楷体" panose="02010609060101010101" charset="-122"/>
                <a:sym typeface="+mn-ea"/>
              </a:rPr>
              <a:t>的革命</a:t>
            </a:r>
            <a:r>
              <a:rPr sz="2400" b="1">
                <a:latin typeface="楷体" panose="02010609060101010101" charset="-122"/>
                <a:ea typeface="楷体" panose="02010609060101010101" charset="-122"/>
                <a:cs typeface="楷体" panose="02010609060101010101" charset="-122"/>
                <a:sym typeface="+mn-ea"/>
              </a:rPr>
              <a:t>失败了。</a:t>
            </a:r>
            <a:endParaRPr sz="2400" b="1">
              <a:solidFill>
                <a:schemeClr val="tx1"/>
              </a:solidFill>
              <a:latin typeface="楷体" panose="02010609060101010101" charset="-122"/>
              <a:ea typeface="楷体" panose="02010609060101010101" charset="-122"/>
              <a:cs typeface="楷体" panose="02010609060101010101" charset="-122"/>
            </a:endParaRPr>
          </a:p>
          <a:p>
            <a:pPr algn="l" defTabSz="914400" fontAlgn="auto">
              <a:lnSpc>
                <a:spcPct val="100000"/>
              </a:lnSpc>
              <a:buClrTx/>
              <a:buSzTx/>
              <a:buFontTx/>
            </a:pPr>
            <a:r>
              <a:rPr sz="2400" b="1">
                <a:effectLst/>
                <a:latin typeface="楷体" panose="02010609060101010101" charset="-122"/>
                <a:ea typeface="楷体" panose="02010609060101010101" charset="-122"/>
                <a:cs typeface="楷体" panose="02010609060101010101" charset="-122"/>
                <a:sym typeface="+mn-ea"/>
              </a:rPr>
              <a:t>⑶走自己的路：</a:t>
            </a:r>
            <a:r>
              <a:rPr sz="2400" b="1">
                <a:latin typeface="楷体" panose="02010609060101010101" charset="-122"/>
                <a:ea typeface="楷体" panose="02010609060101010101" charset="-122"/>
                <a:cs typeface="楷体" panose="02010609060101010101" charset="-122"/>
                <a:sym typeface="+mn-ea"/>
              </a:rPr>
              <a:t>1927年文家市决策后，毛泽东率领工农革命军建立了井冈山革命根据地，点燃了“工农武装割据”的星星之火</a:t>
            </a:r>
            <a:r>
              <a:rPr lang="zh-CN" sz="2400" b="1">
                <a:latin typeface="楷体" panose="02010609060101010101" charset="-122"/>
                <a:ea typeface="楷体" panose="02010609060101010101" charset="-122"/>
                <a:cs typeface="楷体" panose="02010609060101010101" charset="-122"/>
                <a:sym typeface="+mn-ea"/>
              </a:rPr>
              <a:t>，</a:t>
            </a:r>
            <a:r>
              <a:rPr sz="2400" b="1">
                <a:latin typeface="楷体" panose="02010609060101010101" charset="-122"/>
                <a:ea typeface="楷体" panose="02010609060101010101" charset="-122"/>
                <a:cs typeface="楷体" panose="02010609060101010101" charset="-122"/>
                <a:sym typeface="+mn-ea"/>
              </a:rPr>
              <a:t>提出了</a:t>
            </a:r>
            <a:r>
              <a:rPr lang="en-US" sz="2400" b="1">
                <a:latin typeface="楷体" panose="02010609060101010101" charset="-122"/>
                <a:ea typeface="楷体" panose="02010609060101010101" charset="-122"/>
                <a:cs typeface="楷体" panose="02010609060101010101" charset="-122"/>
                <a:sym typeface="+mn-ea"/>
              </a:rPr>
              <a:t> </a:t>
            </a:r>
            <a:r>
              <a:rPr sz="2400" b="1">
                <a:latin typeface="楷体" panose="02010609060101010101" charset="-122"/>
                <a:ea typeface="楷体" panose="02010609060101010101" charset="-122"/>
                <a:cs typeface="楷体" panose="02010609060101010101" charset="-122"/>
                <a:sym typeface="+mn-ea"/>
              </a:rPr>
              <a:t>“工农武装割据”理论。中国人民终于找到了适合中国国情的民主革命道路。</a:t>
            </a:r>
            <a:endParaRPr lang="zh-CN" altLang="en-US" sz="2400" b="1">
              <a:latin typeface="楷体" panose="02010609060101010101" charset="-122"/>
              <a:ea typeface="楷体" panose="02010609060101010101" charset="-122"/>
              <a:cs typeface="楷体" panose="02010609060101010101" charset="-122"/>
              <a:sym typeface="+mn-ea"/>
            </a:endParaRPr>
          </a:p>
        </p:txBody>
      </p:sp>
      <p:sp>
        <p:nvSpPr>
          <p:cNvPr id="4" name="文本框 3"/>
          <p:cNvSpPr txBox="1"/>
          <p:nvPr/>
        </p:nvSpPr>
        <p:spPr>
          <a:xfrm>
            <a:off x="6342380" y="599440"/>
            <a:ext cx="5715000" cy="460375"/>
          </a:xfrm>
          <a:prstGeom prst="rect">
            <a:avLst/>
          </a:prstGeom>
          <a:noFill/>
        </p:spPr>
        <p:txBody>
          <a:bodyPr wrap="square" rtlCol="0" anchor="t">
            <a:spAutoFit/>
          </a:bodyPr>
          <a:p>
            <a:r>
              <a:rPr sz="2400" b="1">
                <a:solidFill>
                  <a:schemeClr val="tx1"/>
                </a:solidFill>
                <a:effectLst/>
                <a:latin typeface="楷体" panose="02010609060101010101" charset="-122"/>
                <a:ea typeface="楷体" panose="02010609060101010101" charset="-122"/>
                <a:cs typeface="仿宋" panose="02010609060101010101" pitchFamily="49" charset="-122"/>
                <a:sym typeface="微软雅黑" panose="020B0503020204020204" charset="-122"/>
              </a:rPr>
              <a:t>近代中国人探索独立强国的道路选择</a:t>
            </a:r>
            <a:r>
              <a:rPr lang="zh-CN" sz="2400" b="1">
                <a:solidFill>
                  <a:schemeClr val="tx1"/>
                </a:solidFill>
                <a:effectLst/>
                <a:latin typeface="楷体" panose="02010609060101010101" charset="-122"/>
                <a:ea typeface="楷体" panose="02010609060101010101" charset="-122"/>
                <a:cs typeface="仿宋" panose="02010609060101010101" pitchFamily="49" charset="-122"/>
                <a:sym typeface="微软雅黑" panose="020B0503020204020204" charset="-122"/>
              </a:rPr>
              <a:t>：</a:t>
            </a:r>
            <a:endParaRPr lang="zh-CN" sz="2400" b="1">
              <a:solidFill>
                <a:schemeClr val="tx1"/>
              </a:solidFill>
              <a:effectLst/>
              <a:latin typeface="楷体" panose="02010609060101010101" charset="-122"/>
              <a:ea typeface="楷体" panose="02010609060101010101" charset="-122"/>
              <a:cs typeface="仿宋" panose="02010609060101010101" pitchFamily="49" charset="-122"/>
              <a:sym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4">
                                            <p:txEl>
                                              <p:pRg st="4294967295" end="429496729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01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01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01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01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301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3014">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3014">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3014">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3014">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3014">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4"/>
                                        </p:tgtEl>
                                        <p:attrNameLst>
                                          <p:attrName>style.visibility</p:attrName>
                                        </p:attrNameLst>
                                      </p:cBhvr>
                                      <p:to>
                                        <p:strVal val="visible"/>
                                      </p:to>
                                    </p:set>
                                    <p:anim calcmode="lin" valueType="num">
                                      <p:cBhvr additive="base">
                                        <p:cTn id="51" dur="500" fill="hold"/>
                                        <p:tgtEl>
                                          <p:spTgt spid="4"/>
                                        </p:tgtEl>
                                        <p:attrNameLst>
                                          <p:attrName>ppt_x</p:attrName>
                                        </p:attrNameLst>
                                      </p:cBhvr>
                                      <p:tavLst>
                                        <p:tav tm="0">
                                          <p:val>
                                            <p:strVal val="#ppt_x"/>
                                          </p:val>
                                        </p:tav>
                                        <p:tav tm="100000">
                                          <p:val>
                                            <p:strVal val="#ppt_x"/>
                                          </p:val>
                                        </p:tav>
                                      </p:tavLst>
                                    </p:anim>
                                    <p:anim calcmode="lin" valueType="num">
                                      <p:cBhvr additive="base">
                                        <p:cTn id="5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3"/>
                                        </p:tgtEl>
                                        <p:attrNameLst>
                                          <p:attrName>style.visibility</p:attrName>
                                        </p:attrNameLst>
                                      </p:cBhvr>
                                      <p:to>
                                        <p:strVal val="visible"/>
                                      </p:to>
                                    </p:set>
                                    <p:anim calcmode="lin" valueType="num">
                                      <p:cBhvr additive="base">
                                        <p:cTn id="57" dur="500" fill="hold"/>
                                        <p:tgtEl>
                                          <p:spTgt spid="3"/>
                                        </p:tgtEl>
                                        <p:attrNameLst>
                                          <p:attrName>ppt_x</p:attrName>
                                        </p:attrNameLst>
                                      </p:cBhvr>
                                      <p:tavLst>
                                        <p:tav tm="0">
                                          <p:val>
                                            <p:strVal val="#ppt_x"/>
                                          </p:val>
                                        </p:tav>
                                        <p:tav tm="100000">
                                          <p:val>
                                            <p:strVal val="#ppt_x"/>
                                          </p:val>
                                        </p:tav>
                                      </p:tavLst>
                                    </p:anim>
                                    <p:anim calcmode="lin" valueType="num">
                                      <p:cBhvr additive="base">
                                        <p:cTn id="5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4" grpId="0" build="p"/>
      <p:bldP spid="43014" grpId="1"/>
      <p:bldP spid="4" grpId="0"/>
      <p:bldP spid="4" grpId="1"/>
      <p:bldP spid="3" grpId="0" bldLvl="0" animBg="1"/>
      <p:bldP spid="3"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39700" y="972820"/>
            <a:ext cx="11912600" cy="1938020"/>
          </a:xfrm>
          <a:prstGeom prst="rect">
            <a:avLst/>
          </a:prstGeom>
          <a:noFill/>
          <a:ln w="9525">
            <a:noFill/>
          </a:ln>
        </p:spPr>
        <p:txBody>
          <a:bodyPr wrap="square">
            <a:spAutoFit/>
          </a:bodyPr>
          <a:p>
            <a:pPr marL="266700" indent="-266700"/>
            <a:r>
              <a:rPr lang="zh-CN" sz="2400" b="1">
                <a:latin typeface="楷体" panose="02010609060101010101" charset="-122"/>
                <a:ea typeface="楷体" panose="02010609060101010101" charset="-122"/>
                <a:cs typeface="楷体" panose="02010609060101010101" charset="-122"/>
              </a:rPr>
              <a:t>（</a:t>
            </a:r>
            <a:r>
              <a:rPr lang="en-US" sz="2400" b="1">
                <a:latin typeface="楷体" panose="02010609060101010101" charset="-122"/>
                <a:ea typeface="楷体" panose="02010609060101010101" charset="-122"/>
                <a:cs typeface="楷体" panose="02010609060101010101" charset="-122"/>
              </a:rPr>
              <a:t>2018</a:t>
            </a:r>
            <a:r>
              <a:rPr lang="zh-CN" sz="2400" b="1">
                <a:latin typeface="楷体" panose="02010609060101010101" charset="-122"/>
                <a:ea typeface="楷体" panose="02010609060101010101" charset="-122"/>
                <a:cs typeface="楷体" panose="02010609060101010101" charset="-122"/>
              </a:rPr>
              <a:t>·全国Ⅲ）</a:t>
            </a:r>
            <a:r>
              <a:rPr lang="en-US" sz="2400" b="1">
                <a:latin typeface="楷体" panose="02010609060101010101" charset="-122"/>
                <a:ea typeface="楷体" panose="02010609060101010101" charset="-122"/>
                <a:cs typeface="楷体" panose="02010609060101010101" charset="-122"/>
              </a:rPr>
              <a:t>1920</a:t>
            </a:r>
            <a:r>
              <a:rPr lang="zh-CN" sz="2400" b="1">
                <a:latin typeface="楷体" panose="02010609060101010101" charset="-122"/>
                <a:ea typeface="楷体" panose="02010609060101010101" charset="-122"/>
                <a:cs typeface="楷体" panose="02010609060101010101" charset="-122"/>
              </a:rPr>
              <a:t>年，一些人撰文批评工读互助等社会改良活动，认为“零零碎碎的救济”“无补大局”，主张对社会进行“根本改造”，走进工厂，深入工人群众。这表明当时（　　）</a:t>
            </a:r>
            <a:r>
              <a:rPr lang="en-US" sz="2400" b="1">
                <a:latin typeface="楷体" panose="02010609060101010101" charset="-122"/>
                <a:ea typeface="楷体" panose="02010609060101010101" charset="-122"/>
                <a:cs typeface="楷体" panose="02010609060101010101" charset="-122"/>
              </a:rPr>
              <a:t>A</a:t>
            </a:r>
            <a:r>
              <a:rPr lang="zh-CN" sz="2400" b="1">
                <a:latin typeface="楷体" panose="02010609060101010101" charset="-122"/>
                <a:ea typeface="楷体" panose="02010609060101010101" charset="-122"/>
                <a:cs typeface="楷体" panose="02010609060101010101" charset="-122"/>
              </a:rPr>
              <a:t>．民主与科学观念广泛传播</a:t>
            </a:r>
            <a:r>
              <a:rPr lang="en-US" sz="2400" b="1">
                <a:latin typeface="楷体" panose="02010609060101010101" charset="-122"/>
                <a:ea typeface="楷体" panose="02010609060101010101" charset="-122"/>
                <a:cs typeface="楷体" panose="02010609060101010101" charset="-122"/>
              </a:rPr>
              <a:t>           B</a:t>
            </a:r>
            <a:r>
              <a:rPr lang="zh-CN" sz="2400" b="1">
                <a:latin typeface="楷体" panose="02010609060101010101" charset="-122"/>
                <a:ea typeface="楷体" panose="02010609060101010101" charset="-122"/>
                <a:cs typeface="楷体" panose="02010609060101010101" charset="-122"/>
              </a:rPr>
              <a:t>．实业救国运动如火如荼</a:t>
            </a:r>
            <a:r>
              <a:rPr lang="en-US" sz="2400" b="1">
                <a:latin typeface="楷体" panose="02010609060101010101" charset="-122"/>
                <a:ea typeface="楷体" panose="02010609060101010101" charset="-122"/>
                <a:cs typeface="楷体" panose="02010609060101010101" charset="-122"/>
              </a:rPr>
              <a:t>C</a:t>
            </a:r>
            <a:r>
              <a:rPr lang="zh-CN" sz="2400" b="1">
                <a:latin typeface="楷体" panose="02010609060101010101" charset="-122"/>
                <a:ea typeface="楷体" panose="02010609060101010101" charset="-122"/>
                <a:cs typeface="楷体" panose="02010609060101010101" charset="-122"/>
              </a:rPr>
              <a:t>．马克思主义影响日益增强</a:t>
            </a:r>
            <a:r>
              <a:rPr lang="en-US" sz="2400" b="1">
                <a:latin typeface="楷体" panose="02010609060101010101" charset="-122"/>
                <a:ea typeface="楷体" panose="02010609060101010101" charset="-122"/>
                <a:cs typeface="楷体" panose="02010609060101010101" charset="-122"/>
              </a:rPr>
              <a:t>           D</a:t>
            </a:r>
            <a:r>
              <a:rPr lang="zh-CN" sz="2400" b="1">
                <a:latin typeface="楷体" panose="02010609060101010101" charset="-122"/>
                <a:ea typeface="楷体" panose="02010609060101010101" charset="-122"/>
                <a:cs typeface="楷体" panose="02010609060101010101" charset="-122"/>
              </a:rPr>
              <a:t>．批判传统礼教成为共识</a:t>
            </a:r>
            <a:endParaRPr lang="zh-CN" altLang="en-US" sz="2400" b="1">
              <a:latin typeface="楷体" panose="02010609060101010101" charset="-122"/>
              <a:ea typeface="楷体" panose="02010609060101010101" charset="-122"/>
              <a:cs typeface="楷体" panose="02010609060101010101" charset="-122"/>
            </a:endParaRPr>
          </a:p>
        </p:txBody>
      </p:sp>
      <p:sp>
        <p:nvSpPr>
          <p:cNvPr id="2" name="文本框 1"/>
          <p:cNvSpPr txBox="1"/>
          <p:nvPr/>
        </p:nvSpPr>
        <p:spPr>
          <a:xfrm>
            <a:off x="102235" y="3337560"/>
            <a:ext cx="11725275" cy="2306955"/>
          </a:xfrm>
          <a:prstGeom prst="rect">
            <a:avLst/>
          </a:prstGeom>
          <a:noFill/>
          <a:ln w="9525">
            <a:noFill/>
          </a:ln>
        </p:spPr>
        <p:txBody>
          <a:bodyPr wrap="square">
            <a:spAutoFit/>
          </a:bodyPr>
          <a:p>
            <a:pPr marL="266700" indent="-266700"/>
            <a:r>
              <a:rPr lang="zh-CN" sz="2400" b="1">
                <a:latin typeface="楷体" panose="02010609060101010101" charset="-122"/>
                <a:ea typeface="楷体" panose="02010609060101010101" charset="-122"/>
                <a:cs typeface="楷体" panose="02010609060101010101" charset="-122"/>
              </a:rPr>
              <a:t>（</a:t>
            </a:r>
            <a:r>
              <a:rPr lang="en-US" sz="2400" b="1">
                <a:latin typeface="楷体" panose="02010609060101010101" charset="-122"/>
                <a:ea typeface="楷体" panose="02010609060101010101" charset="-122"/>
                <a:cs typeface="楷体" panose="02010609060101010101" charset="-122"/>
              </a:rPr>
              <a:t>2021</a:t>
            </a:r>
            <a:r>
              <a:rPr lang="zh-CN" sz="2400" b="1">
                <a:latin typeface="楷体" panose="02010609060101010101" charset="-122"/>
                <a:ea typeface="楷体" panose="02010609060101010101" charset="-122"/>
                <a:cs typeface="楷体" panose="02010609060101010101" charset="-122"/>
              </a:rPr>
              <a:t>·全国）</a:t>
            </a:r>
            <a:r>
              <a:rPr lang="en-US" sz="2400" b="1">
                <a:latin typeface="楷体" panose="02010609060101010101" charset="-122"/>
                <a:ea typeface="楷体" panose="02010609060101010101" charset="-122"/>
                <a:cs typeface="楷体" panose="02010609060101010101" charset="-122"/>
              </a:rPr>
              <a:t>1934</a:t>
            </a:r>
            <a:r>
              <a:rPr lang="zh-CN" sz="2400" b="1">
                <a:latin typeface="楷体" panose="02010609060101010101" charset="-122"/>
                <a:ea typeface="楷体" panose="02010609060101010101" charset="-122"/>
                <a:cs typeface="楷体" panose="02010609060101010101" charset="-122"/>
              </a:rPr>
              <a:t>年，毛泽东提出：“我们是革命战争的领导者、组织者，我们又是群众生活的领导者、组织者……在这里，工作方法的问题，就严重地摆在我们的面前。我们不但要提出任务，而且要解决完成任务的方法问题。”当时毛泽东强调改进工作方法意在（　　）</a:t>
            </a:r>
            <a:r>
              <a:rPr lang="en-US" sz="2400" b="1">
                <a:latin typeface="楷体" panose="02010609060101010101" charset="-122"/>
                <a:ea typeface="楷体" panose="02010609060101010101" charset="-122"/>
                <a:cs typeface="楷体" panose="02010609060101010101" charset="-122"/>
              </a:rPr>
              <a:t>A</a:t>
            </a:r>
            <a:r>
              <a:rPr lang="zh-CN" sz="2400" b="1">
                <a:latin typeface="楷体" panose="02010609060101010101" charset="-122"/>
                <a:ea typeface="楷体" panose="02010609060101010101" charset="-122"/>
                <a:cs typeface="楷体" panose="02010609060101010101" charset="-122"/>
              </a:rPr>
              <a:t>．发动群众参加革命战争</a:t>
            </a:r>
            <a:r>
              <a:rPr lang="en-US" sz="2400" b="1">
                <a:latin typeface="楷体" panose="02010609060101010101" charset="-122"/>
                <a:ea typeface="楷体" panose="02010609060101010101" charset="-122"/>
                <a:cs typeface="楷体" panose="02010609060101010101" charset="-122"/>
              </a:rPr>
              <a:t>             B</a:t>
            </a:r>
            <a:r>
              <a:rPr lang="zh-CN" sz="2400" b="1">
                <a:latin typeface="楷体" panose="02010609060101010101" charset="-122"/>
                <a:ea typeface="楷体" panose="02010609060101010101" charset="-122"/>
                <a:cs typeface="楷体" panose="02010609060101010101" charset="-122"/>
              </a:rPr>
              <a:t>．开辟中国革命的新道路</a:t>
            </a:r>
            <a:r>
              <a:rPr lang="en-US" sz="2400" b="1">
                <a:latin typeface="楷体" panose="02010609060101010101" charset="-122"/>
                <a:ea typeface="楷体" panose="02010609060101010101" charset="-122"/>
                <a:cs typeface="楷体" panose="02010609060101010101" charset="-122"/>
              </a:rPr>
              <a:t>C</a:t>
            </a:r>
            <a:r>
              <a:rPr lang="zh-CN" sz="2400" b="1">
                <a:latin typeface="楷体" panose="02010609060101010101" charset="-122"/>
                <a:ea typeface="楷体" panose="02010609060101010101" charset="-122"/>
                <a:cs typeface="楷体" panose="02010609060101010101" charset="-122"/>
              </a:rPr>
              <a:t>．建立广泛革命统一战线</a:t>
            </a:r>
            <a:r>
              <a:rPr lang="en-US" sz="2400" b="1">
                <a:latin typeface="楷体" panose="02010609060101010101" charset="-122"/>
                <a:ea typeface="楷体" panose="02010609060101010101" charset="-122"/>
                <a:cs typeface="楷体" panose="02010609060101010101" charset="-122"/>
              </a:rPr>
              <a:t>             D</a:t>
            </a:r>
            <a:r>
              <a:rPr lang="zh-CN" sz="2400" b="1">
                <a:latin typeface="楷体" panose="02010609060101010101" charset="-122"/>
                <a:ea typeface="楷体" panose="02010609060101010101" charset="-122"/>
                <a:cs typeface="楷体" panose="02010609060101010101" charset="-122"/>
              </a:rPr>
              <a:t>．动员社会各界进行抗战</a:t>
            </a:r>
            <a:endParaRPr lang="zh-CN" altLang="en-US" sz="2400" b="1">
              <a:latin typeface="楷体" panose="02010609060101010101" charset="-122"/>
              <a:ea typeface="楷体" panose="02010609060101010101" charset="-122"/>
              <a:cs typeface="楷体" panose="02010609060101010101"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3969" name="TextBox 18"/>
          <p:cNvSpPr txBox="1"/>
          <p:nvPr/>
        </p:nvSpPr>
        <p:spPr>
          <a:xfrm>
            <a:off x="328295" y="1264285"/>
            <a:ext cx="10933430" cy="3602990"/>
          </a:xfrm>
          <a:prstGeom prst="rect">
            <a:avLst/>
          </a:prstGeom>
          <a:noFill/>
          <a:ln w="9525">
            <a:noFill/>
          </a:ln>
        </p:spPr>
        <p:txBody>
          <a:bodyPr wrap="square" anchor="t" anchorCtr="0"/>
          <a:p>
            <a:pPr indent="266700" algn="just"/>
            <a:r>
              <a:rPr lang="zh-CN" altLang="zh-CN" sz="2400" b="1" noProof="1">
                <a:latin typeface="楷体" panose="02010609060101010101" charset="-122"/>
                <a:ea typeface="楷体" panose="02010609060101010101" charset="-122"/>
                <a:cs typeface="楷体" panose="02010609060101010101" charset="-122"/>
              </a:rPr>
              <a:t>近代中华文化的传播</a:t>
            </a:r>
            <a:r>
              <a:rPr sz="2400" b="1" noProof="1">
                <a:gradFill>
                  <a:gsLst>
                    <a:gs pos="0">
                      <a:srgbClr val="012D86"/>
                    </a:gs>
                    <a:gs pos="100000">
                      <a:srgbClr val="0E2557"/>
                    </a:gs>
                  </a:gsLst>
                  <a:lin scaled="0"/>
                </a:gradFill>
                <a:latin typeface="楷体" panose="02010609060101010101" charset="-122"/>
                <a:ea typeface="楷体" panose="02010609060101010101" charset="-122"/>
                <a:cs typeface="楷体" panose="02010609060101010101" charset="-122"/>
                <a:sym typeface="微软雅黑" panose="020B0503020204020204" charset="-122"/>
              </a:rPr>
              <a:t>（东学西传）</a:t>
            </a:r>
            <a:endParaRPr lang="zh-CN" altLang="zh-CN" sz="2400" b="1" noProof="1">
              <a:latin typeface="楷体" panose="02010609060101010101" charset="-122"/>
              <a:ea typeface="楷体" panose="02010609060101010101" charset="-122"/>
              <a:cs typeface="楷体" panose="02010609060101010101" charset="-122"/>
            </a:endParaRPr>
          </a:p>
          <a:p>
            <a:pPr indent="266700" algn="just"/>
            <a:r>
              <a:rPr lang="en-US" altLang="zh-CN" sz="2400" b="1" noProof="1">
                <a:latin typeface="楷体" panose="02010609060101010101" charset="-122"/>
                <a:ea typeface="楷体" panose="02010609060101010101" charset="-122"/>
                <a:cs typeface="楷体" panose="02010609060101010101" charset="-122"/>
              </a:rPr>
              <a:t>(1)</a:t>
            </a:r>
            <a:r>
              <a:rPr lang="zh-CN" altLang="zh-CN" sz="2400" b="1" noProof="1">
                <a:latin typeface="楷体" panose="02010609060101010101" charset="-122"/>
                <a:ea typeface="楷体" panose="02010609060101010101" charset="-122"/>
                <a:cs typeface="楷体" panose="02010609060101010101" charset="-122"/>
              </a:rPr>
              <a:t>唐人街：</a:t>
            </a:r>
            <a:r>
              <a:rPr lang="en-US" altLang="zh-CN" sz="2400" b="1" noProof="1">
                <a:latin typeface="楷体" panose="02010609060101010101" charset="-122"/>
                <a:ea typeface="楷体" panose="02010609060101010101" charset="-122"/>
                <a:cs typeface="楷体" panose="02010609060101010101" charset="-122"/>
              </a:rPr>
              <a:t>19</a:t>
            </a:r>
            <a:r>
              <a:rPr lang="zh-CN" altLang="zh-CN" sz="2400" b="1" noProof="1">
                <a:latin typeface="楷体" panose="02010609060101010101" charset="-122"/>
                <a:ea typeface="楷体" panose="02010609060101010101" charset="-122"/>
                <a:cs typeface="楷体" panose="02010609060101010101" charset="-122"/>
              </a:rPr>
              <a:t>世纪，大量华工来到美洲和大洋洲，华工的聚集地形成唐人街，保留和传播着中华文化。</a:t>
            </a:r>
            <a:endParaRPr lang="zh-CN" altLang="zh-CN" sz="2400" b="1" noProof="1">
              <a:latin typeface="楷体" panose="02010609060101010101" charset="-122"/>
              <a:ea typeface="楷体" panose="02010609060101010101" charset="-122"/>
              <a:cs typeface="楷体" panose="02010609060101010101" charset="-122"/>
            </a:endParaRPr>
          </a:p>
          <a:p>
            <a:pPr indent="266700" algn="just"/>
            <a:r>
              <a:rPr lang="en-US" altLang="zh-CN" sz="2400" b="1" noProof="1">
                <a:latin typeface="楷体" panose="02010609060101010101" charset="-122"/>
                <a:ea typeface="楷体" panose="02010609060101010101" charset="-122"/>
                <a:cs typeface="楷体" panose="02010609060101010101" charset="-122"/>
              </a:rPr>
              <a:t>(2)</a:t>
            </a:r>
            <a:r>
              <a:rPr lang="zh-CN" altLang="zh-CN" sz="2400" b="1" noProof="1">
                <a:latin typeface="楷体" panose="02010609060101010101" charset="-122"/>
                <a:ea typeface="楷体" panose="02010609060101010101" charset="-122"/>
                <a:cs typeface="楷体" panose="02010609060101010101" charset="-122"/>
              </a:rPr>
              <a:t>科举制：鸦片战争后，中国的科举制被大量介绍到西方，对西方文官制度的形成有重要影响，促进了西方民主政治制度的完善。</a:t>
            </a:r>
            <a:endParaRPr lang="zh-CN" altLang="zh-CN" sz="2400" b="1" noProof="1">
              <a:latin typeface="楷体" panose="02010609060101010101" charset="-122"/>
              <a:ea typeface="楷体" panose="02010609060101010101" charset="-122"/>
              <a:cs typeface="楷体" panose="02010609060101010101" charset="-122"/>
            </a:endParaRPr>
          </a:p>
          <a:p>
            <a:pPr indent="266700" algn="just"/>
            <a:r>
              <a:rPr lang="en-US" altLang="zh-CN" sz="2400" b="1" noProof="1">
                <a:latin typeface="楷体" panose="02010609060101010101" charset="-122"/>
                <a:ea typeface="楷体" panose="02010609060101010101" charset="-122"/>
                <a:cs typeface="楷体" panose="02010609060101010101" charset="-122"/>
              </a:rPr>
              <a:t>(3)</a:t>
            </a:r>
            <a:r>
              <a:rPr lang="zh-CN" altLang="zh-CN" sz="2400" b="1" noProof="1">
                <a:latin typeface="楷体" panose="02010609060101010101" charset="-122"/>
                <a:ea typeface="楷体" panose="02010609060101010101" charset="-122"/>
                <a:cs typeface="楷体" panose="02010609060101010101" charset="-122"/>
              </a:rPr>
              <a:t>饮茶风俗：最初，中国茶主要在中国周边传播；近代以来，欧美、日本等地在接受中国茶和茶文化的同时，也根据自身的风俗习惯创造出新的茶文化。</a:t>
            </a:r>
            <a:endParaRPr lang="zh-CN" altLang="zh-CN" sz="2400" b="1" noProof="1">
              <a:latin typeface="楷体" panose="02010609060101010101" charset="-122"/>
              <a:ea typeface="楷体" panose="02010609060101010101" charset="-122"/>
              <a:cs typeface="楷体" panose="02010609060101010101" charset="-122"/>
            </a:endParaRPr>
          </a:p>
          <a:p>
            <a:pPr indent="266700" algn="just"/>
            <a:r>
              <a:rPr lang="en-US" altLang="zh-CN" sz="2400" b="1" noProof="1">
                <a:latin typeface="楷体" panose="02010609060101010101" charset="-122"/>
                <a:ea typeface="楷体" panose="02010609060101010101" charset="-122"/>
                <a:cs typeface="楷体" panose="02010609060101010101" charset="-122"/>
              </a:rPr>
              <a:t>(4)</a:t>
            </a:r>
            <a:r>
              <a:rPr lang="zh-CN" altLang="zh-CN" sz="2400" b="1" noProof="1">
                <a:latin typeface="楷体" panose="02010609060101010101" charset="-122"/>
                <a:ea typeface="楷体" panose="02010609060101010101" charset="-122"/>
                <a:cs typeface="楷体" panose="02010609060101010101" charset="-122"/>
              </a:rPr>
              <a:t>服饰风格：富有东方韵味的中国服饰文化传入欧洲，对欧洲尤其是法国的服装设计产生了深远的影响。</a:t>
            </a:r>
            <a:endParaRPr lang="zh-CN" altLang="zh-CN" sz="2400" b="1" noProof="1">
              <a:latin typeface="楷体" panose="02010609060101010101" charset="-122"/>
              <a:ea typeface="楷体" panose="02010609060101010101" charset="-122"/>
              <a:cs typeface="楷体" panose="02010609060101010101"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ïSḷïḓè"/>
        <p:cNvGrpSpPr/>
        <p:nvPr/>
      </p:nvGrpSpPr>
      <p:grpSpPr>
        <a:xfrm>
          <a:off x="0" y="0"/>
          <a:ext cx="0" cy="0"/>
          <a:chOff x="0" y="0"/>
          <a:chExt cx="0" cy="0"/>
        </a:xfrm>
      </p:grpSpPr>
      <p:sp>
        <p:nvSpPr>
          <p:cNvPr id="14" name="文本框 13"/>
          <p:cNvSpPr txBox="1"/>
          <p:nvPr>
            <p:custDataLst>
              <p:tags r:id="rId1"/>
            </p:custDataLst>
          </p:nvPr>
        </p:nvSpPr>
        <p:spPr>
          <a:xfrm>
            <a:off x="2799080" y="1056005"/>
            <a:ext cx="9109710" cy="718185"/>
          </a:xfrm>
          <a:prstGeom prst="rect">
            <a:avLst/>
          </a:prstGeom>
          <a:noFill/>
        </p:spPr>
        <p:txBody>
          <a:bodyPr wrap="square" rtlCol="0" anchor="t">
            <a:noAutofit/>
          </a:bodyPr>
          <a:p>
            <a:pPr>
              <a:lnSpc>
                <a:spcPct val="110000"/>
              </a:lnSpc>
            </a:pPr>
            <a:r>
              <a:rPr lang="zh-CN" altLang="zh-CN" sz="4000" b="1">
                <a:effectLst>
                  <a:outerShdw blurRad="38100" dist="38100" dir="2700000" algn="tl">
                    <a:srgbClr val="000000">
                      <a:alpha val="43137"/>
                    </a:srgbClr>
                  </a:outerShdw>
                </a:effectLst>
                <a:latin typeface="楷体" panose="02010609060101010101" charset="-122"/>
                <a:ea typeface="楷体" panose="02010609060101010101" charset="-122"/>
                <a:sym typeface="+mn-ea"/>
              </a:rPr>
              <a:t>近代中国的思想解放</a:t>
            </a:r>
            <a:endParaRPr lang="zh-CN" altLang="zh-CN" sz="4000" b="1">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sym typeface="+mn-ea"/>
            </a:endParaRPr>
          </a:p>
          <a:p>
            <a:pPr algn="ctr">
              <a:lnSpc>
                <a:spcPct val="110000"/>
              </a:lnSpc>
            </a:pPr>
            <a:r>
              <a:rPr lang="zh-CN" altLang="zh-CN" sz="4000" b="1">
                <a:effectLst>
                  <a:outerShdw blurRad="38100" dist="38100" dir="2700000" algn="tl">
                    <a:srgbClr val="000000">
                      <a:alpha val="43137"/>
                    </a:srgbClr>
                  </a:outerShdw>
                </a:effectLst>
                <a:latin typeface="楷体" panose="02010609060101010101" charset="-122"/>
                <a:ea typeface="楷体" panose="02010609060101010101" charset="-122"/>
                <a:sym typeface="+mn-ea"/>
              </a:rPr>
              <a:t> </a:t>
            </a:r>
            <a:r>
              <a:rPr lang="en-US" altLang="zh-CN" sz="4000" b="1">
                <a:effectLst>
                  <a:outerShdw blurRad="38100" dist="38100" dir="2700000" algn="tl">
                    <a:srgbClr val="000000">
                      <a:alpha val="43137"/>
                    </a:srgbClr>
                  </a:outerShdw>
                </a:effectLst>
                <a:latin typeface="楷体" panose="02010609060101010101" charset="-122"/>
                <a:ea typeface="楷体" panose="02010609060101010101" charset="-122"/>
                <a:sym typeface="+mn-ea"/>
              </a:rPr>
              <a:t>——</a:t>
            </a:r>
            <a:r>
              <a:rPr lang="zh-CN" altLang="en-US" sz="4000" b="1">
                <a:effectLst>
                  <a:outerShdw blurRad="38100" dist="38100" dir="2700000" algn="tl">
                    <a:srgbClr val="000000">
                      <a:alpha val="43137"/>
                    </a:srgbClr>
                  </a:outerShdw>
                </a:effectLst>
                <a:latin typeface="楷体" panose="02010609060101010101" charset="-122"/>
                <a:ea typeface="楷体" panose="02010609060101010101" charset="-122"/>
                <a:sym typeface="+mn-ea"/>
              </a:rPr>
              <a:t>学习西方与救亡图存</a:t>
            </a:r>
            <a:endParaRPr lang="zh-CN" altLang="zh-CN" sz="4000" b="1" dirty="0">
              <a:solidFill>
                <a:schemeClr val="tx1"/>
              </a:solidFill>
              <a:latin typeface="楷体" panose="02010609060101010101" charset="-122"/>
              <a:ea typeface="楷体" panose="02010609060101010101" charset="-122"/>
              <a:cs typeface="+mj-cs"/>
              <a:sym typeface="宋体" panose="02010600030101010101" pitchFamily="2" charset="-122"/>
            </a:endParaRPr>
          </a:p>
        </p:txBody>
      </p:sp>
      <p:sp>
        <p:nvSpPr>
          <p:cNvPr id="3" name="文本框 2"/>
          <p:cNvSpPr txBox="1"/>
          <p:nvPr/>
        </p:nvSpPr>
        <p:spPr>
          <a:xfrm>
            <a:off x="2967355" y="3014980"/>
            <a:ext cx="8286750" cy="615950"/>
          </a:xfrm>
          <a:prstGeom prst="rect">
            <a:avLst/>
          </a:prstGeom>
          <a:noFill/>
        </p:spPr>
        <p:txBody>
          <a:bodyPr wrap="square" rtlCol="0">
            <a:noAutofit/>
          </a:bodyPr>
          <a:p>
            <a:r>
              <a:rPr lang="zh-CN" altLang="en-US" sz="3600" b="1">
                <a:latin typeface="楷体" panose="02010609060101010101" charset="-122"/>
                <a:ea typeface="楷体" panose="02010609060101010101" charset="-122"/>
              </a:rPr>
              <a:t>一、</a:t>
            </a:r>
            <a:r>
              <a:rPr lang="zh-CN" altLang="en-US" sz="3600" b="1">
                <a:latin typeface="楷体" panose="02010609060101010101" charset="-122"/>
                <a:ea typeface="楷体" panose="02010609060101010101" charset="-122"/>
                <a:cs typeface="+mj-cs"/>
                <a:sym typeface="宋体" panose="02010600030101010101" pitchFamily="2" charset="-122"/>
              </a:rPr>
              <a:t>器物救国：师夷</a:t>
            </a:r>
            <a:r>
              <a:rPr lang="en-US" altLang="zh-CN" sz="3600" b="1">
                <a:latin typeface="楷体" panose="02010609060101010101" charset="-122"/>
                <a:ea typeface="楷体" panose="02010609060101010101" charset="-122"/>
                <a:cs typeface="+mj-cs"/>
                <a:sym typeface="宋体" panose="02010600030101010101" pitchFamily="2" charset="-122"/>
              </a:rPr>
              <a:t>——</a:t>
            </a:r>
            <a:r>
              <a:rPr lang="zh-CN" altLang="en-US" sz="3600" b="1">
                <a:latin typeface="楷体" panose="02010609060101010101" charset="-122"/>
                <a:ea typeface="楷体" panose="02010609060101010101" charset="-122"/>
                <a:cs typeface="+mj-cs"/>
                <a:sym typeface="宋体" panose="02010600030101010101" pitchFamily="2" charset="-122"/>
              </a:rPr>
              <a:t>制夷与自强</a:t>
            </a:r>
            <a:endParaRPr lang="zh-CN" altLang="zh-CN" sz="3600" b="1">
              <a:latin typeface="楷体" panose="02010609060101010101" charset="-122"/>
              <a:ea typeface="楷体" panose="02010609060101010101" charset="-122"/>
              <a:cs typeface="+mj-cs"/>
              <a:sym typeface="+mn-ea"/>
            </a:endParaRPr>
          </a:p>
        </p:txBody>
      </p:sp>
      <p:sp>
        <p:nvSpPr>
          <p:cNvPr id="10" name="文本框 9"/>
          <p:cNvSpPr txBox="1"/>
          <p:nvPr>
            <p:custDataLst>
              <p:tags r:id="rId2"/>
            </p:custDataLst>
          </p:nvPr>
        </p:nvSpPr>
        <p:spPr>
          <a:xfrm>
            <a:off x="2967355" y="3846830"/>
            <a:ext cx="7672705" cy="643890"/>
          </a:xfrm>
          <a:prstGeom prst="rect">
            <a:avLst/>
          </a:prstGeom>
          <a:noFill/>
        </p:spPr>
        <p:txBody>
          <a:bodyPr wrap="square" rtlCol="0">
            <a:noAutofit/>
          </a:bodyPr>
          <a:p>
            <a:r>
              <a:rPr lang="zh-CN" altLang="en-US" sz="3600" b="1">
                <a:latin typeface="楷体" panose="02010609060101010101" charset="-122"/>
                <a:ea typeface="楷体" panose="02010609060101010101" charset="-122"/>
              </a:rPr>
              <a:t>二、</a:t>
            </a:r>
            <a:r>
              <a:rPr lang="zh-CN" altLang="en-US" sz="3600" b="1">
                <a:latin typeface="楷体" panose="02010609060101010101" charset="-122"/>
                <a:ea typeface="楷体" panose="02010609060101010101" charset="-122"/>
                <a:cs typeface="+mj-cs"/>
                <a:sym typeface="宋体" panose="02010600030101010101" pitchFamily="2" charset="-122"/>
              </a:rPr>
              <a:t>制度</a:t>
            </a:r>
            <a:r>
              <a:rPr lang="zh-CN" altLang="en-US" sz="3600" b="1">
                <a:latin typeface="楷体" panose="02010609060101010101" charset="-122"/>
                <a:ea typeface="楷体" panose="02010609060101010101" charset="-122"/>
                <a:cs typeface="+mj-cs"/>
                <a:sym typeface="宋体" panose="02010600030101010101" pitchFamily="2" charset="-122"/>
              </a:rPr>
              <a:t>救国</a:t>
            </a:r>
            <a:r>
              <a:rPr lang="zh-CN" altLang="en-US" sz="3600" b="1">
                <a:latin typeface="楷体" panose="02010609060101010101" charset="-122"/>
                <a:ea typeface="楷体" panose="02010609060101010101" charset="-122"/>
                <a:cs typeface="+mj-cs"/>
                <a:sym typeface="宋体" panose="02010600030101010101" pitchFamily="2" charset="-122"/>
              </a:rPr>
              <a:t>：君主立宪与民主共和</a:t>
            </a:r>
            <a:endParaRPr lang="zh-CN" altLang="en-US" sz="3600" b="1" noProof="0">
              <a:ln>
                <a:noFill/>
              </a:ln>
              <a:solidFill>
                <a:schemeClr val="tx1"/>
              </a:solidFill>
              <a:effectLst/>
              <a:uLnTx/>
              <a:uFillTx/>
              <a:latin typeface="楷体" panose="02010609060101010101" charset="-122"/>
              <a:ea typeface="楷体" panose="02010609060101010101" charset="-122"/>
              <a:cs typeface="+mj-cs"/>
              <a:sym typeface="宋体" panose="02010600030101010101" pitchFamily="2" charset="-122"/>
            </a:endParaRPr>
          </a:p>
        </p:txBody>
      </p:sp>
      <p:sp>
        <p:nvSpPr>
          <p:cNvPr id="7" name="ïsḻîḓè"/>
          <p:cNvSpPr txBox="1"/>
          <p:nvPr>
            <p:custDataLst>
              <p:tags r:id="rId3"/>
            </p:custDataLst>
          </p:nvPr>
        </p:nvSpPr>
        <p:spPr>
          <a:xfrm>
            <a:off x="199390" y="1252220"/>
            <a:ext cx="2167255" cy="521970"/>
          </a:xfrm>
          <a:prstGeom prst="rect">
            <a:avLst/>
          </a:prstGeom>
          <a:noFill/>
        </p:spPr>
        <p:txBody>
          <a:bodyPr wrap="square" rtlCol="0">
            <a:spAutoFit/>
          </a:bodyPr>
          <a:p>
            <a:pPr algn="r"/>
            <a:r>
              <a:rPr lang="tr-TR" sz="2800" b="1" dirty="0">
                <a:solidFill>
                  <a:schemeClr val="accent1"/>
                </a:solidFill>
                <a:cs typeface="+mn-ea"/>
                <a:sym typeface="+mn-lt"/>
              </a:rPr>
              <a:t>CONTEN</a:t>
            </a:r>
            <a:r>
              <a:rPr lang="tr-TR" sz="300" b="1" dirty="0">
                <a:solidFill>
                  <a:schemeClr val="accent1"/>
                </a:solidFill>
                <a:cs typeface="+mn-ea"/>
                <a:sym typeface="+mn-lt"/>
              </a:rPr>
              <a:t>  </a:t>
            </a:r>
            <a:r>
              <a:rPr lang="tr-TR" sz="2800" b="1" dirty="0">
                <a:solidFill>
                  <a:schemeClr val="accent1"/>
                </a:solidFill>
                <a:cs typeface="+mn-ea"/>
                <a:sym typeface="+mn-lt"/>
              </a:rPr>
              <a:t>TS</a:t>
            </a:r>
            <a:endParaRPr lang="tr-TR" sz="2800" b="1" dirty="0">
              <a:solidFill>
                <a:schemeClr val="accent1"/>
              </a:solidFill>
              <a:cs typeface="+mn-ea"/>
              <a:sym typeface="+mn-lt"/>
            </a:endParaRPr>
          </a:p>
        </p:txBody>
      </p:sp>
      <p:sp>
        <p:nvSpPr>
          <p:cNvPr id="2" name="文本框 1"/>
          <p:cNvSpPr txBox="1"/>
          <p:nvPr>
            <p:custDataLst>
              <p:tags r:id="rId4"/>
            </p:custDataLst>
          </p:nvPr>
        </p:nvSpPr>
        <p:spPr>
          <a:xfrm>
            <a:off x="3030855" y="4617720"/>
            <a:ext cx="7672705" cy="643890"/>
          </a:xfrm>
          <a:prstGeom prst="rect">
            <a:avLst/>
          </a:prstGeom>
          <a:noFill/>
        </p:spPr>
        <p:txBody>
          <a:bodyPr wrap="square" rtlCol="0">
            <a:noAutofit/>
          </a:bodyPr>
          <a:p>
            <a:r>
              <a:rPr lang="zh-CN" altLang="en-US" sz="3600" b="1">
                <a:latin typeface="楷体" panose="02010609060101010101" charset="-122"/>
                <a:ea typeface="楷体" panose="02010609060101010101" charset="-122"/>
              </a:rPr>
              <a:t>三、</a:t>
            </a:r>
            <a:r>
              <a:rPr lang="zh-CN" altLang="en-US" sz="3600" b="1">
                <a:latin typeface="楷体" panose="02010609060101010101" charset="-122"/>
                <a:ea typeface="楷体" panose="02010609060101010101" charset="-122"/>
                <a:cs typeface="+mj-cs"/>
                <a:sym typeface="宋体" panose="02010600030101010101" pitchFamily="2" charset="-122"/>
              </a:rPr>
              <a:t>思想</a:t>
            </a:r>
            <a:r>
              <a:rPr lang="zh-CN" altLang="en-US" sz="3600" b="1">
                <a:latin typeface="楷体" panose="02010609060101010101" charset="-122"/>
                <a:ea typeface="楷体" panose="02010609060101010101" charset="-122"/>
                <a:cs typeface="+mj-cs"/>
                <a:sym typeface="宋体" panose="02010600030101010101" pitchFamily="2" charset="-122"/>
              </a:rPr>
              <a:t>救国</a:t>
            </a:r>
            <a:r>
              <a:rPr lang="zh-CN" altLang="en-US" sz="3600" b="1">
                <a:latin typeface="楷体" panose="02010609060101010101" charset="-122"/>
                <a:ea typeface="楷体" panose="02010609060101010101" charset="-122"/>
                <a:cs typeface="+mj-cs"/>
                <a:sym typeface="宋体" panose="02010600030101010101" pitchFamily="2" charset="-122"/>
              </a:rPr>
              <a:t>：资本主义与社会主义</a:t>
            </a:r>
            <a:endParaRPr lang="zh-CN" altLang="en-US" sz="3600" b="1" noProof="0">
              <a:ln>
                <a:noFill/>
              </a:ln>
              <a:solidFill>
                <a:schemeClr val="tx1"/>
              </a:solidFill>
              <a:effectLst/>
              <a:uLnTx/>
              <a:uFillTx/>
              <a:latin typeface="楷体" panose="02010609060101010101" charset="-122"/>
              <a:ea typeface="楷体" panose="02010609060101010101" charset="-122"/>
              <a:cs typeface="+mj-cs"/>
              <a:sym typeface="宋体" panose="02010600030101010101" pitchFamily="2" charset="-122"/>
            </a:endParaRPr>
          </a:p>
        </p:txBody>
      </p:sp>
    </p:spTree>
    <p:custDataLst>
      <p:tags r:id="rId5"/>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îśľîḍe"/>
        <p:cNvGrpSpPr/>
        <p:nvPr/>
      </p:nvGrpSpPr>
      <p:grpSpPr>
        <a:xfrm>
          <a:off x="0" y="0"/>
          <a:ext cx="0" cy="0"/>
          <a:chOff x="0" y="0"/>
          <a:chExt cx="0" cy="0"/>
        </a:xfrm>
      </p:grpSpPr>
      <p:sp>
        <p:nvSpPr>
          <p:cNvPr id="8" name="文本框 7"/>
          <p:cNvSpPr txBox="1"/>
          <p:nvPr/>
        </p:nvSpPr>
        <p:spPr>
          <a:xfrm>
            <a:off x="2618105" y="2960370"/>
            <a:ext cx="7690485" cy="1198880"/>
          </a:xfrm>
          <a:prstGeom prst="rect">
            <a:avLst/>
          </a:prstGeom>
          <a:solidFill>
            <a:schemeClr val="bg1"/>
          </a:solidFill>
        </p:spPr>
        <p:txBody>
          <a:bodyPr wrap="square" rtlCol="0">
            <a:spAutoFit/>
          </a:bodyPr>
          <a:p>
            <a:pPr algn="ctr"/>
            <a:r>
              <a:rPr lang="zh-CN" altLang="en-US" sz="3600" b="1">
                <a:latin typeface="楷体" panose="02010609060101010101" charset="-122"/>
                <a:ea typeface="楷体" panose="02010609060101010101" charset="-122"/>
                <a:sym typeface="+mn-ea"/>
              </a:rPr>
              <a:t>一、</a:t>
            </a:r>
            <a:r>
              <a:rPr lang="zh-CN" altLang="en-US" sz="3600" b="1">
                <a:latin typeface="楷体" panose="02010609060101010101" charset="-122"/>
                <a:ea typeface="楷体" panose="02010609060101010101" charset="-122"/>
                <a:cs typeface="+mj-cs"/>
                <a:sym typeface="宋体" panose="02010600030101010101" pitchFamily="2" charset="-122"/>
              </a:rPr>
              <a:t>器物救国：师夷</a:t>
            </a:r>
            <a:r>
              <a:rPr lang="en-US" altLang="zh-CN" sz="3600" b="1">
                <a:latin typeface="楷体" panose="02010609060101010101" charset="-122"/>
                <a:ea typeface="楷体" panose="02010609060101010101" charset="-122"/>
                <a:cs typeface="+mj-cs"/>
                <a:sym typeface="宋体" panose="02010600030101010101" pitchFamily="2" charset="-122"/>
              </a:rPr>
              <a:t>——</a:t>
            </a:r>
            <a:r>
              <a:rPr lang="zh-CN" altLang="en-US" sz="3600" b="1">
                <a:latin typeface="楷体" panose="02010609060101010101" charset="-122"/>
                <a:ea typeface="楷体" panose="02010609060101010101" charset="-122"/>
                <a:cs typeface="+mj-cs"/>
                <a:sym typeface="宋体" panose="02010600030101010101" pitchFamily="2" charset="-122"/>
              </a:rPr>
              <a:t>制夷与自强</a:t>
            </a:r>
            <a:endParaRPr lang="zh-CN" altLang="zh-CN" sz="3600" b="1">
              <a:latin typeface="楷体" panose="02010609060101010101" charset="-122"/>
              <a:ea typeface="楷体" panose="02010609060101010101" charset="-122"/>
              <a:cs typeface="+mj-cs"/>
              <a:sym typeface="+mn-ea"/>
            </a:endParaRPr>
          </a:p>
          <a:p>
            <a:pPr algn="ctr"/>
            <a:endParaRPr lang="zh-CN" altLang="en-US" sz="3600" b="1">
              <a:latin typeface="楷体" panose="02010609060101010101" charset="-122"/>
              <a:ea typeface="楷体" panose="02010609060101010101" charset="-122"/>
              <a:cs typeface="+mj-cs"/>
              <a:sym typeface="宋体" panose="02010600030101010101" pitchFamily="2" charset="-122"/>
            </a:endParaRP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95250" y="0"/>
            <a:ext cx="6933565" cy="478155"/>
          </a:xfrm>
          <a:prstGeom prst="rect">
            <a:avLst/>
          </a:prstGeom>
          <a:solidFill>
            <a:schemeClr val="bg2"/>
          </a:solidFill>
          <a:ln w="28575">
            <a:solidFill>
              <a:schemeClr val="tx1"/>
            </a:solidFill>
          </a:ln>
        </p:spPr>
        <p:txBody>
          <a:bodyPr>
            <a:noAutofit/>
            <a:scene3d>
              <a:camera prst="orthographicFront"/>
              <a:lightRig rig="threePt" dir="t"/>
            </a:scene3d>
          </a:bodyPr>
          <a:p>
            <a:pPr algn="l"/>
            <a:r>
              <a:rPr lang="en-US" altLang="zh-CN" sz="2800" b="1">
                <a:latin typeface="楷体" panose="02010609060101010101" charset="-122"/>
                <a:ea typeface="楷体" panose="02010609060101010101" charset="-122"/>
                <a:sym typeface="+mn-ea"/>
              </a:rPr>
              <a:t>   </a:t>
            </a:r>
            <a:r>
              <a:rPr lang="zh-CN" altLang="en-US" sz="2800" b="1">
                <a:latin typeface="楷体" panose="02010609060101010101" charset="-122"/>
                <a:ea typeface="楷体" panose="02010609060101010101" charset="-122"/>
                <a:sym typeface="+mn-ea"/>
              </a:rPr>
              <a:t>一、</a:t>
            </a:r>
            <a:r>
              <a:rPr lang="zh-CN" altLang="en-US" sz="2800" b="1">
                <a:latin typeface="楷体" panose="02010609060101010101" charset="-122"/>
                <a:ea typeface="楷体" panose="02010609060101010101" charset="-122"/>
                <a:cs typeface="+mj-cs"/>
                <a:sym typeface="宋体" panose="02010600030101010101" pitchFamily="2" charset="-122"/>
              </a:rPr>
              <a:t>器物救国：师夷</a:t>
            </a:r>
            <a:r>
              <a:rPr lang="en-US" altLang="zh-CN" sz="2800" b="1">
                <a:latin typeface="楷体" panose="02010609060101010101" charset="-122"/>
                <a:ea typeface="楷体" panose="02010609060101010101" charset="-122"/>
                <a:cs typeface="+mj-cs"/>
                <a:sym typeface="宋体" panose="02010600030101010101" pitchFamily="2" charset="-122"/>
              </a:rPr>
              <a:t>——</a:t>
            </a:r>
            <a:r>
              <a:rPr lang="zh-CN" altLang="en-US" sz="2800" b="1">
                <a:latin typeface="楷体" panose="02010609060101010101" charset="-122"/>
                <a:ea typeface="楷体" panose="02010609060101010101" charset="-122"/>
                <a:cs typeface="+mj-cs"/>
                <a:sym typeface="宋体" panose="02010600030101010101" pitchFamily="2" charset="-122"/>
              </a:rPr>
              <a:t>制夷与自强</a:t>
            </a:r>
            <a:endParaRPr kumimoji="0" lang="zh-CN" altLang="zh-CN" sz="2800" b="1" kern="1200" cap="none" spc="0" normalizeH="0" baseline="0" noProof="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cs"/>
            </a:endParaRPr>
          </a:p>
        </p:txBody>
      </p:sp>
      <p:pic>
        <p:nvPicPr>
          <p:cNvPr id="10248" name="Picture 3" descr="林则徐"/>
          <p:cNvPicPr>
            <a:picLocks noChangeAspect="1"/>
          </p:cNvPicPr>
          <p:nvPr/>
        </p:nvPicPr>
        <p:blipFill>
          <a:blip r:embed="rId2"/>
          <a:srcRect l="2043" t="1393" r="1872" b="6000"/>
          <a:stretch>
            <a:fillRect/>
          </a:stretch>
        </p:blipFill>
        <p:spPr>
          <a:xfrm>
            <a:off x="8418830" y="75565"/>
            <a:ext cx="1818640" cy="2755265"/>
          </a:xfrm>
          <a:prstGeom prst="rect">
            <a:avLst/>
          </a:prstGeom>
          <a:noFill/>
          <a:ln w="76200" cap="flat" cmpd="sng">
            <a:solidFill>
              <a:srgbClr val="800000"/>
            </a:solidFill>
            <a:prstDash val="solid"/>
            <a:miter/>
            <a:headEnd type="none" w="med" len="med"/>
            <a:tailEnd type="none" w="med" len="med"/>
          </a:ln>
        </p:spPr>
      </p:pic>
      <p:pic>
        <p:nvPicPr>
          <p:cNvPr id="10249" name="Picture 7" descr="xin_a2602b579b4f40c499321dbf190c3c24"/>
          <p:cNvPicPr>
            <a:picLocks noChangeAspect="1"/>
          </p:cNvPicPr>
          <p:nvPr/>
        </p:nvPicPr>
        <p:blipFill>
          <a:blip r:embed="rId3"/>
          <a:stretch>
            <a:fillRect/>
          </a:stretch>
        </p:blipFill>
        <p:spPr>
          <a:xfrm>
            <a:off x="10405110" y="75565"/>
            <a:ext cx="1694815" cy="2755900"/>
          </a:xfrm>
          <a:prstGeom prst="rect">
            <a:avLst/>
          </a:prstGeom>
          <a:noFill/>
          <a:ln w="76200" cap="flat" cmpd="sng">
            <a:solidFill>
              <a:srgbClr val="993300"/>
            </a:solidFill>
            <a:prstDash val="solid"/>
            <a:miter/>
            <a:headEnd type="none" w="med" len="med"/>
            <a:tailEnd type="none" w="med" len="med"/>
          </a:ln>
        </p:spPr>
      </p:pic>
      <p:sp>
        <p:nvSpPr>
          <p:cNvPr id="2" name="文本框 1"/>
          <p:cNvSpPr txBox="1"/>
          <p:nvPr/>
        </p:nvSpPr>
        <p:spPr>
          <a:xfrm>
            <a:off x="4681221" y="658495"/>
            <a:ext cx="2021840" cy="460375"/>
          </a:xfrm>
          <a:prstGeom prst="rect">
            <a:avLst/>
          </a:prstGeom>
          <a:noFill/>
        </p:spPr>
        <p:txBody>
          <a:bodyPr wrap="none" rtlCol="0" anchor="t">
            <a:spAutoFit/>
          </a:bodyPr>
          <a:p>
            <a:pPr algn="ctr"/>
            <a:r>
              <a:rPr lang="en-US" altLang="zh-CN" sz="2400" b="1" dirty="0">
                <a:solidFill>
                  <a:schemeClr val="tx1"/>
                </a:solidFill>
                <a:latin typeface="楷体" panose="02010609060101010101" charset="-122"/>
                <a:ea typeface="楷体" panose="02010609060101010101" charset="-122"/>
                <a:sym typeface="+mn-ea"/>
              </a:rPr>
              <a:t>19</a:t>
            </a:r>
            <a:r>
              <a:rPr lang="zh-CN" altLang="en-US" sz="2400" b="1" dirty="0">
                <a:solidFill>
                  <a:schemeClr val="tx1"/>
                </a:solidFill>
                <a:latin typeface="楷体" panose="02010609060101010101" charset="-122"/>
                <a:ea typeface="楷体" panose="02010609060101010101" charset="-122"/>
                <a:sym typeface="+mn-ea"/>
              </a:rPr>
              <a:t>世纪</a:t>
            </a:r>
            <a:r>
              <a:rPr lang="en-US" altLang="zh-CN" sz="2400" b="1" dirty="0">
                <a:solidFill>
                  <a:schemeClr val="tx1"/>
                </a:solidFill>
                <a:latin typeface="楷体" panose="02010609060101010101" charset="-122"/>
                <a:ea typeface="楷体" panose="02010609060101010101" charset="-122"/>
                <a:sym typeface="+mn-ea"/>
              </a:rPr>
              <a:t>40</a:t>
            </a:r>
            <a:r>
              <a:rPr lang="zh-CN" altLang="en-US" sz="2400" b="1" dirty="0">
                <a:solidFill>
                  <a:schemeClr val="tx1"/>
                </a:solidFill>
                <a:latin typeface="楷体" panose="02010609060101010101" charset="-122"/>
                <a:ea typeface="楷体" panose="02010609060101010101" charset="-122"/>
                <a:sym typeface="+mn-ea"/>
              </a:rPr>
              <a:t>年代</a:t>
            </a:r>
            <a:endParaRPr lang="zh-CN" altLang="en-US" sz="2400" b="1" dirty="0">
              <a:solidFill>
                <a:schemeClr val="tx1"/>
              </a:solidFill>
              <a:latin typeface="楷体" panose="02010609060101010101" charset="-122"/>
              <a:ea typeface="楷体" panose="02010609060101010101" charset="-122"/>
              <a:sym typeface="+mn-ea"/>
            </a:endParaRPr>
          </a:p>
        </p:txBody>
      </p:sp>
      <p:sp>
        <p:nvSpPr>
          <p:cNvPr id="3" name="文本框 2"/>
          <p:cNvSpPr txBox="1"/>
          <p:nvPr/>
        </p:nvSpPr>
        <p:spPr>
          <a:xfrm>
            <a:off x="207645" y="658495"/>
            <a:ext cx="5694680" cy="460375"/>
          </a:xfrm>
          <a:prstGeom prst="rect">
            <a:avLst/>
          </a:prstGeom>
          <a:noFill/>
        </p:spPr>
        <p:txBody>
          <a:bodyPr wrap="square" rtlCol="0">
            <a:spAutoFit/>
          </a:bodyPr>
          <a:p>
            <a:r>
              <a:rPr lang="zh-CN" altLang="en-US" sz="2400" b="1">
                <a:latin typeface="楷体" panose="02010609060101010101" charset="-122"/>
                <a:ea typeface="楷体" panose="02010609060101010101" charset="-122"/>
              </a:rPr>
              <a:t>（一）抵抗派：师夷长技以制夷</a:t>
            </a:r>
            <a:endParaRPr lang="zh-CN" altLang="en-US" sz="2400" b="1">
              <a:latin typeface="楷体" panose="02010609060101010101" charset="-122"/>
              <a:ea typeface="楷体" panose="02010609060101010101" charset="-122"/>
            </a:endParaRPr>
          </a:p>
        </p:txBody>
      </p:sp>
      <p:sp>
        <p:nvSpPr>
          <p:cNvPr id="5" name="文本框 4"/>
          <p:cNvSpPr txBox="1"/>
          <p:nvPr/>
        </p:nvSpPr>
        <p:spPr>
          <a:xfrm>
            <a:off x="344805" y="967740"/>
            <a:ext cx="7810500" cy="1751965"/>
          </a:xfrm>
          <a:prstGeom prst="rect">
            <a:avLst/>
          </a:prstGeom>
          <a:noFill/>
        </p:spPr>
        <p:txBody>
          <a:bodyPr wrap="square" rtlCol="0" anchor="t">
            <a:spAutoFit/>
          </a:bodyPr>
          <a:p>
            <a:pPr marL="342900" indent="-342900" fontAlgn="auto">
              <a:lnSpc>
                <a:spcPct val="120000"/>
              </a:lnSpc>
              <a:spcBef>
                <a:spcPts val="0"/>
              </a:spcBef>
            </a:pPr>
            <a:r>
              <a:rPr lang="en-US" altLang="zh-CN" sz="2400" b="1" dirty="0">
                <a:solidFill>
                  <a:schemeClr val="tx1"/>
                </a:solidFill>
                <a:latin typeface="楷体" panose="02010609060101010101" charset="-122"/>
                <a:ea typeface="楷体" panose="02010609060101010101" charset="-122"/>
                <a:cs typeface="楷体" panose="02010609060101010101" charset="-122"/>
                <a:sym typeface="+mn-ea"/>
              </a:rPr>
              <a:t>1</a:t>
            </a:r>
            <a:r>
              <a:rPr lang="zh-CN" altLang="en-US" sz="2400" b="1" dirty="0">
                <a:solidFill>
                  <a:schemeClr val="tx1"/>
                </a:solidFill>
                <a:latin typeface="楷体" panose="02010609060101010101" charset="-122"/>
                <a:ea typeface="楷体" panose="02010609060101010101" charset="-122"/>
                <a:cs typeface="楷体" panose="02010609060101010101" charset="-122"/>
                <a:sym typeface="+mn-ea"/>
              </a:rPr>
              <a:t>、背景：</a:t>
            </a:r>
            <a:endParaRPr lang="zh-CN" altLang="en-US" sz="2400" b="1" dirty="0">
              <a:solidFill>
                <a:schemeClr val="tx1"/>
              </a:solidFill>
              <a:latin typeface="楷体" panose="02010609060101010101" charset="-122"/>
              <a:ea typeface="楷体" panose="02010609060101010101" charset="-122"/>
              <a:cs typeface="楷体" panose="02010609060101010101" charset="-122"/>
              <a:sym typeface="+mn-ea"/>
            </a:endParaRPr>
          </a:p>
          <a:p>
            <a:pPr marL="342900" indent="-342900" fontAlgn="auto">
              <a:lnSpc>
                <a:spcPct val="110000"/>
              </a:lnSpc>
              <a:spcBef>
                <a:spcPts val="0"/>
              </a:spcBef>
            </a:pPr>
            <a:r>
              <a:rPr lang="zh-CN" sz="2400" b="1" dirty="0">
                <a:solidFill>
                  <a:schemeClr val="tx1"/>
                </a:solidFill>
                <a:latin typeface="楷体" panose="02010609060101010101" charset="-122"/>
                <a:ea typeface="楷体" panose="02010609060101010101" charset="-122"/>
                <a:cs typeface="楷体" panose="02010609060101010101" charset="-122"/>
                <a:sym typeface="+mn-ea"/>
              </a:rPr>
              <a:t>（</a:t>
            </a:r>
            <a:r>
              <a:rPr lang="en-US" altLang="zh-CN" sz="2400" b="1" dirty="0">
                <a:solidFill>
                  <a:schemeClr val="tx1"/>
                </a:solidFill>
                <a:latin typeface="楷体" panose="02010609060101010101" charset="-122"/>
                <a:ea typeface="楷体" panose="02010609060101010101" charset="-122"/>
                <a:cs typeface="楷体" panose="02010609060101010101" charset="-122"/>
                <a:sym typeface="+mn-ea"/>
              </a:rPr>
              <a:t>1</a:t>
            </a:r>
            <a:r>
              <a:rPr lang="zh-CN" altLang="en-US" sz="2400" b="1" dirty="0">
                <a:solidFill>
                  <a:schemeClr val="tx1"/>
                </a:solidFill>
                <a:latin typeface="楷体" panose="02010609060101010101" charset="-122"/>
                <a:ea typeface="楷体" panose="02010609060101010101" charset="-122"/>
                <a:cs typeface="楷体" panose="02010609060101010101" charset="-122"/>
                <a:sym typeface="+mn-ea"/>
              </a:rPr>
              <a:t>）中国：封建统治危机四伏</a:t>
            </a:r>
            <a:endParaRPr lang="zh-CN" altLang="en-US" sz="2400" b="1" dirty="0">
              <a:solidFill>
                <a:schemeClr val="tx1"/>
              </a:solidFill>
              <a:latin typeface="楷体" panose="02010609060101010101" charset="-122"/>
              <a:ea typeface="楷体" panose="02010609060101010101" charset="-122"/>
              <a:cs typeface="楷体" panose="02010609060101010101" charset="-122"/>
              <a:sym typeface="+mn-ea"/>
            </a:endParaRPr>
          </a:p>
          <a:p>
            <a:pPr marL="342900" indent="-342900" fontAlgn="auto">
              <a:lnSpc>
                <a:spcPct val="110000"/>
              </a:lnSpc>
              <a:spcBef>
                <a:spcPts val="0"/>
              </a:spcBef>
            </a:pPr>
            <a:r>
              <a:rPr lang="zh-CN" sz="2400" b="1" dirty="0">
                <a:solidFill>
                  <a:schemeClr val="tx1"/>
                </a:solidFill>
                <a:latin typeface="楷体" panose="02010609060101010101" charset="-122"/>
                <a:ea typeface="楷体" panose="02010609060101010101" charset="-122"/>
                <a:cs typeface="楷体" panose="02010609060101010101" charset="-122"/>
                <a:sym typeface="+mn-ea"/>
              </a:rPr>
              <a:t>（</a:t>
            </a:r>
            <a:r>
              <a:rPr lang="en-US" altLang="zh-CN" sz="2400" b="1" dirty="0">
                <a:solidFill>
                  <a:schemeClr val="tx1"/>
                </a:solidFill>
                <a:latin typeface="楷体" panose="02010609060101010101" charset="-122"/>
                <a:ea typeface="楷体" panose="02010609060101010101" charset="-122"/>
                <a:cs typeface="楷体" panose="02010609060101010101" charset="-122"/>
                <a:sym typeface="+mn-ea"/>
              </a:rPr>
              <a:t>2</a:t>
            </a:r>
            <a:r>
              <a:rPr lang="zh-CN" altLang="en-US" sz="2400" b="1" dirty="0">
                <a:solidFill>
                  <a:schemeClr val="tx1"/>
                </a:solidFill>
                <a:latin typeface="楷体" panose="02010609060101010101" charset="-122"/>
                <a:ea typeface="楷体" panose="02010609060101010101" charset="-122"/>
                <a:cs typeface="楷体" panose="02010609060101010101" charset="-122"/>
                <a:sym typeface="+mn-ea"/>
              </a:rPr>
              <a:t>）国际：西方资本主义国家崛起，殖民扩张。</a:t>
            </a:r>
            <a:endParaRPr lang="zh-CN" altLang="en-US" sz="2400" b="1" noProof="1" dirty="0">
              <a:solidFill>
                <a:schemeClr val="tx1"/>
              </a:solidFill>
              <a:effectLst>
                <a:outerShdw blurRad="38100" dist="38100" dir="2700000">
                  <a:srgbClr val="C0C0C0"/>
                </a:outerShdw>
              </a:effectLst>
              <a:latin typeface="楷体" panose="02010609060101010101" charset="-122"/>
              <a:ea typeface="楷体" panose="02010609060101010101" charset="-122"/>
              <a:cs typeface="楷体" panose="02010609060101010101" charset="-122"/>
            </a:endParaRPr>
          </a:p>
          <a:p>
            <a:pPr marL="342900" indent="-342900" fontAlgn="auto">
              <a:lnSpc>
                <a:spcPct val="110000"/>
              </a:lnSpc>
              <a:spcBef>
                <a:spcPts val="0"/>
              </a:spcBef>
            </a:pPr>
            <a:r>
              <a:rPr lang="zh-CN" sz="2400" b="1" dirty="0">
                <a:solidFill>
                  <a:schemeClr val="tx1"/>
                </a:solidFill>
                <a:latin typeface="楷体" panose="02010609060101010101" charset="-122"/>
                <a:ea typeface="楷体" panose="02010609060101010101" charset="-122"/>
                <a:cs typeface="楷体" panose="02010609060101010101" charset="-122"/>
                <a:sym typeface="+mn-ea"/>
              </a:rPr>
              <a:t>（</a:t>
            </a:r>
            <a:r>
              <a:rPr lang="en-US" altLang="zh-CN" sz="2400" b="1" dirty="0">
                <a:solidFill>
                  <a:schemeClr val="tx1"/>
                </a:solidFill>
                <a:latin typeface="楷体" panose="02010609060101010101" charset="-122"/>
                <a:ea typeface="楷体" panose="02010609060101010101" charset="-122"/>
                <a:cs typeface="楷体" panose="02010609060101010101" charset="-122"/>
                <a:sym typeface="+mn-ea"/>
              </a:rPr>
              <a:t>3</a:t>
            </a:r>
            <a:r>
              <a:rPr lang="zh-CN" altLang="en-US" sz="2400" b="1" dirty="0">
                <a:solidFill>
                  <a:schemeClr val="tx1"/>
                </a:solidFill>
                <a:latin typeface="楷体" panose="02010609060101010101" charset="-122"/>
                <a:ea typeface="楷体" panose="02010609060101010101" charset="-122"/>
                <a:cs typeface="楷体" panose="02010609060101010101" charset="-122"/>
                <a:sym typeface="+mn-ea"/>
              </a:rPr>
              <a:t>）直接：鸦片战争战败，惊醒志士。</a:t>
            </a:r>
            <a:endParaRPr lang="zh-CN" altLang="en-US" sz="2400" b="1" dirty="0">
              <a:solidFill>
                <a:schemeClr val="tx1"/>
              </a:solidFill>
              <a:latin typeface="楷体" panose="02010609060101010101" charset="-122"/>
              <a:ea typeface="楷体" panose="02010609060101010101" charset="-122"/>
              <a:cs typeface="楷体" panose="02010609060101010101" charset="-122"/>
              <a:sym typeface="+mn-ea"/>
            </a:endParaRPr>
          </a:p>
        </p:txBody>
      </p:sp>
      <p:sp>
        <p:nvSpPr>
          <p:cNvPr id="6" name="文本框 5"/>
          <p:cNvSpPr txBox="1"/>
          <p:nvPr/>
        </p:nvSpPr>
        <p:spPr>
          <a:xfrm>
            <a:off x="137160" y="2719705"/>
            <a:ext cx="11892280" cy="2011680"/>
          </a:xfrm>
          <a:prstGeom prst="rect">
            <a:avLst/>
          </a:prstGeom>
          <a:noFill/>
        </p:spPr>
        <p:txBody>
          <a:bodyPr wrap="square" rtlCol="0" anchor="t">
            <a:spAutoFit/>
          </a:bodyPr>
          <a:p>
            <a:pPr marL="342900" indent="-342900">
              <a:spcBef>
                <a:spcPct val="20000"/>
              </a:spcBef>
              <a:buClrTx/>
              <a:buFontTx/>
            </a:pPr>
            <a:r>
              <a:rPr lang="en-US" altLang="zh-CN" sz="2400" b="1">
                <a:latin typeface="楷体" panose="02010609060101010101" charset="-122"/>
                <a:ea typeface="楷体" panose="02010609060101010101" charset="-122"/>
                <a:cs typeface="楷体" panose="02010609060101010101" charset="-122"/>
                <a:sym typeface="+mn-ea"/>
              </a:rPr>
              <a:t>2</a:t>
            </a:r>
            <a:r>
              <a:rPr lang="zh-CN" sz="2400" b="1">
                <a:latin typeface="楷体" panose="02010609060101010101" charset="-122"/>
                <a:ea typeface="楷体" panose="02010609060101010101" charset="-122"/>
                <a:cs typeface="楷体" panose="02010609060101010101" charset="-122"/>
                <a:sym typeface="+mn-ea"/>
              </a:rPr>
              <a:t>、代表人物及主张</a:t>
            </a:r>
            <a:endParaRPr lang="zh-CN" sz="2400" b="1">
              <a:latin typeface="楷体" panose="02010609060101010101" charset="-122"/>
              <a:ea typeface="楷体" panose="02010609060101010101" charset="-122"/>
              <a:cs typeface="楷体" panose="02010609060101010101" charset="-122"/>
              <a:sym typeface="+mn-ea"/>
            </a:endParaRPr>
          </a:p>
          <a:p>
            <a:pPr marL="342900" indent="-342900">
              <a:spcBef>
                <a:spcPct val="20000"/>
              </a:spcBef>
              <a:buClrTx/>
              <a:buFontTx/>
            </a:pPr>
            <a:r>
              <a:rPr lang="zh-CN" altLang="en-US" sz="2400" b="1" dirty="0">
                <a:solidFill>
                  <a:schemeClr val="tx1"/>
                </a:solidFill>
                <a:latin typeface="Calibri" panose="020F0502020204030204" charset="0"/>
                <a:ea typeface="楷体" panose="02010609060101010101" charset="-122"/>
                <a:cs typeface="楷体" panose="02010609060101010101" charset="-122"/>
                <a:sym typeface="+mn-ea"/>
              </a:rPr>
              <a:t>①</a:t>
            </a:r>
            <a:r>
              <a:rPr lang="zh-CN" altLang="en-US" sz="2400" b="1" dirty="0">
                <a:solidFill>
                  <a:schemeClr val="tx1"/>
                </a:solidFill>
                <a:latin typeface="楷体" panose="02010609060101010101" charset="-122"/>
                <a:ea typeface="楷体" panose="02010609060101010101" charset="-122"/>
                <a:cs typeface="楷体" panose="02010609060101010101" charset="-122"/>
                <a:sym typeface="+mn-ea"/>
              </a:rPr>
              <a:t>林则徐收集各国消息情报和国际知识，包括国际法知识，编成</a:t>
            </a:r>
            <a:r>
              <a:rPr lang="en-US" altLang="zh-CN" sz="2400" b="1" dirty="0">
                <a:solidFill>
                  <a:schemeClr val="tx1"/>
                </a:solidFill>
                <a:latin typeface="楷体" panose="02010609060101010101" charset="-122"/>
                <a:ea typeface="楷体" panose="02010609060101010101" charset="-122"/>
                <a:cs typeface="楷体" panose="02010609060101010101" charset="-122"/>
                <a:sym typeface="+mn-ea"/>
              </a:rPr>
              <a:t>《</a:t>
            </a:r>
            <a:r>
              <a:rPr lang="zh-CN" altLang="en-US" sz="2400" b="1" dirty="0">
                <a:solidFill>
                  <a:schemeClr val="tx1"/>
                </a:solidFill>
                <a:latin typeface="楷体" panose="02010609060101010101" charset="-122"/>
                <a:ea typeface="楷体" panose="02010609060101010101" charset="-122"/>
                <a:cs typeface="楷体" panose="02010609060101010101" charset="-122"/>
                <a:sym typeface="+mn-ea"/>
              </a:rPr>
              <a:t>四洲志</a:t>
            </a:r>
            <a:r>
              <a:rPr lang="en-US" altLang="zh-CN" sz="2400" b="1" dirty="0">
                <a:solidFill>
                  <a:schemeClr val="tx1"/>
                </a:solidFill>
                <a:latin typeface="楷体" panose="02010609060101010101" charset="-122"/>
                <a:ea typeface="楷体" panose="02010609060101010101" charset="-122"/>
                <a:cs typeface="楷体" panose="02010609060101010101" charset="-122"/>
                <a:sym typeface="+mn-ea"/>
              </a:rPr>
              <a:t>》</a:t>
            </a:r>
            <a:r>
              <a:rPr lang="zh-CN" altLang="en-US" sz="2400" b="1" dirty="0">
                <a:solidFill>
                  <a:schemeClr val="tx1"/>
                </a:solidFill>
                <a:latin typeface="楷体" panose="02010609060101010101" charset="-122"/>
                <a:ea typeface="楷体" panose="02010609060101010101" charset="-122"/>
                <a:cs typeface="楷体" panose="02010609060101010101" charset="-122"/>
                <a:sym typeface="+mn-ea"/>
              </a:rPr>
              <a:t>等书稿，被称为“</a:t>
            </a:r>
            <a:r>
              <a:rPr lang="zh-CN" altLang="en-US" sz="2400" b="1" u="sng"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开眼看世界第一人</a:t>
            </a:r>
            <a:r>
              <a:rPr lang="zh-CN" altLang="en-US" sz="2400" b="1" dirty="0">
                <a:solidFill>
                  <a:schemeClr val="tx1"/>
                </a:solidFill>
                <a:latin typeface="楷体" panose="02010609060101010101" charset="-122"/>
                <a:ea typeface="楷体" panose="02010609060101010101" charset="-122"/>
                <a:cs typeface="楷体" panose="02010609060101010101" charset="-122"/>
                <a:sym typeface="+mn-ea"/>
              </a:rPr>
              <a:t>”。</a:t>
            </a:r>
            <a:endParaRPr lang="zh-CN" altLang="en-US" sz="2400" b="1" dirty="0">
              <a:solidFill>
                <a:schemeClr val="tx1"/>
              </a:solidFill>
              <a:latin typeface="楷体" panose="02010609060101010101" charset="-122"/>
              <a:ea typeface="楷体" panose="02010609060101010101" charset="-122"/>
              <a:cs typeface="楷体" panose="02010609060101010101" charset="-122"/>
            </a:endParaRPr>
          </a:p>
          <a:p>
            <a:pPr algn="just">
              <a:lnSpc>
                <a:spcPct val="100000"/>
              </a:lnSpc>
            </a:pPr>
            <a:r>
              <a:rPr lang="zh-CN" altLang="en-US" sz="2400" b="1">
                <a:solidFill>
                  <a:schemeClr val="tx1"/>
                </a:solidFill>
                <a:latin typeface="楷体" panose="02010609060101010101" charset="-122"/>
                <a:ea typeface="楷体" panose="02010609060101010101" charset="-122"/>
                <a:cs typeface="楷体" panose="02010609060101010101" charset="-122"/>
                <a:sym typeface="+mn-ea"/>
              </a:rPr>
              <a:t>②魏源著</a:t>
            </a:r>
            <a:r>
              <a:rPr lang="en-US" altLang="zh-CN" sz="2400" b="1" dirty="0" smtClean="0">
                <a:solidFill>
                  <a:schemeClr val="tx1"/>
                </a:solidFill>
                <a:latin typeface="楷体" panose="02010609060101010101" charset="-122"/>
                <a:ea typeface="楷体" panose="02010609060101010101" charset="-122"/>
                <a:cs typeface="楷体" panose="02010609060101010101" charset="-122"/>
                <a:sym typeface="+mn-ea"/>
              </a:rPr>
              <a:t>《</a:t>
            </a:r>
            <a:r>
              <a:rPr lang="zh-CN" altLang="en-US" sz="2400" b="1" dirty="0" smtClean="0">
                <a:solidFill>
                  <a:schemeClr val="tx1"/>
                </a:solidFill>
                <a:latin typeface="楷体" panose="02010609060101010101" charset="-122"/>
                <a:ea typeface="楷体" panose="02010609060101010101" charset="-122"/>
                <a:cs typeface="楷体" panose="02010609060101010101" charset="-122"/>
                <a:sym typeface="+mn-ea"/>
              </a:rPr>
              <a:t>海国图志</a:t>
            </a:r>
            <a:r>
              <a:rPr lang="en-US" altLang="zh-CN" sz="2400" b="1" dirty="0" smtClean="0">
                <a:solidFill>
                  <a:schemeClr val="tx1"/>
                </a:solidFill>
                <a:latin typeface="楷体" panose="02010609060101010101" charset="-122"/>
                <a:ea typeface="楷体" panose="02010609060101010101" charset="-122"/>
                <a:cs typeface="楷体" panose="02010609060101010101" charset="-122"/>
                <a:sym typeface="+mn-ea"/>
              </a:rPr>
              <a:t>》</a:t>
            </a:r>
            <a:r>
              <a:rPr lang="zh-CN" altLang="en-US" sz="2400" b="1" dirty="0">
                <a:solidFill>
                  <a:schemeClr val="tx1"/>
                </a:solidFill>
                <a:latin typeface="楷体" panose="02010609060101010101" charset="-122"/>
                <a:ea typeface="楷体" panose="02010609060101010101" charset="-122"/>
                <a:cs typeface="楷体" panose="02010609060101010101" charset="-122"/>
                <a:sym typeface="+mn-ea"/>
              </a:rPr>
              <a:t>是</a:t>
            </a:r>
            <a:r>
              <a:rPr lang="zh-CN" altLang="en-US" sz="2400" b="1">
                <a:solidFill>
                  <a:schemeClr val="tx1"/>
                </a:solidFill>
                <a:latin typeface="楷体" panose="02010609060101010101" charset="-122"/>
                <a:ea typeface="楷体" panose="02010609060101010101" charset="-122"/>
                <a:cs typeface="楷体" panose="02010609060101010101" charset="-122"/>
                <a:sym typeface="+mn-ea"/>
              </a:rPr>
              <a:t>近代中国最早介绍外国历史地理的书籍之一，提出了</a:t>
            </a:r>
            <a:r>
              <a:rPr lang="zh-CN" altLang="en-US" sz="2400" b="1" u="sng">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“师夷长技以制夷”</a:t>
            </a:r>
            <a:r>
              <a:rPr lang="zh-CN" altLang="en-US" sz="2400" b="1">
                <a:solidFill>
                  <a:schemeClr val="tx1"/>
                </a:solidFill>
                <a:latin typeface="楷体" panose="02010609060101010101" charset="-122"/>
                <a:ea typeface="楷体" panose="02010609060101010101" charset="-122"/>
                <a:cs typeface="楷体" panose="02010609060101010101" charset="-122"/>
                <a:sym typeface="+mn-ea"/>
              </a:rPr>
              <a:t> 的思想。</a:t>
            </a:r>
            <a:endParaRPr lang="zh-CN" altLang="en-US" sz="2400" b="1">
              <a:solidFill>
                <a:schemeClr val="tx1"/>
              </a:solidFill>
              <a:latin typeface="楷体" panose="02010609060101010101" charset="-122"/>
              <a:ea typeface="楷体" panose="02010609060101010101" charset="-122"/>
              <a:cs typeface="楷体" panose="02010609060101010101" charset="-122"/>
              <a:sym typeface="+mn-ea"/>
            </a:endParaRPr>
          </a:p>
        </p:txBody>
      </p:sp>
      <p:sp>
        <p:nvSpPr>
          <p:cNvPr id="8" name="文本框 7"/>
          <p:cNvSpPr txBox="1"/>
          <p:nvPr/>
        </p:nvSpPr>
        <p:spPr>
          <a:xfrm>
            <a:off x="95250" y="4648200"/>
            <a:ext cx="11934190" cy="829945"/>
          </a:xfrm>
          <a:prstGeom prst="rect">
            <a:avLst/>
          </a:prstGeom>
          <a:noFill/>
        </p:spPr>
        <p:txBody>
          <a:bodyPr wrap="square" rtlCol="0" anchor="t">
            <a:spAutoFit/>
          </a:bodyPr>
          <a:p>
            <a:pPr algn="just">
              <a:lnSpc>
                <a:spcPct val="100000"/>
              </a:lnSpc>
            </a:pPr>
            <a:r>
              <a:rPr lang="en-US" altLang="zh-CN" sz="2400" b="1" dirty="0" smtClean="0">
                <a:solidFill>
                  <a:schemeClr val="tx1"/>
                </a:solidFill>
                <a:latin typeface="楷体" panose="02010609060101010101" charset="-122"/>
                <a:ea typeface="楷体" panose="02010609060101010101" charset="-122"/>
                <a:cs typeface="楷体" panose="02010609060101010101" charset="-122"/>
                <a:sym typeface="+mn-ea"/>
              </a:rPr>
              <a:t>③</a:t>
            </a:r>
            <a:r>
              <a:rPr lang="zh-CN" altLang="en-US" sz="2400" b="1" dirty="0" smtClean="0">
                <a:solidFill>
                  <a:schemeClr val="tx1"/>
                </a:solidFill>
                <a:latin typeface="楷体" panose="02010609060101010101" charset="-122"/>
                <a:ea typeface="楷体" panose="02010609060101010101" charset="-122"/>
                <a:cs typeface="楷体" panose="02010609060101010101" charset="-122"/>
                <a:sym typeface="+mn-ea"/>
              </a:rPr>
              <a:t>徐继畲著</a:t>
            </a:r>
            <a:r>
              <a:rPr lang="en-US" altLang="zh-CN" sz="2400" b="1" dirty="0" smtClean="0">
                <a:solidFill>
                  <a:schemeClr val="tx1"/>
                </a:solidFill>
                <a:latin typeface="楷体" panose="02010609060101010101" charset="-122"/>
                <a:ea typeface="楷体" panose="02010609060101010101" charset="-122"/>
                <a:cs typeface="楷体" panose="02010609060101010101" charset="-122"/>
                <a:sym typeface="+mn-ea"/>
              </a:rPr>
              <a:t>《</a:t>
            </a:r>
            <a:r>
              <a:rPr lang="zh-CN" altLang="en-US" sz="2400" b="1" dirty="0" smtClean="0">
                <a:solidFill>
                  <a:schemeClr val="tx1"/>
                </a:solidFill>
                <a:latin typeface="楷体" panose="02010609060101010101" charset="-122"/>
                <a:ea typeface="楷体" panose="02010609060101010101" charset="-122"/>
                <a:cs typeface="楷体" panose="02010609060101010101" charset="-122"/>
                <a:sym typeface="+mn-ea"/>
              </a:rPr>
              <a:t>瀛寰志略</a:t>
            </a:r>
            <a:r>
              <a:rPr lang="en-US" altLang="zh-CN" sz="2400" b="1" dirty="0" smtClean="0">
                <a:solidFill>
                  <a:schemeClr val="tx1"/>
                </a:solidFill>
                <a:latin typeface="楷体" panose="02010609060101010101" charset="-122"/>
                <a:ea typeface="楷体" panose="02010609060101010101" charset="-122"/>
                <a:cs typeface="楷体" panose="02010609060101010101" charset="-122"/>
                <a:sym typeface="+mn-ea"/>
              </a:rPr>
              <a:t>》</a:t>
            </a:r>
            <a:r>
              <a:rPr lang="zh-CN" altLang="zh-CN" sz="2400" b="1" dirty="0">
                <a:solidFill>
                  <a:schemeClr val="tx1"/>
                </a:solidFill>
                <a:latin typeface="楷体" panose="02010609060101010101" charset="-122"/>
                <a:ea typeface="楷体" panose="02010609060101010101" charset="-122"/>
                <a:cs typeface="楷体" panose="02010609060101010101" charset="-122"/>
                <a:sym typeface="黑体" panose="02010609060101010101" charset="-122"/>
              </a:rPr>
              <a:t>介绍了世界各国的风土人情及西方民主制度。</a:t>
            </a:r>
            <a:r>
              <a:rPr lang="zh-CN" altLang="en-US" sz="2400" b="1" u="sng"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近代第一部世界地理著作。</a:t>
            </a:r>
            <a:endParaRPr lang="zh-CN" altLang="en-US" sz="2400" b="1" u="sng"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endParaRPr>
          </a:p>
        </p:txBody>
      </p:sp>
      <p:sp>
        <p:nvSpPr>
          <p:cNvPr id="9" name="文本框 8"/>
          <p:cNvSpPr txBox="1"/>
          <p:nvPr/>
        </p:nvSpPr>
        <p:spPr>
          <a:xfrm>
            <a:off x="95250" y="5571490"/>
            <a:ext cx="11934825" cy="829945"/>
          </a:xfrm>
          <a:prstGeom prst="rect">
            <a:avLst/>
          </a:prstGeom>
          <a:noFill/>
        </p:spPr>
        <p:txBody>
          <a:bodyPr wrap="square" rtlCol="0" anchor="t">
            <a:spAutoFit/>
          </a:bodyPr>
          <a:p>
            <a:r>
              <a:rPr lang="en-US" altLang="zh-CN" sz="2400" b="1" smtClean="0">
                <a:solidFill>
                  <a:schemeClr val="tx1"/>
                </a:solidFill>
                <a:latin typeface="楷体" panose="02010609060101010101" charset="-122"/>
                <a:ea typeface="楷体" panose="02010609060101010101" charset="-122"/>
                <a:cs typeface="楷体" panose="02010609060101010101" charset="-122"/>
                <a:sym typeface="+mn-ea"/>
              </a:rPr>
              <a:t>3</a:t>
            </a:r>
            <a:r>
              <a:rPr lang="zh-CN" altLang="en-US" sz="2400" b="1" smtClean="0">
                <a:solidFill>
                  <a:schemeClr val="tx1"/>
                </a:solidFill>
                <a:latin typeface="楷体" panose="02010609060101010101" charset="-122"/>
                <a:ea typeface="楷体" panose="02010609060101010101" charset="-122"/>
                <a:cs typeface="楷体" panose="02010609060101010101" charset="-122"/>
                <a:sym typeface="+mn-ea"/>
              </a:rPr>
              <a:t>、影响：</a:t>
            </a:r>
            <a:r>
              <a:rPr lang="zh-CN" altLang="en-US" sz="2400" b="1">
                <a:solidFill>
                  <a:schemeClr val="tx1"/>
                </a:solidFill>
                <a:latin typeface="楷体" panose="02010609060101010101" charset="-122"/>
                <a:ea typeface="楷体" panose="02010609060101010101" charset="-122"/>
                <a:sym typeface="+mn-ea"/>
              </a:rPr>
              <a:t>挑战了传统思想，更新了学术风气，</a:t>
            </a:r>
            <a:r>
              <a:rPr lang="zh-CN" altLang="en-US" sz="2400" b="1" smtClean="0">
                <a:solidFill>
                  <a:schemeClr val="tx1"/>
                </a:solidFill>
                <a:latin typeface="楷体" panose="02010609060101010101" charset="-122"/>
                <a:ea typeface="楷体" panose="02010609060101010101" charset="-122"/>
                <a:cs typeface="楷体" panose="02010609060101010101" charset="-122"/>
                <a:sym typeface="+mn-ea"/>
              </a:rPr>
              <a:t>一定层度上冲击了</a:t>
            </a:r>
            <a:r>
              <a:rPr lang="en-US" altLang="zh-CN" sz="2400" b="1" smtClean="0">
                <a:solidFill>
                  <a:schemeClr val="tx1"/>
                </a:solidFill>
                <a:latin typeface="楷体" panose="02010609060101010101" charset="-122"/>
                <a:ea typeface="楷体" panose="02010609060101010101" charset="-122"/>
                <a:cs typeface="楷体" panose="02010609060101010101" charset="-122"/>
                <a:sym typeface="+mn-ea"/>
              </a:rPr>
              <a:t>“</a:t>
            </a:r>
            <a:r>
              <a:rPr lang="zh-CN" altLang="en-US" sz="2400" b="1" smtClean="0">
                <a:solidFill>
                  <a:schemeClr val="tx1"/>
                </a:solidFill>
                <a:latin typeface="楷体" panose="02010609060101010101" charset="-122"/>
                <a:ea typeface="楷体" panose="02010609060101010101" charset="-122"/>
                <a:cs typeface="楷体" panose="02010609060101010101" charset="-122"/>
                <a:sym typeface="+mn-ea"/>
              </a:rPr>
              <a:t>天朝上国</a:t>
            </a:r>
            <a:r>
              <a:rPr lang="en-US" altLang="zh-CN" sz="2400" b="1" smtClean="0">
                <a:solidFill>
                  <a:schemeClr val="tx1"/>
                </a:solidFill>
                <a:latin typeface="楷体" panose="02010609060101010101" charset="-122"/>
                <a:ea typeface="楷体" panose="02010609060101010101" charset="-122"/>
                <a:cs typeface="楷体" panose="02010609060101010101" charset="-122"/>
                <a:sym typeface="+mn-ea"/>
              </a:rPr>
              <a:t>”</a:t>
            </a:r>
            <a:r>
              <a:rPr lang="zh-CN" altLang="en-US" sz="2400" b="1" smtClean="0">
                <a:solidFill>
                  <a:schemeClr val="tx1"/>
                </a:solidFill>
                <a:latin typeface="楷体" panose="02010609060101010101" charset="-122"/>
                <a:ea typeface="楷体" panose="02010609060101010101" charset="-122"/>
                <a:cs typeface="楷体" panose="02010609060101010101" charset="-122"/>
                <a:sym typeface="+mn-ea"/>
              </a:rPr>
              <a:t>观念，但未能形成社会潮流。</a:t>
            </a:r>
            <a:endParaRPr lang="zh-CN" altLang="en-US" sz="2400" b="1" smtClean="0">
              <a:solidFill>
                <a:schemeClr val="tx1"/>
              </a:solidFill>
              <a:latin typeface="楷体" panose="02010609060101010101" charset="-122"/>
              <a:ea typeface="楷体" panose="02010609060101010101" charset="-122"/>
              <a:cs typeface="楷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5" grpId="1"/>
      <p:bldP spid="6" grpId="0" build="p"/>
      <p:bldP spid="6" grpId="1"/>
      <p:bldP spid="8" grpId="0"/>
      <p:bldP spid="8" grpId="1"/>
      <p:bldP spid="9" grpId="0"/>
      <p:bldP spid="9"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0" y="0"/>
            <a:ext cx="7028815" cy="478155"/>
          </a:xfrm>
          <a:prstGeom prst="rect">
            <a:avLst/>
          </a:prstGeom>
          <a:solidFill>
            <a:schemeClr val="bg2"/>
          </a:solidFill>
          <a:ln w="28575">
            <a:solidFill>
              <a:schemeClr val="tx1"/>
            </a:solidFill>
          </a:ln>
        </p:spPr>
        <p:txBody>
          <a:bodyPr>
            <a:noAutofit/>
            <a:scene3d>
              <a:camera prst="orthographicFront"/>
              <a:lightRig rig="threePt" dir="t"/>
            </a:scene3d>
          </a:bodyPr>
          <a:p>
            <a:pPr algn="ctr"/>
            <a:r>
              <a:rPr lang="en-US" altLang="zh-CN" sz="2800" b="1">
                <a:latin typeface="楷体" panose="02010609060101010101" charset="-122"/>
                <a:ea typeface="楷体" panose="02010609060101010101" charset="-122"/>
                <a:sym typeface="+mn-ea"/>
              </a:rPr>
              <a:t>   </a:t>
            </a:r>
            <a:r>
              <a:rPr lang="zh-CN" altLang="en-US" sz="2800" b="1">
                <a:latin typeface="楷体" panose="02010609060101010101" charset="-122"/>
                <a:ea typeface="楷体" panose="02010609060101010101" charset="-122"/>
                <a:sym typeface="+mn-ea"/>
              </a:rPr>
              <a:t>一、</a:t>
            </a:r>
            <a:r>
              <a:rPr lang="zh-CN" altLang="en-US" sz="2800" b="1">
                <a:latin typeface="楷体" panose="02010609060101010101" charset="-122"/>
                <a:ea typeface="楷体" panose="02010609060101010101" charset="-122"/>
                <a:cs typeface="+mj-cs"/>
                <a:sym typeface="宋体" panose="02010600030101010101" pitchFamily="2" charset="-122"/>
              </a:rPr>
              <a:t>器物救国：师夷</a:t>
            </a:r>
            <a:r>
              <a:rPr lang="en-US" altLang="zh-CN" sz="2800" b="1">
                <a:latin typeface="楷体" panose="02010609060101010101" charset="-122"/>
                <a:ea typeface="楷体" panose="02010609060101010101" charset="-122"/>
                <a:cs typeface="+mj-cs"/>
                <a:sym typeface="宋体" panose="02010600030101010101" pitchFamily="2" charset="-122"/>
              </a:rPr>
              <a:t>——</a:t>
            </a:r>
            <a:r>
              <a:rPr lang="zh-CN" altLang="en-US" sz="2800" b="1">
                <a:latin typeface="楷体" panose="02010609060101010101" charset="-122"/>
                <a:ea typeface="楷体" panose="02010609060101010101" charset="-122"/>
                <a:cs typeface="+mj-cs"/>
                <a:sym typeface="宋体" panose="02010600030101010101" pitchFamily="2" charset="-122"/>
              </a:rPr>
              <a:t>制夷与自强</a:t>
            </a:r>
            <a:endParaRPr lang="zh-CN" altLang="zh-CN" sz="2800" b="1">
              <a:latin typeface="楷体" panose="02010609060101010101" charset="-122"/>
              <a:ea typeface="楷体" panose="02010609060101010101" charset="-122"/>
              <a:cs typeface="+mj-cs"/>
              <a:sym typeface="+mn-ea"/>
            </a:endParaRPr>
          </a:p>
          <a:p>
            <a:pPr algn="ctr"/>
            <a:endParaRPr kumimoji="0" lang="zh-CN" altLang="zh-CN" sz="2800" b="1" kern="1200" cap="none" spc="0" normalizeH="0" baseline="0" noProof="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cs"/>
            </a:endParaRPr>
          </a:p>
        </p:txBody>
      </p:sp>
      <p:sp>
        <p:nvSpPr>
          <p:cNvPr id="3" name="文本框 2"/>
          <p:cNvSpPr txBox="1"/>
          <p:nvPr/>
        </p:nvSpPr>
        <p:spPr>
          <a:xfrm>
            <a:off x="207645" y="553720"/>
            <a:ext cx="5694680" cy="460375"/>
          </a:xfrm>
          <a:prstGeom prst="rect">
            <a:avLst/>
          </a:prstGeom>
          <a:noFill/>
        </p:spPr>
        <p:txBody>
          <a:bodyPr wrap="square" rtlCol="0">
            <a:spAutoFit/>
          </a:bodyPr>
          <a:p>
            <a:r>
              <a:rPr lang="zh-CN" altLang="en-US" sz="2400" b="1">
                <a:latin typeface="楷体" panose="02010609060101010101" charset="-122"/>
                <a:ea typeface="楷体" panose="02010609060101010101" charset="-122"/>
              </a:rPr>
              <a:t>（二）洋务派：</a:t>
            </a:r>
            <a:r>
              <a:rPr lang="en-US" altLang="zh-CN" sz="2400" b="1">
                <a:latin typeface="楷体" panose="02010609060101010101" charset="-122"/>
                <a:ea typeface="楷体" panose="02010609060101010101" charset="-122"/>
              </a:rPr>
              <a:t>“</a:t>
            </a:r>
            <a:r>
              <a:rPr lang="zh-CN" altLang="en-US" sz="2400" b="1">
                <a:latin typeface="楷体" panose="02010609060101010101" charset="-122"/>
                <a:ea typeface="楷体" panose="02010609060101010101" charset="-122"/>
              </a:rPr>
              <a:t>中体西用</a:t>
            </a:r>
            <a:r>
              <a:rPr lang="en-US" altLang="zh-CN" sz="2400" b="1">
                <a:latin typeface="楷体" panose="02010609060101010101" charset="-122"/>
                <a:ea typeface="楷体" panose="02010609060101010101" charset="-122"/>
              </a:rPr>
              <a:t>”</a:t>
            </a:r>
            <a:r>
              <a:rPr lang="zh-CN" altLang="en-US" sz="2400" b="1">
                <a:latin typeface="楷体" panose="02010609060101010101" charset="-122"/>
                <a:ea typeface="楷体" panose="02010609060101010101" charset="-122"/>
              </a:rPr>
              <a:t>思想</a:t>
            </a:r>
            <a:endParaRPr lang="zh-CN" altLang="en-US" sz="2400" b="1">
              <a:latin typeface="楷体" panose="02010609060101010101" charset="-122"/>
              <a:ea typeface="楷体" panose="02010609060101010101" charset="-122"/>
            </a:endParaRPr>
          </a:p>
        </p:txBody>
      </p:sp>
      <p:sp>
        <p:nvSpPr>
          <p:cNvPr id="2" name="文本框 1"/>
          <p:cNvSpPr txBox="1"/>
          <p:nvPr/>
        </p:nvSpPr>
        <p:spPr>
          <a:xfrm>
            <a:off x="413385" y="1014095"/>
            <a:ext cx="4064000" cy="460375"/>
          </a:xfrm>
          <a:prstGeom prst="rect">
            <a:avLst/>
          </a:prstGeom>
          <a:noFill/>
        </p:spPr>
        <p:txBody>
          <a:bodyPr wrap="square" rtlCol="0">
            <a:spAutoFit/>
          </a:bodyPr>
          <a:p>
            <a:r>
              <a:rPr lang="en-US" altLang="zh-CN" sz="2400" b="1">
                <a:latin typeface="楷体" panose="02010609060101010101" charset="-122"/>
                <a:ea typeface="楷体" panose="02010609060101010101" charset="-122"/>
                <a:cs typeface="楷体" panose="02010609060101010101" charset="-122"/>
              </a:rPr>
              <a:t>1</a:t>
            </a:r>
            <a:r>
              <a:rPr lang="zh-CN" altLang="en-US" sz="2400" b="1">
                <a:latin typeface="楷体" panose="02010609060101010101" charset="-122"/>
                <a:ea typeface="楷体" panose="02010609060101010101" charset="-122"/>
                <a:cs typeface="楷体" panose="02010609060101010101" charset="-122"/>
              </a:rPr>
              <a:t>、背景：</a:t>
            </a:r>
            <a:endParaRPr lang="zh-CN" altLang="en-US" sz="2400" b="1">
              <a:latin typeface="楷体" panose="02010609060101010101" charset="-122"/>
              <a:ea typeface="楷体" panose="02010609060101010101" charset="-122"/>
              <a:cs typeface="楷体" panose="02010609060101010101" charset="-122"/>
            </a:endParaRPr>
          </a:p>
        </p:txBody>
      </p:sp>
      <p:sp>
        <p:nvSpPr>
          <p:cNvPr id="5" name="文本框 4"/>
          <p:cNvSpPr txBox="1"/>
          <p:nvPr/>
        </p:nvSpPr>
        <p:spPr>
          <a:xfrm>
            <a:off x="523240" y="1474470"/>
            <a:ext cx="9166860" cy="829945"/>
          </a:xfrm>
          <a:prstGeom prst="rect">
            <a:avLst/>
          </a:prstGeom>
          <a:noFill/>
        </p:spPr>
        <p:txBody>
          <a:bodyPr wrap="square" rtlCol="0" anchor="t">
            <a:spAutoFit/>
          </a:bodyPr>
          <a:p>
            <a:r>
              <a:rPr lang="en-US" altLang="zh-CN" sz="2400" b="1">
                <a:latin typeface="楷体" panose="02010609060101010101" charset="-122"/>
                <a:ea typeface="楷体" panose="02010609060101010101" charset="-122"/>
                <a:cs typeface="楷体" panose="02010609060101010101" charset="-122"/>
                <a:sym typeface="Wingdings" panose="05000000000000000000" charset="0"/>
              </a:rPr>
              <a:t></a:t>
            </a:r>
            <a:r>
              <a:rPr lang="zh-CN" altLang="en-US" sz="2400" b="1">
                <a:latin typeface="楷体" panose="02010609060101010101" charset="-122"/>
                <a:ea typeface="楷体" panose="02010609060101010101" charset="-122"/>
                <a:cs typeface="楷体" panose="02010609060101010101" charset="-122"/>
                <a:sym typeface="+mn-ea"/>
              </a:rPr>
              <a:t>第二次鸦片战争后，列强的经济侵略加剧</a:t>
            </a:r>
            <a:r>
              <a:rPr lang="zh-CN" altLang="en-US" sz="2400" b="1">
                <a:solidFill>
                  <a:srgbClr val="FF0000"/>
                </a:solidFill>
                <a:latin typeface="楷体" panose="02010609060101010101" charset="-122"/>
                <a:ea typeface="楷体" panose="02010609060101010101" charset="-122"/>
                <a:cs typeface="楷体" panose="02010609060101010101" charset="-122"/>
                <a:sym typeface="+mn-ea"/>
              </a:rPr>
              <a:t>（外患）</a:t>
            </a:r>
            <a:r>
              <a:rPr lang="zh-CN" altLang="en-US" sz="2400" b="1">
                <a:latin typeface="楷体" panose="02010609060101010101" charset="-122"/>
                <a:ea typeface="楷体" panose="02010609060101010101" charset="-122"/>
                <a:cs typeface="楷体" panose="02010609060101010101" charset="-122"/>
                <a:sym typeface="+mn-ea"/>
              </a:rPr>
              <a:t>；</a:t>
            </a:r>
            <a:endParaRPr lang="zh-CN" altLang="en-US" sz="2400" b="1" noProof="1">
              <a:latin typeface="楷体" panose="02010609060101010101" charset="-122"/>
              <a:ea typeface="楷体" panose="02010609060101010101" charset="-122"/>
              <a:cs typeface="楷体" panose="02010609060101010101" charset="-122"/>
            </a:endParaRPr>
          </a:p>
          <a:p>
            <a:r>
              <a:rPr lang="en-US" altLang="zh-CN" sz="2400" b="1">
                <a:latin typeface="楷体" panose="02010609060101010101" charset="-122"/>
                <a:ea typeface="楷体" panose="02010609060101010101" charset="-122"/>
                <a:cs typeface="楷体" panose="02010609060101010101" charset="-122"/>
                <a:sym typeface="Wingdings" panose="05000000000000000000" charset="0"/>
              </a:rPr>
              <a:t></a:t>
            </a:r>
            <a:r>
              <a:rPr lang="zh-CN" altLang="en-US" sz="2400" b="1">
                <a:latin typeface="楷体" panose="02010609060101010101" charset="-122"/>
                <a:ea typeface="楷体" panose="02010609060101010101" charset="-122"/>
                <a:cs typeface="楷体" panose="02010609060101010101" charset="-122"/>
                <a:sym typeface="+mn-ea"/>
              </a:rPr>
              <a:t>太平天国运动的打击</a:t>
            </a:r>
            <a:r>
              <a:rPr lang="zh-CN" altLang="en-US" sz="2400" b="1">
                <a:solidFill>
                  <a:srgbClr val="FF0000"/>
                </a:solidFill>
                <a:latin typeface="楷体" panose="02010609060101010101" charset="-122"/>
                <a:ea typeface="楷体" panose="02010609060101010101" charset="-122"/>
                <a:cs typeface="楷体" panose="02010609060101010101" charset="-122"/>
                <a:sym typeface="+mn-ea"/>
              </a:rPr>
              <a:t>（内忧）</a:t>
            </a:r>
            <a:r>
              <a:rPr lang="zh-CN" altLang="en-US" sz="2400" b="1">
                <a:latin typeface="楷体" panose="02010609060101010101" charset="-122"/>
                <a:ea typeface="楷体" panose="02010609060101010101" charset="-122"/>
                <a:cs typeface="楷体" panose="02010609060101010101" charset="-122"/>
                <a:sym typeface="+mn-ea"/>
              </a:rPr>
              <a:t>；</a:t>
            </a:r>
            <a:endParaRPr lang="zh-CN" altLang="en-US" sz="2400" b="1">
              <a:latin typeface="楷体" panose="02010609060101010101" charset="-122"/>
              <a:ea typeface="楷体" panose="02010609060101010101" charset="-122"/>
              <a:cs typeface="楷体" panose="02010609060101010101" charset="-122"/>
              <a:sym typeface="+mn-ea"/>
            </a:endParaRPr>
          </a:p>
        </p:txBody>
      </p:sp>
      <p:sp>
        <p:nvSpPr>
          <p:cNvPr id="6" name="文本框 5"/>
          <p:cNvSpPr txBox="1"/>
          <p:nvPr/>
        </p:nvSpPr>
        <p:spPr>
          <a:xfrm>
            <a:off x="523240" y="2356485"/>
            <a:ext cx="8767445" cy="460375"/>
          </a:xfrm>
          <a:prstGeom prst="rect">
            <a:avLst/>
          </a:prstGeom>
          <a:noFill/>
        </p:spPr>
        <p:txBody>
          <a:bodyPr wrap="square" rtlCol="0" anchor="t">
            <a:spAutoFit/>
          </a:bodyPr>
          <a:p>
            <a:r>
              <a:rPr lang="en-US" altLang="zh-CN" sz="2400" b="1" noProof="0">
                <a:solidFill>
                  <a:schemeClr val="tx1"/>
                </a:solidFill>
                <a:effectLst>
                  <a:outerShdw blurRad="38100" dist="25400" dir="5400000" algn="ctr" rotWithShape="0">
                    <a:srgbClr val="6E747A">
                      <a:alpha val="43000"/>
                    </a:srgbClr>
                  </a:outerShdw>
                </a:effectLst>
                <a:uLnTx/>
                <a:uFillTx/>
                <a:latin typeface="楷体" panose="02010609060101010101" charset="-122"/>
                <a:ea typeface="楷体" panose="02010609060101010101" charset="-122"/>
                <a:cs typeface="楷体" panose="02010609060101010101" charset="-122"/>
                <a:sym typeface="+mn-ea"/>
              </a:rPr>
              <a:t>2</a:t>
            </a:r>
            <a:r>
              <a:rPr lang="zh-CN" altLang="en-US" sz="2400" b="1" noProof="0">
                <a:solidFill>
                  <a:schemeClr val="tx1"/>
                </a:solidFill>
                <a:effectLst>
                  <a:outerShdw blurRad="38100" dist="25400" dir="5400000" algn="ctr" rotWithShape="0">
                    <a:srgbClr val="6E747A">
                      <a:alpha val="43000"/>
                    </a:srgbClr>
                  </a:outerShdw>
                </a:effectLst>
                <a:uLnTx/>
                <a:uFillTx/>
                <a:latin typeface="楷体" panose="02010609060101010101" charset="-122"/>
                <a:ea typeface="楷体" panose="02010609060101010101" charset="-122"/>
                <a:cs typeface="楷体" panose="02010609060101010101" charset="-122"/>
                <a:sym typeface="+mn-ea"/>
              </a:rPr>
              <a:t>、内涵：</a:t>
            </a:r>
            <a:endParaRPr lang="zh-CN" altLang="en-US" sz="2400" b="1" noProof="0">
              <a:solidFill>
                <a:schemeClr val="tx1"/>
              </a:solidFill>
              <a:effectLst>
                <a:outerShdw blurRad="38100" dist="25400" dir="5400000" algn="ctr" rotWithShape="0">
                  <a:srgbClr val="6E747A">
                    <a:alpha val="43000"/>
                  </a:srgbClr>
                </a:outerShdw>
              </a:effectLst>
              <a:uLnTx/>
              <a:uFillTx/>
              <a:latin typeface="楷体" panose="02010609060101010101" charset="-122"/>
              <a:ea typeface="楷体" panose="02010609060101010101" charset="-122"/>
              <a:cs typeface="楷体" panose="02010609060101010101" charset="-122"/>
              <a:sym typeface="+mn-ea"/>
            </a:endParaRPr>
          </a:p>
        </p:txBody>
      </p:sp>
      <p:grpSp>
        <p:nvGrpSpPr>
          <p:cNvPr id="8" name="组合 7"/>
          <p:cNvGrpSpPr/>
          <p:nvPr/>
        </p:nvGrpSpPr>
        <p:grpSpPr>
          <a:xfrm>
            <a:off x="1483360" y="2872740"/>
            <a:ext cx="5567045" cy="3598545"/>
            <a:chOff x="3346450" y="1330325"/>
            <a:chExt cx="5475288" cy="5502275"/>
          </a:xfrm>
        </p:grpSpPr>
        <p:pic>
          <p:nvPicPr>
            <p:cNvPr id="36867" name="Group 3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0688" y="1914525"/>
              <a:ext cx="3706812" cy="475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Freeform 11"/>
            <p:cNvSpPr/>
            <p:nvPr/>
          </p:nvSpPr>
          <p:spPr bwMode="auto">
            <a:xfrm>
              <a:off x="3346450" y="6203950"/>
              <a:ext cx="5475288" cy="628650"/>
            </a:xfrm>
            <a:custGeom>
              <a:avLst/>
              <a:gdLst>
                <a:gd name="T0" fmla="*/ 1229 w 1229"/>
                <a:gd name="T1" fmla="*/ 237 h 272"/>
                <a:gd name="T2" fmla="*/ 0 w 1229"/>
                <a:gd name="T3" fmla="*/ 272 h 272"/>
                <a:gd name="T4" fmla="*/ 1229 w 1229"/>
                <a:gd name="T5" fmla="*/ 237 h 272"/>
              </a:gdLst>
              <a:ahLst/>
              <a:cxnLst>
                <a:cxn ang="0">
                  <a:pos x="T0" y="T1"/>
                </a:cxn>
                <a:cxn ang="0">
                  <a:pos x="T2" y="T3"/>
                </a:cxn>
                <a:cxn ang="0">
                  <a:pos x="T4" y="T5"/>
                </a:cxn>
              </a:cxnLst>
              <a:rect l="0" t="0" r="r" b="b"/>
              <a:pathLst>
                <a:path w="1229" h="272">
                  <a:moveTo>
                    <a:pt x="1229" y="237"/>
                  </a:moveTo>
                  <a:cubicBezTo>
                    <a:pt x="1229" y="237"/>
                    <a:pt x="463" y="138"/>
                    <a:pt x="0" y="272"/>
                  </a:cubicBezTo>
                  <a:cubicBezTo>
                    <a:pt x="0" y="272"/>
                    <a:pt x="516" y="0"/>
                    <a:pt x="1229" y="237"/>
                  </a:cubicBezTo>
                  <a:close/>
                </a:path>
              </a:pathLst>
            </a:custGeom>
            <a:solidFill>
              <a:srgbClr val="ADBACA"/>
            </a:solidFill>
            <a:ln>
              <a:noFill/>
            </a:ln>
            <a:extLst>
              <a:ext uri="{91240B29-F687-4F45-9708-019B960494DF}">
                <a14:hiddenLine xmlns:a14="http://schemas.microsoft.com/office/drawing/2010/main" w="9525">
                  <a:solidFill>
                    <a:srgbClr val="000000"/>
                  </a:solidFill>
                  <a:round/>
                </a14:hiddenLine>
              </a:ext>
            </a:extLst>
          </p:spPr>
          <p:txBody>
            <a:bodyPr lIns="121682" tIns="60841" rIns="121682" bIns="60841">
              <a:scene3d>
                <a:camera prst="orthographicFront"/>
                <a:lightRig rig="threePt" dir="t"/>
              </a:scene3d>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solidFill>
                  <a:srgbClr val="C00000"/>
                </a:solidFill>
                <a:effectLst>
                  <a:outerShdw blurRad="38100" dist="25400" dir="5400000" algn="ctr" rotWithShape="0">
                    <a:srgbClr val="6E747A">
                      <a:alpha val="43000"/>
                    </a:srgbClr>
                  </a:outerShdw>
                </a:effectLst>
                <a:uLnTx/>
                <a:uFillTx/>
                <a:latin typeface="Calibri" panose="020F0502020204030204" charset="0"/>
                <a:ea typeface="宋体" panose="02010600030101010101" pitchFamily="2" charset="-122"/>
                <a:cs typeface="+mn-cs"/>
              </a:endParaRPr>
            </a:p>
          </p:txBody>
        </p:sp>
        <p:sp>
          <p:nvSpPr>
            <p:cNvPr id="36869" name="Freeform 13"/>
            <p:cNvSpPr/>
            <p:nvPr/>
          </p:nvSpPr>
          <p:spPr bwMode="auto">
            <a:xfrm flipV="1">
              <a:off x="5749925" y="1330325"/>
              <a:ext cx="668338" cy="669925"/>
            </a:xfrm>
            <a:custGeom>
              <a:avLst/>
              <a:gdLst>
                <a:gd name="T0" fmla="*/ 0 w 905504"/>
                <a:gd name="T1" fmla="*/ 452752 h 905504"/>
                <a:gd name="T2" fmla="*/ 132608 w 905504"/>
                <a:gd name="T3" fmla="*/ 132608 h 905504"/>
                <a:gd name="T4" fmla="*/ 452752 w 905504"/>
                <a:gd name="T5" fmla="*/ 0 h 905504"/>
                <a:gd name="T6" fmla="*/ 772896 w 905504"/>
                <a:gd name="T7" fmla="*/ 132608 h 905504"/>
                <a:gd name="T8" fmla="*/ 905504 w 905504"/>
                <a:gd name="T9" fmla="*/ 452752 h 905504"/>
                <a:gd name="T10" fmla="*/ 772896 w 905504"/>
                <a:gd name="T11" fmla="*/ 772896 h 905504"/>
                <a:gd name="T12" fmla="*/ 452752 w 905504"/>
                <a:gd name="T13" fmla="*/ 905504 h 905504"/>
                <a:gd name="T14" fmla="*/ 132608 w 905504"/>
                <a:gd name="T15" fmla="*/ 772896 h 905504"/>
                <a:gd name="T16" fmla="*/ 0 w 905504"/>
                <a:gd name="T17" fmla="*/ 452752 h 905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rgbClr val="767171"/>
            </a:solidFill>
            <a:ln>
              <a:noFill/>
            </a:ln>
            <a:extLst>
              <a:ext uri="{91240B29-F687-4F45-9708-019B960494DF}">
                <a14:hiddenLine xmlns:a14="http://schemas.microsoft.com/office/drawing/2010/main" w="9525">
                  <a:solidFill>
                    <a:srgbClr val="000000"/>
                  </a:solidFill>
                  <a:round/>
                </a14:hiddenLine>
              </a:ext>
            </a:extLst>
          </p:spPr>
          <p:txBody>
            <a:bodyPr lIns="243364" tIns="210266" rIns="210266" bIns="121682" anchor="ctr">
              <a:scene3d>
                <a:camera prst="orthographicFront"/>
                <a:lightRig rig="threePt" dir="t"/>
              </a:scene3d>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solidFill>
                  <a:srgbClr val="C00000"/>
                </a:solidFill>
                <a:effectLst>
                  <a:outerShdw blurRad="38100" dist="25400" dir="5400000" algn="ctr" rotWithShape="0">
                    <a:srgbClr val="6E747A">
                      <a:alpha val="43000"/>
                    </a:srgbClr>
                  </a:outerShdw>
                </a:effectLst>
                <a:uLnTx/>
                <a:uFillTx/>
                <a:latin typeface="Calibri" panose="020F0502020204030204" charset="0"/>
                <a:ea typeface="宋体" panose="02010600030101010101" pitchFamily="2" charset="-122"/>
                <a:cs typeface="+mn-cs"/>
              </a:endParaRPr>
            </a:p>
          </p:txBody>
        </p:sp>
        <p:sp>
          <p:nvSpPr>
            <p:cNvPr id="36870" name="Freeform 5"/>
            <p:cNvSpPr>
              <a:spLocks noEditPoints="1"/>
            </p:cNvSpPr>
            <p:nvPr/>
          </p:nvSpPr>
          <p:spPr bwMode="auto">
            <a:xfrm>
              <a:off x="5900738" y="1487488"/>
              <a:ext cx="366712" cy="355600"/>
            </a:xfrm>
            <a:custGeom>
              <a:avLst/>
              <a:gdLst>
                <a:gd name="T0" fmla="*/ 671 w 683"/>
                <a:gd name="T1" fmla="*/ 73 h 662"/>
                <a:gd name="T2" fmla="*/ 569 w 683"/>
                <a:gd name="T3" fmla="*/ 25 h 662"/>
                <a:gd name="T4" fmla="*/ 576 w 683"/>
                <a:gd name="T5" fmla="*/ 4 h 662"/>
                <a:gd name="T6" fmla="*/ 567 w 683"/>
                <a:gd name="T7" fmla="*/ 0 h 662"/>
                <a:gd name="T8" fmla="*/ 111 w 683"/>
                <a:gd name="T9" fmla="*/ 1 h 662"/>
                <a:gd name="T10" fmla="*/ 107 w 683"/>
                <a:gd name="T11" fmla="*/ 18 h 662"/>
                <a:gd name="T12" fmla="*/ 103 w 683"/>
                <a:gd name="T13" fmla="*/ 73 h 662"/>
                <a:gd name="T14" fmla="*/ 4 w 683"/>
                <a:gd name="T15" fmla="*/ 77 h 662"/>
                <a:gd name="T16" fmla="*/ 67 w 683"/>
                <a:gd name="T17" fmla="*/ 254 h 662"/>
                <a:gd name="T18" fmla="*/ 241 w 683"/>
                <a:gd name="T19" fmla="*/ 392 h 662"/>
                <a:gd name="T20" fmla="*/ 271 w 683"/>
                <a:gd name="T21" fmla="*/ 444 h 662"/>
                <a:gd name="T22" fmla="*/ 292 w 683"/>
                <a:gd name="T23" fmla="*/ 590 h 662"/>
                <a:gd name="T24" fmla="*/ 254 w 683"/>
                <a:gd name="T25" fmla="*/ 594 h 662"/>
                <a:gd name="T26" fmla="*/ 204 w 683"/>
                <a:gd name="T27" fmla="*/ 629 h 662"/>
                <a:gd name="T28" fmla="*/ 213 w 683"/>
                <a:gd name="T29" fmla="*/ 662 h 662"/>
                <a:gd name="T30" fmla="*/ 479 w 683"/>
                <a:gd name="T31" fmla="*/ 654 h 662"/>
                <a:gd name="T32" fmla="*/ 472 w 683"/>
                <a:gd name="T33" fmla="*/ 617 h 662"/>
                <a:gd name="T34" fmla="*/ 414 w 683"/>
                <a:gd name="T35" fmla="*/ 590 h 662"/>
                <a:gd name="T36" fmla="*/ 416 w 683"/>
                <a:gd name="T37" fmla="*/ 455 h 662"/>
                <a:gd name="T38" fmla="*/ 406 w 683"/>
                <a:gd name="T39" fmla="*/ 437 h 662"/>
                <a:gd name="T40" fmla="*/ 431 w 683"/>
                <a:gd name="T41" fmla="*/ 397 h 662"/>
                <a:gd name="T42" fmla="*/ 455 w 683"/>
                <a:gd name="T43" fmla="*/ 357 h 662"/>
                <a:gd name="T44" fmla="*/ 683 w 683"/>
                <a:gd name="T45" fmla="*/ 85 h 662"/>
                <a:gd name="T46" fmla="*/ 146 w 683"/>
                <a:gd name="T47" fmla="*/ 288 h 662"/>
                <a:gd name="T48" fmla="*/ 95 w 683"/>
                <a:gd name="T49" fmla="*/ 244 h 662"/>
                <a:gd name="T50" fmla="*/ 81 w 683"/>
                <a:gd name="T51" fmla="*/ 229 h 662"/>
                <a:gd name="T52" fmla="*/ 78 w 683"/>
                <a:gd name="T53" fmla="*/ 224 h 662"/>
                <a:gd name="T54" fmla="*/ 43 w 683"/>
                <a:gd name="T55" fmla="*/ 166 h 662"/>
                <a:gd name="T56" fmla="*/ 41 w 683"/>
                <a:gd name="T57" fmla="*/ 161 h 662"/>
                <a:gd name="T58" fmla="*/ 30 w 683"/>
                <a:gd name="T59" fmla="*/ 130 h 662"/>
                <a:gd name="T60" fmla="*/ 23 w 683"/>
                <a:gd name="T61" fmla="*/ 97 h 662"/>
                <a:gd name="T62" fmla="*/ 180 w 683"/>
                <a:gd name="T63" fmla="*/ 307 h 662"/>
                <a:gd name="T64" fmla="*/ 453 w 683"/>
                <a:gd name="T65" fmla="*/ 141 h 662"/>
                <a:gd name="T66" fmla="*/ 413 w 683"/>
                <a:gd name="T67" fmla="*/ 266 h 662"/>
                <a:gd name="T68" fmla="*/ 342 w 683"/>
                <a:gd name="T69" fmla="*/ 222 h 662"/>
                <a:gd name="T70" fmla="*/ 271 w 683"/>
                <a:gd name="T71" fmla="*/ 266 h 662"/>
                <a:gd name="T72" fmla="*/ 230 w 683"/>
                <a:gd name="T73" fmla="*/ 141 h 662"/>
                <a:gd name="T74" fmla="*/ 314 w 683"/>
                <a:gd name="T75" fmla="*/ 135 h 662"/>
                <a:gd name="T76" fmla="*/ 345 w 683"/>
                <a:gd name="T77" fmla="*/ 57 h 662"/>
                <a:gd name="T78" fmla="*/ 452 w 683"/>
                <a:gd name="T79" fmla="*/ 135 h 662"/>
                <a:gd name="T80" fmla="*/ 653 w 683"/>
                <a:gd name="T81" fmla="*/ 103 h 662"/>
                <a:gd name="T82" fmla="*/ 638 w 683"/>
                <a:gd name="T83" fmla="*/ 156 h 662"/>
                <a:gd name="T84" fmla="*/ 635 w 683"/>
                <a:gd name="T85" fmla="*/ 163 h 662"/>
                <a:gd name="T86" fmla="*/ 627 w 683"/>
                <a:gd name="T87" fmla="*/ 179 h 662"/>
                <a:gd name="T88" fmla="*/ 598 w 683"/>
                <a:gd name="T89" fmla="*/ 226 h 662"/>
                <a:gd name="T90" fmla="*/ 591 w 683"/>
                <a:gd name="T91" fmla="*/ 234 h 662"/>
                <a:gd name="T92" fmla="*/ 563 w 683"/>
                <a:gd name="T93" fmla="*/ 263 h 662"/>
                <a:gd name="T94" fmla="*/ 497 w 683"/>
                <a:gd name="T95" fmla="*/ 307 h 662"/>
                <a:gd name="T96" fmla="*/ 654 w 683"/>
                <a:gd name="T97" fmla="*/ 97 h 662"/>
                <a:gd name="T98" fmla="*/ 653 w 683"/>
                <a:gd name="T99" fmla="*/ 103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83" h="662">
                  <a:moveTo>
                    <a:pt x="680" y="78"/>
                  </a:moveTo>
                  <a:cubicBezTo>
                    <a:pt x="678" y="75"/>
                    <a:pt x="675" y="73"/>
                    <a:pt x="671" y="73"/>
                  </a:cubicBezTo>
                  <a:cubicBezTo>
                    <a:pt x="580" y="73"/>
                    <a:pt x="580" y="73"/>
                    <a:pt x="580" y="73"/>
                  </a:cubicBezTo>
                  <a:cubicBezTo>
                    <a:pt x="577" y="49"/>
                    <a:pt x="571" y="32"/>
                    <a:pt x="569" y="25"/>
                  </a:cubicBezTo>
                  <a:cubicBezTo>
                    <a:pt x="572" y="23"/>
                    <a:pt x="574" y="20"/>
                    <a:pt x="576" y="18"/>
                  </a:cubicBezTo>
                  <a:cubicBezTo>
                    <a:pt x="580" y="14"/>
                    <a:pt x="580" y="8"/>
                    <a:pt x="576" y="4"/>
                  </a:cubicBezTo>
                  <a:cubicBezTo>
                    <a:pt x="575" y="3"/>
                    <a:pt x="574" y="2"/>
                    <a:pt x="572" y="1"/>
                  </a:cubicBezTo>
                  <a:cubicBezTo>
                    <a:pt x="571" y="1"/>
                    <a:pt x="569" y="0"/>
                    <a:pt x="567" y="0"/>
                  </a:cubicBezTo>
                  <a:cubicBezTo>
                    <a:pt x="116" y="0"/>
                    <a:pt x="116" y="0"/>
                    <a:pt x="116" y="0"/>
                  </a:cubicBezTo>
                  <a:cubicBezTo>
                    <a:pt x="114" y="0"/>
                    <a:pt x="112" y="1"/>
                    <a:pt x="111" y="1"/>
                  </a:cubicBezTo>
                  <a:cubicBezTo>
                    <a:pt x="109" y="2"/>
                    <a:pt x="108" y="3"/>
                    <a:pt x="107" y="4"/>
                  </a:cubicBezTo>
                  <a:cubicBezTo>
                    <a:pt x="103" y="8"/>
                    <a:pt x="103" y="14"/>
                    <a:pt x="107" y="18"/>
                  </a:cubicBezTo>
                  <a:cubicBezTo>
                    <a:pt x="109" y="20"/>
                    <a:pt x="111" y="23"/>
                    <a:pt x="114" y="25"/>
                  </a:cubicBezTo>
                  <a:cubicBezTo>
                    <a:pt x="112" y="32"/>
                    <a:pt x="107" y="49"/>
                    <a:pt x="103" y="73"/>
                  </a:cubicBezTo>
                  <a:cubicBezTo>
                    <a:pt x="13" y="73"/>
                    <a:pt x="13" y="73"/>
                    <a:pt x="13" y="73"/>
                  </a:cubicBezTo>
                  <a:cubicBezTo>
                    <a:pt x="8" y="73"/>
                    <a:pt x="6" y="75"/>
                    <a:pt x="4" y="77"/>
                  </a:cubicBezTo>
                  <a:cubicBezTo>
                    <a:pt x="1" y="79"/>
                    <a:pt x="0" y="82"/>
                    <a:pt x="0" y="85"/>
                  </a:cubicBezTo>
                  <a:cubicBezTo>
                    <a:pt x="5" y="147"/>
                    <a:pt x="28" y="206"/>
                    <a:pt x="67" y="254"/>
                  </a:cubicBezTo>
                  <a:cubicBezTo>
                    <a:pt x="108" y="304"/>
                    <a:pt x="165" y="341"/>
                    <a:pt x="228" y="357"/>
                  </a:cubicBezTo>
                  <a:cubicBezTo>
                    <a:pt x="225" y="368"/>
                    <a:pt x="224" y="385"/>
                    <a:pt x="241" y="392"/>
                  </a:cubicBezTo>
                  <a:cubicBezTo>
                    <a:pt x="253" y="397"/>
                    <a:pt x="266" y="403"/>
                    <a:pt x="275" y="413"/>
                  </a:cubicBezTo>
                  <a:cubicBezTo>
                    <a:pt x="284" y="423"/>
                    <a:pt x="281" y="435"/>
                    <a:pt x="271" y="444"/>
                  </a:cubicBezTo>
                  <a:cubicBezTo>
                    <a:pt x="268" y="447"/>
                    <a:pt x="267" y="450"/>
                    <a:pt x="268" y="455"/>
                  </a:cubicBezTo>
                  <a:cubicBezTo>
                    <a:pt x="292" y="590"/>
                    <a:pt x="292" y="590"/>
                    <a:pt x="292" y="590"/>
                  </a:cubicBezTo>
                  <a:cubicBezTo>
                    <a:pt x="269" y="590"/>
                    <a:pt x="269" y="590"/>
                    <a:pt x="269" y="590"/>
                  </a:cubicBezTo>
                  <a:cubicBezTo>
                    <a:pt x="264" y="590"/>
                    <a:pt x="258" y="591"/>
                    <a:pt x="254" y="594"/>
                  </a:cubicBezTo>
                  <a:cubicBezTo>
                    <a:pt x="212" y="617"/>
                    <a:pt x="212" y="617"/>
                    <a:pt x="212" y="617"/>
                  </a:cubicBezTo>
                  <a:cubicBezTo>
                    <a:pt x="208" y="619"/>
                    <a:pt x="204" y="624"/>
                    <a:pt x="204" y="629"/>
                  </a:cubicBezTo>
                  <a:cubicBezTo>
                    <a:pt x="204" y="654"/>
                    <a:pt x="204" y="654"/>
                    <a:pt x="204" y="654"/>
                  </a:cubicBezTo>
                  <a:cubicBezTo>
                    <a:pt x="204" y="659"/>
                    <a:pt x="208" y="662"/>
                    <a:pt x="213" y="662"/>
                  </a:cubicBezTo>
                  <a:cubicBezTo>
                    <a:pt x="471" y="662"/>
                    <a:pt x="471" y="662"/>
                    <a:pt x="471" y="662"/>
                  </a:cubicBezTo>
                  <a:cubicBezTo>
                    <a:pt x="475" y="662"/>
                    <a:pt x="479" y="659"/>
                    <a:pt x="479" y="654"/>
                  </a:cubicBezTo>
                  <a:cubicBezTo>
                    <a:pt x="479" y="628"/>
                    <a:pt x="479" y="628"/>
                    <a:pt x="479" y="628"/>
                  </a:cubicBezTo>
                  <a:cubicBezTo>
                    <a:pt x="479" y="624"/>
                    <a:pt x="476" y="619"/>
                    <a:pt x="472" y="617"/>
                  </a:cubicBezTo>
                  <a:cubicBezTo>
                    <a:pt x="461" y="611"/>
                    <a:pt x="440" y="600"/>
                    <a:pt x="429" y="594"/>
                  </a:cubicBezTo>
                  <a:cubicBezTo>
                    <a:pt x="426" y="591"/>
                    <a:pt x="419" y="590"/>
                    <a:pt x="414" y="590"/>
                  </a:cubicBezTo>
                  <a:cubicBezTo>
                    <a:pt x="392" y="590"/>
                    <a:pt x="392" y="590"/>
                    <a:pt x="392" y="590"/>
                  </a:cubicBezTo>
                  <a:cubicBezTo>
                    <a:pt x="392" y="590"/>
                    <a:pt x="415" y="456"/>
                    <a:pt x="416" y="455"/>
                  </a:cubicBezTo>
                  <a:cubicBezTo>
                    <a:pt x="416" y="452"/>
                    <a:pt x="416" y="448"/>
                    <a:pt x="414" y="446"/>
                  </a:cubicBezTo>
                  <a:cubicBezTo>
                    <a:pt x="411" y="443"/>
                    <a:pt x="408" y="440"/>
                    <a:pt x="406" y="437"/>
                  </a:cubicBezTo>
                  <a:cubicBezTo>
                    <a:pt x="403" y="432"/>
                    <a:pt x="402" y="427"/>
                    <a:pt x="403" y="421"/>
                  </a:cubicBezTo>
                  <a:cubicBezTo>
                    <a:pt x="407" y="409"/>
                    <a:pt x="421" y="402"/>
                    <a:pt x="431" y="397"/>
                  </a:cubicBezTo>
                  <a:cubicBezTo>
                    <a:pt x="435" y="395"/>
                    <a:pt x="438" y="394"/>
                    <a:pt x="442" y="392"/>
                  </a:cubicBezTo>
                  <a:cubicBezTo>
                    <a:pt x="460" y="385"/>
                    <a:pt x="458" y="368"/>
                    <a:pt x="455" y="357"/>
                  </a:cubicBezTo>
                  <a:cubicBezTo>
                    <a:pt x="518" y="340"/>
                    <a:pt x="575" y="304"/>
                    <a:pt x="616" y="254"/>
                  </a:cubicBezTo>
                  <a:cubicBezTo>
                    <a:pt x="655" y="206"/>
                    <a:pt x="679" y="147"/>
                    <a:pt x="683" y="85"/>
                  </a:cubicBezTo>
                  <a:cubicBezTo>
                    <a:pt x="683" y="83"/>
                    <a:pt x="682" y="80"/>
                    <a:pt x="680" y="78"/>
                  </a:cubicBezTo>
                  <a:close/>
                  <a:moveTo>
                    <a:pt x="146" y="288"/>
                  </a:moveTo>
                  <a:cubicBezTo>
                    <a:pt x="133" y="279"/>
                    <a:pt x="125" y="273"/>
                    <a:pt x="114" y="263"/>
                  </a:cubicBezTo>
                  <a:cubicBezTo>
                    <a:pt x="108" y="257"/>
                    <a:pt x="101" y="251"/>
                    <a:pt x="95" y="244"/>
                  </a:cubicBezTo>
                  <a:cubicBezTo>
                    <a:pt x="91" y="241"/>
                    <a:pt x="88" y="237"/>
                    <a:pt x="85" y="234"/>
                  </a:cubicBezTo>
                  <a:cubicBezTo>
                    <a:pt x="84" y="232"/>
                    <a:pt x="82" y="230"/>
                    <a:pt x="81" y="229"/>
                  </a:cubicBezTo>
                  <a:cubicBezTo>
                    <a:pt x="80" y="228"/>
                    <a:pt x="80" y="227"/>
                    <a:pt x="79" y="226"/>
                  </a:cubicBezTo>
                  <a:cubicBezTo>
                    <a:pt x="79" y="226"/>
                    <a:pt x="78" y="225"/>
                    <a:pt x="78" y="224"/>
                  </a:cubicBezTo>
                  <a:cubicBezTo>
                    <a:pt x="67" y="210"/>
                    <a:pt x="57" y="195"/>
                    <a:pt x="49" y="179"/>
                  </a:cubicBezTo>
                  <a:cubicBezTo>
                    <a:pt x="47" y="175"/>
                    <a:pt x="45" y="171"/>
                    <a:pt x="43" y="166"/>
                  </a:cubicBezTo>
                  <a:cubicBezTo>
                    <a:pt x="42" y="163"/>
                    <a:pt x="42" y="163"/>
                    <a:pt x="42" y="163"/>
                  </a:cubicBezTo>
                  <a:cubicBezTo>
                    <a:pt x="42" y="163"/>
                    <a:pt x="41" y="161"/>
                    <a:pt x="41" y="161"/>
                  </a:cubicBezTo>
                  <a:cubicBezTo>
                    <a:pt x="40" y="159"/>
                    <a:pt x="40" y="158"/>
                    <a:pt x="39" y="156"/>
                  </a:cubicBezTo>
                  <a:cubicBezTo>
                    <a:pt x="36" y="147"/>
                    <a:pt x="33" y="139"/>
                    <a:pt x="30" y="130"/>
                  </a:cubicBezTo>
                  <a:cubicBezTo>
                    <a:pt x="28" y="121"/>
                    <a:pt x="26" y="112"/>
                    <a:pt x="24" y="103"/>
                  </a:cubicBezTo>
                  <a:cubicBezTo>
                    <a:pt x="24" y="101"/>
                    <a:pt x="23" y="99"/>
                    <a:pt x="23" y="97"/>
                  </a:cubicBezTo>
                  <a:cubicBezTo>
                    <a:pt x="97" y="97"/>
                    <a:pt x="97" y="97"/>
                    <a:pt x="97" y="97"/>
                  </a:cubicBezTo>
                  <a:cubicBezTo>
                    <a:pt x="93" y="159"/>
                    <a:pt x="105" y="244"/>
                    <a:pt x="180" y="307"/>
                  </a:cubicBezTo>
                  <a:cubicBezTo>
                    <a:pt x="168" y="301"/>
                    <a:pt x="156" y="295"/>
                    <a:pt x="146" y="288"/>
                  </a:cubicBezTo>
                  <a:close/>
                  <a:moveTo>
                    <a:pt x="453" y="141"/>
                  </a:moveTo>
                  <a:cubicBezTo>
                    <a:pt x="388" y="188"/>
                    <a:pt x="388" y="188"/>
                    <a:pt x="388" y="188"/>
                  </a:cubicBezTo>
                  <a:cubicBezTo>
                    <a:pt x="413" y="266"/>
                    <a:pt x="413" y="266"/>
                    <a:pt x="413" y="266"/>
                  </a:cubicBezTo>
                  <a:cubicBezTo>
                    <a:pt x="415" y="271"/>
                    <a:pt x="412" y="273"/>
                    <a:pt x="408" y="270"/>
                  </a:cubicBezTo>
                  <a:cubicBezTo>
                    <a:pt x="342" y="222"/>
                    <a:pt x="342" y="222"/>
                    <a:pt x="342" y="222"/>
                  </a:cubicBezTo>
                  <a:cubicBezTo>
                    <a:pt x="276" y="270"/>
                    <a:pt x="276" y="270"/>
                    <a:pt x="276" y="270"/>
                  </a:cubicBezTo>
                  <a:cubicBezTo>
                    <a:pt x="271" y="273"/>
                    <a:pt x="269" y="271"/>
                    <a:pt x="271" y="266"/>
                  </a:cubicBezTo>
                  <a:cubicBezTo>
                    <a:pt x="296" y="188"/>
                    <a:pt x="296" y="188"/>
                    <a:pt x="296" y="188"/>
                  </a:cubicBezTo>
                  <a:cubicBezTo>
                    <a:pt x="230" y="141"/>
                    <a:pt x="230" y="141"/>
                    <a:pt x="230" y="141"/>
                  </a:cubicBezTo>
                  <a:cubicBezTo>
                    <a:pt x="225" y="137"/>
                    <a:pt x="226" y="135"/>
                    <a:pt x="232" y="135"/>
                  </a:cubicBezTo>
                  <a:cubicBezTo>
                    <a:pt x="314" y="135"/>
                    <a:pt x="314" y="135"/>
                    <a:pt x="314" y="135"/>
                  </a:cubicBezTo>
                  <a:cubicBezTo>
                    <a:pt x="339" y="57"/>
                    <a:pt x="339" y="57"/>
                    <a:pt x="339" y="57"/>
                  </a:cubicBezTo>
                  <a:cubicBezTo>
                    <a:pt x="340" y="52"/>
                    <a:pt x="343" y="52"/>
                    <a:pt x="345" y="57"/>
                  </a:cubicBezTo>
                  <a:cubicBezTo>
                    <a:pt x="370" y="135"/>
                    <a:pt x="370" y="135"/>
                    <a:pt x="370" y="135"/>
                  </a:cubicBezTo>
                  <a:cubicBezTo>
                    <a:pt x="452" y="135"/>
                    <a:pt x="452" y="135"/>
                    <a:pt x="452" y="135"/>
                  </a:cubicBezTo>
                  <a:cubicBezTo>
                    <a:pt x="457" y="134"/>
                    <a:pt x="458" y="137"/>
                    <a:pt x="453" y="141"/>
                  </a:cubicBezTo>
                  <a:close/>
                  <a:moveTo>
                    <a:pt x="653" y="103"/>
                  </a:moveTo>
                  <a:cubicBezTo>
                    <a:pt x="651" y="112"/>
                    <a:pt x="649" y="121"/>
                    <a:pt x="647" y="130"/>
                  </a:cubicBezTo>
                  <a:cubicBezTo>
                    <a:pt x="644" y="139"/>
                    <a:pt x="641" y="147"/>
                    <a:pt x="638" y="156"/>
                  </a:cubicBezTo>
                  <a:cubicBezTo>
                    <a:pt x="637" y="158"/>
                    <a:pt x="636" y="159"/>
                    <a:pt x="636" y="161"/>
                  </a:cubicBezTo>
                  <a:cubicBezTo>
                    <a:pt x="636" y="161"/>
                    <a:pt x="635" y="163"/>
                    <a:pt x="635" y="163"/>
                  </a:cubicBezTo>
                  <a:cubicBezTo>
                    <a:pt x="634" y="166"/>
                    <a:pt x="634" y="166"/>
                    <a:pt x="634" y="166"/>
                  </a:cubicBezTo>
                  <a:cubicBezTo>
                    <a:pt x="632" y="171"/>
                    <a:pt x="630" y="175"/>
                    <a:pt x="627" y="179"/>
                  </a:cubicBezTo>
                  <a:cubicBezTo>
                    <a:pt x="619" y="195"/>
                    <a:pt x="610" y="210"/>
                    <a:pt x="599" y="224"/>
                  </a:cubicBezTo>
                  <a:cubicBezTo>
                    <a:pt x="599" y="225"/>
                    <a:pt x="598" y="226"/>
                    <a:pt x="598" y="226"/>
                  </a:cubicBezTo>
                  <a:cubicBezTo>
                    <a:pt x="597" y="227"/>
                    <a:pt x="596" y="228"/>
                    <a:pt x="596" y="229"/>
                  </a:cubicBezTo>
                  <a:cubicBezTo>
                    <a:pt x="594" y="230"/>
                    <a:pt x="593" y="232"/>
                    <a:pt x="591" y="234"/>
                  </a:cubicBezTo>
                  <a:cubicBezTo>
                    <a:pt x="588" y="237"/>
                    <a:pt x="585" y="241"/>
                    <a:pt x="582" y="244"/>
                  </a:cubicBezTo>
                  <a:cubicBezTo>
                    <a:pt x="576" y="251"/>
                    <a:pt x="569" y="257"/>
                    <a:pt x="563" y="263"/>
                  </a:cubicBezTo>
                  <a:cubicBezTo>
                    <a:pt x="551" y="273"/>
                    <a:pt x="544" y="279"/>
                    <a:pt x="531" y="288"/>
                  </a:cubicBezTo>
                  <a:cubicBezTo>
                    <a:pt x="520" y="295"/>
                    <a:pt x="509" y="301"/>
                    <a:pt x="497" y="307"/>
                  </a:cubicBezTo>
                  <a:cubicBezTo>
                    <a:pt x="571" y="244"/>
                    <a:pt x="584" y="159"/>
                    <a:pt x="580" y="97"/>
                  </a:cubicBezTo>
                  <a:cubicBezTo>
                    <a:pt x="654" y="97"/>
                    <a:pt x="654" y="97"/>
                    <a:pt x="654" y="97"/>
                  </a:cubicBezTo>
                  <a:cubicBezTo>
                    <a:pt x="653" y="99"/>
                    <a:pt x="653" y="101"/>
                    <a:pt x="653" y="103"/>
                  </a:cubicBezTo>
                  <a:close/>
                  <a:moveTo>
                    <a:pt x="653" y="103"/>
                  </a:moveTo>
                  <a:cubicBezTo>
                    <a:pt x="653" y="103"/>
                    <a:pt x="653" y="103"/>
                    <a:pt x="653" y="103"/>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21682" tIns="60841" rIns="121682" bIns="60841">
              <a:scene3d>
                <a:camera prst="orthographicFront"/>
                <a:lightRig rig="threePt" dir="t"/>
              </a:scene3d>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solidFill>
                  <a:srgbClr val="C00000"/>
                </a:solidFill>
                <a:effectLst>
                  <a:outerShdw blurRad="38100" dist="25400" dir="5400000" algn="ctr" rotWithShape="0">
                    <a:srgbClr val="6E747A">
                      <a:alpha val="43000"/>
                    </a:srgbClr>
                  </a:outerShdw>
                </a:effectLst>
                <a:uLnTx/>
                <a:uFillTx/>
                <a:latin typeface="Calibri" panose="020F0502020204030204" charset="0"/>
                <a:ea typeface="宋体" panose="02010600030101010101" pitchFamily="2" charset="-122"/>
                <a:cs typeface="+mn-cs"/>
              </a:endParaRPr>
            </a:p>
          </p:txBody>
        </p:sp>
        <p:sp>
          <p:nvSpPr>
            <p:cNvPr id="36871" name="Freeform 19"/>
            <p:cNvSpPr/>
            <p:nvPr/>
          </p:nvSpPr>
          <p:spPr bwMode="auto">
            <a:xfrm flipV="1">
              <a:off x="7618413" y="4035425"/>
              <a:ext cx="669925" cy="669925"/>
            </a:xfrm>
            <a:custGeom>
              <a:avLst/>
              <a:gdLst>
                <a:gd name="T0" fmla="*/ 0 w 905504"/>
                <a:gd name="T1" fmla="*/ 452752 h 905504"/>
                <a:gd name="T2" fmla="*/ 132608 w 905504"/>
                <a:gd name="T3" fmla="*/ 132608 h 905504"/>
                <a:gd name="T4" fmla="*/ 452752 w 905504"/>
                <a:gd name="T5" fmla="*/ 0 h 905504"/>
                <a:gd name="T6" fmla="*/ 772896 w 905504"/>
                <a:gd name="T7" fmla="*/ 132608 h 905504"/>
                <a:gd name="T8" fmla="*/ 905504 w 905504"/>
                <a:gd name="T9" fmla="*/ 452752 h 905504"/>
                <a:gd name="T10" fmla="*/ 772896 w 905504"/>
                <a:gd name="T11" fmla="*/ 772896 h 905504"/>
                <a:gd name="T12" fmla="*/ 452752 w 905504"/>
                <a:gd name="T13" fmla="*/ 905504 h 905504"/>
                <a:gd name="T14" fmla="*/ 132608 w 905504"/>
                <a:gd name="T15" fmla="*/ 772896 h 905504"/>
                <a:gd name="T16" fmla="*/ 0 w 905504"/>
                <a:gd name="T17" fmla="*/ 452752 h 905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rgbClr val="DE4477"/>
            </a:solidFill>
            <a:ln>
              <a:noFill/>
            </a:ln>
            <a:extLst>
              <a:ext uri="{91240B29-F687-4F45-9708-019B960494DF}">
                <a14:hiddenLine xmlns:a14="http://schemas.microsoft.com/office/drawing/2010/main" w="9525">
                  <a:solidFill>
                    <a:srgbClr val="000000"/>
                  </a:solidFill>
                  <a:round/>
                </a14:hiddenLine>
              </a:ext>
            </a:extLst>
          </p:spPr>
          <p:txBody>
            <a:bodyPr lIns="243364" tIns="210266" rIns="210266" bIns="121682" anchor="ctr">
              <a:scene3d>
                <a:camera prst="orthographicFront"/>
                <a:lightRig rig="threePt" dir="t"/>
              </a:scene3d>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solidFill>
                  <a:srgbClr val="C00000"/>
                </a:solidFill>
                <a:effectLst>
                  <a:outerShdw blurRad="38100" dist="25400" dir="5400000" algn="ctr" rotWithShape="0">
                    <a:srgbClr val="6E747A">
                      <a:alpha val="43000"/>
                    </a:srgbClr>
                  </a:outerShdw>
                </a:effectLst>
                <a:uLnTx/>
                <a:uFillTx/>
                <a:latin typeface="Calibri" panose="020F0502020204030204" charset="0"/>
                <a:ea typeface="宋体" panose="02010600030101010101" pitchFamily="2" charset="-122"/>
                <a:cs typeface="+mn-cs"/>
              </a:endParaRPr>
            </a:p>
          </p:txBody>
        </p:sp>
        <p:sp>
          <p:nvSpPr>
            <p:cNvPr id="36872" name="Freeform 177"/>
            <p:cNvSpPr>
              <a:spLocks noEditPoints="1"/>
            </p:cNvSpPr>
            <p:nvPr/>
          </p:nvSpPr>
          <p:spPr bwMode="auto">
            <a:xfrm>
              <a:off x="7764463" y="4171950"/>
              <a:ext cx="377825" cy="398463"/>
            </a:xfrm>
            <a:custGeom>
              <a:avLst/>
              <a:gdLst>
                <a:gd name="T0" fmla="*/ 350 w 360"/>
                <a:gd name="T1" fmla="*/ 180 h 380"/>
                <a:gd name="T2" fmla="*/ 10 w 360"/>
                <a:gd name="T3" fmla="*/ 180 h 380"/>
                <a:gd name="T4" fmla="*/ 5 w 360"/>
                <a:gd name="T5" fmla="*/ 171 h 380"/>
                <a:gd name="T6" fmla="*/ 170 w 360"/>
                <a:gd name="T7" fmla="*/ 8 h 380"/>
                <a:gd name="T8" fmla="*/ 189 w 360"/>
                <a:gd name="T9" fmla="*/ 9 h 380"/>
                <a:gd name="T10" fmla="*/ 250 w 360"/>
                <a:gd name="T11" fmla="*/ 69 h 380"/>
                <a:gd name="T12" fmla="*/ 250 w 360"/>
                <a:gd name="T13" fmla="*/ 45 h 380"/>
                <a:gd name="T14" fmla="*/ 281 w 360"/>
                <a:gd name="T15" fmla="*/ 45 h 380"/>
                <a:gd name="T16" fmla="*/ 281 w 360"/>
                <a:gd name="T17" fmla="*/ 100 h 380"/>
                <a:gd name="T18" fmla="*/ 353 w 360"/>
                <a:gd name="T19" fmla="*/ 171 h 380"/>
                <a:gd name="T20" fmla="*/ 350 w 360"/>
                <a:gd name="T21" fmla="*/ 180 h 380"/>
                <a:gd name="T22" fmla="*/ 314 w 360"/>
                <a:gd name="T23" fmla="*/ 367 h 380"/>
                <a:gd name="T24" fmla="*/ 300 w 360"/>
                <a:gd name="T25" fmla="*/ 380 h 380"/>
                <a:gd name="T26" fmla="*/ 194 w 360"/>
                <a:gd name="T27" fmla="*/ 380 h 380"/>
                <a:gd name="T28" fmla="*/ 194 w 360"/>
                <a:gd name="T29" fmla="*/ 302 h 380"/>
                <a:gd name="T30" fmla="*/ 146 w 360"/>
                <a:gd name="T31" fmla="*/ 302 h 380"/>
                <a:gd name="T32" fmla="*/ 146 w 360"/>
                <a:gd name="T33" fmla="*/ 380 h 380"/>
                <a:gd name="T34" fmla="*/ 58 w 360"/>
                <a:gd name="T35" fmla="*/ 380 h 380"/>
                <a:gd name="T36" fmla="*/ 44 w 360"/>
                <a:gd name="T37" fmla="*/ 366 h 380"/>
                <a:gd name="T38" fmla="*/ 44 w 360"/>
                <a:gd name="T39" fmla="*/ 188 h 380"/>
                <a:gd name="T40" fmla="*/ 314 w 360"/>
                <a:gd name="T41" fmla="*/ 188 h 380"/>
                <a:gd name="T42" fmla="*/ 314 w 360"/>
                <a:gd name="T43" fmla="*/ 367 h 380"/>
                <a:gd name="T44" fmla="*/ 273 w 360"/>
                <a:gd name="T45" fmla="*/ 242 h 380"/>
                <a:gd name="T46" fmla="*/ 225 w 360"/>
                <a:gd name="T47" fmla="*/ 242 h 380"/>
                <a:gd name="T48" fmla="*/ 225 w 360"/>
                <a:gd name="T49" fmla="*/ 282 h 380"/>
                <a:gd name="T50" fmla="*/ 273 w 360"/>
                <a:gd name="T51" fmla="*/ 282 h 380"/>
                <a:gd name="T52" fmla="*/ 273 w 360"/>
                <a:gd name="T53" fmla="*/ 242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0" h="380">
                  <a:moveTo>
                    <a:pt x="350" y="180"/>
                  </a:moveTo>
                  <a:cubicBezTo>
                    <a:pt x="295" y="180"/>
                    <a:pt x="68" y="180"/>
                    <a:pt x="10" y="180"/>
                  </a:cubicBezTo>
                  <a:cubicBezTo>
                    <a:pt x="0" y="180"/>
                    <a:pt x="0" y="176"/>
                    <a:pt x="5" y="171"/>
                  </a:cubicBezTo>
                  <a:cubicBezTo>
                    <a:pt x="36" y="140"/>
                    <a:pt x="138" y="40"/>
                    <a:pt x="170" y="8"/>
                  </a:cubicBezTo>
                  <a:cubicBezTo>
                    <a:pt x="178" y="0"/>
                    <a:pt x="180" y="0"/>
                    <a:pt x="189" y="9"/>
                  </a:cubicBezTo>
                  <a:cubicBezTo>
                    <a:pt x="201" y="21"/>
                    <a:pt x="225" y="44"/>
                    <a:pt x="250" y="69"/>
                  </a:cubicBezTo>
                  <a:cubicBezTo>
                    <a:pt x="250" y="45"/>
                    <a:pt x="250" y="45"/>
                    <a:pt x="250" y="45"/>
                  </a:cubicBezTo>
                  <a:cubicBezTo>
                    <a:pt x="281" y="45"/>
                    <a:pt x="281" y="45"/>
                    <a:pt x="281" y="45"/>
                  </a:cubicBezTo>
                  <a:cubicBezTo>
                    <a:pt x="281" y="100"/>
                    <a:pt x="281" y="100"/>
                    <a:pt x="281" y="100"/>
                  </a:cubicBezTo>
                  <a:cubicBezTo>
                    <a:pt x="311" y="129"/>
                    <a:pt x="339" y="158"/>
                    <a:pt x="353" y="171"/>
                  </a:cubicBezTo>
                  <a:cubicBezTo>
                    <a:pt x="358" y="176"/>
                    <a:pt x="360" y="180"/>
                    <a:pt x="350" y="180"/>
                  </a:cubicBezTo>
                  <a:close/>
                  <a:moveTo>
                    <a:pt x="314" y="367"/>
                  </a:moveTo>
                  <a:cubicBezTo>
                    <a:pt x="314" y="376"/>
                    <a:pt x="310" y="380"/>
                    <a:pt x="300" y="380"/>
                  </a:cubicBezTo>
                  <a:cubicBezTo>
                    <a:pt x="269" y="380"/>
                    <a:pt x="194" y="380"/>
                    <a:pt x="194" y="380"/>
                  </a:cubicBezTo>
                  <a:cubicBezTo>
                    <a:pt x="194" y="302"/>
                    <a:pt x="194" y="302"/>
                    <a:pt x="194" y="302"/>
                  </a:cubicBezTo>
                  <a:cubicBezTo>
                    <a:pt x="146" y="302"/>
                    <a:pt x="146" y="302"/>
                    <a:pt x="146" y="302"/>
                  </a:cubicBezTo>
                  <a:cubicBezTo>
                    <a:pt x="146" y="380"/>
                    <a:pt x="146" y="380"/>
                    <a:pt x="146" y="380"/>
                  </a:cubicBezTo>
                  <a:cubicBezTo>
                    <a:pt x="146" y="380"/>
                    <a:pt x="86" y="380"/>
                    <a:pt x="58" y="380"/>
                  </a:cubicBezTo>
                  <a:cubicBezTo>
                    <a:pt x="49" y="380"/>
                    <a:pt x="44" y="375"/>
                    <a:pt x="44" y="366"/>
                  </a:cubicBezTo>
                  <a:cubicBezTo>
                    <a:pt x="44" y="322"/>
                    <a:pt x="44" y="188"/>
                    <a:pt x="44" y="188"/>
                  </a:cubicBezTo>
                  <a:cubicBezTo>
                    <a:pt x="314" y="188"/>
                    <a:pt x="314" y="188"/>
                    <a:pt x="314" y="188"/>
                  </a:cubicBezTo>
                  <a:cubicBezTo>
                    <a:pt x="314" y="188"/>
                    <a:pt x="314" y="323"/>
                    <a:pt x="314" y="367"/>
                  </a:cubicBezTo>
                  <a:close/>
                  <a:moveTo>
                    <a:pt x="273" y="242"/>
                  </a:moveTo>
                  <a:cubicBezTo>
                    <a:pt x="225" y="242"/>
                    <a:pt x="225" y="242"/>
                    <a:pt x="225" y="242"/>
                  </a:cubicBezTo>
                  <a:cubicBezTo>
                    <a:pt x="225" y="282"/>
                    <a:pt x="225" y="282"/>
                    <a:pt x="225" y="282"/>
                  </a:cubicBezTo>
                  <a:cubicBezTo>
                    <a:pt x="273" y="282"/>
                    <a:pt x="273" y="282"/>
                    <a:pt x="273" y="282"/>
                  </a:cubicBezTo>
                  <a:cubicBezTo>
                    <a:pt x="273" y="242"/>
                    <a:pt x="273" y="242"/>
                    <a:pt x="273" y="24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21682" tIns="60841" rIns="121682" bIns="60841">
              <a:scene3d>
                <a:camera prst="orthographicFront"/>
                <a:lightRig rig="threePt" dir="t"/>
              </a:scene3d>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solidFill>
                  <a:srgbClr val="C00000"/>
                </a:solidFill>
                <a:effectLst>
                  <a:outerShdw blurRad="38100" dist="25400" dir="5400000" algn="ctr" rotWithShape="0">
                    <a:srgbClr val="6E747A">
                      <a:alpha val="43000"/>
                    </a:srgbClr>
                  </a:outerShdw>
                </a:effectLst>
                <a:uLnTx/>
                <a:uFillTx/>
                <a:latin typeface="Calibri" panose="020F0502020204030204" charset="0"/>
                <a:ea typeface="宋体" panose="02010600030101010101" pitchFamily="2" charset="-122"/>
                <a:cs typeface="+mn-cs"/>
              </a:endParaRPr>
            </a:p>
          </p:txBody>
        </p:sp>
        <p:sp>
          <p:nvSpPr>
            <p:cNvPr id="36873" name="Freeform 22"/>
            <p:cNvSpPr/>
            <p:nvPr/>
          </p:nvSpPr>
          <p:spPr bwMode="auto">
            <a:xfrm flipV="1">
              <a:off x="3867150" y="4035425"/>
              <a:ext cx="668338" cy="669925"/>
            </a:xfrm>
            <a:custGeom>
              <a:avLst/>
              <a:gdLst>
                <a:gd name="T0" fmla="*/ 0 w 905504"/>
                <a:gd name="T1" fmla="*/ 452752 h 905504"/>
                <a:gd name="T2" fmla="*/ 132608 w 905504"/>
                <a:gd name="T3" fmla="*/ 132608 h 905504"/>
                <a:gd name="T4" fmla="*/ 452752 w 905504"/>
                <a:gd name="T5" fmla="*/ 0 h 905504"/>
                <a:gd name="T6" fmla="*/ 772896 w 905504"/>
                <a:gd name="T7" fmla="*/ 132608 h 905504"/>
                <a:gd name="T8" fmla="*/ 905504 w 905504"/>
                <a:gd name="T9" fmla="*/ 452752 h 905504"/>
                <a:gd name="T10" fmla="*/ 772896 w 905504"/>
                <a:gd name="T11" fmla="*/ 772896 h 905504"/>
                <a:gd name="T12" fmla="*/ 452752 w 905504"/>
                <a:gd name="T13" fmla="*/ 905504 h 905504"/>
                <a:gd name="T14" fmla="*/ 132608 w 905504"/>
                <a:gd name="T15" fmla="*/ 772896 h 905504"/>
                <a:gd name="T16" fmla="*/ 0 w 905504"/>
                <a:gd name="T17" fmla="*/ 452752 h 905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rgbClr val="513087"/>
            </a:solidFill>
            <a:ln>
              <a:noFill/>
            </a:ln>
            <a:extLst>
              <a:ext uri="{91240B29-F687-4F45-9708-019B960494DF}">
                <a14:hiddenLine xmlns:a14="http://schemas.microsoft.com/office/drawing/2010/main" w="9525">
                  <a:solidFill>
                    <a:srgbClr val="000000"/>
                  </a:solidFill>
                  <a:round/>
                </a14:hiddenLine>
              </a:ext>
            </a:extLst>
          </p:spPr>
          <p:txBody>
            <a:bodyPr lIns="243364" tIns="210266" rIns="210266" bIns="121682" anchor="ctr">
              <a:scene3d>
                <a:camera prst="orthographicFront"/>
                <a:lightRig rig="threePt" dir="t"/>
              </a:scene3d>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solidFill>
                  <a:srgbClr val="C00000"/>
                </a:solidFill>
                <a:effectLst>
                  <a:outerShdw blurRad="38100" dist="25400" dir="5400000" algn="ctr" rotWithShape="0">
                    <a:srgbClr val="6E747A">
                      <a:alpha val="43000"/>
                    </a:srgbClr>
                  </a:outerShdw>
                </a:effectLst>
                <a:uLnTx/>
                <a:uFillTx/>
                <a:latin typeface="Calibri" panose="020F0502020204030204" charset="0"/>
                <a:ea typeface="宋体" panose="02010600030101010101" pitchFamily="2" charset="-122"/>
                <a:cs typeface="+mn-cs"/>
              </a:endParaRPr>
            </a:p>
          </p:txBody>
        </p:sp>
        <p:sp>
          <p:nvSpPr>
            <p:cNvPr id="36874" name="Freeform 23"/>
            <p:cNvSpPr>
              <a:spLocks noEditPoints="1"/>
            </p:cNvSpPr>
            <p:nvPr/>
          </p:nvSpPr>
          <p:spPr bwMode="auto">
            <a:xfrm>
              <a:off x="4064000" y="4170363"/>
              <a:ext cx="274638" cy="400050"/>
            </a:xfrm>
            <a:custGeom>
              <a:avLst/>
              <a:gdLst>
                <a:gd name="T0" fmla="*/ 35 w 70"/>
                <a:gd name="T1" fmla="*/ 0 h 102"/>
                <a:gd name="T2" fmla="*/ 0 w 70"/>
                <a:gd name="T3" fmla="*/ 35 h 102"/>
                <a:gd name="T4" fmla="*/ 16 w 70"/>
                <a:gd name="T5" fmla="*/ 74 h 102"/>
                <a:gd name="T6" fmla="*/ 35 w 70"/>
                <a:gd name="T7" fmla="*/ 102 h 102"/>
                <a:gd name="T8" fmla="*/ 54 w 70"/>
                <a:gd name="T9" fmla="*/ 74 h 102"/>
                <a:gd name="T10" fmla="*/ 70 w 70"/>
                <a:gd name="T11" fmla="*/ 35 h 102"/>
                <a:gd name="T12" fmla="*/ 35 w 70"/>
                <a:gd name="T13" fmla="*/ 0 h 102"/>
                <a:gd name="T14" fmla="*/ 43 w 70"/>
                <a:gd name="T15" fmla="*/ 87 h 102"/>
                <a:gd name="T16" fmla="*/ 27 w 70"/>
                <a:gd name="T17" fmla="*/ 89 h 102"/>
                <a:gd name="T18" fmla="*/ 26 w 70"/>
                <a:gd name="T19" fmla="*/ 83 h 102"/>
                <a:gd name="T20" fmla="*/ 26 w 70"/>
                <a:gd name="T21" fmla="*/ 83 h 102"/>
                <a:gd name="T22" fmla="*/ 45 w 70"/>
                <a:gd name="T23" fmla="*/ 80 h 102"/>
                <a:gd name="T24" fmla="*/ 44 w 70"/>
                <a:gd name="T25" fmla="*/ 83 h 102"/>
                <a:gd name="T26" fmla="*/ 43 w 70"/>
                <a:gd name="T27" fmla="*/ 87 h 102"/>
                <a:gd name="T28" fmla="*/ 25 w 70"/>
                <a:gd name="T29" fmla="*/ 79 h 102"/>
                <a:gd name="T30" fmla="*/ 23 w 70"/>
                <a:gd name="T31" fmla="*/ 73 h 102"/>
                <a:gd name="T32" fmla="*/ 47 w 70"/>
                <a:gd name="T33" fmla="*/ 73 h 102"/>
                <a:gd name="T34" fmla="*/ 46 w 70"/>
                <a:gd name="T35" fmla="*/ 77 h 102"/>
                <a:gd name="T36" fmla="*/ 25 w 70"/>
                <a:gd name="T37" fmla="*/ 79 h 102"/>
                <a:gd name="T38" fmla="*/ 35 w 70"/>
                <a:gd name="T39" fmla="*/ 96 h 102"/>
                <a:gd name="T40" fmla="*/ 29 w 70"/>
                <a:gd name="T41" fmla="*/ 92 h 102"/>
                <a:gd name="T42" fmla="*/ 42 w 70"/>
                <a:gd name="T43" fmla="*/ 90 h 102"/>
                <a:gd name="T44" fmla="*/ 35 w 70"/>
                <a:gd name="T45" fmla="*/ 96 h 102"/>
                <a:gd name="T46" fmla="*/ 50 w 70"/>
                <a:gd name="T47" fmla="*/ 67 h 102"/>
                <a:gd name="T48" fmla="*/ 20 w 70"/>
                <a:gd name="T49" fmla="*/ 67 h 102"/>
                <a:gd name="T50" fmla="*/ 15 w 70"/>
                <a:gd name="T51" fmla="*/ 57 h 102"/>
                <a:gd name="T52" fmla="*/ 6 w 70"/>
                <a:gd name="T53" fmla="*/ 35 h 102"/>
                <a:gd name="T54" fmla="*/ 35 w 70"/>
                <a:gd name="T55" fmla="*/ 6 h 102"/>
                <a:gd name="T56" fmla="*/ 64 w 70"/>
                <a:gd name="T57" fmla="*/ 35 h 102"/>
                <a:gd name="T58" fmla="*/ 55 w 70"/>
                <a:gd name="T59" fmla="*/ 57 h 102"/>
                <a:gd name="T60" fmla="*/ 50 w 70"/>
                <a:gd name="T61" fmla="*/ 67 h 102"/>
                <a:gd name="T62" fmla="*/ 50 w 70"/>
                <a:gd name="T63" fmla="*/ 67 h 102"/>
                <a:gd name="T64" fmla="*/ 50 w 70"/>
                <a:gd name="T65" fmla="*/ 6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21682" tIns="60841" rIns="121682" bIns="60841">
              <a:scene3d>
                <a:camera prst="orthographicFront"/>
                <a:lightRig rig="threePt" dir="t"/>
              </a:scene3d>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solidFill>
                  <a:srgbClr val="C00000"/>
                </a:solidFill>
                <a:effectLst>
                  <a:outerShdw blurRad="38100" dist="25400" dir="5400000" algn="ctr" rotWithShape="0">
                    <a:srgbClr val="6E747A">
                      <a:alpha val="43000"/>
                    </a:srgbClr>
                  </a:outerShdw>
                </a:effectLst>
                <a:uLnTx/>
                <a:uFillTx/>
                <a:latin typeface="Calibri" panose="020F0502020204030204" charset="0"/>
                <a:ea typeface="宋体" panose="02010600030101010101" pitchFamily="2" charset="-122"/>
                <a:cs typeface="+mn-cs"/>
              </a:endParaRPr>
            </a:p>
          </p:txBody>
        </p:sp>
        <p:sp>
          <p:nvSpPr>
            <p:cNvPr id="36875" name="Freeform 10"/>
            <p:cNvSpPr/>
            <p:nvPr/>
          </p:nvSpPr>
          <p:spPr bwMode="auto">
            <a:xfrm flipV="1">
              <a:off x="6756400" y="1703388"/>
              <a:ext cx="669925" cy="668337"/>
            </a:xfrm>
            <a:custGeom>
              <a:avLst/>
              <a:gdLst>
                <a:gd name="T0" fmla="*/ 0 w 905504"/>
                <a:gd name="T1" fmla="*/ 452752 h 905504"/>
                <a:gd name="T2" fmla="*/ 132608 w 905504"/>
                <a:gd name="T3" fmla="*/ 132608 h 905504"/>
                <a:gd name="T4" fmla="*/ 452752 w 905504"/>
                <a:gd name="T5" fmla="*/ 0 h 905504"/>
                <a:gd name="T6" fmla="*/ 772896 w 905504"/>
                <a:gd name="T7" fmla="*/ 132608 h 905504"/>
                <a:gd name="T8" fmla="*/ 905504 w 905504"/>
                <a:gd name="T9" fmla="*/ 452752 h 905504"/>
                <a:gd name="T10" fmla="*/ 772896 w 905504"/>
                <a:gd name="T11" fmla="*/ 772896 h 905504"/>
                <a:gd name="T12" fmla="*/ 452752 w 905504"/>
                <a:gd name="T13" fmla="*/ 905504 h 905504"/>
                <a:gd name="T14" fmla="*/ 132608 w 905504"/>
                <a:gd name="T15" fmla="*/ 772896 h 905504"/>
                <a:gd name="T16" fmla="*/ 0 w 905504"/>
                <a:gd name="T17" fmla="*/ 452752 h 905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rgbClr val="DE4477"/>
            </a:solidFill>
            <a:ln>
              <a:noFill/>
            </a:ln>
            <a:extLst>
              <a:ext uri="{91240B29-F687-4F45-9708-019B960494DF}">
                <a14:hiddenLine xmlns:a14="http://schemas.microsoft.com/office/drawing/2010/main" w="9525">
                  <a:solidFill>
                    <a:srgbClr val="000000"/>
                  </a:solidFill>
                  <a:round/>
                </a14:hiddenLine>
              </a:ext>
            </a:extLst>
          </p:spPr>
          <p:txBody>
            <a:bodyPr lIns="243364" tIns="210266" rIns="210266" bIns="121682" anchor="ctr">
              <a:scene3d>
                <a:camera prst="orthographicFront"/>
                <a:lightRig rig="threePt" dir="t"/>
              </a:scene3d>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solidFill>
                  <a:srgbClr val="C00000"/>
                </a:solidFill>
                <a:effectLst>
                  <a:outerShdw blurRad="38100" dist="25400" dir="5400000" algn="ctr" rotWithShape="0">
                    <a:srgbClr val="6E747A">
                      <a:alpha val="43000"/>
                    </a:srgbClr>
                  </a:outerShdw>
                </a:effectLst>
                <a:uLnTx/>
                <a:uFillTx/>
                <a:latin typeface="Calibri" panose="020F0502020204030204" charset="0"/>
                <a:ea typeface="宋体" panose="02010600030101010101" pitchFamily="2" charset="-122"/>
                <a:cs typeface="+mn-cs"/>
              </a:endParaRPr>
            </a:p>
          </p:txBody>
        </p:sp>
        <p:sp>
          <p:nvSpPr>
            <p:cNvPr id="36876" name="Freeform 170"/>
            <p:cNvSpPr>
              <a:spLocks noEditPoints="1"/>
            </p:cNvSpPr>
            <p:nvPr/>
          </p:nvSpPr>
          <p:spPr bwMode="auto">
            <a:xfrm>
              <a:off x="6911975" y="1885950"/>
              <a:ext cx="358775" cy="303213"/>
            </a:xfrm>
            <a:custGeom>
              <a:avLst/>
              <a:gdLst>
                <a:gd name="T0" fmla="*/ 244 w 256"/>
                <a:gd name="T1" fmla="*/ 216 h 216"/>
                <a:gd name="T2" fmla="*/ 12 w 256"/>
                <a:gd name="T3" fmla="*/ 216 h 216"/>
                <a:gd name="T4" fmla="*/ 0 w 256"/>
                <a:gd name="T5" fmla="*/ 204 h 216"/>
                <a:gd name="T6" fmla="*/ 0 w 256"/>
                <a:gd name="T7" fmla="*/ 12 h 216"/>
                <a:gd name="T8" fmla="*/ 12 w 256"/>
                <a:gd name="T9" fmla="*/ 0 h 216"/>
                <a:gd name="T10" fmla="*/ 24 w 256"/>
                <a:gd name="T11" fmla="*/ 12 h 216"/>
                <a:gd name="T12" fmla="*/ 24 w 256"/>
                <a:gd name="T13" fmla="*/ 164 h 216"/>
                <a:gd name="T14" fmla="*/ 24 w 256"/>
                <a:gd name="T15" fmla="*/ 192 h 216"/>
                <a:gd name="T16" fmla="*/ 244 w 256"/>
                <a:gd name="T17" fmla="*/ 192 h 216"/>
                <a:gd name="T18" fmla="*/ 256 w 256"/>
                <a:gd name="T19" fmla="*/ 204 h 216"/>
                <a:gd name="T20" fmla="*/ 244 w 256"/>
                <a:gd name="T21" fmla="*/ 216 h 216"/>
                <a:gd name="T22" fmla="*/ 216 w 256"/>
                <a:gd name="T23" fmla="*/ 180 h 216"/>
                <a:gd name="T24" fmla="*/ 192 w 256"/>
                <a:gd name="T25" fmla="*/ 180 h 216"/>
                <a:gd name="T26" fmla="*/ 180 w 256"/>
                <a:gd name="T27" fmla="*/ 168 h 216"/>
                <a:gd name="T28" fmla="*/ 180 w 256"/>
                <a:gd name="T29" fmla="*/ 84 h 216"/>
                <a:gd name="T30" fmla="*/ 192 w 256"/>
                <a:gd name="T31" fmla="*/ 72 h 216"/>
                <a:gd name="T32" fmla="*/ 216 w 256"/>
                <a:gd name="T33" fmla="*/ 72 h 216"/>
                <a:gd name="T34" fmla="*/ 228 w 256"/>
                <a:gd name="T35" fmla="*/ 84 h 216"/>
                <a:gd name="T36" fmla="*/ 228 w 256"/>
                <a:gd name="T37" fmla="*/ 168 h 216"/>
                <a:gd name="T38" fmla="*/ 216 w 256"/>
                <a:gd name="T39" fmla="*/ 180 h 216"/>
                <a:gd name="T40" fmla="*/ 148 w 256"/>
                <a:gd name="T41" fmla="*/ 180 h 216"/>
                <a:gd name="T42" fmla="*/ 124 w 256"/>
                <a:gd name="T43" fmla="*/ 180 h 216"/>
                <a:gd name="T44" fmla="*/ 112 w 256"/>
                <a:gd name="T45" fmla="*/ 168 h 216"/>
                <a:gd name="T46" fmla="*/ 112 w 256"/>
                <a:gd name="T47" fmla="*/ 36 h 216"/>
                <a:gd name="T48" fmla="*/ 124 w 256"/>
                <a:gd name="T49" fmla="*/ 24 h 216"/>
                <a:gd name="T50" fmla="*/ 148 w 256"/>
                <a:gd name="T51" fmla="*/ 24 h 216"/>
                <a:gd name="T52" fmla="*/ 160 w 256"/>
                <a:gd name="T53" fmla="*/ 36 h 216"/>
                <a:gd name="T54" fmla="*/ 160 w 256"/>
                <a:gd name="T55" fmla="*/ 168 h 216"/>
                <a:gd name="T56" fmla="*/ 148 w 256"/>
                <a:gd name="T57" fmla="*/ 180 h 216"/>
                <a:gd name="T58" fmla="*/ 80 w 256"/>
                <a:gd name="T59" fmla="*/ 180 h 216"/>
                <a:gd name="T60" fmla="*/ 56 w 256"/>
                <a:gd name="T61" fmla="*/ 180 h 216"/>
                <a:gd name="T62" fmla="*/ 44 w 256"/>
                <a:gd name="T63" fmla="*/ 168 h 216"/>
                <a:gd name="T64" fmla="*/ 44 w 256"/>
                <a:gd name="T65" fmla="*/ 144 h 216"/>
                <a:gd name="T66" fmla="*/ 56 w 256"/>
                <a:gd name="T67" fmla="*/ 132 h 216"/>
                <a:gd name="T68" fmla="*/ 80 w 256"/>
                <a:gd name="T69" fmla="*/ 132 h 216"/>
                <a:gd name="T70" fmla="*/ 92 w 256"/>
                <a:gd name="T71" fmla="*/ 144 h 216"/>
                <a:gd name="T72" fmla="*/ 92 w 256"/>
                <a:gd name="T73" fmla="*/ 168 h 216"/>
                <a:gd name="T74" fmla="*/ 80 w 256"/>
                <a:gd name="T75" fmla="*/ 18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6" h="216">
                  <a:moveTo>
                    <a:pt x="244" y="216"/>
                  </a:moveTo>
                  <a:cubicBezTo>
                    <a:pt x="12" y="216"/>
                    <a:pt x="12" y="216"/>
                    <a:pt x="12" y="216"/>
                  </a:cubicBezTo>
                  <a:cubicBezTo>
                    <a:pt x="5" y="216"/>
                    <a:pt x="0" y="211"/>
                    <a:pt x="0" y="204"/>
                  </a:cubicBezTo>
                  <a:cubicBezTo>
                    <a:pt x="0" y="12"/>
                    <a:pt x="0" y="12"/>
                    <a:pt x="0" y="12"/>
                  </a:cubicBezTo>
                  <a:cubicBezTo>
                    <a:pt x="0" y="5"/>
                    <a:pt x="5" y="0"/>
                    <a:pt x="12" y="0"/>
                  </a:cubicBezTo>
                  <a:cubicBezTo>
                    <a:pt x="19" y="0"/>
                    <a:pt x="24" y="5"/>
                    <a:pt x="24" y="12"/>
                  </a:cubicBezTo>
                  <a:cubicBezTo>
                    <a:pt x="24" y="164"/>
                    <a:pt x="24" y="164"/>
                    <a:pt x="24" y="164"/>
                  </a:cubicBezTo>
                  <a:cubicBezTo>
                    <a:pt x="24" y="192"/>
                    <a:pt x="24" y="192"/>
                    <a:pt x="24" y="192"/>
                  </a:cubicBezTo>
                  <a:cubicBezTo>
                    <a:pt x="244" y="192"/>
                    <a:pt x="244" y="192"/>
                    <a:pt x="244" y="192"/>
                  </a:cubicBezTo>
                  <a:cubicBezTo>
                    <a:pt x="251" y="192"/>
                    <a:pt x="256" y="197"/>
                    <a:pt x="256" y="204"/>
                  </a:cubicBezTo>
                  <a:cubicBezTo>
                    <a:pt x="256" y="211"/>
                    <a:pt x="251" y="216"/>
                    <a:pt x="244" y="216"/>
                  </a:cubicBezTo>
                  <a:moveTo>
                    <a:pt x="216" y="180"/>
                  </a:moveTo>
                  <a:cubicBezTo>
                    <a:pt x="192" y="180"/>
                    <a:pt x="192" y="180"/>
                    <a:pt x="192" y="180"/>
                  </a:cubicBezTo>
                  <a:cubicBezTo>
                    <a:pt x="185" y="180"/>
                    <a:pt x="180" y="175"/>
                    <a:pt x="180" y="168"/>
                  </a:cubicBezTo>
                  <a:cubicBezTo>
                    <a:pt x="180" y="84"/>
                    <a:pt x="180" y="84"/>
                    <a:pt x="180" y="84"/>
                  </a:cubicBezTo>
                  <a:cubicBezTo>
                    <a:pt x="180" y="77"/>
                    <a:pt x="185" y="72"/>
                    <a:pt x="192" y="72"/>
                  </a:cubicBezTo>
                  <a:cubicBezTo>
                    <a:pt x="216" y="72"/>
                    <a:pt x="216" y="72"/>
                    <a:pt x="216" y="72"/>
                  </a:cubicBezTo>
                  <a:cubicBezTo>
                    <a:pt x="223" y="72"/>
                    <a:pt x="228" y="77"/>
                    <a:pt x="228" y="84"/>
                  </a:cubicBezTo>
                  <a:cubicBezTo>
                    <a:pt x="228" y="168"/>
                    <a:pt x="228" y="168"/>
                    <a:pt x="228" y="168"/>
                  </a:cubicBezTo>
                  <a:cubicBezTo>
                    <a:pt x="228" y="175"/>
                    <a:pt x="223" y="180"/>
                    <a:pt x="216" y="180"/>
                  </a:cubicBezTo>
                  <a:moveTo>
                    <a:pt x="148" y="180"/>
                  </a:moveTo>
                  <a:cubicBezTo>
                    <a:pt x="124" y="180"/>
                    <a:pt x="124" y="180"/>
                    <a:pt x="124" y="180"/>
                  </a:cubicBezTo>
                  <a:cubicBezTo>
                    <a:pt x="117" y="180"/>
                    <a:pt x="112" y="175"/>
                    <a:pt x="112" y="168"/>
                  </a:cubicBezTo>
                  <a:cubicBezTo>
                    <a:pt x="112" y="36"/>
                    <a:pt x="112" y="36"/>
                    <a:pt x="112" y="36"/>
                  </a:cubicBezTo>
                  <a:cubicBezTo>
                    <a:pt x="112" y="29"/>
                    <a:pt x="117" y="24"/>
                    <a:pt x="124" y="24"/>
                  </a:cubicBezTo>
                  <a:cubicBezTo>
                    <a:pt x="148" y="24"/>
                    <a:pt x="148" y="24"/>
                    <a:pt x="148" y="24"/>
                  </a:cubicBezTo>
                  <a:cubicBezTo>
                    <a:pt x="155" y="24"/>
                    <a:pt x="160" y="29"/>
                    <a:pt x="160" y="36"/>
                  </a:cubicBezTo>
                  <a:cubicBezTo>
                    <a:pt x="160" y="168"/>
                    <a:pt x="160" y="168"/>
                    <a:pt x="160" y="168"/>
                  </a:cubicBezTo>
                  <a:cubicBezTo>
                    <a:pt x="160" y="175"/>
                    <a:pt x="155" y="180"/>
                    <a:pt x="148" y="180"/>
                  </a:cubicBezTo>
                  <a:moveTo>
                    <a:pt x="80" y="180"/>
                  </a:moveTo>
                  <a:cubicBezTo>
                    <a:pt x="56" y="180"/>
                    <a:pt x="56" y="180"/>
                    <a:pt x="56" y="180"/>
                  </a:cubicBezTo>
                  <a:cubicBezTo>
                    <a:pt x="49" y="180"/>
                    <a:pt x="44" y="175"/>
                    <a:pt x="44" y="168"/>
                  </a:cubicBezTo>
                  <a:cubicBezTo>
                    <a:pt x="44" y="144"/>
                    <a:pt x="44" y="144"/>
                    <a:pt x="44" y="144"/>
                  </a:cubicBezTo>
                  <a:cubicBezTo>
                    <a:pt x="44" y="137"/>
                    <a:pt x="49" y="132"/>
                    <a:pt x="56" y="132"/>
                  </a:cubicBezTo>
                  <a:cubicBezTo>
                    <a:pt x="80" y="132"/>
                    <a:pt x="80" y="132"/>
                    <a:pt x="80" y="132"/>
                  </a:cubicBezTo>
                  <a:cubicBezTo>
                    <a:pt x="87" y="132"/>
                    <a:pt x="92" y="137"/>
                    <a:pt x="92" y="144"/>
                  </a:cubicBezTo>
                  <a:cubicBezTo>
                    <a:pt x="92" y="168"/>
                    <a:pt x="92" y="168"/>
                    <a:pt x="92" y="168"/>
                  </a:cubicBezTo>
                  <a:cubicBezTo>
                    <a:pt x="92" y="175"/>
                    <a:pt x="87" y="180"/>
                    <a:pt x="80" y="18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21682" tIns="60841" rIns="121682" bIns="60841">
              <a:scene3d>
                <a:camera prst="orthographicFront"/>
                <a:lightRig rig="threePt" dir="t"/>
              </a:scene3d>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solidFill>
                  <a:srgbClr val="C00000"/>
                </a:solidFill>
                <a:effectLst>
                  <a:outerShdw blurRad="38100" dist="25400" dir="5400000" algn="ctr" rotWithShape="0">
                    <a:srgbClr val="6E747A">
                      <a:alpha val="43000"/>
                    </a:srgbClr>
                  </a:outerShdw>
                </a:effectLst>
                <a:uLnTx/>
                <a:uFillTx/>
                <a:latin typeface="Calibri" panose="020F0502020204030204" charset="0"/>
                <a:ea typeface="宋体" panose="02010600030101010101" pitchFamily="2" charset="-122"/>
                <a:cs typeface="+mn-cs"/>
              </a:endParaRPr>
            </a:p>
          </p:txBody>
        </p:sp>
        <p:sp>
          <p:nvSpPr>
            <p:cNvPr id="36877" name="Freeform 25"/>
            <p:cNvSpPr/>
            <p:nvPr/>
          </p:nvSpPr>
          <p:spPr bwMode="auto">
            <a:xfrm flipV="1">
              <a:off x="4741863" y="1703388"/>
              <a:ext cx="669925" cy="668337"/>
            </a:xfrm>
            <a:custGeom>
              <a:avLst/>
              <a:gdLst>
                <a:gd name="T0" fmla="*/ 0 w 905504"/>
                <a:gd name="T1" fmla="*/ 452752 h 905504"/>
                <a:gd name="T2" fmla="*/ 132608 w 905504"/>
                <a:gd name="T3" fmla="*/ 132608 h 905504"/>
                <a:gd name="T4" fmla="*/ 452752 w 905504"/>
                <a:gd name="T5" fmla="*/ 0 h 905504"/>
                <a:gd name="T6" fmla="*/ 772896 w 905504"/>
                <a:gd name="T7" fmla="*/ 132608 h 905504"/>
                <a:gd name="T8" fmla="*/ 905504 w 905504"/>
                <a:gd name="T9" fmla="*/ 452752 h 905504"/>
                <a:gd name="T10" fmla="*/ 772896 w 905504"/>
                <a:gd name="T11" fmla="*/ 772896 h 905504"/>
                <a:gd name="T12" fmla="*/ 452752 w 905504"/>
                <a:gd name="T13" fmla="*/ 905504 h 905504"/>
                <a:gd name="T14" fmla="*/ 132608 w 905504"/>
                <a:gd name="T15" fmla="*/ 772896 h 905504"/>
                <a:gd name="T16" fmla="*/ 0 w 905504"/>
                <a:gd name="T17" fmla="*/ 452752 h 905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rgbClr val="513087"/>
            </a:solidFill>
            <a:ln>
              <a:noFill/>
            </a:ln>
            <a:extLst>
              <a:ext uri="{91240B29-F687-4F45-9708-019B960494DF}">
                <a14:hiddenLine xmlns:a14="http://schemas.microsoft.com/office/drawing/2010/main" w="9525">
                  <a:solidFill>
                    <a:srgbClr val="000000"/>
                  </a:solidFill>
                  <a:round/>
                </a14:hiddenLine>
              </a:ext>
            </a:extLst>
          </p:spPr>
          <p:txBody>
            <a:bodyPr lIns="243364" tIns="210266" rIns="210266" bIns="121682" anchor="ctr">
              <a:scene3d>
                <a:camera prst="orthographicFront"/>
                <a:lightRig rig="threePt" dir="t"/>
              </a:scene3d>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solidFill>
                  <a:srgbClr val="C00000"/>
                </a:solidFill>
                <a:effectLst>
                  <a:outerShdw blurRad="38100" dist="25400" dir="5400000" algn="ctr" rotWithShape="0">
                    <a:srgbClr val="6E747A">
                      <a:alpha val="43000"/>
                    </a:srgbClr>
                  </a:outerShdw>
                </a:effectLst>
                <a:uLnTx/>
                <a:uFillTx/>
                <a:latin typeface="Calibri" panose="020F0502020204030204" charset="0"/>
                <a:ea typeface="宋体" panose="02010600030101010101" pitchFamily="2" charset="-122"/>
                <a:cs typeface="+mn-cs"/>
              </a:endParaRPr>
            </a:p>
          </p:txBody>
        </p:sp>
        <p:sp>
          <p:nvSpPr>
            <p:cNvPr id="36878" name="Freeform 120"/>
            <p:cNvSpPr>
              <a:spLocks noEditPoints="1"/>
            </p:cNvSpPr>
            <p:nvPr/>
          </p:nvSpPr>
          <p:spPr bwMode="auto">
            <a:xfrm>
              <a:off x="4902200" y="1885950"/>
              <a:ext cx="349250" cy="303213"/>
            </a:xfrm>
            <a:custGeom>
              <a:avLst/>
              <a:gdLst>
                <a:gd name="T0" fmla="*/ 95 w 117"/>
                <a:gd name="T1" fmla="*/ 7 h 101"/>
                <a:gd name="T2" fmla="*/ 95 w 117"/>
                <a:gd name="T3" fmla="*/ 14 h 101"/>
                <a:gd name="T4" fmla="*/ 15 w 117"/>
                <a:gd name="T5" fmla="*/ 36 h 101"/>
                <a:gd name="T6" fmla="*/ 0 w 117"/>
                <a:gd name="T7" fmla="*/ 28 h 101"/>
                <a:gd name="T8" fmla="*/ 0 w 117"/>
                <a:gd name="T9" fmla="*/ 72 h 101"/>
                <a:gd name="T10" fmla="*/ 15 w 117"/>
                <a:gd name="T11" fmla="*/ 65 h 101"/>
                <a:gd name="T12" fmla="*/ 24 w 117"/>
                <a:gd name="T13" fmla="*/ 67 h 101"/>
                <a:gd name="T14" fmla="*/ 21 w 117"/>
                <a:gd name="T15" fmla="*/ 76 h 101"/>
                <a:gd name="T16" fmla="*/ 29 w 117"/>
                <a:gd name="T17" fmla="*/ 89 h 101"/>
                <a:gd name="T18" fmla="*/ 50 w 117"/>
                <a:gd name="T19" fmla="*/ 95 h 101"/>
                <a:gd name="T20" fmla="*/ 53 w 117"/>
                <a:gd name="T21" fmla="*/ 95 h 101"/>
                <a:gd name="T22" fmla="*/ 64 w 117"/>
                <a:gd name="T23" fmla="*/ 87 h 101"/>
                <a:gd name="T24" fmla="*/ 66 w 117"/>
                <a:gd name="T25" fmla="*/ 78 h 101"/>
                <a:gd name="T26" fmla="*/ 95 w 117"/>
                <a:gd name="T27" fmla="*/ 86 h 101"/>
                <a:gd name="T28" fmla="*/ 95 w 117"/>
                <a:gd name="T29" fmla="*/ 94 h 101"/>
                <a:gd name="T30" fmla="*/ 117 w 117"/>
                <a:gd name="T31" fmla="*/ 101 h 101"/>
                <a:gd name="T32" fmla="*/ 117 w 117"/>
                <a:gd name="T33" fmla="*/ 0 h 101"/>
                <a:gd name="T34" fmla="*/ 95 w 117"/>
                <a:gd name="T35" fmla="*/ 7 h 101"/>
                <a:gd name="T36" fmla="*/ 57 w 117"/>
                <a:gd name="T37" fmla="*/ 85 h 101"/>
                <a:gd name="T38" fmla="*/ 52 w 117"/>
                <a:gd name="T39" fmla="*/ 88 h 101"/>
                <a:gd name="T40" fmla="*/ 31 w 117"/>
                <a:gd name="T41" fmla="*/ 82 h 101"/>
                <a:gd name="T42" fmla="*/ 28 w 117"/>
                <a:gd name="T43" fmla="*/ 78 h 101"/>
                <a:gd name="T44" fmla="*/ 31 w 117"/>
                <a:gd name="T45" fmla="*/ 69 h 101"/>
                <a:gd name="T46" fmla="*/ 59 w 117"/>
                <a:gd name="T47" fmla="*/ 77 h 101"/>
                <a:gd name="T48" fmla="*/ 57 w 117"/>
                <a:gd name="T49" fmla="*/ 85 h 101"/>
                <a:gd name="T50" fmla="*/ 95 w 117"/>
                <a:gd name="T51" fmla="*/ 50 h 101"/>
                <a:gd name="T52" fmla="*/ 15 w 117"/>
                <a:gd name="T53" fmla="*/ 50 h 101"/>
                <a:gd name="T54" fmla="*/ 15 w 117"/>
                <a:gd name="T55" fmla="*/ 43 h 101"/>
                <a:gd name="T56" fmla="*/ 95 w 117"/>
                <a:gd name="T57" fmla="*/ 21 h 101"/>
                <a:gd name="T58" fmla="*/ 95 w 117"/>
                <a:gd name="T59" fmla="*/ 50 h 101"/>
                <a:gd name="T60" fmla="*/ 109 w 117"/>
                <a:gd name="T61" fmla="*/ 50 h 101"/>
                <a:gd name="T62" fmla="*/ 102 w 117"/>
                <a:gd name="T63" fmla="*/ 50 h 101"/>
                <a:gd name="T64" fmla="*/ 102 w 117"/>
                <a:gd name="T65" fmla="*/ 14 h 101"/>
                <a:gd name="T66" fmla="*/ 109 w 117"/>
                <a:gd name="T67" fmla="*/ 14 h 101"/>
                <a:gd name="T68" fmla="*/ 109 w 117"/>
                <a:gd name="T69" fmla="*/ 5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 h="101">
                  <a:moveTo>
                    <a:pt x="95" y="7"/>
                  </a:moveTo>
                  <a:cubicBezTo>
                    <a:pt x="95" y="14"/>
                    <a:pt x="95" y="14"/>
                    <a:pt x="95" y="14"/>
                  </a:cubicBezTo>
                  <a:cubicBezTo>
                    <a:pt x="15" y="36"/>
                    <a:pt x="15" y="36"/>
                    <a:pt x="15" y="36"/>
                  </a:cubicBezTo>
                  <a:cubicBezTo>
                    <a:pt x="0" y="28"/>
                    <a:pt x="0" y="28"/>
                    <a:pt x="0" y="28"/>
                  </a:cubicBezTo>
                  <a:cubicBezTo>
                    <a:pt x="0" y="72"/>
                    <a:pt x="0" y="72"/>
                    <a:pt x="0" y="72"/>
                  </a:cubicBezTo>
                  <a:cubicBezTo>
                    <a:pt x="15" y="65"/>
                    <a:pt x="15" y="65"/>
                    <a:pt x="15" y="65"/>
                  </a:cubicBezTo>
                  <a:cubicBezTo>
                    <a:pt x="24" y="67"/>
                    <a:pt x="24" y="67"/>
                    <a:pt x="24" y="67"/>
                  </a:cubicBezTo>
                  <a:cubicBezTo>
                    <a:pt x="21" y="76"/>
                    <a:pt x="21" y="76"/>
                    <a:pt x="21" y="76"/>
                  </a:cubicBezTo>
                  <a:cubicBezTo>
                    <a:pt x="20" y="82"/>
                    <a:pt x="23" y="88"/>
                    <a:pt x="29" y="89"/>
                  </a:cubicBezTo>
                  <a:cubicBezTo>
                    <a:pt x="50" y="95"/>
                    <a:pt x="50" y="95"/>
                    <a:pt x="50" y="95"/>
                  </a:cubicBezTo>
                  <a:cubicBezTo>
                    <a:pt x="51" y="95"/>
                    <a:pt x="52" y="95"/>
                    <a:pt x="53" y="95"/>
                  </a:cubicBezTo>
                  <a:cubicBezTo>
                    <a:pt x="58" y="95"/>
                    <a:pt x="62" y="92"/>
                    <a:pt x="64" y="87"/>
                  </a:cubicBezTo>
                  <a:cubicBezTo>
                    <a:pt x="66" y="78"/>
                    <a:pt x="66" y="78"/>
                    <a:pt x="66" y="78"/>
                  </a:cubicBezTo>
                  <a:cubicBezTo>
                    <a:pt x="95" y="86"/>
                    <a:pt x="95" y="86"/>
                    <a:pt x="95" y="86"/>
                  </a:cubicBezTo>
                  <a:cubicBezTo>
                    <a:pt x="95" y="94"/>
                    <a:pt x="95" y="94"/>
                    <a:pt x="95" y="94"/>
                  </a:cubicBezTo>
                  <a:cubicBezTo>
                    <a:pt x="117" y="101"/>
                    <a:pt x="117" y="101"/>
                    <a:pt x="117" y="101"/>
                  </a:cubicBezTo>
                  <a:cubicBezTo>
                    <a:pt x="117" y="0"/>
                    <a:pt x="117" y="0"/>
                    <a:pt x="117" y="0"/>
                  </a:cubicBezTo>
                  <a:lnTo>
                    <a:pt x="95" y="7"/>
                  </a:lnTo>
                  <a:close/>
                  <a:moveTo>
                    <a:pt x="57" y="85"/>
                  </a:moveTo>
                  <a:cubicBezTo>
                    <a:pt x="56" y="87"/>
                    <a:pt x="54" y="88"/>
                    <a:pt x="52" y="88"/>
                  </a:cubicBezTo>
                  <a:cubicBezTo>
                    <a:pt x="31" y="82"/>
                    <a:pt x="31" y="82"/>
                    <a:pt x="31" y="82"/>
                  </a:cubicBezTo>
                  <a:cubicBezTo>
                    <a:pt x="29" y="82"/>
                    <a:pt x="28" y="80"/>
                    <a:pt x="28" y="78"/>
                  </a:cubicBezTo>
                  <a:cubicBezTo>
                    <a:pt x="31" y="69"/>
                    <a:pt x="31" y="69"/>
                    <a:pt x="31" y="69"/>
                  </a:cubicBezTo>
                  <a:cubicBezTo>
                    <a:pt x="59" y="77"/>
                    <a:pt x="59" y="77"/>
                    <a:pt x="59" y="77"/>
                  </a:cubicBezTo>
                  <a:lnTo>
                    <a:pt x="57" y="85"/>
                  </a:lnTo>
                  <a:close/>
                  <a:moveTo>
                    <a:pt x="95" y="50"/>
                  </a:moveTo>
                  <a:cubicBezTo>
                    <a:pt x="15" y="50"/>
                    <a:pt x="15" y="50"/>
                    <a:pt x="15" y="50"/>
                  </a:cubicBezTo>
                  <a:cubicBezTo>
                    <a:pt x="15" y="43"/>
                    <a:pt x="15" y="43"/>
                    <a:pt x="15" y="43"/>
                  </a:cubicBezTo>
                  <a:cubicBezTo>
                    <a:pt x="95" y="21"/>
                    <a:pt x="95" y="21"/>
                    <a:pt x="95" y="21"/>
                  </a:cubicBezTo>
                  <a:lnTo>
                    <a:pt x="95" y="50"/>
                  </a:lnTo>
                  <a:close/>
                  <a:moveTo>
                    <a:pt x="109" y="50"/>
                  </a:moveTo>
                  <a:cubicBezTo>
                    <a:pt x="102" y="50"/>
                    <a:pt x="102" y="50"/>
                    <a:pt x="102" y="50"/>
                  </a:cubicBezTo>
                  <a:cubicBezTo>
                    <a:pt x="102" y="14"/>
                    <a:pt x="102" y="14"/>
                    <a:pt x="102" y="14"/>
                  </a:cubicBezTo>
                  <a:cubicBezTo>
                    <a:pt x="109" y="14"/>
                    <a:pt x="109" y="14"/>
                    <a:pt x="109" y="14"/>
                  </a:cubicBezTo>
                  <a:lnTo>
                    <a:pt x="109" y="5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21682" tIns="60841" rIns="121682" bIns="60841">
              <a:scene3d>
                <a:camera prst="orthographicFront"/>
                <a:lightRig rig="threePt" dir="t"/>
              </a:scene3d>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solidFill>
                  <a:srgbClr val="C00000"/>
                </a:solidFill>
                <a:effectLst>
                  <a:outerShdw blurRad="38100" dist="25400" dir="5400000" algn="ctr" rotWithShape="0">
                    <a:srgbClr val="6E747A">
                      <a:alpha val="43000"/>
                    </a:srgbClr>
                  </a:outerShdw>
                </a:effectLst>
                <a:uLnTx/>
                <a:uFillTx/>
                <a:latin typeface="Calibri" panose="020F0502020204030204" charset="0"/>
                <a:ea typeface="宋体" panose="02010600030101010101" pitchFamily="2" charset="-122"/>
                <a:cs typeface="+mn-cs"/>
              </a:endParaRPr>
            </a:p>
          </p:txBody>
        </p:sp>
        <p:sp>
          <p:nvSpPr>
            <p:cNvPr id="36879" name="Freeform 16"/>
            <p:cNvSpPr/>
            <p:nvPr/>
          </p:nvSpPr>
          <p:spPr bwMode="auto">
            <a:xfrm flipV="1">
              <a:off x="3900488" y="2803525"/>
              <a:ext cx="668337" cy="668338"/>
            </a:xfrm>
            <a:custGeom>
              <a:avLst/>
              <a:gdLst>
                <a:gd name="T0" fmla="*/ 0 w 905504"/>
                <a:gd name="T1" fmla="*/ 452752 h 905504"/>
                <a:gd name="T2" fmla="*/ 132608 w 905504"/>
                <a:gd name="T3" fmla="*/ 132608 h 905504"/>
                <a:gd name="T4" fmla="*/ 452752 w 905504"/>
                <a:gd name="T5" fmla="*/ 0 h 905504"/>
                <a:gd name="T6" fmla="*/ 772896 w 905504"/>
                <a:gd name="T7" fmla="*/ 132608 h 905504"/>
                <a:gd name="T8" fmla="*/ 905504 w 905504"/>
                <a:gd name="T9" fmla="*/ 452752 h 905504"/>
                <a:gd name="T10" fmla="*/ 772896 w 905504"/>
                <a:gd name="T11" fmla="*/ 772896 h 905504"/>
                <a:gd name="T12" fmla="*/ 452752 w 905504"/>
                <a:gd name="T13" fmla="*/ 905504 h 905504"/>
                <a:gd name="T14" fmla="*/ 132608 w 905504"/>
                <a:gd name="T15" fmla="*/ 772896 h 905504"/>
                <a:gd name="T16" fmla="*/ 0 w 905504"/>
                <a:gd name="T17" fmla="*/ 452752 h 905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rgbClr val="DE4477"/>
            </a:solidFill>
            <a:ln>
              <a:noFill/>
            </a:ln>
            <a:extLst>
              <a:ext uri="{91240B29-F687-4F45-9708-019B960494DF}">
                <a14:hiddenLine xmlns:a14="http://schemas.microsoft.com/office/drawing/2010/main" w="9525">
                  <a:solidFill>
                    <a:srgbClr val="000000"/>
                  </a:solidFill>
                  <a:round/>
                </a14:hiddenLine>
              </a:ext>
            </a:extLst>
          </p:spPr>
          <p:txBody>
            <a:bodyPr lIns="243364" tIns="210266" rIns="210266" bIns="121682" anchor="ctr">
              <a:scene3d>
                <a:camera prst="orthographicFront"/>
                <a:lightRig rig="threePt" dir="t"/>
              </a:scene3d>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solidFill>
                  <a:srgbClr val="C00000"/>
                </a:solidFill>
                <a:effectLst>
                  <a:outerShdw blurRad="38100" dist="25400" dir="5400000" algn="ctr" rotWithShape="0">
                    <a:srgbClr val="6E747A">
                      <a:alpha val="43000"/>
                    </a:srgbClr>
                  </a:outerShdw>
                </a:effectLst>
                <a:uLnTx/>
                <a:uFillTx/>
                <a:latin typeface="Calibri" panose="020F0502020204030204" charset="0"/>
                <a:ea typeface="宋体" panose="02010600030101010101" pitchFamily="2" charset="-122"/>
                <a:cs typeface="+mn-cs"/>
              </a:endParaRPr>
            </a:p>
          </p:txBody>
        </p:sp>
        <p:sp>
          <p:nvSpPr>
            <p:cNvPr id="36880" name="Freeform 45"/>
            <p:cNvSpPr>
              <a:spLocks noEditPoints="1"/>
            </p:cNvSpPr>
            <p:nvPr/>
          </p:nvSpPr>
          <p:spPr bwMode="auto">
            <a:xfrm>
              <a:off x="4041775" y="2928938"/>
              <a:ext cx="385763" cy="417512"/>
            </a:xfrm>
            <a:custGeom>
              <a:avLst/>
              <a:gdLst>
                <a:gd name="T0" fmla="*/ 783 w 889"/>
                <a:gd name="T1" fmla="*/ 812 h 965"/>
                <a:gd name="T2" fmla="*/ 684 w 889"/>
                <a:gd name="T3" fmla="*/ 703 h 965"/>
                <a:gd name="T4" fmla="*/ 698 w 889"/>
                <a:gd name="T5" fmla="*/ 592 h 965"/>
                <a:gd name="T6" fmla="*/ 674 w 889"/>
                <a:gd name="T7" fmla="*/ 483 h 965"/>
                <a:gd name="T8" fmla="*/ 617 w 889"/>
                <a:gd name="T9" fmla="*/ 387 h 965"/>
                <a:gd name="T10" fmla="*/ 532 w 889"/>
                <a:gd name="T11" fmla="*/ 315 h 965"/>
                <a:gd name="T12" fmla="*/ 428 w 889"/>
                <a:gd name="T13" fmla="*/ 275 h 965"/>
                <a:gd name="T14" fmla="*/ 316 w 889"/>
                <a:gd name="T15" fmla="*/ 270 h 965"/>
                <a:gd name="T16" fmla="*/ 209 w 889"/>
                <a:gd name="T17" fmla="*/ 303 h 965"/>
                <a:gd name="T18" fmla="*/ 119 w 889"/>
                <a:gd name="T19" fmla="*/ 367 h 965"/>
                <a:gd name="T20" fmla="*/ 54 w 889"/>
                <a:gd name="T21" fmla="*/ 458 h 965"/>
                <a:gd name="T22" fmla="*/ 22 w 889"/>
                <a:gd name="T23" fmla="*/ 565 h 965"/>
                <a:gd name="T24" fmla="*/ 27 w 889"/>
                <a:gd name="T25" fmla="*/ 677 h 965"/>
                <a:gd name="T26" fmla="*/ 68 w 889"/>
                <a:gd name="T27" fmla="*/ 781 h 965"/>
                <a:gd name="T28" fmla="*/ 140 w 889"/>
                <a:gd name="T29" fmla="*/ 866 h 965"/>
                <a:gd name="T30" fmla="*/ 236 w 889"/>
                <a:gd name="T31" fmla="*/ 923 h 965"/>
                <a:gd name="T32" fmla="*/ 345 w 889"/>
                <a:gd name="T33" fmla="*/ 945 h 965"/>
                <a:gd name="T34" fmla="*/ 456 w 889"/>
                <a:gd name="T35" fmla="*/ 931 h 965"/>
                <a:gd name="T36" fmla="*/ 556 w 889"/>
                <a:gd name="T37" fmla="*/ 882 h 965"/>
                <a:gd name="T38" fmla="*/ 605 w 889"/>
                <a:gd name="T39" fmla="*/ 817 h 965"/>
                <a:gd name="T40" fmla="*/ 769 w 889"/>
                <a:gd name="T41" fmla="*/ 943 h 965"/>
                <a:gd name="T42" fmla="*/ 843 w 889"/>
                <a:gd name="T43" fmla="*/ 818 h 965"/>
                <a:gd name="T44" fmla="*/ 456 w 889"/>
                <a:gd name="T45" fmla="*/ 618 h 965"/>
                <a:gd name="T46" fmla="*/ 317 w 889"/>
                <a:gd name="T47" fmla="*/ 545 h 965"/>
                <a:gd name="T48" fmla="*/ 381 w 889"/>
                <a:gd name="T49" fmla="*/ 630 h 965"/>
                <a:gd name="T50" fmla="*/ 276 w 889"/>
                <a:gd name="T51" fmla="*/ 614 h 965"/>
                <a:gd name="T52" fmla="*/ 407 w 889"/>
                <a:gd name="T53" fmla="*/ 700 h 965"/>
                <a:gd name="T54" fmla="*/ 408 w 889"/>
                <a:gd name="T55" fmla="*/ 804 h 965"/>
                <a:gd name="T56" fmla="*/ 307 w 889"/>
                <a:gd name="T57" fmla="*/ 409 h 965"/>
                <a:gd name="T58" fmla="*/ 550 w 889"/>
                <a:gd name="T59" fmla="*/ 674 h 965"/>
                <a:gd name="T60" fmla="*/ 576 w 889"/>
                <a:gd name="T61" fmla="*/ 689 h 965"/>
                <a:gd name="T62" fmla="*/ 299 w 889"/>
                <a:gd name="T63" fmla="*/ 379 h 965"/>
                <a:gd name="T64" fmla="*/ 415 w 889"/>
                <a:gd name="T65" fmla="*/ 833 h 965"/>
                <a:gd name="T66" fmla="*/ 544 w 889"/>
                <a:gd name="T67" fmla="*/ 781 h 965"/>
                <a:gd name="T68" fmla="*/ 109 w 889"/>
                <a:gd name="T69" fmla="*/ 670 h 965"/>
                <a:gd name="T70" fmla="*/ 605 w 889"/>
                <a:gd name="T71" fmla="*/ 543 h 965"/>
                <a:gd name="T72" fmla="*/ 839 w 889"/>
                <a:gd name="T73" fmla="*/ 900 h 965"/>
                <a:gd name="T74" fmla="*/ 773 w 889"/>
                <a:gd name="T75" fmla="*/ 900 h 965"/>
                <a:gd name="T76" fmla="*/ 807 w 889"/>
                <a:gd name="T77" fmla="*/ 842 h 965"/>
                <a:gd name="T78" fmla="*/ 839 w 889"/>
                <a:gd name="T79" fmla="*/ 900 h 965"/>
                <a:gd name="T80" fmla="*/ 543 w 889"/>
                <a:gd name="T81" fmla="*/ 226 h 965"/>
                <a:gd name="T82" fmla="*/ 570 w 889"/>
                <a:gd name="T83" fmla="*/ 293 h 965"/>
                <a:gd name="T84" fmla="*/ 620 w 889"/>
                <a:gd name="T85" fmla="*/ 312 h 965"/>
                <a:gd name="T86" fmla="*/ 687 w 889"/>
                <a:gd name="T87" fmla="*/ 340 h 965"/>
                <a:gd name="T88" fmla="*/ 736 w 889"/>
                <a:gd name="T89" fmla="*/ 318 h 965"/>
                <a:gd name="T90" fmla="*/ 802 w 889"/>
                <a:gd name="T91" fmla="*/ 290 h 965"/>
                <a:gd name="T92" fmla="*/ 821 w 889"/>
                <a:gd name="T93" fmla="*/ 240 h 965"/>
                <a:gd name="T94" fmla="*/ 849 w 889"/>
                <a:gd name="T95" fmla="*/ 173 h 965"/>
                <a:gd name="T96" fmla="*/ 827 w 889"/>
                <a:gd name="T97" fmla="*/ 124 h 965"/>
                <a:gd name="T98" fmla="*/ 800 w 889"/>
                <a:gd name="T99" fmla="*/ 58 h 965"/>
                <a:gd name="T100" fmla="*/ 749 w 889"/>
                <a:gd name="T101" fmla="*/ 39 h 965"/>
                <a:gd name="T102" fmla="*/ 683 w 889"/>
                <a:gd name="T103" fmla="*/ 11 h 965"/>
                <a:gd name="T104" fmla="*/ 634 w 889"/>
                <a:gd name="T105" fmla="*/ 33 h 965"/>
                <a:gd name="T106" fmla="*/ 567 w 889"/>
                <a:gd name="T107" fmla="*/ 60 h 965"/>
                <a:gd name="T108" fmla="*/ 548 w 889"/>
                <a:gd name="T109" fmla="*/ 111 h 965"/>
                <a:gd name="T110" fmla="*/ 521 w 889"/>
                <a:gd name="T111" fmla="*/ 177 h 965"/>
                <a:gd name="T112" fmla="*/ 685 w 889"/>
                <a:gd name="T113" fmla="*/ 93 h 965"/>
                <a:gd name="T114" fmla="*/ 685 w 889"/>
                <a:gd name="T115" fmla="*/ 258 h 965"/>
                <a:gd name="T116" fmla="*/ 685 w 889"/>
                <a:gd name="T117" fmla="*/ 93 h 965"/>
                <a:gd name="T118" fmla="*/ 685 w 889"/>
                <a:gd name="T119" fmla="*/ 93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89" h="965">
                  <a:moveTo>
                    <a:pt x="843" y="818"/>
                  </a:moveTo>
                  <a:cubicBezTo>
                    <a:pt x="824" y="807"/>
                    <a:pt x="803" y="806"/>
                    <a:pt x="783" y="812"/>
                  </a:cubicBezTo>
                  <a:cubicBezTo>
                    <a:pt x="657" y="737"/>
                    <a:pt x="657" y="737"/>
                    <a:pt x="657" y="737"/>
                  </a:cubicBezTo>
                  <a:cubicBezTo>
                    <a:pt x="659" y="722"/>
                    <a:pt x="669" y="709"/>
                    <a:pt x="684" y="703"/>
                  </a:cubicBezTo>
                  <a:cubicBezTo>
                    <a:pt x="707" y="694"/>
                    <a:pt x="712" y="672"/>
                    <a:pt x="694" y="654"/>
                  </a:cubicBezTo>
                  <a:cubicBezTo>
                    <a:pt x="677" y="636"/>
                    <a:pt x="679" y="608"/>
                    <a:pt x="698" y="592"/>
                  </a:cubicBezTo>
                  <a:cubicBezTo>
                    <a:pt x="716" y="576"/>
                    <a:pt x="714" y="554"/>
                    <a:pt x="691" y="542"/>
                  </a:cubicBezTo>
                  <a:cubicBezTo>
                    <a:pt x="670" y="531"/>
                    <a:pt x="662" y="504"/>
                    <a:pt x="674" y="483"/>
                  </a:cubicBezTo>
                  <a:cubicBezTo>
                    <a:pt x="687" y="462"/>
                    <a:pt x="677" y="441"/>
                    <a:pt x="653" y="438"/>
                  </a:cubicBezTo>
                  <a:cubicBezTo>
                    <a:pt x="628" y="434"/>
                    <a:pt x="612" y="412"/>
                    <a:pt x="617" y="387"/>
                  </a:cubicBezTo>
                  <a:cubicBezTo>
                    <a:pt x="622" y="363"/>
                    <a:pt x="606" y="347"/>
                    <a:pt x="582" y="352"/>
                  </a:cubicBezTo>
                  <a:cubicBezTo>
                    <a:pt x="557" y="356"/>
                    <a:pt x="535" y="340"/>
                    <a:pt x="532" y="315"/>
                  </a:cubicBezTo>
                  <a:cubicBezTo>
                    <a:pt x="529" y="291"/>
                    <a:pt x="508" y="281"/>
                    <a:pt x="487" y="293"/>
                  </a:cubicBezTo>
                  <a:cubicBezTo>
                    <a:pt x="465" y="305"/>
                    <a:pt x="439" y="297"/>
                    <a:pt x="428" y="275"/>
                  </a:cubicBezTo>
                  <a:cubicBezTo>
                    <a:pt x="417" y="253"/>
                    <a:pt x="395" y="250"/>
                    <a:pt x="378" y="268"/>
                  </a:cubicBezTo>
                  <a:cubicBezTo>
                    <a:pt x="362" y="287"/>
                    <a:pt x="334" y="288"/>
                    <a:pt x="316" y="270"/>
                  </a:cubicBezTo>
                  <a:cubicBezTo>
                    <a:pt x="299" y="253"/>
                    <a:pt x="277" y="258"/>
                    <a:pt x="267" y="280"/>
                  </a:cubicBezTo>
                  <a:cubicBezTo>
                    <a:pt x="258" y="303"/>
                    <a:pt x="232" y="313"/>
                    <a:pt x="209" y="303"/>
                  </a:cubicBezTo>
                  <a:cubicBezTo>
                    <a:pt x="187" y="292"/>
                    <a:pt x="168" y="303"/>
                    <a:pt x="166" y="328"/>
                  </a:cubicBezTo>
                  <a:cubicBezTo>
                    <a:pt x="165" y="353"/>
                    <a:pt x="143" y="370"/>
                    <a:pt x="119" y="367"/>
                  </a:cubicBezTo>
                  <a:cubicBezTo>
                    <a:pt x="94" y="365"/>
                    <a:pt x="80" y="382"/>
                    <a:pt x="86" y="405"/>
                  </a:cubicBezTo>
                  <a:cubicBezTo>
                    <a:pt x="93" y="429"/>
                    <a:pt x="78" y="453"/>
                    <a:pt x="54" y="458"/>
                  </a:cubicBezTo>
                  <a:cubicBezTo>
                    <a:pt x="30" y="464"/>
                    <a:pt x="21" y="485"/>
                    <a:pt x="35" y="505"/>
                  </a:cubicBezTo>
                  <a:cubicBezTo>
                    <a:pt x="50" y="525"/>
                    <a:pt x="44" y="553"/>
                    <a:pt x="22" y="565"/>
                  </a:cubicBezTo>
                  <a:cubicBezTo>
                    <a:pt x="1" y="578"/>
                    <a:pt x="0" y="601"/>
                    <a:pt x="20" y="616"/>
                  </a:cubicBezTo>
                  <a:cubicBezTo>
                    <a:pt x="40" y="630"/>
                    <a:pt x="43" y="658"/>
                    <a:pt x="27" y="677"/>
                  </a:cubicBezTo>
                  <a:cubicBezTo>
                    <a:pt x="11" y="696"/>
                    <a:pt x="18" y="718"/>
                    <a:pt x="41" y="725"/>
                  </a:cubicBezTo>
                  <a:cubicBezTo>
                    <a:pt x="65" y="733"/>
                    <a:pt x="77" y="758"/>
                    <a:pt x="68" y="781"/>
                  </a:cubicBezTo>
                  <a:cubicBezTo>
                    <a:pt x="59" y="804"/>
                    <a:pt x="72" y="822"/>
                    <a:pt x="97" y="822"/>
                  </a:cubicBezTo>
                  <a:cubicBezTo>
                    <a:pt x="122" y="821"/>
                    <a:pt x="141" y="841"/>
                    <a:pt x="140" y="866"/>
                  </a:cubicBezTo>
                  <a:cubicBezTo>
                    <a:pt x="139" y="891"/>
                    <a:pt x="158" y="904"/>
                    <a:pt x="181" y="895"/>
                  </a:cubicBezTo>
                  <a:cubicBezTo>
                    <a:pt x="204" y="887"/>
                    <a:pt x="229" y="899"/>
                    <a:pt x="236" y="923"/>
                  </a:cubicBezTo>
                  <a:cubicBezTo>
                    <a:pt x="243" y="946"/>
                    <a:pt x="265" y="953"/>
                    <a:pt x="284" y="937"/>
                  </a:cubicBezTo>
                  <a:cubicBezTo>
                    <a:pt x="303" y="922"/>
                    <a:pt x="331" y="925"/>
                    <a:pt x="345" y="945"/>
                  </a:cubicBezTo>
                  <a:cubicBezTo>
                    <a:pt x="360" y="965"/>
                    <a:pt x="383" y="965"/>
                    <a:pt x="395" y="944"/>
                  </a:cubicBezTo>
                  <a:cubicBezTo>
                    <a:pt x="409" y="923"/>
                    <a:pt x="436" y="917"/>
                    <a:pt x="456" y="931"/>
                  </a:cubicBezTo>
                  <a:cubicBezTo>
                    <a:pt x="476" y="946"/>
                    <a:pt x="497" y="938"/>
                    <a:pt x="503" y="914"/>
                  </a:cubicBezTo>
                  <a:cubicBezTo>
                    <a:pt x="509" y="889"/>
                    <a:pt x="533" y="875"/>
                    <a:pt x="556" y="882"/>
                  </a:cubicBezTo>
                  <a:cubicBezTo>
                    <a:pt x="580" y="889"/>
                    <a:pt x="597" y="875"/>
                    <a:pt x="595" y="850"/>
                  </a:cubicBezTo>
                  <a:cubicBezTo>
                    <a:pt x="593" y="838"/>
                    <a:pt x="598" y="826"/>
                    <a:pt x="605" y="817"/>
                  </a:cubicBezTo>
                  <a:cubicBezTo>
                    <a:pt x="735" y="894"/>
                    <a:pt x="735" y="894"/>
                    <a:pt x="735" y="894"/>
                  </a:cubicBezTo>
                  <a:cubicBezTo>
                    <a:pt x="739" y="914"/>
                    <a:pt x="750" y="932"/>
                    <a:pt x="769" y="943"/>
                  </a:cubicBezTo>
                  <a:cubicBezTo>
                    <a:pt x="804" y="964"/>
                    <a:pt x="848" y="952"/>
                    <a:pt x="869" y="918"/>
                  </a:cubicBezTo>
                  <a:cubicBezTo>
                    <a:pt x="889" y="883"/>
                    <a:pt x="878" y="839"/>
                    <a:pt x="843" y="818"/>
                  </a:cubicBezTo>
                  <a:close/>
                  <a:moveTo>
                    <a:pt x="550" y="674"/>
                  </a:moveTo>
                  <a:cubicBezTo>
                    <a:pt x="456" y="618"/>
                    <a:pt x="456" y="618"/>
                    <a:pt x="456" y="618"/>
                  </a:cubicBezTo>
                  <a:cubicBezTo>
                    <a:pt x="455" y="588"/>
                    <a:pt x="440" y="559"/>
                    <a:pt x="412" y="543"/>
                  </a:cubicBezTo>
                  <a:cubicBezTo>
                    <a:pt x="381" y="525"/>
                    <a:pt x="345" y="527"/>
                    <a:pt x="317" y="545"/>
                  </a:cubicBezTo>
                  <a:cubicBezTo>
                    <a:pt x="368" y="575"/>
                    <a:pt x="368" y="575"/>
                    <a:pt x="368" y="575"/>
                  </a:cubicBezTo>
                  <a:cubicBezTo>
                    <a:pt x="387" y="586"/>
                    <a:pt x="392" y="610"/>
                    <a:pt x="381" y="630"/>
                  </a:cubicBezTo>
                  <a:cubicBezTo>
                    <a:pt x="370" y="649"/>
                    <a:pt x="346" y="655"/>
                    <a:pt x="328" y="644"/>
                  </a:cubicBezTo>
                  <a:cubicBezTo>
                    <a:pt x="276" y="614"/>
                    <a:pt x="276" y="614"/>
                    <a:pt x="276" y="614"/>
                  </a:cubicBezTo>
                  <a:cubicBezTo>
                    <a:pt x="273" y="647"/>
                    <a:pt x="289" y="680"/>
                    <a:pt x="320" y="698"/>
                  </a:cubicBezTo>
                  <a:cubicBezTo>
                    <a:pt x="348" y="715"/>
                    <a:pt x="380" y="714"/>
                    <a:pt x="407" y="700"/>
                  </a:cubicBezTo>
                  <a:cubicBezTo>
                    <a:pt x="498" y="754"/>
                    <a:pt x="498" y="754"/>
                    <a:pt x="498" y="754"/>
                  </a:cubicBezTo>
                  <a:cubicBezTo>
                    <a:pt x="473" y="777"/>
                    <a:pt x="443" y="795"/>
                    <a:pt x="408" y="804"/>
                  </a:cubicBezTo>
                  <a:cubicBezTo>
                    <a:pt x="299" y="832"/>
                    <a:pt x="188" y="766"/>
                    <a:pt x="160" y="657"/>
                  </a:cubicBezTo>
                  <a:cubicBezTo>
                    <a:pt x="132" y="548"/>
                    <a:pt x="198" y="437"/>
                    <a:pt x="307" y="409"/>
                  </a:cubicBezTo>
                  <a:cubicBezTo>
                    <a:pt x="415" y="381"/>
                    <a:pt x="527" y="447"/>
                    <a:pt x="555" y="556"/>
                  </a:cubicBezTo>
                  <a:cubicBezTo>
                    <a:pt x="565" y="596"/>
                    <a:pt x="562" y="637"/>
                    <a:pt x="550" y="674"/>
                  </a:cubicBezTo>
                  <a:close/>
                  <a:moveTo>
                    <a:pt x="595" y="700"/>
                  </a:moveTo>
                  <a:cubicBezTo>
                    <a:pt x="576" y="689"/>
                    <a:pt x="576" y="689"/>
                    <a:pt x="576" y="689"/>
                  </a:cubicBezTo>
                  <a:cubicBezTo>
                    <a:pt x="592" y="646"/>
                    <a:pt x="597" y="597"/>
                    <a:pt x="584" y="548"/>
                  </a:cubicBezTo>
                  <a:cubicBezTo>
                    <a:pt x="552" y="423"/>
                    <a:pt x="424" y="347"/>
                    <a:pt x="299" y="379"/>
                  </a:cubicBezTo>
                  <a:cubicBezTo>
                    <a:pt x="174" y="412"/>
                    <a:pt x="98" y="539"/>
                    <a:pt x="130" y="665"/>
                  </a:cubicBezTo>
                  <a:cubicBezTo>
                    <a:pt x="163" y="790"/>
                    <a:pt x="290" y="865"/>
                    <a:pt x="415" y="833"/>
                  </a:cubicBezTo>
                  <a:cubicBezTo>
                    <a:pt x="459" y="822"/>
                    <a:pt x="496" y="799"/>
                    <a:pt x="524" y="770"/>
                  </a:cubicBezTo>
                  <a:cubicBezTo>
                    <a:pt x="544" y="781"/>
                    <a:pt x="544" y="781"/>
                    <a:pt x="544" y="781"/>
                  </a:cubicBezTo>
                  <a:cubicBezTo>
                    <a:pt x="512" y="815"/>
                    <a:pt x="470" y="841"/>
                    <a:pt x="421" y="854"/>
                  </a:cubicBezTo>
                  <a:cubicBezTo>
                    <a:pt x="284" y="889"/>
                    <a:pt x="145" y="807"/>
                    <a:pt x="109" y="670"/>
                  </a:cubicBezTo>
                  <a:cubicBezTo>
                    <a:pt x="74" y="533"/>
                    <a:pt x="157" y="394"/>
                    <a:pt x="294" y="359"/>
                  </a:cubicBezTo>
                  <a:cubicBezTo>
                    <a:pt x="430" y="323"/>
                    <a:pt x="570" y="406"/>
                    <a:pt x="605" y="543"/>
                  </a:cubicBezTo>
                  <a:cubicBezTo>
                    <a:pt x="619" y="597"/>
                    <a:pt x="614" y="652"/>
                    <a:pt x="595" y="700"/>
                  </a:cubicBezTo>
                  <a:close/>
                  <a:moveTo>
                    <a:pt x="839" y="900"/>
                  </a:moveTo>
                  <a:cubicBezTo>
                    <a:pt x="806" y="919"/>
                    <a:pt x="806" y="919"/>
                    <a:pt x="806" y="919"/>
                  </a:cubicBezTo>
                  <a:cubicBezTo>
                    <a:pt x="773" y="900"/>
                    <a:pt x="773" y="900"/>
                    <a:pt x="773" y="900"/>
                  </a:cubicBezTo>
                  <a:cubicBezTo>
                    <a:pt x="773" y="861"/>
                    <a:pt x="773" y="861"/>
                    <a:pt x="773" y="861"/>
                  </a:cubicBezTo>
                  <a:cubicBezTo>
                    <a:pt x="807" y="842"/>
                    <a:pt x="807" y="842"/>
                    <a:pt x="807" y="842"/>
                  </a:cubicBezTo>
                  <a:cubicBezTo>
                    <a:pt x="840" y="862"/>
                    <a:pt x="840" y="862"/>
                    <a:pt x="840" y="862"/>
                  </a:cubicBezTo>
                  <a:lnTo>
                    <a:pt x="839" y="900"/>
                  </a:lnTo>
                  <a:close/>
                  <a:moveTo>
                    <a:pt x="526" y="216"/>
                  </a:moveTo>
                  <a:cubicBezTo>
                    <a:pt x="543" y="226"/>
                    <a:pt x="543" y="226"/>
                    <a:pt x="543" y="226"/>
                  </a:cubicBezTo>
                  <a:cubicBezTo>
                    <a:pt x="557" y="235"/>
                    <a:pt x="569" y="256"/>
                    <a:pt x="569" y="273"/>
                  </a:cubicBezTo>
                  <a:cubicBezTo>
                    <a:pt x="570" y="293"/>
                    <a:pt x="570" y="293"/>
                    <a:pt x="570" y="293"/>
                  </a:cubicBezTo>
                  <a:cubicBezTo>
                    <a:pt x="571" y="309"/>
                    <a:pt x="585" y="320"/>
                    <a:pt x="601" y="316"/>
                  </a:cubicBezTo>
                  <a:cubicBezTo>
                    <a:pt x="620" y="312"/>
                    <a:pt x="620" y="312"/>
                    <a:pt x="620" y="312"/>
                  </a:cubicBezTo>
                  <a:cubicBezTo>
                    <a:pt x="637" y="308"/>
                    <a:pt x="660" y="315"/>
                    <a:pt x="672" y="326"/>
                  </a:cubicBezTo>
                  <a:cubicBezTo>
                    <a:pt x="687" y="340"/>
                    <a:pt x="687" y="340"/>
                    <a:pt x="687" y="340"/>
                  </a:cubicBezTo>
                  <a:cubicBezTo>
                    <a:pt x="699" y="351"/>
                    <a:pt x="716" y="349"/>
                    <a:pt x="725" y="335"/>
                  </a:cubicBezTo>
                  <a:cubicBezTo>
                    <a:pt x="736" y="318"/>
                    <a:pt x="736" y="318"/>
                    <a:pt x="736" y="318"/>
                  </a:cubicBezTo>
                  <a:cubicBezTo>
                    <a:pt x="745" y="304"/>
                    <a:pt x="766" y="291"/>
                    <a:pt x="782" y="291"/>
                  </a:cubicBezTo>
                  <a:cubicBezTo>
                    <a:pt x="802" y="290"/>
                    <a:pt x="802" y="290"/>
                    <a:pt x="802" y="290"/>
                  </a:cubicBezTo>
                  <a:cubicBezTo>
                    <a:pt x="819" y="290"/>
                    <a:pt x="830" y="276"/>
                    <a:pt x="826" y="259"/>
                  </a:cubicBezTo>
                  <a:cubicBezTo>
                    <a:pt x="821" y="240"/>
                    <a:pt x="821" y="240"/>
                    <a:pt x="821" y="240"/>
                  </a:cubicBezTo>
                  <a:cubicBezTo>
                    <a:pt x="818" y="224"/>
                    <a:pt x="824" y="200"/>
                    <a:pt x="835" y="188"/>
                  </a:cubicBezTo>
                  <a:cubicBezTo>
                    <a:pt x="849" y="173"/>
                    <a:pt x="849" y="173"/>
                    <a:pt x="849" y="173"/>
                  </a:cubicBezTo>
                  <a:cubicBezTo>
                    <a:pt x="860" y="161"/>
                    <a:pt x="858" y="144"/>
                    <a:pt x="844" y="135"/>
                  </a:cubicBezTo>
                  <a:cubicBezTo>
                    <a:pt x="827" y="124"/>
                    <a:pt x="827" y="124"/>
                    <a:pt x="827" y="124"/>
                  </a:cubicBezTo>
                  <a:cubicBezTo>
                    <a:pt x="813" y="115"/>
                    <a:pt x="801" y="95"/>
                    <a:pt x="800" y="78"/>
                  </a:cubicBezTo>
                  <a:cubicBezTo>
                    <a:pt x="800" y="58"/>
                    <a:pt x="800" y="58"/>
                    <a:pt x="800" y="58"/>
                  </a:cubicBezTo>
                  <a:cubicBezTo>
                    <a:pt x="799" y="41"/>
                    <a:pt x="785" y="31"/>
                    <a:pt x="769" y="34"/>
                  </a:cubicBezTo>
                  <a:cubicBezTo>
                    <a:pt x="749" y="39"/>
                    <a:pt x="749" y="39"/>
                    <a:pt x="749" y="39"/>
                  </a:cubicBezTo>
                  <a:cubicBezTo>
                    <a:pt x="733" y="42"/>
                    <a:pt x="710" y="36"/>
                    <a:pt x="698" y="25"/>
                  </a:cubicBezTo>
                  <a:cubicBezTo>
                    <a:pt x="683" y="11"/>
                    <a:pt x="683" y="11"/>
                    <a:pt x="683" y="11"/>
                  </a:cubicBezTo>
                  <a:cubicBezTo>
                    <a:pt x="671" y="0"/>
                    <a:pt x="653" y="2"/>
                    <a:pt x="645" y="16"/>
                  </a:cubicBezTo>
                  <a:cubicBezTo>
                    <a:pt x="634" y="33"/>
                    <a:pt x="634" y="33"/>
                    <a:pt x="634" y="33"/>
                  </a:cubicBezTo>
                  <a:cubicBezTo>
                    <a:pt x="625" y="47"/>
                    <a:pt x="604" y="59"/>
                    <a:pt x="587" y="60"/>
                  </a:cubicBezTo>
                  <a:cubicBezTo>
                    <a:pt x="567" y="60"/>
                    <a:pt x="567" y="60"/>
                    <a:pt x="567" y="60"/>
                  </a:cubicBezTo>
                  <a:cubicBezTo>
                    <a:pt x="551" y="61"/>
                    <a:pt x="540" y="75"/>
                    <a:pt x="544" y="91"/>
                  </a:cubicBezTo>
                  <a:cubicBezTo>
                    <a:pt x="548" y="111"/>
                    <a:pt x="548" y="111"/>
                    <a:pt x="548" y="111"/>
                  </a:cubicBezTo>
                  <a:cubicBezTo>
                    <a:pt x="552" y="127"/>
                    <a:pt x="546" y="150"/>
                    <a:pt x="534" y="163"/>
                  </a:cubicBezTo>
                  <a:cubicBezTo>
                    <a:pt x="521" y="177"/>
                    <a:pt x="521" y="177"/>
                    <a:pt x="521" y="177"/>
                  </a:cubicBezTo>
                  <a:cubicBezTo>
                    <a:pt x="509" y="189"/>
                    <a:pt x="512" y="207"/>
                    <a:pt x="526" y="216"/>
                  </a:cubicBezTo>
                  <a:close/>
                  <a:moveTo>
                    <a:pt x="685" y="93"/>
                  </a:moveTo>
                  <a:cubicBezTo>
                    <a:pt x="730" y="93"/>
                    <a:pt x="767" y="130"/>
                    <a:pt x="767" y="175"/>
                  </a:cubicBezTo>
                  <a:cubicBezTo>
                    <a:pt x="767" y="221"/>
                    <a:pt x="730" y="258"/>
                    <a:pt x="685" y="258"/>
                  </a:cubicBezTo>
                  <a:cubicBezTo>
                    <a:pt x="639" y="258"/>
                    <a:pt x="603" y="221"/>
                    <a:pt x="603" y="175"/>
                  </a:cubicBezTo>
                  <a:cubicBezTo>
                    <a:pt x="603" y="130"/>
                    <a:pt x="639" y="93"/>
                    <a:pt x="685" y="93"/>
                  </a:cubicBezTo>
                  <a:close/>
                  <a:moveTo>
                    <a:pt x="685" y="93"/>
                  </a:moveTo>
                  <a:cubicBezTo>
                    <a:pt x="685" y="93"/>
                    <a:pt x="685" y="93"/>
                    <a:pt x="685" y="93"/>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21682" tIns="60841" rIns="121682" bIns="60841">
              <a:scene3d>
                <a:camera prst="orthographicFront"/>
                <a:lightRig rig="threePt" dir="t"/>
              </a:scene3d>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solidFill>
                  <a:srgbClr val="C00000"/>
                </a:solidFill>
                <a:effectLst>
                  <a:outerShdw blurRad="38100" dist="25400" dir="5400000" algn="ctr" rotWithShape="0">
                    <a:srgbClr val="6E747A">
                      <a:alpha val="43000"/>
                    </a:srgbClr>
                  </a:outerShdw>
                </a:effectLst>
                <a:uLnTx/>
                <a:uFillTx/>
                <a:latin typeface="Calibri" panose="020F0502020204030204" charset="0"/>
                <a:ea typeface="宋体" panose="02010600030101010101" pitchFamily="2" charset="-122"/>
                <a:cs typeface="+mn-cs"/>
              </a:endParaRPr>
            </a:p>
          </p:txBody>
        </p:sp>
        <p:sp>
          <p:nvSpPr>
            <p:cNvPr id="36881" name="Freeform 7"/>
            <p:cNvSpPr/>
            <p:nvPr/>
          </p:nvSpPr>
          <p:spPr bwMode="auto">
            <a:xfrm flipV="1">
              <a:off x="7591425" y="2803525"/>
              <a:ext cx="669925" cy="668338"/>
            </a:xfrm>
            <a:custGeom>
              <a:avLst/>
              <a:gdLst>
                <a:gd name="T0" fmla="*/ 0 w 905504"/>
                <a:gd name="T1" fmla="*/ 452752 h 905504"/>
                <a:gd name="T2" fmla="*/ 132608 w 905504"/>
                <a:gd name="T3" fmla="*/ 132608 h 905504"/>
                <a:gd name="T4" fmla="*/ 452752 w 905504"/>
                <a:gd name="T5" fmla="*/ 0 h 905504"/>
                <a:gd name="T6" fmla="*/ 772896 w 905504"/>
                <a:gd name="T7" fmla="*/ 132608 h 905504"/>
                <a:gd name="T8" fmla="*/ 905504 w 905504"/>
                <a:gd name="T9" fmla="*/ 452752 h 905504"/>
                <a:gd name="T10" fmla="*/ 772896 w 905504"/>
                <a:gd name="T11" fmla="*/ 772896 h 905504"/>
                <a:gd name="T12" fmla="*/ 452752 w 905504"/>
                <a:gd name="T13" fmla="*/ 905504 h 905504"/>
                <a:gd name="T14" fmla="*/ 132608 w 905504"/>
                <a:gd name="T15" fmla="*/ 772896 h 905504"/>
                <a:gd name="T16" fmla="*/ 0 w 905504"/>
                <a:gd name="T17" fmla="*/ 452752 h 905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rgbClr val="513087"/>
            </a:solidFill>
            <a:ln>
              <a:noFill/>
            </a:ln>
            <a:extLst>
              <a:ext uri="{91240B29-F687-4F45-9708-019B960494DF}">
                <a14:hiddenLine xmlns:a14="http://schemas.microsoft.com/office/drawing/2010/main" w="9525">
                  <a:solidFill>
                    <a:srgbClr val="000000"/>
                  </a:solidFill>
                  <a:round/>
                </a14:hiddenLine>
              </a:ext>
            </a:extLst>
          </p:spPr>
          <p:txBody>
            <a:bodyPr lIns="243364" tIns="210266" rIns="210266" bIns="121682" anchor="ctr">
              <a:scene3d>
                <a:camera prst="orthographicFront"/>
                <a:lightRig rig="threePt" dir="t"/>
              </a:scene3d>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solidFill>
                  <a:srgbClr val="C00000"/>
                </a:solidFill>
                <a:effectLst>
                  <a:outerShdw blurRad="38100" dist="25400" dir="5400000" algn="ctr" rotWithShape="0">
                    <a:srgbClr val="6E747A">
                      <a:alpha val="43000"/>
                    </a:srgbClr>
                  </a:outerShdw>
                </a:effectLst>
                <a:uLnTx/>
                <a:uFillTx/>
                <a:latin typeface="Calibri" panose="020F0502020204030204" charset="0"/>
                <a:ea typeface="宋体" panose="02010600030101010101" pitchFamily="2" charset="-122"/>
                <a:cs typeface="+mn-cs"/>
              </a:endParaRPr>
            </a:p>
          </p:txBody>
        </p:sp>
        <p:sp>
          <p:nvSpPr>
            <p:cNvPr id="36882" name="Freeform 206"/>
            <p:cNvSpPr>
              <a:spLocks noEditPoints="1"/>
            </p:cNvSpPr>
            <p:nvPr/>
          </p:nvSpPr>
          <p:spPr bwMode="auto">
            <a:xfrm>
              <a:off x="7742238" y="2954338"/>
              <a:ext cx="368300" cy="366712"/>
            </a:xfrm>
            <a:custGeom>
              <a:avLst/>
              <a:gdLst>
                <a:gd name="T0" fmla="*/ 249 w 256"/>
                <a:gd name="T1" fmla="*/ 215 h 256"/>
                <a:gd name="T2" fmla="*/ 256 w 256"/>
                <a:gd name="T3" fmla="*/ 232 h 256"/>
                <a:gd name="T4" fmla="*/ 232 w 256"/>
                <a:gd name="T5" fmla="*/ 256 h 256"/>
                <a:gd name="T6" fmla="*/ 215 w 256"/>
                <a:gd name="T7" fmla="*/ 249 h 256"/>
                <a:gd name="T8" fmla="*/ 145 w 256"/>
                <a:gd name="T9" fmla="*/ 179 h 256"/>
                <a:gd name="T10" fmla="*/ 96 w 256"/>
                <a:gd name="T11" fmla="*/ 192 h 256"/>
                <a:gd name="T12" fmla="*/ 0 w 256"/>
                <a:gd name="T13" fmla="*/ 96 h 256"/>
                <a:gd name="T14" fmla="*/ 96 w 256"/>
                <a:gd name="T15" fmla="*/ 0 h 256"/>
                <a:gd name="T16" fmla="*/ 192 w 256"/>
                <a:gd name="T17" fmla="*/ 96 h 256"/>
                <a:gd name="T18" fmla="*/ 179 w 256"/>
                <a:gd name="T19" fmla="*/ 145 h 256"/>
                <a:gd name="T20" fmla="*/ 249 w 256"/>
                <a:gd name="T21" fmla="*/ 215 h 256"/>
                <a:gd name="T22" fmla="*/ 96 w 256"/>
                <a:gd name="T23" fmla="*/ 24 h 256"/>
                <a:gd name="T24" fmla="*/ 24 w 256"/>
                <a:gd name="T25" fmla="*/ 96 h 256"/>
                <a:gd name="T26" fmla="*/ 96 w 256"/>
                <a:gd name="T27" fmla="*/ 168 h 256"/>
                <a:gd name="T28" fmla="*/ 168 w 256"/>
                <a:gd name="T29" fmla="*/ 96 h 256"/>
                <a:gd name="T30" fmla="*/ 96 w 256"/>
                <a:gd name="T31" fmla="*/ 24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6" h="256">
                  <a:moveTo>
                    <a:pt x="249" y="215"/>
                  </a:moveTo>
                  <a:cubicBezTo>
                    <a:pt x="253" y="219"/>
                    <a:pt x="256" y="225"/>
                    <a:pt x="256" y="232"/>
                  </a:cubicBezTo>
                  <a:cubicBezTo>
                    <a:pt x="256" y="245"/>
                    <a:pt x="245" y="256"/>
                    <a:pt x="232" y="256"/>
                  </a:cubicBezTo>
                  <a:cubicBezTo>
                    <a:pt x="225" y="256"/>
                    <a:pt x="219" y="253"/>
                    <a:pt x="215" y="249"/>
                  </a:cubicBezTo>
                  <a:cubicBezTo>
                    <a:pt x="145" y="179"/>
                    <a:pt x="145" y="179"/>
                    <a:pt x="145" y="179"/>
                  </a:cubicBezTo>
                  <a:cubicBezTo>
                    <a:pt x="130" y="187"/>
                    <a:pt x="114" y="192"/>
                    <a:pt x="96" y="192"/>
                  </a:cubicBezTo>
                  <a:cubicBezTo>
                    <a:pt x="43" y="192"/>
                    <a:pt x="0" y="149"/>
                    <a:pt x="0" y="96"/>
                  </a:cubicBezTo>
                  <a:cubicBezTo>
                    <a:pt x="0" y="43"/>
                    <a:pt x="43" y="0"/>
                    <a:pt x="96" y="0"/>
                  </a:cubicBezTo>
                  <a:cubicBezTo>
                    <a:pt x="149" y="0"/>
                    <a:pt x="192" y="43"/>
                    <a:pt x="192" y="96"/>
                  </a:cubicBezTo>
                  <a:cubicBezTo>
                    <a:pt x="192" y="114"/>
                    <a:pt x="187" y="130"/>
                    <a:pt x="179" y="145"/>
                  </a:cubicBezTo>
                  <a:lnTo>
                    <a:pt x="249" y="215"/>
                  </a:lnTo>
                  <a:close/>
                  <a:moveTo>
                    <a:pt x="96" y="24"/>
                  </a:moveTo>
                  <a:cubicBezTo>
                    <a:pt x="56" y="24"/>
                    <a:pt x="24" y="56"/>
                    <a:pt x="24" y="96"/>
                  </a:cubicBezTo>
                  <a:cubicBezTo>
                    <a:pt x="24" y="136"/>
                    <a:pt x="56" y="168"/>
                    <a:pt x="96" y="168"/>
                  </a:cubicBezTo>
                  <a:cubicBezTo>
                    <a:pt x="136" y="168"/>
                    <a:pt x="168" y="136"/>
                    <a:pt x="168" y="96"/>
                  </a:cubicBezTo>
                  <a:cubicBezTo>
                    <a:pt x="168" y="56"/>
                    <a:pt x="136" y="24"/>
                    <a:pt x="96" y="24"/>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21682" tIns="60841" rIns="121682" bIns="60841">
              <a:scene3d>
                <a:camera prst="orthographicFront"/>
                <a:lightRig rig="threePt" dir="t"/>
              </a:scene3d>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solidFill>
                  <a:srgbClr val="C00000"/>
                </a:solidFill>
                <a:effectLst>
                  <a:outerShdw blurRad="38100" dist="25400" dir="5400000" algn="ctr" rotWithShape="0">
                    <a:srgbClr val="6E747A">
                      <a:alpha val="43000"/>
                    </a:srgbClr>
                  </a:outerShdw>
                </a:effectLst>
                <a:uLnTx/>
                <a:uFillTx/>
                <a:latin typeface="Calibri" panose="020F0502020204030204" charset="0"/>
                <a:ea typeface="宋体" panose="02010600030101010101" pitchFamily="2" charset="-122"/>
                <a:cs typeface="+mn-cs"/>
              </a:endParaRPr>
            </a:p>
          </p:txBody>
        </p:sp>
      </p:grpSp>
      <p:sp>
        <p:nvSpPr>
          <p:cNvPr id="9" name="文本框 8"/>
          <p:cNvSpPr txBox="1"/>
          <p:nvPr/>
        </p:nvSpPr>
        <p:spPr>
          <a:xfrm>
            <a:off x="3969385" y="4048125"/>
            <a:ext cx="613410" cy="2225040"/>
          </a:xfrm>
          <a:prstGeom prst="rect">
            <a:avLst/>
          </a:prstGeom>
          <a:noFill/>
        </p:spPr>
        <p:txBody>
          <a:bodyPr vert="eaVert" wrap="none" rtlCol="0">
            <a:spAutoFit/>
            <a:scene3d>
              <a:camera prst="orthographicFront"/>
              <a:lightRig rig="threePt" dir="t"/>
            </a:scene3d>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a:solidFill>
                  <a:srgbClr val="C00000"/>
                </a:solidFill>
                <a:effectLst>
                  <a:outerShdw blurRad="38100" dist="25400" dir="5400000" algn="ctr" rotWithShape="0">
                    <a:srgbClr val="6E747A">
                      <a:alpha val="43000"/>
                    </a:srgbClr>
                  </a:outerShdw>
                </a:effectLst>
                <a:uLnTx/>
                <a:uFillTx/>
                <a:latin typeface="楷体" panose="02010609060101010101" charset="-122"/>
                <a:ea typeface="楷体" panose="02010609060101010101" charset="-122"/>
                <a:cs typeface="+mn-cs"/>
              </a:rPr>
              <a:t>中体（根本）</a:t>
            </a:r>
            <a:endParaRPr kumimoji="0" lang="zh-CN" altLang="en-US" sz="2800" b="0" i="0" u="none" strike="noStrike" kern="1200" cap="none" spc="0" normalizeH="0" baseline="0" noProof="0">
              <a:solidFill>
                <a:srgbClr val="C00000"/>
              </a:solidFill>
              <a:effectLst>
                <a:outerShdw blurRad="38100" dist="25400" dir="5400000" algn="ctr" rotWithShape="0">
                  <a:srgbClr val="6E747A">
                    <a:alpha val="43000"/>
                  </a:srgbClr>
                </a:outerShdw>
              </a:effectLst>
              <a:uLnTx/>
              <a:uFillTx/>
              <a:latin typeface="楷体" panose="02010609060101010101" charset="-122"/>
              <a:ea typeface="楷体" panose="02010609060101010101" charset="-122"/>
              <a:cs typeface="+mn-cs"/>
            </a:endParaRPr>
          </a:p>
        </p:txBody>
      </p:sp>
      <p:sp>
        <p:nvSpPr>
          <p:cNvPr id="12" name="文本框 11"/>
          <p:cNvSpPr txBox="1"/>
          <p:nvPr/>
        </p:nvSpPr>
        <p:spPr>
          <a:xfrm rot="20400000">
            <a:off x="5477510" y="2906395"/>
            <a:ext cx="613410" cy="2236470"/>
          </a:xfrm>
          <a:prstGeom prst="rect">
            <a:avLst/>
          </a:prstGeom>
          <a:solidFill>
            <a:schemeClr val="bg1"/>
          </a:solidFill>
        </p:spPr>
        <p:txBody>
          <a:bodyPr vert="eaVert" wrap="none" rtlCol="0">
            <a:spAutoFit/>
            <a:scene3d>
              <a:camera prst="orthographicFront"/>
              <a:lightRig rig="threePt" dir="t"/>
            </a:scene3d>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a:solidFill>
                  <a:schemeClr val="tx1"/>
                </a:solidFill>
                <a:effectLst>
                  <a:outerShdw blurRad="38100" dist="25400" dir="5400000" algn="ctr" rotWithShape="0">
                    <a:srgbClr val="6E747A">
                      <a:alpha val="43000"/>
                    </a:srgbClr>
                  </a:outerShdw>
                </a:effectLst>
                <a:uLnTx/>
                <a:uFillTx/>
                <a:latin typeface="楷体" panose="02010609060101010101" charset="-122"/>
                <a:ea typeface="楷体" panose="02010609060101010101" charset="-122"/>
                <a:cs typeface="+mn-cs"/>
              </a:rPr>
              <a:t>西用（手段）</a:t>
            </a:r>
            <a:endParaRPr kumimoji="0" lang="zh-CN" altLang="en-US" sz="2800" b="1" i="0" u="none" strike="noStrike" kern="1200" cap="none" spc="0" normalizeH="0" baseline="0" noProof="0">
              <a:solidFill>
                <a:schemeClr val="tx1"/>
              </a:solidFill>
              <a:effectLst>
                <a:outerShdw blurRad="38100" dist="25400" dir="5400000" algn="ctr" rotWithShape="0">
                  <a:srgbClr val="6E747A">
                    <a:alpha val="43000"/>
                  </a:srgbClr>
                </a:outerShdw>
              </a:effectLst>
              <a:uLnTx/>
              <a:uFillTx/>
              <a:latin typeface="楷体" panose="02010609060101010101" charset="-122"/>
              <a:ea typeface="楷体" panose="02010609060101010101" charset="-122"/>
              <a:cs typeface="+mn-cs"/>
            </a:endParaRPr>
          </a:p>
        </p:txBody>
      </p:sp>
      <p:sp>
        <p:nvSpPr>
          <p:cNvPr id="13" name="圆角矩形 12"/>
          <p:cNvSpPr/>
          <p:nvPr/>
        </p:nvSpPr>
        <p:spPr>
          <a:xfrm>
            <a:off x="4283075" y="6193155"/>
            <a:ext cx="6690995" cy="58293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scene3d>
              <a:camera prst="orthographicFront"/>
              <a:lightRig rig="threePt" dir="t"/>
            </a:scene3d>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a:solidFill>
                  <a:schemeClr val="tx1"/>
                </a:solidFill>
                <a:effectLst>
                  <a:outerShdw blurRad="38100" dist="25400" dir="5400000" algn="ctr" rotWithShape="0">
                    <a:srgbClr val="6E747A">
                      <a:alpha val="43000"/>
                    </a:srgbClr>
                  </a:outerShdw>
                </a:effectLst>
                <a:uLnTx/>
                <a:uFillTx/>
                <a:latin typeface="楷体" panose="02010609060101010101" charset="-122"/>
                <a:ea typeface="楷体" panose="02010609060101010101" charset="-122"/>
                <a:cs typeface="+mn-cs"/>
              </a:rPr>
              <a:t>中体：传统制度与纲常伦理（儒家）</a:t>
            </a:r>
            <a:endParaRPr kumimoji="0" lang="zh-CN" altLang="en-US" sz="2800" b="1" i="0" u="none" strike="noStrike" kern="1200" cap="none" spc="0" normalizeH="0" baseline="0" noProof="0">
              <a:solidFill>
                <a:schemeClr val="tx1"/>
              </a:solidFill>
              <a:effectLst>
                <a:outerShdw blurRad="38100" dist="25400" dir="5400000" algn="ctr" rotWithShape="0">
                  <a:srgbClr val="6E747A">
                    <a:alpha val="43000"/>
                  </a:srgbClr>
                </a:outerShdw>
              </a:effectLst>
              <a:uLnTx/>
              <a:uFillTx/>
              <a:latin typeface="楷体" panose="02010609060101010101" charset="-122"/>
              <a:ea typeface="楷体" panose="02010609060101010101" charset="-122"/>
              <a:cs typeface="+mn-cs"/>
            </a:endParaRPr>
          </a:p>
        </p:txBody>
      </p:sp>
      <p:sp>
        <p:nvSpPr>
          <p:cNvPr id="14" name="圆角矩形 13"/>
          <p:cNvSpPr/>
          <p:nvPr/>
        </p:nvSpPr>
        <p:spPr>
          <a:xfrm>
            <a:off x="5799455" y="2776220"/>
            <a:ext cx="5091430" cy="58801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scene3d>
              <a:camera prst="orthographicFront"/>
              <a:lightRig rig="threePt" dir="t"/>
            </a:scene3d>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a:solidFill>
                  <a:schemeClr val="tx1"/>
                </a:solidFill>
                <a:effectLst>
                  <a:outerShdw blurRad="38100" dist="25400" dir="5400000" algn="ctr" rotWithShape="0">
                    <a:srgbClr val="6E747A">
                      <a:alpha val="43000"/>
                    </a:srgbClr>
                  </a:outerShdw>
                </a:effectLst>
                <a:uLnTx/>
                <a:uFillTx/>
                <a:latin typeface="楷体" panose="02010609060101010101" charset="-122"/>
                <a:ea typeface="楷体" panose="02010609060101010101" charset="-122"/>
                <a:cs typeface="+mn-cs"/>
              </a:rPr>
              <a:t>西用：西方先进的科学与技术</a:t>
            </a:r>
            <a:endParaRPr kumimoji="0" lang="zh-CN" altLang="en-US" sz="2800" b="1" i="0" u="none" strike="noStrike" kern="1200" cap="none" spc="0" normalizeH="0" baseline="0" noProof="0">
              <a:solidFill>
                <a:schemeClr val="tx1"/>
              </a:solidFill>
              <a:effectLst>
                <a:outerShdw blurRad="38100" dist="25400" dir="5400000" algn="ctr" rotWithShape="0">
                  <a:srgbClr val="6E747A">
                    <a:alpha val="43000"/>
                  </a:srgbClr>
                </a:outerShdw>
              </a:effectLst>
              <a:uLnTx/>
              <a:uFillTx/>
              <a:latin typeface="楷体" panose="02010609060101010101" charset="-122"/>
              <a:ea typeface="楷体" panose="02010609060101010101" charset="-122"/>
              <a:cs typeface="+mn-cs"/>
            </a:endParaRPr>
          </a:p>
        </p:txBody>
      </p:sp>
      <p:sp>
        <p:nvSpPr>
          <p:cNvPr id="54" name="圆角矩形 53"/>
          <p:cNvSpPr/>
          <p:nvPr/>
        </p:nvSpPr>
        <p:spPr>
          <a:xfrm>
            <a:off x="-635" y="5530850"/>
            <a:ext cx="4081145" cy="51054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threePt" dir="t"/>
            </a:scene3d>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a:solidFill>
                  <a:schemeClr val="tx1"/>
                </a:solidFill>
                <a:effectLst>
                  <a:outerShdw blurRad="38100" dist="25400" dir="5400000" algn="ctr" rotWithShape="0">
                    <a:srgbClr val="6E747A">
                      <a:alpha val="43000"/>
                    </a:srgbClr>
                  </a:outerShdw>
                </a:effectLst>
                <a:uLnTx/>
                <a:uFillTx/>
                <a:latin typeface="楷体" panose="02010609060101010101" charset="-122"/>
                <a:ea typeface="楷体" panose="02010609060101010101" charset="-122"/>
                <a:cs typeface="黑体" panose="02010609060101010101" charset="-122"/>
              </a:rPr>
              <a:t>3</a:t>
            </a:r>
            <a:r>
              <a:rPr kumimoji="0" lang="zh-CN" altLang="en-US" sz="2800" b="1" i="0" u="none" strike="noStrike" kern="1200" cap="none" spc="0" normalizeH="0" baseline="0" noProof="0">
                <a:solidFill>
                  <a:schemeClr val="tx1"/>
                </a:solidFill>
                <a:effectLst>
                  <a:outerShdw blurRad="38100" dist="25400" dir="5400000" algn="ctr" rotWithShape="0">
                    <a:srgbClr val="6E747A">
                      <a:alpha val="43000"/>
                    </a:srgbClr>
                  </a:outerShdw>
                </a:effectLst>
                <a:uLnTx/>
                <a:uFillTx/>
                <a:latin typeface="楷体" panose="02010609060101010101" charset="-122"/>
                <a:ea typeface="楷体" panose="02010609060101010101" charset="-122"/>
                <a:cs typeface="黑体" panose="02010609060101010101" charset="-122"/>
              </a:rPr>
              <a:t>、目的：维护清廷统治</a:t>
            </a:r>
            <a:endParaRPr kumimoji="0" lang="zh-CN" altLang="en-US" sz="2800" b="1" i="0" u="none" strike="noStrike" kern="1200" cap="none" spc="0" normalizeH="0" baseline="0" noProof="0">
              <a:solidFill>
                <a:schemeClr val="tx1"/>
              </a:solidFill>
              <a:effectLst>
                <a:outerShdw blurRad="38100" dist="25400" dir="5400000" algn="ctr" rotWithShape="0">
                  <a:srgbClr val="6E747A">
                    <a:alpha val="43000"/>
                  </a:srgbClr>
                </a:outerShdw>
              </a:effectLst>
              <a:uLnTx/>
              <a:uFillTx/>
              <a:latin typeface="楷体" panose="02010609060101010101" charset="-122"/>
              <a:ea typeface="楷体" panose="02010609060101010101" charset="-122"/>
              <a:cs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arn(inVertical)">
                                      <p:cBhvr>
                                        <p:cTn id="33" dur="500"/>
                                        <p:tgtEl>
                                          <p:spTgt spid="9"/>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arn(inVertical)">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barn(inVertical)">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barn(inVertical)">
                                      <p:cBhvr>
                                        <p:cTn id="46" dur="5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barn(inVertical)">
                                      <p:cBhvr>
                                        <p:cTn id="51"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bldLvl="0" animBg="1"/>
      <p:bldP spid="13" grpId="0" bldLvl="0" animBg="1"/>
      <p:bldP spid="14" grpId="0" bldLvl="0" animBg="1"/>
      <p:bldP spid="54" grpId="0" bldLvl="0" animBg="1"/>
      <p:bldP spid="6" grpId="0"/>
      <p:bldP spid="6" grpId="1"/>
      <p:bldP spid="2" grpId="0"/>
      <p:bldP spid="2" grpId="1"/>
      <p:bldP spid="5" grpId="0" build="p"/>
      <p:bldP spid="5"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0" y="0"/>
            <a:ext cx="7028815" cy="478155"/>
          </a:xfrm>
          <a:prstGeom prst="rect">
            <a:avLst/>
          </a:prstGeom>
          <a:solidFill>
            <a:schemeClr val="bg2"/>
          </a:solidFill>
          <a:ln w="28575">
            <a:solidFill>
              <a:schemeClr val="tx1"/>
            </a:solidFill>
          </a:ln>
        </p:spPr>
        <p:txBody>
          <a:bodyPr>
            <a:noAutofit/>
            <a:scene3d>
              <a:camera prst="orthographicFront"/>
              <a:lightRig rig="threePt" dir="t"/>
            </a:scene3d>
          </a:bodyPr>
          <a:p>
            <a:pPr algn="l"/>
            <a:r>
              <a:rPr lang="en-US" altLang="zh-CN" sz="2800" b="1">
                <a:latin typeface="楷体" panose="02010609060101010101" charset="-122"/>
                <a:ea typeface="楷体" panose="02010609060101010101" charset="-122"/>
                <a:sym typeface="+mn-ea"/>
              </a:rPr>
              <a:t>   </a:t>
            </a:r>
            <a:r>
              <a:rPr lang="zh-CN" altLang="en-US" sz="2800" b="1">
                <a:latin typeface="楷体" panose="02010609060101010101" charset="-122"/>
                <a:ea typeface="楷体" panose="02010609060101010101" charset="-122"/>
                <a:sym typeface="+mn-ea"/>
              </a:rPr>
              <a:t>一、</a:t>
            </a:r>
            <a:r>
              <a:rPr lang="zh-CN" altLang="en-US" sz="2800" b="1">
                <a:latin typeface="楷体" panose="02010609060101010101" charset="-122"/>
                <a:ea typeface="楷体" panose="02010609060101010101" charset="-122"/>
                <a:cs typeface="+mj-cs"/>
                <a:sym typeface="宋体" panose="02010600030101010101" pitchFamily="2" charset="-122"/>
              </a:rPr>
              <a:t>器物救国：师夷</a:t>
            </a:r>
            <a:r>
              <a:rPr lang="en-US" altLang="zh-CN" sz="2800" b="1">
                <a:latin typeface="楷体" panose="02010609060101010101" charset="-122"/>
                <a:ea typeface="楷体" panose="02010609060101010101" charset="-122"/>
                <a:cs typeface="+mj-cs"/>
                <a:sym typeface="宋体" panose="02010600030101010101" pitchFamily="2" charset="-122"/>
              </a:rPr>
              <a:t>——</a:t>
            </a:r>
            <a:r>
              <a:rPr lang="zh-CN" altLang="en-US" sz="2800" b="1">
                <a:latin typeface="楷体" panose="02010609060101010101" charset="-122"/>
                <a:ea typeface="楷体" panose="02010609060101010101" charset="-122"/>
                <a:cs typeface="+mj-cs"/>
                <a:sym typeface="宋体" panose="02010600030101010101" pitchFamily="2" charset="-122"/>
              </a:rPr>
              <a:t>制夷与自强</a:t>
            </a:r>
            <a:endParaRPr lang="zh-CN" altLang="zh-CN" sz="2800" b="1">
              <a:latin typeface="楷体" panose="02010609060101010101" charset="-122"/>
              <a:ea typeface="楷体" panose="02010609060101010101" charset="-122"/>
              <a:cs typeface="+mj-cs"/>
              <a:sym typeface="+mn-ea"/>
            </a:endParaRPr>
          </a:p>
          <a:p>
            <a:pPr algn="l"/>
            <a:endParaRPr kumimoji="0" lang="zh-CN" altLang="zh-CN" sz="2800" b="1" kern="1200" cap="none" spc="0" normalizeH="0" baseline="0" noProof="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cs"/>
            </a:endParaRPr>
          </a:p>
        </p:txBody>
      </p:sp>
      <p:sp>
        <p:nvSpPr>
          <p:cNvPr id="2" name="文本框 1"/>
          <p:cNvSpPr txBox="1"/>
          <p:nvPr/>
        </p:nvSpPr>
        <p:spPr>
          <a:xfrm>
            <a:off x="294005" y="1604010"/>
            <a:ext cx="11733530" cy="1383665"/>
          </a:xfrm>
          <a:prstGeom prst="rect">
            <a:avLst/>
          </a:prstGeom>
          <a:noFill/>
        </p:spPr>
        <p:txBody>
          <a:bodyPr wrap="square" rtlCol="0" anchor="t">
            <a:spAutoFit/>
          </a:bodyPr>
          <a:p>
            <a:pPr lvl="0" algn="just" fontAlgn="auto">
              <a:spcBef>
                <a:spcPct val="50000"/>
              </a:spcBef>
            </a:pPr>
            <a:r>
              <a:rPr lang="en-US" altLang="zh-CN" sz="2400" b="1" dirty="0">
                <a:effectLst/>
                <a:latin typeface="楷体" panose="02010609060101010101" charset="-122"/>
                <a:ea typeface="楷体" panose="02010609060101010101" charset="-122"/>
                <a:cs typeface="楷体" panose="02010609060101010101" charset="-122"/>
                <a:sym typeface="+mn-ea"/>
              </a:rPr>
              <a:t>5</a:t>
            </a:r>
            <a:r>
              <a:rPr lang="zh-CN" altLang="en-US" sz="2400" b="1" dirty="0">
                <a:effectLst/>
                <a:latin typeface="楷体" panose="02010609060101010101" charset="-122"/>
                <a:ea typeface="楷体" panose="02010609060101010101" charset="-122"/>
                <a:cs typeface="楷体" panose="02010609060101010101" charset="-122"/>
                <a:sym typeface="+mn-ea"/>
              </a:rPr>
              <a:t>、影响：</a:t>
            </a:r>
            <a:endParaRPr lang="zh-CN" altLang="en-US" sz="2400" b="1" dirty="0">
              <a:effectLst/>
              <a:latin typeface="楷体" panose="02010609060101010101" charset="-122"/>
              <a:ea typeface="楷体" panose="02010609060101010101" charset="-122"/>
              <a:cs typeface="楷体" panose="02010609060101010101" charset="-122"/>
              <a:sym typeface="+mn-ea"/>
            </a:endParaRPr>
          </a:p>
          <a:p>
            <a:pPr lvl="0" algn="just" fontAlgn="auto">
              <a:spcBef>
                <a:spcPct val="50000"/>
              </a:spcBef>
            </a:pPr>
            <a:r>
              <a:rPr lang="zh-CN" sz="2400" b="1" dirty="0">
                <a:effectLst/>
                <a:latin typeface="楷体" panose="02010609060101010101" charset="-122"/>
                <a:ea typeface="楷体" panose="02010609060101010101" charset="-122"/>
                <a:cs typeface="楷体" panose="02010609060101010101" charset="-122"/>
                <a:sym typeface="+mn-ea"/>
              </a:rPr>
              <a:t>（</a:t>
            </a:r>
            <a:r>
              <a:rPr lang="en-US" altLang="zh-CN" sz="2400" b="1" dirty="0">
                <a:effectLst/>
                <a:latin typeface="楷体" panose="02010609060101010101" charset="-122"/>
                <a:ea typeface="楷体" panose="02010609060101010101" charset="-122"/>
                <a:cs typeface="楷体" panose="02010609060101010101" charset="-122"/>
                <a:sym typeface="+mn-ea"/>
              </a:rPr>
              <a:t>1</a:t>
            </a:r>
            <a:r>
              <a:rPr lang="zh-CN" sz="2400" b="1" dirty="0">
                <a:effectLst/>
                <a:latin typeface="楷体" panose="02010609060101010101" charset="-122"/>
                <a:ea typeface="楷体" panose="02010609060101010101" charset="-122"/>
                <a:cs typeface="楷体" panose="02010609060101010101" charset="-122"/>
                <a:sym typeface="+mn-ea"/>
              </a:rPr>
              <a:t>）</a:t>
            </a:r>
            <a:r>
              <a:rPr sz="2400" b="1" dirty="0">
                <a:effectLst/>
                <a:latin typeface="楷体" panose="02010609060101010101" charset="-122"/>
                <a:ea typeface="楷体" panose="02010609060101010101" charset="-122"/>
                <a:cs typeface="楷体" panose="02010609060101010101" charset="-122"/>
                <a:sym typeface="+mn-ea"/>
              </a:rPr>
              <a:t>将“师夷长技”思想付诸实践；推动洋务运动开展，迈出了中国近代化的第一步</a:t>
            </a:r>
            <a:r>
              <a:rPr lang="zh-CN" sz="2400" b="1" dirty="0">
                <a:effectLst/>
                <a:latin typeface="楷体" panose="02010609060101010101" charset="-122"/>
                <a:ea typeface="楷体" panose="02010609060101010101" charset="-122"/>
                <a:cs typeface="楷体" panose="02010609060101010101" charset="-122"/>
                <a:sym typeface="+mn-ea"/>
              </a:rPr>
              <a:t>；</a:t>
            </a:r>
            <a:r>
              <a:rPr sz="2400" b="1" dirty="0">
                <a:effectLst/>
                <a:latin typeface="楷体" panose="02010609060101010101" charset="-122"/>
                <a:ea typeface="楷体" panose="02010609060101010101" charset="-122"/>
                <a:cs typeface="楷体" panose="02010609060101010101" charset="-122"/>
                <a:sym typeface="+mn-ea"/>
              </a:rPr>
              <a:t>（经济、教育、军事、外交、交通</a:t>
            </a:r>
            <a:r>
              <a:rPr sz="2400" b="1" dirty="0">
                <a:effectLst/>
                <a:latin typeface="楷体" panose="02010609060101010101" charset="-122"/>
                <a:ea typeface="楷体" panose="02010609060101010101" charset="-122"/>
                <a:cs typeface="Arial" panose="020B0604020202020204" pitchFamily="34" charset="0"/>
                <a:sym typeface="+mn-ea"/>
              </a:rPr>
              <a:t>）</a:t>
            </a:r>
            <a:endParaRPr lang="zh-CN" altLang="en-US" sz="2400" b="1" dirty="0">
              <a:effectLst/>
              <a:latin typeface="楷体" panose="02010609060101010101" charset="-122"/>
              <a:ea typeface="楷体" panose="02010609060101010101" charset="-122"/>
              <a:cs typeface="Arial" panose="020B0604020202020204" pitchFamily="34" charset="0"/>
              <a:sym typeface="+mn-ea"/>
            </a:endParaRPr>
          </a:p>
        </p:txBody>
      </p:sp>
      <p:sp>
        <p:nvSpPr>
          <p:cNvPr id="3" name="文本框 2"/>
          <p:cNvSpPr txBox="1"/>
          <p:nvPr/>
        </p:nvSpPr>
        <p:spPr>
          <a:xfrm>
            <a:off x="370205" y="2968625"/>
            <a:ext cx="10299065" cy="460375"/>
          </a:xfrm>
          <a:prstGeom prst="rect">
            <a:avLst/>
          </a:prstGeom>
          <a:noFill/>
        </p:spPr>
        <p:txBody>
          <a:bodyPr wrap="square" rtlCol="0" anchor="t">
            <a:spAutoFit/>
          </a:bodyPr>
          <a:p>
            <a:pPr lvl="0" algn="just" fontAlgn="auto">
              <a:spcBef>
                <a:spcPct val="50000"/>
              </a:spcBef>
            </a:pPr>
            <a:r>
              <a:rPr lang="zh-CN" sz="2400" b="1" dirty="0">
                <a:latin typeface="楷体" panose="02010609060101010101" charset="-122"/>
                <a:ea typeface="楷体" panose="02010609060101010101" charset="-122"/>
                <a:cs typeface="楷体" panose="02010609060101010101" charset="-122"/>
                <a:sym typeface="+mn-ea"/>
              </a:rPr>
              <a:t>（</a:t>
            </a:r>
            <a:r>
              <a:rPr lang="en-US" altLang="zh-CN" sz="2400" b="1" dirty="0">
                <a:latin typeface="楷体" panose="02010609060101010101" charset="-122"/>
                <a:ea typeface="楷体" panose="02010609060101010101" charset="-122"/>
                <a:cs typeface="楷体" panose="02010609060101010101" charset="-122"/>
                <a:sym typeface="+mn-ea"/>
              </a:rPr>
              <a:t>2</a:t>
            </a:r>
            <a:r>
              <a:rPr lang="zh-CN" sz="2400" b="1" dirty="0">
                <a:latin typeface="楷体" panose="02010609060101010101" charset="-122"/>
                <a:ea typeface="楷体" panose="02010609060101010101" charset="-122"/>
                <a:cs typeface="楷体" panose="02010609060101010101" charset="-122"/>
                <a:sym typeface="+mn-ea"/>
              </a:rPr>
              <a:t>）</a:t>
            </a:r>
            <a:r>
              <a:rPr lang="zh-CN" altLang="en-US" sz="2400" b="1" dirty="0">
                <a:latin typeface="楷体" panose="02010609060101010101" charset="-122"/>
                <a:ea typeface="楷体" panose="02010609060101010101" charset="-122"/>
                <a:cs typeface="楷体" panose="02010609060101010101" charset="-122"/>
                <a:sym typeface="+mn-ea"/>
              </a:rPr>
              <a:t>冲击了守旧观念,</a:t>
            </a:r>
            <a:r>
              <a:rPr sz="2400" b="1" dirty="0">
                <a:latin typeface="楷体" panose="02010609060101010101" charset="-122"/>
                <a:ea typeface="楷体" panose="02010609060101010101" charset="-122"/>
                <a:cs typeface="楷体" panose="02010609060101010101" charset="-122"/>
                <a:sym typeface="+mn-ea"/>
              </a:rPr>
              <a:t>促进西学传播，推动思想解放</a:t>
            </a:r>
            <a:r>
              <a:rPr lang="zh-CN" sz="2400" b="1" dirty="0">
                <a:latin typeface="楷体" panose="02010609060101010101" charset="-122"/>
                <a:ea typeface="楷体" panose="02010609060101010101" charset="-122"/>
                <a:cs typeface="楷体" panose="02010609060101010101" charset="-122"/>
                <a:sym typeface="+mn-ea"/>
              </a:rPr>
              <a:t>。</a:t>
            </a:r>
            <a:endParaRPr lang="zh-CN" altLang="en-US" sz="2400" b="1" dirty="0">
              <a:latin typeface="楷体" panose="02010609060101010101" charset="-122"/>
              <a:ea typeface="楷体" panose="02010609060101010101" charset="-122"/>
              <a:cs typeface="楷体" panose="02010609060101010101" charset="-122"/>
              <a:sym typeface="+mn-ea"/>
            </a:endParaRPr>
          </a:p>
        </p:txBody>
      </p:sp>
      <p:sp>
        <p:nvSpPr>
          <p:cNvPr id="5" name="文本框 4"/>
          <p:cNvSpPr txBox="1"/>
          <p:nvPr/>
        </p:nvSpPr>
        <p:spPr>
          <a:xfrm>
            <a:off x="207645" y="553720"/>
            <a:ext cx="5694680" cy="460375"/>
          </a:xfrm>
          <a:prstGeom prst="rect">
            <a:avLst/>
          </a:prstGeom>
          <a:noFill/>
        </p:spPr>
        <p:txBody>
          <a:bodyPr wrap="square" rtlCol="0">
            <a:spAutoFit/>
          </a:bodyPr>
          <a:p>
            <a:r>
              <a:rPr lang="zh-CN" altLang="en-US" sz="2400" b="1">
                <a:latin typeface="楷体" panose="02010609060101010101" charset="-122"/>
                <a:ea typeface="楷体" panose="02010609060101010101" charset="-122"/>
              </a:rPr>
              <a:t>（二）洋务派：</a:t>
            </a:r>
            <a:r>
              <a:rPr lang="en-US" altLang="zh-CN" sz="2400" b="1">
                <a:latin typeface="楷体" panose="02010609060101010101" charset="-122"/>
                <a:ea typeface="楷体" panose="02010609060101010101" charset="-122"/>
              </a:rPr>
              <a:t>“</a:t>
            </a:r>
            <a:r>
              <a:rPr lang="zh-CN" altLang="en-US" sz="2400" b="1">
                <a:latin typeface="楷体" panose="02010609060101010101" charset="-122"/>
                <a:ea typeface="楷体" panose="02010609060101010101" charset="-122"/>
              </a:rPr>
              <a:t>中体西用</a:t>
            </a:r>
            <a:r>
              <a:rPr lang="en-US" altLang="zh-CN" sz="2400" b="1">
                <a:latin typeface="楷体" panose="02010609060101010101" charset="-122"/>
                <a:ea typeface="楷体" panose="02010609060101010101" charset="-122"/>
              </a:rPr>
              <a:t>”</a:t>
            </a:r>
            <a:r>
              <a:rPr lang="zh-CN" altLang="en-US" sz="2400" b="1">
                <a:latin typeface="楷体" panose="02010609060101010101" charset="-122"/>
                <a:ea typeface="楷体" panose="02010609060101010101" charset="-122"/>
              </a:rPr>
              <a:t>思想</a:t>
            </a:r>
            <a:endParaRPr lang="zh-CN" altLang="en-US" sz="2400" b="1">
              <a:latin typeface="楷体" panose="02010609060101010101" charset="-122"/>
              <a:ea typeface="楷体" panose="02010609060101010101" charset="-122"/>
            </a:endParaRPr>
          </a:p>
        </p:txBody>
      </p:sp>
      <p:sp>
        <p:nvSpPr>
          <p:cNvPr id="6" name="文本框 5"/>
          <p:cNvSpPr txBox="1"/>
          <p:nvPr/>
        </p:nvSpPr>
        <p:spPr>
          <a:xfrm>
            <a:off x="294640" y="1035050"/>
            <a:ext cx="4139565" cy="460375"/>
          </a:xfrm>
          <a:prstGeom prst="rect">
            <a:avLst/>
          </a:prstGeom>
          <a:noFill/>
        </p:spPr>
        <p:txBody>
          <a:bodyPr wrap="square" rtlCol="0">
            <a:spAutoFit/>
          </a:bodyPr>
          <a:p>
            <a:r>
              <a:rPr lang="en-US" altLang="zh-CN" sz="2400" b="1">
                <a:solidFill>
                  <a:schemeClr val="tx1"/>
                </a:solidFill>
                <a:latin typeface="楷体" panose="02010609060101010101" charset="-122"/>
                <a:ea typeface="楷体" panose="02010609060101010101" charset="-122"/>
                <a:cs typeface="楷体" panose="02010609060101010101" charset="-122"/>
              </a:rPr>
              <a:t>4</a:t>
            </a:r>
            <a:r>
              <a:rPr lang="zh-CN" altLang="en-US" sz="2400" b="1">
                <a:solidFill>
                  <a:schemeClr val="tx1"/>
                </a:solidFill>
                <a:latin typeface="楷体" panose="02010609060101010101" charset="-122"/>
                <a:ea typeface="楷体" panose="02010609060101010101" charset="-122"/>
                <a:cs typeface="楷体" panose="02010609060101010101" charset="-122"/>
              </a:rPr>
              <a:t>、实践：洋务运动</a:t>
            </a:r>
            <a:endParaRPr lang="zh-CN" altLang="en-US" sz="2400" b="1">
              <a:solidFill>
                <a:schemeClr val="tx1"/>
              </a:solidFill>
              <a:latin typeface="楷体" panose="02010609060101010101" charset="-122"/>
              <a:ea typeface="楷体" panose="02010609060101010101" charset="-122"/>
              <a:cs typeface="楷体" panose="02010609060101010101" charset="-122"/>
            </a:endParaRPr>
          </a:p>
        </p:txBody>
      </p:sp>
      <p:sp>
        <p:nvSpPr>
          <p:cNvPr id="7" name="文本框 6"/>
          <p:cNvSpPr txBox="1"/>
          <p:nvPr/>
        </p:nvSpPr>
        <p:spPr>
          <a:xfrm>
            <a:off x="370205" y="3429000"/>
            <a:ext cx="9311005" cy="460375"/>
          </a:xfrm>
          <a:prstGeom prst="rect">
            <a:avLst/>
          </a:prstGeom>
          <a:noFill/>
        </p:spPr>
        <p:txBody>
          <a:bodyPr wrap="square" rtlCol="0" anchor="t">
            <a:spAutoFit/>
          </a:bodyPr>
          <a:p>
            <a:r>
              <a:rPr lang="zh-CN" sz="2400" b="1" dirty="0">
                <a:latin typeface="楷体" panose="02010609060101010101" charset="-122"/>
                <a:ea typeface="楷体" panose="02010609060101010101" charset="-122"/>
                <a:cs typeface="楷体" panose="02010609060101010101" charset="-122"/>
                <a:sym typeface="+mn-ea"/>
              </a:rPr>
              <a:t>（</a:t>
            </a:r>
            <a:r>
              <a:rPr lang="en-US" altLang="zh-CN" sz="2400" b="1" dirty="0">
                <a:latin typeface="楷体" panose="02010609060101010101" charset="-122"/>
                <a:ea typeface="楷体" panose="02010609060101010101" charset="-122"/>
                <a:cs typeface="楷体" panose="02010609060101010101" charset="-122"/>
                <a:sym typeface="+mn-ea"/>
              </a:rPr>
              <a:t>3</a:t>
            </a:r>
            <a:r>
              <a:rPr lang="zh-CN" sz="2400" b="1" dirty="0">
                <a:latin typeface="楷体" panose="02010609060101010101" charset="-122"/>
                <a:ea typeface="楷体" panose="02010609060101010101" charset="-122"/>
                <a:cs typeface="楷体" panose="02010609060101010101" charset="-122"/>
                <a:sym typeface="+mn-ea"/>
              </a:rPr>
              <a:t>）局限</a:t>
            </a:r>
            <a:r>
              <a:rPr sz="2400" b="1" dirty="0">
                <a:latin typeface="楷体" panose="02010609060101010101" charset="-122"/>
                <a:ea typeface="楷体" panose="02010609060101010101" charset="-122"/>
                <a:cs typeface="楷体" panose="02010609060101010101" charset="-122"/>
                <a:sym typeface="+mn-ea"/>
              </a:rPr>
              <a:t>：停留在器物层面</a:t>
            </a:r>
            <a:r>
              <a:rPr lang="zh-CN" sz="2400" b="1" dirty="0">
                <a:latin typeface="楷体" panose="02010609060101010101" charset="-122"/>
                <a:ea typeface="楷体" panose="02010609060101010101" charset="-122"/>
                <a:cs typeface="楷体" panose="02010609060101010101" charset="-122"/>
                <a:sym typeface="+mn-ea"/>
              </a:rPr>
              <a:t>，</a:t>
            </a:r>
            <a:r>
              <a:rPr sz="2400" b="1" dirty="0">
                <a:latin typeface="楷体" panose="02010609060101010101" charset="-122"/>
                <a:ea typeface="楷体" panose="02010609060101010101" charset="-122"/>
                <a:cs typeface="楷体" panose="02010609060101010101" charset="-122"/>
                <a:sym typeface="+mn-ea"/>
              </a:rPr>
              <a:t>没有触及制度变革</a:t>
            </a:r>
            <a:r>
              <a:rPr lang="zh-CN" sz="2400" b="1" dirty="0">
                <a:latin typeface="楷体" panose="02010609060101010101" charset="-122"/>
                <a:ea typeface="楷体" panose="02010609060101010101" charset="-122"/>
                <a:cs typeface="楷体" panose="02010609060101010101" charset="-122"/>
                <a:sym typeface="+mn-ea"/>
              </a:rPr>
              <a:t>，</a:t>
            </a:r>
            <a:r>
              <a:rPr sz="2400" b="1" dirty="0">
                <a:latin typeface="楷体" panose="02010609060101010101" charset="-122"/>
                <a:ea typeface="楷体" panose="02010609060101010101" charset="-122"/>
                <a:cs typeface="楷体" panose="02010609060101010101" charset="-122"/>
                <a:sym typeface="+mn-ea"/>
              </a:rPr>
              <a:t>最终失败。</a:t>
            </a:r>
            <a:endParaRPr lang="zh-CN" altLang="en-US" sz="2400" b="1" dirty="0">
              <a:latin typeface="楷体" panose="02010609060101010101" charset="-122"/>
              <a:ea typeface="楷体" panose="02010609060101010101" charset="-122"/>
              <a:cs typeface="楷体" panose="02010609060101010101" charset="-122"/>
              <a:sym typeface="+mn-ea"/>
            </a:endParaRPr>
          </a:p>
        </p:txBody>
      </p:sp>
      <p:sp>
        <p:nvSpPr>
          <p:cNvPr id="27649" name="文本框 2"/>
          <p:cNvSpPr txBox="1"/>
          <p:nvPr/>
        </p:nvSpPr>
        <p:spPr>
          <a:xfrm>
            <a:off x="93980" y="3889375"/>
            <a:ext cx="11727180" cy="2784475"/>
          </a:xfrm>
          <a:prstGeom prst="rect">
            <a:avLst/>
          </a:prstGeom>
          <a:noFill/>
          <a:ln w="9525">
            <a:noFill/>
          </a:ln>
        </p:spPr>
        <p:txBody>
          <a:bodyPr wrap="square" anchor="t">
            <a:spAutoFit/>
          </a:bodyPr>
          <a:p>
            <a:pPr marL="268605" indent="-268605">
              <a:lnSpc>
                <a:spcPct val="125000"/>
              </a:lnSpc>
            </a:pPr>
            <a:r>
              <a:rPr lang="zh-CN" altLang="en-US" sz="2800" b="1" noProof="1">
                <a:solidFill>
                  <a:srgbClr val="FF0000"/>
                </a:solidFill>
                <a:latin typeface="楷体" panose="02010609060101010101" charset="-122"/>
                <a:ea typeface="楷体" panose="02010609060101010101" charset="-122"/>
                <a:cs typeface="+mn-cs"/>
              </a:rPr>
              <a:t>（2015·全国）</a:t>
            </a:r>
            <a:r>
              <a:rPr lang="zh-CN" altLang="en-US" sz="2800" b="1" noProof="1">
                <a:solidFill>
                  <a:schemeClr val="tx1"/>
                </a:solidFill>
                <a:latin typeface="楷体" panose="02010609060101010101" charset="-122"/>
                <a:ea typeface="楷体" panose="02010609060101010101" charset="-122"/>
                <a:cs typeface="+mn-cs"/>
              </a:rPr>
              <a:t>奕䜣力倡洋务又因在兄弟中排行第六，被称为“鬼子六”；洋务派官员丁日昌被称为“丁鬼奴”；郭嵩焘在一片冷嘲热讽中出任第一任驻英公使。这反映了</a:t>
            </a:r>
            <a:endParaRPr lang="zh-CN" altLang="en-US" sz="2800" b="1" noProof="1">
              <a:solidFill>
                <a:schemeClr val="tx1"/>
              </a:solidFill>
              <a:latin typeface="楷体" panose="02010609060101010101" charset="-122"/>
              <a:ea typeface="楷体" panose="02010609060101010101" charset="-122"/>
            </a:endParaRPr>
          </a:p>
          <a:p>
            <a:pPr marL="268605" indent="-268605">
              <a:lnSpc>
                <a:spcPct val="125000"/>
              </a:lnSpc>
            </a:pPr>
            <a:r>
              <a:rPr lang="zh-CN" altLang="en-US" sz="2800" b="1" noProof="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mn-cs"/>
              </a:rPr>
              <a:t>A．洋务运动与传统的观念发生冲突</a:t>
            </a:r>
            <a:r>
              <a:rPr lang="zh-CN" altLang="en-US" sz="2800" b="1" noProof="1">
                <a:solidFill>
                  <a:schemeClr val="tx1"/>
                </a:solidFill>
                <a:latin typeface="楷体" panose="02010609060101010101" charset="-122"/>
                <a:ea typeface="楷体" panose="02010609060101010101" charset="-122"/>
                <a:cs typeface="+mn-cs"/>
              </a:rPr>
              <a:t>      B．崇洋媚外行为遭到社会鄙视</a:t>
            </a:r>
            <a:endParaRPr lang="zh-CN" altLang="en-US" sz="2800" b="1" noProof="1">
              <a:solidFill>
                <a:schemeClr val="tx1"/>
              </a:solidFill>
              <a:latin typeface="楷体" panose="02010609060101010101" charset="-122"/>
              <a:ea typeface="楷体" panose="02010609060101010101" charset="-122"/>
            </a:endParaRPr>
          </a:p>
          <a:p>
            <a:pPr marL="268605" indent="-268605">
              <a:lnSpc>
                <a:spcPct val="125000"/>
              </a:lnSpc>
            </a:pPr>
            <a:r>
              <a:rPr lang="zh-CN" altLang="en-US" sz="2800" b="1" noProof="1">
                <a:solidFill>
                  <a:schemeClr val="tx1"/>
                </a:solidFill>
                <a:latin typeface="楷体" panose="02010609060101010101" charset="-122"/>
                <a:ea typeface="楷体" panose="02010609060101010101" charset="-122"/>
                <a:cs typeface="+mn-cs"/>
              </a:rPr>
              <a:t>C．洋务派改器物不改制度受到批判      D．西方列强侵略激起国人抵制</a:t>
            </a:r>
            <a:endParaRPr lang="zh-CN" altLang="en-US" sz="2800" b="1" noProof="1">
              <a:solidFill>
                <a:schemeClr val="tx1"/>
              </a:solidFill>
              <a:latin typeface="楷体" panose="02010609060101010101" charset="-122"/>
              <a:ea typeface="楷体" panose="02010609060101010101"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7649"/>
                                        </p:tgtEl>
                                        <p:attrNameLst>
                                          <p:attrName>style.visibility</p:attrName>
                                        </p:attrNameLst>
                                      </p:cBhvr>
                                      <p:to>
                                        <p:strVal val="visible"/>
                                      </p:to>
                                    </p:set>
                                    <p:anim calcmode="lin" valueType="num">
                                      <p:cBhvr additive="base">
                                        <p:cTn id="33" dur="500" fill="hold"/>
                                        <p:tgtEl>
                                          <p:spTgt spid="27649"/>
                                        </p:tgtEl>
                                        <p:attrNameLst>
                                          <p:attrName>ppt_x</p:attrName>
                                        </p:attrNameLst>
                                      </p:cBhvr>
                                      <p:tavLst>
                                        <p:tav tm="0">
                                          <p:val>
                                            <p:strVal val="#ppt_x"/>
                                          </p:val>
                                        </p:tav>
                                        <p:tav tm="100000">
                                          <p:val>
                                            <p:strVal val="#ppt_x"/>
                                          </p:val>
                                        </p:tav>
                                      </p:tavLst>
                                    </p:anim>
                                    <p:anim calcmode="lin" valueType="num">
                                      <p:cBhvr additive="base">
                                        <p:cTn id="34" dur="500" fill="hold"/>
                                        <p:tgtEl>
                                          <p:spTgt spid="276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2" grpId="0" build="p"/>
      <p:bldP spid="2" grpId="1"/>
      <p:bldP spid="3" grpId="0"/>
      <p:bldP spid="3" grpId="1"/>
      <p:bldP spid="7" grpId="0"/>
      <p:bldP spid="7" grpId="1"/>
      <p:bldP spid="27649" grpId="0"/>
      <p:bldP spid="27649"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îśľîḍe"/>
        <p:cNvGrpSpPr/>
        <p:nvPr/>
      </p:nvGrpSpPr>
      <p:grpSpPr>
        <a:xfrm>
          <a:off x="0" y="0"/>
          <a:ext cx="0" cy="0"/>
          <a:chOff x="0" y="0"/>
          <a:chExt cx="0" cy="0"/>
        </a:xfrm>
      </p:grpSpPr>
      <p:sp>
        <p:nvSpPr>
          <p:cNvPr id="8" name="文本框 7"/>
          <p:cNvSpPr txBox="1"/>
          <p:nvPr/>
        </p:nvSpPr>
        <p:spPr>
          <a:xfrm>
            <a:off x="2618105" y="2960370"/>
            <a:ext cx="7690485" cy="645160"/>
          </a:xfrm>
          <a:prstGeom prst="rect">
            <a:avLst/>
          </a:prstGeom>
          <a:solidFill>
            <a:schemeClr val="bg1"/>
          </a:solidFill>
        </p:spPr>
        <p:txBody>
          <a:bodyPr wrap="square" rtlCol="0">
            <a:spAutoFit/>
          </a:bodyPr>
          <a:p>
            <a:pPr algn="ctr"/>
            <a:r>
              <a:rPr lang="zh-CN" altLang="en-US" sz="3600" b="1">
                <a:latin typeface="楷体" panose="02010609060101010101" charset="-122"/>
                <a:ea typeface="楷体" panose="02010609060101010101" charset="-122"/>
                <a:sym typeface="+mn-ea"/>
              </a:rPr>
              <a:t>二、</a:t>
            </a:r>
            <a:r>
              <a:rPr lang="zh-CN" altLang="en-US" sz="3600" b="1">
                <a:latin typeface="楷体" panose="02010609060101010101" charset="-122"/>
                <a:ea typeface="楷体" panose="02010609060101010101" charset="-122"/>
                <a:cs typeface="+mj-cs"/>
                <a:sym typeface="宋体" panose="02010600030101010101" pitchFamily="2" charset="-122"/>
              </a:rPr>
              <a:t>制度救国：君主立宪与民主共和</a:t>
            </a:r>
            <a:endParaRPr lang="zh-CN" altLang="en-US" sz="3600" b="1">
              <a:latin typeface="楷体" panose="02010609060101010101" charset="-122"/>
              <a:ea typeface="楷体" panose="02010609060101010101" charset="-122"/>
              <a:cs typeface="+mj-cs"/>
              <a:sym typeface="宋体" panose="02010600030101010101" pitchFamily="2" charset="-122"/>
            </a:endParaRP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19"/>
          <p:cNvSpPr txBox="1">
            <a:spLocks noChangeArrowheads="1"/>
          </p:cNvSpPr>
          <p:nvPr/>
        </p:nvSpPr>
        <p:spPr bwMode="auto">
          <a:xfrm>
            <a:off x="4902835" y="793750"/>
            <a:ext cx="2386330" cy="52197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7DA7"/>
                </a:solidFill>
                <a:latin typeface="Arial" panose="020B0604020202020204" pitchFamily="34" charset="0"/>
                <a:ea typeface="宋体" panose="02010600030101010101" pitchFamily="2" charset="-122"/>
              </a:defRPr>
            </a:lvl1pPr>
            <a:lvl2pPr marL="742950" indent="-285750" eaLnBrk="0" hangingPunct="0">
              <a:defRPr>
                <a:solidFill>
                  <a:srgbClr val="007DA7"/>
                </a:solidFill>
                <a:latin typeface="Arial" panose="020B0604020202020204" pitchFamily="34" charset="0"/>
                <a:ea typeface="宋体" panose="02010600030101010101" pitchFamily="2" charset="-122"/>
              </a:defRPr>
            </a:lvl2pPr>
            <a:lvl3pPr marL="1143000" indent="-228600" eaLnBrk="0" hangingPunct="0">
              <a:defRPr>
                <a:solidFill>
                  <a:srgbClr val="007DA7"/>
                </a:solidFill>
                <a:latin typeface="Arial" panose="020B0604020202020204" pitchFamily="34" charset="0"/>
                <a:ea typeface="宋体" panose="02010600030101010101" pitchFamily="2" charset="-122"/>
              </a:defRPr>
            </a:lvl3pPr>
            <a:lvl4pPr marL="1600200" indent="-228600" eaLnBrk="0" hangingPunct="0">
              <a:defRPr>
                <a:solidFill>
                  <a:srgbClr val="007DA7"/>
                </a:solidFill>
                <a:latin typeface="Arial" panose="020B0604020202020204" pitchFamily="34" charset="0"/>
                <a:ea typeface="宋体" panose="02010600030101010101" pitchFamily="2" charset="-122"/>
              </a:defRPr>
            </a:lvl4pPr>
            <a:lvl5pPr marL="2057400" indent="-228600" eaLnBrk="0" hangingPunct="0">
              <a:defRPr>
                <a:solidFill>
                  <a:srgbClr val="007DA7"/>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rgbClr val="007DA7"/>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rgbClr val="007DA7"/>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rgbClr val="007DA7"/>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rgbClr val="007DA7"/>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dirty="0">
                <a:ln>
                  <a:noFill/>
                </a:ln>
                <a:solidFill>
                  <a:schemeClr val="tx1"/>
                </a:solidFill>
                <a:effectLst/>
                <a:uLnTx/>
                <a:uFillTx/>
                <a:latin typeface="楷体" panose="02010609060101010101" charset="-122"/>
                <a:ea typeface="楷体" panose="02010609060101010101" charset="-122"/>
                <a:cs typeface="+mn-cs"/>
              </a:rPr>
              <a:t>维新变法思想</a:t>
            </a:r>
            <a:endParaRPr kumimoji="0" lang="zh-CN" altLang="en-US" sz="2800" b="1" i="0" u="none" strike="noStrike" kern="1200" cap="none" spc="0" normalizeH="0" baseline="0" noProof="0" dirty="0">
              <a:ln>
                <a:noFill/>
              </a:ln>
              <a:solidFill>
                <a:schemeClr val="tx1"/>
              </a:solidFill>
              <a:effectLst/>
              <a:uLnTx/>
              <a:uFillTx/>
              <a:latin typeface="楷体" panose="02010609060101010101" charset="-122"/>
              <a:ea typeface="楷体" panose="02010609060101010101" charset="-122"/>
              <a:cs typeface="+mn-cs"/>
            </a:endParaRPr>
          </a:p>
        </p:txBody>
      </p:sp>
      <p:sp>
        <p:nvSpPr>
          <p:cNvPr id="6" name="左大括号 5"/>
          <p:cNvSpPr/>
          <p:nvPr/>
        </p:nvSpPr>
        <p:spPr>
          <a:xfrm rot="5400000">
            <a:off x="5953760" y="629920"/>
            <a:ext cx="271780" cy="1978025"/>
          </a:xfrm>
          <a:prstGeom prst="leftBrace">
            <a:avLst/>
          </a:prstGeom>
          <a:noFill/>
          <a:ln w="28575" cmpd="sng">
            <a:solidFill>
              <a:srgbClr val="92D050"/>
            </a:solidFill>
            <a:prstDash val="solid"/>
          </a:ln>
        </p:spPr>
        <p:style>
          <a:lnRef idx="1">
            <a:srgbClr val="826951"/>
          </a:lnRef>
          <a:fillRef idx="0">
            <a:srgbClr val="826951"/>
          </a:fillRef>
          <a:effectRef idx="0">
            <a:srgbClr val="826951"/>
          </a:effectRef>
          <a:fontRef idx="minor">
            <a:srgbClr val="5F5F5F"/>
          </a:fontRef>
        </p:style>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rgbClr val="5F5F5F"/>
              </a:solidFill>
              <a:effectLst/>
              <a:uLnTx/>
              <a:uFillTx/>
              <a:latin typeface="Arial" panose="020B0604020202020204"/>
              <a:ea typeface="黑体" panose="02010609060101010101" charset="-122"/>
              <a:cs typeface="+mn-cs"/>
            </a:endParaRPr>
          </a:p>
        </p:txBody>
      </p:sp>
      <p:grpSp>
        <p:nvGrpSpPr>
          <p:cNvPr id="9" name="组合 8"/>
          <p:cNvGrpSpPr/>
          <p:nvPr/>
        </p:nvGrpSpPr>
        <p:grpSpPr>
          <a:xfrm>
            <a:off x="920742" y="1767205"/>
            <a:ext cx="4458970" cy="491490"/>
            <a:chOff x="-3223615" y="4869159"/>
            <a:chExt cx="8949906" cy="994597"/>
          </a:xfrm>
        </p:grpSpPr>
        <p:sp>
          <p:nvSpPr>
            <p:cNvPr id="10" name="Freeform 15"/>
            <p:cNvSpPr/>
            <p:nvPr/>
          </p:nvSpPr>
          <p:spPr bwMode="auto">
            <a:xfrm>
              <a:off x="-3222340" y="4869159"/>
              <a:ext cx="8747252" cy="974038"/>
            </a:xfrm>
            <a:custGeom>
              <a:avLst/>
              <a:gdLst>
                <a:gd name="T0" fmla="*/ 89 w 3663"/>
                <a:gd name="T1" fmla="*/ 0 h 916"/>
                <a:gd name="T2" fmla="*/ 3574 w 3663"/>
                <a:gd name="T3" fmla="*/ 0 h 916"/>
                <a:gd name="T4" fmla="*/ 3663 w 3663"/>
                <a:gd name="T5" fmla="*/ 89 h 916"/>
                <a:gd name="T6" fmla="*/ 3663 w 3663"/>
                <a:gd name="T7" fmla="*/ 827 h 916"/>
                <a:gd name="T8" fmla="*/ 3574 w 3663"/>
                <a:gd name="T9" fmla="*/ 916 h 916"/>
                <a:gd name="T10" fmla="*/ 89 w 3663"/>
                <a:gd name="T11" fmla="*/ 916 h 916"/>
                <a:gd name="T12" fmla="*/ 0 w 3663"/>
                <a:gd name="T13" fmla="*/ 827 h 916"/>
                <a:gd name="T14" fmla="*/ 0 w 3663"/>
                <a:gd name="T15" fmla="*/ 89 h 916"/>
                <a:gd name="T16" fmla="*/ 89 w 3663"/>
                <a:gd name="T17" fmla="*/ 0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63" h="916">
                  <a:moveTo>
                    <a:pt x="89" y="0"/>
                  </a:moveTo>
                  <a:lnTo>
                    <a:pt x="3574" y="0"/>
                  </a:lnTo>
                  <a:cubicBezTo>
                    <a:pt x="3623" y="0"/>
                    <a:pt x="3663" y="40"/>
                    <a:pt x="3663" y="89"/>
                  </a:cubicBezTo>
                  <a:lnTo>
                    <a:pt x="3663" y="827"/>
                  </a:lnTo>
                  <a:cubicBezTo>
                    <a:pt x="3663" y="876"/>
                    <a:pt x="3623" y="916"/>
                    <a:pt x="3574" y="916"/>
                  </a:cubicBezTo>
                  <a:lnTo>
                    <a:pt x="89" y="916"/>
                  </a:lnTo>
                  <a:cubicBezTo>
                    <a:pt x="40" y="916"/>
                    <a:pt x="0" y="876"/>
                    <a:pt x="0" y="827"/>
                  </a:cubicBezTo>
                  <a:lnTo>
                    <a:pt x="0" y="89"/>
                  </a:lnTo>
                  <a:cubicBezTo>
                    <a:pt x="0" y="40"/>
                    <a:pt x="40" y="0"/>
                    <a:pt x="89" y="0"/>
                  </a:cubicBezTo>
                  <a:close/>
                </a:path>
              </a:pathLst>
            </a:custGeom>
            <a:solidFill>
              <a:srgbClr val="EA5F25"/>
            </a:solidFill>
            <a:ln w="12" cap="flat" cmpd="sng">
              <a:solidFill>
                <a:srgbClr val="C9C9C9"/>
              </a:solid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800" b="0" i="0" u="none" strike="noStrike" kern="1200" cap="none" spc="0" normalizeH="0" baseline="0" noProof="0">
                <a:ln>
                  <a:noFill/>
                </a:ln>
                <a:solidFill>
                  <a:srgbClr val="007DA7"/>
                </a:solidFill>
                <a:effectLst/>
                <a:uLnTx/>
                <a:uFillTx/>
                <a:latin typeface="Arial" panose="020B0604020202020204"/>
                <a:ea typeface="宋体" panose="02010600030101010101" pitchFamily="2" charset="-122"/>
                <a:cs typeface="+mn-cs"/>
              </a:endParaRPr>
            </a:p>
          </p:txBody>
        </p:sp>
        <p:sp>
          <p:nvSpPr>
            <p:cNvPr id="11" name="TextBox 19"/>
            <p:cNvSpPr txBox="1">
              <a:spLocks noChangeArrowheads="1"/>
            </p:cNvSpPr>
            <p:nvPr/>
          </p:nvSpPr>
          <p:spPr bwMode="auto">
            <a:xfrm>
              <a:off x="-3223615" y="4869159"/>
              <a:ext cx="8949906" cy="994597"/>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7DA7"/>
                  </a:solidFill>
                  <a:latin typeface="Arial" panose="020B0604020202020204" pitchFamily="34" charset="0"/>
                  <a:ea typeface="宋体" panose="02010600030101010101" pitchFamily="2" charset="-122"/>
                </a:defRPr>
              </a:lvl1pPr>
              <a:lvl2pPr marL="742950" indent="-285750" eaLnBrk="0" hangingPunct="0">
                <a:defRPr>
                  <a:solidFill>
                    <a:srgbClr val="007DA7"/>
                  </a:solidFill>
                  <a:latin typeface="Arial" panose="020B0604020202020204" pitchFamily="34" charset="0"/>
                  <a:ea typeface="宋体" panose="02010600030101010101" pitchFamily="2" charset="-122"/>
                </a:defRPr>
              </a:lvl2pPr>
              <a:lvl3pPr marL="1143000" indent="-228600" eaLnBrk="0" hangingPunct="0">
                <a:defRPr>
                  <a:solidFill>
                    <a:srgbClr val="007DA7"/>
                  </a:solidFill>
                  <a:latin typeface="Arial" panose="020B0604020202020204" pitchFamily="34" charset="0"/>
                  <a:ea typeface="宋体" panose="02010600030101010101" pitchFamily="2" charset="-122"/>
                </a:defRPr>
              </a:lvl3pPr>
              <a:lvl4pPr marL="1600200" indent="-228600" eaLnBrk="0" hangingPunct="0">
                <a:defRPr>
                  <a:solidFill>
                    <a:srgbClr val="007DA7"/>
                  </a:solidFill>
                  <a:latin typeface="Arial" panose="020B0604020202020204" pitchFamily="34" charset="0"/>
                  <a:ea typeface="宋体" panose="02010600030101010101" pitchFamily="2" charset="-122"/>
                </a:defRPr>
              </a:lvl4pPr>
              <a:lvl5pPr marL="2057400" indent="-228600" eaLnBrk="0" hangingPunct="0">
                <a:defRPr>
                  <a:solidFill>
                    <a:srgbClr val="007DA7"/>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rgbClr val="007DA7"/>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rgbClr val="007DA7"/>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rgbClr val="007DA7"/>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rgbClr val="007DA7"/>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600" b="1" i="0" u="none" strike="noStrike" kern="1200" cap="none" spc="0" normalizeH="0" baseline="0" noProof="0" dirty="0">
                  <a:ln>
                    <a:noFill/>
                  </a:ln>
                  <a:solidFill>
                    <a:schemeClr val="tx1"/>
                  </a:solidFill>
                  <a:effectLst/>
                  <a:uLnTx/>
                  <a:uFillTx/>
                  <a:latin typeface="楷体" panose="02010609060101010101" charset="-122"/>
                  <a:ea typeface="楷体" panose="02010609060101010101" charset="-122"/>
                  <a:cs typeface="楷体" panose="02010609060101010101" charset="-122"/>
                </a:rPr>
                <a:t>70</a:t>
              </a:r>
              <a:r>
                <a:rPr kumimoji="0" lang="zh-CN" altLang="en-US" sz="2600" b="1" i="0" u="none" strike="noStrike" kern="1200" cap="none" spc="0" normalizeH="0" baseline="0" noProof="0" dirty="0">
                  <a:ln>
                    <a:noFill/>
                  </a:ln>
                  <a:solidFill>
                    <a:schemeClr val="tx1"/>
                  </a:solidFill>
                  <a:effectLst/>
                  <a:uLnTx/>
                  <a:uFillTx/>
                  <a:latin typeface="楷体" panose="02010609060101010101" charset="-122"/>
                  <a:ea typeface="楷体" panose="02010609060101010101" charset="-122"/>
                  <a:cs typeface="楷体" panose="02010609060101010101" charset="-122"/>
                </a:rPr>
                <a:t>年代产生（早期维新思想）</a:t>
              </a:r>
              <a:endParaRPr kumimoji="0" lang="zh-CN" altLang="en-US" sz="2600" b="1" i="0" u="none" strike="noStrike" kern="1200" cap="none" spc="0" normalizeH="0" baseline="0" noProof="0" dirty="0">
                <a:ln>
                  <a:noFill/>
                </a:ln>
                <a:solidFill>
                  <a:schemeClr val="tx1"/>
                </a:solidFill>
                <a:effectLst/>
                <a:uLnTx/>
                <a:uFillTx/>
                <a:latin typeface="楷体" panose="02010609060101010101" charset="-122"/>
                <a:ea typeface="楷体" panose="02010609060101010101" charset="-122"/>
                <a:cs typeface="楷体" panose="02010609060101010101" charset="-122"/>
              </a:endParaRPr>
            </a:p>
          </p:txBody>
        </p:sp>
      </p:grpSp>
      <p:grpSp>
        <p:nvGrpSpPr>
          <p:cNvPr id="12" name="组合 11"/>
          <p:cNvGrpSpPr/>
          <p:nvPr/>
        </p:nvGrpSpPr>
        <p:grpSpPr>
          <a:xfrm>
            <a:off x="6812907" y="1767205"/>
            <a:ext cx="4458970" cy="491490"/>
            <a:chOff x="-3223615" y="4869159"/>
            <a:chExt cx="8949906" cy="994597"/>
          </a:xfrm>
        </p:grpSpPr>
        <p:sp>
          <p:nvSpPr>
            <p:cNvPr id="13" name="Freeform 15"/>
            <p:cNvSpPr/>
            <p:nvPr/>
          </p:nvSpPr>
          <p:spPr bwMode="auto">
            <a:xfrm>
              <a:off x="-3222340" y="4869159"/>
              <a:ext cx="8747252" cy="974038"/>
            </a:xfrm>
            <a:custGeom>
              <a:avLst/>
              <a:gdLst>
                <a:gd name="T0" fmla="*/ 89 w 3663"/>
                <a:gd name="T1" fmla="*/ 0 h 916"/>
                <a:gd name="T2" fmla="*/ 3574 w 3663"/>
                <a:gd name="T3" fmla="*/ 0 h 916"/>
                <a:gd name="T4" fmla="*/ 3663 w 3663"/>
                <a:gd name="T5" fmla="*/ 89 h 916"/>
                <a:gd name="T6" fmla="*/ 3663 w 3663"/>
                <a:gd name="T7" fmla="*/ 827 h 916"/>
                <a:gd name="T8" fmla="*/ 3574 w 3663"/>
                <a:gd name="T9" fmla="*/ 916 h 916"/>
                <a:gd name="T10" fmla="*/ 89 w 3663"/>
                <a:gd name="T11" fmla="*/ 916 h 916"/>
                <a:gd name="T12" fmla="*/ 0 w 3663"/>
                <a:gd name="T13" fmla="*/ 827 h 916"/>
                <a:gd name="T14" fmla="*/ 0 w 3663"/>
                <a:gd name="T15" fmla="*/ 89 h 916"/>
                <a:gd name="T16" fmla="*/ 89 w 3663"/>
                <a:gd name="T17" fmla="*/ 0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63" h="916">
                  <a:moveTo>
                    <a:pt x="89" y="0"/>
                  </a:moveTo>
                  <a:lnTo>
                    <a:pt x="3574" y="0"/>
                  </a:lnTo>
                  <a:cubicBezTo>
                    <a:pt x="3623" y="0"/>
                    <a:pt x="3663" y="40"/>
                    <a:pt x="3663" y="89"/>
                  </a:cubicBezTo>
                  <a:lnTo>
                    <a:pt x="3663" y="827"/>
                  </a:lnTo>
                  <a:cubicBezTo>
                    <a:pt x="3663" y="876"/>
                    <a:pt x="3623" y="916"/>
                    <a:pt x="3574" y="916"/>
                  </a:cubicBezTo>
                  <a:lnTo>
                    <a:pt x="89" y="916"/>
                  </a:lnTo>
                  <a:cubicBezTo>
                    <a:pt x="40" y="916"/>
                    <a:pt x="0" y="876"/>
                    <a:pt x="0" y="827"/>
                  </a:cubicBezTo>
                  <a:lnTo>
                    <a:pt x="0" y="89"/>
                  </a:lnTo>
                  <a:cubicBezTo>
                    <a:pt x="0" y="40"/>
                    <a:pt x="40" y="0"/>
                    <a:pt x="89" y="0"/>
                  </a:cubicBezTo>
                  <a:close/>
                </a:path>
              </a:pathLst>
            </a:custGeom>
            <a:solidFill>
              <a:srgbClr val="EA5F25"/>
            </a:solidFill>
            <a:ln w="12" cap="flat" cmpd="sng">
              <a:solidFill>
                <a:srgbClr val="C9C9C9"/>
              </a:solid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800" b="0" i="0" u="none" strike="noStrike" kern="1200" cap="none" spc="0" normalizeH="0" baseline="0" noProof="0">
                <a:ln>
                  <a:noFill/>
                </a:ln>
                <a:solidFill>
                  <a:srgbClr val="007DA7"/>
                </a:solidFill>
                <a:effectLst/>
                <a:uLnTx/>
                <a:uFillTx/>
                <a:latin typeface="Arial" panose="020B0604020202020204"/>
                <a:ea typeface="宋体" panose="02010600030101010101" pitchFamily="2" charset="-122"/>
                <a:cs typeface="+mn-cs"/>
              </a:endParaRPr>
            </a:p>
          </p:txBody>
        </p:sp>
        <p:sp>
          <p:nvSpPr>
            <p:cNvPr id="14" name="TextBox 19"/>
            <p:cNvSpPr txBox="1">
              <a:spLocks noChangeArrowheads="1"/>
            </p:cNvSpPr>
            <p:nvPr/>
          </p:nvSpPr>
          <p:spPr bwMode="auto">
            <a:xfrm>
              <a:off x="-3223615" y="4869159"/>
              <a:ext cx="8949906" cy="994597"/>
            </a:xfrm>
            <a:prstGeom prst="rect">
              <a:avLst/>
            </a:prstGeom>
            <a:solidFill>
              <a:schemeClr val="accent1">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7DA7"/>
                  </a:solidFill>
                  <a:latin typeface="Arial" panose="020B0604020202020204" pitchFamily="34" charset="0"/>
                  <a:ea typeface="宋体" panose="02010600030101010101" pitchFamily="2" charset="-122"/>
                </a:defRPr>
              </a:lvl1pPr>
              <a:lvl2pPr marL="742950" indent="-285750" eaLnBrk="0" hangingPunct="0">
                <a:defRPr>
                  <a:solidFill>
                    <a:srgbClr val="007DA7"/>
                  </a:solidFill>
                  <a:latin typeface="Arial" panose="020B0604020202020204" pitchFamily="34" charset="0"/>
                  <a:ea typeface="宋体" panose="02010600030101010101" pitchFamily="2" charset="-122"/>
                </a:defRPr>
              </a:lvl2pPr>
              <a:lvl3pPr marL="1143000" indent="-228600" eaLnBrk="0" hangingPunct="0">
                <a:defRPr>
                  <a:solidFill>
                    <a:srgbClr val="007DA7"/>
                  </a:solidFill>
                  <a:latin typeface="Arial" panose="020B0604020202020204" pitchFamily="34" charset="0"/>
                  <a:ea typeface="宋体" panose="02010600030101010101" pitchFamily="2" charset="-122"/>
                </a:defRPr>
              </a:lvl3pPr>
              <a:lvl4pPr marL="1600200" indent="-228600" eaLnBrk="0" hangingPunct="0">
                <a:defRPr>
                  <a:solidFill>
                    <a:srgbClr val="007DA7"/>
                  </a:solidFill>
                  <a:latin typeface="Arial" panose="020B0604020202020204" pitchFamily="34" charset="0"/>
                  <a:ea typeface="宋体" panose="02010600030101010101" pitchFamily="2" charset="-122"/>
                </a:defRPr>
              </a:lvl4pPr>
              <a:lvl5pPr marL="2057400" indent="-228600" eaLnBrk="0" hangingPunct="0">
                <a:defRPr>
                  <a:solidFill>
                    <a:srgbClr val="007DA7"/>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rgbClr val="007DA7"/>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rgbClr val="007DA7"/>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rgbClr val="007DA7"/>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rgbClr val="007DA7"/>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600" b="1" i="0" u="none" strike="noStrike" kern="1200" cap="none" spc="0" normalizeH="0" baseline="0" noProof="0" dirty="0">
                  <a:ln>
                    <a:noFill/>
                  </a:ln>
                  <a:solidFill>
                    <a:schemeClr val="tx1"/>
                  </a:solidFill>
                  <a:effectLst/>
                  <a:uLnTx/>
                  <a:uFillTx/>
                  <a:latin typeface="楷体" panose="02010609060101010101" charset="-122"/>
                  <a:ea typeface="楷体" panose="02010609060101010101" charset="-122"/>
                  <a:cs typeface="楷体" panose="02010609060101010101" charset="-122"/>
                </a:rPr>
                <a:t>90</a:t>
              </a:r>
              <a:r>
                <a:rPr kumimoji="0" lang="zh-CN" altLang="en-US" sz="2600" b="1" i="0" u="none" strike="noStrike" kern="1200" cap="none" spc="0" normalizeH="0" baseline="0" noProof="0" dirty="0">
                  <a:ln>
                    <a:noFill/>
                  </a:ln>
                  <a:solidFill>
                    <a:schemeClr val="tx1"/>
                  </a:solidFill>
                  <a:effectLst/>
                  <a:uLnTx/>
                  <a:uFillTx/>
                  <a:latin typeface="楷体" panose="02010609060101010101" charset="-122"/>
                  <a:ea typeface="楷体" panose="02010609060101010101" charset="-122"/>
                  <a:cs typeface="楷体" panose="02010609060101010101" charset="-122"/>
                </a:rPr>
                <a:t>年代渐趋成熟（康梁维新）</a:t>
              </a:r>
              <a:endParaRPr kumimoji="0" lang="zh-CN" altLang="en-US" sz="2600" b="1" i="0" u="none" strike="noStrike" kern="1200" cap="none" spc="0" normalizeH="0" baseline="0" noProof="0" dirty="0">
                <a:ln>
                  <a:noFill/>
                </a:ln>
                <a:solidFill>
                  <a:schemeClr val="tx1"/>
                </a:solidFill>
                <a:effectLst/>
                <a:uLnTx/>
                <a:uFillTx/>
                <a:latin typeface="楷体" panose="02010609060101010101" charset="-122"/>
                <a:ea typeface="楷体" panose="02010609060101010101" charset="-122"/>
                <a:cs typeface="楷体" panose="02010609060101010101" charset="-122"/>
              </a:endParaRPr>
            </a:p>
          </p:txBody>
        </p:sp>
      </p:grpSp>
      <p:sp>
        <p:nvSpPr>
          <p:cNvPr id="34819" name="文本框 34818"/>
          <p:cNvSpPr txBox="1"/>
          <p:nvPr/>
        </p:nvSpPr>
        <p:spPr>
          <a:xfrm>
            <a:off x="217805" y="2386330"/>
            <a:ext cx="5358765" cy="1340188"/>
          </a:xfrm>
          <a:prstGeom prst="round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2400" b="1" i="0" u="none" strike="noStrike" kern="1200" cap="none" spc="0" normalizeH="0" baseline="0" noProof="1">
                <a:ln>
                  <a:noFill/>
                </a:ln>
                <a:solidFill>
                  <a:srgbClr val="000000"/>
                </a:solidFill>
                <a:effectLst/>
                <a:uLnTx/>
                <a:uFillTx/>
                <a:latin typeface="楷体" panose="02010609060101010101" charset="-122"/>
                <a:ea typeface="楷体" panose="02010609060101010101" charset="-122"/>
                <a:cs typeface="+mn-cs"/>
              </a:rPr>
              <a:t>经济上：发展民族工商业，进行商战</a:t>
            </a:r>
            <a:endParaRPr kumimoji="0" lang="zh-CN" altLang="en-US" sz="2400" b="1" i="0" u="none" strike="noStrike" kern="1200" cap="none" spc="0" normalizeH="0" baseline="0" noProof="1">
              <a:ln>
                <a:noFill/>
              </a:ln>
              <a:solidFill>
                <a:srgbClr val="000000"/>
              </a:solidFill>
              <a:effectLst/>
              <a:uLnTx/>
              <a:uFillTx/>
              <a:latin typeface="楷体" panose="02010609060101010101" charset="-122"/>
              <a:ea typeface="楷体" panose="02010609060101010101" charset="-122"/>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2400" b="1" i="0" u="none" strike="noStrike" kern="1200" cap="none" spc="0" normalizeH="0" baseline="0" noProof="1">
                <a:ln>
                  <a:noFill/>
                </a:ln>
                <a:solidFill>
                  <a:srgbClr val="000000"/>
                </a:solidFill>
                <a:effectLst/>
                <a:uLnTx/>
                <a:uFillTx/>
                <a:latin typeface="楷体" panose="02010609060101010101" charset="-122"/>
                <a:ea typeface="楷体" panose="02010609060101010101" charset="-122"/>
                <a:cs typeface="+mn-cs"/>
              </a:rPr>
              <a:t>文化上：兴学校，学习西方自然科学</a:t>
            </a:r>
            <a:endParaRPr kumimoji="0" lang="zh-CN" altLang="en-US" sz="2400" b="1" i="0" u="none" strike="noStrike" kern="1200" cap="none" spc="0" normalizeH="0" baseline="0" noProof="1">
              <a:ln>
                <a:noFill/>
              </a:ln>
              <a:solidFill>
                <a:srgbClr val="000000"/>
              </a:solidFill>
              <a:effectLst/>
              <a:uLnTx/>
              <a:uFillTx/>
              <a:latin typeface="楷体" panose="02010609060101010101" charset="-122"/>
              <a:ea typeface="楷体" panose="02010609060101010101" charset="-122"/>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2400" b="1" i="0" u="none" strike="noStrike" kern="1200" cap="none" spc="0" normalizeH="0" baseline="0" noProof="1">
                <a:ln>
                  <a:noFill/>
                </a:ln>
                <a:solidFill>
                  <a:srgbClr val="000000"/>
                </a:solidFill>
                <a:effectLst/>
                <a:uLnTx/>
                <a:uFillTx/>
                <a:latin typeface="楷体" panose="02010609060101010101" charset="-122"/>
                <a:ea typeface="楷体" panose="02010609060101010101" charset="-122"/>
                <a:cs typeface="+mn-cs"/>
              </a:rPr>
              <a:t>政治上：主张革新，实行君主立宪制</a:t>
            </a:r>
            <a:endParaRPr kumimoji="0" lang="zh-CN" altLang="en-US" sz="2400" b="1" i="0" u="none" strike="noStrike" kern="1200" cap="none" spc="0" normalizeH="0" baseline="0" noProof="1">
              <a:ln>
                <a:noFill/>
              </a:ln>
              <a:solidFill>
                <a:srgbClr val="000000"/>
              </a:solidFill>
              <a:effectLst/>
              <a:uLnTx/>
              <a:uFillTx/>
              <a:latin typeface="楷体" panose="02010609060101010101" charset="-122"/>
              <a:ea typeface="楷体" panose="02010609060101010101" charset="-122"/>
              <a:cs typeface="+mn-cs"/>
            </a:endParaRPr>
          </a:p>
        </p:txBody>
      </p:sp>
      <p:sp>
        <p:nvSpPr>
          <p:cNvPr id="15" name="文本框 14"/>
          <p:cNvSpPr txBox="1"/>
          <p:nvPr/>
        </p:nvSpPr>
        <p:spPr>
          <a:xfrm>
            <a:off x="6473825" y="2395855"/>
            <a:ext cx="5311775" cy="1328524"/>
          </a:xfrm>
          <a:prstGeom prst="round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lang="zh-CN" altLang="en-US" sz="2400" b="1">
                <a:ln>
                  <a:noFill/>
                </a:ln>
                <a:solidFill>
                  <a:schemeClr val="tx1"/>
                </a:solidFill>
                <a:effectLst/>
                <a:uLnTx/>
                <a:uFillTx/>
                <a:latin typeface="楷体" panose="02010609060101010101" charset="-122"/>
                <a:ea typeface="楷体" panose="02010609060101010101" charset="-122"/>
                <a:cs typeface="楷体" panose="02010609060101010101" charset="-122"/>
                <a:sym typeface="+mn-ea"/>
              </a:rPr>
              <a:t>康有为：托古改制</a:t>
            </a:r>
            <a:endParaRPr kumimoji="0" lang="zh-CN" altLang="en-US" sz="2400" b="1" i="0" u="none" strike="noStrike" kern="1200" cap="none" spc="0" normalizeH="0" baseline="0" noProof="1">
              <a:ln>
                <a:noFill/>
              </a:ln>
              <a:solidFill>
                <a:schemeClr val="tx1"/>
              </a:solidFill>
              <a:effectLst/>
              <a:uLnTx/>
              <a:uFillTx/>
              <a:latin typeface="楷体" panose="02010609060101010101" charset="-122"/>
              <a:ea typeface="楷体" panose="02010609060101010101" charset="-122"/>
              <a:cs typeface="楷体" panose="02010609060101010101" charset="-122"/>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lang="zh-CN" altLang="en-US" sz="2400" b="1">
                <a:ln>
                  <a:noFill/>
                </a:ln>
                <a:solidFill>
                  <a:schemeClr val="tx1"/>
                </a:solidFill>
                <a:effectLst/>
                <a:uLnTx/>
                <a:uFillTx/>
                <a:latin typeface="楷体" panose="02010609060101010101" charset="-122"/>
                <a:ea typeface="楷体" panose="02010609060101010101" charset="-122"/>
                <a:cs typeface="楷体" panose="02010609060101010101" charset="-122"/>
                <a:sym typeface="+mn-ea"/>
              </a:rPr>
              <a:t>梁启超：伸民权，设议院，变法图存</a:t>
            </a:r>
            <a:endParaRPr kumimoji="0" lang="zh-CN" altLang="en-US" sz="2400" b="1" i="0" u="none" strike="noStrike" kern="1200" cap="none" spc="0" normalizeH="0" baseline="0" noProof="1">
              <a:ln>
                <a:noFill/>
              </a:ln>
              <a:solidFill>
                <a:schemeClr val="tx1"/>
              </a:solidFill>
              <a:effectLst/>
              <a:uLnTx/>
              <a:uFillTx/>
              <a:latin typeface="楷体" panose="02010609060101010101" charset="-122"/>
              <a:ea typeface="楷体" panose="02010609060101010101" charset="-122"/>
              <a:cs typeface="楷体" panose="02010609060101010101" charset="-122"/>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lang="zh-CN" altLang="en-US" sz="2400" b="1">
                <a:ln>
                  <a:noFill/>
                </a:ln>
                <a:solidFill>
                  <a:schemeClr val="tx1"/>
                </a:solidFill>
                <a:effectLst/>
                <a:uLnTx/>
                <a:uFillTx/>
                <a:latin typeface="楷体" panose="02010609060101010101" charset="-122"/>
                <a:ea typeface="楷体" panose="02010609060101010101" charset="-122"/>
                <a:cs typeface="楷体" panose="02010609060101010101" charset="-122"/>
                <a:sym typeface="+mn-ea"/>
              </a:rPr>
              <a:t>严  复：物竞天择，适者生存</a:t>
            </a:r>
            <a:endParaRPr kumimoji="0" lang="zh-CN" altLang="en-US" sz="2400" b="1" i="0" u="none" strike="noStrike" kern="1200" cap="none" spc="0" normalizeH="0" baseline="0" noProof="1">
              <a:ln>
                <a:noFill/>
              </a:ln>
              <a:solidFill>
                <a:schemeClr val="tx1"/>
              </a:solidFill>
              <a:effectLst/>
              <a:uLnTx/>
              <a:uFillTx/>
              <a:latin typeface="楷体" panose="02010609060101010101" charset="-122"/>
              <a:ea typeface="楷体" panose="02010609060101010101" charset="-122"/>
              <a:cs typeface="楷体" panose="02010609060101010101" charset="-122"/>
              <a:sym typeface="+mn-ea"/>
            </a:endParaRPr>
          </a:p>
        </p:txBody>
      </p:sp>
      <p:sp>
        <p:nvSpPr>
          <p:cNvPr id="2" name="椭圆 1"/>
          <p:cNvSpPr/>
          <p:nvPr/>
        </p:nvSpPr>
        <p:spPr>
          <a:xfrm>
            <a:off x="780415" y="3797300"/>
            <a:ext cx="1266825" cy="1397000"/>
          </a:xfrm>
          <a:prstGeom prst="ellipse">
            <a:avLst/>
          </a:prstGeom>
          <a:blipFill rotWithShape="1">
            <a:blip r:embed="rId1"/>
            <a:stretch>
              <a:fillRect/>
            </a:stretch>
          </a:blipFill>
        </p:spPr>
        <p:style>
          <a:lnRef idx="2">
            <a:schemeClr val="accent1">
              <a:shade val="50000"/>
            </a:schemeClr>
          </a:lnRef>
          <a:fillRef idx="1">
            <a:schemeClr val="accent1"/>
          </a:fillRef>
          <a:effectRef idx="0">
            <a:schemeClr val="accent1"/>
          </a:effectRef>
          <a:fontRef idx="minor">
            <a:schemeClr val="lt1"/>
          </a:fontRef>
        </p:style>
      </p:sp>
      <p:sp>
        <p:nvSpPr>
          <p:cNvPr id="3" name="椭圆 1"/>
          <p:cNvSpPr/>
          <p:nvPr/>
        </p:nvSpPr>
        <p:spPr>
          <a:xfrm>
            <a:off x="2394585" y="3783965"/>
            <a:ext cx="1254125" cy="1410335"/>
          </a:xfrm>
          <a:prstGeom prst="ellipse">
            <a:avLst/>
          </a:prstGeom>
          <a:blipFill rotWithShape="1">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sp>
      <p:sp>
        <p:nvSpPr>
          <p:cNvPr id="5" name="椭圆 1"/>
          <p:cNvSpPr/>
          <p:nvPr/>
        </p:nvSpPr>
        <p:spPr>
          <a:xfrm>
            <a:off x="3940175" y="3783965"/>
            <a:ext cx="1293495" cy="1397000"/>
          </a:xfrm>
          <a:prstGeom prst="ellipse">
            <a:avLst/>
          </a:prstGeom>
          <a:blipFill rotWithShape="1">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sp>
      <p:sp>
        <p:nvSpPr>
          <p:cNvPr id="8" name="椭圆 1"/>
          <p:cNvSpPr/>
          <p:nvPr/>
        </p:nvSpPr>
        <p:spPr>
          <a:xfrm>
            <a:off x="8599805" y="3797300"/>
            <a:ext cx="1246505" cy="1383665"/>
          </a:xfrm>
          <a:prstGeom prst="ellipse">
            <a:avLst/>
          </a:prstGeom>
          <a:blipFill rotWithShape="1">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sp>
      <p:sp>
        <p:nvSpPr>
          <p:cNvPr id="16" name="椭圆 1"/>
          <p:cNvSpPr/>
          <p:nvPr/>
        </p:nvSpPr>
        <p:spPr>
          <a:xfrm>
            <a:off x="7026910" y="3783965"/>
            <a:ext cx="1253490" cy="1410970"/>
          </a:xfrm>
          <a:prstGeom prst="ellipse">
            <a:avLst/>
          </a:prstGeom>
          <a:blipFill rotWithShape="1">
            <a:blip r:embed="rId5"/>
            <a:stretch>
              <a:fillRect/>
            </a:stretch>
          </a:blipFill>
        </p:spPr>
        <p:style>
          <a:lnRef idx="2">
            <a:schemeClr val="accent1">
              <a:shade val="50000"/>
            </a:schemeClr>
          </a:lnRef>
          <a:fillRef idx="1">
            <a:schemeClr val="accent1"/>
          </a:fillRef>
          <a:effectRef idx="0">
            <a:schemeClr val="accent1"/>
          </a:effectRef>
          <a:fontRef idx="minor">
            <a:schemeClr val="lt1"/>
          </a:fontRef>
        </p:style>
      </p:sp>
      <p:sp>
        <p:nvSpPr>
          <p:cNvPr id="18" name="椭圆 1"/>
          <p:cNvSpPr/>
          <p:nvPr/>
        </p:nvSpPr>
        <p:spPr>
          <a:xfrm>
            <a:off x="10158095" y="3783965"/>
            <a:ext cx="1204595" cy="1396365"/>
          </a:xfrm>
          <a:prstGeom prst="ellipse">
            <a:avLst/>
          </a:prstGeom>
          <a:blipFill rotWithShape="1">
            <a:blip r:embed="rId6"/>
            <a:stretch>
              <a:fillRect/>
            </a:stretch>
          </a:blipFill>
        </p:spPr>
        <p:style>
          <a:lnRef idx="2">
            <a:schemeClr val="accent1">
              <a:shade val="50000"/>
            </a:schemeClr>
          </a:lnRef>
          <a:fillRef idx="1">
            <a:schemeClr val="accent1"/>
          </a:fillRef>
          <a:effectRef idx="0">
            <a:schemeClr val="accent1"/>
          </a:effectRef>
          <a:fontRef idx="minor">
            <a:schemeClr val="lt1"/>
          </a:fontRef>
        </p:style>
      </p:sp>
      <p:sp>
        <p:nvSpPr>
          <p:cNvPr id="19" name="文本框 18"/>
          <p:cNvSpPr txBox="1"/>
          <p:nvPr/>
        </p:nvSpPr>
        <p:spPr>
          <a:xfrm>
            <a:off x="1003300" y="5212715"/>
            <a:ext cx="792480" cy="4603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a:ln>
                  <a:noFill/>
                </a:ln>
                <a:solidFill>
                  <a:srgbClr val="2E2E2E"/>
                </a:solidFill>
                <a:effectLst/>
                <a:uLnTx/>
                <a:uFillTx/>
                <a:latin typeface="Arial" panose="020B0604020202020204"/>
                <a:ea typeface="黑体" panose="02010609060101010101" charset="-122"/>
                <a:cs typeface="+mn-cs"/>
              </a:rPr>
              <a:t>王韬</a:t>
            </a:r>
            <a:endParaRPr kumimoji="0" lang="zh-CN" altLang="en-US" sz="2400" b="0" i="0" u="none" strike="noStrike" kern="1200" cap="none" spc="0" normalizeH="0" baseline="0" noProof="0">
              <a:ln>
                <a:noFill/>
              </a:ln>
              <a:solidFill>
                <a:srgbClr val="2E2E2E"/>
              </a:solidFill>
              <a:effectLst/>
              <a:uLnTx/>
              <a:uFillTx/>
              <a:latin typeface="Arial" panose="020B0604020202020204"/>
              <a:ea typeface="黑体" panose="02010609060101010101" charset="-122"/>
              <a:cs typeface="+mn-cs"/>
            </a:endParaRPr>
          </a:p>
        </p:txBody>
      </p:sp>
      <p:sp>
        <p:nvSpPr>
          <p:cNvPr id="20" name="文本框 19"/>
          <p:cNvSpPr txBox="1"/>
          <p:nvPr/>
        </p:nvSpPr>
        <p:spPr>
          <a:xfrm>
            <a:off x="2531745" y="5212715"/>
            <a:ext cx="1097280" cy="4603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a:ln>
                  <a:noFill/>
                </a:ln>
                <a:solidFill>
                  <a:srgbClr val="2E2E2E"/>
                </a:solidFill>
                <a:effectLst/>
                <a:uLnTx/>
                <a:uFillTx/>
                <a:latin typeface="Arial" panose="020B0604020202020204"/>
                <a:ea typeface="黑体" panose="02010609060101010101" charset="-122"/>
                <a:cs typeface="+mn-cs"/>
              </a:rPr>
              <a:t>郑观应</a:t>
            </a:r>
            <a:endParaRPr kumimoji="0" lang="zh-CN" altLang="en-US" sz="2400" b="0" i="0" u="none" strike="noStrike" kern="1200" cap="none" spc="0" normalizeH="0" baseline="0" noProof="0">
              <a:ln>
                <a:noFill/>
              </a:ln>
              <a:solidFill>
                <a:srgbClr val="2E2E2E"/>
              </a:solidFill>
              <a:effectLst/>
              <a:uLnTx/>
              <a:uFillTx/>
              <a:latin typeface="Arial" panose="020B0604020202020204"/>
              <a:ea typeface="黑体" panose="02010609060101010101" charset="-122"/>
              <a:cs typeface="+mn-cs"/>
            </a:endParaRPr>
          </a:p>
        </p:txBody>
      </p:sp>
      <p:sp>
        <p:nvSpPr>
          <p:cNvPr id="21" name="文本框 20"/>
          <p:cNvSpPr txBox="1"/>
          <p:nvPr/>
        </p:nvSpPr>
        <p:spPr>
          <a:xfrm>
            <a:off x="4037330" y="5212715"/>
            <a:ext cx="1285240" cy="4603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a:ln>
                  <a:noFill/>
                </a:ln>
                <a:solidFill>
                  <a:srgbClr val="2E2E2E"/>
                </a:solidFill>
                <a:effectLst/>
                <a:uLnTx/>
                <a:uFillTx/>
                <a:latin typeface="Arial" panose="020B0604020202020204"/>
                <a:ea typeface="黑体" panose="02010609060101010101" charset="-122"/>
                <a:cs typeface="+mn-cs"/>
              </a:rPr>
              <a:t>薛福成</a:t>
            </a:r>
            <a:endParaRPr kumimoji="0" lang="zh-CN" altLang="en-US" sz="2400" b="0" i="0" u="none" strike="noStrike" kern="1200" cap="none" spc="0" normalizeH="0" baseline="0" noProof="0">
              <a:ln>
                <a:noFill/>
              </a:ln>
              <a:solidFill>
                <a:srgbClr val="2E2E2E"/>
              </a:solidFill>
              <a:effectLst/>
              <a:uLnTx/>
              <a:uFillTx/>
              <a:latin typeface="Arial" panose="020B0604020202020204"/>
              <a:ea typeface="黑体" panose="02010609060101010101" charset="-122"/>
              <a:cs typeface="+mn-cs"/>
            </a:endParaRPr>
          </a:p>
        </p:txBody>
      </p:sp>
      <p:sp>
        <p:nvSpPr>
          <p:cNvPr id="22" name="文本框 21"/>
          <p:cNvSpPr txBox="1"/>
          <p:nvPr/>
        </p:nvSpPr>
        <p:spPr>
          <a:xfrm>
            <a:off x="7132320" y="5212715"/>
            <a:ext cx="1097280" cy="4603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a:ln>
                  <a:noFill/>
                </a:ln>
                <a:solidFill>
                  <a:srgbClr val="2E2E2E"/>
                </a:solidFill>
                <a:effectLst/>
                <a:uLnTx/>
                <a:uFillTx/>
                <a:latin typeface="Arial" panose="020B0604020202020204"/>
                <a:ea typeface="黑体" panose="02010609060101010101" charset="-122"/>
                <a:cs typeface="+mn-cs"/>
              </a:rPr>
              <a:t>康有为</a:t>
            </a:r>
            <a:endParaRPr kumimoji="0" lang="zh-CN" altLang="en-US" sz="2400" b="0" i="0" u="none" strike="noStrike" kern="1200" cap="none" spc="0" normalizeH="0" baseline="0" noProof="0">
              <a:ln>
                <a:noFill/>
              </a:ln>
              <a:solidFill>
                <a:srgbClr val="2E2E2E"/>
              </a:solidFill>
              <a:effectLst/>
              <a:uLnTx/>
              <a:uFillTx/>
              <a:latin typeface="Arial" panose="020B0604020202020204"/>
              <a:ea typeface="黑体" panose="02010609060101010101" charset="-122"/>
              <a:cs typeface="+mn-cs"/>
            </a:endParaRPr>
          </a:p>
        </p:txBody>
      </p:sp>
      <p:sp>
        <p:nvSpPr>
          <p:cNvPr id="23" name="文本框 22"/>
          <p:cNvSpPr txBox="1"/>
          <p:nvPr/>
        </p:nvSpPr>
        <p:spPr>
          <a:xfrm>
            <a:off x="8733790" y="5212715"/>
            <a:ext cx="1097280" cy="4603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a:ln>
                  <a:noFill/>
                </a:ln>
                <a:solidFill>
                  <a:srgbClr val="2E2E2E"/>
                </a:solidFill>
                <a:effectLst/>
                <a:uLnTx/>
                <a:uFillTx/>
                <a:latin typeface="Arial" panose="020B0604020202020204"/>
                <a:ea typeface="黑体" panose="02010609060101010101" charset="-122"/>
                <a:cs typeface="+mn-cs"/>
              </a:rPr>
              <a:t>梁启超</a:t>
            </a:r>
            <a:endParaRPr kumimoji="0" lang="zh-CN" altLang="en-US" sz="2400" b="0" i="0" u="none" strike="noStrike" kern="1200" cap="none" spc="0" normalizeH="0" baseline="0" noProof="0">
              <a:ln>
                <a:noFill/>
              </a:ln>
              <a:solidFill>
                <a:srgbClr val="2E2E2E"/>
              </a:solidFill>
              <a:effectLst/>
              <a:uLnTx/>
              <a:uFillTx/>
              <a:latin typeface="Arial" panose="020B0604020202020204"/>
              <a:ea typeface="黑体" panose="02010609060101010101" charset="-122"/>
              <a:cs typeface="+mn-cs"/>
            </a:endParaRPr>
          </a:p>
        </p:txBody>
      </p:sp>
      <p:sp>
        <p:nvSpPr>
          <p:cNvPr id="24" name="文本框 23"/>
          <p:cNvSpPr txBox="1"/>
          <p:nvPr/>
        </p:nvSpPr>
        <p:spPr>
          <a:xfrm>
            <a:off x="10379075" y="5212715"/>
            <a:ext cx="792480" cy="4603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a:ln>
                  <a:noFill/>
                </a:ln>
                <a:solidFill>
                  <a:srgbClr val="2E2E2E"/>
                </a:solidFill>
                <a:effectLst/>
                <a:uLnTx/>
                <a:uFillTx/>
                <a:latin typeface="Arial" panose="020B0604020202020204"/>
                <a:ea typeface="黑体" panose="02010609060101010101" charset="-122"/>
                <a:cs typeface="+mn-cs"/>
              </a:rPr>
              <a:t>严复</a:t>
            </a:r>
            <a:endParaRPr kumimoji="0" lang="zh-CN" altLang="en-US" sz="2400" b="0" i="0" u="none" strike="noStrike" kern="1200" cap="none" spc="0" normalizeH="0" baseline="0" noProof="0">
              <a:ln>
                <a:noFill/>
              </a:ln>
              <a:solidFill>
                <a:srgbClr val="2E2E2E"/>
              </a:solidFill>
              <a:effectLst/>
              <a:uLnTx/>
              <a:uFillTx/>
              <a:latin typeface="Arial" panose="020B0604020202020204"/>
              <a:ea typeface="黑体" panose="02010609060101010101" charset="-122"/>
              <a:cs typeface="+mn-cs"/>
            </a:endParaRPr>
          </a:p>
        </p:txBody>
      </p:sp>
      <p:sp>
        <p:nvSpPr>
          <p:cNvPr id="4" name="文本框 3"/>
          <p:cNvSpPr txBox="1"/>
          <p:nvPr/>
        </p:nvSpPr>
        <p:spPr>
          <a:xfrm>
            <a:off x="493395" y="5848985"/>
            <a:ext cx="10778490" cy="521970"/>
          </a:xfrm>
          <a:prstGeom prst="rect">
            <a:avLst/>
          </a:prstGeom>
          <a:solidFill>
            <a:schemeClr val="bg1"/>
          </a:solidFill>
          <a:ln>
            <a:noFill/>
          </a:ln>
        </p:spPr>
        <p:txBody>
          <a:bodyPr wrap="square" rtlCol="0">
            <a:spAutoFit/>
          </a:bodyPr>
          <a:p>
            <a:r>
              <a:rPr lang="zh-CN" altLang="en-US" sz="2800" b="1">
                <a:solidFill>
                  <a:schemeClr val="tx1"/>
                </a:solidFill>
                <a:latin typeface="楷体" panose="02010609060101010101" charset="-122"/>
                <a:ea typeface="楷体" panose="02010609060101010101" charset="-122"/>
              </a:rPr>
              <a:t>共同点：主张变革</a:t>
            </a:r>
            <a:r>
              <a:rPr lang="zh-CN" altLang="en-US" sz="2800" b="1">
                <a:latin typeface="楷体" panose="02010609060101010101" charset="-122"/>
                <a:ea typeface="楷体" panose="02010609060101010101" charset="-122"/>
                <a:sym typeface="+mn-ea"/>
              </a:rPr>
              <a:t>政治制度，实行</a:t>
            </a:r>
            <a:r>
              <a:rPr lang="zh-CN" altLang="en-US" sz="2800" b="1">
                <a:solidFill>
                  <a:schemeClr val="tx1"/>
                </a:solidFill>
                <a:latin typeface="楷体" panose="02010609060101010101" charset="-122"/>
                <a:ea typeface="楷体" panose="02010609060101010101" charset="-122"/>
              </a:rPr>
              <a:t>君主立宪；发展资本主义经济。</a:t>
            </a:r>
            <a:endParaRPr lang="zh-CN" altLang="en-US" sz="2800" b="1">
              <a:solidFill>
                <a:schemeClr val="tx1"/>
              </a:solidFill>
              <a:latin typeface="楷体" panose="02010609060101010101" charset="-122"/>
              <a:ea typeface="楷体" panose="02010609060101010101" charset="-122"/>
            </a:endParaRPr>
          </a:p>
        </p:txBody>
      </p:sp>
      <p:sp>
        <p:nvSpPr>
          <p:cNvPr id="17" name="文本框 16"/>
          <p:cNvSpPr txBox="1"/>
          <p:nvPr>
            <p:custDataLst>
              <p:tags r:id="rId7"/>
            </p:custDataLst>
          </p:nvPr>
        </p:nvSpPr>
        <p:spPr>
          <a:xfrm>
            <a:off x="0" y="0"/>
            <a:ext cx="7028815" cy="478155"/>
          </a:xfrm>
          <a:prstGeom prst="rect">
            <a:avLst/>
          </a:prstGeom>
          <a:solidFill>
            <a:schemeClr val="bg2"/>
          </a:solidFill>
          <a:ln w="28575">
            <a:solidFill>
              <a:schemeClr val="tx1"/>
            </a:solidFill>
          </a:ln>
        </p:spPr>
        <p:txBody>
          <a:bodyPr>
            <a:noAutofit/>
            <a:scene3d>
              <a:camera prst="orthographicFront"/>
              <a:lightRig rig="threePt" dir="t"/>
            </a:scene3d>
          </a:bodyPr>
          <a:p>
            <a:pPr algn="l"/>
            <a:r>
              <a:rPr lang="en-US" altLang="zh-CN" sz="2800" b="1">
                <a:latin typeface="楷体" panose="02010609060101010101" charset="-122"/>
                <a:ea typeface="楷体" panose="02010609060101010101" charset="-122"/>
                <a:sym typeface="+mn-ea"/>
              </a:rPr>
              <a:t>   </a:t>
            </a:r>
            <a:r>
              <a:rPr lang="zh-CN" altLang="en-US" sz="2800" b="1">
                <a:latin typeface="楷体" panose="02010609060101010101" charset="-122"/>
                <a:ea typeface="楷体" panose="02010609060101010101" charset="-122"/>
                <a:sym typeface="+mn-ea"/>
              </a:rPr>
              <a:t>二、</a:t>
            </a:r>
            <a:r>
              <a:rPr lang="zh-CN" altLang="en-US" sz="2800" b="1">
                <a:latin typeface="楷体" panose="02010609060101010101" charset="-122"/>
                <a:ea typeface="楷体" panose="02010609060101010101" charset="-122"/>
                <a:cs typeface="+mj-cs"/>
                <a:sym typeface="宋体" panose="02010600030101010101" pitchFamily="2" charset="-122"/>
              </a:rPr>
              <a:t>制度救国：君主立宪与民主共和</a:t>
            </a:r>
            <a:endParaRPr kumimoji="0" lang="zh-CN" altLang="zh-CN" sz="2800" b="1" kern="1200" cap="none" spc="0" normalizeH="0" baseline="0" noProof="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cs"/>
            </a:endParaRPr>
          </a:p>
        </p:txBody>
      </p:sp>
      <p:sp>
        <p:nvSpPr>
          <p:cNvPr id="25" name="文本框 24"/>
          <p:cNvSpPr txBox="1"/>
          <p:nvPr/>
        </p:nvSpPr>
        <p:spPr>
          <a:xfrm>
            <a:off x="83820" y="666750"/>
            <a:ext cx="4064000" cy="460375"/>
          </a:xfrm>
          <a:prstGeom prst="rect">
            <a:avLst/>
          </a:prstGeom>
          <a:noFill/>
        </p:spPr>
        <p:txBody>
          <a:bodyPr wrap="square" rtlCol="0">
            <a:spAutoFit/>
          </a:bodyPr>
          <a:p>
            <a:r>
              <a:rPr lang="zh-CN" altLang="en-US" sz="2400" b="1">
                <a:latin typeface="楷体" panose="02010609060101010101" charset="-122"/>
                <a:ea typeface="楷体" panose="02010609060101010101" charset="-122"/>
              </a:rPr>
              <a:t>（一）君主立宪：维新思想</a:t>
            </a:r>
            <a:endParaRPr lang="zh-CN" altLang="en-US" sz="2400" b="1">
              <a:latin typeface="楷体" panose="02010609060101010101" charset="-122"/>
              <a:ea typeface="楷体" panose="02010609060101010101" charset="-122"/>
            </a:endParaRPr>
          </a:p>
        </p:txBody>
      </p:sp>
      <p:sp>
        <p:nvSpPr>
          <p:cNvPr id="7" name="文本框 6"/>
          <p:cNvSpPr txBox="1"/>
          <p:nvPr/>
        </p:nvSpPr>
        <p:spPr>
          <a:xfrm>
            <a:off x="217805" y="1136650"/>
            <a:ext cx="4064000" cy="460375"/>
          </a:xfrm>
          <a:prstGeom prst="rect">
            <a:avLst/>
          </a:prstGeom>
          <a:noFill/>
        </p:spPr>
        <p:txBody>
          <a:bodyPr wrap="square" rtlCol="0">
            <a:spAutoFit/>
          </a:bodyPr>
          <a:p>
            <a:r>
              <a:rPr lang="en-US" altLang="zh-CN" sz="2400" b="1">
                <a:latin typeface="楷体" panose="02010609060101010101" charset="-122"/>
                <a:ea typeface="楷体" panose="02010609060101010101" charset="-122"/>
                <a:cs typeface="楷体" panose="02010609060101010101" charset="-122"/>
              </a:rPr>
              <a:t>1</a:t>
            </a:r>
            <a:r>
              <a:rPr lang="zh-CN" altLang="en-US" sz="2400" b="1">
                <a:latin typeface="楷体" panose="02010609060101010101" charset="-122"/>
                <a:ea typeface="楷体" panose="02010609060101010101" charset="-122"/>
                <a:cs typeface="楷体" panose="02010609060101010101" charset="-122"/>
              </a:rPr>
              <a:t>、代表人物及主张</a:t>
            </a:r>
            <a:endParaRPr lang="zh-CN" altLang="en-US" sz="2400" b="1">
              <a:latin typeface="楷体" panose="02010609060101010101" charset="-122"/>
              <a:ea typeface="楷体" panose="02010609060101010101" charset="-122"/>
              <a:cs typeface="楷体" panose="02010609060101010101" charset="-122"/>
            </a:endParaRPr>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2"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1" nodeType="clickEffect">
                                  <p:stCondLst>
                                    <p:cond delay="0"/>
                                  </p:stCondLst>
                                  <p:childTnLst>
                                    <p:set>
                                      <p:cBhvr>
                                        <p:cTn id="18" dur="1" fill="hold">
                                          <p:stCondLst>
                                            <p:cond delay="0"/>
                                          </p:stCondLst>
                                        </p:cTn>
                                        <p:tgtEl>
                                          <p:spTgt spid="34819"/>
                                        </p:tgtEl>
                                        <p:attrNameLst>
                                          <p:attrName>style.visibility</p:attrName>
                                        </p:attrNameLst>
                                      </p:cBhvr>
                                      <p:to>
                                        <p:strVal val="visible"/>
                                      </p:to>
                                    </p:set>
                                    <p:anim calcmode="lin" valueType="num">
                                      <p:cBhvr additive="base">
                                        <p:cTn id="19" dur="500" fill="hold"/>
                                        <p:tgtEl>
                                          <p:spTgt spid="34819"/>
                                        </p:tgtEl>
                                        <p:attrNameLst>
                                          <p:attrName>ppt_x</p:attrName>
                                        </p:attrNameLst>
                                      </p:cBhvr>
                                      <p:tavLst>
                                        <p:tav tm="0">
                                          <p:val>
                                            <p:strVal val="#ppt_x"/>
                                          </p:val>
                                        </p:tav>
                                        <p:tav tm="100000">
                                          <p:val>
                                            <p:strVal val="#ppt_x"/>
                                          </p:val>
                                        </p:tav>
                                      </p:tavLst>
                                    </p:anim>
                                    <p:anim calcmode="lin" valueType="num">
                                      <p:cBhvr additive="base">
                                        <p:cTn id="20" dur="500" fill="hold"/>
                                        <p:tgtEl>
                                          <p:spTgt spid="348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1"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2"/>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34819"/>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9"/>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3"/>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5"/>
                                        </p:tgtEl>
                                        <p:attrNameLst>
                                          <p:attrName>style.visibility</p:attrName>
                                        </p:attrNameLst>
                                      </p:cBhvr>
                                      <p:to>
                                        <p:strVal val="hidden"/>
                                      </p:to>
                                    </p:set>
                                  </p:childTnLst>
                                </p:cTn>
                              </p:par>
                              <p:par>
                                <p:cTn id="45" presetID="1" presetClass="exit"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hidden"/>
                                      </p:to>
                                    </p:set>
                                  </p:childTnLst>
                                </p:cTn>
                              </p:par>
                              <p:par>
                                <p:cTn id="47" presetID="1" presetClass="exit"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hidden"/>
                                      </p:to>
                                    </p:set>
                                  </p:childTnLst>
                                </p:cTn>
                              </p:par>
                              <p:par>
                                <p:cTn id="49" presetID="1" presetClass="exit"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hidden"/>
                                      </p:to>
                                    </p:set>
                                  </p:childTnLst>
                                </p:cTn>
                              </p:par>
                              <p:par>
                                <p:cTn id="51" presetID="1" presetClass="exit" presetSubtype="0" fill="hold" grpId="0" nodeType="withEffect">
                                  <p:stCondLst>
                                    <p:cond delay="0"/>
                                  </p:stCondLst>
                                  <p:childTnLst>
                                    <p:set>
                                      <p:cBhvr>
                                        <p:cTn id="52" dur="1" fill="hold">
                                          <p:stCondLst>
                                            <p:cond delay="0"/>
                                          </p:stCondLst>
                                        </p:cTn>
                                        <p:tgtEl>
                                          <p:spTgt spid="6"/>
                                        </p:tgtEl>
                                        <p:attrNameLst>
                                          <p:attrName>style.visibility</p:attrName>
                                        </p:attrNameLst>
                                      </p:cBhvr>
                                      <p:to>
                                        <p:strVal val="hidden"/>
                                      </p:to>
                                    </p:set>
                                  </p:childTnLst>
                                </p:cTn>
                              </p:par>
                              <p:par>
                                <p:cTn id="53" presetID="35" presetClass="path" presetSubtype="0" accel="50000" decel="50000" fill="hold" nodeType="withEffect">
                                  <p:stCondLst>
                                    <p:cond delay="0"/>
                                  </p:stCondLst>
                                  <p:childTnLst>
                                    <p:animMotion origin="layout" path="M 0 0  L -0.25 0  E" pathEditMode="relative" ptsTypes="">
                                      <p:cBhvr>
                                        <p:cTn id="54" dur="2000" fill="hold"/>
                                        <p:tgtEl>
                                          <p:spTgt spid="12"/>
                                        </p:tgtEl>
                                        <p:attrNameLst>
                                          <p:attrName>ppt_x</p:attrName>
                                          <p:attrName>ppt_y</p:attrName>
                                        </p:attrNameLst>
                                      </p:cBhvr>
                                    </p:animMotion>
                                  </p:childTnLst>
                                </p:cTn>
                              </p:par>
                              <p:par>
                                <p:cTn id="55" presetID="35" presetClass="path" presetSubtype="0" accel="50000" decel="50000" fill="hold" nodeType="withEffect">
                                  <p:stCondLst>
                                    <p:cond delay="0"/>
                                  </p:stCondLst>
                                  <p:childTnLst>
                                    <p:animMotion origin="layout" path="M 0 0  L -0.25 0  E" pathEditMode="relative" ptsTypes="">
                                      <p:cBhvr>
                                        <p:cTn id="56" dur="2000" fill="hold"/>
                                        <p:tgtEl>
                                          <p:spTgt spid="8"/>
                                        </p:tgtEl>
                                        <p:attrNameLst>
                                          <p:attrName>ppt_x</p:attrName>
                                          <p:attrName>ppt_y</p:attrName>
                                        </p:attrNameLst>
                                      </p:cBhvr>
                                    </p:animMotion>
                                  </p:childTnLst>
                                </p:cTn>
                              </p:par>
                              <p:par>
                                <p:cTn id="57" presetID="35" presetClass="path" presetSubtype="0" accel="50000" decel="50000" fill="hold" nodeType="withEffect">
                                  <p:stCondLst>
                                    <p:cond delay="0"/>
                                  </p:stCondLst>
                                  <p:childTnLst>
                                    <p:animMotion origin="layout" path="M 0 0  L -0.25 0  E" pathEditMode="relative" ptsTypes="">
                                      <p:cBhvr>
                                        <p:cTn id="58" dur="2000" fill="hold"/>
                                        <p:tgtEl>
                                          <p:spTgt spid="16"/>
                                        </p:tgtEl>
                                        <p:attrNameLst>
                                          <p:attrName>ppt_x</p:attrName>
                                          <p:attrName>ppt_y</p:attrName>
                                        </p:attrNameLst>
                                      </p:cBhvr>
                                    </p:animMotion>
                                  </p:childTnLst>
                                </p:cTn>
                              </p:par>
                              <p:par>
                                <p:cTn id="59" presetID="35" presetClass="path" presetSubtype="0" accel="50000" decel="50000" fill="hold" nodeType="withEffect">
                                  <p:stCondLst>
                                    <p:cond delay="0"/>
                                  </p:stCondLst>
                                  <p:childTnLst>
                                    <p:animMotion origin="layout" path="M 0 0  L -0.25 0  E" pathEditMode="relative" ptsTypes="">
                                      <p:cBhvr>
                                        <p:cTn id="60" dur="2000" fill="hold"/>
                                        <p:tgtEl>
                                          <p:spTgt spid="18"/>
                                        </p:tgtEl>
                                        <p:attrNameLst>
                                          <p:attrName>ppt_x</p:attrName>
                                          <p:attrName>ppt_y</p:attrName>
                                        </p:attrNameLst>
                                      </p:cBhvr>
                                    </p:animMotion>
                                  </p:childTnLst>
                                </p:cTn>
                              </p:par>
                              <p:par>
                                <p:cTn id="61" presetID="35" presetClass="path" presetSubtype="0" accel="50000" decel="50000" fill="hold" grpId="0" nodeType="withEffect">
                                  <p:stCondLst>
                                    <p:cond delay="0"/>
                                  </p:stCondLst>
                                  <p:childTnLst>
                                    <p:animMotion origin="layout" path="M 0 0  L -0.25 0  E" pathEditMode="relative" ptsTypes="">
                                      <p:cBhvr>
                                        <p:cTn id="62" dur="2000" fill="hold"/>
                                        <p:tgtEl>
                                          <p:spTgt spid="22"/>
                                        </p:tgtEl>
                                        <p:attrNameLst>
                                          <p:attrName>ppt_x</p:attrName>
                                          <p:attrName>ppt_y</p:attrName>
                                        </p:attrNameLst>
                                      </p:cBhvr>
                                    </p:animMotion>
                                  </p:childTnLst>
                                </p:cTn>
                              </p:par>
                              <p:par>
                                <p:cTn id="63" presetID="35" presetClass="path" presetSubtype="0" accel="50000" decel="50000" fill="hold" grpId="0" nodeType="withEffect">
                                  <p:stCondLst>
                                    <p:cond delay="0"/>
                                  </p:stCondLst>
                                  <p:childTnLst>
                                    <p:animMotion origin="layout" path="M 0 0  L -0.25 0  E" pathEditMode="relative" ptsTypes="">
                                      <p:cBhvr>
                                        <p:cTn id="64" dur="2000" fill="hold"/>
                                        <p:tgtEl>
                                          <p:spTgt spid="23"/>
                                        </p:tgtEl>
                                        <p:attrNameLst>
                                          <p:attrName>ppt_x</p:attrName>
                                          <p:attrName>ppt_y</p:attrName>
                                        </p:attrNameLst>
                                      </p:cBhvr>
                                    </p:animMotion>
                                  </p:childTnLst>
                                </p:cTn>
                              </p:par>
                              <p:par>
                                <p:cTn id="65" presetID="35" presetClass="path" presetSubtype="0" accel="50000" decel="50000" fill="hold" grpId="0" nodeType="withEffect">
                                  <p:stCondLst>
                                    <p:cond delay="0"/>
                                  </p:stCondLst>
                                  <p:childTnLst>
                                    <p:animMotion origin="layout" path="M 0 0  L -0.25 0  E" pathEditMode="relative" ptsTypes="">
                                      <p:cBhvr>
                                        <p:cTn id="66" dur="2000" fill="hold"/>
                                        <p:tgtEl>
                                          <p:spTgt spid="24"/>
                                        </p:tgtEl>
                                        <p:attrNameLst>
                                          <p:attrName>ppt_x</p:attrName>
                                          <p:attrName>ppt_y</p:attrName>
                                        </p:attrNameLst>
                                      </p:cBhvr>
                                    </p:animMotion>
                                  </p:childTnLst>
                                </p:cTn>
                              </p:par>
                              <p:par>
                                <p:cTn id="67" presetID="35" presetClass="path" presetSubtype="0" accel="50000" decel="50000" fill="hold" grpId="0" nodeType="withEffect">
                                  <p:stCondLst>
                                    <p:cond delay="0"/>
                                  </p:stCondLst>
                                  <p:childTnLst>
                                    <p:animMotion origin="layout" path="M 0 0  L -0.25 0  E" pathEditMode="relative" ptsTypes="">
                                      <p:cBhvr>
                                        <p:cTn id="68" dur="2000" fill="hold"/>
                                        <p:tgtEl>
                                          <p:spTgt spid="15"/>
                                        </p:tgtEl>
                                        <p:attrNameLst>
                                          <p:attrName>ppt_x</p:attrName>
                                          <p:attrName>ppt_y</p:attrName>
                                        </p:attrNameLst>
                                      </p:cBhvr>
                                    </p:animMotion>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additive="base">
                                        <p:cTn id="73" dur="500" fill="hold"/>
                                        <p:tgtEl>
                                          <p:spTgt spid="4"/>
                                        </p:tgtEl>
                                        <p:attrNameLst>
                                          <p:attrName>ppt_x</p:attrName>
                                        </p:attrNameLst>
                                      </p:cBhvr>
                                      <p:tavLst>
                                        <p:tav tm="0">
                                          <p:val>
                                            <p:strVal val="#ppt_x"/>
                                          </p:val>
                                        </p:tav>
                                        <p:tav tm="100000">
                                          <p:val>
                                            <p:strVal val="#ppt_x"/>
                                          </p:val>
                                        </p:tav>
                                      </p:tavLst>
                                    </p:anim>
                                    <p:anim calcmode="lin" valueType="num">
                                      <p:cBhvr additive="base">
                                        <p:cTn id="7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ldLvl="0" animBg="1"/>
      <p:bldP spid="21" grpId="0"/>
      <p:bldP spid="20" grpId="0"/>
      <p:bldP spid="19" grpId="0"/>
      <p:bldP spid="6" grpId="0" bldLvl="0" animBg="1"/>
      <p:bldP spid="22" grpId="0" uiExpand="1"/>
      <p:bldP spid="23" grpId="0"/>
      <p:bldP spid="24" grpId="0"/>
      <p:bldP spid="15" grpId="0" bldLvl="0" animBg="1"/>
      <p:bldP spid="35" grpId="1" animBg="1"/>
      <p:bldP spid="35" grpId="2" animBg="1"/>
      <p:bldP spid="34819" grpId="1" animBg="1"/>
      <p:bldP spid="4" grpId="0" animBg="1"/>
      <p:bldP spid="4" grpId="1" animBg="1"/>
      <p:bldP spid="15" grpId="1" animBg="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xml><?xml version="1.0" encoding="utf-8"?>
<p:tagLst xmlns:p="http://schemas.openxmlformats.org/presentationml/2006/main">
  <p:tag name="KSO_WM_DIAGRAM_VIRTUALLY_FRAME" val="{&quot;height&quot;:376.05,&quot;left&quot;:251.5,&quot;top&quot;:106.45,&quot;width&quot;:575.8}"/>
</p:tagLst>
</file>

<file path=ppt/tags/tag11.xml><?xml version="1.0" encoding="utf-8"?>
<p:tagLst xmlns:p="http://schemas.openxmlformats.org/presentationml/2006/main">
  <p:tag name="KSO_WM_DIAGRAM_VIRTUALLY_FRAME" val="{&quot;height&quot;:376.05,&quot;left&quot;:251.5,&quot;top&quot;:106.45,&quot;width&quot;:575.8}"/>
</p:tagLst>
</file>

<file path=ppt/tags/tag12.xml><?xml version="1.0" encoding="utf-8"?>
<p:tagLst xmlns:p="http://schemas.openxmlformats.org/presentationml/2006/main">
  <p:tag name="KSO_WM_DIAGRAM_VIRTUALLY_FRAME" val="{&quot;height&quot;:376.05,&quot;left&quot;:251.5,&quot;top&quot;:106.45,&quot;width&quot;:575.8}"/>
</p:tagLst>
</file>

<file path=ppt/tags/tag13.xml><?xml version="1.0" encoding="utf-8"?>
<p:tagLst xmlns:p="http://schemas.openxmlformats.org/presentationml/2006/main">
  <p:tag name="KSO_WM_DIAGRAM_VIRTUALLY_FRAME" val="{&quot;height&quot;:376.05,&quot;left&quot;:251.5,&quot;top&quot;:106.45,&quot;width&quot;:575.8}"/>
</p:tagLst>
</file>

<file path=ppt/tags/tag14.xml><?xml version="1.0" encoding="utf-8"?>
<p:tagLst xmlns:p="http://schemas.openxmlformats.org/presentationml/2006/main">
  <p:tag name="KSO_WM_DIAGRAM_VIRTUALLY_FRAME" val="{&quot;height&quot;:376.05,&quot;left&quot;:251.5,&quot;top&quot;:106.45,&quot;width&quot;:575.8}"/>
</p:tagLst>
</file>

<file path=ppt/tags/tag15.xml><?xml version="1.0" encoding="utf-8"?>
<p:tagLst xmlns:p="http://schemas.openxmlformats.org/presentationml/2006/main">
  <p:tag name="KSO_WM_DIAGRAM_VIRTUALLY_FRAME" val="{&quot;height&quot;:376.05,&quot;left&quot;:251.5,&quot;top&quot;:106.45,&quot;width&quot;:575.8}"/>
</p:tagLst>
</file>

<file path=ppt/tags/tag16.xml><?xml version="1.0" encoding="utf-8"?>
<p:tagLst xmlns:p="http://schemas.openxmlformats.org/presentationml/2006/main">
  <p:tag name="KSO_WM_DIAGRAM_VIRTUALLY_FRAME" val="{&quot;height&quot;:376.05,&quot;left&quot;:251.5,&quot;top&quot;:106.45,&quot;width&quot;:575.8}"/>
</p:tagLst>
</file>

<file path=ppt/tags/tag17.xml><?xml version="1.0" encoding="utf-8"?>
<p:tagLst xmlns:p="http://schemas.openxmlformats.org/presentationml/2006/main">
  <p:tag name="KSO_WM_DIAGRAM_VIRTUALLY_FRAME" val="{&quot;height&quot;:376.05,&quot;left&quot;:251.5,&quot;top&quot;:106.45,&quot;width&quot;:575.8}"/>
</p:tagLst>
</file>

<file path=ppt/tags/tag18.xml><?xml version="1.0" encoding="utf-8"?>
<p:tagLst xmlns:p="http://schemas.openxmlformats.org/presentationml/2006/main">
  <p:tag name="KSO_WM_DIAGRAM_VIRTUALLY_FRAME" val="{&quot;height&quot;:376.05,&quot;left&quot;:251.5,&quot;top&quot;:106.45,&quot;width&quot;:575.8}"/>
</p:tagLst>
</file>

<file path=ppt/tags/tag19.xml><?xml version="1.0" encoding="utf-8"?>
<p:tagLst xmlns:p="http://schemas.openxmlformats.org/presentationml/2006/main">
  <p:tag name="KSO_WM_DIAGRAM_VIRTUALLY_FRAME" val="{&quot;height&quot;:376.05,&quot;left&quot;:251.5,&quot;top&quot;:106.45,&quot;width&quot;:575.8}"/>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0.xml><?xml version="1.0" encoding="utf-8"?>
<p:tagLst xmlns:p="http://schemas.openxmlformats.org/presentationml/2006/main">
  <p:tag name="KSO_WM_DIAGRAM_VIRTUALLY_FRAME" val="{&quot;height&quot;:376.05,&quot;left&quot;:251.5,&quot;top&quot;:106.45,&quot;width&quot;:575.8}"/>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DIAGRAM_VIRTUALLY_FRAME" val="{&quot;height&quot;:376.05,&quot;left&quot;:251.5,&quot;top&quot;:106.45,&quot;width&quot;:575.8}"/>
</p:tagLst>
</file>

<file path=ppt/tags/tag38.xml><?xml version="1.0" encoding="utf-8"?>
<p:tagLst xmlns:p="http://schemas.openxmlformats.org/presentationml/2006/main">
  <p:tag name="KSO_WM_DIAGRAM_VIRTUALLY_FRAME" val="{&quot;height&quot;:376.05,&quot;left&quot;:251.5,&quot;top&quot;:106.45,&quot;width&quot;:575.8}"/>
</p:tagLst>
</file>

<file path=ppt/tags/tag39.xml><?xml version="1.0" encoding="utf-8"?>
<p:tagLst xmlns:p="http://schemas.openxmlformats.org/presentationml/2006/main">
  <p:tag name="KSO_WM_DIAGRAM_VIRTUALLY_FRAME" val="{&quot;height&quot;:376.05,&quot;left&quot;:251.5,&quot;top&quot;:106.45,&quot;width&quot;:575.8}"/>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DIAGRAM_VIRTUALLY_FRAME" val="{&quot;height&quot;:376.05,&quot;left&quot;:251.5,&quot;top&quot;:106.45,&quot;width&quot;:575.8}"/>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ISLIDE.THEME" val="https://www.islide.cc;"/>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50.xml><?xml version="1.0" encoding="utf-8"?>
<p:tagLst xmlns:p="http://schemas.openxmlformats.org/presentationml/2006/main">
  <p:tag name="ISLIDE.THEME" val="https://www.islide.cc;"/>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ISLIDE.THEME" val="https://www.islide.cc;"/>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wm#"/>
  <p:tag name="KSO_WM_TEMPLATE_CATEGORY" val="custom"/>
  <p:tag name="KSO_WM_TEMPLATE_INDEX" val="160511"/>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wm#"/>
  <p:tag name="KSO_WM_TEMPLATE_CATEGORY" val="custom"/>
  <p:tag name="KSO_WM_TEMPLATE_INDEX" val="160511"/>
</p:tagLst>
</file>

<file path=ppt/tags/tag6.xml><?xml version="1.0" encoding="utf-8"?>
<p:tagLst xmlns:p="http://schemas.openxmlformats.org/presentationml/2006/main">
  <p:tag name="ISLIDE.VECTOR" val="#537668;#350004;"/>
  <p:tag name="ISLIDE.PICTURE" val="#VCG41170535316;#VCG41139725497;#VCG41N883622612;#VCG211245528148;#VCG41157434064;"/>
  <p:tag name="ISLIDE.THEME" val="https://www.islide.cc;"/>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TABLE_ENDDRAG_ORIGIN_RECT" val="947*432"/>
  <p:tag name="TABLE_ENDDRAG_RECT" val="5*102*947*432"/>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AS_UNIQUEID" val="2451"/>
</p:tagLst>
</file>

<file path=ppt/tags/tag64.xml><?xml version="1.0" encoding="utf-8"?>
<p:tagLst xmlns:p="http://schemas.openxmlformats.org/presentationml/2006/main">
  <p:tag name="ISLIDE.THEME" val="https://www.islide.cc;"/>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DIAGRAM_VIRTUALLY_FRAME" val="{&quot;height&quot;:376.05,&quot;left&quot;:251.5,&quot;top&quot;:106.45,&quot;width&quot;:575.8}"/>
</p:tagLst>
</file>

<file path=ppt/tags/tag70.xml><?xml version="1.0" encoding="utf-8"?>
<p:tagLst xmlns:p="http://schemas.openxmlformats.org/presentationml/2006/main">
  <p:tag name="AS_UNIQUEID" val="624"/>
  <p:tag name="KSO_WM_UNIT_TABLE_BEAUTIFY" val="smartTable{48a21ecd-13eb-494e-abcd-fc0f3a6ccb6b}"/>
  <p:tag name="TABLE_ENDDRAG_ORIGIN_RECT" val="940*379"/>
  <p:tag name="TABLE_ENDDRAG_RECT" val="11*156*940*379"/>
</p:tagLst>
</file>

<file path=ppt/tags/tag71.xml><?xml version="1.0" encoding="utf-8"?>
<p:tagLst xmlns:p="http://schemas.openxmlformats.org/presentationml/2006/main">
  <p:tag name="AS_UNIQUEID" val="629"/>
</p:tagLst>
</file>

<file path=ppt/tags/tag72.xml><?xml version="1.0" encoding="utf-8"?>
<p:tagLst xmlns:p="http://schemas.openxmlformats.org/presentationml/2006/main">
  <p:tag name="AS_UNIQUEID" val="630"/>
  <p:tag name="KSO_WM_DIAGRAM_VIRTUALLY_FRAME" val="{&quot;height&quot;:284.6469395703465,&quot;left&quot;:27.11936521850439,&quot;top&quot;:88.8195095067511,&quot;width&quot;:888.3857326045875}"/>
</p:tagLst>
</file>

<file path=ppt/tags/tag73.xml><?xml version="1.0" encoding="utf-8"?>
<p:tagLst xmlns:p="http://schemas.openxmlformats.org/presentationml/2006/main">
  <p:tag name="AS_UNIQUEID" val="631"/>
  <p:tag name="KSO_WM_DIAGRAM_VIRTUALLY_FRAME" val="{&quot;height&quot;:284.6469395703465,&quot;left&quot;:27.11936521850439,&quot;top&quot;:88.8195095067511,&quot;width&quot;:888.3857326045875}"/>
</p:tagLst>
</file>

<file path=ppt/tags/tag74.xml><?xml version="1.0" encoding="utf-8"?>
<p:tagLst xmlns:p="http://schemas.openxmlformats.org/presentationml/2006/main">
  <p:tag name="AS_UNIQUEID" val="632"/>
  <p:tag name="KSO_WM_DIAGRAM_VIRTUALLY_FRAME" val="{&quot;height&quot;:284.6469395703465,&quot;left&quot;:27.11936521850439,&quot;top&quot;:88.8195095067511,&quot;width&quot;:888.3857326045875}"/>
</p:tagLst>
</file>

<file path=ppt/tags/tag75.xml><?xml version="1.0" encoding="utf-8"?>
<p:tagLst xmlns:p="http://schemas.openxmlformats.org/presentationml/2006/main">
  <p:tag name="AS_UNIQUEID" val="633"/>
  <p:tag name="KSO_WM_DIAGRAM_VIRTUALLY_FRAME" val="{&quot;height&quot;:284.6469395703465,&quot;left&quot;:27.11936521850439,&quot;top&quot;:88.8195095067511,&quot;width&quot;:888.3857326045875}"/>
</p:tagLst>
</file>

<file path=ppt/tags/tag76.xml><?xml version="1.0" encoding="utf-8"?>
<p:tagLst xmlns:p="http://schemas.openxmlformats.org/presentationml/2006/main">
  <p:tag name="AS_UNIQUEID" val="634"/>
</p:tagLst>
</file>

<file path=ppt/tags/tag77.xml><?xml version="1.0" encoding="utf-8"?>
<p:tagLst xmlns:p="http://schemas.openxmlformats.org/presentationml/2006/main">
  <p:tag name="AS_UNIQUEID" val="635"/>
</p:tagLst>
</file>

<file path=ppt/tags/tag78.xml><?xml version="1.0" encoding="utf-8"?>
<p:tagLst xmlns:p="http://schemas.openxmlformats.org/presentationml/2006/main">
  <p:tag name="AS_UNIQUEID" val="636"/>
</p:tagLst>
</file>

<file path=ppt/tags/tag79.xml><?xml version="1.0" encoding="utf-8"?>
<p:tagLst xmlns:p="http://schemas.openxmlformats.org/presentationml/2006/main">
  <p:tag name="AS_UNIQUEID" val="637"/>
  <p:tag name="KSO_WM_DIAGRAM_VIRTUALLY_FRAME" val="{&quot;height&quot;:284.6469395703465,&quot;left&quot;:27.11936521850439,&quot;top&quot;:88.8195095067511,&quot;width&quot;:888.3857326045875}"/>
</p:tagLst>
</file>

<file path=ppt/tags/tag8.xml><?xml version="1.0" encoding="utf-8"?>
<p:tagLst xmlns:p="http://schemas.openxmlformats.org/presentationml/2006/main">
  <p:tag name="KSO_WM_DIAGRAM_VIRTUALLY_FRAME" val="{&quot;height&quot;:376.05,&quot;left&quot;:251.5,&quot;top&quot;:106.45,&quot;width&quot;:575.8}"/>
</p:tagLst>
</file>

<file path=ppt/tags/tag80.xml><?xml version="1.0" encoding="utf-8"?>
<p:tagLst xmlns:p="http://schemas.openxmlformats.org/presentationml/2006/main">
  <p:tag name="AS_UNIQUEID" val="638"/>
  <p:tag name="KSO_WM_DIAGRAM_VIRTUALLY_FRAME" val="{&quot;height&quot;:284.6469395703465,&quot;left&quot;:27.11936521850439,&quot;top&quot;:88.8195095067511,&quot;width&quot;:888.3857326045875}"/>
</p:tagLst>
</file>

<file path=ppt/tags/tag81.xml><?xml version="1.0" encoding="utf-8"?>
<p:tagLst xmlns:p="http://schemas.openxmlformats.org/presentationml/2006/main">
  <p:tag name="AS_UNIQUEID" val="639"/>
  <p:tag name="KSO_WM_DIAGRAM_VIRTUALLY_FRAME" val="{&quot;height&quot;:284.6469395703465,&quot;left&quot;:27.11936521850439,&quot;top&quot;:88.8195095067511,&quot;width&quot;:888.3857326045875}"/>
</p:tagLst>
</file>

<file path=ppt/tags/tag82.xml><?xml version="1.0" encoding="utf-8"?>
<p:tagLst xmlns:p="http://schemas.openxmlformats.org/presentationml/2006/main">
  <p:tag name="AS_UNIQUEID" val="640"/>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AS_UNIQUEID" val="626"/>
</p:tagLst>
</file>

<file path=ppt/tags/tag85.xml><?xml version="1.0" encoding="utf-8"?>
<p:tagLst xmlns:p="http://schemas.openxmlformats.org/presentationml/2006/main">
  <p:tag name="AS_UNIQUEID" val="627"/>
</p:tagLst>
</file>

<file path=ppt/tags/tag86.xml><?xml version="1.0" encoding="utf-8"?>
<p:tagLst xmlns:p="http://schemas.openxmlformats.org/presentationml/2006/main">
  <p:tag name="commondata" val="eyJoZGlkIjoiYzI0Y2ZmMWMwOWQ0ZmVkNzdmYTQ0NDBjODdmYzUyZDAifQ=="/>
</p:tagLst>
</file>

<file path=ppt/tags/tag9.xml><?xml version="1.0" encoding="utf-8"?>
<p:tagLst xmlns:p="http://schemas.openxmlformats.org/presentationml/2006/main">
  <p:tag name="KSO_WM_DIAGRAM_VIRTUALLY_FRAME" val="{&quot;height&quot;:376.05,&quot;left&quot;:251.5,&quot;top&quot;:106.45,&quot;width&quot;:575.8}"/>
</p:tagLst>
</file>

<file path=ppt/theme/theme1.xml><?xml version="1.0" encoding="utf-8"?>
<a:theme xmlns:a="http://schemas.openxmlformats.org/drawingml/2006/main" name="主题1">
  <a:themeElements>
    <a:clrScheme name="Office">
      <a:dk1>
        <a:srgbClr val="000000"/>
      </a:dk1>
      <a:lt1>
        <a:srgbClr val="FFFFFF"/>
      </a:lt1>
      <a:dk2>
        <a:srgbClr val="778495"/>
      </a:dk2>
      <a:lt2>
        <a:srgbClr val="F0F0F0"/>
      </a:lt2>
      <a:accent1>
        <a:srgbClr val="C21010"/>
      </a:accent1>
      <a:accent2>
        <a:srgbClr val="000000"/>
      </a:accent2>
      <a:accent3>
        <a:srgbClr val="2A2A2A"/>
      </a:accent3>
      <a:accent4>
        <a:srgbClr val="454545"/>
      </a:accent4>
      <a:accent5>
        <a:srgbClr val="828282"/>
      </a:accent5>
      <a:accent6>
        <a:srgbClr val="9E9E9E"/>
      </a:accent6>
      <a:hlink>
        <a:srgbClr val="C21010"/>
      </a:hlink>
      <a:folHlink>
        <a:srgbClr val="BFBFBF"/>
      </a:folHlink>
    </a:clrScheme>
    <a:fontScheme name="主题标准">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C21010"/>
    </a:accent1>
    <a:accent2>
      <a:srgbClr val="000000"/>
    </a:accent2>
    <a:accent3>
      <a:srgbClr val="2A2A2A"/>
    </a:accent3>
    <a:accent4>
      <a:srgbClr val="454545"/>
    </a:accent4>
    <a:accent5>
      <a:srgbClr val="828282"/>
    </a:accent5>
    <a:accent6>
      <a:srgbClr val="9E9E9E"/>
    </a:accent6>
    <a:hlink>
      <a:srgbClr val="C21010"/>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0</TotalTime>
  <Words>7037</Words>
  <PresentationFormat>宽屏</PresentationFormat>
  <Paragraphs>495</Paragraphs>
  <Slides>25</Slides>
  <Notes>0</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25</vt:i4>
      </vt:variant>
    </vt:vector>
  </HeadingPairs>
  <TitlesOfParts>
    <vt:vector size="46" baseType="lpstr">
      <vt:lpstr>Arial</vt:lpstr>
      <vt:lpstr>宋体</vt:lpstr>
      <vt:lpstr>Wingdings</vt:lpstr>
      <vt:lpstr>方正粗黑宋简体</vt:lpstr>
      <vt:lpstr>华文中宋</vt:lpstr>
      <vt:lpstr>汉仪颜楷简</vt:lpstr>
      <vt:lpstr>楷体</vt:lpstr>
      <vt:lpstr>仿宋</vt:lpstr>
      <vt:lpstr>OPPOSans L</vt:lpstr>
      <vt:lpstr>微软雅黑</vt:lpstr>
      <vt:lpstr>Calibri</vt:lpstr>
      <vt:lpstr>黑体</vt:lpstr>
      <vt:lpstr>Wingdings</vt:lpstr>
      <vt:lpstr>Arial</vt:lpstr>
      <vt:lpstr>Arial Unicode MS</vt:lpstr>
      <vt:lpstr>Segoe Print</vt:lpstr>
      <vt:lpstr>Times New Roman</vt:lpstr>
      <vt:lpstr>等线</vt:lpstr>
      <vt:lpstr>楷体_GB2312</vt:lpstr>
      <vt:lpstr>新宋体</vt:lpstr>
      <vt:lpstr>主题1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2023-08-09T12:44:00Z</dcterms:created>
  <dcterms:modified xsi:type="dcterms:W3CDTF">2024-04-17T02:05:15Z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5D74AF1E36E44EFB8567343986F5F6DF_13</vt:lpwstr>
  </property>
  <property fmtid="{D5CDD505-2E9C-101B-9397-08002B2CF9AE}" pid="3" name="KSOProductBuildVer">
    <vt:lpwstr>2052-12.1.0.16729</vt:lpwstr>
  </property>
</Properties>
</file>