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5.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63" r:id="rId3"/>
    <p:sldId id="314" r:id="rId4"/>
    <p:sldId id="257" r:id="rId5"/>
    <p:sldId id="316" r:id="rId6"/>
    <p:sldId id="317" r:id="rId7"/>
    <p:sldId id="318" r:id="rId8"/>
    <p:sldId id="334" r:id="rId9"/>
    <p:sldId id="333" r:id="rId10"/>
    <p:sldId id="319" r:id="rId11"/>
    <p:sldId id="320" r:id="rId12"/>
    <p:sldId id="321" r:id="rId13"/>
    <p:sldId id="331" r:id="rId14"/>
    <p:sldId id="330" r:id="rId15"/>
    <p:sldId id="332" r:id="rId16"/>
    <p:sldId id="322" r:id="rId17"/>
    <p:sldId id="324" r:id="rId18"/>
    <p:sldId id="325" r:id="rId19"/>
    <p:sldId id="326" r:id="rId20"/>
    <p:sldId id="327" r:id="rId21"/>
    <p:sldId id="328" r:id="rId22"/>
    <p:sldId id="329" r:id="rId23"/>
  </p:sldIdLst>
  <p:sldSz cx="12190095"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00CC"/>
    <a:srgbClr val="FF0066"/>
    <a:srgbClr val="0000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7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4.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1DFDC-FBC5-48B9-9005-7861BD6650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55E64-7CD0-4CD3-AF03-2E57484C63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showMasterSp="0">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6A8D-B1EB-4882-9C7B-4DC8EE19130C}"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A009-4797-4122-A0B6-10F0EF4B23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8.xml"/><Relationship Id="rId6" Type="http://schemas.openxmlformats.org/officeDocument/2006/relationships/image" Target="../media/image8.png"/><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本框 195"/>
          <p:cNvSpPr txBox="1">
            <a:spLocks noChangeArrowheads="1"/>
          </p:cNvSpPr>
          <p:nvPr/>
        </p:nvSpPr>
        <p:spPr bwMode="auto">
          <a:xfrm>
            <a:off x="272207" y="1133997"/>
            <a:ext cx="11703038" cy="157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lnSpc>
                <a:spcPct val="100000"/>
              </a:lnSpc>
              <a:buNone/>
            </a:pPr>
            <a:r>
              <a:rPr lang="zh-CN" altLang="en-US" sz="4400" b="1" dirty="0" smtClean="0">
                <a:solidFill>
                  <a:srgbClr val="C00000"/>
                </a:solidFill>
                <a:latin typeface="微软雅黑" panose="020B0503020204020204" pitchFamily="34" charset="-122"/>
                <a:ea typeface="微软雅黑" panose="020B0503020204020204" pitchFamily="34" charset="-122"/>
              </a:rPr>
              <a:t>第</a:t>
            </a:r>
            <a:r>
              <a:rPr lang="en-US" altLang="zh-CN" sz="4400" b="1" dirty="0" smtClean="0">
                <a:solidFill>
                  <a:srgbClr val="C00000"/>
                </a:solidFill>
                <a:latin typeface="微软雅黑" panose="020B0503020204020204" pitchFamily="34" charset="-122"/>
                <a:ea typeface="微软雅黑" panose="020B0503020204020204" pitchFamily="34" charset="-122"/>
              </a:rPr>
              <a:t>36</a:t>
            </a:r>
            <a:r>
              <a:rPr lang="zh-CN" altLang="en-US" sz="4400" b="1" dirty="0" smtClean="0">
                <a:solidFill>
                  <a:srgbClr val="C00000"/>
                </a:solidFill>
                <a:latin typeface="微软雅黑" panose="020B0503020204020204" pitchFamily="34" charset="-122"/>
                <a:ea typeface="微软雅黑" panose="020B0503020204020204" pitchFamily="34" charset="-122"/>
              </a:rPr>
              <a:t>讲  </a:t>
            </a:r>
            <a:endParaRPr lang="en-US" altLang="zh-CN" sz="4400" b="1" dirty="0" smtClean="0">
              <a:solidFill>
                <a:srgbClr val="C00000"/>
              </a:solidFill>
              <a:latin typeface="微软雅黑" panose="020B0503020204020204" pitchFamily="34" charset="-122"/>
              <a:ea typeface="微软雅黑" panose="020B0503020204020204" pitchFamily="34" charset="-122"/>
            </a:endParaRPr>
          </a:p>
          <a:p>
            <a:pPr algn="ctr">
              <a:lnSpc>
                <a:spcPct val="100000"/>
              </a:lnSpc>
              <a:buNone/>
            </a:pPr>
            <a:r>
              <a:rPr lang="zh-CN" altLang="en-US" sz="4400" b="1" dirty="0">
                <a:solidFill>
                  <a:srgbClr val="C00000"/>
                </a:solidFill>
                <a:latin typeface="微软雅黑" panose="020B0503020204020204" pitchFamily="34" charset="-122"/>
                <a:ea typeface="微软雅黑" panose="020B0503020204020204" pitchFamily="34" charset="-122"/>
                <a:sym typeface="+mn-ea"/>
              </a:rPr>
              <a:t>世界殖民体系的瓦解与新兴国家的发展</a:t>
            </a:r>
            <a:endParaRPr lang="zh-CN" altLang="en-US" sz="4400" b="1" dirty="0">
              <a:solidFill>
                <a:srgbClr val="C00000"/>
              </a:solidFill>
              <a:latin typeface="微软雅黑" panose="020B0503020204020204" pitchFamily="34" charset="-122"/>
              <a:ea typeface="微软雅黑" panose="020B0503020204020204" pitchFamily="34" charset="-122"/>
              <a:sym typeface="+mn-ea"/>
            </a:endParaRPr>
          </a:p>
        </p:txBody>
      </p:sp>
      <p:sp>
        <p:nvSpPr>
          <p:cNvPr id="5" name="矩形 4"/>
          <p:cNvSpPr>
            <a:spLocks noChangeArrowheads="1"/>
          </p:cNvSpPr>
          <p:nvPr/>
        </p:nvSpPr>
        <p:spPr bwMode="auto">
          <a:xfrm>
            <a:off x="373624" y="4725144"/>
            <a:ext cx="1162623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buNone/>
            </a:pPr>
            <a:r>
              <a:rPr lang="zh-CN" altLang="en-US" sz="3200" b="1" dirty="0">
                <a:solidFill>
                  <a:srgbClr val="001A86"/>
                </a:solidFill>
                <a:latin typeface="微软雅黑" panose="020B0503020204020204" pitchFamily="34" charset="-122"/>
                <a:ea typeface="微软雅黑" panose="020B0503020204020204" pitchFamily="34" charset="-122"/>
                <a:cs typeface="黑体" panose="02010609060101010101" pitchFamily="49" charset="-122"/>
              </a:rPr>
              <a:t>复习主线</a:t>
            </a:r>
            <a:r>
              <a:rPr lang="zh-CN" altLang="en-US" sz="3200" b="1" dirty="0" smtClean="0">
                <a:solidFill>
                  <a:srgbClr val="001A86"/>
                </a:solidFill>
                <a:latin typeface="微软雅黑" panose="020B0503020204020204" pitchFamily="34" charset="-122"/>
                <a:ea typeface="微软雅黑" panose="020B0503020204020204" pitchFamily="34" charset="-122"/>
                <a:cs typeface="黑体" panose="02010609060101010101" pitchFamily="49"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cs typeface="黑体" panose="02010609060101010101" pitchFamily="49" charset="-122"/>
              </a:rPr>
              <a:t>现代化的成就</a:t>
            </a:r>
            <a:r>
              <a:rPr lang="en-US" altLang="zh-CN" sz="3200" b="1" dirty="0" smtClean="0">
                <a:latin typeface="微软雅黑" panose="020B0503020204020204" pitchFamily="34" charset="-122"/>
                <a:ea typeface="微软雅黑" panose="020B0503020204020204" pitchFamily="34" charset="-122"/>
                <a:cs typeface="黑体" panose="02010609060101010101" pitchFamily="49"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cs typeface="黑体" panose="02010609060101010101" pitchFamily="49" charset="-122"/>
              </a:rPr>
              <a:t>现代化的问题</a:t>
            </a:r>
            <a:r>
              <a:rPr lang="en-US" altLang="zh-CN" sz="3200" b="1" dirty="0" smtClean="0">
                <a:latin typeface="微软雅黑" panose="020B0503020204020204" pitchFamily="34" charset="-122"/>
                <a:ea typeface="微软雅黑" panose="020B0503020204020204" pitchFamily="34" charset="-122"/>
                <a:cs typeface="黑体" panose="02010609060101010101" pitchFamily="49"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cs typeface="黑体" panose="02010609060101010101" pitchFamily="49" charset="-122"/>
              </a:rPr>
              <a:t>现代化的改革</a:t>
            </a:r>
            <a:endParaRPr lang="en-US" altLang="zh-CN" sz="3200" b="1" dirty="0" smtClean="0">
              <a:solidFill>
                <a:srgbClr val="FF0000"/>
              </a:solidFill>
              <a:latin typeface="微软雅黑" panose="020B0503020204020204" pitchFamily="34" charset="-122"/>
              <a:ea typeface="微软雅黑" panose="020B0503020204020204" pitchFamily="34" charset="-122"/>
              <a:cs typeface="黑体" panose="02010609060101010101" pitchFamily="49" charset="-122"/>
            </a:endParaRPr>
          </a:p>
        </p:txBody>
      </p:sp>
      <p:sp>
        <p:nvSpPr>
          <p:cNvPr id="8197" name="文本框 3"/>
          <p:cNvSpPr txBox="1">
            <a:spLocks noChangeArrowheads="1"/>
          </p:cNvSpPr>
          <p:nvPr/>
        </p:nvSpPr>
        <p:spPr bwMode="auto">
          <a:xfrm>
            <a:off x="384233" y="2819176"/>
            <a:ext cx="3952360" cy="5238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SzTx/>
              <a:buFontTx/>
              <a:buNone/>
            </a:pPr>
            <a:r>
              <a:rPr kumimoji="1" lang="zh-CN" altLang="en-US" b="1" dirty="0">
                <a:solidFill>
                  <a:srgbClr val="001A86"/>
                </a:solidFill>
                <a:latin typeface="微软雅黑" panose="020B0503020204020204" pitchFamily="34" charset="-122"/>
                <a:ea typeface="微软雅黑" panose="020B0503020204020204" pitchFamily="34" charset="-122"/>
              </a:rPr>
              <a:t>课标解读：要考什么？</a:t>
            </a:r>
            <a:endParaRPr kumimoji="1" lang="zh-CN" altLang="en-US" b="1" dirty="0">
              <a:solidFill>
                <a:srgbClr val="001A86"/>
              </a:solidFill>
              <a:latin typeface="微软雅黑" panose="020B0503020204020204" pitchFamily="34" charset="-122"/>
              <a:ea typeface="微软雅黑" panose="020B0503020204020204" pitchFamily="34" charset="-122"/>
            </a:endParaRPr>
          </a:p>
        </p:txBody>
      </p:sp>
      <p:sp>
        <p:nvSpPr>
          <p:cNvPr id="8" name="TextBox 4"/>
          <p:cNvSpPr txBox="1">
            <a:spLocks noChangeArrowheads="1"/>
          </p:cNvSpPr>
          <p:nvPr/>
        </p:nvSpPr>
        <p:spPr bwMode="auto">
          <a:xfrm>
            <a:off x="569978" y="3343051"/>
            <a:ext cx="10978166" cy="1077218"/>
          </a:xfrm>
          <a:prstGeom prst="rect">
            <a:avLst/>
          </a:prstGeom>
          <a:solidFill>
            <a:schemeClr val="bg1"/>
          </a:solidFill>
          <a:ln w="9525">
            <a:noFill/>
            <a:miter lim="800000"/>
          </a:ln>
        </p:spPr>
        <p:txBody>
          <a:bodyPr wrap="square">
            <a:spAutoFit/>
          </a:bodyPr>
          <a:lstStyle/>
          <a:p>
            <a:pPr algn="l"/>
            <a:r>
              <a:rPr lang="zh-CN" altLang="en-US" sz="3200" b="1" dirty="0" smtClean="0">
                <a:latin typeface="+mn-ea"/>
                <a:sym typeface="+mn-ea"/>
              </a:rPr>
              <a:t>   了解殖民体系崩溃的原因和过程；了解第三世界国家的变化，认识其发展中的</a:t>
            </a:r>
            <a:r>
              <a:rPr lang="zh-CN" altLang="en-US" sz="3200" b="1" dirty="0" smtClean="0">
                <a:solidFill>
                  <a:srgbClr val="FF0000"/>
                </a:solidFill>
                <a:latin typeface="+mn-ea"/>
                <a:sym typeface="+mn-ea"/>
              </a:rPr>
              <a:t>成就与问题</a:t>
            </a:r>
            <a:r>
              <a:rPr lang="zh-CN" altLang="en-US" sz="3200" b="1" dirty="0" smtClean="0">
                <a:latin typeface="+mn-ea"/>
                <a:sym typeface="+mn-ea"/>
              </a:rPr>
              <a:t>。</a:t>
            </a:r>
            <a:endParaRPr lang="zh-CN" altLang="en-US" sz="3200" b="1" dirty="0">
              <a:solidFill>
                <a:schemeClr val="tx1"/>
              </a:solidFill>
              <a:uFillTx/>
              <a:latin typeface="+mn-ea"/>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2324481"/>
          <p:cNvSpPr txBox="1">
            <a:spLocks noChangeArrowheads="1"/>
          </p:cNvSpPr>
          <p:nvPr/>
        </p:nvSpPr>
        <p:spPr bwMode="auto">
          <a:xfrm>
            <a:off x="406574" y="893233"/>
            <a:ext cx="10700247" cy="295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219" tIns="78111" rIns="156219" bIns="78111">
            <a:spAutoFit/>
          </a:bodyPr>
          <a:lstStyle>
            <a:lvl1pPr defTabSz="1171575">
              <a:defRPr>
                <a:solidFill>
                  <a:schemeClr val="tx1"/>
                </a:solidFill>
                <a:latin typeface="Arial" panose="020B0604020202020204" pitchFamily="34" charset="0"/>
                <a:ea typeface="宋体" panose="02010600030101010101" pitchFamily="2" charset="-122"/>
              </a:defRPr>
            </a:lvl1pPr>
            <a:lvl2pPr defTabSz="1171575">
              <a:defRPr>
                <a:solidFill>
                  <a:schemeClr val="tx1"/>
                </a:solidFill>
                <a:latin typeface="Arial" panose="020B0604020202020204" pitchFamily="34" charset="0"/>
                <a:ea typeface="宋体" panose="02010600030101010101" pitchFamily="2" charset="-122"/>
              </a:defRPr>
            </a:lvl2pPr>
            <a:lvl3pPr defTabSz="1171575">
              <a:defRPr>
                <a:solidFill>
                  <a:schemeClr val="tx1"/>
                </a:solidFill>
                <a:latin typeface="Arial" panose="020B0604020202020204" pitchFamily="34" charset="0"/>
                <a:ea typeface="宋体" panose="02010600030101010101" pitchFamily="2" charset="-122"/>
              </a:defRPr>
            </a:lvl3pPr>
            <a:lvl4pPr defTabSz="1171575">
              <a:defRPr>
                <a:solidFill>
                  <a:schemeClr val="tx1"/>
                </a:solidFill>
                <a:latin typeface="Arial" panose="020B0604020202020204" pitchFamily="34" charset="0"/>
                <a:ea typeface="宋体" panose="02010600030101010101" pitchFamily="2" charset="-122"/>
              </a:defRPr>
            </a:lvl4pPr>
            <a:lvl5pPr defTabSz="1171575">
              <a:defRPr>
                <a:solidFill>
                  <a:schemeClr val="tx1"/>
                </a:solidFill>
                <a:latin typeface="Arial" panose="020B0604020202020204" pitchFamily="34" charset="0"/>
                <a:ea typeface="宋体" panose="02010600030101010101" pitchFamily="2" charset="-122"/>
              </a:defRPr>
            </a:lvl5pPr>
            <a:lvl6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800" b="1" dirty="0" smtClean="0">
                <a:solidFill>
                  <a:srgbClr val="0000FF"/>
                </a:solidFill>
                <a:latin typeface="微软雅黑" panose="020B0503020204020204" pitchFamily="34" charset="-122"/>
                <a:ea typeface="微软雅黑" panose="020B0503020204020204" pitchFamily="34" charset="-122"/>
              </a:rPr>
              <a:t>3</a:t>
            </a:r>
            <a:r>
              <a:rPr lang="en-US" altLang="zh-CN" sz="2800" b="1" dirty="0" smtClean="0">
                <a:solidFill>
                  <a:srgbClr val="0000FF"/>
                </a:solidFill>
                <a:latin typeface="微软雅黑" panose="020B0503020204020204" pitchFamily="34" charset="-122"/>
                <a:ea typeface="微软雅黑" panose="020B0503020204020204" pitchFamily="34" charset="-122"/>
              </a:rPr>
              <a:t>.</a:t>
            </a:r>
            <a:r>
              <a:rPr lang="zh-CN" altLang="en-US" sz="2800" b="1" dirty="0" smtClean="0">
                <a:solidFill>
                  <a:srgbClr val="0000FF"/>
                </a:solidFill>
                <a:latin typeface="微软雅黑" panose="020B0503020204020204" pitchFamily="34" charset="-122"/>
                <a:ea typeface="微软雅黑" panose="020B0503020204020204" pitchFamily="34" charset="-122"/>
              </a:rPr>
              <a:t>非洲</a:t>
            </a:r>
            <a:r>
              <a:rPr lang="zh-CN" altLang="en-US" sz="2800" b="1" dirty="0">
                <a:solidFill>
                  <a:srgbClr val="0000FF"/>
                </a:solidFill>
                <a:latin typeface="微软雅黑" panose="020B0503020204020204" pitchFamily="34" charset="-122"/>
                <a:ea typeface="微软雅黑" panose="020B0503020204020204" pitchFamily="34" charset="-122"/>
              </a:rPr>
              <a:t>：</a:t>
            </a:r>
            <a:r>
              <a:rPr lang="zh-CN" altLang="en-US" sz="2800" b="1" dirty="0">
                <a:solidFill>
                  <a:srgbClr val="000000"/>
                </a:solidFill>
                <a:latin typeface="宋体" panose="02010600030101010101" pitchFamily="2" charset="-122"/>
              </a:rPr>
              <a:t>增长相对缓慢，很不平衡。</a:t>
            </a:r>
            <a:endParaRPr lang="zh-CN" altLang="en-US" sz="2800" b="1" dirty="0">
              <a:solidFill>
                <a:srgbClr val="000000"/>
              </a:solidFill>
              <a:latin typeface="宋体" panose="02010600030101010101" pitchFamily="2" charset="-122"/>
            </a:endParaRPr>
          </a:p>
          <a:p>
            <a:r>
              <a:rPr lang="zh-CN" altLang="en-US" sz="2800" b="1" dirty="0" smtClean="0">
                <a:solidFill>
                  <a:srgbClr val="0000FF"/>
                </a:solidFill>
                <a:latin typeface="微软雅黑" panose="020B0503020204020204" pitchFamily="34" charset="-122"/>
                <a:ea typeface="微软雅黑" panose="020B0503020204020204" pitchFamily="34" charset="-122"/>
              </a:rPr>
              <a:t>4</a:t>
            </a:r>
            <a:r>
              <a:rPr lang="en-US" altLang="zh-CN" sz="2800" b="1" dirty="0" smtClean="0">
                <a:solidFill>
                  <a:srgbClr val="0000FF"/>
                </a:solidFill>
                <a:latin typeface="微软雅黑" panose="020B0503020204020204" pitchFamily="34" charset="-122"/>
                <a:ea typeface="微软雅黑" panose="020B0503020204020204" pitchFamily="34" charset="-122"/>
              </a:rPr>
              <a:t>.</a:t>
            </a:r>
            <a:r>
              <a:rPr lang="zh-CN" altLang="en-US" sz="2800" b="1" dirty="0" smtClean="0">
                <a:solidFill>
                  <a:srgbClr val="0000FF"/>
                </a:solidFill>
                <a:latin typeface="微软雅黑" panose="020B0503020204020204" pitchFamily="34" charset="-122"/>
                <a:ea typeface="微软雅黑" panose="020B0503020204020204" pitchFamily="34" charset="-122"/>
              </a:rPr>
              <a:t>拉丁美洲</a:t>
            </a:r>
            <a:r>
              <a:rPr lang="zh-CN" altLang="en-US" sz="2800" b="1" dirty="0">
                <a:solidFill>
                  <a:srgbClr val="0000FF"/>
                </a:solidFill>
                <a:latin typeface="微软雅黑" panose="020B0503020204020204" pitchFamily="34" charset="-122"/>
                <a:ea typeface="微软雅黑" panose="020B0503020204020204" pitchFamily="34" charset="-122"/>
              </a:rPr>
              <a:t>：</a:t>
            </a:r>
            <a:endParaRPr lang="zh-CN" altLang="en-US" sz="2800" b="1" dirty="0">
              <a:solidFill>
                <a:srgbClr val="0000FF"/>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宋体" panose="02010600030101010101" pitchFamily="2" charset="-122"/>
              </a:rPr>
              <a:t>⑴措施：</a:t>
            </a:r>
            <a:r>
              <a:rPr lang="zh-CN" altLang="en-US" sz="2800" b="1" dirty="0">
                <a:solidFill>
                  <a:srgbClr val="000000"/>
                </a:solidFill>
                <a:latin typeface="宋体" panose="02010600030101010101" pitchFamily="2" charset="-122"/>
              </a:rPr>
              <a:t>发展民族工业，积极促进国</a:t>
            </a:r>
            <a:endParaRPr lang="zh-CN" altLang="en-US" sz="2800" b="1" dirty="0">
              <a:solidFill>
                <a:srgbClr val="000000"/>
              </a:solidFill>
              <a:latin typeface="宋体" panose="02010600030101010101" pitchFamily="2" charset="-122"/>
            </a:endParaRPr>
          </a:p>
          <a:p>
            <a:r>
              <a:rPr lang="zh-CN" altLang="en-US" sz="2800" b="1" dirty="0">
                <a:solidFill>
                  <a:srgbClr val="000000"/>
                </a:solidFill>
                <a:latin typeface="宋体" panose="02010600030101010101" pitchFamily="2" charset="-122"/>
              </a:rPr>
              <a:t> 家之间的经济合作。</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⑵成果：</a:t>
            </a:r>
            <a:r>
              <a:rPr lang="zh-CN" altLang="en-US" sz="2800" b="1" dirty="0">
                <a:solidFill>
                  <a:srgbClr val="000000"/>
                </a:solidFill>
                <a:latin typeface="宋体" panose="02010600030101010101" pitchFamily="2" charset="-122"/>
              </a:rPr>
              <a:t>巴西、墨西哥、阿根廷等国</a:t>
            </a:r>
            <a:endParaRPr lang="zh-CN" altLang="en-US" sz="2800" b="1" dirty="0">
              <a:solidFill>
                <a:srgbClr val="000000"/>
              </a:solidFill>
              <a:latin typeface="宋体" panose="02010600030101010101" pitchFamily="2" charset="-122"/>
            </a:endParaRPr>
          </a:p>
          <a:p>
            <a:r>
              <a:rPr lang="zh-CN" altLang="en-US" sz="2800" b="1" dirty="0">
                <a:solidFill>
                  <a:srgbClr val="000000"/>
                </a:solidFill>
                <a:latin typeface="宋体" panose="02010600030101010101" pitchFamily="2" charset="-122"/>
              </a:rPr>
              <a:t>基本实现工业化，达到中等收入国家水平。</a:t>
            </a:r>
            <a:endParaRPr lang="zh-CN" altLang="en-US" sz="2800" b="1" dirty="0">
              <a:solidFill>
                <a:srgbClr val="000000"/>
              </a:solidFill>
              <a:latin typeface="楷体" panose="02010609060101010101" charset="-122"/>
              <a:ea typeface="楷体" panose="02010609060101010101" charset="-122"/>
            </a:endParaRPr>
          </a:p>
        </p:txBody>
      </p:sp>
      <p:graphicFrame>
        <p:nvGraphicFramePr>
          <p:cNvPr id="2" name="表格 1"/>
          <p:cNvGraphicFramePr/>
          <p:nvPr>
            <p:custDataLst>
              <p:tags r:id="rId1"/>
            </p:custDataLst>
          </p:nvPr>
        </p:nvGraphicFramePr>
        <p:xfrm>
          <a:off x="7823399" y="1321729"/>
          <a:ext cx="3887906" cy="2743200"/>
        </p:xfrm>
        <a:graphic>
          <a:graphicData uri="http://schemas.openxmlformats.org/drawingml/2006/table">
            <a:tbl>
              <a:tblPr firstRow="1" bandRow="1">
                <a:tableStyleId>{5940675A-B579-460E-94D1-54222C63F5DA}</a:tableStyleId>
              </a:tblPr>
              <a:tblGrid>
                <a:gridCol w="1008111"/>
                <a:gridCol w="1512168"/>
                <a:gridCol w="1367627"/>
              </a:tblGrid>
              <a:tr h="450056">
                <a:tc>
                  <a:txBody>
                    <a:bodyPr/>
                    <a:lstStyle/>
                    <a:p>
                      <a:pPr algn="ctr">
                        <a:lnSpc>
                          <a:spcPct val="150000"/>
                        </a:lnSpc>
                        <a:buNone/>
                      </a:pPr>
                      <a:r>
                        <a:rPr lang="en-US" sz="2400" b="1" dirty="0" err="1">
                          <a:latin typeface="楷体" panose="02010609060101010101" charset="-122"/>
                          <a:ea typeface="楷体" panose="02010609060101010101" charset="-122"/>
                          <a:cs typeface="楷体" panose="02010609060101010101" charset="-122"/>
                        </a:rPr>
                        <a:t>年份</a:t>
                      </a:r>
                      <a:endParaRPr lang="en-US" altLang="en-US" sz="2400" b="1" dirty="0">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solidFill>
                            <a:srgbClr val="FF0000"/>
                          </a:solidFill>
                          <a:latin typeface="楷体" panose="02010609060101010101" charset="-122"/>
                          <a:ea typeface="楷体" panose="02010609060101010101" charset="-122"/>
                          <a:cs typeface="楷体" panose="02010609060101010101" charset="-122"/>
                        </a:rPr>
                        <a:t>非洲</a:t>
                      </a:r>
                      <a:endParaRPr lang="en-US" altLang="en-US" sz="2400" b="1" dirty="0">
                        <a:solidFill>
                          <a:srgbClr val="FF0000"/>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solidFill>
                            <a:schemeClr val="tx1"/>
                          </a:solidFill>
                          <a:latin typeface="楷体" panose="02010609060101010101" charset="-122"/>
                          <a:ea typeface="楷体" panose="02010609060101010101" charset="-122"/>
                          <a:cs typeface="楷体" panose="02010609060101010101" charset="-122"/>
                        </a:rPr>
                        <a:t>全球</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0056">
                <a:tc>
                  <a:txBody>
                    <a:bodyPr/>
                    <a:lstStyle/>
                    <a:p>
                      <a:pPr algn="ctr">
                        <a:lnSpc>
                          <a:spcPct val="150000"/>
                        </a:lnSpc>
                        <a:buNone/>
                      </a:pPr>
                      <a:r>
                        <a:rPr lang="en-US" sz="2400" b="1" dirty="0">
                          <a:latin typeface="楷体" panose="02010609060101010101" charset="-122"/>
                          <a:ea typeface="楷体" panose="02010609060101010101" charset="-122"/>
                          <a:cs typeface="楷体" panose="02010609060101010101" charset="-122"/>
                        </a:rPr>
                        <a:t>1960</a:t>
                      </a:r>
                      <a:endParaRPr lang="en-US" altLang="en-US" sz="2400" b="1" dirty="0">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rgbClr val="FF0000"/>
                          </a:solidFill>
                          <a:latin typeface="楷体" panose="02010609060101010101" charset="-122"/>
                          <a:ea typeface="楷体" panose="02010609060101010101" charset="-122"/>
                          <a:cs typeface="楷体" panose="02010609060101010101" charset="-122"/>
                        </a:rPr>
                        <a:t>114</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459</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0056">
                <a:tc>
                  <a:txBody>
                    <a:bodyPr/>
                    <a:lstStyle/>
                    <a:p>
                      <a:pPr algn="ctr">
                        <a:lnSpc>
                          <a:spcPct val="150000"/>
                        </a:lnSpc>
                        <a:buNone/>
                      </a:pPr>
                      <a:r>
                        <a:rPr lang="en-US" sz="2400" b="1">
                          <a:latin typeface="楷体" panose="02010609060101010101" charset="-122"/>
                          <a:ea typeface="楷体" panose="02010609060101010101" charset="-122"/>
                          <a:cs typeface="楷体" panose="02010609060101010101" charset="-122"/>
                        </a:rPr>
                        <a:t>1970</a:t>
                      </a:r>
                      <a:endParaRPr lang="en-US" altLang="en-US" sz="2400" b="1">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rgbClr val="FF0000"/>
                          </a:solidFill>
                          <a:latin typeface="楷体" panose="02010609060101010101" charset="-122"/>
                          <a:ea typeface="楷体" panose="02010609060101010101" charset="-122"/>
                          <a:cs typeface="楷体" panose="02010609060101010101" charset="-122"/>
                        </a:rPr>
                        <a:t>216</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813</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0056">
                <a:tc>
                  <a:txBody>
                    <a:bodyPr/>
                    <a:lstStyle/>
                    <a:p>
                      <a:pPr algn="ctr">
                        <a:lnSpc>
                          <a:spcPct val="150000"/>
                        </a:lnSpc>
                        <a:buNone/>
                      </a:pPr>
                      <a:r>
                        <a:rPr lang="en-US" sz="2400" b="1">
                          <a:latin typeface="楷体" panose="02010609060101010101" charset="-122"/>
                          <a:ea typeface="楷体" panose="02010609060101010101" charset="-122"/>
                          <a:cs typeface="楷体" panose="02010609060101010101" charset="-122"/>
                        </a:rPr>
                        <a:t>1980</a:t>
                      </a:r>
                      <a:endParaRPr lang="en-US" altLang="en-US" sz="2400" b="1">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rgbClr val="FF0000"/>
                          </a:solidFill>
                          <a:latin typeface="楷体" panose="02010609060101010101" charset="-122"/>
                          <a:ea typeface="楷体" panose="02010609060101010101" charset="-122"/>
                          <a:cs typeface="楷体" panose="02010609060101010101" charset="-122"/>
                        </a:rPr>
                        <a:t>744</a:t>
                      </a:r>
                      <a:endParaRPr lang="en-US" altLang="en-US" sz="2400" b="1" dirty="0">
                        <a:solidFill>
                          <a:srgbClr val="FF0000"/>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2556</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4350">
                <a:tc>
                  <a:txBody>
                    <a:bodyPr/>
                    <a:lstStyle/>
                    <a:p>
                      <a:pPr algn="ctr">
                        <a:lnSpc>
                          <a:spcPct val="150000"/>
                        </a:lnSpc>
                        <a:buNone/>
                      </a:pPr>
                      <a:r>
                        <a:rPr lang="en-US" sz="2400" b="1">
                          <a:latin typeface="楷体" panose="02010609060101010101" charset="-122"/>
                          <a:ea typeface="楷体" panose="02010609060101010101" charset="-122"/>
                          <a:cs typeface="楷体" panose="02010609060101010101" charset="-122"/>
                        </a:rPr>
                        <a:t>1990</a:t>
                      </a:r>
                      <a:endParaRPr lang="en-US" altLang="en-US" sz="2400" b="1">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rgbClr val="FF0000"/>
                          </a:solidFill>
                          <a:latin typeface="楷体" panose="02010609060101010101" charset="-122"/>
                          <a:ea typeface="楷体" panose="02010609060101010101" charset="-122"/>
                          <a:cs typeface="楷体" panose="02010609060101010101" charset="-122"/>
                        </a:rPr>
                        <a:t>496</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4314</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1298281" y="5013176"/>
          <a:ext cx="9354449" cy="1645920"/>
        </p:xfrm>
        <a:graphic>
          <a:graphicData uri="http://schemas.openxmlformats.org/drawingml/2006/table">
            <a:tbl>
              <a:tblPr firstRow="1" bandRow="1">
                <a:tableStyleId>{5940675A-B579-460E-94D1-54222C63F5DA}</a:tableStyleId>
              </a:tblPr>
              <a:tblGrid>
                <a:gridCol w="1034492"/>
                <a:gridCol w="1699039"/>
                <a:gridCol w="1355337"/>
                <a:gridCol w="1382427"/>
                <a:gridCol w="1373961"/>
                <a:gridCol w="1242745"/>
                <a:gridCol w="1266448"/>
              </a:tblGrid>
              <a:tr h="436033">
                <a:tc>
                  <a:txBody>
                    <a:bodyPr/>
                    <a:lstStyle/>
                    <a:p>
                      <a:pPr algn="ctr">
                        <a:lnSpc>
                          <a:spcPct val="150000"/>
                        </a:lnSpc>
                        <a:buNone/>
                      </a:pPr>
                      <a:r>
                        <a:rPr lang="en-US" sz="2400" b="1" dirty="0" err="1">
                          <a:latin typeface="楷体" panose="02010609060101010101" charset="-122"/>
                          <a:ea typeface="楷体" panose="02010609060101010101" charset="-122"/>
                          <a:cs typeface="楷体" panose="02010609060101010101" charset="-122"/>
                        </a:rPr>
                        <a:t>年份</a:t>
                      </a:r>
                      <a:endParaRPr lang="en-US" altLang="en-US" sz="2400" b="1" dirty="0">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solidFill>
                            <a:schemeClr val="tx1"/>
                          </a:solidFill>
                          <a:latin typeface="楷体" panose="02010609060101010101" charset="-122"/>
                          <a:ea typeface="楷体" panose="02010609060101010101" charset="-122"/>
                          <a:cs typeface="楷体" panose="02010609060101010101" charset="-122"/>
                        </a:rPr>
                        <a:t>委内瑞拉</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乌拉圭</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solidFill>
                            <a:schemeClr val="tx1"/>
                          </a:solidFill>
                          <a:latin typeface="楷体" panose="02010609060101010101" charset="-122"/>
                          <a:ea typeface="楷体" panose="02010609060101010101" charset="-122"/>
                          <a:cs typeface="楷体" panose="02010609060101010101" charset="-122"/>
                        </a:rPr>
                        <a:t>墨西哥</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solidFill>
                            <a:schemeClr val="tx1"/>
                          </a:solidFill>
                          <a:latin typeface="楷体" panose="02010609060101010101" charset="-122"/>
                          <a:ea typeface="楷体" panose="02010609060101010101" charset="-122"/>
                          <a:cs typeface="楷体" panose="02010609060101010101" charset="-122"/>
                        </a:rPr>
                        <a:t>阿根廷</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solidFill>
                            <a:schemeClr val="tx1"/>
                          </a:solidFill>
                          <a:latin typeface="楷体" panose="02010609060101010101" charset="-122"/>
                          <a:ea typeface="楷体" panose="02010609060101010101" charset="-122"/>
                          <a:cs typeface="楷体" panose="02010609060101010101" charset="-122"/>
                        </a:rPr>
                        <a:t>巴西</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solidFill>
                            <a:srgbClr val="0000FF"/>
                          </a:solidFill>
                          <a:latin typeface="楷体" panose="02010609060101010101" charset="-122"/>
                          <a:ea typeface="楷体" panose="02010609060101010101" charset="-122"/>
                          <a:cs typeface="楷体" panose="02010609060101010101" charset="-122"/>
                        </a:rPr>
                        <a:t>全球</a:t>
                      </a:r>
                      <a:endParaRPr lang="en-US" altLang="en-US" sz="2400" b="1" dirty="0">
                        <a:solidFill>
                          <a:srgbClr val="0000FF"/>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6033">
                <a:tc>
                  <a:txBody>
                    <a:bodyPr/>
                    <a:lstStyle/>
                    <a:p>
                      <a:pPr algn="ctr">
                        <a:lnSpc>
                          <a:spcPct val="150000"/>
                        </a:lnSpc>
                        <a:buNone/>
                      </a:pPr>
                      <a:r>
                        <a:rPr lang="en-US" sz="2400" b="1">
                          <a:latin typeface="楷体" panose="02010609060101010101" charset="-122"/>
                          <a:ea typeface="楷体" panose="02010609060101010101" charset="-122"/>
                          <a:cs typeface="楷体" panose="02010609060101010101" charset="-122"/>
                        </a:rPr>
                        <a:t>1960</a:t>
                      </a:r>
                      <a:endParaRPr lang="en-US" altLang="en-US" sz="2400" b="1">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955</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489</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rgbClr val="0000CC"/>
                          </a:solidFill>
                          <a:latin typeface="楷体" panose="02010609060101010101" charset="-122"/>
                          <a:ea typeface="楷体" panose="02010609060101010101" charset="-122"/>
                          <a:cs typeface="楷体" panose="02010609060101010101" charset="-122"/>
                        </a:rPr>
                        <a:t>345</a:t>
                      </a:r>
                      <a:endParaRPr lang="en-US" altLang="en-US" sz="2400" b="1" dirty="0">
                        <a:solidFill>
                          <a:srgbClr val="0000CC"/>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850</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rgbClr val="FF0000"/>
                          </a:solidFill>
                          <a:latin typeface="楷体" panose="02010609060101010101" charset="-122"/>
                          <a:ea typeface="楷体" panose="02010609060101010101" charset="-122"/>
                          <a:cs typeface="楷体" panose="02010609060101010101" charset="-122"/>
                        </a:rPr>
                        <a:t>235</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rgbClr val="0000FF"/>
                          </a:solidFill>
                          <a:latin typeface="楷体" panose="02010609060101010101" charset="-122"/>
                          <a:ea typeface="楷体" panose="02010609060101010101" charset="-122"/>
                          <a:cs typeface="楷体" panose="02010609060101010101" charset="-122"/>
                        </a:rPr>
                        <a:t>459</a:t>
                      </a:r>
                      <a:endParaRPr lang="en-US" altLang="en-US" sz="2400" b="1" dirty="0">
                        <a:solidFill>
                          <a:srgbClr val="0000FF"/>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6033">
                <a:tc>
                  <a:txBody>
                    <a:bodyPr/>
                    <a:lstStyle/>
                    <a:p>
                      <a:pPr algn="ctr">
                        <a:lnSpc>
                          <a:spcPct val="150000"/>
                        </a:lnSpc>
                        <a:buNone/>
                      </a:pPr>
                      <a:r>
                        <a:rPr lang="en-US" sz="2400" b="1" dirty="0">
                          <a:latin typeface="楷体" panose="02010609060101010101" charset="-122"/>
                          <a:ea typeface="楷体" panose="02010609060101010101" charset="-122"/>
                          <a:cs typeface="楷体" panose="02010609060101010101" charset="-122"/>
                        </a:rPr>
                        <a:t>1980</a:t>
                      </a:r>
                      <a:endParaRPr lang="en-US" altLang="en-US" sz="2400" b="1" dirty="0">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3893</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3485</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3027</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2758</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1966</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rgbClr val="0000FF"/>
                          </a:solidFill>
                          <a:latin typeface="楷体" panose="02010609060101010101" charset="-122"/>
                          <a:ea typeface="楷体" panose="02010609060101010101" charset="-122"/>
                          <a:cs typeface="楷体" panose="02010609060101010101" charset="-122"/>
                        </a:rPr>
                        <a:t>2556</a:t>
                      </a:r>
                      <a:endParaRPr lang="en-US" altLang="en-US" sz="2400" b="1" dirty="0">
                        <a:solidFill>
                          <a:srgbClr val="0000FF"/>
                        </a:solidFill>
                        <a:latin typeface="楷体" panose="02010609060101010101" charset="-122"/>
                        <a:ea typeface="楷体" panose="02010609060101010101" charset="-122"/>
                        <a:cs typeface="楷体" panose="02010609060101010101" charset="-122"/>
                      </a:endParaRPr>
                    </a:p>
                  </a:txBody>
                  <a:tcPr marL="91428" marR="91428"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2" name="矩形 11"/>
          <p:cNvSpPr/>
          <p:nvPr/>
        </p:nvSpPr>
        <p:spPr>
          <a:xfrm>
            <a:off x="406574" y="339388"/>
            <a:ext cx="4608512" cy="584775"/>
          </a:xfrm>
          <a:prstGeom prst="rect">
            <a:avLst/>
          </a:prstGeom>
        </p:spPr>
        <p:txBody>
          <a:bodyPr wrap="square">
            <a:spAutoFit/>
          </a:bodyPr>
          <a:lstStyle/>
          <a:p>
            <a:r>
              <a:rPr lang="zh-CN" altLang="en-US" sz="3200" b="1" dirty="0">
                <a:latin typeface="微软雅黑" panose="020B0503020204020204" pitchFamily="34" charset="-122"/>
                <a:ea typeface="微软雅黑" panose="020B0503020204020204" pitchFamily="34" charset="-122"/>
              </a:rPr>
              <a:t>二、发展中国家的成就</a:t>
            </a:r>
            <a:endParaRPr lang="zh-CN" altLang="en-US" sz="3200" dirty="0"/>
          </a:p>
        </p:txBody>
      </p:sp>
      <p:sp>
        <p:nvSpPr>
          <p:cNvPr id="3" name="矩形 2"/>
          <p:cNvSpPr/>
          <p:nvPr/>
        </p:nvSpPr>
        <p:spPr>
          <a:xfrm>
            <a:off x="7501761" y="668464"/>
            <a:ext cx="4673074" cy="559769"/>
          </a:xfrm>
          <a:prstGeom prst="rect">
            <a:avLst/>
          </a:prstGeom>
        </p:spPr>
        <p:txBody>
          <a:bodyPr wrap="none">
            <a:spAutoFit/>
          </a:bodyPr>
          <a:lstStyle/>
          <a:p>
            <a:pPr>
              <a:lnSpc>
                <a:spcPct val="150000"/>
              </a:lnSpc>
            </a:pPr>
            <a:r>
              <a:rPr lang="zh-CN" altLang="en-US" sz="2400" b="1" dirty="0">
                <a:latin typeface="楷体" panose="02010609060101010101" charset="-122"/>
                <a:ea typeface="楷体" panose="02010609060101010101" charset="-122"/>
              </a:rPr>
              <a:t>非洲与全球人均GDP比较（美元）</a:t>
            </a:r>
            <a:endParaRPr lang="zh-CN" altLang="en-US" sz="2400" b="1" dirty="0">
              <a:latin typeface="楷体" panose="02010609060101010101" charset="-122"/>
              <a:ea typeface="楷体" panose="02010609060101010101" charset="-122"/>
            </a:endParaRPr>
          </a:p>
        </p:txBody>
      </p:sp>
      <p:sp>
        <p:nvSpPr>
          <p:cNvPr id="4" name="矩形 3"/>
          <p:cNvSpPr/>
          <p:nvPr/>
        </p:nvSpPr>
        <p:spPr>
          <a:xfrm>
            <a:off x="2494806" y="4276576"/>
            <a:ext cx="7580921" cy="637675"/>
          </a:xfrm>
          <a:prstGeom prst="rect">
            <a:avLst/>
          </a:prstGeom>
        </p:spPr>
        <p:txBody>
          <a:bodyPr wrap="none">
            <a:spAutoFit/>
          </a:bodyPr>
          <a:lstStyle/>
          <a:p>
            <a:pPr>
              <a:lnSpc>
                <a:spcPct val="150000"/>
              </a:lnSpc>
            </a:pPr>
            <a:r>
              <a:rPr lang="zh-CN" altLang="en-US" sz="2800" b="1" dirty="0">
                <a:latin typeface="楷体" panose="02010609060101010101" charset="-122"/>
                <a:ea typeface="楷体" panose="02010609060101010101" charset="-122"/>
              </a:rPr>
              <a:t>拉丁美洲部分国家与全球人均GDP比较（美元）</a:t>
            </a:r>
            <a:endParaRPr lang="zh-CN" altLang="en-US" sz="2800" b="1"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0589" y="303326"/>
            <a:ext cx="5109091" cy="743986"/>
          </a:xfrm>
          <a:prstGeom prst="rect">
            <a:avLst/>
          </a:prstGeom>
        </p:spPr>
        <p:txBody>
          <a:bodyPr wrap="none">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三、发展中国家面临的挑战</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550590" y="1097593"/>
            <a:ext cx="11233248" cy="3539430"/>
          </a:xfrm>
          <a:prstGeom prst="rect">
            <a:avLst/>
          </a:prstGeom>
        </p:spPr>
        <p:txBody>
          <a:bodyPr wrap="square">
            <a:spAutoFi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1</a:t>
            </a:r>
            <a:r>
              <a:rPr lang="en-US" altLang="zh-CN" sz="2800" b="1" dirty="0" smtClean="0">
                <a:solidFill>
                  <a:srgbClr val="0000FF"/>
                </a:solidFill>
                <a:latin typeface="微软雅黑" panose="020B0503020204020204" pitchFamily="34" charset="-122"/>
                <a:ea typeface="微软雅黑" panose="020B0503020204020204" pitchFamily="34" charset="-122"/>
              </a:rPr>
              <a:t>.</a:t>
            </a:r>
            <a:r>
              <a:rPr lang="zh-CN" altLang="en-US" sz="2800" b="1" dirty="0" smtClean="0">
                <a:solidFill>
                  <a:srgbClr val="0000FF"/>
                </a:solidFill>
                <a:latin typeface="微软雅黑" panose="020B0503020204020204" pitchFamily="34" charset="-122"/>
                <a:ea typeface="微软雅黑" panose="020B0503020204020204" pitchFamily="34" charset="-122"/>
              </a:rPr>
              <a:t>经济</a:t>
            </a:r>
            <a:r>
              <a:rPr lang="zh-CN" altLang="en-US" sz="2800" b="1" dirty="0">
                <a:solidFill>
                  <a:srgbClr val="0000FF"/>
                </a:solidFill>
                <a:latin typeface="微软雅黑" panose="020B0503020204020204" pitchFamily="34" charset="-122"/>
                <a:ea typeface="微软雅黑" panose="020B0503020204020204" pitchFamily="34" charset="-122"/>
              </a:rPr>
              <a:t>困境：</a:t>
            </a:r>
            <a:endParaRPr lang="zh-CN" altLang="en-US" sz="2800" b="1" dirty="0">
              <a:solidFill>
                <a:srgbClr val="0000FF"/>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宋体" panose="02010600030101010101" pitchFamily="2" charset="-122"/>
              </a:rPr>
              <a:t>⑴亚洲：</a:t>
            </a:r>
            <a:r>
              <a:rPr lang="zh-CN" altLang="en-US" sz="2800" b="1" dirty="0">
                <a:solidFill>
                  <a:srgbClr val="000000"/>
                </a:solidFill>
                <a:latin typeface="宋体" panose="02010600030101010101" pitchFamily="2" charset="-122"/>
              </a:rPr>
              <a:t>一些国家过分依赖国际资本和国际市场，风险大；金融危机。</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⑵拉丁美洲：</a:t>
            </a:r>
            <a:r>
              <a:rPr lang="zh-CN" altLang="en-US" sz="2800" b="1" dirty="0">
                <a:solidFill>
                  <a:srgbClr val="000000"/>
                </a:solidFill>
                <a:latin typeface="宋体" panose="02010600030101010101" pitchFamily="2" charset="-122"/>
              </a:rPr>
              <a:t>过于依赖出口贸易和外资；外债危机。</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⑶非洲：</a:t>
            </a:r>
            <a:r>
              <a:rPr lang="zh-CN" altLang="en-US" sz="2800" b="1" dirty="0">
                <a:solidFill>
                  <a:srgbClr val="000000"/>
                </a:solidFill>
                <a:latin typeface="宋体" panose="02010600030101010101" pitchFamily="2" charset="-122"/>
              </a:rPr>
              <a:t>发展最不平衡、贫困人口比重大。</a:t>
            </a:r>
            <a:endParaRPr lang="zh-CN" altLang="en-US" sz="2800" b="1" dirty="0">
              <a:solidFill>
                <a:srgbClr val="000000"/>
              </a:solidFill>
              <a:latin typeface="宋体" panose="02010600030101010101" pitchFamily="2" charset="-122"/>
            </a:endParaRPr>
          </a:p>
          <a:p>
            <a:r>
              <a:rPr lang="zh-CN" altLang="en-US" sz="2800" b="1" dirty="0">
                <a:solidFill>
                  <a:srgbClr val="0000FF"/>
                </a:solidFill>
                <a:latin typeface="微软雅黑" panose="020B0503020204020204" pitchFamily="34" charset="-122"/>
                <a:ea typeface="微软雅黑" panose="020B0503020204020204" pitchFamily="34" charset="-122"/>
              </a:rPr>
              <a:t>2</a:t>
            </a:r>
            <a:r>
              <a:rPr lang="en-US" altLang="zh-CN" sz="2800" b="1" dirty="0">
                <a:solidFill>
                  <a:srgbClr val="0000FF"/>
                </a:solidFill>
                <a:latin typeface="微软雅黑" panose="020B0503020204020204" pitchFamily="34" charset="-122"/>
                <a:ea typeface="微软雅黑" panose="020B0503020204020204" pitchFamily="34" charset="-122"/>
              </a:rPr>
              <a:t>.</a:t>
            </a:r>
            <a:r>
              <a:rPr lang="zh-CN" altLang="en-US" sz="2800" b="1" dirty="0">
                <a:solidFill>
                  <a:srgbClr val="0000FF"/>
                </a:solidFill>
                <a:latin typeface="微软雅黑" panose="020B0503020204020204" pitchFamily="34" charset="-122"/>
                <a:ea typeface="微软雅黑" panose="020B0503020204020204" pitchFamily="34" charset="-122"/>
              </a:rPr>
              <a:t>外部问题：</a:t>
            </a:r>
            <a:r>
              <a:rPr lang="zh-CN" altLang="en-US" sz="2800" b="1" dirty="0">
                <a:solidFill>
                  <a:srgbClr val="000000"/>
                </a:solidFill>
                <a:latin typeface="宋体" panose="02010600030101010101" pitchFamily="2" charset="-122"/>
              </a:rPr>
              <a:t>不平等的国际经济旧秩序；边界和民族等矛盾。</a:t>
            </a:r>
            <a:endParaRPr lang="zh-CN" altLang="en-US" sz="2800" b="1" dirty="0">
              <a:solidFill>
                <a:srgbClr val="000000"/>
              </a:solidFill>
              <a:latin typeface="宋体" panose="02010600030101010101" pitchFamily="2" charset="-122"/>
            </a:endParaRPr>
          </a:p>
          <a:p>
            <a:r>
              <a:rPr lang="zh-CN" altLang="en-US" sz="2800" b="1" dirty="0">
                <a:solidFill>
                  <a:srgbClr val="0000FF"/>
                </a:solidFill>
                <a:latin typeface="微软雅黑" panose="020B0503020204020204" pitchFamily="34" charset="-122"/>
                <a:ea typeface="微软雅黑" panose="020B0503020204020204" pitchFamily="34" charset="-122"/>
              </a:rPr>
              <a:t>3</a:t>
            </a:r>
            <a:r>
              <a:rPr lang="en-US" altLang="zh-CN" sz="2800" b="1" dirty="0">
                <a:solidFill>
                  <a:srgbClr val="0000FF"/>
                </a:solidFill>
                <a:latin typeface="微软雅黑" panose="020B0503020204020204" pitchFamily="34" charset="-122"/>
                <a:ea typeface="微软雅黑" panose="020B0503020204020204" pitchFamily="34" charset="-122"/>
              </a:rPr>
              <a:t>.</a:t>
            </a:r>
            <a:r>
              <a:rPr lang="zh-CN" altLang="en-US" sz="2800" b="1" dirty="0">
                <a:solidFill>
                  <a:srgbClr val="0000FF"/>
                </a:solidFill>
                <a:latin typeface="微软雅黑" panose="020B0503020204020204" pitchFamily="34" charset="-122"/>
                <a:ea typeface="微软雅黑" panose="020B0503020204020204" pitchFamily="34" charset="-122"/>
              </a:rPr>
              <a:t>内部问题：</a:t>
            </a:r>
            <a:r>
              <a:rPr lang="zh-CN" altLang="en-US" sz="2800" b="1" dirty="0">
                <a:solidFill>
                  <a:srgbClr val="000000"/>
                </a:solidFill>
                <a:latin typeface="宋体" panose="02010600030101010101" pitchFamily="2" charset="-122"/>
              </a:rPr>
              <a:t>政策失误、人口过快增长、社会两极分化、贪污腐败等。</a:t>
            </a:r>
            <a:endParaRPr lang="zh-CN" altLang="en-US" sz="2800" b="1" dirty="0">
              <a:solidFill>
                <a:srgbClr val="000000"/>
              </a:solidFill>
              <a:latin typeface="宋体" panose="02010600030101010101" pitchFamily="2" charset="-122"/>
            </a:endParaRPr>
          </a:p>
          <a:p>
            <a:r>
              <a:rPr lang="zh-CN" altLang="en-US" sz="2800" b="1" dirty="0">
                <a:solidFill>
                  <a:srgbClr val="0000FF"/>
                </a:solidFill>
                <a:latin typeface="微软雅黑" panose="020B0503020204020204" pitchFamily="34" charset="-122"/>
                <a:ea typeface="微软雅黑" panose="020B0503020204020204" pitchFamily="34" charset="-122"/>
              </a:rPr>
              <a:t>4</a:t>
            </a:r>
            <a:r>
              <a:rPr lang="en-US" altLang="zh-CN" sz="2800" b="1" dirty="0">
                <a:solidFill>
                  <a:srgbClr val="0000FF"/>
                </a:solidFill>
                <a:latin typeface="微软雅黑" panose="020B0503020204020204" pitchFamily="34" charset="-122"/>
                <a:ea typeface="微软雅黑" panose="020B0503020204020204" pitchFamily="34" charset="-122"/>
              </a:rPr>
              <a:t>.</a:t>
            </a:r>
            <a:r>
              <a:rPr lang="zh-CN" altLang="en-US" sz="2800" b="1" dirty="0">
                <a:solidFill>
                  <a:srgbClr val="0000FF"/>
                </a:solidFill>
                <a:latin typeface="微软雅黑" panose="020B0503020204020204" pitchFamily="34" charset="-122"/>
                <a:ea typeface="微软雅黑" panose="020B0503020204020204" pitchFamily="34" charset="-122"/>
              </a:rPr>
              <a:t>应对措施：</a:t>
            </a:r>
            <a:r>
              <a:rPr lang="zh-CN" altLang="en-US" sz="2800" b="1" dirty="0">
                <a:solidFill>
                  <a:srgbClr val="000000"/>
                </a:solidFill>
                <a:latin typeface="宋体" panose="02010600030101010101" pitchFamily="2" charset="-122"/>
              </a:rPr>
              <a:t>调整经济结构；健全金融体系监管；成立经济合作组织，共同谋求发展。</a:t>
            </a:r>
            <a:endParaRPr lang="zh-CN" altLang="en-US" sz="2800" b="1" dirty="0">
              <a:solidFill>
                <a:srgbClr val="000000"/>
              </a:solidFill>
              <a:latin typeface="宋体" panose="02010600030101010101" pitchFamily="2" charset="-122"/>
            </a:endParaRPr>
          </a:p>
        </p:txBody>
      </p:sp>
      <p:sp>
        <p:nvSpPr>
          <p:cNvPr id="10" name="文本框 5"/>
          <p:cNvSpPr txBox="1"/>
          <p:nvPr/>
        </p:nvSpPr>
        <p:spPr>
          <a:xfrm>
            <a:off x="1061404" y="5275057"/>
            <a:ext cx="10002354" cy="1338828"/>
          </a:xfrm>
          <a:prstGeom prst="rect">
            <a:avLst/>
          </a:prstGeom>
          <a:noFill/>
          <a:ln>
            <a:noFill/>
          </a:ln>
        </p:spPr>
        <p:txBody>
          <a:bodyPr wrap="square" rtlCol="0">
            <a:spAutoFit/>
          </a:bodyPr>
          <a:lstStyle/>
          <a:p>
            <a:r>
              <a:rPr lang="en-US" altLang="zh-CN" sz="2700" b="1" dirty="0">
                <a:ea typeface="楷体" panose="02010609060101010101" charset="-122"/>
              </a:rPr>
              <a:t>①</a:t>
            </a:r>
            <a:r>
              <a:rPr lang="zh-CN" altLang="en-US" sz="2700" b="1" dirty="0">
                <a:latin typeface="楷体" panose="02010609060101010101" charset="-122"/>
                <a:ea typeface="楷体" panose="02010609060101010101" charset="-122"/>
              </a:rPr>
              <a:t>建立公正合理的国际经济新秩序。</a:t>
            </a:r>
            <a:endParaRPr lang="zh-CN" altLang="en-US" sz="2700" b="1" dirty="0">
              <a:latin typeface="楷体" panose="02010609060101010101" charset="-122"/>
              <a:ea typeface="楷体" panose="02010609060101010101" charset="-122"/>
            </a:endParaRPr>
          </a:p>
          <a:p>
            <a:r>
              <a:rPr lang="en-US" altLang="zh-CN" sz="2700" b="1" dirty="0">
                <a:ea typeface="楷体" panose="02010609060101010101" charset="-122"/>
              </a:rPr>
              <a:t>②</a:t>
            </a:r>
            <a:r>
              <a:rPr lang="zh-CN" altLang="en-US" sz="2700" b="1" dirty="0">
                <a:latin typeface="楷体" panose="02010609060101010101" charset="-122"/>
                <a:ea typeface="楷体" panose="02010609060101010101" charset="-122"/>
              </a:rPr>
              <a:t>坚持独立自主，自力更生。</a:t>
            </a:r>
            <a:endParaRPr lang="zh-CN" altLang="en-US" sz="2700" b="1" dirty="0">
              <a:latin typeface="楷体" panose="02010609060101010101" charset="-122"/>
              <a:ea typeface="楷体" panose="02010609060101010101" charset="-122"/>
            </a:endParaRPr>
          </a:p>
          <a:p>
            <a:r>
              <a:rPr lang="en-US" altLang="zh-CN" sz="2700" b="1" dirty="0">
                <a:ea typeface="楷体" panose="02010609060101010101" charset="-122"/>
              </a:rPr>
              <a:t>③</a:t>
            </a:r>
            <a:r>
              <a:rPr lang="zh-CN" altLang="en-US" sz="2700" b="1" dirty="0">
                <a:latin typeface="楷体" panose="02010609060101010101" charset="-122"/>
                <a:ea typeface="楷体" panose="02010609060101010101" charset="-122"/>
              </a:rPr>
              <a:t>正确处理发展与稳定的关系，合理解决地区与民族冲突。</a:t>
            </a:r>
            <a:endParaRPr lang="zh-CN" altLang="en-US" sz="2700" b="1" dirty="0">
              <a:latin typeface="楷体" panose="02010609060101010101" charset="-122"/>
              <a:ea typeface="楷体" panose="02010609060101010101" charset="-122"/>
            </a:endParaRPr>
          </a:p>
        </p:txBody>
      </p:sp>
      <p:sp>
        <p:nvSpPr>
          <p:cNvPr id="4" name="矩形 3"/>
          <p:cNvSpPr/>
          <p:nvPr/>
        </p:nvSpPr>
        <p:spPr>
          <a:xfrm>
            <a:off x="1918742" y="4744289"/>
            <a:ext cx="8480207" cy="523220"/>
          </a:xfrm>
          <a:prstGeom prst="rect">
            <a:avLst/>
          </a:prstGeom>
        </p:spPr>
        <p:txBody>
          <a:bodyPr wrap="none">
            <a:spAutoFit/>
          </a:bodyPr>
          <a:lstStyle/>
          <a:p>
            <a:r>
              <a:rPr lang="zh-CN" altLang="en-US" sz="2800" b="1" dirty="0">
                <a:solidFill>
                  <a:srgbClr val="D60093"/>
                </a:solidFill>
                <a:latin typeface="微软雅黑" panose="020B0503020204020204" pitchFamily="34" charset="-122"/>
                <a:ea typeface="微软雅黑" panose="020B0503020204020204" pitchFamily="34" charset="-122"/>
                <a:sym typeface="+mn-ea"/>
              </a:rPr>
              <a:t>针对发展中国家面临的问题与挑战具有怎样的启示？</a:t>
            </a:r>
            <a:endParaRPr lang="zh-CN" altLang="en-US" sz="2800" b="1" dirty="0">
              <a:solidFill>
                <a:srgbClr val="D60093"/>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48427" y="2620464"/>
            <a:ext cx="2449511" cy="3058160"/>
          </a:xfrm>
          <a:prstGeom prst="rect">
            <a:avLst/>
          </a:prstGeom>
        </p:spPr>
      </p:pic>
      <p:pic>
        <p:nvPicPr>
          <p:cNvPr id="12" name="图片 11"/>
          <p:cNvPicPr>
            <a:picLocks noChangeAspect="1"/>
          </p:cNvPicPr>
          <p:nvPr/>
        </p:nvPicPr>
        <p:blipFill>
          <a:blip r:embed="rId2"/>
          <a:stretch>
            <a:fillRect/>
          </a:stretch>
        </p:blipFill>
        <p:spPr>
          <a:xfrm>
            <a:off x="3050879" y="2620464"/>
            <a:ext cx="2368242" cy="3058160"/>
          </a:xfrm>
          <a:prstGeom prst="rect">
            <a:avLst/>
          </a:prstGeom>
        </p:spPr>
      </p:pic>
      <p:pic>
        <p:nvPicPr>
          <p:cNvPr id="15" name="图片 14"/>
          <p:cNvPicPr>
            <a:picLocks noChangeAspect="1"/>
          </p:cNvPicPr>
          <p:nvPr/>
        </p:nvPicPr>
        <p:blipFill>
          <a:blip r:embed="rId3"/>
          <a:stretch>
            <a:fillRect/>
          </a:stretch>
        </p:blipFill>
        <p:spPr>
          <a:xfrm>
            <a:off x="6102594" y="2713809"/>
            <a:ext cx="2504114" cy="2964815"/>
          </a:xfrm>
          <a:prstGeom prst="rect">
            <a:avLst/>
          </a:prstGeom>
        </p:spPr>
      </p:pic>
      <p:sp>
        <p:nvSpPr>
          <p:cNvPr id="16" name="文本框 15"/>
          <p:cNvSpPr txBox="1"/>
          <p:nvPr/>
        </p:nvSpPr>
        <p:spPr>
          <a:xfrm>
            <a:off x="351109" y="5835651"/>
            <a:ext cx="2044149" cy="461665"/>
          </a:xfrm>
          <a:prstGeom prst="rect">
            <a:avLst/>
          </a:prstGeom>
          <a:noFill/>
        </p:spPr>
        <p:txBody>
          <a:bodyPr wrap="none" rtlCol="0">
            <a:spAutoFit/>
          </a:bodyPr>
          <a:lstStyle/>
          <a:p>
            <a:r>
              <a:rPr lang="zh-CN" altLang="en-US" sz="2400" b="1">
                <a:solidFill>
                  <a:srgbClr val="FF0000"/>
                </a:solidFill>
              </a:rPr>
              <a:t>中国制造</a:t>
            </a:r>
            <a:r>
              <a:rPr lang="en-US" altLang="zh-CN" sz="2400" b="1">
                <a:solidFill>
                  <a:srgbClr val="FF0000"/>
                </a:solidFill>
              </a:rPr>
              <a:t>2025</a:t>
            </a:r>
            <a:endParaRPr lang="en-US" altLang="zh-CN" sz="2400" b="1">
              <a:solidFill>
                <a:srgbClr val="FF0000"/>
              </a:solidFill>
            </a:endParaRPr>
          </a:p>
        </p:txBody>
      </p:sp>
      <p:sp>
        <p:nvSpPr>
          <p:cNvPr id="17" name="文本框 16"/>
          <p:cNvSpPr txBox="1"/>
          <p:nvPr/>
        </p:nvSpPr>
        <p:spPr>
          <a:xfrm>
            <a:off x="2835541" y="5835651"/>
            <a:ext cx="2969083" cy="461665"/>
          </a:xfrm>
          <a:prstGeom prst="rect">
            <a:avLst/>
          </a:prstGeom>
          <a:noFill/>
        </p:spPr>
        <p:txBody>
          <a:bodyPr wrap="none" rtlCol="0">
            <a:spAutoFit/>
          </a:bodyPr>
          <a:lstStyle/>
          <a:p>
            <a:r>
              <a:rPr lang="zh-CN" altLang="en-US" sz="2400" b="1">
                <a:solidFill>
                  <a:srgbClr val="FF0000"/>
                </a:solidFill>
              </a:rPr>
              <a:t>两个一百年奋斗目标</a:t>
            </a:r>
            <a:endParaRPr lang="zh-CN" altLang="en-US" sz="2400" b="1">
              <a:solidFill>
                <a:srgbClr val="FF0000"/>
              </a:solidFill>
            </a:endParaRPr>
          </a:p>
        </p:txBody>
      </p:sp>
      <p:sp>
        <p:nvSpPr>
          <p:cNvPr id="18" name="文本框 17"/>
          <p:cNvSpPr txBox="1"/>
          <p:nvPr/>
        </p:nvSpPr>
        <p:spPr>
          <a:xfrm>
            <a:off x="6401237" y="5835651"/>
            <a:ext cx="2044149" cy="461665"/>
          </a:xfrm>
          <a:prstGeom prst="rect">
            <a:avLst/>
          </a:prstGeom>
          <a:noFill/>
        </p:spPr>
        <p:txBody>
          <a:bodyPr wrap="none" rtlCol="0">
            <a:spAutoFit/>
          </a:bodyPr>
          <a:lstStyle/>
          <a:p>
            <a:r>
              <a:rPr lang="zh-CN" altLang="en-US" sz="2400" b="1">
                <a:solidFill>
                  <a:srgbClr val="FF0000"/>
                </a:solidFill>
              </a:rPr>
              <a:t>沙特愿景</a:t>
            </a:r>
            <a:r>
              <a:rPr lang="en-US" altLang="zh-CN" sz="2400" b="1">
                <a:solidFill>
                  <a:srgbClr val="FF0000"/>
                </a:solidFill>
              </a:rPr>
              <a:t>2030</a:t>
            </a:r>
            <a:endParaRPr lang="en-US" altLang="zh-CN" sz="2400" b="1">
              <a:solidFill>
                <a:srgbClr val="FF0000"/>
              </a:solidFill>
            </a:endParaRPr>
          </a:p>
        </p:txBody>
      </p:sp>
      <p:pic>
        <p:nvPicPr>
          <p:cNvPr id="19" name="图片 18"/>
          <p:cNvPicPr>
            <a:picLocks noChangeAspect="1"/>
          </p:cNvPicPr>
          <p:nvPr/>
        </p:nvPicPr>
        <p:blipFill>
          <a:blip r:embed="rId4"/>
          <a:stretch>
            <a:fillRect/>
          </a:stretch>
        </p:blipFill>
        <p:spPr>
          <a:xfrm>
            <a:off x="9081223" y="2748156"/>
            <a:ext cx="2523796" cy="2964815"/>
          </a:xfrm>
          <a:prstGeom prst="rect">
            <a:avLst/>
          </a:prstGeom>
        </p:spPr>
      </p:pic>
      <p:sp>
        <p:nvSpPr>
          <p:cNvPr id="20" name="文本框 19"/>
          <p:cNvSpPr txBox="1"/>
          <p:nvPr/>
        </p:nvSpPr>
        <p:spPr>
          <a:xfrm>
            <a:off x="8700272" y="5835651"/>
            <a:ext cx="3591048" cy="461665"/>
          </a:xfrm>
          <a:prstGeom prst="rect">
            <a:avLst/>
          </a:prstGeom>
          <a:noFill/>
        </p:spPr>
        <p:txBody>
          <a:bodyPr wrap="none" rtlCol="0">
            <a:spAutoFit/>
          </a:bodyPr>
          <a:lstStyle/>
          <a:p>
            <a:r>
              <a:rPr lang="zh-CN" altLang="en-US" sz="2400" b="1">
                <a:solidFill>
                  <a:srgbClr val="FF0000"/>
                </a:solidFill>
              </a:rPr>
              <a:t>肯尼亚《</a:t>
            </a:r>
            <a:r>
              <a:rPr lang="en-US" altLang="zh-CN" sz="2400" b="1">
                <a:solidFill>
                  <a:srgbClr val="FF0000"/>
                </a:solidFill>
              </a:rPr>
              <a:t>2030</a:t>
            </a:r>
            <a:r>
              <a:rPr lang="zh-CN" altLang="en-US" sz="2400" b="1">
                <a:solidFill>
                  <a:srgbClr val="FF0000"/>
                </a:solidFill>
              </a:rPr>
              <a:t>远景规划》</a:t>
            </a:r>
            <a:endParaRPr lang="zh-CN" altLang="en-US" sz="2400" b="1">
              <a:solidFill>
                <a:srgbClr val="FF0000"/>
              </a:solidFill>
            </a:endParaRPr>
          </a:p>
        </p:txBody>
      </p:sp>
      <p:sp>
        <p:nvSpPr>
          <p:cNvPr id="21" name="文本框 9"/>
          <p:cNvSpPr txBox="1"/>
          <p:nvPr/>
        </p:nvSpPr>
        <p:spPr>
          <a:xfrm>
            <a:off x="450781" y="3550104"/>
            <a:ext cx="11458353" cy="1323439"/>
          </a:xfrm>
          <a:prstGeom prst="rect">
            <a:avLst/>
          </a:prstGeom>
          <a:solidFill>
            <a:srgbClr val="FFC000"/>
          </a:solidFill>
          <a:ln w="9525">
            <a:noFill/>
          </a:ln>
        </p:spPr>
        <p:txBody>
          <a:bodyPr wrap="square" anchor="t">
            <a:spAutoFit/>
          </a:bodyPr>
          <a:lstStyle/>
          <a:p>
            <a:pPr eaLnBrk="0" hangingPunct="0"/>
            <a:r>
              <a:rPr lang="zh-CN" altLang="en-US" sz="8000" b="1" dirty="0">
                <a:solidFill>
                  <a:srgbClr val="FF0000"/>
                </a:solidFill>
                <a:latin typeface="微软雅黑" panose="020B0503020204020204" pitchFamily="34" charset="-122"/>
                <a:ea typeface="微软雅黑" panose="020B0503020204020204" pitchFamily="34" charset="-122"/>
                <a:sym typeface="幼圆" panose="02010509060101010101" pitchFamily="49" charset="-122"/>
              </a:rPr>
              <a:t>民族复兴之路必然会实现</a:t>
            </a:r>
            <a:endParaRPr lang="zh-CN" altLang="en-US" sz="8000" b="1" dirty="0">
              <a:solidFill>
                <a:srgbClr val="FF0000"/>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 name="文本框 1"/>
          <p:cNvSpPr txBox="1"/>
          <p:nvPr/>
        </p:nvSpPr>
        <p:spPr>
          <a:xfrm>
            <a:off x="-10158" y="1087695"/>
            <a:ext cx="12189778" cy="1384995"/>
          </a:xfrm>
          <a:prstGeom prst="rect">
            <a:avLst/>
          </a:prstGeom>
          <a:noFill/>
        </p:spPr>
        <p:txBody>
          <a:bodyPr wrap="square" rtlCol="0" anchor="t">
            <a:spAutoFit/>
          </a:bodyPr>
          <a:lstStyle/>
          <a:p>
            <a:pPr fontAlgn="auto"/>
            <a:r>
              <a:rPr lang="en-US" altLang="zh-CN" sz="2800" b="1" dirty="0">
                <a:latin typeface="+mn-ea"/>
                <a:sym typeface="+mn-ea"/>
              </a:rPr>
              <a:t>     </a:t>
            </a:r>
            <a:r>
              <a:rPr lang="zh-CN" altLang="zh-CN" sz="2800" b="1" dirty="0">
                <a:latin typeface="+mn-ea"/>
                <a:sym typeface="+mn-ea"/>
              </a:rPr>
              <a:t>在发展过程中，发展中国家仍面临着一系列问题和挑战，发展之路任重道远。但在经济全球化的大格局中，只要发展中国家坚持推行正确的发展战略，努力构建人类命运同体，一定能够更加繁荣富强。</a:t>
            </a:r>
            <a:endParaRPr lang="zh-CN" altLang="zh-CN" sz="2800" b="1" dirty="0">
              <a:latin typeface="+mn-ea"/>
              <a:sym typeface="+mn-ea"/>
            </a:endParaRPr>
          </a:p>
        </p:txBody>
      </p:sp>
      <p:sp>
        <p:nvSpPr>
          <p:cNvPr id="13" name="矩形 12"/>
          <p:cNvSpPr/>
          <p:nvPr/>
        </p:nvSpPr>
        <p:spPr>
          <a:xfrm>
            <a:off x="550589" y="303326"/>
            <a:ext cx="5109091" cy="743986"/>
          </a:xfrm>
          <a:prstGeom prst="rect">
            <a:avLst/>
          </a:prstGeom>
        </p:spPr>
        <p:txBody>
          <a:bodyPr wrap="none">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三、发展中国家面临的挑战</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201" y="160756"/>
            <a:ext cx="3665538" cy="86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2"/>
          <p:cNvSpPr txBox="1"/>
          <p:nvPr/>
        </p:nvSpPr>
        <p:spPr>
          <a:xfrm>
            <a:off x="426201" y="1127646"/>
            <a:ext cx="11532468" cy="1077218"/>
          </a:xfrm>
          <a:prstGeom prst="rect">
            <a:avLst/>
          </a:prstGeom>
          <a:noFill/>
        </p:spPr>
        <p:txBody>
          <a:bodyPr wrap="square" rtlCol="0">
            <a:spAutoFit/>
          </a:bodyPr>
          <a:lstStyle/>
          <a:p>
            <a:pPr indent="0" fontAlgn="auto"/>
            <a:r>
              <a:rPr lang="en-US" altLang="zh-CN" sz="3200" b="1" dirty="0" smtClean="0">
                <a:latin typeface="+mn-ea"/>
                <a:cs typeface="微软雅黑" panose="020B0503020204020204" pitchFamily="34" charset="-122"/>
                <a:sym typeface="+mn-ea"/>
              </a:rPr>
              <a:t>    </a:t>
            </a:r>
            <a:r>
              <a:rPr lang="zh-CN" sz="3200" b="1" dirty="0" smtClean="0">
                <a:latin typeface="+mn-ea"/>
                <a:cs typeface="微软雅黑" panose="020B0503020204020204" pitchFamily="34" charset="-122"/>
                <a:sym typeface="+mn-ea"/>
              </a:rPr>
              <a:t>发展中国家</a:t>
            </a:r>
            <a:r>
              <a:rPr lang="zh-CN" sz="3200" b="1" dirty="0">
                <a:latin typeface="+mn-ea"/>
                <a:cs typeface="微软雅黑" panose="020B0503020204020204" pitchFamily="34" charset="-122"/>
                <a:sym typeface="+mn-ea"/>
              </a:rPr>
              <a:t>，又称“第三世界”，是指原来的殖民地半殖民地国家取得独立后建立的拥有完整主权的新兴民族国家。</a:t>
            </a:r>
            <a:endParaRPr lang="zh-CN" sz="3200" b="1" dirty="0">
              <a:latin typeface="+mn-ea"/>
              <a:cs typeface="微软雅黑" panose="020B0503020204020204" pitchFamily="34" charset="-122"/>
              <a:sym typeface="+mn-ea"/>
            </a:endParaRPr>
          </a:p>
        </p:txBody>
      </p:sp>
      <p:sp>
        <p:nvSpPr>
          <p:cNvPr id="4" name="文本框 3"/>
          <p:cNvSpPr txBox="1"/>
          <p:nvPr/>
        </p:nvSpPr>
        <p:spPr>
          <a:xfrm>
            <a:off x="982638" y="2340169"/>
            <a:ext cx="2736304" cy="584775"/>
          </a:xfrm>
          <a:prstGeom prst="rect">
            <a:avLst/>
          </a:prstGeom>
          <a:noFill/>
          <a:ln w="9525">
            <a:noFill/>
          </a:ln>
        </p:spPr>
        <p:txBody>
          <a:bodyPr wrap="square">
            <a:spAutoFit/>
          </a:bodyPr>
          <a:lstStyle/>
          <a:p>
            <a:pPr indent="133985"/>
            <a:r>
              <a:rPr lang="zh-CN" sz="3200" b="1" dirty="0" smtClean="0">
                <a:latin typeface="微软雅黑" panose="020B0503020204020204" pitchFamily="34" charset="-122"/>
                <a:ea typeface="微软雅黑" panose="020B0503020204020204" pitchFamily="34" charset="-122"/>
              </a:rPr>
              <a:t>基本特征</a:t>
            </a:r>
            <a:r>
              <a:rPr lang="zh-CN" altLang="en-US" sz="3200" b="1" dirty="0" smtClean="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324809" y="2924944"/>
            <a:ext cx="11409099" cy="523220"/>
          </a:xfrm>
          <a:prstGeom prst="rect">
            <a:avLst/>
          </a:prstGeom>
          <a:noFill/>
        </p:spPr>
        <p:txBody>
          <a:bodyPr wrap="square" rtlCol="0">
            <a:spAutoFit/>
          </a:bodyPr>
          <a:lstStyle/>
          <a:p>
            <a:r>
              <a:rPr lang="zh-CN" altLang="zh-CN" sz="2800" b="1" dirty="0">
                <a:latin typeface="微软雅黑" panose="020B0503020204020204" pitchFamily="34" charset="-122"/>
                <a:ea typeface="微软雅黑" panose="020B0503020204020204" pitchFamily="34" charset="-122"/>
                <a:sym typeface="+mn-ea"/>
              </a:rPr>
              <a:t>从历史上</a:t>
            </a:r>
            <a:r>
              <a:rPr lang="zh-CN" altLang="zh-CN" sz="2800" b="1" dirty="0" smtClean="0">
                <a:latin typeface="微软雅黑" panose="020B0503020204020204" pitchFamily="34" charset="-122"/>
                <a:ea typeface="微软雅黑" panose="020B0503020204020204" pitchFamily="34" charset="-122"/>
                <a:sym typeface="+mn-ea"/>
              </a:rPr>
              <a:t>看</a:t>
            </a:r>
            <a:r>
              <a:rPr lang="zh-CN" altLang="en-US" sz="2800" b="1" dirty="0" smtClean="0">
                <a:latin typeface="微软雅黑" panose="020B0503020204020204" pitchFamily="34" charset="-122"/>
                <a:ea typeface="微软雅黑" panose="020B0503020204020204" pitchFamily="34" charset="-122"/>
                <a:sym typeface="+mn-ea"/>
              </a:rPr>
              <a:t>：</a:t>
            </a:r>
            <a:r>
              <a:rPr lang="zh-CN" sz="2800" dirty="0" smtClean="0">
                <a:latin typeface="微软雅黑" panose="020B0503020204020204" pitchFamily="34" charset="-122"/>
                <a:ea typeface="微软雅黑" panose="020B0503020204020204" pitchFamily="34" charset="-122"/>
                <a:sym typeface="+mn-ea"/>
              </a:rPr>
              <a:t>第三世界</a:t>
            </a:r>
            <a:r>
              <a:rPr lang="zh-CN" sz="2800" dirty="0">
                <a:latin typeface="微软雅黑" panose="020B0503020204020204" pitchFamily="34" charset="-122"/>
                <a:ea typeface="微软雅黑" panose="020B0503020204020204" pitchFamily="34" charset="-122"/>
                <a:sym typeface="+mn-ea"/>
              </a:rPr>
              <a:t>国家基本上都是由殖民地半殖民地演化而来的。</a:t>
            </a:r>
            <a:endParaRPr lang="zh-CN" sz="2800" dirty="0">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295781" y="3717032"/>
            <a:ext cx="11633541" cy="954107"/>
          </a:xfrm>
          <a:prstGeom prst="rect">
            <a:avLst/>
          </a:prstGeom>
          <a:noFill/>
        </p:spPr>
        <p:txBody>
          <a:bodyPr wrap="square" rtlCol="0">
            <a:spAutoFit/>
          </a:bodyPr>
          <a:lstStyle/>
          <a:p>
            <a:r>
              <a:rPr lang="zh-CN" altLang="zh-CN" sz="2800" b="1" dirty="0">
                <a:latin typeface="微软雅黑" panose="020B0503020204020204" pitchFamily="34" charset="-122"/>
                <a:ea typeface="微软雅黑" panose="020B0503020204020204" pitchFamily="34" charset="-122"/>
                <a:sym typeface="+mn-ea"/>
              </a:rPr>
              <a:t>从经济上</a:t>
            </a:r>
            <a:r>
              <a:rPr lang="zh-CN" altLang="zh-CN" sz="2800" b="1" dirty="0" smtClean="0">
                <a:latin typeface="微软雅黑" panose="020B0503020204020204" pitchFamily="34" charset="-122"/>
                <a:ea typeface="微软雅黑" panose="020B0503020204020204" pitchFamily="34" charset="-122"/>
                <a:sym typeface="+mn-ea"/>
              </a:rPr>
              <a:t>看</a:t>
            </a:r>
            <a:r>
              <a:rPr lang="zh-CN" altLang="en-US" sz="2800" b="1" dirty="0" smtClean="0">
                <a:latin typeface="微软雅黑" panose="020B0503020204020204" pitchFamily="34" charset="-122"/>
                <a:ea typeface="微软雅黑" panose="020B0503020204020204" pitchFamily="34" charset="-122"/>
                <a:sym typeface="+mn-ea"/>
              </a:rPr>
              <a:t>：</a:t>
            </a:r>
            <a:r>
              <a:rPr lang="zh-CN" sz="2800" dirty="0" smtClean="0">
                <a:latin typeface="微软雅黑" panose="020B0503020204020204" pitchFamily="34" charset="-122"/>
                <a:ea typeface="微软雅黑" panose="020B0503020204020204" pitchFamily="34" charset="-122"/>
                <a:sym typeface="+mn-ea"/>
              </a:rPr>
              <a:t>第三世界</a:t>
            </a:r>
            <a:r>
              <a:rPr lang="zh-CN" sz="2800" dirty="0">
                <a:latin typeface="微软雅黑" panose="020B0503020204020204" pitchFamily="34" charset="-122"/>
                <a:ea typeface="微软雅黑" panose="020B0503020204020204" pitchFamily="34" charset="-122"/>
                <a:sym typeface="+mn-ea"/>
              </a:rPr>
              <a:t>国家大多数是贫困落后的发展中国家，都具有发展民族经济的强烈愿望，大多反对不合理的国际经济旧秩序。</a:t>
            </a:r>
            <a:endParaRPr lang="zh-CN" sz="2800" dirty="0">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340058" y="4869160"/>
            <a:ext cx="11634291" cy="1384995"/>
          </a:xfrm>
          <a:prstGeom prst="rect">
            <a:avLst/>
          </a:prstGeom>
          <a:noFill/>
        </p:spPr>
        <p:txBody>
          <a:bodyPr wrap="square" rtlCol="0">
            <a:spAutoFit/>
          </a:bodyPr>
          <a:lstStyle/>
          <a:p>
            <a:r>
              <a:rPr lang="zh-CN" altLang="zh-CN" sz="2800" b="1" dirty="0">
                <a:latin typeface="微软雅黑" panose="020B0503020204020204" pitchFamily="34" charset="-122"/>
                <a:ea typeface="微软雅黑" panose="020B0503020204020204" pitchFamily="34" charset="-122"/>
                <a:sym typeface="+mn-ea"/>
              </a:rPr>
              <a:t>从政治上</a:t>
            </a:r>
            <a:r>
              <a:rPr lang="zh-CN" altLang="zh-CN" sz="2800" b="1" dirty="0" smtClean="0">
                <a:latin typeface="微软雅黑" panose="020B0503020204020204" pitchFamily="34" charset="-122"/>
                <a:ea typeface="微软雅黑" panose="020B0503020204020204" pitchFamily="34" charset="-122"/>
                <a:sym typeface="+mn-ea"/>
              </a:rPr>
              <a:t>看</a:t>
            </a:r>
            <a:r>
              <a:rPr lang="zh-CN" altLang="en-US" sz="2800" b="1" dirty="0" smtClean="0">
                <a:latin typeface="微软雅黑" panose="020B0503020204020204" pitchFamily="34" charset="-122"/>
                <a:ea typeface="微软雅黑" panose="020B0503020204020204" pitchFamily="34" charset="-122"/>
                <a:sym typeface="+mn-ea"/>
              </a:rPr>
              <a:t>：</a:t>
            </a:r>
            <a:r>
              <a:rPr 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第三世界</a:t>
            </a: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国家都不同程度地受到帝国主义、霸权主义的威胁、干涉、控制或侵略</a:t>
            </a:r>
            <a:r>
              <a:rPr 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，大都</a:t>
            </a: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奉行独立自主或不结盟政策，反对大国霸权主义和强权政治，要求建立国际政治新秩序。 </a:t>
            </a:r>
            <a:endPar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矩形 4"/>
          <p:cNvSpPr/>
          <p:nvPr/>
        </p:nvSpPr>
        <p:spPr>
          <a:xfrm>
            <a:off x="1955539" y="301064"/>
            <a:ext cx="2236510" cy="584775"/>
          </a:xfrm>
          <a:prstGeom prst="rect">
            <a:avLst/>
          </a:prstGeom>
        </p:spPr>
        <p:txBody>
          <a:bodyPr wrap="none">
            <a:spAutoFit/>
          </a:bodyPr>
          <a:lstStyle/>
          <a:p>
            <a:r>
              <a:rPr lang="zh-CN" altLang="zh-CN" sz="3200" b="1" dirty="0">
                <a:solidFill>
                  <a:srgbClr val="D60093"/>
                </a:solidFill>
                <a:latin typeface="微软雅黑" panose="020B0503020204020204" pitchFamily="34" charset="-122"/>
                <a:ea typeface="微软雅黑" panose="020B0503020204020204" pitchFamily="34" charset="-122"/>
                <a:cs typeface="微软雅黑" panose="020B0503020204020204" pitchFamily="34" charset="-122"/>
                <a:sym typeface="+mn-ea"/>
              </a:rPr>
              <a:t>发展中国家</a:t>
            </a:r>
            <a:endParaRPr lang="zh-CN" altLang="en-US" sz="3200" dirty="0">
              <a:solidFill>
                <a:srgbClr val="D60093"/>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9698" y="125401"/>
            <a:ext cx="3665538" cy="86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文本框 99"/>
          <p:cNvSpPr txBox="1"/>
          <p:nvPr/>
        </p:nvSpPr>
        <p:spPr>
          <a:xfrm>
            <a:off x="426123" y="1106967"/>
            <a:ext cx="11389816" cy="1569660"/>
          </a:xfrm>
          <a:prstGeom prst="rect">
            <a:avLst/>
          </a:prstGeom>
          <a:noFill/>
          <a:ln w="9525">
            <a:noFill/>
          </a:ln>
        </p:spPr>
        <p:txBody>
          <a:bodyPr wrap="square">
            <a:spAutoFit/>
          </a:bodyPr>
          <a:lstStyle/>
          <a:p>
            <a:pPr indent="267970"/>
            <a:r>
              <a:rPr lang="en-US" altLang="zh-CN" sz="3200" b="1" dirty="0" smtClean="0">
                <a:latin typeface="+mn-ea"/>
              </a:rPr>
              <a:t>   </a:t>
            </a:r>
            <a:r>
              <a:rPr lang="zh-CN" sz="3200" b="1" dirty="0" smtClean="0">
                <a:latin typeface="+mn-ea"/>
              </a:rPr>
              <a:t>国际</a:t>
            </a:r>
            <a:r>
              <a:rPr lang="zh-CN" sz="3200" b="1" dirty="0">
                <a:latin typeface="+mn-ea"/>
              </a:rPr>
              <a:t>经济旧秩序是建立在旧的国际分工、不等价交换、国际金融垄断资本基础上的不公平、不合理的国际经济关系体系，是资本主义生产方式的产物，资本主义进入垄断阶段后形成。</a:t>
            </a:r>
            <a:endParaRPr lang="zh-CN" altLang="en-US" sz="3200" b="1" dirty="0">
              <a:latin typeface="+mn-ea"/>
            </a:endParaRPr>
          </a:p>
        </p:txBody>
      </p:sp>
      <p:sp>
        <p:nvSpPr>
          <p:cNvPr id="2" name="文本框 1"/>
          <p:cNvSpPr txBox="1"/>
          <p:nvPr/>
        </p:nvSpPr>
        <p:spPr>
          <a:xfrm>
            <a:off x="1968879" y="266314"/>
            <a:ext cx="5782512" cy="583565"/>
          </a:xfrm>
          <a:prstGeom prst="rect">
            <a:avLst/>
          </a:prstGeom>
          <a:noFill/>
        </p:spPr>
        <p:txBody>
          <a:bodyPr wrap="square" rtlCol="0">
            <a:spAutoFit/>
          </a:bodyPr>
          <a:lstStyle/>
          <a:p>
            <a:r>
              <a:rPr lang="zh-CN" sz="3200" b="1" dirty="0" smtClean="0">
                <a:solidFill>
                  <a:srgbClr val="D60093"/>
                </a:solidFill>
                <a:latin typeface="微软雅黑" panose="020B0503020204020204" pitchFamily="34" charset="-122"/>
                <a:ea typeface="微软雅黑" panose="020B0503020204020204" pitchFamily="34" charset="-122"/>
                <a:sym typeface="+mn-ea"/>
              </a:rPr>
              <a:t>国际</a:t>
            </a:r>
            <a:r>
              <a:rPr lang="zh-CN" sz="3200" b="1" dirty="0">
                <a:solidFill>
                  <a:srgbClr val="D60093"/>
                </a:solidFill>
                <a:latin typeface="微软雅黑" panose="020B0503020204020204" pitchFamily="34" charset="-122"/>
                <a:ea typeface="微软雅黑" panose="020B0503020204020204" pitchFamily="34" charset="-122"/>
                <a:sym typeface="+mn-ea"/>
              </a:rPr>
              <a:t>经济旧秩序</a:t>
            </a:r>
            <a:endParaRPr lang="zh-CN" sz="3200" b="1" dirty="0">
              <a:solidFill>
                <a:srgbClr val="D60093"/>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86216" y="2708920"/>
            <a:ext cx="11469630" cy="2062103"/>
          </a:xfrm>
          <a:prstGeom prst="rect">
            <a:avLst/>
          </a:prstGeom>
          <a:noFill/>
          <a:ln w="9525">
            <a:noFill/>
          </a:ln>
        </p:spPr>
        <p:txBody>
          <a:bodyPr wrap="square">
            <a:spAutoFit/>
          </a:bodyPr>
          <a:lstStyle/>
          <a:p>
            <a:pPr indent="267970"/>
            <a:r>
              <a:rPr lang="en-US" altLang="zh-CN" sz="3200" b="1" dirty="0" smtClean="0">
                <a:latin typeface="+mn-ea"/>
                <a:cs typeface="微软雅黑" panose="020B0503020204020204" pitchFamily="34" charset="-122"/>
              </a:rPr>
              <a:t>   </a:t>
            </a:r>
            <a:r>
              <a:rPr lang="zh-CN" sz="3200" b="1" dirty="0" smtClean="0">
                <a:latin typeface="+mn-ea"/>
                <a:cs typeface="微软雅黑" panose="020B0503020204020204" pitchFamily="34" charset="-122"/>
              </a:rPr>
              <a:t>主要</a:t>
            </a:r>
            <a:r>
              <a:rPr lang="zh-CN" altLang="en-US" sz="3200" b="1" dirty="0">
                <a:latin typeface="+mn-ea"/>
                <a:cs typeface="微软雅黑" panose="020B0503020204020204" pitchFamily="34" charset="-122"/>
              </a:rPr>
              <a:t>特征</a:t>
            </a:r>
            <a:r>
              <a:rPr lang="zh-CN" sz="3200" b="1" dirty="0" smtClean="0">
                <a:latin typeface="+mn-ea"/>
                <a:cs typeface="微软雅黑" panose="020B0503020204020204" pitchFamily="34" charset="-122"/>
              </a:rPr>
              <a:t>：</a:t>
            </a:r>
            <a:r>
              <a:rPr lang="zh-CN" sz="3200" b="1" dirty="0">
                <a:latin typeface="+mn-ea"/>
                <a:cs typeface="微软雅黑" panose="020B0503020204020204" pitchFamily="34" charset="-122"/>
              </a:rPr>
              <a:t>以</a:t>
            </a:r>
            <a:r>
              <a:rPr lang="zh-CN" sz="3200" b="1" dirty="0">
                <a:solidFill>
                  <a:srgbClr val="C00000"/>
                </a:solidFill>
                <a:latin typeface="+mn-ea"/>
                <a:cs typeface="微软雅黑" panose="020B0503020204020204" pitchFamily="34" charset="-122"/>
              </a:rPr>
              <a:t>不合理分工为基础</a:t>
            </a:r>
            <a:r>
              <a:rPr lang="zh-CN" sz="3200" b="1" dirty="0">
                <a:latin typeface="+mn-ea"/>
                <a:cs typeface="微软雅黑" panose="020B0503020204020204" pitchFamily="34" charset="-122"/>
              </a:rPr>
              <a:t>的国际生产体系，以不等价交换为特征的国际贸易体系，以国际垄断资本占据支配地位的国际金融体系，以及受少数发达国家控制的国际经济机构，</a:t>
            </a:r>
            <a:r>
              <a:rPr lang="zh-CN" sz="3200" b="1" dirty="0">
                <a:solidFill>
                  <a:srgbClr val="C00000"/>
                </a:solidFill>
                <a:latin typeface="+mn-ea"/>
                <a:cs typeface="微软雅黑" panose="020B0503020204020204" pitchFamily="34" charset="-122"/>
              </a:rPr>
              <a:t>即资本主义在国际生产和流通领域里的垄断</a:t>
            </a:r>
            <a:r>
              <a:rPr lang="en-US" sz="3200" b="1" dirty="0">
                <a:solidFill>
                  <a:srgbClr val="C00000"/>
                </a:solidFill>
                <a:latin typeface="+mn-ea"/>
                <a:cs typeface="微软雅黑" panose="020B0503020204020204" pitchFamily="34" charset="-122"/>
              </a:rPr>
              <a:t> </a:t>
            </a:r>
            <a:r>
              <a:rPr lang="zh-CN" sz="3200" b="1" dirty="0">
                <a:solidFill>
                  <a:srgbClr val="C00000"/>
                </a:solidFill>
                <a:latin typeface="+mn-ea"/>
                <a:cs typeface="微软雅黑" panose="020B0503020204020204" pitchFamily="34" charset="-122"/>
              </a:rPr>
              <a:t>。</a:t>
            </a:r>
            <a:endParaRPr lang="zh-CN" altLang="en-US" sz="3200" b="1" dirty="0">
              <a:solidFill>
                <a:srgbClr val="C00000"/>
              </a:solidFill>
              <a:latin typeface="+mn-ea"/>
              <a:cs typeface="微软雅黑" panose="020B0503020204020204" pitchFamily="34" charset="-122"/>
            </a:endParaRPr>
          </a:p>
        </p:txBody>
      </p:sp>
      <p:pic>
        <p:nvPicPr>
          <p:cNvPr id="12" name="图片 11" descr="templates\docerresourceshop\icons\\32313537363133303b32313537363131303b3f3f"/>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9230" y="4771023"/>
            <a:ext cx="384760" cy="959780"/>
          </a:xfrm>
          <a:prstGeom prst="rect">
            <a:avLst/>
          </a:prstGeom>
        </p:spPr>
      </p:pic>
      <p:sp>
        <p:nvSpPr>
          <p:cNvPr id="4" name="文本框 3"/>
          <p:cNvSpPr txBox="1"/>
          <p:nvPr/>
        </p:nvSpPr>
        <p:spPr>
          <a:xfrm>
            <a:off x="299032" y="5798035"/>
            <a:ext cx="11891381" cy="584775"/>
          </a:xfrm>
          <a:prstGeom prst="rect">
            <a:avLst/>
          </a:prstGeom>
          <a:noFill/>
          <a:ln w="9525">
            <a:noFill/>
          </a:ln>
        </p:spPr>
        <p:txBody>
          <a:bodyPr wrap="square">
            <a:spAutoFit/>
          </a:bodyPr>
          <a:lstStyle/>
          <a:p>
            <a:pPr indent="0"/>
            <a:r>
              <a:rPr lang="zh-CN" sz="3200" b="1" dirty="0" smtClean="0">
                <a:solidFill>
                  <a:srgbClr val="C00000"/>
                </a:solidFill>
                <a:latin typeface="微软雅黑" panose="020B0503020204020204" pitchFamily="34" charset="-122"/>
                <a:ea typeface="微软雅黑" panose="020B0503020204020204" pitchFamily="34" charset="-122"/>
              </a:rPr>
              <a:t>国际</a:t>
            </a:r>
            <a:r>
              <a:rPr lang="zh-CN" sz="3200" b="1" dirty="0">
                <a:solidFill>
                  <a:srgbClr val="C00000"/>
                </a:solidFill>
                <a:latin typeface="微软雅黑" panose="020B0503020204020204" pitchFamily="34" charset="-122"/>
                <a:ea typeface="微软雅黑" panose="020B0503020204020204" pitchFamily="34" charset="-122"/>
              </a:rPr>
              <a:t>政治经济新秩序</a:t>
            </a:r>
            <a:r>
              <a:rPr lang="zh-CN" sz="3200" b="1" dirty="0">
                <a:latin typeface="微软雅黑" panose="020B0503020204020204" pitchFamily="34" charset="-122"/>
                <a:ea typeface="微软雅黑" panose="020B0503020204020204" pitchFamily="34" charset="-122"/>
              </a:rPr>
              <a:t>：和平、平等、尊重、协商、合作、共赢</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2324481"/>
          <p:cNvSpPr txBox="1">
            <a:spLocks noChangeArrowheads="1"/>
          </p:cNvSpPr>
          <p:nvPr/>
        </p:nvSpPr>
        <p:spPr bwMode="auto">
          <a:xfrm>
            <a:off x="262559" y="994135"/>
            <a:ext cx="11927854" cy="329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219" tIns="78111" rIns="156219" bIns="78111">
            <a:spAutoFit/>
          </a:bodyPr>
          <a:lstStyle>
            <a:lvl1pPr defTabSz="1171575">
              <a:defRPr>
                <a:solidFill>
                  <a:schemeClr val="tx1"/>
                </a:solidFill>
                <a:latin typeface="Arial" panose="020B0604020202020204" pitchFamily="34" charset="0"/>
                <a:ea typeface="宋体" panose="02010600030101010101" pitchFamily="2" charset="-122"/>
              </a:defRPr>
            </a:lvl1pPr>
            <a:lvl2pPr defTabSz="1171575">
              <a:defRPr>
                <a:solidFill>
                  <a:schemeClr val="tx1"/>
                </a:solidFill>
                <a:latin typeface="Arial" panose="020B0604020202020204" pitchFamily="34" charset="0"/>
                <a:ea typeface="宋体" panose="02010600030101010101" pitchFamily="2" charset="-122"/>
              </a:defRPr>
            </a:lvl2pPr>
            <a:lvl3pPr defTabSz="1171575">
              <a:defRPr>
                <a:solidFill>
                  <a:schemeClr val="tx1"/>
                </a:solidFill>
                <a:latin typeface="Arial" panose="020B0604020202020204" pitchFamily="34" charset="0"/>
                <a:ea typeface="宋体" panose="02010600030101010101" pitchFamily="2" charset="-122"/>
              </a:defRPr>
            </a:lvl3pPr>
            <a:lvl4pPr defTabSz="1171575">
              <a:defRPr>
                <a:solidFill>
                  <a:schemeClr val="tx1"/>
                </a:solidFill>
                <a:latin typeface="Arial" panose="020B0604020202020204" pitchFamily="34" charset="0"/>
                <a:ea typeface="宋体" panose="02010600030101010101" pitchFamily="2" charset="-122"/>
              </a:defRPr>
            </a:lvl4pPr>
            <a:lvl5pPr defTabSz="1171575">
              <a:defRPr>
                <a:solidFill>
                  <a:schemeClr val="tx1"/>
                </a:solidFill>
                <a:latin typeface="Arial" panose="020B0604020202020204" pitchFamily="34" charset="0"/>
                <a:ea typeface="宋体" panose="02010600030101010101" pitchFamily="2" charset="-122"/>
              </a:defRPr>
            </a:lvl5pPr>
            <a:lvl6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dirty="0" smtClean="0">
                <a:solidFill>
                  <a:srgbClr val="0000FF"/>
                </a:solidFill>
                <a:latin typeface="微软雅黑" panose="020B0503020204020204" pitchFamily="34" charset="-122"/>
                <a:ea typeface="微软雅黑" panose="020B0503020204020204" pitchFamily="34" charset="-122"/>
              </a:rPr>
              <a:t>1</a:t>
            </a:r>
            <a:r>
              <a:rPr lang="en-US" altLang="zh-CN" sz="3200" b="1" dirty="0" smtClean="0">
                <a:solidFill>
                  <a:srgbClr val="0000FF"/>
                </a:solidFill>
                <a:latin typeface="微软雅黑" panose="020B0503020204020204" pitchFamily="34" charset="-122"/>
                <a:ea typeface="微软雅黑" panose="020B0503020204020204" pitchFamily="34" charset="-122"/>
              </a:rPr>
              <a:t>.</a:t>
            </a:r>
            <a:r>
              <a:rPr lang="zh-CN" altLang="en-US" sz="3200" b="1" dirty="0" smtClean="0">
                <a:solidFill>
                  <a:srgbClr val="0000FF"/>
                </a:solidFill>
                <a:latin typeface="微软雅黑" panose="020B0503020204020204" pitchFamily="34" charset="-122"/>
                <a:ea typeface="微软雅黑" panose="020B0503020204020204" pitchFamily="34" charset="-122"/>
              </a:rPr>
              <a:t>印度</a:t>
            </a:r>
            <a:r>
              <a:rPr lang="en-US" altLang="zh-CN" sz="3200" b="1" dirty="0" smtClean="0">
                <a:solidFill>
                  <a:srgbClr val="0000FF"/>
                </a:solidFill>
                <a:latin typeface="微软雅黑" panose="020B0503020204020204" pitchFamily="34" charset="-122"/>
                <a:ea typeface="微软雅黑" panose="020B0503020204020204" pitchFamily="34" charset="-122"/>
              </a:rPr>
              <a:t>:</a:t>
            </a:r>
            <a:r>
              <a:rPr lang="zh-CN" altLang="en-US" sz="2800" b="1" dirty="0" smtClean="0">
                <a:latin typeface="宋体" panose="02010600030101010101" pitchFamily="2" charset="-122"/>
              </a:rPr>
              <a:t>西方</a:t>
            </a:r>
            <a:r>
              <a:rPr lang="zh-CN" altLang="en-US" sz="2800" b="1" dirty="0">
                <a:latin typeface="宋体" panose="02010600030101010101" pitchFamily="2" charset="-122"/>
              </a:rPr>
              <a:t>文化与传统文化并存</a:t>
            </a:r>
            <a:endParaRPr lang="zh-CN" altLang="en-US" sz="2800" b="1" dirty="0">
              <a:latin typeface="宋体" panose="02010600030101010101" pitchFamily="2" charset="-122"/>
            </a:endParaRPr>
          </a:p>
          <a:p>
            <a:r>
              <a:rPr lang="zh-CN" altLang="en-US" sz="2800" b="1" dirty="0">
                <a:solidFill>
                  <a:srgbClr val="FF0000"/>
                </a:solidFill>
                <a:latin typeface="宋体" panose="02010600030101010101" pitchFamily="2" charset="-122"/>
              </a:rPr>
              <a:t>⑴制度</a:t>
            </a:r>
            <a:r>
              <a:rPr lang="zh-CN" altLang="en-US" sz="2800" b="1" dirty="0" smtClean="0">
                <a:solidFill>
                  <a:srgbClr val="FF0000"/>
                </a:solidFill>
                <a:latin typeface="宋体" panose="02010600030101010101" pitchFamily="2" charset="-122"/>
              </a:rPr>
              <a:t>文化</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学习</a:t>
            </a:r>
            <a:r>
              <a:rPr lang="zh-CN" altLang="en-US" sz="2800" b="1" dirty="0">
                <a:solidFill>
                  <a:srgbClr val="000000"/>
                </a:solidFill>
                <a:latin typeface="宋体" panose="02010600030101010101" pitchFamily="2" charset="-122"/>
              </a:rPr>
              <a:t>英国，中央与地方分享权力，宗教与政治分离。</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⑵精神</a:t>
            </a:r>
            <a:r>
              <a:rPr lang="zh-CN" altLang="en-US" sz="2800" b="1" dirty="0" smtClean="0">
                <a:solidFill>
                  <a:srgbClr val="FF0000"/>
                </a:solidFill>
                <a:latin typeface="宋体" panose="02010600030101010101" pitchFamily="2" charset="-122"/>
              </a:rPr>
              <a:t>文化</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崇尚</a:t>
            </a:r>
            <a:r>
              <a:rPr lang="zh-CN" altLang="en-US" sz="2800" b="1" dirty="0">
                <a:solidFill>
                  <a:srgbClr val="000000"/>
                </a:solidFill>
                <a:latin typeface="宋体" panose="02010600030101010101" pitchFamily="2" charset="-122"/>
              </a:rPr>
              <a:t>甘地思想，尊重宗教信仰的多样性。</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⑶社会</a:t>
            </a:r>
            <a:r>
              <a:rPr lang="zh-CN" altLang="en-US" sz="2800" b="1" dirty="0" smtClean="0">
                <a:solidFill>
                  <a:srgbClr val="FF0000"/>
                </a:solidFill>
                <a:latin typeface="宋体" panose="02010600030101010101" pitchFamily="2" charset="-122"/>
              </a:rPr>
              <a:t>文化</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种姓</a:t>
            </a:r>
            <a:r>
              <a:rPr lang="zh-CN" altLang="en-US" sz="2800" b="1" dirty="0">
                <a:solidFill>
                  <a:srgbClr val="000000"/>
                </a:solidFill>
                <a:latin typeface="宋体" panose="02010600030101010101" pitchFamily="2" charset="-122"/>
              </a:rPr>
              <a:t>因素等仍然影响着政治与社会生活。</a:t>
            </a:r>
            <a:endParaRPr lang="zh-CN" altLang="en-US" sz="2800" b="1" dirty="0">
              <a:solidFill>
                <a:srgbClr val="000000"/>
              </a:solidFill>
              <a:latin typeface="宋体" panose="02010600030101010101" pitchFamily="2" charset="-122"/>
            </a:endParaRPr>
          </a:p>
          <a:p>
            <a:r>
              <a:rPr lang="zh-CN" altLang="en-US" sz="3200" b="1" dirty="0" smtClean="0">
                <a:solidFill>
                  <a:srgbClr val="0000FF"/>
                </a:solidFill>
                <a:latin typeface="微软雅黑" panose="020B0503020204020204" pitchFamily="34" charset="-122"/>
                <a:ea typeface="微软雅黑" panose="020B0503020204020204" pitchFamily="34" charset="-122"/>
              </a:rPr>
              <a:t>2</a:t>
            </a:r>
            <a:r>
              <a:rPr lang="en-US" altLang="zh-CN" sz="3200" b="1" dirty="0" smtClean="0">
                <a:solidFill>
                  <a:srgbClr val="0000FF"/>
                </a:solidFill>
                <a:latin typeface="微软雅黑" panose="020B0503020204020204" pitchFamily="34" charset="-122"/>
                <a:ea typeface="微软雅黑" panose="020B0503020204020204" pitchFamily="34" charset="-122"/>
              </a:rPr>
              <a:t>.</a:t>
            </a:r>
            <a:r>
              <a:rPr lang="zh-CN" altLang="en-US" sz="3200" b="1" dirty="0" smtClean="0">
                <a:solidFill>
                  <a:srgbClr val="0000FF"/>
                </a:solidFill>
                <a:latin typeface="微软雅黑" panose="020B0503020204020204" pitchFamily="34" charset="-122"/>
                <a:ea typeface="微软雅黑" panose="020B0503020204020204" pitchFamily="34" charset="-122"/>
              </a:rPr>
              <a:t>新加坡</a:t>
            </a:r>
            <a:r>
              <a:rPr lang="zh-CN" altLang="en-US" sz="3200" b="1" dirty="0">
                <a:solidFill>
                  <a:srgbClr val="0000FF"/>
                </a:solidFill>
                <a:latin typeface="微软雅黑" panose="020B0503020204020204" pitchFamily="34" charset="-122"/>
                <a:ea typeface="微软雅黑" panose="020B0503020204020204" pitchFamily="34" charset="-122"/>
              </a:rPr>
              <a:t>和</a:t>
            </a:r>
            <a:r>
              <a:rPr lang="zh-CN" altLang="en-US" sz="3200" b="1" dirty="0" smtClean="0">
                <a:solidFill>
                  <a:srgbClr val="0000FF"/>
                </a:solidFill>
                <a:latin typeface="微软雅黑" panose="020B0503020204020204" pitchFamily="34" charset="-122"/>
                <a:ea typeface="微软雅黑" panose="020B0503020204020204" pitchFamily="34" charset="-122"/>
              </a:rPr>
              <a:t>韩国</a:t>
            </a:r>
            <a:r>
              <a:rPr lang="en-US" altLang="zh-CN" sz="3200" b="1" dirty="0" smtClean="0">
                <a:solidFill>
                  <a:srgbClr val="0000FF"/>
                </a:solidFill>
                <a:latin typeface="微软雅黑" panose="020B0503020204020204" pitchFamily="34" charset="-122"/>
                <a:ea typeface="微软雅黑" panose="020B0503020204020204" pitchFamily="34" charset="-122"/>
              </a:rPr>
              <a:t>:</a:t>
            </a:r>
            <a:r>
              <a:rPr lang="zh-CN" altLang="en-US" sz="2800" b="1" dirty="0" smtClean="0">
                <a:solidFill>
                  <a:srgbClr val="000000"/>
                </a:solidFill>
                <a:latin typeface="宋体" panose="02010600030101010101" pitchFamily="2" charset="-122"/>
              </a:rPr>
              <a:t>儒家</a:t>
            </a:r>
            <a:r>
              <a:rPr lang="zh-CN" altLang="en-US" sz="2800" b="1" dirty="0">
                <a:solidFill>
                  <a:srgbClr val="000000"/>
                </a:solidFill>
                <a:latin typeface="宋体" panose="02010600030101010101" pitchFamily="2" charset="-122"/>
              </a:rPr>
              <a:t>文化与西方文化相结合：</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⑴发扬儒家</a:t>
            </a:r>
            <a:r>
              <a:rPr lang="zh-CN" altLang="en-US" sz="2800" b="1" dirty="0" smtClean="0">
                <a:solidFill>
                  <a:srgbClr val="FF0000"/>
                </a:solidFill>
                <a:latin typeface="宋体" panose="02010600030101010101" pitchFamily="2" charset="-122"/>
              </a:rPr>
              <a:t>文化</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如</a:t>
            </a:r>
            <a:r>
              <a:rPr lang="zh-CN" altLang="en-US" sz="2800" b="1" dirty="0">
                <a:solidFill>
                  <a:srgbClr val="000000"/>
                </a:solidFill>
                <a:latin typeface="宋体" panose="02010600030101010101" pitchFamily="2" charset="-122"/>
              </a:rPr>
              <a:t>宽容和谐、重视教育、社会为先、吃苦耐劳、</a:t>
            </a:r>
            <a:r>
              <a:rPr lang="zh-CN" altLang="en-US" sz="2800" b="1" dirty="0" smtClean="0">
                <a:solidFill>
                  <a:srgbClr val="000000"/>
                </a:solidFill>
                <a:latin typeface="宋体" panose="02010600030101010101" pitchFamily="2" charset="-122"/>
              </a:rPr>
              <a:t>勤俭等</a:t>
            </a:r>
            <a:r>
              <a:rPr lang="zh-CN" altLang="en-US" sz="2800" b="1" dirty="0">
                <a:solidFill>
                  <a:srgbClr val="000000"/>
                </a:solidFill>
                <a:latin typeface="宋体" panose="02010600030101010101" pitchFamily="2" charset="-122"/>
              </a:rPr>
              <a:t>。</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⑵吸收西方</a:t>
            </a:r>
            <a:r>
              <a:rPr lang="zh-CN" altLang="en-US" sz="2800" b="1" dirty="0" smtClean="0">
                <a:solidFill>
                  <a:srgbClr val="FF0000"/>
                </a:solidFill>
                <a:latin typeface="宋体" panose="02010600030101010101" pitchFamily="2" charset="-122"/>
              </a:rPr>
              <a:t>文化</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如</a:t>
            </a:r>
            <a:r>
              <a:rPr lang="zh-CN" altLang="en-US" sz="2800" b="1" dirty="0">
                <a:solidFill>
                  <a:srgbClr val="000000"/>
                </a:solidFill>
                <a:latin typeface="宋体" panose="02010600030101010101" pitchFamily="2" charset="-122"/>
              </a:rPr>
              <a:t>科学技术、管理知识、竞争意识、高效率作风等。</a:t>
            </a:r>
            <a:endParaRPr lang="zh-CN" altLang="en-US" sz="2800" b="1" dirty="0">
              <a:solidFill>
                <a:srgbClr val="000000"/>
              </a:solidFill>
              <a:latin typeface="宋体" panose="02010600030101010101" pitchFamily="2" charset="-122"/>
            </a:endParaRPr>
          </a:p>
        </p:txBody>
      </p:sp>
      <p:sp>
        <p:nvSpPr>
          <p:cNvPr id="10" name="文本框 2324481"/>
          <p:cNvSpPr txBox="1">
            <a:spLocks noChangeArrowheads="1"/>
          </p:cNvSpPr>
          <p:nvPr/>
        </p:nvSpPr>
        <p:spPr bwMode="auto">
          <a:xfrm>
            <a:off x="293611" y="4332379"/>
            <a:ext cx="11369898" cy="190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176" tIns="58589" rIns="117176" bIns="58589">
            <a:spAutoFit/>
          </a:bodyPr>
          <a:lstStyle>
            <a:lvl1pPr defTabSz="1171575">
              <a:defRPr>
                <a:solidFill>
                  <a:schemeClr val="tx1"/>
                </a:solidFill>
                <a:latin typeface="Arial" panose="020B0604020202020204" pitchFamily="34" charset="0"/>
                <a:ea typeface="宋体" panose="02010600030101010101" pitchFamily="2" charset="-122"/>
              </a:defRPr>
            </a:lvl1pPr>
            <a:lvl2pPr defTabSz="1171575">
              <a:defRPr>
                <a:solidFill>
                  <a:schemeClr val="tx1"/>
                </a:solidFill>
                <a:latin typeface="Arial" panose="020B0604020202020204" pitchFamily="34" charset="0"/>
                <a:ea typeface="宋体" panose="02010600030101010101" pitchFamily="2" charset="-122"/>
              </a:defRPr>
            </a:lvl2pPr>
            <a:lvl3pPr defTabSz="1171575">
              <a:defRPr>
                <a:solidFill>
                  <a:schemeClr val="tx1"/>
                </a:solidFill>
                <a:latin typeface="Arial" panose="020B0604020202020204" pitchFamily="34" charset="0"/>
                <a:ea typeface="宋体" panose="02010600030101010101" pitchFamily="2" charset="-122"/>
              </a:defRPr>
            </a:lvl3pPr>
            <a:lvl4pPr defTabSz="1171575">
              <a:defRPr>
                <a:solidFill>
                  <a:schemeClr val="tx1"/>
                </a:solidFill>
                <a:latin typeface="Arial" panose="020B0604020202020204" pitchFamily="34" charset="0"/>
                <a:ea typeface="宋体" panose="02010600030101010101" pitchFamily="2" charset="-122"/>
              </a:defRPr>
            </a:lvl4pPr>
            <a:lvl5pPr defTabSz="1171575">
              <a:defRPr>
                <a:solidFill>
                  <a:schemeClr val="tx1"/>
                </a:solidFill>
                <a:latin typeface="Arial" panose="020B0604020202020204" pitchFamily="34" charset="0"/>
                <a:ea typeface="宋体" panose="02010600030101010101" pitchFamily="2" charset="-122"/>
              </a:defRPr>
            </a:lvl5pPr>
            <a:lvl6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0000FF"/>
                </a:solidFill>
                <a:latin typeface="微软雅黑" panose="020B0503020204020204" pitchFamily="34" charset="-122"/>
                <a:ea typeface="微软雅黑" panose="020B0503020204020204" pitchFamily="34" charset="-122"/>
              </a:rPr>
              <a:t>3.</a:t>
            </a:r>
            <a:r>
              <a:rPr lang="zh-CN" altLang="en-US" sz="3200" b="1" dirty="0" smtClean="0">
                <a:solidFill>
                  <a:srgbClr val="0000FF"/>
                </a:solidFill>
                <a:latin typeface="微软雅黑" panose="020B0503020204020204" pitchFamily="34" charset="-122"/>
                <a:ea typeface="微软雅黑" panose="020B0503020204020204" pitchFamily="34" charset="-122"/>
              </a:rPr>
              <a:t>埃及</a:t>
            </a:r>
            <a:r>
              <a:rPr lang="en-US" altLang="zh-CN" sz="3200" b="1" dirty="0" smtClean="0">
                <a:solidFill>
                  <a:srgbClr val="0000FF"/>
                </a:solidFill>
                <a:latin typeface="微软雅黑" panose="020B0503020204020204" pitchFamily="34" charset="-122"/>
                <a:ea typeface="微软雅黑" panose="020B0503020204020204" pitchFamily="34" charset="-122"/>
              </a:rPr>
              <a:t>:</a:t>
            </a:r>
            <a:r>
              <a:rPr lang="zh-CN" altLang="en-US" sz="2800" b="1" dirty="0" smtClean="0">
                <a:solidFill>
                  <a:srgbClr val="000000"/>
                </a:solidFill>
                <a:latin typeface="宋体" panose="02010600030101010101" pitchFamily="2" charset="-122"/>
              </a:rPr>
              <a:t>具有</a:t>
            </a:r>
            <a:r>
              <a:rPr lang="zh-CN" altLang="en-US" sz="2800" b="1" dirty="0">
                <a:solidFill>
                  <a:srgbClr val="000000"/>
                </a:solidFill>
                <a:latin typeface="宋体" panose="02010600030101010101" pitchFamily="2" charset="-122"/>
              </a:rPr>
              <a:t>非洲特点的阿拉伯文化，并带有欧洲和西亚等</a:t>
            </a:r>
            <a:r>
              <a:rPr lang="zh-CN" altLang="en-US" sz="2800" b="1" dirty="0" smtClean="0">
                <a:solidFill>
                  <a:srgbClr val="000000"/>
                </a:solidFill>
                <a:latin typeface="宋体" panose="02010600030101010101" pitchFamily="2" charset="-122"/>
              </a:rPr>
              <a:t>地文化元素</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⑴</a:t>
            </a:r>
            <a:r>
              <a:rPr lang="zh-CN" altLang="en-US" sz="2800" b="1" dirty="0" smtClean="0">
                <a:solidFill>
                  <a:srgbClr val="FF0000"/>
                </a:solidFill>
                <a:latin typeface="宋体" panose="02010600030101010101" pitchFamily="2" charset="-122"/>
              </a:rPr>
              <a:t>宗教</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伊斯兰教</a:t>
            </a:r>
            <a:r>
              <a:rPr lang="zh-CN" altLang="en-US" sz="2800" b="1" dirty="0">
                <a:solidFill>
                  <a:srgbClr val="000000"/>
                </a:solidFill>
                <a:latin typeface="宋体" panose="02010600030101010101" pitchFamily="2" charset="-122"/>
              </a:rPr>
              <a:t>为官方宗教，少数人信仰基督教等其他宗教。</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⑵</a:t>
            </a:r>
            <a:r>
              <a:rPr lang="zh-CN" altLang="en-US" sz="2800" b="1" dirty="0" smtClean="0">
                <a:solidFill>
                  <a:srgbClr val="FF0000"/>
                </a:solidFill>
                <a:latin typeface="宋体" panose="02010600030101010101" pitchFamily="2" charset="-122"/>
              </a:rPr>
              <a:t>语言</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阿拉伯语</a:t>
            </a:r>
            <a:r>
              <a:rPr lang="zh-CN" altLang="en-US" sz="2800" b="1" dirty="0">
                <a:solidFill>
                  <a:srgbClr val="000000"/>
                </a:solidFill>
                <a:latin typeface="宋体" panose="02010600030101010101" pitchFamily="2" charset="-122"/>
              </a:rPr>
              <a:t>为官方语言，但英语和法语也被广泛使用。</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⑶文化</a:t>
            </a:r>
            <a:r>
              <a:rPr lang="zh-CN" altLang="en-US" sz="2800" b="1" dirty="0" smtClean="0">
                <a:solidFill>
                  <a:srgbClr val="FF0000"/>
                </a:solidFill>
                <a:latin typeface="宋体" panose="02010600030101010101" pitchFamily="2" charset="-122"/>
              </a:rPr>
              <a:t>遗产</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古</a:t>
            </a:r>
            <a:r>
              <a:rPr lang="zh-CN" altLang="en-US" sz="2800" b="1" dirty="0">
                <a:solidFill>
                  <a:srgbClr val="000000"/>
                </a:solidFill>
                <a:latin typeface="宋体" panose="02010600030101010101" pitchFamily="2" charset="-122"/>
              </a:rPr>
              <a:t>埃及留下的诸多名胜古迹成为埃及乃至世界的文化遗产。</a:t>
            </a:r>
            <a:endParaRPr lang="zh-CN" altLang="en-US" sz="2800" b="1" dirty="0">
              <a:solidFill>
                <a:srgbClr val="000000"/>
              </a:solidFill>
              <a:latin typeface="宋体" panose="02010600030101010101" pitchFamily="2" charset="-122"/>
            </a:endParaRPr>
          </a:p>
        </p:txBody>
      </p:sp>
      <p:pic>
        <p:nvPicPr>
          <p:cNvPr id="11"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5007" y="98785"/>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494806" y="128109"/>
            <a:ext cx="4698722" cy="743986"/>
          </a:xfrm>
          <a:prstGeom prst="rect">
            <a:avLst/>
          </a:prstGeom>
        </p:spPr>
        <p:txBody>
          <a:bodyPr wrap="none">
            <a:spAutoFit/>
          </a:bodyPr>
          <a:lstStyle/>
          <a:p>
            <a:pPr>
              <a:lnSpc>
                <a:spcPct val="150000"/>
              </a:lnSpc>
            </a:pPr>
            <a:r>
              <a:rPr lang="zh-CN" altLang="en-US" sz="3200" b="1" dirty="0" smtClean="0">
                <a:solidFill>
                  <a:srgbClr val="D60093"/>
                </a:solidFill>
                <a:latin typeface="微软雅黑" panose="020B0503020204020204" pitchFamily="34" charset="-122"/>
                <a:ea typeface="微软雅黑" panose="020B0503020204020204" pitchFamily="34" charset="-122"/>
              </a:rPr>
              <a:t>发展中国家</a:t>
            </a:r>
            <a:r>
              <a:rPr lang="zh-CN" altLang="en-US" sz="3200" b="1" dirty="0">
                <a:solidFill>
                  <a:srgbClr val="D60093"/>
                </a:solidFill>
                <a:latin typeface="微软雅黑" panose="020B0503020204020204" pitchFamily="34" charset="-122"/>
                <a:ea typeface="微软雅黑" panose="020B0503020204020204" pitchFamily="34" charset="-122"/>
              </a:rPr>
              <a:t>文化的多元化</a:t>
            </a:r>
            <a:endParaRPr lang="zh-CN" altLang="en-US" sz="3200" b="1" dirty="0">
              <a:solidFill>
                <a:srgbClr val="D6009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占位符 13313"/>
          <p:cNvSpPr>
            <a:spLocks noGrp="1" noChangeArrowheads="1"/>
          </p:cNvSpPr>
          <p:nvPr>
            <p:ph idx="1"/>
          </p:nvPr>
        </p:nvSpPr>
        <p:spPr>
          <a:xfrm>
            <a:off x="368300" y="990600"/>
            <a:ext cx="11631562" cy="5318720"/>
          </a:xfrm>
        </p:spPr>
        <p:txBody>
          <a:bodyPr>
            <a:noAutofit/>
          </a:bodyPr>
          <a:lstStyle/>
          <a:p>
            <a:pPr marL="0" indent="0" eaLnBrk="1" hangingPunct="1">
              <a:lnSpc>
                <a:spcPct val="150000"/>
              </a:lnSpc>
              <a:buNone/>
            </a:pPr>
            <a:r>
              <a:rPr lang="zh-CN" altLang="en-US" sz="2800" b="1" dirty="0" smtClean="0">
                <a:latin typeface="宋体" panose="02010600030101010101" pitchFamily="2" charset="-122"/>
              </a:rPr>
              <a:t>（</a:t>
            </a:r>
            <a:r>
              <a:rPr lang="zh-CN" altLang="en-US" sz="2800" b="1" dirty="0">
                <a:latin typeface="宋体" panose="02010600030101010101" pitchFamily="2" charset="-122"/>
              </a:rPr>
              <a:t>2021·山东高考）如图是20世纪70年代历次不结盟国家和政府首脑会议发表的主要文件。它们反映出不结盟运动发展的目标是（  ）</a:t>
            </a:r>
            <a:endParaRPr lang="zh-CN" altLang="en-US" sz="2800" b="1" dirty="0">
              <a:latin typeface="宋体" panose="02010600030101010101" pitchFamily="2" charset="-122"/>
            </a:endParaRPr>
          </a:p>
          <a:p>
            <a:pPr eaLnBrk="1" hangingPunct="1">
              <a:lnSpc>
                <a:spcPct val="150000"/>
              </a:lnSpc>
            </a:pPr>
            <a:endParaRPr lang="zh-CN" altLang="en-US" sz="2400" b="1" dirty="0">
              <a:latin typeface="宋体" panose="02010600030101010101" pitchFamily="2" charset="-122"/>
            </a:endParaRPr>
          </a:p>
          <a:p>
            <a:pPr eaLnBrk="1" hangingPunct="1">
              <a:lnSpc>
                <a:spcPct val="150000"/>
              </a:lnSpc>
            </a:pPr>
            <a:endParaRPr lang="zh-CN" altLang="en-US" sz="2400" b="1" dirty="0">
              <a:latin typeface="宋体" panose="02010600030101010101" pitchFamily="2" charset="-122"/>
            </a:endParaRPr>
          </a:p>
          <a:p>
            <a:pPr eaLnBrk="1" hangingPunct="1">
              <a:lnSpc>
                <a:spcPct val="150000"/>
              </a:lnSpc>
            </a:pPr>
            <a:endParaRPr lang="zh-CN" altLang="en-US" sz="2400" b="1" dirty="0">
              <a:latin typeface="宋体" panose="02010600030101010101" pitchFamily="2" charset="-122"/>
            </a:endParaRPr>
          </a:p>
          <a:p>
            <a:pPr marL="0" indent="0" eaLnBrk="1" hangingPunct="1">
              <a:lnSpc>
                <a:spcPct val="150000"/>
              </a:lnSpc>
              <a:buNone/>
            </a:pPr>
            <a:endParaRPr lang="zh-CN" altLang="en-US" sz="2400" b="1" dirty="0">
              <a:latin typeface="宋体" panose="02010600030101010101" pitchFamily="2" charset="-122"/>
            </a:endParaRPr>
          </a:p>
          <a:p>
            <a:pPr marL="0" indent="0" eaLnBrk="1" hangingPunct="1">
              <a:lnSpc>
                <a:spcPct val="150000"/>
              </a:lnSpc>
              <a:buNone/>
            </a:pPr>
            <a:r>
              <a:rPr lang="zh-CN" altLang="en-US" sz="2400" b="1" dirty="0" smtClean="0">
                <a:latin typeface="宋体" panose="02010600030101010101" pitchFamily="2" charset="-122"/>
              </a:rPr>
              <a:t> </a:t>
            </a:r>
            <a:r>
              <a:rPr lang="zh-CN" altLang="en-US" sz="2800" b="1" dirty="0" smtClean="0">
                <a:latin typeface="宋体" panose="02010600030101010101" pitchFamily="2" charset="-122"/>
              </a:rPr>
              <a:t>A</a:t>
            </a:r>
            <a:r>
              <a:rPr lang="zh-CN" altLang="en-US" sz="2800" b="1" dirty="0">
                <a:latin typeface="宋体" panose="02010600030101010101" pitchFamily="2" charset="-122"/>
              </a:rPr>
              <a:t>．实现第三世界的经济合作    B．建立国际政治经济新秩序</a:t>
            </a:r>
            <a:endParaRPr lang="zh-CN" altLang="en-US" sz="2800" b="1" dirty="0">
              <a:latin typeface="宋体" panose="02010600030101010101" pitchFamily="2" charset="-122"/>
            </a:endParaRPr>
          </a:p>
          <a:p>
            <a:pPr marL="0" indent="0" eaLnBrk="1" hangingPunct="1">
              <a:lnSpc>
                <a:spcPct val="150000"/>
              </a:lnSpc>
              <a:buNone/>
            </a:pPr>
            <a:r>
              <a:rPr lang="zh-CN" altLang="en-US" sz="2800" b="1" dirty="0" smtClean="0">
                <a:latin typeface="宋体" panose="02010600030101010101" pitchFamily="2" charset="-122"/>
              </a:rPr>
              <a:t> C</a:t>
            </a:r>
            <a:r>
              <a:rPr lang="zh-CN" altLang="en-US" sz="2800" b="1" dirty="0">
                <a:latin typeface="宋体" panose="02010600030101010101" pitchFamily="2" charset="-122"/>
              </a:rPr>
              <a:t>．维护亚非拉国家民族独立    D．构建政治经济一体化组织</a:t>
            </a:r>
            <a:endParaRPr lang="zh-CN" altLang="en-US" sz="2800" b="1" dirty="0">
              <a:latin typeface="宋体" panose="02010600030101010101" pitchFamily="2" charset="-122"/>
            </a:endParaRPr>
          </a:p>
        </p:txBody>
      </p:sp>
      <p:sp>
        <p:nvSpPr>
          <p:cNvPr id="13316" name="文本框 13315"/>
          <p:cNvSpPr txBox="1">
            <a:spLocks noChangeArrowheads="1"/>
          </p:cNvSpPr>
          <p:nvPr/>
        </p:nvSpPr>
        <p:spPr bwMode="auto">
          <a:xfrm>
            <a:off x="9513179" y="2996952"/>
            <a:ext cx="884651" cy="189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r>
              <a:rPr lang="en-US" altLang="zh-CN" sz="11500" b="1" dirty="0">
                <a:solidFill>
                  <a:srgbClr val="FF0000"/>
                </a:solidFill>
              </a:rPr>
              <a:t>B</a:t>
            </a:r>
            <a:endParaRPr lang="en-US" altLang="zh-CN" sz="11500" b="1" dirty="0">
              <a:solidFill>
                <a:srgbClr val="FF0000"/>
              </a:solidFill>
            </a:endParaRPr>
          </a:p>
        </p:txBody>
      </p:sp>
      <p:pic>
        <p:nvPicPr>
          <p:cNvPr id="29704" name="图片 -214748249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4726" y="2276872"/>
            <a:ext cx="7056784" cy="277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ppt_x"/>
                                          </p:val>
                                        </p:tav>
                                        <p:tav tm="100000">
                                          <p:val>
                                            <p:strVal val="#ppt_x"/>
                                          </p:val>
                                        </p:tav>
                                      </p:tavLst>
                                    </p:anim>
                                    <p:anim calcmode="lin" valueType="num">
                                      <p:cBhvr>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占位符 13313"/>
          <p:cNvSpPr>
            <a:spLocks noGrp="1" noChangeArrowheads="1"/>
          </p:cNvSpPr>
          <p:nvPr>
            <p:ph idx="1"/>
          </p:nvPr>
        </p:nvSpPr>
        <p:spPr>
          <a:xfrm>
            <a:off x="478582" y="1090084"/>
            <a:ext cx="11377263" cy="5190067"/>
          </a:xfrm>
        </p:spPr>
        <p:txBody>
          <a:bodyPr>
            <a:normAutofit/>
          </a:bodyPr>
          <a:lstStyle/>
          <a:p>
            <a:pPr marL="0" indent="0">
              <a:lnSpc>
                <a:spcPct val="140000"/>
              </a:lnSpc>
              <a:spcBef>
                <a:spcPts val="15"/>
              </a:spcBef>
              <a:buNone/>
            </a:pPr>
            <a:r>
              <a:rPr lang="zh-CN" altLang="en-US" b="1" dirty="0" smtClean="0">
                <a:latin typeface="宋体" panose="02010600030101010101" pitchFamily="2" charset="-122"/>
              </a:rPr>
              <a:t>（</a:t>
            </a:r>
            <a:r>
              <a:rPr lang="zh-CN" altLang="en-US" b="1" dirty="0">
                <a:latin typeface="宋体" panose="02010600030101010101" pitchFamily="2" charset="-122"/>
              </a:rPr>
              <a:t>2021·湖北高考）1960 年，尼日利亚作家阿契贝发表小说《动荡》。小说主人公奥比在伦敦街头遇到可以用本部族语言交流的尼日利亚人时感到高兴，为与不同部族的尼日利亚人只能用宗主国语言英语交流而感到羞耻。作者通过该情节表达了对于（  ）</a:t>
            </a:r>
            <a:endParaRPr lang="zh-CN" altLang="en-US" b="1" dirty="0">
              <a:latin typeface="宋体" panose="02010600030101010101" pitchFamily="2" charset="-122"/>
            </a:endParaRPr>
          </a:p>
          <a:p>
            <a:pPr marL="0" indent="0">
              <a:lnSpc>
                <a:spcPct val="140000"/>
              </a:lnSpc>
              <a:spcBef>
                <a:spcPts val="15"/>
              </a:spcBef>
              <a:buNone/>
            </a:pPr>
            <a:r>
              <a:rPr lang="zh-CN" altLang="en-US" b="1" dirty="0">
                <a:latin typeface="宋体" panose="02010600030101010101" pitchFamily="2" charset="-122"/>
              </a:rPr>
              <a:t>A．民族文化认同的忧虑    B．殖民经济霸权的批判</a:t>
            </a:r>
            <a:endParaRPr lang="zh-CN" altLang="en-US" b="1" dirty="0">
              <a:latin typeface="宋体" panose="02010600030101010101" pitchFamily="2" charset="-122"/>
            </a:endParaRPr>
          </a:p>
          <a:p>
            <a:pPr marL="0" indent="0">
              <a:lnSpc>
                <a:spcPct val="140000"/>
              </a:lnSpc>
              <a:spcBef>
                <a:spcPts val="15"/>
              </a:spcBef>
              <a:buNone/>
            </a:pPr>
            <a:r>
              <a:rPr lang="zh-CN" altLang="en-US" b="1" dirty="0">
                <a:latin typeface="宋体" panose="02010600030101010101" pitchFamily="2" charset="-122"/>
              </a:rPr>
              <a:t>C．国家日渐开放的欣慰    D．大国政治对抗的不满</a:t>
            </a:r>
            <a:endParaRPr lang="zh-CN" altLang="en-US" b="1" dirty="0">
              <a:latin typeface="宋体" panose="02010600030101010101" pitchFamily="2" charset="-122"/>
            </a:endParaRPr>
          </a:p>
        </p:txBody>
      </p:sp>
      <p:sp>
        <p:nvSpPr>
          <p:cNvPr id="13316" name="文本框 13315"/>
          <p:cNvSpPr txBox="1">
            <a:spLocks noChangeArrowheads="1"/>
          </p:cNvSpPr>
          <p:nvPr/>
        </p:nvSpPr>
        <p:spPr bwMode="auto">
          <a:xfrm>
            <a:off x="4799062" y="3789040"/>
            <a:ext cx="884651" cy="16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r>
              <a:rPr lang="en-US" altLang="zh-CN" sz="9600" b="1" dirty="0">
                <a:solidFill>
                  <a:srgbClr val="FF0000"/>
                </a:solidFill>
              </a:rPr>
              <a:t>A</a:t>
            </a:r>
            <a:endParaRPr lang="en-US" altLang="zh-CN" sz="9600" b="1" dirty="0">
              <a:solidFill>
                <a:srgbClr val="FF0000"/>
              </a:solidFill>
            </a:endParaRPr>
          </a:p>
        </p:txBody>
      </p:sp>
      <p:pic>
        <p:nvPicPr>
          <p:cNvPr id="9"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ppt_x"/>
                                          </p:val>
                                        </p:tav>
                                        <p:tav tm="100000">
                                          <p:val>
                                            <p:strVal val="#ppt_x"/>
                                          </p:val>
                                        </p:tav>
                                      </p:tavLst>
                                    </p:anim>
                                    <p:anim calcmode="lin" valueType="num">
                                      <p:cBhvr>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占位符 13313"/>
          <p:cNvSpPr>
            <a:spLocks noGrp="1" noChangeArrowheads="1"/>
          </p:cNvSpPr>
          <p:nvPr>
            <p:ph idx="1"/>
          </p:nvPr>
        </p:nvSpPr>
        <p:spPr>
          <a:xfrm>
            <a:off x="354119" y="1340768"/>
            <a:ext cx="11415537" cy="4137041"/>
          </a:xfrm>
        </p:spPr>
        <p:txBody>
          <a:bodyPr>
            <a:noAutofit/>
          </a:bodyPr>
          <a:lstStyle/>
          <a:p>
            <a:pPr marL="0" indent="0" eaLnBrk="1" hangingPunct="1">
              <a:buNone/>
            </a:pPr>
            <a:r>
              <a:rPr lang="zh-CN" altLang="en-US" b="1" dirty="0" smtClean="0">
                <a:latin typeface="宋体" panose="02010600030101010101" pitchFamily="2" charset="-122"/>
              </a:rPr>
              <a:t>（</a:t>
            </a:r>
            <a:r>
              <a:rPr lang="zh-CN" altLang="en-US" b="1" dirty="0">
                <a:latin typeface="宋体" panose="02010600030101010101" pitchFamily="2" charset="-122"/>
              </a:rPr>
              <a:t>2020·全国高考Ⅲ卷）1964年，主要由亚非拉国家组成的七十七国集团成立。在1975-2006年联合国决议中，围绕着裁军和国际安全议题，七十七国集团成员的意见基本一致。这种</a:t>
            </a:r>
            <a:r>
              <a:rPr lang="zh-CN" altLang="en-US" b="1" dirty="0" smtClean="0">
                <a:latin typeface="宋体" panose="02010600030101010101" pitchFamily="2" charset="-122"/>
              </a:rPr>
              <a:t>状况    </a:t>
            </a:r>
            <a:endParaRPr lang="en-US" altLang="zh-CN" b="1" dirty="0" smtClean="0">
              <a:latin typeface="宋体" panose="02010600030101010101" pitchFamily="2" charset="-122"/>
            </a:endParaRPr>
          </a:p>
          <a:p>
            <a:pPr marL="0" indent="0" eaLnBrk="1" hangingPunct="1">
              <a:buNone/>
            </a:pPr>
            <a:r>
              <a:rPr lang="en-US" altLang="zh-CN" b="1" dirty="0">
                <a:latin typeface="宋体" panose="02010600030101010101" pitchFamily="2" charset="-122"/>
              </a:rPr>
              <a:t> </a:t>
            </a:r>
            <a:r>
              <a:rPr lang="zh-CN" altLang="en-US" b="1" dirty="0" smtClean="0">
                <a:latin typeface="宋体" panose="02010600030101010101" pitchFamily="2" charset="-122"/>
              </a:rPr>
              <a:t>A</a:t>
            </a:r>
            <a:r>
              <a:rPr lang="zh-CN" altLang="en-US" b="1" dirty="0">
                <a:latin typeface="宋体" panose="02010600030101010101" pitchFamily="2" charset="-122"/>
              </a:rPr>
              <a:t>．确立了世界多极化的格局	       </a:t>
            </a:r>
            <a:endParaRPr lang="zh-CN" altLang="en-US" b="1" dirty="0">
              <a:latin typeface="宋体" panose="02010600030101010101" pitchFamily="2" charset="-122"/>
            </a:endParaRPr>
          </a:p>
          <a:p>
            <a:pPr marL="0" indent="0" eaLnBrk="1" hangingPunct="1">
              <a:buNone/>
            </a:pPr>
            <a:r>
              <a:rPr lang="zh-CN" altLang="en-US" b="1" dirty="0" smtClean="0">
                <a:latin typeface="宋体" panose="02010600030101010101" pitchFamily="2" charset="-122"/>
              </a:rPr>
              <a:t> B</a:t>
            </a:r>
            <a:r>
              <a:rPr lang="zh-CN" altLang="en-US" b="1" dirty="0">
                <a:latin typeface="宋体" panose="02010600030101010101" pitchFamily="2" charset="-122"/>
              </a:rPr>
              <a:t>．维护了发展中国家的共同利益</a:t>
            </a:r>
            <a:endParaRPr lang="zh-CN" altLang="en-US" b="1" dirty="0">
              <a:latin typeface="宋体" panose="02010600030101010101" pitchFamily="2" charset="-122"/>
            </a:endParaRPr>
          </a:p>
          <a:p>
            <a:pPr marL="0" indent="0" eaLnBrk="1" hangingPunct="1">
              <a:buNone/>
            </a:pPr>
            <a:r>
              <a:rPr lang="zh-CN" altLang="en-US" b="1" dirty="0" smtClean="0">
                <a:latin typeface="宋体" panose="02010600030101010101" pitchFamily="2" charset="-122"/>
              </a:rPr>
              <a:t> C</a:t>
            </a:r>
            <a:r>
              <a:rPr lang="zh-CN" altLang="en-US" b="1" dirty="0">
                <a:latin typeface="宋体" panose="02010600030101010101" pitchFamily="2" charset="-122"/>
              </a:rPr>
              <a:t>．遏制了战后全世界范围内的军备竞赛	</a:t>
            </a:r>
            <a:endParaRPr lang="zh-CN" altLang="en-US" b="1" dirty="0">
              <a:latin typeface="宋体" panose="02010600030101010101" pitchFamily="2" charset="-122"/>
            </a:endParaRPr>
          </a:p>
          <a:p>
            <a:pPr marL="0" indent="0" eaLnBrk="1" hangingPunct="1">
              <a:buNone/>
            </a:pPr>
            <a:r>
              <a:rPr lang="zh-CN" altLang="en-US" b="1" dirty="0" smtClean="0">
                <a:latin typeface="宋体" panose="02010600030101010101" pitchFamily="2" charset="-122"/>
              </a:rPr>
              <a:t> D</a:t>
            </a:r>
            <a:r>
              <a:rPr lang="zh-CN" altLang="en-US" b="1" dirty="0">
                <a:latin typeface="宋体" panose="02010600030101010101" pitchFamily="2" charset="-122"/>
              </a:rPr>
              <a:t>．改变了发达国家主导国际政治的局面</a:t>
            </a:r>
            <a:endParaRPr lang="zh-CN" altLang="en-US" b="1" dirty="0">
              <a:latin typeface="宋体" panose="02010600030101010101" pitchFamily="2" charset="-122"/>
            </a:endParaRPr>
          </a:p>
        </p:txBody>
      </p:sp>
      <p:sp>
        <p:nvSpPr>
          <p:cNvPr id="13316" name="文本框 13315"/>
          <p:cNvSpPr txBox="1">
            <a:spLocks noChangeArrowheads="1"/>
          </p:cNvSpPr>
          <p:nvPr/>
        </p:nvSpPr>
        <p:spPr bwMode="auto">
          <a:xfrm>
            <a:off x="7607374" y="2636912"/>
            <a:ext cx="884651" cy="189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r>
              <a:rPr lang="en-US" altLang="zh-CN" sz="11500" b="1" dirty="0">
                <a:solidFill>
                  <a:srgbClr val="FF0000"/>
                </a:solidFill>
              </a:rPr>
              <a:t>B</a:t>
            </a:r>
            <a:endParaRPr lang="en-US" altLang="zh-CN" sz="11500" b="1" dirty="0">
              <a:solidFill>
                <a:srgbClr val="FF0000"/>
              </a:solidFill>
            </a:endParaRPr>
          </a:p>
        </p:txBody>
      </p:sp>
      <p:pic>
        <p:nvPicPr>
          <p:cNvPr id="9"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ppt_x"/>
                                          </p:val>
                                        </p:tav>
                                        <p:tav tm="100000">
                                          <p:val>
                                            <p:strVal val="#ppt_x"/>
                                          </p:val>
                                        </p:tav>
                                      </p:tavLst>
                                    </p:anim>
                                    <p:anim calcmode="lin" valueType="num">
                                      <p:cBhvr>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文本占位符 13313"/>
          <p:cNvSpPr>
            <a:spLocks noGrp="1" noChangeArrowheads="1"/>
          </p:cNvSpPr>
          <p:nvPr>
            <p:ph idx="1"/>
          </p:nvPr>
        </p:nvSpPr>
        <p:spPr>
          <a:xfrm>
            <a:off x="368301" y="1164167"/>
            <a:ext cx="11487546" cy="4938184"/>
          </a:xfrm>
        </p:spPr>
        <p:txBody>
          <a:bodyPr>
            <a:noAutofit/>
          </a:bodyPr>
          <a:lstStyle/>
          <a:p>
            <a:pPr marL="0" indent="0" eaLnBrk="1" hangingPunct="1">
              <a:lnSpc>
                <a:spcPct val="150000"/>
              </a:lnSpc>
              <a:buNone/>
            </a:pPr>
            <a:r>
              <a:rPr lang="zh-CN" altLang="en-US" sz="2800" b="1" dirty="0" smtClean="0">
                <a:latin typeface="宋体" panose="02010600030101010101" pitchFamily="2" charset="-122"/>
              </a:rPr>
              <a:t>（</a:t>
            </a:r>
            <a:r>
              <a:rPr lang="zh-CN" altLang="en-US" sz="2800" b="1" dirty="0">
                <a:latin typeface="宋体" panose="02010600030101010101" pitchFamily="2" charset="-122"/>
              </a:rPr>
              <a:t>2020·海南高考）20世纪70年代以前，拉美各国外交政策的意识形态一直很浓。70年代，拉美大多数国家承认国际关系中的多种意识形态，主张不同社会政治制度国家和平共处，开展“多元外交”。这一</a:t>
            </a:r>
            <a:r>
              <a:rPr lang="zh-CN" altLang="en-US" sz="2800" b="1" dirty="0" smtClean="0">
                <a:latin typeface="宋体" panose="02010600030101010101" pitchFamily="2" charset="-122"/>
              </a:rPr>
              <a:t>变化 </a:t>
            </a:r>
            <a:endParaRPr lang="en-US" altLang="zh-CN" sz="2800" b="1" dirty="0" smtClean="0">
              <a:latin typeface="宋体" panose="02010600030101010101" pitchFamily="2" charset="-122"/>
            </a:endParaRPr>
          </a:p>
          <a:p>
            <a:pPr marL="0" indent="0" eaLnBrk="1" hangingPunct="1">
              <a:lnSpc>
                <a:spcPct val="150000"/>
              </a:lnSpc>
              <a:buNone/>
            </a:pPr>
            <a:r>
              <a:rPr lang="zh-CN" altLang="en-US" sz="2800" b="1" dirty="0" smtClean="0">
                <a:latin typeface="宋体" panose="02010600030101010101" pitchFamily="2" charset="-122"/>
              </a:rPr>
              <a:t> A</a:t>
            </a:r>
            <a:r>
              <a:rPr lang="zh-CN" altLang="en-US" sz="2800" b="1" dirty="0">
                <a:latin typeface="宋体" panose="02010600030101010101" pitchFamily="2" charset="-122"/>
              </a:rPr>
              <a:t>．顺应了世界政治格局多极化趋势</a:t>
            </a:r>
            <a:endParaRPr lang="zh-CN" altLang="en-US" sz="2800" b="1" dirty="0">
              <a:latin typeface="宋体" panose="02010600030101010101" pitchFamily="2" charset="-122"/>
            </a:endParaRPr>
          </a:p>
          <a:p>
            <a:pPr marL="0" indent="0" eaLnBrk="1" hangingPunct="1">
              <a:lnSpc>
                <a:spcPct val="150000"/>
              </a:lnSpc>
              <a:buNone/>
            </a:pPr>
            <a:r>
              <a:rPr lang="zh-CN" altLang="en-US" sz="2800" b="1" dirty="0" smtClean="0">
                <a:latin typeface="宋体" panose="02010600030101010101" pitchFamily="2" charset="-122"/>
              </a:rPr>
              <a:t> B</a:t>
            </a:r>
            <a:r>
              <a:rPr lang="zh-CN" altLang="en-US" sz="2800" b="1" dirty="0">
                <a:latin typeface="宋体" panose="02010600030101010101" pitchFamily="2" charset="-122"/>
              </a:rPr>
              <a:t>．推动了亚非拉国家不结盟运动正式形成</a:t>
            </a:r>
            <a:endParaRPr lang="zh-CN" altLang="en-US" sz="2800" b="1" dirty="0">
              <a:latin typeface="宋体" panose="02010600030101010101" pitchFamily="2" charset="-122"/>
            </a:endParaRPr>
          </a:p>
          <a:p>
            <a:pPr marL="0" indent="0" eaLnBrk="1" hangingPunct="1">
              <a:lnSpc>
                <a:spcPct val="150000"/>
              </a:lnSpc>
              <a:buNone/>
            </a:pPr>
            <a:r>
              <a:rPr lang="zh-CN" altLang="en-US" sz="2800" b="1" dirty="0" smtClean="0">
                <a:latin typeface="宋体" panose="02010600030101010101" pitchFamily="2" charset="-122"/>
              </a:rPr>
              <a:t> C</a:t>
            </a:r>
            <a:r>
              <a:rPr lang="zh-CN" altLang="en-US" sz="2800" b="1" dirty="0">
                <a:latin typeface="宋体" panose="02010600030101010101" pitchFamily="2" charset="-122"/>
              </a:rPr>
              <a:t>．表明了“一超多强”局面的出现</a:t>
            </a:r>
            <a:endParaRPr lang="zh-CN" altLang="en-US" sz="2800" b="1" dirty="0">
              <a:latin typeface="宋体" panose="02010600030101010101" pitchFamily="2" charset="-122"/>
            </a:endParaRPr>
          </a:p>
          <a:p>
            <a:pPr marL="0" indent="0" eaLnBrk="1" hangingPunct="1">
              <a:lnSpc>
                <a:spcPct val="150000"/>
              </a:lnSpc>
              <a:buNone/>
            </a:pPr>
            <a:r>
              <a:rPr lang="zh-CN" altLang="en-US" sz="2800" b="1" dirty="0" smtClean="0">
                <a:latin typeface="宋体" panose="02010600030101010101" pitchFamily="2" charset="-122"/>
              </a:rPr>
              <a:t> D</a:t>
            </a:r>
            <a:r>
              <a:rPr lang="zh-CN" altLang="en-US" sz="2800" b="1" dirty="0">
                <a:latin typeface="宋体" panose="02010600030101010101" pitchFamily="2" charset="-122"/>
              </a:rPr>
              <a:t>．旨在应对欧盟国际地位提高带来的挑战</a:t>
            </a:r>
            <a:endParaRPr lang="zh-CN" altLang="en-US" sz="2800" b="1" dirty="0">
              <a:latin typeface="宋体" panose="02010600030101010101" pitchFamily="2" charset="-122"/>
            </a:endParaRPr>
          </a:p>
        </p:txBody>
      </p:sp>
      <p:sp>
        <p:nvSpPr>
          <p:cNvPr id="13316" name="文本框 13315"/>
          <p:cNvSpPr txBox="1">
            <a:spLocks noChangeArrowheads="1"/>
          </p:cNvSpPr>
          <p:nvPr/>
        </p:nvSpPr>
        <p:spPr bwMode="auto">
          <a:xfrm>
            <a:off x="8687494" y="3598796"/>
            <a:ext cx="884651" cy="16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r>
              <a:rPr lang="en-US" altLang="zh-CN" sz="9600" b="1">
                <a:solidFill>
                  <a:srgbClr val="FF0000"/>
                </a:solidFill>
              </a:rPr>
              <a:t>A</a:t>
            </a:r>
            <a:endParaRPr lang="en-US" altLang="zh-CN" sz="9600" b="1">
              <a:solidFill>
                <a:srgbClr val="FF0000"/>
              </a:solidFill>
            </a:endParaRPr>
          </a:p>
        </p:txBody>
      </p:sp>
      <p:pic>
        <p:nvPicPr>
          <p:cNvPr id="9"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ppt_x"/>
                                          </p:val>
                                        </p:tav>
                                        <p:tav tm="100000">
                                          <p:val>
                                            <p:strVal val="#ppt_x"/>
                                          </p:val>
                                        </p:tav>
                                      </p:tavLst>
                                    </p:anim>
                                    <p:anim calcmode="lin" valueType="num">
                                      <p:cBhvr>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8193"/>
          <p:cNvSpPr txBox="1"/>
          <p:nvPr/>
        </p:nvSpPr>
        <p:spPr>
          <a:xfrm>
            <a:off x="26249" y="900975"/>
            <a:ext cx="12029991" cy="867930"/>
          </a:xfrm>
          <a:prstGeom prst="rect">
            <a:avLst/>
          </a:prstGeom>
          <a:noFill/>
          <a:ln w="9525">
            <a:solidFill>
              <a:srgbClr val="C00000"/>
            </a:solidFill>
          </a:ln>
        </p:spPr>
        <p:txBody>
          <a:bodyPr wrap="square" anchor="t">
            <a:spAutoFit/>
          </a:bodyPr>
          <a:lstStyle/>
          <a:p>
            <a:pPr>
              <a:lnSpc>
                <a:spcPct val="90000"/>
              </a:lnSpc>
              <a:spcBef>
                <a:spcPts val="50"/>
              </a:spcBef>
              <a:spcAft>
                <a:spcPct val="0"/>
              </a:spcAft>
            </a:pPr>
            <a:r>
              <a:rPr lang="en-US" altLang="zh-CN" sz="2800" dirty="0">
                <a:solidFill>
                  <a:srgbClr val="CC3300"/>
                </a:solidFill>
                <a:latin typeface="Arial" panose="020B0604020202020204" pitchFamily="34" charset="0"/>
                <a:ea typeface="华文新魏" panose="02010800040101010101" pitchFamily="2" charset="-122"/>
              </a:rPr>
              <a:t>     </a:t>
            </a:r>
            <a:r>
              <a:rPr lang="en-US" altLang="zh-CN" sz="2800" dirty="0" smtClean="0">
                <a:solidFill>
                  <a:srgbClr val="CC3300"/>
                </a:solidFill>
                <a:latin typeface="Arial" panose="020B0604020202020204" pitchFamily="34" charset="0"/>
                <a:ea typeface="华文新魏" panose="02010800040101010101" pitchFamily="2" charset="-122"/>
              </a:rPr>
              <a:t> </a:t>
            </a:r>
            <a:r>
              <a:rPr lang="zh-CN" altLang="en-US" sz="2800" b="1" dirty="0" smtClean="0">
                <a:solidFill>
                  <a:srgbClr val="0000FF"/>
                </a:solidFill>
                <a:latin typeface="楷体" panose="02010609060101010101" charset="-122"/>
                <a:ea typeface="楷体" panose="02010609060101010101" charset="-122"/>
                <a:cs typeface="楷体" panose="02010609060101010101" charset="-122"/>
                <a:sym typeface="+mn-ea"/>
              </a:rPr>
              <a:t>世界</a:t>
            </a:r>
            <a:r>
              <a:rPr lang="zh-CN" altLang="en-US" sz="2800" b="1" dirty="0">
                <a:solidFill>
                  <a:srgbClr val="0000FF"/>
                </a:solidFill>
                <a:latin typeface="楷体" panose="02010609060101010101" charset="-122"/>
                <a:ea typeface="楷体" panose="02010609060101010101" charset="-122"/>
                <a:cs typeface="楷体" panose="02010609060101010101" charset="-122"/>
                <a:sym typeface="+mn-ea"/>
              </a:rPr>
              <a:t>殖民</a:t>
            </a:r>
            <a:r>
              <a:rPr lang="zh-CN" altLang="en-US" sz="2800" b="1" dirty="0" smtClean="0">
                <a:solidFill>
                  <a:srgbClr val="0000FF"/>
                </a:solidFill>
                <a:latin typeface="楷体" panose="02010609060101010101" charset="-122"/>
                <a:ea typeface="楷体" panose="02010609060101010101" charset="-122"/>
                <a:cs typeface="楷体" panose="02010609060101010101" charset="-122"/>
                <a:sym typeface="+mn-ea"/>
              </a:rPr>
              <a:t>体系</a:t>
            </a:r>
            <a:r>
              <a:rPr lang="zh-CN" altLang="zh-CN" sz="2800" b="1" dirty="0" smtClean="0">
                <a:solidFill>
                  <a:srgbClr val="223601"/>
                </a:solidFill>
                <a:latin typeface="楷体" panose="02010609060101010101" charset="-122"/>
                <a:ea typeface="楷体" panose="02010609060101010101" charset="-122"/>
                <a:cs typeface="楷体" panose="02010609060101010101" charset="-122"/>
              </a:rPr>
              <a:t>是</a:t>
            </a:r>
            <a:r>
              <a:rPr lang="zh-CN" altLang="zh-CN" sz="2800" b="1" dirty="0">
                <a:solidFill>
                  <a:srgbClr val="223601"/>
                </a:solidFill>
                <a:latin typeface="楷体" panose="02010609060101010101" charset="-122"/>
                <a:ea typeface="楷体" panose="02010609060101010101" charset="-122"/>
                <a:cs typeface="楷体" panose="02010609060101010101" charset="-122"/>
              </a:rPr>
              <a:t>指欧美资本主义列强压迫、奴役</a:t>
            </a:r>
            <a:r>
              <a:rPr lang="zh-CN" altLang="en-US" sz="2800" b="1" dirty="0">
                <a:solidFill>
                  <a:srgbClr val="223601"/>
                </a:solidFill>
                <a:latin typeface="楷体" panose="02010609060101010101" charset="-122"/>
                <a:ea typeface="楷体" panose="02010609060101010101" charset="-122"/>
                <a:cs typeface="楷体" panose="02010609060101010101" charset="-122"/>
              </a:rPr>
              <a:t>亚洲、非洲、拉丁美洲，变其为</a:t>
            </a:r>
            <a:r>
              <a:rPr lang="zh-CN" altLang="zh-CN" sz="2800" b="1" dirty="0">
                <a:solidFill>
                  <a:srgbClr val="223601"/>
                </a:solidFill>
                <a:latin typeface="楷体" panose="02010609060101010101" charset="-122"/>
                <a:ea typeface="楷体" panose="02010609060101010101" charset="-122"/>
                <a:cs typeface="楷体" panose="02010609060101010101" charset="-122"/>
              </a:rPr>
              <a:t>殖民地、半殖民地和附庸国</a:t>
            </a:r>
            <a:r>
              <a:rPr lang="zh-CN" altLang="en-US" sz="2800" b="1" dirty="0">
                <a:solidFill>
                  <a:srgbClr val="223601"/>
                </a:solidFill>
                <a:latin typeface="楷体" panose="02010609060101010101" charset="-122"/>
                <a:ea typeface="楷体" panose="02010609060101010101" charset="-122"/>
                <a:cs typeface="楷体" panose="02010609060101010101" charset="-122"/>
              </a:rPr>
              <a:t>所形成的体系</a:t>
            </a:r>
            <a:r>
              <a:rPr lang="zh-CN" altLang="zh-CN" sz="2800" b="1" dirty="0">
                <a:solidFill>
                  <a:srgbClr val="223601"/>
                </a:solidFill>
                <a:latin typeface="楷体" panose="02010609060101010101" charset="-122"/>
                <a:ea typeface="楷体" panose="02010609060101010101" charset="-122"/>
                <a:cs typeface="楷体" panose="02010609060101010101" charset="-122"/>
              </a:rPr>
              <a:t>。  </a:t>
            </a:r>
            <a:r>
              <a:rPr lang="zh-CN" altLang="zh-CN" sz="1200" b="1" dirty="0">
                <a:solidFill>
                  <a:srgbClr val="223601"/>
                </a:solidFill>
                <a:latin typeface="楷体" panose="02010609060101010101" charset="-122"/>
                <a:ea typeface="楷体" panose="02010609060101010101" charset="-122"/>
                <a:cs typeface="楷体" panose="02010609060101010101" charset="-122"/>
              </a:rPr>
              <a:t>  </a:t>
            </a:r>
            <a:r>
              <a:rPr lang="zh-CN" altLang="en-US" sz="1200" b="1" dirty="0">
                <a:solidFill>
                  <a:srgbClr val="223601"/>
                </a:solidFill>
                <a:latin typeface="楷体" panose="02010609060101010101" charset="-122"/>
                <a:ea typeface="楷体" panose="02010609060101010101" charset="-122"/>
                <a:cs typeface="楷体" panose="02010609060101010101" charset="-122"/>
              </a:rPr>
              <a:t>   </a:t>
            </a:r>
            <a:endParaRPr lang="zh-CN" altLang="zh-CN" sz="1200" b="1" dirty="0">
              <a:solidFill>
                <a:srgbClr val="223601"/>
              </a:solidFill>
              <a:latin typeface="楷体" panose="02010609060101010101" charset="-122"/>
              <a:ea typeface="楷体" panose="02010609060101010101" charset="-122"/>
              <a:cs typeface="楷体" panose="02010609060101010101" charset="-122"/>
            </a:endParaRPr>
          </a:p>
        </p:txBody>
      </p:sp>
      <p:grpSp>
        <p:nvGrpSpPr>
          <p:cNvPr id="5" name="组合 4"/>
          <p:cNvGrpSpPr/>
          <p:nvPr/>
        </p:nvGrpSpPr>
        <p:grpSpPr>
          <a:xfrm>
            <a:off x="121904" y="2286636"/>
            <a:ext cx="11944978" cy="4038331"/>
            <a:chOff x="120" y="2275"/>
            <a:chExt cx="14176" cy="6220"/>
          </a:xfrm>
        </p:grpSpPr>
        <p:pic>
          <p:nvPicPr>
            <p:cNvPr id="6" name="文本框 3"/>
            <p:cNvPicPr>
              <a:picLocks noChangeAspect="1"/>
            </p:cNvPicPr>
            <p:nvPr/>
          </p:nvPicPr>
          <p:blipFill>
            <a:blip r:embed="rId1"/>
            <a:stretch>
              <a:fillRect/>
            </a:stretch>
          </p:blipFill>
          <p:spPr bwMode="auto">
            <a:xfrm>
              <a:off x="120" y="2275"/>
              <a:ext cx="14176" cy="6220"/>
            </a:xfrm>
            <a:prstGeom prst="rect">
              <a:avLst/>
            </a:prstGeom>
            <a:solidFill>
              <a:srgbClr val="0000FF"/>
            </a:solidFill>
            <a:ln>
              <a:noFill/>
            </a:ln>
            <a:effectLst>
              <a:outerShdw blurRad="292100" dist="139700" dir="2700000" algn="tl" rotWithShape="0">
                <a:srgbClr val="333333">
                  <a:alpha val="65000"/>
                </a:srgbClr>
              </a:outerShdw>
            </a:effectLst>
          </p:spPr>
        </p:pic>
        <p:sp>
          <p:nvSpPr>
            <p:cNvPr id="10" name="文本框 9"/>
            <p:cNvSpPr txBox="1"/>
            <p:nvPr/>
          </p:nvSpPr>
          <p:spPr bwMode="auto">
            <a:xfrm>
              <a:off x="120" y="2275"/>
              <a:ext cx="1200" cy="567"/>
            </a:xfrm>
            <a:prstGeom prst="rect">
              <a:avLst/>
            </a:prstGeom>
            <a:solidFill>
              <a:sysClr val="window" lastClr="FFFFFF"/>
            </a:solidFill>
          </p:spPr>
          <p:txBody>
            <a:bodyPr wrap="square" rtlCol="0" anchor="t">
              <a:spAutoFit/>
            </a:bodyPr>
            <a:lstStyle/>
            <a:p>
              <a:pPr lvl="0" algn="l">
                <a:buClrTx/>
                <a:buSzTx/>
                <a:buFontTx/>
              </a:pPr>
              <a:r>
                <a:rPr lang="en-US" altLang="zh-CN" sz="1800" b="1">
                  <a:latin typeface="Arial" panose="020B0604020202020204" pitchFamily="34" charset="0"/>
                  <a:cs typeface="Arial" panose="020B0604020202020204" pitchFamily="34" charset="0"/>
                  <a:sym typeface="+mn-ea"/>
                </a:rPr>
                <a:t>1754</a:t>
              </a:r>
              <a:endParaRPr lang="en-US" altLang="zh-CN" sz="1800" b="1">
                <a:latin typeface="Arial" panose="020B0604020202020204" pitchFamily="34" charset="0"/>
                <a:cs typeface="Arial" panose="020B0604020202020204" pitchFamily="34" charset="0"/>
                <a:sym typeface="+mn-ea"/>
              </a:endParaRPr>
            </a:p>
          </p:txBody>
        </p:sp>
      </p:grpSp>
      <p:pic>
        <p:nvPicPr>
          <p:cNvPr id="7" name="文本框 2"/>
          <p:cNvPicPr>
            <a:picLocks noChangeAspect="1"/>
          </p:cNvPicPr>
          <p:nvPr/>
        </p:nvPicPr>
        <p:blipFill>
          <a:blip r:embed="rId2"/>
          <a:stretch>
            <a:fillRect/>
          </a:stretch>
        </p:blipFill>
        <p:spPr bwMode="auto">
          <a:xfrm>
            <a:off x="0" y="2286000"/>
            <a:ext cx="12190413" cy="4671392"/>
          </a:xfrm>
          <a:prstGeom prst="rect">
            <a:avLst/>
          </a:prstGeom>
          <a:solidFill>
            <a:srgbClr val="0000FF"/>
          </a:solidFill>
          <a:ln>
            <a:noFill/>
          </a:ln>
          <a:effectLst>
            <a:outerShdw blurRad="292100" dist="139700" dir="2700000" algn="tl" rotWithShape="0">
              <a:srgbClr val="333333">
                <a:alpha val="65000"/>
              </a:srgbClr>
            </a:outerShdw>
          </a:effectLst>
        </p:spPr>
      </p:pic>
      <p:grpSp>
        <p:nvGrpSpPr>
          <p:cNvPr id="11" name="组合 10"/>
          <p:cNvGrpSpPr/>
          <p:nvPr/>
        </p:nvGrpSpPr>
        <p:grpSpPr>
          <a:xfrm>
            <a:off x="6772" y="2028825"/>
            <a:ext cx="12190413" cy="4829175"/>
            <a:chOff x="117" y="2292"/>
            <a:chExt cx="14166" cy="6215"/>
          </a:xfrm>
        </p:grpSpPr>
        <p:pic>
          <p:nvPicPr>
            <p:cNvPr id="12" name="文本框 3"/>
            <p:cNvPicPr>
              <a:picLocks noChangeAspect="1"/>
            </p:cNvPicPr>
            <p:nvPr/>
          </p:nvPicPr>
          <p:blipFill>
            <a:blip r:embed="rId3"/>
            <a:stretch>
              <a:fillRect/>
            </a:stretch>
          </p:blipFill>
          <p:spPr bwMode="auto">
            <a:xfrm>
              <a:off x="117" y="2292"/>
              <a:ext cx="14166" cy="6215"/>
            </a:xfrm>
            <a:prstGeom prst="rect">
              <a:avLst/>
            </a:prstGeom>
            <a:solidFill>
              <a:srgbClr val="0000FF"/>
            </a:solidFill>
            <a:ln>
              <a:noFill/>
            </a:ln>
            <a:effectLst>
              <a:outerShdw blurRad="292100" dist="139700" dir="2700000" algn="tl" rotWithShape="0">
                <a:srgbClr val="333333">
                  <a:alpha val="65000"/>
                </a:srgbClr>
              </a:outerShdw>
            </a:effectLst>
          </p:spPr>
        </p:pic>
        <p:sp>
          <p:nvSpPr>
            <p:cNvPr id="13" name="文本框 12"/>
            <p:cNvSpPr txBox="1"/>
            <p:nvPr/>
          </p:nvSpPr>
          <p:spPr>
            <a:xfrm>
              <a:off x="152" y="2360"/>
              <a:ext cx="1200" cy="559"/>
            </a:xfrm>
            <a:prstGeom prst="rect">
              <a:avLst/>
            </a:prstGeom>
            <a:solidFill>
              <a:sysClr val="window" lastClr="FFFFFF"/>
            </a:solidFill>
          </p:spPr>
          <p:txBody>
            <a:bodyPr wrap="square" rtlCol="0">
              <a:spAutoFit/>
            </a:bodyPr>
            <a:lstStyle/>
            <a:p>
              <a:r>
                <a:rPr lang="en-US" altLang="zh-CN" b="1">
                  <a:latin typeface="Arial" panose="020B0604020202020204" pitchFamily="34" charset="0"/>
                  <a:cs typeface="Arial" panose="020B0604020202020204" pitchFamily="34" charset="0"/>
                </a:rPr>
                <a:t>1914</a:t>
              </a:r>
              <a:endParaRPr lang="en-US" altLang="zh-CN" b="1">
                <a:latin typeface="Arial" panose="020B0604020202020204" pitchFamily="34" charset="0"/>
                <a:cs typeface="Arial" panose="020B0604020202020204" pitchFamily="34" charset="0"/>
              </a:endParaRPr>
            </a:p>
          </p:txBody>
        </p:sp>
      </p:grpSp>
      <p:graphicFrame>
        <p:nvGraphicFramePr>
          <p:cNvPr id="14" name="表格 13"/>
          <p:cNvGraphicFramePr>
            <a:graphicFrameLocks noGrp="1"/>
          </p:cNvGraphicFramePr>
          <p:nvPr>
            <p:custDataLst>
              <p:tags r:id="rId4"/>
            </p:custDataLst>
          </p:nvPr>
        </p:nvGraphicFramePr>
        <p:xfrm>
          <a:off x="309915" y="2127138"/>
          <a:ext cx="11581122" cy="2494558"/>
        </p:xfrm>
        <a:graphic>
          <a:graphicData uri="http://schemas.openxmlformats.org/drawingml/2006/table">
            <a:tbl>
              <a:tblPr firstRow="1" firstCol="1" bandRow="1">
                <a:tableStyleId>{5C22544A-7EE6-4342-B048-85BDC9FD1C3A}</a:tableStyleId>
              </a:tblPr>
              <a:tblGrid>
                <a:gridCol w="2386387"/>
                <a:gridCol w="3435812"/>
                <a:gridCol w="1784410"/>
                <a:gridCol w="3974513"/>
              </a:tblGrid>
              <a:tr h="325759">
                <a:tc gridSpan="4">
                  <a:txBody>
                    <a:bodyPr/>
                    <a:lstStyle/>
                    <a:p>
                      <a:pPr>
                        <a:spcAft>
                          <a:spcPts val="1000"/>
                        </a:spcAft>
                        <a:buNone/>
                      </a:pPr>
                      <a:r>
                        <a:rPr lang="en-US" altLang="zh-CN" sz="2400" dirty="0">
                          <a:solidFill>
                            <a:srgbClr val="FF0000"/>
                          </a:solidFill>
                          <a:latin typeface="黑体" panose="02010609060101010101" pitchFamily="49" charset="-122"/>
                          <a:ea typeface="黑体" panose="02010609060101010101" pitchFamily="49" charset="-122"/>
                          <a:sym typeface="+mn-ea"/>
                        </a:rPr>
                        <a:t>                </a:t>
                      </a:r>
                      <a:r>
                        <a:rPr lang="en-US" altLang="zh-CN" sz="2400" dirty="0" smtClean="0">
                          <a:solidFill>
                            <a:srgbClr val="FF0000"/>
                          </a:solidFill>
                          <a:latin typeface="黑体" panose="02010609060101010101" pitchFamily="49" charset="-122"/>
                          <a:ea typeface="黑体" panose="02010609060101010101" pitchFamily="49" charset="-122"/>
                          <a:sym typeface="+mn-ea"/>
                        </a:rPr>
                        <a:t>         </a:t>
                      </a:r>
                      <a:r>
                        <a:rPr lang="zh-CN" altLang="zh-CN" sz="2800" dirty="0">
                          <a:solidFill>
                            <a:srgbClr val="FF0000"/>
                          </a:solidFill>
                          <a:latin typeface="黑体" panose="02010609060101010101" pitchFamily="49" charset="-122"/>
                          <a:ea typeface="黑体" panose="02010609060101010101" pitchFamily="49" charset="-122"/>
                          <a:sym typeface="+mn-ea"/>
                        </a:rPr>
                        <a:t>世界殖民体系的形成过程</a:t>
                      </a:r>
                      <a:endParaRPr lang="zh-CN" altLang="en-US" sz="28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hMerge="1">
                  <a:tcPr marL="51435" marR="51435"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hMerge="1">
                  <a:tcPr marL="51435" marR="51435"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hMerge="1">
                  <a:tcPr marL="51435" marR="51435"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lumMod val="20000"/>
                        <a:lumOff val="80000"/>
                      </a:schemeClr>
                    </a:solidFill>
                  </a:tcPr>
                </a:tc>
              </a:tr>
              <a:tr h="485539">
                <a:tc>
                  <a:txBody>
                    <a:bodyPr/>
                    <a:lstStyle/>
                    <a:p>
                      <a:pPr algn="ctr">
                        <a:spcAft>
                          <a:spcPts val="1000"/>
                        </a:spcAft>
                      </a:pPr>
                      <a:r>
                        <a:rPr lang="zh-CN" sz="2400" b="1" dirty="0">
                          <a:solidFill>
                            <a:schemeClr val="tx1"/>
                          </a:solidFill>
                          <a:effectLst/>
                          <a:latin typeface="黑体" panose="02010609060101010101" pitchFamily="49" charset="-122"/>
                          <a:ea typeface="黑体" panose="02010609060101010101" pitchFamily="49" charset="-122"/>
                        </a:rPr>
                        <a:t>时间</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a:spcAft>
                          <a:spcPts val="1000"/>
                        </a:spcAft>
                      </a:pPr>
                      <a:r>
                        <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阶段</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a:spcAft>
                          <a:spcPts val="1000"/>
                        </a:spcAft>
                      </a:pPr>
                      <a:r>
                        <a:rPr lang="zh-CN" sz="2400" b="1" dirty="0">
                          <a:solidFill>
                            <a:schemeClr val="tx1"/>
                          </a:solidFill>
                          <a:effectLst/>
                          <a:latin typeface="黑体" panose="02010609060101010101" pitchFamily="49" charset="-122"/>
                          <a:ea typeface="黑体" panose="02010609060101010101" pitchFamily="49" charset="-122"/>
                        </a:rPr>
                        <a:t>手段</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a:spcAft>
                          <a:spcPts val="1000"/>
                        </a:spcAft>
                      </a:pPr>
                      <a:r>
                        <a:rPr lang="zh-CN" sz="2400" b="1" dirty="0">
                          <a:solidFill>
                            <a:schemeClr val="tx1"/>
                          </a:solidFill>
                          <a:effectLst/>
                          <a:latin typeface="黑体" panose="02010609060101010101" pitchFamily="49" charset="-122"/>
                          <a:ea typeface="黑体" panose="02010609060101010101" pitchFamily="49" charset="-122"/>
                        </a:rPr>
                        <a:t>结果</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lumMod val="20000"/>
                        <a:lumOff val="80000"/>
                      </a:schemeClr>
                    </a:solidFill>
                  </a:tcPr>
                </a:tc>
              </a:tr>
              <a:tr h="479819">
                <a:tc>
                  <a:txBody>
                    <a:bodyPr/>
                    <a:lstStyle/>
                    <a:p>
                      <a:pPr algn="ctr">
                        <a:spcAft>
                          <a:spcPts val="1000"/>
                        </a:spcAft>
                      </a:pPr>
                      <a:r>
                        <a:rPr lang="zh-CN" sz="2400" b="1" dirty="0" smtClean="0">
                          <a:solidFill>
                            <a:schemeClr val="tx1"/>
                          </a:solidFill>
                          <a:effectLst/>
                          <a:latin typeface="黑体" panose="02010609060101010101" pitchFamily="49" charset="-122"/>
                          <a:ea typeface="黑体" panose="02010609060101010101" pitchFamily="49" charset="-122"/>
                        </a:rPr>
                        <a:t>新</a:t>
                      </a:r>
                      <a:r>
                        <a:rPr lang="zh-CN" sz="2400" b="1" dirty="0">
                          <a:solidFill>
                            <a:schemeClr val="tx1"/>
                          </a:solidFill>
                          <a:effectLst/>
                          <a:latin typeface="黑体" panose="02010609060101010101" pitchFamily="49" charset="-122"/>
                          <a:ea typeface="黑体" panose="02010609060101010101" pitchFamily="49" charset="-122"/>
                        </a:rPr>
                        <a:t>航路开辟</a:t>
                      </a:r>
                      <a:endParaRPr lang="zh-CN" sz="2400" b="1" dirty="0">
                        <a:solidFill>
                          <a:schemeClr val="tx1"/>
                        </a:solidFill>
                        <a:effectLst/>
                        <a:latin typeface="黑体" panose="02010609060101010101" pitchFamily="49" charset="-122"/>
                        <a:ea typeface="黑体" panose="02010609060101010101" pitchFamily="49" charset="-122"/>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spcAft>
                          <a:spcPts val="1000"/>
                        </a:spcAft>
                      </a:pPr>
                      <a:r>
                        <a:rPr lang="zh-CN" sz="2400" b="1" dirty="0">
                          <a:solidFill>
                            <a:schemeClr val="tx1"/>
                          </a:solidFill>
                          <a:effectLst/>
                          <a:latin typeface="黑体" panose="02010609060101010101" pitchFamily="49" charset="-122"/>
                          <a:ea typeface="黑体" panose="02010609060101010101" pitchFamily="49" charset="-122"/>
                        </a:rPr>
                        <a:t>资本主义原始积累时期</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a:spcAft>
                          <a:spcPts val="1000"/>
                        </a:spcAft>
                      </a:pPr>
                      <a:r>
                        <a:rPr lang="zh-CN" sz="2400" b="1" dirty="0" smtClean="0">
                          <a:solidFill>
                            <a:schemeClr val="tx1"/>
                          </a:solidFill>
                          <a:effectLst/>
                          <a:latin typeface="黑体" panose="02010609060101010101" pitchFamily="49" charset="-122"/>
                          <a:ea typeface="黑体" panose="02010609060101010101" pitchFamily="49" charset="-122"/>
                        </a:rPr>
                        <a:t>暴力</a:t>
                      </a:r>
                      <a:r>
                        <a:rPr lang="zh-CN" sz="2400" b="1" dirty="0">
                          <a:solidFill>
                            <a:schemeClr val="tx1"/>
                          </a:solidFill>
                          <a:effectLst/>
                          <a:latin typeface="黑体" panose="02010609060101010101" pitchFamily="49" charset="-122"/>
                          <a:ea typeface="黑体" panose="02010609060101010101" pitchFamily="49" charset="-122"/>
                        </a:rPr>
                        <a:t>掠夺</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spcAft>
                          <a:spcPts val="1000"/>
                        </a:spcAft>
                      </a:pPr>
                      <a:r>
                        <a:rPr lang="zh-CN" sz="2400" b="1">
                          <a:solidFill>
                            <a:schemeClr val="tx1"/>
                          </a:solidFill>
                          <a:effectLst/>
                          <a:latin typeface="黑体" panose="02010609060101010101" pitchFamily="49" charset="-122"/>
                          <a:ea typeface="黑体" panose="02010609060101010101" pitchFamily="49" charset="-122"/>
                        </a:rPr>
                        <a:t>资本主义殖民体系开始形成</a:t>
                      </a:r>
                      <a:endParaRPr lang="zh-CN" sz="2400" b="1">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r h="546107">
                <a:tc>
                  <a:txBody>
                    <a:bodyPr/>
                    <a:lstStyle/>
                    <a:p>
                      <a:pPr>
                        <a:spcAft>
                          <a:spcPts val="1000"/>
                        </a:spcAft>
                      </a:pPr>
                      <a:r>
                        <a:rPr lang="zh-CN" sz="2400" b="1" dirty="0" smtClean="0">
                          <a:solidFill>
                            <a:schemeClr val="tx1"/>
                          </a:solidFill>
                          <a:effectLst/>
                          <a:latin typeface="黑体" panose="02010609060101010101" pitchFamily="49" charset="-122"/>
                          <a:ea typeface="黑体" panose="02010609060101010101" pitchFamily="49" charset="-122"/>
                        </a:rPr>
                        <a:t>第一次</a:t>
                      </a:r>
                      <a:r>
                        <a:rPr lang="zh-CN" sz="2400" b="1" dirty="0">
                          <a:solidFill>
                            <a:schemeClr val="tx1"/>
                          </a:solidFill>
                          <a:effectLst/>
                          <a:latin typeface="黑体" panose="02010609060101010101" pitchFamily="49" charset="-122"/>
                          <a:ea typeface="黑体" panose="02010609060101010101" pitchFamily="49" charset="-122"/>
                        </a:rPr>
                        <a:t>工业革命</a:t>
                      </a:r>
                      <a:endParaRPr lang="zh-CN" sz="2400" b="1" dirty="0">
                        <a:solidFill>
                          <a:schemeClr val="tx1"/>
                        </a:solidFill>
                        <a:effectLst/>
                        <a:latin typeface="黑体" panose="02010609060101010101" pitchFamily="49" charset="-122"/>
                        <a:ea typeface="黑体" panose="02010609060101010101" pitchFamily="49" charset="-122"/>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spcAft>
                          <a:spcPts val="1000"/>
                        </a:spcAft>
                      </a:pPr>
                      <a:r>
                        <a:rPr lang="zh-CN" sz="2400" b="1" dirty="0">
                          <a:solidFill>
                            <a:schemeClr val="tx1"/>
                          </a:solidFill>
                          <a:effectLst/>
                          <a:latin typeface="黑体" panose="02010609060101010101" pitchFamily="49" charset="-122"/>
                          <a:ea typeface="黑体" panose="02010609060101010101" pitchFamily="49" charset="-122"/>
                        </a:rPr>
                        <a:t>自由资本主义时期</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a:spcAft>
                          <a:spcPts val="1000"/>
                        </a:spcAft>
                      </a:pPr>
                      <a:r>
                        <a:rPr lang="zh-CN" sz="2400" b="1" dirty="0" smtClean="0">
                          <a:solidFill>
                            <a:schemeClr val="tx1"/>
                          </a:solidFill>
                          <a:effectLst/>
                          <a:latin typeface="黑体" panose="02010609060101010101" pitchFamily="49" charset="-122"/>
                          <a:ea typeface="黑体" panose="02010609060101010101" pitchFamily="49" charset="-122"/>
                        </a:rPr>
                        <a:t>商品</a:t>
                      </a:r>
                      <a:r>
                        <a:rPr lang="zh-CN" sz="2400" b="1" dirty="0">
                          <a:solidFill>
                            <a:schemeClr val="tx1"/>
                          </a:solidFill>
                          <a:effectLst/>
                          <a:latin typeface="黑体" panose="02010609060101010101" pitchFamily="49" charset="-122"/>
                          <a:ea typeface="黑体" panose="02010609060101010101" pitchFamily="49" charset="-122"/>
                        </a:rPr>
                        <a:t>输出</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spcAft>
                          <a:spcPts val="1000"/>
                        </a:spcAft>
                      </a:pPr>
                      <a:r>
                        <a:rPr lang="zh-CN" sz="2400" b="1" dirty="0">
                          <a:solidFill>
                            <a:schemeClr val="tx1"/>
                          </a:solidFill>
                          <a:effectLst/>
                          <a:latin typeface="黑体" panose="02010609060101010101" pitchFamily="49" charset="-122"/>
                          <a:ea typeface="黑体" panose="02010609060101010101" pitchFamily="49" charset="-122"/>
                        </a:rPr>
                        <a:t>资本主义殖民体系基本形成</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r h="556373">
                <a:tc>
                  <a:txBody>
                    <a:bodyPr/>
                    <a:lstStyle/>
                    <a:p>
                      <a:pPr>
                        <a:spcAft>
                          <a:spcPts val="1000"/>
                        </a:spcAft>
                      </a:pPr>
                      <a:r>
                        <a:rPr lang="zh-CN" sz="2400" b="1" dirty="0" smtClean="0">
                          <a:solidFill>
                            <a:schemeClr val="tx1"/>
                          </a:solidFill>
                          <a:effectLst/>
                          <a:latin typeface="黑体" panose="02010609060101010101" pitchFamily="49" charset="-122"/>
                          <a:ea typeface="黑体" panose="02010609060101010101" pitchFamily="49" charset="-122"/>
                        </a:rPr>
                        <a:t>第二</a:t>
                      </a:r>
                      <a:r>
                        <a:rPr lang="zh-CN" sz="2400" b="1" dirty="0">
                          <a:solidFill>
                            <a:schemeClr val="tx1"/>
                          </a:solidFill>
                          <a:effectLst/>
                          <a:latin typeface="黑体" panose="02010609060101010101" pitchFamily="49" charset="-122"/>
                          <a:ea typeface="黑体" panose="02010609060101010101" pitchFamily="49" charset="-122"/>
                        </a:rPr>
                        <a:t>次工业革命</a:t>
                      </a:r>
                      <a:endParaRPr lang="zh-CN" sz="2400" b="1" dirty="0">
                        <a:solidFill>
                          <a:schemeClr val="tx1"/>
                        </a:solidFill>
                        <a:effectLst/>
                        <a:latin typeface="黑体" panose="02010609060101010101" pitchFamily="49" charset="-122"/>
                        <a:ea typeface="黑体" panose="02010609060101010101" pitchFamily="49" charset="-122"/>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spcAft>
                          <a:spcPts val="1000"/>
                        </a:spcAft>
                      </a:pPr>
                      <a:r>
                        <a:rPr lang="zh-CN" sz="2400" b="1" dirty="0">
                          <a:solidFill>
                            <a:schemeClr val="tx1"/>
                          </a:solidFill>
                          <a:effectLst/>
                          <a:latin typeface="黑体" panose="02010609060101010101" pitchFamily="49" charset="-122"/>
                          <a:ea typeface="黑体" panose="02010609060101010101" pitchFamily="49" charset="-122"/>
                        </a:rPr>
                        <a:t>垄断资本主义阶段</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lgn="ctr">
                        <a:spcAft>
                          <a:spcPts val="1000"/>
                        </a:spcAft>
                      </a:pPr>
                      <a:r>
                        <a:rPr lang="zh-CN" sz="2400" b="1" dirty="0" smtClean="0">
                          <a:solidFill>
                            <a:schemeClr val="tx1"/>
                          </a:solidFill>
                          <a:effectLst/>
                          <a:latin typeface="黑体" panose="02010609060101010101" pitchFamily="49" charset="-122"/>
                          <a:ea typeface="黑体" panose="02010609060101010101" pitchFamily="49" charset="-122"/>
                        </a:rPr>
                        <a:t>资本输出</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c>
                  <a:txBody>
                    <a:bodyPr/>
                    <a:lstStyle/>
                    <a:p>
                      <a:pPr>
                        <a:spcAft>
                          <a:spcPts val="1000"/>
                        </a:spcAft>
                      </a:pPr>
                      <a:r>
                        <a:rPr lang="zh-CN" sz="2400" b="1" dirty="0">
                          <a:solidFill>
                            <a:schemeClr val="tx1"/>
                          </a:solidFill>
                          <a:effectLst/>
                          <a:latin typeface="黑体" panose="02010609060101010101" pitchFamily="49" charset="-122"/>
                          <a:ea typeface="黑体" panose="02010609060101010101" pitchFamily="49" charset="-122"/>
                        </a:rPr>
                        <a:t>资本主义殖民体系最终形成</a:t>
                      </a:r>
                      <a:endParaRPr lang="zh-CN" sz="2400" b="1"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71" marR="68571"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3">
                        <a:lumMod val="20000"/>
                        <a:lumOff val="80000"/>
                      </a:schemeClr>
                    </a:solidFill>
                  </a:tcPr>
                </a:tc>
              </a:tr>
            </a:tbl>
          </a:graphicData>
        </a:graphic>
      </p:graphicFrame>
      <p:sp>
        <p:nvSpPr>
          <p:cNvPr id="15" name="文本框 17"/>
          <p:cNvSpPr txBox="1"/>
          <p:nvPr/>
        </p:nvSpPr>
        <p:spPr>
          <a:xfrm>
            <a:off x="297749" y="4832608"/>
            <a:ext cx="11593288" cy="1785104"/>
          </a:xfrm>
          <a:prstGeom prst="rect">
            <a:avLst/>
          </a:prstGeom>
          <a:solidFill>
            <a:srgbClr val="FFC000"/>
          </a:solidFill>
          <a:ln>
            <a:solidFill>
              <a:srgbClr val="FF0000"/>
            </a:solidFill>
          </a:ln>
        </p:spPr>
        <p:txBody>
          <a:bodyPr wrap="square" rtlCol="0">
            <a:spAutoFit/>
          </a:bodyPr>
          <a:lstStyle/>
          <a:p>
            <a:pPr marL="0" indent="0">
              <a:buNone/>
            </a:pPr>
            <a:r>
              <a:rPr lang="en-US" altLang="zh-CN" sz="2800" b="1" dirty="0">
                <a:latin typeface="楷体" panose="02010609060101010101" charset="-122"/>
                <a:ea typeface="楷体" panose="02010609060101010101" charset="-122"/>
                <a:cs typeface="楷体" panose="02010609060101010101" charset="-122"/>
                <a:sym typeface="+mn-ea"/>
              </a:rPr>
              <a:t>   </a:t>
            </a:r>
            <a:r>
              <a:rPr lang="en-US" altLang="zh-CN" sz="2700" b="1" dirty="0">
                <a:latin typeface="楷体" panose="02010609060101010101" charset="-122"/>
                <a:ea typeface="楷体" panose="02010609060101010101" charset="-122"/>
                <a:cs typeface="楷体" panose="02010609060101010101" charset="-122"/>
                <a:sym typeface="+mn-ea"/>
              </a:rPr>
              <a:t> </a:t>
            </a:r>
            <a:r>
              <a:rPr lang="zh-CN" altLang="en-US" sz="2700" b="1" dirty="0">
                <a:latin typeface="楷体" panose="02010609060101010101" charset="-122"/>
                <a:ea typeface="楷体" panose="02010609060101010101" charset="-122"/>
                <a:cs typeface="楷体" panose="02010609060101010101" charset="-122"/>
                <a:sym typeface="+mn-ea"/>
              </a:rPr>
              <a:t>殖民体系</a:t>
            </a:r>
            <a:r>
              <a:rPr lang="zh-CN" altLang="en-US" sz="2700" b="1" dirty="0">
                <a:solidFill>
                  <a:srgbClr val="0B0BD5"/>
                </a:solidFill>
                <a:latin typeface="楷体" panose="02010609060101010101" charset="-122"/>
                <a:ea typeface="楷体" panose="02010609060101010101" charset="-122"/>
                <a:cs typeface="楷体" panose="02010609060101010101" charset="-122"/>
                <a:sym typeface="+mn-ea"/>
              </a:rPr>
              <a:t>开始瓦解</a:t>
            </a:r>
            <a:r>
              <a:rPr lang="zh-CN" altLang="en-US" sz="2700" b="1" dirty="0">
                <a:latin typeface="楷体" panose="02010609060101010101" charset="-122"/>
                <a:ea typeface="楷体" panose="02010609060101010101" charset="-122"/>
                <a:cs typeface="楷体" panose="02010609060101010101" charset="-122"/>
                <a:sym typeface="+mn-ea"/>
              </a:rPr>
              <a:t>的历史潮流20世纪初就开始了。但是只有到了第二次世界大战之后才形成势不可挡的洪流。它首先在</a:t>
            </a:r>
            <a:r>
              <a:rPr lang="zh-CN" altLang="en-US" sz="2700" b="1" dirty="0">
                <a:solidFill>
                  <a:srgbClr val="FF0000"/>
                </a:solidFill>
                <a:latin typeface="楷体" panose="02010609060101010101" charset="-122"/>
                <a:ea typeface="楷体" panose="02010609060101010101" charset="-122"/>
                <a:cs typeface="楷体" panose="02010609060101010101" charset="-122"/>
                <a:sym typeface="+mn-ea"/>
              </a:rPr>
              <a:t>亚洲</a:t>
            </a:r>
            <a:r>
              <a:rPr lang="zh-CN" altLang="en-US" sz="2700" b="1" dirty="0">
                <a:latin typeface="楷体" panose="02010609060101010101" charset="-122"/>
                <a:ea typeface="楷体" panose="02010609060101010101" charset="-122"/>
                <a:cs typeface="楷体" panose="02010609060101010101" charset="-122"/>
                <a:sym typeface="+mn-ea"/>
              </a:rPr>
              <a:t>出现高潮。接着转向</a:t>
            </a:r>
            <a:r>
              <a:rPr lang="zh-CN" altLang="en-US" sz="2700" b="1" dirty="0">
                <a:solidFill>
                  <a:srgbClr val="FF0000"/>
                </a:solidFill>
                <a:latin typeface="楷体" panose="02010609060101010101" charset="-122"/>
                <a:ea typeface="楷体" panose="02010609060101010101" charset="-122"/>
                <a:cs typeface="楷体" panose="02010609060101010101" charset="-122"/>
                <a:sym typeface="+mn-ea"/>
              </a:rPr>
              <a:t>非洲</a:t>
            </a:r>
            <a:r>
              <a:rPr lang="zh-CN" altLang="en-US" sz="2700" b="1" dirty="0">
                <a:latin typeface="楷体" panose="02010609060101010101" charset="-122"/>
                <a:ea typeface="楷体" panose="02010609060101010101" charset="-122"/>
                <a:cs typeface="楷体" panose="02010609060101010101" charset="-122"/>
                <a:sym typeface="+mn-ea"/>
              </a:rPr>
              <a:t>和</a:t>
            </a:r>
            <a:r>
              <a:rPr lang="zh-CN" altLang="en-US" sz="2700" b="1" dirty="0">
                <a:solidFill>
                  <a:srgbClr val="FF0000"/>
                </a:solidFill>
                <a:latin typeface="楷体" panose="02010609060101010101" charset="-122"/>
                <a:ea typeface="楷体" panose="02010609060101010101" charset="-122"/>
                <a:cs typeface="楷体" panose="02010609060101010101" charset="-122"/>
                <a:sym typeface="+mn-ea"/>
              </a:rPr>
              <a:t>拉丁美洲</a:t>
            </a:r>
            <a:r>
              <a:rPr lang="zh-CN" altLang="en-US" sz="2700" b="1" dirty="0">
                <a:latin typeface="楷体" panose="02010609060101010101" charset="-122"/>
                <a:ea typeface="楷体" panose="02010609060101010101" charset="-122"/>
                <a:cs typeface="楷体" panose="02010609060101010101" charset="-122"/>
                <a:sym typeface="+mn-ea"/>
              </a:rPr>
              <a:t>，一浪高过一浪，殖民体系的堤坝一块块塌落。</a:t>
            </a:r>
            <a:endParaRPr lang="zh-CN" altLang="en-US" sz="2700" b="1" dirty="0">
              <a:latin typeface="楷体" panose="02010609060101010101" charset="-122"/>
              <a:ea typeface="楷体" panose="02010609060101010101" charset="-122"/>
              <a:cs typeface="楷体" panose="02010609060101010101" charset="-122"/>
            </a:endParaRPr>
          </a:p>
          <a:p>
            <a:pPr marL="0" indent="0">
              <a:buNone/>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b="1" dirty="0" smtClean="0">
                <a:latin typeface="仿宋" panose="02010609060101010101" charset="-122"/>
                <a:ea typeface="仿宋" panose="02010609060101010101" charset="-122"/>
                <a:cs typeface="仿宋" panose="02010609060101010101" charset="-122"/>
                <a:sym typeface="+mn-ea"/>
              </a:rPr>
              <a:t>—— </a:t>
            </a:r>
            <a:r>
              <a:rPr lang="zh-CN" altLang="en-US" sz="2400" b="1" dirty="0">
                <a:latin typeface="仿宋" panose="02010609060101010101" charset="-122"/>
                <a:ea typeface="仿宋" panose="02010609060101010101" charset="-122"/>
                <a:cs typeface="仿宋" panose="02010609060101010101" charset="-122"/>
                <a:sym typeface="+mn-ea"/>
              </a:rPr>
              <a:t>吴于廑 齐世荣《世界</a:t>
            </a:r>
            <a:r>
              <a:rPr lang="zh-CN" altLang="en-US" sz="2400" b="1" dirty="0" smtClean="0">
                <a:latin typeface="仿宋" panose="02010609060101010101" charset="-122"/>
                <a:ea typeface="仿宋" panose="02010609060101010101" charset="-122"/>
                <a:cs typeface="仿宋" panose="02010609060101010101" charset="-122"/>
                <a:sym typeface="+mn-ea"/>
              </a:rPr>
              <a:t>史</a:t>
            </a:r>
            <a:r>
              <a:rPr lang="en-US" altLang="zh-CN" sz="2400" b="1" dirty="0" smtClean="0">
                <a:latin typeface="仿宋" panose="02010609060101010101" charset="-122"/>
                <a:ea typeface="仿宋" panose="02010609060101010101" charset="-122"/>
                <a:cs typeface="仿宋" panose="02010609060101010101" charset="-122"/>
                <a:sym typeface="+mn-ea"/>
              </a:rPr>
              <a:t>·</a:t>
            </a:r>
            <a:r>
              <a:rPr lang="zh-CN" altLang="en-US" sz="2400" b="1" dirty="0" smtClean="0">
                <a:latin typeface="仿宋" panose="02010609060101010101" charset="-122"/>
                <a:ea typeface="仿宋" panose="02010609060101010101" charset="-122"/>
                <a:cs typeface="仿宋" panose="02010609060101010101" charset="-122"/>
                <a:sym typeface="+mn-ea"/>
              </a:rPr>
              <a:t>现</a:t>
            </a:r>
            <a:r>
              <a:rPr lang="zh-CN" altLang="en-US" sz="2400" b="1" dirty="0">
                <a:latin typeface="仿宋" panose="02010609060101010101" charset="-122"/>
                <a:ea typeface="仿宋" panose="02010609060101010101" charset="-122"/>
                <a:cs typeface="仿宋" panose="02010609060101010101" charset="-122"/>
                <a:sym typeface="+mn-ea"/>
              </a:rPr>
              <a:t>代史编》下卷</a:t>
            </a:r>
            <a:endParaRPr lang="zh-CN" altLang="en-US" sz="2400" b="1" dirty="0"/>
          </a:p>
        </p:txBody>
      </p:sp>
      <p:pic>
        <p:nvPicPr>
          <p:cNvPr id="1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01" y="35583"/>
            <a:ext cx="3665538" cy="86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990750" y="175891"/>
            <a:ext cx="2646878" cy="584775"/>
          </a:xfrm>
          <a:prstGeom prst="rect">
            <a:avLst/>
          </a:prstGeom>
        </p:spPr>
        <p:txBody>
          <a:bodyPr wrap="none">
            <a:spAutoFit/>
          </a:bodyPr>
          <a:lstStyle/>
          <a:p>
            <a:pPr lvl="0" algn="just">
              <a:spcAft>
                <a:spcPct val="0"/>
              </a:spcAft>
              <a:buClrTx/>
              <a:buSzTx/>
              <a:buFontTx/>
            </a:pPr>
            <a:r>
              <a:rPr lang="zh-CN" altLang="en-US" sz="3200" b="1" kern="100" dirty="0">
                <a:solidFill>
                  <a:srgbClr val="D60093"/>
                </a:solidFill>
                <a:latin typeface="微软雅黑" panose="020B0503020204020204" pitchFamily="34" charset="-122"/>
                <a:ea typeface="微软雅黑" panose="020B0503020204020204" pitchFamily="34" charset="-122"/>
                <a:cs typeface="Times New Roman" panose="02020603050405020304" pitchFamily="18" charset="0"/>
                <a:sym typeface="+mn-ea"/>
              </a:rPr>
              <a:t>世界殖民体系</a:t>
            </a:r>
            <a:endParaRPr lang="zh-CN" altLang="en-US" sz="3200" b="1" kern="100" dirty="0">
              <a:solidFill>
                <a:srgbClr val="D60093"/>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0" fill="hold"/>
                                        <p:tgtEl>
                                          <p:spTgt spid="14"/>
                                        </p:tgtEl>
                                        <p:attrNameLst>
                                          <p:attrName>ppt_x</p:attrName>
                                        </p:attrNameLst>
                                      </p:cBhvr>
                                      <p:tavLst>
                                        <p:tav tm="0">
                                          <p:val>
                                            <p:strVal val="#ppt_x"/>
                                          </p:val>
                                        </p:tav>
                                        <p:tav tm="100000">
                                          <p:val>
                                            <p:strVal val="#ppt_x"/>
                                          </p:val>
                                        </p:tav>
                                      </p:tavLst>
                                    </p:anim>
                                    <p:anim calcmode="lin" valueType="num">
                                      <p:cBhvr additive="base">
                                        <p:cTn id="20"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占位符 13313"/>
          <p:cNvSpPr>
            <a:spLocks noGrp="1" noChangeArrowheads="1"/>
          </p:cNvSpPr>
          <p:nvPr>
            <p:ph idx="1"/>
          </p:nvPr>
        </p:nvSpPr>
        <p:spPr>
          <a:xfrm>
            <a:off x="368300" y="1094469"/>
            <a:ext cx="11271522" cy="5190067"/>
          </a:xfrm>
        </p:spPr>
        <p:txBody>
          <a:bodyPr>
            <a:normAutofit/>
          </a:bodyPr>
          <a:lstStyle/>
          <a:p>
            <a:pPr marL="0" indent="0">
              <a:lnSpc>
                <a:spcPct val="140000"/>
              </a:lnSpc>
              <a:spcBef>
                <a:spcPts val="15"/>
              </a:spcBef>
              <a:buNone/>
            </a:pPr>
            <a:r>
              <a:rPr lang="zh-CN" altLang="en-US" b="1" dirty="0" smtClean="0">
                <a:latin typeface="宋体" panose="02010600030101010101" pitchFamily="2" charset="-122"/>
              </a:rPr>
              <a:t>（</a:t>
            </a:r>
            <a:r>
              <a:rPr lang="zh-CN" altLang="en-US" b="1" dirty="0">
                <a:latin typeface="宋体" panose="02010600030101010101" pitchFamily="2" charset="-122"/>
              </a:rPr>
              <a:t>2018·全国高考Ⅰ卷） 下图反映了1945—1975年间联合国成员国的变化情况，这</a:t>
            </a:r>
            <a:r>
              <a:rPr lang="zh-CN" altLang="en-US" b="1" dirty="0" smtClean="0">
                <a:latin typeface="宋体" panose="02010600030101010101" pitchFamily="2" charset="-122"/>
              </a:rPr>
              <a:t>表明</a:t>
            </a:r>
            <a:endParaRPr lang="en-US" altLang="zh-CN" b="1" dirty="0" smtClean="0">
              <a:latin typeface="宋体" panose="02010600030101010101" pitchFamily="2" charset="-122"/>
            </a:endParaRPr>
          </a:p>
          <a:p>
            <a:pPr marL="0" indent="0">
              <a:lnSpc>
                <a:spcPct val="140000"/>
              </a:lnSpc>
              <a:spcBef>
                <a:spcPts val="15"/>
              </a:spcBef>
              <a:buNone/>
            </a:pPr>
            <a:r>
              <a:rPr lang="zh-CN" altLang="en-US" b="1" dirty="0" smtClean="0">
                <a:latin typeface="宋体" panose="02010600030101010101" pitchFamily="2" charset="-122"/>
              </a:rPr>
              <a:t> A</a:t>
            </a:r>
            <a:r>
              <a:rPr lang="zh-CN" altLang="en-US" b="1" dirty="0">
                <a:latin typeface="宋体" panose="02010600030101010101" pitchFamily="2" charset="-122"/>
              </a:rPr>
              <a:t>．第三世界发展壮大</a:t>
            </a:r>
            <a:endParaRPr lang="zh-CN" altLang="en-US" b="1" dirty="0">
              <a:latin typeface="宋体" panose="02010600030101010101" pitchFamily="2" charset="-122"/>
            </a:endParaRPr>
          </a:p>
          <a:p>
            <a:pPr marL="0" indent="0">
              <a:lnSpc>
                <a:spcPct val="140000"/>
              </a:lnSpc>
              <a:spcBef>
                <a:spcPts val="15"/>
              </a:spcBef>
              <a:buNone/>
            </a:pPr>
            <a:r>
              <a:rPr lang="zh-CN" altLang="en-US" b="1" dirty="0" smtClean="0">
                <a:latin typeface="宋体" panose="02010600030101010101" pitchFamily="2" charset="-122"/>
              </a:rPr>
              <a:t> B</a:t>
            </a:r>
            <a:r>
              <a:rPr lang="zh-CN" altLang="en-US" b="1" dirty="0">
                <a:latin typeface="宋体" panose="02010600030101010101" pitchFamily="2" charset="-122"/>
              </a:rPr>
              <a:t>．欧共体的成员增加</a:t>
            </a:r>
            <a:endParaRPr lang="zh-CN" altLang="en-US" b="1" dirty="0">
              <a:latin typeface="宋体" panose="02010600030101010101" pitchFamily="2" charset="-122"/>
            </a:endParaRPr>
          </a:p>
          <a:p>
            <a:pPr marL="0" indent="0">
              <a:lnSpc>
                <a:spcPct val="140000"/>
              </a:lnSpc>
              <a:spcBef>
                <a:spcPts val="15"/>
              </a:spcBef>
              <a:buNone/>
            </a:pPr>
            <a:r>
              <a:rPr lang="zh-CN" altLang="en-US" b="1" dirty="0" smtClean="0">
                <a:latin typeface="宋体" panose="02010600030101010101" pitchFamily="2" charset="-122"/>
              </a:rPr>
              <a:t> C</a:t>
            </a:r>
            <a:r>
              <a:rPr lang="zh-CN" altLang="en-US" b="1" dirty="0">
                <a:latin typeface="宋体" panose="02010600030101010101" pitchFamily="2" charset="-122"/>
              </a:rPr>
              <a:t>．世界贸易范围明显扩大</a:t>
            </a:r>
            <a:endParaRPr lang="zh-CN" altLang="en-US" b="1" dirty="0">
              <a:latin typeface="宋体" panose="02010600030101010101" pitchFamily="2" charset="-122"/>
            </a:endParaRPr>
          </a:p>
          <a:p>
            <a:pPr marL="0" indent="0">
              <a:lnSpc>
                <a:spcPct val="140000"/>
              </a:lnSpc>
              <a:spcBef>
                <a:spcPts val="15"/>
              </a:spcBef>
              <a:buNone/>
            </a:pPr>
            <a:r>
              <a:rPr lang="zh-CN" altLang="en-US" b="1" dirty="0" smtClean="0">
                <a:latin typeface="宋体" panose="02010600030101010101" pitchFamily="2" charset="-122"/>
              </a:rPr>
              <a:t> D</a:t>
            </a:r>
            <a:r>
              <a:rPr lang="zh-CN" altLang="en-US" b="1" dirty="0">
                <a:latin typeface="宋体" panose="02010600030101010101" pitchFamily="2" charset="-122"/>
              </a:rPr>
              <a:t>．经济区域化的趋势加强</a:t>
            </a:r>
            <a:endParaRPr lang="zh-CN" altLang="en-US" b="1" dirty="0">
              <a:latin typeface="宋体" panose="02010600030101010101" pitchFamily="2" charset="-122"/>
            </a:endParaRPr>
          </a:p>
        </p:txBody>
      </p:sp>
      <p:sp>
        <p:nvSpPr>
          <p:cNvPr id="13316" name="文本框 13315"/>
          <p:cNvSpPr txBox="1">
            <a:spLocks noChangeArrowheads="1"/>
          </p:cNvSpPr>
          <p:nvPr/>
        </p:nvSpPr>
        <p:spPr bwMode="auto">
          <a:xfrm>
            <a:off x="4749946" y="2492896"/>
            <a:ext cx="884651"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r>
              <a:rPr lang="en-US" altLang="zh-CN" sz="8800" b="1" dirty="0">
                <a:solidFill>
                  <a:srgbClr val="FF0000"/>
                </a:solidFill>
              </a:rPr>
              <a:t>A</a:t>
            </a:r>
            <a:endParaRPr lang="en-US" altLang="zh-CN" sz="8800" b="1" dirty="0">
              <a:solidFill>
                <a:srgbClr val="FF0000"/>
              </a:solidFill>
            </a:endParaRPr>
          </a:p>
        </p:txBody>
      </p:sp>
      <p:pic>
        <p:nvPicPr>
          <p:cNvPr id="34824" name="图片 1073742992" descr="CKXF63F{}4AZ$@963`%P5Q1"/>
          <p:cNvPicPr>
            <a:picLocks noChangeAspect="1" noChangeArrowheads="1"/>
          </p:cNvPicPr>
          <p:nvPr/>
        </p:nvPicPr>
        <p:blipFill>
          <a:blip r:embed="rId1">
            <a:extLst>
              <a:ext uri="{28A0092B-C50C-407E-A947-70E740481C1C}">
                <a14:useLocalDpi xmlns:a14="http://schemas.microsoft.com/office/drawing/2010/main" val="0"/>
              </a:ext>
            </a:extLst>
          </a:blip>
          <a:srcRect r="586" b="14189"/>
          <a:stretch>
            <a:fillRect/>
          </a:stretch>
        </p:blipFill>
        <p:spPr bwMode="auto">
          <a:xfrm>
            <a:off x="5663158" y="1988840"/>
            <a:ext cx="6177746" cy="285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ppt_x"/>
                                          </p:val>
                                        </p:tav>
                                        <p:tav tm="100000">
                                          <p:val>
                                            <p:strVal val="#ppt_x"/>
                                          </p:val>
                                        </p:tav>
                                      </p:tavLst>
                                    </p:anim>
                                    <p:anim calcmode="lin" valueType="num">
                                      <p:cBhvr>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占位符 13313"/>
          <p:cNvSpPr>
            <a:spLocks noGrp="1" noChangeArrowheads="1"/>
          </p:cNvSpPr>
          <p:nvPr>
            <p:ph idx="1"/>
          </p:nvPr>
        </p:nvSpPr>
        <p:spPr>
          <a:xfrm>
            <a:off x="368300" y="1164167"/>
            <a:ext cx="10672914" cy="4938184"/>
          </a:xfrm>
        </p:spPr>
        <p:txBody>
          <a:bodyPr>
            <a:normAutofit/>
          </a:bodyPr>
          <a:lstStyle/>
          <a:p>
            <a:pPr marL="0" indent="0" eaLnBrk="1" hangingPunct="1">
              <a:lnSpc>
                <a:spcPct val="150000"/>
              </a:lnSpc>
              <a:buNone/>
            </a:pPr>
            <a:r>
              <a:rPr lang="zh-CN" altLang="en-US" sz="2800" b="1" dirty="0" smtClean="0">
                <a:latin typeface="宋体" panose="02010600030101010101" pitchFamily="2" charset="-122"/>
              </a:rPr>
              <a:t>（</a:t>
            </a:r>
            <a:r>
              <a:rPr lang="zh-CN" altLang="en-US" sz="2800" b="1" dirty="0">
                <a:latin typeface="宋体" panose="02010600030101010101" pitchFamily="2" charset="-122"/>
              </a:rPr>
              <a:t>2016·全国高考Ⅰ卷）推动表1所列国际组织出现的主要因素</a:t>
            </a:r>
            <a:r>
              <a:rPr lang="zh-CN" altLang="en-US" sz="2800" b="1" dirty="0" smtClean="0">
                <a:latin typeface="宋体" panose="02010600030101010101" pitchFamily="2" charset="-122"/>
              </a:rPr>
              <a:t>是</a:t>
            </a:r>
            <a:endParaRPr lang="en-US" altLang="zh-CN" sz="2800" b="1" dirty="0" smtClean="0">
              <a:latin typeface="宋体" panose="02010600030101010101" pitchFamily="2" charset="-122"/>
            </a:endParaRPr>
          </a:p>
          <a:p>
            <a:pPr marL="0" indent="0" eaLnBrk="1" hangingPunct="1">
              <a:lnSpc>
                <a:spcPct val="150000"/>
              </a:lnSpc>
              <a:buNone/>
            </a:pPr>
            <a:r>
              <a:rPr lang="zh-CN" altLang="en-US" sz="2800" b="1" dirty="0" smtClean="0">
                <a:latin typeface="宋体" panose="02010600030101010101" pitchFamily="2" charset="-122"/>
              </a:rPr>
              <a:t> A</a:t>
            </a:r>
            <a:r>
              <a:rPr lang="zh-CN" altLang="en-US" sz="2800" b="1" dirty="0">
                <a:latin typeface="宋体" panose="02010600030101010101" pitchFamily="2" charset="-122"/>
              </a:rPr>
              <a:t>．发达国家经济高速增长造成的资源紧缺  </a:t>
            </a:r>
            <a:endParaRPr lang="zh-CN" altLang="en-US" sz="2800" b="1" dirty="0">
              <a:latin typeface="宋体" panose="02010600030101010101" pitchFamily="2" charset="-122"/>
            </a:endParaRPr>
          </a:p>
          <a:p>
            <a:pPr marL="0" indent="0" eaLnBrk="1" hangingPunct="1">
              <a:lnSpc>
                <a:spcPct val="150000"/>
              </a:lnSpc>
              <a:buNone/>
            </a:pPr>
            <a:r>
              <a:rPr lang="zh-CN" altLang="en-US" sz="2800" b="1" dirty="0" smtClean="0">
                <a:latin typeface="宋体" panose="02010600030101010101" pitchFamily="2" charset="-122"/>
              </a:rPr>
              <a:t> B</a:t>
            </a:r>
            <a:r>
              <a:rPr lang="zh-CN" altLang="en-US" sz="2800" b="1" dirty="0">
                <a:latin typeface="宋体" panose="02010600030101010101" pitchFamily="2" charset="-122"/>
              </a:rPr>
              <a:t>．新兴独立国家应对不利的国际经济秩序</a:t>
            </a:r>
            <a:endParaRPr lang="zh-CN" altLang="en-US" sz="2800" b="1" dirty="0">
              <a:latin typeface="宋体" panose="02010600030101010101" pitchFamily="2" charset="-122"/>
            </a:endParaRPr>
          </a:p>
          <a:p>
            <a:pPr marL="0" indent="0" eaLnBrk="1" hangingPunct="1">
              <a:lnSpc>
                <a:spcPct val="150000"/>
              </a:lnSpc>
              <a:buNone/>
            </a:pPr>
            <a:r>
              <a:rPr lang="zh-CN" altLang="en-US" sz="2800" b="1" dirty="0" smtClean="0">
                <a:latin typeface="宋体" panose="02010600030101010101" pitchFamily="2" charset="-122"/>
              </a:rPr>
              <a:t> C</a:t>
            </a:r>
            <a:r>
              <a:rPr lang="zh-CN" altLang="en-US" sz="2800" b="1" dirty="0">
                <a:latin typeface="宋体" panose="02010600030101010101" pitchFamily="2" charset="-122"/>
              </a:rPr>
              <a:t>．经济全球化开始扩展到生产领域        </a:t>
            </a:r>
            <a:endParaRPr lang="zh-CN" altLang="en-US" sz="2800" b="1" dirty="0">
              <a:latin typeface="宋体" panose="02010600030101010101" pitchFamily="2" charset="-122"/>
            </a:endParaRPr>
          </a:p>
          <a:p>
            <a:pPr marL="0" indent="0" eaLnBrk="1" hangingPunct="1">
              <a:lnSpc>
                <a:spcPct val="150000"/>
              </a:lnSpc>
              <a:buNone/>
            </a:pPr>
            <a:r>
              <a:rPr lang="zh-CN" altLang="en-US" sz="2800" b="1" dirty="0" smtClean="0">
                <a:latin typeface="宋体" panose="02010600030101010101" pitchFamily="2" charset="-122"/>
              </a:rPr>
              <a:t> D</a:t>
            </a:r>
            <a:r>
              <a:rPr lang="zh-CN" altLang="en-US" sz="2800" b="1" dirty="0">
                <a:latin typeface="宋体" panose="02010600030101010101" pitchFamily="2" charset="-122"/>
              </a:rPr>
              <a:t>．经济区域集团化取得显著成就</a:t>
            </a:r>
            <a:endParaRPr lang="zh-CN" altLang="en-US" sz="2800" b="1" dirty="0">
              <a:latin typeface="宋体" panose="02010600030101010101" pitchFamily="2" charset="-122"/>
            </a:endParaRPr>
          </a:p>
        </p:txBody>
      </p:sp>
      <p:sp>
        <p:nvSpPr>
          <p:cNvPr id="13316" name="文本框 13315"/>
          <p:cNvSpPr txBox="1">
            <a:spLocks noChangeArrowheads="1"/>
          </p:cNvSpPr>
          <p:nvPr/>
        </p:nvSpPr>
        <p:spPr bwMode="auto">
          <a:xfrm>
            <a:off x="6527254" y="3016822"/>
            <a:ext cx="884651" cy="224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r>
              <a:rPr lang="en-US" altLang="zh-CN" sz="13800" b="1" dirty="0">
                <a:solidFill>
                  <a:srgbClr val="FF0000"/>
                </a:solidFill>
              </a:rPr>
              <a:t>B</a:t>
            </a:r>
            <a:endParaRPr lang="en-US" altLang="zh-CN" sz="13800" b="1" dirty="0">
              <a:solidFill>
                <a:srgbClr val="FF0000"/>
              </a:solidFill>
            </a:endParaRPr>
          </a:p>
        </p:txBody>
      </p:sp>
      <p:graphicFrame>
        <p:nvGraphicFramePr>
          <p:cNvPr id="2" name="表格 1"/>
          <p:cNvGraphicFramePr/>
          <p:nvPr/>
        </p:nvGraphicFramePr>
        <p:xfrm>
          <a:off x="7607374" y="1988840"/>
          <a:ext cx="4320480" cy="2926080"/>
        </p:xfrm>
        <a:graphic>
          <a:graphicData uri="http://schemas.openxmlformats.org/drawingml/2006/table">
            <a:tbl>
              <a:tblPr firstRow="1" bandRow="1">
                <a:tableStyleId>{5940675A-B579-460E-94D1-54222C63F5DA}</a:tableStyleId>
              </a:tblPr>
              <a:tblGrid>
                <a:gridCol w="864096"/>
                <a:gridCol w="3456384"/>
              </a:tblGrid>
              <a:tr h="545253">
                <a:tc>
                  <a:txBody>
                    <a:bodyPr/>
                    <a:lstStyle/>
                    <a:p>
                      <a:pPr algn="ctr">
                        <a:lnSpc>
                          <a:spcPct val="100000"/>
                        </a:lnSpc>
                        <a:buNone/>
                      </a:pPr>
                      <a:r>
                        <a:rPr lang="en-US" sz="2400" b="1" dirty="0" err="1">
                          <a:latin typeface="楷体" panose="02010609060101010101" charset="-122"/>
                          <a:ea typeface="楷体" panose="02010609060101010101" charset="-122"/>
                          <a:cs typeface="楷体" panose="02010609060101010101" charset="-122"/>
                        </a:rPr>
                        <a:t>成立时间</a:t>
                      </a:r>
                      <a:endParaRPr lang="en-US" altLang="en-US" sz="2400" b="1" dirty="0">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latin typeface="楷体" panose="02010609060101010101" charset="-122"/>
                          <a:ea typeface="楷体" panose="02010609060101010101" charset="-122"/>
                          <a:cs typeface="楷体" panose="02010609060101010101" charset="-122"/>
                        </a:rPr>
                        <a:t>名称</a:t>
                      </a:r>
                      <a:endParaRPr lang="en-US" altLang="en-US" sz="2400" b="1" dirty="0">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5253">
                <a:tc>
                  <a:txBody>
                    <a:bodyPr/>
                    <a:lstStyle/>
                    <a:p>
                      <a:pPr algn="ctr">
                        <a:lnSpc>
                          <a:spcPct val="150000"/>
                        </a:lnSpc>
                        <a:buNone/>
                      </a:pPr>
                      <a:r>
                        <a:rPr lang="en-US" sz="2400" b="1">
                          <a:latin typeface="楷体" panose="02010609060101010101" charset="-122"/>
                          <a:ea typeface="楷体" panose="02010609060101010101" charset="-122"/>
                          <a:cs typeface="楷体" panose="02010609060101010101" charset="-122"/>
                        </a:rPr>
                        <a:t>1955</a:t>
                      </a:r>
                      <a:endParaRPr lang="en-US" altLang="en-US" sz="2400" b="1">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latin typeface="楷体" panose="02010609060101010101" charset="-122"/>
                          <a:ea typeface="楷体" panose="02010609060101010101" charset="-122"/>
                          <a:cs typeface="楷体" panose="02010609060101010101" charset="-122"/>
                        </a:rPr>
                        <a:t>国际茶叶委员会</a:t>
                      </a:r>
                      <a:endParaRPr lang="en-US" altLang="en-US" sz="2400" b="1" dirty="0">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5253">
                <a:tc>
                  <a:txBody>
                    <a:bodyPr/>
                    <a:lstStyle/>
                    <a:p>
                      <a:pPr algn="ctr">
                        <a:lnSpc>
                          <a:spcPct val="150000"/>
                        </a:lnSpc>
                        <a:buNone/>
                      </a:pPr>
                      <a:r>
                        <a:rPr lang="en-US" sz="2400" b="1">
                          <a:latin typeface="楷体" panose="02010609060101010101" charset="-122"/>
                          <a:ea typeface="楷体" panose="02010609060101010101" charset="-122"/>
                          <a:cs typeface="楷体" panose="02010609060101010101" charset="-122"/>
                        </a:rPr>
                        <a:t>1960</a:t>
                      </a:r>
                      <a:endParaRPr lang="en-US" altLang="en-US" sz="2400" b="1">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latin typeface="楷体" panose="02010609060101010101" charset="-122"/>
                          <a:ea typeface="楷体" panose="02010609060101010101" charset="-122"/>
                          <a:cs typeface="楷体" panose="02010609060101010101" charset="-122"/>
                        </a:rPr>
                        <a:t>石油输出国组织</a:t>
                      </a:r>
                      <a:endParaRPr lang="en-US" altLang="en-US" sz="2400" b="1" dirty="0">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5253">
                <a:tc>
                  <a:txBody>
                    <a:bodyPr/>
                    <a:lstStyle/>
                    <a:p>
                      <a:pPr algn="ctr">
                        <a:lnSpc>
                          <a:spcPct val="150000"/>
                        </a:lnSpc>
                        <a:buNone/>
                      </a:pPr>
                      <a:r>
                        <a:rPr lang="en-US" sz="2400" b="1">
                          <a:latin typeface="楷体" panose="02010609060101010101" charset="-122"/>
                          <a:ea typeface="楷体" panose="02010609060101010101" charset="-122"/>
                          <a:cs typeface="楷体" panose="02010609060101010101" charset="-122"/>
                        </a:rPr>
                        <a:t>1962</a:t>
                      </a:r>
                      <a:endParaRPr lang="en-US" altLang="en-US" sz="2400" b="1">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latin typeface="楷体" panose="02010609060101010101" charset="-122"/>
                          <a:ea typeface="楷体" panose="02010609060101010101" charset="-122"/>
                          <a:cs typeface="楷体" panose="02010609060101010101" charset="-122"/>
                        </a:rPr>
                        <a:t>可可生产者联盟</a:t>
                      </a:r>
                      <a:endParaRPr lang="en-US" altLang="en-US" sz="2400" b="1" dirty="0">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5253">
                <a:tc>
                  <a:txBody>
                    <a:bodyPr/>
                    <a:lstStyle/>
                    <a:p>
                      <a:pPr algn="ctr">
                        <a:lnSpc>
                          <a:spcPct val="150000"/>
                        </a:lnSpc>
                        <a:buNone/>
                      </a:pPr>
                      <a:r>
                        <a:rPr lang="en-US" sz="2400" b="1">
                          <a:latin typeface="楷体" panose="02010609060101010101" charset="-122"/>
                          <a:ea typeface="楷体" panose="02010609060101010101" charset="-122"/>
                          <a:cs typeface="楷体" panose="02010609060101010101" charset="-122"/>
                        </a:rPr>
                        <a:t>1970</a:t>
                      </a:r>
                      <a:endParaRPr lang="en-US" altLang="en-US" sz="2400" b="1">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latin typeface="楷体" panose="02010609060101010101" charset="-122"/>
                          <a:ea typeface="楷体" panose="02010609060101010101" charset="-122"/>
                          <a:cs typeface="楷体" panose="02010609060101010101" charset="-122"/>
                        </a:rPr>
                        <a:t>天然橡胶生产者协会</a:t>
                      </a:r>
                      <a:endParaRPr lang="en-US" altLang="en-US" sz="2400" b="1" dirty="0">
                        <a:latin typeface="楷体" panose="02010609060101010101" charset="-122"/>
                        <a:ea typeface="楷体" panose="02010609060101010101" charset="-122"/>
                        <a:cs typeface="楷体" panose="02010609060101010101" charset="-122"/>
                      </a:endParaRPr>
                    </a:p>
                  </a:txBody>
                  <a:tcPr marL="91445" marR="9144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ppt_x"/>
                                          </p:val>
                                        </p:tav>
                                        <p:tav tm="100000">
                                          <p:val>
                                            <p:strVal val="#ppt_x"/>
                                          </p:val>
                                        </p:tav>
                                      </p:tavLst>
                                    </p:anim>
                                    <p:anim calcmode="lin" valueType="num">
                                      <p:cBhvr>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861198" y="353237"/>
            <a:ext cx="2646879" cy="584775"/>
          </a:xfrm>
          <a:prstGeom prst="rect">
            <a:avLst/>
          </a:prstGeom>
        </p:spPr>
        <p:txBody>
          <a:bodyPr wrap="none">
            <a:spAutoFit/>
          </a:bodyPr>
          <a:lstStyle/>
          <a:p>
            <a:pPr algn="ctr" eaLnBrk="0" hangingPunct="0">
              <a:spcBef>
                <a:spcPct val="50000"/>
              </a:spcBef>
              <a:defRPr/>
            </a:pPr>
            <a:r>
              <a:rPr lang="en-US"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r>
              <a:rPr lang="zh-CN"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考情扫描</a:t>
            </a:r>
            <a:r>
              <a:rPr lang="en-US"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endParaRPr lang="zh-CN" altLang="en-US"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endParaRPr>
          </a:p>
        </p:txBody>
      </p:sp>
      <p:sp>
        <p:nvSpPr>
          <p:cNvPr id="3" name="矩形 2"/>
          <p:cNvSpPr/>
          <p:nvPr/>
        </p:nvSpPr>
        <p:spPr>
          <a:xfrm>
            <a:off x="262558" y="5013176"/>
            <a:ext cx="11665296" cy="1569660"/>
          </a:xfrm>
          <a:prstGeom prst="rect">
            <a:avLst/>
          </a:prstGeom>
          <a:solidFill>
            <a:srgbClr val="FFC000"/>
          </a:solidFill>
        </p:spPr>
        <p:txBody>
          <a:bodyPr wrap="square">
            <a:spAutoFit/>
          </a:bodyPr>
          <a:lstStyle/>
          <a:p>
            <a:r>
              <a:rPr lang="zh-CN" altLang="en-US" sz="3200" b="1" dirty="0" smtClean="0">
                <a:latin typeface="微软雅黑" panose="020B0503020204020204" pitchFamily="34" charset="-122"/>
                <a:ea typeface="微软雅黑" panose="020B0503020204020204" pitchFamily="34" charset="-122"/>
                <a:cs typeface="微软雅黑" panose="020B0503020204020204" pitchFamily="34" charset="-122"/>
              </a:rPr>
              <a:t>命题趋势：</a:t>
            </a:r>
            <a:r>
              <a:rPr lang="zh-CN" altLang="en-US" sz="3200" b="1" dirty="0" smtClean="0">
                <a:latin typeface="+mn-ea"/>
                <a:cs typeface="微软雅黑" panose="020B0503020204020204" pitchFamily="34" charset="-122"/>
              </a:rPr>
              <a:t>主要以选择题形成考查二战后初期亚非拉民族</a:t>
            </a:r>
            <a:r>
              <a:rPr lang="zh-CN" altLang="en-US" sz="3200" b="1" dirty="0">
                <a:latin typeface="+mn-ea"/>
                <a:cs typeface="微软雅黑" panose="020B0503020204020204" pitchFamily="34" charset="-122"/>
              </a:rPr>
              <a:t>独立</a:t>
            </a:r>
            <a:r>
              <a:rPr lang="zh-CN" altLang="en-US" sz="3200" b="1" dirty="0" smtClean="0">
                <a:latin typeface="+mn-ea"/>
                <a:cs typeface="微软雅黑" panose="020B0503020204020204" pitchFamily="34" charset="-122"/>
              </a:rPr>
              <a:t>运动的特点及对</a:t>
            </a:r>
            <a:r>
              <a:rPr lang="zh-CN" altLang="en-US" sz="3200" b="1" dirty="0">
                <a:latin typeface="+mn-ea"/>
                <a:cs typeface="微软雅黑" panose="020B0503020204020204" pitchFamily="34" charset="-122"/>
              </a:rPr>
              <a:t>世界历史发展的</a:t>
            </a:r>
            <a:r>
              <a:rPr lang="zh-CN" altLang="en-US" sz="3200" b="1" dirty="0" smtClean="0">
                <a:latin typeface="+mn-ea"/>
                <a:cs typeface="微软雅黑" panose="020B0503020204020204" pitchFamily="34" charset="-122"/>
              </a:rPr>
              <a:t>影响；通过历史解释考查经济全球化下发展中国家面临的挑战与应对策略。</a:t>
            </a:r>
            <a:endParaRPr lang="zh-CN" altLang="en-US" sz="3200" dirty="0">
              <a:latin typeface="+mn-ea"/>
            </a:endParaRPr>
          </a:p>
        </p:txBody>
      </p:sp>
      <p:graphicFrame>
        <p:nvGraphicFramePr>
          <p:cNvPr id="7" name="表格 6"/>
          <p:cNvGraphicFramePr>
            <a:graphicFrameLocks noGrp="1"/>
          </p:cNvGraphicFramePr>
          <p:nvPr>
            <p:custDataLst>
              <p:tags r:id="rId1"/>
            </p:custDataLst>
          </p:nvPr>
        </p:nvGraphicFramePr>
        <p:xfrm>
          <a:off x="262558" y="1124744"/>
          <a:ext cx="11521279" cy="3646877"/>
        </p:xfrm>
        <a:graphic>
          <a:graphicData uri="http://schemas.openxmlformats.org/drawingml/2006/table">
            <a:tbl>
              <a:tblPr firstRow="1" bandRow="1">
                <a:tableStyleId>{5C22544A-7EE6-4342-B048-85BDC9FD1C3A}</a:tableStyleId>
              </a:tblPr>
              <a:tblGrid>
                <a:gridCol w="1094467"/>
                <a:gridCol w="5602277"/>
                <a:gridCol w="4824535"/>
              </a:tblGrid>
              <a:tr h="465891">
                <a:tc>
                  <a:txBody>
                    <a:bodyPr/>
                    <a:lstStyle/>
                    <a:p>
                      <a:pPr marL="0" lvl="0" indent="0" algn="l" defTabSz="685800" rtl="0" eaLnBrk="1" fontAlgn="base" latinLnBrk="0" hangingPunct="1">
                        <a:lnSpc>
                          <a:spcPct val="100000"/>
                        </a:lnSpc>
                        <a:spcBef>
                          <a:spcPct val="0"/>
                        </a:spcBef>
                        <a:spcAft>
                          <a:spcPct val="0"/>
                        </a:spcAft>
                        <a:buFont typeface="Arial" panose="020B0604020202020204" pitchFamily="34" charset="0"/>
                        <a:buNone/>
                      </a:pPr>
                      <a:r>
                        <a:rPr lang="zh-CN" altLang="en-US" sz="2400" b="0" i="0" u="none" kern="1200" baseline="0" dirty="0">
                          <a:solidFill>
                            <a:schemeClr val="tx1"/>
                          </a:solidFill>
                          <a:latin typeface="Arial" panose="020B0604020202020204" pitchFamily="34" charset="0"/>
                          <a:ea typeface="黑体" panose="02010609060101010101" pitchFamily="49" charset="-122"/>
                          <a:cs typeface="+mn-cs"/>
                          <a:sym typeface="Arial" panose="020B0604020202020204" pitchFamily="34" charset="0"/>
                        </a:rPr>
                        <a:t>时间</a:t>
                      </a:r>
                      <a:endParaRPr lang="zh-CN" altLang="en-US" sz="2400" b="0" i="0" u="none" kern="1200" baseline="0" dirty="0">
                        <a:solidFill>
                          <a:schemeClr val="tx1"/>
                        </a:solidFill>
                        <a:latin typeface="Arial" panose="020B0604020202020204" pitchFamily="34" charset="0"/>
                        <a:ea typeface="黑体" panose="02010609060101010101" pitchFamily="49" charset="-122"/>
                        <a:cs typeface="+mn-cs"/>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defTabSz="685800" eaLnBrk="1" hangingPunct="1">
                        <a:buNone/>
                      </a:pPr>
                      <a:r>
                        <a:rPr lang="zh-CN" altLang="en-US" sz="2400" b="0" dirty="0">
                          <a:solidFill>
                            <a:schemeClr val="tx1"/>
                          </a:solidFill>
                          <a:latin typeface="Arial" panose="020B0604020202020204" pitchFamily="34" charset="0"/>
                          <a:ea typeface="黑体" panose="02010609060101010101" pitchFamily="49" charset="-122"/>
                          <a:sym typeface="Arial" panose="020B0604020202020204" pitchFamily="34" charset="0"/>
                        </a:rPr>
                        <a:t>全国卷</a:t>
                      </a:r>
                      <a:endParaRPr lang="zh-CN" altLang="en-US" sz="2400" b="0" dirty="0">
                        <a:solidFill>
                          <a:schemeClr val="tx1"/>
                        </a:solidFill>
                        <a:latin typeface="Arial" panose="020B0604020202020204" pitchFamily="34" charset="0"/>
                        <a:ea typeface="黑体" panose="02010609060101010101" pitchFamily="49" charset="-122"/>
                        <a:sym typeface="Arial" panose="020B0604020202020204" pitchFamily="34" charset="0"/>
                      </a:endParaRPr>
                    </a:p>
                  </a:txBody>
                  <a:tcPr marL="0" marR="0" marT="0" marB="1"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l" defTabSz="685800" eaLnBrk="1" hangingPunct="1">
                        <a:buFont typeface="Arial" panose="020B0604020202020204" pitchFamily="34" charset="0"/>
                        <a:buNone/>
                      </a:pPr>
                      <a:r>
                        <a:rPr lang="zh-CN" altLang="en-US" sz="2400" b="0" dirty="0">
                          <a:solidFill>
                            <a:schemeClr val="tx1"/>
                          </a:solidFill>
                          <a:latin typeface="Arial" panose="020B0604020202020204" pitchFamily="34" charset="0"/>
                          <a:ea typeface="黑体" panose="02010609060101010101" pitchFamily="49" charset="-122"/>
                          <a:sym typeface="Arial" panose="020B0604020202020204" pitchFamily="34" charset="0"/>
                        </a:rPr>
                        <a:t>地方卷</a:t>
                      </a:r>
                      <a:endParaRPr lang="zh-CN" altLang="en-US" sz="2400" b="0" dirty="0">
                        <a:solidFill>
                          <a:schemeClr val="tx1"/>
                        </a:solidFill>
                        <a:latin typeface="Arial" panose="020B0604020202020204" pitchFamily="34" charset="0"/>
                        <a:ea typeface="黑体" panose="02010609060101010101" pitchFamily="49" charset="-122"/>
                        <a:sym typeface="Arial" panose="020B0604020202020204" pitchFamily="34" charset="0"/>
                      </a:endParaRPr>
                    </a:p>
                  </a:txBody>
                  <a:tcPr marL="0" marR="0" marT="0" marB="1"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594278">
                <a:tc>
                  <a:txBody>
                    <a:bodyPr/>
                    <a:lstStyle/>
                    <a:p>
                      <a:pPr algn="l"/>
                      <a:r>
                        <a:rPr lang="en-US" altLang="zh-CN" sz="2400" b="0" dirty="0" smtClean="0">
                          <a:latin typeface="Arial" panose="020B0604020202020204" pitchFamily="34" charset="0"/>
                          <a:ea typeface="黑体" panose="02010609060101010101" pitchFamily="49" charset="-122"/>
                          <a:sym typeface="Arial" panose="020B0604020202020204" pitchFamily="34" charset="0"/>
                        </a:rPr>
                        <a:t>2020</a:t>
                      </a:r>
                      <a:endParaRPr lang="en-US" altLang="zh-CN" sz="2400" b="0" dirty="0">
                        <a:latin typeface="Arial" panose="020B0604020202020204" pitchFamily="34" charset="0"/>
                        <a:ea typeface="黑体" panose="02010609060101010101" pitchFamily="49" charset="-122"/>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defRPr/>
                      </a:pPr>
                      <a:r>
                        <a:rPr lang="en-US" altLang="zh-CN" sz="2400" b="0" dirty="0" smtClean="0">
                          <a:latin typeface="Arial" panose="020B0604020202020204" pitchFamily="34" charset="0"/>
                          <a:ea typeface="黑体" panose="02010609060101010101" pitchFamily="49" charset="-122"/>
                          <a:cs typeface="+mn-ea"/>
                          <a:sym typeface="Arial" panose="020B0604020202020204" pitchFamily="34" charset="0"/>
                        </a:rPr>
                        <a:t>【</a:t>
                      </a:r>
                      <a:r>
                        <a:rPr lang="en-US" altLang="zh-CN" sz="2400" b="0" dirty="0" smtClean="0">
                          <a:solidFill>
                            <a:schemeClr val="tx1"/>
                          </a:solidFill>
                          <a:latin typeface="Arial" panose="020B0604020202020204" pitchFamily="34" charset="0"/>
                          <a:ea typeface="黑体" panose="02010609060101010101" pitchFamily="49" charset="-122"/>
                          <a:cs typeface="+mn-ea"/>
                          <a:sym typeface="Arial" panose="020B0604020202020204" pitchFamily="34" charset="0"/>
                        </a:rPr>
                        <a:t>Ⅰ</a:t>
                      </a:r>
                      <a:r>
                        <a:rPr lang="en-US" altLang="zh-CN" sz="2400" b="0" dirty="0" smtClean="0">
                          <a:latin typeface="Arial" panose="020B0604020202020204" pitchFamily="34" charset="0"/>
                          <a:ea typeface="黑体" panose="02010609060101010101" pitchFamily="49" charset="-122"/>
                          <a:cs typeface="+mn-ea"/>
                          <a:sym typeface="Arial" panose="020B0604020202020204" pitchFamily="34" charset="0"/>
                        </a:rPr>
                        <a:t>】35.</a:t>
                      </a: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二战后发展中国家面临的挑战</a:t>
                      </a:r>
                      <a:endPar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pPr>
                      <a:endParaRPr lang="zh-CN" altLang="en-US" sz="2400" b="0" dirty="0">
                        <a:latin typeface="Arial" panose="020B0604020202020204" pitchFamily="34" charset="0"/>
                        <a:ea typeface="黑体" panose="02010609060101010101" pitchFamily="49" charset="-122"/>
                        <a:cs typeface="+mn-ea"/>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779694">
                <a:tc>
                  <a:txBody>
                    <a:bodyPr/>
                    <a:lstStyle/>
                    <a:p>
                      <a:pPr algn="l"/>
                      <a:r>
                        <a:rPr lang="en-US" altLang="zh-CN" sz="2400" b="0" dirty="0" smtClean="0">
                          <a:latin typeface="Arial" panose="020B0604020202020204" pitchFamily="34" charset="0"/>
                          <a:ea typeface="黑体" panose="02010609060101010101" pitchFamily="49" charset="-122"/>
                          <a:sym typeface="Arial" panose="020B0604020202020204" pitchFamily="34" charset="0"/>
                        </a:rPr>
                        <a:t>2021</a:t>
                      </a:r>
                      <a:endParaRPr lang="en-US" altLang="zh-CN" sz="2400" b="0" dirty="0">
                        <a:latin typeface="Arial" panose="020B0604020202020204" pitchFamily="34" charset="0"/>
                        <a:ea typeface="黑体" panose="02010609060101010101" pitchFamily="49" charset="-122"/>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lnSpc>
                          <a:spcPct val="110000"/>
                        </a:lnSpc>
                        <a:spcBef>
                          <a:spcPts val="0"/>
                        </a:spcBef>
                        <a:spcAft>
                          <a:spcPts val="0"/>
                        </a:spcAft>
                      </a:pPr>
                      <a:r>
                        <a:rPr lang="en-US" altLang="zh-CN" sz="2400" b="0" dirty="0" smtClean="0">
                          <a:latin typeface="Arial" panose="020B0604020202020204" pitchFamily="34" charset="0"/>
                          <a:ea typeface="黑体" panose="02010609060101010101" pitchFamily="49" charset="-122"/>
                          <a:cs typeface="+mn-ea"/>
                          <a:sym typeface="Arial" panose="020B0604020202020204" pitchFamily="34" charset="0"/>
                        </a:rPr>
                        <a:t>【</a:t>
                      </a: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乙</a:t>
                      </a:r>
                      <a:r>
                        <a:rPr lang="en-US" altLang="zh-CN" sz="2400" b="0" dirty="0" smtClean="0">
                          <a:latin typeface="Arial" panose="020B0604020202020204" pitchFamily="34" charset="0"/>
                          <a:ea typeface="黑体" panose="02010609060101010101" pitchFamily="49" charset="-122"/>
                          <a:cs typeface="+mn-ea"/>
                          <a:sym typeface="Arial" panose="020B0604020202020204" pitchFamily="34" charset="0"/>
                        </a:rPr>
                        <a:t>】29.</a:t>
                      </a: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中国共产党领导无产阶级革命</a:t>
                      </a:r>
                      <a:endPar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defRPr/>
                      </a:pPr>
                      <a:endParaRPr lang="zh-CN" altLang="en-US" sz="2400" b="0" dirty="0">
                        <a:latin typeface="Arial" panose="020B0604020202020204" pitchFamily="34" charset="0"/>
                        <a:ea typeface="黑体" panose="02010609060101010101" pitchFamily="49" charset="-122"/>
                        <a:cs typeface="+mn-ea"/>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湖北卷</a:t>
                      </a:r>
                      <a:r>
                        <a:rPr lang="en-US" altLang="zh-CN" sz="2400" b="0" dirty="0" smtClean="0">
                          <a:latin typeface="Arial" panose="020B0604020202020204" pitchFamily="34" charset="0"/>
                          <a:ea typeface="黑体" panose="02010609060101010101" pitchFamily="49" charset="-122"/>
                          <a:cs typeface="+mn-ea"/>
                          <a:sym typeface="Arial" panose="020B0604020202020204" pitchFamily="34" charset="0"/>
                        </a:rPr>
                        <a:t>.16</a:t>
                      </a: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世界殖民体系的崩溃</a:t>
                      </a:r>
                      <a:endPar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690596">
                <a:tc>
                  <a:txBody>
                    <a:bodyPr/>
                    <a:lstStyle/>
                    <a:p>
                      <a:pPr algn="l"/>
                      <a:r>
                        <a:rPr lang="en-US" altLang="zh-CN" sz="2400" b="0" dirty="0" smtClean="0">
                          <a:latin typeface="Arial" panose="020B0604020202020204" pitchFamily="34" charset="0"/>
                          <a:ea typeface="黑体" panose="02010609060101010101" pitchFamily="49" charset="-122"/>
                          <a:sym typeface="Arial" panose="020B0604020202020204" pitchFamily="34" charset="0"/>
                        </a:rPr>
                        <a:t>2022</a:t>
                      </a:r>
                      <a:endParaRPr lang="en-US" altLang="zh-CN" sz="2400" b="0" dirty="0">
                        <a:latin typeface="Arial" panose="020B0604020202020204" pitchFamily="34" charset="0"/>
                        <a:ea typeface="黑体" panose="02010609060101010101" pitchFamily="49" charset="-122"/>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lnSpc>
                          <a:spcPct val="110000"/>
                        </a:lnSpc>
                        <a:spcBef>
                          <a:spcPts val="0"/>
                        </a:spcBef>
                        <a:spcAft>
                          <a:spcPts val="0"/>
                        </a:spcAft>
                      </a:pPr>
                      <a:r>
                        <a:rPr lang="en-US" altLang="zh-CN" sz="2400" b="0" dirty="0" smtClean="0">
                          <a:latin typeface="Arial" panose="020B0604020202020204" pitchFamily="34" charset="0"/>
                          <a:ea typeface="黑体" panose="02010609060101010101" pitchFamily="49" charset="-122"/>
                          <a:cs typeface="+mn-ea"/>
                          <a:sym typeface="Arial" panose="020B0604020202020204" pitchFamily="34" charset="0"/>
                        </a:rPr>
                        <a:t>【</a:t>
                      </a: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乙</a:t>
                      </a:r>
                      <a:r>
                        <a:rPr lang="en-US" altLang="zh-CN" sz="2400" b="0" dirty="0" smtClean="0">
                          <a:latin typeface="Arial" panose="020B0604020202020204" pitchFamily="34" charset="0"/>
                          <a:ea typeface="黑体" panose="02010609060101010101" pitchFamily="49" charset="-122"/>
                          <a:cs typeface="+mn-ea"/>
                          <a:sym typeface="Arial" panose="020B0604020202020204" pitchFamily="34" charset="0"/>
                        </a:rPr>
                        <a:t>】46.</a:t>
                      </a: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非洲殖民体系的崩溃</a:t>
                      </a:r>
                      <a:endParaRPr lang="zh-CN" altLang="en-US" sz="2400" b="0" dirty="0">
                        <a:latin typeface="Arial" panose="020B0604020202020204" pitchFamily="34" charset="0"/>
                        <a:ea typeface="黑体" panose="02010609060101010101" pitchFamily="49" charset="-122"/>
                        <a:cs typeface="+mn-ea"/>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5000"/>
                        </a:lnSpc>
                        <a:spcBef>
                          <a:spcPts val="0"/>
                        </a:spcBef>
                        <a:spcAft>
                          <a:spcPts val="0"/>
                        </a:spcAft>
                        <a:buClrTx/>
                        <a:buSzTx/>
                        <a:buFontTx/>
                        <a:buNone/>
                        <a:defRPr/>
                      </a:pP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海南卷</a:t>
                      </a:r>
                      <a:r>
                        <a:rPr lang="en-US" altLang="zh-CN" sz="2400" b="0" dirty="0" smtClean="0">
                          <a:latin typeface="Arial" panose="020B0604020202020204" pitchFamily="34" charset="0"/>
                          <a:ea typeface="黑体" panose="02010609060101010101" pitchFamily="49" charset="-122"/>
                          <a:cs typeface="+mn-ea"/>
                          <a:sym typeface="Arial" panose="020B0604020202020204" pitchFamily="34" charset="0"/>
                        </a:rPr>
                        <a:t>.9.</a:t>
                      </a: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发展中国家的成就；</a:t>
                      </a:r>
                      <a:endParaRPr lang="en-US" altLang="zh-CN" sz="2400" b="0" dirty="0" smtClean="0">
                        <a:latin typeface="Arial" panose="020B0604020202020204" pitchFamily="34" charset="0"/>
                        <a:ea typeface="黑体" panose="02010609060101010101" pitchFamily="49" charset="-122"/>
                        <a:cs typeface="+mn-ea"/>
                        <a:sym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defRPr/>
                      </a:pPr>
                      <a:r>
                        <a:rPr lang="zh-CN" altLang="en-US" sz="2400" b="0" kern="1200" dirty="0" smtClean="0">
                          <a:solidFill>
                            <a:schemeClr val="dk1"/>
                          </a:solidFill>
                          <a:effectLst/>
                          <a:latin typeface="Arial" panose="020B0604020202020204" pitchFamily="34" charset="0"/>
                          <a:ea typeface="黑体" panose="02010609060101010101" pitchFamily="49" charset="-122"/>
                          <a:cs typeface="+mn-cs"/>
                          <a:sym typeface="Arial" panose="020B0604020202020204" pitchFamily="34" charset="0"/>
                        </a:rPr>
                        <a:t>辽宁卷</a:t>
                      </a:r>
                      <a:r>
                        <a:rPr lang="en-US" altLang="zh-CN" sz="2400" b="0" kern="1200" dirty="0" smtClean="0">
                          <a:solidFill>
                            <a:schemeClr val="dk1"/>
                          </a:solidFill>
                          <a:effectLst/>
                          <a:latin typeface="Arial" panose="020B0604020202020204" pitchFamily="34" charset="0"/>
                          <a:ea typeface="黑体" panose="02010609060101010101" pitchFamily="49" charset="-122"/>
                          <a:cs typeface="+mn-cs"/>
                          <a:sym typeface="Arial" panose="020B0604020202020204" pitchFamily="34" charset="0"/>
                        </a:rPr>
                        <a:t>·16.</a:t>
                      </a:r>
                      <a:r>
                        <a:rPr lang="zh-CN" altLang="en-US" sz="2400" b="0" dirty="0" smtClean="0">
                          <a:latin typeface="Arial" panose="020B0604020202020204" pitchFamily="34" charset="0"/>
                          <a:ea typeface="黑体" panose="02010609060101010101" pitchFamily="49" charset="-122"/>
                          <a:sym typeface="Arial" panose="020B0604020202020204" pitchFamily="34" charset="0"/>
                        </a:rPr>
                        <a:t>新兴国家的发展；</a:t>
                      </a:r>
                      <a:endParaRPr lang="en-US" altLang="zh-CN" sz="2400" b="0" dirty="0" smtClean="0">
                        <a:latin typeface="Arial" panose="020B0604020202020204" pitchFamily="34" charset="0"/>
                        <a:ea typeface="黑体" panose="02010609060101010101" pitchFamily="49" charset="-122"/>
                        <a:sym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defRPr/>
                      </a:pPr>
                      <a:r>
                        <a:rPr lang="zh-CN" altLang="en-US" sz="2400" b="0" dirty="0" smtClean="0">
                          <a:latin typeface="Arial" panose="020B0604020202020204" pitchFamily="34" charset="0"/>
                          <a:ea typeface="黑体" panose="02010609060101010101" pitchFamily="49" charset="-122"/>
                          <a:sym typeface="Arial" panose="020B0604020202020204" pitchFamily="34" charset="0"/>
                        </a:rPr>
                        <a:t>山东卷</a:t>
                      </a:r>
                      <a:r>
                        <a:rPr lang="en-US" altLang="zh-CN" sz="2400" b="0" dirty="0" smtClean="0">
                          <a:latin typeface="Arial" panose="020B0604020202020204" pitchFamily="34" charset="0"/>
                          <a:ea typeface="黑体" panose="02010609060101010101" pitchFamily="49" charset="-122"/>
                          <a:sym typeface="Arial" panose="020B0604020202020204" pitchFamily="34" charset="0"/>
                        </a:rPr>
                        <a:t>.8.</a:t>
                      </a:r>
                      <a:r>
                        <a:rPr lang="zh-CN" altLang="en-US" sz="2400" b="0" dirty="0" smtClean="0">
                          <a:latin typeface="Arial" panose="020B0604020202020204" pitchFamily="34" charset="0"/>
                          <a:ea typeface="黑体" panose="02010609060101010101" pitchFamily="49" charset="-122"/>
                          <a:cs typeface="+mn-ea"/>
                          <a:sym typeface="Arial" panose="020B0604020202020204" pitchFamily="34" charset="0"/>
                        </a:rPr>
                        <a:t>发展中国家的成就</a:t>
                      </a:r>
                      <a:endParaRPr lang="zh-CN" altLang="en-US" sz="2400" b="0" kern="1200" dirty="0" smtClean="0">
                        <a:solidFill>
                          <a:schemeClr val="dk1"/>
                        </a:solidFill>
                        <a:effectLst/>
                        <a:latin typeface="Arial" panose="020B0604020202020204" pitchFamily="34" charset="0"/>
                        <a:ea typeface="黑体" panose="02010609060101010101" pitchFamily="49" charset="-122"/>
                        <a:cs typeface="+mn-cs"/>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2324481"/>
          <p:cNvSpPr txBox="1">
            <a:spLocks noChangeArrowheads="1"/>
          </p:cNvSpPr>
          <p:nvPr/>
        </p:nvSpPr>
        <p:spPr bwMode="auto">
          <a:xfrm>
            <a:off x="497154" y="1136293"/>
            <a:ext cx="6222769" cy="541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219" tIns="78111" rIns="156219" bIns="78111">
            <a:spAutoFit/>
          </a:bodyPr>
          <a:lstStyle>
            <a:lvl1pPr defTabSz="1171575">
              <a:defRPr>
                <a:solidFill>
                  <a:schemeClr val="tx1"/>
                </a:solidFill>
                <a:latin typeface="Arial" panose="020B0604020202020204" pitchFamily="34" charset="0"/>
                <a:ea typeface="宋体" panose="02010600030101010101" pitchFamily="2" charset="-122"/>
              </a:defRPr>
            </a:lvl1pPr>
            <a:lvl2pPr defTabSz="1171575">
              <a:defRPr>
                <a:solidFill>
                  <a:schemeClr val="tx1"/>
                </a:solidFill>
                <a:latin typeface="Arial" panose="020B0604020202020204" pitchFamily="34" charset="0"/>
                <a:ea typeface="宋体" panose="02010600030101010101" pitchFamily="2" charset="-122"/>
              </a:defRPr>
            </a:lvl2pPr>
            <a:lvl3pPr defTabSz="1171575">
              <a:defRPr>
                <a:solidFill>
                  <a:schemeClr val="tx1"/>
                </a:solidFill>
                <a:latin typeface="Arial" panose="020B0604020202020204" pitchFamily="34" charset="0"/>
                <a:ea typeface="宋体" panose="02010600030101010101" pitchFamily="2" charset="-122"/>
              </a:defRPr>
            </a:lvl3pPr>
            <a:lvl4pPr defTabSz="1171575">
              <a:defRPr>
                <a:solidFill>
                  <a:schemeClr val="tx1"/>
                </a:solidFill>
                <a:latin typeface="Arial" panose="020B0604020202020204" pitchFamily="34" charset="0"/>
                <a:ea typeface="宋体" panose="02010600030101010101" pitchFamily="2" charset="-122"/>
              </a:defRPr>
            </a:lvl4pPr>
            <a:lvl5pPr defTabSz="1171575">
              <a:defRPr>
                <a:solidFill>
                  <a:schemeClr val="tx1"/>
                </a:solidFill>
                <a:latin typeface="Arial" panose="020B0604020202020204" pitchFamily="34" charset="0"/>
                <a:ea typeface="宋体" panose="02010600030101010101" pitchFamily="2" charset="-122"/>
              </a:defRPr>
            </a:lvl5pPr>
            <a:lvl6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3200" b="1" dirty="0" smtClean="0">
                <a:solidFill>
                  <a:srgbClr val="0000FF"/>
                </a:solidFill>
                <a:latin typeface="微软雅黑" panose="020B0503020204020204" pitchFamily="34" charset="-122"/>
                <a:ea typeface="微软雅黑" panose="020B0503020204020204" pitchFamily="34" charset="-122"/>
              </a:rPr>
              <a:t>1</a:t>
            </a:r>
            <a:r>
              <a:rPr lang="en-US" altLang="zh-CN" sz="3200" b="1" dirty="0" smtClean="0">
                <a:solidFill>
                  <a:srgbClr val="0000FF"/>
                </a:solidFill>
                <a:latin typeface="微软雅黑" panose="020B0503020204020204" pitchFamily="34" charset="-122"/>
                <a:ea typeface="微软雅黑" panose="020B0503020204020204" pitchFamily="34" charset="-122"/>
              </a:rPr>
              <a:t>.</a:t>
            </a:r>
            <a:r>
              <a:rPr lang="zh-CN" altLang="en-US" sz="3200" b="1" dirty="0" smtClean="0">
                <a:solidFill>
                  <a:srgbClr val="0000FF"/>
                </a:solidFill>
                <a:latin typeface="微软雅黑" panose="020B0503020204020204" pitchFamily="34" charset="-122"/>
                <a:ea typeface="微软雅黑" panose="020B0503020204020204" pitchFamily="34" charset="-122"/>
              </a:rPr>
              <a:t>原因：</a:t>
            </a:r>
            <a:r>
              <a:rPr lang="zh-CN" altLang="en-US" sz="2800" b="1" dirty="0" smtClean="0">
                <a:solidFill>
                  <a:srgbClr val="000000"/>
                </a:solidFill>
                <a:latin typeface="+mn-ea"/>
                <a:ea typeface="+mn-ea"/>
              </a:rPr>
              <a:t>美苏支持民族独立；殖民</a:t>
            </a:r>
            <a:endParaRPr lang="en-US" altLang="zh-CN" sz="2800" b="1" dirty="0" smtClean="0">
              <a:solidFill>
                <a:srgbClr val="000000"/>
              </a:solidFill>
              <a:latin typeface="+mn-ea"/>
              <a:ea typeface="+mn-ea"/>
            </a:endParaRPr>
          </a:p>
          <a:p>
            <a:pPr>
              <a:lnSpc>
                <a:spcPct val="150000"/>
              </a:lnSpc>
            </a:pPr>
            <a:r>
              <a:rPr lang="zh-CN" altLang="en-US" sz="2800" b="1" dirty="0" smtClean="0">
                <a:solidFill>
                  <a:srgbClr val="000000"/>
                </a:solidFill>
                <a:latin typeface="+mn-ea"/>
                <a:ea typeface="+mn-ea"/>
              </a:rPr>
              <a:t>国家衰落；亚非拉经济发展和民族</a:t>
            </a:r>
            <a:endParaRPr lang="en-US" altLang="zh-CN" sz="2800" b="1" dirty="0" smtClean="0">
              <a:solidFill>
                <a:srgbClr val="000000"/>
              </a:solidFill>
              <a:latin typeface="+mn-ea"/>
              <a:ea typeface="+mn-ea"/>
            </a:endParaRPr>
          </a:p>
          <a:p>
            <a:pPr>
              <a:lnSpc>
                <a:spcPct val="150000"/>
              </a:lnSpc>
            </a:pPr>
            <a:r>
              <a:rPr lang="zh-CN" altLang="en-US" sz="2800" b="1" dirty="0" smtClean="0">
                <a:solidFill>
                  <a:srgbClr val="000000"/>
                </a:solidFill>
                <a:latin typeface="+mn-ea"/>
                <a:ea typeface="+mn-ea"/>
              </a:rPr>
              <a:t>民主意识增强。</a:t>
            </a:r>
            <a:endParaRPr lang="zh-CN" altLang="en-US" sz="2800" b="1" dirty="0" smtClean="0">
              <a:solidFill>
                <a:srgbClr val="000000"/>
              </a:solidFill>
              <a:latin typeface="+mn-ea"/>
              <a:ea typeface="+mn-ea"/>
            </a:endParaRPr>
          </a:p>
          <a:p>
            <a:pPr>
              <a:lnSpc>
                <a:spcPct val="150000"/>
              </a:lnSpc>
            </a:pPr>
            <a:r>
              <a:rPr lang="zh-CN" altLang="en-US" sz="3200" b="1" dirty="0">
                <a:solidFill>
                  <a:srgbClr val="0000FF"/>
                </a:solidFill>
                <a:latin typeface="微软雅黑" panose="020B0503020204020204" pitchFamily="34" charset="-122"/>
                <a:ea typeface="微软雅黑" panose="020B0503020204020204" pitchFamily="34" charset="-122"/>
              </a:rPr>
              <a:t>2</a:t>
            </a:r>
            <a:r>
              <a:rPr lang="en-US" altLang="zh-CN" sz="3200" b="1" dirty="0">
                <a:solidFill>
                  <a:srgbClr val="0000FF"/>
                </a:solidFill>
                <a:latin typeface="微软雅黑" panose="020B0503020204020204" pitchFamily="34" charset="-122"/>
                <a:ea typeface="微软雅黑" panose="020B0503020204020204" pitchFamily="34" charset="-122"/>
              </a:rPr>
              <a:t>.</a:t>
            </a:r>
            <a:r>
              <a:rPr lang="zh-CN" altLang="en-US" sz="3200" b="1" dirty="0">
                <a:solidFill>
                  <a:srgbClr val="0000FF"/>
                </a:solidFill>
                <a:latin typeface="微软雅黑" panose="020B0503020204020204" pitchFamily="34" charset="-122"/>
                <a:ea typeface="微软雅黑" panose="020B0503020204020204" pitchFamily="34" charset="-122"/>
              </a:rPr>
              <a:t>亚洲国家独立：</a:t>
            </a:r>
            <a:endParaRPr lang="zh-CN" altLang="en-US" sz="3200" b="1" dirty="0">
              <a:solidFill>
                <a:srgbClr val="0000FF"/>
              </a:solidFill>
              <a:latin typeface="微软雅黑" panose="020B0503020204020204" pitchFamily="34" charset="-122"/>
              <a:ea typeface="微软雅黑" panose="020B0503020204020204" pitchFamily="34" charset="-122"/>
            </a:endParaRPr>
          </a:p>
          <a:p>
            <a:pPr>
              <a:lnSpc>
                <a:spcPct val="150000"/>
              </a:lnSpc>
            </a:pPr>
            <a:r>
              <a:rPr lang="zh-CN" altLang="en-US" sz="2800" b="1" dirty="0">
                <a:solidFill>
                  <a:srgbClr val="FF0000"/>
                </a:solidFill>
                <a:latin typeface="+mn-ea"/>
                <a:ea typeface="+mn-ea"/>
              </a:rPr>
              <a:t>⑴日本战败：</a:t>
            </a:r>
            <a:r>
              <a:rPr lang="zh-CN" altLang="en-US" sz="2800" b="1" dirty="0">
                <a:solidFill>
                  <a:srgbClr val="000000"/>
                </a:solidFill>
                <a:latin typeface="+mn-ea"/>
                <a:ea typeface="+mn-ea"/>
              </a:rPr>
              <a:t>中国收复了台湾，朝鲜、印尼、老挝、菲律宾等国家独立。</a:t>
            </a:r>
            <a:endParaRPr lang="zh-CN" altLang="en-US" sz="2800" b="1" dirty="0">
              <a:solidFill>
                <a:srgbClr val="000000"/>
              </a:solidFill>
              <a:latin typeface="+mn-ea"/>
              <a:ea typeface="+mn-ea"/>
            </a:endParaRPr>
          </a:p>
          <a:p>
            <a:pPr>
              <a:lnSpc>
                <a:spcPct val="150000"/>
              </a:lnSpc>
            </a:pPr>
            <a:r>
              <a:rPr lang="zh-CN" altLang="en-US" sz="2800" b="1" dirty="0">
                <a:solidFill>
                  <a:srgbClr val="FF0000"/>
                </a:solidFill>
                <a:latin typeface="+mn-ea"/>
                <a:ea typeface="+mn-ea"/>
              </a:rPr>
              <a:t>⑵印巴分治：</a:t>
            </a:r>
            <a:r>
              <a:rPr lang="zh-CN" altLang="en-US" sz="2800" b="1" dirty="0">
                <a:solidFill>
                  <a:srgbClr val="000000"/>
                </a:solidFill>
                <a:latin typeface="+mn-ea"/>
                <a:ea typeface="+mn-ea"/>
              </a:rPr>
              <a:t>1947年，英国同意印度独立。印度尼赫鲁、巴基斯坦真纳。</a:t>
            </a:r>
            <a:endParaRPr lang="zh-CN" altLang="en-US" sz="2800" b="1" dirty="0">
              <a:solidFill>
                <a:srgbClr val="000000"/>
              </a:solidFill>
              <a:latin typeface="+mn-ea"/>
              <a:ea typeface="+mn-ea"/>
            </a:endParaRPr>
          </a:p>
        </p:txBody>
      </p:sp>
      <p:pic>
        <p:nvPicPr>
          <p:cNvPr id="19464" name="图片 10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43278" y="1134258"/>
            <a:ext cx="4873896" cy="541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12940" y="361264"/>
            <a:ext cx="4968552" cy="830997"/>
          </a:xfrm>
          <a:prstGeom prst="rect">
            <a:avLst/>
          </a:prstGeom>
        </p:spPr>
        <p:txBody>
          <a:bodyPr wrap="square">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一、世界殖民体系的崩溃</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2324481"/>
          <p:cNvSpPr txBox="1">
            <a:spLocks noChangeArrowheads="1"/>
          </p:cNvSpPr>
          <p:nvPr/>
        </p:nvSpPr>
        <p:spPr bwMode="auto">
          <a:xfrm>
            <a:off x="592965" y="1231087"/>
            <a:ext cx="5904656" cy="49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219" tIns="78111" rIns="156219" bIns="78111">
            <a:spAutoFit/>
          </a:bodyPr>
          <a:lstStyle>
            <a:lvl1pPr defTabSz="1171575">
              <a:defRPr>
                <a:solidFill>
                  <a:schemeClr val="tx1"/>
                </a:solidFill>
                <a:latin typeface="Arial" panose="020B0604020202020204" pitchFamily="34" charset="0"/>
                <a:ea typeface="宋体" panose="02010600030101010101" pitchFamily="2" charset="-122"/>
              </a:defRPr>
            </a:lvl1pPr>
            <a:lvl2pPr defTabSz="1171575">
              <a:defRPr>
                <a:solidFill>
                  <a:schemeClr val="tx1"/>
                </a:solidFill>
                <a:latin typeface="Arial" panose="020B0604020202020204" pitchFamily="34" charset="0"/>
                <a:ea typeface="宋体" panose="02010600030101010101" pitchFamily="2" charset="-122"/>
              </a:defRPr>
            </a:lvl2pPr>
            <a:lvl3pPr defTabSz="1171575">
              <a:defRPr>
                <a:solidFill>
                  <a:schemeClr val="tx1"/>
                </a:solidFill>
                <a:latin typeface="Arial" panose="020B0604020202020204" pitchFamily="34" charset="0"/>
                <a:ea typeface="宋体" panose="02010600030101010101" pitchFamily="2" charset="-122"/>
              </a:defRPr>
            </a:lvl3pPr>
            <a:lvl4pPr defTabSz="1171575">
              <a:defRPr>
                <a:solidFill>
                  <a:schemeClr val="tx1"/>
                </a:solidFill>
                <a:latin typeface="Arial" panose="020B0604020202020204" pitchFamily="34" charset="0"/>
                <a:ea typeface="宋体" panose="02010600030101010101" pitchFamily="2" charset="-122"/>
              </a:defRPr>
            </a:lvl4pPr>
            <a:lvl5pPr defTabSz="1171575">
              <a:defRPr>
                <a:solidFill>
                  <a:schemeClr val="tx1"/>
                </a:solidFill>
                <a:latin typeface="Arial" panose="020B0604020202020204" pitchFamily="34" charset="0"/>
                <a:ea typeface="宋体" panose="02010600030101010101" pitchFamily="2" charset="-122"/>
              </a:defRPr>
            </a:lvl5pPr>
            <a:lvl6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b="1" dirty="0" smtClean="0">
                <a:solidFill>
                  <a:srgbClr val="0000FF"/>
                </a:solidFill>
                <a:latin typeface="微软雅黑" panose="020B0503020204020204" pitchFamily="34" charset="-122"/>
                <a:ea typeface="微软雅黑" panose="020B0503020204020204" pitchFamily="34" charset="-122"/>
              </a:rPr>
              <a:t>3.</a:t>
            </a:r>
            <a:r>
              <a:rPr lang="zh-CN" altLang="en-US" sz="3200" b="1" dirty="0" smtClean="0">
                <a:solidFill>
                  <a:srgbClr val="0000FF"/>
                </a:solidFill>
                <a:latin typeface="微软雅黑" panose="020B0503020204020204" pitchFamily="34" charset="-122"/>
                <a:ea typeface="微软雅黑" panose="020B0503020204020204" pitchFamily="34" charset="-122"/>
              </a:rPr>
              <a:t>非洲</a:t>
            </a:r>
            <a:r>
              <a:rPr lang="zh-CN" altLang="en-US" sz="3200" b="1" dirty="0">
                <a:solidFill>
                  <a:srgbClr val="0000FF"/>
                </a:solidFill>
                <a:latin typeface="微软雅黑" panose="020B0503020204020204" pitchFamily="34" charset="-122"/>
                <a:ea typeface="微软雅黑" panose="020B0503020204020204" pitchFamily="34" charset="-122"/>
              </a:rPr>
              <a:t>独立浪潮：</a:t>
            </a:r>
            <a:endParaRPr lang="zh-CN" altLang="en-US" sz="3200" b="1" dirty="0">
              <a:solidFill>
                <a:srgbClr val="0000FF"/>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宋体" panose="02010600030101010101" pitchFamily="2" charset="-122"/>
              </a:rPr>
              <a:t>⑴埃及：</a:t>
            </a:r>
            <a:r>
              <a:rPr lang="zh-CN" altLang="en-US" sz="2800" b="1" dirty="0">
                <a:latin typeface="宋体" panose="02010600030101010101" pitchFamily="2" charset="-122"/>
              </a:rPr>
              <a:t>1952年，成立共和国。1956年，纳赛尔宣布收回苏伊士运河主权。</a:t>
            </a:r>
            <a:endParaRPr lang="zh-CN" altLang="en-US" sz="2800" b="1" dirty="0">
              <a:latin typeface="宋体" panose="02010600030101010101" pitchFamily="2" charset="-122"/>
            </a:endParaRPr>
          </a:p>
          <a:p>
            <a:r>
              <a:rPr lang="zh-CN" altLang="en-US" sz="2800" b="1" dirty="0">
                <a:solidFill>
                  <a:srgbClr val="FF0000"/>
                </a:solidFill>
                <a:latin typeface="宋体" panose="02010600030101010101" pitchFamily="2" charset="-122"/>
              </a:rPr>
              <a:t>⑵非洲年：</a:t>
            </a:r>
            <a:r>
              <a:rPr lang="zh-CN" altLang="en-US" sz="2800" b="1" dirty="0">
                <a:latin typeface="宋体" panose="02010600030101010101" pitchFamily="2" charset="-122"/>
              </a:rPr>
              <a:t>1960年有17个非洲国家独立，这一年被称为“非洲年”。</a:t>
            </a:r>
            <a:endParaRPr lang="zh-CN" altLang="en-US" sz="2800" b="1" dirty="0">
              <a:latin typeface="宋体" panose="02010600030101010101" pitchFamily="2" charset="-122"/>
            </a:endParaRPr>
          </a:p>
          <a:p>
            <a:r>
              <a:rPr lang="zh-CN" altLang="en-US" sz="2800" b="1" dirty="0">
                <a:solidFill>
                  <a:srgbClr val="FF0000"/>
                </a:solidFill>
                <a:latin typeface="宋体" panose="02010600030101010101" pitchFamily="2" charset="-122"/>
              </a:rPr>
              <a:t>⑶阿尔及利亚：</a:t>
            </a:r>
            <a:r>
              <a:rPr lang="zh-CN" altLang="en-US" sz="2800" b="1" dirty="0">
                <a:latin typeface="宋体" panose="02010600030101010101" pitchFamily="2" charset="-122"/>
              </a:rPr>
              <a:t>1962年，法国总统戴高乐签署《埃维昂协议》，承认阿尔及利亚独立。</a:t>
            </a:r>
            <a:endParaRPr lang="zh-CN" altLang="en-US" sz="2800" b="1" dirty="0">
              <a:latin typeface="宋体" panose="02010600030101010101" pitchFamily="2" charset="-122"/>
            </a:endParaRPr>
          </a:p>
          <a:p>
            <a:r>
              <a:rPr lang="zh-CN" altLang="en-US" sz="2800" b="1" dirty="0">
                <a:solidFill>
                  <a:srgbClr val="FF0000"/>
                </a:solidFill>
                <a:latin typeface="宋体" panose="02010600030101010101" pitchFamily="2" charset="-122"/>
              </a:rPr>
              <a:t>⑷非洲殖民体系瓦解：</a:t>
            </a:r>
            <a:r>
              <a:rPr lang="zh-CN" altLang="en-US" sz="2800" b="1" dirty="0">
                <a:latin typeface="宋体" panose="02010600030101010101" pitchFamily="2" charset="-122"/>
              </a:rPr>
              <a:t>到20世纪60年代末，非洲的独立国家达41个。</a:t>
            </a:r>
            <a:endParaRPr lang="zh-CN" altLang="en-US" sz="2800" b="1" dirty="0">
              <a:latin typeface="宋体" panose="02010600030101010101" pitchFamily="2" charset="-122"/>
            </a:endParaRPr>
          </a:p>
        </p:txBody>
      </p:sp>
      <p:pic>
        <p:nvPicPr>
          <p:cNvPr id="20487" name="图片 10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14024" y="692696"/>
            <a:ext cx="5113201"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12940" y="361264"/>
            <a:ext cx="4968552" cy="830997"/>
          </a:xfrm>
          <a:prstGeom prst="rect">
            <a:avLst/>
          </a:prstGeom>
        </p:spPr>
        <p:txBody>
          <a:bodyPr wrap="square">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一、世界殖民体系的崩溃</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2324481"/>
          <p:cNvSpPr txBox="1">
            <a:spLocks noChangeArrowheads="1"/>
          </p:cNvSpPr>
          <p:nvPr/>
        </p:nvSpPr>
        <p:spPr bwMode="auto">
          <a:xfrm>
            <a:off x="478582" y="1184327"/>
            <a:ext cx="7488831" cy="532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6219" tIns="78111" rIns="156219" bIns="78111">
            <a:spAutoFit/>
          </a:bodyPr>
          <a:lstStyle>
            <a:lvl1pPr defTabSz="1171575">
              <a:defRPr>
                <a:solidFill>
                  <a:schemeClr val="tx1"/>
                </a:solidFill>
                <a:latin typeface="Arial" panose="020B0604020202020204" pitchFamily="34" charset="0"/>
                <a:ea typeface="宋体" panose="02010600030101010101" pitchFamily="2" charset="-122"/>
              </a:defRPr>
            </a:lvl1pPr>
            <a:lvl2pPr defTabSz="1171575">
              <a:defRPr>
                <a:solidFill>
                  <a:schemeClr val="tx1"/>
                </a:solidFill>
                <a:latin typeface="Arial" panose="020B0604020202020204" pitchFamily="34" charset="0"/>
                <a:ea typeface="宋体" panose="02010600030101010101" pitchFamily="2" charset="-122"/>
              </a:defRPr>
            </a:lvl2pPr>
            <a:lvl3pPr defTabSz="1171575">
              <a:defRPr>
                <a:solidFill>
                  <a:schemeClr val="tx1"/>
                </a:solidFill>
                <a:latin typeface="Arial" panose="020B0604020202020204" pitchFamily="34" charset="0"/>
                <a:ea typeface="宋体" panose="02010600030101010101" pitchFamily="2" charset="-122"/>
              </a:defRPr>
            </a:lvl3pPr>
            <a:lvl4pPr defTabSz="1171575">
              <a:defRPr>
                <a:solidFill>
                  <a:schemeClr val="tx1"/>
                </a:solidFill>
                <a:latin typeface="Arial" panose="020B0604020202020204" pitchFamily="34" charset="0"/>
                <a:ea typeface="宋体" panose="02010600030101010101" pitchFamily="2" charset="-122"/>
              </a:defRPr>
            </a:lvl4pPr>
            <a:lvl5pPr defTabSz="1171575">
              <a:defRPr>
                <a:solidFill>
                  <a:schemeClr val="tx1"/>
                </a:solidFill>
                <a:latin typeface="Arial" panose="020B0604020202020204" pitchFamily="34" charset="0"/>
                <a:ea typeface="宋体" panose="02010600030101010101" pitchFamily="2" charset="-122"/>
              </a:defRPr>
            </a:lvl5pPr>
            <a:lvl6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3200" b="1" dirty="0" smtClean="0">
                <a:solidFill>
                  <a:srgbClr val="0000FF"/>
                </a:solidFill>
                <a:latin typeface="微软雅黑" panose="020B0503020204020204" pitchFamily="34" charset="-122"/>
                <a:ea typeface="微软雅黑" panose="020B0503020204020204" pitchFamily="34" charset="-122"/>
              </a:rPr>
              <a:t>4.</a:t>
            </a:r>
            <a:r>
              <a:rPr lang="zh-CN" altLang="en-US" sz="3200" b="1" dirty="0" smtClean="0">
                <a:solidFill>
                  <a:srgbClr val="0000FF"/>
                </a:solidFill>
                <a:latin typeface="微软雅黑" panose="020B0503020204020204" pitchFamily="34" charset="-122"/>
                <a:ea typeface="微软雅黑" panose="020B0503020204020204" pitchFamily="34" charset="-122"/>
              </a:rPr>
              <a:t>拉丁美洲</a:t>
            </a:r>
            <a:r>
              <a:rPr lang="zh-CN" altLang="en-US" sz="3200" b="1" dirty="0">
                <a:solidFill>
                  <a:srgbClr val="0000FF"/>
                </a:solidFill>
                <a:latin typeface="微软雅黑" panose="020B0503020204020204" pitchFamily="34" charset="-122"/>
                <a:ea typeface="微软雅黑" panose="020B0503020204020204" pitchFamily="34" charset="-122"/>
              </a:rPr>
              <a:t>反帝斗争：</a:t>
            </a:r>
            <a:endParaRPr lang="zh-CN" altLang="en-US" sz="3200" b="1" dirty="0">
              <a:solidFill>
                <a:srgbClr val="0000FF"/>
              </a:solidFill>
              <a:latin typeface="微软雅黑" panose="020B0503020204020204" pitchFamily="34" charset="-122"/>
              <a:ea typeface="微软雅黑" panose="020B0503020204020204" pitchFamily="34" charset="-122"/>
            </a:endParaRPr>
          </a:p>
          <a:p>
            <a:pPr>
              <a:lnSpc>
                <a:spcPct val="150000"/>
              </a:lnSpc>
            </a:pPr>
            <a:r>
              <a:rPr lang="zh-CN" altLang="en-US" sz="3200" b="1" dirty="0">
                <a:solidFill>
                  <a:srgbClr val="FF0000"/>
                </a:solidFill>
                <a:latin typeface="宋体" panose="02010600030101010101" pitchFamily="2" charset="-122"/>
              </a:rPr>
              <a:t>⑴古巴：</a:t>
            </a:r>
            <a:r>
              <a:rPr lang="zh-CN" altLang="en-US" sz="3200" b="1" dirty="0">
                <a:solidFill>
                  <a:srgbClr val="000000"/>
                </a:solidFill>
                <a:latin typeface="宋体" panose="02010600030101010101" pitchFamily="2" charset="-122"/>
              </a:rPr>
              <a:t>1959年，卡斯特罗革命</a:t>
            </a:r>
            <a:r>
              <a:rPr lang="zh-CN" altLang="en-US" sz="3200" b="1" dirty="0" smtClean="0">
                <a:solidFill>
                  <a:srgbClr val="000000"/>
                </a:solidFill>
                <a:latin typeface="宋体" panose="02010600030101010101" pitchFamily="2" charset="-122"/>
              </a:rPr>
              <a:t>；</a:t>
            </a:r>
            <a:endParaRPr lang="en-US" altLang="zh-CN" sz="3200" b="1" dirty="0" smtClean="0">
              <a:solidFill>
                <a:srgbClr val="000000"/>
              </a:solidFill>
              <a:latin typeface="宋体" panose="02010600030101010101" pitchFamily="2" charset="-122"/>
            </a:endParaRPr>
          </a:p>
          <a:p>
            <a:pPr>
              <a:lnSpc>
                <a:spcPct val="150000"/>
              </a:lnSpc>
            </a:pPr>
            <a:r>
              <a:rPr lang="zh-CN" altLang="en-US" sz="3200" b="1" dirty="0" smtClean="0">
                <a:solidFill>
                  <a:srgbClr val="000000"/>
                </a:solidFill>
                <a:latin typeface="宋体" panose="02010600030101010101" pitchFamily="2" charset="-122"/>
              </a:rPr>
              <a:t>1961年</a:t>
            </a:r>
            <a:r>
              <a:rPr lang="zh-CN" altLang="en-US" sz="3200" b="1" dirty="0">
                <a:solidFill>
                  <a:srgbClr val="000000"/>
                </a:solidFill>
                <a:latin typeface="宋体" panose="02010600030101010101" pitchFamily="2" charset="-122"/>
              </a:rPr>
              <a:t>，宣布古巴是社会主义国家。</a:t>
            </a:r>
            <a:endParaRPr lang="zh-CN" altLang="en-US" sz="3200" b="1" dirty="0">
              <a:solidFill>
                <a:srgbClr val="000000"/>
              </a:solidFill>
              <a:latin typeface="宋体" panose="02010600030101010101" pitchFamily="2" charset="-122"/>
            </a:endParaRPr>
          </a:p>
          <a:p>
            <a:pPr>
              <a:lnSpc>
                <a:spcPct val="150000"/>
              </a:lnSpc>
            </a:pPr>
            <a:r>
              <a:rPr lang="zh-CN" altLang="en-US" sz="3200" b="1" dirty="0">
                <a:solidFill>
                  <a:srgbClr val="FF0000"/>
                </a:solidFill>
                <a:latin typeface="宋体" panose="02010600030101010101" pitchFamily="2" charset="-122"/>
              </a:rPr>
              <a:t>⑵巴拿马：</a:t>
            </a:r>
            <a:r>
              <a:rPr lang="zh-CN" altLang="en-US" sz="3200" b="1" dirty="0">
                <a:solidFill>
                  <a:srgbClr val="000000"/>
                </a:solidFill>
                <a:latin typeface="宋体" panose="02010600030101010101" pitchFamily="2" charset="-122"/>
              </a:rPr>
              <a:t>1999年，从美国手中收回了巴拿马运河区的全部主权。</a:t>
            </a:r>
            <a:endParaRPr lang="zh-CN" altLang="en-US" sz="3200" b="1" dirty="0">
              <a:solidFill>
                <a:srgbClr val="000000"/>
              </a:solidFill>
              <a:latin typeface="宋体" panose="02010600030101010101" pitchFamily="2" charset="-122"/>
            </a:endParaRPr>
          </a:p>
          <a:p>
            <a:pPr>
              <a:lnSpc>
                <a:spcPct val="150000"/>
              </a:lnSpc>
            </a:pPr>
            <a:r>
              <a:rPr lang="en-US" altLang="zh-CN" sz="3200" b="1" dirty="0" smtClean="0">
                <a:solidFill>
                  <a:srgbClr val="0000FF"/>
                </a:solidFill>
                <a:latin typeface="微软雅黑" panose="020B0503020204020204" pitchFamily="34" charset="-122"/>
                <a:ea typeface="微软雅黑" panose="020B0503020204020204" pitchFamily="34" charset="-122"/>
              </a:rPr>
              <a:t>5.</a:t>
            </a:r>
            <a:r>
              <a:rPr lang="zh-CN" altLang="en-US" sz="3200" b="1" dirty="0" smtClean="0">
                <a:solidFill>
                  <a:srgbClr val="0000FF"/>
                </a:solidFill>
                <a:latin typeface="微软雅黑" panose="020B0503020204020204" pitchFamily="34" charset="-122"/>
                <a:ea typeface="微软雅黑" panose="020B0503020204020204" pitchFamily="34" charset="-122"/>
              </a:rPr>
              <a:t>世界</a:t>
            </a:r>
            <a:r>
              <a:rPr lang="zh-CN" altLang="en-US" sz="3200" b="1" dirty="0">
                <a:solidFill>
                  <a:srgbClr val="0000FF"/>
                </a:solidFill>
                <a:latin typeface="微软雅黑" panose="020B0503020204020204" pitchFamily="34" charset="-122"/>
                <a:ea typeface="微软雅黑" panose="020B0503020204020204" pitchFamily="34" charset="-122"/>
              </a:rPr>
              <a:t>殖民体系的崩溃</a:t>
            </a:r>
            <a:r>
              <a:rPr lang="zh-CN" altLang="en-US" sz="3200" b="1" dirty="0" smtClean="0">
                <a:solidFill>
                  <a:srgbClr val="0000FF"/>
                </a:solidFill>
                <a:latin typeface="微软雅黑" panose="020B0503020204020204" pitchFamily="34" charset="-122"/>
                <a:ea typeface="微软雅黑" panose="020B0503020204020204" pitchFamily="34" charset="-122"/>
              </a:rPr>
              <a:t>：</a:t>
            </a:r>
            <a:endParaRPr lang="en-US" altLang="zh-CN" sz="3200" b="1" dirty="0" smtClean="0">
              <a:solidFill>
                <a:srgbClr val="0000FF"/>
              </a:solidFill>
              <a:latin typeface="微软雅黑" panose="020B0503020204020204" pitchFamily="34" charset="-122"/>
              <a:ea typeface="微软雅黑" panose="020B0503020204020204" pitchFamily="34" charset="-122"/>
            </a:endParaRPr>
          </a:p>
          <a:p>
            <a:pPr>
              <a:lnSpc>
                <a:spcPct val="150000"/>
              </a:lnSpc>
            </a:pPr>
            <a:r>
              <a:rPr lang="zh-CN" altLang="en-US" sz="3200" b="1" dirty="0" smtClean="0">
                <a:solidFill>
                  <a:srgbClr val="000000"/>
                </a:solidFill>
                <a:latin typeface="宋体" panose="02010600030101010101" pitchFamily="2" charset="-122"/>
              </a:rPr>
              <a:t>1945年</a:t>
            </a:r>
            <a:r>
              <a:rPr lang="zh-CN" altLang="en-US" sz="3200" b="1" dirty="0">
                <a:solidFill>
                  <a:srgbClr val="000000"/>
                </a:solidFill>
                <a:latin typeface="宋体" panose="02010600030101010101" pitchFamily="2" charset="-122"/>
              </a:rPr>
              <a:t>至1991年，有90多个国家独立。</a:t>
            </a:r>
            <a:endParaRPr lang="zh-CN" altLang="en-US" sz="3200" b="1" dirty="0">
              <a:solidFill>
                <a:srgbClr val="000000"/>
              </a:solidFill>
              <a:latin typeface="宋体" panose="02010600030101010101" pitchFamily="2" charset="-122"/>
            </a:endParaRPr>
          </a:p>
        </p:txBody>
      </p:sp>
      <p:sp>
        <p:nvSpPr>
          <p:cNvPr id="8" name="矩形 7"/>
          <p:cNvSpPr/>
          <p:nvPr/>
        </p:nvSpPr>
        <p:spPr>
          <a:xfrm>
            <a:off x="612940" y="361264"/>
            <a:ext cx="4968552" cy="830997"/>
          </a:xfrm>
          <a:prstGeom prst="rect">
            <a:avLst/>
          </a:prstGeom>
        </p:spPr>
        <p:txBody>
          <a:bodyPr wrap="square">
            <a:spAutoFit/>
          </a:bodyPr>
          <a:lstStyle/>
          <a:p>
            <a:pPr>
              <a:lnSpc>
                <a:spcPct val="150000"/>
              </a:lnSpc>
            </a:pPr>
            <a:r>
              <a:rPr lang="zh-CN" altLang="en-US" sz="3200" b="1" dirty="0">
                <a:latin typeface="微软雅黑" panose="020B0503020204020204" pitchFamily="34" charset="-122"/>
                <a:ea typeface="微软雅黑" panose="020B0503020204020204" pitchFamily="34" charset="-122"/>
              </a:rPr>
              <a:t>一、世界殖民体系的崩溃</a:t>
            </a:r>
            <a:endParaRPr lang="zh-CN" altLang="en-US" sz="3200" b="1" dirty="0">
              <a:latin typeface="微软雅黑" panose="020B0503020204020204" pitchFamily="34" charset="-122"/>
              <a:ea typeface="微软雅黑" panose="020B0503020204020204" pitchFamily="34" charset="-122"/>
            </a:endParaRPr>
          </a:p>
        </p:txBody>
      </p:sp>
      <p:grpSp>
        <p:nvGrpSpPr>
          <p:cNvPr id="7" name="组合 6"/>
          <p:cNvGrpSpPr/>
          <p:nvPr>
            <p:custDataLst>
              <p:tags r:id="rId1"/>
            </p:custDataLst>
          </p:nvPr>
        </p:nvGrpSpPr>
        <p:grpSpPr>
          <a:xfrm>
            <a:off x="8759502" y="599398"/>
            <a:ext cx="2851666" cy="2302286"/>
            <a:chOff x="2897925" y="3797470"/>
            <a:chExt cx="3802221" cy="2660264"/>
          </a:xfrm>
          <a:noFill/>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3385572" y="3797470"/>
              <a:ext cx="2955179" cy="1779019"/>
            </a:xfrm>
            <a:prstGeom prst="rect">
              <a:avLst/>
            </a:prstGeom>
            <a:grpFill/>
            <a:ln>
              <a:noFill/>
            </a:ln>
            <a:effectLst>
              <a:outerShdw blurRad="190500" algn="tl" rotWithShape="0">
                <a:srgbClr val="000000">
                  <a:alpha val="70000"/>
                </a:srgbClr>
              </a:outerShdw>
            </a:effectLst>
          </p:spPr>
        </p:pic>
        <p:sp>
          <p:nvSpPr>
            <p:cNvPr id="10" name="Rectangle 3"/>
            <p:cNvSpPr>
              <a:spLocks noChangeArrowheads="1"/>
            </p:cNvSpPr>
            <p:nvPr>
              <p:custDataLst>
                <p:tags r:id="rId4"/>
              </p:custDataLst>
            </p:nvPr>
          </p:nvSpPr>
          <p:spPr bwMode="auto">
            <a:xfrm>
              <a:off x="2897925" y="5710906"/>
              <a:ext cx="3802221" cy="746828"/>
            </a:xfrm>
            <a:prstGeom prst="rect">
              <a:avLst/>
            </a:prstGeom>
            <a:grpFill/>
            <a:ln>
              <a:noFill/>
            </a:ln>
          </p:spPr>
          <p:txBody>
            <a:bodyPr wrap="square" anchor="ctr">
              <a:spAutoFit/>
            </a:bodyPr>
            <a:lstStyle>
              <a:lvl1pPr>
                <a:defRPr>
                  <a:solidFill>
                    <a:schemeClr val="tx1"/>
                  </a:solidFill>
                  <a:latin typeface="Gill Sans MT" panose="020B0502020104020203" pitchFamily="34" charset="0"/>
                  <a:ea typeface="华文中宋" panose="02010600040101010101" pitchFamily="2" charset="-122"/>
                </a:defRPr>
              </a:lvl1pPr>
              <a:lvl2pPr marL="742950" indent="-285750">
                <a:defRPr>
                  <a:solidFill>
                    <a:schemeClr val="tx1"/>
                  </a:solidFill>
                  <a:latin typeface="Gill Sans MT" panose="020B0502020104020203" pitchFamily="34" charset="0"/>
                  <a:ea typeface="华文中宋" panose="02010600040101010101" pitchFamily="2" charset="-122"/>
                </a:defRPr>
              </a:lvl2pPr>
              <a:lvl3pPr marL="1143000" indent="-228600">
                <a:defRPr>
                  <a:solidFill>
                    <a:schemeClr val="tx1"/>
                  </a:solidFill>
                  <a:latin typeface="Gill Sans MT" panose="020B0502020104020203" pitchFamily="34" charset="0"/>
                  <a:ea typeface="华文中宋" panose="02010600040101010101" pitchFamily="2" charset="-122"/>
                </a:defRPr>
              </a:lvl3pPr>
              <a:lvl4pPr marL="1600200" indent="-228600">
                <a:defRPr>
                  <a:solidFill>
                    <a:schemeClr val="tx1"/>
                  </a:solidFill>
                  <a:latin typeface="Gill Sans MT" panose="020B0502020104020203" pitchFamily="34" charset="0"/>
                  <a:ea typeface="华文中宋" panose="02010600040101010101" pitchFamily="2" charset="-122"/>
                </a:defRPr>
              </a:lvl4pPr>
              <a:lvl5pPr marL="2057400" indent="-228600">
                <a:defRPr>
                  <a:solidFill>
                    <a:schemeClr val="tx1"/>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Gill Sans MT" panose="020B0502020104020203" pitchFamily="34" charset="0"/>
                  <a:ea typeface="华文中宋" panose="02010600040101010101" pitchFamily="2" charset="-122"/>
                </a:defRPr>
              </a:lvl9pPr>
            </a:lstStyle>
            <a:p>
              <a:pPr algn="ctr" eaLnBrk="1" hangingPunct="1"/>
              <a:r>
                <a:rPr lang="zh-CN" altLang="en-US" dirty="0">
                  <a:latin typeface="Arial" panose="020B0604020202020204" pitchFamily="34" charset="0"/>
                  <a:ea typeface="黑体" panose="02010609060101010101" pitchFamily="49" charset="-122"/>
                  <a:sym typeface="Arial" panose="020B0604020202020204" pitchFamily="34" charset="0"/>
                </a:rPr>
                <a:t>古巴共和国</a:t>
              </a:r>
              <a:endParaRPr lang="zh-CN" altLang="en-US" dirty="0">
                <a:latin typeface="Arial" panose="020B0604020202020204" pitchFamily="34" charset="0"/>
                <a:ea typeface="黑体" panose="02010609060101010101" pitchFamily="49" charset="-122"/>
                <a:sym typeface="Arial" panose="020B0604020202020204" pitchFamily="34" charset="0"/>
              </a:endParaRPr>
            </a:p>
            <a:p>
              <a:pPr algn="ctr" eaLnBrk="1" hangingPunct="1"/>
              <a:r>
                <a:rPr lang="zh-CN" altLang="en-US" dirty="0">
                  <a:latin typeface="Arial" panose="020B0604020202020204" pitchFamily="34" charset="0"/>
                  <a:ea typeface="黑体" panose="02010609060101010101" pitchFamily="49" charset="-122"/>
                  <a:sym typeface="Arial" panose="020B0604020202020204" pitchFamily="34" charset="0"/>
                </a:rPr>
                <a:t>（</a:t>
              </a:r>
              <a:r>
                <a:rPr lang="en-US" altLang="zh-CN" dirty="0">
                  <a:latin typeface="Arial" panose="020B0604020202020204" pitchFamily="34" charset="0"/>
                  <a:ea typeface="黑体" panose="02010609060101010101" pitchFamily="49" charset="-122"/>
                  <a:sym typeface="Arial" panose="020B0604020202020204" pitchFamily="34" charset="0"/>
                </a:rPr>
                <a:t>The Republic of Cuba</a:t>
              </a:r>
              <a:r>
                <a:rPr lang="zh-CN" altLang="en-US" dirty="0">
                  <a:latin typeface="Arial" panose="020B0604020202020204" pitchFamily="34" charset="0"/>
                  <a:ea typeface="黑体" panose="02010609060101010101" pitchFamily="49" charset="-122"/>
                  <a:sym typeface="Arial" panose="020B0604020202020204" pitchFamily="34" charset="0"/>
                </a:rPr>
                <a:t>） </a:t>
              </a:r>
              <a:endParaRPr lang="zh-CN" altLang="en-US" dirty="0">
                <a:latin typeface="Arial" panose="020B0604020202020204" pitchFamily="34" charset="0"/>
                <a:ea typeface="黑体" panose="02010609060101010101" pitchFamily="49" charset="-122"/>
                <a:sym typeface="Arial" panose="020B0604020202020204" pitchFamily="34" charset="0"/>
              </a:endParaRPr>
            </a:p>
          </p:txBody>
        </p:sp>
      </p:grpSp>
      <p:pic>
        <p:nvPicPr>
          <p:cNvPr id="11" name="Picture 23" descr="巴拿马运河"/>
          <p:cNvPicPr>
            <a:picLocks noChangeAspect="1" noChangeArrowheads="1"/>
          </p:cNvPicPr>
          <p:nvPr>
            <p:custDataLst>
              <p:tags r:id="rId5"/>
            </p:custDataLst>
          </p:nvPr>
        </p:nvPicPr>
        <p:blipFill>
          <a:blip r:embed="rId6">
            <a:lum bright="-6000" contrast="18000"/>
            <a:extLst>
              <a:ext uri="{28A0092B-C50C-407E-A947-70E740481C1C}">
                <a14:useLocalDpi xmlns:a14="http://schemas.microsoft.com/office/drawing/2010/main" val="0"/>
              </a:ext>
            </a:extLst>
          </a:blip>
          <a:stretch>
            <a:fillRect/>
          </a:stretch>
        </p:blipFill>
        <p:spPr bwMode="auto">
          <a:xfrm>
            <a:off x="7758458" y="3212976"/>
            <a:ext cx="4292986" cy="2281753"/>
          </a:xfrm>
          <a:prstGeom prst="rect">
            <a:avLst/>
          </a:prstGeom>
          <a:noFill/>
          <a:ln>
            <a:noFill/>
          </a:ln>
        </p:spPr>
      </p:pic>
      <p:sp>
        <p:nvSpPr>
          <p:cNvPr id="12" name="矩形 4"/>
          <p:cNvSpPr>
            <a:spLocks noChangeArrowheads="1"/>
          </p:cNvSpPr>
          <p:nvPr>
            <p:custDataLst>
              <p:tags r:id="rId7"/>
            </p:custDataLst>
          </p:nvPr>
        </p:nvSpPr>
        <p:spPr bwMode="auto">
          <a:xfrm>
            <a:off x="7681425" y="5661248"/>
            <a:ext cx="4447051" cy="400110"/>
          </a:xfrm>
          <a:prstGeom prst="rect">
            <a:avLst/>
          </a:prstGeom>
          <a:noFill/>
          <a:ln>
            <a:noFill/>
          </a:ln>
        </p:spPr>
        <p:txBody>
          <a:bodyPr wrap="none">
            <a:spAutoFit/>
          </a:bodyPr>
          <a:lstStyle>
            <a:lvl1pPr>
              <a:defRPr>
                <a:solidFill>
                  <a:schemeClr val="tx1"/>
                </a:solidFill>
                <a:latin typeface="Gill Sans MT" panose="020B0502020104020203" pitchFamily="34" charset="0"/>
                <a:ea typeface="华文中宋" panose="02010600040101010101" pitchFamily="2" charset="-122"/>
              </a:defRPr>
            </a:lvl1pPr>
            <a:lvl2pPr marL="742950" indent="-285750">
              <a:defRPr>
                <a:solidFill>
                  <a:schemeClr val="tx1"/>
                </a:solidFill>
                <a:latin typeface="Gill Sans MT" panose="020B0502020104020203" pitchFamily="34" charset="0"/>
                <a:ea typeface="华文中宋" panose="02010600040101010101" pitchFamily="2" charset="-122"/>
              </a:defRPr>
            </a:lvl2pPr>
            <a:lvl3pPr marL="1143000" indent="-228600">
              <a:defRPr>
                <a:solidFill>
                  <a:schemeClr val="tx1"/>
                </a:solidFill>
                <a:latin typeface="Gill Sans MT" panose="020B0502020104020203" pitchFamily="34" charset="0"/>
                <a:ea typeface="华文中宋" panose="02010600040101010101" pitchFamily="2" charset="-122"/>
              </a:defRPr>
            </a:lvl3pPr>
            <a:lvl4pPr marL="1600200" indent="-228600">
              <a:defRPr>
                <a:solidFill>
                  <a:schemeClr val="tx1"/>
                </a:solidFill>
                <a:latin typeface="Gill Sans MT" panose="020B0502020104020203" pitchFamily="34" charset="0"/>
                <a:ea typeface="华文中宋" panose="02010600040101010101" pitchFamily="2" charset="-122"/>
              </a:defRPr>
            </a:lvl4pPr>
            <a:lvl5pPr marL="2057400" indent="-228600">
              <a:defRPr>
                <a:solidFill>
                  <a:schemeClr val="tx1"/>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defRPr>
                <a:solidFill>
                  <a:schemeClr val="tx1"/>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defRPr>
                <a:solidFill>
                  <a:schemeClr val="tx1"/>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defRPr>
                <a:solidFill>
                  <a:schemeClr val="tx1"/>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defRPr>
                <a:solidFill>
                  <a:schemeClr val="tx1"/>
                </a:solidFill>
                <a:latin typeface="Gill Sans MT" panose="020B0502020104020203" pitchFamily="34" charset="0"/>
                <a:ea typeface="华文中宋" panose="02010600040101010101" pitchFamily="2" charset="-122"/>
              </a:defRPr>
            </a:lvl9pPr>
          </a:lstStyle>
          <a:p>
            <a:pPr algn="ctr" eaLnBrk="1" hangingPunct="1"/>
            <a:r>
              <a:rPr lang="zh-CN" altLang="en-US" sz="2000" dirty="0">
                <a:latin typeface="Arial" panose="020B0604020202020204" pitchFamily="34" charset="0"/>
                <a:ea typeface="黑体" panose="02010609060101010101" pitchFamily="49" charset="-122"/>
                <a:sym typeface="Arial" panose="020B0604020202020204" pitchFamily="34" charset="0"/>
              </a:rPr>
              <a:t>巴拿马运河（</a:t>
            </a:r>
            <a:r>
              <a:rPr lang="en-US" altLang="zh-CN" sz="2000" dirty="0">
                <a:latin typeface="Arial" panose="020B0604020202020204" pitchFamily="34" charset="0"/>
                <a:ea typeface="黑体" panose="02010609060101010101" pitchFamily="49" charset="-122"/>
                <a:sym typeface="Arial" panose="020B0604020202020204" pitchFamily="34" charset="0"/>
              </a:rPr>
              <a:t>Panama Canal</a:t>
            </a:r>
            <a:r>
              <a:rPr lang="zh-CN" altLang="en-US" sz="2000" dirty="0">
                <a:latin typeface="Arial" panose="020B0604020202020204" pitchFamily="34" charset="0"/>
                <a:ea typeface="黑体" panose="02010609060101010101" pitchFamily="49" charset="-122"/>
                <a:sym typeface="Arial" panose="020B0604020202020204" pitchFamily="34" charset="0"/>
              </a:rPr>
              <a:t>）示意图</a:t>
            </a:r>
            <a:endParaRPr lang="zh-CN" altLang="en-US" sz="2000" dirty="0">
              <a:latin typeface="Arial" panose="020B0604020202020204" pitchFamily="34" charset="0"/>
              <a:ea typeface="黑体" panose="02010609060101010101" pitchFamily="49"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5007" y="98785"/>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custDataLst>
              <p:tags r:id="rId2"/>
            </p:custDataLst>
          </p:nvPr>
        </p:nvSpPr>
        <p:spPr>
          <a:xfrm>
            <a:off x="2385883" y="82160"/>
            <a:ext cx="6340197" cy="743986"/>
          </a:xfrm>
          <a:prstGeom prst="rect">
            <a:avLst/>
          </a:prstGeom>
        </p:spPr>
        <p:txBody>
          <a:bodyPr wrap="none">
            <a:spAutoFit/>
          </a:bodyPr>
          <a:lstStyle/>
          <a:p>
            <a:pPr algn="l">
              <a:lnSpc>
                <a:spcPct val="150000"/>
              </a:lnSpc>
            </a:pPr>
            <a:r>
              <a:rPr lang="zh-CN" altLang="en-US" sz="3200" b="1" dirty="0" smtClean="0">
                <a:solidFill>
                  <a:srgbClr val="D60093"/>
                </a:solidFill>
                <a:latin typeface="微软雅黑" panose="020B0503020204020204" pitchFamily="34" charset="-122"/>
                <a:ea typeface="微软雅黑" panose="020B0503020204020204" pitchFamily="34" charset="-122"/>
                <a:sym typeface="Arial" panose="020B0604020202020204" pitchFamily="34" charset="0"/>
              </a:rPr>
              <a:t>二</a:t>
            </a:r>
            <a:r>
              <a:rPr lang="zh-CN" altLang="en-US" sz="3200" b="1" dirty="0">
                <a:solidFill>
                  <a:srgbClr val="D60093"/>
                </a:solidFill>
                <a:latin typeface="微软雅黑" panose="020B0503020204020204" pitchFamily="34" charset="-122"/>
                <a:ea typeface="微软雅黑" panose="020B0503020204020204" pitchFamily="34" charset="-122"/>
                <a:sym typeface="Arial" panose="020B0604020202020204" pitchFamily="34" charset="0"/>
              </a:rPr>
              <a:t>战后世界殖民体系崩溃的的</a:t>
            </a:r>
            <a:r>
              <a:rPr lang="zh-CN" altLang="en-US" sz="3200" b="1" dirty="0" smtClean="0">
                <a:solidFill>
                  <a:srgbClr val="D60093"/>
                </a:solidFill>
                <a:latin typeface="微软雅黑" panose="020B0503020204020204" pitchFamily="34" charset="-122"/>
                <a:ea typeface="微软雅黑" panose="020B0503020204020204" pitchFamily="34" charset="-122"/>
                <a:sym typeface="Arial" panose="020B0604020202020204" pitchFamily="34" charset="0"/>
              </a:rPr>
              <a:t>影响</a:t>
            </a:r>
            <a:endParaRPr lang="zh-CN" altLang="en-US" sz="3200" b="1" dirty="0">
              <a:solidFill>
                <a:srgbClr val="D6009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矩形 11"/>
          <p:cNvSpPr>
            <a:spLocks noChangeArrowheads="1"/>
          </p:cNvSpPr>
          <p:nvPr>
            <p:custDataLst>
              <p:tags r:id="rId3"/>
            </p:custDataLst>
          </p:nvPr>
        </p:nvSpPr>
        <p:spPr bwMode="auto">
          <a:xfrm>
            <a:off x="363144" y="856357"/>
            <a:ext cx="11564710" cy="6001643"/>
          </a:xfrm>
          <a:prstGeom prst="rect">
            <a:avLst/>
          </a:prstGeom>
          <a:solidFill>
            <a:schemeClr val="bg1"/>
          </a:solidFill>
          <a:ln w="15875" cmpd="sng">
            <a:noFill/>
            <a:prstDash val="solid"/>
            <a:miter lim="800000"/>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sz="32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积极：</a:t>
            </a:r>
            <a:endParaRPr lang="en-US" altLang="zh-CN" sz="32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20000"/>
              </a:lnSpc>
            </a:pPr>
            <a:r>
              <a:rPr lang="zh-CN" altLang="en-US" sz="3200" b="1" dirty="0" smtClean="0">
                <a:latin typeface="+mn-ea"/>
                <a:sym typeface="Arial" panose="020B0604020202020204" pitchFamily="34" charset="0"/>
              </a:rPr>
              <a:t>①</a:t>
            </a:r>
            <a:r>
              <a:rPr lang="zh-CN" altLang="en-US" sz="3200" b="1" dirty="0" smtClean="0">
                <a:solidFill>
                  <a:srgbClr val="000000"/>
                </a:solidFill>
                <a:latin typeface="+mn-ea"/>
                <a:cs typeface="微软雅黑" panose="020B0503020204020204" pitchFamily="34" charset="-122"/>
                <a:sym typeface="Arial" panose="020B0604020202020204" pitchFamily="34" charset="0"/>
              </a:rPr>
              <a:t>实现</a:t>
            </a:r>
            <a:r>
              <a:rPr lang="zh-CN" altLang="en-US" sz="3200" b="1" dirty="0">
                <a:solidFill>
                  <a:srgbClr val="000000"/>
                </a:solidFill>
                <a:latin typeface="+mn-ea"/>
                <a:cs typeface="微软雅黑" panose="020B0503020204020204" pitchFamily="34" charset="-122"/>
                <a:sym typeface="Arial" panose="020B0604020202020204" pitchFamily="34" charset="0"/>
              </a:rPr>
              <a:t>了亚非拉民族独立</a:t>
            </a:r>
            <a:r>
              <a:rPr lang="en-US" altLang="zh-CN" sz="3200" b="1" dirty="0">
                <a:solidFill>
                  <a:srgbClr val="000000"/>
                </a:solidFill>
                <a:latin typeface="+mn-ea"/>
                <a:cs typeface="微软雅黑" panose="020B0503020204020204" pitchFamily="34" charset="-122"/>
                <a:sym typeface="Arial" panose="020B0604020202020204" pitchFamily="34" charset="0"/>
              </a:rPr>
              <a:t>,</a:t>
            </a:r>
            <a:r>
              <a:rPr lang="zh-CN" altLang="en-US" sz="3200" b="1" dirty="0">
                <a:solidFill>
                  <a:srgbClr val="000000"/>
                </a:solidFill>
                <a:latin typeface="+mn-ea"/>
                <a:cs typeface="微软雅黑" panose="020B0503020204020204" pitchFamily="34" charset="-122"/>
                <a:sym typeface="Arial" panose="020B0604020202020204" pitchFamily="34" charset="0"/>
              </a:rPr>
              <a:t>第三世界崛起；</a:t>
            </a:r>
            <a:endParaRPr lang="en-US" altLang="zh-CN" sz="3200" b="1" dirty="0">
              <a:solidFill>
                <a:srgbClr val="000000"/>
              </a:solidFill>
              <a:latin typeface="+mn-ea"/>
              <a:cs typeface="微软雅黑" panose="020B0503020204020204" pitchFamily="34" charset="-122"/>
              <a:sym typeface="Arial" panose="020B0604020202020204" pitchFamily="34" charset="0"/>
            </a:endParaRPr>
          </a:p>
          <a:p>
            <a:pPr>
              <a:lnSpc>
                <a:spcPct val="120000"/>
              </a:lnSpc>
            </a:pPr>
            <a:r>
              <a:rPr lang="zh-CN" altLang="en-US" sz="3200" b="1" dirty="0" smtClean="0">
                <a:latin typeface="+mn-ea"/>
                <a:sym typeface="Arial" panose="020B0604020202020204" pitchFamily="34" charset="0"/>
              </a:rPr>
              <a:t>②</a:t>
            </a:r>
            <a:r>
              <a:rPr lang="zh-CN" altLang="en-US" sz="3200" b="1" dirty="0" smtClean="0">
                <a:solidFill>
                  <a:srgbClr val="000000"/>
                </a:solidFill>
                <a:latin typeface="+mn-ea"/>
                <a:cs typeface="微软雅黑" panose="020B0503020204020204" pitchFamily="34" charset="-122"/>
                <a:sym typeface="Arial" panose="020B0604020202020204" pitchFamily="34" charset="0"/>
              </a:rPr>
              <a:t>冲击</a:t>
            </a:r>
            <a:r>
              <a:rPr lang="zh-CN" altLang="en-US" sz="3200" b="1" dirty="0">
                <a:solidFill>
                  <a:srgbClr val="000000"/>
                </a:solidFill>
                <a:latin typeface="+mn-ea"/>
                <a:cs typeface="微软雅黑" panose="020B0503020204020204" pitchFamily="34" charset="-122"/>
                <a:sym typeface="Arial" panose="020B0604020202020204" pitchFamily="34" charset="0"/>
              </a:rPr>
              <a:t>了两极格局，推动了世界多极化发展趋势；</a:t>
            </a:r>
            <a:endParaRPr lang="en-US" altLang="zh-CN" sz="3200" b="1" dirty="0">
              <a:solidFill>
                <a:srgbClr val="000000"/>
              </a:solidFill>
              <a:latin typeface="+mn-ea"/>
              <a:cs typeface="微软雅黑" panose="020B0503020204020204" pitchFamily="34" charset="-122"/>
              <a:sym typeface="Arial" panose="020B0604020202020204" pitchFamily="34" charset="0"/>
            </a:endParaRPr>
          </a:p>
          <a:p>
            <a:pPr algn="just">
              <a:lnSpc>
                <a:spcPct val="120000"/>
              </a:lnSpc>
              <a:buClrTx/>
              <a:buFontTx/>
            </a:pPr>
            <a:r>
              <a:rPr lang="zh-CN" altLang="en-US" sz="3200" b="1" dirty="0" smtClean="0">
                <a:latin typeface="+mn-ea"/>
                <a:sym typeface="Arial" panose="020B0604020202020204" pitchFamily="34" charset="0"/>
              </a:rPr>
              <a:t>③</a:t>
            </a:r>
            <a:r>
              <a:rPr lang="zh-CN" altLang="en-US" sz="3200" b="1" dirty="0" smtClean="0">
                <a:solidFill>
                  <a:srgbClr val="000000"/>
                </a:solidFill>
                <a:latin typeface="+mn-ea"/>
                <a:cs typeface="微软雅黑" panose="020B0503020204020204" pitchFamily="34" charset="-122"/>
                <a:sym typeface="Arial" panose="020B0604020202020204" pitchFamily="34" charset="0"/>
              </a:rPr>
              <a:t>有利于</a:t>
            </a:r>
            <a:r>
              <a:rPr lang="zh-CN" altLang="en-US" sz="3200" b="1" dirty="0">
                <a:solidFill>
                  <a:srgbClr val="000000"/>
                </a:solidFill>
                <a:latin typeface="+mn-ea"/>
                <a:cs typeface="微软雅黑" panose="020B0503020204020204" pitchFamily="34" charset="-122"/>
                <a:sym typeface="Arial" panose="020B0604020202020204" pitchFamily="34" charset="0"/>
              </a:rPr>
              <a:t>建立公正、合理的国际政治经济新秩序；</a:t>
            </a:r>
            <a:br>
              <a:rPr lang="zh-CN" altLang="en-US" sz="3200" b="1" dirty="0">
                <a:solidFill>
                  <a:srgbClr val="000000"/>
                </a:solidFill>
                <a:latin typeface="+mn-ea"/>
                <a:cs typeface="微软雅黑" panose="020B0503020204020204" pitchFamily="34" charset="-122"/>
                <a:sym typeface="Arial" panose="020B0604020202020204" pitchFamily="34" charset="0"/>
              </a:rPr>
            </a:br>
            <a:r>
              <a:rPr lang="zh-CN" altLang="en-US" sz="3200" b="1" dirty="0">
                <a:latin typeface="+mn-ea"/>
                <a:cs typeface="宋体" panose="02010600030101010101" pitchFamily="2" charset="-122"/>
                <a:sym typeface="Arial" panose="020B0604020202020204" pitchFamily="34" charset="0"/>
              </a:rPr>
              <a:t>④</a:t>
            </a:r>
            <a:r>
              <a:rPr lang="zh-CN" altLang="en-US" sz="3200" b="1" dirty="0" smtClean="0">
                <a:solidFill>
                  <a:srgbClr val="000000"/>
                </a:solidFill>
                <a:latin typeface="+mn-ea"/>
                <a:cs typeface="微软雅黑" panose="020B0503020204020204" pitchFamily="34" charset="-122"/>
                <a:sym typeface="Arial" panose="020B0604020202020204" pitchFamily="34" charset="0"/>
              </a:rPr>
              <a:t>有利于</a:t>
            </a:r>
            <a:r>
              <a:rPr lang="zh-CN" altLang="en-US" sz="3200" b="1" dirty="0">
                <a:solidFill>
                  <a:srgbClr val="000000"/>
                </a:solidFill>
                <a:latin typeface="+mn-ea"/>
                <a:cs typeface="微软雅黑" panose="020B0503020204020204" pitchFamily="34" charset="-122"/>
                <a:sym typeface="Arial" panose="020B0604020202020204" pitchFamily="34" charset="0"/>
              </a:rPr>
              <a:t>促进世界的和平与发展</a:t>
            </a:r>
            <a:r>
              <a:rPr lang="zh-CN" altLang="en-US" sz="3200" b="1" dirty="0" smtClean="0">
                <a:solidFill>
                  <a:srgbClr val="000000"/>
                </a:solidFill>
                <a:latin typeface="+mn-ea"/>
                <a:cs typeface="微软雅黑" panose="020B0503020204020204" pitchFamily="34" charset="-122"/>
                <a:sym typeface="Arial" panose="020B0604020202020204" pitchFamily="34" charset="0"/>
              </a:rPr>
              <a:t>。</a:t>
            </a:r>
            <a:endParaRPr lang="en-US" altLang="zh-CN" sz="3200" b="1" dirty="0" smtClean="0">
              <a:solidFill>
                <a:srgbClr val="000000"/>
              </a:solidFill>
              <a:latin typeface="+mn-ea"/>
              <a:cs typeface="微软雅黑" panose="020B0503020204020204" pitchFamily="34" charset="-122"/>
              <a:sym typeface="Arial" panose="020B0604020202020204" pitchFamily="34" charset="0"/>
            </a:endParaRPr>
          </a:p>
          <a:p>
            <a:pPr>
              <a:lnSpc>
                <a:spcPct val="120000"/>
              </a:lnSpc>
              <a:buClrTx/>
              <a:buFontTx/>
            </a:pPr>
            <a:r>
              <a:rPr lang="zh-CN" alt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局限：</a:t>
            </a:r>
            <a:endParaRPr lang="zh-CN" alt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a:lnSpc>
                <a:spcPct val="120000"/>
              </a:lnSpc>
              <a:buClrTx/>
              <a:buFontTx/>
            </a:pPr>
            <a:r>
              <a:rPr lang="zh-CN" altLang="en-US" sz="3200" b="1" dirty="0">
                <a:latin typeface="+mn-ea"/>
                <a:sym typeface="Arial" panose="020B0604020202020204" pitchFamily="34" charset="0"/>
              </a:rPr>
              <a:t>①并没有与原有的殖民体系彻底分裂，没有瓦解西方国家在全球经济秩序中的主导地位；</a:t>
            </a:r>
            <a:endParaRPr lang="zh-CN" altLang="en-US" sz="3200" b="1" dirty="0">
              <a:latin typeface="+mn-ea"/>
              <a:sym typeface="Arial" panose="020B0604020202020204" pitchFamily="34" charset="0"/>
            </a:endParaRPr>
          </a:p>
          <a:p>
            <a:pPr algn="just">
              <a:lnSpc>
                <a:spcPct val="120000"/>
              </a:lnSpc>
              <a:buClrTx/>
              <a:buFontTx/>
            </a:pPr>
            <a:r>
              <a:rPr lang="zh-CN" altLang="en-US" sz="3200" b="1" dirty="0">
                <a:latin typeface="+mn-ea"/>
                <a:sym typeface="Arial" panose="020B0604020202020204" pitchFamily="34" charset="0"/>
              </a:rPr>
              <a:t>②不合理的国际经济政治秩序宁然存在；</a:t>
            </a:r>
            <a:endParaRPr lang="zh-CN" altLang="en-US" sz="3200" b="1" dirty="0">
              <a:latin typeface="+mn-ea"/>
              <a:sym typeface="Arial" panose="020B0604020202020204" pitchFamily="34" charset="0"/>
            </a:endParaRPr>
          </a:p>
          <a:p>
            <a:pPr algn="just">
              <a:lnSpc>
                <a:spcPct val="120000"/>
              </a:lnSpc>
              <a:buClrTx/>
              <a:buFontTx/>
            </a:pPr>
            <a:r>
              <a:rPr lang="zh-CN" altLang="en-US" sz="3200" b="1" dirty="0">
                <a:latin typeface="+mn-ea"/>
                <a:sym typeface="Arial" panose="020B0604020202020204" pitchFamily="34" charset="0"/>
              </a:rPr>
              <a:t>③政治权力更多的只是在大量接受西方教育的精英之间流转</a:t>
            </a:r>
            <a:r>
              <a:rPr lang="zh-CN" altLang="en-US" sz="3200" b="1" dirty="0" smtClean="0">
                <a:latin typeface="+mn-ea"/>
                <a:sym typeface="Arial" panose="020B0604020202020204" pitchFamily="34" charset="0"/>
              </a:rPr>
              <a:t>。</a:t>
            </a:r>
            <a:endParaRPr lang="zh-CN" altLang="en-US" sz="3200" b="1" dirty="0">
              <a:latin typeface="+mn-ea"/>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5007" y="98785"/>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内容占位符 2"/>
          <p:cNvSpPr>
            <a:spLocks noGrp="1"/>
          </p:cNvSpPr>
          <p:nvPr>
            <p:ph idx="1"/>
          </p:nvPr>
        </p:nvSpPr>
        <p:spPr>
          <a:xfrm>
            <a:off x="295007" y="1124744"/>
            <a:ext cx="11704855" cy="5256584"/>
          </a:xfrm>
          <a:solidFill>
            <a:schemeClr val="bg1"/>
          </a:solidFill>
        </p:spPr>
        <p:txBody>
          <a:bodyPr>
            <a:normAutofit/>
          </a:bodyPr>
          <a:lstStyle/>
          <a:p>
            <a:pPr marL="0" indent="0">
              <a:buClrTx/>
              <a:buSzTx/>
              <a:buNone/>
            </a:pPr>
            <a:r>
              <a:rPr lang="zh-CN" altLang="en-US"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lang="zh-CN" altLang="en-US" dirty="0" smtClean="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时间</a:t>
            </a:r>
            <a:r>
              <a:rPr lang="zh-CN" altLang="en-US"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长</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：持续半个世纪</a:t>
            </a:r>
            <a:r>
              <a:rPr lang="zh-CN" altLang="en-US"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endParaRPr lang="en-US" altLang="zh-CN"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marL="0" indent="0">
              <a:buClrTx/>
              <a:buSzTx/>
              <a:buNone/>
            </a:pPr>
            <a:r>
              <a:rPr lang="zh-CN" altLang="en-US" dirty="0">
                <a:solidFill>
                  <a:srgbClr val="FF0000"/>
                </a:solidFill>
                <a:latin typeface="宋体" panose="02010600030101010101" pitchFamily="2" charset="-122"/>
                <a:cs typeface="宋体" panose="02010600030101010101" pitchFamily="2" charset="-122"/>
                <a:sym typeface="Arial" panose="020B0604020202020204" pitchFamily="34" charset="0"/>
              </a:rPr>
              <a:t>★</a:t>
            </a:r>
            <a:r>
              <a:rPr lang="zh-CN" altLang="en-US" dirty="0" smtClean="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范围</a:t>
            </a:r>
            <a:r>
              <a:rPr lang="zh-CN" altLang="en-US"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广</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：并且不断向纵深发展。</a:t>
            </a:r>
            <a:endPar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marL="0" indent="0">
              <a:buNone/>
            </a:pPr>
            <a:r>
              <a:rPr lang="zh-CN" altLang="en-US" dirty="0">
                <a:solidFill>
                  <a:srgbClr val="FF0000"/>
                </a:solidFill>
                <a:latin typeface="宋体" panose="02010600030101010101" pitchFamily="2" charset="-122"/>
                <a:cs typeface="宋体" panose="02010600030101010101" pitchFamily="2" charset="-122"/>
                <a:sym typeface="Arial" panose="020B0604020202020204" pitchFamily="34" charset="0"/>
              </a:rPr>
              <a:t>★</a:t>
            </a:r>
            <a:r>
              <a:rPr lang="zh-CN" altLang="en-US"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建立</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了</a:t>
            </a:r>
            <a:r>
              <a:rPr lang="zh-CN" altLang="en-US"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社会主义</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和</a:t>
            </a:r>
            <a:r>
              <a:rPr lang="zh-CN" altLang="en-US"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民族主义</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两类国家体系</a:t>
            </a:r>
            <a:r>
              <a:rPr lang="zh-CN" altLang="en-US"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endParaRPr lang="en-US" altLang="zh-CN"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marL="0" indent="0">
              <a:buNone/>
            </a:pPr>
            <a:r>
              <a:rPr lang="zh-CN" altLang="en-US" dirty="0">
                <a:solidFill>
                  <a:srgbClr val="FF0000"/>
                </a:solidFill>
                <a:latin typeface="宋体" panose="02010600030101010101" pitchFamily="2" charset="-122"/>
                <a:cs typeface="宋体" panose="02010600030101010101" pitchFamily="2" charset="-122"/>
                <a:sym typeface="Arial" panose="020B0604020202020204" pitchFamily="34" charset="0"/>
              </a:rPr>
              <a:t>★</a:t>
            </a:r>
            <a:r>
              <a:rPr lang="zh-CN" altLang="en-US"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大多数</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国家通过</a:t>
            </a:r>
            <a:r>
              <a:rPr lang="zh-CN" altLang="en-US"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和平斗争方式</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取得了独立。</a:t>
            </a:r>
            <a:endPar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marL="0" indent="0">
              <a:buClrTx/>
              <a:buSzTx/>
              <a:buNone/>
            </a:pPr>
            <a:r>
              <a:rPr lang="zh-CN" altLang="en-US" dirty="0">
                <a:solidFill>
                  <a:srgbClr val="FF0000"/>
                </a:solidFill>
                <a:latin typeface="宋体" panose="02010600030101010101" pitchFamily="2" charset="-122"/>
                <a:cs typeface="宋体" panose="02010600030101010101" pitchFamily="2" charset="-122"/>
                <a:sym typeface="Arial" panose="020B0604020202020204" pitchFamily="34" charset="0"/>
              </a:rPr>
              <a:t>★</a:t>
            </a:r>
            <a:r>
              <a:rPr lang="zh-CN" altLang="en-US"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多数</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国家独立后</a:t>
            </a:r>
            <a:r>
              <a:rPr lang="zh-CN" altLang="en-US"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仍与原宗主国保持着密切</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的经济、政治和军事</a:t>
            </a:r>
            <a:r>
              <a:rPr lang="zh-CN" altLang="en-US"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联系</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endPar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marL="0" indent="0">
              <a:buNone/>
            </a:pPr>
            <a:r>
              <a:rPr lang="zh-CN" altLang="en-US" dirty="0">
                <a:solidFill>
                  <a:srgbClr val="FF0000"/>
                </a:solidFill>
                <a:latin typeface="宋体" panose="02010600030101010101" pitchFamily="2" charset="-122"/>
                <a:cs typeface="宋体" panose="02010600030101010101" pitchFamily="2" charset="-122"/>
                <a:sym typeface="Arial" panose="020B0604020202020204" pitchFamily="34" charset="0"/>
              </a:rPr>
              <a:t>★</a:t>
            </a:r>
            <a:r>
              <a:rPr lang="zh-CN" altLang="en-US"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战后</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的民族解放斗争具有</a:t>
            </a:r>
            <a:r>
              <a:rPr lang="zh-CN" altLang="en-US"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互相支持、互相援助</a:t>
            </a:r>
            <a:r>
              <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的特点</a:t>
            </a:r>
            <a:r>
              <a:rPr lang="zh-CN" altLang="en-US"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endParaRPr lang="en-US" altLang="zh-CN"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a:p>
            <a:pPr marL="0" indent="0">
              <a:buNone/>
            </a:pPr>
            <a:r>
              <a:rPr lang="zh-CN" altLang="en-US" dirty="0">
                <a:solidFill>
                  <a:srgbClr val="FF0000"/>
                </a:solidFill>
                <a:latin typeface="宋体" panose="02010600030101010101" pitchFamily="2" charset="-122"/>
                <a:cs typeface="宋体" panose="02010600030101010101" pitchFamily="2" charset="-122"/>
                <a:sym typeface="Arial" panose="020B0604020202020204" pitchFamily="34" charset="0"/>
              </a:rPr>
              <a:t>★</a:t>
            </a:r>
            <a:r>
              <a:rPr lang="zh-CN" altLang="zh-CN" b="1" dirty="0" smtClean="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影响</a:t>
            </a:r>
            <a:r>
              <a:rPr lang="zh-CN" altLang="zh-CN" b="1"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显著</a:t>
            </a:r>
            <a:r>
              <a:rPr lang="zh-CN" altLang="en-US" b="1" dirty="0">
                <a:solidFill>
                  <a:srgbClr val="FF0000"/>
                </a:solidFill>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r>
              <a:rPr lang="zh-CN" altLang="zh-CN"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摧毁了世界殖民体系，第三世界崛起，推动了多极化趋势，有利于推动国际关系民主化</a:t>
            </a:r>
            <a:r>
              <a:rPr lang="zh-CN" altLang="zh-CN" dirty="0" smtClean="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rPr>
              <a:t>。</a:t>
            </a:r>
            <a:endParaRPr lang="zh-CN" altLang="en-US" dirty="0">
              <a:latin typeface="Arial" panose="020B0604020202020204" pitchFamily="34" charset="0"/>
              <a:ea typeface="黑体" panose="02010609060101010101" pitchFamily="49" charset="-122"/>
              <a:cs typeface="宋体" panose="02010600030101010101" pitchFamily="2" charset="-122"/>
              <a:sym typeface="Arial" panose="020B0604020202020204" pitchFamily="34" charset="0"/>
            </a:endParaRPr>
          </a:p>
        </p:txBody>
      </p:sp>
      <p:sp>
        <p:nvSpPr>
          <p:cNvPr id="2" name="矩形 1"/>
          <p:cNvSpPr/>
          <p:nvPr/>
        </p:nvSpPr>
        <p:spPr>
          <a:xfrm>
            <a:off x="2494806" y="254072"/>
            <a:ext cx="4288353" cy="584775"/>
          </a:xfrm>
          <a:prstGeom prst="rect">
            <a:avLst/>
          </a:prstGeom>
        </p:spPr>
        <p:txBody>
          <a:bodyPr wrap="none">
            <a:spAutoFit/>
          </a:bodyPr>
          <a:lstStyle/>
          <a:p>
            <a:pPr algn="ctr"/>
            <a:r>
              <a:rPr lang="zh-CN" altLang="zh-CN" sz="3200" b="1" dirty="0">
                <a:solidFill>
                  <a:srgbClr val="D60093"/>
                </a:solidFill>
                <a:latin typeface="微软雅黑" panose="020B0503020204020204" pitchFamily="34" charset="-122"/>
                <a:ea typeface="微软雅黑" panose="020B0503020204020204" pitchFamily="34" charset="-122"/>
                <a:sym typeface="Arial" panose="020B0604020202020204" pitchFamily="34" charset="0"/>
              </a:rPr>
              <a:t>亚非拉民族独立的特点</a:t>
            </a:r>
            <a:endParaRPr lang="zh-CN" altLang="en-US" sz="3200" dirty="0">
              <a:solidFill>
                <a:srgbClr val="D60093"/>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2324481"/>
          <p:cNvSpPr txBox="1">
            <a:spLocks noChangeArrowheads="1"/>
          </p:cNvSpPr>
          <p:nvPr/>
        </p:nvSpPr>
        <p:spPr bwMode="auto">
          <a:xfrm>
            <a:off x="262558" y="1052736"/>
            <a:ext cx="11593288"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6219" tIns="78111" rIns="156219" bIns="78111"/>
          <a:lstStyle>
            <a:lvl1pPr defTabSz="1171575">
              <a:defRPr>
                <a:solidFill>
                  <a:schemeClr val="tx1"/>
                </a:solidFill>
                <a:latin typeface="Arial" panose="020B0604020202020204" pitchFamily="34" charset="0"/>
                <a:ea typeface="宋体" panose="02010600030101010101" pitchFamily="2" charset="-122"/>
              </a:defRPr>
            </a:lvl1pPr>
            <a:lvl2pPr defTabSz="1171575">
              <a:defRPr>
                <a:solidFill>
                  <a:schemeClr val="tx1"/>
                </a:solidFill>
                <a:latin typeface="Arial" panose="020B0604020202020204" pitchFamily="34" charset="0"/>
                <a:ea typeface="宋体" panose="02010600030101010101" pitchFamily="2" charset="-122"/>
              </a:defRPr>
            </a:lvl2pPr>
            <a:lvl3pPr defTabSz="1171575">
              <a:defRPr>
                <a:solidFill>
                  <a:schemeClr val="tx1"/>
                </a:solidFill>
                <a:latin typeface="Arial" panose="020B0604020202020204" pitchFamily="34" charset="0"/>
                <a:ea typeface="宋体" panose="02010600030101010101" pitchFamily="2" charset="-122"/>
              </a:defRPr>
            </a:lvl3pPr>
            <a:lvl4pPr defTabSz="1171575">
              <a:defRPr>
                <a:solidFill>
                  <a:schemeClr val="tx1"/>
                </a:solidFill>
                <a:latin typeface="Arial" panose="020B0604020202020204" pitchFamily="34" charset="0"/>
                <a:ea typeface="宋体" panose="02010600030101010101" pitchFamily="2" charset="-122"/>
              </a:defRPr>
            </a:lvl4pPr>
            <a:lvl5pPr defTabSz="1171575">
              <a:defRPr>
                <a:solidFill>
                  <a:schemeClr val="tx1"/>
                </a:solidFill>
                <a:latin typeface="Arial" panose="020B0604020202020204" pitchFamily="34" charset="0"/>
                <a:ea typeface="宋体" panose="02010600030101010101" pitchFamily="2" charset="-122"/>
              </a:defRPr>
            </a:lvl5pPr>
            <a:lvl6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171575"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0000FF"/>
                </a:solidFill>
                <a:latin typeface="微软雅黑" panose="020B0503020204020204" pitchFamily="34" charset="-122"/>
                <a:ea typeface="微软雅黑" panose="020B0503020204020204" pitchFamily="34" charset="-122"/>
              </a:rPr>
              <a:t>1</a:t>
            </a:r>
            <a:r>
              <a:rPr lang="en-US" altLang="zh-CN" sz="2800" b="1" dirty="0">
                <a:solidFill>
                  <a:srgbClr val="0000FF"/>
                </a:solidFill>
                <a:latin typeface="微软雅黑" panose="020B0503020204020204" pitchFamily="34" charset="-122"/>
                <a:ea typeface="微软雅黑" panose="020B0503020204020204" pitchFamily="34" charset="-122"/>
              </a:rPr>
              <a:t>.</a:t>
            </a:r>
            <a:r>
              <a:rPr lang="zh-CN" altLang="en-US" sz="2800" b="1" dirty="0" smtClean="0">
                <a:solidFill>
                  <a:srgbClr val="0000FF"/>
                </a:solidFill>
                <a:latin typeface="微软雅黑" panose="020B0503020204020204" pitchFamily="34" charset="-122"/>
                <a:ea typeface="微软雅黑" panose="020B0503020204020204" pitchFamily="34" charset="-122"/>
              </a:rPr>
              <a:t>发展中国家</a:t>
            </a:r>
            <a:r>
              <a:rPr lang="zh-CN" altLang="en-US" sz="2800" b="1" dirty="0">
                <a:solidFill>
                  <a:srgbClr val="0000FF"/>
                </a:solidFill>
                <a:latin typeface="微软雅黑" panose="020B0503020204020204" pitchFamily="34" charset="-122"/>
                <a:ea typeface="微软雅黑" panose="020B0503020204020204" pitchFamily="34" charset="-122"/>
              </a:rPr>
              <a:t>经济发展特点：</a:t>
            </a:r>
            <a:endParaRPr lang="zh-CN" altLang="en-US" sz="2800" b="1" dirty="0">
              <a:solidFill>
                <a:srgbClr val="0000FF"/>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宋体" panose="02010600030101010101" pitchFamily="2" charset="-122"/>
              </a:rPr>
              <a:t>⑴</a:t>
            </a:r>
            <a:r>
              <a:rPr lang="zh-CN" altLang="en-US" sz="2800" b="1" dirty="0" smtClean="0">
                <a:solidFill>
                  <a:srgbClr val="FF0000"/>
                </a:solidFill>
                <a:latin typeface="宋体" panose="02010600030101010101" pitchFamily="2" charset="-122"/>
              </a:rPr>
              <a:t>发展</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以</a:t>
            </a:r>
            <a:r>
              <a:rPr lang="zh-CN" altLang="en-US" sz="2800" b="1" dirty="0">
                <a:solidFill>
                  <a:srgbClr val="000000"/>
                </a:solidFill>
                <a:latin typeface="宋体" panose="02010600030101010101" pitchFamily="2" charset="-122"/>
              </a:rPr>
              <a:t>经济独立作为首要目标；国有和计划；六七十年代，一些国家高速发展。</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⑵</a:t>
            </a:r>
            <a:r>
              <a:rPr lang="zh-CN" altLang="en-US" sz="2800" b="1" dirty="0" smtClean="0">
                <a:solidFill>
                  <a:srgbClr val="FF0000"/>
                </a:solidFill>
                <a:latin typeface="宋体" panose="02010600030101010101" pitchFamily="2" charset="-122"/>
              </a:rPr>
              <a:t>问题</a:t>
            </a:r>
            <a:r>
              <a:rPr lang="en-US" altLang="zh-CN" sz="2800" b="1" dirty="0" smtClean="0">
                <a:solidFill>
                  <a:srgbClr val="FF0000"/>
                </a:solidFill>
                <a:latin typeface="宋体" panose="02010600030101010101" pitchFamily="2" charset="-122"/>
              </a:rPr>
              <a:t>:</a:t>
            </a:r>
            <a:r>
              <a:rPr lang="zh-CN" altLang="en-US" sz="2800" b="1" dirty="0" smtClean="0">
                <a:solidFill>
                  <a:srgbClr val="000000"/>
                </a:solidFill>
                <a:latin typeface="宋体" panose="02010600030101010101" pitchFamily="2" charset="-122"/>
              </a:rPr>
              <a:t>自身</a:t>
            </a:r>
            <a:r>
              <a:rPr lang="zh-CN" altLang="en-US" sz="2800" b="1" dirty="0">
                <a:solidFill>
                  <a:srgbClr val="000000"/>
                </a:solidFill>
                <a:latin typeface="宋体" panose="02010600030101010101" pitchFamily="2" charset="-122"/>
              </a:rPr>
              <a:t>经济结构问题，发达国家贸易保护主义，发展道路充满挑战。</a:t>
            </a:r>
            <a:endParaRPr lang="zh-CN" altLang="en-US" sz="2800" b="1" dirty="0">
              <a:solidFill>
                <a:srgbClr val="000000"/>
              </a:solidFill>
              <a:latin typeface="宋体" panose="02010600030101010101" pitchFamily="2" charset="-122"/>
            </a:endParaRPr>
          </a:p>
          <a:p>
            <a:r>
              <a:rPr lang="zh-CN" altLang="en-US" sz="2800" b="1" dirty="0">
                <a:solidFill>
                  <a:srgbClr val="0000FF"/>
                </a:solidFill>
                <a:latin typeface="微软雅黑" panose="020B0503020204020204" pitchFamily="34" charset="-122"/>
                <a:ea typeface="微软雅黑" panose="020B0503020204020204" pitchFamily="34" charset="-122"/>
              </a:rPr>
              <a:t>2</a:t>
            </a:r>
            <a:r>
              <a:rPr lang="en-US" altLang="zh-CN" sz="2800" b="1" dirty="0">
                <a:solidFill>
                  <a:srgbClr val="0000FF"/>
                </a:solidFill>
                <a:latin typeface="微软雅黑" panose="020B0503020204020204" pitchFamily="34" charset="-122"/>
                <a:ea typeface="微软雅黑" panose="020B0503020204020204" pitchFamily="34" charset="-122"/>
              </a:rPr>
              <a:t>.</a:t>
            </a:r>
            <a:r>
              <a:rPr lang="zh-CN" altLang="en-US" sz="2800" b="1" dirty="0">
                <a:solidFill>
                  <a:srgbClr val="0000FF"/>
                </a:solidFill>
                <a:latin typeface="微软雅黑" panose="020B0503020204020204" pitchFamily="34" charset="-122"/>
                <a:ea typeface="微软雅黑" panose="020B0503020204020204" pitchFamily="34" charset="-122"/>
              </a:rPr>
              <a:t>亚洲：</a:t>
            </a:r>
            <a:endParaRPr lang="zh-CN" altLang="en-US" sz="2800" b="1" dirty="0">
              <a:solidFill>
                <a:srgbClr val="0000FF"/>
              </a:solidFill>
              <a:latin typeface="微软雅黑" panose="020B0503020204020204" pitchFamily="34" charset="-122"/>
              <a:ea typeface="微软雅黑" panose="020B0503020204020204" pitchFamily="34" charset="-122"/>
            </a:endParaRPr>
          </a:p>
          <a:p>
            <a:r>
              <a:rPr lang="zh-CN" altLang="en-US" sz="2800" b="1" dirty="0">
                <a:solidFill>
                  <a:srgbClr val="FF0000"/>
                </a:solidFill>
                <a:latin typeface="宋体" panose="02010600030101010101" pitchFamily="2" charset="-122"/>
              </a:rPr>
              <a:t>⑴亚洲四小龙：</a:t>
            </a:r>
            <a:r>
              <a:rPr lang="zh-CN" altLang="en-US" sz="2800" b="1" dirty="0">
                <a:solidFill>
                  <a:srgbClr val="000000"/>
                </a:solidFill>
                <a:latin typeface="宋体" panose="02010600030101010101" pitchFamily="2" charset="-122"/>
              </a:rPr>
              <a:t>新加坡、韩国与中国的台湾、香港地区发展迅速。</a:t>
            </a:r>
            <a:endParaRPr lang="zh-CN" altLang="en-US" sz="2800" b="1" dirty="0">
              <a:solidFill>
                <a:srgbClr val="000000"/>
              </a:solidFill>
              <a:latin typeface="宋体" panose="02010600030101010101" pitchFamily="2" charset="-122"/>
            </a:endParaRPr>
          </a:p>
          <a:p>
            <a:r>
              <a:rPr lang="zh-CN" altLang="en-US" sz="2800" b="1" dirty="0">
                <a:solidFill>
                  <a:srgbClr val="FF0000"/>
                </a:solidFill>
                <a:latin typeface="宋体" panose="02010600030101010101" pitchFamily="2" charset="-122"/>
              </a:rPr>
              <a:t>⑵海湾产油国：</a:t>
            </a:r>
            <a:r>
              <a:rPr lang="zh-CN" altLang="en-US" sz="2800" b="1" dirty="0">
                <a:solidFill>
                  <a:srgbClr val="000000"/>
                </a:solidFill>
                <a:latin typeface="宋体" panose="02010600030101010101" pitchFamily="2" charset="-122"/>
              </a:rPr>
              <a:t>沙特阿拉伯、科威特等出现了“石油繁荣”</a:t>
            </a:r>
            <a:r>
              <a:rPr lang="zh-CN" altLang="en-US" sz="2800" b="1" dirty="0" smtClean="0">
                <a:solidFill>
                  <a:srgbClr val="000000"/>
                </a:solidFill>
                <a:latin typeface="宋体" panose="02010600030101010101" pitchFamily="2" charset="-122"/>
              </a:rPr>
              <a:t>。</a:t>
            </a:r>
            <a:endParaRPr lang="zh-CN" altLang="en-US" sz="2800" b="1" dirty="0">
              <a:solidFill>
                <a:srgbClr val="000000"/>
              </a:solidFill>
              <a:latin typeface="宋体" panose="02010600030101010101" pitchFamily="2" charset="-122"/>
            </a:endParaRPr>
          </a:p>
        </p:txBody>
      </p:sp>
      <p:graphicFrame>
        <p:nvGraphicFramePr>
          <p:cNvPr id="5" name="表格 4"/>
          <p:cNvGraphicFramePr/>
          <p:nvPr>
            <p:custDataLst>
              <p:tags r:id="rId1"/>
            </p:custDataLst>
          </p:nvPr>
        </p:nvGraphicFramePr>
        <p:xfrm>
          <a:off x="406574" y="4883760"/>
          <a:ext cx="11347632" cy="1645920"/>
        </p:xfrm>
        <a:graphic>
          <a:graphicData uri="http://schemas.openxmlformats.org/drawingml/2006/table">
            <a:tbl>
              <a:tblPr firstRow="1" bandRow="1">
                <a:tableStyleId>{5940675A-B579-460E-94D1-54222C63F5DA}</a:tableStyleId>
              </a:tblPr>
              <a:tblGrid>
                <a:gridCol w="999357"/>
                <a:gridCol w="1401420"/>
                <a:gridCol w="2002580"/>
                <a:gridCol w="1662373"/>
                <a:gridCol w="1372425"/>
                <a:gridCol w="1590852"/>
                <a:gridCol w="1167528"/>
                <a:gridCol w="1151097"/>
              </a:tblGrid>
              <a:tr h="438856">
                <a:tc>
                  <a:txBody>
                    <a:bodyPr/>
                    <a:lstStyle/>
                    <a:p>
                      <a:pPr algn="ctr">
                        <a:lnSpc>
                          <a:spcPct val="150000"/>
                        </a:lnSpc>
                        <a:buNone/>
                      </a:pPr>
                      <a:r>
                        <a:rPr lang="en-US" sz="2400" b="1" dirty="0" err="1">
                          <a:solidFill>
                            <a:schemeClr val="tx1"/>
                          </a:solidFill>
                          <a:latin typeface="楷体" panose="02010609060101010101" charset="-122"/>
                          <a:ea typeface="楷体" panose="02010609060101010101" charset="-122"/>
                          <a:cs typeface="楷体" panose="02010609060101010101" charset="-122"/>
                        </a:rPr>
                        <a:t>年份</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solidFill>
                            <a:schemeClr val="tx1"/>
                          </a:solidFill>
                          <a:latin typeface="楷体" panose="02010609060101010101" charset="-122"/>
                          <a:ea typeface="楷体" panose="02010609060101010101" charset="-122"/>
                          <a:cs typeface="楷体" panose="02010609060101010101" charset="-122"/>
                        </a:rPr>
                        <a:t>科威特</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err="1">
                          <a:solidFill>
                            <a:schemeClr val="tx1"/>
                          </a:solidFill>
                          <a:latin typeface="楷体" panose="02010609060101010101" charset="-122"/>
                          <a:ea typeface="楷体" panose="02010609060101010101" charset="-122"/>
                          <a:cs typeface="楷体" panose="02010609060101010101" charset="-122"/>
                        </a:rPr>
                        <a:t>沙特阿拉伯</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中国香港</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新加坡</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中国台湾</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韩国</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全球</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8856">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1960</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3860</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777</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429</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428</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163</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158</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459</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8856">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1980</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20,924</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16,977</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5700</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4928</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2389</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a:solidFill>
                            <a:schemeClr val="tx1"/>
                          </a:solidFill>
                          <a:latin typeface="楷体" panose="02010609060101010101" charset="-122"/>
                          <a:ea typeface="楷体" panose="02010609060101010101" charset="-122"/>
                          <a:cs typeface="楷体" panose="02010609060101010101" charset="-122"/>
                        </a:rPr>
                        <a:t>1715</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50000"/>
                        </a:lnSpc>
                        <a:buNone/>
                      </a:pPr>
                      <a:r>
                        <a:rPr lang="en-US" sz="2400" b="1" dirty="0">
                          <a:solidFill>
                            <a:schemeClr val="tx1"/>
                          </a:solidFill>
                          <a:latin typeface="楷体" panose="02010609060101010101" charset="-122"/>
                          <a:ea typeface="楷体" panose="02010609060101010101" charset="-122"/>
                          <a:cs typeface="楷体" panose="02010609060101010101" charset="-122"/>
                        </a:rPr>
                        <a:t>2556</a:t>
                      </a:r>
                      <a:endParaRPr lang="en-US" altLang="en-US" sz="2400" b="1" dirty="0">
                        <a:solidFill>
                          <a:schemeClr val="tx1"/>
                        </a:solidFill>
                        <a:latin typeface="楷体" panose="02010609060101010101" charset="-122"/>
                        <a:ea typeface="楷体" panose="02010609060101010101" charset="-122"/>
                        <a:cs typeface="楷体" panose="02010609060101010101" charset="-122"/>
                      </a:endParaRPr>
                    </a:p>
                  </a:txBody>
                  <a:tcPr marL="91420" marR="9142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矩形 1"/>
          <p:cNvSpPr/>
          <p:nvPr/>
        </p:nvSpPr>
        <p:spPr>
          <a:xfrm>
            <a:off x="406574" y="339388"/>
            <a:ext cx="4608512" cy="584775"/>
          </a:xfrm>
          <a:prstGeom prst="rect">
            <a:avLst/>
          </a:prstGeom>
        </p:spPr>
        <p:txBody>
          <a:bodyPr wrap="square">
            <a:spAutoFit/>
          </a:bodyPr>
          <a:lstStyle/>
          <a:p>
            <a:r>
              <a:rPr lang="zh-CN" altLang="en-US" sz="3200" b="1" dirty="0">
                <a:latin typeface="微软雅黑" panose="020B0503020204020204" pitchFamily="34" charset="-122"/>
                <a:ea typeface="微软雅黑" panose="020B0503020204020204" pitchFamily="34" charset="-122"/>
              </a:rPr>
              <a:t>二、发展中国家的成就</a:t>
            </a:r>
            <a:endParaRPr lang="zh-CN" altLang="en-US" sz="3200" dirty="0"/>
          </a:p>
        </p:txBody>
      </p:sp>
      <p:sp>
        <p:nvSpPr>
          <p:cNvPr id="3" name="矩形 2"/>
          <p:cNvSpPr/>
          <p:nvPr/>
        </p:nvSpPr>
        <p:spPr>
          <a:xfrm>
            <a:off x="3181818" y="4402819"/>
            <a:ext cx="6838732" cy="461665"/>
          </a:xfrm>
          <a:prstGeom prst="rect">
            <a:avLst/>
          </a:prstGeom>
        </p:spPr>
        <p:txBody>
          <a:bodyPr wrap="none">
            <a:spAutoFit/>
          </a:bodyPr>
          <a:lstStyle/>
          <a:p>
            <a:r>
              <a:rPr lang="zh-CN" altLang="en-US" sz="2400" b="1" dirty="0">
                <a:latin typeface="楷体" panose="02010609060101010101" charset="-122"/>
                <a:ea typeface="楷体" panose="02010609060101010101" charset="-122"/>
              </a:rPr>
              <a:t>亚洲部分国家和地区与全球人均GDP比较（美元）</a:t>
            </a:r>
            <a:endParaRPr lang="zh-CN" altLang="en-US" sz="2400" b="1"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22d3a988-4bdd-475d-85a5-485e35a7ce84}"/>
</p:tagLst>
</file>

<file path=ppt/tags/tag10.xml><?xml version="1.0" encoding="utf-8"?>
<p:tagLst xmlns:p="http://schemas.openxmlformats.org/presentationml/2006/main">
  <p:tag name="AS_UNIQUEID" val="438"/>
</p:tagLst>
</file>

<file path=ppt/tags/tag11.xml><?xml version="1.0" encoding="utf-8"?>
<p:tagLst xmlns:p="http://schemas.openxmlformats.org/presentationml/2006/main">
  <p:tag name="KSO_WM_UNIT_TABLE_BEAUTIFY" val="smartTable{cceb39f5-7e70-49dd-a798-8c97bf241ca3}"/>
  <p:tag name="TABLE_ENDDRAG_ORIGIN_RECT" val="587*77"/>
  <p:tag name="TABLE_ENDDRAG_RECT" val="60*293*587*77"/>
</p:tagLst>
</file>

<file path=ppt/tags/tag12.xml><?xml version="1.0" encoding="utf-8"?>
<p:tagLst xmlns:p="http://schemas.openxmlformats.org/presentationml/2006/main">
  <p:tag name="KSO_WM_UNIT_TABLE_BEAUTIFY" val="smartTable{e10b46d4-bcda-495b-9c2c-a15aa704c4cf}"/>
</p:tagLst>
</file>

<file path=ppt/tags/tag13.xml><?xml version="1.0" encoding="utf-8"?>
<p:tagLst xmlns:p="http://schemas.openxmlformats.org/presentationml/2006/main">
  <p:tag name="KSO_WM_UNIT_TABLE_BEAUTIFY" val="smartTable{c8e93c68-f408-4762-ab7f-764cde2cd4de}"/>
</p:tagLst>
</file>

<file path=ppt/tags/tag14.xml><?xml version="1.0" encoding="utf-8"?>
<p:tagLst xmlns:p="http://schemas.openxmlformats.org/presentationml/2006/main">
  <p:tag name="commondata" val="eyJoZGlkIjoiOGY1OWQ3NTE4OWUyYjVmNDNkMDIwZDJmNmIxMGVmZjMifQ=="/>
</p:tagLst>
</file>

<file path=ppt/tags/tag2.xml><?xml version="1.0" encoding="utf-8"?>
<p:tagLst xmlns:p="http://schemas.openxmlformats.org/presentationml/2006/main">
  <p:tag name="KSO_WM_UNIT_TABLE_BEAUTIFY" val="smartTable{cfcc0d26-7780-4d57-83a8-fded695321ba}"/>
</p:tagLst>
</file>

<file path=ppt/tags/tag3.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AS_UNIQUEID" val="4856"/>
</p:tagLst>
</file>

<file path=ppt/tags/tag5.xml><?xml version="1.0" encoding="utf-8"?>
<p:tagLst xmlns:p="http://schemas.openxmlformats.org/presentationml/2006/main">
  <p:tag name="AS_UNIQUEID" val="4857"/>
</p:tagLst>
</file>

<file path=ppt/tags/tag6.xml><?xml version="1.0" encoding="utf-8"?>
<p:tagLst xmlns:p="http://schemas.openxmlformats.org/presentationml/2006/main">
  <p:tag name="AS_UNIQUEID" val="4858"/>
</p:tagLst>
</file>

<file path=ppt/tags/tag7.xml><?xml version="1.0" encoding="utf-8"?>
<p:tagLst xmlns:p="http://schemas.openxmlformats.org/presentationml/2006/main">
  <p:tag name="AS_UNIQUEID" val="4861"/>
</p:tagLst>
</file>

<file path=ppt/tags/tag8.xml><?xml version="1.0" encoding="utf-8"?>
<p:tagLst xmlns:p="http://schemas.openxmlformats.org/presentationml/2006/main">
  <p:tag name="AS_UNIQUEID" val="4863"/>
</p:tagLst>
</file>

<file path=ppt/tags/tag9.xml><?xml version="1.0" encoding="utf-8"?>
<p:tagLst xmlns:p="http://schemas.openxmlformats.org/presentationml/2006/main">
  <p:tag name="AS_UNIQUEID" val="43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4196</Words>
  <Application>WPS 演示</Application>
  <PresentationFormat>自定义</PresentationFormat>
  <Paragraphs>418</Paragraphs>
  <Slides>21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21</vt:i4>
      </vt:variant>
    </vt:vector>
  </HeadingPairs>
  <TitlesOfParts>
    <vt:vector size="38" baseType="lpstr">
      <vt:lpstr>Arial</vt:lpstr>
      <vt:lpstr>宋体</vt:lpstr>
      <vt:lpstr>Wingdings</vt:lpstr>
      <vt:lpstr>Calibri</vt:lpstr>
      <vt:lpstr>微软雅黑</vt:lpstr>
      <vt:lpstr>黑体</vt:lpstr>
      <vt:lpstr>华文新魏</vt:lpstr>
      <vt:lpstr>楷体</vt:lpstr>
      <vt:lpstr>Times New Roman</vt:lpstr>
      <vt:lpstr>仿宋</vt:lpstr>
      <vt:lpstr>Arial</vt:lpstr>
      <vt:lpstr>Times New Roman</vt:lpstr>
      <vt:lpstr>Gill Sans MT</vt:lpstr>
      <vt:lpstr>华文中宋</vt:lpstr>
      <vt:lpstr>Arial Unicode MS</vt:lpstr>
      <vt:lpstr>幼圆</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萧暮予</cp:lastModifiedBy>
  <cp:revision>146</cp:revision>
  <dcterms:created xsi:type="dcterms:W3CDTF">2022-10-22T05:53:00Z</dcterms:created>
  <dcterms:modified xsi:type="dcterms:W3CDTF">2023-11-06T09:25:12Z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B152D268D09E4D929B327DC7BB3B3227_12</vt:lpwstr>
  </property>
  <property fmtid="{D5CDD505-2E9C-101B-9397-08002B2CF9AE}" pid="3" name="KSOProductBuildVer">
    <vt:lpwstr>2052-12.1.0.15712</vt:lpwstr>
  </property>
</Properties>
</file>