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3" r:id="rId3"/>
    <p:sldId id="363" r:id="rId4"/>
    <p:sldId id="257" r:id="rId5"/>
    <p:sldId id="334" r:id="rId6"/>
    <p:sldId id="366" r:id="rId7"/>
    <p:sldId id="361" r:id="rId8"/>
    <p:sldId id="349" r:id="rId10"/>
    <p:sldId id="360" r:id="rId11"/>
    <p:sldId id="367" r:id="rId12"/>
    <p:sldId id="368" r:id="rId13"/>
    <p:sldId id="365" r:id="rId14"/>
    <p:sldId id="338" r:id="rId15"/>
    <p:sldId id="339" r:id="rId16"/>
    <p:sldId id="353" r:id="rId17"/>
    <p:sldId id="354" r:id="rId18"/>
    <p:sldId id="355" r:id="rId19"/>
    <p:sldId id="356" r:id="rId20"/>
    <p:sldId id="357" r:id="rId21"/>
    <p:sldId id="343" r:id="rId22"/>
    <p:sldId id="358" r:id="rId23"/>
    <p:sldId id="359" r:id="rId24"/>
  </p:sldIdLst>
  <p:sldSz cx="12190095"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D60093"/>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8.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custDataLst>
              <p:tags r:id="rId3"/>
            </p:custDataLst>
          </p:nvPr>
        </p:nvSpPr>
        <p:spPr/>
      </p:sp>
      <p:sp>
        <p:nvSpPr>
          <p:cNvPr id="22531" name="备注占位符 2"/>
          <p:cNvSpPr>
            <a:spLocks noGrp="1"/>
          </p:cNvSpPr>
          <p:nvPr>
            <p:ph type="body" idx="1"/>
            <p:custDataLst>
              <p:tags r:id="rId4"/>
            </p:custDataLst>
          </p:nvPr>
        </p:nvSpPr>
        <p:spPr/>
        <p:txBody>
          <a:bodyPr wrap="square" lIns="84390" tIns="42195" rIns="84390" bIns="42195" anchor="t" anchorCtr="0"/>
          <a:lstStyle/>
          <a:p>
            <a:pPr marL="0" lvl="0" indent="0" algn="l" defTabSz="914400" rtl="0" eaLnBrk="1" fontAlgn="base" latinLnBrk="0" hangingPunct="1">
              <a:lnSpc>
                <a:spcPct val="100000"/>
              </a:lnSpc>
              <a:spcBef>
                <a:spcPct val="0"/>
              </a:spcBef>
              <a:spcAft>
                <a:spcPct val="0"/>
              </a:spcAft>
              <a:buClrTx/>
              <a:buSzPct val="100000"/>
              <a:buFontTx/>
              <a:buNone/>
            </a:pPr>
            <a:endParaRPr lang="zh-CN" altLang="en-US" sz="1200" u="none" baseline="0">
              <a:solidFill>
                <a:srgbClr val="000000"/>
              </a:solidFill>
              <a:effectLst/>
              <a:latin typeface="等线" panose="02010600030101010101" pitchFamily="2" charset="-122"/>
              <a:ea typeface="等线" panose="02010600030101010101" pitchFamily="2" charset="-122"/>
            </a:endParaRPr>
          </a:p>
        </p:txBody>
      </p:sp>
      <p:sp>
        <p:nvSpPr>
          <p:cNvPr id="22532" name="灯片编号占位符 3"/>
          <p:cNvSpPr>
            <a:spLocks noGrp="1"/>
          </p:cNvSpPr>
          <p:nvPr>
            <p:custDataLst>
              <p:tags r:id="rId5"/>
            </p:custDataLst>
          </p:nvPr>
        </p:nvSpPr>
        <p:spPr>
          <a:xfrm>
            <a:off x="3884613" y="8685213"/>
            <a:ext cx="2971800" cy="458787"/>
          </a:xfrm>
          <a:prstGeom prst="rect">
            <a:avLst/>
          </a:prstGeom>
          <a:noFill/>
          <a:ln w="9525">
            <a:noFill/>
          </a:ln>
        </p:spPr>
        <p:txBody>
          <a:bodyPr lIns="84390" tIns="42195" rIns="84390" bIns="42195" anchor="b" anchorCtr="0"/>
          <a:lstStyle/>
          <a:p>
            <a:pPr marL="0" lvl="0" indent="0" algn="r" defTabSz="844550" eaLnBrk="1" hangingPunct="1"/>
            <a:fld id="{9A0DB2DC-4C9A-4742-B13C-FB6460FD3503}" type="slidenum">
              <a:rPr lang="zh-CN" altLang="en-US" sz="1100">
                <a:latin typeface="等线" panose="02010600030101010101" pitchFamily="2" charset="-122"/>
                <a:ea typeface="等线" panose="02010600030101010101" pitchFamily="2" charset="-122"/>
              </a:rPr>
            </a:fld>
            <a:endParaRPr lang="zh-CN" altLang="en-US" sz="1100">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lgn="l">
              <a:buClrTx/>
              <a:buSzTx/>
              <a:buFontTx/>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png"/><Relationship Id="rId3" Type="http://schemas.openxmlformats.org/officeDocument/2006/relationships/tags" Target="../tags/tag9.xml"/><Relationship Id="rId2" Type="http://schemas.openxmlformats.org/officeDocument/2006/relationships/slide" Target="slide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0.xml"/><Relationship Id="rId2" Type="http://schemas.openxmlformats.org/officeDocument/2006/relationships/slide" Target="slide9.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15.xml"/><Relationship Id="rId7" Type="http://schemas.openxmlformats.org/officeDocument/2006/relationships/image" Target="../media/image12.pn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11.jpeg"/><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6" Type="http://schemas.openxmlformats.org/officeDocument/2006/relationships/notesSlide" Target="../notesSlides/notesSlide5.xml"/><Relationship Id="rId15" Type="http://schemas.openxmlformats.org/officeDocument/2006/relationships/slideLayout" Target="../slideLayouts/slideLayout1.xml"/><Relationship Id="rId14" Type="http://schemas.openxmlformats.org/officeDocument/2006/relationships/tags" Target="../tags/tag20.xml"/><Relationship Id="rId13" Type="http://schemas.openxmlformats.org/officeDocument/2006/relationships/image" Target="../media/image21.png"/><Relationship Id="rId12" Type="http://schemas.openxmlformats.org/officeDocument/2006/relationships/tags" Target="../tags/tag19.xml"/><Relationship Id="rId11" Type="http://schemas.openxmlformats.org/officeDocument/2006/relationships/image" Target="../media/image20.png"/><Relationship Id="rId10" Type="http://schemas.openxmlformats.org/officeDocument/2006/relationships/tags" Target="../tags/tag18.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slide" Target="slide9.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4.svg"/><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slide" Target="slide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slide" Target="slide9.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file:///D:\&#26700;&#38754;\&#20154;&#27665;&#21382;&#21490;%20word\&#25945;&#24072;word&#25991;&#26723;\L172.tif" TargetMode="External"/><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709337" y="1196752"/>
            <a:ext cx="10682484"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None/>
            </a:pPr>
            <a:r>
              <a:rPr lang="zh-CN" altLang="en-US" sz="5400" b="1" dirty="0" smtClean="0">
                <a:solidFill>
                  <a:srgbClr val="C00000"/>
                </a:solidFill>
                <a:latin typeface="微软雅黑" panose="020B0503020204020204" pitchFamily="34" charset="-122"/>
                <a:ea typeface="微软雅黑" panose="020B0503020204020204" pitchFamily="34" charset="-122"/>
              </a:rPr>
              <a:t>第</a:t>
            </a:r>
            <a:r>
              <a:rPr lang="en-US" altLang="zh-CN" sz="5400" b="1" dirty="0" smtClean="0">
                <a:solidFill>
                  <a:srgbClr val="C00000"/>
                </a:solidFill>
                <a:latin typeface="微软雅黑" panose="020B0503020204020204" pitchFamily="34" charset="-122"/>
                <a:ea typeface="微软雅黑" panose="020B0503020204020204" pitchFamily="34" charset="-122"/>
              </a:rPr>
              <a:t>34</a:t>
            </a:r>
            <a:r>
              <a:rPr lang="zh-CN" altLang="en-US" sz="5400" b="1" dirty="0" smtClean="0">
                <a:solidFill>
                  <a:srgbClr val="C00000"/>
                </a:solidFill>
                <a:latin typeface="微软雅黑" panose="020B0503020204020204" pitchFamily="34" charset="-122"/>
                <a:ea typeface="微软雅黑" panose="020B0503020204020204" pitchFamily="34" charset="-122"/>
              </a:rPr>
              <a:t>讲  </a:t>
            </a:r>
            <a:r>
              <a:rPr lang="zh-CN" altLang="en-US" sz="5400" b="1" dirty="0">
                <a:solidFill>
                  <a:srgbClr val="C00000"/>
                </a:solidFill>
                <a:latin typeface="微软雅黑" panose="020B0503020204020204" pitchFamily="34" charset="-122"/>
                <a:ea typeface="微软雅黑" panose="020B0503020204020204" pitchFamily="34" charset="-122"/>
              </a:rPr>
              <a:t>冷战与国际格局的演变</a:t>
            </a:r>
            <a:endParaRPr lang="zh-CN" altLang="en-US" sz="54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373624" y="4725144"/>
            <a:ext cx="11353910" cy="60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lang="zh-CN" altLang="en-US" sz="3600" b="1" dirty="0">
                <a:solidFill>
                  <a:srgbClr val="001A86"/>
                </a:solidFill>
                <a:latin typeface="微软雅黑" panose="020B0503020204020204" pitchFamily="34" charset="-122"/>
                <a:ea typeface="微软雅黑" panose="020B0503020204020204" pitchFamily="34" charset="-122"/>
                <a:cs typeface="黑体" panose="02010609060101010101" pitchFamily="49" charset="-122"/>
              </a:rPr>
              <a:t>复习</a:t>
            </a:r>
            <a:r>
              <a:rPr lang="zh-CN" altLang="en-US" sz="3600" b="1">
                <a:solidFill>
                  <a:srgbClr val="001A86"/>
                </a:solidFill>
                <a:latin typeface="微软雅黑" panose="020B0503020204020204" pitchFamily="34" charset="-122"/>
                <a:ea typeface="微软雅黑" panose="020B0503020204020204" pitchFamily="34" charset="-122"/>
                <a:cs typeface="黑体" panose="02010609060101010101" pitchFamily="49" charset="-122"/>
              </a:rPr>
              <a:t>主线</a:t>
            </a:r>
            <a:r>
              <a:rPr lang="zh-CN" altLang="en-US" sz="3600" b="1" smtClean="0">
                <a:solidFill>
                  <a:srgbClr val="001A86"/>
                </a:solidFill>
                <a:latin typeface="微软雅黑" panose="020B0503020204020204" pitchFamily="34" charset="-122"/>
                <a:ea typeface="微软雅黑" panose="020B0503020204020204" pitchFamily="34" charset="-122"/>
                <a:cs typeface="黑体" panose="02010609060101010101" pitchFamily="49" charset="-122"/>
              </a:rPr>
              <a:t>：</a:t>
            </a:r>
            <a:r>
              <a:rPr lang="zh-CN" altLang="en-US" sz="3600" b="1"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rPr>
              <a:t>两极（对峙）</a:t>
            </a:r>
            <a:r>
              <a:rPr lang="en-US" altLang="zh-CN" sz="3600" dirty="0" smtClean="0">
                <a:latin typeface="微软雅黑" panose="020B0503020204020204" pitchFamily="34" charset="-122"/>
                <a:ea typeface="微软雅黑" panose="020B0503020204020204" pitchFamily="34" charset="-122"/>
                <a:cs typeface="黑体" panose="02010609060101010101" pitchFamily="49" charset="-122"/>
              </a:rPr>
              <a:t>——</a:t>
            </a:r>
            <a:r>
              <a:rPr lang="zh-CN" altLang="en-US" sz="3600" b="1" dirty="0"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rPr>
              <a:t>多极化</a:t>
            </a:r>
            <a:endParaRPr lang="zh-CN" altLang="en-US" sz="4800" dirty="0" smtClean="0">
              <a:solidFill>
                <a:srgbClr val="FF0000"/>
              </a:solidFill>
              <a:latin typeface="华文行楷" panose="02010800040101010101" pitchFamily="2" charset="-122"/>
              <a:ea typeface="华文行楷" panose="02010800040101010101" pitchFamily="2" charset="-122"/>
            </a:endParaRPr>
          </a:p>
        </p:txBody>
      </p:sp>
      <p:sp>
        <p:nvSpPr>
          <p:cNvPr id="8197" name="文本框 3"/>
          <p:cNvSpPr txBox="1">
            <a:spLocks noChangeArrowheads="1"/>
          </p:cNvSpPr>
          <p:nvPr/>
        </p:nvSpPr>
        <p:spPr bwMode="auto">
          <a:xfrm>
            <a:off x="296824" y="2329061"/>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3" name="矩形 2"/>
          <p:cNvSpPr/>
          <p:nvPr/>
        </p:nvSpPr>
        <p:spPr>
          <a:xfrm>
            <a:off x="394374" y="2996952"/>
            <a:ext cx="11533479" cy="1421928"/>
          </a:xfrm>
          <a:prstGeom prst="rect">
            <a:avLst/>
          </a:prstGeom>
        </p:spPr>
        <p:txBody>
          <a:bodyPr wrap="square">
            <a:spAutoFit/>
          </a:bodyPr>
          <a:lstStyle/>
          <a:p>
            <a:pPr>
              <a:lnSpc>
                <a:spcPct val="120000"/>
              </a:lnSpc>
            </a:pPr>
            <a:r>
              <a:rPr lang="en-US" altLang="zh-CN" sz="3600" b="1" dirty="0">
                <a:solidFill>
                  <a:srgbClr val="000000"/>
                </a:solidFill>
                <a:latin typeface="+mn-ea"/>
                <a:cs typeface="华文新魏" panose="02010800040101010101" charset="-122"/>
              </a:rPr>
              <a:t> </a:t>
            </a:r>
            <a:r>
              <a:rPr lang="en-US" altLang="zh-CN" sz="3600" b="1" dirty="0" smtClean="0">
                <a:solidFill>
                  <a:srgbClr val="000000"/>
                </a:solidFill>
                <a:latin typeface="+mn-ea"/>
                <a:cs typeface="华文新魏" panose="02010800040101010101" charset="-122"/>
              </a:rPr>
              <a:t>   </a:t>
            </a:r>
            <a:r>
              <a:rPr lang="zh-CN" altLang="en-US" sz="3600" b="1" dirty="0" smtClean="0">
                <a:solidFill>
                  <a:srgbClr val="000000"/>
                </a:solidFill>
                <a:latin typeface="+mn-ea"/>
                <a:cs typeface="华文新魏" panose="02010800040101010101" charset="-122"/>
              </a:rPr>
              <a:t>了解</a:t>
            </a:r>
            <a:r>
              <a:rPr lang="zh-CN" altLang="en-US" sz="3600" b="1" dirty="0">
                <a:solidFill>
                  <a:srgbClr val="000000"/>
                </a:solidFill>
                <a:latin typeface="+mn-ea"/>
                <a:cs typeface="华文新魏" panose="02010800040101010101" charset="-122"/>
              </a:rPr>
              <a:t>冷战时期的典型事件，认识冷战的基本</a:t>
            </a:r>
            <a:r>
              <a:rPr lang="zh-CN" altLang="en-US" sz="3600" b="1" dirty="0" smtClean="0">
                <a:solidFill>
                  <a:srgbClr val="000000"/>
                </a:solidFill>
                <a:latin typeface="+mn-ea"/>
                <a:cs typeface="华文新魏" panose="02010800040101010101" charset="-122"/>
              </a:rPr>
              <a:t>特征；理解</a:t>
            </a:r>
            <a:r>
              <a:rPr lang="zh-CN" altLang="en-US" sz="3600" b="1" dirty="0">
                <a:solidFill>
                  <a:srgbClr val="000000"/>
                </a:solidFill>
                <a:latin typeface="+mn-ea"/>
                <a:cs typeface="华文新魏" panose="02010800040101010101" charset="-122"/>
              </a:rPr>
              <a:t>冷战的发生、发展与世界格局变化之间的相互影响。</a:t>
            </a:r>
            <a:endParaRPr lang="zh-CN" altLang="en-US" sz="3600" b="1" dirty="0">
              <a:solidFill>
                <a:srgbClr val="000000"/>
              </a:solidFill>
              <a:latin typeface="+mn-ea"/>
              <a:cs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矩形 17"/>
          <p:cNvSpPr/>
          <p:nvPr/>
        </p:nvSpPr>
        <p:spPr>
          <a:xfrm>
            <a:off x="243948" y="892731"/>
            <a:ext cx="6675231" cy="5724624"/>
          </a:xfrm>
          <a:prstGeom prst="rect">
            <a:avLst/>
          </a:prstGeom>
          <a:solidFill>
            <a:schemeClr val="bg1"/>
          </a:solidFill>
          <a:ln w="12700">
            <a:solidFill>
              <a:schemeClr val="tx1"/>
            </a:solidFill>
          </a:ln>
        </p:spPr>
        <p:txBody>
          <a:bodyPr wrap="square" lIns="121901" tIns="60950" rIns="121901" bIns="60950">
            <a:spAutoFit/>
          </a:bodyPr>
          <a:lstStyle/>
          <a:p>
            <a:pPr defTabSz="609600"/>
            <a:r>
              <a:rPr lang="zh-CN" altLang="en-US" sz="2800" b="1" dirty="0">
                <a:solidFill>
                  <a:srgbClr val="000000"/>
                </a:solidFill>
                <a:latin typeface="+mn-ea"/>
              </a:rPr>
              <a:t>     </a:t>
            </a:r>
            <a:r>
              <a:rPr lang="zh-CN" altLang="en-US" sz="2800" b="1" dirty="0">
                <a:solidFill>
                  <a:prstClr val="black"/>
                </a:solidFill>
                <a:latin typeface="+mn-ea"/>
                <a:cs typeface="华文新魏" panose="02010800040101010101" charset="-122"/>
              </a:rPr>
              <a:t>从表面上来看，肯尼迪和赫鲁晓夫的态度都很强硬，剑拔弩张，然而在行动上却表现出相当的</a:t>
            </a:r>
            <a:r>
              <a:rPr lang="zh-CN" altLang="en-US" sz="2800" b="1" dirty="0">
                <a:solidFill>
                  <a:srgbClr val="FF0000"/>
                </a:solidFill>
                <a:latin typeface="+mn-ea"/>
                <a:cs typeface="华文新魏" panose="02010800040101010101" charset="-122"/>
              </a:rPr>
              <a:t>克制和谨慎</a:t>
            </a:r>
            <a:r>
              <a:rPr lang="zh-CN" altLang="en-US" sz="2800" b="1" dirty="0">
                <a:solidFill>
                  <a:prstClr val="black"/>
                </a:solidFill>
                <a:latin typeface="+mn-ea"/>
                <a:cs typeface="华文新魏" panose="02010800040101010101" charset="-122"/>
              </a:rPr>
              <a:t>。他下令海军除非绝对必要，否则不得拦截任何苏联船只</a:t>
            </a:r>
            <a:r>
              <a:rPr lang="en-US" altLang="zh-CN" sz="2800" b="1" dirty="0">
                <a:solidFill>
                  <a:prstClr val="black"/>
                </a:solidFill>
                <a:latin typeface="+mn-ea"/>
                <a:cs typeface="华文新魏" panose="02010800040101010101" charset="-122"/>
              </a:rPr>
              <a:t>……</a:t>
            </a:r>
            <a:r>
              <a:rPr lang="zh-CN" altLang="en-US" sz="2800" b="1" dirty="0">
                <a:solidFill>
                  <a:prstClr val="black"/>
                </a:solidFill>
                <a:latin typeface="+mn-ea"/>
                <a:cs typeface="华文新魏" panose="02010800040101010101" charset="-122"/>
              </a:rPr>
              <a:t>以避免节外生枝，使一触即发的形势上升到难以控制的地步。赫鲁晓夫也极力避免同美国正面相撞，命令</a:t>
            </a:r>
            <a:r>
              <a:rPr lang="zh-CN" altLang="en-US" sz="2800" b="1" dirty="0">
                <a:solidFill>
                  <a:srgbClr val="000000"/>
                </a:solidFill>
                <a:latin typeface="+mn-ea"/>
                <a:cs typeface="华文新魏" panose="02010800040101010101" charset="-122"/>
              </a:rPr>
              <a:t>苏联船只暂时避开美国海军的拦截区，并打电话给肯尼迪，建议举行一次最高级会谈。</a:t>
            </a:r>
            <a:r>
              <a:rPr lang="en-US" altLang="zh-CN" sz="2800" b="1" dirty="0">
                <a:solidFill>
                  <a:srgbClr val="000000"/>
                </a:solidFill>
                <a:latin typeface="+mn-ea"/>
                <a:cs typeface="华文新魏" panose="02010800040101010101" charset="-122"/>
              </a:rPr>
              <a:t>……</a:t>
            </a:r>
            <a:r>
              <a:rPr lang="zh-CN" altLang="en-US" sz="2800" b="1" dirty="0">
                <a:solidFill>
                  <a:srgbClr val="000000"/>
                </a:solidFill>
                <a:latin typeface="+mn-ea"/>
                <a:cs typeface="华文新魏" panose="02010800040101010101" charset="-122"/>
              </a:rPr>
              <a:t>期间，肯尼迪和赫鲁晓夫之间共通了</a:t>
            </a:r>
            <a:r>
              <a:rPr lang="en-US" altLang="zh-CN" sz="2800" b="1" dirty="0">
                <a:solidFill>
                  <a:srgbClr val="000000"/>
                </a:solidFill>
                <a:latin typeface="+mn-ea"/>
                <a:cs typeface="华文新魏" panose="02010800040101010101" charset="-122"/>
              </a:rPr>
              <a:t>25</a:t>
            </a:r>
            <a:r>
              <a:rPr lang="zh-CN" altLang="en-US" sz="2800" b="1" dirty="0">
                <a:solidFill>
                  <a:srgbClr val="000000"/>
                </a:solidFill>
                <a:latin typeface="+mn-ea"/>
                <a:cs typeface="华文新魏" panose="02010800040101010101" charset="-122"/>
              </a:rPr>
              <a:t>封信，就</a:t>
            </a:r>
            <a:r>
              <a:rPr lang="zh-CN" altLang="en-US" sz="2800" b="1" dirty="0">
                <a:solidFill>
                  <a:srgbClr val="FF0000"/>
                </a:solidFill>
                <a:latin typeface="+mn-ea"/>
                <a:cs typeface="华文新魏" panose="02010800040101010101" charset="-122"/>
              </a:rPr>
              <a:t>危机的解决进行谈判</a:t>
            </a:r>
            <a:r>
              <a:rPr lang="zh-CN" altLang="en-US" sz="2800" b="1" dirty="0">
                <a:solidFill>
                  <a:srgbClr val="000000"/>
                </a:solidFill>
                <a:latin typeface="+mn-ea"/>
                <a:cs typeface="华文新魏" panose="02010800040101010101" charset="-122"/>
              </a:rPr>
              <a:t>，讨价还价。</a:t>
            </a:r>
            <a:endParaRPr lang="zh-CN" altLang="en-US" sz="2800" b="1" dirty="0">
              <a:solidFill>
                <a:srgbClr val="000000"/>
              </a:solidFill>
              <a:latin typeface="+mn-ea"/>
              <a:cs typeface="华文新魏" panose="02010800040101010101" charset="-122"/>
            </a:endParaRPr>
          </a:p>
          <a:p>
            <a:pPr defTabSz="609600"/>
            <a:r>
              <a:rPr lang="zh-CN" altLang="en-US" sz="2800" b="1" dirty="0">
                <a:solidFill>
                  <a:srgbClr val="000000"/>
                </a:solidFill>
                <a:latin typeface="+mn-ea"/>
                <a:cs typeface="华文新魏" panose="02010800040101010101" charset="-122"/>
              </a:rPr>
              <a:t> </a:t>
            </a:r>
            <a:r>
              <a:rPr lang="en-US" altLang="zh-CN" sz="2800" b="1" dirty="0">
                <a:solidFill>
                  <a:srgbClr val="000000"/>
                </a:solidFill>
                <a:latin typeface="+mn-ea"/>
                <a:cs typeface="华文新魏" panose="02010800040101010101" charset="-122"/>
              </a:rPr>
              <a:t>    </a:t>
            </a:r>
            <a:r>
              <a:rPr lang="en-US" altLang="zh-CN" sz="2800" b="1" kern="0" dirty="0" smtClean="0">
                <a:solidFill>
                  <a:srgbClr val="000000"/>
                </a:solidFill>
                <a:latin typeface="+mn-ea"/>
                <a:cs typeface="华文新魏" panose="02010800040101010101" charset="-122"/>
              </a:rPr>
              <a:t>——《</a:t>
            </a:r>
            <a:r>
              <a:rPr lang="zh-CN" altLang="en-US" sz="2800" b="1" kern="0" dirty="0">
                <a:solidFill>
                  <a:srgbClr val="000000"/>
                </a:solidFill>
                <a:latin typeface="+mn-ea"/>
                <a:cs typeface="华文新魏" panose="02010800040101010101" charset="-122"/>
              </a:rPr>
              <a:t>古巴导弹危机的启示：危机需要理智管控</a:t>
            </a:r>
            <a:r>
              <a:rPr lang="en-US" altLang="zh-CN" sz="2800" b="1" dirty="0">
                <a:solidFill>
                  <a:srgbClr val="000000"/>
                </a:solidFill>
                <a:latin typeface="+mn-ea"/>
                <a:cs typeface="华文新魏" panose="02010800040101010101" charset="-122"/>
              </a:rPr>
              <a:t>》</a:t>
            </a:r>
            <a:endParaRPr lang="zh-CN" altLang="en-US" sz="2800" b="1" dirty="0">
              <a:solidFill>
                <a:srgbClr val="000000"/>
              </a:solidFill>
              <a:latin typeface="+mn-ea"/>
              <a:cs typeface="华文新魏" panose="02010800040101010101" charset="-122"/>
            </a:endParaRPr>
          </a:p>
        </p:txBody>
      </p:sp>
      <p:sp>
        <p:nvSpPr>
          <p:cNvPr id="1048720" name="文本框 38"/>
          <p:cNvSpPr txBox="1"/>
          <p:nvPr/>
        </p:nvSpPr>
        <p:spPr>
          <a:xfrm>
            <a:off x="212063" y="0"/>
            <a:ext cx="2493955" cy="645160"/>
          </a:xfrm>
          <a:prstGeom prst="rect">
            <a:avLst/>
          </a:prstGeom>
          <a:noFill/>
        </p:spPr>
        <p:txBody>
          <a:bodyPr wrap="square" rtlCol="0">
            <a:spAutoFit/>
          </a:bodyPr>
          <a:lstStyle/>
          <a:p>
            <a:r>
              <a:rPr lang="zh-CN" altLang="en-US" sz="3600" b="1">
                <a:solidFill>
                  <a:schemeClr val="bg1"/>
                </a:solidFill>
                <a:latin typeface="华文新魏" panose="02010800040101010101" charset="-122"/>
                <a:ea typeface="华文新魏" panose="02010800040101010101" charset="-122"/>
              </a:rPr>
              <a:t>冷战的发展</a:t>
            </a:r>
            <a:endParaRPr lang="zh-CN" altLang="en-US" sz="3600" b="1">
              <a:solidFill>
                <a:schemeClr val="bg1"/>
              </a:solidFill>
              <a:latin typeface="华文新魏" panose="02010800040101010101" charset="-122"/>
              <a:ea typeface="华文新魏" panose="02010800040101010101" charset="-122"/>
            </a:endParaRPr>
          </a:p>
        </p:txBody>
      </p:sp>
      <p:sp>
        <p:nvSpPr>
          <p:cNvPr id="1048721" name="文本框 3"/>
          <p:cNvSpPr txBox="1"/>
          <p:nvPr/>
        </p:nvSpPr>
        <p:spPr>
          <a:xfrm>
            <a:off x="7334143" y="1988840"/>
            <a:ext cx="3873631" cy="584775"/>
          </a:xfrm>
          <a:prstGeom prst="rect">
            <a:avLst/>
          </a:prstGeom>
          <a:noFill/>
        </p:spPr>
        <p:txBody>
          <a:bodyPr wrap="square" rtlCol="0">
            <a:spAutoFit/>
          </a:bodyPr>
          <a:lstStyle/>
          <a:p>
            <a:pPr algn="ctr"/>
            <a:r>
              <a:rPr lang="zh-CN" altLang="en-US" sz="3200" b="1" dirty="0">
                <a:solidFill>
                  <a:srgbClr val="CC0066"/>
                </a:solidFill>
                <a:latin typeface="微软雅黑" panose="020B0503020204020204" pitchFamily="34" charset="-122"/>
                <a:ea typeface="微软雅黑" panose="020B0503020204020204" pitchFamily="34" charset="-122"/>
              </a:rPr>
              <a:t>大国利益之间的博弈</a:t>
            </a:r>
            <a:endParaRPr lang="zh-CN" altLang="en-US" sz="3200" b="1" dirty="0">
              <a:solidFill>
                <a:srgbClr val="CC0066"/>
              </a:solidFill>
              <a:latin typeface="微软雅黑" panose="020B0503020204020204" pitchFamily="34" charset="-122"/>
              <a:ea typeface="微软雅黑" panose="020B0503020204020204" pitchFamily="34" charset="-122"/>
            </a:endParaRPr>
          </a:p>
        </p:txBody>
      </p:sp>
      <p:sp>
        <p:nvSpPr>
          <p:cNvPr id="1048722" name="文本框 6"/>
          <p:cNvSpPr txBox="1"/>
          <p:nvPr/>
        </p:nvSpPr>
        <p:spPr>
          <a:xfrm>
            <a:off x="7037570" y="4677804"/>
            <a:ext cx="4890284" cy="584775"/>
          </a:xfrm>
          <a:prstGeom prst="rect">
            <a:avLst/>
          </a:prstGeom>
          <a:noFill/>
        </p:spPr>
        <p:txBody>
          <a:bodyPr wrap="square" rtlCol="0">
            <a:spAutoFit/>
          </a:bodyPr>
          <a:lstStyle>
            <a:defPPr>
              <a:defRPr lang="zh-CN"/>
            </a:defPPr>
            <a:lvl1pPr algn="ctr">
              <a:defRPr sz="3200" b="1">
                <a:solidFill>
                  <a:srgbClr val="0000CC"/>
                </a:solidFill>
                <a:latin typeface="微软雅黑" panose="020B0503020204020204" pitchFamily="34" charset="-122"/>
                <a:ea typeface="微软雅黑" panose="020B0503020204020204" pitchFamily="34" charset="-122"/>
              </a:defRPr>
            </a:lvl1pPr>
          </a:lstStyle>
          <a:p>
            <a:r>
              <a:rPr lang="zh-CN" altLang="en-US" dirty="0">
                <a:solidFill>
                  <a:srgbClr val="CC0066"/>
                </a:solidFill>
              </a:rPr>
              <a:t>带有鲜明的意识形态色彩</a:t>
            </a:r>
            <a:endParaRPr lang="zh-CN" altLang="en-US" dirty="0">
              <a:solidFill>
                <a:srgbClr val="CC0066"/>
              </a:solidFill>
            </a:endParaRPr>
          </a:p>
        </p:txBody>
      </p:sp>
      <p:sp>
        <p:nvSpPr>
          <p:cNvPr id="1048723" name="文本框 7"/>
          <p:cNvSpPr txBox="1"/>
          <p:nvPr/>
        </p:nvSpPr>
        <p:spPr>
          <a:xfrm>
            <a:off x="7273686" y="3284984"/>
            <a:ext cx="4418051" cy="584775"/>
          </a:xfrm>
          <a:prstGeom prst="rect">
            <a:avLst/>
          </a:prstGeom>
          <a:noFill/>
        </p:spPr>
        <p:txBody>
          <a:bodyPr wrap="square" rtlCol="0">
            <a:spAutoFit/>
          </a:bodyPr>
          <a:lstStyle>
            <a:defPPr>
              <a:defRPr lang="zh-CN"/>
            </a:defPPr>
            <a:lvl1pPr algn="ctr">
              <a:defRPr sz="3200" b="1">
                <a:solidFill>
                  <a:srgbClr val="0000CC"/>
                </a:solidFill>
                <a:latin typeface="微软雅黑" panose="020B0503020204020204" pitchFamily="34" charset="-122"/>
                <a:ea typeface="微软雅黑" panose="020B0503020204020204" pitchFamily="34" charset="-122"/>
              </a:defRPr>
            </a:lvl1pPr>
          </a:lstStyle>
          <a:p>
            <a:r>
              <a:rPr lang="zh-CN" altLang="en-US" dirty="0">
                <a:solidFill>
                  <a:srgbClr val="CC0066"/>
                </a:solidFill>
              </a:rPr>
              <a:t>有一定的自我控制机制</a:t>
            </a:r>
            <a:endParaRPr lang="zh-CN" altLang="en-US" dirty="0">
              <a:solidFill>
                <a:srgbClr val="CC0066"/>
              </a:solidFill>
            </a:endParaRPr>
          </a:p>
        </p:txBody>
      </p:sp>
      <p:sp>
        <p:nvSpPr>
          <p:cNvPr id="1048724" name="文本框 8"/>
          <p:cNvSpPr txBox="1">
            <a:spLocks noChangeArrowheads="1"/>
          </p:cNvSpPr>
          <p:nvPr/>
        </p:nvSpPr>
        <p:spPr bwMode="auto">
          <a:xfrm>
            <a:off x="865374" y="229660"/>
            <a:ext cx="10729192" cy="584775"/>
          </a:xfrm>
          <a:prstGeom prst="rect">
            <a:avLst/>
          </a:prstGeom>
          <a:noFill/>
        </p:spPr>
        <p:txBody>
          <a:bodyPr wrap="square" rtlCol="0">
            <a:spAutoFit/>
          </a:bodyPr>
          <a:lstStyle>
            <a:defPPr>
              <a:defRPr lang="zh-CN"/>
            </a:defPPr>
            <a:lvl1pPr>
              <a:defRPr sz="2400" b="1">
                <a:solidFill>
                  <a:srgbClr val="B93A3B"/>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dirty="0" smtClean="0">
                <a:ln>
                  <a:noFill/>
                </a:ln>
                <a:solidFill>
                  <a:srgbClr val="CC0066"/>
                </a:solidFill>
                <a:effectLst/>
                <a:uLnTx/>
                <a:uFillTx/>
                <a:latin typeface="微软雅黑" panose="020B0503020204020204" pitchFamily="34" charset="-122"/>
                <a:ea typeface="微软雅黑" panose="020B0503020204020204" pitchFamily="34" charset="-122"/>
              </a:rPr>
              <a:t>【</a:t>
            </a:r>
            <a:r>
              <a:rPr kumimoji="0" lang="zh-CN" altLang="en-US" sz="3200" b="1" i="0" u="none" strike="noStrike" kern="1200" cap="none" spc="0" normalizeH="0" baseline="0" noProof="0" dirty="0" smtClean="0">
                <a:ln>
                  <a:noFill/>
                </a:ln>
                <a:solidFill>
                  <a:srgbClr val="CC0066"/>
                </a:solidFill>
                <a:effectLst/>
                <a:uLnTx/>
                <a:uFillTx/>
                <a:latin typeface="微软雅黑" panose="020B0503020204020204" pitchFamily="34" charset="-122"/>
                <a:ea typeface="微软雅黑" panose="020B0503020204020204" pitchFamily="34" charset="-122"/>
              </a:rPr>
              <a:t>探究</a:t>
            </a:r>
            <a:r>
              <a:rPr kumimoji="0" lang="en-US" altLang="zh-CN" sz="3200" b="1" i="0" u="none" strike="noStrike" kern="1200" cap="none" spc="0" normalizeH="0" baseline="0" noProof="0" dirty="0" smtClean="0">
                <a:ln>
                  <a:noFill/>
                </a:ln>
                <a:solidFill>
                  <a:srgbClr val="CC0066"/>
                </a:solidFill>
                <a:effectLst/>
                <a:uLnTx/>
                <a:uFillTx/>
                <a:latin typeface="微软雅黑" panose="020B0503020204020204" pitchFamily="34" charset="-122"/>
                <a:ea typeface="微软雅黑" panose="020B0503020204020204" pitchFamily="34" charset="-122"/>
              </a:rPr>
              <a:t>】</a:t>
            </a:r>
            <a:r>
              <a:rPr kumimoji="0" lang="zh-CN" altLang="en-US" sz="3200" b="1" i="0" u="none" strike="noStrike" kern="1200" cap="none" spc="0" normalizeH="0" baseline="0" noProof="0" dirty="0" smtClean="0">
                <a:ln>
                  <a:noFill/>
                </a:ln>
                <a:solidFill>
                  <a:srgbClr val="CC0066"/>
                </a:solidFill>
                <a:effectLst/>
                <a:uLnTx/>
                <a:uFillTx/>
                <a:latin typeface="微软雅黑" panose="020B0503020204020204" pitchFamily="34" charset="-122"/>
                <a:ea typeface="微软雅黑" panose="020B0503020204020204" pitchFamily="34" charset="-122"/>
              </a:rPr>
              <a:t>根据材料并结合所学知识，概括冷战</a:t>
            </a:r>
            <a:r>
              <a:rPr kumimoji="0" lang="zh-CN" altLang="en-US" sz="3200" b="1" i="0" u="none" strike="noStrike" kern="1200" cap="none" spc="0" normalizeH="0" baseline="0" noProof="0" dirty="0">
                <a:ln>
                  <a:noFill/>
                </a:ln>
                <a:solidFill>
                  <a:srgbClr val="CC0066"/>
                </a:solidFill>
                <a:effectLst/>
                <a:uLnTx/>
                <a:uFillTx/>
                <a:latin typeface="微软雅黑" panose="020B0503020204020204" pitchFamily="34" charset="-122"/>
                <a:ea typeface="微软雅黑" panose="020B0503020204020204" pitchFamily="34" charset="-122"/>
              </a:rPr>
              <a:t>的</a:t>
            </a:r>
            <a:r>
              <a:rPr kumimoji="0" lang="zh-CN" altLang="en-US" sz="3200" b="1" i="0" u="none" strike="noStrike" kern="1200" cap="none" spc="0" normalizeH="0" baseline="0" noProof="0" dirty="0" smtClean="0">
                <a:ln>
                  <a:noFill/>
                </a:ln>
                <a:solidFill>
                  <a:srgbClr val="CC0066"/>
                </a:solidFill>
                <a:effectLst/>
                <a:uLnTx/>
                <a:uFillTx/>
                <a:latin typeface="微软雅黑" panose="020B0503020204020204" pitchFamily="34" charset="-122"/>
                <a:ea typeface="微软雅黑" panose="020B0503020204020204" pitchFamily="34" charset="-122"/>
              </a:rPr>
              <a:t>特点。</a:t>
            </a:r>
            <a:endParaRPr kumimoji="0" lang="zh-CN" altLang="en-US" sz="3200" b="1" i="0" u="none" strike="noStrike" kern="1200" cap="none" spc="0" normalizeH="0" baseline="0" noProof="0" dirty="0">
              <a:ln>
                <a:noFill/>
              </a:ln>
              <a:solidFill>
                <a:srgbClr val="CC0066"/>
              </a:solidFill>
              <a:effectLst/>
              <a:uLnTx/>
              <a:uFillTx/>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8721"/>
                                        </p:tgtEl>
                                        <p:attrNameLst>
                                          <p:attrName>style.visibility</p:attrName>
                                        </p:attrNameLst>
                                      </p:cBhvr>
                                      <p:to>
                                        <p:strVal val="visible"/>
                                      </p:to>
                                    </p:set>
                                    <p:animEffect transition="in" filter="circle(in)">
                                      <p:cBhvr>
                                        <p:cTn id="7" dur="2000"/>
                                        <p:tgtEl>
                                          <p:spTgt spid="10487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48722"/>
                                        </p:tgtEl>
                                        <p:attrNameLst>
                                          <p:attrName>style.visibility</p:attrName>
                                        </p:attrNameLst>
                                      </p:cBhvr>
                                      <p:to>
                                        <p:strVal val="visible"/>
                                      </p:to>
                                    </p:set>
                                    <p:animEffect transition="in" filter="circle(in)">
                                      <p:cBhvr>
                                        <p:cTn id="12" dur="2000"/>
                                        <p:tgtEl>
                                          <p:spTgt spid="10487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48723"/>
                                        </p:tgtEl>
                                        <p:attrNameLst>
                                          <p:attrName>style.visibility</p:attrName>
                                        </p:attrNameLst>
                                      </p:cBhvr>
                                      <p:to>
                                        <p:strVal val="visible"/>
                                      </p:to>
                                    </p:set>
                                    <p:animEffect transition="in" filter="circle(in)">
                                      <p:cBhvr>
                                        <p:cTn id="17" dur="2000"/>
                                        <p:tgtEl>
                                          <p:spTgt spid="10487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10487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10487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048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1" grpId="0"/>
      <p:bldP spid="1048721" grpId="1"/>
      <p:bldP spid="1048722" grpId="0"/>
      <p:bldP spid="1048722" grpId="1"/>
      <p:bldP spid="1048723" grpId="0"/>
      <p:bldP spid="104872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326475" y="118497"/>
            <a:ext cx="6383238" cy="836613"/>
          </a:xfrm>
        </p:spPr>
        <p:txBody>
          <a:bodyPr>
            <a:normAutofit/>
          </a:bodyPr>
          <a:lstStyle/>
          <a:p>
            <a:pPr algn="l"/>
            <a:r>
              <a:rPr lang="zh-CN" altLang="en-US" sz="4000" b="1" dirty="0">
                <a:solidFill>
                  <a:srgbClr val="CC0066"/>
                </a:solidFill>
                <a:latin typeface="微软雅黑" panose="020B0503020204020204" pitchFamily="34" charset="-122"/>
                <a:ea typeface="微软雅黑" panose="020B0503020204020204" pitchFamily="34" charset="-122"/>
              </a:rPr>
              <a:t>冷战给世界带来了什么？</a:t>
            </a:r>
            <a:endParaRPr lang="zh-CN" altLang="en-US" sz="4000" b="1" dirty="0">
              <a:solidFill>
                <a:srgbClr val="CC0066"/>
              </a:solidFill>
              <a:latin typeface="微软雅黑" panose="020B0503020204020204" pitchFamily="34" charset="-122"/>
              <a:ea typeface="微软雅黑" panose="020B0503020204020204" pitchFamily="34" charset="-122"/>
            </a:endParaRPr>
          </a:p>
        </p:txBody>
      </p:sp>
      <p:sp>
        <p:nvSpPr>
          <p:cNvPr id="83971" name="Text Box 5"/>
          <p:cNvSpPr txBox="1">
            <a:spLocks noChangeArrowheads="1"/>
          </p:cNvSpPr>
          <p:nvPr/>
        </p:nvSpPr>
        <p:spPr bwMode="auto">
          <a:xfrm>
            <a:off x="287274" y="1124744"/>
            <a:ext cx="6078402" cy="525949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87992" tIns="43996" rIns="87992" bIns="43996">
            <a:spAutoFit/>
          </a:bodyP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dirty="0"/>
              <a:t>       </a:t>
            </a:r>
            <a:r>
              <a:rPr lang="zh-CN" altLang="en-US" sz="2800" b="1" dirty="0"/>
              <a:t>冷战时期的批评家曾经指责一些军事联盟如北约组织和华约组织推动了高昂的军备竞赛，并使地区冲突一直有转变成超级大国之间核对抗的危险。冷战结束后，赞扬这些军事联盟具有控制冲突升级的能力却成为时尚。</a:t>
            </a:r>
            <a:endParaRPr lang="zh-CN" altLang="en-US" sz="2800" b="1" dirty="0"/>
          </a:p>
          <a:p>
            <a:pPr>
              <a:buFont typeface="Arial" panose="020B0604020202020204" pitchFamily="34" charset="0"/>
              <a:buNone/>
            </a:pPr>
            <a:r>
              <a:rPr lang="zh-CN" altLang="en-US" sz="2800" b="1" dirty="0"/>
              <a:t>    </a:t>
            </a:r>
            <a:r>
              <a:rPr lang="zh-CN" altLang="en-US" sz="2000" b="1" dirty="0"/>
              <a:t> </a:t>
            </a:r>
            <a:r>
              <a:rPr lang="en-US" altLang="zh-CN" b="1" dirty="0"/>
              <a:t>——</a:t>
            </a:r>
            <a:r>
              <a:rPr lang="zh-CN" altLang="en-US" b="1" dirty="0"/>
              <a:t>（美）杰里</a:t>
            </a:r>
            <a:r>
              <a:rPr lang="en-US" altLang="zh-CN" b="1" dirty="0"/>
              <a:t>•</a:t>
            </a:r>
            <a:r>
              <a:rPr lang="zh-CN" altLang="en-US" b="1" dirty="0"/>
              <a:t>本特利等</a:t>
            </a:r>
            <a:r>
              <a:rPr lang="en-US" altLang="zh-CN" b="1" dirty="0"/>
              <a:t>《</a:t>
            </a:r>
            <a:r>
              <a:rPr lang="zh-CN" altLang="en-US" b="1" dirty="0"/>
              <a:t>新全球史</a:t>
            </a:r>
            <a:r>
              <a:rPr lang="en-US" altLang="zh-CN" b="1" dirty="0"/>
              <a:t>》</a:t>
            </a:r>
            <a:endParaRPr lang="en-US" altLang="zh-CN" sz="1600" b="1" dirty="0"/>
          </a:p>
          <a:p>
            <a:pPr>
              <a:buFont typeface="Arial" panose="020B0604020202020204" pitchFamily="34" charset="0"/>
              <a:buNone/>
            </a:pPr>
            <a:r>
              <a:rPr lang="en-US" altLang="zh-CN" sz="2000" b="1" dirty="0"/>
              <a:t>          </a:t>
            </a:r>
            <a:r>
              <a:rPr lang="zh-CN" altLang="en-US" sz="2800" b="1" dirty="0"/>
              <a:t>苏联曾经是有用的敌人。美国相信，不仅要和苏联的军事力量竞赛，还要和苏联的成就竞赛</a:t>
            </a:r>
            <a:r>
              <a:rPr lang="en-US" altLang="zh-CN" sz="2800" b="1" dirty="0"/>
              <a:t>……</a:t>
            </a:r>
            <a:r>
              <a:rPr lang="zh-CN" altLang="en-US" sz="2800" b="1" dirty="0"/>
              <a:t>没有苏联的空间计划，美国人就不可能登上</a:t>
            </a:r>
            <a:r>
              <a:rPr lang="zh-CN" altLang="en-US" sz="2800" b="1" dirty="0" smtClean="0"/>
              <a:t>月球。</a:t>
            </a:r>
            <a:r>
              <a:rPr lang="en-US" altLang="zh-CN" sz="2000" b="1" dirty="0" smtClean="0"/>
              <a:t>——《</a:t>
            </a:r>
            <a:r>
              <a:rPr lang="zh-CN" altLang="en-US" sz="2000" b="1" dirty="0"/>
              <a:t>美国新闻与世界报道</a:t>
            </a:r>
            <a:r>
              <a:rPr lang="en-US" altLang="zh-CN" sz="2000" b="1" dirty="0"/>
              <a:t>》1991.9.9</a:t>
            </a:r>
            <a:endParaRPr lang="en-US" altLang="zh-CN" sz="2000" b="1" dirty="0"/>
          </a:p>
        </p:txBody>
      </p:sp>
      <p:sp>
        <p:nvSpPr>
          <p:cNvPr id="83972" name="Text Box 6"/>
          <p:cNvSpPr txBox="1">
            <a:spLocks noChangeArrowheads="1"/>
          </p:cNvSpPr>
          <p:nvPr/>
        </p:nvSpPr>
        <p:spPr bwMode="auto">
          <a:xfrm>
            <a:off x="6599263" y="940078"/>
            <a:ext cx="5400600" cy="562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92" tIns="43996" rIns="87992" bIns="43996">
            <a:spAutoFit/>
          </a:bodyP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D60093"/>
                </a:solidFill>
              </a:rPr>
              <a:t>●</a:t>
            </a:r>
            <a:r>
              <a:rPr lang="zh-CN" altLang="en-US" sz="3600" b="1" dirty="0">
                <a:solidFill>
                  <a:srgbClr val="D60093"/>
                </a:solidFill>
              </a:rPr>
              <a:t>国家分裂</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局部战争</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军备竞赛核战危机</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意识形态斗争</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势均力敌下恐怖的和平</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    </a:t>
            </a:r>
            <a:r>
              <a:rPr lang="zh-CN" altLang="en-US" sz="3600" b="1" dirty="0">
                <a:solidFill>
                  <a:srgbClr val="D60093"/>
                </a:solidFill>
              </a:rPr>
              <a:t>自我调节控制机制</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科技发展</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欧洲经济的复兴</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苏联模式社会主义失败</a:t>
            </a:r>
            <a:endParaRPr lang="zh-CN" altLang="en-US" sz="3600" b="1" dirty="0">
              <a:solidFill>
                <a:srgbClr val="D60093"/>
              </a:solidFill>
            </a:endParaRPr>
          </a:p>
          <a:p>
            <a:pPr>
              <a:buFont typeface="Arial" panose="020B0604020202020204" pitchFamily="34" charset="0"/>
              <a:buNone/>
            </a:pPr>
            <a:r>
              <a:rPr lang="zh-CN" altLang="en-US" sz="2000" b="1" dirty="0">
                <a:solidFill>
                  <a:srgbClr val="D60093"/>
                </a:solidFill>
              </a:rPr>
              <a:t>●</a:t>
            </a:r>
            <a:r>
              <a:rPr lang="zh-CN" altLang="en-US" sz="3600" b="1" dirty="0">
                <a:solidFill>
                  <a:srgbClr val="D60093"/>
                </a:solidFill>
              </a:rPr>
              <a:t>对冷战的反思</a:t>
            </a:r>
            <a:r>
              <a:rPr lang="en-US" altLang="zh-CN" sz="3600" b="1" dirty="0">
                <a:solidFill>
                  <a:srgbClr val="D60093"/>
                </a:solidFill>
              </a:rPr>
              <a:t>……</a:t>
            </a:r>
            <a:endParaRPr lang="en-US" altLang="zh-CN" sz="3600" b="1" dirty="0">
              <a:solidFill>
                <a:srgbClr val="D6009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linds(horizontal)">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8155" y="1509046"/>
            <a:ext cx="10300970" cy="1118255"/>
          </a:xfrm>
          <a:prstGeom prst="rect">
            <a:avLst/>
          </a:prstGeom>
          <a:noFill/>
          <a:ln w="9525">
            <a:noFill/>
          </a:ln>
        </p:spPr>
        <p:txBody>
          <a:bodyPr wrap="square">
            <a:spAutoFit/>
          </a:bodyPr>
          <a:lstStyle/>
          <a:p>
            <a:pPr indent="0">
              <a:lnSpc>
                <a:spcPts val="4000"/>
              </a:lnSpc>
            </a:pPr>
            <a:r>
              <a:rPr lang="en-US" sz="3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3200" b="1" dirty="0" smtClean="0">
                <a:latin typeface="微软雅黑" panose="020B0503020204020204" pitchFamily="34" charset="-122"/>
                <a:ea typeface="微软雅黑" panose="020B0503020204020204" pitchFamily="34" charset="-122"/>
                <a:cs typeface="微软雅黑" panose="020B0503020204020204" pitchFamily="34" charset="-122"/>
              </a:rPr>
              <a:t>1)</a:t>
            </a:r>
            <a:r>
              <a:rPr lang="en-US" sz="3200" b="1" dirty="0" err="1">
                <a:latin typeface="微软雅黑" panose="020B0503020204020204" pitchFamily="34" charset="-122"/>
                <a:ea typeface="微软雅黑" panose="020B0503020204020204" pitchFamily="34" charset="-122"/>
                <a:cs typeface="微软雅黑" panose="020B0503020204020204" pitchFamily="34" charset="-122"/>
              </a:rPr>
              <a:t>特点</a:t>
            </a:r>
            <a:r>
              <a:rPr lang="en-US" sz="3200" b="1" dirty="0">
                <a:latin typeface="微软雅黑" panose="020B0503020204020204" pitchFamily="34" charset="-122"/>
                <a:ea typeface="微软雅黑" panose="020B0503020204020204" pitchFamily="34" charset="-122"/>
                <a:cs typeface="微软雅黑" panose="020B0503020204020204" pitchFamily="34" charset="-122"/>
              </a:rPr>
              <a:t>：</a:t>
            </a:r>
            <a:r>
              <a:rPr lang="zh-CN" sz="3200" b="0" dirty="0">
                <a:latin typeface="微软雅黑" panose="020B0503020204020204" pitchFamily="34" charset="-122"/>
                <a:ea typeface="微软雅黑" panose="020B0503020204020204" pitchFamily="34" charset="-122"/>
                <a:cs typeface="微软雅黑" panose="020B0503020204020204" pitchFamily="34" charset="-122"/>
              </a:rPr>
              <a:t>既有缓和</a:t>
            </a:r>
            <a:r>
              <a:rPr lang="zh-CN" altLang="en-US" sz="3200" b="0" dirty="0">
                <a:latin typeface="微软雅黑" panose="020B0503020204020204" pitchFamily="34" charset="-122"/>
                <a:ea typeface="微软雅黑" panose="020B0503020204020204" pitchFamily="34" charset="-122"/>
                <a:cs typeface="微软雅黑" panose="020B0503020204020204" pitchFamily="34" charset="-122"/>
              </a:rPr>
              <a:t>，</a:t>
            </a:r>
            <a:r>
              <a:rPr lang="zh-CN" sz="3200" b="0" dirty="0">
                <a:latin typeface="微软雅黑" panose="020B0503020204020204" pitchFamily="34" charset="-122"/>
                <a:ea typeface="微软雅黑" panose="020B0503020204020204" pitchFamily="34" charset="-122"/>
                <a:cs typeface="微软雅黑" panose="020B0503020204020204" pitchFamily="34" charset="-122"/>
              </a:rPr>
              <a:t>又有激烈的冷战对抗</a:t>
            </a:r>
            <a:endParaRPr lang="zh-CN" sz="32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4000"/>
              </a:lnSpc>
            </a:pPr>
            <a:r>
              <a:rPr lang="en-US" sz="3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en-US" sz="32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表现</a:t>
            </a:r>
            <a:endParaRPr 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p:nvPr>
            <p:custDataLst>
              <p:tags r:id="rId1"/>
            </p:custDataLst>
          </p:nvPr>
        </p:nvGraphicFramePr>
        <p:xfrm>
          <a:off x="2134767" y="2151765"/>
          <a:ext cx="7560839" cy="2356448"/>
        </p:xfrm>
        <a:graphic>
          <a:graphicData uri="http://schemas.openxmlformats.org/drawingml/2006/table">
            <a:tbl>
              <a:tblPr firstRow="1" bandRow="1">
                <a:tableStyleId>{5940675A-B579-460E-94D1-54222C63F5DA}</a:tableStyleId>
              </a:tblPr>
              <a:tblGrid>
                <a:gridCol w="1031629"/>
                <a:gridCol w="1122570"/>
                <a:gridCol w="5406640"/>
              </a:tblGrid>
              <a:tr h="581732">
                <a:tc>
                  <a:txBody>
                    <a:bodyPr/>
                    <a:lstStyle/>
                    <a:p>
                      <a:pPr indent="0" algn="ctr">
                        <a:buNone/>
                      </a:pPr>
                      <a:r>
                        <a:rPr lang="en-US" sz="2800" b="1" dirty="0" err="1">
                          <a:latin typeface="微软雅黑" panose="020B0503020204020204" pitchFamily="34" charset="-122"/>
                          <a:ea typeface="微软雅黑" panose="020B0503020204020204" pitchFamily="34" charset="-122"/>
                          <a:cs typeface="黑体" panose="02010609060101010101" pitchFamily="49" charset="-122"/>
                        </a:rPr>
                        <a:t>缓和</a:t>
                      </a:r>
                      <a:endParaRPr lang="en-US" altLang="en-US" sz="2800" b="1" dirty="0">
                        <a:latin typeface="微软雅黑" panose="020B0503020204020204" pitchFamily="34" charset="-122"/>
                        <a:ea typeface="微软雅黑" panose="020B0503020204020204" pitchFamily="34" charset="-122"/>
                        <a:cs typeface="黑体" panose="02010609060101010101" pitchFamily="49"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c gridSpan="2">
                  <a:txBody>
                    <a:bodyPr/>
                    <a:lstStyle/>
                    <a:p>
                      <a:pPr indent="0">
                        <a:buNone/>
                      </a:pPr>
                      <a:r>
                        <a:rPr lang="en-US" sz="2800" b="0">
                          <a:latin typeface="微软雅黑" panose="020B0503020204020204" pitchFamily="34" charset="-122"/>
                          <a:ea typeface="微软雅黑" panose="020B0503020204020204" pitchFamily="34" charset="-122"/>
                          <a:cs typeface="宋体" panose="02010600030101010101" pitchFamily="2" charset="-122"/>
                        </a:rPr>
                        <a:t>美苏开展对话。</a:t>
                      </a:r>
                      <a:endParaRPr lang="en-US" altLang="en-US" sz="2800" b="0">
                        <a:latin typeface="微软雅黑" panose="020B0503020204020204" pitchFamily="34" charset="-122"/>
                        <a:ea typeface="微软雅黑" panose="020B0503020204020204" pitchFamily="34" charset="-122"/>
                        <a:cs typeface="宋体" panose="02010600030101010101" pitchFamily="2"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53724">
                <a:tc rowSpan="2">
                  <a:txBody>
                    <a:bodyPr/>
                    <a:lstStyle/>
                    <a:p>
                      <a:pPr indent="0" algn="ctr">
                        <a:buNone/>
                      </a:pPr>
                      <a:r>
                        <a:rPr lang="en-US" sz="2800" b="1">
                          <a:latin typeface="微软雅黑" panose="020B0503020204020204" pitchFamily="34" charset="-122"/>
                          <a:ea typeface="微软雅黑" panose="020B0503020204020204" pitchFamily="34" charset="-122"/>
                          <a:cs typeface="黑体" panose="02010609060101010101" pitchFamily="49" charset="-122"/>
                        </a:rPr>
                        <a:t>对抗</a:t>
                      </a:r>
                      <a:endParaRPr lang="en-US" altLang="en-US" sz="2800" b="1">
                        <a:latin typeface="微软雅黑" panose="020B0503020204020204" pitchFamily="34" charset="-122"/>
                        <a:ea typeface="微软雅黑" panose="020B0503020204020204" pitchFamily="34" charset="-122"/>
                        <a:cs typeface="黑体" panose="02010609060101010101" pitchFamily="49"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c>
                  <a:txBody>
                    <a:bodyPr/>
                    <a:lstStyle/>
                    <a:p>
                      <a:pPr indent="0" algn="ctr">
                        <a:buNone/>
                      </a:pPr>
                      <a:r>
                        <a:rPr lang="en-US" sz="2800" b="1">
                          <a:latin typeface="微软雅黑" panose="020B0503020204020204" pitchFamily="34" charset="-122"/>
                          <a:ea typeface="微软雅黑" panose="020B0503020204020204" pitchFamily="34" charset="-122"/>
                          <a:cs typeface="黑体" panose="02010609060101010101" pitchFamily="49" charset="-122"/>
                        </a:rPr>
                        <a:t>概况</a:t>
                      </a:r>
                      <a:endParaRPr lang="en-US" altLang="en-US" sz="2800" b="1">
                        <a:latin typeface="微软雅黑" panose="020B0503020204020204" pitchFamily="34" charset="-122"/>
                        <a:ea typeface="微软雅黑" panose="020B0503020204020204" pitchFamily="34" charset="-122"/>
                        <a:cs typeface="黑体" panose="02010609060101010101" pitchFamily="49"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c>
                  <a:txBody>
                    <a:bodyPr/>
                    <a:lstStyle/>
                    <a:p>
                      <a:pPr indent="0">
                        <a:buNone/>
                      </a:pPr>
                      <a:endParaRPr lang="en-US" altLang="en-US" sz="2800" b="0">
                        <a:latin typeface="微软雅黑" panose="020B0503020204020204" pitchFamily="34" charset="-122"/>
                        <a:ea typeface="微软雅黑" panose="020B0503020204020204" pitchFamily="34" charset="-122"/>
                        <a:cs typeface="微软雅黑" panose="020B0503020204020204" pitchFamily="34"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r>
              <a:tr h="820992">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2800" b="1">
                          <a:latin typeface="微软雅黑" panose="020B0503020204020204" pitchFamily="34" charset="-122"/>
                          <a:ea typeface="微软雅黑" panose="020B0503020204020204" pitchFamily="34" charset="-122"/>
                          <a:cs typeface="黑体" panose="02010609060101010101" pitchFamily="49" charset="-122"/>
                        </a:rPr>
                        <a:t>影响</a:t>
                      </a:r>
                      <a:endParaRPr lang="en-US" altLang="en-US" sz="2800" b="1">
                        <a:latin typeface="微软雅黑" panose="020B0503020204020204" pitchFamily="34" charset="-122"/>
                        <a:ea typeface="微软雅黑" panose="020B0503020204020204" pitchFamily="34" charset="-122"/>
                        <a:cs typeface="黑体" panose="02010609060101010101" pitchFamily="49"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c>
                  <a:txBody>
                    <a:bodyPr/>
                    <a:lstStyle/>
                    <a:p>
                      <a:pPr indent="0">
                        <a:buNone/>
                      </a:pPr>
                      <a:endParaRPr lang="en-US" altLang="en-US" sz="2800" b="0" dirty="0">
                        <a:latin typeface="微软雅黑" panose="020B0503020204020204" pitchFamily="34" charset="-122"/>
                        <a:ea typeface="微软雅黑" panose="020B0503020204020204" pitchFamily="34" charset="-122"/>
                        <a:cs typeface="宋体" panose="02010600030101010101" pitchFamily="2" charset="-122"/>
                      </a:endParaRPr>
                    </a:p>
                  </a:txBody>
                  <a:tcPr marL="68569" marR="68569"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alpha val="10000"/>
                      </a:schemeClr>
                    </a:solidFill>
                  </a:tcPr>
                </a:tc>
              </a:tr>
            </a:tbl>
          </a:graphicData>
        </a:graphic>
      </p:graphicFrame>
      <p:sp>
        <p:nvSpPr>
          <p:cNvPr id="4" name="文本框 3"/>
          <p:cNvSpPr txBox="1"/>
          <p:nvPr/>
        </p:nvSpPr>
        <p:spPr>
          <a:xfrm>
            <a:off x="4295006" y="2832041"/>
            <a:ext cx="5909945" cy="954107"/>
          </a:xfrm>
          <a:prstGeom prst="rect">
            <a:avLst/>
          </a:prstGeom>
          <a:noFill/>
        </p:spPr>
        <p:txBody>
          <a:bodyPr wrap="square" rtlCol="0" anchor="t">
            <a:spAutoFit/>
          </a:bodyPr>
          <a:lstStyle/>
          <a:p>
            <a:pPr algn="l"/>
            <a:r>
              <a:rPr 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1958年11月   </a:t>
            </a:r>
            <a:r>
              <a:rPr lang="en-US" sz="2800" dirty="0" err="1">
                <a:latin typeface="微软雅黑" panose="020B0503020204020204" pitchFamily="34" charset="-122"/>
                <a:ea typeface="微软雅黑" panose="020B0503020204020204" pitchFamily="34" charset="-122"/>
                <a:cs typeface="微软雅黑" panose="020B0503020204020204" pitchFamily="34" charset="-122"/>
                <a:sym typeface="+mn-ea"/>
              </a:rPr>
              <a:t>第二次柏林危机</a:t>
            </a:r>
            <a:endParaRPr lang="en-US" sz="2800" b="0"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1962年10月  </a:t>
            </a:r>
            <a:r>
              <a:rPr lang="en-US" sz="28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古巴导弹危机</a:t>
            </a:r>
            <a:endParaRPr lang="en-US"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303118" y="3896276"/>
            <a:ext cx="3027680" cy="521849"/>
          </a:xfrm>
          <a:prstGeom prst="rect">
            <a:avLst/>
          </a:prstGeom>
          <a:noFill/>
        </p:spPr>
        <p:txBody>
          <a:bodyPr wrap="none" rtlCol="0" anchor="t">
            <a:spAutoFit/>
          </a:bodyPr>
          <a:lstStyle/>
          <a:p>
            <a:pPr algn="l"/>
            <a:r>
              <a:rPr lang="zh-CN" altLang="en-US" sz="2800" dirty="0">
                <a:latin typeface="微软雅黑" panose="020B0503020204020204" pitchFamily="34" charset="-122"/>
                <a:ea typeface="微软雅黑" panose="020B0503020204020204" pitchFamily="34" charset="-122"/>
                <a:cs typeface="宋体" panose="02010600030101010101" pitchFamily="2" charset="-122"/>
                <a:sym typeface="+mn-ea"/>
              </a:rPr>
              <a:t>战争</a:t>
            </a:r>
            <a:r>
              <a:rPr lang="en-US" sz="2800" dirty="0" err="1">
                <a:latin typeface="微软雅黑" panose="020B0503020204020204" pitchFamily="34" charset="-122"/>
                <a:ea typeface="微软雅黑" panose="020B0503020204020204" pitchFamily="34" charset="-122"/>
                <a:cs typeface="宋体" panose="02010600030101010101" pitchFamily="2" charset="-122"/>
                <a:sym typeface="+mn-ea"/>
              </a:rPr>
              <a:t>风险空前严重</a:t>
            </a:r>
            <a:endParaRPr lang="zh-CN" altLang="en-US" dirty="0"/>
          </a:p>
        </p:txBody>
      </p:sp>
      <p:sp>
        <p:nvSpPr>
          <p:cNvPr id="9220" name="文本占位符 2">
            <a:hlinkClick r:id="rId2" action="ppaction://hlinksldjump"/>
          </p:cNvPr>
          <p:cNvSpPr/>
          <p:nvPr>
            <p:custDataLst>
              <p:tags r:id="rId3"/>
            </p:custDataLst>
          </p:nvPr>
        </p:nvSpPr>
        <p:spPr>
          <a:xfrm>
            <a:off x="486511" y="255240"/>
            <a:ext cx="10801120" cy="609459"/>
          </a:xfrm>
          <a:prstGeom prst="rect">
            <a:avLst/>
          </a:prstGeom>
          <a:solidFill>
            <a:schemeClr val="bg1"/>
          </a:solidFill>
          <a:ln w="9525">
            <a:noFill/>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sz="320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sz="240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5pPr>
          </a:lstStyle>
          <a:p>
            <a:pPr marL="0" indent="0" eaLnBrk="1" hangingPunct="1">
              <a:lnSpc>
                <a:spcPct val="90000"/>
              </a:lnSpc>
              <a:spcBef>
                <a:spcPts val="1000"/>
              </a:spcBef>
              <a:buNone/>
            </a:pPr>
            <a:r>
              <a:rPr lang="zh-CN" altLang="en-US" sz="3600" b="1" dirty="0">
                <a:latin typeface="微软雅黑" panose="020B0503020204020204" pitchFamily="34" charset="-122"/>
                <a:ea typeface="微软雅黑" panose="020B0503020204020204" pitchFamily="34" charset="-122"/>
              </a:rPr>
              <a:t>二</a:t>
            </a:r>
            <a:r>
              <a:rPr lang="zh-CN" altLang="en-US" sz="3600" b="1" dirty="0" smtClean="0">
                <a:latin typeface="微软雅黑" panose="020B0503020204020204" pitchFamily="34" charset="-122"/>
                <a:ea typeface="微软雅黑" panose="020B0503020204020204" pitchFamily="34" charset="-122"/>
              </a:rPr>
              <a:t>、多极</a:t>
            </a:r>
            <a:r>
              <a:rPr lang="zh-CN" altLang="en-US" sz="3600" b="1" dirty="0">
                <a:latin typeface="微软雅黑" panose="020B0503020204020204" pitchFamily="34" charset="-122"/>
                <a:ea typeface="微软雅黑" panose="020B0503020204020204" pitchFamily="34" charset="-122"/>
              </a:rPr>
              <a:t>力量</a:t>
            </a:r>
            <a:r>
              <a:rPr lang="zh-CN" altLang="en-US" sz="3600" b="1" dirty="0" smtClean="0">
                <a:latin typeface="微软雅黑" panose="020B0503020204020204" pitchFamily="34" charset="-122"/>
                <a:ea typeface="微软雅黑" panose="020B0503020204020204" pitchFamily="34" charset="-122"/>
              </a:rPr>
              <a:t>成长</a:t>
            </a:r>
            <a:r>
              <a:rPr lang="zh-CN" altLang="en-US" b="1" dirty="0" smtClean="0">
                <a:latin typeface="+mn-ea"/>
              </a:rPr>
              <a:t>（</a:t>
            </a:r>
            <a:r>
              <a:rPr lang="en-US" altLang="zh-CN" b="1" dirty="0">
                <a:latin typeface="+mn-ea"/>
              </a:rPr>
              <a:t>20</a:t>
            </a:r>
            <a:r>
              <a:rPr lang="zh-CN" altLang="en-US" b="1" dirty="0">
                <a:latin typeface="+mn-ea"/>
              </a:rPr>
              <a:t>世纪</a:t>
            </a:r>
            <a:r>
              <a:rPr lang="en-US" altLang="zh-CN" b="1" dirty="0" smtClean="0">
                <a:latin typeface="+mn-ea"/>
              </a:rPr>
              <a:t>50—80</a:t>
            </a:r>
            <a:r>
              <a:rPr lang="zh-CN" altLang="en-US" b="1" dirty="0" smtClean="0">
                <a:latin typeface="+mn-ea"/>
              </a:rPr>
              <a:t>年代）</a:t>
            </a:r>
            <a:endParaRPr lang="zh-CN" altLang="en-US" b="1" dirty="0">
              <a:latin typeface="+mn-ea"/>
            </a:endParaRPr>
          </a:p>
        </p:txBody>
      </p:sp>
      <p:sp>
        <p:nvSpPr>
          <p:cNvPr id="2" name="文本框 1"/>
          <p:cNvSpPr txBox="1"/>
          <p:nvPr/>
        </p:nvSpPr>
        <p:spPr>
          <a:xfrm>
            <a:off x="597890" y="861942"/>
            <a:ext cx="2723823" cy="633187"/>
          </a:xfrm>
          <a:prstGeom prst="rect">
            <a:avLst/>
          </a:prstGeom>
          <a:noFill/>
        </p:spPr>
        <p:txBody>
          <a:bodyPr wrap="none" rtlCol="0">
            <a:spAutoFit/>
          </a:bodyPr>
          <a:lstStyle/>
          <a:p>
            <a:pPr indent="0" algn="l">
              <a:lnSpc>
                <a:spcPct val="120000"/>
              </a:lnSpc>
            </a:pPr>
            <a:r>
              <a:rPr lang="en-US" sz="32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32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冷战的发展</a:t>
            </a:r>
            <a:r>
              <a:rPr lang="en-US" sz="32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en-US" sz="3200" b="0"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3"/>
          <p:cNvSpPr txBox="1"/>
          <p:nvPr/>
        </p:nvSpPr>
        <p:spPr>
          <a:xfrm>
            <a:off x="268045" y="4782637"/>
            <a:ext cx="7538585" cy="1569660"/>
          </a:xfrm>
          <a:prstGeom prst="rect">
            <a:avLst/>
          </a:prstGeom>
          <a:noFill/>
        </p:spPr>
        <p:txBody>
          <a:bodyPr wrap="square" rtlCol="0">
            <a:spAutoFit/>
          </a:bodyPr>
          <a:lstStyle/>
          <a:p>
            <a:pPr>
              <a:lnSpc>
                <a:spcPct val="100000"/>
              </a:lnSpc>
              <a:buClrTx/>
              <a:buSzTx/>
              <a:buFontTx/>
            </a:pPr>
            <a:r>
              <a:rPr lang="zh-CN" altLang="en-US" sz="3200" b="1" dirty="0" smtClean="0">
                <a:latin typeface="微软雅黑" panose="020B0503020204020204" pitchFamily="34" charset="-122"/>
                <a:ea typeface="微软雅黑" panose="020B0503020204020204" pitchFamily="34" charset="-122"/>
                <a:cs typeface="宋体" panose="02010600030101010101" pitchFamily="2" charset="-122"/>
                <a:sym typeface="+mn-ea"/>
              </a:rPr>
              <a:t>局部</a:t>
            </a:r>
            <a:r>
              <a:rPr lang="zh-CN" altLang="en-US" sz="3200" b="1" dirty="0">
                <a:latin typeface="微软雅黑" panose="020B0503020204020204" pitchFamily="34" charset="-122"/>
                <a:ea typeface="微软雅黑" panose="020B0503020204020204" pitchFamily="34" charset="-122"/>
                <a:cs typeface="宋体" panose="02010600030101010101" pitchFamily="2" charset="-122"/>
                <a:sym typeface="+mn-ea"/>
              </a:rPr>
              <a:t>热战</a:t>
            </a:r>
            <a:r>
              <a:rPr lang="zh-CN" sz="3200" b="1" dirty="0">
                <a:latin typeface="微软雅黑" panose="020B0503020204020204" pitchFamily="34" charset="-122"/>
                <a:ea typeface="微软雅黑" panose="020B0503020204020204" pitchFamily="34" charset="-122"/>
                <a:cs typeface="宋体" panose="02010600030101010101" pitchFamily="2" charset="-122"/>
                <a:sym typeface="+mn-ea"/>
              </a:rPr>
              <a:t>：</a:t>
            </a:r>
            <a:r>
              <a:rPr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美国扶蒋反共</a:t>
            </a:r>
            <a:r>
              <a:rPr sz="3200" b="1" dirty="0">
                <a:latin typeface="宋体" panose="02010600030101010101" pitchFamily="2" charset="-122"/>
                <a:ea typeface="宋体" panose="02010600030101010101" pitchFamily="2" charset="-122"/>
                <a:cs typeface="宋体" panose="02010600030101010101" pitchFamily="2" charset="-122"/>
                <a:sym typeface="+mn-ea"/>
              </a:rPr>
              <a:t>（1946—1949</a:t>
            </a:r>
            <a:r>
              <a:rPr sz="32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sz="3200" b="1" dirty="0" smtClean="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buClrTx/>
              <a:buSzTx/>
              <a:buFontTx/>
            </a:pPr>
            <a:r>
              <a:rPr 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朝鲜战争</a:t>
            </a:r>
            <a:r>
              <a:rPr sz="3200" b="1" dirty="0">
                <a:latin typeface="宋体" panose="02010600030101010101" pitchFamily="2" charset="-122"/>
                <a:ea typeface="宋体" panose="02010600030101010101" pitchFamily="2" charset="-122"/>
                <a:cs typeface="宋体" panose="02010600030101010101" pitchFamily="2" charset="-122"/>
                <a:sym typeface="+mn-ea"/>
              </a:rPr>
              <a:t>（1950—1953</a:t>
            </a:r>
            <a:r>
              <a:rPr sz="32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sz="3200" b="1" dirty="0" smtClean="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buClrTx/>
              <a:buSzTx/>
              <a:buFontTx/>
            </a:pPr>
            <a:r>
              <a:rPr 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sz="3200" b="1" dirty="0" err="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越南战争</a:t>
            </a:r>
            <a:r>
              <a:rPr sz="3200" b="1" dirty="0">
                <a:latin typeface="宋体" panose="02010600030101010101" pitchFamily="2" charset="-122"/>
                <a:ea typeface="宋体" panose="02010600030101010101" pitchFamily="2" charset="-122"/>
                <a:cs typeface="宋体" panose="02010600030101010101" pitchFamily="2" charset="-122"/>
                <a:sym typeface="+mn-ea"/>
              </a:rPr>
              <a:t>(1961</a:t>
            </a:r>
            <a:r>
              <a:rPr lang="en-US" sz="3200" b="1" dirty="0">
                <a:latin typeface="宋体" panose="02010600030101010101" pitchFamily="2" charset="-122"/>
                <a:ea typeface="宋体" panose="02010600030101010101" pitchFamily="2" charset="-122"/>
                <a:cs typeface="宋体" panose="02010600030101010101" pitchFamily="2" charset="-122"/>
                <a:sym typeface="+mn-ea"/>
              </a:rPr>
              <a:t>—</a:t>
            </a:r>
            <a:r>
              <a:rPr sz="3200" b="1" dirty="0">
                <a:latin typeface="宋体" panose="02010600030101010101" pitchFamily="2" charset="-122"/>
                <a:ea typeface="宋体" panose="02010600030101010101" pitchFamily="2" charset="-122"/>
                <a:cs typeface="宋体" panose="02010600030101010101" pitchFamily="2" charset="-122"/>
                <a:sym typeface="+mn-ea"/>
              </a:rPr>
              <a:t>1973</a:t>
            </a:r>
            <a:r>
              <a:rPr sz="3200" b="1" dirty="0" smtClean="0">
                <a:latin typeface="宋体" panose="02010600030101010101" pitchFamily="2" charset="-122"/>
                <a:ea typeface="宋体" panose="02010600030101010101" pitchFamily="2" charset="-122"/>
                <a:cs typeface="宋体" panose="02010600030101010101" pitchFamily="2" charset="-122"/>
                <a:sym typeface="+mn-ea"/>
              </a:rPr>
              <a:t>)</a:t>
            </a:r>
            <a:endParaRPr sz="32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4"/>
          <a:srcRect t="10393"/>
          <a:stretch>
            <a:fillRect/>
          </a:stretch>
        </p:blipFill>
        <p:spPr>
          <a:xfrm>
            <a:off x="8759502" y="3332737"/>
            <a:ext cx="3237016" cy="2770704"/>
          </a:xfrm>
          <a:prstGeom prst="rect">
            <a:avLst/>
          </a:prstGeom>
        </p:spPr>
      </p:pic>
      <p:sp>
        <p:nvSpPr>
          <p:cNvPr id="12" name="文本框 6"/>
          <p:cNvSpPr txBox="1"/>
          <p:nvPr/>
        </p:nvSpPr>
        <p:spPr>
          <a:xfrm>
            <a:off x="8457372" y="6103440"/>
            <a:ext cx="3733041" cy="707886"/>
          </a:xfrm>
          <a:prstGeom prst="rect">
            <a:avLst/>
          </a:prstGeom>
          <a:noFill/>
        </p:spPr>
        <p:txBody>
          <a:bodyPr wrap="square" rtlCol="0" anchor="t">
            <a:spAutoFit/>
          </a:bodyPr>
          <a:lstStyle/>
          <a:p>
            <a:pPr lvl="0" algn="l">
              <a:buClrTx/>
              <a:buSzTx/>
              <a:buFontTx/>
            </a:pP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1962年10月16日到28日，现代世界离全面核战争最近的13天。</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0710" y="1154174"/>
            <a:ext cx="9380720" cy="369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478790" y="782139"/>
            <a:ext cx="3837910" cy="633187"/>
          </a:xfrm>
          <a:prstGeom prst="rect">
            <a:avLst/>
          </a:prstGeom>
          <a:noFill/>
        </p:spPr>
        <p:txBody>
          <a:bodyPr wrap="none" rtlCol="0">
            <a:spAutoFit/>
          </a:bodyPr>
          <a:lstStyle>
            <a:defPPr>
              <a:defRPr lang="zh-CN"/>
            </a:defPPr>
            <a:lvl1pPr indent="0">
              <a:lnSpc>
                <a:spcPct val="120000"/>
              </a:lnSpc>
              <a:defRPr sz="3200" b="1">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solidFill>
                  <a:srgbClr val="0000CC"/>
                </a:solidFill>
              </a:rPr>
              <a:t>2.多极力量的成长：</a:t>
            </a:r>
            <a:endParaRPr lang="zh-CN" altLang="en-US" dirty="0">
              <a:solidFill>
                <a:srgbClr val="0000CC"/>
              </a:solidFill>
            </a:endParaRPr>
          </a:p>
        </p:txBody>
      </p:sp>
      <p:sp>
        <p:nvSpPr>
          <p:cNvPr id="9" name="矩形 8"/>
          <p:cNvSpPr/>
          <p:nvPr/>
        </p:nvSpPr>
        <p:spPr>
          <a:xfrm>
            <a:off x="1126654" y="5085184"/>
            <a:ext cx="8640960" cy="954107"/>
          </a:xfrm>
          <a:prstGeom prst="rect">
            <a:avLst/>
          </a:prstGeom>
        </p:spPr>
        <p:txBody>
          <a:bodyPr wrap="square">
            <a:spAutoFit/>
          </a:bodyPr>
          <a:lstStyle/>
          <a:p>
            <a:pPr>
              <a:lnSpc>
                <a:spcPct val="100000"/>
              </a:lnSpc>
              <a:buClrTx/>
              <a:buSzTx/>
              <a:buFontTx/>
            </a:pPr>
            <a:r>
              <a:rPr lang="zh-CN" altLang="en-US" sz="2800" b="1"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根本</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原因</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：世界</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经济力量结构</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的</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多极化</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发展趋势。</a:t>
            </a:r>
            <a:endPar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00000"/>
              </a:lnSpc>
              <a:buClrTx/>
              <a:buSzTx/>
              <a:buFontTx/>
            </a:pPr>
            <a:r>
              <a:rPr lang="zh-CN" altLang="en-US" sz="2800" b="1" dirty="0" smtClean="0">
                <a:latin typeface="微软雅黑" panose="020B0503020204020204" pitchFamily="34" charset="-122"/>
                <a:ea typeface="微软雅黑" panose="020B0503020204020204" pitchFamily="34" charset="-122"/>
                <a:cs typeface="宋体" panose="02010600030101010101" pitchFamily="2" charset="-122"/>
                <a:sym typeface="+mn-ea"/>
              </a:rPr>
              <a:t>具体</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原因：</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美苏的相对衰落</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和</a:t>
            </a:r>
            <a:r>
              <a:rPr lang="zh-CN" altLang="en-US" sz="2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多个力量中心</a:t>
            </a: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的崛起。</a:t>
            </a:r>
            <a:endPar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8" name="文本框 99"/>
          <p:cNvSpPr txBox="1"/>
          <p:nvPr/>
        </p:nvSpPr>
        <p:spPr>
          <a:xfrm>
            <a:off x="1181005" y="6060982"/>
            <a:ext cx="8355965" cy="523220"/>
          </a:xfrm>
          <a:prstGeom prst="rect">
            <a:avLst/>
          </a:prstGeom>
          <a:noFill/>
          <a:ln w="9525">
            <a:noFill/>
          </a:ln>
        </p:spPr>
        <p:txBody>
          <a:bodyPr wrap="square">
            <a:spAutoFit/>
          </a:bodyPr>
          <a:lstStyle/>
          <a:p>
            <a:pPr indent="0"/>
            <a:r>
              <a:rPr lang="zh-CN" sz="2800" b="1" dirty="0">
                <a:latin typeface="微软雅黑" panose="020B0503020204020204" pitchFamily="34" charset="-122"/>
                <a:ea typeface="微软雅黑" panose="020B0503020204020204" pitchFamily="34" charset="-122"/>
              </a:rPr>
              <a:t>影响：对美苏两极格局造成了</a:t>
            </a:r>
            <a:r>
              <a:rPr lang="zh-CN" sz="2800" b="1" dirty="0">
                <a:solidFill>
                  <a:srgbClr val="FF0000"/>
                </a:solidFill>
                <a:latin typeface="微软雅黑" panose="020B0503020204020204" pitchFamily="34" charset="-122"/>
                <a:ea typeface="微软雅黑" panose="020B0503020204020204" pitchFamily="34" charset="-122"/>
              </a:rPr>
              <a:t>有力</a:t>
            </a:r>
            <a:r>
              <a:rPr lang="zh-CN" sz="2800" b="1" dirty="0" smtClean="0">
                <a:solidFill>
                  <a:srgbClr val="FF0000"/>
                </a:solidFill>
                <a:latin typeface="微软雅黑" panose="020B0503020204020204" pitchFamily="34" charset="-122"/>
                <a:ea typeface="微软雅黑" panose="020B0503020204020204" pitchFamily="34" charset="-122"/>
              </a:rPr>
              <a:t>冲击</a:t>
            </a:r>
            <a:r>
              <a:rPr lang="zh-CN" altLang="en-US" sz="2800" b="1" dirty="0" smtClean="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19" name="文本占位符 2">
            <a:hlinkClick r:id="rId2" action="ppaction://hlinksldjump"/>
          </p:cNvPr>
          <p:cNvSpPr/>
          <p:nvPr>
            <p:custDataLst>
              <p:tags r:id="rId3"/>
            </p:custDataLst>
          </p:nvPr>
        </p:nvSpPr>
        <p:spPr>
          <a:xfrm>
            <a:off x="486511" y="255240"/>
            <a:ext cx="10801120" cy="609459"/>
          </a:xfrm>
          <a:prstGeom prst="rect">
            <a:avLst/>
          </a:prstGeom>
          <a:noFill/>
          <a:ln w="9525">
            <a:noFill/>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sz="320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sz="240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5pPr>
          </a:lstStyle>
          <a:p>
            <a:pPr marL="0" indent="0" eaLnBrk="1" hangingPunct="1">
              <a:lnSpc>
                <a:spcPct val="90000"/>
              </a:lnSpc>
              <a:spcBef>
                <a:spcPts val="1000"/>
              </a:spcBef>
              <a:buNone/>
            </a:pPr>
            <a:r>
              <a:rPr lang="zh-CN" altLang="en-US" sz="3600" b="1" dirty="0">
                <a:latin typeface="微软雅黑" panose="020B0503020204020204" pitchFamily="34" charset="-122"/>
                <a:ea typeface="微软雅黑" panose="020B0503020204020204" pitchFamily="34" charset="-122"/>
              </a:rPr>
              <a:t>二</a:t>
            </a:r>
            <a:r>
              <a:rPr lang="zh-CN" altLang="en-US" sz="3600" b="1" dirty="0" smtClean="0">
                <a:latin typeface="微软雅黑" panose="020B0503020204020204" pitchFamily="34" charset="-122"/>
                <a:ea typeface="微软雅黑" panose="020B0503020204020204" pitchFamily="34" charset="-122"/>
              </a:rPr>
              <a:t>、多极</a:t>
            </a:r>
            <a:r>
              <a:rPr lang="zh-CN" altLang="en-US" sz="3600" b="1" dirty="0">
                <a:latin typeface="微软雅黑" panose="020B0503020204020204" pitchFamily="34" charset="-122"/>
                <a:ea typeface="微软雅黑" panose="020B0503020204020204" pitchFamily="34" charset="-122"/>
              </a:rPr>
              <a:t>力量</a:t>
            </a:r>
            <a:r>
              <a:rPr lang="zh-CN" altLang="en-US" sz="3600" b="1" dirty="0" smtClean="0">
                <a:latin typeface="微软雅黑" panose="020B0503020204020204" pitchFamily="34" charset="-122"/>
                <a:ea typeface="微软雅黑" panose="020B0503020204020204" pitchFamily="34" charset="-122"/>
              </a:rPr>
              <a:t>成长</a:t>
            </a:r>
            <a:r>
              <a:rPr lang="zh-CN" altLang="en-US" b="1" dirty="0" smtClean="0">
                <a:latin typeface="+mn-ea"/>
              </a:rPr>
              <a:t>（</a:t>
            </a:r>
            <a:r>
              <a:rPr lang="en-US" altLang="zh-CN" b="1" dirty="0">
                <a:latin typeface="+mn-ea"/>
              </a:rPr>
              <a:t>20</a:t>
            </a:r>
            <a:r>
              <a:rPr lang="zh-CN" altLang="en-US" b="1" dirty="0">
                <a:latin typeface="+mn-ea"/>
              </a:rPr>
              <a:t>世纪</a:t>
            </a:r>
            <a:r>
              <a:rPr lang="en-US" altLang="zh-CN" b="1" dirty="0" smtClean="0">
                <a:latin typeface="+mn-ea"/>
              </a:rPr>
              <a:t>50—80</a:t>
            </a:r>
            <a:r>
              <a:rPr lang="zh-CN" altLang="en-US" b="1" dirty="0" smtClean="0">
                <a:latin typeface="+mn-ea"/>
              </a:rPr>
              <a:t>年代）</a:t>
            </a:r>
            <a:endParaRPr lang="zh-CN" altLang="en-US" b="1" dirty="0">
              <a:latin typeface="+mn-ea"/>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8"/>
          <p:cNvSpPr/>
          <p:nvPr/>
        </p:nvSpPr>
        <p:spPr>
          <a:xfrm>
            <a:off x="3510458" y="2541270"/>
            <a:ext cx="292697" cy="2382520"/>
          </a:xfrm>
          <a:prstGeom prst="rightBrace">
            <a:avLst>
              <a:gd name="adj1" fmla="val 43677"/>
              <a:gd name="adj2" fmla="val 50000"/>
            </a:avLst>
          </a:pr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wrap="none" anchor="ctr"/>
          <a:lstStyle/>
          <a:p>
            <a:endParaRPr lang="zh-CN" altLang="en-US" sz="1000" dirty="0">
              <a:latin typeface="Arial" panose="020B0604020202020204" pitchFamily="34" charset="0"/>
              <a:ea typeface="宋体" panose="02010600030101010101" pitchFamily="2" charset="-122"/>
            </a:endParaRPr>
          </a:p>
        </p:txBody>
      </p:sp>
      <p:sp>
        <p:nvSpPr>
          <p:cNvPr id="33" name="右箭头 32"/>
          <p:cNvSpPr/>
          <p:nvPr/>
        </p:nvSpPr>
        <p:spPr>
          <a:xfrm>
            <a:off x="6495840" y="2700656"/>
            <a:ext cx="3085063" cy="2063115"/>
          </a:xfrm>
          <a:prstGeom prst="rightArrow">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趋向货币一体化</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a:buClrTx/>
              <a:buSzTx/>
              <a:buFontTx/>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趋向政治一体化</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a:buClrTx/>
              <a:buSzTx/>
              <a:buFontTx/>
            </a:pPr>
            <a:r>
              <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趋向军事一体化</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984192" y="149861"/>
            <a:ext cx="3692680" cy="646331"/>
          </a:xfrm>
          <a:prstGeom prst="rect">
            <a:avLst/>
          </a:prstGeom>
          <a:noFill/>
        </p:spPr>
        <p:txBody>
          <a:bodyPr wrap="square" rtlCol="0">
            <a:spAutoFit/>
          </a:bodyPr>
          <a:lstStyle/>
          <a:p>
            <a:pPr>
              <a:lnSpc>
                <a:spcPct val="100000"/>
              </a:lnSpc>
              <a:buClrTx/>
              <a:buSzTx/>
              <a:buFontTx/>
            </a:pPr>
            <a:r>
              <a:rPr lang="zh-CN" altLang="en-US" sz="3600"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西欧的联合</a:t>
            </a:r>
            <a:endParaRPr sz="3600" b="1" dirty="0">
              <a:solidFill>
                <a:srgbClr val="CC0066"/>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矩形 7"/>
          <p:cNvSpPr/>
          <p:nvPr/>
        </p:nvSpPr>
        <p:spPr>
          <a:xfrm>
            <a:off x="4093312" y="5187316"/>
            <a:ext cx="2651415" cy="1184275"/>
          </a:xfrm>
          <a:prstGeom prst="rect">
            <a:avLst/>
          </a:prstGeom>
          <a:noFill/>
          <a:ln w="190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rgbClr val="C00000"/>
                </a:solidFill>
                <a:latin typeface="方正小标宋_GBK" panose="02000000000000000000" charset="-122"/>
                <a:ea typeface="方正小标宋_GBK" panose="02000000000000000000" charset="-122"/>
                <a:cs typeface="微软雅黑" panose="020B0503020204020204" pitchFamily="34" charset="-122"/>
                <a:sym typeface="+mn-ea"/>
              </a:rPr>
              <a:t>经济</a:t>
            </a:r>
            <a:endParaRPr lang="en-US" altLang="zh-CN" sz="2800" b="1">
              <a:solidFill>
                <a:srgbClr val="C00000"/>
              </a:solidFill>
              <a:latin typeface="方正小标宋_GBK" panose="02000000000000000000" charset="-122"/>
              <a:ea typeface="方正小标宋_GBK" panose="02000000000000000000" charset="-122"/>
              <a:cs typeface="微软雅黑" panose="020B0503020204020204" pitchFamily="34" charset="-122"/>
              <a:sym typeface="+mn-ea"/>
            </a:endParaRPr>
          </a:p>
          <a:p>
            <a:pPr lvl="0" algn="ctr">
              <a:buClrTx/>
              <a:buSzTx/>
              <a:buFontTx/>
            </a:pPr>
            <a:r>
              <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rPr>
              <a:t>一体化</a:t>
            </a:r>
            <a:endPar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endParaRPr>
          </a:p>
          <a:p>
            <a:pPr lvl="0" algn="ctr">
              <a:buClrTx/>
              <a:buSzTx/>
              <a:buFontTx/>
            </a:pPr>
            <a:r>
              <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rPr>
              <a:t>（统一关税与外贸）</a:t>
            </a:r>
            <a:endPar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endParaRPr>
          </a:p>
        </p:txBody>
      </p:sp>
      <p:sp>
        <p:nvSpPr>
          <p:cNvPr id="11" name="矩形 10"/>
          <p:cNvSpPr/>
          <p:nvPr/>
        </p:nvSpPr>
        <p:spPr>
          <a:xfrm>
            <a:off x="9375189" y="5186046"/>
            <a:ext cx="1732055" cy="1184275"/>
          </a:xfrm>
          <a:prstGeom prst="rect">
            <a:avLst/>
          </a:prstGeom>
          <a:noFill/>
          <a:ln w="1905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a:solidFill>
                  <a:srgbClr val="C00000"/>
                </a:solidFill>
                <a:latin typeface="方正小标宋_GBK" panose="02000000000000000000" charset="-122"/>
                <a:ea typeface="方正小标宋_GBK" panose="02000000000000000000" charset="-122"/>
                <a:cs typeface="微软雅黑" panose="020B0503020204020204" pitchFamily="34" charset="-122"/>
                <a:sym typeface="+mn-ea"/>
              </a:rPr>
              <a:t>政治经济</a:t>
            </a:r>
            <a:endParaRPr lang="en-US" altLang="zh-CN" sz="2800" b="1">
              <a:solidFill>
                <a:srgbClr val="C00000"/>
              </a:solidFill>
              <a:latin typeface="方正小标宋_GBK" panose="02000000000000000000" charset="-122"/>
              <a:ea typeface="方正小标宋_GBK" panose="02000000000000000000" charset="-122"/>
              <a:cs typeface="微软雅黑" panose="020B0503020204020204" pitchFamily="34" charset="-122"/>
              <a:sym typeface="+mn-ea"/>
            </a:endParaRPr>
          </a:p>
          <a:p>
            <a:pPr lvl="0" algn="ctr">
              <a:buClrTx/>
              <a:buSzTx/>
              <a:buFontTx/>
            </a:pPr>
            <a:r>
              <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rPr>
              <a:t>一体化</a:t>
            </a:r>
            <a:endPar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endParaRPr>
          </a:p>
          <a:p>
            <a:pPr lvl="0" algn="ctr">
              <a:buClrTx/>
              <a:buSzTx/>
              <a:buFontTx/>
            </a:pPr>
            <a:endParaRPr lang="en-US" altLang="zh-CN" sz="2400" b="1">
              <a:solidFill>
                <a:schemeClr val="tx1"/>
              </a:solidFill>
              <a:latin typeface="方正小标宋_GBK" panose="02000000000000000000" charset="-122"/>
              <a:ea typeface="方正小标宋_GBK" panose="02000000000000000000" charset="-122"/>
              <a:cs typeface="微软雅黑" panose="020B0503020204020204" pitchFamily="34" charset="-122"/>
              <a:sym typeface="+mn-ea"/>
            </a:endParaRPr>
          </a:p>
        </p:txBody>
      </p:sp>
      <p:cxnSp>
        <p:nvCxnSpPr>
          <p:cNvPr id="12" name="直接箭头连接符 11"/>
          <p:cNvCxnSpPr/>
          <p:nvPr/>
        </p:nvCxnSpPr>
        <p:spPr>
          <a:xfrm>
            <a:off x="6978975" y="5445224"/>
            <a:ext cx="1905387" cy="190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2" name="矩形 21"/>
          <p:cNvSpPr/>
          <p:nvPr/>
        </p:nvSpPr>
        <p:spPr>
          <a:xfrm>
            <a:off x="1088883" y="2349500"/>
            <a:ext cx="2421575" cy="835660"/>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1952</a:t>
            </a:r>
            <a:r>
              <a:rPr lang="zh-CN" altLang="en-US"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欧洲</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煤钢</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共同体</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1088883" y="3314700"/>
            <a:ext cx="2421575" cy="835660"/>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1958</a:t>
            </a:r>
            <a:r>
              <a:rPr lang="zh-CN" altLang="en-US"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欧洲</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经济</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共同体</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nvSpPr>
        <p:spPr>
          <a:xfrm>
            <a:off x="1088883" y="4279900"/>
            <a:ext cx="2421575" cy="835660"/>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1958</a:t>
            </a:r>
            <a:r>
              <a:rPr lang="zh-CN" altLang="en-US" sz="2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欧洲</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原子能</a:t>
            </a:r>
            <a:r>
              <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共同体</a:t>
            </a:r>
            <a:endParaRPr lang="zh-CN" altLang="en-US" sz="26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4688230" y="2279015"/>
            <a:ext cx="1462215" cy="290703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1967</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欧</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洲</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共</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同</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体</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右箭头 31"/>
          <p:cNvSpPr/>
          <p:nvPr/>
        </p:nvSpPr>
        <p:spPr>
          <a:xfrm>
            <a:off x="3735854" y="3258820"/>
            <a:ext cx="1066661" cy="953770"/>
          </a:xfrm>
          <a:prstGeom prst="rightArrow">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联合</a:t>
            </a:r>
            <a:endPar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矩形 38"/>
          <p:cNvSpPr/>
          <p:nvPr/>
        </p:nvSpPr>
        <p:spPr>
          <a:xfrm>
            <a:off x="9645030" y="2870836"/>
            <a:ext cx="1462215" cy="150431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1993</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欧</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盟</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2"/>
          <a:srcRect t="14783" b="21742"/>
          <a:stretch>
            <a:fillRect/>
          </a:stretch>
        </p:blipFill>
        <p:spPr>
          <a:xfrm>
            <a:off x="9043763" y="585470"/>
            <a:ext cx="2217131" cy="1408430"/>
          </a:xfrm>
          <a:prstGeom prst="rect">
            <a:avLst/>
          </a:prstGeom>
        </p:spPr>
      </p:pic>
      <p:sp>
        <p:nvSpPr>
          <p:cNvPr id="34" name="文本框 33"/>
          <p:cNvSpPr txBox="1"/>
          <p:nvPr/>
        </p:nvSpPr>
        <p:spPr>
          <a:xfrm>
            <a:off x="8232338" y="2005966"/>
            <a:ext cx="3817123" cy="706755"/>
          </a:xfrm>
          <a:prstGeom prst="rect">
            <a:avLst/>
          </a:prstGeom>
          <a:noFill/>
        </p:spPr>
        <p:txBody>
          <a:bodyPr wrap="square" rtlCol="0" anchor="t">
            <a:spAutoFit/>
          </a:bodyPr>
          <a:lstStyle/>
          <a:p>
            <a:pPr algn="l"/>
            <a:r>
              <a:rPr lang="zh-CN" altLang="en-US" sz="2000" dirty="0">
                <a:latin typeface="方正仿宋_GBK" panose="02000000000000000000" charset="-122"/>
                <a:ea typeface="方正仿宋_GBK" panose="02000000000000000000" charset="-122"/>
              </a:rPr>
              <a:t>欧盟旗帜早在</a:t>
            </a:r>
            <a:r>
              <a:rPr lang="zh-CN" altLang="en-US" sz="2000" b="1" dirty="0">
                <a:latin typeface="方正仿宋_GBK" panose="02000000000000000000" charset="-122"/>
                <a:ea typeface="方正仿宋_GBK" panose="02000000000000000000" charset="-122"/>
              </a:rPr>
              <a:t>欧洲煤钢共同体</a:t>
            </a:r>
            <a:r>
              <a:rPr lang="zh-CN" altLang="en-US" sz="2000" dirty="0">
                <a:latin typeface="方正仿宋_GBK" panose="02000000000000000000" charset="-122"/>
                <a:ea typeface="方正仿宋_GBK" panose="02000000000000000000" charset="-122"/>
              </a:rPr>
              <a:t>时就已设计，象征欧洲的团结统一。</a:t>
            </a:r>
            <a:endParaRPr lang="zh-CN" altLang="en-US" sz="2000" dirty="0">
              <a:latin typeface="方正仿宋_GBK" panose="02000000000000000000" charset="-122"/>
              <a:ea typeface="方正仿宋_GBK" panose="02000000000000000000" charset="-122"/>
            </a:endParaRPr>
          </a:p>
        </p:txBody>
      </p:sp>
      <p:sp>
        <p:nvSpPr>
          <p:cNvPr id="3" name="文本框 2"/>
          <p:cNvSpPr txBox="1"/>
          <p:nvPr/>
        </p:nvSpPr>
        <p:spPr>
          <a:xfrm>
            <a:off x="3898392" y="717551"/>
            <a:ext cx="3042524" cy="1383665"/>
          </a:xfrm>
          <a:prstGeom prst="rect">
            <a:avLst/>
          </a:prstGeom>
          <a:noFill/>
        </p:spPr>
        <p:txBody>
          <a:bodyPr wrap="none" rtlCol="0" anchor="t">
            <a:spAutoFit/>
          </a:bodyPr>
          <a:lstStyle/>
          <a:p>
            <a:pPr algn="ctr">
              <a:buClrTx/>
              <a:buSzTx/>
              <a:buFontTx/>
            </a:pPr>
            <a:r>
              <a:rPr lang="zh-CN" altLang="en-US" sz="2800" b="1" dirty="0">
                <a:ln>
                  <a:noFill/>
                </a:ln>
                <a:solidFill>
                  <a:srgbClr val="000000"/>
                </a:solidFill>
                <a:effectLst/>
                <a:latin typeface="楷体" panose="02010609060101010101" pitchFamily="49" charset="-122"/>
                <a:ea typeface="楷体" panose="02010609060101010101" pitchFamily="49" charset="-122"/>
                <a:sym typeface="+mn-ea"/>
              </a:rPr>
              <a:t>建立关税同盟</a:t>
            </a:r>
            <a:endParaRPr lang="zh-CN" altLang="en-US" sz="2800" b="1" dirty="0">
              <a:ln>
                <a:noFill/>
              </a:ln>
              <a:solidFill>
                <a:srgbClr val="000000"/>
              </a:solidFill>
              <a:effectLst/>
              <a:latin typeface="楷体" panose="02010609060101010101" pitchFamily="49" charset="-122"/>
              <a:ea typeface="楷体" panose="02010609060101010101" pitchFamily="49" charset="-122"/>
              <a:sym typeface="+mn-ea"/>
            </a:endParaRPr>
          </a:p>
          <a:p>
            <a:pPr algn="ctr">
              <a:buClrTx/>
              <a:buSzTx/>
              <a:buFontTx/>
            </a:pPr>
            <a:r>
              <a:rPr lang="zh-CN" altLang="en-US" sz="2800" b="1" dirty="0">
                <a:solidFill>
                  <a:srgbClr val="000000"/>
                </a:solidFill>
                <a:effectLst/>
                <a:latin typeface="楷体" panose="02010609060101010101" pitchFamily="49" charset="-122"/>
                <a:ea typeface="楷体" panose="02010609060101010101" pitchFamily="49" charset="-122"/>
                <a:sym typeface="+mn-ea"/>
              </a:rPr>
              <a:t>建立欧洲货币体系</a:t>
            </a:r>
            <a:endParaRPr lang="zh-CN" altLang="en-US" sz="2800" b="1" dirty="0">
              <a:solidFill>
                <a:srgbClr val="000000"/>
              </a:solidFill>
              <a:effectLst/>
              <a:latin typeface="楷体" panose="02010609060101010101" pitchFamily="49" charset="-122"/>
              <a:ea typeface="楷体" panose="02010609060101010101" pitchFamily="49" charset="-122"/>
            </a:endParaRPr>
          </a:p>
          <a:p>
            <a:pPr algn="ctr">
              <a:buClrTx/>
              <a:buSzTx/>
              <a:buFontTx/>
            </a:pPr>
            <a:r>
              <a:rPr lang="zh-CN" altLang="en-US" sz="2800" b="1" dirty="0">
                <a:solidFill>
                  <a:srgbClr val="000000"/>
                </a:solidFill>
                <a:latin typeface="楷体" panose="02010609060101010101" pitchFamily="49" charset="-122"/>
                <a:ea typeface="楷体" panose="02010609060101010101" pitchFamily="49" charset="-122"/>
                <a:sym typeface="+mn-ea"/>
              </a:rPr>
              <a:t>共同的农业政策</a:t>
            </a:r>
            <a:endParaRPr lang="en-US" altLang="zh-CN" sz="2800" b="1" dirty="0">
              <a:solidFill>
                <a:srgbClr val="002060"/>
              </a:solidFill>
              <a:latin typeface="楷体" panose="02010609060101010101" pitchFamily="49" charset="-122"/>
              <a:ea typeface="楷体" panose="02010609060101010101" pitchFamily="49" charset="-122"/>
              <a:cs typeface="微软雅黑" panose="020B0503020204020204" pitchFamily="34" charset="-122"/>
              <a:sym typeface="+mn-ea"/>
            </a:endParaRPr>
          </a:p>
        </p:txBody>
      </p:sp>
      <p:sp>
        <p:nvSpPr>
          <p:cNvPr id="4" name="AutoShape 8"/>
          <p:cNvSpPr/>
          <p:nvPr/>
        </p:nvSpPr>
        <p:spPr>
          <a:xfrm rot="5400000">
            <a:off x="5272335" y="1011710"/>
            <a:ext cx="292735" cy="2382210"/>
          </a:xfrm>
          <a:prstGeom prst="rightBrace">
            <a:avLst>
              <a:gd name="adj1" fmla="val 43677"/>
              <a:gd name="adj2" fmla="val 50000"/>
            </a:avLst>
          </a:pr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wrap="none" anchor="ctr"/>
          <a:lstStyle/>
          <a:p>
            <a:endParaRPr lang="zh-CN" altLang="en-US" sz="1000"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8" grpId="0" animBg="1"/>
      <p:bldP spid="11" grpId="0" animBg="1"/>
      <p:bldP spid="24" grpId="0" animBg="1"/>
      <p:bldP spid="25" grpId="0" animBg="1"/>
      <p:bldP spid="31" grpId="0" animBg="1"/>
      <p:bldP spid="32" grpId="0" animBg="1"/>
      <p:bldP spid="39" grpId="0" animBg="1"/>
      <p:bldP spid="34"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文本框 14"/>
          <p:cNvSpPr txBox="1"/>
          <p:nvPr>
            <p:custDataLst>
              <p:tags r:id="rId2"/>
            </p:custDataLst>
          </p:nvPr>
        </p:nvSpPr>
        <p:spPr>
          <a:xfrm>
            <a:off x="8687494" y="4250047"/>
            <a:ext cx="3325062" cy="398780"/>
          </a:xfrm>
          <a:prstGeom prst="rect">
            <a:avLst/>
          </a:prstGeom>
          <a:noFill/>
        </p:spPr>
        <p:txBody>
          <a:bodyPr wrap="square" rtlCol="0" anchor="t">
            <a:spAutoFit/>
          </a:bodyPr>
          <a:lstStyle/>
          <a:p>
            <a:pPr lvl="0" algn="ctr">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1969年珍宝岛自卫反击战</a:t>
            </a:r>
            <a:endParaRPr lang="en-US" altLang="zh-CN" sz="2000" b="1" dirty="0" smtClean="0">
              <a:latin typeface="方正仿宋_GBK" panose="02000000000000000000" charset="-122"/>
              <a:ea typeface="方正仿宋_GBK" panose="02000000000000000000" charset="-122"/>
              <a:cs typeface="方正仿宋_GBK" panose="02000000000000000000" charset="-122"/>
              <a:sym typeface="+mn-ea"/>
            </a:endParaRPr>
          </a:p>
        </p:txBody>
      </p:sp>
      <p:pic>
        <p:nvPicPr>
          <p:cNvPr id="19"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l="7405" r="13258"/>
          <a:stretch>
            <a:fillRect/>
          </a:stretch>
        </p:blipFill>
        <p:spPr bwMode="auto">
          <a:xfrm>
            <a:off x="5519142" y="1412776"/>
            <a:ext cx="3041889" cy="2805430"/>
          </a:xfrm>
          <a:prstGeom prst="roundRect">
            <a:avLst>
              <a:gd name="adj" fmla="val 0"/>
            </a:avLst>
          </a:prstGeom>
          <a:solidFill>
            <a:schemeClr val="bg1">
              <a:alpha val="77000"/>
            </a:schemeClr>
          </a:solidFill>
          <a:ln>
            <a:noFill/>
          </a:ln>
          <a:effectLst/>
        </p:spPr>
      </p:pic>
      <p:sp>
        <p:nvSpPr>
          <p:cNvPr id="20" name="文本框 19"/>
          <p:cNvSpPr txBox="1"/>
          <p:nvPr>
            <p:custDataLst>
              <p:tags r:id="rId5"/>
            </p:custDataLst>
          </p:nvPr>
        </p:nvSpPr>
        <p:spPr>
          <a:xfrm>
            <a:off x="5303118" y="4250047"/>
            <a:ext cx="3257913" cy="1014730"/>
          </a:xfrm>
          <a:prstGeom prst="rect">
            <a:avLst/>
          </a:prstGeom>
          <a:noFill/>
        </p:spPr>
        <p:txBody>
          <a:bodyPr wrap="square" rtlCol="0" anchor="t">
            <a:spAutoFit/>
          </a:bodyPr>
          <a:lstStyle/>
          <a:p>
            <a:pPr lvl="0" algn="ctr">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1968年苏联入侵</a:t>
            </a:r>
            <a:endParaRPr lang="en-US" altLang="zh-CN" sz="2000" b="1" dirty="0" smtClean="0">
              <a:latin typeface="方正仿宋_GBK" panose="02000000000000000000" charset="-122"/>
              <a:ea typeface="方正仿宋_GBK" panose="02000000000000000000" charset="-122"/>
              <a:cs typeface="方正仿宋_GBK" panose="02000000000000000000" charset="-122"/>
              <a:sym typeface="+mn-ea"/>
            </a:endParaRPr>
          </a:p>
          <a:p>
            <a:pPr lvl="0" algn="ctr">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捷克斯洛伐克，</a:t>
            </a:r>
            <a:endParaRPr lang="en-US" altLang="zh-CN" sz="2000" b="1" dirty="0" smtClean="0">
              <a:latin typeface="方正仿宋_GBK" panose="02000000000000000000" charset="-122"/>
              <a:ea typeface="方正仿宋_GBK" panose="02000000000000000000" charset="-122"/>
              <a:cs typeface="方正仿宋_GBK" panose="02000000000000000000" charset="-122"/>
              <a:sym typeface="+mn-ea"/>
            </a:endParaRPr>
          </a:p>
          <a:p>
            <a:pPr lvl="0" algn="ctr">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镇压“布拉格之春”</a:t>
            </a:r>
            <a:endParaRPr lang="en-US" altLang="zh-CN" sz="2000" b="1" dirty="0" smtClean="0">
              <a:latin typeface="方正仿宋_GBK" panose="02000000000000000000" charset="-122"/>
              <a:ea typeface="方正仿宋_GBK" panose="02000000000000000000" charset="-122"/>
              <a:cs typeface="方正仿宋_GBK" panose="02000000000000000000" charset="-122"/>
              <a:sym typeface="+mn-ea"/>
            </a:endParaRPr>
          </a:p>
        </p:txBody>
      </p:sp>
      <p:pic>
        <p:nvPicPr>
          <p:cNvPr id="21" name="图片 20"/>
          <p:cNvPicPr>
            <a:picLocks noChangeAspect="1"/>
          </p:cNvPicPr>
          <p:nvPr>
            <p:custDataLst>
              <p:tags r:id="rId6"/>
            </p:custDataLst>
          </p:nvPr>
        </p:nvPicPr>
        <p:blipFill>
          <a:blip r:embed="rId7"/>
          <a:stretch>
            <a:fillRect/>
          </a:stretch>
        </p:blipFill>
        <p:spPr>
          <a:xfrm>
            <a:off x="8687494" y="1412776"/>
            <a:ext cx="3176491" cy="2792730"/>
          </a:xfrm>
          <a:prstGeom prst="rect">
            <a:avLst/>
          </a:prstGeom>
        </p:spPr>
      </p:pic>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8"/>
            </p:custDataLst>
          </p:nvPr>
        </p:nvSpPr>
        <p:spPr>
          <a:xfrm>
            <a:off x="159316" y="1043565"/>
            <a:ext cx="5241387" cy="5693866"/>
          </a:xfrm>
          <a:prstGeom prst="rect">
            <a:avLst/>
          </a:prstGeom>
          <a:noFill/>
        </p:spPr>
        <p:txBody>
          <a:bodyPr wrap="square" rtlCol="0" anchor="t">
            <a:spAutoFit/>
          </a:bodyPr>
          <a:lstStyle/>
          <a:p>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1958年</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，苏联向中国先后提出在中国领土、领海上建立</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中苏共管长波电台和联合舰队</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，毛泽东认为</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牵涉主权</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，后交涉未果，</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关系交恶</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buFontTx/>
            </a:pPr>
            <a:r>
              <a:rPr lang="en-US"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1959年</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中印</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边境冲突爆发，苏共发表偏袒</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印度</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的声明</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buFont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1968年，苏联在</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新疆</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附近大量</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增兵</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蒙古</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达成协议，帮助</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蒙古</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南方边防，并</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驻军</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1969年，中苏双方在乌苏里江的</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珍宝岛</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和新疆的</a:t>
            </a:r>
            <a:r>
              <a:rPr lang="zh-CN" altLang="en-US" sz="2800" b="1"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铁列克提</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发生大规模武装冲突。</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0" name="图片 99"/>
          <p:cNvPicPr/>
          <p:nvPr/>
        </p:nvPicPr>
        <p:blipFill>
          <a:blip r:embed="rId9"/>
          <a:stretch>
            <a:fillRect/>
          </a:stretch>
        </p:blipFill>
        <p:spPr>
          <a:xfrm>
            <a:off x="8687494" y="4757412"/>
            <a:ext cx="3176491" cy="1844675"/>
          </a:xfrm>
          <a:prstGeom prst="rect">
            <a:avLst/>
          </a:prstGeom>
          <a:solidFill>
            <a:srgbClr val="FFFFFF"/>
          </a:solidFill>
          <a:ln w="9525" cap="flat" cmpd="sng">
            <a:solidFill>
              <a:srgbClr val="000000"/>
            </a:solidFill>
            <a:prstDash val="solid"/>
            <a:round/>
            <a:headEnd type="none" w="med" len="med"/>
            <a:tailEnd type="none" w="med" len="med"/>
          </a:ln>
        </p:spPr>
      </p:pic>
      <p:sp>
        <p:nvSpPr>
          <p:cNvPr id="2" name="矩形 1"/>
          <p:cNvSpPr/>
          <p:nvPr/>
        </p:nvSpPr>
        <p:spPr>
          <a:xfrm>
            <a:off x="1944136" y="177154"/>
            <a:ext cx="2307042" cy="646331"/>
          </a:xfrm>
          <a:prstGeom prst="rect">
            <a:avLst/>
          </a:prstGeom>
        </p:spPr>
        <p:txBody>
          <a:bodyPr wrap="none">
            <a:spAutoFit/>
          </a:bodyPr>
          <a:lstStyle/>
          <a:p>
            <a:pPr algn="ctr"/>
            <a:r>
              <a:rPr lang="zh-CN" altLang="en-US" sz="3600" b="1" dirty="0">
                <a:solidFill>
                  <a:srgbClr val="CC0066"/>
                </a:solidFill>
                <a:latin typeface="微软雅黑" panose="020B0503020204020204" pitchFamily="34" charset="-122"/>
                <a:ea typeface="微软雅黑" panose="020B0503020204020204" pitchFamily="34" charset="-122"/>
                <a:cs typeface="方正小标宋_GBK" panose="02000000000000000000" charset="-122"/>
                <a:sym typeface="+mn-ea"/>
              </a:rPr>
              <a:t>中苏交恶</a:t>
            </a:r>
            <a:r>
              <a:rPr lang="en-US" altLang="zh-CN" sz="36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36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90750" y="155575"/>
            <a:ext cx="2834906" cy="646331"/>
          </a:xfrm>
          <a:prstGeom prst="rect">
            <a:avLst/>
          </a:prstGeom>
          <a:noFill/>
        </p:spPr>
        <p:txBody>
          <a:bodyPr wrap="square" rtlCol="0">
            <a:spAutoFit/>
          </a:bodyPr>
          <a:lstStyle/>
          <a:p>
            <a:pPr>
              <a:lnSpc>
                <a:spcPct val="100000"/>
              </a:lnSpc>
              <a:buClrTx/>
              <a:buSzTx/>
              <a:buFontTx/>
            </a:pPr>
            <a:r>
              <a:rPr lang="zh-CN" altLang="en-US" sz="3600"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中国的振兴</a:t>
            </a:r>
            <a:endParaRPr lang="zh-CN" altLang="en-US" sz="36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人民日报1964.10.16"/>
          <p:cNvPicPr>
            <a:picLocks noChangeAspect="1"/>
          </p:cNvPicPr>
          <p:nvPr/>
        </p:nvPicPr>
        <p:blipFill>
          <a:blip r:embed="rId2" cstate="print"/>
          <a:srcRect b="54849"/>
          <a:stretch>
            <a:fillRect/>
          </a:stretch>
        </p:blipFill>
        <p:spPr>
          <a:xfrm>
            <a:off x="272379" y="1120141"/>
            <a:ext cx="2605701" cy="1826895"/>
          </a:xfrm>
          <a:prstGeom prst="rect">
            <a:avLst/>
          </a:prstGeom>
          <a:ln w="12700" cmpd="sng">
            <a:solidFill>
              <a:srgbClr val="FF0000"/>
            </a:solidFill>
            <a:prstDash val="sysDash"/>
          </a:ln>
          <a:effectLst>
            <a:outerShdw blurRad="50800" dist="38100" dir="2700000" algn="tl" rotWithShape="0">
              <a:prstClr val="black">
                <a:alpha val="40000"/>
              </a:prstClr>
            </a:outerShdw>
          </a:effectLst>
        </p:spPr>
      </p:pic>
      <p:pic>
        <p:nvPicPr>
          <p:cNvPr id="8" name="图片 7" descr="人民日报1967.06.17"/>
          <p:cNvPicPr>
            <a:picLocks noChangeAspect="1"/>
          </p:cNvPicPr>
          <p:nvPr/>
        </p:nvPicPr>
        <p:blipFill>
          <a:blip r:embed="rId3" cstate="print"/>
          <a:srcRect b="55656"/>
          <a:stretch>
            <a:fillRect/>
          </a:stretch>
        </p:blipFill>
        <p:spPr>
          <a:xfrm>
            <a:off x="272380" y="3041015"/>
            <a:ext cx="2605066" cy="1699260"/>
          </a:xfrm>
          <a:prstGeom prst="rect">
            <a:avLst/>
          </a:prstGeom>
          <a:ln w="12700" cmpd="sng">
            <a:solidFill>
              <a:srgbClr val="FF0000"/>
            </a:solidFill>
            <a:prstDash val="sysDot"/>
          </a:ln>
          <a:effectLst>
            <a:outerShdw blurRad="50800" dist="38100" dir="2700000" algn="tl" rotWithShape="0">
              <a:prstClr val="black">
                <a:alpha val="40000"/>
              </a:prstClr>
            </a:outerShdw>
          </a:effectLst>
        </p:spPr>
      </p:pic>
      <p:pic>
        <p:nvPicPr>
          <p:cNvPr id="9" name="图片 8" descr="人民日报1970.06.24"/>
          <p:cNvPicPr>
            <a:picLocks noChangeAspect="1"/>
          </p:cNvPicPr>
          <p:nvPr/>
        </p:nvPicPr>
        <p:blipFill>
          <a:blip r:embed="rId4" cstate="print"/>
          <a:srcRect b="56586"/>
          <a:stretch>
            <a:fillRect/>
          </a:stretch>
        </p:blipFill>
        <p:spPr>
          <a:xfrm>
            <a:off x="272379" y="4834255"/>
            <a:ext cx="2605701" cy="1723390"/>
          </a:xfrm>
          <a:prstGeom prst="rect">
            <a:avLst/>
          </a:prstGeom>
          <a:ln w="12700" cmpd="sng">
            <a:solidFill>
              <a:srgbClr val="FF0000"/>
            </a:solidFill>
            <a:prstDash val="sysDash"/>
          </a:ln>
          <a:effectLst>
            <a:outerShdw blurRad="50800" dist="38100" dir="2700000" algn="tl" rotWithShape="0">
              <a:prstClr val="black">
                <a:alpha val="40000"/>
              </a:prstClr>
            </a:outerShdw>
          </a:effectLst>
        </p:spPr>
      </p:pic>
      <p:pic>
        <p:nvPicPr>
          <p:cNvPr id="81922" name="Picture 2" descr="26届联合国大会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23" y="1117600"/>
            <a:ext cx="3148555" cy="213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99"/>
          <p:cNvPicPr/>
          <p:nvPr/>
        </p:nvPicPr>
        <p:blipFill>
          <a:blip r:embed="rId6"/>
          <a:srcRect l="5723" r="2430"/>
          <a:stretch>
            <a:fillRect/>
          </a:stretch>
        </p:blipFill>
        <p:spPr>
          <a:xfrm>
            <a:off x="6168857" y="1117600"/>
            <a:ext cx="2904112" cy="2136140"/>
          </a:xfrm>
          <a:prstGeom prst="rect">
            <a:avLst/>
          </a:prstGeom>
          <a:noFill/>
          <a:ln w="9525">
            <a:noFill/>
          </a:ln>
        </p:spPr>
      </p:pic>
      <p:sp>
        <p:nvSpPr>
          <p:cNvPr id="20" name="文本框 19"/>
          <p:cNvSpPr txBox="1"/>
          <p:nvPr>
            <p:custDataLst>
              <p:tags r:id="rId7"/>
            </p:custDataLst>
          </p:nvPr>
        </p:nvSpPr>
        <p:spPr>
          <a:xfrm>
            <a:off x="3175222" y="3241041"/>
            <a:ext cx="2970143" cy="706755"/>
          </a:xfrm>
          <a:prstGeom prst="rect">
            <a:avLst/>
          </a:prstGeom>
          <a:noFill/>
          <a:ln>
            <a:noFill/>
          </a:ln>
        </p:spPr>
        <p:txBody>
          <a:bodyPr wrap="square" rtlCol="0" anchor="t">
            <a:spAutoFit/>
          </a:bodyPr>
          <a:lstStyle/>
          <a:p>
            <a:pPr algn="ctr">
              <a:lnSpc>
                <a:spcPct val="100000"/>
              </a:lnSpc>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1971</a:t>
            </a: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年中国恢复联合国合法席位</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p:txBody>
      </p:sp>
      <p:sp>
        <p:nvSpPr>
          <p:cNvPr id="10" name="文本框 9"/>
          <p:cNvSpPr txBox="1"/>
          <p:nvPr>
            <p:custDataLst>
              <p:tags r:id="rId8"/>
            </p:custDataLst>
          </p:nvPr>
        </p:nvSpPr>
        <p:spPr>
          <a:xfrm>
            <a:off x="6330761" y="3241041"/>
            <a:ext cx="2718716" cy="706755"/>
          </a:xfrm>
          <a:prstGeom prst="rect">
            <a:avLst/>
          </a:prstGeom>
          <a:noFill/>
          <a:ln>
            <a:noFill/>
          </a:ln>
        </p:spPr>
        <p:txBody>
          <a:bodyPr wrap="square" rtlCol="0" anchor="t">
            <a:spAutoFit/>
          </a:bodyPr>
          <a:lstStyle/>
          <a:p>
            <a:pPr algn="ctr">
              <a:lnSpc>
                <a:spcPct val="100000"/>
              </a:lnSpc>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1972</a:t>
            </a: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年尼克松访华</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a:p>
            <a:pPr algn="ctr">
              <a:lnSpc>
                <a:spcPct val="100000"/>
              </a:lnSpc>
              <a:buClrTx/>
              <a:buSzTx/>
              <a:buFontTx/>
            </a:pP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中美关系正常化</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p:txBody>
      </p:sp>
      <p:pic>
        <p:nvPicPr>
          <p:cNvPr id="102" name="图片 101"/>
          <p:cNvPicPr/>
          <p:nvPr/>
        </p:nvPicPr>
        <p:blipFill>
          <a:blip r:embed="rId9"/>
          <a:srcRect l="5307"/>
          <a:stretch>
            <a:fillRect/>
          </a:stretch>
        </p:blipFill>
        <p:spPr>
          <a:xfrm>
            <a:off x="2935223" y="3851275"/>
            <a:ext cx="3149190" cy="2159000"/>
          </a:xfrm>
          <a:prstGeom prst="rect">
            <a:avLst/>
          </a:prstGeom>
          <a:noFill/>
          <a:ln w="9525">
            <a:noFill/>
          </a:ln>
        </p:spPr>
      </p:pic>
      <p:sp>
        <p:nvSpPr>
          <p:cNvPr id="11" name="文本框 10"/>
          <p:cNvSpPr txBox="1"/>
          <p:nvPr>
            <p:custDataLst>
              <p:tags r:id="rId10"/>
            </p:custDataLst>
          </p:nvPr>
        </p:nvSpPr>
        <p:spPr>
          <a:xfrm>
            <a:off x="2981572" y="6017896"/>
            <a:ext cx="2970143" cy="706755"/>
          </a:xfrm>
          <a:prstGeom prst="rect">
            <a:avLst/>
          </a:prstGeom>
          <a:noFill/>
          <a:ln>
            <a:noFill/>
          </a:ln>
        </p:spPr>
        <p:txBody>
          <a:bodyPr wrap="square" rtlCol="0" anchor="t">
            <a:spAutoFit/>
          </a:bodyPr>
          <a:lstStyle/>
          <a:p>
            <a:pPr algn="ctr">
              <a:lnSpc>
                <a:spcPct val="100000"/>
              </a:lnSpc>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1978</a:t>
            </a: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年十一届三中全会</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a:p>
            <a:pPr algn="ctr">
              <a:lnSpc>
                <a:spcPct val="100000"/>
              </a:lnSpc>
              <a:buClrTx/>
              <a:buSzTx/>
              <a:buFontTx/>
            </a:pP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改革开放开始</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p:txBody>
      </p:sp>
      <p:pic>
        <p:nvPicPr>
          <p:cNvPr id="13" name="图片 12"/>
          <p:cNvPicPr>
            <a:picLocks noChangeAspect="1"/>
          </p:cNvPicPr>
          <p:nvPr/>
        </p:nvPicPr>
        <p:blipFill>
          <a:blip r:embed="rId11"/>
          <a:srcRect l="4890"/>
          <a:stretch>
            <a:fillRect/>
          </a:stretch>
        </p:blipFill>
        <p:spPr>
          <a:xfrm>
            <a:off x="6170762" y="3851276"/>
            <a:ext cx="2879350" cy="2165985"/>
          </a:xfrm>
          <a:prstGeom prst="rect">
            <a:avLst/>
          </a:prstGeom>
        </p:spPr>
      </p:pic>
      <p:sp>
        <p:nvSpPr>
          <p:cNvPr id="14" name="文本框 13"/>
          <p:cNvSpPr txBox="1"/>
          <p:nvPr>
            <p:custDataLst>
              <p:tags r:id="rId12"/>
            </p:custDataLst>
          </p:nvPr>
        </p:nvSpPr>
        <p:spPr>
          <a:xfrm>
            <a:off x="6504094" y="6017896"/>
            <a:ext cx="2311734" cy="706755"/>
          </a:xfrm>
          <a:prstGeom prst="rect">
            <a:avLst/>
          </a:prstGeom>
          <a:noFill/>
          <a:ln>
            <a:noFill/>
          </a:ln>
        </p:spPr>
        <p:txBody>
          <a:bodyPr wrap="square" rtlCol="0" anchor="t">
            <a:spAutoFit/>
          </a:bodyPr>
          <a:lstStyle/>
          <a:p>
            <a:pPr algn="ctr">
              <a:lnSpc>
                <a:spcPct val="100000"/>
              </a:lnSpc>
              <a:buClrTx/>
              <a:buSzTx/>
              <a:buFontTx/>
            </a:pPr>
            <a:r>
              <a:rPr lang="en-US" altLang="zh-CN" sz="2000" b="1" dirty="0" smtClean="0">
                <a:latin typeface="方正仿宋_GBK" panose="02000000000000000000" charset="-122"/>
                <a:ea typeface="方正仿宋_GBK" panose="02000000000000000000" charset="-122"/>
                <a:cs typeface="方正仿宋_GBK" panose="02000000000000000000" charset="-122"/>
                <a:sym typeface="+mn-ea"/>
              </a:rPr>
              <a:t>1991</a:t>
            </a: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年中国加入</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a:p>
            <a:pPr algn="ctr">
              <a:lnSpc>
                <a:spcPct val="100000"/>
              </a:lnSpc>
              <a:buClrTx/>
              <a:buSzTx/>
              <a:buFontTx/>
            </a:pPr>
            <a:r>
              <a:rPr lang="zh-CN" altLang="en-US" sz="2000" b="1" dirty="0" smtClean="0">
                <a:latin typeface="方正仿宋_GBK" panose="02000000000000000000" charset="-122"/>
                <a:ea typeface="方正仿宋_GBK" panose="02000000000000000000" charset="-122"/>
                <a:cs typeface="方正仿宋_GBK" panose="02000000000000000000" charset="-122"/>
                <a:sym typeface="+mn-ea"/>
              </a:rPr>
              <a:t>亚太经合</a:t>
            </a:r>
            <a:endParaRPr lang="zh-CN" altLang="en-US" sz="2000" b="1" dirty="0" smtClean="0">
              <a:latin typeface="方正仿宋_GBK" panose="02000000000000000000" charset="-122"/>
              <a:ea typeface="方正仿宋_GBK" panose="02000000000000000000" charset="-122"/>
              <a:cs typeface="方正仿宋_GBK" panose="02000000000000000000" charset="-122"/>
              <a:sym typeface="+mn-ea"/>
            </a:endParaRPr>
          </a:p>
        </p:txBody>
      </p:sp>
      <p:pic>
        <p:nvPicPr>
          <p:cNvPr id="15" name="图片 14"/>
          <p:cNvPicPr>
            <a:picLocks noChangeAspect="1"/>
          </p:cNvPicPr>
          <p:nvPr/>
        </p:nvPicPr>
        <p:blipFill>
          <a:blip r:embed="rId13"/>
          <a:stretch>
            <a:fillRect/>
          </a:stretch>
        </p:blipFill>
        <p:spPr>
          <a:xfrm>
            <a:off x="9136461" y="1120141"/>
            <a:ext cx="2843160" cy="3851275"/>
          </a:xfrm>
          <a:prstGeom prst="rect">
            <a:avLst/>
          </a:prstGeom>
        </p:spPr>
      </p:pic>
      <p:sp>
        <p:nvSpPr>
          <p:cNvPr id="16" name="文本框 15"/>
          <p:cNvSpPr txBox="1"/>
          <p:nvPr>
            <p:custDataLst>
              <p:tags r:id="rId14"/>
            </p:custDataLst>
          </p:nvPr>
        </p:nvSpPr>
        <p:spPr>
          <a:xfrm>
            <a:off x="9244397" y="4971415"/>
            <a:ext cx="2708557" cy="1198880"/>
          </a:xfrm>
          <a:prstGeom prst="rect">
            <a:avLst/>
          </a:prstGeom>
          <a:noFill/>
          <a:ln>
            <a:noFill/>
          </a:ln>
        </p:spPr>
        <p:txBody>
          <a:bodyPr wrap="square" rtlCol="0" anchor="t">
            <a:spAutoFit/>
          </a:bodyPr>
          <a:lstStyle/>
          <a:p>
            <a:pPr algn="ctr">
              <a:lnSpc>
                <a:spcPct val="100000"/>
              </a:lnSpc>
              <a:buClrTx/>
              <a:buSzTx/>
              <a:buFontTx/>
            </a:pPr>
            <a:r>
              <a:rPr lang="zh-CN" sz="2400" b="1" dirty="0" smtClean="0">
                <a:latin typeface="方正小标宋_GBK" panose="02000000000000000000" charset="-122"/>
                <a:ea typeface="方正小标宋_GBK" panose="02000000000000000000" charset="-122"/>
                <a:cs typeface="方正仿宋_GBK" panose="02000000000000000000" charset="-122"/>
                <a:sym typeface="+mn-ea"/>
              </a:rPr>
              <a:t>改革开放四十余年</a:t>
            </a:r>
            <a:endParaRPr lang="zh-CN" sz="2400" b="1" dirty="0" smtClean="0">
              <a:latin typeface="方正小标宋_GBK" panose="02000000000000000000" charset="-122"/>
              <a:ea typeface="方正小标宋_GBK" panose="02000000000000000000" charset="-122"/>
              <a:cs typeface="方正仿宋_GBK" panose="02000000000000000000" charset="-122"/>
              <a:sym typeface="+mn-ea"/>
            </a:endParaRPr>
          </a:p>
          <a:p>
            <a:pPr algn="ctr">
              <a:lnSpc>
                <a:spcPct val="100000"/>
              </a:lnSpc>
              <a:buClrTx/>
              <a:buSzTx/>
              <a:buFontTx/>
            </a:pPr>
            <a:r>
              <a:rPr lang="zh-CN" sz="2400" b="1" dirty="0" smtClean="0">
                <a:latin typeface="方正小标宋_GBK" panose="02000000000000000000" charset="-122"/>
                <a:ea typeface="方正小标宋_GBK" panose="02000000000000000000" charset="-122"/>
                <a:cs typeface="方正仿宋_GBK" panose="02000000000000000000" charset="-122"/>
                <a:sym typeface="+mn-ea"/>
              </a:rPr>
              <a:t>我国发生了</a:t>
            </a:r>
            <a:endParaRPr lang="zh-CN" sz="2400" b="1" dirty="0" smtClean="0">
              <a:latin typeface="方正小标宋_GBK" panose="02000000000000000000" charset="-122"/>
              <a:ea typeface="方正小标宋_GBK" panose="02000000000000000000" charset="-122"/>
              <a:cs typeface="方正仿宋_GBK" panose="02000000000000000000" charset="-122"/>
              <a:sym typeface="+mn-ea"/>
            </a:endParaRPr>
          </a:p>
          <a:p>
            <a:pPr algn="ctr">
              <a:lnSpc>
                <a:spcPct val="100000"/>
              </a:lnSpc>
              <a:buClrTx/>
              <a:buSzTx/>
              <a:buFontTx/>
            </a:pPr>
            <a:r>
              <a:rPr lang="zh-CN" sz="2400" b="1" dirty="0" smtClean="0">
                <a:latin typeface="方正小标宋_GBK" panose="02000000000000000000" charset="-122"/>
                <a:ea typeface="方正小标宋_GBK" panose="02000000000000000000" charset="-122"/>
                <a:cs typeface="方正仿宋_GBK" panose="02000000000000000000" charset="-122"/>
                <a:sym typeface="+mn-ea"/>
              </a:rPr>
              <a:t>翻天覆地的变化！</a:t>
            </a:r>
            <a:endParaRPr lang="en-US" altLang="zh-CN" sz="2400" b="1" dirty="0" smtClean="0">
              <a:latin typeface="方正小标宋_GBK" panose="02000000000000000000" charset="-122"/>
              <a:ea typeface="方正小标宋_GBK" panose="02000000000000000000" charset="-122"/>
              <a:cs typeface="方正仿宋_GBK"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11"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9084" y="6093296"/>
            <a:ext cx="11297327" cy="523220"/>
          </a:xfrm>
          <a:prstGeom prst="rect">
            <a:avLst/>
          </a:prstGeom>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00000"/>
              </a:lnSpc>
              <a:buClrTx/>
              <a:buSzTx/>
              <a:buFontTx/>
            </a:pPr>
            <a:r>
              <a:rPr lang="zh-CN" sz="28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易错：</a:t>
            </a:r>
            <a:r>
              <a:rPr sz="2800" b="1" dirty="0">
                <a:highlight>
                  <a:srgbClr val="FFFF00"/>
                </a:highlight>
                <a:latin typeface="楷体" panose="02010609060101010101" pitchFamily="49" charset="-122"/>
                <a:ea typeface="楷体" panose="02010609060101010101" pitchFamily="49" charset="-122"/>
                <a:cs typeface="楷体" panose="02010609060101010101" pitchFamily="49" charset="-122"/>
                <a:sym typeface="+mn-ea"/>
              </a:rPr>
              <a:t>多极化</a:t>
            </a:r>
            <a:r>
              <a:rPr sz="2800" b="1" dirty="0">
                <a:latin typeface="楷体" panose="02010609060101010101" pitchFamily="49" charset="-122"/>
                <a:ea typeface="楷体" panose="02010609060101010101" pitchFamily="49" charset="-122"/>
                <a:cs typeface="楷体" panose="02010609060101010101" pitchFamily="49" charset="-122"/>
                <a:sym typeface="+mn-ea"/>
              </a:rPr>
              <a:t>是一种动态发展</a:t>
            </a:r>
            <a:r>
              <a:rPr lang="zh-CN" sz="2800" b="1" dirty="0">
                <a:latin typeface="楷体" panose="02010609060101010101" pitchFamily="49" charset="-122"/>
                <a:ea typeface="楷体" panose="02010609060101010101" pitchFamily="49" charset="-122"/>
                <a:cs typeface="楷体" panose="02010609060101010101" pitchFamily="49" charset="-122"/>
                <a:sym typeface="+mn-ea"/>
              </a:rPr>
              <a:t>的</a:t>
            </a:r>
            <a:r>
              <a:rPr sz="2800" b="1" dirty="0">
                <a:highlight>
                  <a:srgbClr val="FFFF00"/>
                </a:highlight>
                <a:latin typeface="楷体" panose="02010609060101010101" pitchFamily="49" charset="-122"/>
                <a:ea typeface="楷体" panose="02010609060101010101" pitchFamily="49" charset="-122"/>
                <a:cs typeface="楷体" panose="02010609060101010101" pitchFamily="49" charset="-122"/>
                <a:sym typeface="+mn-ea"/>
              </a:rPr>
              <a:t>趋势</a:t>
            </a:r>
            <a:r>
              <a:rPr sz="2800" b="1" dirty="0">
                <a:latin typeface="楷体" panose="02010609060101010101" pitchFamily="49" charset="-122"/>
                <a:ea typeface="楷体" panose="02010609060101010101" pitchFamily="49" charset="-122"/>
                <a:cs typeface="楷体" panose="02010609060101010101" pitchFamily="49" charset="-122"/>
                <a:sym typeface="+mn-ea"/>
              </a:rPr>
              <a:t>。</a:t>
            </a:r>
            <a:r>
              <a:rPr lang="zh-CN" sz="2800" b="1" dirty="0">
                <a:latin typeface="楷体" panose="02010609060101010101" pitchFamily="49" charset="-122"/>
                <a:ea typeface="楷体" panose="02010609060101010101" pitchFamily="49" charset="-122"/>
                <a:cs typeface="楷体" panose="02010609060101010101" pitchFamily="49" charset="-122"/>
                <a:sym typeface="+mn-ea"/>
              </a:rPr>
              <a:t>至今</a:t>
            </a:r>
            <a:r>
              <a:rPr sz="2800" b="1" dirty="0">
                <a:latin typeface="楷体" panose="02010609060101010101" pitchFamily="49" charset="-122"/>
                <a:ea typeface="楷体" panose="02010609060101010101" pitchFamily="49" charset="-122"/>
                <a:cs typeface="楷体" panose="02010609060101010101" pitchFamily="49" charset="-122"/>
                <a:sym typeface="+mn-ea"/>
              </a:rPr>
              <a:t>,多极化</a:t>
            </a:r>
            <a:r>
              <a:rPr lang="zh-CN" sz="2800" b="1" dirty="0">
                <a:latin typeface="楷体" panose="02010609060101010101" pitchFamily="49" charset="-122"/>
                <a:ea typeface="楷体" panose="02010609060101010101" pitchFamily="49" charset="-122"/>
                <a:cs typeface="楷体" panose="02010609060101010101" pitchFamily="49" charset="-122"/>
                <a:sym typeface="+mn-ea"/>
              </a:rPr>
              <a:t>也</a:t>
            </a:r>
            <a:r>
              <a:rPr sz="2800" b="1" dirty="0">
                <a:latin typeface="楷体" panose="02010609060101010101" pitchFamily="49" charset="-122"/>
                <a:ea typeface="楷体" panose="02010609060101010101" pitchFamily="49" charset="-122"/>
                <a:cs typeface="楷体" panose="02010609060101010101" pitchFamily="49" charset="-122"/>
                <a:sym typeface="+mn-ea"/>
              </a:rPr>
              <a:t>没有</a:t>
            </a:r>
            <a:r>
              <a:rPr lang="zh-CN" sz="2800" b="1" dirty="0">
                <a:latin typeface="楷体" panose="02010609060101010101" pitchFamily="49" charset="-122"/>
                <a:ea typeface="楷体" panose="02010609060101010101" pitchFamily="49" charset="-122"/>
                <a:cs typeface="楷体" panose="02010609060101010101" pitchFamily="49" charset="-122"/>
                <a:sym typeface="+mn-ea"/>
              </a:rPr>
              <a:t>完全形成</a:t>
            </a:r>
            <a:r>
              <a:rPr sz="2800" b="1" dirty="0">
                <a:latin typeface="楷体" panose="02010609060101010101" pitchFamily="49" charset="-122"/>
                <a:ea typeface="楷体" panose="02010609060101010101" pitchFamily="49" charset="-122"/>
                <a:cs typeface="楷体" panose="02010609060101010101" pitchFamily="49" charset="-122"/>
                <a:sym typeface="+mn-ea"/>
              </a:rPr>
              <a:t>。</a:t>
            </a:r>
            <a:endParaRPr sz="2800"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1" dirty="0">
                <a:latin typeface="楷体" panose="02010609060101010101" pitchFamily="49" charset="-122"/>
                <a:ea typeface="楷体" panose="02010609060101010101" pitchFamily="49" charset="-122"/>
                <a:cs typeface="楷体" panose="02010609060101010101" pitchFamily="49" charset="-122"/>
                <a:sym typeface="+mn-ea"/>
              </a:rPr>
              <a:t>并</a:t>
            </a:r>
            <a:endParaRPr lang="zh-CN" altLang="en-US"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274285" y="980728"/>
            <a:ext cx="11763114" cy="1692771"/>
          </a:xfrm>
          <a:prstGeom prst="rect">
            <a:avLst/>
          </a:prstGeom>
          <a:solidFill>
            <a:schemeClr val="accent4">
              <a:lumMod val="20000"/>
              <a:lumOff val="80000"/>
            </a:schemeClr>
          </a:solidFill>
          <a:ln>
            <a:solidFill>
              <a:srgbClr val="002060"/>
            </a:solidFill>
          </a:ln>
        </p:spPr>
        <p:txBody>
          <a:bodyPr wrap="square" rtlCol="0" anchor="t">
            <a:spAutoFit/>
          </a:bodyPr>
          <a:lstStyle/>
          <a:p>
            <a:r>
              <a:rPr lang="en-US" altLang="zh-CN" sz="2800" dirty="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en-US" altLang="zh-CN" sz="28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8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从</a:t>
            </a:r>
            <a:r>
              <a:rPr lang="zh-CN" sz="2800" dirty="0">
                <a:solidFill>
                  <a:srgbClr val="000000"/>
                </a:solidFill>
                <a:latin typeface="楷体" panose="02010609060101010101" pitchFamily="49" charset="-122"/>
                <a:ea typeface="楷体" panose="02010609060101010101" pitchFamily="49" charset="-122"/>
                <a:cs typeface="楷体" panose="02010609060101010101" pitchFamily="49" charset="-122"/>
              </a:rPr>
              <a:t>经济角度看,美国不再是世界头号国家,世界不再仅有两个超级大国。从经济状况和经济潜力看，当今世界有五大力量中心：它们是美国、西欧、苏联、中国，当然还有日本</a:t>
            </a:r>
            <a:r>
              <a:rPr sz="2800" dirty="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lgn="r"/>
            <a:r>
              <a:rPr lang="en-US" sz="2000" dirty="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摘自《尼克松在堪萨斯城的讲话》</a:t>
            </a:r>
            <a:r>
              <a:rPr lang="en-US" altLang="zh-CN"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1971</a:t>
            </a:r>
            <a:r>
              <a:rPr lang="zh-CN" altLang="en-US"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年</a:t>
            </a:r>
            <a:endParaRPr lang="zh-CN" altLang="en-US" sz="2000"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333497" y="2873013"/>
            <a:ext cx="11703902" cy="1077218"/>
          </a:xfrm>
          <a:prstGeom prst="rect">
            <a:avLst/>
          </a:prstGeom>
          <a:noFill/>
        </p:spPr>
        <p:txBody>
          <a:bodyPr wrap="square" rtlCol="0" anchor="t">
            <a:spAutoFit/>
          </a:bodyPr>
          <a:lstStyle/>
          <a:p>
            <a:r>
              <a:rPr lang="zh-CN" altLang="en-US" sz="3200" b="1" dirty="0">
                <a:solidFill>
                  <a:schemeClr val="tx1">
                    <a:lumMod val="95000"/>
                    <a:lumOff val="5000"/>
                  </a:schemeClr>
                </a:solidFill>
                <a:latin typeface="方正小标宋_GBK" panose="02000000000000000000" charset="-122"/>
                <a:ea typeface="方正小标宋_GBK" panose="02000000000000000000" charset="-122"/>
                <a:cs typeface="方正小标宋_GBK" panose="02000000000000000000" charset="-122"/>
                <a:sym typeface="+mn-ea"/>
              </a:rPr>
              <a:t>成为多极化中的一“极”要满足条件：</a:t>
            </a:r>
            <a:endParaRPr lang="zh-CN" altLang="en-US" sz="3200" b="1" dirty="0">
              <a:solidFill>
                <a:schemeClr val="tx1">
                  <a:lumMod val="95000"/>
                  <a:lumOff val="5000"/>
                </a:schemeClr>
              </a:solidFill>
              <a:latin typeface="方正小标宋_GBK" panose="02000000000000000000" charset="-122"/>
              <a:ea typeface="方正小标宋_GBK" panose="02000000000000000000" charset="-122"/>
              <a:cs typeface="方正小标宋_GBK" panose="02000000000000000000" charset="-122"/>
              <a:sym typeface="+mn-ea"/>
            </a:endParaRPr>
          </a:p>
          <a:p>
            <a:r>
              <a:rPr lang="zh-CN" altLang="en-US" sz="3200" b="1" dirty="0" smtClean="0">
                <a:solidFill>
                  <a:srgbClr val="C00000"/>
                </a:solidFill>
                <a:latin typeface="方正仿宋_GBK" panose="02000000000000000000" charset="-122"/>
                <a:ea typeface="方正仿宋_GBK" panose="02000000000000000000" charset="-122"/>
                <a:cs typeface="方正仿宋_GBK" panose="02000000000000000000" charset="-122"/>
              </a:rPr>
              <a:t>综合</a:t>
            </a:r>
            <a:r>
              <a:rPr lang="zh-CN" altLang="en-US" sz="3200" b="1" dirty="0">
                <a:solidFill>
                  <a:srgbClr val="C00000"/>
                </a:solidFill>
                <a:latin typeface="方正仿宋_GBK" panose="02000000000000000000" charset="-122"/>
                <a:ea typeface="方正仿宋_GBK" panose="02000000000000000000" charset="-122"/>
                <a:cs typeface="方正仿宋_GBK" panose="02000000000000000000" charset="-122"/>
              </a:rPr>
              <a:t>国力</a:t>
            </a:r>
            <a:r>
              <a:rPr lang="zh-CN" altLang="en-US" sz="3200" b="1" dirty="0">
                <a:solidFill>
                  <a:schemeClr val="tx1"/>
                </a:solidFill>
                <a:latin typeface="方正仿宋_GBK" panose="02000000000000000000" charset="-122"/>
                <a:ea typeface="方正仿宋_GBK" panose="02000000000000000000" charset="-122"/>
                <a:cs typeface="方正仿宋_GBK" panose="02000000000000000000" charset="-122"/>
              </a:rPr>
              <a:t>的</a:t>
            </a:r>
            <a:r>
              <a:rPr lang="zh-CN" altLang="en-US" sz="3200" b="1" dirty="0" smtClean="0">
                <a:solidFill>
                  <a:schemeClr val="tx1"/>
                </a:solidFill>
                <a:latin typeface="方正仿宋_GBK" panose="02000000000000000000" charset="-122"/>
                <a:ea typeface="方正仿宋_GBK" panose="02000000000000000000" charset="-122"/>
                <a:cs typeface="方正仿宋_GBK" panose="02000000000000000000" charset="-122"/>
              </a:rPr>
              <a:t>强大</a:t>
            </a:r>
            <a:r>
              <a:rPr lang="en-US" altLang="zh-CN" sz="3200" b="1" dirty="0">
                <a:latin typeface="方正仿宋_GBK" panose="02000000000000000000" charset="-122"/>
                <a:ea typeface="方正仿宋_GBK" panose="02000000000000000000" charset="-122"/>
                <a:cs typeface="方正仿宋_GBK" panose="02000000000000000000" charset="-122"/>
              </a:rPr>
              <a:t>(</a:t>
            </a:r>
            <a:r>
              <a:rPr lang="zh-CN" altLang="en-US" sz="3200" b="1" dirty="0" smtClean="0">
                <a:solidFill>
                  <a:schemeClr val="tx1"/>
                </a:solidFill>
                <a:latin typeface="方正仿宋_GBK" panose="02000000000000000000" charset="-122"/>
                <a:ea typeface="方正仿宋_GBK" panose="02000000000000000000" charset="-122"/>
                <a:cs typeface="方正仿宋_GBK" panose="02000000000000000000" charset="-122"/>
              </a:rPr>
              <a:t>即强大</a:t>
            </a:r>
            <a:r>
              <a:rPr lang="zh-CN" altLang="en-US" sz="3200" b="1" dirty="0">
                <a:solidFill>
                  <a:schemeClr val="tx1"/>
                </a:solidFill>
                <a:latin typeface="方正仿宋_GBK" panose="02000000000000000000" charset="-122"/>
                <a:ea typeface="方正仿宋_GBK" panose="02000000000000000000" charset="-122"/>
                <a:cs typeface="方正仿宋_GBK" panose="02000000000000000000" charset="-122"/>
              </a:rPr>
              <a:t>的</a:t>
            </a:r>
            <a:r>
              <a:rPr lang="zh-CN" altLang="en-US" sz="3200" b="1" dirty="0">
                <a:solidFill>
                  <a:srgbClr val="C00000"/>
                </a:solidFill>
                <a:latin typeface="方正仿宋_GBK" panose="02000000000000000000" charset="-122"/>
                <a:ea typeface="方正仿宋_GBK" panose="02000000000000000000" charset="-122"/>
                <a:cs typeface="方正仿宋_GBK" panose="02000000000000000000" charset="-122"/>
              </a:rPr>
              <a:t>经济实力</a:t>
            </a:r>
            <a:r>
              <a:rPr lang="zh-CN" altLang="en-US" sz="3200" b="1" dirty="0">
                <a:solidFill>
                  <a:schemeClr val="tx1"/>
                </a:solidFill>
                <a:latin typeface="方正仿宋_GBK" panose="02000000000000000000" charset="-122"/>
                <a:ea typeface="方正仿宋_GBK" panose="02000000000000000000" charset="-122"/>
                <a:cs typeface="方正仿宋_GBK" panose="02000000000000000000" charset="-122"/>
              </a:rPr>
              <a:t>或巨大的</a:t>
            </a:r>
            <a:r>
              <a:rPr lang="zh-CN" altLang="en-US" sz="3200" b="1" dirty="0">
                <a:solidFill>
                  <a:srgbClr val="C00000"/>
                </a:solidFill>
                <a:latin typeface="方正仿宋_GBK" panose="02000000000000000000" charset="-122"/>
                <a:ea typeface="方正仿宋_GBK" panose="02000000000000000000" charset="-122"/>
                <a:cs typeface="方正仿宋_GBK" panose="02000000000000000000" charset="-122"/>
              </a:rPr>
              <a:t>国际</a:t>
            </a:r>
            <a:r>
              <a:rPr lang="zh-CN" altLang="en-US" sz="3200" b="1" dirty="0" smtClean="0">
                <a:solidFill>
                  <a:srgbClr val="C00000"/>
                </a:solidFill>
                <a:latin typeface="方正仿宋_GBK" panose="02000000000000000000" charset="-122"/>
                <a:ea typeface="方正仿宋_GBK" panose="02000000000000000000" charset="-122"/>
                <a:cs typeface="方正仿宋_GBK" panose="02000000000000000000" charset="-122"/>
              </a:rPr>
              <a:t>影响力</a:t>
            </a:r>
            <a:r>
              <a:rPr lang="en-US" altLang="zh-CN" sz="3200" b="1" dirty="0" smtClean="0">
                <a:solidFill>
                  <a:schemeClr val="tx1"/>
                </a:solidFill>
                <a:latin typeface="方正仿宋_GBK" panose="02000000000000000000" charset="-122"/>
                <a:ea typeface="方正仿宋_GBK" panose="02000000000000000000" charset="-122"/>
                <a:cs typeface="方正仿宋_GBK" panose="02000000000000000000" charset="-122"/>
              </a:rPr>
              <a:t>)</a:t>
            </a:r>
            <a:endParaRPr lang="zh-CN" altLang="en-US" sz="3200" b="1" dirty="0">
              <a:solidFill>
                <a:schemeClr val="tx1"/>
              </a:solidFill>
              <a:latin typeface="方正仿宋_GBK" panose="02000000000000000000" charset="-122"/>
              <a:ea typeface="方正仿宋_GBK" panose="02000000000000000000" charset="-122"/>
              <a:cs typeface="方正仿宋_GBK" panose="02000000000000000000" charset="-122"/>
            </a:endParaRPr>
          </a:p>
        </p:txBody>
      </p:sp>
      <p:pic>
        <p:nvPicPr>
          <p:cNvPr id="25" name="图片 24"/>
          <p:cNvPicPr>
            <a:picLocks noChangeAspect="1"/>
          </p:cNvPicPr>
          <p:nvPr/>
        </p:nvPicPr>
        <p:blipFill>
          <a:blip r:embed="rId1"/>
          <a:srcRect l="17211"/>
          <a:stretch>
            <a:fillRect/>
          </a:stretch>
        </p:blipFill>
        <p:spPr>
          <a:xfrm>
            <a:off x="622597" y="4077072"/>
            <a:ext cx="10665033" cy="2016224"/>
          </a:xfrm>
          <a:prstGeom prst="rect">
            <a:avLst/>
          </a:prstGeom>
        </p:spPr>
      </p:pic>
      <p:sp>
        <p:nvSpPr>
          <p:cNvPr id="7" name="文本占位符 2">
            <a:hlinkClick r:id="rId2" action="ppaction://hlinksldjump"/>
          </p:cNvPr>
          <p:cNvSpPr/>
          <p:nvPr>
            <p:custDataLst>
              <p:tags r:id="rId3"/>
            </p:custDataLst>
          </p:nvPr>
        </p:nvSpPr>
        <p:spPr>
          <a:xfrm>
            <a:off x="486511" y="255240"/>
            <a:ext cx="10801120" cy="609459"/>
          </a:xfrm>
          <a:prstGeom prst="rect">
            <a:avLst/>
          </a:prstGeom>
          <a:noFill/>
          <a:ln w="9525">
            <a:noFill/>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sz="320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sz="240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5pPr>
          </a:lstStyle>
          <a:p>
            <a:pPr marL="0" indent="0" eaLnBrk="1" hangingPunct="1">
              <a:lnSpc>
                <a:spcPct val="90000"/>
              </a:lnSpc>
              <a:spcBef>
                <a:spcPts val="1000"/>
              </a:spcBef>
              <a:buNone/>
            </a:pPr>
            <a:r>
              <a:rPr lang="zh-CN" altLang="en-US" sz="3600" b="1" dirty="0">
                <a:latin typeface="微软雅黑" panose="020B0503020204020204" pitchFamily="34" charset="-122"/>
                <a:ea typeface="微软雅黑" panose="020B0503020204020204" pitchFamily="34" charset="-122"/>
              </a:rPr>
              <a:t>二</a:t>
            </a:r>
            <a:r>
              <a:rPr lang="zh-CN" altLang="en-US" sz="3600" b="1" dirty="0" smtClean="0">
                <a:latin typeface="微软雅黑" panose="020B0503020204020204" pitchFamily="34" charset="-122"/>
                <a:ea typeface="微软雅黑" panose="020B0503020204020204" pitchFamily="34" charset="-122"/>
              </a:rPr>
              <a:t>、多极</a:t>
            </a:r>
            <a:r>
              <a:rPr lang="zh-CN" altLang="en-US" sz="3600" b="1" dirty="0">
                <a:latin typeface="微软雅黑" panose="020B0503020204020204" pitchFamily="34" charset="-122"/>
                <a:ea typeface="微软雅黑" panose="020B0503020204020204" pitchFamily="34" charset="-122"/>
              </a:rPr>
              <a:t>力量</a:t>
            </a:r>
            <a:r>
              <a:rPr lang="zh-CN" altLang="en-US" sz="3600" b="1" dirty="0" smtClean="0">
                <a:latin typeface="微软雅黑" panose="020B0503020204020204" pitchFamily="34" charset="-122"/>
                <a:ea typeface="微软雅黑" panose="020B0503020204020204" pitchFamily="34" charset="-122"/>
              </a:rPr>
              <a:t>成长</a:t>
            </a:r>
            <a:r>
              <a:rPr lang="zh-CN" altLang="en-US" b="1" dirty="0" smtClean="0">
                <a:latin typeface="+mn-ea"/>
              </a:rPr>
              <a:t>（</a:t>
            </a:r>
            <a:r>
              <a:rPr lang="en-US" altLang="zh-CN" b="1" dirty="0">
                <a:latin typeface="+mn-ea"/>
              </a:rPr>
              <a:t>20</a:t>
            </a:r>
            <a:r>
              <a:rPr lang="zh-CN" altLang="en-US" b="1" dirty="0">
                <a:latin typeface="+mn-ea"/>
              </a:rPr>
              <a:t>世纪</a:t>
            </a:r>
            <a:r>
              <a:rPr lang="en-US" altLang="zh-CN" b="1" dirty="0" smtClean="0">
                <a:latin typeface="+mn-ea"/>
              </a:rPr>
              <a:t>50—80</a:t>
            </a:r>
            <a:r>
              <a:rPr lang="zh-CN" altLang="en-US" b="1" dirty="0" smtClean="0">
                <a:latin typeface="+mn-ea"/>
              </a:rPr>
              <a:t>年代）</a:t>
            </a:r>
            <a:endParaRPr lang="zh-CN" altLang="en-US"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45115" y="6274435"/>
            <a:ext cx="10497723" cy="523220"/>
          </a:xfrm>
          <a:prstGeom prst="rect">
            <a:avLst/>
          </a:prstGeom>
          <a:noFill/>
          <a:ln w="28575" cmpd="sng">
            <a:noFill/>
            <a:prstDash val="solid"/>
          </a:ln>
        </p:spPr>
        <p:txBody>
          <a:bodyPr wrap="square" rtlCol="0" anchor="t">
            <a:spAutoFit/>
          </a:bodyPr>
          <a:lstStyle/>
          <a:p>
            <a:pPr algn="ctr"/>
            <a:r>
              <a:rPr lang="zh-CN" altLang="en-US" sz="2800" b="1" dirty="0">
                <a:latin typeface="微软雅黑" panose="020B0503020204020204" pitchFamily="34" charset="-122"/>
                <a:ea typeface="微软雅黑" panose="020B0503020204020204" pitchFamily="34" charset="-122"/>
              </a:rPr>
              <a:t>美苏关系走向缓和，主要是以苏联的退让和妥协为前提的。</a:t>
            </a:r>
            <a:endParaRPr lang="zh-CN" altLang="en-US" sz="28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660386" y="2059305"/>
            <a:ext cx="10872179" cy="4318000"/>
            <a:chOff x="1415" y="2717"/>
            <a:chExt cx="16309" cy="7326"/>
          </a:xfrm>
        </p:grpSpPr>
        <p:cxnSp>
          <p:nvCxnSpPr>
            <p:cNvPr id="50" name="直接箭头连接符 49"/>
            <p:cNvCxnSpPr/>
            <p:nvPr/>
          </p:nvCxnSpPr>
          <p:spPr>
            <a:xfrm>
              <a:off x="5708" y="4585"/>
              <a:ext cx="10751" cy="4626"/>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1415" y="2717"/>
              <a:ext cx="62" cy="6494"/>
            </a:xfrm>
            <a:prstGeom prst="straightConnector1">
              <a:avLst/>
            </a:prstGeom>
            <a:ln w="444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762" y="3243"/>
              <a:ext cx="2079" cy="2717"/>
            </a:xfrm>
            <a:prstGeom prst="straightConnector1">
              <a:avLst/>
            </a:prstGeom>
            <a:ln w="63500" cmpd="sng">
              <a:solidFill>
                <a:srgbClr val="B40026"/>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15" y="9294"/>
              <a:ext cx="2143" cy="723"/>
            </a:xfrm>
            <a:prstGeom prst="rect">
              <a:avLst/>
            </a:prstGeom>
            <a:noFill/>
          </p:spPr>
          <p:txBody>
            <a:bodyPr wrap="square" lIns="91428" tIns="45718" rIns="91428" bIns="45718" rtlCol="0">
              <a:spAutoFit/>
            </a:bodyPr>
            <a:lstStyle/>
            <a:p>
              <a:r>
                <a:rPr lang="en-US" altLang="zh-CN" sz="2400" b="1" i="1" dirty="0">
                  <a:solidFill>
                    <a:prstClr val="black"/>
                  </a:solidFill>
                  <a:latin typeface="微软雅黑" panose="020B0503020204020204" pitchFamily="34" charset="-122"/>
                </a:rPr>
                <a:t>1962.10</a:t>
              </a:r>
              <a:endParaRPr lang="en-US" altLang="zh-CN" sz="2400" b="1" i="1" dirty="0">
                <a:solidFill>
                  <a:prstClr val="black"/>
                </a:solidFill>
                <a:latin typeface="微软雅黑" panose="020B0503020204020204" pitchFamily="34" charset="-122"/>
              </a:endParaRPr>
            </a:p>
          </p:txBody>
        </p:sp>
        <p:sp>
          <p:nvSpPr>
            <p:cNvPr id="39" name="TextBox 38"/>
            <p:cNvSpPr txBox="1"/>
            <p:nvPr/>
          </p:nvSpPr>
          <p:spPr>
            <a:xfrm>
              <a:off x="1477" y="3948"/>
              <a:ext cx="1612" cy="1886"/>
            </a:xfrm>
            <a:prstGeom prst="rect">
              <a:avLst/>
            </a:prstGeom>
            <a:noFill/>
          </p:spPr>
          <p:txBody>
            <a:bodyPr wrap="square" lIns="91428" tIns="45718" rIns="91428" bIns="45718" rtlCol="0">
              <a:spAutoFit/>
            </a:bodyPr>
            <a:lstStyle/>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古巴导弹危机</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p:txBody>
        </p:sp>
        <p:sp>
          <p:nvSpPr>
            <p:cNvPr id="2" name="TextBox 1"/>
            <p:cNvSpPr txBox="1"/>
            <p:nvPr/>
          </p:nvSpPr>
          <p:spPr>
            <a:xfrm>
              <a:off x="5062" y="9320"/>
              <a:ext cx="1942" cy="723"/>
            </a:xfrm>
            <a:prstGeom prst="rect">
              <a:avLst/>
            </a:prstGeom>
            <a:noFill/>
          </p:spPr>
          <p:txBody>
            <a:bodyPr wrap="square" lIns="91428" tIns="45718" rIns="91428" bIns="45718" rtlCol="0">
              <a:spAutoFit/>
            </a:bodyPr>
            <a:lstStyle/>
            <a:p>
              <a:r>
                <a:rPr lang="en-US" altLang="zh-CN" sz="2400" b="1" i="1" dirty="0">
                  <a:solidFill>
                    <a:prstClr val="black"/>
                  </a:solidFill>
                  <a:latin typeface="微软雅黑" panose="020B0503020204020204" pitchFamily="34" charset="-122"/>
                </a:rPr>
                <a:t>1979</a:t>
              </a:r>
              <a:endParaRPr lang="en-US" altLang="zh-CN" sz="2400" b="1" i="1" dirty="0">
                <a:solidFill>
                  <a:prstClr val="black"/>
                </a:solidFill>
                <a:latin typeface="微软雅黑" panose="020B0503020204020204" pitchFamily="34" charset="-122"/>
              </a:endParaRPr>
            </a:p>
          </p:txBody>
        </p:sp>
        <p:sp>
          <p:nvSpPr>
            <p:cNvPr id="27" name="TextBox 26"/>
            <p:cNvSpPr txBox="1"/>
            <p:nvPr/>
          </p:nvSpPr>
          <p:spPr>
            <a:xfrm>
              <a:off x="3886" y="2980"/>
              <a:ext cx="4564" cy="1305"/>
            </a:xfrm>
            <a:prstGeom prst="rect">
              <a:avLst/>
            </a:prstGeom>
            <a:noFill/>
          </p:spPr>
          <p:txBody>
            <a:bodyPr wrap="square" lIns="91428" tIns="45718" rIns="91428" bIns="45718" rtlCol="0">
              <a:spAutoFit/>
            </a:bodyPr>
            <a:lstStyle/>
            <a:p>
              <a:pPr lvl="0" algn="ctr"/>
              <a:r>
                <a:rPr lang="zh-CN" altLang="en-US" sz="2400" b="1" dirty="0">
                  <a:solidFill>
                    <a:schemeClr val="tx1"/>
                  </a:solidFill>
                  <a:latin typeface="方正小标宋_GBK" panose="02000000000000000000" charset="-122"/>
                  <a:ea typeface="方正小标宋_GBK" panose="02000000000000000000" charset="-122"/>
                  <a:cs typeface="方正小标宋_GBK" panose="02000000000000000000" charset="-122"/>
                </a:rPr>
                <a:t>苏联入侵阿富汗</a:t>
              </a:r>
              <a:endParaRPr lang="en-US" altLang="zh-CN" sz="2400" b="1" dirty="0">
                <a:solidFill>
                  <a:schemeClr val="tx1"/>
                </a:solidFill>
                <a:latin typeface="方正小标宋_GBK" panose="02000000000000000000" charset="-122"/>
                <a:ea typeface="方正小标宋_GBK" panose="02000000000000000000" charset="-122"/>
                <a:cs typeface="方正小标宋_GBK" panose="02000000000000000000" charset="-122"/>
              </a:endParaRPr>
            </a:p>
            <a:p>
              <a:pPr lvl="0" algn="ctr"/>
              <a:r>
                <a:rPr lang="zh-CN" altLang="en-US" sz="2400" b="1" dirty="0">
                  <a:solidFill>
                    <a:schemeClr val="tx1"/>
                  </a:solidFill>
                  <a:latin typeface="方正小标宋_GBK" panose="02000000000000000000" charset="-122"/>
                  <a:ea typeface="方正小标宋_GBK" panose="02000000000000000000" charset="-122"/>
                  <a:cs typeface="方正小标宋_GBK" panose="02000000000000000000" charset="-122"/>
                </a:rPr>
                <a:t>美国“战略防御计划”</a:t>
              </a:r>
              <a:endParaRPr lang="zh-CN" altLang="en-US" sz="2400" b="1" dirty="0">
                <a:solidFill>
                  <a:schemeClr val="tx1"/>
                </a:solidFill>
                <a:latin typeface="方正小标宋_GBK" panose="02000000000000000000" charset="-122"/>
                <a:ea typeface="方正小标宋_GBK" panose="02000000000000000000" charset="-122"/>
                <a:cs typeface="方正小标宋_GBK" panose="02000000000000000000" charset="-122"/>
              </a:endParaRPr>
            </a:p>
          </p:txBody>
        </p:sp>
        <p:sp>
          <p:nvSpPr>
            <p:cNvPr id="28" name="TextBox 27"/>
            <p:cNvSpPr txBox="1"/>
            <p:nvPr/>
          </p:nvSpPr>
          <p:spPr>
            <a:xfrm>
              <a:off x="6507" y="6459"/>
              <a:ext cx="3631" cy="1305"/>
            </a:xfrm>
            <a:prstGeom prst="rect">
              <a:avLst/>
            </a:prstGeom>
            <a:noFill/>
          </p:spPr>
          <p:txBody>
            <a:bodyPr wrap="square" lIns="91428" tIns="45718" rIns="91428" bIns="45718" rtlCol="0">
              <a:spAutoFit/>
            </a:bodyPr>
            <a:lstStyle/>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美苏首脑会晤</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多层次对话机制</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p:txBody>
        </p:sp>
        <p:sp>
          <p:nvSpPr>
            <p:cNvPr id="29" name="TextBox 28"/>
            <p:cNvSpPr txBox="1"/>
            <p:nvPr/>
          </p:nvSpPr>
          <p:spPr>
            <a:xfrm>
              <a:off x="15320" y="7221"/>
              <a:ext cx="2178" cy="1305"/>
            </a:xfrm>
            <a:prstGeom prst="rect">
              <a:avLst/>
            </a:prstGeom>
            <a:noFill/>
          </p:spPr>
          <p:txBody>
            <a:bodyPr wrap="square" lIns="91428" tIns="45718" rIns="91428" bIns="45718" rtlCol="0">
              <a:spAutoFit/>
            </a:bodyPr>
            <a:lstStyle/>
            <a:p>
              <a:pPr lvl="0" indent="0" algn="ctr">
                <a:buClrTx/>
                <a:buSzTx/>
                <a:buNone/>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东欧剧变</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a:p>
              <a:pPr lvl="0" indent="0" algn="ctr">
                <a:buClrTx/>
                <a:buSzTx/>
                <a:buNone/>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苏联解体  </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p:txBody>
        </p:sp>
        <p:grpSp>
          <p:nvGrpSpPr>
            <p:cNvPr id="47" name="组合 46"/>
            <p:cNvGrpSpPr/>
            <p:nvPr/>
          </p:nvGrpSpPr>
          <p:grpSpPr>
            <a:xfrm>
              <a:off x="7738" y="5222"/>
              <a:ext cx="1170" cy="1088"/>
              <a:chOff x="1847850" y="3690233"/>
              <a:chExt cx="742950" cy="690562"/>
            </a:xfrm>
          </p:grpSpPr>
          <p:sp>
            <p:nvSpPr>
              <p:cNvPr id="48" name="流程图: 联系 47"/>
              <p:cNvSpPr/>
              <p:nvPr/>
            </p:nvSpPr>
            <p:spPr>
              <a:xfrm>
                <a:off x="1847850" y="3690233"/>
                <a:ext cx="742949" cy="690562"/>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49" name="TextBox 48"/>
              <p:cNvSpPr txBox="1"/>
              <p:nvPr/>
            </p:nvSpPr>
            <p:spPr>
              <a:xfrm>
                <a:off x="1890713" y="3830542"/>
                <a:ext cx="700087" cy="398596"/>
              </a:xfrm>
              <a:prstGeom prst="rect">
                <a:avLst/>
              </a:prstGeom>
              <a:noFill/>
              <a:ln>
                <a:noFill/>
              </a:ln>
            </p:spPr>
            <p:txBody>
              <a:bodyPr wrap="square" rtlCol="0">
                <a:spAutoFit/>
              </a:bodyPr>
              <a:lstStyle>
                <a:defPPr>
                  <a:defRPr lang="zh-CN"/>
                </a:defPPr>
                <a:lvl1pPr>
                  <a:defRPr sz="2000" b="1">
                    <a:solidFill>
                      <a:prstClr val="black"/>
                    </a:solidFill>
                    <a:latin typeface="微软雅黑" panose="020B0503020204020204" pitchFamily="34" charset="-122"/>
                    <a:ea typeface="微软雅黑" panose="020B0503020204020204" pitchFamily="34" charset="-122"/>
                  </a:defRPr>
                </a:lvl1pPr>
              </a:lstStyle>
              <a:p>
                <a:r>
                  <a:rPr lang="zh-CN" altLang="en-US" dirty="0"/>
                  <a:t>缓和</a:t>
                </a:r>
                <a:endParaRPr lang="zh-CN" altLang="en-US" dirty="0"/>
              </a:p>
            </p:txBody>
          </p:sp>
        </p:grpSp>
        <p:grpSp>
          <p:nvGrpSpPr>
            <p:cNvPr id="42" name="组合 41"/>
            <p:cNvGrpSpPr/>
            <p:nvPr/>
          </p:nvGrpSpPr>
          <p:grpSpPr>
            <a:xfrm>
              <a:off x="1477" y="2717"/>
              <a:ext cx="1170" cy="1088"/>
              <a:chOff x="1847850" y="3690233"/>
              <a:chExt cx="742950" cy="690562"/>
            </a:xfrm>
          </p:grpSpPr>
          <p:sp>
            <p:nvSpPr>
              <p:cNvPr id="40" name="流程图: 联系 39"/>
              <p:cNvSpPr/>
              <p:nvPr/>
            </p:nvSpPr>
            <p:spPr>
              <a:xfrm>
                <a:off x="1847850" y="3690233"/>
                <a:ext cx="742949" cy="690562"/>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41" name="TextBox 40"/>
              <p:cNvSpPr txBox="1"/>
              <p:nvPr/>
            </p:nvSpPr>
            <p:spPr>
              <a:xfrm>
                <a:off x="1890713" y="3830542"/>
                <a:ext cx="700087" cy="399852"/>
              </a:xfrm>
              <a:prstGeom prst="rect">
                <a:avLst/>
              </a:prstGeom>
              <a:noFill/>
              <a:ln>
                <a:noFill/>
              </a:ln>
            </p:spPr>
            <p:txBody>
              <a:bodyPr wrap="square" rtlCol="0">
                <a:spAutoFit/>
              </a:bodyPr>
              <a:lstStyle/>
              <a:p>
                <a:r>
                  <a:rPr lang="zh-CN" altLang="en-US" sz="2000" b="1" dirty="0">
                    <a:solidFill>
                      <a:prstClr val="black"/>
                    </a:solidFill>
                    <a:latin typeface="微软雅黑" panose="020B0503020204020204" pitchFamily="34" charset="-122"/>
                    <a:ea typeface="微软雅黑" panose="020B0503020204020204" pitchFamily="34" charset="-122"/>
                  </a:rPr>
                  <a:t>顶峰</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7487" y="9320"/>
              <a:ext cx="1942" cy="723"/>
            </a:xfrm>
            <a:prstGeom prst="rect">
              <a:avLst/>
            </a:prstGeom>
            <a:noFill/>
          </p:spPr>
          <p:txBody>
            <a:bodyPr wrap="square" lIns="91428" tIns="45718" rIns="91428" bIns="45718" rtlCol="0">
              <a:spAutoFit/>
            </a:bodyPr>
            <a:lstStyle/>
            <a:p>
              <a:r>
                <a:rPr lang="en-US" altLang="zh-CN" sz="2400" b="1" i="1" dirty="0">
                  <a:solidFill>
                    <a:prstClr val="black"/>
                  </a:solidFill>
                  <a:latin typeface="微软雅黑" panose="020B0503020204020204" pitchFamily="34" charset="-122"/>
                </a:rPr>
                <a:t>1985</a:t>
              </a:r>
              <a:endParaRPr lang="en-US" altLang="zh-CN" sz="2400" b="1" i="1" dirty="0">
                <a:solidFill>
                  <a:prstClr val="black"/>
                </a:solidFill>
                <a:latin typeface="微软雅黑" panose="020B0503020204020204" pitchFamily="34" charset="-122"/>
              </a:endParaRPr>
            </a:p>
          </p:txBody>
        </p:sp>
        <p:sp>
          <p:nvSpPr>
            <p:cNvPr id="36" name="TextBox 35"/>
            <p:cNvSpPr txBox="1"/>
            <p:nvPr/>
          </p:nvSpPr>
          <p:spPr>
            <a:xfrm>
              <a:off x="15682" y="9320"/>
              <a:ext cx="1553" cy="723"/>
            </a:xfrm>
            <a:prstGeom prst="rect">
              <a:avLst/>
            </a:prstGeom>
            <a:noFill/>
          </p:spPr>
          <p:txBody>
            <a:bodyPr wrap="square" lIns="91428" tIns="45718" rIns="91428" bIns="45718" rtlCol="0">
              <a:spAutoFit/>
            </a:bodyPr>
            <a:lstStyle/>
            <a:p>
              <a:r>
                <a:rPr lang="en-US" altLang="zh-CN" sz="2400" b="1" i="1" dirty="0">
                  <a:solidFill>
                    <a:prstClr val="black"/>
                  </a:solidFill>
                  <a:latin typeface="微软雅黑" panose="020B0503020204020204" pitchFamily="34" charset="-122"/>
                </a:rPr>
                <a:t>1991</a:t>
              </a:r>
              <a:endParaRPr lang="en-US" altLang="zh-CN" sz="2400" b="1" i="1" dirty="0">
                <a:solidFill>
                  <a:prstClr val="black"/>
                </a:solidFill>
                <a:latin typeface="微软雅黑" panose="020B0503020204020204" pitchFamily="34" charset="-122"/>
              </a:endParaRPr>
            </a:p>
          </p:txBody>
        </p:sp>
        <p:cxnSp>
          <p:nvCxnSpPr>
            <p:cNvPr id="37" name="直接箭头连接符 36"/>
            <p:cNvCxnSpPr/>
            <p:nvPr/>
          </p:nvCxnSpPr>
          <p:spPr>
            <a:xfrm flipV="1">
              <a:off x="3801" y="4603"/>
              <a:ext cx="1906" cy="1381"/>
            </a:xfrm>
            <a:prstGeom prst="straightConnector1">
              <a:avLst/>
            </a:prstGeom>
            <a:ln w="63500" cmpd="sng">
              <a:solidFill>
                <a:srgbClr val="B40026"/>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267" y="4135"/>
              <a:ext cx="1170" cy="1088"/>
              <a:chOff x="1847850" y="3690233"/>
              <a:chExt cx="742949" cy="690562"/>
            </a:xfrm>
            <a:solidFill>
              <a:srgbClr val="C00000"/>
            </a:solidFill>
          </p:grpSpPr>
          <p:sp>
            <p:nvSpPr>
              <p:cNvPr id="45" name="流程图: 联系 44"/>
              <p:cNvSpPr/>
              <p:nvPr/>
            </p:nvSpPr>
            <p:spPr>
              <a:xfrm>
                <a:off x="1847850" y="3690233"/>
                <a:ext cx="742949" cy="69056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46" name="TextBox 45"/>
              <p:cNvSpPr txBox="1"/>
              <p:nvPr/>
            </p:nvSpPr>
            <p:spPr>
              <a:xfrm>
                <a:off x="1847850" y="3830542"/>
                <a:ext cx="742949" cy="398596"/>
              </a:xfrm>
              <a:prstGeom prst="rect">
                <a:avLst/>
              </a:prstGeom>
              <a:noFill/>
              <a:ln>
                <a:noFill/>
              </a:ln>
            </p:spPr>
            <p:txBody>
              <a:bodyPr wrap="square" rtlCol="0">
                <a:spAutoFit/>
              </a:bodyPr>
              <a:lstStyle>
                <a:defPPr>
                  <a:defRPr lang="zh-CN"/>
                </a:defPPr>
                <a:lvl1pPr>
                  <a:defRPr sz="2000" b="1">
                    <a:solidFill>
                      <a:prstClr val="black"/>
                    </a:solidFill>
                    <a:latin typeface="微软雅黑" panose="020B0503020204020204" pitchFamily="34" charset="-122"/>
                    <a:ea typeface="微软雅黑" panose="020B0503020204020204" pitchFamily="34" charset="-122"/>
                  </a:defRPr>
                </a:lvl1pPr>
              </a:lstStyle>
              <a:p>
                <a:r>
                  <a:rPr lang="zh-CN" altLang="en-US" dirty="0"/>
                  <a:t>紧张</a:t>
                </a:r>
                <a:endParaRPr lang="zh-CN" altLang="en-US" dirty="0"/>
              </a:p>
            </p:txBody>
          </p:sp>
        </p:grpSp>
        <p:grpSp>
          <p:nvGrpSpPr>
            <p:cNvPr id="20" name="组合 19"/>
            <p:cNvGrpSpPr/>
            <p:nvPr/>
          </p:nvGrpSpPr>
          <p:grpSpPr>
            <a:xfrm>
              <a:off x="15531" y="8332"/>
              <a:ext cx="1170" cy="1088"/>
              <a:chOff x="1847850" y="3690233"/>
              <a:chExt cx="742950" cy="690562"/>
            </a:xfrm>
          </p:grpSpPr>
          <p:sp>
            <p:nvSpPr>
              <p:cNvPr id="21" name="流程图: 联系 20"/>
              <p:cNvSpPr/>
              <p:nvPr/>
            </p:nvSpPr>
            <p:spPr>
              <a:xfrm>
                <a:off x="1847850" y="3690233"/>
                <a:ext cx="742949" cy="690562"/>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22" name="TextBox 21"/>
              <p:cNvSpPr txBox="1"/>
              <p:nvPr/>
            </p:nvSpPr>
            <p:spPr>
              <a:xfrm>
                <a:off x="1890713" y="3830542"/>
                <a:ext cx="700087" cy="398596"/>
              </a:xfrm>
              <a:prstGeom prst="rect">
                <a:avLst/>
              </a:prstGeom>
              <a:noFill/>
              <a:ln>
                <a:noFill/>
              </a:ln>
            </p:spPr>
            <p:txBody>
              <a:bodyPr wrap="square" rtlCol="0">
                <a:spAutoFit/>
              </a:bodyPr>
              <a:lstStyle>
                <a:defPPr>
                  <a:defRPr lang="zh-CN"/>
                </a:defPPr>
                <a:lvl1pPr>
                  <a:defRPr sz="2000" b="1">
                    <a:solidFill>
                      <a:prstClr val="black"/>
                    </a:solidFill>
                    <a:latin typeface="微软雅黑" panose="020B0503020204020204" pitchFamily="34" charset="-122"/>
                    <a:ea typeface="微软雅黑" panose="020B0503020204020204" pitchFamily="34" charset="-122"/>
                  </a:defRPr>
                </a:lvl1pPr>
              </a:lstStyle>
              <a:p>
                <a:r>
                  <a:rPr lang="zh-CN" altLang="en-US" dirty="0"/>
                  <a:t>瓦解</a:t>
                </a:r>
                <a:endParaRPr lang="zh-CN" altLang="en-US" dirty="0"/>
              </a:p>
            </p:txBody>
          </p:sp>
        </p:grpSp>
        <p:sp>
          <p:nvSpPr>
            <p:cNvPr id="55" name="TextBox 54"/>
            <p:cNvSpPr txBox="1"/>
            <p:nvPr/>
          </p:nvSpPr>
          <p:spPr>
            <a:xfrm>
              <a:off x="10369" y="4184"/>
              <a:ext cx="4181" cy="2468"/>
            </a:xfrm>
            <a:prstGeom prst="rect">
              <a:avLst/>
            </a:prstGeom>
            <a:noFill/>
          </p:spPr>
          <p:txBody>
            <a:bodyPr wrap="square" lIns="91428" tIns="45718" rIns="91428" bIns="45718" rtlCol="0">
              <a:spAutoFit/>
            </a:bodyPr>
            <a:lstStyle/>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苏联从阿富汗撤军</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不再干涉东欧</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a:p>
              <a:pPr lvl="0" algn="ctr">
                <a:buClrTx/>
                <a:buSzTx/>
                <a:buFontTx/>
              </a:pPr>
              <a:r>
                <a:rPr lang="zh-CN" altLang="en-US" sz="2400" b="1" dirty="0">
                  <a:latin typeface="方正小标宋_GBK" panose="02000000000000000000" charset="-122"/>
                  <a:ea typeface="方正小标宋_GBK" panose="02000000000000000000" charset="-122"/>
                  <a:cs typeface="方正小标宋_GBK" panose="02000000000000000000" charset="-122"/>
                  <a:sym typeface="+mn-ea"/>
                </a:rPr>
                <a:t>放任西方对东欧的“和平演变”</a:t>
              </a:r>
              <a:endParaRPr lang="zh-CN" altLang="en-US" sz="2400" b="1" dirty="0">
                <a:latin typeface="方正小标宋_GBK" panose="02000000000000000000" charset="-122"/>
                <a:ea typeface="方正小标宋_GBK" panose="02000000000000000000" charset="-122"/>
                <a:cs typeface="方正小标宋_GBK" panose="02000000000000000000" charset="-122"/>
                <a:sym typeface="+mn-ea"/>
              </a:endParaRPr>
            </a:p>
          </p:txBody>
        </p:sp>
        <p:grpSp>
          <p:nvGrpSpPr>
            <p:cNvPr id="56" name="组合 55"/>
            <p:cNvGrpSpPr/>
            <p:nvPr/>
          </p:nvGrpSpPr>
          <p:grpSpPr>
            <a:xfrm>
              <a:off x="11083" y="6668"/>
              <a:ext cx="1170" cy="1088"/>
              <a:chOff x="1847850" y="3690233"/>
              <a:chExt cx="742950" cy="690562"/>
            </a:xfrm>
          </p:grpSpPr>
          <p:sp>
            <p:nvSpPr>
              <p:cNvPr id="57" name="流程图: 联系 56"/>
              <p:cNvSpPr/>
              <p:nvPr/>
            </p:nvSpPr>
            <p:spPr>
              <a:xfrm>
                <a:off x="1847850" y="3690233"/>
                <a:ext cx="742949" cy="690562"/>
              </a:xfrm>
              <a:prstGeom prst="flowChartConnector">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58" name="TextBox 57"/>
              <p:cNvSpPr txBox="1"/>
              <p:nvPr/>
            </p:nvSpPr>
            <p:spPr>
              <a:xfrm>
                <a:off x="1890713" y="3830542"/>
                <a:ext cx="700087" cy="398596"/>
              </a:xfrm>
              <a:prstGeom prst="rect">
                <a:avLst/>
              </a:prstGeom>
              <a:noFill/>
              <a:ln>
                <a:noFill/>
              </a:ln>
            </p:spPr>
            <p:txBody>
              <a:bodyPr wrap="square" rtlCol="0">
                <a:spAutoFit/>
              </a:bodyPr>
              <a:lstStyle>
                <a:defPPr>
                  <a:defRPr lang="zh-CN"/>
                </a:defPPr>
                <a:lvl1pPr>
                  <a:defRPr sz="2000" b="1">
                    <a:solidFill>
                      <a:prstClr val="black"/>
                    </a:solidFill>
                    <a:latin typeface="微软雅黑" panose="020B0503020204020204" pitchFamily="34" charset="-122"/>
                    <a:ea typeface="微软雅黑" panose="020B0503020204020204" pitchFamily="34" charset="-122"/>
                  </a:defRPr>
                </a:lvl1pPr>
              </a:lstStyle>
              <a:p>
                <a:r>
                  <a:rPr lang="zh-CN" altLang="en-US" dirty="0"/>
                  <a:t>收缩</a:t>
                </a:r>
                <a:endParaRPr lang="zh-CN" altLang="en-US" dirty="0"/>
              </a:p>
            </p:txBody>
          </p:sp>
        </p:grpSp>
        <p:cxnSp>
          <p:nvCxnSpPr>
            <p:cNvPr id="3" name="直接箭头连接符 2"/>
            <p:cNvCxnSpPr/>
            <p:nvPr/>
          </p:nvCxnSpPr>
          <p:spPr>
            <a:xfrm>
              <a:off x="1477" y="9218"/>
              <a:ext cx="16247" cy="17"/>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28"/>
            <p:cNvSpPr txBox="1"/>
            <p:nvPr/>
          </p:nvSpPr>
          <p:spPr>
            <a:xfrm>
              <a:off x="15169" y="5039"/>
              <a:ext cx="2480" cy="2177"/>
            </a:xfrm>
            <a:prstGeom prst="rect">
              <a:avLst/>
            </a:prstGeom>
            <a:noFill/>
          </p:spPr>
          <p:txBody>
            <a:bodyPr wrap="square" lIns="91428" tIns="45718" rIns="91428" bIns="45718" rtlCol="0">
              <a:spAutoFit/>
            </a:bodyPr>
            <a:lstStyle/>
            <a:p>
              <a:pPr algn="ctr"/>
              <a:r>
                <a:rPr lang="zh-CN" altLang="en-US" sz="2800" b="1" dirty="0"/>
                <a:t>苏联解体冷战结束</a:t>
              </a:r>
              <a:endParaRPr lang="zh-CN" altLang="en-US" sz="2800" b="1" dirty="0"/>
            </a:p>
            <a:p>
              <a:pPr algn="ctr"/>
              <a:r>
                <a:rPr lang="zh-CN" altLang="en-US" sz="2800" b="1" dirty="0"/>
                <a:t>两极崩溃  </a:t>
              </a:r>
              <a:endParaRPr lang="zh-CN" altLang="en-US" sz="2800" b="1" dirty="0"/>
            </a:p>
          </p:txBody>
        </p:sp>
      </p:grpSp>
      <p:sp>
        <p:nvSpPr>
          <p:cNvPr id="9" name="矩形 8"/>
          <p:cNvSpPr/>
          <p:nvPr/>
        </p:nvSpPr>
        <p:spPr>
          <a:xfrm>
            <a:off x="670885" y="332656"/>
            <a:ext cx="10043134" cy="590931"/>
          </a:xfrm>
          <a:prstGeom prst="rect">
            <a:avLst/>
          </a:prstGeom>
        </p:spPr>
        <p:txBody>
          <a:bodyPr wrap="none">
            <a:spAutoFit/>
          </a:bodyPr>
          <a:lstStyle/>
          <a:p>
            <a:pPr fontAlgn="base">
              <a:lnSpc>
                <a:spcPct val="90000"/>
              </a:lnSpc>
              <a:spcBef>
                <a:spcPts val="1000"/>
              </a:spcBef>
              <a:spcAft>
                <a:spcPct val="0"/>
              </a:spcAft>
            </a:pPr>
            <a:r>
              <a:rPr lang="zh-CN" altLang="zh-CN" sz="3600" b="1" dirty="0">
                <a:latin typeface="微软雅黑" panose="020B0503020204020204" pitchFamily="34" charset="-122"/>
                <a:ea typeface="微软雅黑" panose="020B0503020204020204" pitchFamily="34" charset="-122"/>
              </a:rPr>
              <a:t>三、两极格局的瓦解</a:t>
            </a:r>
            <a:r>
              <a:rPr lang="en-US" altLang="zh-CN" sz="3600" b="1" dirty="0">
                <a:latin typeface="微软雅黑" panose="020B0503020204020204" pitchFamily="34" charset="-122"/>
                <a:ea typeface="微软雅黑" panose="020B0503020204020204" pitchFamily="34" charset="-122"/>
              </a:rPr>
              <a:t> </a:t>
            </a:r>
            <a:r>
              <a:rPr lang="zh-CN" altLang="en-US" sz="3200" b="1" dirty="0">
                <a:latin typeface="+mn-ea"/>
              </a:rPr>
              <a:t>（</a:t>
            </a:r>
            <a:r>
              <a:rPr lang="en-US" altLang="zh-CN" sz="3200" b="1" dirty="0">
                <a:latin typeface="+mn-ea"/>
              </a:rPr>
              <a:t>20</a:t>
            </a:r>
            <a:r>
              <a:rPr lang="zh-CN" altLang="en-US" sz="3200" b="1" dirty="0">
                <a:latin typeface="+mn-ea"/>
              </a:rPr>
              <a:t>世纪八九十年代之交）</a:t>
            </a:r>
            <a:r>
              <a:rPr lang="en-US" altLang="zh-CN" sz="3200" b="1" dirty="0">
                <a:latin typeface="+mn-ea"/>
              </a:rPr>
              <a:t>   </a:t>
            </a:r>
            <a:endParaRPr lang="zh-CN" altLang="zh-CN" sz="3200" b="1" dirty="0">
              <a:latin typeface="+mn-ea"/>
            </a:endParaRPr>
          </a:p>
        </p:txBody>
      </p:sp>
      <p:sp>
        <p:nvSpPr>
          <p:cNvPr id="38" name="文本框 2"/>
          <p:cNvSpPr txBox="1"/>
          <p:nvPr/>
        </p:nvSpPr>
        <p:spPr>
          <a:xfrm>
            <a:off x="1096907" y="1057977"/>
            <a:ext cx="8545411" cy="605294"/>
          </a:xfrm>
          <a:prstGeom prst="rect">
            <a:avLst/>
          </a:prstGeom>
          <a:noFill/>
        </p:spPr>
        <p:txBody>
          <a:bodyPr wrap="square" rtlCol="0" anchor="t">
            <a:spAutoFit/>
          </a:bodyPr>
          <a:lstStyle/>
          <a:p>
            <a:pPr>
              <a:lnSpc>
                <a:spcPts val="4000"/>
              </a:lnSpc>
            </a:pPr>
            <a:r>
              <a:rPr lang="en-US" altLang="zh-CN" sz="3200" b="1" dirty="0" smtClean="0">
                <a:solidFill>
                  <a:srgbClr val="0000FF"/>
                </a:solidFill>
                <a:latin typeface="微软雅黑" panose="020B0503020204020204" pitchFamily="34" charset="-122"/>
                <a:ea typeface="微软雅黑" panose="020B0503020204020204" pitchFamily="34" charset="-122"/>
                <a:sym typeface="+mn-ea"/>
              </a:rPr>
              <a:t>1.</a:t>
            </a:r>
            <a:r>
              <a:rPr lang="zh-CN" altLang="en-US" sz="3200" b="1" dirty="0" smtClean="0">
                <a:solidFill>
                  <a:srgbClr val="0000FF"/>
                </a:solidFill>
                <a:latin typeface="微软雅黑" panose="020B0503020204020204" pitchFamily="34" charset="-122"/>
                <a:ea typeface="微软雅黑" panose="020B0503020204020204" pitchFamily="34" charset="-122"/>
                <a:sym typeface="+mn-ea"/>
              </a:rPr>
              <a:t>瓦解标志</a:t>
            </a:r>
            <a:r>
              <a:rPr lang="zh-CN" altLang="en-US" sz="3200" b="1" dirty="0">
                <a:solidFill>
                  <a:srgbClr val="0000FF"/>
                </a:solidFill>
                <a:latin typeface="微软雅黑" panose="020B0503020204020204" pitchFamily="34" charset="-122"/>
                <a:ea typeface="微软雅黑" panose="020B0503020204020204" pitchFamily="34" charset="-122"/>
                <a:sym typeface="+mn-ea"/>
              </a:rPr>
              <a:t>：</a:t>
            </a:r>
            <a:r>
              <a:rPr lang="zh-CN" altLang="en-US" sz="3200" b="1" dirty="0">
                <a:solidFill>
                  <a:schemeClr val="tx1"/>
                </a:solidFill>
                <a:sym typeface="+mn-ea"/>
              </a:rPr>
              <a:t>东欧剧变、</a:t>
            </a:r>
            <a:r>
              <a:rPr lang="zh-CN" altLang="en-US" sz="3200" b="1" dirty="0">
                <a:solidFill>
                  <a:srgbClr val="FF0000"/>
                </a:solidFill>
                <a:sym typeface="+mn-ea"/>
                <a:hlinkClick r:id="" action="ppaction://noaction"/>
              </a:rPr>
              <a:t>苏联解体</a:t>
            </a:r>
            <a:r>
              <a:rPr lang="en-US" altLang="zh-CN" sz="3200" b="1" dirty="0">
                <a:solidFill>
                  <a:srgbClr val="FF0000"/>
                </a:solidFill>
                <a:sym typeface="+mn-ea"/>
              </a:rPr>
              <a:t>  </a:t>
            </a:r>
            <a:endParaRPr lang="en-US" altLang="zh-CN" sz="3200" b="1" dirty="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5"/>
          <p:cNvSpPr/>
          <p:nvPr>
            <p:custDataLst>
              <p:tags r:id="rId1"/>
            </p:custDataLst>
          </p:nvPr>
        </p:nvSpPr>
        <p:spPr>
          <a:xfrm>
            <a:off x="670885" y="923587"/>
            <a:ext cx="7026275" cy="583430"/>
          </a:xfrm>
          <a:prstGeom prst="rect">
            <a:avLst/>
          </a:prstGeom>
          <a:noFill/>
          <a:ln w="9525">
            <a:noFill/>
          </a:ln>
        </p:spPr>
        <p:txBody>
          <a:bodyPr wrap="square">
            <a:spAutoFit/>
          </a:bodyPr>
          <a:lstStyle/>
          <a:p>
            <a:r>
              <a:rPr lang="en-US" altLang="zh-CN" sz="3200" b="1" dirty="0" smtClean="0">
                <a:solidFill>
                  <a:srgbClr val="0000CC"/>
                </a:solidFill>
                <a:latin typeface="微软雅黑" panose="020B0503020204020204" pitchFamily="34" charset="-122"/>
                <a:ea typeface="微软雅黑" panose="020B0503020204020204" pitchFamily="34" charset="-122"/>
              </a:rPr>
              <a:t>2.</a:t>
            </a:r>
            <a:r>
              <a:rPr lang="zh-CN" altLang="en-US" sz="3200" b="1" dirty="0">
                <a:solidFill>
                  <a:srgbClr val="0000CC"/>
                </a:solidFill>
                <a:latin typeface="微软雅黑" panose="020B0503020204020204" pitchFamily="34" charset="-122"/>
                <a:ea typeface="微软雅黑" panose="020B0503020204020204" pitchFamily="34" charset="-122"/>
              </a:rPr>
              <a:t>当今局势：多极化趋势不可逆转</a:t>
            </a:r>
            <a:endParaRPr lang="zh-CN" altLang="en-US" sz="3200" b="1" dirty="0">
              <a:solidFill>
                <a:srgbClr val="0000CC"/>
              </a:solidFill>
              <a:latin typeface="微软雅黑" panose="020B0503020204020204" pitchFamily="34" charset="-122"/>
              <a:ea typeface="微软雅黑" panose="020B0503020204020204" pitchFamily="34" charset="-122"/>
            </a:endParaRPr>
          </a:p>
        </p:txBody>
      </p:sp>
      <p:sp>
        <p:nvSpPr>
          <p:cNvPr id="17415" name="矩形 17414"/>
          <p:cNvSpPr/>
          <p:nvPr>
            <p:custDataLst>
              <p:tags r:id="rId2"/>
            </p:custDataLst>
          </p:nvPr>
        </p:nvSpPr>
        <p:spPr>
          <a:xfrm>
            <a:off x="269590" y="1507017"/>
            <a:ext cx="11658264" cy="1886148"/>
          </a:xfrm>
          <a:prstGeom prst="rect">
            <a:avLst/>
          </a:prstGeom>
          <a:noFill/>
          <a:ln w="9525">
            <a:noFill/>
          </a:ln>
        </p:spPr>
        <p:txBody>
          <a:bodyPr wrap="square">
            <a:spAutoFit/>
          </a:bodyPr>
          <a:lstStyle/>
          <a:p>
            <a:pPr eaLnBrk="0" hangingPunct="0">
              <a:lnSpc>
                <a:spcPts val="3500"/>
              </a:lnSpc>
            </a:pPr>
            <a:r>
              <a:rPr lang="en-US" altLang="zh-CN" sz="3200" b="1" dirty="0" smtClean="0">
                <a:solidFill>
                  <a:srgbClr val="0000FF"/>
                </a:solidFill>
                <a:latin typeface="宋体" panose="02010600030101010101" pitchFamily="2" charset="-122"/>
                <a:ea typeface="宋体" panose="02010600030101010101" pitchFamily="2" charset="-122"/>
              </a:rPr>
              <a:t>★</a:t>
            </a:r>
            <a:r>
              <a:rPr lang="zh-CN" altLang="en-US" sz="3200" b="1" dirty="0" smtClean="0">
                <a:solidFill>
                  <a:srgbClr val="0000FF"/>
                </a:solidFill>
                <a:latin typeface="楷体" panose="02010609060101010101" pitchFamily="49" charset="-122"/>
                <a:ea typeface="楷体" panose="02010609060101010101" pitchFamily="49" charset="-122"/>
              </a:rPr>
              <a:t>对</a:t>
            </a:r>
            <a:r>
              <a:rPr lang="zh-CN" altLang="en-US" sz="3200" b="1" dirty="0">
                <a:solidFill>
                  <a:srgbClr val="0000FF"/>
                </a:solidFill>
                <a:latin typeface="楷体" panose="02010609060101010101" pitchFamily="49" charset="-122"/>
                <a:ea typeface="楷体" panose="02010609060101010101" pitchFamily="49" charset="-122"/>
              </a:rPr>
              <a:t>多极化趋势的理解</a:t>
            </a:r>
            <a:r>
              <a:rPr lang="en-US" altLang="zh-CN" sz="3200" b="1" dirty="0">
                <a:solidFill>
                  <a:srgbClr val="0000FF"/>
                </a:solidFill>
                <a:latin typeface="楷体" panose="02010609060101010101" pitchFamily="49" charset="-122"/>
                <a:ea typeface="楷体" panose="02010609060101010101" pitchFamily="49" charset="-122"/>
              </a:rPr>
              <a:t>:</a:t>
            </a:r>
            <a:endParaRPr lang="en-US" altLang="zh-CN" sz="3200" b="1" dirty="0">
              <a:solidFill>
                <a:srgbClr val="0000FF"/>
              </a:solidFill>
              <a:latin typeface="楷体" panose="02010609060101010101" pitchFamily="49" charset="-122"/>
              <a:ea typeface="楷体" panose="02010609060101010101" pitchFamily="49" charset="-122"/>
            </a:endParaRPr>
          </a:p>
          <a:p>
            <a:pPr eaLnBrk="0" hangingPunct="0">
              <a:lnSpc>
                <a:spcPts val="3500"/>
              </a:lnSpc>
            </a:pPr>
            <a:r>
              <a:rPr lang="zh-CN" altLang="en-US" sz="3200" b="1" dirty="0" smtClean="0">
                <a:latin typeface="楷体" panose="02010609060101010101" pitchFamily="49" charset="-122"/>
                <a:ea typeface="楷体" panose="02010609060101010101" pitchFamily="49" charset="-122"/>
              </a:rPr>
              <a:t>（</a:t>
            </a:r>
            <a:r>
              <a:rPr lang="en-US" altLang="zh-CN" sz="3200" b="1" dirty="0" smtClean="0">
                <a:latin typeface="楷体" panose="02010609060101010101" pitchFamily="49" charset="-122"/>
                <a:ea typeface="楷体" panose="02010609060101010101" pitchFamily="49" charset="-122"/>
              </a:rPr>
              <a:t>1</a:t>
            </a:r>
            <a:r>
              <a:rPr lang="zh-CN" altLang="en-US" sz="3200" b="1" dirty="0" smtClean="0">
                <a:latin typeface="楷体" panose="02010609060101010101" pitchFamily="49" charset="-122"/>
                <a:ea typeface="楷体" panose="02010609060101010101" pitchFamily="49" charset="-122"/>
              </a:rPr>
              <a:t>）多极化</a:t>
            </a:r>
            <a:r>
              <a:rPr lang="zh-CN" altLang="en-US" sz="3200" b="1" dirty="0">
                <a:latin typeface="楷体" panose="02010609060101010101" pitchFamily="49" charset="-122"/>
                <a:ea typeface="楷体" panose="02010609060101010101" pitchFamily="49" charset="-122"/>
              </a:rPr>
              <a:t>趋势出现主要包括美、苏实力的相对衰落趋势，欧洲、日本、中国、第三世界国家的上升趋势</a:t>
            </a:r>
            <a:endParaRPr lang="zh-CN" altLang="en-US" sz="3200" b="1" dirty="0">
              <a:latin typeface="楷体" panose="02010609060101010101" pitchFamily="49" charset="-122"/>
              <a:ea typeface="楷体" panose="02010609060101010101" pitchFamily="49" charset="-122"/>
            </a:endParaRPr>
          </a:p>
          <a:p>
            <a:pPr eaLnBrk="0" hangingPunct="0">
              <a:lnSpc>
                <a:spcPts val="35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）多极化趋势是指一种趋势，一个动态发展</a:t>
            </a:r>
            <a:r>
              <a:rPr lang="zh-CN" altLang="en-US" sz="3200" b="1" dirty="0" smtClean="0">
                <a:latin typeface="楷体" panose="02010609060101010101" pitchFamily="49" charset="-122"/>
                <a:ea typeface="楷体" panose="02010609060101010101" pitchFamily="49" charset="-122"/>
              </a:rPr>
              <a:t>过程。</a:t>
            </a:r>
            <a:endParaRPr lang="zh-CN" altLang="en-US" sz="3200" b="1" dirty="0">
              <a:latin typeface="楷体" panose="02010609060101010101" pitchFamily="49" charset="-122"/>
              <a:ea typeface="楷体" panose="02010609060101010101" pitchFamily="49" charset="-122"/>
            </a:endParaRPr>
          </a:p>
        </p:txBody>
      </p:sp>
      <p:sp>
        <p:nvSpPr>
          <p:cNvPr id="17416" name="矩形 17415"/>
          <p:cNvSpPr/>
          <p:nvPr>
            <p:custDataLst>
              <p:tags r:id="rId3"/>
            </p:custDataLst>
          </p:nvPr>
        </p:nvSpPr>
        <p:spPr>
          <a:xfrm>
            <a:off x="239395" y="3501008"/>
            <a:ext cx="11539855" cy="3168551"/>
          </a:xfrm>
          <a:prstGeom prst="rect">
            <a:avLst/>
          </a:prstGeom>
          <a:noFill/>
          <a:ln w="9525">
            <a:noFill/>
          </a:ln>
        </p:spPr>
        <p:txBody>
          <a:bodyPr wrap="square">
            <a:spAutoFit/>
          </a:bodyPr>
          <a:lstStyle/>
          <a:p>
            <a:pPr eaLnBrk="0" hangingPunct="0">
              <a:lnSpc>
                <a:spcPts val="4000"/>
              </a:lnSpc>
            </a:pPr>
            <a:r>
              <a:rPr lang="en-US" altLang="zh-CN" sz="3200" b="1" dirty="0" smtClean="0">
                <a:solidFill>
                  <a:srgbClr val="0000FF"/>
                </a:solidFill>
                <a:latin typeface="宋体" panose="02010600030101010101" pitchFamily="2" charset="-122"/>
                <a:ea typeface="宋体" panose="02010600030101010101" pitchFamily="2" charset="-122"/>
              </a:rPr>
              <a:t>★</a:t>
            </a:r>
            <a:r>
              <a:rPr lang="zh-CN" altLang="en-US" sz="3200" b="1" dirty="0" smtClean="0">
                <a:solidFill>
                  <a:srgbClr val="0000FF"/>
                </a:solidFill>
                <a:latin typeface="楷体" panose="02010609060101010101" pitchFamily="49" charset="-122"/>
                <a:ea typeface="楷体" panose="02010609060101010101" pitchFamily="49" charset="-122"/>
              </a:rPr>
              <a:t>多极化</a:t>
            </a:r>
            <a:r>
              <a:rPr lang="zh-CN" altLang="en-US" sz="3200" b="1" dirty="0">
                <a:solidFill>
                  <a:srgbClr val="0000FF"/>
                </a:solidFill>
                <a:latin typeface="楷体" panose="02010609060101010101" pitchFamily="49" charset="-122"/>
                <a:ea typeface="楷体" panose="02010609060101010101" pitchFamily="49" charset="-122"/>
              </a:rPr>
              <a:t>趋势对世界历史的影响如何</a:t>
            </a:r>
            <a:r>
              <a:rPr lang="en-US" altLang="zh-CN" sz="3200" b="1" dirty="0">
                <a:solidFill>
                  <a:srgbClr val="0000FF"/>
                </a:solidFill>
                <a:latin typeface="楷体" panose="02010609060101010101" pitchFamily="49" charset="-122"/>
                <a:ea typeface="楷体" panose="02010609060101010101" pitchFamily="49" charset="-122"/>
              </a:rPr>
              <a:t>?</a:t>
            </a:r>
            <a:endParaRPr lang="en-US" altLang="zh-CN" sz="3200" b="1" dirty="0">
              <a:solidFill>
                <a:srgbClr val="0000FF"/>
              </a:solidFill>
              <a:latin typeface="楷体" panose="02010609060101010101" pitchFamily="49" charset="-122"/>
              <a:ea typeface="楷体" panose="02010609060101010101" pitchFamily="49" charset="-122"/>
            </a:endParaRPr>
          </a:p>
          <a:p>
            <a:pPr eaLnBrk="0" hangingPunct="0">
              <a:lnSpc>
                <a:spcPts val="4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）有利于国际关系的民主化和发挥联合国的作用</a:t>
            </a:r>
            <a:r>
              <a:rPr lang="en-US" altLang="zh-CN" sz="3200" b="1" dirty="0">
                <a:latin typeface="楷体" panose="02010609060101010101" pitchFamily="49" charset="-122"/>
                <a:ea typeface="楷体" panose="02010609060101010101" pitchFamily="49" charset="-122"/>
              </a:rPr>
              <a:t>;</a:t>
            </a:r>
            <a:endParaRPr lang="en-US" altLang="zh-CN" sz="3200" b="1" dirty="0">
              <a:latin typeface="楷体" panose="02010609060101010101" pitchFamily="49" charset="-122"/>
              <a:ea typeface="楷体" panose="02010609060101010101" pitchFamily="49" charset="-122"/>
            </a:endParaRPr>
          </a:p>
          <a:p>
            <a:pPr eaLnBrk="0" hangingPunct="0">
              <a:lnSpc>
                <a:spcPts val="4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）有利于世界的和平与发展</a:t>
            </a:r>
            <a:r>
              <a:rPr lang="en-US" altLang="zh-CN" sz="3200" b="1" dirty="0">
                <a:latin typeface="楷体" panose="02010609060101010101" pitchFamily="49" charset="-122"/>
                <a:ea typeface="楷体" panose="02010609060101010101" pitchFamily="49" charset="-122"/>
              </a:rPr>
              <a:t>;</a:t>
            </a:r>
            <a:endParaRPr lang="en-US" altLang="zh-CN" sz="3200" b="1" dirty="0">
              <a:latin typeface="楷体" panose="02010609060101010101" pitchFamily="49" charset="-122"/>
              <a:ea typeface="楷体" panose="02010609060101010101" pitchFamily="49" charset="-122"/>
            </a:endParaRPr>
          </a:p>
          <a:p>
            <a:pPr eaLnBrk="0" hangingPunct="0">
              <a:lnSpc>
                <a:spcPts val="4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）有利于大国关系缓和，制约和削弱霸权主义和强权政治</a:t>
            </a:r>
            <a:r>
              <a:rPr lang="en-US" altLang="zh-CN" sz="3200" b="1" dirty="0">
                <a:latin typeface="楷体" panose="02010609060101010101" pitchFamily="49" charset="-122"/>
                <a:ea typeface="楷体" panose="02010609060101010101" pitchFamily="49" charset="-122"/>
              </a:rPr>
              <a:t>;</a:t>
            </a:r>
            <a:endParaRPr lang="en-US" altLang="zh-CN" sz="3200" b="1" dirty="0">
              <a:latin typeface="楷体" panose="02010609060101010101" pitchFamily="49" charset="-122"/>
              <a:ea typeface="楷体" panose="02010609060101010101" pitchFamily="49" charset="-122"/>
            </a:endParaRPr>
          </a:p>
          <a:p>
            <a:pPr eaLnBrk="0" hangingPunct="0">
              <a:lnSpc>
                <a:spcPts val="4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4</a:t>
            </a:r>
            <a:r>
              <a:rPr lang="zh-CN" altLang="en-US" sz="3200" b="1" dirty="0">
                <a:latin typeface="楷体" panose="02010609060101010101" pitchFamily="49" charset="-122"/>
                <a:ea typeface="楷体" panose="02010609060101010101" pitchFamily="49" charset="-122"/>
              </a:rPr>
              <a:t>）有利于促进世界政治经济文化的协调平衡发展</a:t>
            </a:r>
            <a:r>
              <a:rPr lang="en-US" altLang="zh-CN" sz="3200" b="1" dirty="0">
                <a:latin typeface="楷体" panose="02010609060101010101" pitchFamily="49" charset="-122"/>
                <a:ea typeface="楷体" panose="02010609060101010101" pitchFamily="49" charset="-122"/>
              </a:rPr>
              <a:t>;</a:t>
            </a:r>
            <a:endParaRPr lang="en-US" altLang="zh-CN" sz="3200" b="1" dirty="0">
              <a:latin typeface="楷体" panose="02010609060101010101" pitchFamily="49" charset="-122"/>
              <a:ea typeface="楷体" panose="02010609060101010101" pitchFamily="49" charset="-122"/>
            </a:endParaRPr>
          </a:p>
          <a:p>
            <a:pPr eaLnBrk="0" hangingPunct="0">
              <a:lnSpc>
                <a:spcPts val="4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5</a:t>
            </a:r>
            <a:r>
              <a:rPr lang="zh-CN" altLang="en-US" sz="3200" b="1" dirty="0">
                <a:latin typeface="楷体" panose="02010609060101010101" pitchFamily="49" charset="-122"/>
                <a:ea typeface="楷体" panose="02010609060101010101" pitchFamily="49" charset="-122"/>
              </a:rPr>
              <a:t>）对广大发展中国家来说，是机遇又是</a:t>
            </a:r>
            <a:r>
              <a:rPr lang="zh-CN" altLang="en-US" sz="3200" b="1" dirty="0" smtClean="0">
                <a:latin typeface="楷体" panose="02010609060101010101" pitchFamily="49" charset="-122"/>
                <a:ea typeface="楷体" panose="02010609060101010101" pitchFamily="49" charset="-122"/>
              </a:rPr>
              <a:t>挑战。</a:t>
            </a:r>
            <a:endParaRPr lang="en-US" altLang="zh-CN" sz="3200" b="1" dirty="0">
              <a:latin typeface="楷体" panose="02010609060101010101" pitchFamily="49" charset="-122"/>
              <a:ea typeface="楷体" panose="02010609060101010101" pitchFamily="49" charset="-122"/>
            </a:endParaRPr>
          </a:p>
        </p:txBody>
      </p:sp>
      <p:sp>
        <p:nvSpPr>
          <p:cNvPr id="7" name="矩形 6"/>
          <p:cNvSpPr/>
          <p:nvPr/>
        </p:nvSpPr>
        <p:spPr>
          <a:xfrm>
            <a:off x="670885" y="332656"/>
            <a:ext cx="10043134" cy="590931"/>
          </a:xfrm>
          <a:prstGeom prst="rect">
            <a:avLst/>
          </a:prstGeom>
        </p:spPr>
        <p:txBody>
          <a:bodyPr wrap="none">
            <a:spAutoFit/>
          </a:bodyPr>
          <a:lstStyle/>
          <a:p>
            <a:pPr fontAlgn="base">
              <a:lnSpc>
                <a:spcPct val="90000"/>
              </a:lnSpc>
              <a:spcBef>
                <a:spcPts val="1000"/>
              </a:spcBef>
              <a:spcAft>
                <a:spcPct val="0"/>
              </a:spcAft>
            </a:pPr>
            <a:r>
              <a:rPr lang="zh-CN" altLang="zh-CN" sz="3600" b="1" dirty="0">
                <a:latin typeface="微软雅黑" panose="020B0503020204020204" pitchFamily="34" charset="-122"/>
                <a:ea typeface="微软雅黑" panose="020B0503020204020204" pitchFamily="34" charset="-122"/>
              </a:rPr>
              <a:t>三、两极格局的瓦解</a:t>
            </a:r>
            <a:r>
              <a:rPr lang="en-US" altLang="zh-CN" sz="3600" b="1" dirty="0">
                <a:latin typeface="微软雅黑" panose="020B0503020204020204" pitchFamily="34" charset="-122"/>
                <a:ea typeface="微软雅黑" panose="020B0503020204020204" pitchFamily="34" charset="-122"/>
              </a:rPr>
              <a:t> </a:t>
            </a:r>
            <a:r>
              <a:rPr lang="zh-CN" altLang="en-US" sz="3200" b="1" dirty="0">
                <a:latin typeface="+mn-ea"/>
              </a:rPr>
              <a:t>（</a:t>
            </a:r>
            <a:r>
              <a:rPr lang="en-US" altLang="zh-CN" sz="3200" b="1" dirty="0">
                <a:latin typeface="+mn-ea"/>
              </a:rPr>
              <a:t>20</a:t>
            </a:r>
            <a:r>
              <a:rPr lang="zh-CN" altLang="en-US" sz="3200" b="1" dirty="0">
                <a:latin typeface="+mn-ea"/>
              </a:rPr>
              <a:t>世纪八九十年代之交）</a:t>
            </a:r>
            <a:r>
              <a:rPr lang="en-US" altLang="zh-CN" sz="3200" b="1" dirty="0">
                <a:latin typeface="+mn-ea"/>
              </a:rPr>
              <a:t>   </a:t>
            </a:r>
            <a:endParaRPr lang="zh-CN" altLang="zh-CN" sz="3200" b="1"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extBox 1048621"/>
          <p:cNvSpPr txBox="1"/>
          <p:nvPr/>
        </p:nvSpPr>
        <p:spPr>
          <a:xfrm>
            <a:off x="2046497" y="340855"/>
            <a:ext cx="8097420" cy="646331"/>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zh-CN" altLang="zh-CN" sz="3600" b="1" dirty="0" smtClean="0">
                <a:solidFill>
                  <a:srgbClr val="D60093"/>
                </a:solidFill>
                <a:latin typeface="+mn-ea"/>
              </a:rPr>
              <a:t>二</a:t>
            </a:r>
            <a:r>
              <a:rPr lang="zh-CN" altLang="zh-CN" sz="3600" b="1" dirty="0">
                <a:solidFill>
                  <a:srgbClr val="D60093"/>
                </a:solidFill>
                <a:latin typeface="+mn-ea"/>
              </a:rPr>
              <a:t>战后国际秩序和国际格局之间的</a:t>
            </a:r>
            <a:r>
              <a:rPr lang="zh-CN" altLang="zh-CN" sz="3600" b="1" dirty="0" smtClean="0">
                <a:solidFill>
                  <a:srgbClr val="D60093"/>
                </a:solidFill>
                <a:latin typeface="+mn-ea"/>
              </a:rPr>
              <a:t>联系</a:t>
            </a:r>
            <a:endParaRPr lang="x-none" sz="3600" b="1" dirty="0">
              <a:solidFill>
                <a:srgbClr val="D60093"/>
              </a:solidFill>
              <a:latin typeface="+mn-ea"/>
            </a:endParaRPr>
          </a:p>
        </p:txBody>
      </p:sp>
      <p:sp>
        <p:nvSpPr>
          <p:cNvPr id="1048623" name="TextBox 1048622"/>
          <p:cNvSpPr txBox="1"/>
          <p:nvPr/>
        </p:nvSpPr>
        <p:spPr>
          <a:xfrm>
            <a:off x="299016" y="1262883"/>
            <a:ext cx="2711748" cy="1631216"/>
          </a:xfrm>
          <a:prstGeom prst="rect">
            <a:avLst/>
          </a:prstGeom>
        </p:spPr>
        <p:txBody>
          <a:bodyPr wrap="square" rtlCol="0">
            <a:spAutoFit/>
          </a:bodyPr>
          <a:lstStyle/>
          <a:p>
            <a:r>
              <a:rPr lang="zh-CN" altLang="zh-CN" sz="3200" b="1" dirty="0">
                <a:solidFill>
                  <a:srgbClr val="000000"/>
                </a:solidFill>
              </a:rPr>
              <a:t>国际秩序：</a:t>
            </a:r>
            <a:endParaRPr lang="x-none" sz="3600" b="1" dirty="0">
              <a:solidFill>
                <a:srgbClr val="000000"/>
              </a:solidFill>
            </a:endParaRPr>
          </a:p>
          <a:p>
            <a:r>
              <a:rPr lang="zh-CN" altLang="zh-CN" sz="3200" b="1" dirty="0">
                <a:solidFill>
                  <a:srgbClr val="000000"/>
                </a:solidFill>
              </a:rPr>
              <a:t>雅尔塔体系</a:t>
            </a:r>
            <a:endParaRPr lang="x-none" sz="3600" b="1" dirty="0">
              <a:solidFill>
                <a:srgbClr val="000000"/>
              </a:solidFill>
            </a:endParaRPr>
          </a:p>
          <a:p>
            <a:r>
              <a:rPr lang="en-US" altLang="zh-CN" sz="3200" b="1" dirty="0">
                <a:solidFill>
                  <a:srgbClr val="000000"/>
                </a:solidFill>
              </a:rPr>
              <a:t>1945</a:t>
            </a:r>
            <a:r>
              <a:rPr lang="zh-CN" altLang="zh-CN" sz="3200" b="1" dirty="0">
                <a:solidFill>
                  <a:srgbClr val="000000"/>
                </a:solidFill>
              </a:rPr>
              <a:t>年</a:t>
            </a:r>
            <a:endParaRPr lang="x-none" sz="2400" b="1" dirty="0">
              <a:solidFill>
                <a:srgbClr val="000000"/>
              </a:solidFill>
            </a:endParaRPr>
          </a:p>
        </p:txBody>
      </p:sp>
      <p:sp>
        <p:nvSpPr>
          <p:cNvPr id="1048624" name="TextBox 1048623"/>
          <p:cNvSpPr txBox="1"/>
          <p:nvPr/>
        </p:nvSpPr>
        <p:spPr>
          <a:xfrm>
            <a:off x="4715677" y="1255639"/>
            <a:ext cx="2396633" cy="1569660"/>
          </a:xfrm>
          <a:prstGeom prst="rect">
            <a:avLst/>
          </a:prstGeom>
        </p:spPr>
        <p:txBody>
          <a:bodyPr wrap="square" rtlCol="0">
            <a:spAutoFit/>
          </a:bodyPr>
          <a:lstStyle/>
          <a:p>
            <a:r>
              <a:rPr lang="x-none" sz="3200" b="1" dirty="0">
                <a:solidFill>
                  <a:srgbClr val="000000"/>
                </a:solidFill>
              </a:rPr>
              <a:t>国际格局：</a:t>
            </a:r>
            <a:endParaRPr lang="x-none" sz="3600" b="1" dirty="0">
              <a:solidFill>
                <a:srgbClr val="000000"/>
              </a:solidFill>
            </a:endParaRPr>
          </a:p>
          <a:p>
            <a:r>
              <a:rPr lang="x-none" sz="3200" b="1" dirty="0">
                <a:solidFill>
                  <a:srgbClr val="000000"/>
                </a:solidFill>
              </a:rPr>
              <a:t>两极格局</a:t>
            </a:r>
            <a:endParaRPr lang="x-none" sz="3600" b="1" dirty="0">
              <a:solidFill>
                <a:srgbClr val="000000"/>
              </a:solidFill>
            </a:endParaRPr>
          </a:p>
          <a:p>
            <a:r>
              <a:rPr lang="x-none" sz="3200" b="1" dirty="0" smtClean="0">
                <a:solidFill>
                  <a:srgbClr val="000000"/>
                </a:solidFill>
              </a:rPr>
              <a:t>1955</a:t>
            </a:r>
            <a:r>
              <a:rPr lang="zh-CN" sz="3200" b="1" dirty="0" smtClean="0">
                <a:solidFill>
                  <a:srgbClr val="000000"/>
                </a:solidFill>
              </a:rPr>
              <a:t>—</a:t>
            </a:r>
            <a:r>
              <a:rPr lang="en-US" altLang="zh-CN" sz="3200" b="1" dirty="0" smtClean="0">
                <a:solidFill>
                  <a:srgbClr val="000000"/>
                </a:solidFill>
              </a:rPr>
              <a:t>1991</a:t>
            </a:r>
            <a:endParaRPr lang="x-none" sz="2400" b="1" dirty="0">
              <a:solidFill>
                <a:srgbClr val="000000"/>
              </a:solidFill>
            </a:endParaRPr>
          </a:p>
        </p:txBody>
      </p:sp>
      <p:sp>
        <p:nvSpPr>
          <p:cNvPr id="1048625" name="TextBox 1048624"/>
          <p:cNvSpPr txBox="1"/>
          <p:nvPr/>
        </p:nvSpPr>
        <p:spPr>
          <a:xfrm>
            <a:off x="9120996" y="1324439"/>
            <a:ext cx="2737343" cy="1569660"/>
          </a:xfrm>
          <a:prstGeom prst="rect">
            <a:avLst/>
          </a:prstGeom>
        </p:spPr>
        <p:txBody>
          <a:bodyPr wrap="square" rtlCol="0">
            <a:spAutoFit/>
          </a:bodyPr>
          <a:lstStyle/>
          <a:p>
            <a:r>
              <a:rPr lang="zh-CN" altLang="zh-CN" sz="3200" b="1" dirty="0">
                <a:solidFill>
                  <a:srgbClr val="000000"/>
                </a:solidFill>
              </a:rPr>
              <a:t>对抗形式：</a:t>
            </a:r>
            <a:endParaRPr lang="x-none" sz="3600" b="1" dirty="0">
              <a:solidFill>
                <a:srgbClr val="000000"/>
              </a:solidFill>
            </a:endParaRPr>
          </a:p>
          <a:p>
            <a:r>
              <a:rPr lang="zh-CN" altLang="zh-CN" sz="3200" b="1" dirty="0">
                <a:solidFill>
                  <a:srgbClr val="000000"/>
                </a:solidFill>
              </a:rPr>
              <a:t>冷战</a:t>
            </a:r>
            <a:endParaRPr lang="x-none" sz="3600" b="1" dirty="0">
              <a:solidFill>
                <a:srgbClr val="000000"/>
              </a:solidFill>
            </a:endParaRPr>
          </a:p>
          <a:p>
            <a:r>
              <a:rPr lang="en-US" altLang="zh-CN" sz="3200" b="1" dirty="0" smtClean="0">
                <a:solidFill>
                  <a:srgbClr val="000000"/>
                </a:solidFill>
              </a:rPr>
              <a:t>1947</a:t>
            </a:r>
            <a:r>
              <a:rPr lang="zh-CN" altLang="zh-CN" sz="3200" b="1" dirty="0" smtClean="0">
                <a:solidFill>
                  <a:srgbClr val="000000"/>
                </a:solidFill>
              </a:rPr>
              <a:t>－</a:t>
            </a:r>
            <a:r>
              <a:rPr lang="en-US" altLang="zh-CN" sz="3200" b="1" dirty="0" smtClean="0">
                <a:solidFill>
                  <a:srgbClr val="000000"/>
                </a:solidFill>
              </a:rPr>
              <a:t>1991</a:t>
            </a:r>
            <a:endParaRPr lang="x-none" sz="2400" b="1" dirty="0">
              <a:solidFill>
                <a:srgbClr val="000000"/>
              </a:solidFill>
            </a:endParaRPr>
          </a:p>
        </p:txBody>
      </p:sp>
      <p:sp>
        <p:nvSpPr>
          <p:cNvPr id="1048626" name="五边形 1048625"/>
          <p:cNvSpPr/>
          <p:nvPr/>
        </p:nvSpPr>
        <p:spPr>
          <a:xfrm>
            <a:off x="2718920" y="1725734"/>
            <a:ext cx="1833023" cy="767071"/>
          </a:xfrm>
          <a:prstGeom prst="homePlate">
            <a:avLst/>
          </a:prstGeom>
          <a:solidFill>
            <a:srgbClr val="FFFFFF"/>
          </a:solidFill>
          <a:ln w="25400">
            <a:solidFill>
              <a:srgbClr val="666666"/>
            </a:solidFill>
          </a:ln>
        </p:spPr>
        <p:txBody>
          <a:bodyPr anchor="ctr"/>
          <a:lstStyle/>
          <a:p>
            <a:pPr algn="ctr"/>
            <a:r>
              <a:rPr lang="zh-CN" altLang="zh-CN" sz="2400" b="1" dirty="0">
                <a:latin typeface="微软雅黑" panose="020B0503020204020204" pitchFamily="34" charset="-122"/>
                <a:ea typeface="微软雅黑" panose="020B0503020204020204" pitchFamily="34" charset="-122"/>
              </a:rPr>
              <a:t>奠定框架</a:t>
            </a:r>
            <a:endParaRPr lang="x-none" sz="2800" b="1" dirty="0">
              <a:latin typeface="微软雅黑" panose="020B0503020204020204" pitchFamily="34" charset="-122"/>
              <a:ea typeface="微软雅黑" panose="020B0503020204020204" pitchFamily="34" charset="-122"/>
            </a:endParaRPr>
          </a:p>
          <a:p>
            <a:pPr algn="ctr"/>
            <a:r>
              <a:rPr lang="zh-CN" altLang="zh-CN" sz="2400" b="1" dirty="0">
                <a:latin typeface="微软雅黑" panose="020B0503020204020204" pitchFamily="34" charset="-122"/>
                <a:ea typeface="微软雅黑" panose="020B0503020204020204" pitchFamily="34" charset="-122"/>
              </a:rPr>
              <a:t>集中体现</a:t>
            </a:r>
            <a:endParaRPr lang="x-none" b="1" dirty="0">
              <a:latin typeface="微软雅黑" panose="020B0503020204020204" pitchFamily="34" charset="-122"/>
              <a:ea typeface="微软雅黑" panose="020B0503020204020204" pitchFamily="34" charset="-122"/>
            </a:endParaRPr>
          </a:p>
        </p:txBody>
      </p:sp>
      <p:sp>
        <p:nvSpPr>
          <p:cNvPr id="1048627" name="五边形 1048626"/>
          <p:cNvSpPr/>
          <p:nvPr/>
        </p:nvSpPr>
        <p:spPr>
          <a:xfrm>
            <a:off x="7112310" y="1656934"/>
            <a:ext cx="1833023" cy="767071"/>
          </a:xfrm>
          <a:prstGeom prst="homePlate">
            <a:avLst/>
          </a:prstGeom>
          <a:solidFill>
            <a:srgbClr val="FFFFFF"/>
          </a:solidFill>
          <a:ln w="25400">
            <a:solidFill>
              <a:srgbClr val="666666"/>
            </a:solidFill>
          </a:ln>
        </p:spPr>
        <p:txBody>
          <a:bodyPr anchor="ct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r>
              <a:rPr lang="zh-CN" altLang="zh-CN" sz="2400" b="1" dirty="0">
                <a:ea typeface="微软雅黑" panose="020B0503020204020204" pitchFamily="34" charset="-122"/>
              </a:rPr>
              <a:t>促成形成</a:t>
            </a:r>
            <a:endParaRPr lang="x-none" sz="2800" b="1" dirty="0"/>
          </a:p>
          <a:p>
            <a:pPr algn="ctr"/>
            <a:r>
              <a:rPr lang="zh-CN" altLang="zh-CN" sz="2400" b="1" dirty="0">
                <a:ea typeface="微软雅黑" panose="020B0503020204020204" pitchFamily="34" charset="-122"/>
              </a:rPr>
              <a:t>对抗形式</a:t>
            </a:r>
            <a:endParaRPr lang="x-none" b="1" dirty="0"/>
          </a:p>
        </p:txBody>
      </p:sp>
      <p:sp>
        <p:nvSpPr>
          <p:cNvPr id="1048628" name="左弧形箭头 1048627"/>
          <p:cNvSpPr/>
          <p:nvPr/>
        </p:nvSpPr>
        <p:spPr>
          <a:xfrm>
            <a:off x="3358902" y="2825299"/>
            <a:ext cx="974573" cy="1035749"/>
          </a:xfrm>
          <a:prstGeom prst="curvedRightArrow">
            <a:avLst/>
          </a:prstGeom>
          <a:solidFill>
            <a:srgbClr val="E1793C"/>
          </a:solidFill>
        </p:spPr>
        <p:txBody>
          <a:bodyPr anchor="ctr"/>
          <a:lstStyle/>
          <a:p>
            <a:pPr algn="ctr"/>
            <a:endParaRPr lang="x-none"/>
          </a:p>
        </p:txBody>
      </p:sp>
      <p:sp>
        <p:nvSpPr>
          <p:cNvPr id="1048629" name="右弧形箭头 1048628"/>
          <p:cNvSpPr/>
          <p:nvPr/>
        </p:nvSpPr>
        <p:spPr>
          <a:xfrm>
            <a:off x="7112310" y="2825299"/>
            <a:ext cx="962626" cy="1035749"/>
          </a:xfrm>
          <a:prstGeom prst="curvedLeftArrow">
            <a:avLst/>
          </a:prstGeom>
          <a:solidFill>
            <a:srgbClr val="E1793C"/>
          </a:solidFill>
        </p:spPr>
        <p:txBody>
          <a:bodyPr anchor="ctr"/>
          <a:lstStyle/>
          <a:p>
            <a:pPr algn="ctr"/>
            <a:endParaRPr lang="x-none"/>
          </a:p>
        </p:txBody>
      </p:sp>
      <p:sp>
        <p:nvSpPr>
          <p:cNvPr id="1048630" name="TextBox 1048629"/>
          <p:cNvSpPr txBox="1"/>
          <p:nvPr/>
        </p:nvSpPr>
        <p:spPr>
          <a:xfrm>
            <a:off x="4798169" y="3229515"/>
            <a:ext cx="2231647" cy="769441"/>
          </a:xfrm>
          <a:prstGeom prst="rect">
            <a:avLst/>
          </a:prstGeom>
        </p:spPr>
        <p:txBody>
          <a:bodyPr wrap="square" rtlCol="0">
            <a:spAutoFit/>
          </a:bodyPr>
          <a:lstStyle/>
          <a:p>
            <a:r>
              <a:rPr lang="zh-CN" altLang="zh-CN" sz="4400" b="1" dirty="0">
                <a:solidFill>
                  <a:srgbClr val="FF0000"/>
                </a:solidFill>
                <a:latin typeface="微软雅黑" panose="020B0503020204020204" pitchFamily="34" charset="-122"/>
                <a:ea typeface="微软雅黑" panose="020B0503020204020204" pitchFamily="34" charset="-122"/>
              </a:rPr>
              <a:t>多极化</a:t>
            </a:r>
            <a:endParaRPr lang="x-none" sz="2800" b="1" dirty="0">
              <a:solidFill>
                <a:srgbClr val="FF0000"/>
              </a:solidFill>
              <a:latin typeface="微软雅黑" panose="020B0503020204020204" pitchFamily="34" charset="-122"/>
              <a:ea typeface="微软雅黑" panose="020B0503020204020204" pitchFamily="34" charset="-122"/>
            </a:endParaRPr>
          </a:p>
        </p:txBody>
      </p:sp>
      <p:sp>
        <p:nvSpPr>
          <p:cNvPr id="1048631" name="TextBox 1048630"/>
          <p:cNvSpPr txBox="1"/>
          <p:nvPr/>
        </p:nvSpPr>
        <p:spPr>
          <a:xfrm>
            <a:off x="1326381" y="3998956"/>
            <a:ext cx="9224900" cy="584775"/>
          </a:xfrm>
          <a:prstGeom prst="rect">
            <a:avLst/>
          </a:prstGeom>
        </p:spPr>
        <p:txBody>
          <a:bodyPr wrap="square" rtlCol="0">
            <a:spAutoFit/>
          </a:bodyPr>
          <a:lstStyle/>
          <a:p>
            <a:r>
              <a:rPr lang="zh-CN" altLang="zh-CN" sz="3200" b="1" dirty="0">
                <a:solidFill>
                  <a:srgbClr val="CC0066"/>
                </a:solidFill>
              </a:rPr>
              <a:t>两极格局产生</a:t>
            </a:r>
            <a:r>
              <a:rPr lang="zh-CN" altLang="zh-CN" sz="3200" b="1" dirty="0" smtClean="0">
                <a:solidFill>
                  <a:srgbClr val="CC0066"/>
                </a:solidFill>
              </a:rPr>
              <a:t>多极</a:t>
            </a:r>
            <a:r>
              <a:rPr lang="zh-CN" altLang="en-US" sz="3200" b="1" dirty="0" smtClean="0">
                <a:solidFill>
                  <a:srgbClr val="CC0066"/>
                </a:solidFill>
              </a:rPr>
              <a:t>化</a:t>
            </a:r>
            <a:r>
              <a:rPr lang="zh-CN" altLang="zh-CN" sz="3200" b="1" dirty="0" smtClean="0">
                <a:solidFill>
                  <a:srgbClr val="CC0066"/>
                </a:solidFill>
              </a:rPr>
              <a:t>，多极</a:t>
            </a:r>
            <a:r>
              <a:rPr lang="zh-CN" altLang="en-US" sz="3200" b="1" dirty="0" smtClean="0">
                <a:solidFill>
                  <a:srgbClr val="CC0066"/>
                </a:solidFill>
              </a:rPr>
              <a:t>化</a:t>
            </a:r>
            <a:r>
              <a:rPr lang="zh-CN" altLang="zh-CN" sz="3200" b="1" dirty="0" smtClean="0">
                <a:solidFill>
                  <a:srgbClr val="CC0066"/>
                </a:solidFill>
              </a:rPr>
              <a:t>发展冲</a:t>
            </a:r>
            <a:r>
              <a:rPr lang="zh-CN" altLang="en-US" sz="3200" b="1" dirty="0" smtClean="0">
                <a:solidFill>
                  <a:srgbClr val="CC0066"/>
                </a:solidFill>
              </a:rPr>
              <a:t>击</a:t>
            </a:r>
            <a:r>
              <a:rPr lang="zh-CN" altLang="zh-CN" sz="3200" b="1" dirty="0" smtClean="0">
                <a:solidFill>
                  <a:srgbClr val="CC0066"/>
                </a:solidFill>
              </a:rPr>
              <a:t>两极</a:t>
            </a:r>
            <a:r>
              <a:rPr lang="zh-CN" altLang="en-US" sz="3200" b="1" dirty="0" smtClean="0">
                <a:solidFill>
                  <a:srgbClr val="CC0066"/>
                </a:solidFill>
              </a:rPr>
              <a:t>格局</a:t>
            </a:r>
            <a:endParaRPr lang="x-none" sz="2400" b="1" dirty="0">
              <a:solidFill>
                <a:srgbClr val="CC0066"/>
              </a:solidFill>
            </a:endParaRPr>
          </a:p>
        </p:txBody>
      </p:sp>
      <p:grpSp>
        <p:nvGrpSpPr>
          <p:cNvPr id="12" name="Group 2"/>
          <p:cNvGrpSpPr/>
          <p:nvPr/>
        </p:nvGrpSpPr>
        <p:grpSpPr bwMode="auto">
          <a:xfrm>
            <a:off x="299016" y="5683477"/>
            <a:ext cx="3332432" cy="1358235"/>
            <a:chOff x="0" y="0"/>
            <a:chExt cx="1588" cy="648"/>
          </a:xfrm>
        </p:grpSpPr>
        <p:sp>
          <p:nvSpPr>
            <p:cNvPr id="13" name="AutoShape 3"/>
            <p:cNvSpPr>
              <a:spLocks noChangeArrowheads="1"/>
            </p:cNvSpPr>
            <p:nvPr/>
          </p:nvSpPr>
          <p:spPr bwMode="auto">
            <a:xfrm>
              <a:off x="137" y="0"/>
              <a:ext cx="1316" cy="136"/>
            </a:xfrm>
            <a:prstGeom prst="leftRightArrow">
              <a:avLst>
                <a:gd name="adj1" fmla="val 50000"/>
                <a:gd name="adj2" fmla="val 193529"/>
              </a:avLst>
            </a:prstGeom>
            <a:solidFill>
              <a:srgbClr val="6600FF"/>
            </a:solidFill>
            <a:ln w="9525">
              <a:solidFill>
                <a:srgbClr val="000066"/>
              </a:solidFill>
              <a:miter lim="800000"/>
            </a:ln>
          </p:spPr>
          <p:txBody>
            <a:bodyPr wrap="none" lIns="88007" tIns="44003" rIns="88007" bIns="44003" anchor="ct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700">
                <a:solidFill>
                  <a:srgbClr val="0B1AA7"/>
                </a:solidFill>
                <a:latin typeface="Tahoma" panose="020B0604030504040204" pitchFamily="34" charset="0"/>
              </a:endParaRPr>
            </a:p>
          </p:txBody>
        </p:sp>
        <p:sp>
          <p:nvSpPr>
            <p:cNvPr id="14" name="Text Box 4"/>
            <p:cNvSpPr txBox="1">
              <a:spLocks noChangeArrowheads="1"/>
            </p:cNvSpPr>
            <p:nvPr/>
          </p:nvSpPr>
          <p:spPr bwMode="auto">
            <a:xfrm>
              <a:off x="0" y="409"/>
              <a:ext cx="158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7" tIns="44003" rIns="88007" bIns="44003">
              <a:spAutoFit/>
            </a:bodyP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endParaRPr lang="zh-CN" altLang="zh-CN" sz="2700" b="1" i="1">
                <a:ea typeface="楷体_GB2312" pitchFamily="49" charset="-122"/>
              </a:endParaRPr>
            </a:p>
          </p:txBody>
        </p:sp>
      </p:grpSp>
      <p:grpSp>
        <p:nvGrpSpPr>
          <p:cNvPr id="15" name="Group 5"/>
          <p:cNvGrpSpPr/>
          <p:nvPr/>
        </p:nvGrpSpPr>
        <p:grpSpPr bwMode="auto">
          <a:xfrm>
            <a:off x="4603401" y="4931233"/>
            <a:ext cx="2990222" cy="2009818"/>
            <a:chOff x="0" y="0"/>
            <a:chExt cx="1769" cy="1488"/>
          </a:xfrm>
        </p:grpSpPr>
        <p:sp>
          <p:nvSpPr>
            <p:cNvPr id="16" name="AutoShape 6"/>
            <p:cNvSpPr>
              <a:spLocks noChangeArrowheads="1"/>
            </p:cNvSpPr>
            <p:nvPr/>
          </p:nvSpPr>
          <p:spPr bwMode="auto">
            <a:xfrm>
              <a:off x="0" y="407"/>
              <a:ext cx="1769" cy="182"/>
            </a:xfrm>
            <a:prstGeom prst="leftRightArrow">
              <a:avLst>
                <a:gd name="adj1" fmla="val 50000"/>
                <a:gd name="adj2" fmla="val 194396"/>
              </a:avLst>
            </a:prstGeom>
            <a:solidFill>
              <a:srgbClr val="6600FF"/>
            </a:solidFill>
            <a:ln w="9525">
              <a:solidFill>
                <a:srgbClr val="000066"/>
              </a:solidFill>
              <a:miter lim="800000"/>
            </a:ln>
          </p:spPr>
          <p:txBody>
            <a:bodyPr wrap="none" lIns="88007" tIns="44003" rIns="88007" bIns="44003" anchor="ct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700"/>
            </a:p>
          </p:txBody>
        </p:sp>
        <p:sp>
          <p:nvSpPr>
            <p:cNvPr id="17" name="Line 7"/>
            <p:cNvSpPr>
              <a:spLocks noChangeShapeType="1"/>
            </p:cNvSpPr>
            <p:nvPr/>
          </p:nvSpPr>
          <p:spPr bwMode="auto">
            <a:xfrm flipH="1">
              <a:off x="545" y="543"/>
              <a:ext cx="271" cy="499"/>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8"/>
            <p:cNvSpPr>
              <a:spLocks noChangeShapeType="1"/>
            </p:cNvSpPr>
            <p:nvPr/>
          </p:nvSpPr>
          <p:spPr bwMode="auto">
            <a:xfrm flipV="1">
              <a:off x="862" y="0"/>
              <a:ext cx="272" cy="453"/>
            </a:xfrm>
            <a:prstGeom prst="line">
              <a:avLst/>
            </a:prstGeom>
            <a:noFill/>
            <a:ln w="50800">
              <a:solidFill>
                <a:srgbClr val="000066"/>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Line 9"/>
            <p:cNvSpPr>
              <a:spLocks noChangeShapeType="1"/>
            </p:cNvSpPr>
            <p:nvPr/>
          </p:nvSpPr>
          <p:spPr bwMode="auto">
            <a:xfrm>
              <a:off x="817" y="543"/>
              <a:ext cx="499" cy="499"/>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Text Box 10"/>
            <p:cNvSpPr txBox="1">
              <a:spLocks noChangeArrowheads="1"/>
            </p:cNvSpPr>
            <p:nvPr/>
          </p:nvSpPr>
          <p:spPr bwMode="auto">
            <a:xfrm>
              <a:off x="0" y="1177"/>
              <a:ext cx="172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7" tIns="44003" rIns="88007" bIns="44003">
              <a:spAutoFit/>
            </a:bodyP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endParaRPr lang="zh-CN" altLang="zh-CN" sz="2700" b="1" i="1">
                <a:ea typeface="楷体_GB2312" pitchFamily="49" charset="-122"/>
              </a:endParaRPr>
            </a:p>
          </p:txBody>
        </p:sp>
      </p:grpSp>
      <p:grpSp>
        <p:nvGrpSpPr>
          <p:cNvPr id="21" name="Group 11"/>
          <p:cNvGrpSpPr/>
          <p:nvPr/>
        </p:nvGrpSpPr>
        <p:grpSpPr bwMode="auto">
          <a:xfrm>
            <a:off x="8188933" y="4997947"/>
            <a:ext cx="3360044" cy="1759744"/>
            <a:chOff x="0" y="0"/>
            <a:chExt cx="1724" cy="1403"/>
          </a:xfrm>
        </p:grpSpPr>
        <p:sp>
          <p:nvSpPr>
            <p:cNvPr id="22" name="Line 12"/>
            <p:cNvSpPr>
              <a:spLocks noChangeShapeType="1"/>
            </p:cNvSpPr>
            <p:nvPr/>
          </p:nvSpPr>
          <p:spPr bwMode="auto">
            <a:xfrm>
              <a:off x="681" y="589"/>
              <a:ext cx="862" cy="0"/>
            </a:xfrm>
            <a:prstGeom prst="line">
              <a:avLst/>
            </a:prstGeom>
            <a:noFill/>
            <a:ln w="101600">
              <a:solidFill>
                <a:srgbClr val="0B1AA7"/>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 name="Line 13"/>
            <p:cNvSpPr>
              <a:spLocks noChangeShapeType="1"/>
            </p:cNvSpPr>
            <p:nvPr/>
          </p:nvSpPr>
          <p:spPr bwMode="auto">
            <a:xfrm flipH="1" flipV="1">
              <a:off x="318" y="317"/>
              <a:ext cx="363" cy="272"/>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 name="Line 14"/>
            <p:cNvSpPr>
              <a:spLocks noChangeShapeType="1"/>
            </p:cNvSpPr>
            <p:nvPr/>
          </p:nvSpPr>
          <p:spPr bwMode="auto">
            <a:xfrm flipV="1">
              <a:off x="681" y="0"/>
              <a:ext cx="0" cy="589"/>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15"/>
            <p:cNvSpPr>
              <a:spLocks noChangeShapeType="1"/>
            </p:cNvSpPr>
            <p:nvPr/>
          </p:nvSpPr>
          <p:spPr bwMode="auto">
            <a:xfrm flipH="1">
              <a:off x="227" y="589"/>
              <a:ext cx="454" cy="318"/>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 name="Line 16"/>
            <p:cNvSpPr>
              <a:spLocks noChangeShapeType="1"/>
            </p:cNvSpPr>
            <p:nvPr/>
          </p:nvSpPr>
          <p:spPr bwMode="auto">
            <a:xfrm>
              <a:off x="681" y="589"/>
              <a:ext cx="363" cy="363"/>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Text Box 17"/>
            <p:cNvSpPr txBox="1">
              <a:spLocks noChangeArrowheads="1"/>
            </p:cNvSpPr>
            <p:nvPr/>
          </p:nvSpPr>
          <p:spPr bwMode="auto">
            <a:xfrm>
              <a:off x="0" y="1088"/>
              <a:ext cx="172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7" tIns="44003" rIns="88007" bIns="44003">
              <a:spAutoFit/>
            </a:bodyPr>
            <a:lstStyle>
              <a:lvl1pPr defTabSz="881380">
                <a:defRPr>
                  <a:solidFill>
                    <a:schemeClr val="tx1"/>
                  </a:solidFill>
                  <a:latin typeface="Arial" panose="020B0604020202020204" pitchFamily="34" charset="0"/>
                  <a:ea typeface="宋体" panose="02010600030101010101" pitchFamily="2" charset="-122"/>
                </a:defRPr>
              </a:lvl1pPr>
              <a:lvl2pPr marL="716280" indent="-276225" defTabSz="881380">
                <a:defRPr>
                  <a:solidFill>
                    <a:schemeClr val="tx1"/>
                  </a:solidFill>
                  <a:latin typeface="Arial" panose="020B0604020202020204" pitchFamily="34" charset="0"/>
                  <a:ea typeface="宋体" panose="02010600030101010101" pitchFamily="2" charset="-122"/>
                </a:defRPr>
              </a:lvl2pPr>
              <a:lvl3pPr marL="1100455" indent="-219075" defTabSz="881380">
                <a:defRPr>
                  <a:solidFill>
                    <a:schemeClr val="tx1"/>
                  </a:solidFill>
                  <a:latin typeface="Arial" panose="020B0604020202020204" pitchFamily="34" charset="0"/>
                  <a:ea typeface="宋体" panose="02010600030101010101" pitchFamily="2" charset="-122"/>
                </a:defRPr>
              </a:lvl3pPr>
              <a:lvl4pPr marL="1539875" indent="-219075" defTabSz="881380">
                <a:defRPr>
                  <a:solidFill>
                    <a:schemeClr val="tx1"/>
                  </a:solidFill>
                  <a:latin typeface="Arial" panose="020B0604020202020204" pitchFamily="34" charset="0"/>
                  <a:ea typeface="宋体" panose="02010600030101010101" pitchFamily="2" charset="-122"/>
                </a:defRPr>
              </a:lvl4pPr>
              <a:lvl5pPr marL="1981200" indent="-222250" defTabSz="881380">
                <a:defRPr>
                  <a:solidFill>
                    <a:schemeClr val="tx1"/>
                  </a:solidFill>
                  <a:latin typeface="Arial" panose="020B0604020202020204" pitchFamily="34" charset="0"/>
                  <a:ea typeface="宋体" panose="02010600030101010101" pitchFamily="2" charset="-122"/>
                </a:defRPr>
              </a:lvl5pPr>
              <a:lvl6pPr marL="24384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956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528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10000" indent="-222250" defTabSz="8813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endParaRPr lang="zh-CN" altLang="zh-CN" sz="2700" b="1" i="1">
                <a:ea typeface="楷体_GB2312"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p:bldP spid="10486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流程图: 库存数据 1"/>
          <p:cNvSpPr/>
          <p:nvPr/>
        </p:nvSpPr>
        <p:spPr>
          <a:xfrm flipH="1">
            <a:off x="4367014" y="979170"/>
            <a:ext cx="7629750" cy="5361940"/>
          </a:xfrm>
          <a:prstGeom prst="flowChartOnlineStorage">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algn="ctr"/>
            <a:endParaRPr lang="zh-CN" altLang="en-US"/>
          </a:p>
        </p:txBody>
      </p:sp>
      <p:sp>
        <p:nvSpPr>
          <p:cNvPr id="3" name="文本框 2"/>
          <p:cNvSpPr txBox="1"/>
          <p:nvPr/>
        </p:nvSpPr>
        <p:spPr>
          <a:xfrm>
            <a:off x="5754891" y="1239520"/>
            <a:ext cx="5736478" cy="4399915"/>
          </a:xfrm>
          <a:prstGeom prst="rect">
            <a:avLst/>
          </a:prstGeom>
          <a:noFill/>
        </p:spPr>
        <p:txBody>
          <a:bodyPr wrap="square" rtlCol="0" anchor="t">
            <a:spAutoFit/>
          </a:bodyPr>
          <a:lstStyle/>
          <a:p>
            <a:r>
              <a:rPr lang="zh-CN" altLang="en-US" sz="2800" b="1" dirty="0" smtClean="0"/>
              <a:t>         两</a:t>
            </a:r>
            <a:r>
              <a:rPr lang="zh-CN" altLang="en-US" sz="2800" b="1" dirty="0"/>
              <a:t>次世界大战和冷战是影响20世纪国际格局演变的重大事件和重要因素，这些事件无不集中反映了大国与大国集团之间的力量对比变化，这一历史时段的国际格局经历了从量变到质变的过程。</a:t>
            </a:r>
            <a:r>
              <a:rPr lang="en-US" altLang="zh-CN" sz="2800" b="1" dirty="0"/>
              <a:t>  </a:t>
            </a:r>
            <a:endParaRPr lang="en-US" altLang="zh-CN" sz="2800" b="1" dirty="0"/>
          </a:p>
          <a:p>
            <a:r>
              <a:rPr lang="en-US" altLang="zh-CN" sz="2800" b="1" dirty="0"/>
              <a:t>    </a:t>
            </a:r>
            <a:r>
              <a:rPr lang="zh-CN" altLang="en-US" sz="2800" b="1" dirty="0"/>
              <a:t>——徐蓝：《20世纪国际格局的演变》</a:t>
            </a:r>
            <a:endParaRPr lang="zh-CN" altLang="en-US" sz="2800" b="1" dirty="0"/>
          </a:p>
          <a:p>
            <a:r>
              <a:rPr lang="en-US" altLang="zh-CN" sz="2800" b="1" dirty="0"/>
              <a:t>    </a:t>
            </a:r>
            <a:endParaRPr lang="en-US" altLang="zh-CN" sz="2800" b="1" dirty="0"/>
          </a:p>
          <a:p>
            <a:r>
              <a:rPr lang="en-US" altLang="zh-CN" sz="2800" b="1" dirty="0"/>
              <a:t>   </a:t>
            </a:r>
            <a:endParaRPr lang="zh-CN" altLang="en-US" sz="2800" b="1" dirty="0"/>
          </a:p>
        </p:txBody>
      </p:sp>
      <p:sp>
        <p:nvSpPr>
          <p:cNvPr id="4" name="文本框 3"/>
          <p:cNvSpPr txBox="1"/>
          <p:nvPr/>
        </p:nvSpPr>
        <p:spPr>
          <a:xfrm>
            <a:off x="5400609" y="4756786"/>
            <a:ext cx="6165682" cy="1383665"/>
          </a:xfrm>
          <a:prstGeom prst="rect">
            <a:avLst/>
          </a:prstGeom>
          <a:noFill/>
        </p:spPr>
        <p:txBody>
          <a:bodyPr wrap="square" rtlCol="0" anchor="t">
            <a:spAutoFit/>
          </a:bodyPr>
          <a:lstStyle/>
          <a:p>
            <a:r>
              <a:rPr lang="en-US" altLang="zh-CN" sz="2800" dirty="0">
                <a:solidFill>
                  <a:srgbClr val="0000CC"/>
                </a:solidFill>
                <a:sym typeface="+mn-ea"/>
              </a:rPr>
              <a:t>   </a:t>
            </a:r>
            <a:r>
              <a:rPr lang="en-US" altLang="zh-CN" sz="2800" dirty="0" smtClean="0">
                <a:solidFill>
                  <a:srgbClr val="0000CC"/>
                </a:solidFill>
                <a:sym typeface="+mn-ea"/>
              </a:rPr>
              <a:t>      </a:t>
            </a:r>
            <a:r>
              <a:rPr lang="zh-CN" altLang="en-US" sz="2800" dirty="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根据</a:t>
            </a:r>
            <a:r>
              <a:rPr lang="zh-CN" altLang="en-US" sz="2800" dirty="0" smtClean="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材料并结合</a:t>
            </a:r>
            <a:r>
              <a:rPr lang="zh-CN" altLang="en-US" sz="2800" dirty="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所</a:t>
            </a:r>
            <a:r>
              <a:rPr lang="zh-CN" altLang="en-US" sz="2800" dirty="0" smtClean="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学知识，以</a:t>
            </a:r>
            <a:r>
              <a:rPr lang="zh-CN" altLang="en-US" sz="2800" dirty="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“20世纪国际格局的演变”为主题</a:t>
            </a:r>
            <a:r>
              <a:rPr lang="zh-CN" altLang="en-US" sz="2800" dirty="0" smtClean="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，简述</a:t>
            </a:r>
            <a:r>
              <a:rPr lang="zh-CN" altLang="en-US" sz="2800" dirty="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rPr>
              <a:t>这一演变的过程。</a:t>
            </a:r>
            <a:endParaRPr lang="zh-CN" altLang="en-US" sz="2800" dirty="0">
              <a:solidFill>
                <a:srgbClr val="0000CC"/>
              </a:solidFill>
              <a:latin typeface="方正粗黑宋简体" panose="02000000000000000000" pitchFamily="2" charset="-122"/>
              <a:ea typeface="方正粗黑宋简体" panose="02000000000000000000" pitchFamily="2" charset="-122"/>
              <a:cs typeface="方正粗黑宋简体" panose="02000000000000000000" pitchFamily="2" charset="-122"/>
              <a:sym typeface="+mn-ea"/>
            </a:endParaRPr>
          </a:p>
        </p:txBody>
      </p:sp>
      <p:sp>
        <p:nvSpPr>
          <p:cNvPr id="8" name="文本框 7"/>
          <p:cNvSpPr txBox="1"/>
          <p:nvPr/>
        </p:nvSpPr>
        <p:spPr>
          <a:xfrm>
            <a:off x="618203" y="1278764"/>
            <a:ext cx="4294675" cy="953135"/>
          </a:xfrm>
          <a:prstGeom prst="rect">
            <a:avLst/>
          </a:prstGeom>
          <a:noFill/>
        </p:spPr>
        <p:txBody>
          <a:bodyPr wrap="square" rtlCol="0" anchor="t">
            <a:spAutoFit/>
          </a:bodyPr>
          <a:lstStyle/>
          <a:p>
            <a:r>
              <a:rPr lang="zh-CN" altLang="en-US" sz="2800" dirty="0">
                <a:latin typeface="方正粗黑宋简体" panose="02000000000000000000" pitchFamily="2" charset="-122"/>
                <a:ea typeface="方正粗黑宋简体" panose="02000000000000000000" pitchFamily="2" charset="-122"/>
              </a:rPr>
              <a:t>“一战”</a:t>
            </a:r>
            <a:r>
              <a:rPr lang="zh-CN" altLang="en-US" sz="2800" dirty="0">
                <a:solidFill>
                  <a:srgbClr val="FF0000"/>
                </a:solidFill>
                <a:latin typeface="方正粗黑宋简体" panose="02000000000000000000" pitchFamily="2" charset="-122"/>
                <a:ea typeface="方正粗黑宋简体" panose="02000000000000000000" pitchFamily="2" charset="-122"/>
              </a:rPr>
              <a:t>开始改变</a:t>
            </a:r>
            <a:r>
              <a:rPr lang="zh-CN" altLang="en-US" sz="2800" dirty="0">
                <a:latin typeface="方正粗黑宋简体" panose="02000000000000000000" pitchFamily="2" charset="-122"/>
                <a:ea typeface="方正粗黑宋简体" panose="02000000000000000000" pitchFamily="2" charset="-122"/>
              </a:rPr>
              <a:t>以欧洲为中心的国际格局；</a:t>
            </a:r>
            <a:endParaRPr lang="zh-CN" altLang="en-US" sz="2800" dirty="0">
              <a:latin typeface="方正粗黑宋简体" panose="02000000000000000000" pitchFamily="2" charset="-122"/>
              <a:ea typeface="方正粗黑宋简体" panose="02000000000000000000" pitchFamily="2" charset="-122"/>
            </a:endParaRPr>
          </a:p>
        </p:txBody>
      </p:sp>
      <p:sp>
        <p:nvSpPr>
          <p:cNvPr id="9" name="文本框 8"/>
          <p:cNvSpPr txBox="1"/>
          <p:nvPr/>
        </p:nvSpPr>
        <p:spPr>
          <a:xfrm>
            <a:off x="538691" y="2321888"/>
            <a:ext cx="4861918" cy="953135"/>
          </a:xfrm>
          <a:prstGeom prst="rect">
            <a:avLst/>
          </a:prstGeom>
          <a:noFill/>
        </p:spPr>
        <p:txBody>
          <a:bodyPr wrap="square" rtlCol="0" anchor="t">
            <a:spAutoFit/>
          </a:bodyPr>
          <a:lstStyle/>
          <a:p>
            <a:r>
              <a:rPr lang="zh-CN" altLang="en-US" sz="2800" dirty="0">
                <a:latin typeface="方正粗黑宋简体" panose="02000000000000000000" pitchFamily="2" charset="-122"/>
                <a:ea typeface="方正粗黑宋简体" panose="02000000000000000000" pitchFamily="2" charset="-122"/>
              </a:rPr>
              <a:t>“二战”，欧洲世界中心地位</a:t>
            </a:r>
            <a:r>
              <a:rPr lang="zh-CN" altLang="en-US" sz="2800" dirty="0">
                <a:solidFill>
                  <a:srgbClr val="FF0000"/>
                </a:solidFill>
                <a:latin typeface="方正粗黑宋简体" panose="02000000000000000000" pitchFamily="2" charset="-122"/>
                <a:ea typeface="方正粗黑宋简体" panose="02000000000000000000" pitchFamily="2" charset="-122"/>
              </a:rPr>
              <a:t>结束</a:t>
            </a:r>
            <a:r>
              <a:rPr lang="zh-CN" altLang="en-US" sz="2800" dirty="0">
                <a:latin typeface="方正粗黑宋简体" panose="02000000000000000000" pitchFamily="2" charset="-122"/>
                <a:ea typeface="方正粗黑宋简体" panose="02000000000000000000" pitchFamily="2" charset="-122"/>
              </a:rPr>
              <a:t>；</a:t>
            </a:r>
            <a:endParaRPr lang="zh-CN" altLang="en-US" sz="2800" dirty="0">
              <a:latin typeface="方正粗黑宋简体" panose="02000000000000000000" pitchFamily="2" charset="-122"/>
              <a:ea typeface="方正粗黑宋简体" panose="02000000000000000000" pitchFamily="2" charset="-122"/>
            </a:endParaRPr>
          </a:p>
        </p:txBody>
      </p:sp>
      <p:sp>
        <p:nvSpPr>
          <p:cNvPr id="10" name="文本框 9"/>
          <p:cNvSpPr txBox="1"/>
          <p:nvPr/>
        </p:nvSpPr>
        <p:spPr>
          <a:xfrm>
            <a:off x="538691" y="3295653"/>
            <a:ext cx="5216200" cy="953135"/>
          </a:xfrm>
          <a:prstGeom prst="rect">
            <a:avLst/>
          </a:prstGeom>
          <a:noFill/>
        </p:spPr>
        <p:txBody>
          <a:bodyPr wrap="square" rtlCol="0" anchor="t">
            <a:spAutoFit/>
          </a:bodyPr>
          <a:lstStyle/>
          <a:p>
            <a:r>
              <a:rPr lang="zh-CN" altLang="en-US" sz="2800" dirty="0">
                <a:latin typeface="方正粗黑宋简体" panose="02000000000000000000" pitchFamily="2" charset="-122"/>
                <a:ea typeface="方正粗黑宋简体" panose="02000000000000000000" pitchFamily="2" charset="-122"/>
              </a:rPr>
              <a:t>冷战的发生和发展，逐渐形成了</a:t>
            </a:r>
            <a:r>
              <a:rPr lang="zh-CN" altLang="en-US" sz="2800" dirty="0">
                <a:solidFill>
                  <a:srgbClr val="FF0000"/>
                </a:solidFill>
                <a:latin typeface="方正粗黑宋简体" panose="02000000000000000000" pitchFamily="2" charset="-122"/>
                <a:ea typeface="方正粗黑宋简体" panose="02000000000000000000" pitchFamily="2" charset="-122"/>
              </a:rPr>
              <a:t>两极</a:t>
            </a:r>
            <a:r>
              <a:rPr lang="zh-CN" altLang="en-US" sz="2800" dirty="0">
                <a:latin typeface="方正粗黑宋简体" panose="02000000000000000000" pitchFamily="2" charset="-122"/>
                <a:ea typeface="方正粗黑宋简体" panose="02000000000000000000" pitchFamily="2" charset="-122"/>
              </a:rPr>
              <a:t>格局；</a:t>
            </a:r>
            <a:endParaRPr lang="zh-CN" altLang="en-US" sz="2800" dirty="0">
              <a:latin typeface="方正粗黑宋简体" panose="02000000000000000000" pitchFamily="2" charset="-122"/>
              <a:ea typeface="方正粗黑宋简体" panose="02000000000000000000" pitchFamily="2" charset="-122"/>
            </a:endParaRPr>
          </a:p>
        </p:txBody>
      </p:sp>
      <p:sp>
        <p:nvSpPr>
          <p:cNvPr id="11" name="文本框 10"/>
          <p:cNvSpPr txBox="1"/>
          <p:nvPr/>
        </p:nvSpPr>
        <p:spPr>
          <a:xfrm>
            <a:off x="554991" y="4231823"/>
            <a:ext cx="4542833" cy="953135"/>
          </a:xfrm>
          <a:prstGeom prst="rect">
            <a:avLst/>
          </a:prstGeom>
          <a:noFill/>
        </p:spPr>
        <p:txBody>
          <a:bodyPr wrap="square" rtlCol="0" anchor="t">
            <a:spAutoFit/>
          </a:bodyPr>
          <a:lstStyle/>
          <a:p>
            <a:r>
              <a:rPr lang="zh-CN" altLang="en-US" sz="2800" dirty="0">
                <a:latin typeface="方正粗黑宋简体" panose="02000000000000000000" pitchFamily="2" charset="-122"/>
                <a:ea typeface="方正粗黑宋简体" panose="02000000000000000000" pitchFamily="2" charset="-122"/>
              </a:rPr>
              <a:t>两极格局中孕育着</a:t>
            </a:r>
            <a:r>
              <a:rPr lang="zh-CN" altLang="en-US" sz="2800" dirty="0">
                <a:solidFill>
                  <a:srgbClr val="FF0000"/>
                </a:solidFill>
                <a:latin typeface="方正粗黑宋简体" panose="02000000000000000000" pitchFamily="2" charset="-122"/>
                <a:ea typeface="方正粗黑宋简体" panose="02000000000000000000" pitchFamily="2" charset="-122"/>
              </a:rPr>
              <a:t>多极化</a:t>
            </a:r>
            <a:r>
              <a:rPr lang="zh-CN" altLang="en-US" sz="2800" dirty="0">
                <a:latin typeface="方正粗黑宋简体" panose="02000000000000000000" pitchFamily="2" charset="-122"/>
                <a:ea typeface="方正粗黑宋简体" panose="02000000000000000000" pitchFamily="2" charset="-122"/>
              </a:rPr>
              <a:t>发展趋势；</a:t>
            </a:r>
            <a:endParaRPr lang="zh-CN" altLang="en-US" sz="2800" dirty="0">
              <a:latin typeface="方正粗黑宋简体" panose="02000000000000000000" pitchFamily="2" charset="-122"/>
              <a:ea typeface="方正粗黑宋简体" panose="02000000000000000000" pitchFamily="2" charset="-122"/>
            </a:endParaRPr>
          </a:p>
        </p:txBody>
      </p:sp>
      <p:sp>
        <p:nvSpPr>
          <p:cNvPr id="12" name="文本框 11"/>
          <p:cNvSpPr txBox="1"/>
          <p:nvPr/>
        </p:nvSpPr>
        <p:spPr>
          <a:xfrm>
            <a:off x="579045" y="5187316"/>
            <a:ext cx="4368866" cy="953135"/>
          </a:xfrm>
          <a:prstGeom prst="rect">
            <a:avLst/>
          </a:prstGeom>
          <a:noFill/>
        </p:spPr>
        <p:txBody>
          <a:bodyPr wrap="square" rtlCol="0" anchor="t">
            <a:spAutoFit/>
          </a:bodyPr>
          <a:lstStyle/>
          <a:p>
            <a:r>
              <a:rPr lang="zh-CN" altLang="en-US" sz="2800" dirty="0">
                <a:latin typeface="方正粗黑宋简体" panose="02000000000000000000" pitchFamily="2" charset="-122"/>
                <a:ea typeface="方正粗黑宋简体" panose="02000000000000000000" pitchFamily="2" charset="-122"/>
              </a:rPr>
              <a:t>苏联解体，两极</a:t>
            </a:r>
            <a:r>
              <a:rPr lang="zh-CN" altLang="en-US" sz="2800" dirty="0" smtClean="0">
                <a:latin typeface="方正粗黑宋简体" panose="02000000000000000000" pitchFamily="2" charset="-122"/>
                <a:ea typeface="方正粗黑宋简体" panose="02000000000000000000" pitchFamily="2" charset="-122"/>
              </a:rPr>
              <a:t>格局</a:t>
            </a:r>
            <a:r>
              <a:rPr lang="zh-CN" altLang="en-US" sz="2800" dirty="0" smtClean="0">
                <a:solidFill>
                  <a:srgbClr val="FF0000"/>
                </a:solidFill>
                <a:latin typeface="方正粗黑宋简体" panose="02000000000000000000" pitchFamily="2" charset="-122"/>
                <a:ea typeface="方正粗黑宋简体" panose="02000000000000000000" pitchFamily="2" charset="-122"/>
              </a:rPr>
              <a:t>瓦解</a:t>
            </a:r>
            <a:r>
              <a:rPr lang="zh-CN" altLang="en-US" sz="2800" dirty="0" smtClean="0">
                <a:latin typeface="方正粗黑宋简体" panose="02000000000000000000" pitchFamily="2" charset="-122"/>
                <a:ea typeface="方正粗黑宋简体" panose="02000000000000000000" pitchFamily="2" charset="-122"/>
              </a:rPr>
              <a:t>，</a:t>
            </a:r>
            <a:r>
              <a:rPr lang="zh-CN" altLang="en-US" sz="2800" dirty="0">
                <a:latin typeface="方正粗黑宋简体" panose="02000000000000000000" pitchFamily="2" charset="-122"/>
                <a:ea typeface="方正粗黑宋简体" panose="02000000000000000000" pitchFamily="2" charset="-122"/>
              </a:rPr>
              <a:t>世界多极化趋势不可逆转。</a:t>
            </a:r>
            <a:endParaRPr lang="zh-CN" altLang="en-US" sz="2800" dirty="0">
              <a:latin typeface="方正粗黑宋简体" panose="02000000000000000000" pitchFamily="2" charset="-122"/>
              <a:ea typeface="方正粗黑宋简体" panose="02000000000000000000" pitchFamily="2" charset="-122"/>
            </a:endParaRPr>
          </a:p>
        </p:txBody>
      </p:sp>
      <p:sp>
        <p:nvSpPr>
          <p:cNvPr id="5" name="TextBox 4"/>
          <p:cNvSpPr txBox="1"/>
          <p:nvPr/>
        </p:nvSpPr>
        <p:spPr>
          <a:xfrm>
            <a:off x="624193" y="476672"/>
            <a:ext cx="3744416" cy="646331"/>
          </a:xfrm>
          <a:prstGeom prst="rect">
            <a:avLst/>
          </a:prstGeom>
          <a:noFill/>
        </p:spPr>
        <p:txBody>
          <a:bodyPr wrap="square" rtlCol="0">
            <a:spAutoFit/>
          </a:bodyPr>
          <a:lstStyle/>
          <a:p>
            <a:r>
              <a:rPr lang="zh-CN" altLang="en-US" sz="3600" b="1" dirty="0" smtClean="0">
                <a:solidFill>
                  <a:srgbClr val="FF0000"/>
                </a:solidFill>
                <a:latin typeface="微软雅黑" panose="020B0503020204020204" pitchFamily="34" charset="-122"/>
                <a:ea typeface="微软雅黑" panose="020B0503020204020204" pitchFamily="34" charset="-122"/>
              </a:rPr>
              <a:t>演变进程：</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ldLvl="0"/>
      <p:bldP spid="9" grpId="0" bldLvl="0"/>
      <p:bldP spid="10" grpId="0" bldLvl="0"/>
      <p:bldP spid="11" grpId="0" bldLvl="0"/>
      <p:bldP spid="12"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p:nvPr/>
        </p:nvSpPr>
        <p:spPr>
          <a:xfrm>
            <a:off x="2867604" y="898889"/>
            <a:ext cx="2857128" cy="829945"/>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国际</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形势</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的变化</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（雅尔塔体系建立）</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652060" y="730250"/>
            <a:ext cx="2788557" cy="1198880"/>
            <a:chOff x="1026" y="993"/>
            <a:chExt cx="4392" cy="1888"/>
          </a:xfrm>
        </p:grpSpPr>
        <p:sp>
          <p:nvSpPr>
            <p:cNvPr id="22531" name="TextBox 4"/>
            <p:cNvSpPr txBox="1"/>
            <p:nvPr/>
          </p:nvSpPr>
          <p:spPr>
            <a:xfrm>
              <a:off x="1026" y="993"/>
              <a:ext cx="4393" cy="1888"/>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西欧</a:t>
              </a:r>
              <a:r>
                <a:rPr lang="zh-CN" altLang="en-US" sz="2400" b="1" dirty="0">
                  <a:solidFill>
                    <a:srgbClr val="FF0000"/>
                  </a:solidFill>
                  <a:latin typeface="微软雅黑" panose="020B0503020204020204" pitchFamily="34" charset="-122"/>
                  <a:ea typeface="微软雅黑" panose="020B0503020204020204" pitchFamily="34" charset="-122"/>
                </a:rPr>
                <a:t>颓势</a:t>
              </a:r>
              <a:r>
                <a:rPr lang="zh-CN" altLang="en-US" sz="2400" b="1" dirty="0">
                  <a:latin typeface="微软雅黑" panose="020B0503020204020204" pitchFamily="34" charset="-122"/>
                  <a:ea typeface="微软雅黑" panose="020B0503020204020204" pitchFamily="34" charset="-122"/>
                </a:rPr>
                <a:t>尽显</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美国</a:t>
              </a:r>
              <a:r>
                <a:rPr lang="zh-CN" altLang="en-US" sz="2400" b="1" dirty="0">
                  <a:solidFill>
                    <a:srgbClr val="FF0000"/>
                  </a:solidFill>
                  <a:latin typeface="微软雅黑" panose="020B0503020204020204" pitchFamily="34" charset="-122"/>
                  <a:ea typeface="微软雅黑" panose="020B0503020204020204" pitchFamily="34" charset="-122"/>
                </a:rPr>
                <a:t>优势</a:t>
              </a:r>
              <a:r>
                <a:rPr lang="zh-CN" altLang="en-US" sz="2400" b="1" dirty="0">
                  <a:latin typeface="微软雅黑" panose="020B0503020204020204" pitchFamily="34" charset="-122"/>
                  <a:ea typeface="微软雅黑" panose="020B0503020204020204" pitchFamily="34" charset="-122"/>
                </a:rPr>
                <a:t>扩大</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苏联相对</a:t>
              </a:r>
              <a:r>
                <a:rPr lang="zh-CN" altLang="en-US" sz="2400" b="1" dirty="0">
                  <a:solidFill>
                    <a:srgbClr val="FF0000"/>
                  </a:solidFill>
                  <a:latin typeface="微软雅黑" panose="020B0503020204020204" pitchFamily="34" charset="-122"/>
                  <a:ea typeface="微软雅黑" panose="020B0503020204020204" pitchFamily="34" charset="-122"/>
                </a:rPr>
                <a:t>强势</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2533" name="右大括号 6"/>
            <p:cNvSpPr/>
            <p:nvPr/>
          </p:nvSpPr>
          <p:spPr>
            <a:xfrm>
              <a:off x="4047" y="1360"/>
              <a:ext cx="667" cy="1154"/>
            </a:xfrm>
            <a:prstGeom prst="rightBrace">
              <a:avLst>
                <a:gd name="adj1" fmla="val 8333"/>
                <a:gd name="adj2" fmla="val 50000"/>
              </a:avLst>
            </a:prstGeom>
            <a:solidFill>
              <a:schemeClr val="bg1"/>
            </a:solidFill>
            <a:ln w="25400" cap="flat" cmpd="sng">
              <a:solidFill>
                <a:schemeClr val="tx1"/>
              </a:solidFill>
              <a:prstDash val="solid"/>
              <a:headEnd type="none" w="med" len="med"/>
              <a:tailEnd type="none" w="med" len="med"/>
            </a:ln>
          </p:spPr>
          <p:txBody>
            <a:bodyPr/>
            <a:lstStyle/>
            <a:p>
              <a:pPr eaLnBrk="0" hangingPunct="0"/>
              <a:endParaRPr lang="zh-CN" altLang="en-US" sz="2400" b="1" dirty="0">
                <a:latin typeface="微软雅黑" panose="020B0503020204020204" pitchFamily="34" charset="-122"/>
                <a:ea typeface="微软雅黑" panose="020B0503020204020204" pitchFamily="34" charset="-122"/>
              </a:endParaRPr>
            </a:p>
          </p:txBody>
        </p:sp>
      </p:grpSp>
      <p:sp>
        <p:nvSpPr>
          <p:cNvPr id="22535" name="TextBox 9"/>
          <p:cNvSpPr txBox="1"/>
          <p:nvPr/>
        </p:nvSpPr>
        <p:spPr>
          <a:xfrm>
            <a:off x="6688854" y="575945"/>
            <a:ext cx="2133322" cy="1938020"/>
          </a:xfrm>
          <a:prstGeom prst="rect">
            <a:avLst/>
          </a:prstGeom>
          <a:noFill/>
          <a:ln w="9525">
            <a:noFill/>
          </a:ln>
        </p:spPr>
        <p:txBody>
          <a:bodyPr>
            <a:spAutoFit/>
          </a:bodyPr>
          <a:lstStyle/>
          <a:p>
            <a:r>
              <a:rPr lang="zh-CN" altLang="en-US" sz="2400" b="1" dirty="0">
                <a:latin typeface="微软雅黑" panose="020B0503020204020204" pitchFamily="34" charset="-122"/>
                <a:ea typeface="微软雅黑" panose="020B0503020204020204" pitchFamily="34" charset="-122"/>
              </a:rPr>
              <a:t>同盟关系瓦解</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国家利益冲突</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意识形态对立</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高估对方威胁</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850114" y="730250"/>
            <a:ext cx="2186020" cy="1177290"/>
            <a:chOff x="13939" y="1150"/>
            <a:chExt cx="3443" cy="1854"/>
          </a:xfrm>
        </p:grpSpPr>
        <p:sp>
          <p:nvSpPr>
            <p:cNvPr id="22534" name="TextBox 8"/>
            <p:cNvSpPr txBox="1"/>
            <p:nvPr/>
          </p:nvSpPr>
          <p:spPr>
            <a:xfrm>
              <a:off x="14828" y="1575"/>
              <a:ext cx="2554" cy="725"/>
            </a:xfrm>
            <a:prstGeom prst="rect">
              <a:avLst/>
            </a:prstGeom>
            <a:noFill/>
            <a:ln w="9525">
              <a:noFill/>
            </a:ln>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势如水火</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2536" name="左大括号 10"/>
            <p:cNvSpPr/>
            <p:nvPr/>
          </p:nvSpPr>
          <p:spPr>
            <a:xfrm flipH="1">
              <a:off x="13939" y="1150"/>
              <a:ext cx="472" cy="1855"/>
            </a:xfrm>
            <a:prstGeom prst="leftBrace">
              <a:avLst>
                <a:gd name="adj1" fmla="val 8333"/>
                <a:gd name="adj2" fmla="val 50000"/>
              </a:avLst>
            </a:prstGeom>
            <a:solidFill>
              <a:schemeClr val="bg1"/>
            </a:solidFill>
            <a:ln w="25400" cap="flat" cmpd="sng">
              <a:solidFill>
                <a:schemeClr val="tx1"/>
              </a:solidFill>
              <a:prstDash val="solid"/>
              <a:headEnd type="none" w="med" len="med"/>
              <a:tailEnd type="none" w="med" len="med"/>
            </a:ln>
          </p:spPr>
          <p:txBody>
            <a:bodyPr/>
            <a:lstStyle/>
            <a:p>
              <a:pPr eaLnBrk="0" hangingPunct="0"/>
              <a:endParaRPr lang="zh-CN" altLang="en-US" sz="2400"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561876" y="2513965"/>
            <a:ext cx="6455205" cy="1568450"/>
            <a:chOff x="8760" y="3959"/>
            <a:chExt cx="10167" cy="2470"/>
          </a:xfrm>
        </p:grpSpPr>
        <p:sp>
          <p:nvSpPr>
            <p:cNvPr id="22540" name="左大括号 21"/>
            <p:cNvSpPr/>
            <p:nvPr/>
          </p:nvSpPr>
          <p:spPr>
            <a:xfrm>
              <a:off x="8760" y="4292"/>
              <a:ext cx="513" cy="1680"/>
            </a:xfrm>
            <a:prstGeom prst="leftBrace">
              <a:avLst>
                <a:gd name="adj1" fmla="val 8333"/>
                <a:gd name="adj2" fmla="val 50000"/>
              </a:avLst>
            </a:prstGeom>
            <a:solidFill>
              <a:schemeClr val="bg1"/>
            </a:solidFill>
            <a:ln w="25400" cap="flat" cmpd="sng">
              <a:solidFill>
                <a:schemeClr val="tx1"/>
              </a:solidFill>
              <a:prstDash val="solid"/>
              <a:headEnd type="none" w="med" len="med"/>
              <a:tailEnd type="none" w="med" len="med"/>
            </a:ln>
          </p:spPr>
          <p:txBody>
            <a:bodyPr/>
            <a:lstStyle/>
            <a:p>
              <a:pPr eaLnBrk="0" hangingPunct="0"/>
              <a:endParaRPr lang="zh-CN" altLang="en-US" sz="2400" b="1" dirty="0">
                <a:latin typeface="微软雅黑" panose="020B0503020204020204" pitchFamily="34" charset="-122"/>
                <a:ea typeface="微软雅黑" panose="020B0503020204020204" pitchFamily="34" charset="-122"/>
              </a:endParaRPr>
            </a:p>
          </p:txBody>
        </p:sp>
        <p:sp>
          <p:nvSpPr>
            <p:cNvPr id="22542" name="TextBox 25"/>
            <p:cNvSpPr txBox="1"/>
            <p:nvPr/>
          </p:nvSpPr>
          <p:spPr>
            <a:xfrm>
              <a:off x="9273" y="3959"/>
              <a:ext cx="9654" cy="2470"/>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政治：杜鲁门主义、共产党和工人情报局</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经济：马歇尔计划、经济互助委员会</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军事：北约、华约</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地缘：柏林危机、古巴导弹危机</a:t>
              </a:r>
              <a:endParaRPr lang="zh-CN" altLang="en-US" sz="2400" b="1"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342835" y="4572000"/>
            <a:ext cx="4038074" cy="1198880"/>
            <a:chOff x="6840" y="7200"/>
            <a:chExt cx="6360" cy="1888"/>
          </a:xfrm>
        </p:grpSpPr>
        <p:sp>
          <p:nvSpPr>
            <p:cNvPr id="22545" name="TextBox 32"/>
            <p:cNvSpPr txBox="1"/>
            <p:nvPr/>
          </p:nvSpPr>
          <p:spPr>
            <a:xfrm>
              <a:off x="7200" y="7200"/>
              <a:ext cx="6000" cy="1888"/>
            </a:xfrm>
            <a:prstGeom prst="rect">
              <a:avLst/>
            </a:prstGeom>
            <a:noFill/>
            <a:ln w="9525">
              <a:noFill/>
            </a:ln>
          </p:spPr>
          <p:txBody>
            <a:bodyPr>
              <a:spAutoFit/>
            </a:bodyPr>
            <a:lstStyle/>
            <a:p>
              <a:r>
                <a:rPr lang="zh-CN" altLang="en-US" sz="2400" b="1" dirty="0">
                  <a:latin typeface="微软雅黑" panose="020B0503020204020204" pitchFamily="34" charset="-122"/>
                  <a:ea typeface="微软雅黑" panose="020B0503020204020204" pitchFamily="34" charset="-122"/>
                </a:rPr>
                <a:t>德国分裂</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朝鲜战争、朝鲜分裂</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越南战争</a:t>
              </a:r>
              <a:endParaRPr lang="zh-CN" altLang="en-US" sz="2400" b="1" dirty="0">
                <a:latin typeface="微软雅黑" panose="020B0503020204020204" pitchFamily="34" charset="-122"/>
                <a:ea typeface="微软雅黑" panose="020B0503020204020204" pitchFamily="34" charset="-122"/>
              </a:endParaRPr>
            </a:p>
          </p:txBody>
        </p:sp>
        <p:sp>
          <p:nvSpPr>
            <p:cNvPr id="22546" name="左大括号 33"/>
            <p:cNvSpPr/>
            <p:nvPr/>
          </p:nvSpPr>
          <p:spPr>
            <a:xfrm>
              <a:off x="6840" y="7343"/>
              <a:ext cx="360" cy="1541"/>
            </a:xfrm>
            <a:prstGeom prst="leftBrace">
              <a:avLst>
                <a:gd name="adj1" fmla="val 8333"/>
                <a:gd name="adj2" fmla="val 50000"/>
              </a:avLst>
            </a:prstGeom>
            <a:solidFill>
              <a:schemeClr val="bg1"/>
            </a:solidFill>
            <a:ln w="25400" cap="flat" cmpd="sng">
              <a:solidFill>
                <a:schemeClr val="tx1"/>
              </a:solidFill>
              <a:prstDash val="solid"/>
              <a:headEnd type="none" w="med" len="med"/>
              <a:tailEnd type="none" w="med" len="med"/>
            </a:ln>
          </p:spPr>
          <p:txBody>
            <a:bodyPr/>
            <a:lstStyle/>
            <a:p>
              <a:pPr eaLnBrk="0" hangingPunct="0"/>
              <a:endParaRPr lang="zh-CN" altLang="en-US" sz="2400" b="1" dirty="0">
                <a:latin typeface="微软雅黑" panose="020B0503020204020204" pitchFamily="34" charset="-122"/>
                <a:ea typeface="微软雅黑" panose="020B0503020204020204" pitchFamily="34" charset="-122"/>
              </a:endParaRPr>
            </a:p>
          </p:txBody>
        </p:sp>
      </p:grpSp>
      <p:pic>
        <p:nvPicPr>
          <p:cNvPr id="2" name="图片 1"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46637" y="1086485"/>
            <a:ext cx="914281" cy="287020"/>
          </a:xfrm>
          <a:prstGeom prst="rect">
            <a:avLst/>
          </a:prstGeom>
        </p:spPr>
      </p:pic>
      <p:grpSp>
        <p:nvGrpSpPr>
          <p:cNvPr id="12" name="组合 11"/>
          <p:cNvGrpSpPr/>
          <p:nvPr/>
        </p:nvGrpSpPr>
        <p:grpSpPr>
          <a:xfrm>
            <a:off x="2248878" y="1622425"/>
            <a:ext cx="4436167" cy="1022350"/>
            <a:chOff x="3542" y="2474"/>
            <a:chExt cx="6987" cy="1610"/>
          </a:xfrm>
        </p:grpSpPr>
        <p:sp>
          <p:nvSpPr>
            <p:cNvPr id="22537" name="TextBox 14"/>
            <p:cNvSpPr txBox="1"/>
            <p:nvPr/>
          </p:nvSpPr>
          <p:spPr>
            <a:xfrm>
              <a:off x="3542" y="3360"/>
              <a:ext cx="6419" cy="725"/>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英国</a:t>
              </a:r>
              <a:r>
                <a:rPr lang="zh-CN" altLang="en-US" sz="2400" b="1" dirty="0">
                  <a:solidFill>
                    <a:srgbClr val="FF0000"/>
                  </a:solidFill>
                  <a:latin typeface="微软雅黑" panose="020B0503020204020204" pitchFamily="34" charset="-122"/>
                  <a:ea typeface="微软雅黑" panose="020B0503020204020204" pitchFamily="34" charset="-122"/>
                </a:rPr>
                <a:t>趁势</a:t>
              </a:r>
              <a:r>
                <a:rPr lang="zh-CN" altLang="en-US" sz="2400" b="1" dirty="0">
                  <a:latin typeface="微软雅黑" panose="020B0503020204020204" pitchFamily="34" charset="-122"/>
                  <a:ea typeface="微软雅黑" panose="020B0503020204020204" pitchFamily="34" charset="-122"/>
                </a:rPr>
                <a:t>挑唆（铁幕演说）</a:t>
              </a:r>
              <a:endParaRPr lang="zh-CN" altLang="en-US" sz="2400" b="1" dirty="0">
                <a:latin typeface="微软雅黑" panose="020B0503020204020204" pitchFamily="34" charset="-122"/>
                <a:ea typeface="微软雅黑" panose="020B0503020204020204" pitchFamily="34" charset="-122"/>
              </a:endParaRPr>
            </a:p>
          </p:txBody>
        </p:sp>
        <p:pic>
          <p:nvPicPr>
            <p:cNvPr id="3" name="图片 2"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9000000">
              <a:off x="8283" y="2474"/>
              <a:ext cx="2246" cy="452"/>
            </a:xfrm>
            <a:prstGeom prst="rect">
              <a:avLst/>
            </a:prstGeom>
          </p:spPr>
        </p:pic>
      </p:grpSp>
      <p:grpSp>
        <p:nvGrpSpPr>
          <p:cNvPr id="13" name="组合 12"/>
          <p:cNvGrpSpPr/>
          <p:nvPr/>
        </p:nvGrpSpPr>
        <p:grpSpPr>
          <a:xfrm>
            <a:off x="2362527" y="2557462"/>
            <a:ext cx="3123793" cy="1481455"/>
            <a:chOff x="4669" y="3960"/>
            <a:chExt cx="4920" cy="2333"/>
          </a:xfrm>
        </p:grpSpPr>
        <p:sp>
          <p:nvSpPr>
            <p:cNvPr id="22539" name="TextBox 20"/>
            <p:cNvSpPr txBox="1"/>
            <p:nvPr/>
          </p:nvSpPr>
          <p:spPr>
            <a:xfrm>
              <a:off x="4669" y="4405"/>
              <a:ext cx="4920" cy="1888"/>
            </a:xfrm>
            <a:prstGeom prst="rect">
              <a:avLst/>
            </a:prstGeom>
            <a:noFill/>
            <a:ln w="9525">
              <a:noFill/>
            </a:ln>
          </p:spPr>
          <p:txBody>
            <a:bodyPr>
              <a:spAutoFit/>
            </a:bodyPr>
            <a:lstStyle/>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冷战</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（针锋相对的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阵势</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400000">
              <a:off x="6713" y="4041"/>
              <a:ext cx="614" cy="452"/>
            </a:xfrm>
            <a:prstGeom prst="rect">
              <a:avLst/>
            </a:prstGeom>
          </p:spPr>
        </p:pic>
      </p:grpSp>
      <p:grpSp>
        <p:nvGrpSpPr>
          <p:cNvPr id="15" name="组合 14"/>
          <p:cNvGrpSpPr/>
          <p:nvPr/>
        </p:nvGrpSpPr>
        <p:grpSpPr>
          <a:xfrm>
            <a:off x="903488" y="3441701"/>
            <a:ext cx="3514902" cy="2075815"/>
            <a:chOff x="1423" y="5420"/>
            <a:chExt cx="5536" cy="3269"/>
          </a:xfrm>
        </p:grpSpPr>
        <p:sp>
          <p:nvSpPr>
            <p:cNvPr id="22543" name="TextBox 26"/>
            <p:cNvSpPr txBox="1"/>
            <p:nvPr/>
          </p:nvSpPr>
          <p:spPr>
            <a:xfrm>
              <a:off x="1423" y="7383"/>
              <a:ext cx="5537" cy="1307"/>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冷热交织的国际</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局势</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（全面冷战、局部热战</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7980000">
              <a:off x="4667" y="6317"/>
              <a:ext cx="2246" cy="452"/>
            </a:xfrm>
            <a:prstGeom prst="rect">
              <a:avLst/>
            </a:prstGeom>
          </p:spPr>
        </p:pic>
      </p:grpSp>
      <p:grpSp>
        <p:nvGrpSpPr>
          <p:cNvPr id="17" name="组合 16"/>
          <p:cNvGrpSpPr/>
          <p:nvPr/>
        </p:nvGrpSpPr>
        <p:grpSpPr>
          <a:xfrm>
            <a:off x="4795531" y="4094481"/>
            <a:ext cx="5794891" cy="1792605"/>
            <a:chOff x="7553" y="6448"/>
            <a:chExt cx="9127" cy="2823"/>
          </a:xfrm>
        </p:grpSpPr>
        <p:sp>
          <p:nvSpPr>
            <p:cNvPr id="22548" name="TextBox 41"/>
            <p:cNvSpPr txBox="1"/>
            <p:nvPr/>
          </p:nvSpPr>
          <p:spPr>
            <a:xfrm>
              <a:off x="12000" y="7383"/>
              <a:ext cx="4680" cy="1888"/>
            </a:xfrm>
            <a:prstGeom prst="rect">
              <a:avLst/>
            </a:prstGeom>
            <a:noFill/>
            <a:ln w="9525">
              <a:noFill/>
            </a:ln>
          </p:spPr>
          <p:txBody>
            <a:bodyPr>
              <a:spAutoFit/>
            </a:bodyPr>
            <a:lstStyle/>
            <a:p>
              <a:r>
                <a:rPr lang="zh-CN" altLang="en-US" sz="2400" b="1" dirty="0">
                  <a:latin typeface="微软雅黑" panose="020B0503020204020204" pitchFamily="34" charset="-122"/>
                  <a:ea typeface="微软雅黑" panose="020B0503020204020204" pitchFamily="34" charset="-122"/>
                </a:rPr>
                <a:t>西欧和日本</a:t>
              </a:r>
              <a:r>
                <a:rPr lang="zh-CN" altLang="en-US" sz="2400" b="1" dirty="0">
                  <a:solidFill>
                    <a:srgbClr val="FF0000"/>
                  </a:solidFill>
                  <a:latin typeface="微软雅黑" panose="020B0503020204020204" pitchFamily="34" charset="-122"/>
                  <a:ea typeface="微软雅黑" panose="020B0503020204020204" pitchFamily="34" charset="-122"/>
                </a:rPr>
                <a:t>借势</a:t>
              </a:r>
              <a:r>
                <a:rPr lang="zh-CN" altLang="en-US" sz="2400" b="1" dirty="0">
                  <a:latin typeface="微软雅黑" panose="020B0503020204020204" pitchFamily="34" charset="-122"/>
                  <a:ea typeface="微软雅黑" panose="020B0503020204020204" pitchFamily="34" charset="-122"/>
                </a:rPr>
                <a:t>崛起</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不结盟运动</a:t>
              </a:r>
              <a:r>
                <a:rPr lang="zh-CN" altLang="en-US" sz="2400" b="1" dirty="0">
                  <a:solidFill>
                    <a:srgbClr val="FF0000"/>
                  </a:solidFill>
                  <a:latin typeface="微软雅黑" panose="020B0503020204020204" pitchFamily="34" charset="-122"/>
                  <a:ea typeface="微软雅黑" panose="020B0503020204020204" pitchFamily="34" charset="-122"/>
                </a:rPr>
                <a:t>逆势</a:t>
              </a:r>
              <a:r>
                <a:rPr lang="zh-CN" altLang="en-US" sz="2400" b="1" dirty="0">
                  <a:latin typeface="微软雅黑" panose="020B0503020204020204" pitchFamily="34" charset="-122"/>
                  <a:ea typeface="微软雅黑" panose="020B0503020204020204" pitchFamily="34" charset="-122"/>
                </a:rPr>
                <a:t>而为</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p:txBody>
        </p:sp>
        <p:pic>
          <p:nvPicPr>
            <p:cNvPr id="6" name="图片 5"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80000">
              <a:off x="7553" y="6448"/>
              <a:ext cx="4786" cy="452"/>
            </a:xfrm>
            <a:prstGeom prst="rect">
              <a:avLst/>
            </a:prstGeom>
          </p:spPr>
        </p:pic>
      </p:grpSp>
      <p:grpSp>
        <p:nvGrpSpPr>
          <p:cNvPr id="18" name="组合 17"/>
          <p:cNvGrpSpPr/>
          <p:nvPr/>
        </p:nvGrpSpPr>
        <p:grpSpPr>
          <a:xfrm>
            <a:off x="1031741" y="5443856"/>
            <a:ext cx="5519971" cy="1252855"/>
            <a:chOff x="1625" y="8573"/>
            <a:chExt cx="8694" cy="1973"/>
          </a:xfrm>
        </p:grpSpPr>
        <p:sp>
          <p:nvSpPr>
            <p:cNvPr id="22552" name="TextBox 3"/>
            <p:cNvSpPr txBox="1"/>
            <p:nvPr/>
          </p:nvSpPr>
          <p:spPr>
            <a:xfrm>
              <a:off x="1625" y="9240"/>
              <a:ext cx="8695" cy="1307"/>
            </a:xfrm>
            <a:prstGeom prst="rect">
              <a:avLst/>
            </a:prstGeom>
            <a:noFill/>
            <a:ln w="9525">
              <a:noFill/>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世界动荡不安</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避免新的世界大战（美苏相对</a:t>
              </a:r>
              <a:r>
                <a:rPr lang="zh-CN" altLang="en-US" sz="2400" b="1" dirty="0">
                  <a:solidFill>
                    <a:srgbClr val="FF0000"/>
                  </a:solidFill>
                  <a:latin typeface="微软雅黑" panose="020B0503020204020204" pitchFamily="34" charset="-122"/>
                  <a:ea typeface="微软雅黑" panose="020B0503020204020204" pitchFamily="34" charset="-122"/>
                </a:rPr>
                <a:t>均势</a:t>
              </a:r>
              <a:r>
                <a:rPr lang="zh-CN" altLang="en-US"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pic>
          <p:nvPicPr>
            <p:cNvPr id="7" name="图片 6"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400000">
              <a:off x="3598" y="8696"/>
              <a:ext cx="698" cy="452"/>
            </a:xfrm>
            <a:prstGeom prst="rect">
              <a:avLst/>
            </a:prstGeom>
          </p:spPr>
        </p:pic>
      </p:grpSp>
      <p:grpSp>
        <p:nvGrpSpPr>
          <p:cNvPr id="19" name="组合 18"/>
          <p:cNvGrpSpPr/>
          <p:nvPr/>
        </p:nvGrpSpPr>
        <p:grpSpPr>
          <a:xfrm>
            <a:off x="7771388" y="5477510"/>
            <a:ext cx="2819033" cy="1492250"/>
            <a:chOff x="12240" y="8626"/>
            <a:chExt cx="4440" cy="2350"/>
          </a:xfrm>
        </p:grpSpPr>
        <p:sp>
          <p:nvSpPr>
            <p:cNvPr id="22549" name="TextBox 42"/>
            <p:cNvSpPr txBox="1"/>
            <p:nvPr/>
          </p:nvSpPr>
          <p:spPr>
            <a:xfrm>
              <a:off x="12240" y="9088"/>
              <a:ext cx="4440" cy="1888"/>
            </a:xfrm>
            <a:prstGeom prst="rect">
              <a:avLst/>
            </a:prstGeom>
            <a:noFill/>
            <a:ln w="9525">
              <a:noFill/>
            </a:ln>
          </p:spPr>
          <p:txBody>
            <a:bodyPr>
              <a:spAutoFit/>
            </a:bodyPr>
            <a:lstStyle/>
            <a:p>
              <a:r>
                <a:rPr lang="zh-CN" altLang="en-US" sz="2400" b="1" dirty="0">
                  <a:latin typeface="微软雅黑" panose="020B0503020204020204" pitchFamily="34" charset="-122"/>
                  <a:ea typeface="微软雅黑" panose="020B0503020204020204" pitchFamily="34" charset="-122"/>
                </a:rPr>
                <a:t>两极格局中逐渐</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孕育多极化</a:t>
              </a:r>
              <a:r>
                <a:rPr lang="zh-CN" altLang="en-US" sz="2400" b="1" dirty="0">
                  <a:solidFill>
                    <a:srgbClr val="FF0000"/>
                  </a:solidFill>
                  <a:latin typeface="微软雅黑" panose="020B0503020204020204" pitchFamily="34" charset="-122"/>
                  <a:ea typeface="微软雅黑" panose="020B0503020204020204" pitchFamily="34" charset="-122"/>
                </a:rPr>
                <a:t>趋势</a:t>
              </a:r>
              <a:endParaRPr lang="en-US" altLang="zh-CN" sz="2400" b="1" dirty="0">
                <a:solidFill>
                  <a:srgbClr val="FF0000"/>
                </a:solidFill>
                <a:latin typeface="微软雅黑" panose="020B0503020204020204" pitchFamily="34" charset="-122"/>
                <a:ea typeface="微软雅黑" panose="020B0503020204020204" pitchFamily="34" charset="-122"/>
              </a:endParaRPr>
            </a:p>
            <a:p>
              <a:endParaRPr lang="en-US" altLang="zh-CN" sz="2400" b="1" dirty="0">
                <a:solidFill>
                  <a:srgbClr val="FF0000"/>
                </a:solidFill>
                <a:latin typeface="微软雅黑" panose="020B0503020204020204" pitchFamily="34" charset="-122"/>
                <a:ea typeface="微软雅黑" panose="020B0503020204020204" pitchFamily="34" charset="-122"/>
              </a:endParaRPr>
            </a:p>
          </p:txBody>
        </p:sp>
        <p:pic>
          <p:nvPicPr>
            <p:cNvPr id="9" name="图片 8" descr="343435383139303b333633373435353b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5400000">
              <a:off x="14036" y="8707"/>
              <a:ext cx="614" cy="452"/>
            </a:xfrm>
            <a:prstGeom prst="rect">
              <a:avLst/>
            </a:prstGeom>
          </p:spPr>
        </p:pic>
      </p:grpSp>
      <p:sp>
        <p:nvSpPr>
          <p:cNvPr id="20" name="矩形 19"/>
          <p:cNvSpPr/>
          <p:nvPr/>
        </p:nvSpPr>
        <p:spPr>
          <a:xfrm>
            <a:off x="425699" y="61470"/>
            <a:ext cx="1620957" cy="523220"/>
          </a:xfrm>
          <a:prstGeom prst="rect">
            <a:avLst/>
          </a:prstGeom>
        </p:spPr>
        <p:txBody>
          <a:bodyPr wrap="none">
            <a:spAutoFit/>
          </a:bodyPr>
          <a:lstStyle/>
          <a:p>
            <a:pPr algn="ctr"/>
            <a:r>
              <a:rPr lang="zh-CN" altLang="en-US" sz="2800" b="1" dirty="0" smtClean="0">
                <a:solidFill>
                  <a:srgbClr val="FF0066"/>
                </a:solidFill>
                <a:latin typeface="微软雅黑" panose="020B0503020204020204" pitchFamily="34" charset="-122"/>
                <a:ea typeface="微软雅黑" panose="020B0503020204020204" pitchFamily="34" charset="-122"/>
                <a:cs typeface="微软雅黑" panose="020B0503020204020204" pitchFamily="34" charset="-122"/>
              </a:rPr>
              <a:t>知识</a:t>
            </a:r>
            <a:r>
              <a:rPr lang="zh-CN" altLang="en-US" sz="2800" b="1"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rPr>
              <a:t>框架</a:t>
            </a:r>
            <a:endParaRPr lang="zh-CN" altLang="en-US" sz="2800" b="1"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646352" y="116632"/>
            <a:ext cx="2646878" cy="584775"/>
          </a:xfrm>
          <a:prstGeom prst="rect">
            <a:avLst/>
          </a:prstGeom>
        </p:spPr>
        <p:txBody>
          <a:bodyPr wrap="none">
            <a:spAutoFit/>
          </a:bodyPr>
          <a:lstStyle/>
          <a:p>
            <a:pPr algn="ctr" eaLnBrk="0" hangingPunct="0">
              <a:spcBef>
                <a:spcPct val="50000"/>
              </a:spcBef>
              <a:defRPr/>
            </a:pP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sp>
        <p:nvSpPr>
          <p:cNvPr id="2" name="矩形 1"/>
          <p:cNvSpPr/>
          <p:nvPr/>
        </p:nvSpPr>
        <p:spPr>
          <a:xfrm>
            <a:off x="187082" y="5829674"/>
            <a:ext cx="11906585" cy="954107"/>
          </a:xfrm>
          <a:prstGeom prst="rect">
            <a:avLst/>
          </a:prstGeom>
          <a:solidFill>
            <a:srgbClr val="FFC000"/>
          </a:solidFill>
          <a:ln>
            <a:noFill/>
          </a:ln>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    命题趋势：</a:t>
            </a:r>
            <a:r>
              <a:rPr lang="en-US" altLang="zh-CN" sz="2800" b="1" dirty="0" err="1" smtClean="0">
                <a:latin typeface="+mn-ea"/>
              </a:rPr>
              <a:t>从</a:t>
            </a:r>
            <a:r>
              <a:rPr lang="en-US" altLang="zh-CN" sz="2800" b="1" dirty="0" err="1">
                <a:latin typeface="+mn-ea"/>
              </a:rPr>
              <a:t>“史料实证”</a:t>
            </a:r>
            <a:r>
              <a:rPr lang="en-US" altLang="zh-CN" sz="2800" b="1" dirty="0" err="1" smtClean="0">
                <a:latin typeface="+mn-ea"/>
              </a:rPr>
              <a:t>角度</a:t>
            </a:r>
            <a:r>
              <a:rPr lang="zh-CN" altLang="en-US" sz="2800" b="1" dirty="0" smtClean="0">
                <a:latin typeface="+mn-ea"/>
              </a:rPr>
              <a:t>考查</a:t>
            </a:r>
            <a:r>
              <a:rPr lang="en-US" altLang="zh-CN" sz="2800" b="1" dirty="0" err="1" smtClean="0">
                <a:latin typeface="+mn-ea"/>
              </a:rPr>
              <a:t>冷战的基本特征和两极格局的形成</a:t>
            </a:r>
            <a:r>
              <a:rPr lang="zh-CN" altLang="en-US" sz="2800" b="1" dirty="0" smtClean="0">
                <a:latin typeface="+mn-ea"/>
              </a:rPr>
              <a:t>；</a:t>
            </a:r>
            <a:r>
              <a:rPr lang="en-US" altLang="zh-CN" sz="2800" b="1" dirty="0" err="1" smtClean="0">
                <a:latin typeface="+mn-ea"/>
              </a:rPr>
              <a:t>从</a:t>
            </a:r>
            <a:r>
              <a:rPr lang="en-US" altLang="zh-CN" sz="2800" b="1" dirty="0" err="1">
                <a:latin typeface="+mn-ea"/>
              </a:rPr>
              <a:t>“唯物史观”</a:t>
            </a:r>
            <a:r>
              <a:rPr lang="en-US" altLang="zh-CN" sz="2800" b="1" dirty="0" err="1" smtClean="0">
                <a:latin typeface="+mn-ea"/>
              </a:rPr>
              <a:t>角度</a:t>
            </a:r>
            <a:r>
              <a:rPr lang="zh-CN" altLang="en-US" sz="2800" b="1" dirty="0" smtClean="0">
                <a:latin typeface="+mn-ea"/>
              </a:rPr>
              <a:t>考查</a:t>
            </a:r>
            <a:r>
              <a:rPr lang="en-US" altLang="zh-CN" sz="2800" b="1" dirty="0" err="1" smtClean="0">
                <a:latin typeface="+mn-ea"/>
              </a:rPr>
              <a:t>国际格局演变的历程及特点</a:t>
            </a:r>
            <a:r>
              <a:rPr lang="en-US" altLang="zh-CN" sz="2800" b="1" dirty="0">
                <a:latin typeface="+mn-ea"/>
              </a:rPr>
              <a:t>。</a:t>
            </a:r>
            <a:endParaRPr lang="zh-CN" altLang="en-US" sz="2800" b="1" dirty="0">
              <a:latin typeface="+mn-ea"/>
            </a:endParaRPr>
          </a:p>
        </p:txBody>
      </p:sp>
      <p:pic>
        <p:nvPicPr>
          <p:cNvPr id="7" name="图片 6"/>
          <p:cNvPicPr/>
          <p:nvPr/>
        </p:nvPicPr>
        <p:blipFill rotWithShape="1">
          <a:blip r:embed="rId1"/>
          <a:srcRect l="1288" t="15216" b="10593"/>
          <a:stretch>
            <a:fillRect/>
          </a:stretch>
        </p:blipFill>
        <p:spPr>
          <a:xfrm>
            <a:off x="200937" y="655970"/>
            <a:ext cx="11730811" cy="5088032"/>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1"/>
          <p:cNvSpPr/>
          <p:nvPr>
            <p:custDataLst>
              <p:tags r:id="rId1"/>
            </p:custDataLst>
          </p:nvPr>
        </p:nvSpPr>
        <p:spPr>
          <a:xfrm>
            <a:off x="476884" y="1423341"/>
            <a:ext cx="11305618" cy="2144177"/>
          </a:xfrm>
          <a:prstGeom prst="rect">
            <a:avLst/>
          </a:prstGeom>
          <a:noFill/>
          <a:ln w="9525">
            <a:noFill/>
          </a:ln>
        </p:spPr>
        <p:txBody>
          <a:bodyPr wrap="square">
            <a:spAutoFit/>
          </a:bodyPr>
          <a:lstStyle/>
          <a:p>
            <a:pPr eaLnBrk="0" hangingPunct="0">
              <a:lnSpc>
                <a:spcPts val="3200"/>
              </a:lnSpc>
            </a:pPr>
            <a:r>
              <a:rPr lang="zh-CN" altLang="en-US" sz="3200" b="1" dirty="0">
                <a:latin typeface="+mn-ea"/>
                <a:cs typeface="黑体" panose="02010609060101010101" pitchFamily="49" charset="-122"/>
                <a:sym typeface="宋体" panose="02010600030101010101" pitchFamily="2" charset="-122"/>
              </a:rPr>
              <a:t>（1）雅尔塔体系奠定了两极格局的框架</a:t>
            </a:r>
            <a:endParaRPr lang="zh-CN" altLang="en-US" sz="3200" b="1" dirty="0">
              <a:latin typeface="+mn-ea"/>
              <a:cs typeface="黑体" panose="02010609060101010101" pitchFamily="49" charset="-122"/>
              <a:sym typeface="宋体" panose="02010600030101010101" pitchFamily="2" charset="-122"/>
            </a:endParaRPr>
          </a:p>
          <a:p>
            <a:pPr eaLnBrk="0" hangingPunct="0">
              <a:lnSpc>
                <a:spcPts val="3200"/>
              </a:lnSpc>
            </a:pPr>
            <a:r>
              <a:rPr lang="zh-CN" altLang="en-US" sz="3200" b="1" dirty="0">
                <a:latin typeface="+mn-ea"/>
                <a:cs typeface="黑体" panose="02010609060101010101" pitchFamily="49" charset="-122"/>
                <a:sym typeface="宋体" panose="02010600030101010101" pitchFamily="2" charset="-122"/>
              </a:rPr>
              <a:t>（2）美苏成为势均力敌的两个超级大国</a:t>
            </a:r>
            <a:endParaRPr lang="zh-CN" altLang="en-US" sz="3200" b="1" dirty="0">
              <a:latin typeface="+mn-ea"/>
              <a:cs typeface="黑体" panose="02010609060101010101" pitchFamily="49" charset="-122"/>
              <a:sym typeface="宋体" panose="02010600030101010101" pitchFamily="2" charset="-122"/>
            </a:endParaRPr>
          </a:p>
          <a:p>
            <a:pPr eaLnBrk="0" hangingPunct="0">
              <a:lnSpc>
                <a:spcPts val="3200"/>
              </a:lnSpc>
            </a:pPr>
            <a:r>
              <a:rPr lang="zh-CN" altLang="en-US" sz="3200" b="1" dirty="0">
                <a:latin typeface="+mn-ea"/>
                <a:cs typeface="黑体" panose="02010609060101010101" pitchFamily="49" charset="-122"/>
                <a:sym typeface="宋体" panose="02010600030101010101" pitchFamily="2" charset="-122"/>
              </a:rPr>
              <a:t>（3）</a:t>
            </a:r>
            <a:r>
              <a:rPr lang="zh-CN" altLang="en-US" sz="3200" b="1" dirty="0">
                <a:latin typeface="+mn-ea"/>
                <a:cs typeface="黑体" panose="02010609060101010101" pitchFamily="49" charset="-122"/>
              </a:rPr>
              <a:t>同盟关系破裂：</a:t>
            </a:r>
            <a:r>
              <a:rPr lang="zh-CN" altLang="en-US" sz="3200" b="1" dirty="0">
                <a:latin typeface="+mn-ea"/>
                <a:cs typeface="黑体" panose="02010609060101010101" pitchFamily="49" charset="-122"/>
                <a:sym typeface="宋体" panose="02010600030101010101" pitchFamily="2" charset="-122"/>
              </a:rPr>
              <a:t>二战后美苏失去战时同盟的基础。</a:t>
            </a:r>
            <a:endParaRPr lang="zh-CN" altLang="en-US" sz="3200" b="1" dirty="0">
              <a:latin typeface="+mn-ea"/>
              <a:cs typeface="黑体" panose="02010609060101010101" pitchFamily="49" charset="-122"/>
              <a:sym typeface="宋体" panose="02010600030101010101" pitchFamily="2" charset="-122"/>
            </a:endParaRPr>
          </a:p>
          <a:p>
            <a:pPr eaLnBrk="0" hangingPunct="0">
              <a:lnSpc>
                <a:spcPts val="3200"/>
              </a:lnSpc>
            </a:pPr>
            <a:r>
              <a:rPr lang="zh-CN" altLang="en-US" sz="3200" b="1" dirty="0">
                <a:latin typeface="+mn-ea"/>
                <a:cs typeface="黑体" panose="02010609060101010101" pitchFamily="49" charset="-122"/>
                <a:sym typeface="宋体" panose="02010600030101010101" pitchFamily="2" charset="-122"/>
              </a:rPr>
              <a:t>（4）</a:t>
            </a:r>
            <a:r>
              <a:rPr lang="zh-CN" altLang="en-US" sz="3200" b="1" dirty="0">
                <a:solidFill>
                  <a:srgbClr val="FF0000"/>
                </a:solidFill>
                <a:latin typeface="+mn-ea"/>
                <a:cs typeface="黑体" panose="02010609060101010101" pitchFamily="49" charset="-122"/>
                <a:sym typeface="宋体" panose="02010600030101010101" pitchFamily="2" charset="-122"/>
              </a:rPr>
              <a:t>差异</a:t>
            </a:r>
            <a:r>
              <a:rPr lang="en-US" altLang="zh-CN" sz="3200" b="1" dirty="0">
                <a:latin typeface="+mn-ea"/>
                <a:cs typeface="黑体" panose="02010609060101010101" pitchFamily="49" charset="-122"/>
                <a:sym typeface="宋体" panose="02010600030101010101" pitchFamily="2" charset="-122"/>
              </a:rPr>
              <a:t>:</a:t>
            </a:r>
            <a:r>
              <a:rPr lang="zh-CN" altLang="en-US" sz="3200" b="1" dirty="0">
                <a:latin typeface="+mn-ea"/>
                <a:cs typeface="黑体" panose="02010609060101010101" pitchFamily="49" charset="-122"/>
                <a:sym typeface="宋体" panose="02010600030101010101" pitchFamily="2" charset="-122"/>
              </a:rPr>
              <a:t>美</a:t>
            </a:r>
            <a:r>
              <a:rPr lang="zh-CN" altLang="en-US" sz="3200" b="1" dirty="0" smtClean="0">
                <a:latin typeface="+mn-ea"/>
                <a:cs typeface="黑体" panose="02010609060101010101" pitchFamily="49" charset="-122"/>
                <a:sym typeface="宋体" panose="02010600030101010101" pitchFamily="2" charset="-122"/>
              </a:rPr>
              <a:t>苏在国家利益</a:t>
            </a:r>
            <a:r>
              <a:rPr lang="zh-CN" altLang="en-US" sz="3200" b="1" dirty="0">
                <a:latin typeface="+mn-ea"/>
                <a:cs typeface="黑体" panose="02010609060101010101" pitchFamily="49" charset="-122"/>
                <a:sym typeface="宋体" panose="02010600030101010101" pitchFamily="2" charset="-122"/>
              </a:rPr>
              <a:t>、社会制度、意识形态</a:t>
            </a:r>
            <a:r>
              <a:rPr lang="zh-CN" altLang="en-US" sz="3200" b="1" dirty="0" smtClean="0">
                <a:latin typeface="+mn-ea"/>
                <a:cs typeface="黑体" panose="02010609060101010101" pitchFamily="49" charset="-122"/>
                <a:sym typeface="宋体" panose="02010600030101010101" pitchFamily="2" charset="-122"/>
              </a:rPr>
              <a:t>等存在差异</a:t>
            </a:r>
            <a:endParaRPr lang="zh-CN" altLang="en-US" sz="3200" b="1" dirty="0">
              <a:latin typeface="+mn-ea"/>
              <a:cs typeface="黑体" panose="02010609060101010101" pitchFamily="49" charset="-122"/>
              <a:sym typeface="宋体" panose="02010600030101010101" pitchFamily="2" charset="-122"/>
            </a:endParaRPr>
          </a:p>
          <a:p>
            <a:pPr eaLnBrk="0" hangingPunct="0">
              <a:lnSpc>
                <a:spcPts val="3200"/>
              </a:lnSpc>
            </a:pPr>
            <a:r>
              <a:rPr lang="zh-CN" altLang="en-US" sz="3200" b="1" dirty="0" smtClean="0">
                <a:solidFill>
                  <a:srgbClr val="0000FF"/>
                </a:solidFill>
                <a:latin typeface="+mn-ea"/>
                <a:cs typeface="黑体" panose="02010609060101010101" pitchFamily="49" charset="-122"/>
                <a:sym typeface="宋体" panose="02010600030101010101" pitchFamily="2" charset="-122"/>
              </a:rPr>
              <a:t> </a:t>
            </a:r>
            <a:r>
              <a:rPr lang="zh-CN" altLang="en-US" sz="3200" b="1" dirty="0" smtClean="0">
                <a:solidFill>
                  <a:srgbClr val="FF0000"/>
                </a:solidFill>
                <a:latin typeface="+mn-ea"/>
                <a:cs typeface="黑体" panose="02010609060101010101" pitchFamily="49" charset="-122"/>
                <a:sym typeface="宋体" panose="02010600030101010101" pitchFamily="2" charset="-122"/>
              </a:rPr>
              <a:t>根本</a:t>
            </a:r>
            <a:r>
              <a:rPr lang="zh-CN" altLang="en-US" sz="3200" b="1" dirty="0">
                <a:solidFill>
                  <a:srgbClr val="FF0000"/>
                </a:solidFill>
                <a:latin typeface="+mn-ea"/>
                <a:cs typeface="黑体" panose="02010609060101010101" pitchFamily="49" charset="-122"/>
                <a:sym typeface="宋体" panose="02010600030101010101" pitchFamily="2" charset="-122"/>
              </a:rPr>
              <a:t>原因</a:t>
            </a:r>
            <a:r>
              <a:rPr lang="zh-CN" altLang="en-US" sz="3200" b="1" dirty="0">
                <a:latin typeface="+mn-ea"/>
                <a:cs typeface="黑体" panose="02010609060101010101" pitchFamily="49" charset="-122"/>
                <a:sym typeface="宋体" panose="02010600030101010101" pitchFamily="2" charset="-122"/>
              </a:rPr>
              <a:t>：国家力量的变化，国家利益冲突</a:t>
            </a:r>
            <a:endParaRPr lang="zh-CN" altLang="en-US" sz="3200" b="1" dirty="0">
              <a:latin typeface="+mn-ea"/>
              <a:cs typeface="黑体" panose="02010609060101010101" pitchFamily="49" charset="-122"/>
              <a:sym typeface="宋体" panose="02010600030101010101" pitchFamily="2" charset="-122"/>
            </a:endParaRPr>
          </a:p>
        </p:txBody>
      </p:sp>
      <p:sp>
        <p:nvSpPr>
          <p:cNvPr id="9220" name="文本占位符 2">
            <a:hlinkClick r:id="rId2" action="ppaction://hlinksldjump"/>
          </p:cNvPr>
          <p:cNvSpPr/>
          <p:nvPr>
            <p:custDataLst>
              <p:tags r:id="rId3"/>
            </p:custDataLst>
          </p:nvPr>
        </p:nvSpPr>
        <p:spPr>
          <a:xfrm>
            <a:off x="476884" y="245030"/>
            <a:ext cx="10801120" cy="609459"/>
          </a:xfrm>
          <a:prstGeom prst="rect">
            <a:avLst/>
          </a:prstGeom>
          <a:solidFill>
            <a:schemeClr val="bg1"/>
          </a:solidFill>
          <a:ln w="9525">
            <a:noFill/>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sz="320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sz="240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5pPr>
          </a:lstStyle>
          <a:p>
            <a:pPr marL="0" indent="0" eaLnBrk="1" hangingPunct="1">
              <a:lnSpc>
                <a:spcPct val="90000"/>
              </a:lnSpc>
              <a:spcBef>
                <a:spcPts val="1000"/>
              </a:spcBef>
              <a:buNone/>
            </a:pPr>
            <a:r>
              <a:rPr lang="zh-CN" altLang="en-US" sz="3600" b="1" dirty="0">
                <a:latin typeface="微软雅黑" panose="020B0503020204020204" pitchFamily="34" charset="-122"/>
                <a:ea typeface="微软雅黑" panose="020B0503020204020204" pitchFamily="34" charset="-122"/>
              </a:rPr>
              <a:t>一、</a:t>
            </a:r>
            <a:r>
              <a:rPr lang="zh-CN" altLang="en-US" sz="3600" b="1" dirty="0" smtClean="0">
                <a:latin typeface="微软雅黑" panose="020B0503020204020204" pitchFamily="34" charset="-122"/>
                <a:ea typeface="微软雅黑" panose="020B0503020204020204" pitchFamily="34" charset="-122"/>
              </a:rPr>
              <a:t>冷战与两极格局的形成</a:t>
            </a:r>
            <a:r>
              <a:rPr lang="zh-CN" altLang="en-US" b="1" dirty="0" smtClean="0">
                <a:latin typeface="+mn-ea"/>
              </a:rPr>
              <a:t>（</a:t>
            </a:r>
            <a:r>
              <a:rPr lang="en-US" altLang="zh-CN" b="1" dirty="0" smtClean="0">
                <a:latin typeface="+mn-ea"/>
              </a:rPr>
              <a:t>1947-1955</a:t>
            </a:r>
            <a:r>
              <a:rPr lang="zh-CN" altLang="en-US" b="1" dirty="0" smtClean="0">
                <a:latin typeface="+mn-ea"/>
              </a:rPr>
              <a:t>）</a:t>
            </a:r>
            <a:endParaRPr lang="zh-CN" altLang="en-US" b="1" dirty="0">
              <a:latin typeface="+mn-ea"/>
            </a:endParaRPr>
          </a:p>
          <a:p>
            <a:pPr marL="0" lvl="0" indent="0" eaLnBrk="1" hangingPunct="1">
              <a:lnSpc>
                <a:spcPct val="90000"/>
              </a:lnSpc>
              <a:spcBef>
                <a:spcPts val="1000"/>
              </a:spcBef>
              <a:buNone/>
            </a:pPr>
            <a:endParaRPr lang="zh-CN" altLang="en-US" sz="3600" b="1" dirty="0">
              <a:latin typeface="微软雅黑" panose="020B0503020204020204" pitchFamily="34" charset="-122"/>
              <a:ea typeface="微软雅黑" panose="020B0503020204020204" pitchFamily="34" charset="-122"/>
            </a:endParaRPr>
          </a:p>
        </p:txBody>
      </p:sp>
      <p:sp>
        <p:nvSpPr>
          <p:cNvPr id="2" name="文本框 1">
            <a:hlinkClick r:id="" action="ppaction://noaction"/>
          </p:cNvPr>
          <p:cNvSpPr txBox="1"/>
          <p:nvPr/>
        </p:nvSpPr>
        <p:spPr>
          <a:xfrm>
            <a:off x="694690" y="839911"/>
            <a:ext cx="1362710" cy="583430"/>
          </a:xfrm>
          <a:prstGeom prst="rect">
            <a:avLst/>
          </a:prstGeom>
          <a:noFill/>
        </p:spPr>
        <p:txBody>
          <a:bodyPr wrap="none" rtlCol="0" anchor="t">
            <a:spAutoFit/>
          </a:bodyPr>
          <a:lstStyle/>
          <a:p>
            <a:r>
              <a:rPr lang="en-US" altLang="zh-CN" sz="3200" b="1" dirty="0">
                <a:solidFill>
                  <a:srgbClr val="0000FF"/>
                </a:solidFill>
                <a:latin typeface="微软雅黑" panose="020B0503020204020204" pitchFamily="34" charset="-122"/>
                <a:ea typeface="微软雅黑" panose="020B0503020204020204" pitchFamily="34" charset="-122"/>
                <a:sym typeface="+mn-ea"/>
              </a:rPr>
              <a:t>1.</a:t>
            </a:r>
            <a:r>
              <a:rPr lang="zh-CN" altLang="en-US" sz="3200" b="1" dirty="0">
                <a:solidFill>
                  <a:srgbClr val="0000FF"/>
                </a:solidFill>
                <a:latin typeface="微软雅黑" panose="020B0503020204020204" pitchFamily="34" charset="-122"/>
                <a:ea typeface="微软雅黑" panose="020B0503020204020204" pitchFamily="34" charset="-122"/>
                <a:sym typeface="+mn-ea"/>
              </a:rPr>
              <a:t>背景</a:t>
            </a:r>
            <a:endParaRPr lang="zh-CN" altLang="en-US" sz="3200" b="1" dirty="0">
              <a:solidFill>
                <a:srgbClr val="0000FF"/>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4"/>
          <a:stretch>
            <a:fillRect/>
          </a:stretch>
        </p:blipFill>
        <p:spPr>
          <a:xfrm>
            <a:off x="476884" y="4522462"/>
            <a:ext cx="1729105" cy="2112010"/>
          </a:xfrm>
          <a:prstGeom prst="rect">
            <a:avLst/>
          </a:prstGeom>
        </p:spPr>
      </p:pic>
      <p:pic>
        <p:nvPicPr>
          <p:cNvPr id="7" name="图片 6"/>
          <p:cNvPicPr>
            <a:picLocks noChangeAspect="1"/>
          </p:cNvPicPr>
          <p:nvPr/>
        </p:nvPicPr>
        <p:blipFill>
          <a:blip r:embed="rId5"/>
          <a:stretch>
            <a:fillRect/>
          </a:stretch>
        </p:blipFill>
        <p:spPr>
          <a:xfrm>
            <a:off x="10020749" y="4522462"/>
            <a:ext cx="1835150" cy="2089785"/>
          </a:xfrm>
          <a:prstGeom prst="rect">
            <a:avLst/>
          </a:prstGeom>
        </p:spPr>
      </p:pic>
      <p:sp>
        <p:nvSpPr>
          <p:cNvPr id="8" name="矩形标注 7"/>
          <p:cNvSpPr/>
          <p:nvPr/>
        </p:nvSpPr>
        <p:spPr>
          <a:xfrm>
            <a:off x="2827236" y="4495474"/>
            <a:ext cx="5774690" cy="1071880"/>
          </a:xfrm>
          <a:prstGeom prst="wedgeRectCallout">
            <a:avLst>
              <a:gd name="adj1" fmla="val -64396"/>
              <a:gd name="adj2" fmla="val 47919"/>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zh-CN" altLang="en-US" sz="2800" dirty="0">
                <a:solidFill>
                  <a:schemeClr val="bg1"/>
                </a:solidFill>
                <a:latin typeface="华文中宋" panose="02010600040101010101" pitchFamily="2" charset="-122"/>
                <a:ea typeface="华文中宋" panose="02010600040101010101" pitchFamily="2" charset="-122"/>
                <a:cs typeface="华文中宋" panose="02010600040101010101" pitchFamily="2" charset="-122"/>
                <a:sym typeface="+mn-ea"/>
              </a:rPr>
              <a:t>共产主义已经成为世界上一切邪恶的根源，全世界应该采取美国制度。</a:t>
            </a:r>
            <a:endParaRPr lang="zh-CN" altLang="en-US" sz="2800" dirty="0">
              <a:solidFill>
                <a:schemeClr val="bg1"/>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9" name="矩形标注 8"/>
          <p:cNvSpPr/>
          <p:nvPr/>
        </p:nvSpPr>
        <p:spPr>
          <a:xfrm>
            <a:off x="3993399" y="5655974"/>
            <a:ext cx="5596255" cy="1011555"/>
          </a:xfrm>
          <a:prstGeom prst="wedgeRectCallout">
            <a:avLst>
              <a:gd name="adj1" fmla="val 65122"/>
              <a:gd name="adj2" fmla="val -53954"/>
            </a:avLst>
          </a:prstGeom>
          <a:solidFill>
            <a:srgbClr val="98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zh-CN" altLang="en-US" sz="2800" dirty="0">
                <a:solidFill>
                  <a:schemeClr val="bg1"/>
                </a:solidFill>
                <a:latin typeface="华文中宋" panose="02010600040101010101" pitchFamily="2" charset="-122"/>
                <a:ea typeface="华文中宋" panose="02010600040101010101" pitchFamily="2" charset="-122"/>
                <a:cs typeface="华文新魏" panose="02010800040101010101" charset="-122"/>
                <a:sym typeface="+mn-ea"/>
              </a:rPr>
              <a:t>苏维埃制度比其他更有生命力。只要资本主义存在，战争就不可避免。</a:t>
            </a:r>
            <a:endParaRPr lang="zh-CN" altLang="en-US" sz="2800" dirty="0">
              <a:solidFill>
                <a:schemeClr val="bg1"/>
              </a:solidFill>
              <a:latin typeface="华文中宋" panose="02010600040101010101" pitchFamily="2" charset="-122"/>
              <a:ea typeface="华文中宋" panose="02010600040101010101" pitchFamily="2" charset="-122"/>
              <a:cs typeface="华文新魏" panose="02010800040101010101" charset="-122"/>
              <a:sym typeface="+mn-ea"/>
            </a:endParaRPr>
          </a:p>
        </p:txBody>
      </p:sp>
      <p:sp>
        <p:nvSpPr>
          <p:cNvPr id="10" name="文本框 3"/>
          <p:cNvSpPr txBox="1"/>
          <p:nvPr/>
        </p:nvSpPr>
        <p:spPr>
          <a:xfrm>
            <a:off x="694690" y="3567518"/>
            <a:ext cx="9494645" cy="584775"/>
          </a:xfrm>
          <a:prstGeom prst="rect">
            <a:avLst/>
          </a:prstGeom>
          <a:noFill/>
        </p:spPr>
        <p:txBody>
          <a:bodyPr wrap="square" rtlCol="0">
            <a:spAutoFit/>
          </a:bodyPr>
          <a:lstStyle/>
          <a:p>
            <a:pPr>
              <a:lnSpc>
                <a:spcPct val="100000"/>
              </a:lnSpc>
              <a:buClrTx/>
              <a:buSzTx/>
              <a:buFontTx/>
            </a:pPr>
            <a:r>
              <a:rPr lang="en-US" altLang="zh-CN"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序幕：</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1946年3月</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，丘吉尔发表“铁幕”</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演说</a:t>
            </a:r>
            <a:endParaRPr lang="zh-CN" altLang="en-US" sz="32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矩形 10"/>
          <p:cNvSpPr/>
          <p:nvPr>
            <p:custDataLst>
              <p:tags r:id="rId6"/>
            </p:custDataLst>
          </p:nvPr>
        </p:nvSpPr>
        <p:spPr>
          <a:xfrm>
            <a:off x="9263558" y="3475136"/>
            <a:ext cx="3070871" cy="746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dirty="0" smtClean="0">
                <a:solidFill>
                  <a:srgbClr val="FF0000"/>
                </a:solidFill>
                <a:latin typeface="+mn-ea"/>
                <a:sym typeface="+mn-ea"/>
              </a:rPr>
              <a:t>（</a:t>
            </a:r>
            <a:r>
              <a:rPr lang="zh-CN" sz="2800" b="1" dirty="0" smtClean="0">
                <a:solidFill>
                  <a:srgbClr val="FF0000"/>
                </a:solidFill>
                <a:latin typeface="+mn-ea"/>
                <a:sym typeface="+mn-ea"/>
              </a:rPr>
              <a:t>冷战</a:t>
            </a:r>
            <a:r>
              <a:rPr lang="zh-CN" sz="2800" b="1" dirty="0">
                <a:solidFill>
                  <a:srgbClr val="FF0000"/>
                </a:solidFill>
                <a:latin typeface="+mn-ea"/>
                <a:sym typeface="+mn-ea"/>
              </a:rPr>
              <a:t>的</a:t>
            </a:r>
            <a:r>
              <a:rPr lang="zh-CN" sz="2800" b="1" dirty="0" smtClean="0">
                <a:solidFill>
                  <a:srgbClr val="FF0000"/>
                </a:solidFill>
                <a:latin typeface="+mn-ea"/>
                <a:sym typeface="+mn-ea"/>
              </a:rPr>
              <a:t>信号弹</a:t>
            </a:r>
            <a:r>
              <a:rPr lang="zh-CN" altLang="en-US" sz="2800" b="1" dirty="0" smtClean="0">
                <a:solidFill>
                  <a:srgbClr val="FF0000"/>
                </a:solidFill>
                <a:latin typeface="+mn-ea"/>
                <a:sym typeface="+mn-ea"/>
              </a:rPr>
              <a:t>）</a:t>
            </a:r>
            <a:endParaRPr lang="zh-CN" sz="2800" b="1" dirty="0">
              <a:solidFill>
                <a:srgbClr val="FF0000"/>
              </a:solidFill>
              <a:latin typeface="+mn-ea"/>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8" grpId="0" animBg="1"/>
      <p:bldP spid="9"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49" y="1556792"/>
            <a:ext cx="5686895"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占位符 2">
            <a:hlinkClick r:id="rId2" action="ppaction://hlinksldjump"/>
          </p:cNvPr>
          <p:cNvSpPr/>
          <p:nvPr>
            <p:custDataLst>
              <p:tags r:id="rId3"/>
            </p:custDataLst>
          </p:nvPr>
        </p:nvSpPr>
        <p:spPr>
          <a:xfrm>
            <a:off x="476884" y="245030"/>
            <a:ext cx="10801120" cy="609459"/>
          </a:xfrm>
          <a:prstGeom prst="rect">
            <a:avLst/>
          </a:prstGeom>
          <a:solidFill>
            <a:schemeClr val="bg1"/>
          </a:solidFill>
          <a:ln w="9525">
            <a:noFill/>
          </a:ln>
        </p:spPr>
        <p:txBody>
          <a:bodyPr/>
          <a:lstStyle>
            <a:lvl1pPr marL="342900" indent="-342900" algn="l" defTabSz="914400" rtl="0" eaLnBrk="0" fontAlgn="base" hangingPunct="0">
              <a:lnSpc>
                <a:spcPct val="100000"/>
              </a:lnSpc>
              <a:spcBef>
                <a:spcPct val="20000"/>
              </a:spcBef>
              <a:spcAft>
                <a:spcPct val="0"/>
              </a:spcAft>
              <a:buClrTx/>
              <a:buSzTx/>
              <a:buFontTx/>
              <a:buChar char="•"/>
              <a:defRPr kumimoji="0" sz="320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sz="280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sz="240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sz="2000" u="none" kern="1200" baseline="0">
                <a:solidFill>
                  <a:schemeClr val="tx1"/>
                </a:solidFill>
                <a:effectLst/>
                <a:latin typeface="+mn-lt"/>
                <a:ea typeface="+mn-ea"/>
                <a:cs typeface="+mn-cs"/>
              </a:defRPr>
            </a:lvl5pPr>
          </a:lstStyle>
          <a:p>
            <a:pPr marL="0" indent="0" eaLnBrk="1" hangingPunct="1">
              <a:lnSpc>
                <a:spcPct val="90000"/>
              </a:lnSpc>
              <a:spcBef>
                <a:spcPts val="1000"/>
              </a:spcBef>
              <a:buNone/>
            </a:pPr>
            <a:r>
              <a:rPr lang="zh-CN" altLang="en-US" sz="3600" b="1" dirty="0">
                <a:latin typeface="微软雅黑" panose="020B0503020204020204" pitchFamily="34" charset="-122"/>
                <a:ea typeface="微软雅黑" panose="020B0503020204020204" pitchFamily="34" charset="-122"/>
              </a:rPr>
              <a:t>一、</a:t>
            </a:r>
            <a:r>
              <a:rPr lang="zh-CN" altLang="en-US" sz="3600" b="1" dirty="0" smtClean="0">
                <a:latin typeface="微软雅黑" panose="020B0503020204020204" pitchFamily="34" charset="-122"/>
                <a:ea typeface="微软雅黑" panose="020B0503020204020204" pitchFamily="34" charset="-122"/>
              </a:rPr>
              <a:t>冷战与两极格局的形成</a:t>
            </a:r>
            <a:r>
              <a:rPr lang="zh-CN" altLang="en-US" b="1" dirty="0" smtClean="0">
                <a:latin typeface="+mn-ea"/>
              </a:rPr>
              <a:t>（</a:t>
            </a:r>
            <a:r>
              <a:rPr lang="en-US" altLang="zh-CN" b="1" dirty="0" smtClean="0">
                <a:latin typeface="+mn-ea"/>
              </a:rPr>
              <a:t>1947-1955</a:t>
            </a:r>
            <a:r>
              <a:rPr lang="zh-CN" altLang="en-US" b="1" dirty="0" smtClean="0">
                <a:latin typeface="+mn-ea"/>
              </a:rPr>
              <a:t>）</a:t>
            </a:r>
            <a:endParaRPr lang="zh-CN" altLang="en-US" b="1" dirty="0">
              <a:latin typeface="+mn-ea"/>
            </a:endParaRPr>
          </a:p>
          <a:p>
            <a:pPr marL="0" lvl="0" indent="0" eaLnBrk="1" hangingPunct="1">
              <a:lnSpc>
                <a:spcPct val="90000"/>
              </a:lnSpc>
              <a:spcBef>
                <a:spcPts val="1000"/>
              </a:spcBef>
              <a:buNone/>
            </a:pPr>
            <a:endParaRPr lang="zh-CN" altLang="en-US" sz="36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76884" y="845428"/>
            <a:ext cx="10222928" cy="1077218"/>
          </a:xfrm>
          <a:prstGeom prst="rect">
            <a:avLst/>
          </a:prstGeom>
          <a:noFill/>
        </p:spPr>
        <p:txBody>
          <a:bodyPr wrap="square" rtlCol="0">
            <a:spAutoFit/>
          </a:bodyPr>
          <a:lstStyle/>
          <a:p>
            <a:pPr>
              <a:lnSpc>
                <a:spcPts val="4000"/>
              </a:lnSpc>
              <a:buClrTx/>
              <a:buSzTx/>
              <a:buFontTx/>
            </a:pPr>
            <a:r>
              <a:rPr lang="en-US" altLang="zh-CN"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3.</a:t>
            </a:r>
            <a:r>
              <a:rPr lang="zh-CN" altLang="en-US"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开始</a:t>
            </a:r>
            <a:r>
              <a:rPr lang="zh-CN" altLang="en-US" sz="32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1947.</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杜鲁门</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主义 </a:t>
            </a:r>
            <a:endParaRPr lang="en-US" altLang="zh-CN" sz="3200" b="1" dirty="0" smtClean="0">
              <a:latin typeface="宋体" panose="02010600030101010101" pitchFamily="2" charset="-122"/>
              <a:ea typeface="宋体" panose="02010600030101010101" pitchFamily="2" charset="-122"/>
              <a:cs typeface="宋体" panose="02010600030101010101" pitchFamily="2" charset="-122"/>
              <a:sym typeface="+mn-ea"/>
            </a:endParaRPr>
          </a:p>
          <a:p>
            <a:pPr>
              <a:lnSpc>
                <a:spcPts val="4000"/>
              </a:lnSpc>
              <a:buClrTx/>
              <a:buSzTx/>
              <a:buFontTx/>
            </a:pPr>
            <a:r>
              <a:rPr lang="en-US" altLang="zh-CN"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3200" b="1" dirty="0" smtClean="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两极格局形成</a:t>
            </a:r>
            <a:r>
              <a:rPr lang="zh-CN" altLang="en-US" sz="3200" b="1" dirty="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3200" b="1" dirty="0">
                <a:latin typeface="宋体" panose="02010600030101010101" pitchFamily="2" charset="-122"/>
                <a:ea typeface="宋体" panose="02010600030101010101" pitchFamily="2" charset="-122"/>
                <a:cs typeface="宋体" panose="02010600030101010101" pitchFamily="2" charset="-122"/>
                <a:sym typeface="+mn-ea"/>
              </a:rPr>
              <a:t>1955.</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华约成立。</a:t>
            </a:r>
            <a:endParaRPr lang="zh-CN" altLang="en-US" sz="3200" b="1"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7" name="表格 6"/>
          <p:cNvGraphicFramePr/>
          <p:nvPr>
            <p:custDataLst>
              <p:tags r:id="rId4"/>
            </p:custDataLst>
          </p:nvPr>
        </p:nvGraphicFramePr>
        <p:xfrm>
          <a:off x="5877444" y="2852936"/>
          <a:ext cx="6125075" cy="3325495"/>
        </p:xfrm>
        <a:graphic>
          <a:graphicData uri="http://schemas.openxmlformats.org/drawingml/2006/table">
            <a:tbl>
              <a:tblPr firstRow="1" bandRow="1">
                <a:tableStyleId>{5C22544A-7EE6-4342-B048-85BDC9FD1C3A}</a:tableStyleId>
              </a:tblPr>
              <a:tblGrid>
                <a:gridCol w="1513906"/>
                <a:gridCol w="1512168"/>
                <a:gridCol w="1459525"/>
                <a:gridCol w="1639476"/>
              </a:tblGrid>
              <a:tr h="457200">
                <a:tc gridSpan="4">
                  <a:txBody>
                    <a:bodyPr/>
                    <a:lstStyle/>
                    <a:p>
                      <a:pPr algn="ctr">
                        <a:buNone/>
                      </a:pPr>
                      <a:r>
                        <a:rPr lang="zh-CN" altLang="en-US" sz="2400" b="1" dirty="0">
                          <a:solidFill>
                            <a:schemeClr val="tx1"/>
                          </a:solidFill>
                          <a:latin typeface="微软雅黑" panose="020B0503020204020204" pitchFamily="34" charset="-122"/>
                          <a:ea typeface="微软雅黑" panose="020B0503020204020204" pitchFamily="34" charset="-122"/>
                        </a:rPr>
                        <a:t>美苏冷战的阶段</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hMerge="1">
                  <a:tcPr>
                    <a:lnL w="12700" cmpd="sng">
                      <a:solidFill>
                        <a:schemeClr val="tx1"/>
                      </a:solidFill>
                      <a:prstDash val="solid"/>
                    </a:lnL>
                    <a:lnR w="12700" cmpd="sng">
                      <a:solidFill>
                        <a:schemeClr val="tx1"/>
                      </a:solidFill>
                      <a:prstDash val="solid"/>
                    </a:lnR>
                    <a:lnT w="28575">
                      <a:solidFill>
                        <a:schemeClr val="accent2"/>
                      </a:solidFill>
                      <a:prstDash val="solid"/>
                    </a:lnT>
                    <a:lnB w="28575">
                      <a:solidFill>
                        <a:schemeClr val="accent2"/>
                      </a:solidFill>
                      <a:prstDash val="solid"/>
                    </a:lnB>
                    <a:noFill/>
                  </a:tcPr>
                </a:tc>
                <a:tc hMerge="1">
                  <a:tcPr>
                    <a:lnL w="12700" cmpd="sng">
                      <a:solidFill>
                        <a:schemeClr val="tx1"/>
                      </a:solidFill>
                      <a:prstDash val="solid"/>
                    </a:lnL>
                    <a:lnR w="12700" cmpd="sng">
                      <a:solidFill>
                        <a:schemeClr val="tx1"/>
                      </a:solidFill>
                      <a:prstDash val="solid"/>
                    </a:lnR>
                    <a:lnT w="28575">
                      <a:solidFill>
                        <a:schemeClr val="accent2"/>
                      </a:solidFill>
                      <a:prstDash val="solid"/>
                    </a:lnT>
                    <a:lnB w="28575">
                      <a:solidFill>
                        <a:schemeClr val="accent2"/>
                      </a:solidFill>
                      <a:prstDash val="solid"/>
                    </a:lnB>
                    <a:noFill/>
                  </a:tcPr>
                </a:tc>
                <a:tc hMerge="1">
                  <a:tcPr>
                    <a:lnL w="12700" cmpd="sng">
                      <a:solidFill>
                        <a:schemeClr val="tx1"/>
                      </a:solidFill>
                      <a:prstDash val="solid"/>
                    </a:lnL>
                    <a:lnR w="28575">
                      <a:solidFill>
                        <a:schemeClr val="accent2"/>
                      </a:solidFill>
                      <a:prstDash val="solid"/>
                    </a:lnR>
                    <a:lnT w="28575">
                      <a:solidFill>
                        <a:schemeClr val="accent2"/>
                      </a:solidFill>
                      <a:prstDash val="solid"/>
                    </a:lnT>
                    <a:lnB w="28575">
                      <a:solidFill>
                        <a:schemeClr val="accent2"/>
                      </a:solidFill>
                      <a:prstDash val="solid"/>
                    </a:lnB>
                    <a:noFill/>
                  </a:tcPr>
                </a:tc>
              </a:tr>
              <a:tr h="673100">
                <a:tc>
                  <a:txBody>
                    <a:bodyPr/>
                    <a:lstStyle/>
                    <a:p>
                      <a:pPr algn="ctr">
                        <a:buNone/>
                      </a:pPr>
                      <a:r>
                        <a:rPr lang="zh-CN" altLang="en-US" sz="2400" b="1" dirty="0">
                          <a:solidFill>
                            <a:schemeClr val="tx1"/>
                          </a:solidFill>
                          <a:latin typeface="+mn-ea"/>
                          <a:ea typeface="+mn-ea"/>
                        </a:rPr>
                        <a:t>第一阶段</a:t>
                      </a:r>
                      <a:endParaRPr lang="zh-CN" altLang="en-US" sz="2400" b="1" dirty="0">
                        <a:solidFill>
                          <a:schemeClr val="tx1"/>
                        </a:solidFill>
                        <a:latin typeface="+mn-ea"/>
                        <a:ea typeface="+mn-ea"/>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dirty="0">
                          <a:solidFill>
                            <a:schemeClr val="tx1"/>
                          </a:solidFill>
                          <a:latin typeface="+mn-ea"/>
                          <a:ea typeface="+mn-ea"/>
                        </a:rPr>
                        <a:t>第二阶段</a:t>
                      </a:r>
                      <a:endParaRPr lang="zh-CN" altLang="en-US" sz="2400" b="1" dirty="0">
                        <a:solidFill>
                          <a:schemeClr val="tx1"/>
                        </a:solidFill>
                        <a:latin typeface="+mn-ea"/>
                        <a:ea typeface="+mn-ea"/>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a:solidFill>
                            <a:schemeClr val="tx1"/>
                          </a:solidFill>
                          <a:latin typeface="+mn-ea"/>
                          <a:ea typeface="+mn-ea"/>
                        </a:rPr>
                        <a:t>第三阶段</a:t>
                      </a:r>
                      <a:endParaRPr lang="zh-CN" altLang="en-US" sz="2400" b="1">
                        <a:solidFill>
                          <a:schemeClr val="tx1"/>
                        </a:solidFill>
                        <a:latin typeface="+mn-ea"/>
                        <a:ea typeface="+mn-ea"/>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a:solidFill>
                            <a:schemeClr val="tx1"/>
                          </a:solidFill>
                          <a:latin typeface="+mn-ea"/>
                          <a:ea typeface="+mn-ea"/>
                        </a:rPr>
                        <a:t>第四阶段</a:t>
                      </a:r>
                      <a:endParaRPr lang="zh-CN" altLang="en-US" sz="2400" b="1">
                        <a:solidFill>
                          <a:schemeClr val="tx1"/>
                        </a:solidFill>
                        <a:latin typeface="+mn-ea"/>
                        <a:ea typeface="+mn-ea"/>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r>
              <a:tr h="822960">
                <a:tc>
                  <a:txBody>
                    <a:bodyPr/>
                    <a:lstStyle/>
                    <a:p>
                      <a:pPr algn="ctr">
                        <a:buNone/>
                      </a:pPr>
                      <a:r>
                        <a:rPr lang="en-US" altLang="zh-CN" sz="2400" b="1">
                          <a:solidFill>
                            <a:schemeClr val="tx1"/>
                          </a:solidFill>
                          <a:latin typeface="+mn-ea"/>
                          <a:ea typeface="+mn-ea"/>
                          <a:cs typeface="微软雅黑" panose="020B0503020204020204" pitchFamily="34" charset="-122"/>
                        </a:rPr>
                        <a:t>50</a:t>
                      </a:r>
                      <a:r>
                        <a:rPr lang="zh-CN" altLang="en-US" sz="2400" b="1">
                          <a:solidFill>
                            <a:schemeClr val="tx1"/>
                          </a:solidFill>
                          <a:latin typeface="+mn-ea"/>
                          <a:ea typeface="+mn-ea"/>
                          <a:cs typeface="微软雅黑" panose="020B0503020204020204" pitchFamily="34" charset="-122"/>
                        </a:rPr>
                        <a:t>年代中</a:t>
                      </a:r>
                      <a:r>
                        <a:rPr lang="en-US" altLang="zh-CN" sz="2400" b="1">
                          <a:solidFill>
                            <a:schemeClr val="tx1"/>
                          </a:solidFill>
                          <a:latin typeface="+mn-ea"/>
                          <a:ea typeface="+mn-ea"/>
                          <a:cs typeface="微软雅黑" panose="020B0503020204020204" pitchFamily="34" charset="-122"/>
                        </a:rPr>
                        <a:t>-60</a:t>
                      </a:r>
                      <a:r>
                        <a:rPr lang="zh-CN" altLang="en-US" sz="2400" b="1">
                          <a:solidFill>
                            <a:schemeClr val="tx1"/>
                          </a:solidFill>
                          <a:latin typeface="+mn-ea"/>
                          <a:ea typeface="+mn-ea"/>
                          <a:cs typeface="微软雅黑" panose="020B0503020204020204" pitchFamily="34" charset="-122"/>
                        </a:rPr>
                        <a:t>年代初</a:t>
                      </a:r>
                      <a:endParaRPr lang="zh-CN" altLang="en-US" sz="2400" b="1">
                        <a:solidFill>
                          <a:schemeClr val="tx1"/>
                        </a:solidFill>
                        <a:latin typeface="+mn-ea"/>
                        <a:ea typeface="+mn-ea"/>
                        <a:cs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en-US" altLang="zh-CN" sz="2400" b="1" dirty="0">
                          <a:solidFill>
                            <a:schemeClr val="tx1"/>
                          </a:solidFill>
                          <a:latin typeface="+mn-ea"/>
                          <a:ea typeface="+mn-ea"/>
                          <a:cs typeface="微软雅黑" panose="020B0503020204020204" pitchFamily="34" charset="-122"/>
                        </a:rPr>
                        <a:t>60</a:t>
                      </a:r>
                      <a:r>
                        <a:rPr lang="zh-CN" altLang="en-US" sz="2400" b="1" dirty="0">
                          <a:solidFill>
                            <a:schemeClr val="tx1"/>
                          </a:solidFill>
                          <a:latin typeface="+mn-ea"/>
                          <a:ea typeface="+mn-ea"/>
                          <a:cs typeface="微软雅黑" panose="020B0503020204020204" pitchFamily="34" charset="-122"/>
                        </a:rPr>
                        <a:t>年代中</a:t>
                      </a:r>
                      <a:r>
                        <a:rPr lang="en-US" altLang="zh-CN" sz="2400" b="1" dirty="0">
                          <a:solidFill>
                            <a:schemeClr val="tx1"/>
                          </a:solidFill>
                          <a:latin typeface="+mn-ea"/>
                          <a:ea typeface="+mn-ea"/>
                          <a:cs typeface="微软雅黑" panose="020B0503020204020204" pitchFamily="34" charset="-122"/>
                        </a:rPr>
                        <a:t>-70</a:t>
                      </a:r>
                      <a:r>
                        <a:rPr lang="zh-CN" altLang="en-US" sz="2400" b="1" dirty="0">
                          <a:solidFill>
                            <a:schemeClr val="tx1"/>
                          </a:solidFill>
                          <a:latin typeface="+mn-ea"/>
                          <a:ea typeface="+mn-ea"/>
                          <a:cs typeface="微软雅黑" panose="020B0503020204020204" pitchFamily="34" charset="-122"/>
                        </a:rPr>
                        <a:t>年代末</a:t>
                      </a:r>
                      <a:endParaRPr lang="zh-CN" altLang="en-US" sz="2400" b="1" dirty="0">
                        <a:solidFill>
                          <a:schemeClr val="tx1"/>
                        </a:solidFill>
                        <a:latin typeface="+mn-ea"/>
                        <a:ea typeface="+mn-ea"/>
                        <a:cs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en-US" altLang="zh-CN" sz="2400" b="1" dirty="0">
                          <a:solidFill>
                            <a:schemeClr val="tx1"/>
                          </a:solidFill>
                          <a:latin typeface="+mn-ea"/>
                          <a:ea typeface="+mn-ea"/>
                          <a:cs typeface="微软雅黑" panose="020B0503020204020204" pitchFamily="34" charset="-122"/>
                        </a:rPr>
                        <a:t>80</a:t>
                      </a:r>
                      <a:r>
                        <a:rPr lang="zh-CN" altLang="en-US" sz="2400" b="1" dirty="0">
                          <a:solidFill>
                            <a:schemeClr val="tx1"/>
                          </a:solidFill>
                          <a:latin typeface="+mn-ea"/>
                          <a:ea typeface="+mn-ea"/>
                          <a:cs typeface="微软雅黑" panose="020B0503020204020204" pitchFamily="34" charset="-122"/>
                        </a:rPr>
                        <a:t>年代</a:t>
                      </a:r>
                      <a:endParaRPr lang="zh-CN" altLang="en-US" sz="2400" b="1" dirty="0">
                        <a:solidFill>
                          <a:schemeClr val="tx1"/>
                        </a:solidFill>
                        <a:latin typeface="+mn-ea"/>
                        <a:ea typeface="+mn-ea"/>
                        <a:cs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en-US" altLang="zh-CN" sz="2400" b="1" dirty="0">
                          <a:solidFill>
                            <a:schemeClr val="tx1"/>
                          </a:solidFill>
                          <a:latin typeface="+mn-ea"/>
                          <a:ea typeface="+mn-ea"/>
                          <a:cs typeface="微软雅黑" panose="020B0503020204020204" pitchFamily="34" charset="-122"/>
                        </a:rPr>
                        <a:t>1991</a:t>
                      </a:r>
                      <a:r>
                        <a:rPr lang="zh-CN" altLang="en-US" sz="2400" b="1" dirty="0">
                          <a:solidFill>
                            <a:schemeClr val="tx1"/>
                          </a:solidFill>
                          <a:latin typeface="+mn-ea"/>
                          <a:ea typeface="+mn-ea"/>
                          <a:cs typeface="微软雅黑" panose="020B0503020204020204" pitchFamily="34" charset="-122"/>
                        </a:rPr>
                        <a:t>年</a:t>
                      </a:r>
                      <a:endParaRPr lang="zh-CN" altLang="en-US" sz="2400" b="1" dirty="0">
                        <a:solidFill>
                          <a:schemeClr val="tx1"/>
                        </a:solidFill>
                        <a:latin typeface="+mn-ea"/>
                        <a:ea typeface="+mn-ea"/>
                        <a:cs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r>
              <a:tr h="1006475">
                <a:tc>
                  <a:txBody>
                    <a:bodyPr/>
                    <a:lstStyle/>
                    <a:p>
                      <a:pPr algn="ctr">
                        <a:buNone/>
                      </a:pPr>
                      <a:r>
                        <a:rPr lang="zh-CN" altLang="en-US" sz="2400" b="1" dirty="0">
                          <a:solidFill>
                            <a:schemeClr val="tx1"/>
                          </a:solidFill>
                          <a:latin typeface="微软雅黑" panose="020B0503020204020204" pitchFamily="34" charset="-122"/>
                          <a:ea typeface="微软雅黑" panose="020B0503020204020204" pitchFamily="34" charset="-122"/>
                        </a:rPr>
                        <a:t>对峙形成</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dirty="0">
                          <a:solidFill>
                            <a:schemeClr val="tx1"/>
                          </a:solidFill>
                          <a:latin typeface="微软雅黑" panose="020B0503020204020204" pitchFamily="34" charset="-122"/>
                          <a:ea typeface="微软雅黑" panose="020B0503020204020204" pitchFamily="34" charset="-122"/>
                        </a:rPr>
                        <a:t>苏攻美守</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美攻苏守</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c>
                  <a:txBody>
                    <a:bodyPr/>
                    <a:lstStyle/>
                    <a:p>
                      <a:pPr algn="ctr">
                        <a:buNone/>
                      </a:pPr>
                      <a:r>
                        <a:rPr lang="zh-CN" altLang="en-US" sz="2400" b="1" dirty="0">
                          <a:solidFill>
                            <a:schemeClr val="tx1"/>
                          </a:solidFill>
                          <a:latin typeface="微软雅黑" panose="020B0503020204020204" pitchFamily="34" charset="-122"/>
                          <a:ea typeface="微软雅黑" panose="020B0503020204020204" pitchFamily="34" charset="-122"/>
                        </a:rPr>
                        <a:t>苏联解体，</a:t>
                      </a:r>
                      <a:endParaRPr lang="zh-CN" altLang="en-US" sz="2400" b="1" dirty="0">
                        <a:solidFill>
                          <a:schemeClr val="tx1"/>
                        </a:solidFill>
                        <a:latin typeface="微软雅黑" panose="020B0503020204020204" pitchFamily="34" charset="-122"/>
                        <a:ea typeface="微软雅黑" panose="020B0503020204020204" pitchFamily="34" charset="-122"/>
                      </a:endParaRPr>
                    </a:p>
                    <a:p>
                      <a:pPr algn="ctr">
                        <a:buNone/>
                      </a:pPr>
                      <a:r>
                        <a:rPr lang="zh-CN" altLang="en-US" sz="2400" b="1" dirty="0">
                          <a:solidFill>
                            <a:schemeClr val="tx1"/>
                          </a:solidFill>
                          <a:latin typeface="微软雅黑" panose="020B0503020204020204" pitchFamily="34" charset="-122"/>
                          <a:ea typeface="微软雅黑" panose="020B0503020204020204" pitchFamily="34" charset="-122"/>
                        </a:rPr>
                        <a:t>两极瓦解</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nchor="ctr">
                    <a:lnL w="28575">
                      <a:solidFill>
                        <a:schemeClr val="accent2"/>
                      </a:solidFill>
                      <a:prstDash val="solid"/>
                    </a:lnL>
                    <a:lnR w="28575">
                      <a:solidFill>
                        <a:schemeClr val="accent2"/>
                      </a:solidFill>
                      <a:prstDash val="solid"/>
                    </a:lnR>
                    <a:lnT w="28575">
                      <a:solidFill>
                        <a:schemeClr val="accent2"/>
                      </a:solidFill>
                      <a:prstDash val="solid"/>
                    </a:lnT>
                    <a:lnB w="28575">
                      <a:solidFill>
                        <a:schemeClr val="accent2"/>
                      </a:solidFill>
                      <a:prstDash val="soli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542" y="1052736"/>
            <a:ext cx="5736477" cy="4248472"/>
          </a:xfrm>
          <a:ln w="28575">
            <a:solidFill>
              <a:srgbClr val="C00000"/>
            </a:solidFill>
            <a:prstDash val="sysDash"/>
          </a:ln>
        </p:spPr>
        <p:txBody>
          <a:bodyPr>
            <a:noAutofit/>
          </a:bodyPr>
          <a:lstStyle/>
          <a:p>
            <a:pPr marL="0" indent="0">
              <a:lnSpc>
                <a:spcPct val="150000"/>
              </a:lnSpc>
              <a:buNone/>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苏联对外推行无情的扩张主义及反西方民主的政策，对美国及其盟国构成了相当大的威胁</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因此，美国需要坚决阻遏苏联扩张的势头，实施“遏制”政策。</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00000"/>
              </a:lnSpc>
              <a:buNone/>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smtClean="0">
                <a:latin typeface="+mn-ea"/>
                <a:cs typeface="微软雅黑" panose="020B0503020204020204" pitchFamily="34" charset="-122"/>
              </a:rPr>
              <a:t>——</a:t>
            </a:r>
            <a:r>
              <a:rPr lang="zh-CN" altLang="en-US" sz="2800" b="1" dirty="0" smtClean="0">
                <a:latin typeface="+mn-ea"/>
                <a:cs typeface="微软雅黑" panose="020B0503020204020204" pitchFamily="34" charset="-122"/>
              </a:rPr>
              <a:t>美国驻苏使馆</a:t>
            </a:r>
            <a:r>
              <a:rPr lang="zh-CN" altLang="en-US" sz="2800" b="1" dirty="0">
                <a:latin typeface="+mn-ea"/>
                <a:cs typeface="微软雅黑" panose="020B0503020204020204" pitchFamily="34" charset="-122"/>
              </a:rPr>
              <a:t>代办乔治·凯南的“八千字电报”</a:t>
            </a:r>
            <a:r>
              <a:rPr sz="2800" b="1" dirty="0" smtClean="0">
                <a:latin typeface="+mn-ea"/>
                <a:cs typeface="微软雅黑" panose="020B0503020204020204" pitchFamily="34" charset="-122"/>
                <a:sym typeface="+mn-ea"/>
              </a:rPr>
              <a:t>1946</a:t>
            </a:r>
            <a:r>
              <a:rPr lang="en-US" sz="2800" b="1" dirty="0">
                <a:latin typeface="+mn-ea"/>
                <a:cs typeface="微软雅黑" panose="020B0503020204020204" pitchFamily="34" charset="-122"/>
                <a:sym typeface="+mn-ea"/>
              </a:rPr>
              <a:t>.</a:t>
            </a:r>
            <a:r>
              <a:rPr sz="2800" b="1" dirty="0" smtClean="0">
                <a:latin typeface="+mn-ea"/>
                <a:cs typeface="微软雅黑" panose="020B0503020204020204" pitchFamily="34" charset="-122"/>
                <a:sym typeface="+mn-ea"/>
              </a:rPr>
              <a:t>2</a:t>
            </a:r>
            <a:r>
              <a:rPr lang="en-US" sz="2800" b="1" dirty="0" smtClean="0">
                <a:latin typeface="+mn-ea"/>
                <a:cs typeface="微软雅黑" panose="020B0503020204020204" pitchFamily="34" charset="-122"/>
                <a:sym typeface="+mn-ea"/>
              </a:rPr>
              <a:t>.</a:t>
            </a:r>
            <a:r>
              <a:rPr sz="2800" b="1" dirty="0" smtClean="0">
                <a:latin typeface="+mn-ea"/>
                <a:cs typeface="微软雅黑" panose="020B0503020204020204" pitchFamily="34" charset="-122"/>
                <a:sym typeface="+mn-ea"/>
              </a:rPr>
              <a:t>22 </a:t>
            </a:r>
            <a:endParaRPr lang="zh-CN" altLang="en-US" sz="2800" b="1" dirty="0">
              <a:latin typeface="+mn-ea"/>
              <a:cs typeface="微软雅黑" panose="020B0503020204020204" pitchFamily="34" charset="-122"/>
              <a:sym typeface="+mn-ea"/>
            </a:endParaRPr>
          </a:p>
        </p:txBody>
      </p:sp>
      <p:sp>
        <p:nvSpPr>
          <p:cNvPr id="4" name="文本框 3"/>
          <p:cNvSpPr txBox="1"/>
          <p:nvPr/>
        </p:nvSpPr>
        <p:spPr>
          <a:xfrm>
            <a:off x="6043778" y="908720"/>
            <a:ext cx="5884075" cy="4832092"/>
          </a:xfrm>
          <a:prstGeom prst="rect">
            <a:avLst/>
          </a:prstGeom>
          <a:noFill/>
          <a:ln w="28575">
            <a:solidFill>
              <a:srgbClr val="401BC0"/>
            </a:solidFill>
            <a:prstDash val="sysDash"/>
          </a:ln>
        </p:spPr>
        <p:txBody>
          <a:bodyPr wrap="square" rtlCol="0" anchor="t">
            <a:spAutoFit/>
          </a:bodyPr>
          <a:lstStyle/>
          <a:p>
            <a:pPr>
              <a:lnSpc>
                <a:spcPct val="15000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美国的对外政策反映了美国垄断资本主义的帝国主义倾向，它的特征就是在战后谋求世界霸权。……美国是把苏联作为战争的对象而准备未来战争的。在美帝国主义的眼里，苏联是其通往世界霸权道路上的主要障碍。</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2800" b="1" dirty="0">
                <a:latin typeface="+mn-ea"/>
                <a:cs typeface="微软雅黑" panose="020B0503020204020204" pitchFamily="34" charset="-122"/>
              </a:rPr>
              <a:t>    </a:t>
            </a:r>
            <a:r>
              <a:rPr lang="zh-CN" altLang="en-US" sz="2800" b="1" dirty="0" smtClean="0">
                <a:latin typeface="+mn-ea"/>
                <a:cs typeface="微软雅黑" panose="020B0503020204020204" pitchFamily="34" charset="-122"/>
              </a:rPr>
              <a:t>——</a:t>
            </a:r>
            <a:r>
              <a:rPr lang="zh-CN" altLang="en-US" sz="2800" b="1" dirty="0">
                <a:latin typeface="+mn-ea"/>
                <a:cs typeface="微软雅黑" panose="020B0503020204020204" pitchFamily="34" charset="-122"/>
              </a:rPr>
              <a:t>苏联诺维科夫“战后美国对外政策的长篇报告</a:t>
            </a:r>
            <a:r>
              <a:rPr lang="zh-CN" altLang="en-US" sz="2800" b="1" dirty="0" smtClean="0">
                <a:latin typeface="+mn-ea"/>
                <a:cs typeface="微软雅黑" panose="020B0503020204020204" pitchFamily="34" charset="-122"/>
              </a:rPr>
              <a:t>”1946</a:t>
            </a:r>
            <a:r>
              <a:rPr lang="en-US" altLang="zh-CN" sz="2800" b="1" dirty="0" smtClean="0">
                <a:latin typeface="+mn-ea"/>
                <a:cs typeface="微软雅黑" panose="020B0503020204020204" pitchFamily="34" charset="-122"/>
              </a:rPr>
              <a:t>.</a:t>
            </a:r>
            <a:r>
              <a:rPr lang="zh-CN" altLang="en-US" sz="2800" b="1" dirty="0" smtClean="0">
                <a:latin typeface="+mn-ea"/>
                <a:cs typeface="微软雅黑" panose="020B0503020204020204" pitchFamily="34" charset="-122"/>
              </a:rPr>
              <a:t>9</a:t>
            </a:r>
            <a:r>
              <a:rPr lang="en-US" altLang="zh-CN" sz="2800" b="1" dirty="0" smtClean="0">
                <a:latin typeface="+mn-ea"/>
                <a:cs typeface="微软雅黑" panose="020B0503020204020204" pitchFamily="34" charset="-122"/>
              </a:rPr>
              <a:t>.</a:t>
            </a:r>
            <a:r>
              <a:rPr lang="zh-CN" altLang="en-US" sz="2800" b="1" dirty="0" smtClean="0">
                <a:latin typeface="+mn-ea"/>
                <a:cs typeface="微软雅黑" panose="020B0503020204020204" pitchFamily="34" charset="-122"/>
              </a:rPr>
              <a:t>27</a:t>
            </a:r>
            <a:endParaRPr lang="zh-CN" altLang="en-US" sz="2800" b="1" dirty="0">
              <a:latin typeface="+mn-ea"/>
              <a:cs typeface="微软雅黑" panose="020B0503020204020204" pitchFamily="34" charset="-122"/>
            </a:endParaRPr>
          </a:p>
        </p:txBody>
      </p:sp>
      <p:sp>
        <p:nvSpPr>
          <p:cNvPr id="8" name="文本框 7"/>
          <p:cNvSpPr txBox="1"/>
          <p:nvPr/>
        </p:nvSpPr>
        <p:spPr>
          <a:xfrm>
            <a:off x="1660309" y="93522"/>
            <a:ext cx="8766939" cy="646331"/>
          </a:xfrm>
          <a:prstGeom prst="rect">
            <a:avLst/>
          </a:prstGeom>
          <a:noFill/>
        </p:spPr>
        <p:txBody>
          <a:bodyPr wrap="square" rtlCol="0">
            <a:spAutoFit/>
          </a:bodyPr>
          <a:lstStyle/>
          <a:p>
            <a:pPr algn="ctr"/>
            <a:r>
              <a:rPr lang="zh-CN" altLang="en-US" sz="3600" b="1"/>
              <a:t>谁是冷战爆发的第一责任国？</a:t>
            </a:r>
            <a:endParaRPr lang="zh-CN" altLang="en-US" sz="3600" b="1"/>
          </a:p>
        </p:txBody>
      </p:sp>
      <p:sp>
        <p:nvSpPr>
          <p:cNvPr id="10" name="文本框 1"/>
          <p:cNvSpPr txBox="1"/>
          <p:nvPr/>
        </p:nvSpPr>
        <p:spPr>
          <a:xfrm>
            <a:off x="118542" y="5740812"/>
            <a:ext cx="11953327" cy="1077218"/>
          </a:xfrm>
          <a:prstGeom prst="rect">
            <a:avLst/>
          </a:prstGeom>
          <a:noFill/>
        </p:spPr>
        <p:txBody>
          <a:bodyPr wrap="square" rtlCol="0">
            <a:spAutoFit/>
          </a:bodyPr>
          <a:lstStyle/>
          <a:p>
            <a:r>
              <a:rPr lang="zh-CN" altLang="en-US" sz="3200" b="1" dirty="0" smtClean="0">
                <a:solidFill>
                  <a:srgbClr val="401BC0"/>
                </a:solidFill>
                <a:latin typeface="微软雅黑" panose="020B0503020204020204" pitchFamily="34" charset="-122"/>
                <a:ea typeface="微软雅黑" panose="020B0503020204020204" pitchFamily="34" charset="-122"/>
              </a:rPr>
              <a:t>      思考：以上两则材料共同反映了什么历史</a:t>
            </a:r>
            <a:r>
              <a:rPr lang="zh-CN" altLang="en-US" sz="3200" b="1" dirty="0">
                <a:solidFill>
                  <a:srgbClr val="401BC0"/>
                </a:solidFill>
                <a:latin typeface="微软雅黑" panose="020B0503020204020204" pitchFamily="34" charset="-122"/>
                <a:ea typeface="微软雅黑" panose="020B0503020204020204" pitchFamily="34" charset="-122"/>
              </a:rPr>
              <a:t>问题</a:t>
            </a:r>
            <a:r>
              <a:rPr lang="zh-CN" altLang="en-US" sz="3200" b="1" dirty="0" smtClean="0">
                <a:solidFill>
                  <a:srgbClr val="401BC0"/>
                </a:solidFill>
                <a:latin typeface="微软雅黑" panose="020B0503020204020204" pitchFamily="34" charset="-122"/>
                <a:ea typeface="微软雅黑" panose="020B0503020204020204" pitchFamily="34" charset="-122"/>
              </a:rPr>
              <a:t>？你是如何看待这个问题的？</a:t>
            </a:r>
            <a:endParaRPr lang="zh-CN" altLang="en-US" sz="3200" b="1" dirty="0">
              <a:solidFill>
                <a:srgbClr val="401B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5555" y="149861"/>
            <a:ext cx="11881843" cy="6579235"/>
          </a:xfrm>
          <a:prstGeom prst="rect">
            <a:avLst/>
          </a:prstGeom>
          <a:noFill/>
          <a:ln w="285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5555" y="520065"/>
            <a:ext cx="11882478" cy="2245360"/>
          </a:xfrm>
          <a:prstGeom prst="rect">
            <a:avLst/>
          </a:prstGeom>
          <a:noFill/>
        </p:spPr>
        <p:txBody>
          <a:bodyPr wrap="square" rtlCol="0" anchor="t">
            <a:spAutoFit/>
          </a:bodyPr>
          <a:lstStyle/>
          <a:p>
            <a:pPr lvl="0" algn="l">
              <a:buClrTx/>
              <a:buSzTx/>
              <a:buFontTx/>
            </a:pPr>
            <a:r>
              <a:rPr lang="en-US" sz="2800" b="1" dirty="0" smtClean="0">
                <a:latin typeface="宋体" panose="02010600030101010101" pitchFamily="2" charset="-122"/>
                <a:ea typeface="宋体" panose="02010600030101010101" pitchFamily="2" charset="-122"/>
                <a:cs typeface="宋体" panose="02010600030101010101" pitchFamily="2" charset="-122"/>
                <a:sym typeface="+mn-ea"/>
              </a:rPr>
              <a:t>1</a:t>
            </a:r>
            <a:r>
              <a:rPr lang="en-US" sz="2800" b="1" dirty="0">
                <a:latin typeface="宋体" panose="02010600030101010101" pitchFamily="2" charset="-122"/>
                <a:ea typeface="宋体" panose="02010600030101010101" pitchFamily="2" charset="-122"/>
                <a:cs typeface="宋体" panose="02010600030101010101" pitchFamily="2" charset="-122"/>
                <a:sym typeface="+mn-ea"/>
              </a:rPr>
              <a:t>.</a:t>
            </a:r>
            <a:r>
              <a:rPr sz="2800" b="1" dirty="0" smtClean="0">
                <a:latin typeface="宋体" panose="02010600030101010101" pitchFamily="2" charset="-122"/>
                <a:ea typeface="宋体" panose="02010600030101010101" pitchFamily="2" charset="-122"/>
                <a:cs typeface="宋体" panose="02010600030101010101" pitchFamily="2" charset="-122"/>
                <a:sym typeface="+mn-ea"/>
              </a:rPr>
              <a:t>第二次世界大战结束后初期</a:t>
            </a:r>
            <a:r>
              <a:rPr sz="2800" b="1" dirty="0">
                <a:latin typeface="宋体" panose="02010600030101010101" pitchFamily="2" charset="-122"/>
                <a:ea typeface="宋体" panose="02010600030101010101" pitchFamily="2" charset="-122"/>
                <a:cs typeface="宋体" panose="02010600030101010101" pitchFamily="2" charset="-122"/>
                <a:sym typeface="+mn-ea"/>
              </a:rPr>
              <a:t>,美国先后推出了援助希腊、土耳其计划(即杜鲁门主义)和欧洲复兴计划(即马歇尔计划)。这两个计划的本质相同之处是(　　)</a:t>
            </a:r>
            <a:endParaRPr sz="2800" b="1" dirty="0">
              <a:latin typeface="宋体" panose="02010600030101010101" pitchFamily="2" charset="-122"/>
              <a:ea typeface="宋体" panose="02010600030101010101" pitchFamily="2" charset="-122"/>
              <a:cs typeface="宋体" panose="02010600030101010101" pitchFamily="2" charset="-122"/>
              <a:sym typeface="+mn-ea"/>
            </a:endParaRPr>
          </a:p>
          <a:p>
            <a:pPr lvl="0" algn="l">
              <a:buClrTx/>
              <a:buSzTx/>
              <a:buFontTx/>
            </a:pPr>
            <a:r>
              <a:rPr lang="en-US" sz="2800" b="1" dirty="0" smtClean="0">
                <a:latin typeface="宋体" panose="02010600030101010101" pitchFamily="2" charset="-122"/>
                <a:ea typeface="宋体" panose="02010600030101010101" pitchFamily="2" charset="-122"/>
                <a:cs typeface="宋体" panose="02010600030101010101" pitchFamily="2" charset="-122"/>
                <a:sym typeface="+mn-ea"/>
              </a:rPr>
              <a:t>    </a:t>
            </a:r>
            <a:r>
              <a:rPr sz="2800" b="1" dirty="0" err="1" smtClean="0">
                <a:latin typeface="宋体" panose="02010600030101010101" pitchFamily="2" charset="-122"/>
                <a:ea typeface="宋体" panose="02010600030101010101" pitchFamily="2" charset="-122"/>
                <a:cs typeface="宋体" panose="02010600030101010101" pitchFamily="2" charset="-122"/>
                <a:sym typeface="+mn-ea"/>
              </a:rPr>
              <a:t>A</a:t>
            </a:r>
            <a:r>
              <a:rPr sz="2800" b="1" dirty="0" err="1">
                <a:latin typeface="宋体" panose="02010600030101010101" pitchFamily="2" charset="-122"/>
                <a:ea typeface="宋体" panose="02010600030101010101" pitchFamily="2" charset="-122"/>
                <a:cs typeface="宋体" panose="02010600030101010101" pitchFamily="2" charset="-122"/>
                <a:sym typeface="+mn-ea"/>
              </a:rPr>
              <a:t>.具有军事援助的性质</a:t>
            </a:r>
            <a:r>
              <a:rPr lang="en-US" sz="2800" b="1" dirty="0">
                <a:latin typeface="宋体" panose="02010600030101010101" pitchFamily="2" charset="-122"/>
                <a:ea typeface="宋体" panose="02010600030101010101" pitchFamily="2" charset="-122"/>
                <a:cs typeface="宋体" panose="02010600030101010101" pitchFamily="2" charset="-122"/>
                <a:sym typeface="+mn-ea"/>
              </a:rPr>
              <a:t>    </a:t>
            </a:r>
            <a:r>
              <a:rPr sz="2800" b="1" dirty="0">
                <a:latin typeface="宋体" panose="02010600030101010101" pitchFamily="2" charset="-122"/>
                <a:ea typeface="宋体" panose="02010600030101010101" pitchFamily="2" charset="-122"/>
                <a:cs typeface="宋体" panose="02010600030101010101" pitchFamily="2" charset="-122"/>
                <a:sym typeface="+mn-ea"/>
              </a:rPr>
              <a:t>B.具有意识形态的色彩</a:t>
            </a:r>
            <a:endParaRPr sz="2800" b="1" dirty="0">
              <a:latin typeface="宋体" panose="02010600030101010101" pitchFamily="2" charset="-122"/>
              <a:ea typeface="宋体" panose="02010600030101010101" pitchFamily="2" charset="-122"/>
              <a:cs typeface="宋体" panose="02010600030101010101" pitchFamily="2" charset="-122"/>
              <a:sym typeface="+mn-ea"/>
            </a:endParaRPr>
          </a:p>
          <a:p>
            <a:pPr lvl="0" algn="l">
              <a:buClrTx/>
              <a:buSzTx/>
              <a:buFontTx/>
            </a:pPr>
            <a:r>
              <a:rPr lang="en-US" sz="2800" b="1" dirty="0" smtClean="0">
                <a:latin typeface="宋体" panose="02010600030101010101" pitchFamily="2" charset="-122"/>
                <a:ea typeface="宋体" panose="02010600030101010101" pitchFamily="2" charset="-122"/>
                <a:cs typeface="宋体" panose="02010600030101010101" pitchFamily="2" charset="-122"/>
                <a:sym typeface="+mn-ea"/>
              </a:rPr>
              <a:t>    </a:t>
            </a:r>
            <a:r>
              <a:rPr sz="2800" b="1" dirty="0" err="1" smtClean="0">
                <a:latin typeface="宋体" panose="02010600030101010101" pitchFamily="2" charset="-122"/>
                <a:ea typeface="宋体" panose="02010600030101010101" pitchFamily="2" charset="-122"/>
                <a:cs typeface="宋体" panose="02010600030101010101" pitchFamily="2" charset="-122"/>
                <a:sym typeface="+mn-ea"/>
              </a:rPr>
              <a:t>C</a:t>
            </a:r>
            <a:r>
              <a:rPr sz="2800" b="1" dirty="0" err="1">
                <a:latin typeface="宋体" panose="02010600030101010101" pitchFamily="2" charset="-122"/>
                <a:ea typeface="宋体" panose="02010600030101010101" pitchFamily="2" charset="-122"/>
                <a:cs typeface="宋体" panose="02010600030101010101" pitchFamily="2" charset="-122"/>
                <a:sym typeface="+mn-ea"/>
              </a:rPr>
              <a:t>.促进欧洲经济的恢复</a:t>
            </a:r>
            <a:r>
              <a:rPr lang="en-US" sz="2800" b="1" dirty="0">
                <a:latin typeface="宋体" panose="02010600030101010101" pitchFamily="2" charset="-122"/>
                <a:ea typeface="宋体" panose="02010600030101010101" pitchFamily="2" charset="-122"/>
                <a:cs typeface="宋体" panose="02010600030101010101" pitchFamily="2" charset="-122"/>
                <a:sym typeface="+mn-ea"/>
              </a:rPr>
              <a:t>    </a:t>
            </a:r>
            <a:r>
              <a:rPr sz="2800" b="1" dirty="0">
                <a:latin typeface="宋体" panose="02010600030101010101" pitchFamily="2" charset="-122"/>
                <a:ea typeface="宋体" panose="02010600030101010101" pitchFamily="2" charset="-122"/>
                <a:cs typeface="宋体" panose="02010600030101010101" pitchFamily="2" charset="-122"/>
                <a:sym typeface="+mn-ea"/>
              </a:rPr>
              <a:t>D.缓和受援国社会矛盾</a:t>
            </a:r>
            <a:endParaRPr sz="28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9157720" y="1183006"/>
            <a:ext cx="1449516" cy="2214880"/>
          </a:xfrm>
          <a:prstGeom prst="rect">
            <a:avLst/>
          </a:prstGeom>
          <a:noFill/>
        </p:spPr>
        <p:txBody>
          <a:bodyPr wrap="square" rtlCol="0">
            <a:spAutoFit/>
          </a:bodyPr>
          <a:lstStyle/>
          <a:p>
            <a:r>
              <a:rPr lang="en-US" altLang="zh-CN" sz="13800" b="1" dirty="0">
                <a:solidFill>
                  <a:srgbClr val="FF0000"/>
                </a:solidFill>
              </a:rPr>
              <a:t>B</a:t>
            </a:r>
            <a:endParaRPr lang="en-US" altLang="zh-CN" sz="13800" b="1" dirty="0">
              <a:solidFill>
                <a:srgbClr val="FF0000"/>
              </a:solidFill>
            </a:endParaRPr>
          </a:p>
        </p:txBody>
      </p:sp>
      <p:sp>
        <p:nvSpPr>
          <p:cNvPr id="3" name="文本框 2"/>
          <p:cNvSpPr txBox="1"/>
          <p:nvPr/>
        </p:nvSpPr>
        <p:spPr>
          <a:xfrm>
            <a:off x="156825" y="3018155"/>
            <a:ext cx="11881208" cy="3538220"/>
          </a:xfrm>
          <a:prstGeom prst="rect">
            <a:avLst/>
          </a:prstGeom>
          <a:noFill/>
        </p:spPr>
        <p:txBody>
          <a:bodyPr wrap="square" rtlCol="0">
            <a:spAutoFit/>
          </a:bodyPr>
          <a:lstStyle/>
          <a:p>
            <a:pPr>
              <a:lnSpc>
                <a:spcPct val="100000"/>
              </a:lnSpc>
              <a:buClrTx/>
              <a:buSzTx/>
              <a:buFontTx/>
            </a:pPr>
            <a:r>
              <a:rPr lang="en-US" sz="2800" b="1" dirty="0" smtClean="0">
                <a:latin typeface="宋体" panose="02010600030101010101" pitchFamily="2" charset="-122"/>
                <a:ea typeface="宋体" panose="02010600030101010101" pitchFamily="2" charset="-122"/>
                <a:cs typeface="宋体" panose="02010600030101010101" pitchFamily="2" charset="-122"/>
              </a:rPr>
              <a:t>2.</a:t>
            </a:r>
            <a:r>
              <a:rPr sz="2800" b="1" dirty="0" smtClean="0">
                <a:latin typeface="宋体" panose="02010600030101010101" pitchFamily="2" charset="-122"/>
                <a:ea typeface="宋体" panose="02010600030101010101" pitchFamily="2" charset="-122"/>
                <a:cs typeface="宋体" panose="02010600030101010101" pitchFamily="2" charset="-122"/>
              </a:rPr>
              <a:t>（2021</a:t>
            </a:r>
            <a:r>
              <a:rPr sz="2800" b="1" dirty="0">
                <a:latin typeface="宋体" panose="02010600030101010101" pitchFamily="2" charset="-122"/>
                <a:ea typeface="宋体" panose="02010600030101010101" pitchFamily="2" charset="-122"/>
                <a:cs typeface="宋体" panose="02010600030101010101" pitchFamily="2" charset="-122"/>
              </a:rPr>
              <a:t>·全国乙卷·35）20世纪四五十年代，美国纽约画派领衔人物杰克逊·波洛克以将油墨滴洒和倾泼在大块画布上的创作方法而著称，画作没有任何可识别的主题。美国中央情报局竭力推崇该画派，并资助其在海外展览，以显示自由、个性的表达。这表明（　</a:t>
            </a:r>
            <a:r>
              <a:rPr lang="en-US" sz="2800" b="1" dirty="0">
                <a:latin typeface="宋体" panose="02010600030101010101" pitchFamily="2" charset="-122"/>
                <a:ea typeface="宋体" panose="02010600030101010101" pitchFamily="2" charset="-122"/>
                <a:cs typeface="宋体" panose="02010600030101010101" pitchFamily="2" charset="-122"/>
              </a:rPr>
              <a:t>  </a:t>
            </a:r>
            <a:r>
              <a:rPr sz="2800" b="1" dirty="0">
                <a:latin typeface="宋体" panose="02010600030101010101" pitchFamily="2" charset="-122"/>
                <a:ea typeface="宋体" panose="02010600030101010101" pitchFamily="2" charset="-122"/>
                <a:cs typeface="宋体" panose="02010600030101010101" pitchFamily="2" charset="-122"/>
              </a:rPr>
              <a:t>）</a:t>
            </a:r>
            <a:endParaRPr sz="28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buClrTx/>
              <a:buSzTx/>
              <a:buFontTx/>
            </a:pPr>
            <a:r>
              <a:rPr sz="2800" b="1" dirty="0">
                <a:latin typeface="宋体" panose="02010600030101010101" pitchFamily="2" charset="-122"/>
                <a:ea typeface="宋体" panose="02010600030101010101" pitchFamily="2" charset="-122"/>
                <a:cs typeface="宋体" panose="02010600030101010101" pitchFamily="2" charset="-122"/>
              </a:rPr>
              <a:t>    A.纽约画派的创作方式受到各国民众欢迎</a:t>
            </a:r>
            <a:endParaRPr sz="28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buClrTx/>
              <a:buSzTx/>
              <a:buFontTx/>
            </a:pPr>
            <a:r>
              <a:rPr sz="2800" b="1" dirty="0">
                <a:latin typeface="宋体" panose="02010600030101010101" pitchFamily="2" charset="-122"/>
                <a:ea typeface="宋体" panose="02010600030101010101" pitchFamily="2" charset="-122"/>
                <a:cs typeface="宋体" panose="02010600030101010101" pitchFamily="2" charset="-122"/>
              </a:rPr>
              <a:t>    B.纽约画派的创作具有浓厚意识形态色彩</a:t>
            </a:r>
            <a:endParaRPr sz="28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buClrTx/>
              <a:buSzTx/>
              <a:buFontTx/>
            </a:pPr>
            <a:r>
              <a:rPr sz="2800" b="1" dirty="0">
                <a:latin typeface="宋体" panose="02010600030101010101" pitchFamily="2" charset="-122"/>
                <a:ea typeface="宋体" panose="02010600030101010101" pitchFamily="2" charset="-122"/>
                <a:cs typeface="宋体" panose="02010600030101010101" pitchFamily="2" charset="-122"/>
              </a:rPr>
              <a:t>    C.美国政府旨在扩大纽约画派的影响力</a:t>
            </a:r>
            <a:endParaRPr sz="2800" b="1" dirty="0">
              <a:latin typeface="宋体" panose="02010600030101010101" pitchFamily="2" charset="-122"/>
              <a:ea typeface="宋体" panose="02010600030101010101" pitchFamily="2" charset="-122"/>
              <a:cs typeface="宋体" panose="02010600030101010101" pitchFamily="2" charset="-122"/>
            </a:endParaRPr>
          </a:p>
          <a:p>
            <a:pPr>
              <a:lnSpc>
                <a:spcPct val="100000"/>
              </a:lnSpc>
              <a:buClrTx/>
              <a:buSzTx/>
              <a:buFontTx/>
            </a:pPr>
            <a:r>
              <a:rPr sz="2800" b="1" dirty="0">
                <a:latin typeface="宋体" panose="02010600030101010101" pitchFamily="2" charset="-122"/>
                <a:ea typeface="宋体" panose="02010600030101010101" pitchFamily="2" charset="-122"/>
                <a:cs typeface="宋体" panose="02010600030101010101" pitchFamily="2" charset="-122"/>
              </a:rPr>
              <a:t>    D.美国政府借助艺术领域渗透冷战思维</a:t>
            </a:r>
            <a:endParaRPr sz="2800" b="1" dirty="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7661548" y="3937000"/>
            <a:ext cx="1449516" cy="2214880"/>
          </a:xfrm>
          <a:prstGeom prst="rect">
            <a:avLst/>
          </a:prstGeom>
          <a:noFill/>
        </p:spPr>
        <p:txBody>
          <a:bodyPr wrap="square" rtlCol="0">
            <a:spAutoFit/>
          </a:bodyPr>
          <a:lstStyle/>
          <a:p>
            <a:r>
              <a:rPr lang="en-US" altLang="zh-CN" sz="13800" b="1">
                <a:solidFill>
                  <a:srgbClr val="FF0000"/>
                </a:solidFill>
              </a:rPr>
              <a:t>D</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244792" y="2276872"/>
            <a:ext cx="11683062" cy="2677656"/>
          </a:xfrm>
          <a:prstGeom prst="rect">
            <a:avLst/>
          </a:prstGeom>
          <a:noFill/>
          <a:ln w="28575">
            <a:noFill/>
            <a:prstDash val="sysDash"/>
          </a:ln>
        </p:spPr>
        <p:txBody>
          <a:bodyPr wrap="square" rtlCol="0" anchor="t">
            <a:spAutoFit/>
          </a:bodyPr>
          <a:lstStyle/>
          <a:p>
            <a:r>
              <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冷战思维下的冷战政策（以美国为主）</a:t>
            </a:r>
            <a:endParaRPr lang="zh-CN"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r>
              <a:rPr lang="zh-CN" altLang="zh-CN"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政治：</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敌视、中伤、污蔑、攻击；</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r>
              <a:rPr lang="zh-CN" altLang="zh-CN"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外交：</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孤立、奉行“不承认主义”，阻挠其参加国际组织活动；</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r>
              <a:rPr lang="zh-CN" altLang="zh-CN"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经济：</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贸易禁运，科技封锁；</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r>
              <a:rPr lang="zh-CN" altLang="zh-CN"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军事：</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武力威胁、核威慑、挑动局部战争、扩大军事同盟、建立军事基地；</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a:p>
            <a:r>
              <a:rPr lang="zh-CN" altLang="zh-CN"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思想</a:t>
            </a:r>
            <a:r>
              <a:rPr lang="zh-CN" altLang="zh-CN"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文化：</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加强西方价值观、人生观、世界观的宣传渗透等等。</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p:txBody>
      </p:sp>
      <p:sp>
        <p:nvSpPr>
          <p:cNvPr id="4" name="文本框 3"/>
          <p:cNvSpPr txBox="1"/>
          <p:nvPr/>
        </p:nvSpPr>
        <p:spPr>
          <a:xfrm>
            <a:off x="196215" y="946464"/>
            <a:ext cx="11604625" cy="1200329"/>
          </a:xfrm>
          <a:prstGeom prst="rect">
            <a:avLst/>
          </a:prstGeom>
          <a:noFill/>
          <a:ln w="28575">
            <a:noFill/>
            <a:prstDash val="sysDash"/>
          </a:ln>
        </p:spPr>
        <p:txBody>
          <a:bodyPr wrap="square" rtlCol="0" anchor="t">
            <a:spAutoFit/>
          </a:bodyPr>
          <a:lstStyle/>
          <a:p>
            <a:r>
              <a:rPr lang="en-US" altLang="zh-CN" sz="2800" b="1" dirty="0" smtClean="0">
                <a:latin typeface="+mn-ea"/>
                <a:cs typeface="微软雅黑" panose="020B0503020204020204" pitchFamily="34" charset="-122"/>
                <a:sym typeface="Arial" panose="020B0604020202020204"/>
              </a:rPr>
              <a:t>    </a:t>
            </a:r>
            <a:r>
              <a:rPr lang="zh-CN" altLang="zh-CN" sz="2800" b="1" dirty="0" smtClean="0">
                <a:latin typeface="+mn-ea"/>
                <a:cs typeface="微软雅黑" panose="020B0503020204020204" pitchFamily="34" charset="-122"/>
                <a:sym typeface="Arial" panose="020B0604020202020204"/>
              </a:rPr>
              <a:t>二</a:t>
            </a:r>
            <a:r>
              <a:rPr lang="zh-CN" altLang="zh-CN" sz="2800" b="1" dirty="0">
                <a:latin typeface="+mn-ea"/>
                <a:cs typeface="微软雅黑" panose="020B0503020204020204" pitchFamily="34" charset="-122"/>
                <a:sym typeface="Arial" panose="020B0604020202020204"/>
              </a:rPr>
              <a:t>战后美国对内对外政策具有鲜明的</a:t>
            </a:r>
            <a:r>
              <a:rPr lang="zh-CN" altLang="zh-CN" sz="3600" b="1" dirty="0">
                <a:solidFill>
                  <a:srgbClr val="C00000"/>
                </a:solidFill>
                <a:latin typeface="+mn-ea"/>
                <a:cs typeface="微软雅黑" panose="020B0503020204020204" pitchFamily="34" charset="-122"/>
                <a:sym typeface="Arial" panose="020B0604020202020204"/>
              </a:rPr>
              <a:t>“冷战思维”</a:t>
            </a:r>
            <a:r>
              <a:rPr lang="zh-CN" altLang="zh-CN" sz="2800" b="1" dirty="0" smtClean="0">
                <a:latin typeface="+mn-ea"/>
                <a:cs typeface="微软雅黑" panose="020B0503020204020204" pitchFamily="34" charset="-122"/>
                <a:sym typeface="Arial" panose="020B0604020202020204"/>
              </a:rPr>
              <a:t>烙印</a:t>
            </a:r>
            <a:r>
              <a:rPr lang="zh-CN" altLang="en-US" sz="2800" b="1" dirty="0" smtClean="0">
                <a:latin typeface="+mn-ea"/>
                <a:cs typeface="微软雅黑" panose="020B0503020204020204" pitchFamily="34" charset="-122"/>
                <a:sym typeface="Arial" panose="020B0604020202020204"/>
              </a:rPr>
              <a:t>，</a:t>
            </a:r>
            <a:r>
              <a:rPr lang="zh-CN" altLang="zh-CN" sz="2800" b="1" dirty="0" smtClean="0">
                <a:latin typeface="+mn-ea"/>
                <a:cs typeface="微软雅黑" panose="020B0503020204020204" pitchFamily="34" charset="-122"/>
                <a:sym typeface="Arial" panose="020B0604020202020204"/>
              </a:rPr>
              <a:t>美国</a:t>
            </a:r>
            <a:r>
              <a:rPr lang="zh-CN" altLang="zh-CN" sz="2800" b="1" dirty="0">
                <a:latin typeface="+mn-ea"/>
                <a:cs typeface="微软雅黑" panose="020B0503020204020204" pitchFamily="34" charset="-122"/>
                <a:sym typeface="Arial" panose="020B0604020202020204"/>
              </a:rPr>
              <a:t>至今仍然不放弃</a:t>
            </a:r>
            <a:r>
              <a:rPr lang="zh-CN" altLang="zh-CN" sz="3600" b="1" dirty="0">
                <a:solidFill>
                  <a:srgbClr val="C00000"/>
                </a:solidFill>
                <a:latin typeface="+mn-ea"/>
                <a:cs typeface="微软雅黑" panose="020B0503020204020204" pitchFamily="34" charset="-122"/>
                <a:sym typeface="Arial" panose="020B0604020202020204"/>
              </a:rPr>
              <a:t>“冷战思维”</a:t>
            </a:r>
            <a:r>
              <a:rPr lang="zh-CN" altLang="en-US" sz="2800" b="1" dirty="0" smtClean="0">
                <a:latin typeface="+mn-ea"/>
                <a:cs typeface="微软雅黑" panose="020B0503020204020204" pitchFamily="34" charset="-122"/>
                <a:sym typeface="Arial" panose="020B0604020202020204"/>
              </a:rPr>
              <a:t>。</a:t>
            </a:r>
            <a:endParaRPr lang="zh-CN" altLang="zh-CN" sz="2800" b="1" dirty="0">
              <a:latin typeface="+mn-ea"/>
              <a:cs typeface="微软雅黑" panose="020B0503020204020204" pitchFamily="34" charset="-122"/>
              <a:sym typeface="Arial" panose="020B0604020202020204"/>
            </a:endParaRPr>
          </a:p>
        </p:txBody>
      </p:sp>
      <p:pic>
        <p:nvPicPr>
          <p:cNvPr id="5"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55575"/>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062758" y="155575"/>
            <a:ext cx="2954655" cy="646331"/>
          </a:xfrm>
          <a:prstGeom prst="rect">
            <a:avLst/>
          </a:prstGeom>
        </p:spPr>
        <p:txBody>
          <a:bodyPr wrap="none">
            <a:spAutoFit/>
          </a:bodyPr>
          <a:lstStyle/>
          <a:p>
            <a:r>
              <a:rPr lang="zh-CN" altLang="zh-CN" sz="36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“冷战思维”</a:t>
            </a:r>
            <a:endParaRPr lang="zh-CN" altLang="en-US" sz="3600" dirty="0">
              <a:solidFill>
                <a:srgbClr val="CC0066"/>
              </a:solidFill>
            </a:endParaRPr>
          </a:p>
        </p:txBody>
      </p:sp>
      <p:sp>
        <p:nvSpPr>
          <p:cNvPr id="7" name="文本框 6"/>
          <p:cNvSpPr txBox="1"/>
          <p:nvPr/>
        </p:nvSpPr>
        <p:spPr>
          <a:xfrm>
            <a:off x="163845" y="5229200"/>
            <a:ext cx="11514470" cy="584775"/>
          </a:xfrm>
          <a:prstGeom prst="rect">
            <a:avLst/>
          </a:prstGeom>
          <a:noFill/>
        </p:spPr>
        <p:txBody>
          <a:bodyPr wrap="square" rtlCol="0" anchor="t">
            <a:spAutoFit/>
          </a:bodyPr>
          <a:lstStyle/>
          <a:p>
            <a:r>
              <a:rPr lang="zh-CN" altLang="zh-CN" sz="3200" b="1" dirty="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“冷战思维”载体</a:t>
            </a:r>
            <a:r>
              <a:rPr lang="zh-CN" altLang="en-US" sz="3200" b="1" dirty="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r>
              <a:rPr lang="zh-CN" altLang="zh-CN" sz="3200" b="1" dirty="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音乐</a:t>
            </a:r>
            <a:r>
              <a:rPr lang="zh-CN" altLang="zh-CN" sz="32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、绘画、电影（电视剧）、</a:t>
            </a:r>
            <a:r>
              <a:rPr lang="zh-CN" altLang="zh-CN" sz="3200" b="1" dirty="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文学等等</a:t>
            </a:r>
            <a:r>
              <a:rPr lang="zh-CN" altLang="en-US" sz="3200" b="1" dirty="0" smtClean="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a:t>
            </a:r>
            <a:endParaRPr lang="zh-CN" altLang="zh-CN" sz="32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图片 1"/>
          <p:cNvPicPr>
            <a:picLocks noChangeAspect="1" noChangeArrowheads="1"/>
          </p:cNvPicPr>
          <p:nvPr/>
        </p:nvPicPr>
        <p:blipFill>
          <a:blip r:embed="rId1">
            <a:extLst>
              <a:ext uri="{28A0092B-C50C-407E-A947-70E740481C1C}">
                <a14:useLocalDpi xmlns:a14="http://schemas.microsoft.com/office/drawing/2010/main" val="0"/>
              </a:ext>
            </a:extLst>
          </a:blip>
          <a:srcRect l="6129" t="14952" r="45683" b="6885"/>
          <a:stretch>
            <a:fillRect/>
          </a:stretch>
        </p:blipFill>
        <p:spPr bwMode="auto">
          <a:xfrm>
            <a:off x="406575" y="1124743"/>
            <a:ext cx="4968551" cy="518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D:\桌面\人民历史 word\教师word文档\L172.t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42365" y="980727"/>
            <a:ext cx="5690176" cy="54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Box 5"/>
          <p:cNvSpPr txBox="1">
            <a:spLocks noChangeArrowheads="1"/>
          </p:cNvSpPr>
          <p:nvPr/>
        </p:nvSpPr>
        <p:spPr bwMode="auto">
          <a:xfrm>
            <a:off x="6743278" y="5661278"/>
            <a:ext cx="2514335" cy="64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28" tIns="42965" rIns="85928" bIns="42965">
            <a:spAutoFit/>
          </a:bodyPr>
          <a:lstStyle>
            <a:lvl1pPr defTabSz="1109980">
              <a:defRPr>
                <a:solidFill>
                  <a:schemeClr val="tx1"/>
                </a:solidFill>
                <a:latin typeface="Arial" panose="020B0604020202020204" pitchFamily="34" charset="0"/>
                <a:ea typeface="宋体" panose="02010600030101010101" pitchFamily="2" charset="-122"/>
              </a:defRPr>
            </a:lvl1pPr>
            <a:lvl2pPr marL="698500" indent="-268605" defTabSz="1109980">
              <a:defRPr>
                <a:solidFill>
                  <a:schemeClr val="tx1"/>
                </a:solidFill>
                <a:latin typeface="Arial" panose="020B0604020202020204" pitchFamily="34" charset="0"/>
                <a:ea typeface="宋体" panose="02010600030101010101" pitchFamily="2" charset="-122"/>
              </a:defRPr>
            </a:lvl2pPr>
            <a:lvl3pPr marL="1075055" indent="-215900" defTabSz="1109980">
              <a:defRPr>
                <a:solidFill>
                  <a:schemeClr val="tx1"/>
                </a:solidFill>
                <a:latin typeface="Arial" panose="020B0604020202020204" pitchFamily="34" charset="0"/>
                <a:ea typeface="宋体" panose="02010600030101010101" pitchFamily="2" charset="-122"/>
              </a:defRPr>
            </a:lvl3pPr>
            <a:lvl4pPr marL="1501775" indent="-212725" defTabSz="1109980">
              <a:defRPr>
                <a:solidFill>
                  <a:schemeClr val="tx1"/>
                </a:solidFill>
                <a:latin typeface="Arial" panose="020B0604020202020204" pitchFamily="34" charset="0"/>
                <a:ea typeface="宋体" panose="02010600030101010101" pitchFamily="2" charset="-122"/>
              </a:defRPr>
            </a:lvl4pPr>
            <a:lvl5pPr marL="1932305" indent="-212725" defTabSz="1109980">
              <a:defRPr>
                <a:solidFill>
                  <a:schemeClr val="tx1"/>
                </a:solidFill>
                <a:latin typeface="Arial" panose="020B0604020202020204" pitchFamily="34" charset="0"/>
                <a:ea typeface="宋体" panose="02010600030101010101" pitchFamily="2" charset="-122"/>
              </a:defRPr>
            </a:lvl5pPr>
            <a:lvl6pPr marL="2389505" indent="-212725" defTabSz="110998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6705" indent="-212725" defTabSz="110998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3905" indent="-212725" defTabSz="110998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1105" indent="-212725" defTabSz="110998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solidFill>
                  <a:srgbClr val="0000FF"/>
                </a:solidFill>
                <a:latin typeface="微软雅黑" panose="020B0503020204020204" pitchFamily="34" charset="-122"/>
                <a:ea typeface="微软雅黑" panose="020B0503020204020204" pitchFamily="34" charset="-122"/>
              </a:rPr>
              <a:t>欧洲人</a:t>
            </a:r>
            <a:endParaRPr lang="zh-CN" altLang="en-US" sz="3600" b="1" dirty="0">
              <a:solidFill>
                <a:srgbClr val="0000FF"/>
              </a:solidFill>
              <a:latin typeface="微软雅黑" panose="020B0503020204020204" pitchFamily="34" charset="-122"/>
              <a:ea typeface="微软雅黑" panose="020B0503020204020204" pitchFamily="34" charset="-122"/>
            </a:endParaRPr>
          </a:p>
        </p:txBody>
      </p:sp>
      <p:sp>
        <p:nvSpPr>
          <p:cNvPr id="5" name="Rectangle 2"/>
          <p:cNvSpPr>
            <a:spLocks noGrp="1" noChangeArrowheads="1"/>
          </p:cNvSpPr>
          <p:nvPr>
            <p:ph type="title" idx="4294967295"/>
          </p:nvPr>
        </p:nvSpPr>
        <p:spPr>
          <a:xfrm>
            <a:off x="3551659" y="115603"/>
            <a:ext cx="6383238" cy="836613"/>
          </a:xfrm>
        </p:spPr>
        <p:txBody>
          <a:bodyPr>
            <a:normAutofit/>
          </a:bodyPr>
          <a:lstStyle/>
          <a:p>
            <a:pPr algn="l"/>
            <a:r>
              <a:rPr lang="zh-CN" altLang="en-US" sz="4000" b="1" dirty="0" smtClean="0">
                <a:solidFill>
                  <a:srgbClr val="CC0066"/>
                </a:solidFill>
                <a:latin typeface="微软雅黑" panose="020B0503020204020204" pitchFamily="34" charset="-122"/>
                <a:ea typeface="微软雅黑" panose="020B0503020204020204" pitchFamily="34" charset="-122"/>
              </a:rPr>
              <a:t>如何认识马歇尔计划？</a:t>
            </a:r>
            <a:endParaRPr lang="zh-CN" altLang="en-US" sz="4000" b="1" dirty="0">
              <a:solidFill>
                <a:srgbClr val="CC0066"/>
              </a:solidFill>
              <a:latin typeface="微软雅黑" panose="020B0503020204020204" pitchFamily="34" charset="-122"/>
              <a:ea typeface="微软雅黑" panose="020B0503020204020204" pitchFamily="34" charset="-122"/>
            </a:endParaRPr>
          </a:p>
        </p:txBody>
      </p:sp>
      <p:sp>
        <p:nvSpPr>
          <p:cNvPr id="2" name="矩形 1"/>
          <p:cNvSpPr/>
          <p:nvPr/>
        </p:nvSpPr>
        <p:spPr>
          <a:xfrm>
            <a:off x="7679382" y="1159278"/>
            <a:ext cx="3744416" cy="923330"/>
          </a:xfrm>
          <a:prstGeom prst="rect">
            <a:avLst/>
          </a:prstGeom>
        </p:spPr>
        <p:txBody>
          <a:bodyPr wrap="square">
            <a:spAutoFit/>
          </a:bodyPr>
          <a:lstStyle/>
          <a:p>
            <a:r>
              <a:rPr lang="en-US" altLang="zh-CN" b="1" dirty="0" smtClean="0">
                <a:solidFill>
                  <a:srgbClr val="0000CC"/>
                </a:solidFill>
                <a:latin typeface="微软雅黑" panose="020B0503020204020204" pitchFamily="34" charset="-122"/>
                <a:ea typeface="微软雅黑" panose="020B0503020204020204" pitchFamily="34" charset="-122"/>
              </a:rPr>
              <a:t>  </a:t>
            </a:r>
            <a:r>
              <a:rPr lang="zh-CN" altLang="zh-CN" b="1" dirty="0" smtClean="0">
                <a:solidFill>
                  <a:srgbClr val="0000CC"/>
                </a:solidFill>
                <a:latin typeface="微软雅黑" panose="020B0503020204020204" pitchFamily="34" charset="-122"/>
                <a:ea typeface="微软雅黑" panose="020B0503020204020204" pitchFamily="34" charset="-122"/>
              </a:rPr>
              <a:t>漫画</a:t>
            </a:r>
            <a:r>
              <a:rPr lang="zh-CN" altLang="en-US" b="1" dirty="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0000CC"/>
                </a:solidFill>
                <a:latin typeface="微软雅黑" panose="020B0503020204020204" pitchFamily="34" charset="-122"/>
                <a:ea typeface="微软雅黑" panose="020B0503020204020204" pitchFamily="34" charset="-122"/>
              </a:rPr>
              <a:t>美国最新式战车</a:t>
            </a:r>
            <a:r>
              <a:rPr lang="zh-CN" altLang="en-US" b="1" dirty="0">
                <a:solidFill>
                  <a:srgbClr val="0000CC"/>
                </a:solidFill>
                <a:latin typeface="微软雅黑" panose="020B0503020204020204" pitchFamily="34" charset="-122"/>
                <a:ea typeface="微软雅黑" panose="020B0503020204020204" pitchFamily="34" charset="-122"/>
              </a:rPr>
              <a:t>”</a:t>
            </a:r>
            <a:r>
              <a:rPr lang="en-US" altLang="zh-CN" b="1" dirty="0">
                <a:solidFill>
                  <a:srgbClr val="0000CC"/>
                </a:solidFill>
                <a:latin typeface="微软雅黑" panose="020B0503020204020204" pitchFamily="34" charset="-122"/>
                <a:ea typeface="微软雅黑" panose="020B0503020204020204" pitchFamily="34" charset="-122"/>
              </a:rPr>
              <a:t>(1947</a:t>
            </a:r>
            <a:r>
              <a:rPr lang="zh-CN" altLang="zh-CN" b="1" dirty="0">
                <a:solidFill>
                  <a:srgbClr val="0000CC"/>
                </a:solidFill>
                <a:latin typeface="微软雅黑" panose="020B0503020204020204" pitchFamily="34" charset="-122"/>
                <a:ea typeface="微软雅黑" panose="020B0503020204020204" pitchFamily="34" charset="-122"/>
              </a:rPr>
              <a:t>年发表于苏联某杂志，图中俄文</a:t>
            </a:r>
            <a:r>
              <a:rPr lang="zh-CN" altLang="en-US" b="1" dirty="0">
                <a:solidFill>
                  <a:srgbClr val="0000CC"/>
                </a:solidFill>
                <a:latin typeface="微软雅黑" panose="020B0503020204020204" pitchFamily="34" charset="-122"/>
                <a:ea typeface="微软雅黑" panose="020B0503020204020204" pitchFamily="34" charset="-122"/>
              </a:rPr>
              <a:t>“</a:t>
            </a:r>
            <a:r>
              <a:rPr lang="en-US" altLang="zh-CN" b="1" dirty="0">
                <a:solidFill>
                  <a:srgbClr val="0000CC"/>
                </a:solidFill>
                <a:latin typeface="微软雅黑" panose="020B0503020204020204" pitchFamily="34" charset="-122"/>
                <a:ea typeface="微软雅黑" panose="020B0503020204020204" pitchFamily="34" charset="-122"/>
              </a:rPr>
              <a:t>3AEM”</a:t>
            </a:r>
            <a:r>
              <a:rPr lang="zh-CN" altLang="zh-CN" b="1" dirty="0">
                <a:solidFill>
                  <a:srgbClr val="0000CC"/>
                </a:solidFill>
                <a:latin typeface="微软雅黑" panose="020B0503020204020204" pitchFamily="34" charset="-122"/>
                <a:ea typeface="微软雅黑" panose="020B0503020204020204" pitchFamily="34" charset="-122"/>
              </a:rPr>
              <a:t>意为</a:t>
            </a:r>
            <a:r>
              <a:rPr lang="zh-CN" altLang="en-US" b="1" dirty="0">
                <a:solidFill>
                  <a:srgbClr val="0000CC"/>
                </a:solidFill>
                <a:latin typeface="微软雅黑" panose="020B0503020204020204" pitchFamily="34" charset="-122"/>
                <a:ea typeface="微软雅黑" panose="020B0503020204020204" pitchFamily="34" charset="-122"/>
              </a:rPr>
              <a:t>“</a:t>
            </a:r>
            <a:r>
              <a:rPr lang="zh-CN" altLang="zh-CN" b="1" dirty="0">
                <a:solidFill>
                  <a:srgbClr val="0000CC"/>
                </a:solidFill>
                <a:latin typeface="微软雅黑" panose="020B0503020204020204" pitchFamily="34" charset="-122"/>
                <a:ea typeface="微软雅黑" panose="020B0503020204020204" pitchFamily="34" charset="-122"/>
              </a:rPr>
              <a:t>财政贷款</a:t>
            </a:r>
            <a:r>
              <a:rPr lang="zh-CN" altLang="en-US" b="1" dirty="0">
                <a:solidFill>
                  <a:srgbClr val="0000CC"/>
                </a:solidFill>
                <a:latin typeface="微软雅黑" panose="020B0503020204020204" pitchFamily="34" charset="-122"/>
                <a:ea typeface="微软雅黑" panose="020B0503020204020204" pitchFamily="34" charset="-122"/>
              </a:rPr>
              <a:t>”</a:t>
            </a:r>
            <a:r>
              <a:rPr lang="en-US" altLang="zh-CN" b="1" dirty="0">
                <a:solidFill>
                  <a:srgbClr val="0000CC"/>
                </a:solidFill>
                <a:latin typeface="微软雅黑" panose="020B0503020204020204" pitchFamily="34" charset="-122"/>
                <a:ea typeface="微软雅黑" panose="020B0503020204020204" pitchFamily="34" charset="-122"/>
              </a:rPr>
              <a:t>)</a:t>
            </a:r>
            <a:endParaRPr lang="en-US" altLang="zh-CN" dirty="0">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wm#"/>
  <p:tag name="KSO_WM_TEMPLATE_CATEGORY" val="custom"/>
  <p:tag name="KSO_WM_TEMPLATE_INDEX" val="20205176"/>
</p:tagLst>
</file>

<file path=ppt/tags/tag10.xml><?xml version="1.0" encoding="utf-8"?>
<p:tagLst xmlns:p="http://schemas.openxmlformats.org/presentationml/2006/main">
  <p:tag name="AS_UNIQUEID" val="1085"/>
</p:tagLst>
</file>

<file path=ppt/tags/tag11.xml><?xml version="1.0" encoding="utf-8"?>
<p:tagLst xmlns:p="http://schemas.openxmlformats.org/presentationml/2006/main">
  <p:tag name="AS_UNIQUEID" val="809"/>
</p:tagLst>
</file>

<file path=ppt/tags/tag12.xml><?xml version="1.0" encoding="utf-8"?>
<p:tagLst xmlns:p="http://schemas.openxmlformats.org/presentationml/2006/main">
  <p:tag name="AS_UNIQUEID" val="927"/>
</p:tagLst>
</file>

<file path=ppt/tags/tag13.xml><?xml version="1.0" encoding="utf-8"?>
<p:tagLst xmlns:p="http://schemas.openxmlformats.org/presentationml/2006/main">
  <p:tag name="AS_UNIQUEID" val="928"/>
</p:tagLst>
</file>

<file path=ppt/tags/tag14.xml><?xml version="1.0" encoding="utf-8"?>
<p:tagLst xmlns:p="http://schemas.openxmlformats.org/presentationml/2006/main">
  <p:tag name="AS_UNIQUEID" val="1305"/>
</p:tagLst>
</file>

<file path=ppt/tags/tag15.xml><?xml version="1.0" encoding="utf-8"?>
<p:tagLst xmlns:p="http://schemas.openxmlformats.org/presentationml/2006/main">
  <p:tag name="AS_UNIQUEID" val="1303"/>
</p:tagLst>
</file>

<file path=ppt/tags/tag16.xml><?xml version="1.0" encoding="utf-8"?>
<p:tagLst xmlns:p="http://schemas.openxmlformats.org/presentationml/2006/main">
  <p:tag name="AS_UNIQUEID" val="928"/>
</p:tagLst>
</file>

<file path=ppt/tags/tag17.xml><?xml version="1.0" encoding="utf-8"?>
<p:tagLst xmlns:p="http://schemas.openxmlformats.org/presentationml/2006/main">
  <p:tag name="AS_UNIQUEID" val="928"/>
</p:tagLst>
</file>

<file path=ppt/tags/tag18.xml><?xml version="1.0" encoding="utf-8"?>
<p:tagLst xmlns:p="http://schemas.openxmlformats.org/presentationml/2006/main">
  <p:tag name="AS_UNIQUEID" val="928"/>
</p:tagLst>
</file>

<file path=ppt/tags/tag19.xml><?xml version="1.0" encoding="utf-8"?>
<p:tagLst xmlns:p="http://schemas.openxmlformats.org/presentationml/2006/main">
  <p:tag name="AS_UNIQUEID" val="928"/>
</p:tagLst>
</file>

<file path=ppt/tags/tag2.xml><?xml version="1.0" encoding="utf-8"?>
<p:tagLst xmlns:p="http://schemas.openxmlformats.org/presentationml/2006/main">
  <p:tag name="AS_UNIQUEID" val="1083"/>
</p:tagLst>
</file>

<file path=ppt/tags/tag20.xml><?xml version="1.0" encoding="utf-8"?>
<p:tagLst xmlns:p="http://schemas.openxmlformats.org/presentationml/2006/main">
  <p:tag name="AS_UNIQUEID" val="928"/>
</p:tagLst>
</file>

<file path=ppt/tags/tag21.xml><?xml version="1.0" encoding="utf-8"?>
<p:tagLst xmlns:p="http://schemas.openxmlformats.org/presentationml/2006/main">
  <p:tag name="AS_UNIQUEID" val="1085"/>
</p:tagLst>
</file>

<file path=ppt/tags/tag22.xml><?xml version="1.0" encoding="utf-8"?>
<p:tagLst xmlns:p="http://schemas.openxmlformats.org/presentationml/2006/main">
  <p:tag name="AS_UNIQUEID" val="1166"/>
</p:tagLst>
</file>

<file path=ppt/tags/tag23.xml><?xml version="1.0" encoding="utf-8"?>
<p:tagLst xmlns:p="http://schemas.openxmlformats.org/presentationml/2006/main">
  <p:tag name="AS_UNIQUEID" val="1171"/>
</p:tagLst>
</file>

<file path=ppt/tags/tag24.xml><?xml version="1.0" encoding="utf-8"?>
<p:tagLst xmlns:p="http://schemas.openxmlformats.org/presentationml/2006/main">
  <p:tag name="AS_UNIQUEID" val="1172"/>
</p:tagLst>
</file>

<file path=ppt/tags/tag25.xml><?xml version="1.0" encoding="utf-8"?>
<p:tagLst xmlns:p="http://schemas.openxmlformats.org/presentationml/2006/main">
  <p:tag name="AS_UNIQUEID" val="1202"/>
</p:tagLst>
</file>

<file path=ppt/tags/tag26.xml><?xml version="1.0" encoding="utf-8"?>
<p:tagLst xmlns:p="http://schemas.openxmlformats.org/presentationml/2006/main">
  <p:tag name="AS_UNIQUEID" val="1203"/>
</p:tagLst>
</file>

<file path=ppt/tags/tag27.xml><?xml version="1.0" encoding="utf-8"?>
<p:tagLst xmlns:p="http://schemas.openxmlformats.org/presentationml/2006/main">
  <p:tag name="AS_UNIQUEID" val="1204"/>
</p:tagLst>
</file>

<file path=ppt/tags/tag28.xml><?xml version="1.0" encoding="utf-8"?>
<p:tagLst xmlns:p="http://schemas.openxmlformats.org/presentationml/2006/main">
  <p:tag name="commondata" val="eyJoZGlkIjoiOGY1OWQ3NTE4OWUyYjVmNDNkMDIwZDJmNmIxMGVmZjMifQ=="/>
</p:tagLst>
</file>

<file path=ppt/tags/tag3.xml><?xml version="1.0" encoding="utf-8"?>
<p:tagLst xmlns:p="http://schemas.openxmlformats.org/presentationml/2006/main">
  <p:tag name="AS_UNIQUEID" val="1085"/>
</p:tagLst>
</file>

<file path=ppt/tags/tag4.xml><?xml version="1.0" encoding="utf-8"?>
<p:tagLst xmlns:p="http://schemas.openxmlformats.org/presentationml/2006/main">
  <p:tag name="AS_UNIQUEID" val="832"/>
</p:tagLst>
</file>

<file path=ppt/tags/tag5.xml><?xml version="1.0" encoding="utf-8"?>
<p:tagLst xmlns:p="http://schemas.openxmlformats.org/presentationml/2006/main">
  <p:tag name="AS_UNIQUEID" val="1085"/>
</p:tagLst>
</file>

<file path=ppt/tags/tag6.xml><?xml version="1.0" encoding="utf-8"?>
<p:tagLst xmlns:p="http://schemas.openxmlformats.org/presentationml/2006/main">
  <p:tag name="KSO_WM_UNIT_TABLE_BEAUTIFY" val="smartTable{ce0eccf1-54a5-409f-bfc2-7d5d66b0bb61}"/>
  <p:tag name="TABLE_ENDDRAG_ORIGIN_RECT" val="556*226"/>
  <p:tag name="TABLE_ENDDRAG_RECT" val="388*226*556*226"/>
  <p:tag name="KSO_WM_SCREEN_THEME_FLAG" val="w/cntm/q0B2L5miqixjOYT8GA+jOH5DLaYT8C3//Hbq9l9ZaJT02lKxTWrwuAd2iGnKN2DE4jcPBsQsC1p0yA/X8z2vA5SRJh+AYkWJub58="/>
</p:tagLst>
</file>

<file path=ppt/tags/tag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TABLE_BEAUTIFY" val="smartTable{db43843f-118c-4a2e-8ceb-c9d286b99097}"/>
  <p:tag name="TABLE_ENDDRAG_ORIGIN_RECT" val="652*288"/>
  <p:tag name="TABLE_ENDDRAG_RECT" val="173*207*652*288"/>
</p:tagLst>
</file>

<file path=ppt/tags/tag9.xml><?xml version="1.0" encoding="utf-8"?>
<p:tagLst xmlns:p="http://schemas.openxmlformats.org/presentationml/2006/main">
  <p:tag name="AS_UNIQUEID" val="10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4139</Words>
  <Application>WPS 演示</Application>
  <PresentationFormat>自定义</PresentationFormat>
  <Paragraphs>414</Paragraphs>
  <Slides>21</Slides>
  <Notes>10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21</vt:i4>
      </vt:variant>
    </vt:vector>
  </HeadingPairs>
  <TitlesOfParts>
    <vt:vector size="43" baseType="lpstr">
      <vt:lpstr>Arial</vt:lpstr>
      <vt:lpstr>宋体</vt:lpstr>
      <vt:lpstr>Wingdings</vt:lpstr>
      <vt:lpstr>Calibri</vt:lpstr>
      <vt:lpstr>微软雅黑</vt:lpstr>
      <vt:lpstr>黑体</vt:lpstr>
      <vt:lpstr>华文行楷</vt:lpstr>
      <vt:lpstr>华文新魏</vt:lpstr>
      <vt:lpstr>Tahoma</vt:lpstr>
      <vt:lpstr>楷体_GB2312</vt:lpstr>
      <vt:lpstr>Arial</vt:lpstr>
      <vt:lpstr>Times New Roman</vt:lpstr>
      <vt:lpstr>华文中宋</vt:lpstr>
      <vt:lpstr>楷体</vt:lpstr>
      <vt:lpstr>Times New Roman</vt:lpstr>
      <vt:lpstr>Arial Unicode MS</vt:lpstr>
      <vt:lpstr>方正仿宋_GBK</vt:lpstr>
      <vt:lpstr>方正小标宋_GBK</vt:lpstr>
      <vt:lpstr>等线</vt:lpstr>
      <vt:lpstr>方正粗黑宋简体</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如何认识马歇尔计划？</vt:lpstr>
      <vt:lpstr>PowerPoint 演示文稿</vt:lpstr>
      <vt:lpstr>冷战给世界带来了什么？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101</cp:revision>
  <dcterms:created xsi:type="dcterms:W3CDTF">2022-10-22T05:53:00Z</dcterms:created>
  <dcterms:modified xsi:type="dcterms:W3CDTF">2023-11-06T09:25:47Z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0A8A1FA611D746B79014D36F4384EF4B_12</vt:lpwstr>
  </property>
  <property fmtid="{D5CDD505-2E9C-101B-9397-08002B2CF9AE}" pid="3" name="KSOProductBuildVer">
    <vt:lpwstr>2052-12.1.0.15712</vt:lpwstr>
  </property>
</Properties>
</file>