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3" r:id="rId3"/>
    <p:sldId id="381" r:id="rId4"/>
    <p:sldId id="382" r:id="rId5"/>
    <p:sldId id="404" r:id="rId6"/>
    <p:sldId id="405" r:id="rId7"/>
    <p:sldId id="406" r:id="rId8"/>
    <p:sldId id="384" r:id="rId9"/>
    <p:sldId id="410" r:id="rId11"/>
    <p:sldId id="407" r:id="rId12"/>
    <p:sldId id="409" r:id="rId13"/>
    <p:sldId id="408" r:id="rId14"/>
    <p:sldId id="389" r:id="rId15"/>
    <p:sldId id="393" r:id="rId16"/>
    <p:sldId id="396" r:id="rId17"/>
    <p:sldId id="397" r:id="rId18"/>
    <p:sldId id="398" r:id="rId19"/>
    <p:sldId id="394" r:id="rId20"/>
    <p:sldId id="395" r:id="rId21"/>
    <p:sldId id="386" r:id="rId22"/>
    <p:sldId id="401" r:id="rId23"/>
  </p:sldIdLst>
  <p:sldSz cx="12190095"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00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95.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解题关键</a:t>
            </a:r>
            <a:endParaRPr lang="zh-CN" altLang="en-US" dirty="0"/>
          </a:p>
          <a:p>
            <a:r>
              <a:rPr lang="zh-CN" altLang="en-US" dirty="0"/>
              <a:t>学生能够梳理所学内容</a:t>
            </a:r>
            <a:r>
              <a:rPr lang="en-US" altLang="zh-CN" dirty="0"/>
              <a:t>,</a:t>
            </a:r>
            <a:r>
              <a:rPr lang="zh-CN" altLang="en-US" dirty="0"/>
              <a:t>理解什么是帝国主义及其与大战爆发的关系。</a:t>
            </a:r>
            <a:endParaRPr lang="zh-CN" altLang="en-US" dirty="0"/>
          </a:p>
          <a:p>
            <a:r>
              <a:rPr lang="zh-CN" altLang="en-US" dirty="0"/>
              <a:t>思路引领</a:t>
            </a:r>
            <a:endParaRPr lang="zh-CN" altLang="en-US" dirty="0"/>
          </a:p>
          <a:p>
            <a:r>
              <a:rPr lang="zh-CN" altLang="en-US" dirty="0"/>
              <a:t>可从列宁对帝国主义的定义、一战前主要帝国主义国家之间的争夺、两大军事集团的形成和大战前的危机等方面思考。</a:t>
            </a:r>
            <a:endParaRPr lang="zh-CN" altLang="en-US" dirty="0"/>
          </a:p>
          <a:p>
            <a:r>
              <a:rPr lang="zh-CN" altLang="en-US" dirty="0"/>
              <a:t>答案提示</a:t>
            </a:r>
            <a:endParaRPr lang="en-US" altLang="zh-CN" dirty="0"/>
          </a:p>
          <a:p>
            <a:endParaRPr lang="en-US" altLang="zh-CN" dirty="0"/>
          </a:p>
          <a:p>
            <a:r>
              <a:rPr lang="zh-CN" altLang="en-US" dirty="0"/>
              <a:t>如何制裁发动战争的祸首？如何再建国家间的信任？如何防止重演战争覆辙？如何确立人类和平机制？所有的人们都在痛定思痛！一个新的国际秩序和世界格局即将出炉。有幸喜，也有缺憾</a:t>
            </a:r>
            <a:r>
              <a:rPr lang="en-US" altLang="zh-CN" dirty="0"/>
              <a:t>……</a:t>
            </a:r>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56657FAE-976F-4A83-9440-3B662782F7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F9AD06-AE50-4C1E-ACFD-6CCE8B4D8D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7" Type="http://schemas.openxmlformats.org/officeDocument/2006/relationships/slideLayout" Target="../slideLayouts/slideLayout2.xml"/><Relationship Id="rId56" Type="http://schemas.openxmlformats.org/officeDocument/2006/relationships/tags" Target="../tags/tag84.xml"/><Relationship Id="rId55" Type="http://schemas.openxmlformats.org/officeDocument/2006/relationships/tags" Target="../tags/tag83.xml"/><Relationship Id="rId54" Type="http://schemas.openxmlformats.org/officeDocument/2006/relationships/tags" Target="../tags/tag82.xml"/><Relationship Id="rId53" Type="http://schemas.openxmlformats.org/officeDocument/2006/relationships/tags" Target="../tags/tag81.xml"/><Relationship Id="rId52" Type="http://schemas.openxmlformats.org/officeDocument/2006/relationships/tags" Target="../tags/tag80.xml"/><Relationship Id="rId51" Type="http://schemas.openxmlformats.org/officeDocument/2006/relationships/tags" Target="../tags/tag79.xml"/><Relationship Id="rId50" Type="http://schemas.openxmlformats.org/officeDocument/2006/relationships/tags" Target="../tags/tag78.xml"/><Relationship Id="rId5" Type="http://schemas.openxmlformats.org/officeDocument/2006/relationships/tags" Target="../tags/tag33.xml"/><Relationship Id="rId49" Type="http://schemas.openxmlformats.org/officeDocument/2006/relationships/tags" Target="../tags/tag77.xml"/><Relationship Id="rId48" Type="http://schemas.openxmlformats.org/officeDocument/2006/relationships/tags" Target="../tags/tag76.xml"/><Relationship Id="rId47" Type="http://schemas.openxmlformats.org/officeDocument/2006/relationships/tags" Target="../tags/tag75.xml"/><Relationship Id="rId46" Type="http://schemas.openxmlformats.org/officeDocument/2006/relationships/tags" Target="../tags/tag74.xml"/><Relationship Id="rId45" Type="http://schemas.openxmlformats.org/officeDocument/2006/relationships/tags" Target="../tags/tag73.xml"/><Relationship Id="rId44" Type="http://schemas.openxmlformats.org/officeDocument/2006/relationships/tags" Target="../tags/tag72.xml"/><Relationship Id="rId43" Type="http://schemas.openxmlformats.org/officeDocument/2006/relationships/tags" Target="../tags/tag71.xml"/><Relationship Id="rId42" Type="http://schemas.openxmlformats.org/officeDocument/2006/relationships/tags" Target="../tags/tag70.xml"/><Relationship Id="rId41" Type="http://schemas.openxmlformats.org/officeDocument/2006/relationships/tags" Target="../tags/tag69.xml"/><Relationship Id="rId40" Type="http://schemas.openxmlformats.org/officeDocument/2006/relationships/tags" Target="../tags/tag68.xml"/><Relationship Id="rId4" Type="http://schemas.openxmlformats.org/officeDocument/2006/relationships/tags" Target="../tags/tag32.xml"/><Relationship Id="rId39" Type="http://schemas.openxmlformats.org/officeDocument/2006/relationships/tags" Target="../tags/tag67.xml"/><Relationship Id="rId38" Type="http://schemas.openxmlformats.org/officeDocument/2006/relationships/tags" Target="../tags/tag66.xml"/><Relationship Id="rId37" Type="http://schemas.openxmlformats.org/officeDocument/2006/relationships/tags" Target="../tags/tag65.xml"/><Relationship Id="rId36" Type="http://schemas.openxmlformats.org/officeDocument/2006/relationships/tags" Target="../tags/tag64.xml"/><Relationship Id="rId35" Type="http://schemas.openxmlformats.org/officeDocument/2006/relationships/tags" Target="../tags/tag63.xml"/><Relationship Id="rId34" Type="http://schemas.openxmlformats.org/officeDocument/2006/relationships/tags" Target="../tags/tag62.xml"/><Relationship Id="rId33" Type="http://schemas.openxmlformats.org/officeDocument/2006/relationships/tags" Target="../tags/tag61.xml"/><Relationship Id="rId32" Type="http://schemas.openxmlformats.org/officeDocument/2006/relationships/tags" Target="../tags/tag60.xml"/><Relationship Id="rId31" Type="http://schemas.openxmlformats.org/officeDocument/2006/relationships/tags" Target="../tags/tag59.xml"/><Relationship Id="rId30" Type="http://schemas.openxmlformats.org/officeDocument/2006/relationships/tags" Target="../tags/tag58.xml"/><Relationship Id="rId3" Type="http://schemas.openxmlformats.org/officeDocument/2006/relationships/tags" Target="../tags/tag31.xml"/><Relationship Id="rId29" Type="http://schemas.openxmlformats.org/officeDocument/2006/relationships/tags" Target="../tags/tag57.xml"/><Relationship Id="rId28" Type="http://schemas.openxmlformats.org/officeDocument/2006/relationships/tags" Target="../tags/tag56.xml"/><Relationship Id="rId27" Type="http://schemas.openxmlformats.org/officeDocument/2006/relationships/tags" Target="../tags/tag55.xml"/><Relationship Id="rId26" Type="http://schemas.openxmlformats.org/officeDocument/2006/relationships/tags" Target="../tags/tag54.xml"/><Relationship Id="rId25" Type="http://schemas.openxmlformats.org/officeDocument/2006/relationships/tags" Target="../tags/tag53.xml"/><Relationship Id="rId24" Type="http://schemas.openxmlformats.org/officeDocument/2006/relationships/tags" Target="../tags/tag52.xml"/><Relationship Id="rId23" Type="http://schemas.openxmlformats.org/officeDocument/2006/relationships/tags" Target="../tags/tag51.xml"/><Relationship Id="rId22" Type="http://schemas.openxmlformats.org/officeDocument/2006/relationships/tags" Target="../tags/tag50.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5" Type="http://schemas.openxmlformats.org/officeDocument/2006/relationships/slideLayout" Target="../slideLayouts/slideLayout2.xml"/><Relationship Id="rId14" Type="http://schemas.openxmlformats.org/officeDocument/2006/relationships/tags" Target="../tags/tag94.xml"/><Relationship Id="rId13" Type="http://schemas.openxmlformats.org/officeDocument/2006/relationships/image" Target="../media/image17.jpeg"/><Relationship Id="rId12" Type="http://schemas.openxmlformats.org/officeDocument/2006/relationships/tags" Target="../tags/tag93.xml"/><Relationship Id="rId11" Type="http://schemas.openxmlformats.org/officeDocument/2006/relationships/image" Target="../media/image16.jpeg"/><Relationship Id="rId10" Type="http://schemas.openxmlformats.org/officeDocument/2006/relationships/tags" Target="../tags/tag9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jpe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5.png"/><Relationship Id="rId5" Type="http://schemas.openxmlformats.org/officeDocument/2006/relationships/tags" Target="../tags/tag6.xml"/><Relationship Id="rId4" Type="http://schemas.openxmlformats.org/officeDocument/2006/relationships/image" Target="../media/image4.jpe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8.jpeg"/><Relationship Id="rId12" Type="http://schemas.openxmlformats.org/officeDocument/2006/relationships/slideLayout" Target="../slideLayouts/slideLayout2.xml"/><Relationship Id="rId11" Type="http://schemas.openxmlformats.org/officeDocument/2006/relationships/image" Target="NULL" TargetMode="External"/><Relationship Id="rId10" Type="http://schemas.openxmlformats.org/officeDocument/2006/relationships/image" Target="../media/image9.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735093" y="1244622"/>
            <a:ext cx="10682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None/>
            </a:pPr>
            <a:r>
              <a:rPr lang="zh-CN" altLang="en-US" sz="4000" b="1" dirty="0" smtClean="0">
                <a:solidFill>
                  <a:srgbClr val="C00000"/>
                </a:solidFill>
                <a:latin typeface="微软雅黑" panose="020B0503020204020204" pitchFamily="34" charset="-122"/>
                <a:ea typeface="微软雅黑" panose="020B0503020204020204" pitchFamily="34" charset="-122"/>
              </a:rPr>
              <a:t>第</a:t>
            </a:r>
            <a:r>
              <a:rPr lang="en-US" altLang="zh-CN" sz="4000" b="1" dirty="0" smtClean="0">
                <a:solidFill>
                  <a:srgbClr val="C00000"/>
                </a:solidFill>
                <a:latin typeface="微软雅黑" panose="020B0503020204020204" pitchFamily="34" charset="-122"/>
                <a:ea typeface="微软雅黑" panose="020B0503020204020204" pitchFamily="34" charset="-122"/>
              </a:rPr>
              <a:t>30</a:t>
            </a:r>
            <a:r>
              <a:rPr lang="zh-CN" altLang="en-US" sz="4000" b="1" dirty="0" smtClean="0">
                <a:solidFill>
                  <a:srgbClr val="C00000"/>
                </a:solidFill>
                <a:latin typeface="微软雅黑" panose="020B0503020204020204" pitchFamily="34" charset="-122"/>
                <a:ea typeface="微软雅黑" panose="020B0503020204020204" pitchFamily="34" charset="-122"/>
              </a:rPr>
              <a:t>讲  第一次世界大战与战后国际秩序</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05987" y="4129273"/>
            <a:ext cx="1154069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kumimoji="1" lang="zh-CN" altLang="en-US" b="1" dirty="0">
                <a:solidFill>
                  <a:srgbClr val="001A86"/>
                </a:solidFill>
                <a:latin typeface="微软雅黑" panose="020B0503020204020204" pitchFamily="34" charset="-122"/>
                <a:ea typeface="微软雅黑" panose="020B0503020204020204" pitchFamily="34" charset="-122"/>
              </a:rPr>
              <a:t>复习主线</a:t>
            </a:r>
            <a:r>
              <a:rPr kumimoji="1" lang="zh-CN" altLang="en-US" b="1" dirty="0" smtClean="0">
                <a:solidFill>
                  <a:srgbClr val="001A86"/>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sym typeface="+mn-ea"/>
              </a:rPr>
              <a:t>国际秩序裂变</a:t>
            </a:r>
            <a:r>
              <a:rPr kumimoji="1" lang="en-US" altLang="zh-CN" sz="3200" b="1" dirty="0" smtClean="0">
                <a:solidFill>
                  <a:srgbClr val="001A86"/>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sym typeface="+mn-ea"/>
              </a:rPr>
              <a:t>国际秩序动荡</a:t>
            </a:r>
            <a:r>
              <a:rPr kumimoji="1" lang="en-US" altLang="zh-CN" sz="3200" b="1" dirty="0" smtClean="0">
                <a:solidFill>
                  <a:srgbClr val="001A86"/>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sym typeface="+mn-ea"/>
              </a:rPr>
              <a:t>国际秩序重塑</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197" name="文本框 3"/>
          <p:cNvSpPr txBox="1">
            <a:spLocks noChangeArrowheads="1"/>
          </p:cNvSpPr>
          <p:nvPr/>
        </p:nvSpPr>
        <p:spPr bwMode="auto">
          <a:xfrm>
            <a:off x="285166" y="2332610"/>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3" name="矩形 2"/>
          <p:cNvSpPr/>
          <p:nvPr/>
        </p:nvSpPr>
        <p:spPr>
          <a:xfrm>
            <a:off x="387159" y="2967335"/>
            <a:ext cx="11540695" cy="555921"/>
          </a:xfrm>
          <a:prstGeom prst="rect">
            <a:avLst/>
          </a:prstGeom>
        </p:spPr>
        <p:txBody>
          <a:bodyPr wrap="square">
            <a:spAutoFit/>
          </a:bodyPr>
          <a:lstStyle/>
          <a:p>
            <a:pPr>
              <a:lnSpc>
                <a:spcPts val="4060"/>
              </a:lnSpc>
            </a:pPr>
            <a:r>
              <a:rPr lang="zh-CN" altLang="en-US" sz="3200" b="1" dirty="0">
                <a:latin typeface="+mn-ea"/>
                <a:cs typeface="微软雅黑" panose="020B0503020204020204" pitchFamily="34" charset="-122"/>
                <a:sym typeface="+mn-ea"/>
              </a:rPr>
              <a:t>通过了解第一次世界大战，理解</a:t>
            </a:r>
            <a:r>
              <a:rPr lang="en-US" altLang="zh-CN" sz="3200" b="1" dirty="0">
                <a:latin typeface="+mn-ea"/>
                <a:cs typeface="微软雅黑" panose="020B0503020204020204" pitchFamily="34" charset="-122"/>
                <a:sym typeface="+mn-ea"/>
              </a:rPr>
              <a:t>20</a:t>
            </a:r>
            <a:r>
              <a:rPr lang="zh-CN" altLang="en-US" sz="3200" b="1" dirty="0">
                <a:latin typeface="+mn-ea"/>
                <a:cs typeface="微软雅黑" panose="020B0503020204020204" pitchFamily="34" charset="-122"/>
                <a:sym typeface="+mn-ea"/>
              </a:rPr>
              <a:t>世纪上半期国际秩序的变动。</a:t>
            </a:r>
            <a:endParaRPr lang="zh-CN" altLang="en-US" sz="3200" b="1" dirty="0">
              <a:latin typeface="+mn-ea"/>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9291" y="2740351"/>
            <a:ext cx="7182961" cy="3600986"/>
          </a:xfrm>
          <a:prstGeom prst="rect">
            <a:avLst/>
          </a:prstGeom>
          <a:noFill/>
        </p:spPr>
        <p:txBody>
          <a:bodyPr wrap="square" rtlCol="0">
            <a:spAutoFit/>
          </a:bodyPr>
          <a:lstStyle/>
          <a:p>
            <a:pPr>
              <a:lnSpc>
                <a:spcPct val="130000"/>
              </a:lnSpc>
            </a:pPr>
            <a:r>
              <a:rPr lang="en-US" altLang="zh-CN" sz="3600" b="1" dirty="0">
                <a:latin typeface="华文细黑" panose="02010600040101010101" pitchFamily="2" charset="-122"/>
                <a:ea typeface="华文细黑" panose="02010600040101010101" pitchFamily="2" charset="-122"/>
              </a:rPr>
              <a:t>      </a:t>
            </a:r>
            <a:r>
              <a:rPr lang="en-US" altLang="zh-CN" sz="3200" b="1" dirty="0">
                <a:latin typeface="华文细黑" panose="02010600040101010101" pitchFamily="2" charset="-122"/>
                <a:ea typeface="华文细黑" panose="02010600040101010101" pitchFamily="2" charset="-122"/>
              </a:rPr>
              <a:t> </a:t>
            </a:r>
            <a:r>
              <a:rPr lang="zh-CN" altLang="en-US" sz="2400" b="1" dirty="0">
                <a:latin typeface="华文细黑" panose="02010600040101010101" pitchFamily="2" charset="-122"/>
                <a:ea typeface="华文细黑" panose="02010600040101010101" pitchFamily="2" charset="-122"/>
              </a:rPr>
              <a:t>第一次世界大战</a:t>
            </a:r>
            <a:r>
              <a:rPr lang="zh-CN" altLang="en-US" sz="2400" b="1" dirty="0">
                <a:solidFill>
                  <a:srgbClr val="FF0000"/>
                </a:solidFill>
                <a:latin typeface="华文细黑" panose="02010600040101010101" pitchFamily="2" charset="-122"/>
                <a:ea typeface="华文细黑" panose="02010600040101010101" pitchFamily="2" charset="-122"/>
              </a:rPr>
              <a:t>削弱了</a:t>
            </a:r>
            <a:r>
              <a:rPr lang="zh-CN" altLang="en-US" sz="2400" b="1" dirty="0">
                <a:latin typeface="华文琥珀" panose="02010800040101010101" pitchFamily="2" charset="-122"/>
                <a:ea typeface="华文琥珀" panose="02010800040101010101" pitchFamily="2" charset="-122"/>
              </a:rPr>
              <a:t>帝国主义和殖民主义力量</a:t>
            </a:r>
            <a:r>
              <a:rPr lang="zh-CN" altLang="en-US" sz="2400" b="1" dirty="0">
                <a:latin typeface="华文细黑" panose="02010600040101010101" pitchFamily="2" charset="-122"/>
                <a:ea typeface="华文细黑" panose="02010600040101010101" pitchFamily="2" charset="-122"/>
              </a:rPr>
              <a:t>，</a:t>
            </a:r>
            <a:r>
              <a:rPr lang="zh-CN" altLang="en-US" sz="2400" b="1" dirty="0">
                <a:solidFill>
                  <a:srgbClr val="FF0000"/>
                </a:solidFill>
                <a:latin typeface="华文细黑" panose="02010600040101010101" pitchFamily="2" charset="-122"/>
                <a:ea typeface="华文细黑" panose="02010600040101010101" pitchFamily="2" charset="-122"/>
              </a:rPr>
              <a:t>动摇了</a:t>
            </a:r>
            <a:r>
              <a:rPr lang="zh-CN" altLang="en-US" sz="2400" dirty="0">
                <a:latin typeface="华文琥珀" panose="02010800040101010101" pitchFamily="2" charset="-122"/>
                <a:ea typeface="华文琥珀" panose="02010800040101010101" pitchFamily="2" charset="-122"/>
              </a:rPr>
              <a:t>欧洲</a:t>
            </a:r>
            <a:r>
              <a:rPr lang="zh-CN" altLang="en-US" sz="2400" b="1" dirty="0">
                <a:latin typeface="华文琥珀" panose="02010800040101010101" pitchFamily="2" charset="-122"/>
                <a:ea typeface="华文琥珀" panose="02010800040101010101" pitchFamily="2" charset="-122"/>
              </a:rPr>
              <a:t>的世界优势地位</a:t>
            </a:r>
            <a:r>
              <a:rPr lang="zh-CN" altLang="en-US" sz="2400" b="1" dirty="0">
                <a:latin typeface="华文细黑" panose="02010600040101010101" pitchFamily="2" charset="-122"/>
                <a:ea typeface="华文细黑" panose="02010600040101010101" pitchFamily="2" charset="-122"/>
              </a:rPr>
              <a:t>，</a:t>
            </a:r>
            <a:r>
              <a:rPr lang="zh-CN" altLang="en-US" sz="2400" b="1" dirty="0">
                <a:solidFill>
                  <a:srgbClr val="FF0000"/>
                </a:solidFill>
                <a:latin typeface="华文细黑" panose="02010600040101010101" pitchFamily="2" charset="-122"/>
                <a:ea typeface="华文细黑" panose="02010600040101010101" pitchFamily="2" charset="-122"/>
              </a:rPr>
              <a:t>促进了</a:t>
            </a:r>
            <a:r>
              <a:rPr lang="zh-CN" altLang="en-US" sz="2400" b="1" dirty="0">
                <a:latin typeface="华文琥珀" panose="02010800040101010101" pitchFamily="2" charset="-122"/>
                <a:ea typeface="华文琥珀" panose="02010800040101010101" pitchFamily="2" charset="-122"/>
              </a:rPr>
              <a:t>殖民地半殖民地国家的民族觉醒</a:t>
            </a:r>
            <a:r>
              <a:rPr lang="zh-CN" altLang="en-US" sz="2400" b="1" dirty="0">
                <a:latin typeface="华文细黑" panose="02010600040101010101" pitchFamily="2" charset="-122"/>
                <a:ea typeface="华文细黑" panose="02010600040101010101" pitchFamily="2" charset="-122"/>
              </a:rPr>
              <a:t>。美国的参战和</a:t>
            </a:r>
            <a:r>
              <a:rPr lang="zh-CN" altLang="en-US" sz="2400" b="1" dirty="0">
                <a:gradFill>
                  <a:gsLst>
                    <a:gs pos="0">
                      <a:srgbClr val="012D86"/>
                    </a:gs>
                    <a:gs pos="100000">
                      <a:srgbClr val="0E2557"/>
                    </a:gs>
                  </a:gsLst>
                  <a:lin scaled="0"/>
                </a:gradFill>
                <a:latin typeface="华文细黑" panose="02010600040101010101" pitchFamily="2" charset="-122"/>
                <a:ea typeface="华文细黑" panose="02010600040101010101" pitchFamily="2" charset="-122"/>
              </a:rPr>
              <a:t>俄国十月革命</a:t>
            </a:r>
            <a:r>
              <a:rPr lang="zh-CN" altLang="en-US" sz="2400" b="1" dirty="0">
                <a:latin typeface="华文细黑" panose="02010600040101010101" pitchFamily="2" charset="-122"/>
                <a:ea typeface="华文细黑" panose="02010600040101010101" pitchFamily="2" charset="-122"/>
              </a:rPr>
              <a:t>的胜利，</a:t>
            </a:r>
            <a:r>
              <a:rPr lang="zh-CN" altLang="en-US" sz="2400" b="1" dirty="0">
                <a:solidFill>
                  <a:srgbClr val="FF0000"/>
                </a:solidFill>
                <a:latin typeface="华文细黑" panose="02010600040101010101" pitchFamily="2" charset="-122"/>
                <a:ea typeface="华文细黑" panose="02010600040101010101" pitchFamily="2" charset="-122"/>
              </a:rPr>
              <a:t>开始改变</a:t>
            </a:r>
            <a:r>
              <a:rPr lang="zh-CN" altLang="en-US" sz="2400" b="1" dirty="0">
                <a:latin typeface="华文细黑" panose="02010600040101010101" pitchFamily="2" charset="-122"/>
                <a:ea typeface="华文细黑" panose="02010600040101010101" pitchFamily="2" charset="-122"/>
              </a:rPr>
              <a:t>以</a:t>
            </a:r>
            <a:r>
              <a:rPr lang="zh-CN" altLang="en-US" sz="2400" b="1" dirty="0">
                <a:latin typeface="华文琥珀" panose="02010800040101010101" pitchFamily="2" charset="-122"/>
                <a:ea typeface="华文琥珀" panose="02010800040101010101" pitchFamily="2" charset="-122"/>
              </a:rPr>
              <a:t>欧洲为中心的国际格局</a:t>
            </a:r>
            <a:r>
              <a:rPr lang="zh-CN" altLang="en-US" sz="2400" b="1" dirty="0">
                <a:latin typeface="华文细黑" panose="02010600040101010101" pitchFamily="2" charset="-122"/>
                <a:ea typeface="华文细黑" panose="02010600040101010101" pitchFamily="2" charset="-122"/>
              </a:rPr>
              <a:t>。这场空前惨烈的战争</a:t>
            </a:r>
            <a:r>
              <a:rPr lang="zh-CN" altLang="en-US" sz="2400" b="1" dirty="0">
                <a:solidFill>
                  <a:srgbClr val="FF0000"/>
                </a:solidFill>
                <a:latin typeface="华文细黑" panose="02010600040101010101" pitchFamily="2" charset="-122"/>
                <a:ea typeface="华文细黑" panose="02010600040101010101" pitchFamily="2" charset="-122"/>
              </a:rPr>
              <a:t>改变了</a:t>
            </a:r>
            <a:r>
              <a:rPr lang="zh-CN" altLang="en-US" sz="2400" b="1" dirty="0">
                <a:latin typeface="华文细黑" panose="02010600040101010101" pitchFamily="2" charset="-122"/>
                <a:ea typeface="华文细黑" panose="02010600040101010101" pitchFamily="2" charset="-122"/>
              </a:rPr>
              <a:t>人们的</a:t>
            </a:r>
            <a:r>
              <a:rPr lang="zh-CN" altLang="en-US" sz="2400" b="1" dirty="0">
                <a:latin typeface="华文琥珀" panose="02010800040101010101" pitchFamily="2" charset="-122"/>
                <a:ea typeface="华文琥珀" panose="02010800040101010101" pitchFamily="2" charset="-122"/>
              </a:rPr>
              <a:t>观念</a:t>
            </a:r>
            <a:r>
              <a:rPr lang="zh-CN" altLang="en-US" sz="2400" b="1" dirty="0">
                <a:latin typeface="华文细黑" panose="02010600040101010101" pitchFamily="2" charset="-122"/>
                <a:ea typeface="华文细黑" panose="02010600040101010101" pitchFamily="2" charset="-122"/>
              </a:rPr>
              <a:t>，</a:t>
            </a:r>
            <a:r>
              <a:rPr lang="zh-CN" altLang="en-US" sz="2400" b="1" dirty="0">
                <a:latin typeface="华文琥珀" panose="02010800040101010101" pitchFamily="2" charset="-122"/>
                <a:ea typeface="华文琥珀" panose="02010800040101010101" pitchFamily="2" charset="-122"/>
              </a:rPr>
              <a:t>反对战争</a:t>
            </a:r>
            <a:r>
              <a:rPr lang="zh-CN" altLang="en-US" sz="2400" b="1" dirty="0">
                <a:latin typeface="华文细黑" panose="02010600040101010101" pitchFamily="2" charset="-122"/>
                <a:ea typeface="华文细黑" panose="02010600040101010101" pitchFamily="2" charset="-122"/>
              </a:rPr>
              <a:t>、要求</a:t>
            </a:r>
            <a:r>
              <a:rPr lang="zh-CN" altLang="en-US" sz="2400" b="1" dirty="0">
                <a:latin typeface="华文琥珀" panose="02010800040101010101" pitchFamily="2" charset="-122"/>
                <a:ea typeface="华文琥珀" panose="02010800040101010101" pitchFamily="2" charset="-122"/>
              </a:rPr>
              <a:t>和平的运动</a:t>
            </a:r>
            <a:r>
              <a:rPr lang="zh-CN" altLang="en-US" sz="2400" b="1" dirty="0">
                <a:latin typeface="华文细黑" panose="02010600040101010101" pitchFamily="2" charset="-122"/>
                <a:ea typeface="华文细黑" panose="02010600040101010101" pitchFamily="2" charset="-122"/>
              </a:rPr>
              <a:t>日益高涨</a:t>
            </a:r>
            <a:r>
              <a:rPr lang="zh-CN" altLang="en-US" sz="2400" b="1" dirty="0" smtClean="0">
                <a:latin typeface="华文细黑" panose="02010600040101010101" pitchFamily="2" charset="-122"/>
                <a:ea typeface="华文细黑" panose="02010600040101010101" pitchFamily="2" charset="-122"/>
              </a:rPr>
              <a:t>。</a:t>
            </a:r>
            <a:r>
              <a:rPr lang="zh-CN" altLang="en-US" sz="2800" b="1" dirty="0" smtClean="0">
                <a:latin typeface="华文细黑" panose="02010600040101010101" pitchFamily="2" charset="-122"/>
                <a:ea typeface="华文细黑" panose="02010600040101010101" pitchFamily="2" charset="-122"/>
              </a:rPr>
              <a:t>           </a:t>
            </a:r>
            <a:endParaRPr lang="en-US" altLang="zh-CN" sz="2800" b="1" dirty="0" smtClean="0">
              <a:latin typeface="华文细黑" panose="02010600040101010101" pitchFamily="2" charset="-122"/>
              <a:ea typeface="华文细黑" panose="02010600040101010101" pitchFamily="2" charset="-122"/>
            </a:endParaRPr>
          </a:p>
          <a:p>
            <a:pPr algn="r"/>
            <a:r>
              <a:rPr lang="en-US" altLang="zh-CN" sz="2000" b="1" dirty="0" smtClean="0">
                <a:latin typeface="华文细黑" panose="02010600040101010101" pitchFamily="2" charset="-122"/>
                <a:ea typeface="华文细黑" panose="02010600040101010101" pitchFamily="2" charset="-122"/>
              </a:rPr>
              <a:t>——</a:t>
            </a:r>
            <a:r>
              <a:rPr lang="zh-CN" altLang="en-US" sz="2000" b="1" dirty="0">
                <a:latin typeface="华文细黑" panose="02010600040101010101" pitchFamily="2" charset="-122"/>
                <a:ea typeface="华文细黑" panose="02010600040101010101" pitchFamily="2" charset="-122"/>
              </a:rPr>
              <a:t>《中外历史纲要》（下）</a:t>
            </a:r>
            <a:r>
              <a:rPr lang="en-US" altLang="zh-CN" sz="2000" b="1" dirty="0">
                <a:latin typeface="华文细黑" panose="02010600040101010101" pitchFamily="2" charset="-122"/>
                <a:ea typeface="华文细黑" panose="02010600040101010101" pitchFamily="2" charset="-122"/>
              </a:rPr>
              <a:t>P87</a:t>
            </a:r>
            <a:endParaRPr lang="en-US" altLang="zh-CN" sz="2000" b="1" dirty="0">
              <a:latin typeface="华文细黑" panose="02010600040101010101" pitchFamily="2" charset="-122"/>
              <a:ea typeface="华文细黑" panose="02010600040101010101" pitchFamily="2" charset="-122"/>
            </a:endParaRPr>
          </a:p>
        </p:txBody>
      </p:sp>
      <p:sp>
        <p:nvSpPr>
          <p:cNvPr id="5" name="圆角矩形标注 4"/>
          <p:cNvSpPr/>
          <p:nvPr/>
        </p:nvSpPr>
        <p:spPr>
          <a:xfrm>
            <a:off x="8327454" y="1821424"/>
            <a:ext cx="3176953" cy="954576"/>
          </a:xfrm>
          <a:prstGeom prst="wedgeRoundRectCallout">
            <a:avLst>
              <a:gd name="adj1" fmla="val -130915"/>
              <a:gd name="adj2" fmla="val 3236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smtClean="0">
                <a:sym typeface="+mn-ea"/>
              </a:rPr>
              <a:t>民族复仇主义</a:t>
            </a:r>
            <a:endParaRPr lang="en-US" altLang="zh-CN" sz="2000" b="1" dirty="0" smtClean="0">
              <a:sym typeface="+mn-ea"/>
            </a:endParaRPr>
          </a:p>
          <a:p>
            <a:pPr algn="ctr"/>
            <a:r>
              <a:rPr lang="zh-CN" altLang="en-US" sz="2000" b="1" dirty="0" smtClean="0">
                <a:sym typeface="+mn-ea"/>
              </a:rPr>
              <a:t>无视弱小民族利益</a:t>
            </a:r>
            <a:endParaRPr lang="en-US" altLang="zh-CN" sz="2000" b="1" dirty="0" smtClean="0">
              <a:sym typeface="+mn-ea"/>
            </a:endParaRPr>
          </a:p>
          <a:p>
            <a:pPr algn="ctr"/>
            <a:r>
              <a:rPr lang="zh-CN" altLang="en-US" sz="2000" b="1" dirty="0" smtClean="0">
                <a:sym typeface="+mn-ea"/>
              </a:rPr>
              <a:t>第</a:t>
            </a:r>
            <a:r>
              <a:rPr lang="en-US" altLang="zh-CN" sz="2000" b="1" dirty="0" smtClean="0">
                <a:sym typeface="+mn-ea"/>
              </a:rPr>
              <a:t>17</a:t>
            </a:r>
            <a:r>
              <a:rPr lang="zh-CN" altLang="en-US" sz="2000" b="1" dirty="0" smtClean="0">
                <a:sym typeface="+mn-ea"/>
              </a:rPr>
              <a:t>课：第二次世界大战</a:t>
            </a:r>
            <a:endParaRPr lang="zh-CN" altLang="en-US" sz="2000" b="1" dirty="0">
              <a:sym typeface="+mn-ea"/>
            </a:endParaRPr>
          </a:p>
        </p:txBody>
      </p:sp>
      <p:sp>
        <p:nvSpPr>
          <p:cNvPr id="6" name="文本框 5"/>
          <p:cNvSpPr txBox="1"/>
          <p:nvPr/>
        </p:nvSpPr>
        <p:spPr>
          <a:xfrm>
            <a:off x="414422" y="1723404"/>
            <a:ext cx="7090130" cy="1052596"/>
          </a:xfrm>
          <a:prstGeom prst="rect">
            <a:avLst/>
          </a:prstGeom>
          <a:noFill/>
        </p:spPr>
        <p:txBody>
          <a:bodyPr wrap="square" rtlCol="0">
            <a:spAutoFit/>
          </a:bodyPr>
          <a:lstStyle/>
          <a:p>
            <a:pPr>
              <a:lnSpc>
                <a:spcPct val="130000"/>
              </a:lnSpc>
            </a:pPr>
            <a:r>
              <a:rPr lang="zh-CN" altLang="en-US" sz="2400" b="1" dirty="0" smtClean="0">
                <a:solidFill>
                  <a:srgbClr val="FF0000"/>
                </a:solidFill>
                <a:latin typeface="+mn-ea"/>
              </a:rPr>
              <a:t>【学习聚焦</a:t>
            </a:r>
            <a:r>
              <a:rPr lang="en-US" altLang="zh-CN" sz="2400" b="1" dirty="0" smtClean="0">
                <a:solidFill>
                  <a:srgbClr val="FF0000"/>
                </a:solidFill>
                <a:latin typeface="+mn-ea"/>
              </a:rPr>
              <a:t>】</a:t>
            </a:r>
            <a:r>
              <a:rPr lang="zh-CN" altLang="en-US" sz="2400" b="1" dirty="0" smtClean="0"/>
              <a:t>一</a:t>
            </a:r>
            <a:r>
              <a:rPr lang="zh-CN" altLang="en-US" sz="2400" b="1" dirty="0"/>
              <a:t>战后战胜国以</a:t>
            </a:r>
            <a:r>
              <a:rPr lang="zh-CN" altLang="en-US" sz="2400" b="1" dirty="0">
                <a:gradFill>
                  <a:gsLst>
                    <a:gs pos="0">
                      <a:srgbClr val="012D86"/>
                    </a:gs>
                    <a:gs pos="100000">
                      <a:srgbClr val="0E2557"/>
                    </a:gs>
                  </a:gsLst>
                  <a:lin scaled="0"/>
                </a:gradFill>
              </a:rPr>
              <a:t>强权政治</a:t>
            </a:r>
            <a:r>
              <a:rPr lang="zh-CN" altLang="en-US" sz="2400" b="1" dirty="0"/>
              <a:t>原则</a:t>
            </a:r>
            <a:r>
              <a:rPr lang="zh-CN" altLang="en-US" sz="2400" b="1" dirty="0">
                <a:solidFill>
                  <a:srgbClr val="FF0000"/>
                </a:solidFill>
              </a:rPr>
              <a:t>建立了</a:t>
            </a:r>
            <a:r>
              <a:rPr lang="zh-CN" altLang="en-US" sz="2400" b="1" dirty="0">
                <a:latin typeface="华文琥珀" panose="02010800040101010101" pitchFamily="2" charset="-122"/>
                <a:ea typeface="华文琥珀" panose="02010800040101010101" pitchFamily="2" charset="-122"/>
              </a:rPr>
              <a:t>新秩序</a:t>
            </a:r>
            <a:r>
              <a:rPr lang="zh-CN" altLang="en-US" sz="2400" b="1" dirty="0"/>
              <a:t>，却为新的国际冲突</a:t>
            </a:r>
            <a:r>
              <a:rPr lang="zh-CN" altLang="en-US" sz="2400" b="1" dirty="0">
                <a:solidFill>
                  <a:srgbClr val="FF0000"/>
                </a:solidFill>
              </a:rPr>
              <a:t>埋下了</a:t>
            </a:r>
            <a:r>
              <a:rPr lang="zh-CN" altLang="en-US" sz="2400" b="1" dirty="0">
                <a:latin typeface="华文琥珀" panose="02010800040101010101" pitchFamily="2" charset="-122"/>
                <a:ea typeface="华文琥珀" panose="02010800040101010101" pitchFamily="2" charset="-122"/>
              </a:rPr>
              <a:t>祸根</a:t>
            </a:r>
            <a:r>
              <a:rPr lang="zh-CN" altLang="en-US" sz="2400" b="1" dirty="0"/>
              <a:t>。</a:t>
            </a:r>
            <a:endParaRPr lang="zh-CN" altLang="en-US" sz="2400" b="1" dirty="0">
              <a:latin typeface="黑体" panose="02010609060101010101" pitchFamily="49" charset="-122"/>
              <a:ea typeface="黑体" panose="02010609060101010101" pitchFamily="49" charset="-122"/>
              <a:sym typeface="+mn-ea"/>
            </a:endParaRPr>
          </a:p>
        </p:txBody>
      </p:sp>
      <p:sp>
        <p:nvSpPr>
          <p:cNvPr id="7" name="文本框 6"/>
          <p:cNvSpPr txBox="1"/>
          <p:nvPr/>
        </p:nvSpPr>
        <p:spPr>
          <a:xfrm>
            <a:off x="446502" y="1139552"/>
            <a:ext cx="702597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zh-CN" altLang="en-US" sz="2400" b="1" dirty="0" smtClean="0"/>
              <a:t>问题：根据下列表述，概括第一次世界大战的影响。</a:t>
            </a:r>
            <a:endParaRPr lang="zh-CN" altLang="en-US" sz="2400" b="1" dirty="0"/>
          </a:p>
        </p:txBody>
      </p:sp>
      <p:sp>
        <p:nvSpPr>
          <p:cNvPr id="8" name="圆角矩形标注 7"/>
          <p:cNvSpPr/>
          <p:nvPr/>
        </p:nvSpPr>
        <p:spPr>
          <a:xfrm>
            <a:off x="7823398" y="2923095"/>
            <a:ext cx="3227952" cy="758825"/>
          </a:xfrm>
          <a:prstGeom prst="wedgeRoundRectCallout">
            <a:avLst>
              <a:gd name="adj1" fmla="val -187738"/>
              <a:gd name="adj2" fmla="val 10428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a:sym typeface="+mn-ea"/>
              </a:rPr>
              <a:t>第</a:t>
            </a:r>
            <a:r>
              <a:rPr lang="en-US" altLang="zh-CN" sz="2000" b="1" dirty="0">
                <a:sym typeface="+mn-ea"/>
              </a:rPr>
              <a:t>16</a:t>
            </a:r>
            <a:r>
              <a:rPr lang="zh-CN" altLang="en-US" sz="2000" b="1" dirty="0">
                <a:sym typeface="+mn-ea"/>
              </a:rPr>
              <a:t>课：亚非拉民族民主运动的高涨</a:t>
            </a:r>
            <a:endParaRPr lang="zh-CN" altLang="en-US" sz="2000" b="1" dirty="0">
              <a:sym typeface="+mn-ea"/>
            </a:endParaRPr>
          </a:p>
        </p:txBody>
      </p:sp>
      <p:sp>
        <p:nvSpPr>
          <p:cNvPr id="9" name="圆角矩形标注 8"/>
          <p:cNvSpPr/>
          <p:nvPr/>
        </p:nvSpPr>
        <p:spPr>
          <a:xfrm>
            <a:off x="7831349" y="3729313"/>
            <a:ext cx="3275539" cy="405765"/>
          </a:xfrm>
          <a:prstGeom prst="wedgeRoundRectCallout">
            <a:avLst>
              <a:gd name="adj1" fmla="val -75942"/>
              <a:gd name="adj2" fmla="val 6288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a:sym typeface="+mn-ea"/>
              </a:rPr>
              <a:t>第</a:t>
            </a:r>
            <a:r>
              <a:rPr lang="en-US" altLang="zh-CN" sz="2000" b="1" dirty="0">
                <a:sym typeface="+mn-ea"/>
              </a:rPr>
              <a:t>15</a:t>
            </a:r>
            <a:r>
              <a:rPr lang="zh-CN" altLang="en-US" sz="2000" b="1" dirty="0">
                <a:sym typeface="+mn-ea"/>
              </a:rPr>
              <a:t>课：十月革命的胜利</a:t>
            </a:r>
            <a:endParaRPr lang="zh-CN" altLang="en-US" sz="2000" b="1" dirty="0">
              <a:sym typeface="+mn-ea"/>
            </a:endParaRPr>
          </a:p>
        </p:txBody>
      </p:sp>
      <p:sp>
        <p:nvSpPr>
          <p:cNvPr id="10" name="圆角矩形标注 9"/>
          <p:cNvSpPr/>
          <p:nvPr/>
        </p:nvSpPr>
        <p:spPr>
          <a:xfrm>
            <a:off x="8138689" y="1180888"/>
            <a:ext cx="3176953" cy="434340"/>
          </a:xfrm>
          <a:prstGeom prst="wedgeRoundRectCallout">
            <a:avLst>
              <a:gd name="adj1" fmla="val -258784"/>
              <a:gd name="adj2" fmla="val 21686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smtClean="0">
                <a:solidFill>
                  <a:srgbClr val="FF0000"/>
                </a:solidFill>
                <a:latin typeface="华文琥珀" panose="02010800040101010101" pitchFamily="2" charset="-122"/>
                <a:ea typeface="华文琥珀" panose="02010800040101010101" pitchFamily="2" charset="-122"/>
                <a:sym typeface="+mn-ea"/>
              </a:rPr>
              <a:t>凡尔赛</a:t>
            </a:r>
            <a:r>
              <a:rPr lang="en-US" altLang="zh-CN" sz="2000" b="1" dirty="0" smtClean="0">
                <a:solidFill>
                  <a:srgbClr val="FF0000"/>
                </a:solidFill>
                <a:latin typeface="华文琥珀" panose="02010800040101010101" pitchFamily="2" charset="-122"/>
                <a:ea typeface="华文琥珀" panose="02010800040101010101" pitchFamily="2" charset="-122"/>
                <a:sym typeface="+mn-ea"/>
              </a:rPr>
              <a:t>-</a:t>
            </a:r>
            <a:r>
              <a:rPr lang="zh-CN" altLang="en-US" sz="2000" b="1" dirty="0" smtClean="0">
                <a:solidFill>
                  <a:srgbClr val="FF0000"/>
                </a:solidFill>
                <a:latin typeface="华文琥珀" panose="02010800040101010101" pitchFamily="2" charset="-122"/>
                <a:ea typeface="华文琥珀" panose="02010800040101010101" pitchFamily="2" charset="-122"/>
                <a:sym typeface="+mn-ea"/>
              </a:rPr>
              <a:t>华盛顿体系</a:t>
            </a:r>
            <a:endParaRPr lang="zh-CN" altLang="en-US" sz="2000" b="1" dirty="0">
              <a:solidFill>
                <a:srgbClr val="FF0000"/>
              </a:solidFill>
              <a:latin typeface="华文琥珀" panose="02010800040101010101" pitchFamily="2" charset="-122"/>
              <a:ea typeface="华文琥珀" panose="02010800040101010101" pitchFamily="2" charset="-122"/>
              <a:sym typeface="+mn-ea"/>
            </a:endParaRPr>
          </a:p>
        </p:txBody>
      </p:sp>
      <p:sp>
        <p:nvSpPr>
          <p:cNvPr id="11" name="圆角矩形标注 10"/>
          <p:cNvSpPr/>
          <p:nvPr/>
        </p:nvSpPr>
        <p:spPr>
          <a:xfrm>
            <a:off x="7798752" y="4337961"/>
            <a:ext cx="3277243" cy="942040"/>
          </a:xfrm>
          <a:prstGeom prst="wedgeRoundRectCallout">
            <a:avLst>
              <a:gd name="adj1" fmla="val -91310"/>
              <a:gd name="adj2" fmla="val -215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smtClean="0">
                <a:sym typeface="+mn-ea"/>
              </a:rPr>
              <a:t>欧洲地位下降</a:t>
            </a:r>
            <a:endParaRPr lang="en-US" altLang="zh-CN" sz="2000" b="1" dirty="0" smtClean="0">
              <a:sym typeface="+mn-ea"/>
            </a:endParaRPr>
          </a:p>
          <a:p>
            <a:pPr algn="ctr"/>
            <a:r>
              <a:rPr lang="zh-CN" altLang="en-US" sz="2000" b="1" dirty="0" smtClean="0">
                <a:sym typeface="+mn-ea"/>
              </a:rPr>
              <a:t>美国地位猛升</a:t>
            </a:r>
            <a:endParaRPr lang="en-US" altLang="zh-CN" sz="2000" b="1" dirty="0" smtClean="0">
              <a:sym typeface="+mn-ea"/>
            </a:endParaRPr>
          </a:p>
          <a:p>
            <a:pPr algn="ctr"/>
            <a:r>
              <a:rPr lang="zh-CN" altLang="en-US" sz="2000" b="1" dirty="0" smtClean="0">
                <a:sym typeface="+mn-ea"/>
              </a:rPr>
              <a:t>两种制度的竞争与并存</a:t>
            </a:r>
            <a:endParaRPr lang="zh-CN" altLang="en-US" sz="2000" b="1" dirty="0">
              <a:sym typeface="+mn-ea"/>
            </a:endParaRPr>
          </a:p>
        </p:txBody>
      </p:sp>
      <p:sp>
        <p:nvSpPr>
          <p:cNvPr id="12" name="圆角矩形标注 11"/>
          <p:cNvSpPr/>
          <p:nvPr/>
        </p:nvSpPr>
        <p:spPr>
          <a:xfrm>
            <a:off x="8017519" y="5373754"/>
            <a:ext cx="3277243" cy="716419"/>
          </a:xfrm>
          <a:prstGeom prst="wedgeRoundRectCallout">
            <a:avLst>
              <a:gd name="adj1" fmla="val -87646"/>
              <a:gd name="adj2" fmla="val -5704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dirty="0" smtClean="0">
                <a:sym typeface="+mn-ea"/>
              </a:rPr>
              <a:t>技术观念、生命观念</a:t>
            </a:r>
            <a:endParaRPr lang="en-US" altLang="zh-CN" sz="2000" b="1" dirty="0" smtClean="0">
              <a:sym typeface="+mn-ea"/>
            </a:endParaRPr>
          </a:p>
          <a:p>
            <a:pPr algn="ctr"/>
            <a:r>
              <a:rPr lang="zh-CN" altLang="en-US" sz="2000" b="1" dirty="0" smtClean="0">
                <a:sym typeface="+mn-ea"/>
              </a:rPr>
              <a:t>战争观念、和平观念</a:t>
            </a:r>
            <a:endParaRPr lang="zh-CN" altLang="en-US" sz="2000" b="1" dirty="0">
              <a:sym typeface="+mn-ea"/>
            </a:endParaRPr>
          </a:p>
        </p:txBody>
      </p:sp>
      <p:sp>
        <p:nvSpPr>
          <p:cNvPr id="13" name="矩形 12"/>
          <p:cNvSpPr/>
          <p:nvPr/>
        </p:nvSpPr>
        <p:spPr>
          <a:xfrm>
            <a:off x="318598" y="409019"/>
            <a:ext cx="4288353"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三、一战后的国际秩序</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2"/>
          <p:cNvGraphicFramePr>
            <a:graphicFrameLocks noGrp="1"/>
          </p:cNvGraphicFramePr>
          <p:nvPr>
            <p:custDataLst>
              <p:tags r:id="rId1"/>
            </p:custDataLst>
          </p:nvPr>
        </p:nvGraphicFramePr>
        <p:xfrm>
          <a:off x="212105" y="805614"/>
          <a:ext cx="5595199" cy="2883928"/>
        </p:xfrm>
        <a:graphic>
          <a:graphicData uri="http://schemas.openxmlformats.org/drawingml/2006/table">
            <a:tbl>
              <a:tblPr/>
              <a:tblGrid>
                <a:gridCol w="1172123"/>
                <a:gridCol w="4423076"/>
              </a:tblGrid>
              <a:tr h="41504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战争历时</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4</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年零</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3</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个月（</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1914.7</a:t>
                      </a:r>
                      <a:r>
                        <a:rPr kumimoji="0" lang="en-US" altLang="zh-CN" sz="1800" b="1" i="0" u="none" strike="noStrike" cap="none" normalizeH="0" baseline="0" dirty="0">
                          <a:ln>
                            <a:noFill/>
                          </a:ln>
                          <a:effectLst/>
                          <a:latin typeface="Arial" panose="020B0604020202020204"/>
                          <a:ea typeface="黑体" panose="02010609060101010101" pitchFamily="49" charset="-122"/>
                        </a:rPr>
                        <a:t>—</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1918.11.11</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971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参战国家</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三十多个国家</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83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战争范围</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14</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个国家的</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400</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万平方千米以上土地</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15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effectLst/>
                          <a:latin typeface="黑体" panose="02010609060101010101" pitchFamily="49" charset="-122"/>
                          <a:ea typeface="黑体" panose="02010609060101010101" pitchFamily="49" charset="-122"/>
                        </a:rPr>
                        <a:t>卷入人口</a:t>
                      </a:r>
                      <a:endParaRPr kumimoji="0" lang="zh-CN" altLang="en-US" sz="1800" b="1" i="0" u="none" strike="noStrike" cap="none" normalizeH="0" baseline="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超过</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15</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亿</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5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effectLst/>
                          <a:latin typeface="黑体" panose="02010609060101010101" pitchFamily="49" charset="-122"/>
                          <a:ea typeface="黑体" panose="02010609060101010101" pitchFamily="49" charset="-122"/>
                        </a:rPr>
                        <a:t>参战人员 </a:t>
                      </a:r>
                      <a:endParaRPr kumimoji="0" lang="zh-CN" altLang="en-US" sz="1800" b="1" i="0" u="none" strike="noStrike" cap="none" normalizeH="0" baseline="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7000</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多万</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19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effectLst/>
                          <a:latin typeface="黑体" panose="02010609060101010101" pitchFamily="49" charset="-122"/>
                          <a:ea typeface="黑体" panose="02010609060101010101" pitchFamily="49" charset="-122"/>
                        </a:rPr>
                        <a:t>伤亡人员</a:t>
                      </a:r>
                      <a:endParaRPr kumimoji="0" lang="zh-CN" altLang="en-US" sz="1800" b="1" i="0" u="none" strike="noStrike" cap="none" normalizeH="0" baseline="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3000</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多万，另有</a:t>
                      </a: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1000</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万人因饥饿和瘟疫死去</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08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经济损失</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effectLst/>
                          <a:latin typeface="黑体" panose="02010609060101010101" pitchFamily="49" charset="-122"/>
                          <a:ea typeface="黑体" panose="02010609060101010101" pitchFamily="49" charset="-122"/>
                        </a:rPr>
                        <a:t>3400</a:t>
                      </a:r>
                      <a:r>
                        <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rPr>
                        <a:t>多亿美元</a:t>
                      </a:r>
                      <a:endParaRPr kumimoji="0" lang="zh-CN" altLang="en-US" sz="1800" b="1" i="0" u="none" strike="noStrike" cap="none" normalizeH="0" baseline="0" dirty="0">
                        <a:ln>
                          <a:noFill/>
                        </a:ln>
                        <a:effectLst/>
                        <a:latin typeface="黑体" panose="02010609060101010101" pitchFamily="49" charset="-122"/>
                        <a:ea typeface="黑体" panose="02010609060101010101" pitchFamily="49" charset="-122"/>
                      </a:endParaRP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矩形 1"/>
          <p:cNvSpPr/>
          <p:nvPr/>
        </p:nvSpPr>
        <p:spPr>
          <a:xfrm>
            <a:off x="5806245" y="560553"/>
            <a:ext cx="6264696" cy="3108543"/>
          </a:xfrm>
          <a:prstGeom prst="rect">
            <a:avLst/>
          </a:prstGeom>
          <a:ln>
            <a:solidFill>
              <a:schemeClr val="tx1"/>
            </a:solidFill>
          </a:ln>
        </p:spPr>
        <p:txBody>
          <a:bodyPr wrap="square">
            <a:spAutoFit/>
          </a:bodyPr>
          <a:lstStyle/>
          <a:p>
            <a:r>
              <a:rPr lang="zh-CN" altLang="en-US" sz="2000" b="1" dirty="0" smtClean="0">
                <a:latin typeface="+mn-ea"/>
                <a:cs typeface="Times New Roman" panose="02020603050405020304" pitchFamily="18" charset="0"/>
              </a:rPr>
              <a:t>     大战</a:t>
            </a:r>
            <a:r>
              <a:rPr lang="zh-CN" altLang="en-US" sz="2000" b="1" dirty="0">
                <a:latin typeface="+mn-ea"/>
                <a:cs typeface="Times New Roman" panose="02020603050405020304" pitchFamily="18" charset="0"/>
              </a:rPr>
              <a:t>结束时，全世界进出口总额减少了</a:t>
            </a:r>
            <a:r>
              <a:rPr lang="en-US" altLang="zh-CN" sz="2000" b="1" dirty="0">
                <a:latin typeface="+mn-ea"/>
                <a:cs typeface="Times New Roman" panose="02020603050405020304" pitchFamily="18" charset="0"/>
              </a:rPr>
              <a:t>40%</a:t>
            </a:r>
            <a:r>
              <a:rPr lang="zh-CN" altLang="en-US" sz="2000" b="1" dirty="0">
                <a:latin typeface="+mn-ea"/>
                <a:cs typeface="Times New Roman" panose="02020603050405020304" pitchFamily="18" charset="0"/>
              </a:rPr>
              <a:t>，而</a:t>
            </a:r>
            <a:r>
              <a:rPr lang="zh-CN" altLang="en-US" sz="2000" b="1" dirty="0">
                <a:solidFill>
                  <a:srgbClr val="FF0000"/>
                </a:solidFill>
                <a:latin typeface="+mn-ea"/>
                <a:cs typeface="Times New Roman" panose="02020603050405020304" pitchFamily="18" charset="0"/>
              </a:rPr>
              <a:t>美国</a:t>
            </a:r>
            <a:r>
              <a:rPr lang="zh-CN" altLang="en-US" sz="2000" b="1" dirty="0">
                <a:latin typeface="+mn-ea"/>
                <a:cs typeface="Times New Roman" panose="02020603050405020304" pitchFamily="18" charset="0"/>
              </a:rPr>
              <a:t>却猛烈扩大。到</a:t>
            </a:r>
            <a:r>
              <a:rPr lang="en-US" altLang="zh-CN" sz="2000" b="1" dirty="0">
                <a:latin typeface="+mn-ea"/>
                <a:cs typeface="Times New Roman" panose="02020603050405020304" pitchFamily="18" charset="0"/>
              </a:rPr>
              <a:t>1919</a:t>
            </a:r>
            <a:r>
              <a:rPr lang="zh-CN" altLang="en-US" sz="2000" b="1" dirty="0">
                <a:latin typeface="+mn-ea"/>
                <a:cs typeface="Times New Roman" panose="02020603050405020304" pitchFamily="18" charset="0"/>
              </a:rPr>
              <a:t>年，协约国欠美国债务约</a:t>
            </a:r>
            <a:r>
              <a:rPr lang="en-US" altLang="zh-CN" sz="2000" b="1" dirty="0">
                <a:solidFill>
                  <a:srgbClr val="FF0000"/>
                </a:solidFill>
                <a:latin typeface="+mn-ea"/>
                <a:cs typeface="Times New Roman" panose="02020603050405020304" pitchFamily="18" charset="0"/>
              </a:rPr>
              <a:t>100</a:t>
            </a:r>
            <a:r>
              <a:rPr lang="zh-CN" altLang="en-US" sz="2000" b="1" dirty="0">
                <a:solidFill>
                  <a:srgbClr val="FF0000"/>
                </a:solidFill>
                <a:latin typeface="+mn-ea"/>
                <a:cs typeface="Times New Roman" panose="02020603050405020304" pitchFamily="18" charset="0"/>
              </a:rPr>
              <a:t>亿</a:t>
            </a:r>
            <a:r>
              <a:rPr lang="zh-CN" altLang="en-US" sz="2000" b="1" dirty="0">
                <a:latin typeface="+mn-ea"/>
                <a:cs typeface="Times New Roman" panose="02020603050405020304" pitchFamily="18" charset="0"/>
              </a:rPr>
              <a:t>美元。世界黄金储备</a:t>
            </a:r>
            <a:r>
              <a:rPr lang="en-US" altLang="zh-CN" sz="2000" b="1" dirty="0">
                <a:solidFill>
                  <a:srgbClr val="FF0000"/>
                </a:solidFill>
                <a:latin typeface="+mn-ea"/>
                <a:cs typeface="Times New Roman" panose="02020603050405020304" pitchFamily="18" charset="0"/>
              </a:rPr>
              <a:t>40%</a:t>
            </a:r>
            <a:r>
              <a:rPr lang="zh-CN" altLang="en-US" sz="2000" b="1" dirty="0">
                <a:latin typeface="+mn-ea"/>
                <a:cs typeface="Times New Roman" panose="02020603050405020304" pitchFamily="18" charset="0"/>
              </a:rPr>
              <a:t>在美国手中。 </a:t>
            </a:r>
            <a:r>
              <a:rPr lang="zh-CN" altLang="en-US" sz="2000" b="1" dirty="0">
                <a:solidFill>
                  <a:srgbClr val="FF0000"/>
                </a:solidFill>
                <a:latin typeface="+mn-ea"/>
                <a:cs typeface="Times New Roman" panose="02020603050405020304" pitchFamily="18" charset="0"/>
              </a:rPr>
              <a:t>日本</a:t>
            </a:r>
            <a:r>
              <a:rPr lang="zh-CN" altLang="en-US" sz="2000" b="1" dirty="0">
                <a:latin typeface="+mn-ea"/>
                <a:cs typeface="Times New Roman" panose="02020603050405020304" pitchFamily="18" charset="0"/>
              </a:rPr>
              <a:t>趁火打劫</a:t>
            </a:r>
            <a:r>
              <a:rPr lang="en-US" altLang="zh-CN" sz="2000" b="1" dirty="0">
                <a:latin typeface="+mn-ea"/>
                <a:cs typeface="Times New Roman" panose="02020603050405020304" pitchFamily="18" charset="0"/>
              </a:rPr>
              <a:t>……</a:t>
            </a:r>
            <a:r>
              <a:rPr lang="zh-CN" altLang="en-US" sz="2000" b="1" dirty="0">
                <a:latin typeface="+mn-ea"/>
                <a:cs typeface="Times New Roman" panose="02020603050405020304" pitchFamily="18" charset="0"/>
              </a:rPr>
              <a:t>基本上</a:t>
            </a:r>
            <a:r>
              <a:rPr lang="zh-CN" altLang="en-US" sz="2000" b="1" dirty="0">
                <a:solidFill>
                  <a:srgbClr val="FF0000"/>
                </a:solidFill>
                <a:latin typeface="+mn-ea"/>
                <a:cs typeface="Times New Roman" panose="02020603050405020304" pitchFamily="18" charset="0"/>
              </a:rPr>
              <a:t>工业国</a:t>
            </a:r>
            <a:r>
              <a:rPr lang="zh-CN" altLang="en-US" sz="2000" b="1" dirty="0">
                <a:latin typeface="+mn-ea"/>
                <a:cs typeface="Times New Roman" panose="02020603050405020304" pitchFamily="18" charset="0"/>
              </a:rPr>
              <a:t>和</a:t>
            </a:r>
            <a:r>
              <a:rPr lang="zh-CN" altLang="en-US" sz="2000" b="1" dirty="0">
                <a:solidFill>
                  <a:srgbClr val="FF0000"/>
                </a:solidFill>
                <a:latin typeface="+mn-ea"/>
                <a:cs typeface="Times New Roman" panose="02020603050405020304" pitchFamily="18" charset="0"/>
              </a:rPr>
              <a:t>债权国</a:t>
            </a:r>
            <a:r>
              <a:rPr lang="zh-CN" altLang="en-US" sz="2000" b="1" dirty="0">
                <a:latin typeface="+mn-ea"/>
                <a:cs typeface="Times New Roman" panose="02020603050405020304" pitchFamily="18" charset="0"/>
              </a:rPr>
              <a:t>。 </a:t>
            </a:r>
            <a:r>
              <a:rPr lang="zh-CN" altLang="en-US" sz="2000" b="1" dirty="0">
                <a:solidFill>
                  <a:srgbClr val="FF0000"/>
                </a:solidFill>
                <a:latin typeface="+mn-ea"/>
                <a:cs typeface="Times New Roman" panose="02020603050405020304" pitchFamily="18" charset="0"/>
              </a:rPr>
              <a:t>英国</a:t>
            </a:r>
            <a:r>
              <a:rPr lang="zh-CN" altLang="en-US" sz="2000" b="1" dirty="0">
                <a:latin typeface="+mn-ea"/>
                <a:cs typeface="Times New Roman" panose="02020603050405020304" pitchFamily="18" charset="0"/>
              </a:rPr>
              <a:t>的对外贸易联系破坏了</a:t>
            </a:r>
            <a:r>
              <a:rPr lang="en-US" altLang="zh-CN" sz="2000" b="1" dirty="0">
                <a:latin typeface="+mn-ea"/>
                <a:cs typeface="Times New Roman" panose="02020603050405020304" pitchFamily="18" charset="0"/>
              </a:rPr>
              <a:t>……</a:t>
            </a:r>
            <a:r>
              <a:rPr lang="zh-CN" altLang="en-US" sz="2000" b="1" dirty="0">
                <a:latin typeface="+mn-ea"/>
                <a:cs typeface="Times New Roman" panose="02020603050405020304" pitchFamily="18" charset="0"/>
              </a:rPr>
              <a:t>沿着盛及而衰的下坡路</a:t>
            </a:r>
            <a:r>
              <a:rPr lang="zh-CN" altLang="en-US" sz="2000" b="1" dirty="0">
                <a:solidFill>
                  <a:srgbClr val="FF0000"/>
                </a:solidFill>
                <a:latin typeface="+mn-ea"/>
                <a:cs typeface="Times New Roman" panose="02020603050405020304" pitchFamily="18" charset="0"/>
              </a:rPr>
              <a:t>跌落</a:t>
            </a:r>
            <a:r>
              <a:rPr lang="zh-CN" altLang="en-US" sz="2000" b="1" dirty="0">
                <a:latin typeface="+mn-ea"/>
                <a:cs typeface="Times New Roman" panose="02020603050405020304" pitchFamily="18" charset="0"/>
              </a:rPr>
              <a:t>下去。 </a:t>
            </a:r>
            <a:r>
              <a:rPr lang="zh-CN" altLang="en-US" sz="2000" b="1" dirty="0">
                <a:solidFill>
                  <a:srgbClr val="FF0000"/>
                </a:solidFill>
                <a:latin typeface="+mn-ea"/>
                <a:cs typeface="Times New Roman" panose="02020603050405020304" pitchFamily="18" charset="0"/>
              </a:rPr>
              <a:t>法国</a:t>
            </a:r>
            <a:r>
              <a:rPr lang="zh-CN" altLang="en-US" sz="2000" b="1" dirty="0">
                <a:latin typeface="+mn-ea"/>
                <a:cs typeface="Times New Roman" panose="02020603050405020304" pitchFamily="18" charset="0"/>
              </a:rPr>
              <a:t>被德军占领了经济发达的</a:t>
            </a:r>
            <a:r>
              <a:rPr lang="en-US" altLang="zh-CN" sz="2000" b="1" dirty="0">
                <a:latin typeface="+mn-ea"/>
                <a:cs typeface="Times New Roman" panose="02020603050405020304" pitchFamily="18" charset="0"/>
              </a:rPr>
              <a:t>10</a:t>
            </a:r>
            <a:r>
              <a:rPr lang="zh-CN" altLang="en-US" sz="2000" b="1" dirty="0">
                <a:latin typeface="+mn-ea"/>
                <a:cs typeface="Times New Roman" panose="02020603050405020304" pitchFamily="18" charset="0"/>
              </a:rPr>
              <a:t>个省，工农业生产 </a:t>
            </a:r>
            <a:r>
              <a:rPr lang="zh-CN" altLang="en-US" sz="2000" b="1" dirty="0">
                <a:solidFill>
                  <a:srgbClr val="FF0000"/>
                </a:solidFill>
                <a:latin typeface="+mn-ea"/>
                <a:cs typeface="Times New Roman" panose="02020603050405020304" pitchFamily="18" charset="0"/>
              </a:rPr>
              <a:t>损失严重</a:t>
            </a:r>
            <a:r>
              <a:rPr lang="zh-CN" altLang="en-US" sz="2000" b="1" dirty="0">
                <a:latin typeface="+mn-ea"/>
                <a:cs typeface="Times New Roman" panose="02020603050405020304" pitchFamily="18" charset="0"/>
              </a:rPr>
              <a:t>。 沙皇</a:t>
            </a:r>
            <a:r>
              <a:rPr lang="zh-CN" altLang="en-US" sz="2000" b="1" dirty="0">
                <a:solidFill>
                  <a:srgbClr val="FF0000"/>
                </a:solidFill>
                <a:latin typeface="+mn-ea"/>
                <a:cs typeface="Times New Roman" panose="02020603050405020304" pitchFamily="18" charset="0"/>
              </a:rPr>
              <a:t>俄国</a:t>
            </a:r>
            <a:r>
              <a:rPr lang="zh-CN" altLang="en-US" sz="2000" b="1" dirty="0">
                <a:latin typeface="+mn-ea"/>
                <a:cs typeface="Times New Roman" panose="02020603050405020304" pitchFamily="18" charset="0"/>
              </a:rPr>
              <a:t>永远从帝国主义列强的名单中</a:t>
            </a:r>
            <a:r>
              <a:rPr lang="zh-CN" altLang="en-US" sz="2000" b="1" dirty="0">
                <a:solidFill>
                  <a:srgbClr val="FF0000"/>
                </a:solidFill>
                <a:latin typeface="+mn-ea"/>
                <a:cs typeface="Times New Roman" panose="02020603050405020304" pitchFamily="18" charset="0"/>
              </a:rPr>
              <a:t>勾销</a:t>
            </a:r>
            <a:r>
              <a:rPr lang="zh-CN" altLang="en-US" sz="2000" b="1" dirty="0">
                <a:latin typeface="+mn-ea"/>
                <a:cs typeface="Times New Roman" panose="02020603050405020304" pitchFamily="18" charset="0"/>
              </a:rPr>
              <a:t>了。 </a:t>
            </a:r>
            <a:r>
              <a:rPr lang="zh-CN" altLang="en-US" sz="2000" b="1" dirty="0">
                <a:solidFill>
                  <a:srgbClr val="FF0000"/>
                </a:solidFill>
                <a:latin typeface="+mn-ea"/>
                <a:cs typeface="Times New Roman" panose="02020603050405020304" pitchFamily="18" charset="0"/>
              </a:rPr>
              <a:t>德国</a:t>
            </a:r>
            <a:r>
              <a:rPr lang="zh-CN" altLang="en-US" sz="2000" b="1" dirty="0">
                <a:latin typeface="+mn-ea"/>
                <a:cs typeface="Times New Roman" panose="02020603050405020304" pitchFamily="18" charset="0"/>
              </a:rPr>
              <a:t>战败，削弱比英法更甚，</a:t>
            </a:r>
            <a:r>
              <a:rPr lang="zh-CN" altLang="en-US" sz="2000" b="1" dirty="0">
                <a:solidFill>
                  <a:srgbClr val="FF0000"/>
                </a:solidFill>
                <a:latin typeface="+mn-ea"/>
                <a:cs typeface="Times New Roman" panose="02020603050405020304" pitchFamily="18" charset="0"/>
              </a:rPr>
              <a:t>陷入经济困境</a:t>
            </a:r>
            <a:r>
              <a:rPr lang="zh-CN" altLang="en-US" sz="2000" b="1" dirty="0">
                <a:latin typeface="+mn-ea"/>
                <a:cs typeface="Times New Roman" panose="02020603050405020304" pitchFamily="18" charset="0"/>
              </a:rPr>
              <a:t>。    </a:t>
            </a:r>
            <a:endParaRPr lang="en-US" altLang="zh-CN" sz="2000" b="1" dirty="0" smtClean="0">
              <a:latin typeface="+mn-ea"/>
              <a:cs typeface="Times New Roman" panose="02020603050405020304" pitchFamily="18" charset="0"/>
            </a:endParaRPr>
          </a:p>
          <a:p>
            <a:r>
              <a:rPr lang="en-US" altLang="zh-CN" sz="2000" b="1" dirty="0">
                <a:latin typeface="+mn-ea"/>
                <a:cs typeface="Times New Roman" panose="02020603050405020304" pitchFamily="18" charset="0"/>
              </a:rPr>
              <a:t> </a:t>
            </a:r>
            <a:r>
              <a:rPr lang="en-US" altLang="zh-CN" sz="2000" b="1" dirty="0" smtClean="0">
                <a:latin typeface="+mn-ea"/>
                <a:cs typeface="Times New Roman" panose="02020603050405020304" pitchFamily="18" charset="0"/>
              </a:rPr>
              <a:t>             ——</a:t>
            </a:r>
            <a:r>
              <a:rPr lang="zh-CN" altLang="en-US" sz="2000" b="1" dirty="0">
                <a:latin typeface="+mn-ea"/>
                <a:cs typeface="Times New Roman" panose="02020603050405020304" pitchFamily="18" charset="0"/>
              </a:rPr>
              <a:t>宋则行、樊亢</a:t>
            </a:r>
            <a:r>
              <a:rPr lang="en-US" altLang="zh-CN" sz="2000" b="1" dirty="0">
                <a:latin typeface="+mn-ea"/>
                <a:cs typeface="Times New Roman" panose="02020603050405020304" pitchFamily="18" charset="0"/>
              </a:rPr>
              <a:t>《</a:t>
            </a:r>
            <a:r>
              <a:rPr lang="zh-CN" altLang="en-US" sz="2000" b="1" dirty="0">
                <a:latin typeface="+mn-ea"/>
                <a:cs typeface="Times New Roman" panose="02020603050405020304" pitchFamily="18" charset="0"/>
              </a:rPr>
              <a:t>世界</a:t>
            </a:r>
            <a:r>
              <a:rPr lang="zh-CN" altLang="en-US" sz="2000" b="1" dirty="0" smtClean="0">
                <a:latin typeface="+mn-ea"/>
                <a:cs typeface="Times New Roman" panose="02020603050405020304" pitchFamily="18" charset="0"/>
              </a:rPr>
              <a:t>经济史</a:t>
            </a:r>
            <a:r>
              <a:rPr lang="en-US" altLang="zh-CN" sz="2000" b="1" dirty="0" smtClean="0">
                <a:latin typeface="+mn-ea"/>
                <a:cs typeface="Times New Roman" panose="02020603050405020304" pitchFamily="18" charset="0"/>
              </a:rPr>
              <a:t>》</a:t>
            </a:r>
            <a:r>
              <a:rPr lang="en-US" altLang="zh-CN" sz="3600" b="1" dirty="0" smtClean="0">
                <a:latin typeface="+mn-ea"/>
                <a:cs typeface="Times New Roman" panose="02020603050405020304" pitchFamily="18" charset="0"/>
              </a:rPr>
              <a:t> </a:t>
            </a:r>
            <a:endParaRPr lang="zh-CN" altLang="zh-CN" sz="3600" b="1" dirty="0">
              <a:latin typeface="+mn-ea"/>
              <a:cs typeface="Times New Roman" panose="02020603050405020304" pitchFamily="18" charset="0"/>
            </a:endParaRPr>
          </a:p>
        </p:txBody>
      </p:sp>
      <p:grpSp>
        <p:nvGrpSpPr>
          <p:cNvPr id="10" name="组合 9"/>
          <p:cNvGrpSpPr/>
          <p:nvPr/>
        </p:nvGrpSpPr>
        <p:grpSpPr>
          <a:xfrm>
            <a:off x="975318" y="3669096"/>
            <a:ext cx="9496318" cy="2977001"/>
            <a:chOff x="6649" y="2263"/>
            <a:chExt cx="12971" cy="8008"/>
          </a:xfrm>
        </p:grpSpPr>
        <p:sp>
          <p:nvSpPr>
            <p:cNvPr id="11" name="文本框 6"/>
            <p:cNvSpPr txBox="1"/>
            <p:nvPr/>
          </p:nvSpPr>
          <p:spPr>
            <a:xfrm>
              <a:off x="9708" y="2318"/>
              <a:ext cx="8360" cy="1407"/>
            </a:xfrm>
            <a:prstGeom prst="rect">
              <a:avLst/>
            </a:prstGeom>
            <a:noFill/>
            <a:ln w="9525" cap="flat" cmpd="sng">
              <a:noFill/>
              <a:prstDash val="solid"/>
              <a:miter/>
              <a:headEnd type="none" w="med" len="med"/>
              <a:tailEnd type="none" w="med" len="med"/>
            </a:ln>
          </p:spPr>
          <p:txBody>
            <a:bodyPr wrap="square" lIns="0" rIns="0" anchor="t" anchorCtr="0">
              <a:spAutoFit/>
            </a:bodyPr>
            <a:lstStyle/>
            <a:p>
              <a:pPr algn="ctr" hangingPunct="0">
                <a:spcBef>
                  <a:spcPct val="50000"/>
                </a:spcBef>
              </a:pPr>
              <a:r>
                <a:rPr lang="zh-CN" altLang="en-US" sz="2800" b="1" dirty="0">
                  <a:solidFill>
                    <a:schemeClr val="tx1"/>
                  </a:solidFill>
                  <a:latin typeface="华文中宋" panose="02010600040101010101" pitchFamily="2" charset="-122"/>
                  <a:ea typeface="华文中宋" panose="02010600040101010101" pitchFamily="2" charset="-122"/>
                </a:rPr>
                <a:t>摧毁四大帝国：德、俄、奥斯曼、奥匈</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
          <p:nvSpPr>
            <p:cNvPr id="12" name="文本框 7"/>
            <p:cNvSpPr txBox="1"/>
            <p:nvPr/>
          </p:nvSpPr>
          <p:spPr>
            <a:xfrm>
              <a:off x="9194" y="3782"/>
              <a:ext cx="5815" cy="1407"/>
            </a:xfrm>
            <a:prstGeom prst="rect">
              <a:avLst/>
            </a:prstGeom>
            <a:noFill/>
            <a:ln w="9525" cap="flat" cmpd="sng">
              <a:noFill/>
              <a:prstDash val="solid"/>
              <a:miter/>
              <a:headEnd type="none" w="med" len="med"/>
              <a:tailEnd type="none" w="med" len="med"/>
            </a:ln>
          </p:spPr>
          <p:txBody>
            <a:bodyPr wrap="square" lIns="0" rIns="0" anchor="t" anchorCtr="0">
              <a:spAutoFit/>
            </a:bodyPr>
            <a:lstStyle/>
            <a:p>
              <a:pPr algn="ctr" hangingPunct="0">
                <a:spcBef>
                  <a:spcPct val="50000"/>
                </a:spcBef>
              </a:pPr>
              <a:r>
                <a:rPr lang="zh-CN" altLang="en-US" sz="2800" b="1" dirty="0">
                  <a:solidFill>
                    <a:schemeClr val="tx1"/>
                  </a:solidFill>
                  <a:latin typeface="华文中宋" panose="02010600040101010101" pitchFamily="2" charset="-122"/>
                  <a:ea typeface="华文中宋" panose="02010600040101010101" pitchFamily="2" charset="-122"/>
                </a:rPr>
                <a:t>削弱英法意三强</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
          <p:nvSpPr>
            <p:cNvPr id="15" name="文本框 8"/>
            <p:cNvSpPr txBox="1"/>
            <p:nvPr/>
          </p:nvSpPr>
          <p:spPr>
            <a:xfrm>
              <a:off x="10686" y="5189"/>
              <a:ext cx="5126" cy="1407"/>
            </a:xfrm>
            <a:prstGeom prst="rect">
              <a:avLst/>
            </a:prstGeom>
            <a:noFill/>
            <a:ln w="9525" cap="flat" cmpd="sng">
              <a:noFill/>
              <a:prstDash val="solid"/>
              <a:miter/>
              <a:headEnd type="none" w="med" len="med"/>
              <a:tailEnd type="none" w="med" len="med"/>
            </a:ln>
          </p:spPr>
          <p:txBody>
            <a:bodyPr wrap="square" lIns="0" rIns="0" anchor="t" anchorCtr="0">
              <a:spAutoFit/>
            </a:bodyPr>
            <a:lstStyle/>
            <a:p>
              <a:pPr algn="ctr" hangingPunct="0">
                <a:spcBef>
                  <a:spcPct val="50000"/>
                </a:spcBef>
              </a:pPr>
              <a:r>
                <a:rPr lang="zh-CN" altLang="en-US" sz="2800" b="1" dirty="0">
                  <a:solidFill>
                    <a:schemeClr val="tx1"/>
                  </a:solidFill>
                  <a:latin typeface="华文中宋" panose="02010600040101010101" pitchFamily="2" charset="-122"/>
                  <a:ea typeface="华文中宋" panose="02010600040101010101" pitchFamily="2" charset="-122"/>
                </a:rPr>
                <a:t>美日力量壮大</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
          <p:nvSpPr>
            <p:cNvPr id="16" name="文本框 9"/>
            <p:cNvSpPr txBox="1"/>
            <p:nvPr/>
          </p:nvSpPr>
          <p:spPr>
            <a:xfrm>
              <a:off x="7938" y="6766"/>
              <a:ext cx="11682" cy="1739"/>
            </a:xfrm>
            <a:prstGeom prst="rect">
              <a:avLst/>
            </a:prstGeom>
            <a:noFill/>
            <a:ln w="9525" cap="flat" cmpd="sng">
              <a:noFill/>
              <a:prstDash val="solid"/>
              <a:miter/>
              <a:headEnd type="none" w="med" len="med"/>
              <a:tailEnd type="none" w="med" len="med"/>
            </a:ln>
          </p:spPr>
          <p:txBody>
            <a:bodyPr wrap="square" lIns="0" rIns="0" anchor="t" anchorCtr="0">
              <a:spAutoFit/>
            </a:bodyPr>
            <a:lstStyle/>
            <a:p>
              <a:pPr algn="ctr" hangingPunct="0">
                <a:spcBef>
                  <a:spcPct val="50000"/>
                </a:spcBef>
              </a:pPr>
              <a:r>
                <a:rPr lang="zh-CN" altLang="en-US" sz="3200" b="1" dirty="0" smtClean="0">
                  <a:solidFill>
                    <a:srgbClr val="FF0000"/>
                  </a:solidFill>
                  <a:latin typeface="华文中宋" panose="02010600040101010101" pitchFamily="2" charset="-122"/>
                  <a:ea typeface="华文中宋" panose="02010600040101010101" pitchFamily="2" charset="-122"/>
                </a:rPr>
                <a:t> </a:t>
              </a:r>
              <a:r>
                <a:rPr lang="zh-CN" altLang="en-US" sz="3600" b="1" dirty="0" smtClean="0">
                  <a:solidFill>
                    <a:srgbClr val="FF0000"/>
                  </a:solidFill>
                  <a:latin typeface="华文中宋" panose="02010600040101010101" pitchFamily="2" charset="-122"/>
                  <a:ea typeface="华文中宋" panose="02010600040101010101" pitchFamily="2" charset="-122"/>
                </a:rPr>
                <a:t>最大</a:t>
              </a:r>
              <a:r>
                <a:rPr lang="zh-CN" altLang="en-US" sz="3600" b="1" dirty="0">
                  <a:solidFill>
                    <a:srgbClr val="FF0000"/>
                  </a:solidFill>
                  <a:latin typeface="华文中宋" panose="02010600040101010101" pitchFamily="2" charset="-122"/>
                  <a:ea typeface="华文中宋" panose="02010600040101010101" pitchFamily="2" charset="-122"/>
                </a:rPr>
                <a:t>特点是英国的衰落和美国实力的膨胀</a:t>
              </a:r>
              <a:endParaRPr lang="zh-CN" altLang="en-US" sz="3600" b="1" dirty="0">
                <a:solidFill>
                  <a:srgbClr val="FF0000"/>
                </a:solidFill>
                <a:latin typeface="华文中宋" panose="02010600040101010101" pitchFamily="2" charset="-122"/>
                <a:ea typeface="华文中宋" panose="02010600040101010101" pitchFamily="2" charset="-122"/>
              </a:endParaRPr>
            </a:p>
          </p:txBody>
        </p:sp>
        <p:sp>
          <p:nvSpPr>
            <p:cNvPr id="18" name="文本框 3"/>
            <p:cNvSpPr txBox="1"/>
            <p:nvPr/>
          </p:nvSpPr>
          <p:spPr>
            <a:xfrm>
              <a:off x="6649" y="2263"/>
              <a:ext cx="991" cy="8008"/>
            </a:xfrm>
            <a:prstGeom prst="rect">
              <a:avLst/>
            </a:prstGeom>
            <a:noFill/>
          </p:spPr>
          <p:txBody>
            <a:bodyPr vert="eaVert" wrap="square" rtlCol="0">
              <a:spAutoFit/>
            </a:bodyPr>
            <a:lstStyle/>
            <a:p>
              <a:pPr marR="0" defTabSz="457200" rtl="0" eaLnBrk="1" fontAlgn="auto" latinLnBrk="0" hangingPunct="1">
                <a:lnSpc>
                  <a:spcPct val="100000"/>
                </a:lnSpc>
                <a:spcBef>
                  <a:spcPts val="0"/>
                </a:spcBef>
                <a:spcAft>
                  <a:spcPts val="0"/>
                </a:spcAft>
              </a:pPr>
              <a:endParaRPr lang="zh-CN" altLang="en-US" sz="2800" b="1" kern="0" dirty="0">
                <a:solidFill>
                  <a:schemeClr val="tx1"/>
                </a:solidFill>
                <a:uFillTx/>
                <a:ea typeface="隶书" panose="02010509060101010101" pitchFamily="49" charset="-122"/>
                <a:sym typeface="+mn-ea"/>
              </a:endParaRPr>
            </a:p>
          </p:txBody>
        </p:sp>
      </p:grpSp>
      <p:sp>
        <p:nvSpPr>
          <p:cNvPr id="19" name="Rectangle 1"/>
          <p:cNvSpPr>
            <a:spLocks noChangeArrowheads="1"/>
          </p:cNvSpPr>
          <p:nvPr/>
        </p:nvSpPr>
        <p:spPr bwMode="auto">
          <a:xfrm>
            <a:off x="-118543" y="6073170"/>
            <a:ext cx="12190413" cy="52322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spAutoFit/>
          </a:bodyPr>
          <a:lstStyle/>
          <a:p>
            <a:pPr lvl="0" indent="266700" eaLnBrk="0" fontAlgn="base" hangingPunct="0">
              <a:spcBef>
                <a:spcPct val="0"/>
              </a:spcBef>
              <a:spcAft>
                <a:spcPct val="0"/>
              </a:spcAft>
            </a:pPr>
            <a:r>
              <a:rPr lang="zh-CN" altLang="en-US"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改变</a:t>
            </a:r>
            <a:r>
              <a:rPr lang="zh-CN" altLang="zh-CN"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帝国主义力量</a:t>
            </a:r>
            <a:r>
              <a:rPr lang="zh-CN" altLang="en-US"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对比</a:t>
            </a:r>
            <a:r>
              <a:rPr lang="zh-CN" altLang="zh-CN"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，美</a:t>
            </a:r>
            <a:r>
              <a:rPr lang="zh-CN" altLang="en-US"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日</a:t>
            </a:r>
            <a:r>
              <a:rPr lang="zh-CN" altLang="zh-CN"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实力增强，以欧洲为中心的国际格局开始改变</a:t>
            </a:r>
            <a:endParaRPr lang="zh-CN" altLang="zh-CN" sz="2800" b="1"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 name="矩形 3"/>
          <p:cNvSpPr/>
          <p:nvPr/>
        </p:nvSpPr>
        <p:spPr>
          <a:xfrm>
            <a:off x="342517" y="116632"/>
            <a:ext cx="4288353"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三、一战后的国际秩序</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43328"/>
            <a:ext cx="366553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圆角矩形 2"/>
          <p:cNvSpPr/>
          <p:nvPr>
            <p:custDataLst>
              <p:tags r:id="rId2"/>
            </p:custDataLst>
          </p:nvPr>
        </p:nvSpPr>
        <p:spPr>
          <a:xfrm>
            <a:off x="1287613" y="857908"/>
            <a:ext cx="2218824" cy="57973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巴黎</a:t>
            </a:r>
            <a:r>
              <a:rPr lang="zh-CN" altLang="en-US" sz="2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和会（</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1919</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 name="组合 49"/>
          <p:cNvGrpSpPr/>
          <p:nvPr>
            <p:custDataLst>
              <p:tags r:id="rId3"/>
            </p:custDataLst>
          </p:nvPr>
        </p:nvGrpSpPr>
        <p:grpSpPr>
          <a:xfrm>
            <a:off x="928884" y="1442721"/>
            <a:ext cx="2865382" cy="1369060"/>
            <a:chOff x="1463" y="2272"/>
            <a:chExt cx="4513" cy="2156"/>
          </a:xfrm>
        </p:grpSpPr>
        <p:sp>
          <p:nvSpPr>
            <p:cNvPr id="4" name="椭圆 3"/>
            <p:cNvSpPr/>
            <p:nvPr>
              <p:custDataLst>
                <p:tags r:id="rId4"/>
              </p:custDataLst>
            </p:nvPr>
          </p:nvSpPr>
          <p:spPr>
            <a:xfrm>
              <a:off x="1463" y="2272"/>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英</a:t>
              </a:r>
              <a:endParaRPr lang="zh-CN" altLang="en-US" b="1"/>
            </a:p>
          </p:txBody>
        </p:sp>
        <p:sp>
          <p:nvSpPr>
            <p:cNvPr id="6" name="流程图: 合并 5"/>
            <p:cNvSpPr/>
            <p:nvPr>
              <p:custDataLst>
                <p:tags r:id="rId5"/>
              </p:custDataLst>
            </p:nvPr>
          </p:nvSpPr>
          <p:spPr>
            <a:xfrm>
              <a:off x="2352" y="2694"/>
              <a:ext cx="2736" cy="769"/>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00000"/>
                  </a:solidFill>
                </a:rPr>
                <a:t>欧洲</a:t>
              </a:r>
              <a:endParaRPr lang="zh-CN" altLang="en-US" b="1">
                <a:solidFill>
                  <a:srgbClr val="C00000"/>
                </a:solidFill>
              </a:endParaRPr>
            </a:p>
          </p:txBody>
        </p:sp>
        <p:sp>
          <p:nvSpPr>
            <p:cNvPr id="7" name="椭圆 6"/>
            <p:cNvSpPr/>
            <p:nvPr>
              <p:custDataLst>
                <p:tags r:id="rId6"/>
              </p:custDataLst>
            </p:nvPr>
          </p:nvSpPr>
          <p:spPr>
            <a:xfrm>
              <a:off x="5088" y="2272"/>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美</a:t>
              </a:r>
              <a:endParaRPr lang="zh-CN" altLang="en-US" b="1"/>
            </a:p>
          </p:txBody>
        </p:sp>
        <p:sp>
          <p:nvSpPr>
            <p:cNvPr id="8" name="椭圆 7"/>
            <p:cNvSpPr/>
            <p:nvPr>
              <p:custDataLst>
                <p:tags r:id="rId7"/>
              </p:custDataLst>
            </p:nvPr>
          </p:nvSpPr>
          <p:spPr>
            <a:xfrm>
              <a:off x="3299" y="3540"/>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法</a:t>
              </a:r>
              <a:endParaRPr lang="zh-CN" altLang="en-US" b="1"/>
            </a:p>
          </p:txBody>
        </p:sp>
      </p:grpSp>
      <p:sp>
        <p:nvSpPr>
          <p:cNvPr id="10" name="圆角矩形 9"/>
          <p:cNvSpPr/>
          <p:nvPr>
            <p:custDataLst>
              <p:tags r:id="rId8"/>
            </p:custDataLst>
          </p:nvPr>
        </p:nvSpPr>
        <p:spPr>
          <a:xfrm>
            <a:off x="1288247" y="3783331"/>
            <a:ext cx="2218402" cy="521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凡尔赛和约</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custDataLst>
              <p:tags r:id="rId9"/>
            </p:custDataLst>
          </p:nvPr>
        </p:nvSpPr>
        <p:spPr>
          <a:xfrm>
            <a:off x="1288248" y="4394200"/>
            <a:ext cx="2333956" cy="521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其他战败国的条约</a:t>
            </a:r>
            <a:endPar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3" name="组合 52"/>
          <p:cNvGrpSpPr/>
          <p:nvPr>
            <p:custDataLst>
              <p:tags r:id="rId10"/>
            </p:custDataLst>
          </p:nvPr>
        </p:nvGrpSpPr>
        <p:grpSpPr>
          <a:xfrm>
            <a:off x="1346025" y="4927601"/>
            <a:ext cx="2218402" cy="906145"/>
            <a:chOff x="2120" y="7760"/>
            <a:chExt cx="3494" cy="1427"/>
          </a:xfrm>
        </p:grpSpPr>
        <p:cxnSp>
          <p:nvCxnSpPr>
            <p:cNvPr id="12" name="直接箭头连接符 11"/>
            <p:cNvCxnSpPr/>
            <p:nvPr>
              <p:custDataLst>
                <p:tags r:id="rId11"/>
              </p:custDataLst>
            </p:nvPr>
          </p:nvCxnSpPr>
          <p:spPr>
            <a:xfrm>
              <a:off x="3716" y="7760"/>
              <a:ext cx="8" cy="63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custDataLst>
                <p:tags r:id="rId12"/>
              </p:custDataLst>
            </p:nvPr>
          </p:nvSpPr>
          <p:spPr>
            <a:xfrm>
              <a:off x="2120" y="8365"/>
              <a:ext cx="3494" cy="8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凡尔赛体系</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custDataLst>
              <p:tags r:id="rId13"/>
            </p:custDataLst>
          </p:nvPr>
        </p:nvGrpSpPr>
        <p:grpSpPr>
          <a:xfrm>
            <a:off x="-43174" y="5876926"/>
            <a:ext cx="5155529" cy="885191"/>
            <a:chOff x="-68" y="9255"/>
            <a:chExt cx="8120" cy="1394"/>
          </a:xfrm>
        </p:grpSpPr>
        <p:cxnSp>
          <p:nvCxnSpPr>
            <p:cNvPr id="14" name="直接箭头连接符 13"/>
            <p:cNvCxnSpPr/>
            <p:nvPr>
              <p:custDataLst>
                <p:tags r:id="rId14"/>
              </p:custDataLst>
            </p:nvPr>
          </p:nvCxnSpPr>
          <p:spPr>
            <a:xfrm>
              <a:off x="3724" y="9255"/>
              <a:ext cx="5" cy="4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圆角矩形 14"/>
            <p:cNvSpPr/>
            <p:nvPr>
              <p:custDataLst>
                <p:tags r:id="rId15"/>
              </p:custDataLst>
            </p:nvPr>
          </p:nvSpPr>
          <p:spPr>
            <a:xfrm>
              <a:off x="-68" y="9827"/>
              <a:ext cx="8121" cy="8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确立了列强在欧洲西亚非洲的新秩序</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文本框 15"/>
          <p:cNvSpPr txBox="1"/>
          <p:nvPr>
            <p:custDataLst>
              <p:tags r:id="rId16"/>
            </p:custDataLst>
          </p:nvPr>
        </p:nvSpPr>
        <p:spPr>
          <a:xfrm>
            <a:off x="447617" y="2087246"/>
            <a:ext cx="1328882" cy="429260"/>
          </a:xfrm>
          <a:prstGeom prst="rect">
            <a:avLst/>
          </a:prstGeom>
          <a:noFill/>
        </p:spPr>
        <p:txBody>
          <a:bodyPr wrap="square" lIns="121908" tIns="60954" rIns="121908" bIns="60954" rtlCol="0">
            <a:spAutoFit/>
          </a:bodyPr>
          <a:lstStyle/>
          <a:p>
            <a:r>
              <a:rPr lang="zh-CN" altLang="en-US" sz="2000" b="1"/>
              <a:t>均衡政策</a:t>
            </a:r>
            <a:endParaRPr lang="zh-CN" altLang="en-US" sz="2000" b="1"/>
          </a:p>
        </p:txBody>
      </p:sp>
      <p:sp>
        <p:nvSpPr>
          <p:cNvPr id="17" name="文本框 16"/>
          <p:cNvSpPr txBox="1"/>
          <p:nvPr>
            <p:custDataLst>
              <p:tags r:id="rId17"/>
            </p:custDataLst>
          </p:nvPr>
        </p:nvSpPr>
        <p:spPr>
          <a:xfrm>
            <a:off x="2644431" y="2861946"/>
            <a:ext cx="1328882" cy="429260"/>
          </a:xfrm>
          <a:prstGeom prst="rect">
            <a:avLst/>
          </a:prstGeom>
          <a:noFill/>
        </p:spPr>
        <p:txBody>
          <a:bodyPr wrap="square" lIns="121908" tIns="60954" rIns="121908" bIns="60954" rtlCol="0">
            <a:spAutoFit/>
          </a:bodyPr>
          <a:lstStyle/>
          <a:p>
            <a:r>
              <a:rPr lang="zh-CN" altLang="en-US" sz="2000" b="1"/>
              <a:t>独霸欧洲</a:t>
            </a:r>
            <a:endParaRPr lang="zh-CN" altLang="en-US" sz="2000" b="1"/>
          </a:p>
        </p:txBody>
      </p:sp>
      <p:sp>
        <p:nvSpPr>
          <p:cNvPr id="18" name="文本框 17"/>
          <p:cNvSpPr txBox="1"/>
          <p:nvPr>
            <p:custDataLst>
              <p:tags r:id="rId18"/>
            </p:custDataLst>
          </p:nvPr>
        </p:nvSpPr>
        <p:spPr>
          <a:xfrm>
            <a:off x="2911732" y="2007235"/>
            <a:ext cx="1516183" cy="738652"/>
          </a:xfrm>
          <a:prstGeom prst="rect">
            <a:avLst/>
          </a:prstGeom>
          <a:noFill/>
        </p:spPr>
        <p:txBody>
          <a:bodyPr wrap="square" lIns="121908" tIns="60954" rIns="121908" bIns="60954" rtlCol="0">
            <a:spAutoFit/>
          </a:bodyPr>
          <a:lstStyle/>
          <a:p>
            <a:r>
              <a:rPr lang="zh-CN" altLang="en-US" sz="2000" b="1"/>
              <a:t>世界领导权</a:t>
            </a:r>
            <a:endParaRPr lang="zh-CN" altLang="en-US" sz="2000" b="1"/>
          </a:p>
        </p:txBody>
      </p:sp>
      <p:grpSp>
        <p:nvGrpSpPr>
          <p:cNvPr id="51" name="组合 50"/>
          <p:cNvGrpSpPr/>
          <p:nvPr>
            <p:custDataLst>
              <p:tags r:id="rId19"/>
            </p:custDataLst>
          </p:nvPr>
        </p:nvGrpSpPr>
        <p:grpSpPr>
          <a:xfrm>
            <a:off x="2083163" y="2823211"/>
            <a:ext cx="563807" cy="946151"/>
            <a:chOff x="3281" y="4446"/>
            <a:chExt cx="888" cy="1490"/>
          </a:xfrm>
        </p:grpSpPr>
        <p:cxnSp>
          <p:nvCxnSpPr>
            <p:cNvPr id="9" name="直接箭头连接符 8"/>
            <p:cNvCxnSpPr/>
            <p:nvPr>
              <p:custDataLst>
                <p:tags r:id="rId20"/>
              </p:custDataLst>
            </p:nvPr>
          </p:nvCxnSpPr>
          <p:spPr>
            <a:xfrm>
              <a:off x="3701" y="4446"/>
              <a:ext cx="20" cy="54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custDataLst>
                <p:tags r:id="rId21"/>
              </p:custDataLst>
            </p:nvPr>
          </p:nvSpPr>
          <p:spPr>
            <a:xfrm>
              <a:off x="3281" y="5048"/>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德</a:t>
              </a:r>
              <a:endParaRPr lang="zh-CN" altLang="en-US" b="1"/>
            </a:p>
          </p:txBody>
        </p:sp>
      </p:grpSp>
      <p:sp>
        <p:nvSpPr>
          <p:cNvPr id="20" name="矩形 19"/>
          <p:cNvSpPr/>
          <p:nvPr>
            <p:custDataLst>
              <p:tags r:id="rId22"/>
            </p:custDataLst>
          </p:nvPr>
        </p:nvSpPr>
        <p:spPr>
          <a:xfrm>
            <a:off x="1059043" y="3757295"/>
            <a:ext cx="2735859" cy="1179831"/>
          </a:xfrm>
          <a:prstGeom prst="rect">
            <a:avLst/>
          </a:prstGeom>
          <a:noFill/>
          <a:ln w="28575">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2" name="组合 51"/>
          <p:cNvGrpSpPr/>
          <p:nvPr>
            <p:custDataLst>
              <p:tags r:id="rId23"/>
            </p:custDataLst>
          </p:nvPr>
        </p:nvGrpSpPr>
        <p:grpSpPr>
          <a:xfrm>
            <a:off x="3886328" y="3136265"/>
            <a:ext cx="2925065" cy="2327275"/>
            <a:chOff x="6121" y="4939"/>
            <a:chExt cx="4607" cy="3665"/>
          </a:xfrm>
        </p:grpSpPr>
        <p:sp>
          <p:nvSpPr>
            <p:cNvPr id="21" name="左大括号 20"/>
            <p:cNvSpPr/>
            <p:nvPr>
              <p:custDataLst>
                <p:tags r:id="rId24"/>
              </p:custDataLst>
            </p:nvPr>
          </p:nvSpPr>
          <p:spPr>
            <a:xfrm>
              <a:off x="6121" y="5213"/>
              <a:ext cx="433" cy="337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圆角矩形 22"/>
            <p:cNvSpPr/>
            <p:nvPr>
              <p:custDataLst>
                <p:tags r:id="rId25"/>
              </p:custDataLst>
            </p:nvPr>
          </p:nvSpPr>
          <p:spPr>
            <a:xfrm>
              <a:off x="6554" y="4939"/>
              <a:ext cx="4174" cy="8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领土被削减</a:t>
              </a:r>
              <a:endParaRPr lang="zh-CN" altLang="en-US" sz="2800" b="1"/>
            </a:p>
          </p:txBody>
        </p:sp>
        <p:sp>
          <p:nvSpPr>
            <p:cNvPr id="24" name="圆角矩形 23"/>
            <p:cNvSpPr/>
            <p:nvPr>
              <p:custDataLst>
                <p:tags r:id="rId26"/>
              </p:custDataLst>
            </p:nvPr>
          </p:nvSpPr>
          <p:spPr>
            <a:xfrm>
              <a:off x="6554" y="6386"/>
              <a:ext cx="4173" cy="8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殖民度被瓜分</a:t>
              </a:r>
              <a:endParaRPr lang="zh-CN" altLang="en-US" sz="2800" b="1"/>
            </a:p>
          </p:txBody>
        </p:sp>
        <p:sp>
          <p:nvSpPr>
            <p:cNvPr id="25" name="圆角矩形 24"/>
            <p:cNvSpPr/>
            <p:nvPr>
              <p:custDataLst>
                <p:tags r:id="rId27"/>
              </p:custDataLst>
            </p:nvPr>
          </p:nvSpPr>
          <p:spPr>
            <a:xfrm>
              <a:off x="6600" y="7760"/>
              <a:ext cx="4035" cy="8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军事被削弱</a:t>
              </a:r>
              <a:endParaRPr lang="zh-CN" altLang="en-US" sz="2800" b="1"/>
            </a:p>
          </p:txBody>
        </p:sp>
      </p:grpSp>
      <p:sp>
        <p:nvSpPr>
          <p:cNvPr id="26" name="圆角矩形 25"/>
          <p:cNvSpPr/>
          <p:nvPr>
            <p:custDataLst>
              <p:tags r:id="rId28"/>
            </p:custDataLst>
          </p:nvPr>
        </p:nvSpPr>
        <p:spPr>
          <a:xfrm>
            <a:off x="7405677" y="657860"/>
            <a:ext cx="2577764" cy="8483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华盛顿会议</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1921-1922</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 name="组合 54"/>
          <p:cNvGrpSpPr/>
          <p:nvPr>
            <p:custDataLst>
              <p:tags r:id="rId29"/>
            </p:custDataLst>
          </p:nvPr>
        </p:nvGrpSpPr>
        <p:grpSpPr>
          <a:xfrm>
            <a:off x="6958695" y="1531621"/>
            <a:ext cx="3024746" cy="1349375"/>
            <a:chOff x="10891" y="2298"/>
            <a:chExt cx="4764" cy="2125"/>
          </a:xfrm>
        </p:grpSpPr>
        <p:sp>
          <p:nvSpPr>
            <p:cNvPr id="27" name="流程图: 手动操作 26"/>
            <p:cNvSpPr/>
            <p:nvPr>
              <p:custDataLst>
                <p:tags r:id="rId30"/>
              </p:custDataLst>
            </p:nvPr>
          </p:nvSpPr>
          <p:spPr>
            <a:xfrm>
              <a:off x="11916" y="2623"/>
              <a:ext cx="2851" cy="912"/>
            </a:xfrm>
            <a:prstGeom prst="flowChartManualOperation">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C00000"/>
                  </a:solidFill>
                </a:rPr>
                <a:t>亚太地区中国</a:t>
              </a:r>
              <a:endParaRPr lang="zh-CN" altLang="en-US" sz="2000" b="1">
                <a:solidFill>
                  <a:srgbClr val="C00000"/>
                </a:solidFill>
              </a:endParaRPr>
            </a:p>
          </p:txBody>
        </p:sp>
        <p:sp>
          <p:nvSpPr>
            <p:cNvPr id="29" name="椭圆 28"/>
            <p:cNvSpPr/>
            <p:nvPr>
              <p:custDataLst>
                <p:tags r:id="rId31"/>
              </p:custDataLst>
            </p:nvPr>
          </p:nvSpPr>
          <p:spPr>
            <a:xfrm>
              <a:off x="10891" y="2298"/>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美</a:t>
              </a:r>
              <a:endParaRPr lang="zh-CN" altLang="en-US" b="1"/>
            </a:p>
          </p:txBody>
        </p:sp>
        <p:sp>
          <p:nvSpPr>
            <p:cNvPr id="30" name="椭圆 29"/>
            <p:cNvSpPr/>
            <p:nvPr>
              <p:custDataLst>
                <p:tags r:id="rId32"/>
              </p:custDataLst>
            </p:nvPr>
          </p:nvSpPr>
          <p:spPr>
            <a:xfrm>
              <a:off x="14767" y="2298"/>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日</a:t>
              </a:r>
              <a:endParaRPr lang="zh-CN" altLang="en-US" b="1"/>
            </a:p>
          </p:txBody>
        </p:sp>
        <p:sp>
          <p:nvSpPr>
            <p:cNvPr id="31" name="椭圆 30"/>
            <p:cNvSpPr/>
            <p:nvPr>
              <p:custDataLst>
                <p:tags r:id="rId33"/>
              </p:custDataLst>
            </p:nvPr>
          </p:nvSpPr>
          <p:spPr>
            <a:xfrm>
              <a:off x="11780" y="3519"/>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英</a:t>
              </a:r>
              <a:endParaRPr lang="zh-CN" altLang="en-US" b="1"/>
            </a:p>
          </p:txBody>
        </p:sp>
        <p:sp>
          <p:nvSpPr>
            <p:cNvPr id="32" name="椭圆 31"/>
            <p:cNvSpPr/>
            <p:nvPr>
              <p:custDataLst>
                <p:tags r:id="rId34"/>
              </p:custDataLst>
            </p:nvPr>
          </p:nvSpPr>
          <p:spPr>
            <a:xfrm>
              <a:off x="14037" y="3535"/>
              <a:ext cx="889" cy="88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法</a:t>
              </a:r>
              <a:endParaRPr lang="zh-CN" altLang="en-US" b="1"/>
            </a:p>
          </p:txBody>
        </p:sp>
      </p:grpSp>
      <p:sp>
        <p:nvSpPr>
          <p:cNvPr id="34" name="圆角矩形 33"/>
          <p:cNvSpPr/>
          <p:nvPr>
            <p:custDataLst>
              <p:tags r:id="rId35"/>
            </p:custDataLst>
          </p:nvPr>
        </p:nvSpPr>
        <p:spPr>
          <a:xfrm>
            <a:off x="7361232" y="2966720"/>
            <a:ext cx="2218402" cy="521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四国条约</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圆角矩形 34"/>
          <p:cNvSpPr/>
          <p:nvPr>
            <p:custDataLst>
              <p:tags r:id="rId36"/>
            </p:custDataLst>
          </p:nvPr>
        </p:nvSpPr>
        <p:spPr>
          <a:xfrm>
            <a:off x="7361232" y="3603625"/>
            <a:ext cx="2218402" cy="521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五国海军条约</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圆角矩形 35"/>
          <p:cNvSpPr/>
          <p:nvPr>
            <p:custDataLst>
              <p:tags r:id="rId37"/>
            </p:custDataLst>
          </p:nvPr>
        </p:nvSpPr>
        <p:spPr>
          <a:xfrm>
            <a:off x="7361867" y="4210685"/>
            <a:ext cx="2218402" cy="521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九国公约</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6" name="组合 55"/>
          <p:cNvGrpSpPr/>
          <p:nvPr>
            <p:custDataLst>
              <p:tags r:id="rId38"/>
            </p:custDataLst>
          </p:nvPr>
        </p:nvGrpSpPr>
        <p:grpSpPr>
          <a:xfrm>
            <a:off x="7258375" y="4758055"/>
            <a:ext cx="2218402" cy="892175"/>
            <a:chOff x="11432" y="7493"/>
            <a:chExt cx="3494" cy="1405"/>
          </a:xfrm>
        </p:grpSpPr>
        <p:cxnSp>
          <p:nvCxnSpPr>
            <p:cNvPr id="37" name="直接箭头连接符 36"/>
            <p:cNvCxnSpPr/>
            <p:nvPr>
              <p:custDataLst>
                <p:tags r:id="rId39"/>
              </p:custDataLst>
            </p:nvPr>
          </p:nvCxnSpPr>
          <p:spPr>
            <a:xfrm>
              <a:off x="13331" y="7493"/>
              <a:ext cx="20" cy="54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圆角矩形 37"/>
            <p:cNvSpPr/>
            <p:nvPr>
              <p:custDataLst>
                <p:tags r:id="rId40"/>
              </p:custDataLst>
            </p:nvPr>
          </p:nvSpPr>
          <p:spPr>
            <a:xfrm>
              <a:off x="11432" y="8076"/>
              <a:ext cx="3494" cy="8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华盛顿体系</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组合 56"/>
          <p:cNvGrpSpPr/>
          <p:nvPr>
            <p:custDataLst>
              <p:tags r:id="rId41"/>
            </p:custDataLst>
          </p:nvPr>
        </p:nvGrpSpPr>
        <p:grpSpPr>
          <a:xfrm>
            <a:off x="5537750" y="5669915"/>
            <a:ext cx="5155529" cy="986155"/>
            <a:chOff x="8722" y="8929"/>
            <a:chExt cx="8120" cy="1553"/>
          </a:xfrm>
        </p:grpSpPr>
        <p:cxnSp>
          <p:nvCxnSpPr>
            <p:cNvPr id="39" name="直接箭头连接符 38"/>
            <p:cNvCxnSpPr/>
            <p:nvPr>
              <p:custDataLst>
                <p:tags r:id="rId42"/>
              </p:custDataLst>
            </p:nvPr>
          </p:nvCxnSpPr>
          <p:spPr>
            <a:xfrm>
              <a:off x="13331" y="8929"/>
              <a:ext cx="20" cy="54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圆角矩形 39"/>
            <p:cNvSpPr/>
            <p:nvPr>
              <p:custDataLst>
                <p:tags r:id="rId43"/>
              </p:custDataLst>
            </p:nvPr>
          </p:nvSpPr>
          <p:spPr>
            <a:xfrm>
              <a:off x="8722" y="9660"/>
              <a:ext cx="8121" cy="8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确立了列强在亚洲太平洋地区的秩序</a:t>
              </a:r>
              <a:endParaRPr lang="zh-CN"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3" name="组合 42"/>
          <p:cNvGrpSpPr/>
          <p:nvPr>
            <p:custDataLst>
              <p:tags r:id="rId44"/>
            </p:custDataLst>
          </p:nvPr>
        </p:nvGrpSpPr>
        <p:grpSpPr>
          <a:xfrm>
            <a:off x="9579633" y="2965451"/>
            <a:ext cx="2610780" cy="521971"/>
            <a:chOff x="15088" y="4670"/>
            <a:chExt cx="4112" cy="822"/>
          </a:xfrm>
        </p:grpSpPr>
        <p:cxnSp>
          <p:nvCxnSpPr>
            <p:cNvPr id="41" name="直接箭头连接符 40"/>
            <p:cNvCxnSpPr>
              <a:stCxn id="34" idx="3"/>
            </p:cNvCxnSpPr>
            <p:nvPr>
              <p:custDataLst>
                <p:tags r:id="rId45"/>
              </p:custDataLst>
            </p:nvPr>
          </p:nvCxnSpPr>
          <p:spPr>
            <a:xfrm flipV="1">
              <a:off x="15088" y="5079"/>
              <a:ext cx="522" cy="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2" name="圆角矩形 41"/>
            <p:cNvSpPr/>
            <p:nvPr>
              <p:custDataLst>
                <p:tags r:id="rId46"/>
              </p:custDataLst>
            </p:nvPr>
          </p:nvSpPr>
          <p:spPr>
            <a:xfrm>
              <a:off x="15706" y="4670"/>
              <a:ext cx="3494" cy="82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瓦解英日同盟</a:t>
              </a:r>
              <a:endPar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组合 43"/>
          <p:cNvGrpSpPr/>
          <p:nvPr>
            <p:custDataLst>
              <p:tags r:id="rId47"/>
            </p:custDataLst>
          </p:nvPr>
        </p:nvGrpSpPr>
        <p:grpSpPr>
          <a:xfrm>
            <a:off x="9579633" y="3616960"/>
            <a:ext cx="2610780" cy="521971"/>
            <a:chOff x="15088" y="4670"/>
            <a:chExt cx="4112" cy="822"/>
          </a:xfrm>
        </p:grpSpPr>
        <p:cxnSp>
          <p:nvCxnSpPr>
            <p:cNvPr id="45" name="直接箭头连接符 44"/>
            <p:cNvCxnSpPr/>
            <p:nvPr>
              <p:custDataLst>
                <p:tags r:id="rId48"/>
              </p:custDataLst>
            </p:nvPr>
          </p:nvCxnSpPr>
          <p:spPr>
            <a:xfrm flipV="1">
              <a:off x="15088" y="5079"/>
              <a:ext cx="522" cy="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6" name="圆角矩形 45"/>
            <p:cNvSpPr/>
            <p:nvPr>
              <p:custDataLst>
                <p:tags r:id="rId49"/>
              </p:custDataLst>
            </p:nvPr>
          </p:nvSpPr>
          <p:spPr>
            <a:xfrm>
              <a:off x="15706" y="4670"/>
              <a:ext cx="3494" cy="82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美英平分霸权</a:t>
              </a:r>
              <a:endPar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7" name="组合 46"/>
          <p:cNvGrpSpPr/>
          <p:nvPr>
            <p:custDataLst>
              <p:tags r:id="rId50"/>
            </p:custDataLst>
          </p:nvPr>
        </p:nvGrpSpPr>
        <p:grpSpPr>
          <a:xfrm>
            <a:off x="9579633" y="4210685"/>
            <a:ext cx="2610780" cy="521971"/>
            <a:chOff x="15088" y="4670"/>
            <a:chExt cx="4112" cy="822"/>
          </a:xfrm>
        </p:grpSpPr>
        <p:cxnSp>
          <p:nvCxnSpPr>
            <p:cNvPr id="48" name="直接箭头连接符 47"/>
            <p:cNvCxnSpPr/>
            <p:nvPr>
              <p:custDataLst>
                <p:tags r:id="rId51"/>
              </p:custDataLst>
            </p:nvPr>
          </p:nvCxnSpPr>
          <p:spPr>
            <a:xfrm flipV="1">
              <a:off x="15088" y="5079"/>
              <a:ext cx="522" cy="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9" name="圆角矩形 48"/>
            <p:cNvSpPr/>
            <p:nvPr>
              <p:custDataLst>
                <p:tags r:id="rId52"/>
              </p:custDataLst>
            </p:nvPr>
          </p:nvSpPr>
          <p:spPr>
            <a:xfrm>
              <a:off x="15706" y="4670"/>
              <a:ext cx="3494" cy="82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共同支配中国</a:t>
              </a:r>
              <a:endPar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1" name="组合 60"/>
          <p:cNvGrpSpPr/>
          <p:nvPr>
            <p:custDataLst>
              <p:tags r:id="rId53"/>
            </p:custDataLst>
          </p:nvPr>
        </p:nvGrpSpPr>
        <p:grpSpPr>
          <a:xfrm>
            <a:off x="3506014" y="1250316"/>
            <a:ext cx="3920615" cy="461645"/>
            <a:chOff x="5522" y="1969"/>
            <a:chExt cx="6175" cy="727"/>
          </a:xfrm>
        </p:grpSpPr>
        <p:cxnSp>
          <p:nvCxnSpPr>
            <p:cNvPr id="58" name="直接连接符 57"/>
            <p:cNvCxnSpPr/>
            <p:nvPr>
              <p:custDataLst>
                <p:tags r:id="rId54"/>
              </p:custDataLst>
            </p:nvPr>
          </p:nvCxnSpPr>
          <p:spPr>
            <a:xfrm>
              <a:off x="5522" y="1991"/>
              <a:ext cx="6175" cy="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custDataLst>
                <p:tags r:id="rId55"/>
              </p:custDataLst>
            </p:nvPr>
          </p:nvSpPr>
          <p:spPr>
            <a:xfrm>
              <a:off x="6931" y="1969"/>
              <a:ext cx="3255" cy="727"/>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战后国际秩序</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60" name="文本框 59"/>
          <p:cNvSpPr txBox="1"/>
          <p:nvPr>
            <p:custDataLst>
              <p:tags r:id="rId56"/>
            </p:custDataLst>
          </p:nvPr>
        </p:nvSpPr>
        <p:spPr>
          <a:xfrm>
            <a:off x="3776806" y="791041"/>
            <a:ext cx="3464109" cy="492430"/>
          </a:xfrm>
          <a:prstGeom prst="rect">
            <a:avLst/>
          </a:prstGeom>
          <a:noFill/>
        </p:spPr>
        <p:txBody>
          <a:bodyPr wrap="square" lIns="121908" tIns="60954" rIns="121908" bIns="60954"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不公平</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rPr>
              <a:t>不公正</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a:solidFill>
                  <a:srgbClr val="C00000"/>
                </a:solidFill>
                <a:latin typeface="微软雅黑" panose="020B0503020204020204" pitchFamily="34" charset="-122"/>
                <a:ea typeface="微软雅黑" panose="020B0503020204020204" pitchFamily="34" charset="-122"/>
              </a:rPr>
              <a:t>脆弱</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2" name="文本框 102"/>
          <p:cNvSpPr txBox="1"/>
          <p:nvPr/>
        </p:nvSpPr>
        <p:spPr>
          <a:xfrm>
            <a:off x="1997632" y="155575"/>
            <a:ext cx="5406321" cy="523220"/>
          </a:xfrm>
          <a:prstGeom prst="rect">
            <a:avLst/>
          </a:prstGeom>
          <a:noFill/>
          <a:ln w="9525">
            <a:noFill/>
          </a:ln>
        </p:spPr>
        <p:txBody>
          <a:bodyPr wrap="square">
            <a:spAutoFit/>
          </a:bodyPr>
          <a:lstStyle/>
          <a:p>
            <a:pPr indent="0"/>
            <a:r>
              <a:rPr sz="2800" b="1" dirty="0" err="1"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凡尔赛</a:t>
            </a:r>
            <a:r>
              <a:rPr sz="28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a:t>
            </a:r>
            <a:r>
              <a:rPr sz="2800" b="1" dirty="0" err="1"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华盛顿体系的建立</a:t>
            </a:r>
            <a:r>
              <a:rPr lang="en-US" sz="2800"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  </a:t>
            </a:r>
            <a:endParaRPr sz="28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P spid="11" grpId="0" bldLvl="0" animBg="1"/>
      <p:bldP spid="16" grpId="0"/>
      <p:bldP spid="17" grpId="0"/>
      <p:bldP spid="18" grpId="0"/>
      <p:bldP spid="20" grpId="0" bldLvl="0" animBg="1"/>
      <p:bldP spid="26" grpId="0" bldLvl="0" animBg="1"/>
      <p:bldP spid="34" grpId="0" bldLvl="0" animBg="1"/>
      <p:bldP spid="35" grpId="0" bldLvl="0" animBg="1"/>
      <p:bldP spid="36" grpId="0" bldLvl="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542" y="665135"/>
            <a:ext cx="11974275" cy="461665"/>
          </a:xfrm>
          <a:prstGeom prst="rect">
            <a:avLst/>
          </a:prstGeom>
          <a:noFill/>
        </p:spPr>
        <p:txBody>
          <a:bodyPr wrap="square" rtlCol="0" anchor="t">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材料一</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noProof="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400" b="1" noProof="0" dirty="0">
                <a:latin typeface="微软雅黑" panose="020B0503020204020204" pitchFamily="34" charset="-122"/>
                <a:ea typeface="微软雅黑" panose="020B0503020204020204" pitchFamily="34" charset="-122"/>
                <a:cs typeface="微软雅黑" panose="020B0503020204020204" pitchFamily="34" charset="-122"/>
                <a:sym typeface="+mn-ea"/>
              </a:rPr>
              <a:t>靠凡尔赛和约来维系的整个国际体系、国际秩序是建立在火山上的。</a:t>
            </a:r>
            <a:r>
              <a:rPr lang="en-US" altLang="zh-CN" sz="2000" b="1" noProof="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noProof="0" dirty="0" smtClean="0">
                <a:latin typeface="微软雅黑" panose="020B0503020204020204" pitchFamily="34" charset="-122"/>
                <a:ea typeface="微软雅黑" panose="020B0503020204020204" pitchFamily="34" charset="-122"/>
                <a:cs typeface="微软雅黑" panose="020B0503020204020204" pitchFamily="34" charset="-122"/>
                <a:sym typeface="+mn-ea"/>
              </a:rPr>
              <a:t>列宁</a:t>
            </a:r>
            <a:endParaRPr lang="en-US" altLang="zh-CN" sz="2000" b="1" noProof="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图片 10"/>
          <p:cNvPicPr>
            <a:picLocks noChangeAspect="1"/>
          </p:cNvPicPr>
          <p:nvPr/>
        </p:nvPicPr>
        <p:blipFill>
          <a:blip r:embed="rId1"/>
          <a:srcRect t="13462"/>
          <a:stretch>
            <a:fillRect/>
          </a:stretch>
        </p:blipFill>
        <p:spPr>
          <a:xfrm>
            <a:off x="766344" y="1196752"/>
            <a:ext cx="5108545" cy="1923038"/>
          </a:xfrm>
          <a:prstGeom prst="rect">
            <a:avLst/>
          </a:prstGeom>
          <a:effectLst>
            <a:outerShdw blurRad="50800" dist="38100" dir="16200000" rotWithShape="0">
              <a:prstClr val="black">
                <a:alpha val="40000"/>
              </a:prstClr>
            </a:outerShdw>
          </a:effectLst>
        </p:spPr>
      </p:pic>
      <p:pic>
        <p:nvPicPr>
          <p:cNvPr id="100" name="图片 99"/>
          <p:cNvPicPr/>
          <p:nvPr/>
        </p:nvPicPr>
        <p:blipFill>
          <a:blip r:embed="rId2"/>
          <a:stretch>
            <a:fillRect/>
          </a:stretch>
        </p:blipFill>
        <p:spPr>
          <a:xfrm>
            <a:off x="6225999" y="1196752"/>
            <a:ext cx="5269814" cy="1911724"/>
          </a:xfrm>
          <a:prstGeom prst="rect">
            <a:avLst/>
          </a:prstGeom>
          <a:noFill/>
          <a:ln w="9525">
            <a:noFill/>
          </a:ln>
        </p:spPr>
      </p:pic>
      <p:sp>
        <p:nvSpPr>
          <p:cNvPr id="4" name="文本框 3"/>
          <p:cNvSpPr txBox="1"/>
          <p:nvPr/>
        </p:nvSpPr>
        <p:spPr>
          <a:xfrm>
            <a:off x="6353480" y="3037477"/>
            <a:ext cx="5267909" cy="398780"/>
          </a:xfrm>
          <a:prstGeom prst="rect">
            <a:avLst/>
          </a:prstGeom>
          <a:noFill/>
        </p:spPr>
        <p:txBody>
          <a:bodyPr wrap="square" rtlCol="0" anchor="t">
            <a:spAutoFit/>
          </a:bodyPr>
          <a:lstStyle/>
          <a:p>
            <a:r>
              <a:rPr lang="zh-CN" altLang="en-US" sz="2000" b="1" dirty="0">
                <a:latin typeface="+mn-ea"/>
                <a:cs typeface="微软雅黑" panose="020B0503020204020204" pitchFamily="34" charset="-122"/>
                <a:sym typeface="+mn-ea"/>
              </a:rPr>
              <a:t>1919年5月4日中国北京掀起五四爱国</a:t>
            </a:r>
            <a:r>
              <a:rPr lang="zh-CN" altLang="en-US" sz="2000" b="1" dirty="0" smtClean="0">
                <a:latin typeface="+mn-ea"/>
                <a:cs typeface="微软雅黑" panose="020B0503020204020204" pitchFamily="34" charset="-122"/>
                <a:sym typeface="+mn-ea"/>
              </a:rPr>
              <a:t>运动</a:t>
            </a:r>
            <a:endParaRPr lang="zh-CN" altLang="en-US" sz="2000" b="1" dirty="0">
              <a:latin typeface="+mn-ea"/>
              <a:cs typeface="微软雅黑" panose="020B0503020204020204" pitchFamily="34" charset="-122"/>
              <a:sym typeface="+mn-ea"/>
            </a:endParaRPr>
          </a:p>
        </p:txBody>
      </p:sp>
      <p:sp>
        <p:nvSpPr>
          <p:cNvPr id="5" name="文本框 4"/>
          <p:cNvSpPr txBox="1"/>
          <p:nvPr/>
        </p:nvSpPr>
        <p:spPr>
          <a:xfrm>
            <a:off x="780860" y="3037477"/>
            <a:ext cx="5267909" cy="368300"/>
          </a:xfrm>
          <a:prstGeom prst="rect">
            <a:avLst/>
          </a:prstGeom>
          <a:noFill/>
        </p:spPr>
        <p:txBody>
          <a:bodyPr wrap="square" rtlCol="0" anchor="t">
            <a:spAutoFit/>
          </a:bodyPr>
          <a:lstStyle/>
          <a:p>
            <a:r>
              <a:rPr lang="zh-CN" altLang="en-US" b="1" dirty="0">
                <a:latin typeface="+mn-ea"/>
                <a:cs typeface="微软雅黑" panose="020B0503020204020204" pitchFamily="34" charset="-122"/>
                <a:sym typeface="+mn-ea"/>
              </a:rPr>
              <a:t>德国民众喊出了“打倒《凡尔赛条约》”的</a:t>
            </a:r>
            <a:r>
              <a:rPr lang="zh-CN" altLang="en-US" b="1" dirty="0" smtClean="0">
                <a:latin typeface="+mn-ea"/>
                <a:cs typeface="微软雅黑" panose="020B0503020204020204" pitchFamily="34" charset="-122"/>
                <a:sym typeface="+mn-ea"/>
              </a:rPr>
              <a:t>口号</a:t>
            </a:r>
            <a:endParaRPr lang="zh-CN" altLang="en-US" b="1" dirty="0">
              <a:latin typeface="+mn-ea"/>
              <a:cs typeface="微软雅黑" panose="020B0503020204020204" pitchFamily="34" charset="-122"/>
              <a:sym typeface="+mn-ea"/>
            </a:endParaRPr>
          </a:p>
        </p:txBody>
      </p:sp>
      <p:sp>
        <p:nvSpPr>
          <p:cNvPr id="30729" name="矩形 12"/>
          <p:cNvSpPr/>
          <p:nvPr/>
        </p:nvSpPr>
        <p:spPr>
          <a:xfrm>
            <a:off x="253011" y="3518263"/>
            <a:ext cx="11705336" cy="37446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eaLnBrk="1" hangingPunct="1">
              <a:lnSpc>
                <a:spcPts val="2200"/>
              </a:lnSpc>
              <a:spcBef>
                <a:spcPct val="0"/>
              </a:spcBef>
              <a:buNone/>
            </a:pPr>
            <a:r>
              <a:rPr lang="zh-CN" altLang="en-US"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材料</a:t>
            </a:r>
            <a:r>
              <a:rPr lang="zh-CN" altLang="en-US" sz="22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二  </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华盛顿</a:t>
            </a:r>
            <a:r>
              <a:rPr lang="zh-CN" altLang="zh-CN" sz="2400" b="1" dirty="0">
                <a:latin typeface="微软雅黑" panose="020B0503020204020204" pitchFamily="34" charset="-122"/>
                <a:ea typeface="微软雅黑" panose="020B0503020204020204" pitchFamily="34" charset="-122"/>
                <a:cs typeface="微软雅黑" panose="020B0503020204020204" pitchFamily="34" charset="-122"/>
              </a:rPr>
              <a:t>会议为太平洋两岸两个大国的下一场战争埋下了第一批火种</a:t>
            </a:r>
            <a:r>
              <a:rPr lang="zh-CN"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2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cs typeface="微软雅黑" panose="020B0503020204020204" pitchFamily="34" charset="-122"/>
              </a:rPr>
              <a:t>列宁</a:t>
            </a:r>
            <a:endParaRPr lang="zh-CN" altLang="zh-CN" sz="2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399363" y="3892724"/>
            <a:ext cx="9607117" cy="461665"/>
          </a:xfrm>
          <a:prstGeom prst="rect">
            <a:avLst/>
          </a:prstGeom>
          <a:noFill/>
        </p:spPr>
        <p:txBody>
          <a:bodyPr wrap="none" rtlCol="0" anchor="t">
            <a:spAutoFit/>
          </a:bodyPr>
          <a:lstStyle/>
          <a:p>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）根据材料一结合所学知识，分析</a:t>
            </a:r>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凡尔赛体系还包含着哪些矛盾？</a:t>
            </a:r>
            <a:endPar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352390" y="5103932"/>
            <a:ext cx="11653273" cy="829945"/>
          </a:xfrm>
          <a:prstGeom prst="rect">
            <a:avLst/>
          </a:prstGeom>
          <a:noFill/>
        </p:spPr>
        <p:txBody>
          <a:bodyPr wrap="square" rtlCol="0" anchor="t">
            <a:spAutoFit/>
          </a:bodyPr>
          <a:lstStyle/>
          <a:p>
            <a:r>
              <a:rPr lang="zh-CN" altLang="en-US" sz="24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）根</a:t>
            </a:r>
            <a:r>
              <a:rPr lang="zh-CN" altLang="zh-CN" sz="24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据</a:t>
            </a:r>
            <a:r>
              <a:rPr lang="zh-CN" altLang="en-US"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材料二</a:t>
            </a:r>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并结合所学知识分析，</a:t>
            </a:r>
            <a:r>
              <a:rPr lang="zh-CN" altLang="en-US"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材料</a:t>
            </a:r>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太平洋两岸两个大国</a:t>
            </a:r>
            <a:r>
              <a:rPr lang="en-US"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是指哪两个国家？列宁所做的判断是否正确？请说明理由。</a:t>
            </a:r>
            <a:endParaRPr lang="zh-CN" altLang="zh-CN" sz="24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477413" y="5933877"/>
            <a:ext cx="11693454" cy="923330"/>
          </a:xfrm>
          <a:prstGeom prst="rect">
            <a:avLst/>
          </a:prstGeom>
          <a:noFill/>
          <a:ln>
            <a:noFill/>
          </a:ln>
        </p:spPr>
        <p:txBody>
          <a:bodyPr wrap="square" rtlCol="0" anchor="t">
            <a:spAutoFit/>
          </a:bodyPr>
          <a:lstStyle/>
          <a:p>
            <a:r>
              <a:rPr lang="zh-CN" altLang="en-US" b="1" noProof="0"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国家：</a:t>
            </a:r>
            <a:r>
              <a:rPr lang="zh-CN" altLang="zh-CN" b="1" noProof="0"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zh-CN" altLang="zh-CN" b="1" noProof="0"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、日本</a:t>
            </a:r>
            <a:r>
              <a:rPr lang="zh-CN" altLang="zh-CN" b="1" noProof="0"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1" noProof="0"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zh-CN" b="1" noProof="0"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判断</a:t>
            </a:r>
            <a:r>
              <a:rPr lang="zh-CN" altLang="zh-CN" b="1" noProof="0"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rPr>
              <a:t>正确。理由：美国通过华盛顿会议拆散了英日同盟，压制了日本海军的发展，打破了日本对中国的独霸局面。美国的做法引起了日本的不满，日本不断寻找机会冲破华盛顿会议的束缚，所以说埋下了下一场战争的火种。</a:t>
            </a:r>
            <a:endParaRPr lang="zh-CN" altLang="zh-CN" b="1" noProof="0"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84777" y="4319102"/>
            <a:ext cx="10345525" cy="784830"/>
          </a:xfrm>
          <a:prstGeom prst="rect">
            <a:avLst/>
          </a:prstGeom>
          <a:noFill/>
          <a:ln w="9525">
            <a:noFill/>
          </a:ln>
        </p:spPr>
        <p:txBody>
          <a:bodyPr wrap="square">
            <a:spAutoFit/>
          </a:bodyPr>
          <a:lstStyle/>
          <a:p>
            <a:pPr indent="0" fontAlgn="auto">
              <a:lnSpc>
                <a:spcPct val="125000"/>
              </a:lnSpc>
              <a:spcBef>
                <a:spcPts val="0"/>
              </a:spcBef>
              <a:spcAft>
                <a:spcPts val="0"/>
              </a:spcAft>
            </a:pPr>
            <a:r>
              <a:rPr lang="zh-CN"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宰割战败国———战胜国与战败国的</a:t>
            </a:r>
            <a:r>
              <a:rPr lang="zh-CN"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矛盾</a:t>
            </a:r>
            <a:r>
              <a:rPr lang="zh-CN" altLang="en-US"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a:t>
            </a:r>
            <a:r>
              <a:rPr lang="zh-CN"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分赃</a:t>
            </a:r>
            <a:r>
              <a:rPr lang="zh-CN"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不均————战胜国之间的</a:t>
            </a:r>
            <a:r>
              <a:rPr lang="zh-CN"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矛盾</a:t>
            </a:r>
            <a:r>
              <a:rPr lang="zh-CN" altLang="en-US"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5000"/>
              </a:lnSpc>
              <a:spcBef>
                <a:spcPts val="0"/>
              </a:spcBef>
              <a:spcAft>
                <a:spcPts val="0"/>
              </a:spcAft>
            </a:pPr>
            <a:r>
              <a:rPr lang="zh-CN"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奴役弱小民族——帝国主义与殖民地半殖民地国家的</a:t>
            </a:r>
            <a:r>
              <a:rPr lang="zh-CN"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矛盾</a:t>
            </a:r>
            <a:r>
              <a:rPr lang="zh-CN" altLang="en-US"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a:t>
            </a:r>
            <a:r>
              <a:rPr lang="zh-CN"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敌视</a:t>
            </a:r>
            <a:r>
              <a:rPr lang="zh-CN"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社会主义——帝国主义与苏联的矛盾</a:t>
            </a:r>
            <a:endParaRPr lang="zh-CN" altLang="en-US"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342517" y="116632"/>
            <a:ext cx="4288353"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三、一战后的国际秩序</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792" y="980728"/>
            <a:ext cx="11478671" cy="1383665"/>
          </a:xfrm>
          <a:prstGeom prst="rect">
            <a:avLst/>
          </a:prstGeom>
          <a:noFill/>
          <a:ln w="9525">
            <a:noFill/>
          </a:ln>
        </p:spPr>
        <p:txBody>
          <a:bodyPr wrap="square">
            <a:spAutoFit/>
          </a:bodyPr>
          <a:lstStyle/>
          <a:p>
            <a:pPr indent="0"/>
            <a:r>
              <a:rPr 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 .经济方面：</a:t>
            </a:r>
            <a:r>
              <a:rPr lang="zh-CN"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促使政府机构改变了职能</a:t>
            </a:r>
            <a:r>
              <a:rPr 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：一战中，各主要资本主义国家几乎将整个国家经济纳入了战争的轨道，战争迫使政府建立起一整套专门机构对经济进行干预，促使国家垄断资本主义开始萌芽。</a:t>
            </a:r>
            <a:endPar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30792" y="2496185"/>
            <a:ext cx="11669069" cy="2676525"/>
          </a:xfrm>
          <a:prstGeom prst="rect">
            <a:avLst/>
          </a:prstGeom>
          <a:noFill/>
          <a:ln w="9525">
            <a:noFill/>
            <a:prstDash val="sysDash"/>
          </a:ln>
        </p:spPr>
        <p:txBody>
          <a:bodyPr wrap="square">
            <a:spAutoFit/>
          </a:bodyPr>
          <a:lstStyle/>
          <a:p>
            <a:pPr marL="200025" indent="-200025"/>
            <a:r>
              <a:rPr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（2021·辽宁高考·13）</a:t>
            </a:r>
            <a:r>
              <a:rPr sz="2800" b="1" dirty="0">
                <a:latin typeface="微软雅黑" panose="020B0503020204020204" pitchFamily="34" charset="-122"/>
                <a:ea typeface="微软雅黑" panose="020B0503020204020204" pitchFamily="34" charset="-122"/>
                <a:cs typeface="微软雅黑" panose="020B0503020204020204" pitchFamily="34" charset="-122"/>
              </a:rPr>
              <a:t>第一次世界大战爆发后，英国政府掌握了重要原料的分配，还征用各类财产，设立国家染织厂，经营了250家军需品工厂，同时实行限定物价、监督铁路、控制矿业与交通运输业等政策。这表明，一战促使英国（　　）</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A．资本主义转型完成</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B．垄断资本主义进一步发展</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C．产业结构逐步优化</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D．政府职能发生根本性转变</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10703718" y="4121864"/>
            <a:ext cx="686981" cy="1107996"/>
          </a:xfrm>
          <a:prstGeom prst="rect">
            <a:avLst/>
          </a:prstGeom>
          <a:noFill/>
        </p:spPr>
        <p:txBody>
          <a:bodyPr wrap="square" rtlCol="0">
            <a:spAutoFit/>
          </a:bodyPr>
          <a:lstStyle/>
          <a:p>
            <a:r>
              <a:rPr lang="en-US" altLang="zh-CN" sz="6600" b="1" dirty="0">
                <a:solidFill>
                  <a:srgbClr val="C00000"/>
                </a:solidFill>
                <a:latin typeface="方正粗宋简体" panose="02000000000000000000" charset="-122"/>
                <a:ea typeface="方正粗宋简体" panose="02000000000000000000" charset="-122"/>
              </a:rPr>
              <a:t>B</a:t>
            </a:r>
            <a:endParaRPr lang="en-US" altLang="zh-CN" sz="6600" b="1" dirty="0">
              <a:solidFill>
                <a:srgbClr val="C00000"/>
              </a:solidFill>
              <a:latin typeface="方正粗宋简体" panose="02000000000000000000" charset="-122"/>
              <a:ea typeface="方正粗宋简体" panose="02000000000000000000" charset="-122"/>
            </a:endParaRPr>
          </a:p>
        </p:txBody>
      </p:sp>
      <p:sp>
        <p:nvSpPr>
          <p:cNvPr id="6" name="矩形 5"/>
          <p:cNvSpPr/>
          <p:nvPr/>
        </p:nvSpPr>
        <p:spPr>
          <a:xfrm>
            <a:off x="159613" y="227443"/>
            <a:ext cx="3207645" cy="584775"/>
          </a:xfrm>
          <a:prstGeom prst="rect">
            <a:avLst/>
          </a:prstGeom>
        </p:spPr>
        <p:txBody>
          <a:bodyPr wrap="square">
            <a:spAutoFit/>
          </a:bodyPr>
          <a:lstStyle/>
          <a:p>
            <a:pPr algn="ctr"/>
            <a:r>
              <a:rPr lang="zh-CN" altLang="en-US" sz="3200" b="1" dirty="0">
                <a:latin typeface="微软雅黑" panose="020B0503020204020204" pitchFamily="34" charset="-122"/>
                <a:ea typeface="微软雅黑" panose="020B0503020204020204" pitchFamily="34" charset="-122"/>
                <a:sym typeface="+mn-ea"/>
              </a:rPr>
              <a:t>四、</a:t>
            </a:r>
            <a:r>
              <a:rPr lang="zh-CN" altLang="zh-CN" sz="3200" b="1" dirty="0">
                <a:latin typeface="微软雅黑" panose="020B0503020204020204" pitchFamily="34" charset="-122"/>
                <a:ea typeface="微软雅黑" panose="020B0503020204020204" pitchFamily="34" charset="-122"/>
                <a:sym typeface="+mn-ea"/>
              </a:rPr>
              <a:t>一战的影响</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147" y="814245"/>
            <a:ext cx="11661517" cy="3477875"/>
          </a:xfrm>
          <a:prstGeom prst="rect">
            <a:avLst/>
          </a:prstGeom>
          <a:noFill/>
          <a:ln w="9525">
            <a:noFill/>
          </a:ln>
        </p:spPr>
        <p:txBody>
          <a:bodyPr wrap="square">
            <a:spAutoFit/>
          </a:bodyPr>
          <a:lstStyle/>
          <a:p>
            <a:pPr indent="0"/>
            <a:r>
              <a:rPr lang="en-US"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.政治方面：</a:t>
            </a:r>
            <a:r>
              <a:rPr lang="zh-CN"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国际力量对比的变化，改变了世界格局</a:t>
            </a:r>
            <a:endParaRPr lang="zh-CN"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（1）引发社会主义革命，出现一个新型的社会主义国家，改变了人类历史发展的进程。</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（2）削弱了帝国主义和殖民主义力量，动摇了欧洲的世界优势地位；改变了帝国主义力量对比，开始改变以欧洲为中心的国际格局。</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   ①欧洲在国际上的世界中心地位发生动摇，德意志帝国、奥匈帝国战败瓦解，英法意等国受到重创。</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   ②美日等国乘机迅速崛起。</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（3）战后初期，资本主义国家的无产阶级革命运动高涨；</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2400" b="1" dirty="0">
                <a:latin typeface="微软雅黑" panose="020B0503020204020204" pitchFamily="34" charset="-122"/>
                <a:ea typeface="微软雅黑" panose="020B0503020204020204" pitchFamily="34" charset="-122"/>
                <a:cs typeface="微软雅黑" panose="020B0503020204020204" pitchFamily="34" charset="-122"/>
              </a:rPr>
              <a:t>（4）促进了殖民地半殖民地人民的觉醒，推动了民族解放运动的发展。</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59613" y="4437845"/>
            <a:ext cx="11812110" cy="2245360"/>
          </a:xfrm>
          <a:prstGeom prst="rect">
            <a:avLst/>
          </a:prstGeom>
          <a:noFill/>
          <a:ln w="9525">
            <a:noFill/>
            <a:prstDash val="sysDash"/>
          </a:ln>
        </p:spPr>
        <p:txBody>
          <a:bodyPr wrap="square">
            <a:spAutoFit/>
          </a:bodyPr>
          <a:lstStyle/>
          <a:p>
            <a:pPr marL="200025" indent="-200025"/>
            <a:r>
              <a:rPr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（2020·山东高考·12）</a:t>
            </a:r>
            <a:r>
              <a:rPr sz="2800" b="1" dirty="0">
                <a:latin typeface="微软雅黑" panose="020B0503020204020204" pitchFamily="34" charset="-122"/>
                <a:ea typeface="微软雅黑" panose="020B0503020204020204" pitchFamily="34" charset="-122"/>
                <a:cs typeface="微软雅黑" panose="020B0503020204020204" pitchFamily="34" charset="-122"/>
              </a:rPr>
              <a:t>第一次世界大战后，“现代欧洲联合思想之父”库登霍夫—卡莱基倡导建立“欧洲合众国”并发起了“</a:t>
            </a:r>
            <a:r>
              <a:rPr sz="2800" b="1" dirty="0" err="1">
                <a:latin typeface="微软雅黑" panose="020B0503020204020204" pitchFamily="34" charset="-122"/>
                <a:ea typeface="微软雅黑" panose="020B0503020204020204" pitchFamily="34" charset="-122"/>
                <a:cs typeface="微软雅黑" panose="020B0503020204020204" pitchFamily="34" charset="-122"/>
              </a:rPr>
              <a:t>泛欧运动</a:t>
            </a:r>
            <a:r>
              <a:rPr sz="2800" b="1" dirty="0">
                <a:latin typeface="微软雅黑" panose="020B0503020204020204" pitchFamily="34" charset="-122"/>
                <a:ea typeface="微软雅黑" panose="020B0503020204020204" pitchFamily="34" charset="-122"/>
                <a:cs typeface="微软雅黑" panose="020B0503020204020204" pitchFamily="34" charset="-122"/>
              </a:rPr>
              <a:t>”，</a:t>
            </a:r>
            <a:r>
              <a:rPr sz="2800" b="1" dirty="0" err="1">
                <a:latin typeface="微软雅黑" panose="020B0503020204020204" pitchFamily="34" charset="-122"/>
                <a:ea typeface="微软雅黑" panose="020B0503020204020204" pitchFamily="34" charset="-122"/>
                <a:cs typeface="微软雅黑" panose="020B0503020204020204" pitchFamily="34" charset="-122"/>
              </a:rPr>
              <a:t>在欧洲引起了强烈回响。这是因为</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A．战争削弱了欧洲的国际地位</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B．凡尔赛体系缓和了欧洲各国矛盾</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C．美国联邦制为欧洲提供了借鉴</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D．国际联盟奠定了欧洲合作的基础</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159102" y="5098860"/>
            <a:ext cx="686981" cy="923330"/>
          </a:xfrm>
          <a:prstGeom prst="rect">
            <a:avLst/>
          </a:prstGeom>
          <a:noFill/>
        </p:spPr>
        <p:txBody>
          <a:bodyPr wrap="square" rtlCol="0">
            <a:spAutoFit/>
          </a:bodyPr>
          <a:lstStyle/>
          <a:p>
            <a:r>
              <a:rPr lang="en-US" altLang="zh-CN" sz="5400" b="1" dirty="0">
                <a:solidFill>
                  <a:srgbClr val="C00000"/>
                </a:solidFill>
                <a:latin typeface="方正粗宋简体" panose="02000000000000000000" charset="-122"/>
                <a:ea typeface="方正粗宋简体" panose="02000000000000000000" charset="-122"/>
              </a:rPr>
              <a:t>A</a:t>
            </a:r>
            <a:endParaRPr lang="en-US" altLang="zh-CN" sz="5400" b="1" dirty="0">
              <a:solidFill>
                <a:srgbClr val="C00000"/>
              </a:solidFill>
              <a:latin typeface="方正粗宋简体" panose="02000000000000000000" charset="-122"/>
              <a:ea typeface="方正粗宋简体" panose="02000000000000000000" charset="-122"/>
            </a:endParaRPr>
          </a:p>
        </p:txBody>
      </p:sp>
      <p:sp>
        <p:nvSpPr>
          <p:cNvPr id="7" name="矩形 6"/>
          <p:cNvSpPr/>
          <p:nvPr/>
        </p:nvSpPr>
        <p:spPr>
          <a:xfrm>
            <a:off x="159613" y="227443"/>
            <a:ext cx="3207645" cy="584775"/>
          </a:xfrm>
          <a:prstGeom prst="rect">
            <a:avLst/>
          </a:prstGeom>
        </p:spPr>
        <p:txBody>
          <a:bodyPr wrap="square">
            <a:spAutoFit/>
          </a:bodyPr>
          <a:lstStyle/>
          <a:p>
            <a:pPr algn="ctr"/>
            <a:r>
              <a:rPr lang="zh-CN" altLang="en-US" sz="3200" b="1" dirty="0">
                <a:latin typeface="微软雅黑" panose="020B0503020204020204" pitchFamily="34" charset="-122"/>
                <a:ea typeface="微软雅黑" panose="020B0503020204020204" pitchFamily="34" charset="-122"/>
                <a:sym typeface="+mn-ea"/>
              </a:rPr>
              <a:t>四、</a:t>
            </a:r>
            <a:r>
              <a:rPr lang="zh-CN" altLang="zh-CN" sz="3200" b="1" dirty="0">
                <a:latin typeface="微软雅黑" panose="020B0503020204020204" pitchFamily="34" charset="-122"/>
                <a:ea typeface="微软雅黑" panose="020B0503020204020204" pitchFamily="34" charset="-122"/>
                <a:sym typeface="+mn-ea"/>
              </a:rPr>
              <a:t>一战的影响</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251" y="814486"/>
            <a:ext cx="11579603" cy="2245360"/>
          </a:xfrm>
          <a:prstGeom prst="rect">
            <a:avLst/>
          </a:prstGeom>
          <a:noFill/>
          <a:ln w="9525">
            <a:noFill/>
          </a:ln>
        </p:spPr>
        <p:txBody>
          <a:bodyPr wrap="square">
            <a:spAutoFit/>
          </a:bodyPr>
          <a:lstStyle/>
          <a:p>
            <a:pPr indent="0"/>
            <a:r>
              <a:rPr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3.科技方面：</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一战成为新技术发展和应用的催化剂</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sz="2800" b="1" dirty="0">
                <a:latin typeface="微软雅黑" panose="020B0503020204020204" pitchFamily="34" charset="-122"/>
                <a:ea typeface="微软雅黑" panose="020B0503020204020204" pitchFamily="34" charset="-122"/>
                <a:cs typeface="微软雅黑" panose="020B0503020204020204" pitchFamily="34" charset="-122"/>
              </a:rPr>
              <a:t>（1）一战前，发明不久的飞艇、飞机等在战争中受到重视，一战后很快向民用方面推广。一战中汽车的机动性被人们重视，逐渐代替马车成为陆上主要交通工具。</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a:p>
            <a:pPr indent="0"/>
            <a:r>
              <a:rPr sz="2800" b="1" dirty="0">
                <a:latin typeface="微软雅黑" panose="020B0503020204020204" pitchFamily="34" charset="-122"/>
                <a:ea typeface="微软雅黑" panose="020B0503020204020204" pitchFamily="34" charset="-122"/>
                <a:cs typeface="微软雅黑" panose="020B0503020204020204" pitchFamily="34" charset="-122"/>
              </a:rPr>
              <a:t>（2）战争还推动了化工技术的发展及生产流程和管理的不断改进.</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16725" y="3059846"/>
            <a:ext cx="11737379" cy="2246769"/>
          </a:xfrm>
          <a:prstGeom prst="rect">
            <a:avLst/>
          </a:prstGeom>
          <a:noFill/>
          <a:ln w="9525">
            <a:noFill/>
            <a:prstDash val="sysDash"/>
          </a:ln>
        </p:spPr>
        <p:txBody>
          <a:bodyPr wrap="square">
            <a:spAutoFit/>
          </a:bodyPr>
          <a:lstStyle/>
          <a:p>
            <a:pPr marL="200025" indent="-200025"/>
            <a:r>
              <a:rPr sz="2800" b="1" dirty="0">
                <a:latin typeface="微软雅黑" panose="020B0503020204020204" pitchFamily="34" charset="-122"/>
                <a:ea typeface="微软雅黑" panose="020B0503020204020204" pitchFamily="34" charset="-122"/>
                <a:cs typeface="微软雅黑" panose="020B0503020204020204" pitchFamily="34" charset="-122"/>
              </a:rPr>
              <a:t>“大多数德国人相信，战争在圣诞节前就会结束。但由于机枪、毒气、坦克在战争中相继应用，因此战争远没有人们预计的那样顺利。至1916年底，德国在东西两线都陷入焦灼对峙的状态。”这段文字描写的是(　　)</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lang="en-US"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A</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．普法战争</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B</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．八国联军侵华战争</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marL="200025" indent="-200025"/>
            <a:r>
              <a:rPr lang="en-US"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C</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．第一次世界大战</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smtClean="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 </a:t>
            </a:r>
            <a:r>
              <a:rPr sz="2800" b="1" dirty="0" err="1">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D．第二次世界大战</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8356419" y="4122604"/>
            <a:ext cx="686981" cy="1200329"/>
          </a:xfrm>
          <a:prstGeom prst="rect">
            <a:avLst/>
          </a:prstGeom>
          <a:noFill/>
        </p:spPr>
        <p:txBody>
          <a:bodyPr wrap="square" rtlCol="0">
            <a:spAutoFit/>
          </a:bodyPr>
          <a:lstStyle/>
          <a:p>
            <a:r>
              <a:rPr lang="en-US" altLang="zh-CN" sz="7200" b="1" dirty="0">
                <a:solidFill>
                  <a:srgbClr val="C00000"/>
                </a:solidFill>
                <a:latin typeface="+mn-ea"/>
              </a:rPr>
              <a:t>C</a:t>
            </a:r>
            <a:endParaRPr lang="en-US" altLang="zh-CN" sz="7200" b="1" dirty="0">
              <a:solidFill>
                <a:srgbClr val="C00000"/>
              </a:solidFill>
              <a:latin typeface="+mn-ea"/>
            </a:endParaRPr>
          </a:p>
        </p:txBody>
      </p:sp>
      <p:sp>
        <p:nvSpPr>
          <p:cNvPr id="7" name="矩形 6"/>
          <p:cNvSpPr/>
          <p:nvPr/>
        </p:nvSpPr>
        <p:spPr>
          <a:xfrm>
            <a:off x="159613" y="227443"/>
            <a:ext cx="3207645" cy="584775"/>
          </a:xfrm>
          <a:prstGeom prst="rect">
            <a:avLst/>
          </a:prstGeom>
        </p:spPr>
        <p:txBody>
          <a:bodyPr wrap="square">
            <a:spAutoFit/>
          </a:bodyPr>
          <a:lstStyle/>
          <a:p>
            <a:pPr algn="ctr"/>
            <a:r>
              <a:rPr lang="zh-CN" altLang="en-US" sz="3200" b="1" dirty="0">
                <a:latin typeface="微软雅黑" panose="020B0503020204020204" pitchFamily="34" charset="-122"/>
                <a:ea typeface="微软雅黑" panose="020B0503020204020204" pitchFamily="34" charset="-122"/>
                <a:sym typeface="+mn-ea"/>
              </a:rPr>
              <a:t>四、</a:t>
            </a:r>
            <a:r>
              <a:rPr lang="zh-CN" altLang="zh-CN" sz="3200" b="1" dirty="0">
                <a:latin typeface="微软雅黑" panose="020B0503020204020204" pitchFamily="34" charset="-122"/>
                <a:ea typeface="微软雅黑" panose="020B0503020204020204" pitchFamily="34" charset="-122"/>
                <a:sym typeface="+mn-ea"/>
              </a:rPr>
              <a:t>一战的影响</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1"/>
          <p:cNvSpPr txBox="1"/>
          <p:nvPr/>
        </p:nvSpPr>
        <p:spPr>
          <a:xfrm>
            <a:off x="348251" y="5371294"/>
            <a:ext cx="11605853" cy="1384995"/>
          </a:xfrm>
          <a:prstGeom prst="rect">
            <a:avLst/>
          </a:prstGeom>
          <a:noFill/>
          <a:ln w="9525">
            <a:noFill/>
          </a:ln>
        </p:spPr>
        <p:txBody>
          <a:bodyPr wrap="square">
            <a:spAutoFit/>
          </a:bodyPr>
          <a:lstStyle/>
          <a:p>
            <a:pPr indent="0"/>
            <a:r>
              <a:rPr 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.思想观念：</a:t>
            </a:r>
            <a:r>
              <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反对战争、要求和平（和平主义）</a:t>
            </a:r>
            <a:endParaRPr sz="2800" b="1"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en-US" sz="2800" b="1" dirty="0" smtClean="0">
                <a:latin typeface="微软雅黑" panose="020B0503020204020204" pitchFamily="34" charset="-122"/>
                <a:ea typeface="微软雅黑" panose="020B0503020204020204" pitchFamily="34" charset="-122"/>
                <a:cs typeface="微软雅黑" panose="020B0503020204020204" pitchFamily="34" charset="-122"/>
              </a:rPr>
              <a:t>       </a:t>
            </a:r>
            <a:r>
              <a:rPr sz="2800" b="1" dirty="0" err="1" smtClean="0">
                <a:latin typeface="微软雅黑" panose="020B0503020204020204" pitchFamily="34" charset="-122"/>
                <a:ea typeface="微软雅黑" panose="020B0503020204020204" pitchFamily="34" charset="-122"/>
                <a:cs typeface="微软雅黑" panose="020B0503020204020204" pitchFamily="34" charset="-122"/>
              </a:rPr>
              <a:t>这场空前惨烈的战争改变了人们的观念</a:t>
            </a:r>
            <a:r>
              <a:rPr sz="2800" b="1" dirty="0" err="1">
                <a:latin typeface="微软雅黑" panose="020B0503020204020204" pitchFamily="34" charset="-122"/>
                <a:ea typeface="微软雅黑" panose="020B0503020204020204" pitchFamily="34" charset="-122"/>
                <a:cs typeface="微软雅黑" panose="020B0503020204020204" pitchFamily="34" charset="-122"/>
              </a:rPr>
              <a:t>，反对战争、要求和平的运动日益高涨（和平主义思潮</a:t>
            </a:r>
            <a:r>
              <a:rPr sz="2800" b="1" dirty="0">
                <a:latin typeface="微软雅黑" panose="020B0503020204020204" pitchFamily="34" charset="-122"/>
                <a:ea typeface="微软雅黑" panose="020B0503020204020204" pitchFamily="34" charset="-122"/>
                <a:cs typeface="微软雅黑" panose="020B0503020204020204" pitchFamily="34" charset="-122"/>
              </a:rPr>
              <a:t>）。</a:t>
            </a:r>
            <a:endParaRPr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448047" y="1056006"/>
            <a:ext cx="11361211" cy="521970"/>
          </a:xfrm>
          <a:prstGeom prst="rect">
            <a:avLst/>
          </a:prstGeom>
          <a:noFill/>
          <a:ln w="9525">
            <a:noFill/>
          </a:ln>
        </p:spPr>
        <p:txBody>
          <a:bodyPr wrap="square">
            <a:spAutoFit/>
          </a:bodyPr>
          <a:lstStyle/>
          <a:p>
            <a:pPr indent="0"/>
            <a:r>
              <a:rPr lang="zh-CN" sz="2800" dirty="0" smtClean="0">
                <a:solidFill>
                  <a:srgbClr val="C00000"/>
                </a:solidFill>
                <a:latin typeface="微软雅黑" panose="020B0503020204020204" pitchFamily="34" charset="-122"/>
                <a:ea typeface="微软雅黑" panose="020B0503020204020204" pitchFamily="34" charset="-122"/>
              </a:rPr>
              <a:t>根据</a:t>
            </a:r>
            <a:r>
              <a:rPr lang="zh-CN" sz="2800" dirty="0">
                <a:solidFill>
                  <a:srgbClr val="C00000"/>
                </a:solidFill>
                <a:latin typeface="微软雅黑" panose="020B0503020204020204" pitchFamily="34" charset="-122"/>
                <a:ea typeface="微软雅黑" panose="020B0503020204020204" pitchFamily="34" charset="-122"/>
              </a:rPr>
              <a:t>《凡尔赛条约》的规定，会后成立了</a:t>
            </a:r>
            <a:r>
              <a:rPr lang="zh-CN" sz="2800" dirty="0" smtClean="0">
                <a:solidFill>
                  <a:srgbClr val="C00000"/>
                </a:solidFill>
                <a:latin typeface="微软雅黑" panose="020B0503020204020204" pitchFamily="34" charset="-122"/>
                <a:ea typeface="微软雅黑" panose="020B0503020204020204" pitchFamily="34" charset="-122"/>
              </a:rPr>
              <a:t>国际联盟</a:t>
            </a:r>
            <a:r>
              <a:rPr lang="zh-CN" altLang="en-US" sz="2800" dirty="0" smtClean="0">
                <a:solidFill>
                  <a:srgbClr val="C00000"/>
                </a:solidFill>
                <a:latin typeface="微软雅黑" panose="020B0503020204020204" pitchFamily="34" charset="-122"/>
                <a:ea typeface="微软雅黑" panose="020B0503020204020204" pitchFamily="34" charset="-122"/>
              </a:rPr>
              <a:t>。</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4124" y="1916832"/>
            <a:ext cx="6575177" cy="954107"/>
          </a:xfrm>
          <a:prstGeom prst="rect">
            <a:avLst/>
          </a:prstGeom>
          <a:noFill/>
          <a:ln w="9525">
            <a:noFill/>
          </a:ln>
        </p:spPr>
        <p:txBody>
          <a:bodyPr wrap="square">
            <a:spAutoFit/>
          </a:bodyPr>
          <a:lstStyle/>
          <a:p>
            <a:pPr indent="0" fontAlgn="auto"/>
            <a:r>
              <a:rPr lang="en-US" sz="2800"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1.</a:t>
            </a:r>
            <a:r>
              <a:rPr lang="zh-CN" sz="2800"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rPr>
              <a:t>地位：</a:t>
            </a:r>
            <a:r>
              <a:rPr lang="zh-CN" sz="2800" dirty="0">
                <a:latin typeface="微软雅黑" panose="020B0503020204020204" pitchFamily="34" charset="-122"/>
                <a:ea typeface="微软雅黑" panose="020B0503020204020204" pitchFamily="34" charset="-122"/>
                <a:cs typeface="微软雅黑" panose="020B0503020204020204" pitchFamily="34" charset="-122"/>
              </a:rPr>
              <a:t>是凡尔赛—华盛顿体系的重要组成部分，体现了战后国际政治秩序。</a:t>
            </a:r>
            <a:endParaRPr lang="zh-CN" altLang="en-US" sz="2800"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84126" y="3203258"/>
            <a:ext cx="6116922" cy="953135"/>
          </a:xfrm>
          <a:prstGeom prst="rect">
            <a:avLst/>
          </a:prstGeom>
          <a:noFill/>
        </p:spPr>
        <p:txBody>
          <a:bodyPr wrap="square" rtlCol="0">
            <a:spAutoFit/>
          </a:bodyPr>
          <a:lstStyle/>
          <a:p>
            <a:pPr indent="0" fontAlgn="auto"/>
            <a:r>
              <a:rPr lang="zh-CN" sz="2800"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2.性质：</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是第一个由主权国家组成的世界性国际组织</a:t>
            </a:r>
            <a:endParaRPr lang="zh-CN" sz="2800" u="sng"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405840" y="4353100"/>
            <a:ext cx="6095207" cy="954107"/>
          </a:xfrm>
          <a:prstGeom prst="rect">
            <a:avLst/>
          </a:prstGeom>
          <a:noFill/>
        </p:spPr>
        <p:txBody>
          <a:bodyPr wrap="square" rtlCol="0">
            <a:spAutoFit/>
          </a:bodyPr>
          <a:lstStyle/>
          <a:p>
            <a:pPr indent="0" fontAlgn="auto"/>
            <a:r>
              <a:rPr lang="zh-CN" sz="2800"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3.宗旨：</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促进国际合作和实现世界和平与安全</a:t>
            </a:r>
            <a:r>
              <a:rPr 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29758" y="5421441"/>
            <a:ext cx="6529542" cy="953135"/>
          </a:xfrm>
          <a:prstGeom prst="rect">
            <a:avLst/>
          </a:prstGeom>
          <a:noFill/>
        </p:spPr>
        <p:txBody>
          <a:bodyPr wrap="square" rtlCol="0">
            <a:spAutoFit/>
          </a:bodyPr>
          <a:lstStyle/>
          <a:p>
            <a:pPr indent="0" fontAlgn="auto"/>
            <a:r>
              <a:rPr lang="zh-CN" sz="2800" dirty="0">
                <a:solidFill>
                  <a:srgbClr val="401BC0"/>
                </a:solidFill>
                <a:latin typeface="微软雅黑" panose="020B0503020204020204" pitchFamily="34" charset="-122"/>
                <a:ea typeface="微软雅黑" panose="020B0503020204020204" pitchFamily="34" charset="-122"/>
                <a:cs typeface="微软雅黑" panose="020B0503020204020204" pitchFamily="34" charset="-122"/>
                <a:sym typeface="+mn-ea"/>
              </a:rPr>
              <a:t>4.原则：</a:t>
            </a:r>
            <a:r>
              <a:rPr 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国联形成决议的</a:t>
            </a: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全体一致</a:t>
            </a:r>
            <a:r>
              <a:rPr 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原则</a:t>
            </a:r>
            <a:endParaRPr 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 name="组合 5"/>
          <p:cNvGrpSpPr/>
          <p:nvPr/>
        </p:nvGrpSpPr>
        <p:grpSpPr>
          <a:xfrm>
            <a:off x="6959300" y="3679965"/>
            <a:ext cx="4855241" cy="3028811"/>
            <a:chOff x="0" y="1221"/>
            <a:chExt cx="7187" cy="4417"/>
          </a:xfrm>
        </p:grpSpPr>
        <p:pic>
          <p:nvPicPr>
            <p:cNvPr id="7" name="图片 6"/>
            <p:cNvPicPr>
              <a:picLocks noChangeAspect="1"/>
            </p:cNvPicPr>
            <p:nvPr/>
          </p:nvPicPr>
          <p:blipFill>
            <a:blip r:embed="rId2"/>
            <a:stretch>
              <a:fillRect/>
            </a:stretch>
          </p:blipFill>
          <p:spPr>
            <a:xfrm>
              <a:off x="1" y="1221"/>
              <a:ext cx="7186" cy="4066"/>
            </a:xfrm>
            <a:prstGeom prst="rect">
              <a:avLst/>
            </a:prstGeom>
          </p:spPr>
        </p:pic>
        <p:sp>
          <p:nvSpPr>
            <p:cNvPr id="8" name="矩形 7"/>
            <p:cNvSpPr/>
            <p:nvPr/>
          </p:nvSpPr>
          <p:spPr>
            <a:xfrm>
              <a:off x="0" y="5172"/>
              <a:ext cx="7186" cy="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黑体" panose="02010609060101010101" pitchFamily="49" charset="-122"/>
                  <a:ea typeface="黑体" panose="02010609060101010101" pitchFamily="49" charset="-122"/>
                  <a:cs typeface="黑体" panose="02010609060101010101" pitchFamily="49" charset="-122"/>
                </a:rPr>
                <a:t>1920</a:t>
              </a:r>
              <a:r>
                <a:rPr lang="zh-CN" altLang="en-US" sz="2000" b="1">
                  <a:solidFill>
                    <a:schemeClr val="tx1"/>
                  </a:solidFill>
                  <a:latin typeface="黑体" panose="02010609060101010101" pitchFamily="49" charset="-122"/>
                  <a:ea typeface="黑体" panose="02010609060101010101" pitchFamily="49" charset="-122"/>
                  <a:cs typeface="黑体" panose="02010609060101010101" pitchFamily="49" charset="-122"/>
                </a:rPr>
                <a:t>年成立国际联盟</a:t>
              </a:r>
              <a:r>
                <a:rPr lang="en-US" altLang="zh-CN" sz="20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000" b="1">
                  <a:solidFill>
                    <a:srgbClr val="FF0000"/>
                  </a:solidFill>
                  <a:latin typeface="黑体" panose="02010609060101010101" pitchFamily="49" charset="-122"/>
                  <a:ea typeface="黑体" panose="02010609060101010101" pitchFamily="49" charset="-122"/>
                  <a:cs typeface="黑体" panose="02010609060101010101" pitchFamily="49" charset="-122"/>
                </a:rPr>
                <a:t>战后国际政治秩</a:t>
              </a:r>
              <a:r>
                <a:rPr lang="zh-CN" altLang="en-US" sz="2000" b="1" smtClean="0">
                  <a:solidFill>
                    <a:srgbClr val="FF0000"/>
                  </a:solidFill>
                  <a:latin typeface="黑体" panose="02010609060101010101" pitchFamily="49" charset="-122"/>
                  <a:ea typeface="黑体" panose="02010609060101010101" pitchFamily="49" charset="-122"/>
                  <a:cs typeface="黑体" panose="02010609060101010101" pitchFamily="49" charset="-122"/>
                </a:rPr>
                <a:t>序</a:t>
              </a:r>
              <a:endParaRPr lang="zh-CN" altLang="en-US" sz="20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grpSp>
      <p:pic>
        <p:nvPicPr>
          <p:cNvPr id="11" name="图片 10"/>
          <p:cNvPicPr>
            <a:picLocks noChangeAspect="1"/>
          </p:cNvPicPr>
          <p:nvPr/>
        </p:nvPicPr>
        <p:blipFill>
          <a:blip r:embed="rId3"/>
          <a:srcRect l="7739" r="6151"/>
          <a:stretch>
            <a:fillRect/>
          </a:stretch>
        </p:blipFill>
        <p:spPr>
          <a:xfrm>
            <a:off x="7609362" y="1678465"/>
            <a:ext cx="3153000" cy="1910080"/>
          </a:xfrm>
          <a:prstGeom prst="rect">
            <a:avLst/>
          </a:prstGeom>
        </p:spPr>
      </p:pic>
      <p:sp>
        <p:nvSpPr>
          <p:cNvPr id="9" name="矩形 8"/>
          <p:cNvSpPr/>
          <p:nvPr/>
        </p:nvSpPr>
        <p:spPr>
          <a:xfrm>
            <a:off x="2422798" y="155287"/>
            <a:ext cx="3898730" cy="584775"/>
          </a:xfrm>
          <a:prstGeom prst="rect">
            <a:avLst/>
          </a:prstGeom>
          <a:noFill/>
          <a:ln w="9525">
            <a:noFill/>
          </a:ln>
        </p:spPr>
        <p:txBody>
          <a:bodyPr wrap="square">
            <a:spAutoFit/>
          </a:bodyPr>
          <a:lstStyle/>
          <a:p>
            <a:r>
              <a:rPr lang="zh-CN" altLang="en-US" sz="3200"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如何认识</a:t>
            </a:r>
            <a:r>
              <a:rPr lang="zh-CN" altLang="zh-CN" sz="3200" b="1" dirty="0" smtClean="0">
                <a:solidFill>
                  <a:srgbClr val="CC0066"/>
                </a:solidFill>
                <a:latin typeface="微软雅黑" panose="020B0503020204020204" pitchFamily="34" charset="-122"/>
                <a:ea typeface="微软雅黑" panose="020B0503020204020204" pitchFamily="34" charset="-122"/>
                <a:cs typeface="微软雅黑" panose="020B0503020204020204" pitchFamily="34" charset="-122"/>
              </a:rPr>
              <a:t>国际联盟</a:t>
            </a:r>
            <a:endParaRPr lang="zh-CN" altLang="en-US" sz="3200" b="1" dirty="0">
              <a:solidFill>
                <a:srgbClr val="CC006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6349" y="173355"/>
            <a:ext cx="6385364" cy="4154170"/>
          </a:xfrm>
          <a:prstGeom prst="rect">
            <a:avLst/>
          </a:prstGeom>
          <a:noFill/>
          <a:ln w="19050">
            <a:solidFill>
              <a:srgbClr val="C00000"/>
            </a:solidFill>
            <a:prstDash val="sysDash"/>
          </a:ln>
        </p:spPr>
        <p:txBody>
          <a:bodyPr wrap="square" rtlCol="0" anchor="t">
            <a:spAutoFit/>
          </a:bodyPr>
          <a:lstStyle/>
          <a:p>
            <a:r>
              <a:rPr lang="zh-CN" altLang="en-US" sz="2400" b="1" dirty="0"/>
              <a:t>《国际联盟盟约》第五条规定:“除本盟约或本条约另有明文规定外，凡大会或理事会开会时之决议，应得出席会议之联盟会员国全体之同意。”而联合国安理会对干非程序事项或称实质性事项的决议表决，要求包括全体常任理事国在内的9个同意票，即任何一个常任理事国都享有否决权。这一</a:t>
            </a:r>
            <a:r>
              <a:rPr lang="zh-CN" altLang="en-US" sz="2400" b="1" dirty="0" smtClean="0"/>
              <a:t>变化</a:t>
            </a:r>
            <a:endParaRPr lang="en-US" altLang="zh-CN" sz="2400" b="1" dirty="0" smtClean="0"/>
          </a:p>
          <a:p>
            <a:r>
              <a:rPr lang="zh-CN" altLang="en-US" sz="2400" b="1" dirty="0" smtClean="0">
                <a:solidFill>
                  <a:srgbClr val="401BC0"/>
                </a:solidFill>
              </a:rPr>
              <a:t>A</a:t>
            </a:r>
            <a:r>
              <a:rPr lang="en-US" altLang="zh-CN" sz="2400" b="1" dirty="0">
                <a:solidFill>
                  <a:srgbClr val="401BC0"/>
                </a:solidFill>
              </a:rPr>
              <a:t>.</a:t>
            </a:r>
            <a:r>
              <a:rPr lang="zh-CN" altLang="en-US" sz="2400" b="1" dirty="0">
                <a:solidFill>
                  <a:srgbClr val="401BC0"/>
                </a:solidFill>
              </a:rPr>
              <a:t>有效避免了战争和冲突 </a:t>
            </a:r>
            <a:endParaRPr lang="zh-CN" altLang="en-US" sz="2400" b="1" dirty="0">
              <a:solidFill>
                <a:srgbClr val="401BC0"/>
              </a:solidFill>
            </a:endParaRPr>
          </a:p>
          <a:p>
            <a:r>
              <a:rPr lang="zh-CN" altLang="en-US" sz="2400" b="1" dirty="0">
                <a:solidFill>
                  <a:srgbClr val="401BC0"/>
                </a:solidFill>
              </a:rPr>
              <a:t>B.集体安全原则被放弃 </a:t>
            </a:r>
            <a:endParaRPr lang="zh-CN" altLang="en-US" sz="2400" b="1" dirty="0">
              <a:solidFill>
                <a:srgbClr val="401BC0"/>
              </a:solidFill>
            </a:endParaRPr>
          </a:p>
          <a:p>
            <a:r>
              <a:rPr lang="zh-CN" altLang="en-US" sz="2400" b="1" dirty="0">
                <a:solidFill>
                  <a:srgbClr val="401BC0"/>
                </a:solidFill>
              </a:rPr>
              <a:t>C</a:t>
            </a:r>
            <a:r>
              <a:rPr lang="en-US" altLang="zh-CN" sz="2400" b="1" dirty="0">
                <a:solidFill>
                  <a:srgbClr val="401BC0"/>
                </a:solidFill>
              </a:rPr>
              <a:t>.</a:t>
            </a:r>
            <a:r>
              <a:rPr lang="zh-CN" altLang="en-US" sz="2400" b="1" dirty="0">
                <a:solidFill>
                  <a:srgbClr val="401BC0"/>
                </a:solidFill>
              </a:rPr>
              <a:t>反映出多极化趋势加强 </a:t>
            </a:r>
            <a:endParaRPr lang="zh-CN" altLang="en-US" sz="2400" b="1" dirty="0">
              <a:solidFill>
                <a:srgbClr val="401BC0"/>
              </a:solidFill>
            </a:endParaRPr>
          </a:p>
          <a:p>
            <a:r>
              <a:rPr lang="zh-CN" altLang="en-US" sz="2400" b="1" dirty="0">
                <a:solidFill>
                  <a:srgbClr val="401BC0"/>
                </a:solidFill>
              </a:rPr>
              <a:t>D</a:t>
            </a:r>
            <a:r>
              <a:rPr lang="en-US" altLang="zh-CN" sz="2400" b="1" dirty="0">
                <a:solidFill>
                  <a:srgbClr val="401BC0"/>
                </a:solidFill>
              </a:rPr>
              <a:t>.</a:t>
            </a:r>
            <a:r>
              <a:rPr lang="zh-CN" altLang="en-US" sz="2400" b="1" dirty="0">
                <a:solidFill>
                  <a:srgbClr val="401BC0"/>
                </a:solidFill>
              </a:rPr>
              <a:t>突出了大国协调作用</a:t>
            </a:r>
            <a:endParaRPr lang="zh-CN" altLang="en-US" sz="2400" b="1" dirty="0">
              <a:solidFill>
                <a:srgbClr val="401BC0"/>
              </a:solidFill>
            </a:endParaRPr>
          </a:p>
        </p:txBody>
      </p:sp>
      <p:sp>
        <p:nvSpPr>
          <p:cNvPr id="3" name="文本框 2"/>
          <p:cNvSpPr txBox="1"/>
          <p:nvPr/>
        </p:nvSpPr>
        <p:spPr>
          <a:xfrm>
            <a:off x="6551712" y="3386455"/>
            <a:ext cx="5501559" cy="3415030"/>
          </a:xfrm>
          <a:prstGeom prst="rect">
            <a:avLst/>
          </a:prstGeom>
          <a:noFill/>
          <a:ln w="19050">
            <a:solidFill>
              <a:srgbClr val="C00000"/>
            </a:solidFill>
            <a:prstDash val="sysDash"/>
          </a:ln>
        </p:spPr>
        <p:txBody>
          <a:bodyPr wrap="square" rtlCol="0" anchor="t">
            <a:spAutoFit/>
          </a:bodyPr>
          <a:lstStyle/>
          <a:p>
            <a:r>
              <a:rPr lang="zh-CN" altLang="en-US" sz="2400" b="1" dirty="0"/>
              <a:t>《国际联盟盟约》规定决策时应符合如下原则:决策人(国)形式上都平等地享有决策权，任何一个否决行动，对决策方案能否最终通过都具有决定性的意义。这一</a:t>
            </a:r>
            <a:r>
              <a:rPr lang="zh-CN" altLang="en-US" sz="2400" b="1" dirty="0" smtClean="0"/>
              <a:t>规定</a:t>
            </a:r>
            <a:endParaRPr lang="zh-CN" altLang="en-US" sz="2400" b="1" dirty="0"/>
          </a:p>
          <a:p>
            <a:r>
              <a:rPr lang="zh-CN" altLang="en-US" sz="2400" b="1" dirty="0">
                <a:solidFill>
                  <a:srgbClr val="401BC0"/>
                </a:solidFill>
              </a:rPr>
              <a:t>A</a:t>
            </a:r>
            <a:r>
              <a:rPr lang="en-US" altLang="zh-CN" sz="2400" b="1" dirty="0">
                <a:solidFill>
                  <a:srgbClr val="401BC0"/>
                </a:solidFill>
              </a:rPr>
              <a:t>.</a:t>
            </a:r>
            <a:r>
              <a:rPr lang="zh-CN" altLang="en-US" sz="2400" b="1" dirty="0">
                <a:solidFill>
                  <a:srgbClr val="401BC0"/>
                </a:solidFill>
              </a:rPr>
              <a:t>削弱了欧洲对殖民地的掌控大 </a:t>
            </a:r>
            <a:endParaRPr lang="zh-CN" altLang="en-US" sz="2400" b="1" dirty="0">
              <a:solidFill>
                <a:srgbClr val="401BC0"/>
              </a:solidFill>
            </a:endParaRPr>
          </a:p>
          <a:p>
            <a:r>
              <a:rPr lang="zh-CN" altLang="en-US" sz="2400" b="1" dirty="0">
                <a:solidFill>
                  <a:srgbClr val="401BC0"/>
                </a:solidFill>
              </a:rPr>
              <a:t>B.制约了国联维护和平的效能 </a:t>
            </a:r>
            <a:endParaRPr lang="zh-CN" altLang="en-US" sz="2400" b="1" dirty="0">
              <a:solidFill>
                <a:srgbClr val="401BC0"/>
              </a:solidFill>
            </a:endParaRPr>
          </a:p>
          <a:p>
            <a:r>
              <a:rPr lang="zh-CN" altLang="en-US" sz="2400" b="1" dirty="0">
                <a:solidFill>
                  <a:srgbClr val="401BC0"/>
                </a:solidFill>
              </a:rPr>
              <a:t>C.有利于殖民地半殖民地的解放 </a:t>
            </a:r>
            <a:endParaRPr lang="zh-CN" altLang="en-US" sz="2400" b="1" dirty="0">
              <a:solidFill>
                <a:srgbClr val="401BC0"/>
              </a:solidFill>
            </a:endParaRPr>
          </a:p>
          <a:p>
            <a:r>
              <a:rPr lang="zh-CN" altLang="en-US" sz="2400" b="1" dirty="0">
                <a:solidFill>
                  <a:srgbClr val="401BC0"/>
                </a:solidFill>
              </a:rPr>
              <a:t>D.使国联逐渐摆脱大国的控制</a:t>
            </a:r>
            <a:endParaRPr lang="zh-CN" altLang="en-US" sz="2400" b="1" dirty="0">
              <a:solidFill>
                <a:srgbClr val="401BC0"/>
              </a:solidFill>
            </a:endParaRPr>
          </a:p>
        </p:txBody>
      </p:sp>
      <p:sp>
        <p:nvSpPr>
          <p:cNvPr id="4" name="文本框 3" descr="7b0a20202020227461726765744d6f64756c65223a202270726f636573734f6e6c696e65466f6e7473220a7d0a"/>
          <p:cNvSpPr txBox="1"/>
          <p:nvPr/>
        </p:nvSpPr>
        <p:spPr>
          <a:xfrm>
            <a:off x="166349" y="4494531"/>
            <a:ext cx="6385364" cy="2306955"/>
          </a:xfrm>
          <a:prstGeom prst="rect">
            <a:avLst/>
          </a:prstGeom>
          <a:solidFill>
            <a:schemeClr val="accent2">
              <a:lumMod val="20000"/>
              <a:lumOff val="80000"/>
            </a:schemeClr>
          </a:solidFill>
        </p:spPr>
        <p:txBody>
          <a:bodyPr wrap="square" rtlCol="0" anchor="t">
            <a:spAutoFit/>
          </a:bodyPr>
          <a:lstStyle/>
          <a:p>
            <a:pPr fontAlgn="auto">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积极：</a:t>
            </a: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开创了国际合作的新形式，顺应了世界整体发展趋势</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在维持国际和平与安全、恢复战后欧洲经济发展等方面发挥了一定的作用</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为联合国的建立奠定了基础</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descr="7b0a20202020227461726765744d6f64756c65223a202270726f636573734f6e6c696e65466f6e7473220a7d0a"/>
          <p:cNvSpPr txBox="1"/>
          <p:nvPr/>
        </p:nvSpPr>
        <p:spPr>
          <a:xfrm>
            <a:off x="6697109" y="173356"/>
            <a:ext cx="5493940" cy="3046095"/>
          </a:xfrm>
          <a:prstGeom prst="rect">
            <a:avLst/>
          </a:prstGeom>
          <a:solidFill>
            <a:schemeClr val="accent5">
              <a:lumMod val="20000"/>
              <a:lumOff val="80000"/>
            </a:schemeClr>
          </a:solidFill>
        </p:spPr>
        <p:txBody>
          <a:bodyPr wrap="square" rtlCol="0" anchor="t">
            <a:spAutoFit/>
          </a:bodyPr>
          <a:lstStyle/>
          <a:p>
            <a:pPr fontAlgn="auto">
              <a:lnSpc>
                <a:spcPct val="100000"/>
              </a:lnSpc>
            </a:pP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消极：</a:t>
            </a:r>
            <a:endPar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全体一致原则无法有效制止战争发生 </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成为英法维护自身利益、操纵国际事务的工具</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C.苏联、美国未加入</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缺乏普遍性和权威性</a:t>
            </a:r>
            <a:endParaRPr lang="zh-CN" altLang="en-US"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在制裁侵略、保卫世界和平方面没有发挥应有的作用</a:t>
            </a:r>
            <a:endParaRPr lang="zh-CN"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309819" y="2741295"/>
            <a:ext cx="686981" cy="1107996"/>
          </a:xfrm>
          <a:prstGeom prst="rect">
            <a:avLst/>
          </a:prstGeom>
          <a:noFill/>
        </p:spPr>
        <p:txBody>
          <a:bodyPr wrap="square" rtlCol="0">
            <a:spAutoFit/>
          </a:bodyPr>
          <a:lstStyle/>
          <a:p>
            <a:r>
              <a:rPr lang="en-US" altLang="zh-CN" sz="6600" b="1" dirty="0">
                <a:solidFill>
                  <a:srgbClr val="C00000"/>
                </a:solidFill>
                <a:latin typeface="方正粗宋简体" panose="02000000000000000000" charset="-122"/>
                <a:ea typeface="方正粗宋简体" panose="02000000000000000000" charset="-122"/>
              </a:rPr>
              <a:t>D</a:t>
            </a:r>
            <a:endParaRPr lang="en-US" altLang="zh-CN" sz="6600" b="1" dirty="0">
              <a:solidFill>
                <a:srgbClr val="C00000"/>
              </a:solidFill>
              <a:latin typeface="方正粗宋简体" panose="02000000000000000000" charset="-122"/>
              <a:ea typeface="方正粗宋简体" panose="02000000000000000000" charset="-122"/>
            </a:endParaRPr>
          </a:p>
        </p:txBody>
      </p:sp>
      <p:sp>
        <p:nvSpPr>
          <p:cNvPr id="6" name="文本框 5"/>
          <p:cNvSpPr txBox="1"/>
          <p:nvPr/>
        </p:nvSpPr>
        <p:spPr>
          <a:xfrm>
            <a:off x="11187243" y="4985385"/>
            <a:ext cx="686981" cy="830997"/>
          </a:xfrm>
          <a:prstGeom prst="rect">
            <a:avLst/>
          </a:prstGeom>
          <a:noFill/>
        </p:spPr>
        <p:txBody>
          <a:bodyPr wrap="square" rtlCol="0">
            <a:spAutoFit/>
          </a:bodyPr>
          <a:lstStyle/>
          <a:p>
            <a:r>
              <a:rPr lang="en-US" altLang="zh-CN" sz="4800" b="1" dirty="0">
                <a:solidFill>
                  <a:srgbClr val="C00000"/>
                </a:solidFill>
                <a:latin typeface="方正粗宋简体" panose="02000000000000000000" charset="-122"/>
                <a:ea typeface="方正粗宋简体" panose="02000000000000000000" charset="-122"/>
              </a:rPr>
              <a:t>B</a:t>
            </a:r>
            <a:endParaRPr lang="en-US" altLang="zh-CN" sz="4800" b="1" dirty="0">
              <a:solidFill>
                <a:srgbClr val="C00000"/>
              </a:solidFill>
              <a:latin typeface="方正粗宋简体" panose="02000000000000000000" charset="-122"/>
              <a:ea typeface="方正粗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901"/>
          <p:cNvSpPr txBox="1"/>
          <p:nvPr>
            <p:custDataLst>
              <p:tags r:id="rId2"/>
            </p:custDataLst>
          </p:nvPr>
        </p:nvSpPr>
        <p:spPr>
          <a:xfrm>
            <a:off x="2413979" y="155287"/>
            <a:ext cx="3686497" cy="584775"/>
          </a:xfrm>
          <a:prstGeom prst="rect">
            <a:avLst/>
          </a:prstGeom>
          <a:noFill/>
          <a:ln w="9525">
            <a:noFill/>
          </a:ln>
        </p:spPr>
        <p:txBody>
          <a:bodyPr wrap="square">
            <a:spAutoFit/>
          </a:bodyPr>
          <a:lstStyle>
            <a:defPPr>
              <a:defRPr lang="zh-CN"/>
            </a:defPPr>
            <a:lvl1pPr>
              <a:defRPr sz="3200" b="1">
                <a:solidFill>
                  <a:srgbClr val="CC0066"/>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t>一战对中国的影响</a:t>
            </a:r>
            <a:endParaRPr lang="zh-CN" altLang="en-US" dirty="0"/>
          </a:p>
        </p:txBody>
      </p:sp>
      <p:sp>
        <p:nvSpPr>
          <p:cNvPr id="8" name="Object 902"/>
          <p:cNvSpPr txBox="1"/>
          <p:nvPr>
            <p:custDataLst>
              <p:tags r:id="rId3"/>
            </p:custDataLst>
          </p:nvPr>
        </p:nvSpPr>
        <p:spPr>
          <a:xfrm>
            <a:off x="611489" y="1102073"/>
            <a:ext cx="11417509" cy="404420"/>
          </a:xfrm>
          <a:prstGeom prst="rect">
            <a:avLst/>
          </a:prstGeom>
        </p:spPr>
        <p:txBody>
          <a:bodyPr vert="horz" lIns="63478" tIns="25391" rIns="63478" bIns="25391" rtlCol="0" anchor="t" anchorCtr="0"/>
          <a:lstStyle/>
          <a:p>
            <a:pPr marL="0" algn="l" defTabSz="913765" fontAlgn="auto">
              <a:lnSpc>
                <a:spcPct val="120000"/>
              </a:lnSpc>
              <a:spcBef>
                <a:spcPct val="0"/>
              </a:spcBef>
              <a:spcAft>
                <a:spcPts val="800"/>
              </a:spcAft>
              <a:buClrTx/>
              <a:buSzTx/>
              <a:buFontTx/>
              <a:buNone/>
            </a:pPr>
            <a:r>
              <a:rPr lang="zh-CN" altLang="en-US" sz="2800" spc="220" noProof="0" dirty="0" smtClean="0">
                <a:ln w="3175">
                  <a:noFill/>
                  <a:prstDash val="dash"/>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政治</a:t>
            </a:r>
            <a:r>
              <a:rPr lang="zh-CN" altLang="en-US" sz="2800" b="1" spc="220" noProof="0" dirty="0" smtClean="0">
                <a:ln w="3175">
                  <a:noFill/>
                  <a:prstDash val="dash"/>
                </a:ln>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pc="220" noProof="0" dirty="0" smtClean="0">
                <a:ln w="3175">
                  <a:noFill/>
                  <a:prstDash val="dash"/>
                </a:ln>
                <a:effectLst/>
                <a:latin typeface="+mn-ea"/>
                <a:cs typeface="微软雅黑" panose="020B0503020204020204" pitchFamily="34" charset="-122"/>
              </a:rPr>
              <a:t>美日加紧争夺中国；以工代战；</a:t>
            </a:r>
            <a:r>
              <a:rPr lang="zh-CN" altLang="en-US" sz="2800" b="1" spc="160" dirty="0" smtClean="0">
                <a:ln w="3175">
                  <a:noFill/>
                  <a:prstDash val="dash"/>
                </a:ln>
                <a:effectLst/>
                <a:latin typeface="+mn-ea"/>
                <a:cs typeface="微软雅黑" panose="020B0503020204020204" pitchFamily="34" charset="-122"/>
              </a:rPr>
              <a:t>引发五四爱国运动；</a:t>
            </a:r>
            <a:endParaRPr lang="zh-CN" altLang="en-US" sz="2800" b="1" spc="160" dirty="0" smtClean="0">
              <a:ln w="3175">
                <a:noFill/>
                <a:prstDash val="dash"/>
              </a:ln>
              <a:effectLst/>
              <a:latin typeface="+mn-ea"/>
              <a:cs typeface="微软雅黑" panose="020B0503020204020204" pitchFamily="34" charset="-122"/>
            </a:endParaRPr>
          </a:p>
        </p:txBody>
      </p:sp>
      <p:sp>
        <p:nvSpPr>
          <p:cNvPr id="11" name="Title 6"/>
          <p:cNvSpPr txBox="1"/>
          <p:nvPr>
            <p:custDataLst>
              <p:tags r:id="rId4"/>
            </p:custDataLst>
          </p:nvPr>
        </p:nvSpPr>
        <p:spPr>
          <a:xfrm>
            <a:off x="619030" y="1705945"/>
            <a:ext cx="10967562" cy="565790"/>
          </a:xfrm>
          <a:prstGeom prst="rect">
            <a:avLst/>
          </a:prstGeom>
          <a:noFill/>
          <a:ln w="3175">
            <a:noFill/>
            <a:prstDash val="dash"/>
          </a:ln>
        </p:spPr>
        <p:txBody>
          <a:bodyPr wrap="square" lIns="63478" tIns="25391" rIns="63478" bIns="25391" anchor="b"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R="0" lvl="0" indent="0">
              <a:lnSpc>
                <a:spcPct val="120000"/>
              </a:lnSpc>
              <a:spcAft>
                <a:spcPts val="800"/>
              </a:spcAft>
            </a:pPr>
            <a:r>
              <a:rPr kumimoji="0" lang="zh-CN" altLang="en-US" sz="2800" i="0" spc="220" noProof="0" dirty="0">
                <a:ln w="3175">
                  <a:noFill/>
                  <a:prstDash val="dash"/>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经济</a:t>
            </a:r>
            <a:r>
              <a:rPr kumimoji="0" lang="zh-CN" altLang="en-US" sz="2800" b="1" i="0" spc="220" noProof="0" dirty="0">
                <a:ln w="3175">
                  <a:noFill/>
                  <a:prstDash val="dash"/>
                </a:ln>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pc="220" dirty="0">
                <a:ln w="3175">
                  <a:noFill/>
                  <a:prstDash val="dash"/>
                </a:ln>
                <a:latin typeface="+mn-ea"/>
                <a:cs typeface="微软雅黑" panose="020B0503020204020204" pitchFamily="34" charset="-122"/>
                <a:sym typeface="+mn-ea"/>
              </a:rPr>
              <a:t>一战期间，民族资本主义短暂的春天；一战后，萧条下去</a:t>
            </a:r>
            <a:r>
              <a:rPr lang="zh-CN" altLang="en-US" sz="2800" b="1" spc="220" dirty="0" smtClean="0">
                <a:ln w="3175">
                  <a:noFill/>
                  <a:prstDash val="dash"/>
                </a:ln>
                <a:latin typeface="+mn-ea"/>
                <a:cs typeface="微软雅黑" panose="020B0503020204020204" pitchFamily="34" charset="-122"/>
                <a:sym typeface="+mn-ea"/>
              </a:rPr>
              <a:t>；</a:t>
            </a:r>
            <a:endParaRPr lang="zh-CN" altLang="en-US" sz="2800" b="1" spc="220" dirty="0">
              <a:ln w="3175">
                <a:noFill/>
                <a:prstDash val="dash"/>
              </a:ln>
              <a:latin typeface="+mn-ea"/>
              <a:cs typeface="微软雅黑" panose="020B0503020204020204" pitchFamily="34" charset="-122"/>
            </a:endParaRPr>
          </a:p>
        </p:txBody>
      </p:sp>
      <p:sp>
        <p:nvSpPr>
          <p:cNvPr id="9" name="Title 6"/>
          <p:cNvSpPr txBox="1"/>
          <p:nvPr>
            <p:custDataLst>
              <p:tags r:id="rId5"/>
            </p:custDataLst>
          </p:nvPr>
        </p:nvSpPr>
        <p:spPr>
          <a:xfrm>
            <a:off x="611426" y="2305935"/>
            <a:ext cx="10967562" cy="925830"/>
          </a:xfrm>
          <a:prstGeom prst="rect">
            <a:avLst/>
          </a:prstGeom>
          <a:noFill/>
          <a:ln w="3175">
            <a:noFill/>
            <a:prstDash val="dash"/>
          </a:ln>
        </p:spPr>
        <p:txBody>
          <a:bodyPr wrap="square" lIns="63478" tIns="25391" rIns="63478" bIns="25391" anchor="b"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ct val="0"/>
              </a:spcAft>
              <a:buSzTx/>
              <a:buFontTx/>
              <a:buNone/>
            </a:pPr>
            <a:r>
              <a:rPr kumimoji="0" lang="zh-CN" altLang="en-US" sz="2800" i="0" spc="220" noProof="0" dirty="0">
                <a:ln w="3175">
                  <a:noFill/>
                  <a:prstDash val="dash"/>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思想</a:t>
            </a:r>
            <a:r>
              <a:rPr kumimoji="0" lang="zh-CN" altLang="en-US" sz="2800" b="1" i="0" spc="220" noProof="0" dirty="0">
                <a:ln w="3175">
                  <a:noFill/>
                  <a:prstDash val="dash"/>
                </a:ln>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pc="220" dirty="0">
                <a:ln w="3175">
                  <a:noFill/>
                  <a:prstDash val="dash"/>
                </a:ln>
                <a:latin typeface="+mn-ea"/>
                <a:cs typeface="微软雅黑" panose="020B0503020204020204" pitchFamily="34" charset="-122"/>
                <a:sym typeface="+mn-ea"/>
              </a:rPr>
              <a:t>一战中俄国爆发十月革命，促进马克思主义在中国的传播；部分知识分子开始反思西方</a:t>
            </a:r>
            <a:r>
              <a:rPr lang="zh-CN" altLang="en-US" sz="2800" b="1" spc="220" dirty="0" smtClean="0">
                <a:ln w="3175">
                  <a:noFill/>
                  <a:prstDash val="dash"/>
                </a:ln>
                <a:latin typeface="+mn-ea"/>
                <a:cs typeface="微软雅黑" panose="020B0503020204020204" pitchFamily="34" charset="-122"/>
                <a:sym typeface="+mn-ea"/>
              </a:rPr>
              <a:t>资本主义；</a:t>
            </a:r>
            <a:endParaRPr lang="zh-CN" altLang="en-US" sz="2800" b="1" spc="220" dirty="0">
              <a:ln w="3175">
                <a:noFill/>
                <a:prstDash val="dash"/>
              </a:ln>
              <a:latin typeface="+mn-ea"/>
              <a:cs typeface="微软雅黑" panose="020B0503020204020204" pitchFamily="34" charset="-122"/>
            </a:endParaRPr>
          </a:p>
        </p:txBody>
      </p:sp>
      <p:sp>
        <p:nvSpPr>
          <p:cNvPr id="12" name="Title 6"/>
          <p:cNvSpPr txBox="1"/>
          <p:nvPr>
            <p:custDataLst>
              <p:tags r:id="rId6"/>
            </p:custDataLst>
          </p:nvPr>
        </p:nvSpPr>
        <p:spPr>
          <a:xfrm>
            <a:off x="611426" y="3231765"/>
            <a:ext cx="10967562" cy="925830"/>
          </a:xfrm>
          <a:prstGeom prst="rect">
            <a:avLst/>
          </a:prstGeom>
          <a:noFill/>
          <a:ln w="3175">
            <a:noFill/>
            <a:prstDash val="dash"/>
          </a:ln>
        </p:spPr>
        <p:txBody>
          <a:bodyPr wrap="square" lIns="63478" tIns="25391" rIns="63478" bIns="25391" anchor="b"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ct val="0"/>
              </a:spcBef>
              <a:spcAft>
                <a:spcPct val="0"/>
              </a:spcAft>
              <a:buSzTx/>
              <a:buFontTx/>
              <a:buNone/>
            </a:pPr>
            <a:r>
              <a:rPr kumimoji="0" lang="zh-CN" altLang="en-US" sz="2800" i="0" spc="220" noProof="0" dirty="0">
                <a:ln w="3175">
                  <a:noFill/>
                  <a:prstDash val="dash"/>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外交</a:t>
            </a:r>
            <a:r>
              <a:rPr kumimoji="0" lang="zh-CN" altLang="en-US" sz="2800" b="1" i="0" spc="220" noProof="0" dirty="0">
                <a:ln w="3175">
                  <a:noFill/>
                  <a:prstDash val="dash"/>
                </a:ln>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pc="220" dirty="0">
                <a:ln w="3175">
                  <a:noFill/>
                  <a:prstDash val="dash"/>
                </a:ln>
                <a:latin typeface="+mn-ea"/>
                <a:cs typeface="微软雅黑" panose="020B0503020204020204" pitchFamily="34" charset="-122"/>
                <a:sym typeface="+mn-ea"/>
              </a:rPr>
              <a:t>促使中国外交政策从消极走向积极，“民意外交”和“侨务外交”，成为政府对外政策使不得不兼顾的</a:t>
            </a:r>
            <a:r>
              <a:rPr lang="zh-CN" altLang="en-US" sz="2800" b="1" spc="220" dirty="0" smtClean="0">
                <a:ln w="3175">
                  <a:noFill/>
                  <a:prstDash val="dash"/>
                </a:ln>
                <a:latin typeface="+mn-ea"/>
                <a:cs typeface="微软雅黑" panose="020B0503020204020204" pitchFamily="34" charset="-122"/>
                <a:sym typeface="+mn-ea"/>
              </a:rPr>
              <a:t>因素。</a:t>
            </a:r>
            <a:endParaRPr lang="zh-CN" altLang="en-US" sz="2800" b="1" spc="220" dirty="0">
              <a:ln w="3175">
                <a:noFill/>
                <a:prstDash val="dash"/>
              </a:ln>
              <a:latin typeface="+mn-ea"/>
              <a:cs typeface="微软雅黑" panose="020B0503020204020204" pitchFamily="34" charset="-122"/>
            </a:endParaRPr>
          </a:p>
        </p:txBody>
      </p:sp>
      <p:sp>
        <p:nvSpPr>
          <p:cNvPr id="15" name="Title 6"/>
          <p:cNvSpPr txBox="1"/>
          <p:nvPr>
            <p:custDataLst>
              <p:tags r:id="rId7"/>
            </p:custDataLst>
          </p:nvPr>
        </p:nvSpPr>
        <p:spPr>
          <a:xfrm>
            <a:off x="989142" y="3997359"/>
            <a:ext cx="3350565" cy="2964476"/>
          </a:xfrm>
          <a:prstGeom prst="rect">
            <a:avLst/>
          </a:prstGeom>
          <a:noFill/>
          <a:ln w="3175">
            <a:noFill/>
            <a:prstDash val="dash"/>
          </a:ln>
        </p:spPr>
        <p:txBody>
          <a:bodyPr wrap="square" lIns="63478" tIns="25391" rIns="63478" bIns="25391"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ct val="0"/>
              </a:spcBef>
              <a:spcAft>
                <a:spcPts val="800"/>
              </a:spcAft>
              <a:buSzTx/>
            </a:pPr>
            <a:endParaRPr lang="zh-CN" altLang="en-US" sz="2400" spc="16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2" name="图片 51"/>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4740293" y="4435475"/>
            <a:ext cx="3620934" cy="2092960"/>
          </a:xfrm>
          <a:prstGeom prst="rect">
            <a:avLst/>
          </a:prstGeom>
          <a:ln>
            <a:solidFill>
              <a:schemeClr val="accent1"/>
            </a:solidFill>
          </a:ln>
        </p:spPr>
      </p:pic>
      <p:pic>
        <p:nvPicPr>
          <p:cNvPr id="19" name="Picture 6"/>
          <p:cNvPicPr>
            <a:picLocks noChangeAspect="1" noChangeArrowheads="1"/>
          </p:cNvPicPr>
          <p:nvPr>
            <p:custDataLst>
              <p:tags r:id="rId10"/>
            </p:custDataLst>
          </p:nvPr>
        </p:nvPicPr>
        <p:blipFill>
          <a:blip r:embed="rId11"/>
          <a:stretch>
            <a:fillRect/>
          </a:stretch>
        </p:blipFill>
        <p:spPr bwMode="auto">
          <a:xfrm>
            <a:off x="726981" y="4364990"/>
            <a:ext cx="3420300" cy="2092960"/>
          </a:xfrm>
          <a:prstGeom prst="rect">
            <a:avLst/>
          </a:prstGeom>
          <a:noFill/>
          <a:ln>
            <a:solidFill>
              <a:schemeClr val="accent1"/>
            </a:solidFill>
          </a:ln>
        </p:spPr>
      </p:pic>
      <p:pic>
        <p:nvPicPr>
          <p:cNvPr id="20" name="Picture 4"/>
          <p:cNvPicPr>
            <a:picLocks noChangeAspect="1" noChangeArrowheads="1"/>
          </p:cNvPicPr>
          <p:nvPr>
            <p:custDataLst>
              <p:tags r:id="rId12"/>
            </p:custDataLst>
          </p:nvPr>
        </p:nvPicPr>
        <p:blipFill>
          <a:blip r:embed="rId13"/>
          <a:stretch>
            <a:fillRect/>
          </a:stretch>
        </p:blipFill>
        <p:spPr bwMode="auto">
          <a:xfrm>
            <a:off x="8954874" y="4430395"/>
            <a:ext cx="2624114" cy="2098040"/>
          </a:xfrm>
          <a:prstGeom prst="rect">
            <a:avLst/>
          </a:prstGeom>
          <a:noFill/>
        </p:spPr>
      </p:pic>
    </p:spTree>
    <p:custDataLst>
      <p:tags r:id="rId1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0" y="188640"/>
            <a:ext cx="2952328" cy="584775"/>
          </a:xfrm>
          <a:prstGeom prst="rect">
            <a:avLst/>
          </a:prstGeom>
          <a:noFill/>
        </p:spPr>
        <p:txBody>
          <a:bodyPr wrap="square" rtlCol="0">
            <a:spAutoFit/>
          </a:bodyPr>
          <a:lstStyle/>
          <a:p>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0000FF"/>
                </a:solidFill>
              </a:rPr>
              <a:t>时空坐标</a:t>
            </a:r>
            <a:r>
              <a:rPr lang="en-US" altLang="zh-CN" sz="3200" b="1" dirty="0" smtClean="0">
                <a:solidFill>
                  <a:srgbClr val="0000FF"/>
                </a:solidFill>
                <a:latin typeface="微软雅黑" panose="020B0503020204020204" pitchFamily="34" charset="-122"/>
                <a:ea typeface="微软雅黑" panose="020B0503020204020204" pitchFamily="34" charset="-122"/>
              </a:rPr>
              <a:t>】</a:t>
            </a:r>
            <a:endParaRPr lang="zh-CN" altLang="en-US" sz="3200" b="1" dirty="0">
              <a:solidFill>
                <a:srgbClr val="0000FF"/>
              </a:solidFill>
            </a:endParaRPr>
          </a:p>
        </p:txBody>
      </p:sp>
      <p:pic>
        <p:nvPicPr>
          <p:cNvPr id="5" name="图片 4"/>
          <p:cNvPicPr>
            <a:picLocks noChangeAspect="1"/>
          </p:cNvPicPr>
          <p:nvPr>
            <p:custDataLst>
              <p:tags r:id="rId1"/>
            </p:custDataLst>
          </p:nvPr>
        </p:nvPicPr>
        <p:blipFill>
          <a:blip r:embed="rId2"/>
          <a:stretch>
            <a:fillRect/>
          </a:stretch>
        </p:blipFill>
        <p:spPr>
          <a:xfrm>
            <a:off x="334566" y="934156"/>
            <a:ext cx="11593288" cy="5447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图片 2"/>
          <p:cNvPicPr>
            <a:picLocks noChangeAspect="1"/>
          </p:cNvPicPr>
          <p:nvPr/>
        </p:nvPicPr>
        <p:blipFill>
          <a:blip r:embed="rId1"/>
          <a:srcRect b="15910"/>
          <a:stretch>
            <a:fillRect/>
          </a:stretch>
        </p:blipFill>
        <p:spPr>
          <a:xfrm>
            <a:off x="8455710" y="633000"/>
            <a:ext cx="3342839" cy="3604023"/>
          </a:xfrm>
          <a:prstGeom prst="rect">
            <a:avLst/>
          </a:prstGeom>
          <a:noFill/>
          <a:ln w="9525">
            <a:noFill/>
          </a:ln>
        </p:spPr>
      </p:pic>
      <p:sp>
        <p:nvSpPr>
          <p:cNvPr id="72706" name="文本框 4"/>
          <p:cNvSpPr txBox="1"/>
          <p:nvPr/>
        </p:nvSpPr>
        <p:spPr>
          <a:xfrm>
            <a:off x="352872" y="755624"/>
            <a:ext cx="7961284" cy="1846647"/>
          </a:xfrm>
          <a:prstGeom prst="rect">
            <a:avLst/>
          </a:prstGeom>
          <a:noFill/>
          <a:ln w="9525" cap="flat" cmpd="sng">
            <a:solidFill>
              <a:srgbClr val="FF3300"/>
            </a:solidFill>
            <a:prstDash val="solid"/>
            <a:round/>
            <a:headEnd type="none" w="med" len="med"/>
            <a:tailEnd type="none" w="med" len="med"/>
          </a:ln>
        </p:spPr>
        <p:txBody>
          <a:bodyPr wrap="square" lIns="121908" tIns="60954" rIns="121908" bIns="60954">
            <a:spAutoFit/>
          </a:bodyPr>
          <a:lstStyle/>
          <a:p>
            <a:r>
              <a:rPr lang="en-US" altLang="zh-CN" sz="2800" b="1" dirty="0">
                <a:latin typeface="楷体" panose="02010609060101010101" pitchFamily="49" charset="-122"/>
                <a:ea typeface="楷体" panose="02010609060101010101" pitchFamily="49" charset="-122"/>
              </a:rPr>
              <a:t>    2009</a:t>
            </a:r>
            <a:r>
              <a:rPr lang="zh-CN" altLang="en-US" sz="2800" b="1" dirty="0">
                <a:latin typeface="楷体" panose="02010609060101010101" pitchFamily="49" charset="-122"/>
                <a:ea typeface="楷体" panose="02010609060101010101" pitchFamily="49" charset="-122"/>
              </a:rPr>
              <a:t>年，英国最后一名一战老兵哈里</a:t>
            </a:r>
            <a:r>
              <a:rPr lang="zh-CN" altLang="en-US" sz="2800" b="1" dirty="0">
                <a:latin typeface="Calibri" panose="020F0502020204030204" pitchFamily="34" charset="0"/>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帕奇去世，终年111岁。</a:t>
            </a:r>
            <a:r>
              <a:rPr lang="zh-CN" altLang="en-US" sz="2800" b="1" dirty="0">
                <a:latin typeface="楷体" panose="02010609060101010101" pitchFamily="49" charset="-122"/>
                <a:ea typeface="楷体" panose="02010609060101010101" pitchFamily="49" charset="-122"/>
                <a:sym typeface="等线" panose="02010600030101010101" pitchFamily="2" charset="-122"/>
              </a:rPr>
              <a:t>哈里</a:t>
            </a:r>
            <a:r>
              <a:rPr lang="zh-CN" altLang="en-US" sz="2800" b="1" dirty="0">
                <a:latin typeface="Calibri" panose="020F0502020204030204" pitchFamily="34" charset="0"/>
                <a:ea typeface="楷体" panose="02010609060101010101" pitchFamily="49" charset="-122"/>
                <a:sym typeface="等线" panose="02010600030101010101" pitchFamily="2" charset="-122"/>
              </a:rPr>
              <a:t>∙</a:t>
            </a:r>
            <a:r>
              <a:rPr lang="zh-CN" altLang="en-US" sz="2800" b="1" dirty="0">
                <a:latin typeface="楷体" panose="02010609060101010101" pitchFamily="49" charset="-122"/>
                <a:ea typeface="楷体" panose="02010609060101010101" pitchFamily="49" charset="-122"/>
                <a:sym typeface="等线" panose="02010600030101010101" pitchFamily="2" charset="-122"/>
              </a:rPr>
              <a:t>帕奇晚年在接受采访时曾说：</a:t>
            </a:r>
            <a:r>
              <a:rPr lang="en-US" altLang="zh-CN" sz="2800" b="1" dirty="0">
                <a:latin typeface="楷体" panose="02010609060101010101" pitchFamily="49" charset="-122"/>
                <a:ea typeface="楷体" panose="02010609060101010101" pitchFamily="49" charset="-122"/>
                <a:sym typeface="等线" panose="02010600030101010101" pitchFamily="2" charset="-122"/>
              </a:rPr>
              <a:t>“</a:t>
            </a:r>
            <a:r>
              <a:rPr lang="zh-CN" altLang="en-US" sz="2800" b="1" dirty="0">
                <a:solidFill>
                  <a:srgbClr val="FF0000"/>
                </a:solidFill>
                <a:latin typeface="楷体" panose="02010609060101010101" pitchFamily="49" charset="-122"/>
                <a:ea typeface="楷体" panose="02010609060101010101" pitchFamily="49" charset="-122"/>
                <a:sym typeface="等线" panose="02010600030101010101" pitchFamily="2" charset="-122"/>
              </a:rPr>
              <a:t>战争是不值得的，不值得为之付出一个人的生命，更别说成千上万人的生命了。</a:t>
            </a:r>
            <a:r>
              <a:rPr lang="en-US" altLang="zh-CN" sz="2800" b="1" dirty="0">
                <a:latin typeface="楷体" panose="02010609060101010101" pitchFamily="49" charset="-122"/>
                <a:ea typeface="楷体" panose="02010609060101010101" pitchFamily="49" charset="-122"/>
                <a:sym typeface="等线" panose="02010600030101010101" pitchFamily="2" charset="-122"/>
              </a:rPr>
              <a:t>”</a:t>
            </a:r>
            <a:endParaRPr lang="en-US" altLang="zh-CN" sz="2800" b="1" dirty="0">
              <a:latin typeface="楷体" panose="02010609060101010101" pitchFamily="49" charset="-122"/>
              <a:ea typeface="楷体" panose="02010609060101010101" pitchFamily="49" charset="-122"/>
              <a:sym typeface="等线" panose="02010600030101010101" pitchFamily="2" charset="-122"/>
            </a:endParaRPr>
          </a:p>
        </p:txBody>
      </p:sp>
      <p:sp>
        <p:nvSpPr>
          <p:cNvPr id="72707" name="文本框 1"/>
          <p:cNvSpPr txBox="1"/>
          <p:nvPr/>
        </p:nvSpPr>
        <p:spPr>
          <a:xfrm>
            <a:off x="8455710" y="4265972"/>
            <a:ext cx="3317144" cy="553997"/>
          </a:xfrm>
          <a:prstGeom prst="rect">
            <a:avLst/>
          </a:prstGeom>
          <a:noFill/>
          <a:ln w="9525">
            <a:noFill/>
          </a:ln>
        </p:spPr>
        <p:txBody>
          <a:bodyPr wrap="none" lIns="121908" tIns="60954" rIns="121908" bIns="60954">
            <a:spAutoFit/>
          </a:bodyPr>
          <a:lstStyle/>
          <a:p>
            <a:r>
              <a:rPr lang="zh-CN" altLang="en-US" sz="2800" b="1" dirty="0">
                <a:latin typeface="宋体" panose="02010600030101010101" pitchFamily="2" charset="-122"/>
                <a:ea typeface="宋体" panose="02010600030101010101" pitchFamily="2" charset="-122"/>
                <a:sym typeface="等线" panose="02010600030101010101" pitchFamily="2" charset="-122"/>
              </a:rPr>
              <a:t>一战老兵哈里∙帕奇</a:t>
            </a:r>
            <a:endParaRPr lang="zh-CN" altLang="en-US" sz="2800" b="1" dirty="0">
              <a:latin typeface="宋体" panose="02010600030101010101" pitchFamily="2" charset="-122"/>
              <a:ea typeface="宋体" panose="02010600030101010101" pitchFamily="2" charset="-122"/>
              <a:sym typeface="等线" panose="02010600030101010101" pitchFamily="2" charset="-122"/>
            </a:endParaRPr>
          </a:p>
        </p:txBody>
      </p:sp>
      <p:pic>
        <p:nvPicPr>
          <p:cNvPr id="72708" name="图片 7"/>
          <p:cNvPicPr>
            <a:picLocks noChangeAspect="1"/>
          </p:cNvPicPr>
          <p:nvPr/>
        </p:nvPicPr>
        <p:blipFill>
          <a:blip r:embed="rId2"/>
          <a:stretch>
            <a:fillRect/>
          </a:stretch>
        </p:blipFill>
        <p:spPr>
          <a:xfrm>
            <a:off x="538593" y="2742445"/>
            <a:ext cx="7589842" cy="2033588"/>
          </a:xfrm>
          <a:prstGeom prst="rect">
            <a:avLst/>
          </a:prstGeom>
          <a:noFill/>
          <a:ln w="9525">
            <a:noFill/>
          </a:ln>
        </p:spPr>
      </p:pic>
      <p:sp>
        <p:nvSpPr>
          <p:cNvPr id="10" name="矩形 9"/>
          <p:cNvSpPr/>
          <p:nvPr/>
        </p:nvSpPr>
        <p:spPr>
          <a:xfrm>
            <a:off x="396570" y="4828040"/>
            <a:ext cx="9872316" cy="561975"/>
          </a:xfrm>
          <a:prstGeom prst="rect">
            <a:avLst/>
          </a:prstGeom>
          <a:noFill/>
          <a:ln w="9525">
            <a:noFill/>
          </a:ln>
        </p:spPr>
        <p:txBody>
          <a:bodyPr lIns="121908" tIns="60954" rIns="121908" bIns="60954"/>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indent="0" defTabSz="1219200">
              <a:lnSpc>
                <a:spcPct val="110000"/>
              </a:lnSpc>
              <a:buNone/>
              <a:defRPr/>
            </a:pPr>
            <a:r>
              <a:rPr lang="zh-CN" altLang="en-US" sz="3500" b="1" dirty="0">
                <a:solidFill>
                  <a:srgbClr val="FF0000"/>
                </a:solidFill>
                <a:latin typeface="黑体" panose="02010609060101010101" pitchFamily="49" charset="-122"/>
                <a:ea typeface="黑体" panose="02010609060101010101" pitchFamily="49" charset="-122"/>
                <a:cs typeface="方正魏碑简体" charset="-122"/>
                <a:sym typeface="+mn-ea"/>
              </a:rPr>
              <a:t>科技</a:t>
            </a:r>
            <a:r>
              <a:rPr lang="zh-CN" altLang="en-US" sz="3500" b="1" dirty="0">
                <a:solidFill>
                  <a:prstClr val="black"/>
                </a:solidFill>
                <a:latin typeface="黑体" panose="02010609060101010101" pitchFamily="49" charset="-122"/>
                <a:ea typeface="黑体" panose="02010609060101010101" pitchFamily="49" charset="-122"/>
                <a:cs typeface="方正魏碑简体" charset="-122"/>
                <a:sym typeface="+mn-ea"/>
              </a:rPr>
              <a:t>究竟应当如何合理利用才能</a:t>
            </a:r>
            <a:r>
              <a:rPr lang="zh-CN" altLang="en-US" sz="3500" b="1" dirty="0">
                <a:solidFill>
                  <a:srgbClr val="FF0000"/>
                </a:solidFill>
                <a:latin typeface="黑体" panose="02010609060101010101" pitchFamily="49" charset="-122"/>
                <a:ea typeface="黑体" panose="02010609060101010101" pitchFamily="49" charset="-122"/>
                <a:cs typeface="方正魏碑简体" charset="-122"/>
                <a:sym typeface="+mn-ea"/>
              </a:rPr>
              <a:t>造福</a:t>
            </a:r>
            <a:r>
              <a:rPr lang="zh-CN" altLang="en-US" sz="3500" b="1" dirty="0">
                <a:solidFill>
                  <a:prstClr val="black"/>
                </a:solidFill>
                <a:latin typeface="黑体" panose="02010609060101010101" pitchFamily="49" charset="-122"/>
                <a:ea typeface="黑体" panose="02010609060101010101" pitchFamily="49" charset="-122"/>
                <a:cs typeface="方正魏碑简体" charset="-122"/>
                <a:sym typeface="+mn-ea"/>
              </a:rPr>
              <a:t>而不是</a:t>
            </a:r>
            <a:r>
              <a:rPr lang="zh-CN" altLang="en-US" sz="3500" b="1" dirty="0">
                <a:solidFill>
                  <a:srgbClr val="FF0000"/>
                </a:solidFill>
                <a:latin typeface="黑体" panose="02010609060101010101" pitchFamily="49" charset="-122"/>
                <a:ea typeface="黑体" panose="02010609060101010101" pitchFamily="49" charset="-122"/>
                <a:cs typeface="方正魏碑简体" charset="-122"/>
                <a:sym typeface="+mn-ea"/>
              </a:rPr>
              <a:t>造祸</a:t>
            </a:r>
            <a:r>
              <a:rPr lang="zh-CN" altLang="en-US" sz="3500" b="1" dirty="0">
                <a:solidFill>
                  <a:prstClr val="black"/>
                </a:solidFill>
                <a:latin typeface="黑体" panose="02010609060101010101" pitchFamily="49" charset="-122"/>
                <a:ea typeface="黑体" panose="02010609060101010101" pitchFamily="49" charset="-122"/>
                <a:cs typeface="方正魏碑简体" charset="-122"/>
                <a:sym typeface="+mn-ea"/>
              </a:rPr>
              <a:t>？</a:t>
            </a:r>
            <a:endParaRPr lang="zh-CN" altLang="en-US" sz="3500" b="1" dirty="0">
              <a:solidFill>
                <a:prstClr val="black"/>
              </a:solidFill>
              <a:latin typeface="黑体" panose="02010609060101010101" pitchFamily="49" charset="-122"/>
              <a:ea typeface="黑体" panose="02010609060101010101" pitchFamily="49" charset="-122"/>
              <a:cs typeface="方正魏碑简体" charset="-122"/>
              <a:sym typeface="+mn-ea"/>
            </a:endParaRPr>
          </a:p>
        </p:txBody>
      </p:sp>
      <p:sp>
        <p:nvSpPr>
          <p:cNvPr id="11" name="矩形 10"/>
          <p:cNvSpPr/>
          <p:nvPr/>
        </p:nvSpPr>
        <p:spPr>
          <a:xfrm>
            <a:off x="417885" y="5390015"/>
            <a:ext cx="9936654" cy="561975"/>
          </a:xfrm>
          <a:prstGeom prst="rect">
            <a:avLst/>
          </a:prstGeom>
          <a:noFill/>
          <a:ln w="9525">
            <a:noFill/>
          </a:ln>
        </p:spPr>
        <p:txBody>
          <a:bodyPr lIns="121908" tIns="60954" rIns="121908" bIns="60954"/>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indent="0" defTabSz="1219200">
              <a:lnSpc>
                <a:spcPct val="110000"/>
              </a:lnSpc>
              <a:buNone/>
              <a:defRPr/>
            </a:pP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民众</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究竟怎样对待民族主义才是</a:t>
            </a: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爱国</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而不是</a:t>
            </a: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祸国</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L="0" indent="0" defTabSz="1219200">
              <a:lnSpc>
                <a:spcPct val="140000"/>
              </a:lnSpc>
              <a:buNone/>
              <a:defRPr/>
            </a:pPr>
            <a:endPar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2" name="矩形 11"/>
          <p:cNvSpPr/>
          <p:nvPr/>
        </p:nvSpPr>
        <p:spPr>
          <a:xfrm>
            <a:off x="417885" y="5951990"/>
            <a:ext cx="9872316" cy="561975"/>
          </a:xfrm>
          <a:prstGeom prst="rect">
            <a:avLst/>
          </a:prstGeom>
          <a:noFill/>
          <a:ln w="9525">
            <a:noFill/>
          </a:ln>
        </p:spPr>
        <p:txBody>
          <a:bodyPr lIns="121908" tIns="60954" rIns="121908" bIns="60954"/>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indent="0" defTabSz="1219200">
              <a:lnSpc>
                <a:spcPct val="110000"/>
              </a:lnSpc>
              <a:buNone/>
              <a:defRPr/>
            </a:pP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矛盾</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究竟应当如何解决才能带来</a:t>
            </a: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和平</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而不是</a:t>
            </a:r>
            <a:r>
              <a:rPr lang="zh-CN" altLang="en-US" sz="35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战争</a:t>
            </a:r>
            <a:r>
              <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5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TextBox 3"/>
          <p:cNvSpPr txBox="1"/>
          <p:nvPr/>
        </p:nvSpPr>
        <p:spPr>
          <a:xfrm>
            <a:off x="4231084" y="116632"/>
            <a:ext cx="4465585" cy="656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4" rIns="121908" bIns="60954" rtlCol="0">
            <a:spAutoFit/>
          </a:bodyPr>
          <a:lstStyle/>
          <a:p>
            <a:r>
              <a:rPr lang="zh-CN" altLang="en-US" sz="3500" b="1" dirty="0" smtClean="0">
                <a:solidFill>
                  <a:srgbClr val="CC0066"/>
                </a:solidFill>
                <a:latin typeface="黑体" panose="02010609060101010101" pitchFamily="49" charset="-122"/>
                <a:ea typeface="黑体" panose="02010609060101010101" pitchFamily="49" charset="-122"/>
              </a:rPr>
              <a:t>对</a:t>
            </a:r>
            <a:r>
              <a:rPr lang="zh-CN" altLang="en-US" sz="3500" b="1" dirty="0">
                <a:solidFill>
                  <a:srgbClr val="CC0066"/>
                </a:solidFill>
                <a:latin typeface="黑体" panose="02010609060101010101" pitchFamily="49" charset="-122"/>
                <a:ea typeface="黑体" panose="02010609060101010101" pitchFamily="49" charset="-122"/>
              </a:rPr>
              <a:t>一战的反思</a:t>
            </a:r>
            <a:endParaRPr lang="zh-CN" altLang="en-US" sz="3500" b="1" dirty="0">
              <a:solidFill>
                <a:srgbClr val="CC0066"/>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bldLvl="0"/>
      <p:bldP spid="1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285750" y="910590"/>
          <a:ext cx="11425555" cy="4309745"/>
        </p:xfrm>
        <a:graphic>
          <a:graphicData uri="http://schemas.openxmlformats.org/drawingml/2006/table">
            <a:tbl>
              <a:tblPr firstRow="1" bandRow="1">
                <a:tableStyleId>{72833802-FEF1-4C79-8D5D-14CF1EAF98D9}</a:tableStyleId>
              </a:tblPr>
              <a:tblGrid>
                <a:gridCol w="1085850"/>
                <a:gridCol w="5084445"/>
                <a:gridCol w="5255260"/>
              </a:tblGrid>
              <a:tr h="473075">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0" u="none" kern="1200" baseline="0" dirty="0">
                          <a:latin typeface="微软雅黑" panose="020B0503020204020204" pitchFamily="34" charset="-122"/>
                          <a:ea typeface="微软雅黑" panose="020B0503020204020204" pitchFamily="34" charset="-122"/>
                        </a:rPr>
                        <a:t>时间</a:t>
                      </a:r>
                      <a:endParaRPr lang="zh-CN" altLang="en-US" sz="2400" b="0" u="none" kern="1200" baseline="0" dirty="0">
                        <a:latin typeface="微软雅黑" panose="020B0503020204020204" pitchFamily="34" charset="-122"/>
                        <a:ea typeface="微软雅黑" panose="020B0503020204020204" pitchFamily="34" charset="-122"/>
                      </a:endParaRPr>
                    </a:p>
                  </a:txBody>
                  <a:tcPr anchor="ctr">
                    <a:lnL w="12700" cap="flat" cmpd="sng" algn="ctr">
                      <a:solidFill>
                        <a:srgbClr val="C00000"/>
                      </a:solidFill>
                      <a:prstDash val="solid"/>
                      <a:miter lim="800000"/>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solidFill>
                      <a:srgbClr val="C00000"/>
                    </a:solidFill>
                  </a:tcPr>
                </a:tc>
                <a:tc>
                  <a:txBody>
                    <a:bodyPr/>
                    <a:lstStyle/>
                    <a:p>
                      <a:pPr lvl="0" algn="ctr" defTabSz="685800" eaLnBrk="1" hangingPunct="1">
                        <a:buNone/>
                      </a:pPr>
                      <a:r>
                        <a:rPr lang="zh-CN" altLang="en-US" sz="2400" b="0" dirty="0">
                          <a:latin typeface="微软雅黑" panose="020B0503020204020204" pitchFamily="34" charset="-122"/>
                          <a:ea typeface="微软雅黑" panose="020B0503020204020204" pitchFamily="34" charset="-122"/>
                        </a:rPr>
                        <a:t>全国卷</a:t>
                      </a:r>
                      <a:endParaRPr lang="zh-CN" altLang="en-US" sz="2400" b="0" dirty="0">
                        <a:latin typeface="微软雅黑" panose="020B0503020204020204" pitchFamily="34" charset="-122"/>
                        <a:ea typeface="微软雅黑" panose="020B0503020204020204" pitchFamily="34" charset="-122"/>
                      </a:endParaRPr>
                    </a:p>
                  </a:txBody>
                  <a:tcPr marL="0" marR="0" marT="0" marB="1" anchor="ctr">
                    <a:lnL w="12700">
                      <a:solidFill>
                        <a:srgbClr val="C00000"/>
                      </a:solidFill>
                      <a:prstDash val="solid"/>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solidFill>
                      <a:srgbClr val="C00000"/>
                    </a:solidFill>
                  </a:tcPr>
                </a:tc>
                <a:tc>
                  <a:txBody>
                    <a:bodyPr/>
                    <a:lstStyle/>
                    <a:p>
                      <a:pPr lvl="0" algn="ctr" defTabSz="685800" eaLnBrk="1" hangingPunct="1">
                        <a:buFont typeface="Arial" panose="020B0604020202020204" pitchFamily="34" charset="0"/>
                        <a:buNone/>
                      </a:pPr>
                      <a:r>
                        <a:rPr lang="zh-CN" altLang="en-US" sz="2400" b="0" dirty="0">
                          <a:latin typeface="微软雅黑" panose="020B0503020204020204" pitchFamily="34" charset="-122"/>
                          <a:ea typeface="微软雅黑" panose="020B0503020204020204" pitchFamily="34" charset="-122"/>
                        </a:rPr>
                        <a:t>地方卷</a:t>
                      </a:r>
                      <a:endParaRPr lang="zh-CN" altLang="en-US" sz="2400" b="0" dirty="0">
                        <a:latin typeface="微软雅黑" panose="020B0503020204020204" pitchFamily="34" charset="-122"/>
                        <a:ea typeface="微软雅黑" panose="020B0503020204020204" pitchFamily="34" charset="-122"/>
                      </a:endParaRPr>
                    </a:p>
                  </a:txBody>
                  <a:tcPr marL="0" marR="0" marT="0" marB="1" anchor="ctr">
                    <a:lnL w="12700">
                      <a:solidFill>
                        <a:srgbClr val="C00000"/>
                      </a:solidFill>
                      <a:prstDash val="solid"/>
                    </a:lnL>
                    <a:lnR w="12700" cap="flat" cmpd="sng" algn="ctr">
                      <a:solidFill>
                        <a:srgbClr val="C00000"/>
                      </a:solidFill>
                      <a:prstDash val="solid"/>
                      <a:miter lim="800000"/>
                    </a:lnR>
                    <a:lnT w="12700" cap="flat" cmpd="sng" algn="ctr">
                      <a:solidFill>
                        <a:srgbClr val="C00000"/>
                      </a:solidFill>
                      <a:prstDash val="solid"/>
                      <a:miter lim="800000"/>
                    </a:lnT>
                    <a:lnB w="12700" cap="flat" cmpd="sng" algn="ctr">
                      <a:solidFill>
                        <a:srgbClr val="C00000"/>
                      </a:solidFill>
                      <a:prstDash val="solid"/>
                      <a:miter lim="800000"/>
                    </a:lnB>
                    <a:solidFill>
                      <a:srgbClr val="C00000"/>
                    </a:solidFill>
                  </a:tcPr>
                </a:tc>
              </a:tr>
              <a:tr h="215900">
                <a:tc>
                  <a:txBody>
                    <a:bodyPr/>
                    <a:lstStyle/>
                    <a:p>
                      <a:pPr algn="l"/>
                      <a:r>
                        <a:rPr lang="en-US" altLang="zh-CN" sz="2400" b="0" dirty="0">
                          <a:solidFill>
                            <a:schemeClr val="tx1"/>
                          </a:solidFill>
                          <a:latin typeface="微软雅黑" panose="020B0503020204020204" pitchFamily="34" charset="-122"/>
                          <a:ea typeface="微软雅黑" panose="020B0503020204020204" pitchFamily="34" charset="-122"/>
                        </a:rPr>
                        <a:t>2019</a:t>
                      </a:r>
                      <a:endParaRPr lang="en-US" altLang="zh-CN" sz="2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C00000"/>
                      </a:solidFill>
                      <a:prstDash val="solid"/>
                      <a:miter lim="800000"/>
                    </a:lnL>
                    <a:lnR w="12700" cap="flat" cmpd="sng" algn="ctr">
                      <a:solidFill>
                        <a:srgbClr val="C00000"/>
                      </a:solidFill>
                      <a:prstDash val="solid"/>
                      <a:round/>
                      <a:headEnd type="none" w="med" len="med"/>
                      <a:tailEnd type="none" w="med" len="med"/>
                    </a:lnR>
                    <a:lnT w="12700" cap="flat" cmpd="sng" algn="ctr">
                      <a:solidFill>
                        <a:srgbClr val="C00000"/>
                      </a:solidFill>
                      <a:prstDash val="solid"/>
                      <a:miter lim="800000"/>
                      <a:headEnd type="none" w="med" len="med"/>
                      <a:tailEnd type="none" w="med" len="med"/>
                    </a:lnT>
                    <a:lnB w="12700" cap="flat" cmpd="sng" algn="ctr">
                      <a:solidFill>
                        <a:srgbClr val="C00000"/>
                      </a:solidFill>
                      <a:prstDash val="solid"/>
                      <a:miter lim="800000"/>
                    </a:lnB>
                  </a:tcPr>
                </a:tc>
                <a:tc>
                  <a:txBody>
                    <a:bodyPr/>
                    <a:lstStyle/>
                    <a:p>
                      <a:pPr marL="0" marR="0" lvl="0" indent="0" algn="l" defTabSz="685800" rtl="0" eaLnBrk="1" fontAlgn="auto" latinLnBrk="0" hangingPunct="1">
                        <a:lnSpc>
                          <a:spcPct val="110000"/>
                        </a:lnSpc>
                        <a:spcBef>
                          <a:spcPts val="0"/>
                        </a:spcBef>
                        <a:spcAft>
                          <a:spcPts val="0"/>
                        </a:spcAft>
                        <a:buClrTx/>
                        <a:buSzTx/>
                        <a:buFontTx/>
                        <a:buNone/>
                        <a:defRPr/>
                      </a:pPr>
                      <a:endPar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miter lim="800000"/>
                      <a:headEnd type="none" w="med" len="med"/>
                      <a:tailEnd type="none" w="med" len="med"/>
                    </a:lnT>
                    <a:lnB w="12700" cap="flat" cmpd="sng" algn="ctr">
                      <a:solidFill>
                        <a:srgbClr val="C00000"/>
                      </a:solidFill>
                      <a:prstDash val="solid"/>
                      <a:miter lim="800000"/>
                    </a:lnB>
                  </a:tcPr>
                </a:tc>
                <a:tc>
                  <a:txBody>
                    <a:bodyPr/>
                    <a:lstStyle/>
                    <a:p>
                      <a:pPr algn="l">
                        <a:lnSpc>
                          <a:spcPct val="125000"/>
                        </a:lnSpc>
                        <a:spcBef>
                          <a:spcPts val="0"/>
                        </a:spcBef>
                        <a:spcAft>
                          <a:spcPts val="0"/>
                        </a:spcAft>
                      </a:pP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上海</a:t>
                      </a: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一战的结果</a:t>
                      </a:r>
                      <a:endParaRPr lang="en-US" altLang="zh-CN" sz="2000" b="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5000"/>
                        </a:lnSpc>
                        <a:spcBef>
                          <a:spcPts val="0"/>
                        </a:spcBef>
                        <a:spcAft>
                          <a:spcPts val="0"/>
                        </a:spcAft>
                      </a:pPr>
                      <a:endPar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miter lim="800000"/>
                    </a:lnR>
                    <a:lnT w="12700" cap="flat" cmpd="sng" algn="ctr">
                      <a:solidFill>
                        <a:srgbClr val="C00000"/>
                      </a:solidFill>
                      <a:prstDash val="solid"/>
                      <a:miter lim="800000"/>
                      <a:headEnd type="none" w="med" len="med"/>
                      <a:tailEnd type="none" w="med" len="med"/>
                    </a:lnT>
                    <a:lnB w="12700" cap="flat" cmpd="sng" algn="ctr">
                      <a:solidFill>
                        <a:srgbClr val="C00000"/>
                      </a:solidFill>
                      <a:prstDash val="solid"/>
                      <a:miter lim="800000"/>
                    </a:lnB>
                  </a:tcPr>
                </a:tc>
              </a:tr>
              <a:tr h="674370">
                <a:tc>
                  <a:txBody>
                    <a:bodyPr/>
                    <a:lstStyle/>
                    <a:p>
                      <a:pPr algn="l"/>
                      <a:r>
                        <a:rPr lang="en-US" altLang="zh-CN" sz="2400" b="0" dirty="0">
                          <a:solidFill>
                            <a:schemeClr val="tx1"/>
                          </a:solidFill>
                          <a:latin typeface="微软雅黑" panose="020B0503020204020204" pitchFamily="34" charset="-122"/>
                          <a:ea typeface="微软雅黑" panose="020B0503020204020204" pitchFamily="34" charset="-122"/>
                        </a:rPr>
                        <a:t>2020</a:t>
                      </a:r>
                      <a:endParaRPr lang="en-US" altLang="zh-CN" sz="2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C00000"/>
                      </a:solidFill>
                      <a:prstDash val="solid"/>
                      <a:miter lim="800000"/>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defRPr/>
                      </a:pP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战后国际秩序</a:t>
                      </a:r>
                      <a:endParaRPr lang="en-US" altLang="zh-CN" sz="2000" b="0"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10000"/>
                        </a:lnSpc>
                        <a:spcBef>
                          <a:spcPts val="0"/>
                        </a:spcBef>
                        <a:spcAft>
                          <a:spcPts val="0"/>
                        </a:spcAft>
                        <a:buClrTx/>
                        <a:buSzTx/>
                        <a:buFontTx/>
                        <a:buNone/>
                        <a:defRPr/>
                      </a:pP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【Ⅱ】</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一战的影响</a:t>
                      </a:r>
                      <a:endParaRPr lang="en-US" altLang="zh-CN" sz="2000" b="0" dirty="0">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10000"/>
                        </a:lnSpc>
                        <a:spcBef>
                          <a:spcPts val="0"/>
                        </a:spcBef>
                        <a:spcAft>
                          <a:spcPts val="0"/>
                        </a:spcAft>
                        <a:buClrTx/>
                        <a:buSzTx/>
                        <a:buFontTx/>
                        <a:buNone/>
                        <a:defRPr/>
                      </a:pPr>
                      <a:endPar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anchor="ctr">
                    <a:lnL w="12700">
                      <a:solidFill>
                        <a:srgbClr val="C00000"/>
                      </a:solidFill>
                      <a:prstDash val="solid"/>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algn="l">
                        <a:lnSpc>
                          <a:spcPct val="125000"/>
                        </a:lnSpc>
                        <a:spcBef>
                          <a:spcPts val="0"/>
                        </a:spcBef>
                        <a:spcAft>
                          <a:spcPts val="0"/>
                        </a:spcAft>
                      </a:pP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山东</a:t>
                      </a: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国际联盟</a:t>
                      </a: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b="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5000"/>
                        </a:lnSpc>
                        <a:spcBef>
                          <a:spcPts val="0"/>
                        </a:spcBef>
                        <a:spcAft>
                          <a:spcPts val="0"/>
                        </a:spcAft>
                      </a:pP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浙江</a:t>
                      </a: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战后国际秩序</a:t>
                      </a:r>
                      <a:endParaRPr lang="zh-CN" altLang="en-US" sz="2000" b="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5000"/>
                        </a:lnSpc>
                        <a:spcBef>
                          <a:spcPts val="0"/>
                        </a:spcBef>
                        <a:spcAft>
                          <a:spcPts val="0"/>
                        </a:spcAft>
                      </a:pPr>
                      <a:endParaRPr lang="zh-CN" altLang="en-US" sz="2000" b="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a:solidFill>
                        <a:srgbClr val="C00000"/>
                      </a:solidFill>
                      <a:prstDash val="solid"/>
                    </a:lnL>
                    <a:lnR w="12700" cap="flat" cmpd="sng" algn="ctr">
                      <a:solidFill>
                        <a:srgbClr val="C00000"/>
                      </a:solidFill>
                      <a:prstDash val="solid"/>
                      <a:miter lim="800000"/>
                    </a:lnR>
                    <a:lnT w="12700" cap="flat" cmpd="sng" algn="ctr">
                      <a:solidFill>
                        <a:srgbClr val="C00000"/>
                      </a:solidFill>
                      <a:prstDash val="solid"/>
                      <a:miter lim="800000"/>
                    </a:lnT>
                    <a:lnB w="12700" cap="flat" cmpd="sng" algn="ctr">
                      <a:solidFill>
                        <a:srgbClr val="C00000"/>
                      </a:solidFill>
                      <a:prstDash val="solid"/>
                      <a:miter lim="800000"/>
                    </a:lnB>
                  </a:tcPr>
                </a:tc>
              </a:tr>
              <a:tr h="0">
                <a:tc>
                  <a:txBody>
                    <a:bodyPr/>
                    <a:lstStyle/>
                    <a:p>
                      <a:pPr algn="l"/>
                      <a:r>
                        <a:rPr lang="en-US" altLang="zh-CN" sz="2400" b="0" dirty="0">
                          <a:solidFill>
                            <a:schemeClr val="tx1"/>
                          </a:solidFill>
                          <a:latin typeface="微软雅黑" panose="020B0503020204020204" pitchFamily="34" charset="-122"/>
                          <a:ea typeface="微软雅黑" panose="020B0503020204020204" pitchFamily="34" charset="-122"/>
                        </a:rPr>
                        <a:t>2021</a:t>
                      </a:r>
                      <a:endParaRPr lang="en-US" altLang="zh-CN" sz="2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C00000"/>
                      </a:solidFill>
                      <a:prstDash val="solid"/>
                      <a:miter lim="800000"/>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marL="0" marR="0" lvl="0" indent="0" algn="l" defTabSz="914400" rtl="0" eaLnBrk="1" fontAlgn="auto" latinLnBrk="0" hangingPunct="1">
                        <a:lnSpc>
                          <a:spcPct val="110000"/>
                        </a:lnSpc>
                        <a:spcBef>
                          <a:spcPct val="0"/>
                        </a:spcBef>
                        <a:spcAft>
                          <a:spcPct val="0"/>
                        </a:spcAft>
                        <a:buClrTx/>
                        <a:buSzTx/>
                        <a:buFontTx/>
                        <a:buNone/>
                        <a:defRPr/>
                      </a:pPr>
                      <a:r>
                        <a:rPr lang="en-US" altLang="zh-CN" sz="2000" b="0" dirty="0">
                          <a:latin typeface="微软雅黑" panose="020B0503020204020204" pitchFamily="34" charset="-122"/>
                          <a:ea typeface="微软雅黑" panose="020B0503020204020204" pitchFamily="34" charset="-122"/>
                          <a:sym typeface="+mn-ea"/>
                        </a:rPr>
                        <a:t>【</a:t>
                      </a:r>
                      <a:r>
                        <a:rPr lang="zh-CN" altLang="en-US" sz="2000" b="0" dirty="0">
                          <a:latin typeface="微软雅黑" panose="020B0503020204020204" pitchFamily="34" charset="-122"/>
                          <a:ea typeface="微软雅黑" panose="020B0503020204020204" pitchFamily="34" charset="-122"/>
                          <a:sym typeface="+mn-ea"/>
                        </a:rPr>
                        <a:t>甲</a:t>
                      </a:r>
                      <a:r>
                        <a:rPr lang="en-US" altLang="zh-CN" sz="2000" b="0" dirty="0">
                          <a:latin typeface="微软雅黑" panose="020B0503020204020204" pitchFamily="34" charset="-122"/>
                          <a:ea typeface="微软雅黑" panose="020B0503020204020204" pitchFamily="34" charset="-122"/>
                          <a:sym typeface="+mn-ea"/>
                        </a:rPr>
                        <a:t>】</a:t>
                      </a:r>
                      <a:r>
                        <a:rPr lang="zh-CN" altLang="en-US" sz="2000" b="0">
                          <a:latin typeface="微软雅黑" panose="020B0503020204020204" pitchFamily="34" charset="-122"/>
                          <a:ea typeface="微软雅黑" panose="020B0503020204020204" pitchFamily="34" charset="-122"/>
                          <a:sym typeface="+mn-ea"/>
                        </a:rPr>
                        <a:t>战后国际秩序</a:t>
                      </a:r>
                      <a:endParaRPr lang="en-US" altLang="zh-CN" sz="2000" b="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10000"/>
                        </a:lnSpc>
                        <a:spcBef>
                          <a:spcPct val="0"/>
                        </a:spcBef>
                        <a:spcAft>
                          <a:spcPct val="0"/>
                        </a:spcAft>
                        <a:buClrTx/>
                        <a:buSzTx/>
                        <a:buFontTx/>
                        <a:buNone/>
                        <a:defRPr/>
                      </a:pPr>
                      <a:endParaRPr lang="en-US" altLang="zh-CN" sz="2000" b="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anchor="ctr">
                    <a:lnL w="12700">
                      <a:solidFill>
                        <a:srgbClr val="C00000"/>
                      </a:solidFill>
                      <a:prstDash val="solid"/>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algn="l">
                        <a:lnSpc>
                          <a:spcPct val="125000"/>
                        </a:lnSpc>
                        <a:spcBef>
                          <a:spcPts val="0"/>
                        </a:spcBef>
                        <a:spcAft>
                          <a:spcPts val="0"/>
                        </a:spcAft>
                      </a:pP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浙江</a:t>
                      </a:r>
                      <a:r>
                        <a:rPr lang="en-US" altLang="zh-CN" sz="20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0" dirty="0">
                          <a:latin typeface="微软雅黑" panose="020B0503020204020204" pitchFamily="34" charset="-122"/>
                          <a:ea typeface="微软雅黑" panose="020B0503020204020204" pitchFamily="34" charset="-122"/>
                          <a:cs typeface="微软雅黑" panose="020B0503020204020204" pitchFamily="34" charset="-122"/>
                          <a:sym typeface="+mn-ea"/>
                        </a:rPr>
                        <a:t>一战的过程</a:t>
                      </a:r>
                      <a:endParaRPr lang="en-US" altLang="zh-CN" sz="2000" b="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5000"/>
                        </a:lnSpc>
                        <a:spcBef>
                          <a:spcPts val="0"/>
                        </a:spcBef>
                        <a:spcAft>
                          <a:spcPts val="0"/>
                        </a:spcAft>
                      </a:pPr>
                      <a:endParaRPr sz="20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a:solidFill>
                        <a:srgbClr val="C00000"/>
                      </a:solidFill>
                      <a:prstDash val="solid"/>
                    </a:lnL>
                    <a:lnR w="12700" cap="flat" cmpd="sng" algn="ctr">
                      <a:solidFill>
                        <a:srgbClr val="C00000"/>
                      </a:solidFill>
                      <a:prstDash val="solid"/>
                      <a:miter lim="800000"/>
                    </a:lnR>
                    <a:lnT w="12700" cap="flat" cmpd="sng" algn="ctr">
                      <a:solidFill>
                        <a:srgbClr val="C00000"/>
                      </a:solidFill>
                      <a:prstDash val="solid"/>
                      <a:miter lim="800000"/>
                    </a:lnT>
                    <a:lnB w="12700" cap="flat" cmpd="sng" algn="ctr">
                      <a:solidFill>
                        <a:srgbClr val="C00000"/>
                      </a:solidFill>
                      <a:prstDash val="solid"/>
                      <a:miter lim="800000"/>
                    </a:lnB>
                  </a:tcPr>
                </a:tc>
              </a:tr>
              <a:tr h="895350">
                <a:tc>
                  <a:txBody>
                    <a:bodyPr/>
                    <a:lstStyle/>
                    <a:p>
                      <a:pPr algn="l">
                        <a:buNone/>
                      </a:pPr>
                      <a:r>
                        <a:rPr lang="en-US" altLang="zh-CN" sz="2400" b="0" dirty="0">
                          <a:solidFill>
                            <a:schemeClr val="tx1"/>
                          </a:solidFill>
                          <a:latin typeface="微软雅黑" panose="020B0503020204020204" pitchFamily="34" charset="-122"/>
                          <a:ea typeface="微软雅黑" panose="020B0503020204020204" pitchFamily="34" charset="-122"/>
                        </a:rPr>
                        <a:t>2022</a:t>
                      </a:r>
                      <a:endParaRPr lang="en-US" altLang="zh-CN" sz="2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C00000"/>
                      </a:solidFill>
                      <a:prstDash val="solid"/>
                      <a:miter lim="800000"/>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endParaRPr lang="zh-CN" altLang="en-US" sz="2000" b="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anchor="ctr">
                    <a:lnL w="12700">
                      <a:solidFill>
                        <a:srgbClr val="C00000"/>
                      </a:solidFill>
                      <a:prstDash val="solid"/>
                    </a:lnL>
                    <a:lnR w="12700">
                      <a:solidFill>
                        <a:srgbClr val="C00000"/>
                      </a:solidFill>
                      <a:prstDash val="solid"/>
                    </a:lnR>
                    <a:lnT w="12700" cap="flat" cmpd="sng" algn="ctr">
                      <a:solidFill>
                        <a:srgbClr val="C00000"/>
                      </a:solidFill>
                      <a:prstDash val="solid"/>
                      <a:miter lim="800000"/>
                    </a:lnT>
                    <a:lnB w="12700" cap="flat" cmpd="sng" algn="ctr">
                      <a:solidFill>
                        <a:srgbClr val="C00000"/>
                      </a:solidFill>
                      <a:prstDash val="solid"/>
                      <a:miter lim="800000"/>
                    </a:lnB>
                  </a:tcPr>
                </a:tc>
                <a:tc>
                  <a:txBody>
                    <a:bodyPr/>
                    <a:lstStyle/>
                    <a:p>
                      <a:pPr marL="0" marR="0" lvl="0" indent="0" algn="l" defTabSz="914400" rtl="0" eaLnBrk="1" fontAlgn="auto" latinLnBrk="0" hangingPunct="1">
                        <a:lnSpc>
                          <a:spcPct val="125000"/>
                        </a:lnSpc>
                        <a:spcBef>
                          <a:spcPct val="0"/>
                        </a:spcBef>
                        <a:spcAft>
                          <a:spcPct val="0"/>
                        </a:spcAft>
                        <a:buClrTx/>
                        <a:buSzTx/>
                        <a:buFontTx/>
                        <a:buNone/>
                        <a:defRPr/>
                      </a:pPr>
                      <a:r>
                        <a:rPr lang="zh-CN" altLang="en-US" sz="2000" b="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山东·一战时的英法关系</a:t>
                      </a:r>
                      <a:r>
                        <a:rPr lang="en-US" altLang="zh-CN" sz="2000" b="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浙江·一战的背景和过程</a:t>
                      </a:r>
                      <a:endParaRPr lang="zh-CN" altLang="en-US" sz="2000" b="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a:solidFill>
                        <a:srgbClr val="C00000"/>
                      </a:solidFill>
                      <a:prstDash val="solid"/>
                    </a:lnL>
                    <a:lnR w="12700" cap="flat" cmpd="sng" algn="ctr">
                      <a:solidFill>
                        <a:srgbClr val="C00000"/>
                      </a:solidFill>
                      <a:prstDash val="solid"/>
                      <a:miter lim="800000"/>
                    </a:lnR>
                    <a:lnT w="12700" cap="flat" cmpd="sng" algn="ctr">
                      <a:solidFill>
                        <a:srgbClr val="C00000"/>
                      </a:solidFill>
                      <a:prstDash val="solid"/>
                      <a:miter lim="800000"/>
                    </a:lnT>
                    <a:lnB w="12700" cap="flat" cmpd="sng" algn="ctr">
                      <a:solidFill>
                        <a:srgbClr val="C00000"/>
                      </a:solidFill>
                      <a:prstDash val="solid"/>
                      <a:miter lim="800000"/>
                    </a:lnB>
                  </a:tcPr>
                </a:tc>
              </a:tr>
            </a:tbl>
          </a:graphicData>
        </a:graphic>
      </p:graphicFrame>
      <p:sp>
        <p:nvSpPr>
          <p:cNvPr id="4" name="矩形 3"/>
          <p:cNvSpPr/>
          <p:nvPr/>
        </p:nvSpPr>
        <p:spPr>
          <a:xfrm>
            <a:off x="4647197" y="188640"/>
            <a:ext cx="2646879" cy="584775"/>
          </a:xfrm>
          <a:prstGeom prst="rect">
            <a:avLst/>
          </a:prstGeom>
        </p:spPr>
        <p:txBody>
          <a:bodyPr wrap="none">
            <a:spAutoFit/>
          </a:bodyPr>
          <a:lstStyle/>
          <a:p>
            <a:pPr algn="ctr" eaLnBrk="0" hangingPunct="0">
              <a:spcBef>
                <a:spcPct val="50000"/>
              </a:spcBef>
              <a:defRPr/>
            </a:pP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sp>
        <p:nvSpPr>
          <p:cNvPr id="2" name="TextBox 1"/>
          <p:cNvSpPr txBox="1"/>
          <p:nvPr/>
        </p:nvSpPr>
        <p:spPr>
          <a:xfrm>
            <a:off x="118542" y="5445224"/>
            <a:ext cx="11881320" cy="954107"/>
          </a:xfrm>
          <a:prstGeom prst="rect">
            <a:avLst/>
          </a:prstGeom>
          <a:noFill/>
          <a:ln>
            <a:solidFill>
              <a:schemeClr val="tx1"/>
            </a:solidFill>
          </a:ln>
        </p:spPr>
        <p:txBody>
          <a:bodyPr wrap="square" rtlCol="0">
            <a:spAutoFit/>
          </a:bodyPr>
          <a:lstStyle/>
          <a:p>
            <a:r>
              <a:rPr lang="zh-CN" altLang="en-US" sz="2800" b="1" dirty="0" smtClean="0"/>
              <a:t>命题趋势：从唯物史观角度考查一战的爆发和性质；从“社会反思”角度考查一战的影响和启示；从“秩序构建”角度考查凡尔赛体系的建立。</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br>
            <a:br>
              <a:rPr lang="zh-CN" altLang="en-US" dirty="0"/>
            </a:br>
            <a:endParaRPr lang="zh-CN" alt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87" y="1052736"/>
            <a:ext cx="5400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格 6"/>
          <p:cNvGraphicFramePr>
            <a:graphicFrameLocks noGrp="1"/>
          </p:cNvGraphicFramePr>
          <p:nvPr>
            <p:custDataLst>
              <p:tags r:id="rId2"/>
            </p:custDataLst>
          </p:nvPr>
        </p:nvGraphicFramePr>
        <p:xfrm>
          <a:off x="223196" y="4293096"/>
          <a:ext cx="6167085" cy="2326611"/>
        </p:xfrm>
        <a:graphic>
          <a:graphicData uri="http://schemas.openxmlformats.org/drawingml/2006/table">
            <a:tbl>
              <a:tblPr/>
              <a:tblGrid>
                <a:gridCol w="3786504"/>
                <a:gridCol w="565000"/>
                <a:gridCol w="564913"/>
                <a:gridCol w="655522"/>
                <a:gridCol w="595146"/>
              </a:tblGrid>
              <a:tr h="552926">
                <a:tc>
                  <a:txBody>
                    <a:bodyPr/>
                    <a:lstStyle/>
                    <a:p>
                      <a:pPr algn="ctr">
                        <a:lnSpc>
                          <a:spcPct val="150000"/>
                        </a:lnSpc>
                        <a:spcAft>
                          <a:spcPct val="0"/>
                        </a:spcAft>
                        <a:tabLst>
                          <a:tab pos="2250440" algn="l"/>
                        </a:tabLs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国家</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zh-CN" sz="2400" b="1" kern="100">
                          <a:effectLst/>
                          <a:latin typeface="黑体" panose="02010609060101010101" pitchFamily="49" charset="-122"/>
                          <a:ea typeface="黑体" panose="02010609060101010101" pitchFamily="49" charset="-122"/>
                          <a:cs typeface="Times New Roman" panose="02020603050405020304" pitchFamily="18" charset="0"/>
                        </a:rPr>
                        <a:t>英</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德</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zh-CN" sz="2400" b="1" kern="100">
                          <a:effectLst/>
                          <a:latin typeface="黑体" panose="02010609060101010101" pitchFamily="49" charset="-122"/>
                          <a:ea typeface="黑体" panose="02010609060101010101" pitchFamily="49" charset="-122"/>
                          <a:cs typeface="Times New Roman" panose="02020603050405020304" pitchFamily="18" charset="0"/>
                        </a:rPr>
                        <a:t>法</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美</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176">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黑体" panose="02010609060101010101" pitchFamily="49" charset="-122"/>
                        </a:rPr>
                        <a:t>1870—1913年工业增长倍数</a:t>
                      </a:r>
                      <a:endParaRPr lang="en-US" sz="2400" b="1" kern="100" dirty="0">
                        <a:effectLst/>
                        <a:latin typeface="黑体" panose="02010609060101010101" pitchFamily="49" charset="-122"/>
                        <a:ea typeface="黑体" panose="02010609060101010101" pitchFamily="49" charset="-122"/>
                        <a:cs typeface="黑体" panose="02010609060101010101" pitchFamily="49" charset="-122"/>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rPr>
                        <a:t>1.3</a:t>
                      </a:r>
                      <a:endPar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rPr>
                        <a:t>4.6</a:t>
                      </a:r>
                      <a:endParaRPr lang="en-US" sz="2400" b="1" kern="100" dirty="0">
                        <a:solidFill>
                          <a:srgbClr val="FF0000"/>
                        </a:solidFill>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1.9</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8.1</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094">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黑体" panose="02010609060101010101" pitchFamily="49" charset="-122"/>
                        </a:rPr>
                        <a:t>1913年工业产量居世界位次</a:t>
                      </a:r>
                      <a:endParaRPr lang="en-US" sz="2400" b="1" kern="100" dirty="0">
                        <a:effectLst/>
                        <a:latin typeface="黑体" panose="02010609060101010101" pitchFamily="49" charset="-122"/>
                        <a:ea typeface="黑体" panose="02010609060101010101" pitchFamily="49" charset="-122"/>
                        <a:cs typeface="黑体" panose="02010609060101010101" pitchFamily="49" charset="-122"/>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3</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2</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a:effectLst/>
                          <a:latin typeface="黑体" panose="02010609060101010101" pitchFamily="49" charset="-122"/>
                          <a:ea typeface="黑体" panose="02010609060101010101" pitchFamily="49" charset="-122"/>
                          <a:cs typeface="Courier New" panose="02070309020205020404" pitchFamily="49" charset="0"/>
                        </a:rPr>
                        <a:t>4</a:t>
                      </a:r>
                      <a:endParaRPr lang="en-US" sz="2400" b="1" kern="10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1</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405">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黑体" panose="02010609060101010101" pitchFamily="49" charset="-122"/>
                        </a:rPr>
                        <a:t>1913年殖民地面积所占位次</a:t>
                      </a:r>
                      <a:endParaRPr lang="en-US" sz="2400" b="1" kern="100" dirty="0">
                        <a:effectLst/>
                        <a:latin typeface="黑体" panose="02010609060101010101" pitchFamily="49" charset="-122"/>
                        <a:ea typeface="黑体" panose="02010609060101010101" pitchFamily="49" charset="-122"/>
                        <a:cs typeface="黑体" panose="02010609060101010101" pitchFamily="49" charset="-122"/>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rPr>
                        <a:t>1</a:t>
                      </a:r>
                      <a:endPar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rPr>
                        <a:t>4</a:t>
                      </a:r>
                      <a:endParaRPr lang="en-US" sz="2400" b="1" kern="100" dirty="0">
                        <a:solidFill>
                          <a:schemeClr val="tx1">
                            <a:lumMod val="95000"/>
                            <a:lumOff val="5000"/>
                          </a:schemeClr>
                        </a:solidFill>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2</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tabLst>
                          <a:tab pos="2250440" algn="l"/>
                        </a:tabLst>
                      </a:pPr>
                      <a:r>
                        <a:rPr lang="en-US" sz="2400" b="1" kern="100" dirty="0">
                          <a:effectLst/>
                          <a:latin typeface="黑体" panose="02010609060101010101" pitchFamily="49" charset="-122"/>
                          <a:ea typeface="黑体" panose="02010609060101010101" pitchFamily="49" charset="-122"/>
                          <a:cs typeface="Courier New" panose="02070309020205020404" pitchFamily="49" charset="0"/>
                        </a:rPr>
                        <a:t>5</a:t>
                      </a:r>
                      <a:endParaRPr lang="en-US" sz="2400" b="1" kern="100" dirty="0">
                        <a:effectLst/>
                        <a:latin typeface="黑体" panose="02010609060101010101" pitchFamily="49" charset="-122"/>
                        <a:ea typeface="黑体" panose="02010609060101010101" pitchFamily="49" charset="-122"/>
                        <a:cs typeface="Courier New" panose="02070309020205020404" pitchFamily="49" charset="0"/>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文本框 67"/>
          <p:cNvSpPr txBox="1"/>
          <p:nvPr/>
        </p:nvSpPr>
        <p:spPr>
          <a:xfrm>
            <a:off x="6478176" y="3933056"/>
            <a:ext cx="5470529" cy="1631216"/>
          </a:xfrm>
          <a:prstGeom prst="rect">
            <a:avLst/>
          </a:prstGeom>
          <a:solidFill>
            <a:srgbClr val="FFFFFF"/>
          </a:solidFill>
          <a:ln w="12700">
            <a:solidFill>
              <a:schemeClr val="tx1"/>
            </a:solidFill>
          </a:ln>
        </p:spPr>
        <p:txBody>
          <a:bodyPr wrap="square" rtlCol="0" anchor="t">
            <a:spAutoFit/>
          </a:bodyPr>
          <a:lstStyle/>
          <a:p>
            <a:pPr indent="457200" fontAlgn="auto"/>
            <a:r>
              <a:rPr lang="zh-CN" altLang="en-US" sz="2400" b="1" dirty="0"/>
              <a:t>我们不能容忍任何外国对我们说:怎么办?世界已经分割完了! ...我们不愿消极地站在一边，而让别人分割世界。</a:t>
            </a:r>
            <a:endParaRPr lang="zh-CN" altLang="en-US" sz="2400" b="1" dirty="0"/>
          </a:p>
          <a:p>
            <a:pPr algn="r"/>
            <a:r>
              <a:rPr lang="en-US" altLang="zh-CN" sz="2800" b="1" dirty="0"/>
              <a:t>——</a:t>
            </a:r>
            <a:r>
              <a:rPr lang="zh-CN" altLang="en-US" sz="2400" b="1" dirty="0"/>
              <a:t>德国外长皮洛夫</a:t>
            </a:r>
            <a:r>
              <a:rPr lang="zh-CN" altLang="en-US" sz="2400" b="1" dirty="0" smtClean="0"/>
              <a:t>1899年的</a:t>
            </a:r>
            <a:r>
              <a:rPr lang="zh-CN" altLang="en-US" sz="2400" b="1" dirty="0"/>
              <a:t>一次演说</a:t>
            </a:r>
            <a:endParaRPr lang="zh-CN" altLang="en-US" sz="2400" b="1" dirty="0"/>
          </a:p>
        </p:txBody>
      </p:sp>
      <p:sp>
        <p:nvSpPr>
          <p:cNvPr id="9" name="文本框 13"/>
          <p:cNvSpPr/>
          <p:nvPr/>
        </p:nvSpPr>
        <p:spPr>
          <a:xfrm>
            <a:off x="6453637" y="5607928"/>
            <a:ext cx="5519606" cy="1200329"/>
          </a:xfrm>
          <a:prstGeom prst="rect">
            <a:avLst/>
          </a:prstGeom>
          <a:solidFill>
            <a:schemeClr val="accent1"/>
          </a:solidFill>
          <a:ln w="9525">
            <a:noFill/>
          </a:ln>
        </p:spPr>
        <p:txBody>
          <a:bodyPr wrap="square">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sz="280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40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200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sz="1800" u="none" kern="1200" baseline="0">
                <a:solidFill>
                  <a:schemeClr val="tx1"/>
                </a:solidFill>
                <a:effectLst/>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帝国主义</a:t>
            </a:r>
            <a:r>
              <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各国政治、经济发展不平衡，导致实力对比发生重大变化，各国重新瓜分殖民地的矛盾</a:t>
            </a:r>
            <a:r>
              <a:rPr kumimoji="0" lang="zh-CN" altLang="en-US" sz="24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激化。</a:t>
            </a:r>
            <a:endPar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 name="矩形 4"/>
          <p:cNvSpPr/>
          <p:nvPr/>
        </p:nvSpPr>
        <p:spPr>
          <a:xfrm>
            <a:off x="5874212" y="2245326"/>
            <a:ext cx="6074493" cy="1569660"/>
          </a:xfrm>
          <a:prstGeom prst="rect">
            <a:avLst/>
          </a:prstGeom>
          <a:solidFill>
            <a:schemeClr val="accent5">
              <a:lumMod val="60000"/>
              <a:lumOff val="40000"/>
            </a:schemeClr>
          </a:solidFill>
        </p:spPr>
        <p:txBody>
          <a:bodyPr wrap="square">
            <a:spAutoFit/>
          </a:bodyPr>
          <a:lstStyle/>
          <a:p>
            <a:r>
              <a:rPr lang="en-US" altLang="zh-CN" sz="2400" b="1" dirty="0" smtClean="0">
                <a:solidFill>
                  <a:srgbClr val="0000CC"/>
                </a:solidFill>
                <a:latin typeface="微软雅黑" panose="020B0503020204020204" pitchFamily="34" charset="-122"/>
                <a:ea typeface="微软雅黑" panose="020B0503020204020204" pitchFamily="34" charset="-122"/>
                <a:sym typeface="Arial" panose="020B0604020202020204" pitchFamily="34" charset="0"/>
              </a:rPr>
              <a:t>      19</a:t>
            </a:r>
            <a:r>
              <a:rPr lang="zh-CN" altLang="en-US" sz="2400" b="1" dirty="0">
                <a:solidFill>
                  <a:srgbClr val="0000CC"/>
                </a:solidFill>
                <a:latin typeface="微软雅黑" panose="020B0503020204020204" pitchFamily="34" charset="-122"/>
                <a:ea typeface="微软雅黑" panose="020B0503020204020204" pitchFamily="34" charset="-122"/>
                <a:sym typeface="Arial" panose="020B0604020202020204" pitchFamily="34" charset="0"/>
              </a:rPr>
              <a:t>世纪晚期至</a:t>
            </a:r>
            <a:r>
              <a:rPr lang="en-US" altLang="zh-CN" sz="2400" b="1" dirty="0">
                <a:solidFill>
                  <a:srgbClr val="0000CC"/>
                </a:solidFill>
                <a:latin typeface="微软雅黑" panose="020B0503020204020204" pitchFamily="34" charset="-122"/>
                <a:ea typeface="微软雅黑" panose="020B0503020204020204" pitchFamily="34" charset="-122"/>
                <a:sym typeface="Arial" panose="020B0604020202020204" pitchFamily="34" charset="0"/>
              </a:rPr>
              <a:t>20</a:t>
            </a:r>
            <a:r>
              <a:rPr lang="zh-CN" altLang="en-US" sz="2400" b="1" dirty="0">
                <a:solidFill>
                  <a:srgbClr val="0000CC"/>
                </a:solidFill>
                <a:latin typeface="微软雅黑" panose="020B0503020204020204" pitchFamily="34" charset="-122"/>
                <a:ea typeface="微软雅黑" panose="020B0503020204020204" pitchFamily="34" charset="-122"/>
                <a:sym typeface="Arial" panose="020B0604020202020204" pitchFamily="34" charset="0"/>
              </a:rPr>
              <a:t>世纪初，随着第二次工业革命和垄断组织的产生，主要资本主义大国发展到帝国主义阶段。帝国主义掀起了新的瓜分世界的</a:t>
            </a:r>
            <a:r>
              <a:rPr lang="zh-CN" altLang="en-US" sz="2400" b="1" dirty="0" smtClean="0">
                <a:solidFill>
                  <a:srgbClr val="0000CC"/>
                </a:solidFill>
                <a:latin typeface="微软雅黑" panose="020B0503020204020204" pitchFamily="34" charset="-122"/>
                <a:ea typeface="微软雅黑" panose="020B0503020204020204" pitchFamily="34" charset="-122"/>
                <a:sym typeface="Arial" panose="020B0604020202020204" pitchFamily="34" charset="0"/>
              </a:rPr>
              <a:t>狂潮。</a:t>
            </a:r>
            <a:endParaRPr lang="zh-CN" altLang="en-US" sz="2400" dirty="0"/>
          </a:p>
        </p:txBody>
      </p:sp>
      <p:sp>
        <p:nvSpPr>
          <p:cNvPr id="12" name="矩形 11"/>
          <p:cNvSpPr/>
          <p:nvPr/>
        </p:nvSpPr>
        <p:spPr>
          <a:xfrm>
            <a:off x="262558" y="224606"/>
            <a:ext cx="5211683"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一、帝国主义</a:t>
            </a:r>
            <a:r>
              <a:rPr lang="zh-CN" altLang="en-US" sz="2800" b="1" dirty="0">
                <a:latin typeface="微软雅黑" panose="020B0503020204020204" pitchFamily="34" charset="-122"/>
                <a:ea typeface="微软雅黑" panose="020B0503020204020204" pitchFamily="34" charset="-122"/>
              </a:rPr>
              <a:t>与世界大战的酝酿</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5912012" y="224934"/>
            <a:ext cx="5998891" cy="2000548"/>
          </a:xfrm>
          <a:prstGeom prst="rect">
            <a:avLst/>
          </a:prstGeom>
          <a:ln>
            <a:solidFill>
              <a:schemeClr val="tx1"/>
            </a:solidFill>
          </a:ln>
        </p:spPr>
        <p:txBody>
          <a:bodyPr wrap="square">
            <a:spAutoFit/>
          </a:bodyPr>
          <a:lstStyle/>
          <a:p>
            <a:pPr indent="457200"/>
            <a:r>
              <a:rPr lang="zh-CN" altLang="en-US" sz="2400" b="1" dirty="0" smtClean="0">
                <a:latin typeface="+mn-ea"/>
              </a:rPr>
              <a:t> 帝国主义</a:t>
            </a:r>
            <a:r>
              <a:rPr lang="zh-CN" altLang="en-US" sz="2400" b="1" dirty="0">
                <a:latin typeface="+mn-ea"/>
              </a:rPr>
              <a:t>是发展到垄断组织和金融资本的统治已经确立、资本输出具有突出意义、国际托拉斯开始瓜分世界、一些最大的资本主义国家已把世界全部领土瓜分完毕这一阶段的资本主义。  </a:t>
            </a:r>
            <a:r>
              <a:rPr lang="en-US" altLang="zh-CN" sz="2400" b="1" dirty="0" smtClean="0">
                <a:latin typeface="+mn-ea"/>
              </a:rPr>
              <a:t>——</a:t>
            </a:r>
            <a:r>
              <a:rPr lang="zh-CN" altLang="en-US" sz="2400" b="1" dirty="0">
                <a:latin typeface="+mn-ea"/>
              </a:rPr>
              <a:t>列宁</a:t>
            </a:r>
            <a:endParaRPr lang="zh-CN" altLang="en-US" sz="20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303561" y="3812874"/>
            <a:ext cx="6223693" cy="3045126"/>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l="402" t="962" r="289" b="1259"/>
          <a:stretch>
            <a:fillRect/>
          </a:stretch>
        </p:blipFill>
        <p:spPr>
          <a:xfrm>
            <a:off x="6750442" y="3284984"/>
            <a:ext cx="5439973" cy="3555237"/>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custDataLst>
              <p:tags r:id="rId5"/>
            </p:custDataLst>
          </p:nvPr>
        </p:nvPicPr>
        <p:blipFill>
          <a:blip r:embed="rId6"/>
          <a:stretch>
            <a:fillRect/>
          </a:stretch>
        </p:blipFill>
        <p:spPr>
          <a:xfrm>
            <a:off x="290269" y="746152"/>
            <a:ext cx="6460174" cy="2941248"/>
          </a:xfrm>
          <a:prstGeom prst="rect">
            <a:avLst/>
          </a:prstGeom>
        </p:spPr>
      </p:pic>
      <p:sp>
        <p:nvSpPr>
          <p:cNvPr id="8" name="文本框 7"/>
          <p:cNvSpPr txBox="1"/>
          <p:nvPr>
            <p:custDataLst>
              <p:tags r:id="rId7"/>
            </p:custDataLst>
          </p:nvPr>
        </p:nvSpPr>
        <p:spPr>
          <a:xfrm>
            <a:off x="7031310" y="1268760"/>
            <a:ext cx="4896545" cy="1569660"/>
          </a:xfrm>
          <a:prstGeom prst="rect">
            <a:avLst/>
          </a:prstGeom>
          <a:solidFill>
            <a:schemeClr val="accent5">
              <a:lumMod val="60000"/>
              <a:lumOff val="40000"/>
            </a:schemeClr>
          </a:solidFill>
        </p:spPr>
        <p:txBody>
          <a:bodyPr wrap="square">
            <a:spAutoFit/>
          </a:bodyPr>
          <a:lstStyle>
            <a:defPPr>
              <a:defRPr lang="zh-CN"/>
            </a:defPPr>
            <a:lvl1pPr>
              <a:defRPr sz="2400" b="1">
                <a:solidFill>
                  <a:srgbClr val="0000CC"/>
                </a:solidFill>
                <a:latin typeface="微软雅黑" panose="020B0503020204020204" pitchFamily="34" charset="-122"/>
                <a:ea typeface="微软雅黑" panose="020B0503020204020204" pitchFamily="34" charset="-122"/>
              </a:defRPr>
            </a:lvl1pPr>
          </a:lstStyle>
          <a:p>
            <a:r>
              <a:rPr lang="en-US" altLang="zh-CN" dirty="0">
                <a:sym typeface="+mn-ea"/>
              </a:rPr>
              <a:t>    </a:t>
            </a:r>
            <a:r>
              <a:rPr lang="en-US" altLang="zh-CN" sz="3200" dirty="0" err="1">
                <a:sym typeface="+mn-ea"/>
              </a:rPr>
              <a:t>帝国主义矛盾尖锐，两大军事集团的形成，</a:t>
            </a:r>
            <a:r>
              <a:rPr lang="en-US" altLang="zh-CN" sz="3200" dirty="0" err="1" smtClean="0">
                <a:sym typeface="+mn-ea"/>
              </a:rPr>
              <a:t>为一战的爆发准备了条件</a:t>
            </a:r>
            <a:r>
              <a:rPr lang="zh-CN" altLang="en-US" sz="3200" dirty="0" smtClean="0">
                <a:sym typeface="+mn-ea"/>
              </a:rPr>
              <a:t>。</a:t>
            </a:r>
            <a:endParaRPr lang="en-US" altLang="zh-CN" sz="3200" dirty="0">
              <a:sym typeface="+mn-ea"/>
            </a:endParaRPr>
          </a:p>
        </p:txBody>
      </p:sp>
      <p:sp>
        <p:nvSpPr>
          <p:cNvPr id="12" name="矩形 11"/>
          <p:cNvSpPr/>
          <p:nvPr/>
        </p:nvSpPr>
        <p:spPr>
          <a:xfrm>
            <a:off x="265414" y="222932"/>
            <a:ext cx="5211683"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一、帝国主义</a:t>
            </a:r>
            <a:r>
              <a:rPr lang="zh-CN" altLang="en-US" sz="2800" b="1" dirty="0">
                <a:latin typeface="微软雅黑" panose="020B0503020204020204" pitchFamily="34" charset="-122"/>
                <a:ea typeface="微软雅黑" panose="020B0503020204020204" pitchFamily="34" charset="-122"/>
              </a:rPr>
              <a:t>与世界大战的酝酿</a:t>
            </a:r>
            <a:endParaRPr lang="zh-CN" altLang="en-US" sz="2800" dirty="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6167214" y="163279"/>
            <a:ext cx="5783908" cy="3226006"/>
          </a:xfrm>
          <a:prstGeom prst="rect">
            <a:avLst/>
          </a:prstGeom>
        </p:spPr>
      </p:pic>
      <p:sp>
        <p:nvSpPr>
          <p:cNvPr id="12" name="文本框 1"/>
          <p:cNvSpPr/>
          <p:nvPr>
            <p:custDataLst>
              <p:tags r:id="rId3"/>
            </p:custDataLst>
          </p:nvPr>
        </p:nvSpPr>
        <p:spPr>
          <a:xfrm>
            <a:off x="320098" y="3580978"/>
            <a:ext cx="5709030" cy="2769989"/>
          </a:xfrm>
          <a:prstGeom prst="rect">
            <a:avLst/>
          </a:prstGeom>
          <a:noFill/>
          <a:ln>
            <a:solidFill>
              <a:srgbClr val="00FFFF"/>
            </a:solidFill>
            <a:miter lim="800000"/>
          </a:ln>
        </p:spPr>
        <p:txBody>
          <a:bodyPr wrap="square">
            <a:spAutoFit/>
          </a:bodyPr>
          <a:lstStyle/>
          <a:p>
            <a:pPr algn="just" defTabSz="457200">
              <a:lnSpc>
                <a:spcPct val="110000"/>
              </a:lnSpc>
            </a:pPr>
            <a:r>
              <a:rPr lang="en-US" altLang="zh-CN" sz="2000" b="1" dirty="0">
                <a:latin typeface="微软雅黑" panose="020B0503020204020204" pitchFamily="34" charset="-122"/>
              </a:rPr>
              <a:t>    </a:t>
            </a:r>
            <a:r>
              <a:rPr lang="zh-CN" altLang="zh-CN" sz="2000" b="1" dirty="0">
                <a:latin typeface="微软雅黑" panose="020B0503020204020204" pitchFamily="34" charset="-122"/>
              </a:rPr>
              <a:t>鼓动民族仇恨的宣传运动，像在所有交战国一样，在德国也很快展开。报摊上出现了印有口号的明信片，例如</a:t>
            </a:r>
            <a:r>
              <a:rPr lang="zh-CN" altLang="zh-CN" sz="2000" b="1" dirty="0">
                <a:solidFill>
                  <a:srgbClr val="CC0000"/>
                </a:solidFill>
                <a:latin typeface="微软雅黑" panose="020B0503020204020204" pitchFamily="34" charset="-122"/>
              </a:rPr>
              <a:t>“一枪干掉一个俄国佬！”“一刀捅死一个法国佬”“一脚踩死一个英国佬”“一拳打死一个日本佬”</a:t>
            </a:r>
            <a:r>
              <a:rPr lang="zh-CN" altLang="zh-CN" sz="2000" b="1" dirty="0">
                <a:latin typeface="微软雅黑" panose="020B0503020204020204" pitchFamily="34" charset="-122"/>
              </a:rPr>
              <a:t>等等，社会民主党人集中火力向沙皇俄国开火，知识界和学术界则参加对英国的连续不断地谩骂。</a:t>
            </a:r>
            <a:endParaRPr lang="zh-CN" altLang="en-US" sz="2000" b="1" dirty="0">
              <a:latin typeface="微软雅黑" panose="020B0503020204020204" pitchFamily="34" charset="-122"/>
            </a:endParaRPr>
          </a:p>
          <a:p>
            <a:pPr algn="r" defTabSz="457200"/>
            <a:r>
              <a:rPr lang="zh-CN" altLang="zh-CN" sz="2000" b="1" dirty="0">
                <a:latin typeface="微软雅黑" panose="020B0503020204020204" pitchFamily="34" charset="-122"/>
              </a:rPr>
              <a:t>——丁建弘《德国通史》上海社会科学院出版社</a:t>
            </a:r>
            <a:endParaRPr lang="zh-CN" altLang="zh-CN" sz="2000" b="1" dirty="0">
              <a:latin typeface="微软雅黑" panose="020B0503020204020204" pitchFamily="34" charset="-122"/>
            </a:endParaRPr>
          </a:p>
        </p:txBody>
      </p:sp>
      <p:sp>
        <p:nvSpPr>
          <p:cNvPr id="13" name="Rectangle 3"/>
          <p:cNvSpPr/>
          <p:nvPr>
            <p:custDataLst>
              <p:tags r:id="rId4"/>
            </p:custDataLst>
          </p:nvPr>
        </p:nvSpPr>
        <p:spPr>
          <a:xfrm>
            <a:off x="6071938" y="3558471"/>
            <a:ext cx="5879184" cy="3060838"/>
          </a:xfrm>
          <a:prstGeom prst="rect">
            <a:avLst/>
          </a:prstGeom>
          <a:noFill/>
          <a:ln>
            <a:solidFill>
              <a:srgbClr val="00FFFF"/>
            </a:solidFill>
            <a:miter lim="800000"/>
          </a:ln>
        </p:spPr>
        <p:txBody>
          <a:bodyPr wrap="square">
            <a:spAutoFit/>
          </a:bodyPr>
          <a:lstStyle/>
          <a:p>
            <a:pPr>
              <a:lnSpc>
                <a:spcPct val="115000"/>
              </a:lnSpc>
            </a:pPr>
            <a:r>
              <a:rPr lang="en-US" altLang="zh-CN" sz="2400" dirty="0"/>
              <a:t>     </a:t>
            </a:r>
            <a:r>
              <a:rPr lang="zh-CN" altLang="en-US" sz="2000" b="1" dirty="0">
                <a:latin typeface="微软雅黑" panose="020B0503020204020204" pitchFamily="34" charset="-122"/>
              </a:rPr>
              <a:t>战争在收获的季节来到欧洲</a:t>
            </a:r>
            <a:r>
              <a:rPr lang="en-US" altLang="zh-CN" sz="2000" b="1" dirty="0">
                <a:latin typeface="微软雅黑" panose="020B0503020204020204" pitchFamily="34" charset="-122"/>
              </a:rPr>
              <a:t>……</a:t>
            </a:r>
            <a:r>
              <a:rPr lang="zh-CN" altLang="en-US" sz="2000" b="1" dirty="0">
                <a:latin typeface="微软雅黑" panose="020B0503020204020204" pitchFamily="34" charset="-122"/>
              </a:rPr>
              <a:t>年轻人听到这个消息后兴高采烈</a:t>
            </a:r>
            <a:r>
              <a:rPr lang="en-US" altLang="zh-CN" sz="2000" b="1" dirty="0">
                <a:latin typeface="微软雅黑" panose="020B0503020204020204" pitchFamily="34" charset="-122"/>
              </a:rPr>
              <a:t>……</a:t>
            </a:r>
            <a:r>
              <a:rPr lang="zh-CN" altLang="en-US" sz="2000" b="1" dirty="0">
                <a:latin typeface="微软雅黑" panose="020B0503020204020204" pitchFamily="34" charset="-122"/>
              </a:rPr>
              <a:t>哲学家罗素评论说，英国人一般是赞成战争的，法国作家阿兰</a:t>
            </a:r>
            <a:r>
              <a:rPr lang="en-US" altLang="zh-CN" sz="2000" b="1" dirty="0">
                <a:latin typeface="微软雅黑" panose="020B0503020204020204" pitchFamily="34" charset="-122"/>
              </a:rPr>
              <a:t>·</a:t>
            </a:r>
            <a:r>
              <a:rPr lang="zh-CN" altLang="en-US" sz="2000" b="1" dirty="0">
                <a:latin typeface="微软雅黑" panose="020B0503020204020204" pitchFamily="34" charset="-122"/>
              </a:rPr>
              <a:t>福尼尔指出：</a:t>
            </a:r>
            <a:r>
              <a:rPr lang="zh-CN" altLang="en-US" sz="2000" b="1" dirty="0">
                <a:solidFill>
                  <a:srgbClr val="CC0000"/>
                </a:solidFill>
                <a:latin typeface="微软雅黑" panose="020B0503020204020204" pitchFamily="34" charset="-122"/>
              </a:rPr>
              <a:t>“战争是美好的、正义的和伟大的”。</a:t>
            </a:r>
            <a:r>
              <a:rPr lang="zh-CN" altLang="en-US" sz="2000" b="1" dirty="0">
                <a:latin typeface="微软雅黑" panose="020B0503020204020204" pitchFamily="34" charset="-122"/>
              </a:rPr>
              <a:t> 当欧洲国家政府正式宣战后，首都的人们在街头跳舞。当先遣队奔赴前线的时候，人们向士兵投以鲜花，希望他们很快凯旋归来。</a:t>
            </a:r>
            <a:endParaRPr lang="zh-CN" altLang="en-US" sz="2000" b="1" dirty="0">
              <a:latin typeface="微软雅黑" panose="020B0503020204020204" pitchFamily="34" charset="-122"/>
            </a:endParaRPr>
          </a:p>
          <a:p>
            <a:pPr>
              <a:lnSpc>
                <a:spcPct val="110000"/>
              </a:lnSpc>
            </a:pPr>
            <a:r>
              <a:rPr lang="zh-CN" altLang="en-US" sz="2000" b="1" dirty="0">
                <a:latin typeface="微软雅黑" panose="020B0503020204020204" pitchFamily="34" charset="-122"/>
              </a:rPr>
              <a:t>  </a:t>
            </a:r>
            <a:r>
              <a:rPr lang="zh-CN" altLang="en-US" sz="2000" b="1" dirty="0" smtClean="0">
                <a:latin typeface="微软雅黑" panose="020B0503020204020204" pitchFamily="34" charset="-122"/>
              </a:rPr>
              <a:t> </a:t>
            </a:r>
            <a:r>
              <a:rPr lang="en-US" altLang="zh-CN" sz="2000" b="1" dirty="0">
                <a:latin typeface="微软雅黑" panose="020B0503020204020204" pitchFamily="34" charset="-122"/>
              </a:rPr>
              <a:t>——</a:t>
            </a:r>
            <a:r>
              <a:rPr lang="zh-CN" altLang="en-US" sz="2000" b="1" dirty="0">
                <a:latin typeface="微软雅黑" panose="020B0503020204020204" pitchFamily="34" charset="-122"/>
              </a:rPr>
              <a:t>里</a:t>
            </a:r>
            <a:r>
              <a:rPr lang="en-US" altLang="zh-CN" sz="2000" b="1" dirty="0">
                <a:latin typeface="微软雅黑" panose="020B0503020204020204" pitchFamily="34" charset="-122"/>
              </a:rPr>
              <a:t>·</a:t>
            </a:r>
            <a:r>
              <a:rPr lang="zh-CN" altLang="en-US" sz="2000" b="1" dirty="0">
                <a:latin typeface="微软雅黑" panose="020B0503020204020204" pitchFamily="34" charset="-122"/>
              </a:rPr>
              <a:t>本特利</a:t>
            </a:r>
            <a:r>
              <a:rPr lang="en-US" altLang="zh-CN" sz="2000" b="1" dirty="0">
                <a:latin typeface="微软雅黑" panose="020B0503020204020204" pitchFamily="34" charset="-122"/>
              </a:rPr>
              <a:t>《</a:t>
            </a:r>
            <a:r>
              <a:rPr lang="zh-CN" altLang="en-US" sz="2000" b="1" dirty="0">
                <a:latin typeface="微软雅黑" panose="020B0503020204020204" pitchFamily="34" charset="-122"/>
              </a:rPr>
              <a:t>新全球史：文明的传承与交流</a:t>
            </a:r>
            <a:r>
              <a:rPr lang="en-US" altLang="zh-CN" sz="2000" b="1" dirty="0">
                <a:latin typeface="微软雅黑" panose="020B0503020204020204" pitchFamily="34" charset="-122"/>
              </a:rPr>
              <a:t>》</a:t>
            </a:r>
            <a:endParaRPr lang="en-US" altLang="zh-CN" sz="2000" b="1" dirty="0">
              <a:latin typeface="微软雅黑" panose="020B0503020204020204" pitchFamily="34" charset="-122"/>
            </a:endParaRPr>
          </a:p>
        </p:txBody>
      </p:sp>
      <p:graphicFrame>
        <p:nvGraphicFramePr>
          <p:cNvPr id="15" name="表格 14"/>
          <p:cNvGraphicFramePr>
            <a:graphicFrameLocks noGrp="1"/>
          </p:cNvGraphicFramePr>
          <p:nvPr>
            <p:custDataLst>
              <p:tags r:id="rId5"/>
            </p:custDataLst>
          </p:nvPr>
        </p:nvGraphicFramePr>
        <p:xfrm>
          <a:off x="367733" y="798378"/>
          <a:ext cx="5661427" cy="2590906"/>
        </p:xfrm>
        <a:graphic>
          <a:graphicData uri="http://schemas.openxmlformats.org/drawingml/2006/table">
            <a:tbl>
              <a:tblPr/>
              <a:tblGrid>
                <a:gridCol w="1772996"/>
                <a:gridCol w="3888431"/>
              </a:tblGrid>
              <a:tr h="487500">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2000" b="1" dirty="0">
                          <a:latin typeface="宋体" panose="02010600030101010101" pitchFamily="2" charset="-122"/>
                        </a:rPr>
                        <a:t>国家</a:t>
                      </a:r>
                      <a:endParaRPr lang="zh-CN" altLang="en-US" sz="20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28575" cap="flat" cmpd="sng">
                      <a:solidFill>
                        <a:srgbClr val="646464"/>
                      </a:solidFill>
                      <a:prstDash val="solid"/>
                      <a:headEnd type="none" w="med" len="med"/>
                      <a:tailEnd type="none" w="med" len="med"/>
                    </a:lnT>
                    <a:lnB w="28575" cap="flat" cmpd="sng">
                      <a:solidFill>
                        <a:srgbClr val="646464"/>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2000" b="1" dirty="0">
                          <a:latin typeface="宋体" panose="02010600030101010101" pitchFamily="2" charset="-122"/>
                        </a:rPr>
                        <a:t>1872-1912年军费支出增长率</a:t>
                      </a:r>
                      <a:endParaRPr lang="en-US" altLang="zh-CN" sz="20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28575" cap="flat" cmpd="sng">
                      <a:solidFill>
                        <a:srgbClr val="646464"/>
                      </a:solidFill>
                      <a:prstDash val="solid"/>
                      <a:headEnd type="none" w="med" len="med"/>
                      <a:tailEnd type="none" w="med" len="med"/>
                    </a:lnT>
                    <a:lnB w="28575" cap="flat" cmpd="sng">
                      <a:solidFill>
                        <a:srgbClr val="646464"/>
                      </a:solidFill>
                      <a:prstDash val="solid"/>
                      <a:headEnd type="none" w="med" len="med"/>
                      <a:tailEnd type="none" w="med" len="med"/>
                    </a:lnB>
                    <a:lnTlToBr>
                      <a:noFill/>
                    </a:lnTlToBr>
                    <a:lnBlToTr>
                      <a:noFill/>
                    </a:lnBlToTr>
                    <a:solidFill>
                      <a:srgbClr val="FFFF00"/>
                    </a:solidFill>
                  </a:tcPr>
                </a:tc>
              </a:tr>
              <a:tr h="353959">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dirty="0">
                          <a:latin typeface="宋体" panose="02010600030101010101" pitchFamily="2" charset="-122"/>
                        </a:rPr>
                        <a:t>英国</a:t>
                      </a:r>
                      <a:endParaRPr lang="zh-CN" altLang="en-US"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28575" cap="flat" cmpd="sng">
                      <a:solidFill>
                        <a:srgbClr val="646464"/>
                      </a:solidFill>
                      <a:prstDash val="solid"/>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175%</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28575" cap="flat" cmpd="sng">
                      <a:solidFill>
                        <a:srgbClr val="646464"/>
                      </a:solidFill>
                      <a:prstDash val="solid"/>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r>
              <a:tr h="353085">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a:latin typeface="宋体" panose="02010600030101010101" pitchFamily="2" charset="-122"/>
                        </a:rPr>
                        <a:t>法国</a:t>
                      </a:r>
                      <a:endParaRPr lang="zh-CN" altLang="en-US" sz="1800" b="1">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00"/>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140%</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00"/>
                    </a:solidFill>
                  </a:tcPr>
                </a:tc>
              </a:tr>
              <a:tr h="370710">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a:latin typeface="宋体" panose="02010600030101010101" pitchFamily="2" charset="-122"/>
                        </a:rPr>
                        <a:t>德国</a:t>
                      </a:r>
                      <a:endParaRPr lang="zh-CN" altLang="en-US" sz="1800" b="1">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340%</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r>
              <a:tr h="281917">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a:latin typeface="宋体" panose="02010600030101010101" pitchFamily="2" charset="-122"/>
                        </a:rPr>
                        <a:t>俄罗斯</a:t>
                      </a:r>
                      <a:endParaRPr lang="zh-CN" altLang="en-US" sz="1800" b="1">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00"/>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260%</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00"/>
                    </a:solidFill>
                  </a:tcPr>
                </a:tc>
              </a:tr>
              <a:tr h="172016">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a:latin typeface="宋体" panose="02010600030101010101" pitchFamily="2" charset="-122"/>
                        </a:rPr>
                        <a:t>奥匈帝国</a:t>
                      </a:r>
                      <a:endParaRPr lang="zh-CN" altLang="en-US" sz="1800" b="1">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170%</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9525" cap="flat" cmpd="sng">
                      <a:solidFill>
                        <a:srgbClr val="646464"/>
                      </a:solidFill>
                      <a:prstDash val="sysDash"/>
                      <a:headEnd type="none" w="med" len="med"/>
                      <a:tailEnd type="none" w="med" len="med"/>
                    </a:lnB>
                    <a:lnTlToBr>
                      <a:noFill/>
                    </a:lnTlToBr>
                    <a:lnBlToTr>
                      <a:noFill/>
                    </a:lnBlToTr>
                    <a:solidFill>
                      <a:srgbClr val="FFFFFF"/>
                    </a:solidFill>
                  </a:tcPr>
                </a:tc>
              </a:tr>
              <a:tr h="0">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zh-CN" altLang="en-US" sz="1800" b="1" dirty="0">
                          <a:latin typeface="宋体" panose="02010600030101010101" pitchFamily="2" charset="-122"/>
                        </a:rPr>
                        <a:t>意大利</a:t>
                      </a:r>
                      <a:endParaRPr lang="zh-CN" altLang="en-US"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28575" cap="flat" cmpd="sng">
                      <a:solidFill>
                        <a:srgbClr val="646464"/>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1" fontAlgn="base" latinLnBrk="0" hangingPunct="1">
                        <a:lnSpc>
                          <a:spcPct val="100000"/>
                        </a:lnSpc>
                        <a:spcBef>
                          <a:spcPct val="0"/>
                        </a:spcBef>
                        <a:spcAft>
                          <a:spcPct val="0"/>
                        </a:spcAft>
                        <a:buSzTx/>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Tx/>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lvl="0" algn="ctr" fontAlgn="base">
                        <a:lnSpc>
                          <a:spcPct val="120000"/>
                        </a:lnSpc>
                        <a:spcBef>
                          <a:spcPct val="0"/>
                        </a:spcBef>
                        <a:spcAft>
                          <a:spcPct val="0"/>
                        </a:spcAft>
                        <a:buNone/>
                      </a:pPr>
                      <a:r>
                        <a:rPr lang="en-US" altLang="zh-CN" sz="1800" b="1" dirty="0">
                          <a:latin typeface="宋体" panose="02010600030101010101" pitchFamily="2" charset="-122"/>
                        </a:rPr>
                        <a:t>180%</a:t>
                      </a:r>
                      <a:endParaRPr lang="en-US" altLang="zh-CN" sz="1800" b="1" dirty="0">
                        <a:latin typeface="宋体" panose="02010600030101010101" pitchFamily="2" charset="-122"/>
                      </a:endParaRPr>
                    </a:p>
                  </a:txBody>
                  <a:tcPr marL="177778" marR="177778" marT="6350" marB="6350" anchor="ctr">
                    <a:lnL w="9525" cap="flat" cmpd="sng">
                      <a:solidFill>
                        <a:srgbClr val="646464"/>
                      </a:solidFill>
                      <a:prstDash val="sysDash"/>
                      <a:headEnd type="none" w="med" len="med"/>
                      <a:tailEnd type="none" w="med" len="med"/>
                    </a:lnL>
                    <a:lnR w="9525" cap="flat" cmpd="sng">
                      <a:solidFill>
                        <a:srgbClr val="646464"/>
                      </a:solidFill>
                      <a:prstDash val="sysDash"/>
                      <a:headEnd type="none" w="med" len="med"/>
                      <a:tailEnd type="none" w="med" len="med"/>
                    </a:lnR>
                    <a:lnT w="9525" cap="flat" cmpd="sng">
                      <a:solidFill>
                        <a:srgbClr val="646464"/>
                      </a:solidFill>
                      <a:prstDash val="sysDash"/>
                      <a:headEnd type="none" w="med" len="med"/>
                      <a:tailEnd type="none" w="med" len="med"/>
                    </a:lnT>
                    <a:lnB w="28575" cap="flat" cmpd="sng">
                      <a:solidFill>
                        <a:srgbClr val="646464"/>
                      </a:solidFill>
                      <a:prstDash val="solid"/>
                      <a:headEnd type="none" w="med" len="med"/>
                      <a:tailEnd type="none" w="med" len="med"/>
                    </a:lnB>
                    <a:lnTlToBr>
                      <a:noFill/>
                    </a:lnTlToBr>
                    <a:lnBlToTr>
                      <a:noFill/>
                    </a:lnBlToTr>
                    <a:solidFill>
                      <a:srgbClr val="FFFF00"/>
                    </a:solidFill>
                  </a:tcPr>
                </a:tc>
              </a:tr>
            </a:tbl>
          </a:graphicData>
        </a:graphic>
      </p:graphicFrame>
      <p:sp>
        <p:nvSpPr>
          <p:cNvPr id="7" name="矩形 6"/>
          <p:cNvSpPr/>
          <p:nvPr/>
        </p:nvSpPr>
        <p:spPr>
          <a:xfrm>
            <a:off x="1329504" y="3096897"/>
            <a:ext cx="9211579" cy="584775"/>
          </a:xfrm>
          <a:prstGeom prst="rect">
            <a:avLst/>
          </a:prstGeom>
          <a:noFill/>
        </p:spPr>
        <p:txBody>
          <a:bodyPr wrap="none">
            <a:spAutoFit/>
          </a:bodyPr>
          <a:lstStyle/>
          <a:p>
            <a:pPr lvl="0" fontAlgn="base">
              <a:spcBef>
                <a:spcPct val="0"/>
              </a:spcBef>
              <a:spcAft>
                <a:spcPct val="0"/>
              </a:spcAft>
              <a:defRPr/>
            </a:pPr>
            <a:r>
              <a:rPr lang="zh-CN" altLang="en-US" sz="3200" b="1" dirty="0" smtClean="0">
                <a:solidFill>
                  <a:srgbClr val="0000FF"/>
                </a:solidFill>
                <a:latin typeface="微软雅黑" panose="020B0503020204020204" pitchFamily="34" charset="-122"/>
                <a:ea typeface="微软雅黑" panose="020B0503020204020204" pitchFamily="34" charset="-122"/>
                <a:sym typeface="Arial" panose="020B0604020202020204" pitchFamily="34" charset="0"/>
              </a:rPr>
              <a:t>两</a:t>
            </a:r>
            <a:r>
              <a:rPr lang="zh-CN" altLang="en-US" sz="32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rPr>
              <a:t>大军事集团竞相扩军备战，国际局势日益紧张。</a:t>
            </a:r>
            <a:endParaRPr lang="zh-CN" altLang="en-US" sz="32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7"/>
          <p:cNvSpPr txBox="1"/>
          <p:nvPr>
            <p:custDataLst>
              <p:tags r:id="rId6"/>
            </p:custDataLst>
          </p:nvPr>
        </p:nvSpPr>
        <p:spPr>
          <a:xfrm>
            <a:off x="2134766" y="6350967"/>
            <a:ext cx="8802410" cy="584775"/>
          </a:xfrm>
          <a:prstGeom prst="rect">
            <a:avLst/>
          </a:prstGeom>
          <a:noFill/>
        </p:spPr>
        <p:txBody>
          <a:bodyPr wrap="none">
            <a:spAutoFit/>
          </a:bodyPr>
          <a:lstStyle>
            <a:defPPr>
              <a:defRPr lang="zh-CN"/>
            </a:defPPr>
            <a:lvl1pPr lvl="0" fontAlgn="base">
              <a:spcBef>
                <a:spcPct val="0"/>
              </a:spcBef>
              <a:spcAft>
                <a:spcPct val="0"/>
              </a:spcAft>
              <a:defRPr sz="3200" b="1">
                <a:solidFill>
                  <a:srgbClr val="0000FF"/>
                </a:solidFill>
                <a:latin typeface="微软雅黑" panose="020B0503020204020204" pitchFamily="34" charset="-122"/>
                <a:ea typeface="微软雅黑" panose="020B0503020204020204" pitchFamily="34" charset="-122"/>
              </a:defRPr>
            </a:lvl1pPr>
          </a:lstStyle>
          <a:p>
            <a:r>
              <a:rPr lang="zh-CN" altLang="en-US" dirty="0">
                <a:sym typeface="+mn-ea"/>
              </a:rPr>
              <a:t>极端泛滥的民族主义情绪，加速了一战的爆发。</a:t>
            </a:r>
            <a:endParaRPr lang="en-US" altLang="zh-CN" dirty="0">
              <a:sym typeface="+mn-ea"/>
            </a:endParaRPr>
          </a:p>
        </p:txBody>
      </p:sp>
      <p:sp>
        <p:nvSpPr>
          <p:cNvPr id="11" name="矩形 10"/>
          <p:cNvSpPr/>
          <p:nvPr/>
        </p:nvSpPr>
        <p:spPr>
          <a:xfrm>
            <a:off x="367733" y="163279"/>
            <a:ext cx="5211683"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一、帝国主义</a:t>
            </a:r>
            <a:r>
              <a:rPr lang="zh-CN" altLang="en-US" sz="2800" b="1" dirty="0">
                <a:latin typeface="微软雅黑" panose="020B0503020204020204" pitchFamily="34" charset="-122"/>
                <a:ea typeface="微软雅黑" panose="020B0503020204020204" pitchFamily="34" charset="-122"/>
              </a:rPr>
              <a:t>与世界大战的酝酿</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223491" y="1158240"/>
          <a:ext cx="11576447" cy="5523230"/>
        </p:xfrm>
        <a:graphic>
          <a:graphicData uri="http://schemas.openxmlformats.org/drawingml/2006/table">
            <a:tbl>
              <a:tblPr firstRow="1" bandRow="1">
                <a:tableStyleId>{5C22544A-7EE6-4342-B048-85BDC9FD1C3A}</a:tableStyleId>
              </a:tblPr>
              <a:tblGrid>
                <a:gridCol w="559997"/>
                <a:gridCol w="1825387"/>
                <a:gridCol w="9191063"/>
              </a:tblGrid>
              <a:tr h="1504315">
                <a:tc>
                  <a:txBody>
                    <a:bodyPr/>
                    <a:lstStyle/>
                    <a:p>
                      <a:pPr algn="ctr">
                        <a:buNone/>
                      </a:pPr>
                      <a:r>
                        <a:rPr lang="zh-CN" altLang="en-US" sz="2400" b="1" dirty="0">
                          <a:solidFill>
                            <a:srgbClr val="0000FF"/>
                          </a:solidFill>
                          <a:latin typeface="微软雅黑" panose="020B0503020204020204" pitchFamily="34" charset="-122"/>
                          <a:ea typeface="微软雅黑" panose="020B0503020204020204" pitchFamily="34" charset="-122"/>
                        </a:rPr>
                        <a:t>原因</a:t>
                      </a:r>
                      <a:endParaRPr lang="zh-CN" altLang="en-US" sz="2400" b="1" dirty="0">
                        <a:solidFill>
                          <a:srgbClr val="0000FF"/>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lgn="ctr">
                        <a:buNone/>
                      </a:pPr>
                      <a:endParaRPr lang="zh-CN" altLang="en-US" sz="2800" b="0" dirty="0">
                        <a:solidFill>
                          <a:schemeClr val="tx1"/>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38480">
                <a:tc rowSpan="3">
                  <a:txBody>
                    <a:bodyPr/>
                    <a:lstStyle/>
                    <a:p>
                      <a:pPr algn="ctr">
                        <a:buNone/>
                      </a:pPr>
                      <a:r>
                        <a:rPr lang="zh-CN" altLang="en-US" sz="2400" b="1" dirty="0">
                          <a:solidFill>
                            <a:srgbClr val="0000FF"/>
                          </a:solidFill>
                          <a:latin typeface="微软雅黑" panose="020B0503020204020204" pitchFamily="34" charset="-122"/>
                          <a:ea typeface="微软雅黑" panose="020B0503020204020204" pitchFamily="34" charset="-122"/>
                        </a:rPr>
                        <a:t>进程</a:t>
                      </a:r>
                      <a:endParaRPr lang="zh-CN" altLang="en-US" sz="2400" b="1" dirty="0">
                        <a:solidFill>
                          <a:srgbClr val="0000FF"/>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1914</a:t>
                      </a:r>
                      <a:r>
                        <a:rPr lang="zh-CN" altLang="en-US"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0" dirty="0">
                        <a:solidFill>
                          <a:schemeClr val="tx1"/>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5471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1915-1916</a:t>
                      </a:r>
                      <a:endParaRPr lang="en-US" altLang="zh-CN"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b="0" dirty="0">
                        <a:solidFill>
                          <a:schemeClr val="tx1"/>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5471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en-US" altLang="zh-CN"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1917-1918</a:t>
                      </a:r>
                      <a:endParaRPr lang="en-US" altLang="zh-CN" sz="2400" b="0" spc="12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en-US" altLang="zh-CN" sz="2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771015">
                <a:tc>
                  <a:txBody>
                    <a:bodyPr/>
                    <a:lstStyle/>
                    <a:p>
                      <a:pPr algn="ctr">
                        <a:buNone/>
                      </a:pPr>
                      <a:r>
                        <a:rPr lang="zh-CN" altLang="en-US" sz="2400" b="1" dirty="0">
                          <a:solidFill>
                            <a:srgbClr val="0000FF"/>
                          </a:solidFill>
                          <a:latin typeface="微软雅黑" panose="020B0503020204020204" pitchFamily="34" charset="-122"/>
                          <a:ea typeface="微软雅黑" panose="020B0503020204020204" pitchFamily="34" charset="-122"/>
                        </a:rPr>
                        <a:t>影响</a:t>
                      </a:r>
                      <a:endParaRPr lang="zh-CN" altLang="en-US" sz="2400" b="1" dirty="0">
                        <a:solidFill>
                          <a:srgbClr val="0000FF"/>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lgn="ctr">
                        <a:buNone/>
                      </a:pPr>
                      <a:endParaRPr lang="zh-CN" altLang="en-US" sz="2800" b="0" dirty="0">
                        <a:solidFill>
                          <a:schemeClr val="tx1"/>
                        </a:solidFill>
                        <a:latin typeface="微软雅黑" panose="020B0503020204020204" pitchFamily="34" charset="-122"/>
                        <a:ea typeface="微软雅黑" panose="020B0503020204020204" pitchFamily="34" charset="-122"/>
                      </a:endParaRPr>
                    </a:p>
                  </a:txBody>
                  <a:tcPr marL="91428" marR="9142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custDataLst>
              <p:tags r:id="rId2"/>
            </p:custDataLst>
          </p:nvPr>
        </p:nvSpPr>
        <p:spPr>
          <a:xfrm>
            <a:off x="988567" y="1205230"/>
            <a:ext cx="5977919" cy="1323439"/>
          </a:xfrm>
          <a:prstGeom prst="rect">
            <a:avLst/>
          </a:prstGeom>
          <a:noFill/>
        </p:spPr>
        <p:txBody>
          <a:bodyPr wrap="none" rtlCol="0" anchor="t">
            <a:spAutoFit/>
          </a:bodyPr>
          <a:lstStyle/>
          <a:p>
            <a:pPr algn="l">
              <a:lnSpc>
                <a:spcPct val="100000"/>
              </a:lnSpc>
            </a:pPr>
            <a:r>
              <a:rPr lang="en-US" altLang="zh-CN" sz="2000" b="1" kern="0" dirty="0" smtClean="0">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kern="0" dirty="0" smtClean="0">
                <a:uFillTx/>
                <a:latin typeface="微软雅黑" panose="020B0503020204020204" pitchFamily="34" charset="-122"/>
                <a:ea typeface="微软雅黑" panose="020B0503020204020204" pitchFamily="34" charset="-122"/>
                <a:cs typeface="微软雅黑" panose="020B0503020204020204" pitchFamily="34" charset="-122"/>
                <a:sym typeface="+mn-ea"/>
              </a:rPr>
              <a:t>）根本：帝</a:t>
            </a:r>
            <a:r>
              <a:rPr lang="zh-CN" altLang="en-US" sz="2000" b="1" kern="0" dirty="0">
                <a:uFillTx/>
                <a:latin typeface="微软雅黑" panose="020B0503020204020204" pitchFamily="34" charset="-122"/>
                <a:ea typeface="微软雅黑" panose="020B0503020204020204" pitchFamily="34" charset="-122"/>
                <a:cs typeface="微软雅黑" panose="020B0503020204020204" pitchFamily="34" charset="-122"/>
                <a:sym typeface="+mn-ea"/>
              </a:rPr>
              <a:t>国主义国家间</a:t>
            </a:r>
            <a:r>
              <a:rPr lang="zh-CN" altLang="en-US" sz="2000" b="1" kern="0" dirty="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政治经济发展不平衡</a:t>
            </a:r>
            <a:endParaRPr lang="zh-CN" altLang="en-US" sz="2000" b="1" kern="0" dirty="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kumimoji="1" lang="en-US" altLang="zh-CN" sz="2000" b="1" dirty="0">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1" lang="zh-CN" altLang="en-US" sz="2000" b="1" dirty="0">
                <a:uFillTx/>
                <a:latin typeface="微软雅黑" panose="020B0503020204020204" pitchFamily="34" charset="-122"/>
                <a:ea typeface="微软雅黑" panose="020B0503020204020204" pitchFamily="34" charset="-122"/>
                <a:cs typeface="微软雅黑" panose="020B0503020204020204" pitchFamily="34" charset="-122"/>
                <a:sym typeface="+mn-ea"/>
              </a:rPr>
              <a:t>）主要：欧洲列强之间的矛盾激化</a:t>
            </a:r>
            <a:endParaRPr kumimoji="1" lang="zh-CN" altLang="en-US" sz="2000" b="1" dirty="0">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kumimoji="1" lang="en-US" altLang="zh-CN" sz="2000" b="1" dirty="0">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1" lang="zh-CN" altLang="en-US" sz="2000" b="1" dirty="0">
                <a:uFillTx/>
                <a:latin typeface="微软雅黑" panose="020B0503020204020204" pitchFamily="34" charset="-122"/>
                <a:ea typeface="微软雅黑" panose="020B0503020204020204" pitchFamily="34" charset="-122"/>
                <a:cs typeface="微软雅黑" panose="020B0503020204020204" pitchFamily="34" charset="-122"/>
                <a:sym typeface="+mn-ea"/>
              </a:rPr>
              <a:t>）具体：</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帝国主义</a:t>
            </a:r>
            <a:r>
              <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两大军事集团</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的形成及扩军备战</a:t>
            </a:r>
            <a:endPar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）导火线：</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1914</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1"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28</a:t>
            </a:r>
            <a:r>
              <a:rPr kumimoji="1"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日，</a:t>
            </a:r>
            <a:r>
              <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萨拉热窝事件</a:t>
            </a:r>
            <a:endPar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custDataLst>
              <p:tags r:id="rId3"/>
            </p:custDataLst>
          </p:nvPr>
        </p:nvSpPr>
        <p:spPr>
          <a:xfrm>
            <a:off x="2834271" y="2718435"/>
            <a:ext cx="7253268" cy="400110"/>
          </a:xfrm>
          <a:prstGeom prst="rect">
            <a:avLst/>
          </a:prstGeom>
          <a:noFill/>
        </p:spPr>
        <p:txBody>
          <a:bodyPr wrap="none" rtlCol="0" anchor="t">
            <a:spAutoFit/>
          </a:bodyPr>
          <a:lstStyle/>
          <a:p>
            <a:r>
              <a:rPr lang="zh-CN" altLang="en-US" sz="2000" b="1" spc="120" dirty="0">
                <a:solidFill>
                  <a:srgbClr val="FF0000"/>
                </a:solidFill>
                <a:latin typeface="微软雅黑" panose="020B0503020204020204" pitchFamily="34" charset="-122"/>
                <a:ea typeface="微软雅黑" panose="020B0503020204020204" pitchFamily="34" charset="-122"/>
                <a:sym typeface="+mn-ea"/>
              </a:rPr>
              <a:t>马恩河战役</a:t>
            </a:r>
            <a:r>
              <a:rPr lang="zh-CN" altLang="en-US" sz="2000" b="1" spc="120" dirty="0">
                <a:latin typeface="微软雅黑" panose="020B0503020204020204" pitchFamily="34" charset="-122"/>
                <a:ea typeface="微软雅黑" panose="020B0503020204020204" pitchFamily="34" charset="-122"/>
                <a:sym typeface="+mn-ea"/>
              </a:rPr>
              <a:t>（标志着德国速决战破产），</a:t>
            </a:r>
            <a:r>
              <a:rPr lang="zh-CN" altLang="en-US" sz="2000" b="1" spc="120" dirty="0">
                <a:solidFill>
                  <a:srgbClr val="FF0000"/>
                </a:solidFill>
                <a:latin typeface="微软雅黑" panose="020B0503020204020204" pitchFamily="34" charset="-122"/>
                <a:ea typeface="微软雅黑" panose="020B0503020204020204" pitchFamily="34" charset="-122"/>
                <a:sym typeface="+mn-ea"/>
              </a:rPr>
              <a:t>日本占领山东半岛</a:t>
            </a:r>
            <a:endParaRPr lang="zh-CN" altLang="en-US" sz="2000" b="1" spc="120" dirty="0">
              <a:solidFill>
                <a:srgbClr val="FF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custDataLst>
              <p:tags r:id="rId4"/>
            </p:custDataLst>
          </p:nvPr>
        </p:nvSpPr>
        <p:spPr>
          <a:xfrm>
            <a:off x="2605066" y="3277235"/>
            <a:ext cx="9034756" cy="707886"/>
          </a:xfrm>
          <a:prstGeom prst="rect">
            <a:avLst/>
          </a:prstGeom>
          <a:noFill/>
        </p:spPr>
        <p:txBody>
          <a:bodyPr wrap="square" rtlCol="0" anchor="t">
            <a:spAutoFit/>
          </a:bodyPr>
          <a:lstStyle/>
          <a:p>
            <a:r>
              <a:rPr lang="zh-CN" altLang="en-US" sz="20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凡尔登战役</a:t>
            </a:r>
            <a:r>
              <a:rPr lang="zh-CN" altLang="en-US" sz="2000" b="1" spc="120" dirty="0">
                <a:uFillTx/>
                <a:latin typeface="微软雅黑" panose="020B0503020204020204" pitchFamily="34" charset="-122"/>
                <a:ea typeface="微软雅黑" panose="020B0503020204020204" pitchFamily="34" charset="-122"/>
                <a:cs typeface="微软雅黑" panose="020B0503020204020204" pitchFamily="34" charset="-122"/>
                <a:sym typeface="+mn-ea"/>
              </a:rPr>
              <a:t>（绞肉机，首次使用毒气弹，时间最长，转折点）</a:t>
            </a:r>
            <a:r>
              <a:rPr lang="zh-CN" altLang="en-US" sz="20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、索姆河战役</a:t>
            </a:r>
            <a:r>
              <a:rPr lang="en-US" altLang="zh-CN" sz="2000" b="1" spc="12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spc="120" dirty="0">
                <a:latin typeface="微软雅黑" panose="020B0503020204020204" pitchFamily="34" charset="-122"/>
                <a:ea typeface="微软雅黑" panose="020B0503020204020204" pitchFamily="34" charset="-122"/>
                <a:cs typeface="微软雅黑" panose="020B0503020204020204" pitchFamily="34" charset="-122"/>
                <a:sym typeface="+mn-ea"/>
              </a:rPr>
              <a:t>（首次使用坦克、规模最大）、</a:t>
            </a:r>
            <a:r>
              <a:rPr lang="zh-CN" altLang="en-US" sz="20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日德兰海战</a:t>
            </a:r>
            <a:r>
              <a:rPr lang="zh-CN" altLang="en-US" sz="2000" b="1" spc="120" dirty="0">
                <a:latin typeface="微软雅黑" panose="020B0503020204020204" pitchFamily="34" charset="-122"/>
                <a:ea typeface="微软雅黑" panose="020B0503020204020204" pitchFamily="34" charset="-122"/>
                <a:cs typeface="微软雅黑" panose="020B0503020204020204" pitchFamily="34" charset="-122"/>
                <a:sym typeface="+mn-ea"/>
              </a:rPr>
              <a:t>（制海权在英国手里）</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custDataLst>
              <p:tags r:id="rId5"/>
            </p:custDataLst>
          </p:nvPr>
        </p:nvSpPr>
        <p:spPr>
          <a:xfrm>
            <a:off x="2782208" y="4263390"/>
            <a:ext cx="5109091" cy="369332"/>
          </a:xfrm>
          <a:prstGeom prst="rect">
            <a:avLst/>
          </a:prstGeom>
          <a:noFill/>
        </p:spPr>
        <p:txBody>
          <a:bodyPr wrap="none" rtlCol="0" anchor="t">
            <a:spAutoFit/>
          </a:bodyPr>
          <a:lstStyle/>
          <a:p>
            <a:pPr lvl="0" algn="l">
              <a:buClrTx/>
              <a:buSzTx/>
              <a:buFontTx/>
            </a:pPr>
            <a:r>
              <a:rPr lang="zh-CN" altLang="en-US" sz="1800" b="1" spc="120" dirty="0">
                <a:solidFill>
                  <a:srgbClr val="FF0000"/>
                </a:solidFill>
                <a:latin typeface="微软雅黑" panose="020B0503020204020204" pitchFamily="34" charset="-122"/>
                <a:ea typeface="微软雅黑" panose="020B0503020204020204" pitchFamily="34" charset="-122"/>
                <a:cs typeface="华文宋体" panose="02010600040101010101" charset="-122"/>
                <a:sym typeface="+mn-ea"/>
              </a:rPr>
              <a:t>美国、中国参战，俄国退出战争，</a:t>
            </a:r>
            <a:r>
              <a:rPr lang="zh-CN" altLang="en-US" sz="1800" b="1" spc="120" dirty="0">
                <a:latin typeface="微软雅黑" panose="020B0503020204020204" pitchFamily="34" charset="-122"/>
                <a:ea typeface="微软雅黑" panose="020B0503020204020204" pitchFamily="34" charset="-122"/>
                <a:cs typeface="华文宋体" panose="02010600040101010101" charset="-122"/>
                <a:sym typeface="+mn-ea"/>
              </a:rPr>
              <a:t>同盟国战败</a:t>
            </a:r>
            <a:endParaRPr lang="zh-CN" altLang="en-US" sz="1800" b="1" spc="120" dirty="0">
              <a:latin typeface="微软雅黑" panose="020B0503020204020204" pitchFamily="34" charset="-122"/>
              <a:ea typeface="微软雅黑" panose="020B0503020204020204" pitchFamily="34" charset="-122"/>
              <a:cs typeface="华文宋体" panose="02010600040101010101" charset="-122"/>
              <a:sym typeface="+mn-ea"/>
            </a:endParaRPr>
          </a:p>
        </p:txBody>
      </p:sp>
      <p:sp>
        <p:nvSpPr>
          <p:cNvPr id="14" name="文本框 13"/>
          <p:cNvSpPr txBox="1"/>
          <p:nvPr>
            <p:custDataLst>
              <p:tags r:id="rId6"/>
            </p:custDataLst>
          </p:nvPr>
        </p:nvSpPr>
        <p:spPr>
          <a:xfrm>
            <a:off x="791742" y="4935856"/>
            <a:ext cx="11008197" cy="1753235"/>
          </a:xfrm>
          <a:prstGeom prst="rect">
            <a:avLst/>
          </a:prstGeom>
          <a:noFill/>
        </p:spPr>
        <p:txBody>
          <a:bodyPr wrap="square" rtlCol="0" anchor="t">
            <a:spAutoFit/>
          </a:bodyPr>
          <a:lstStyle/>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1）战给人类社会造成了巨大的</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灾难</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2）改变帝国主义力量对比，</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开始改变以欧洲为中心</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的国际格局</a:t>
            </a:r>
            <a:r>
              <a:rPr lang="en-US" altLang="zh-CN"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形成</a:t>
            </a:r>
            <a:r>
              <a:rPr lang="zh-CN" altLang="zh-CN"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凡尔赛</a:t>
            </a:r>
            <a:r>
              <a:rPr lang="en-US" altLang="zh-CN"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华盛顿体系</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3）俄国</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十月革命</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的胜利，引发</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社会主义革命运动</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4）削弱了</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帝国主义和殖民主义</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力量，促进了殖民地半殖民地国家的</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民族觉醒和民族解放</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的发展；</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5）成为一系列</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新技术发展</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的催化剂；    </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buClrTx/>
              <a:buSzTx/>
              <a:buFontTx/>
            </a:pP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6）这场空前惨烈的战争改变了人们的</a:t>
            </a:r>
            <a:r>
              <a:rPr lang="zh-CN" altLang="en-US" sz="18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观念</a:t>
            </a:r>
            <a:r>
              <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rPr>
              <a:t>，反对战争、要求和平的运动日益高涨。</a:t>
            </a:r>
            <a:endParaRPr lang="zh-CN" altLang="en-US" sz="1800" b="1" spc="12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nvSpPr>
        <p:spPr>
          <a:xfrm>
            <a:off x="525299" y="404662"/>
            <a:ext cx="6904454" cy="584775"/>
          </a:xfrm>
          <a:prstGeom prst="rect">
            <a:avLst/>
          </a:prstGeom>
        </p:spPr>
        <p:txBody>
          <a:bodyPr wrap="none">
            <a:spAutoFit/>
          </a:bodyPr>
          <a:lstStyle/>
          <a:p>
            <a:r>
              <a:rPr lang="zh-CN" altLang="en-US" sz="3200" b="1" dirty="0" smtClean="0">
                <a:latin typeface="微软雅黑" panose="020B0503020204020204" pitchFamily="34" charset="-122"/>
                <a:ea typeface="微软雅黑" panose="020B0503020204020204" pitchFamily="34" charset="-122"/>
              </a:rPr>
              <a:t>二、第一次世界大战（</a:t>
            </a:r>
            <a:r>
              <a:rPr lang="en-US" altLang="zh-CN" sz="3200" b="1" dirty="0" smtClean="0">
                <a:latin typeface="微软雅黑" panose="020B0503020204020204" pitchFamily="34" charset="-122"/>
                <a:ea typeface="微软雅黑" panose="020B0503020204020204" pitchFamily="34" charset="-122"/>
              </a:rPr>
              <a:t>1914-1918</a:t>
            </a:r>
            <a:r>
              <a:rPr lang="zh-CN" altLang="en-US" sz="3200" b="1" dirty="0" smtClean="0">
                <a:latin typeface="微软雅黑" panose="020B0503020204020204" pitchFamily="34" charset="-122"/>
                <a:ea typeface="微软雅黑" panose="020B0503020204020204" pitchFamily="34" charset="-122"/>
              </a:rPr>
              <a:t>）</a:t>
            </a:r>
            <a:endParaRPr lang="zh-CN" altLang="en-US" sz="3200" dirty="0"/>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本框 6"/>
          <p:cNvSpPr txBox="1">
            <a:spLocks noChangeArrowheads="1"/>
          </p:cNvSpPr>
          <p:nvPr/>
        </p:nvSpPr>
        <p:spPr bwMode="auto">
          <a:xfrm>
            <a:off x="507463" y="5553350"/>
            <a:ext cx="11652270" cy="615541"/>
          </a:xfrm>
          <a:prstGeom prst="rect">
            <a:avLst/>
          </a:prstGeom>
          <a:solidFill>
            <a:schemeClr val="accent3">
              <a:lumMod val="20000"/>
              <a:lumOff val="80000"/>
            </a:schemeClr>
          </a:solidFill>
          <a:ln w="9525">
            <a:noFill/>
            <a:miter lim="800000"/>
          </a:ln>
        </p:spPr>
        <p:txBody>
          <a:bodyPr wrap="square" lIns="121908" tIns="60954" rIns="121908" bIns="60954">
            <a:spAutoFit/>
          </a:bodyPr>
          <a:lstStyle/>
          <a:p>
            <a:pPr algn="ctr"/>
            <a:r>
              <a:rPr lang="zh-CN" altLang="en-US" sz="3200" b="1" dirty="0"/>
              <a:t>性质：第一次世界大战是一次非正义的帝国主义战争。</a:t>
            </a:r>
            <a:endParaRPr lang="zh-CN" altLang="en-US" sz="3200" b="1" dirty="0"/>
          </a:p>
        </p:txBody>
      </p:sp>
      <p:sp>
        <p:nvSpPr>
          <p:cNvPr id="9" name="TextBox 8"/>
          <p:cNvSpPr txBox="1"/>
          <p:nvPr/>
        </p:nvSpPr>
        <p:spPr>
          <a:xfrm>
            <a:off x="411623" y="1052736"/>
            <a:ext cx="11533017" cy="4190943"/>
          </a:xfrm>
          <a:prstGeom prst="rect">
            <a:avLst/>
          </a:prstGeom>
          <a:solidFill>
            <a:schemeClr val="bg1"/>
          </a:solidFill>
        </p:spPr>
        <p:txBody>
          <a:bodyPr wrap="square" lIns="121908" tIns="60954" rIns="121908" bIns="60954" rtlCol="0">
            <a:spAutoFit/>
          </a:bodyPr>
          <a:lstStyle/>
          <a:p>
            <a:pPr>
              <a:lnSpc>
                <a:spcPct val="120000"/>
              </a:lnSpc>
            </a:pPr>
            <a:r>
              <a:rPr lang="en-US"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从战争的</a:t>
            </a:r>
            <a:r>
              <a:rPr lang="zh-CN" altLang="en-US" sz="2800" b="1" dirty="0">
                <a:solidFill>
                  <a:srgbClr val="FF0000"/>
                </a:solidFill>
                <a:latin typeface="楷体" panose="02010609060101010101" pitchFamily="49" charset="-122"/>
                <a:ea typeface="楷体" panose="02010609060101010101" pitchFamily="49" charset="-122"/>
              </a:rPr>
              <a:t>定义</a:t>
            </a:r>
            <a:r>
              <a:rPr lang="zh-CN" altLang="en-US" sz="2800" b="1" dirty="0">
                <a:latin typeface="楷体" panose="02010609060101010101" pitchFamily="49" charset="-122"/>
                <a:ea typeface="楷体" panose="02010609060101010101" pitchFamily="49" charset="-122"/>
              </a:rPr>
              <a:t>看</a:t>
            </a:r>
            <a:r>
              <a:rPr lang="en-US"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帝国主义战争是指帝国主义国家之间为瓜分世界、争夺霸权而进行的战争，第一次世界大战正好符合此定义。</a:t>
            </a:r>
            <a:endParaRPr lang="en-US" altLang="zh-CN" sz="2800" b="1" dirty="0">
              <a:latin typeface="楷体" panose="02010609060101010101" pitchFamily="49" charset="-122"/>
              <a:ea typeface="楷体" panose="02010609060101010101" pitchFamily="49" charset="-122"/>
            </a:endParaRPr>
          </a:p>
          <a:p>
            <a:pPr>
              <a:lnSpc>
                <a:spcPct val="120000"/>
              </a:lnSpc>
            </a:pPr>
            <a:r>
              <a:rPr lang="en-US"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从战争的</a:t>
            </a:r>
            <a:r>
              <a:rPr lang="zh-CN" altLang="en-US" sz="2800" b="1" dirty="0">
                <a:solidFill>
                  <a:srgbClr val="FF0000"/>
                </a:solidFill>
                <a:latin typeface="楷体" panose="02010609060101010101" pitchFamily="49" charset="-122"/>
                <a:ea typeface="楷体" panose="02010609060101010101" pitchFamily="49" charset="-122"/>
              </a:rPr>
              <a:t>起因</a:t>
            </a:r>
            <a:r>
              <a:rPr lang="zh-CN" altLang="en-US" sz="2800" b="1" dirty="0">
                <a:latin typeface="楷体" panose="02010609060101010101" pitchFamily="49" charset="-122"/>
                <a:ea typeface="楷体" panose="02010609060101010101" pitchFamily="49" charset="-122"/>
              </a:rPr>
              <a:t>看，第一次世界大战是帝国主义国家为重新瓜分殖民地而发动的</a:t>
            </a:r>
            <a:r>
              <a:rPr lang="en-US"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是帝国主义国家政治经济发展不平衡的必然结果。</a:t>
            </a:r>
            <a:endParaRPr lang="en-US" altLang="zh-CN" sz="2800" b="1" dirty="0">
              <a:latin typeface="楷体" panose="02010609060101010101" pitchFamily="49" charset="-122"/>
              <a:ea typeface="楷体" panose="02010609060101010101" pitchFamily="49" charset="-122"/>
            </a:endParaRPr>
          </a:p>
          <a:p>
            <a:pPr>
              <a:lnSpc>
                <a:spcPct val="120000"/>
              </a:lnSpc>
            </a:pPr>
            <a:r>
              <a:rPr lang="en-US"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从战争的</a:t>
            </a:r>
            <a:r>
              <a:rPr lang="zh-CN" altLang="en-US" sz="2800" b="1" dirty="0">
                <a:solidFill>
                  <a:srgbClr val="FF0000"/>
                </a:solidFill>
                <a:latin typeface="楷体" panose="02010609060101010101" pitchFamily="49" charset="-122"/>
                <a:ea typeface="楷体" panose="02010609060101010101" pitchFamily="49" charset="-122"/>
              </a:rPr>
              <a:t>进程</a:t>
            </a:r>
            <a:r>
              <a:rPr lang="zh-CN" altLang="en-US" sz="2800" b="1" dirty="0">
                <a:latin typeface="楷体" panose="02010609060101010101" pitchFamily="49" charset="-122"/>
                <a:ea typeface="楷体" panose="02010609060101010101" pitchFamily="49" charset="-122"/>
              </a:rPr>
              <a:t>看</a:t>
            </a:r>
            <a:r>
              <a:rPr lang="en-US"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帝国主义各国为了实现自己的战争目标进行了长期残酷的争夺</a:t>
            </a:r>
            <a:r>
              <a:rPr lang="en-US"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这显示出了第一次世界大战的侵略性质。</a:t>
            </a:r>
            <a:endParaRPr lang="en-US" altLang="zh-CN" sz="2800" b="1" dirty="0">
              <a:latin typeface="楷体" panose="02010609060101010101" pitchFamily="49" charset="-122"/>
              <a:ea typeface="楷体" panose="02010609060101010101" pitchFamily="49" charset="-122"/>
            </a:endParaRPr>
          </a:p>
          <a:p>
            <a:pPr>
              <a:lnSpc>
                <a:spcPct val="120000"/>
              </a:lnSpc>
            </a:pPr>
            <a:r>
              <a:rPr lang="en-US"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从战争的</a:t>
            </a:r>
            <a:r>
              <a:rPr lang="zh-CN" altLang="en-US" sz="2800" b="1" dirty="0">
                <a:solidFill>
                  <a:srgbClr val="FF0000"/>
                </a:solidFill>
                <a:latin typeface="楷体" panose="02010609060101010101" pitchFamily="49" charset="-122"/>
                <a:ea typeface="楷体" panose="02010609060101010101" pitchFamily="49" charset="-122"/>
              </a:rPr>
              <a:t>结果</a:t>
            </a:r>
            <a:r>
              <a:rPr lang="zh-CN" altLang="en-US" sz="2800" b="1" dirty="0">
                <a:latin typeface="楷体" panose="02010609060101010101" pitchFamily="49" charset="-122"/>
                <a:ea typeface="楷体" panose="02010609060101010101" pitchFamily="49" charset="-122"/>
              </a:rPr>
              <a:t>看，战胜国对战败国进行了瓜分或掠夺，巴黎和会便是战胜国之间的分赃会议。</a:t>
            </a:r>
            <a:endParaRPr lang="zh-CN" altLang="en-US" sz="2800" b="1" dirty="0">
              <a:latin typeface="楷体" panose="02010609060101010101" pitchFamily="49" charset="-122"/>
              <a:ea typeface="楷体" panose="02010609060101010101" pitchFamily="49" charset="-122"/>
            </a:endParaRPr>
          </a:p>
        </p:txBody>
      </p:sp>
      <p:sp>
        <p:nvSpPr>
          <p:cNvPr id="3" name="矩形 2"/>
          <p:cNvSpPr/>
          <p:nvPr/>
        </p:nvSpPr>
        <p:spPr>
          <a:xfrm>
            <a:off x="2494806" y="186065"/>
            <a:ext cx="7007046" cy="523220"/>
          </a:xfrm>
          <a:prstGeom prst="rect">
            <a:avLst/>
          </a:prstGeom>
        </p:spPr>
        <p:txBody>
          <a:bodyPr wrap="none">
            <a:spAutoFit/>
          </a:bodyPr>
          <a:lstStyle/>
          <a:p>
            <a:r>
              <a:rPr lang="zh-CN" altLang="zh-CN" sz="2800" b="1" dirty="0">
                <a:solidFill>
                  <a:srgbClr val="CC0066"/>
                </a:solidFill>
                <a:latin typeface="微软雅黑" panose="020B0503020204020204" pitchFamily="34" charset="-122"/>
                <a:ea typeface="微软雅黑" panose="020B0503020204020204" pitchFamily="34" charset="-122"/>
              </a:rPr>
              <a:t>为什么说第一次世界大战是帝国主义战争？</a:t>
            </a:r>
            <a:endParaRPr lang="zh-CN" altLang="zh-CN" sz="2800" b="1" dirty="0">
              <a:solidFill>
                <a:srgbClr val="CC006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sotw9_temp0"/>
          <p:cNvPicPr>
            <a:picLocks noChangeAspect="1" noChangeArrowheads="1"/>
          </p:cNvPicPr>
          <p:nvPr>
            <p:custDataLst>
              <p:tags r:id="rId1"/>
            </p:custDataLst>
          </p:nvPr>
        </p:nvPicPr>
        <p:blipFill>
          <a:blip r:embed="rId2">
            <a:lum bright="-24000" contrast="28000"/>
            <a:extLst>
              <a:ext uri="{28A0092B-C50C-407E-A947-70E740481C1C}">
                <a14:useLocalDpi xmlns:a14="http://schemas.microsoft.com/office/drawing/2010/main" val="0"/>
              </a:ext>
            </a:extLst>
          </a:blip>
          <a:stretch>
            <a:fillRect/>
          </a:stretch>
        </p:blipFill>
        <p:spPr bwMode="auto">
          <a:xfrm>
            <a:off x="769445" y="905510"/>
            <a:ext cx="11420968" cy="4372660"/>
          </a:xfrm>
          <a:prstGeom prst="rect">
            <a:avLst/>
          </a:prstGeom>
          <a:noFill/>
          <a:ln w="28575" cmpd="sng">
            <a:solidFill>
              <a:sysClr val="windowText" lastClr="000000"/>
            </a:solidFill>
            <a:prstDash val="soli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7" name="Oval 3">
            <a:hlinkClick r:id="" action="ppaction://noaction"/>
          </p:cNvPr>
          <p:cNvSpPr>
            <a:spLocks noChangeArrowheads="1"/>
          </p:cNvSpPr>
          <p:nvPr>
            <p:custDataLst>
              <p:tags r:id="rId3"/>
            </p:custDataLst>
          </p:nvPr>
        </p:nvSpPr>
        <p:spPr bwMode="auto">
          <a:xfrm>
            <a:off x="3821635" y="2644274"/>
            <a:ext cx="1219041" cy="1200150"/>
          </a:xfrm>
          <a:prstGeom prst="ellipse">
            <a:avLst/>
          </a:prstGeom>
          <a:noFill/>
          <a:ln w="28575" cmpd="sng">
            <a:solidFill>
              <a:srgbClr val="FF0000"/>
            </a:solidFill>
            <a:prstDash val="solid"/>
            <a:round/>
            <a:headEnd type="none" w="sm" len="sm"/>
            <a:tailEnd type="none" w="sm" len="sm"/>
          </a:ln>
          <a:effectLst/>
          <a:extLst>
            <a:ext uri="{909E8E84-426E-40DD-AFC4-6F175D3DCCD1}">
              <a14:hiddenFill xmlns:a14="http://schemas.microsoft.com/office/drawing/2010/main">
                <a:gradFill rotWithShape="0">
                  <a:gsLst>
                    <a:gs pos="0">
                      <a:srgbClr val="5B9BD5"/>
                    </a:gs>
                    <a:gs pos="100000">
                      <a:srgbClr val="5B9BD5">
                        <a:gamma/>
                        <a:tint val="0"/>
                        <a:invGamma/>
                      </a:srgbClr>
                    </a:gs>
                  </a:gsLst>
                  <a:lin ang="5400000" scaled="1"/>
                </a:gradFill>
              </a14:hiddenFill>
            </a:ext>
            <a:ext uri="{AF507438-7753-43E0-B8FC-AC1667EBCBE1}">
              <a14:hiddenEffects xmlns:a14="http://schemas.microsoft.com/office/drawing/2010/main">
                <a:effectLst>
                  <a:outerShdw dist="35921" dir="2700000" algn="ctr" rotWithShape="0">
                    <a:srgbClr val="E7E6E6"/>
                  </a:outerShdw>
                </a:effectLst>
              </a14:hiddenEffects>
            </a:ext>
          </a:extLst>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rPr>
              <a:t>西线</a:t>
            </a:r>
            <a:endPar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8" name="AutoShape 6"/>
          <p:cNvSpPr>
            <a:spLocks noChangeArrowheads="1"/>
          </p:cNvSpPr>
          <p:nvPr>
            <p:custDataLst>
              <p:tags r:id="rId4"/>
            </p:custDataLst>
          </p:nvPr>
        </p:nvSpPr>
        <p:spPr bwMode="auto">
          <a:xfrm>
            <a:off x="1274739" y="1381382"/>
            <a:ext cx="3260301" cy="904875"/>
          </a:xfrm>
          <a:prstGeom prst="roundRect">
            <a:avLst/>
          </a:prstGeom>
          <a:solidFill>
            <a:sysClr val="window" lastClr="FFFFFF"/>
          </a:solidFill>
          <a:ln w="19050" cap="flat" cmpd="sng" algn="ctr">
            <a:solidFill>
              <a:sysClr val="window" lastClr="FFFFFF"/>
            </a:solidFill>
            <a:prstDash val="solid"/>
            <a:miter lim="800000"/>
            <a:headEnd type="none" w="sm" len="sm"/>
            <a:tailEnd type="none" w="sm" len="sm"/>
          </a:ln>
          <a:effectLst/>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德国</a:t>
            </a:r>
            <a:r>
              <a:rPr kumimoji="1"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VS</a:t>
            </a:r>
            <a:r>
              <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英法（</a:t>
            </a: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1914</a:t>
            </a: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年和</a:t>
            </a: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1916</a:t>
            </a: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年重点）</a:t>
            </a:r>
            <a:endPar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val 5"/>
          <p:cNvSpPr>
            <a:spLocks noChangeArrowheads="1"/>
          </p:cNvSpPr>
          <p:nvPr>
            <p:custDataLst>
              <p:tags r:id="rId5"/>
            </p:custDataLst>
          </p:nvPr>
        </p:nvSpPr>
        <p:spPr bwMode="auto">
          <a:xfrm rot="18947740">
            <a:off x="7682500" y="1452247"/>
            <a:ext cx="1220947" cy="2506345"/>
          </a:xfrm>
          <a:prstGeom prst="ellipse">
            <a:avLst/>
          </a:prstGeom>
          <a:noFill/>
          <a:ln w="28575" cmpd="sng">
            <a:solidFill>
              <a:srgbClr val="FF0000"/>
            </a:solidFill>
            <a:prstDash val="solid"/>
            <a:round/>
            <a:headEnd type="none" w="sm" len="sm"/>
            <a:tailEnd type="none" w="sm" len="sm"/>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rPr>
              <a:t>东线</a:t>
            </a:r>
            <a:endPar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0" name="AutoShape 6"/>
          <p:cNvSpPr>
            <a:spLocks noChangeArrowheads="1"/>
          </p:cNvSpPr>
          <p:nvPr>
            <p:custDataLst>
              <p:tags r:id="rId6"/>
            </p:custDataLst>
          </p:nvPr>
        </p:nvSpPr>
        <p:spPr bwMode="auto">
          <a:xfrm>
            <a:off x="6333300" y="1010921"/>
            <a:ext cx="4711087" cy="518795"/>
          </a:xfrm>
          <a:prstGeom prst="roundRect">
            <a:avLst/>
          </a:prstGeom>
          <a:solidFill>
            <a:sysClr val="window" lastClr="FFFFFF"/>
          </a:solidFill>
          <a:ln w="19050" cap="flat" cmpd="sng" algn="ctr">
            <a:solidFill>
              <a:sysClr val="window" lastClr="FFFFFF"/>
            </a:solidFill>
            <a:prstDash val="solid"/>
            <a:miter lim="800000"/>
            <a:headEnd type="none" w="sm" len="sm"/>
            <a:tailEnd type="none" w="sm" len="sm"/>
          </a:ln>
          <a:effectLst/>
        </p:spPr>
        <p:txBody>
          <a:bodyPr/>
          <a:lstStyle/>
          <a:p>
            <a:pPr marL="0" marR="0" lvl="0" indent="0" defTabSz="914400" eaLnBrk="1" fontAlgn="auto" latinLnBrk="0" hangingPunct="1">
              <a:lnSpc>
                <a:spcPct val="100000"/>
              </a:lnSpc>
              <a:spcBef>
                <a:spcPct val="0"/>
              </a:spcBef>
              <a:spcAft>
                <a:spcPct val="0"/>
              </a:spcAft>
              <a:buClrTx/>
              <a:buSzTx/>
              <a:buFontTx/>
              <a:buNone/>
              <a:defRPr/>
            </a:pPr>
            <a:r>
              <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德奥联军</a:t>
            </a:r>
            <a:r>
              <a:rPr kumimoji="1"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VS</a:t>
            </a:r>
            <a:r>
              <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俄军（</a:t>
            </a: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1915</a:t>
            </a: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年重点</a:t>
            </a:r>
            <a:r>
              <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val 7"/>
          <p:cNvSpPr>
            <a:spLocks noChangeArrowheads="1"/>
          </p:cNvSpPr>
          <p:nvPr>
            <p:custDataLst>
              <p:tags r:id="rId7"/>
            </p:custDataLst>
          </p:nvPr>
        </p:nvSpPr>
        <p:spPr bwMode="auto">
          <a:xfrm>
            <a:off x="6981552" y="3844291"/>
            <a:ext cx="1142852" cy="781685"/>
          </a:xfrm>
          <a:prstGeom prst="ellipse">
            <a:avLst/>
          </a:prstGeom>
          <a:noFill/>
          <a:ln w="28575" cap="sq" cmpd="sng">
            <a:solidFill>
              <a:srgbClr val="FF0000"/>
            </a:solidFill>
            <a:prstDash val="solid"/>
            <a:round/>
            <a:headEnd type="none" w="sm" len="sm"/>
            <a:tailEnd type="none" w="sm" len="sm"/>
          </a:ln>
          <a:effectLst/>
          <a:extLst>
            <a:ext uri="{909E8E84-426E-40DD-AFC4-6F175D3DCCD1}">
              <a14:hiddenFill xmlns:a14="http://schemas.microsoft.com/office/drawing/2010/main">
                <a:gradFill rotWithShape="0">
                  <a:gsLst>
                    <a:gs pos="0">
                      <a:srgbClr val="5B9BD5"/>
                    </a:gs>
                    <a:gs pos="100000">
                      <a:srgbClr val="5B9BD5">
                        <a:gamma/>
                        <a:tint val="0"/>
                        <a:invGamma/>
                      </a:srgbClr>
                    </a:gs>
                  </a:gsLst>
                  <a:lin ang="5400000" scaled="1"/>
                </a:gradFill>
              </a14:hiddenFill>
            </a:ext>
            <a:ext uri="{AF507438-7753-43E0-B8FC-AC1667EBCBE1}">
              <a14:hiddenEffects xmlns:a14="http://schemas.microsoft.com/office/drawing/2010/main">
                <a:effectLst>
                  <a:outerShdw dist="35921" dir="2700000" algn="ctr" rotWithShape="0">
                    <a:srgbClr val="E7E6E6"/>
                  </a:outerShdw>
                </a:effectLst>
              </a14:hiddenEffects>
            </a:ext>
          </a:extLst>
        </p:spPr>
        <p:txBody>
          <a:bodyPr wrap="none"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sym typeface="宋体" panose="02010600030101010101" pitchFamily="2" charset="-122"/>
              </a:rPr>
              <a:t>南线</a:t>
            </a:r>
            <a:endParaRPr kumimoji="1" lang="zh-CN" altLang="en-US" sz="3600" b="1"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sym typeface="宋体" panose="02010600030101010101" pitchFamily="2" charset="-122"/>
            </a:endParaRPr>
          </a:p>
        </p:txBody>
      </p:sp>
      <p:sp>
        <p:nvSpPr>
          <p:cNvPr id="12" name="AutoShape 6"/>
          <p:cNvSpPr>
            <a:spLocks noChangeArrowheads="1"/>
          </p:cNvSpPr>
          <p:nvPr>
            <p:custDataLst>
              <p:tags r:id="rId8"/>
            </p:custDataLst>
          </p:nvPr>
        </p:nvSpPr>
        <p:spPr bwMode="auto">
          <a:xfrm>
            <a:off x="7962501" y="4625976"/>
            <a:ext cx="4006328" cy="509905"/>
          </a:xfrm>
          <a:prstGeom prst="roundRect">
            <a:avLst/>
          </a:prstGeom>
          <a:solidFill>
            <a:sysClr val="window" lastClr="FFFFFF"/>
          </a:solidFill>
          <a:ln w="19050" cap="flat" cmpd="sng" algn="ctr">
            <a:solidFill>
              <a:sysClr val="window" lastClr="FFFFFF"/>
            </a:solidFill>
            <a:prstDash val="solid"/>
            <a:miter lim="800000"/>
            <a:headEnd type="none" w="sm" len="sm"/>
            <a:tailEnd type="none" w="sm" len="sm"/>
          </a:ln>
          <a:effectLst/>
        </p:spPr>
        <p:txBody>
          <a:bodyPr/>
          <a:lstStyle/>
          <a:p>
            <a:pPr marL="0" marR="0" lvl="0" indent="0" algn="ctr" defTabSz="914400" eaLnBrk="1" fontAlgn="auto" latinLnBrk="0" hangingPunct="1">
              <a:lnSpc>
                <a:spcPct val="100000"/>
              </a:lnSpc>
              <a:spcBef>
                <a:spcPct val="0"/>
              </a:spcBef>
              <a:spcAft>
                <a:spcPct val="0"/>
              </a:spcAft>
              <a:buClrTx/>
              <a:buSzTx/>
              <a:buFontTx/>
              <a:buNone/>
              <a:defRPr/>
            </a:pPr>
            <a:r>
              <a:rPr kumimoji="1" lang="zh-CN" altLang="en-US" sz="24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奥军</a:t>
            </a:r>
            <a:r>
              <a:rPr kumimoji="1" lang="en-US" altLang="zh-CN" sz="24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VS</a:t>
            </a:r>
            <a:r>
              <a:rPr kumimoji="1" lang="zh-CN" altLang="en-US" sz="24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俄军和塞尔维亚军</a:t>
            </a:r>
            <a:endParaRPr kumimoji="1" lang="zh-CN" altLang="en-US" sz="24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4099" descr="C:/Users/HP/Desktop/2019—2020学年《新课程学案》中外历史纲要（下）同步教辅资料（课件+试题）/课件/19XLS-35.TIF"/>
          <p:cNvPicPr>
            <a:picLocks noChangeAspect="1"/>
          </p:cNvPicPr>
          <p:nvPr>
            <p:custDataLst>
              <p:tags r:id="rId9"/>
            </p:custDataLst>
          </p:nvPr>
        </p:nvPicPr>
        <p:blipFill>
          <a:blip r:embed="rId10" r:link="rId11"/>
          <a:srcRect l="6487" t="23337" r="2046" b="46808"/>
          <a:stretch>
            <a:fillRect/>
          </a:stretch>
        </p:blipFill>
        <p:spPr>
          <a:xfrm>
            <a:off x="1" y="5205745"/>
            <a:ext cx="12144700" cy="1652257"/>
          </a:xfrm>
          <a:prstGeom prst="rect">
            <a:avLst/>
          </a:prstGeom>
          <a:noFill/>
          <a:ln w="9525">
            <a:noFill/>
          </a:ln>
        </p:spPr>
      </p:pic>
      <p:sp>
        <p:nvSpPr>
          <p:cNvPr id="15" name="TextBox 14"/>
          <p:cNvSpPr txBox="1"/>
          <p:nvPr/>
        </p:nvSpPr>
        <p:spPr>
          <a:xfrm>
            <a:off x="-22786" y="1441527"/>
            <a:ext cx="861774" cy="3856617"/>
          </a:xfrm>
          <a:prstGeom prst="rect">
            <a:avLst/>
          </a:prstGeom>
          <a:noFill/>
        </p:spPr>
        <p:txBody>
          <a:bodyPr vert="eaVert" wrap="square" rtlCol="0">
            <a:spAutoFit/>
          </a:bodyPr>
          <a:lstStyle/>
          <a:p>
            <a:r>
              <a:rPr lang="zh-CN" altLang="en-US" sz="4400" b="1" spc="50" dirty="0" smtClean="0">
                <a:ln w="12700" cmpd="sng">
                  <a:solidFill>
                    <a:schemeClr val="accent6">
                      <a:lumMod val="75000"/>
                    </a:schemeClr>
                  </a:solidFill>
                  <a:prstDash val="solid"/>
                </a:ln>
                <a:solidFill>
                  <a:srgbClr val="0000FF"/>
                </a:solidFill>
                <a:effectLst>
                  <a:glow rad="101600">
                    <a:schemeClr val="accent4">
                      <a:satMod val="175000"/>
                      <a:alpha val="40000"/>
                    </a:schemeClr>
                  </a:glow>
                </a:effectLst>
              </a:rPr>
              <a:t>时  空  观  念</a:t>
            </a:r>
            <a:endParaRPr lang="zh-CN" altLang="en-US" sz="4400" b="1" spc="50" dirty="0">
              <a:ln w="12700" cmpd="sng">
                <a:solidFill>
                  <a:schemeClr val="accent6">
                    <a:lumMod val="75000"/>
                  </a:schemeClr>
                </a:solidFill>
                <a:prstDash val="solid"/>
              </a:ln>
              <a:solidFill>
                <a:srgbClr val="0000FF"/>
              </a:solidFill>
              <a:effectLst>
                <a:glow rad="101600">
                  <a:schemeClr val="accent4">
                    <a:satMod val="175000"/>
                    <a:alpha val="40000"/>
                  </a:schemeClr>
                </a:glow>
              </a:effectLst>
            </a:endParaRPr>
          </a:p>
        </p:txBody>
      </p:sp>
      <p:sp>
        <p:nvSpPr>
          <p:cNvPr id="16" name="矩形 15"/>
          <p:cNvSpPr/>
          <p:nvPr/>
        </p:nvSpPr>
        <p:spPr>
          <a:xfrm>
            <a:off x="434915" y="188640"/>
            <a:ext cx="6904454" cy="584775"/>
          </a:xfrm>
          <a:prstGeom prst="rect">
            <a:avLst/>
          </a:prstGeom>
        </p:spPr>
        <p:txBody>
          <a:bodyPr wrap="none">
            <a:spAutoFit/>
          </a:bodyPr>
          <a:lstStyle/>
          <a:p>
            <a:r>
              <a:rPr lang="zh-CN" altLang="en-US" sz="3200" b="1" dirty="0" smtClean="0">
                <a:latin typeface="微软雅黑" panose="020B0503020204020204" pitchFamily="34" charset="-122"/>
                <a:ea typeface="微软雅黑" panose="020B0503020204020204" pitchFamily="34" charset="-122"/>
              </a:rPr>
              <a:t>二、第一次世界大战（</a:t>
            </a:r>
            <a:r>
              <a:rPr lang="en-US" altLang="zh-CN" sz="3200" b="1" dirty="0" smtClean="0">
                <a:latin typeface="微软雅黑" panose="020B0503020204020204" pitchFamily="34" charset="-122"/>
                <a:ea typeface="微软雅黑" panose="020B0503020204020204" pitchFamily="34" charset="-122"/>
              </a:rPr>
              <a:t>1914-1918</a:t>
            </a:r>
            <a:r>
              <a:rPr lang="zh-CN" altLang="en-US" sz="3200" b="1" dirty="0" smtClean="0">
                <a:latin typeface="微软雅黑" panose="020B0503020204020204" pitchFamily="34" charset="-122"/>
                <a:ea typeface="微软雅黑" panose="020B0503020204020204" pitchFamily="34" charset="-122"/>
              </a:rPr>
              <a:t>）</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7327.133858267716,&quot;width&quot;:17383.211023622047}"/>
</p:tagLst>
</file>

<file path=ppt/tags/tag10.xml><?xml version="1.0" encoding="utf-8"?>
<p:tagLst xmlns:p="http://schemas.openxmlformats.org/presentationml/2006/main">
  <p:tag name="AS_UNIQUEID" val="1052"/>
</p:tagLst>
</file>

<file path=ppt/tags/tag11.xml><?xml version="1.0" encoding="utf-8"?>
<p:tagLst xmlns:p="http://schemas.openxmlformats.org/presentationml/2006/main">
  <p:tag name="AS_UNIQUEID" val="1051"/>
</p:tagLst>
</file>

<file path=ppt/tags/tag12.xml><?xml version="1.0" encoding="utf-8"?>
<p:tagLst xmlns:p="http://schemas.openxmlformats.org/presentationml/2006/main">
  <p:tag name="AS_UNIQUEID" val="2229"/>
</p:tagLst>
</file>

<file path=ppt/tags/tag13.xml><?xml version="1.0" encoding="utf-8"?>
<p:tagLst xmlns:p="http://schemas.openxmlformats.org/presentationml/2006/main">
  <p:tag name="AS_UNIQUEID" val="314"/>
</p:tagLst>
</file>

<file path=ppt/tags/tag14.xml><?xml version="1.0" encoding="utf-8"?>
<p:tagLst xmlns:p="http://schemas.openxmlformats.org/presentationml/2006/main">
  <p:tag name="AS_UNIQUEID" val="2414"/>
  <p:tag name="KSO_WM_UNIT_TABLE_BEAUTIFY" val="smartTable{5d4ef9a0-afbd-4dc7-90ee-e46416f54b8b}"/>
  <p:tag name="TABLE_ENDDRAG_ORIGIN_RECT" val="911*413"/>
  <p:tag name="TABLE_ENDDRAG_RECT" val="17*91*911*413"/>
</p:tagLst>
</file>

<file path=ppt/tags/tag15.xml><?xml version="1.0" encoding="utf-8"?>
<p:tagLst xmlns:p="http://schemas.openxmlformats.org/presentationml/2006/main">
  <p:tag name="AS_UNIQUEID" val="2415"/>
</p:tagLst>
</file>

<file path=ppt/tags/tag16.xml><?xml version="1.0" encoding="utf-8"?>
<p:tagLst xmlns:p="http://schemas.openxmlformats.org/presentationml/2006/main">
  <p:tag name="AS_UNIQUEID" val="2416"/>
</p:tagLst>
</file>

<file path=ppt/tags/tag17.xml><?xml version="1.0" encoding="utf-8"?>
<p:tagLst xmlns:p="http://schemas.openxmlformats.org/presentationml/2006/main">
  <p:tag name="AS_UNIQUEID" val="2417"/>
</p:tagLst>
</file>

<file path=ppt/tags/tag18.xml><?xml version="1.0" encoding="utf-8"?>
<p:tagLst xmlns:p="http://schemas.openxmlformats.org/presentationml/2006/main">
  <p:tag name="AS_UNIQUEID" val="2418"/>
</p:tagLst>
</file>

<file path=ppt/tags/tag19.xml><?xml version="1.0" encoding="utf-8"?>
<p:tagLst xmlns:p="http://schemas.openxmlformats.org/presentationml/2006/main">
  <p:tag name="AS_UNIQUEID" val="2419"/>
</p:tagLst>
</file>

<file path=ppt/tags/tag2.xml><?xml version="1.0" encoding="utf-8"?>
<p:tagLst xmlns:p="http://schemas.openxmlformats.org/presentationml/2006/main">
  <p:tag name="KSO_WM_UNIT_TABLE_BEAUTIFY" val="smartTable{7659f68b-28a4-4ff8-8c5b-f7fc828ad0f7}"/>
  <p:tag name="TABLE_ENDDRAG_ORIGIN_RECT" val="899*385"/>
  <p:tag name="TABLE_ENDDRAG_RECT" val="22*82*899*385"/>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AS_UNIQUEID" val="254"/>
</p:tagLst>
</file>

<file path=ppt/tags/tag22.xml><?xml version="1.0" encoding="utf-8"?>
<p:tagLst xmlns:p="http://schemas.openxmlformats.org/presentationml/2006/main">
  <p:tag name="AS_UNIQUEID" val="255"/>
</p:tagLst>
</file>

<file path=ppt/tags/tag23.xml><?xml version="1.0" encoding="utf-8"?>
<p:tagLst xmlns:p="http://schemas.openxmlformats.org/presentationml/2006/main">
  <p:tag name="AS_UNIQUEID" val="256"/>
</p:tagLst>
</file>

<file path=ppt/tags/tag24.xml><?xml version="1.0" encoding="utf-8"?>
<p:tagLst xmlns:p="http://schemas.openxmlformats.org/presentationml/2006/main">
  <p:tag name="AS_UNIQUEID" val="257"/>
</p:tagLst>
</file>

<file path=ppt/tags/tag25.xml><?xml version="1.0" encoding="utf-8"?>
<p:tagLst xmlns:p="http://schemas.openxmlformats.org/presentationml/2006/main">
  <p:tag name="AS_UNIQUEID" val="258"/>
</p:tagLst>
</file>

<file path=ppt/tags/tag26.xml><?xml version="1.0" encoding="utf-8"?>
<p:tagLst xmlns:p="http://schemas.openxmlformats.org/presentationml/2006/main">
  <p:tag name="AS_UNIQUEID" val="259"/>
</p:tagLst>
</file>

<file path=ppt/tags/tag27.xml><?xml version="1.0" encoding="utf-8"?>
<p:tagLst xmlns:p="http://schemas.openxmlformats.org/presentationml/2006/main">
  <p:tag name="AS_UNIQUEID" val="260"/>
</p:tagLst>
</file>

<file path=ppt/tags/tag28.xml><?xml version="1.0" encoding="utf-8"?>
<p:tagLst xmlns:p="http://schemas.openxmlformats.org/presentationml/2006/main">
  <p:tag name="AS_UNIQUEID" val="261"/>
</p:tagLst>
</file>

<file path=ppt/tags/tag29.xml><?xml version="1.0" encoding="utf-8"?>
<p:tagLst xmlns:p="http://schemas.openxmlformats.org/presentationml/2006/main">
  <p:tag name="KSO_WM_UNIT_TABLE_BEAUTIFY" val="smartTable{dd939079-8614-4d7f-8713-0ffc2a3b5c78}"/>
</p:tagLst>
</file>

<file path=ppt/tags/tag3.xml><?xml version="1.0" encoding="utf-8"?>
<p:tagLst xmlns:p="http://schemas.openxmlformats.org/presentationml/2006/main">
  <p:tag name="AS_UNIQUEID" val="297"/>
  <p:tag name="KSO_WM_UNIT_TABLE_BEAUTIFY" val="smartTable{36668de9-52ae-4ab8-89eb-063868e742a0}"/>
  <p:tag name="TABLE_ENDDRAG_ORIGIN_RECT" val="706*210"/>
  <p:tag name="TABLE_ENDDRAG_RECT" val="26*148*706*210"/>
</p:tagLst>
</file>

<file path=ppt/tags/tag30.xml><?xml version="1.0" encoding="utf-8"?>
<p:tagLst xmlns:p="http://schemas.openxmlformats.org/presentationml/2006/main">
  <p:tag name="AS_UNIQUEID" val="2851"/>
</p:tagLst>
</file>

<file path=ppt/tags/tag31.xml><?xml version="1.0" encoding="utf-8"?>
<p:tagLst xmlns:p="http://schemas.openxmlformats.org/presentationml/2006/main">
  <p:tag name="AS_UNIQUEID" val="2852"/>
</p:tagLst>
</file>

<file path=ppt/tags/tag32.xml><?xml version="1.0" encoding="utf-8"?>
<p:tagLst xmlns:p="http://schemas.openxmlformats.org/presentationml/2006/main">
  <p:tag name="AS_UNIQUEID" val="2853"/>
</p:tagLst>
</file>

<file path=ppt/tags/tag33.xml><?xml version="1.0" encoding="utf-8"?>
<p:tagLst xmlns:p="http://schemas.openxmlformats.org/presentationml/2006/main">
  <p:tag name="AS_UNIQUEID" val="2854"/>
</p:tagLst>
</file>

<file path=ppt/tags/tag34.xml><?xml version="1.0" encoding="utf-8"?>
<p:tagLst xmlns:p="http://schemas.openxmlformats.org/presentationml/2006/main">
  <p:tag name="AS_UNIQUEID" val="2855"/>
</p:tagLst>
</file>

<file path=ppt/tags/tag35.xml><?xml version="1.0" encoding="utf-8"?>
<p:tagLst xmlns:p="http://schemas.openxmlformats.org/presentationml/2006/main">
  <p:tag name="AS_UNIQUEID" val="2856"/>
</p:tagLst>
</file>

<file path=ppt/tags/tag36.xml><?xml version="1.0" encoding="utf-8"?>
<p:tagLst xmlns:p="http://schemas.openxmlformats.org/presentationml/2006/main">
  <p:tag name="AS_UNIQUEID" val="2857"/>
</p:tagLst>
</file>

<file path=ppt/tags/tag37.xml><?xml version="1.0" encoding="utf-8"?>
<p:tagLst xmlns:p="http://schemas.openxmlformats.org/presentationml/2006/main">
  <p:tag name="AS_UNIQUEID" val="2858"/>
</p:tagLst>
</file>

<file path=ppt/tags/tag38.xml><?xml version="1.0" encoding="utf-8"?>
<p:tagLst xmlns:p="http://schemas.openxmlformats.org/presentationml/2006/main">
  <p:tag name="AS_UNIQUEID" val="2859"/>
</p:tagLst>
</file>

<file path=ppt/tags/tag39.xml><?xml version="1.0" encoding="utf-8"?>
<p:tagLst xmlns:p="http://schemas.openxmlformats.org/presentationml/2006/main">
  <p:tag name="AS_UNIQUEID" val="2860"/>
</p:tagLst>
</file>

<file path=ppt/tags/tag4.xml><?xml version="1.0" encoding="utf-8"?>
<p:tagLst xmlns:p="http://schemas.openxmlformats.org/presentationml/2006/main">
  <p:tag name="AS_UNIQUEID" val="303"/>
</p:tagLst>
</file>

<file path=ppt/tags/tag40.xml><?xml version="1.0" encoding="utf-8"?>
<p:tagLst xmlns:p="http://schemas.openxmlformats.org/presentationml/2006/main">
  <p:tag name="AS_UNIQUEID" val="2861"/>
</p:tagLst>
</file>

<file path=ppt/tags/tag41.xml><?xml version="1.0" encoding="utf-8"?>
<p:tagLst xmlns:p="http://schemas.openxmlformats.org/presentationml/2006/main">
  <p:tag name="AS_UNIQUEID" val="2862"/>
</p:tagLst>
</file>

<file path=ppt/tags/tag42.xml><?xml version="1.0" encoding="utf-8"?>
<p:tagLst xmlns:p="http://schemas.openxmlformats.org/presentationml/2006/main">
  <p:tag name="AS_UNIQUEID" val="2863"/>
</p:tagLst>
</file>

<file path=ppt/tags/tag43.xml><?xml version="1.0" encoding="utf-8"?>
<p:tagLst xmlns:p="http://schemas.openxmlformats.org/presentationml/2006/main">
  <p:tag name="AS_UNIQUEID" val="2864"/>
</p:tagLst>
</file>

<file path=ppt/tags/tag44.xml><?xml version="1.0" encoding="utf-8"?>
<p:tagLst xmlns:p="http://schemas.openxmlformats.org/presentationml/2006/main">
  <p:tag name="AS_UNIQUEID" val="2865"/>
</p:tagLst>
</file>

<file path=ppt/tags/tag45.xml><?xml version="1.0" encoding="utf-8"?>
<p:tagLst xmlns:p="http://schemas.openxmlformats.org/presentationml/2006/main">
  <p:tag name="AS_UNIQUEID" val="2866"/>
</p:tagLst>
</file>

<file path=ppt/tags/tag46.xml><?xml version="1.0" encoding="utf-8"?>
<p:tagLst xmlns:p="http://schemas.openxmlformats.org/presentationml/2006/main">
  <p:tag name="AS_UNIQUEID" val="2867"/>
</p:tagLst>
</file>

<file path=ppt/tags/tag47.xml><?xml version="1.0" encoding="utf-8"?>
<p:tagLst xmlns:p="http://schemas.openxmlformats.org/presentationml/2006/main">
  <p:tag name="AS_UNIQUEID" val="2868"/>
</p:tagLst>
</file>

<file path=ppt/tags/tag48.xml><?xml version="1.0" encoding="utf-8"?>
<p:tagLst xmlns:p="http://schemas.openxmlformats.org/presentationml/2006/main">
  <p:tag name="AS_UNIQUEID" val="2869"/>
</p:tagLst>
</file>

<file path=ppt/tags/tag49.xml><?xml version="1.0" encoding="utf-8"?>
<p:tagLst xmlns:p="http://schemas.openxmlformats.org/presentationml/2006/main">
  <p:tag name="AS_UNIQUEID" val="2870"/>
</p:tagLst>
</file>

<file path=ppt/tags/tag5.xml><?xml version="1.0" encoding="utf-8"?>
<p:tagLst xmlns:p="http://schemas.openxmlformats.org/presentationml/2006/main">
  <p:tag name="AS_UNIQUEID" val="304"/>
  <p:tag name="KSO_WM_UNIT_PLACING_PICTURE_USER_VIEWPORT" val="{&quot;height&quot;:7341,&quot;width&quot;:9147}"/>
</p:tagLst>
</file>

<file path=ppt/tags/tag50.xml><?xml version="1.0" encoding="utf-8"?>
<p:tagLst xmlns:p="http://schemas.openxmlformats.org/presentationml/2006/main">
  <p:tag name="AS_UNIQUEID" val="2871"/>
</p:tagLst>
</file>

<file path=ppt/tags/tag51.xml><?xml version="1.0" encoding="utf-8"?>
<p:tagLst xmlns:p="http://schemas.openxmlformats.org/presentationml/2006/main">
  <p:tag name="AS_UNIQUEID" val="2872"/>
</p:tagLst>
</file>

<file path=ppt/tags/tag52.xml><?xml version="1.0" encoding="utf-8"?>
<p:tagLst xmlns:p="http://schemas.openxmlformats.org/presentationml/2006/main">
  <p:tag name="AS_UNIQUEID" val="2873"/>
</p:tagLst>
</file>

<file path=ppt/tags/tag53.xml><?xml version="1.0" encoding="utf-8"?>
<p:tagLst xmlns:p="http://schemas.openxmlformats.org/presentationml/2006/main">
  <p:tag name="AS_UNIQUEID" val="2874"/>
</p:tagLst>
</file>

<file path=ppt/tags/tag54.xml><?xml version="1.0" encoding="utf-8"?>
<p:tagLst xmlns:p="http://schemas.openxmlformats.org/presentationml/2006/main">
  <p:tag name="AS_UNIQUEID" val="2875"/>
</p:tagLst>
</file>

<file path=ppt/tags/tag55.xml><?xml version="1.0" encoding="utf-8"?>
<p:tagLst xmlns:p="http://schemas.openxmlformats.org/presentationml/2006/main">
  <p:tag name="AS_UNIQUEID" val="2876"/>
</p:tagLst>
</file>

<file path=ppt/tags/tag56.xml><?xml version="1.0" encoding="utf-8"?>
<p:tagLst xmlns:p="http://schemas.openxmlformats.org/presentationml/2006/main">
  <p:tag name="AS_UNIQUEID" val="2877"/>
</p:tagLst>
</file>

<file path=ppt/tags/tag57.xml><?xml version="1.0" encoding="utf-8"?>
<p:tagLst xmlns:p="http://schemas.openxmlformats.org/presentationml/2006/main">
  <p:tag name="AS_UNIQUEID" val="2878"/>
</p:tagLst>
</file>

<file path=ppt/tags/tag58.xml><?xml version="1.0" encoding="utf-8"?>
<p:tagLst xmlns:p="http://schemas.openxmlformats.org/presentationml/2006/main">
  <p:tag name="AS_UNIQUEID" val="2879"/>
</p:tagLst>
</file>

<file path=ppt/tags/tag59.xml><?xml version="1.0" encoding="utf-8"?>
<p:tagLst xmlns:p="http://schemas.openxmlformats.org/presentationml/2006/main">
  <p:tag name="AS_UNIQUEID" val="2880"/>
</p:tagLst>
</file>

<file path=ppt/tags/tag6.xml><?xml version="1.0" encoding="utf-8"?>
<p:tagLst xmlns:p="http://schemas.openxmlformats.org/presentationml/2006/main">
  <p:tag name="AS_UNIQUEID" val="305"/>
</p:tagLst>
</file>

<file path=ppt/tags/tag60.xml><?xml version="1.0" encoding="utf-8"?>
<p:tagLst xmlns:p="http://schemas.openxmlformats.org/presentationml/2006/main">
  <p:tag name="AS_UNIQUEID" val="2881"/>
</p:tagLst>
</file>

<file path=ppt/tags/tag61.xml><?xml version="1.0" encoding="utf-8"?>
<p:tagLst xmlns:p="http://schemas.openxmlformats.org/presentationml/2006/main">
  <p:tag name="AS_UNIQUEID" val="2882"/>
</p:tagLst>
</file>

<file path=ppt/tags/tag62.xml><?xml version="1.0" encoding="utf-8"?>
<p:tagLst xmlns:p="http://schemas.openxmlformats.org/presentationml/2006/main">
  <p:tag name="AS_UNIQUEID" val="2883"/>
</p:tagLst>
</file>

<file path=ppt/tags/tag63.xml><?xml version="1.0" encoding="utf-8"?>
<p:tagLst xmlns:p="http://schemas.openxmlformats.org/presentationml/2006/main">
  <p:tag name="AS_UNIQUEID" val="2884"/>
</p:tagLst>
</file>

<file path=ppt/tags/tag64.xml><?xml version="1.0" encoding="utf-8"?>
<p:tagLst xmlns:p="http://schemas.openxmlformats.org/presentationml/2006/main">
  <p:tag name="AS_UNIQUEID" val="2885"/>
</p:tagLst>
</file>

<file path=ppt/tags/tag65.xml><?xml version="1.0" encoding="utf-8"?>
<p:tagLst xmlns:p="http://schemas.openxmlformats.org/presentationml/2006/main">
  <p:tag name="AS_UNIQUEID" val="2886"/>
</p:tagLst>
</file>

<file path=ppt/tags/tag66.xml><?xml version="1.0" encoding="utf-8"?>
<p:tagLst xmlns:p="http://schemas.openxmlformats.org/presentationml/2006/main">
  <p:tag name="AS_UNIQUEID" val="2887"/>
</p:tagLst>
</file>

<file path=ppt/tags/tag67.xml><?xml version="1.0" encoding="utf-8"?>
<p:tagLst xmlns:p="http://schemas.openxmlformats.org/presentationml/2006/main">
  <p:tag name="AS_UNIQUEID" val="2888"/>
</p:tagLst>
</file>

<file path=ppt/tags/tag68.xml><?xml version="1.0" encoding="utf-8"?>
<p:tagLst xmlns:p="http://schemas.openxmlformats.org/presentationml/2006/main">
  <p:tag name="AS_UNIQUEID" val="2889"/>
</p:tagLst>
</file>

<file path=ppt/tags/tag69.xml><?xml version="1.0" encoding="utf-8"?>
<p:tagLst xmlns:p="http://schemas.openxmlformats.org/presentationml/2006/main">
  <p:tag name="AS_UNIQUEID" val="2890"/>
</p:tagLst>
</file>

<file path=ppt/tags/tag7.xml><?xml version="1.0" encoding="utf-8"?>
<p:tagLst xmlns:p="http://schemas.openxmlformats.org/presentationml/2006/main">
  <p:tag name="AS_UNIQUEID" val="306"/>
</p:tagLst>
</file>

<file path=ppt/tags/tag70.xml><?xml version="1.0" encoding="utf-8"?>
<p:tagLst xmlns:p="http://schemas.openxmlformats.org/presentationml/2006/main">
  <p:tag name="AS_UNIQUEID" val="2891"/>
</p:tagLst>
</file>

<file path=ppt/tags/tag71.xml><?xml version="1.0" encoding="utf-8"?>
<p:tagLst xmlns:p="http://schemas.openxmlformats.org/presentationml/2006/main">
  <p:tag name="AS_UNIQUEID" val="2892"/>
</p:tagLst>
</file>

<file path=ppt/tags/tag72.xml><?xml version="1.0" encoding="utf-8"?>
<p:tagLst xmlns:p="http://schemas.openxmlformats.org/presentationml/2006/main">
  <p:tag name="AS_UNIQUEID" val="2893"/>
</p:tagLst>
</file>

<file path=ppt/tags/tag73.xml><?xml version="1.0" encoding="utf-8"?>
<p:tagLst xmlns:p="http://schemas.openxmlformats.org/presentationml/2006/main">
  <p:tag name="AS_UNIQUEID" val="2894"/>
</p:tagLst>
</file>

<file path=ppt/tags/tag74.xml><?xml version="1.0" encoding="utf-8"?>
<p:tagLst xmlns:p="http://schemas.openxmlformats.org/presentationml/2006/main">
  <p:tag name="AS_UNIQUEID" val="2895"/>
</p:tagLst>
</file>

<file path=ppt/tags/tag75.xml><?xml version="1.0" encoding="utf-8"?>
<p:tagLst xmlns:p="http://schemas.openxmlformats.org/presentationml/2006/main">
  <p:tag name="AS_UNIQUEID" val="2896"/>
</p:tagLst>
</file>

<file path=ppt/tags/tag76.xml><?xml version="1.0" encoding="utf-8"?>
<p:tagLst xmlns:p="http://schemas.openxmlformats.org/presentationml/2006/main">
  <p:tag name="AS_UNIQUEID" val="2897"/>
</p:tagLst>
</file>

<file path=ppt/tags/tag77.xml><?xml version="1.0" encoding="utf-8"?>
<p:tagLst xmlns:p="http://schemas.openxmlformats.org/presentationml/2006/main">
  <p:tag name="AS_UNIQUEID" val="2898"/>
</p:tagLst>
</file>

<file path=ppt/tags/tag78.xml><?xml version="1.0" encoding="utf-8"?>
<p:tagLst xmlns:p="http://schemas.openxmlformats.org/presentationml/2006/main">
  <p:tag name="AS_UNIQUEID" val="2899"/>
</p:tagLst>
</file>

<file path=ppt/tags/tag79.xml><?xml version="1.0" encoding="utf-8"?>
<p:tagLst xmlns:p="http://schemas.openxmlformats.org/presentationml/2006/main">
  <p:tag name="AS_UNIQUEID" val="2900"/>
</p:tagLst>
</file>

<file path=ppt/tags/tag8.xml><?xml version="1.0" encoding="utf-8"?>
<p:tagLst xmlns:p="http://schemas.openxmlformats.org/presentationml/2006/main">
  <p:tag name="KSO_WM_BEAUTIFY_FLAG" val="#wm#"/>
  <p:tag name="KSO_WM_SPECIAL_SOURCE" val="bdnull"/>
  <p:tag name="KSO_WM_TEMPLATE_CATEGORY" val="custom"/>
  <p:tag name="KSO_WM_TEMPLATE_INDEX" val="20182104"/>
</p:tagLst>
</file>

<file path=ppt/tags/tag80.xml><?xml version="1.0" encoding="utf-8"?>
<p:tagLst xmlns:p="http://schemas.openxmlformats.org/presentationml/2006/main">
  <p:tag name="AS_UNIQUEID" val="2901"/>
</p:tagLst>
</file>

<file path=ppt/tags/tag81.xml><?xml version="1.0" encoding="utf-8"?>
<p:tagLst xmlns:p="http://schemas.openxmlformats.org/presentationml/2006/main">
  <p:tag name="AS_UNIQUEID" val="2902"/>
</p:tagLst>
</file>

<file path=ppt/tags/tag82.xml><?xml version="1.0" encoding="utf-8"?>
<p:tagLst xmlns:p="http://schemas.openxmlformats.org/presentationml/2006/main">
  <p:tag name="AS_UNIQUEID" val="2903"/>
</p:tagLst>
</file>

<file path=ppt/tags/tag83.xml><?xml version="1.0" encoding="utf-8"?>
<p:tagLst xmlns:p="http://schemas.openxmlformats.org/presentationml/2006/main">
  <p:tag name="AS_UNIQUEID" val="2904"/>
</p:tagLst>
</file>

<file path=ppt/tags/tag84.xml><?xml version="1.0" encoding="utf-8"?>
<p:tagLst xmlns:p="http://schemas.openxmlformats.org/presentationml/2006/main">
  <p:tag name="AS_UNIQUEID" val="2905"/>
</p:tagLst>
</file>

<file path=ppt/tags/tag85.xml><?xml version="1.0" encoding="utf-8"?>
<p:tagLst xmlns:p="http://schemas.openxmlformats.org/presentationml/2006/main">
  <p:tag name="KSO_WM_ASSEMBLE_CHIP_INDEX" val="ef7f94ba34b545178e4ec33220f2f93a"/>
  <p:tag name="KSO_WM_CHIP_FILLAREA_FILL_RULE" val="{&quot;fill_align&quot;:&quot;lm&quot;,&quot;fill_mode&quot;:&quot;full&quot;,&quot;sacle_strategy&quot;:&quot;smart&quot;}"/>
  <p:tag name="KSO_WM_CHIP_GROUPID" val="5f0681562c9c209bb8bb14eb"/>
  <p:tag name="KSO_WM_CHIP_XID" val="5f0681562c9c209bb8bb14ec"/>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c11d741b1237435d976b8631ef4b6b48"/>
  <p:tag name="KSO_WM_UNIT_DEFAULT_FONT" val="24;44;4"/>
  <p:tag name="KSO_WM_UNIT_DIAGRAM_ISNUMVISUAL" val="0"/>
  <p:tag name="KSO_WM_UNIT_DIAGRAM_ISREFERUNIT" val="0"/>
  <p:tag name="KSO_WM_UNIT_HIGHLIGHT" val="0"/>
  <p:tag name="KSO_WM_UNIT_ID" val="diagram20215864_1*a*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TEXT_FILL_FORE_SCHEMECOLOR_INDEX" val="13"/>
  <p:tag name="KSO_WM_UNIT_TEXT_FILL_FORE_SCHEMECOLOR_INDEX_BRIGHTNESS" val="0"/>
  <p:tag name="KSO_WM_UNIT_TEXT_FILL_TYPE" val="1"/>
  <p:tag name="KSO_WM_UNIT_VALUE" val="21"/>
</p:tagLst>
</file>

<file path=ppt/tags/tag86.xml><?xml version="1.0" encoding="utf-8"?>
<p:tagLst xmlns:p="http://schemas.openxmlformats.org/presentationml/2006/main">
  <p:tag name="KSO_WM_ASSEMBLE_CHIP_INDEX" val="ef7f94ba34b545178e4ec33220f2f93a"/>
  <p:tag name="KSO_WM_CHIP_FILLAREA_FILL_RULE" val="{&quot;fill_align&quot;:&quot;lm&quot;,&quot;fill_mode&quot;:&quot;full&quot;,&quot;sacle_strategy&quot;:&quot;smart&quot;}"/>
  <p:tag name="KSO_WM_CHIP_GROUPID" val="5f0681562c9c209bb8bb14eb"/>
  <p:tag name="KSO_WM_CHIP_XID" val="5f0681562c9c209bb8bb14ec"/>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1f60ebc69540439298916f0d305fb288"/>
  <p:tag name="KSO_WM_UNIT_DEFAULT_FONT" val="18;24;2"/>
  <p:tag name="KSO_WM_UNIT_DIAGRAM_ISNUMVISUAL" val="0"/>
  <p:tag name="KSO_WM_UNIT_DIAGRAM_ISREFERUNIT" val="0"/>
  <p:tag name="KSO_WM_UNIT_HIGHLIGHT" val="0"/>
  <p:tag name="KSO_WM_UNIT_ID" val="diagram20215864_1*b*1"/>
  <p:tag name="KSO_WM_UNIT_ISCONTENTSTITLE" val="0"/>
  <p:tag name="KSO_WM_UNIT_ISNUMDGMTITLE" val="0"/>
  <p:tag name="KSO_WM_UNIT_LAYERLEVEL" val="1"/>
  <p:tag name="KSO_WM_UNIT_NOCLEAR" val="0"/>
  <p:tag name="KSO_WM_UNIT_PRESET_TEXT" val="单击此处可添加副标题"/>
  <p:tag name="KSO_WM_UNIT_SHOW_EDIT_AREA_INDICATION" val="1"/>
  <p:tag name="KSO_WM_UNIT_TEXT_FILL_FORE_SCHEMECOLOR_INDEX" val="14"/>
  <p:tag name="KSO_WM_UNIT_TEXT_FILL_FORE_SCHEMECOLOR_INDEX_BRIGHTNESS" val="-0.25"/>
  <p:tag name="KSO_WM_UNIT_TEXT_FILL_TYPE" val="1"/>
  <p:tag name="KSO_WM_UNIT_VALUE" val="48"/>
</p:tagLst>
</file>

<file path=ppt/tags/tag87.xml><?xml version="1.0" encoding="utf-8"?>
<p:tagLst xmlns:p="http://schemas.openxmlformats.org/presentationml/2006/main">
  <p:tag name="KSO_WM_ASSEMBLE_CHIP_INDEX" val="46328b3fdb5b402bbec59b75c6d774e0"/>
  <p:tag name="KSO_WM_CHIP_FILLAREA_FILL_RULE" val="{&quot;fill_align&quot;:&quot;lm&quot;,&quot;fill_mode&quot;:&quot;full&quot;,&quot;sacle_strategy&quot;:&quot;smart&quot;}"/>
  <p:tag name="KSO_WM_CHIP_GROUPID" val="5e6b05b36848fb12bee65ad8"/>
  <p:tag name="KSO_WM_CHIP_XID" val="5e6b05b36848fb12bee65ada"/>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bcbf4a38ce4b41a9872759db8ea608b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8;24;2"/>
  <p:tag name="KSO_WM_UNIT_DIAGRAM_ISNUMVISUAL" val="0"/>
  <p:tag name="KSO_WM_UNIT_DIAGRAM_ISREFERUNIT" val="0"/>
  <p:tag name="KSO_WM_UNIT_HIGHLIGHT" val="0"/>
  <p:tag name="KSO_WM_UNIT_ID" val="diagram20215864_1*h_a*2_1"/>
  <p:tag name="KSO_WM_UNIT_ISCONTENTSTITLE" val="0"/>
  <p:tag name="KSO_WM_UNIT_ISNUMDGMTITLE" val="0"/>
  <p:tag name="KSO_WM_UNIT_LAYERLEVEL" val="1_1"/>
  <p:tag name="KSO_WM_UNIT_NOCLEAR" val="0"/>
  <p:tag name="KSO_WM_UNIT_PRESET_TEXT" val="添加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13"/>
</p:tagLst>
</file>

<file path=ppt/tags/tag88.xml><?xml version="1.0" encoding="utf-8"?>
<p:tagLst xmlns:p="http://schemas.openxmlformats.org/presentationml/2006/main">
  <p:tag name="KSO_WM_ASSEMBLE_CHIP_INDEX" val="0492de28bad146ad8408812a0c03aa9a"/>
  <p:tag name="KSO_WM_CHIP_FILLAREA_FILL_RULE" val="{&quot;fill_align&quot;:&quot;lm&quot;,&quot;fill_mode&quot;:&quot;full&quot;,&quot;sacle_strategy&quot;:&quot;smart&quot;}"/>
  <p:tag name="KSO_WM_CHIP_GROUPID" val="5e6b05b36848fb12bee65ad8"/>
  <p:tag name="KSO_WM_CHIP_XID" val="5e6b05b36848fb12bee65ada"/>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d07f9fc7bc014a10a47a60f4dc3393d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8;24;2"/>
  <p:tag name="KSO_WM_UNIT_DIAGRAM_ISNUMVISUAL" val="0"/>
  <p:tag name="KSO_WM_UNIT_DIAGRAM_ISREFERUNIT" val="0"/>
  <p:tag name="KSO_WM_UNIT_HIGHLIGHT" val="0"/>
  <p:tag name="KSO_WM_UNIT_ID" val="diagram20215864_1*h_a*1_1"/>
  <p:tag name="KSO_WM_UNIT_ISCONTENTSTITLE" val="0"/>
  <p:tag name="KSO_WM_UNIT_ISNUMDGMTITLE" val="0"/>
  <p:tag name="KSO_WM_UNIT_LAYERLEVEL" val="1_1"/>
  <p:tag name="KSO_WM_UNIT_NOCLEAR" val="0"/>
  <p:tag name="KSO_WM_UNIT_PRESET_TEXT" val="添加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13"/>
</p:tagLst>
</file>

<file path=ppt/tags/tag89.xml><?xml version="1.0" encoding="utf-8"?>
<p:tagLst xmlns:p="http://schemas.openxmlformats.org/presentationml/2006/main">
  <p:tag name="KSO_WM_ASSEMBLE_CHIP_INDEX" val="a9cf13703e02401bbbbcc6b82bede319"/>
  <p:tag name="KSO_WM_CHIP_FILLAREA_FILL_RULE" val="{&quot;fill_align&quot;:&quot;lm&quot;,&quot;fill_mode&quot;:&quot;full&quot;,&quot;sacle_strategy&quot;:&quot;smart&quot;}"/>
  <p:tag name="KSO_WM_CHIP_GROUPID" val="5e6b05b36848fb12bee65ad8"/>
  <p:tag name="KSO_WM_CHIP_XID" val="5e6b05b36848fb12bee65ada"/>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b2325a4036644030876ed93fc9c659c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8;24;2"/>
  <p:tag name="KSO_WM_UNIT_DIAGRAM_ISNUMVISUAL" val="0"/>
  <p:tag name="KSO_WM_UNIT_DIAGRAM_ISREFERUNIT" val="0"/>
  <p:tag name="KSO_WM_UNIT_HIGHLIGHT" val="0"/>
  <p:tag name="KSO_WM_UNIT_ID" val="diagram20215864_1*h_a*3_1"/>
  <p:tag name="KSO_WM_UNIT_ISCONTENTSTITLE" val="0"/>
  <p:tag name="KSO_WM_UNIT_ISNUMDGMTITLE" val="0"/>
  <p:tag name="KSO_WM_UNIT_LAYERLEVEL" val="1_1"/>
  <p:tag name="KSO_WM_UNIT_NOCLEAR" val="0"/>
  <p:tag name="KSO_WM_UNIT_PRESET_TEXT" val="添加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13"/>
</p:tagLst>
</file>

<file path=ppt/tags/tag9.xml><?xml version="1.0" encoding="utf-8"?>
<p:tagLst xmlns:p="http://schemas.openxmlformats.org/presentationml/2006/main">
  <p:tag name="AS_UNIQUEID" val="2308"/>
  <p:tag name="KSO_WM_UNIT_PLACING_PICTURE_USER_VIEWPORT" val="{&quot;height&quot;:6799,&quot;width&quot;:10544}"/>
</p:tagLst>
</file>

<file path=ppt/tags/tag90.xml><?xml version="1.0" encoding="utf-8"?>
<p:tagLst xmlns:p="http://schemas.openxmlformats.org/presentationml/2006/main">
  <p:tag name="KSO_WM_ASSEMBLE_CHIP_INDEX" val="a9cf13703e02401bbbbcc6b82bede319"/>
  <p:tag name="KSO_WM_BEAUTIFY_FLAG" val="#wm#"/>
  <p:tag name="KSO_WM_CHIP_FILLAREA_FILL_RULE" val="{&quot;fill_align&quot;:&quot;lm&quot;,&quot;fill_mode&quot;:&quot;full&quot;,&quot;sacle_strategy&quot;:&quot;smart&quot;}"/>
  <p:tag name="KSO_WM_CHIP_GROUPID" val="5e6b05b36848fb12bee65ad8"/>
  <p:tag name="KSO_WM_CHIP_XID" val="5e6b05b36848fb12bee65ada"/>
  <p:tag name="KSO_WM_TAG_VERSION" val="1.0"/>
  <p:tag name="KSO_WM_TEMPLATE_ASSEMBLE_GROUPID" val="60656e954054ed1e2fb7fc1d"/>
  <p:tag name="KSO_WM_TEMPLATE_ASSEMBLE_XID" val="60656e954054ed1e2fb7fc1d"/>
  <p:tag name="KSO_WM_TEMPLATE_CATEGORY" val="diagram"/>
  <p:tag name="KSO_WM_TEMPLATE_INDEX" val="20215864"/>
  <p:tag name="KSO_WM_UNIT_BLOCK" val="0"/>
  <p:tag name="KSO_WM_UNIT_COMPATIBLE" val="0"/>
  <p:tag name="KSO_WM_UNIT_DEC_AREA_ID" val="aef1923c0d4c43baa8a5baeab120991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5864_1*h_f*3_1"/>
  <p:tag name="KSO_WM_UNIT_INDEX" val="3_1"/>
  <p:tag name="KSO_WM_UNIT_LAYERLEVEL" val="1_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h_f"/>
  <p:tag name="KSO_WM_UNIT_VALUE" val="104"/>
</p:tagLst>
</file>

<file path=ppt/tags/tag91.xml><?xml version="1.0" encoding="utf-8"?>
<p:tagLst xmlns:p="http://schemas.openxmlformats.org/presentationml/2006/main">
  <p:tag name="AS_UNIQUEID" val="175"/>
</p:tagLst>
</file>

<file path=ppt/tags/tag92.xml><?xml version="1.0" encoding="utf-8"?>
<p:tagLst xmlns:p="http://schemas.openxmlformats.org/presentationml/2006/main">
  <p:tag name="AS_UNIQUEID" val="176"/>
</p:tagLst>
</file>

<file path=ppt/tags/tag93.xml><?xml version="1.0" encoding="utf-8"?>
<p:tagLst xmlns:p="http://schemas.openxmlformats.org/presentationml/2006/main">
  <p:tag name="AS_UNIQUEID" val="177"/>
</p:tagLst>
</file>

<file path=ppt/tags/tag94.xml><?xml version="1.0" encoding="utf-8"?>
<p:tagLst xmlns:p="http://schemas.openxmlformats.org/presentationml/2006/main">
  <p:tag name="KSO_WM_BEAUTIFY_FLAG" val="#wm#"/>
  <p:tag name="KSO_WM_CHIP_DECFILLPROP" val="[]"/>
  <p:tag name="KSO_WM_CHIP_FILLPROP" val="[[{&quot;text_align&quot;:&quot;lm&quot;,&quot;text_direction&quot;:&quot;horizontal&quot;,&quot;support_big_font&quot;:false,&quot;fill_id&quot;:&quot;2e5bad82760744449b27148ecb740582&quot;,&quot;fill_align&quot;:&quot;lm&quot;,&quot;chip_types&quot;:[&quot;header&quot;]},{&quot;text_align&quot;:&quot;lm&quot;,&quot;text_direction&quot;:&quot;horizontal&quot;,&quot;support_big_font&quot;:false,&quot;fill_id&quot;:&quot;95680f639ac240e386bf4ea4fca82e22&quot;,&quot;fill_align&quot;:&quot;lm&quot;,&quot;chip_types&quot;:[&quot;text&quot;]},{&quot;text_align&quot;:&quot;lm&quot;,&quot;text_direction&quot;:&quot;horizontal&quot;,&quot;support_big_font&quot;:false,&quot;fill_id&quot;:&quot;1ab86d1f43664a54a1ef94eed47f3c0c&quot;,&quot;fill_align&quot;:&quot;lm&quot;,&quot;chip_types&quot;:[&quot;text&quot;]},{&quot;text_align&quot;:&quot;lm&quot;,&quot;text_direction&quot;:&quot;horizontal&quot;,&quot;support_big_font&quot;:false,&quot;fill_id&quot;:&quot;1c30913a0b9a425a8c19893c6e07218a&quot;,&quot;fill_align&quot;:&quot;lm&quot;,&quot;chip_types&quot;:[&quot;text&quot;]}],[{&quot;text_align&quot;:&quot;lm&quot;,&quot;text_direction&quot;:&quot;horizontal&quot;,&quot;support_big_font&quot;:false,&quot;fill_id&quot;:&quot;2e5bad82760744449b27148ecb740582&quot;,&quot;fill_align&quot;:&quot;lm&quot;,&quot;chip_types&quot;:[&quot;header&quot;]},{&quot;text_align&quot;:&quot;lm&quot;,&quot;text_direction&quot;:&quot;horizontal&quot;,&quot;support_features&quot;:[&quot;collage&quot;],&quot;support_big_font&quot;:false,&quot;fill_id&quot;:&quot;95680f639ac240e386bf4ea4fca82e22&quot;,&quot;fill_align&quot;:&quot;lm&quot;,&quot;chip_types&quot;:[&quot;picture&quot;]},{&quot;text_align&quot;:&quot;lm&quot;,&quot;text_direction&quot;:&quot;horizontal&quot;,&quot;support_features&quot;:[&quot;collage&quot;],&quot;support_big_font&quot;:false,&quot;fill_id&quot;:&quot;1ab86d1f43664a54a1ef94eed47f3c0c&quot;,&quot;fill_align&quot;:&quot;lm&quot;,&quot;chip_types&quot;:[&quot;picture&quot;]},{&quot;text_align&quot;:&quot;lm&quot;,&quot;text_direction&quot;:&quot;horizontal&quot;,&quot;support_features&quot;:[&quot;collage&quot;],&quot;support_big_font&quot;:false,&quot;fill_id&quot;:&quot;1c30913a0b9a425a8c19893c6e07218a&quot;,&quot;fill_align&quot;:&quot;lm&quot;,&quot;chip_types&quot;:[&quot;picture&quot;]}],[{&quot;text_align&quot;:&quot;lm&quot;,&quot;text_direction&quot;:&quot;horizontal&quot;,&quot;support_big_font&quot;:false,&quot;fill_id&quot;:&quot;2e5bad82760744449b27148ecb740582&quot;,&quot;fill_align&quot;:&quot;lm&quot;,&quot;chip_types&quot;:[&quot;header&quot;]},{&quot;text_align&quot;:&quot;lm&quot;,&quot;text_direction&quot;:&quot;horizontal&quot;,&quot;support_big_font&quot;:false,&quot;fill_id&quot;:&quot;95680f639ac240e386bf4ea4fca82e22&quot;,&quot;fill_align&quot;:&quot;lm&quot;,&quot;chip_types&quot;:[&quot;text&quot;]},{&quot;text_align&quot;:&quot;lm&quot;,&quot;text_direction&quot;:&quot;horizontal&quot;,&quot;support_big_font&quot;:false,&quot;fill_id&quot;:&quot;1ab86d1f43664a54a1ef94eed47f3c0c&quot;,&quot;fill_align&quot;:&quot;lm&quot;,&quot;chip_types&quot;:[&quot;picture&quot;]},{&quot;text_align&quot;:&quot;lm&quot;,&quot;text_direction&quot;:&quot;horizontal&quot;,&quot;support_big_font&quot;:false,&quot;fill_id&quot;:&quot;1c30913a0b9a425a8c19893c6e07218a&quot;,&quot;fill_align&quot;:&quot;lm&quot;,&quot;chip_types&quot;:[&quot;text&quot;]}],[{&quot;text_align&quot;:&quot;lm&quot;,&quot;text_direction&quot;:&quot;horizontal&quot;,&quot;support_big_font&quot;:false,&quot;fill_id&quot;:&quot;2e5bad82760744449b27148ecb740582&quot;,&quot;fill_align&quot;:&quot;lm&quot;,&quot;chip_types&quot;:[&quot;header&quot;]},{&quot;text_align&quot;:&quot;lm&quot;,&quot;text_direction&quot;:&quot;horizontal&quot;,&quot;support_big_font&quot;:false,&quot;fill_id&quot;:&quot;95680f639ac240e386bf4ea4fca82e22&quot;,&quot;fill_align&quot;:&quot;lm&quot;,&quot;chip_types&quot;:[&quot;pictext&quot;]},{&quot;text_align&quot;:&quot;lm&quot;,&quot;text_direction&quot;:&quot;horizontal&quot;,&quot;support_big_font&quot;:false,&quot;fill_id&quot;:&quot;1ab86d1f43664a54a1ef94eed47f3c0c&quot;,&quot;fill_align&quot;:&quot;lm&quot;,&quot;chip_types&quot;:[&quot;text&quot;]},{&quot;text_align&quot;:&quot;lm&quot;,&quot;text_direction&quot;:&quot;horizontal&quot;,&quot;support_big_font&quot;:false,&quot;fill_id&quot;:&quot;1c30913a0b9a425a8c19893c6e07218a&quot;,&quot;fill_align&quot;:&quot;lm&quot;,&quot;chip_types&quot;:[&quot;text&quot;]}]]"/>
  <p:tag name="KSO_WM_CHIP_GROUPID" val="5edb37e55860357932c566f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0e07daf2e53b70be3e9e"/>
  <p:tag name="KSO_WM_SLIDE_BACKGROUND" val="[&quot;frame&quot;,&quot;general&quot;]"/>
  <p:tag name="KSO_WM_SLIDE_BACKGROUND_TYPE" val="frame"/>
  <p:tag name="KSO_WM_SLIDE_BK_DARK_LIGHT" val="2"/>
  <p:tag name="KSO_WM_SLIDE_ID" val="diagram20215864_1"/>
  <p:tag name="KSO_WM_SLIDE_INDEX" val="1"/>
  <p:tag name="KSO_WM_SLIDE_ITEM_CNT" val="0"/>
  <p:tag name="KSO_WM_SLIDE_LAYOUT" val="a_b_h"/>
  <p:tag name="KSO_WM_SLIDE_LAYOUT_CNT" val="1_1_3"/>
  <p:tag name="KSO_WM_SLIDE_LAYOUT_INFO" val="{&quot;backgroundInfo&quot;:[{&quot;bottom&quot;:0,&quot;bottomAbs&quot;:false,&quot;left&quot;:0,&quot;leftAbs&quot;:false,&quot;right&quot;:0,&quot;rightAbs&quot;:false,&quot;top&quot;:0,&quot;topAbs&quot;:false,&quot;type&quot;:&quot;frame&quot;},{&quot;bottom&quot;:0,&quot;bottomAbs&quot;:false,&quot;left&quot;:0,&quot;leftAbs&quot;:false,&quot;right&quot;:0,&quot;rightAbs&quot;:false,&quot;top&quot;:0,&quot;topAbs&quot;:false,&quot;type&quot;:&quot;general&quot;}],&quot;id&quot;:&quot;2021-04-01T15:08:09&quot;,&quot;maxSize&quot;:{&quot;size1&quot;:37.799686347113713},&quot;minSize&quot;:{&quot;size1&quot;:26.699686347113715},&quot;normalSize&quot;:{&quot;size1&quot;:26.699686347113715},&quot;subLayout&quot;:[{&quot;id&quot;:&quot;2021-04-01T15:08:09&quot;,&quot;margin&quot;:{&quot;bottom&quot;:1.0026547107633071e-15,&quot;left&quot;:1.6929999589920044,&quot;right&quot;:1.6929999589920044,&quot;top&quot;:1.6929999589920044},&quot;type&quot;:0},{&quot;direction&quot;:1,&quot;id&quot;:&quot;2021-04-01T15:08:09&quot;,&quot;maxSize&quot;:{&quot;size1&quot;:32.49972939491272},&quot;minSize&quot;:{&quot;size1&quot;:32.49972939491272},&quot;normalSize&quot;:{&quot;size1&quot;:32.49972939491272},&quot;subLayout&quot;:[{&quot;id&quot;:&quot;2021-04-01T15:08:09&quot;,&quot;margin&quot;:{&quot;bottom&quot;:1.6929999589920044,&quot;left&quot;:1.6929999589920044,&quot;right&quot;:0,&quot;top&quot;:1.2699999809265137},&quot;maxSize&quot;:{&quot;size1&quot;:35.83331119091514},&quot;minSize&quot;:{&quot;size1&quot;:19.933311190915131},&quot;normalSize&quot;:{&quot;size1&quot;:27.815429325420716},&quot;subLayout&quot;:[{&quot;id&quot;:&quot;2021-04-01T15:08:09&quot;,&quot;margin&quot;:{&quot;bottom&quot;:0.046930205076932907,&quot;left&quot;:1.6929999589920044,&quot;right&quot;:0,&quot;top&quot;:1.2699999809265137},&quot;type&quot;:0},{&quot;id&quot;:&quot;2021-04-01T15:08:09&quot;,&quot;margin&quot;:{&quot;bottom&quot;:1.6929999589920044,&quot;left&quot;:1.6929999589920044,&quot;right&quot;:0,&quot;top&quot;:0.14886131882667542},&quot;type&quot;:0}],&quot;type&quot;:0},{&quot;direction&quot;:1,&quot;id&quot;:&quot;2021-04-01T15:08:09&quot;,&quot;maxSize&quot;:{&quot;size1&quot;:46.299599105461418},&quot;minSize&quot;:{&quot;size1&quot;:46.299599105461418},&quot;normalSize&quot;:{&quot;size1&quot;:46.299599105461418},&quot;subLayout&quot;:[{&quot;id&quot;:&quot;2021-04-01T15:08:09&quot;,&quot;margin&quot;:{&quot;bottom&quot;:1.6929999589920044,&quot;left&quot;:1.2699999809265137,&quot;right&quot;:0,&quot;top&quot;:1.2699999809265137},&quot;maxSize&quot;:{&quot;size1&quot;:35.83331119091514},&quot;minSize&quot;:{&quot;size1&quot;:19.933311190915131},&quot;normalSize&quot;:{&quot;size1&quot;:27.815429325420716},&quot;subLayout&quot;:[{&quot;id&quot;:&quot;2021-04-01T15:08:09&quot;,&quot;margin&quot;:{&quot;bottom&quot;:0.046930205076932907,&quot;left&quot;:1.2699999809265137,&quot;right&quot;:0,&quot;top&quot;:1.2699999809265137},&quot;type&quot;:0},{&quot;id&quot;:&quot;2021-04-01T15:08:09&quot;,&quot;margin&quot;:{&quot;bottom&quot;:1.6929999589920044,&quot;left&quot;:1.2699999809265137,&quot;right&quot;:0,&quot;top&quot;:0.14886131882667542},&quot;type&quot;:0}],&quot;type&quot;:0},{&quot;id&quot;:&quot;2021-04-01T15:08:09&quot;,&quot;margin&quot;:{&quot;bottom&quot;:1.6929999589920044,&quot;left&quot;:1.2699999809265137,&quot;right&quot;:1.6929999589920044,&quot;top&quot;:1.2699999809265137},&quot;maxSize&quot;:{&quot;size1&quot;:35.83331119091514},&quot;minSize&quot;:{&quot;size1&quot;:19.933311190915131},&quot;normalSize&quot;:{&quot;size1&quot;:27.815429325420716},&quot;subLayout&quot;:[{&quot;id&quot;:&quot;2021-04-01T15:08:09&quot;,&quot;margin&quot;:{&quot;bottom&quot;:0.046930205076932907,&quot;left&quot;:1.2699999809265137,&quot;right&quot;:1.6929999589920044,&quot;top&quot;:1.2699999809265137},&quot;type&quot;:0},{&quot;id&quot;:&quot;2021-04-01T15:08:09&quot;,&quot;margin&quot;:{&quot;bottom&quot;:1.6929999589920044,&quot;left&quot;:1.2699999809265137,&quot;right&quot;:1.6929999589920044,&quot;top&quot;:0.14886131882667542},&quot;type&quot;:0}],&quot;type&quot;:0}],&quot;type&quot;:0}],&quot;type&quot;:0}],&quot;type&quot;:0}"/>
  <p:tag name="KSO_WM_SLIDE_POSITION" val="48*227.301"/>
  <p:tag name="KSO_WM_SLIDE_RATIO" val="1.777778"/>
  <p:tag name="KSO_WM_SLIDE_SIZE" val="863.954*264.702"/>
  <p:tag name="KSO_WM_SLIDE_SUBTYPE" val="pureTxt"/>
  <p:tag name="KSO_WM_SLIDE_SUPPORT_FEATURE_TYPE" val="0"/>
  <p:tag name="KSO_WM_SLIDE_TYPE" val="text"/>
  <p:tag name="KSO_WM_TAG_VERSION" val="1.0"/>
  <p:tag name="KSO_WM_TEMPLATE_ASSEMBLE_GROUPID" val="60656e954054ed1e2fb7fc1d"/>
  <p:tag name="KSO_WM_TEMPLATE_ASSEMBLE_XID" val="60656e954054ed1e2fb7fc1d"/>
  <p:tag name="KSO_WM_TEMPLATE_CATEGORY" val="diagram"/>
  <p:tag name="KSO_WM_TEMPLATE_COLOR_TYPE" val="1"/>
  <p:tag name="KSO_WM_TEMPLATE_INDEX" val="20215864"/>
  <p:tag name="KSO_WM_TEMPLATE_MASTER_TYPE" val="0"/>
  <p:tag name="KSO_WM_TEMPLATE_SUBCATEGORY" val="21"/>
</p:tagLst>
</file>

<file path=ppt/tags/tag95.xml><?xml version="1.0" encoding="utf-8"?>
<p:tagLst xmlns:p="http://schemas.openxmlformats.org/presentationml/2006/main">
  <p:tag name="commondata" val="eyJoZGlkIjoiOGY1OWQ3NTE4OWUyYjVmNDNkMDIwZDJmNmIxMGVmZj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5312</Words>
  <Application>WPS 演示</Application>
  <PresentationFormat>自定义</PresentationFormat>
  <Paragraphs>466</Paragraphs>
  <Slides>20</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Calibri</vt:lpstr>
      <vt:lpstr>微软雅黑</vt:lpstr>
      <vt:lpstr>Arial</vt:lpstr>
      <vt:lpstr>Times New Roman</vt:lpstr>
      <vt:lpstr>黑体</vt:lpstr>
      <vt:lpstr>Times New Roman</vt:lpstr>
      <vt:lpstr>Courier New</vt:lpstr>
      <vt:lpstr>华文宋体</vt:lpstr>
      <vt:lpstr>楷体</vt:lpstr>
      <vt:lpstr>华文细黑</vt:lpstr>
      <vt:lpstr>华文琥珀</vt:lpstr>
      <vt:lpstr>Arial Unicode MS</vt:lpstr>
      <vt:lpstr>华文中宋</vt:lpstr>
      <vt:lpstr>隶书</vt:lpstr>
      <vt:lpstr>方正粗宋简体</vt:lpstr>
      <vt:lpstr>Segoe UI</vt:lpstr>
      <vt:lpstr>等线</vt:lpstr>
      <vt:lpstr>方正魏碑简体</vt:lpstr>
      <vt:lpstr>Office 主题​​</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224</cp:revision>
  <dcterms:created xsi:type="dcterms:W3CDTF">2022-10-22T05:53:00Z</dcterms:created>
  <dcterms:modified xsi:type="dcterms:W3CDTF">2023-11-06T09:04:09Z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6AC4B9CDA603423DAC3AC7BF1F460CFE_12</vt:lpwstr>
  </property>
  <property fmtid="{D5CDD505-2E9C-101B-9397-08002B2CF9AE}" pid="3" name="KSOProductBuildVer">
    <vt:lpwstr>2052-12.1.0.15712</vt:lpwstr>
  </property>
</Properties>
</file>