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77" r:id="rId2"/>
    <p:sldId id="256" r:id="rId3"/>
    <p:sldId id="276" r:id="rId4"/>
    <p:sldId id="278" r:id="rId5"/>
    <p:sldId id="279" r:id="rId6"/>
    <p:sldId id="280" r:id="rId7"/>
    <p:sldId id="292" r:id="rId8"/>
    <p:sldId id="281" r:id="rId9"/>
    <p:sldId id="282" r:id="rId10"/>
    <p:sldId id="283" r:id="rId11"/>
    <p:sldId id="284" r:id="rId12"/>
    <p:sldId id="285" r:id="rId13"/>
    <p:sldId id="286" r:id="rId14"/>
    <p:sldId id="274" r:id="rId15"/>
    <p:sldId id="288"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1" clrIdx="0"/>
  <p:cmAuthor id="2" name="作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6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627BF39A-18EC-4B53-9ABB-C7154DFE5155}" type="datetimeFigureOut">
              <a:rPr lang="zh-CN" altLang="en-US" smtClean="0"/>
              <a:t>2021/9/14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CECB76-D8BD-461A-B9B4-AB357297C1D4}"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627BF39A-18EC-4B53-9ABB-C7154DFE5155}" type="datetimeFigureOut">
              <a:rPr lang="zh-CN" altLang="en-US" smtClean="0"/>
              <a:t>2021/9/14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CECB76-D8BD-461A-B9B4-AB357297C1D4}"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627BF39A-18EC-4B53-9ABB-C7154DFE5155}" type="datetimeFigureOut">
              <a:rPr lang="zh-CN" altLang="en-US" smtClean="0"/>
              <a:t>2021/9/14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CECB76-D8BD-461A-B9B4-AB357297C1D4}"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627BF39A-18EC-4B53-9ABB-C7154DFE5155}" type="datetimeFigureOut">
              <a:rPr lang="zh-CN" altLang="en-US" smtClean="0"/>
              <a:t>2021/9/14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CECB76-D8BD-461A-B9B4-AB357297C1D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627BF39A-18EC-4B53-9ABB-C7154DFE5155}" type="datetimeFigureOut">
              <a:rPr lang="zh-CN" altLang="en-US" smtClean="0"/>
              <a:t>2021/9/14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4CECB76-D8BD-461A-B9B4-AB357297C1D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627BF39A-18EC-4B53-9ABB-C7154DFE5155}" type="datetimeFigureOut">
              <a:rPr lang="zh-CN" altLang="en-US" smtClean="0"/>
              <a:t>2021/9/14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4CECB76-D8BD-461A-B9B4-AB357297C1D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627BF39A-18EC-4B53-9ABB-C7154DFE5155}" type="datetimeFigureOut">
              <a:rPr lang="zh-CN" altLang="en-US" smtClean="0"/>
              <a:t>2021/9/14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4CECB76-D8BD-461A-B9B4-AB357297C1D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627BF39A-18EC-4B53-9ABB-C7154DFE5155}" type="datetimeFigureOut">
              <a:rPr lang="zh-CN" altLang="en-US" smtClean="0"/>
              <a:t>2021/9/14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4CECB76-D8BD-461A-B9B4-AB357297C1D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627BF39A-18EC-4B53-9ABB-C7154DFE5155}" type="datetimeFigureOut">
              <a:rPr lang="zh-CN" altLang="en-US" smtClean="0"/>
              <a:t>2021/9/14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4CECB76-D8BD-461A-B9B4-AB357297C1D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27BF39A-18EC-4B53-9ABB-C7154DFE5155}" type="datetimeFigureOut">
              <a:rPr lang="zh-CN" altLang="en-US" smtClean="0"/>
              <a:t>2021/9/14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4CECB76-D8BD-461A-B9B4-AB357297C1D4}"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627BF39A-18EC-4B53-9ABB-C7154DFE5155}" type="datetimeFigureOut">
              <a:rPr lang="zh-CN" altLang="en-US" smtClean="0"/>
              <a:t>2021/9/14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4CECB76-D8BD-461A-B9B4-AB357297C1D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7BF39A-18EC-4B53-9ABB-C7154DFE5155}" type="datetimeFigureOut">
              <a:rPr lang="zh-CN" altLang="en-US" smtClean="0"/>
              <a:t>2021/9/14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CECB76-D8BD-461A-B9B4-AB357297C1D4}"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标题 31745"/>
          <p:cNvSpPr>
            <a:spLocks noGrp="1"/>
          </p:cNvSpPr>
          <p:nvPr>
            <p:ph type="title"/>
          </p:nvPr>
        </p:nvSpPr>
        <p:spPr>
          <a:xfrm>
            <a:off x="2869042" y="822397"/>
            <a:ext cx="6428272" cy="467916"/>
          </a:xfrm>
        </p:spPr>
        <p:txBody>
          <a:bodyPr anchor="ctr"/>
          <a:lstStyle/>
          <a:p>
            <a:pPr algn="l"/>
            <a:r>
              <a:rPr lang="zh-CN" altLang="en-US" sz="2700" b="1" dirty="0">
                <a:solidFill>
                  <a:srgbClr val="FF0000"/>
                </a:solidFill>
                <a:ea typeface="黑体" panose="02010609060101010101" pitchFamily="49" charset="-122"/>
              </a:rPr>
              <a:t>中华人民共和国史（现代史）发展线索</a:t>
            </a:r>
          </a:p>
        </p:txBody>
      </p:sp>
      <p:sp>
        <p:nvSpPr>
          <p:cNvPr id="4098" name="直接连接符 31746"/>
          <p:cNvSpPr/>
          <p:nvPr/>
        </p:nvSpPr>
        <p:spPr>
          <a:xfrm>
            <a:off x="1524000" y="4114800"/>
            <a:ext cx="8977313" cy="1191"/>
          </a:xfrm>
          <a:prstGeom prst="line">
            <a:avLst/>
          </a:prstGeom>
          <a:ln w="57150" cap="flat" cmpd="sng">
            <a:solidFill>
              <a:srgbClr val="FF0000"/>
            </a:solidFill>
            <a:prstDash val="solid"/>
            <a:round/>
            <a:headEnd type="none" w="med" len="med"/>
            <a:tailEnd type="triangle" w="med" len="med"/>
          </a:ln>
        </p:spPr>
      </p:sp>
      <p:sp>
        <p:nvSpPr>
          <p:cNvPr id="4099" name="直接连接符 31747"/>
          <p:cNvSpPr/>
          <p:nvPr/>
        </p:nvSpPr>
        <p:spPr>
          <a:xfrm>
            <a:off x="1981200" y="4000500"/>
            <a:ext cx="1191" cy="110729"/>
          </a:xfrm>
          <a:prstGeom prst="line">
            <a:avLst/>
          </a:prstGeom>
          <a:ln w="38100" cap="flat" cmpd="sng">
            <a:solidFill>
              <a:srgbClr val="FF0000"/>
            </a:solidFill>
            <a:prstDash val="solid"/>
            <a:round/>
            <a:headEnd type="none" w="med" len="med"/>
            <a:tailEnd type="none" w="med" len="med"/>
          </a:ln>
        </p:spPr>
      </p:sp>
      <p:sp>
        <p:nvSpPr>
          <p:cNvPr id="4100" name="直接连接符 31748"/>
          <p:cNvSpPr/>
          <p:nvPr/>
        </p:nvSpPr>
        <p:spPr>
          <a:xfrm>
            <a:off x="7696200" y="3987404"/>
            <a:ext cx="1191" cy="110728"/>
          </a:xfrm>
          <a:prstGeom prst="line">
            <a:avLst/>
          </a:prstGeom>
          <a:ln w="38100" cap="flat" cmpd="sng">
            <a:solidFill>
              <a:srgbClr val="FF0000"/>
            </a:solidFill>
            <a:prstDash val="solid"/>
            <a:round/>
            <a:headEnd type="none" w="med" len="med"/>
            <a:tailEnd type="none" w="med" len="med"/>
          </a:ln>
        </p:spPr>
      </p:sp>
      <p:sp>
        <p:nvSpPr>
          <p:cNvPr id="4101" name="直接连接符 31749"/>
          <p:cNvSpPr/>
          <p:nvPr/>
        </p:nvSpPr>
        <p:spPr>
          <a:xfrm>
            <a:off x="7391400" y="3987404"/>
            <a:ext cx="1191" cy="110728"/>
          </a:xfrm>
          <a:prstGeom prst="line">
            <a:avLst/>
          </a:prstGeom>
          <a:ln w="38100" cap="flat" cmpd="sng">
            <a:solidFill>
              <a:srgbClr val="FF0000"/>
            </a:solidFill>
            <a:prstDash val="solid"/>
            <a:round/>
            <a:headEnd type="none" w="med" len="med"/>
            <a:tailEnd type="none" w="med" len="med"/>
          </a:ln>
        </p:spPr>
      </p:sp>
      <p:sp>
        <p:nvSpPr>
          <p:cNvPr id="4102" name="直接连接符 31750"/>
          <p:cNvSpPr/>
          <p:nvPr/>
        </p:nvSpPr>
        <p:spPr>
          <a:xfrm>
            <a:off x="5486400" y="3987404"/>
            <a:ext cx="1191" cy="110728"/>
          </a:xfrm>
          <a:prstGeom prst="line">
            <a:avLst/>
          </a:prstGeom>
          <a:ln w="38100" cap="flat" cmpd="sng">
            <a:solidFill>
              <a:srgbClr val="FF0000"/>
            </a:solidFill>
            <a:prstDash val="solid"/>
            <a:round/>
            <a:headEnd type="none" w="med" len="med"/>
            <a:tailEnd type="none" w="med" len="med"/>
          </a:ln>
        </p:spPr>
      </p:sp>
      <p:sp>
        <p:nvSpPr>
          <p:cNvPr id="4103" name="直接连接符 31751"/>
          <p:cNvSpPr/>
          <p:nvPr/>
        </p:nvSpPr>
        <p:spPr>
          <a:xfrm>
            <a:off x="3505200" y="3987404"/>
            <a:ext cx="1191" cy="110728"/>
          </a:xfrm>
          <a:prstGeom prst="line">
            <a:avLst/>
          </a:prstGeom>
          <a:ln w="38100" cap="flat" cmpd="sng">
            <a:solidFill>
              <a:srgbClr val="FF0000"/>
            </a:solidFill>
            <a:prstDash val="solid"/>
            <a:round/>
            <a:headEnd type="none" w="med" len="med"/>
            <a:tailEnd type="none" w="med" len="med"/>
          </a:ln>
        </p:spPr>
      </p:sp>
      <p:sp>
        <p:nvSpPr>
          <p:cNvPr id="31753" name="左大括号 31752"/>
          <p:cNvSpPr/>
          <p:nvPr/>
        </p:nvSpPr>
        <p:spPr>
          <a:xfrm rot="5400000">
            <a:off x="2645569" y="3164681"/>
            <a:ext cx="167879" cy="1496616"/>
          </a:xfrm>
          <a:prstGeom prst="leftBrace">
            <a:avLst>
              <a:gd name="adj1" fmla="val 74249"/>
              <a:gd name="adj2" fmla="val 50000"/>
            </a:avLst>
          </a:prstGeom>
          <a:noFill/>
          <a:ln w="38100" cap="flat" cmpd="sng">
            <a:solidFill>
              <a:srgbClr val="FF0000"/>
            </a:solidFill>
            <a:prstDash val="solid"/>
            <a:round/>
            <a:headEnd type="none" w="med" len="med"/>
            <a:tailEnd type="none" w="med" len="med"/>
          </a:ln>
        </p:spPr>
        <p:txBody>
          <a:bodyPr anchor="t"/>
          <a:lstStyle/>
          <a:p>
            <a:pPr eaLnBrk="0" hangingPunct="0"/>
            <a:endParaRPr lang="zh-CN" altLang="en-US" sz="100">
              <a:latin typeface="Arial" panose="020B0604020202020204" pitchFamily="34" charset="0"/>
              <a:ea typeface="宋体" panose="02010600030101010101" pitchFamily="2" charset="-122"/>
            </a:endParaRPr>
          </a:p>
        </p:txBody>
      </p:sp>
      <p:sp>
        <p:nvSpPr>
          <p:cNvPr id="31754" name="左大括号 31753"/>
          <p:cNvSpPr/>
          <p:nvPr/>
        </p:nvSpPr>
        <p:spPr>
          <a:xfrm rot="5400000">
            <a:off x="4405313" y="2925366"/>
            <a:ext cx="167879" cy="1971675"/>
          </a:xfrm>
          <a:prstGeom prst="leftBrace">
            <a:avLst>
              <a:gd name="adj1" fmla="val 97817"/>
              <a:gd name="adj2" fmla="val 50000"/>
            </a:avLst>
          </a:prstGeom>
          <a:noFill/>
          <a:ln w="38100" cap="flat" cmpd="sng">
            <a:solidFill>
              <a:srgbClr val="FF0000"/>
            </a:solidFill>
            <a:prstDash val="solid"/>
            <a:round/>
            <a:headEnd type="none" w="med" len="med"/>
            <a:tailEnd type="none" w="med" len="med"/>
          </a:ln>
        </p:spPr>
        <p:txBody>
          <a:bodyPr anchor="t"/>
          <a:lstStyle/>
          <a:p>
            <a:pPr eaLnBrk="0" hangingPunct="0"/>
            <a:endParaRPr lang="zh-CN" altLang="en-US" sz="100">
              <a:latin typeface="Arial" panose="020B0604020202020204" pitchFamily="34" charset="0"/>
              <a:ea typeface="宋体" panose="02010600030101010101" pitchFamily="2" charset="-122"/>
            </a:endParaRPr>
          </a:p>
        </p:txBody>
      </p:sp>
      <p:sp>
        <p:nvSpPr>
          <p:cNvPr id="31755" name="左大括号 31754"/>
          <p:cNvSpPr/>
          <p:nvPr/>
        </p:nvSpPr>
        <p:spPr>
          <a:xfrm rot="5400000">
            <a:off x="6341269" y="2974181"/>
            <a:ext cx="180975" cy="1890713"/>
          </a:xfrm>
          <a:prstGeom prst="leftBrace">
            <a:avLst>
              <a:gd name="adj1" fmla="val 87013"/>
              <a:gd name="adj2" fmla="val 50000"/>
            </a:avLst>
          </a:prstGeom>
          <a:noFill/>
          <a:ln w="38100" cap="flat" cmpd="sng">
            <a:solidFill>
              <a:schemeClr val="tx2"/>
            </a:solidFill>
            <a:prstDash val="solid"/>
            <a:round/>
            <a:headEnd type="none" w="med" len="med"/>
            <a:tailEnd type="none" w="med" len="med"/>
          </a:ln>
        </p:spPr>
        <p:txBody>
          <a:bodyPr rot="10800000" vert="eaVert" wrap="none" anchor="ctr"/>
          <a:lstStyle/>
          <a:p>
            <a:pPr algn="ctr">
              <a:buFontTx/>
            </a:pPr>
            <a:endParaRPr lang="zh-CN" altLang="en-US" sz="100" b="1" dirty="0">
              <a:solidFill>
                <a:schemeClr val="tx2"/>
              </a:solidFill>
              <a:latin typeface="Arial" panose="020B0604020202020204" pitchFamily="34" charset="0"/>
              <a:ea typeface="宋体" panose="02010600030101010101" pitchFamily="2" charset="-122"/>
            </a:endParaRPr>
          </a:p>
        </p:txBody>
      </p:sp>
      <p:sp>
        <p:nvSpPr>
          <p:cNvPr id="31756" name="左大括号 31755"/>
          <p:cNvSpPr/>
          <p:nvPr/>
        </p:nvSpPr>
        <p:spPr>
          <a:xfrm rot="5400000">
            <a:off x="8876110" y="2634854"/>
            <a:ext cx="166688" cy="2528888"/>
          </a:xfrm>
          <a:prstGeom prst="leftBrace">
            <a:avLst>
              <a:gd name="adj1" fmla="val 126358"/>
              <a:gd name="adj2" fmla="val 50000"/>
            </a:avLst>
          </a:prstGeom>
          <a:noFill/>
          <a:ln w="38100" cap="flat" cmpd="sng">
            <a:solidFill>
              <a:srgbClr val="FF0000"/>
            </a:solidFill>
            <a:prstDash val="solid"/>
            <a:round/>
            <a:headEnd type="none" w="med" len="med"/>
            <a:tailEnd type="none" w="med" len="med"/>
          </a:ln>
        </p:spPr>
        <p:txBody>
          <a:bodyPr anchor="t"/>
          <a:lstStyle/>
          <a:p>
            <a:pPr eaLnBrk="0" hangingPunct="0"/>
            <a:endParaRPr lang="zh-CN" altLang="en-US" sz="100">
              <a:latin typeface="Arial" panose="020B0604020202020204" pitchFamily="34" charset="0"/>
              <a:ea typeface="宋体" panose="02010600030101010101" pitchFamily="2" charset="-122"/>
            </a:endParaRPr>
          </a:p>
        </p:txBody>
      </p:sp>
      <p:sp>
        <p:nvSpPr>
          <p:cNvPr id="31757" name="左大括号 31756"/>
          <p:cNvSpPr/>
          <p:nvPr/>
        </p:nvSpPr>
        <p:spPr>
          <a:xfrm rot="5400000">
            <a:off x="7423547" y="3783806"/>
            <a:ext cx="235744" cy="300038"/>
          </a:xfrm>
          <a:prstGeom prst="leftBrace">
            <a:avLst>
              <a:gd name="adj1" fmla="val 10600"/>
              <a:gd name="adj2" fmla="val 50000"/>
            </a:avLst>
          </a:prstGeom>
          <a:noFill/>
          <a:ln w="38100" cap="flat" cmpd="sng">
            <a:solidFill>
              <a:srgbClr val="009900"/>
            </a:solidFill>
            <a:prstDash val="solid"/>
            <a:round/>
            <a:headEnd type="none" w="med" len="med"/>
            <a:tailEnd type="none" w="med" len="med"/>
          </a:ln>
        </p:spPr>
        <p:txBody>
          <a:bodyPr anchor="t"/>
          <a:lstStyle/>
          <a:p>
            <a:pPr eaLnBrk="0" hangingPunct="0"/>
            <a:endParaRPr lang="zh-CN" altLang="en-US" sz="100">
              <a:latin typeface="Arial" panose="020B0604020202020204" pitchFamily="34" charset="0"/>
              <a:ea typeface="宋体" panose="02010600030101010101" pitchFamily="2" charset="-122"/>
            </a:endParaRPr>
          </a:p>
        </p:txBody>
      </p:sp>
      <p:sp>
        <p:nvSpPr>
          <p:cNvPr id="31758" name="文本框 31757"/>
          <p:cNvSpPr txBox="1"/>
          <p:nvPr/>
        </p:nvSpPr>
        <p:spPr>
          <a:xfrm>
            <a:off x="1752600" y="4114800"/>
            <a:ext cx="568960" cy="321945"/>
          </a:xfrm>
          <a:prstGeom prst="rect">
            <a:avLst/>
          </a:prstGeom>
          <a:noFill/>
          <a:ln w="9525">
            <a:noFill/>
          </a:ln>
        </p:spPr>
        <p:txBody>
          <a:bodyPr wrap="none" anchor="t">
            <a:spAutoFit/>
          </a:bodyPr>
          <a:lstStyle/>
          <a:p>
            <a:pPr>
              <a:buFontTx/>
            </a:pPr>
            <a:r>
              <a:rPr lang="en-US" altLang="zh-CN" sz="1500" b="1">
                <a:solidFill>
                  <a:srgbClr val="FF0000"/>
                </a:solidFill>
                <a:latin typeface="黑体" panose="02010609060101010101" pitchFamily="49" charset="-122"/>
                <a:ea typeface="黑体" panose="02010609060101010101" pitchFamily="49" charset="-122"/>
              </a:rPr>
              <a:t>1949</a:t>
            </a:r>
          </a:p>
        </p:txBody>
      </p:sp>
      <p:sp>
        <p:nvSpPr>
          <p:cNvPr id="31759" name="文本框 31758"/>
          <p:cNvSpPr txBox="1"/>
          <p:nvPr/>
        </p:nvSpPr>
        <p:spPr>
          <a:xfrm>
            <a:off x="3124200" y="4129088"/>
            <a:ext cx="568960" cy="321945"/>
          </a:xfrm>
          <a:prstGeom prst="rect">
            <a:avLst/>
          </a:prstGeom>
          <a:noFill/>
          <a:ln w="9525">
            <a:noFill/>
          </a:ln>
        </p:spPr>
        <p:txBody>
          <a:bodyPr wrap="none" anchor="t">
            <a:spAutoFit/>
          </a:bodyPr>
          <a:lstStyle/>
          <a:p>
            <a:pPr>
              <a:buFontTx/>
            </a:pPr>
            <a:r>
              <a:rPr lang="en-US" altLang="zh-CN" sz="1500" b="1">
                <a:solidFill>
                  <a:srgbClr val="FF0000"/>
                </a:solidFill>
                <a:latin typeface="黑体" panose="02010609060101010101" pitchFamily="49" charset="-122"/>
                <a:ea typeface="黑体" panose="02010609060101010101" pitchFamily="49" charset="-122"/>
              </a:rPr>
              <a:t>1956</a:t>
            </a:r>
          </a:p>
        </p:txBody>
      </p:sp>
      <p:sp>
        <p:nvSpPr>
          <p:cNvPr id="31760" name="文本框 31759"/>
          <p:cNvSpPr txBox="1"/>
          <p:nvPr/>
        </p:nvSpPr>
        <p:spPr>
          <a:xfrm>
            <a:off x="5105400" y="4129088"/>
            <a:ext cx="568960" cy="321945"/>
          </a:xfrm>
          <a:prstGeom prst="rect">
            <a:avLst/>
          </a:prstGeom>
          <a:noFill/>
          <a:ln w="9525">
            <a:noFill/>
          </a:ln>
        </p:spPr>
        <p:txBody>
          <a:bodyPr wrap="none" anchor="t">
            <a:spAutoFit/>
          </a:bodyPr>
          <a:lstStyle/>
          <a:p>
            <a:pPr>
              <a:buFontTx/>
            </a:pPr>
            <a:r>
              <a:rPr lang="en-US" altLang="zh-CN" sz="1500" b="1">
                <a:solidFill>
                  <a:schemeClr val="tx2"/>
                </a:solidFill>
                <a:latin typeface="黑体" panose="02010609060101010101" pitchFamily="49" charset="-122"/>
                <a:ea typeface="黑体" panose="02010609060101010101" pitchFamily="49" charset="-122"/>
              </a:rPr>
              <a:t>1966</a:t>
            </a:r>
          </a:p>
        </p:txBody>
      </p:sp>
      <p:sp>
        <p:nvSpPr>
          <p:cNvPr id="31761" name="文本框 31760"/>
          <p:cNvSpPr txBox="1"/>
          <p:nvPr/>
        </p:nvSpPr>
        <p:spPr>
          <a:xfrm>
            <a:off x="6858000" y="4129088"/>
            <a:ext cx="568960" cy="321945"/>
          </a:xfrm>
          <a:prstGeom prst="rect">
            <a:avLst/>
          </a:prstGeom>
          <a:noFill/>
          <a:ln w="9525">
            <a:noFill/>
          </a:ln>
        </p:spPr>
        <p:txBody>
          <a:bodyPr wrap="none" anchor="t">
            <a:spAutoFit/>
          </a:bodyPr>
          <a:lstStyle/>
          <a:p>
            <a:pPr>
              <a:buFontTx/>
            </a:pPr>
            <a:r>
              <a:rPr lang="en-US" altLang="zh-CN" sz="1500" b="1">
                <a:solidFill>
                  <a:schemeClr val="tx2"/>
                </a:solidFill>
                <a:latin typeface="黑体" panose="02010609060101010101" pitchFamily="49" charset="-122"/>
                <a:ea typeface="黑体" panose="02010609060101010101" pitchFamily="49" charset="-122"/>
              </a:rPr>
              <a:t>1976</a:t>
            </a:r>
          </a:p>
        </p:txBody>
      </p:sp>
      <p:sp>
        <p:nvSpPr>
          <p:cNvPr id="31762" name="文本框 31761"/>
          <p:cNvSpPr txBox="1"/>
          <p:nvPr/>
        </p:nvSpPr>
        <p:spPr>
          <a:xfrm>
            <a:off x="7620000" y="4129088"/>
            <a:ext cx="568960" cy="321945"/>
          </a:xfrm>
          <a:prstGeom prst="rect">
            <a:avLst/>
          </a:prstGeom>
          <a:noFill/>
          <a:ln w="9525">
            <a:noFill/>
          </a:ln>
        </p:spPr>
        <p:txBody>
          <a:bodyPr wrap="none" anchor="t">
            <a:spAutoFit/>
          </a:bodyPr>
          <a:lstStyle/>
          <a:p>
            <a:pPr>
              <a:buFontTx/>
            </a:pPr>
            <a:r>
              <a:rPr lang="en-US" altLang="zh-CN" sz="1500" b="1">
                <a:solidFill>
                  <a:srgbClr val="FF0000"/>
                </a:solidFill>
                <a:latin typeface="黑体" panose="02010609060101010101" pitchFamily="49" charset="-122"/>
                <a:ea typeface="黑体" panose="02010609060101010101" pitchFamily="49" charset="-122"/>
              </a:rPr>
              <a:t>1978</a:t>
            </a:r>
          </a:p>
        </p:txBody>
      </p:sp>
      <p:sp>
        <p:nvSpPr>
          <p:cNvPr id="31763" name="文本框 31762"/>
          <p:cNvSpPr txBox="1"/>
          <p:nvPr/>
        </p:nvSpPr>
        <p:spPr>
          <a:xfrm>
            <a:off x="2741375" y="2672953"/>
            <a:ext cx="505460" cy="1163320"/>
          </a:xfrm>
          <a:prstGeom prst="rect">
            <a:avLst/>
          </a:prstGeom>
          <a:noFill/>
          <a:ln w="9525">
            <a:noFill/>
          </a:ln>
        </p:spPr>
        <p:txBody>
          <a:bodyPr vert="eaVert" wrap="none" anchor="t">
            <a:spAutoFit/>
          </a:bodyPr>
          <a:lstStyle/>
          <a:p>
            <a:pPr>
              <a:buFontTx/>
            </a:pPr>
            <a:r>
              <a:rPr lang="zh-CN" altLang="en-US" sz="2100" b="1" dirty="0">
                <a:solidFill>
                  <a:srgbClr val="FF0000"/>
                </a:solidFill>
                <a:latin typeface="Arial" panose="020B0604020202020204" pitchFamily="34" charset="0"/>
                <a:ea typeface="黑体" panose="02010609060101010101" pitchFamily="49" charset="-122"/>
              </a:rPr>
              <a:t>过渡时期</a:t>
            </a:r>
          </a:p>
        </p:txBody>
      </p:sp>
      <p:sp>
        <p:nvSpPr>
          <p:cNvPr id="31764" name="文本框 31763"/>
          <p:cNvSpPr txBox="1"/>
          <p:nvPr/>
        </p:nvSpPr>
        <p:spPr>
          <a:xfrm>
            <a:off x="4417775" y="2672953"/>
            <a:ext cx="505460" cy="1163320"/>
          </a:xfrm>
          <a:prstGeom prst="rect">
            <a:avLst/>
          </a:prstGeom>
          <a:noFill/>
          <a:ln w="9525">
            <a:noFill/>
          </a:ln>
        </p:spPr>
        <p:txBody>
          <a:bodyPr vert="eaVert" wrap="none" anchor="t">
            <a:spAutoFit/>
          </a:bodyPr>
          <a:lstStyle/>
          <a:p>
            <a:pPr>
              <a:buFontTx/>
            </a:pPr>
            <a:r>
              <a:rPr lang="zh-CN" altLang="en-US" sz="2100" b="1" dirty="0">
                <a:solidFill>
                  <a:srgbClr val="FF0000"/>
                </a:solidFill>
                <a:latin typeface="Arial" panose="020B0604020202020204" pitchFamily="34" charset="0"/>
                <a:ea typeface="黑体" panose="02010609060101010101" pitchFamily="49" charset="-122"/>
              </a:rPr>
              <a:t>十年探索</a:t>
            </a:r>
          </a:p>
        </p:txBody>
      </p:sp>
      <p:sp>
        <p:nvSpPr>
          <p:cNvPr id="31765" name="文本框 31764"/>
          <p:cNvSpPr txBox="1"/>
          <p:nvPr/>
        </p:nvSpPr>
        <p:spPr>
          <a:xfrm>
            <a:off x="6246575" y="2672953"/>
            <a:ext cx="505460" cy="1163320"/>
          </a:xfrm>
          <a:prstGeom prst="rect">
            <a:avLst/>
          </a:prstGeom>
          <a:noFill/>
          <a:ln w="9525">
            <a:noFill/>
          </a:ln>
        </p:spPr>
        <p:txBody>
          <a:bodyPr vert="eaVert" wrap="none" anchor="t">
            <a:spAutoFit/>
          </a:bodyPr>
          <a:lstStyle/>
          <a:p>
            <a:pPr>
              <a:buFontTx/>
            </a:pPr>
            <a:r>
              <a:rPr lang="zh-CN" altLang="en-US" sz="2100" b="1" dirty="0">
                <a:solidFill>
                  <a:schemeClr val="tx2"/>
                </a:solidFill>
                <a:latin typeface="Arial" panose="020B0604020202020204" pitchFamily="34" charset="0"/>
                <a:ea typeface="黑体" panose="02010609060101010101" pitchFamily="49" charset="-122"/>
              </a:rPr>
              <a:t>十年文革</a:t>
            </a:r>
          </a:p>
        </p:txBody>
      </p:sp>
      <p:sp>
        <p:nvSpPr>
          <p:cNvPr id="31766" name="文本框 31765"/>
          <p:cNvSpPr txBox="1"/>
          <p:nvPr/>
        </p:nvSpPr>
        <p:spPr>
          <a:xfrm>
            <a:off x="7389575" y="2672953"/>
            <a:ext cx="505460" cy="1163320"/>
          </a:xfrm>
          <a:prstGeom prst="rect">
            <a:avLst/>
          </a:prstGeom>
          <a:noFill/>
          <a:ln w="9525">
            <a:noFill/>
          </a:ln>
        </p:spPr>
        <p:txBody>
          <a:bodyPr vert="eaVert" wrap="none" anchor="t">
            <a:spAutoFit/>
          </a:bodyPr>
          <a:lstStyle/>
          <a:p>
            <a:pPr>
              <a:buFontTx/>
            </a:pPr>
            <a:r>
              <a:rPr lang="zh-CN" altLang="en-US" sz="2100" b="1" dirty="0">
                <a:solidFill>
                  <a:srgbClr val="009900"/>
                </a:solidFill>
                <a:latin typeface="Arial" panose="020B0604020202020204" pitchFamily="34" charset="0"/>
                <a:ea typeface="黑体" panose="02010609060101010101" pitchFamily="49" charset="-122"/>
              </a:rPr>
              <a:t>两年徘徊</a:t>
            </a:r>
          </a:p>
        </p:txBody>
      </p:sp>
      <p:sp>
        <p:nvSpPr>
          <p:cNvPr id="31767" name="文本框 31766"/>
          <p:cNvSpPr txBox="1"/>
          <p:nvPr/>
        </p:nvSpPr>
        <p:spPr>
          <a:xfrm>
            <a:off x="8743950" y="2457450"/>
            <a:ext cx="828675" cy="1509713"/>
          </a:xfrm>
          <a:prstGeom prst="rect">
            <a:avLst/>
          </a:prstGeom>
          <a:noFill/>
          <a:ln w="9525">
            <a:noFill/>
          </a:ln>
        </p:spPr>
        <p:txBody>
          <a:bodyPr vert="eaVert" anchor="t">
            <a:spAutoFit/>
          </a:bodyPr>
          <a:lstStyle/>
          <a:p>
            <a:pPr>
              <a:buFontTx/>
            </a:pPr>
            <a:r>
              <a:rPr lang="zh-CN" altLang="en-US" sz="2100" b="1" dirty="0">
                <a:solidFill>
                  <a:srgbClr val="FF0000"/>
                </a:solidFill>
                <a:latin typeface="Arial" panose="020B0604020202020204" pitchFamily="34" charset="0"/>
                <a:ea typeface="黑体" panose="02010609060101010101" pitchFamily="49" charset="-122"/>
              </a:rPr>
              <a:t>社会主义建设新时期</a:t>
            </a:r>
          </a:p>
        </p:txBody>
      </p:sp>
      <p:sp>
        <p:nvSpPr>
          <p:cNvPr id="31768" name="文本框 31767"/>
          <p:cNvSpPr txBox="1"/>
          <p:nvPr/>
        </p:nvSpPr>
        <p:spPr>
          <a:xfrm>
            <a:off x="1908414" y="4400550"/>
            <a:ext cx="459740" cy="1240790"/>
          </a:xfrm>
          <a:prstGeom prst="rect">
            <a:avLst/>
          </a:prstGeom>
          <a:noFill/>
          <a:ln w="9525">
            <a:noFill/>
          </a:ln>
        </p:spPr>
        <p:txBody>
          <a:bodyPr vert="eaVert" wrap="none" anchor="t">
            <a:spAutoFit/>
          </a:bodyPr>
          <a:lstStyle/>
          <a:p>
            <a:pPr>
              <a:buFontTx/>
            </a:pPr>
            <a:r>
              <a:rPr lang="zh-CN" altLang="en-US" sz="1800" b="1" dirty="0">
                <a:solidFill>
                  <a:srgbClr val="FF0000"/>
                </a:solidFill>
                <a:latin typeface="Arial" panose="020B0604020202020204" pitchFamily="34" charset="0"/>
                <a:ea typeface="黑体" panose="02010609060101010101" pitchFamily="49" charset="-122"/>
              </a:rPr>
              <a:t>新中国成立</a:t>
            </a:r>
          </a:p>
        </p:txBody>
      </p:sp>
      <p:sp>
        <p:nvSpPr>
          <p:cNvPr id="31769" name="文本框 31768"/>
          <p:cNvSpPr txBox="1"/>
          <p:nvPr/>
        </p:nvSpPr>
        <p:spPr>
          <a:xfrm>
            <a:off x="3356214" y="4400550"/>
            <a:ext cx="459740" cy="1470660"/>
          </a:xfrm>
          <a:prstGeom prst="rect">
            <a:avLst/>
          </a:prstGeom>
          <a:noFill/>
          <a:ln w="9525">
            <a:noFill/>
          </a:ln>
        </p:spPr>
        <p:txBody>
          <a:bodyPr vert="eaVert" wrap="none" anchor="t">
            <a:spAutoFit/>
          </a:bodyPr>
          <a:lstStyle/>
          <a:p>
            <a:pPr>
              <a:buFontTx/>
            </a:pPr>
            <a:r>
              <a:rPr lang="zh-CN" altLang="en-US" sz="1800" b="1" dirty="0">
                <a:solidFill>
                  <a:srgbClr val="FF0000"/>
                </a:solidFill>
                <a:latin typeface="Arial" panose="020B0604020202020204" pitchFamily="34" charset="0"/>
                <a:ea typeface="黑体" panose="02010609060101010101" pitchFamily="49" charset="-122"/>
              </a:rPr>
              <a:t>三大改造完成</a:t>
            </a:r>
          </a:p>
        </p:txBody>
      </p:sp>
      <p:sp>
        <p:nvSpPr>
          <p:cNvPr id="31770" name="文本框 31769"/>
          <p:cNvSpPr txBox="1"/>
          <p:nvPr/>
        </p:nvSpPr>
        <p:spPr>
          <a:xfrm>
            <a:off x="7788275" y="4457700"/>
            <a:ext cx="736600" cy="1240790"/>
          </a:xfrm>
          <a:prstGeom prst="rect">
            <a:avLst/>
          </a:prstGeom>
          <a:noFill/>
          <a:ln w="9525">
            <a:noFill/>
          </a:ln>
        </p:spPr>
        <p:txBody>
          <a:bodyPr vert="eaVert" wrap="none" anchor="t">
            <a:spAutoFit/>
          </a:bodyPr>
          <a:lstStyle/>
          <a:p>
            <a:pPr>
              <a:buFontTx/>
            </a:pPr>
            <a:r>
              <a:rPr lang="zh-CN" altLang="en-US" sz="1800" b="1" dirty="0">
                <a:solidFill>
                  <a:srgbClr val="FF0000"/>
                </a:solidFill>
                <a:latin typeface="Arial" panose="020B0604020202020204" pitchFamily="34" charset="0"/>
                <a:ea typeface="黑体" panose="02010609060101010101" pitchFamily="49" charset="-122"/>
              </a:rPr>
              <a:t>十一届三中</a:t>
            </a:r>
          </a:p>
          <a:p>
            <a:pPr>
              <a:buFontTx/>
            </a:pPr>
            <a:r>
              <a:rPr lang="zh-CN" altLang="en-US" sz="1800" b="1" dirty="0">
                <a:solidFill>
                  <a:srgbClr val="FF0000"/>
                </a:solidFill>
                <a:latin typeface="Arial" panose="020B0604020202020204" pitchFamily="34" charset="0"/>
                <a:ea typeface="黑体" panose="02010609060101010101" pitchFamily="49" charset="-122"/>
              </a:rPr>
              <a:t>全会召开</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5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6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175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17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1" fill="hold" nodeType="clickEffect">
                                  <p:stCondLst>
                                    <p:cond delay="0"/>
                                  </p:stCondLst>
                                  <p:childTnLst>
                                    <p:set>
                                      <p:cBhvr>
                                        <p:cTn id="22" dur="1" fill="hold">
                                          <p:stCondLst>
                                            <p:cond delay="0"/>
                                          </p:stCondLst>
                                        </p:cTn>
                                        <p:tgtEl>
                                          <p:spTgt spid="31753"/>
                                        </p:tgtEl>
                                        <p:attrNameLst>
                                          <p:attrName>style.visibility</p:attrName>
                                        </p:attrNameLst>
                                      </p:cBhvr>
                                      <p:to>
                                        <p:strVal val="visible"/>
                                      </p:to>
                                    </p:set>
                                    <p:anim calcmode="lin" valueType="num">
                                      <p:cBhvr additive="base">
                                        <p:cTn id="23" dur="500" fill="hold"/>
                                        <p:tgtEl>
                                          <p:spTgt spid="31753"/>
                                        </p:tgtEl>
                                        <p:attrNameLst>
                                          <p:attrName>ppt_x</p:attrName>
                                        </p:attrNameLst>
                                      </p:cBhvr>
                                      <p:tavLst>
                                        <p:tav tm="0">
                                          <p:val>
                                            <p:strVal val="#ppt_x"/>
                                          </p:val>
                                        </p:tav>
                                        <p:tav tm="100000">
                                          <p:val>
                                            <p:strVal val="#ppt_x"/>
                                          </p:val>
                                        </p:tav>
                                      </p:tavLst>
                                    </p:anim>
                                    <p:anim calcmode="lin" valueType="num">
                                      <p:cBhvr additive="base">
                                        <p:cTn id="24" dur="500" fill="hold"/>
                                        <p:tgtEl>
                                          <p:spTgt spid="31753"/>
                                        </p:tgtEl>
                                        <p:attrNameLst>
                                          <p:attrName>ppt_y</p:attrName>
                                        </p:attrNameLst>
                                      </p:cBhvr>
                                      <p:tavLst>
                                        <p:tav tm="0">
                                          <p:val>
                                            <p:strVal val="0-#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1" fill="hold" grpId="0" nodeType="clickEffect">
                                  <p:stCondLst>
                                    <p:cond delay="0"/>
                                  </p:stCondLst>
                                  <p:childTnLst>
                                    <p:set>
                                      <p:cBhvr>
                                        <p:cTn id="28" dur="1" fill="hold">
                                          <p:stCondLst>
                                            <p:cond delay="0"/>
                                          </p:stCondLst>
                                        </p:cTn>
                                        <p:tgtEl>
                                          <p:spTgt spid="31763"/>
                                        </p:tgtEl>
                                        <p:attrNameLst>
                                          <p:attrName>style.visibility</p:attrName>
                                        </p:attrNameLst>
                                      </p:cBhvr>
                                      <p:to>
                                        <p:strVal val="visible"/>
                                      </p:to>
                                    </p:set>
                                    <p:anim calcmode="lin" valueType="num">
                                      <p:cBhvr additive="base">
                                        <p:cTn id="29" dur="500" fill="hold"/>
                                        <p:tgtEl>
                                          <p:spTgt spid="31763"/>
                                        </p:tgtEl>
                                        <p:attrNameLst>
                                          <p:attrName>ppt_x</p:attrName>
                                        </p:attrNameLst>
                                      </p:cBhvr>
                                      <p:tavLst>
                                        <p:tav tm="0">
                                          <p:val>
                                            <p:strVal val="#ppt_x"/>
                                          </p:val>
                                        </p:tav>
                                        <p:tav tm="100000">
                                          <p:val>
                                            <p:strVal val="#ppt_x"/>
                                          </p:val>
                                        </p:tav>
                                      </p:tavLst>
                                    </p:anim>
                                    <p:anim calcmode="lin" valueType="num">
                                      <p:cBhvr additive="base">
                                        <p:cTn id="30" dur="500" fill="hold"/>
                                        <p:tgtEl>
                                          <p:spTgt spid="31763"/>
                                        </p:tgtEl>
                                        <p:attrNameLst>
                                          <p:attrName>ppt_y</p:attrName>
                                        </p:attrNameLst>
                                      </p:cBhvr>
                                      <p:tavLst>
                                        <p:tav tm="0">
                                          <p:val>
                                            <p:strVal val="0-#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1760"/>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1" fill="hold" nodeType="clickEffect">
                                  <p:stCondLst>
                                    <p:cond delay="0"/>
                                  </p:stCondLst>
                                  <p:childTnLst>
                                    <p:set>
                                      <p:cBhvr>
                                        <p:cTn id="38" dur="1" fill="hold">
                                          <p:stCondLst>
                                            <p:cond delay="0"/>
                                          </p:stCondLst>
                                        </p:cTn>
                                        <p:tgtEl>
                                          <p:spTgt spid="31754"/>
                                        </p:tgtEl>
                                        <p:attrNameLst>
                                          <p:attrName>style.visibility</p:attrName>
                                        </p:attrNameLst>
                                      </p:cBhvr>
                                      <p:to>
                                        <p:strVal val="visible"/>
                                      </p:to>
                                    </p:set>
                                    <p:anim calcmode="lin" valueType="num">
                                      <p:cBhvr additive="base">
                                        <p:cTn id="39" dur="500" fill="hold"/>
                                        <p:tgtEl>
                                          <p:spTgt spid="31754"/>
                                        </p:tgtEl>
                                        <p:attrNameLst>
                                          <p:attrName>ppt_x</p:attrName>
                                        </p:attrNameLst>
                                      </p:cBhvr>
                                      <p:tavLst>
                                        <p:tav tm="0">
                                          <p:val>
                                            <p:strVal val="#ppt_x"/>
                                          </p:val>
                                        </p:tav>
                                        <p:tav tm="100000">
                                          <p:val>
                                            <p:strVal val="#ppt_x"/>
                                          </p:val>
                                        </p:tav>
                                      </p:tavLst>
                                    </p:anim>
                                    <p:anim calcmode="lin" valueType="num">
                                      <p:cBhvr additive="base">
                                        <p:cTn id="40" dur="500" fill="hold"/>
                                        <p:tgtEl>
                                          <p:spTgt spid="31754"/>
                                        </p:tgtEl>
                                        <p:attrNameLst>
                                          <p:attrName>ppt_y</p:attrName>
                                        </p:attrNameLst>
                                      </p:cBhvr>
                                      <p:tavLst>
                                        <p:tav tm="0">
                                          <p:val>
                                            <p:strVal val="0-#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1" fill="hold" grpId="0" nodeType="clickEffect">
                                  <p:stCondLst>
                                    <p:cond delay="0"/>
                                  </p:stCondLst>
                                  <p:childTnLst>
                                    <p:set>
                                      <p:cBhvr>
                                        <p:cTn id="44" dur="1" fill="hold">
                                          <p:stCondLst>
                                            <p:cond delay="0"/>
                                          </p:stCondLst>
                                        </p:cTn>
                                        <p:tgtEl>
                                          <p:spTgt spid="31764"/>
                                        </p:tgtEl>
                                        <p:attrNameLst>
                                          <p:attrName>style.visibility</p:attrName>
                                        </p:attrNameLst>
                                      </p:cBhvr>
                                      <p:to>
                                        <p:strVal val="visible"/>
                                      </p:to>
                                    </p:set>
                                    <p:anim calcmode="lin" valueType="num">
                                      <p:cBhvr additive="base">
                                        <p:cTn id="45" dur="500" fill="hold"/>
                                        <p:tgtEl>
                                          <p:spTgt spid="31764"/>
                                        </p:tgtEl>
                                        <p:attrNameLst>
                                          <p:attrName>ppt_x</p:attrName>
                                        </p:attrNameLst>
                                      </p:cBhvr>
                                      <p:tavLst>
                                        <p:tav tm="0">
                                          <p:val>
                                            <p:strVal val="#ppt_x"/>
                                          </p:val>
                                        </p:tav>
                                        <p:tav tm="100000">
                                          <p:val>
                                            <p:strVal val="#ppt_x"/>
                                          </p:val>
                                        </p:tav>
                                      </p:tavLst>
                                    </p:anim>
                                    <p:anim calcmode="lin" valueType="num">
                                      <p:cBhvr additive="base">
                                        <p:cTn id="46" dur="500" fill="hold"/>
                                        <p:tgtEl>
                                          <p:spTgt spid="31764"/>
                                        </p:tgtEl>
                                        <p:attrNameLst>
                                          <p:attrName>ppt_y</p:attrName>
                                        </p:attrNameLst>
                                      </p:cBhvr>
                                      <p:tavLst>
                                        <p:tav tm="0">
                                          <p:val>
                                            <p:strVal val="0-#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176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1" fill="hold" grpId="0" nodeType="clickEffect">
                                  <p:stCondLst>
                                    <p:cond delay="0"/>
                                  </p:stCondLst>
                                  <p:childTnLst>
                                    <p:set>
                                      <p:cBhvr>
                                        <p:cTn id="54" dur="1" fill="hold">
                                          <p:stCondLst>
                                            <p:cond delay="0"/>
                                          </p:stCondLst>
                                        </p:cTn>
                                        <p:tgtEl>
                                          <p:spTgt spid="31755"/>
                                        </p:tgtEl>
                                        <p:attrNameLst>
                                          <p:attrName>style.visibility</p:attrName>
                                        </p:attrNameLst>
                                      </p:cBhvr>
                                      <p:to>
                                        <p:strVal val="visible"/>
                                      </p:to>
                                    </p:set>
                                    <p:anim calcmode="lin" valueType="num">
                                      <p:cBhvr additive="base">
                                        <p:cTn id="55" dur="500" fill="hold"/>
                                        <p:tgtEl>
                                          <p:spTgt spid="31755"/>
                                        </p:tgtEl>
                                        <p:attrNameLst>
                                          <p:attrName>ppt_x</p:attrName>
                                        </p:attrNameLst>
                                      </p:cBhvr>
                                      <p:tavLst>
                                        <p:tav tm="0">
                                          <p:val>
                                            <p:strVal val="#ppt_x"/>
                                          </p:val>
                                        </p:tav>
                                        <p:tav tm="100000">
                                          <p:val>
                                            <p:strVal val="#ppt_x"/>
                                          </p:val>
                                        </p:tav>
                                      </p:tavLst>
                                    </p:anim>
                                    <p:anim calcmode="lin" valueType="num">
                                      <p:cBhvr additive="base">
                                        <p:cTn id="56" dur="500" fill="hold"/>
                                        <p:tgtEl>
                                          <p:spTgt spid="31755"/>
                                        </p:tgtEl>
                                        <p:attrNameLst>
                                          <p:attrName>ppt_y</p:attrName>
                                        </p:attrNameLst>
                                      </p:cBhvr>
                                      <p:tavLst>
                                        <p:tav tm="0">
                                          <p:val>
                                            <p:strVal val="0-#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1" fill="hold" grpId="0" nodeType="clickEffect">
                                  <p:stCondLst>
                                    <p:cond delay="0"/>
                                  </p:stCondLst>
                                  <p:childTnLst>
                                    <p:set>
                                      <p:cBhvr>
                                        <p:cTn id="60" dur="1" fill="hold">
                                          <p:stCondLst>
                                            <p:cond delay="0"/>
                                          </p:stCondLst>
                                        </p:cTn>
                                        <p:tgtEl>
                                          <p:spTgt spid="31765"/>
                                        </p:tgtEl>
                                        <p:attrNameLst>
                                          <p:attrName>style.visibility</p:attrName>
                                        </p:attrNameLst>
                                      </p:cBhvr>
                                      <p:to>
                                        <p:strVal val="visible"/>
                                      </p:to>
                                    </p:set>
                                    <p:anim calcmode="lin" valueType="num">
                                      <p:cBhvr additive="base">
                                        <p:cTn id="61" dur="500" fill="hold"/>
                                        <p:tgtEl>
                                          <p:spTgt spid="31765"/>
                                        </p:tgtEl>
                                        <p:attrNameLst>
                                          <p:attrName>ppt_x</p:attrName>
                                        </p:attrNameLst>
                                      </p:cBhvr>
                                      <p:tavLst>
                                        <p:tav tm="0">
                                          <p:val>
                                            <p:strVal val="#ppt_x"/>
                                          </p:val>
                                        </p:tav>
                                        <p:tav tm="100000">
                                          <p:val>
                                            <p:strVal val="#ppt_x"/>
                                          </p:val>
                                        </p:tav>
                                      </p:tavLst>
                                    </p:anim>
                                    <p:anim calcmode="lin" valueType="num">
                                      <p:cBhvr additive="base">
                                        <p:cTn id="62" dur="500" fill="hold"/>
                                        <p:tgtEl>
                                          <p:spTgt spid="31765"/>
                                        </p:tgtEl>
                                        <p:attrNameLst>
                                          <p:attrName>ppt_y</p:attrName>
                                        </p:attrNameLst>
                                      </p:cBhvr>
                                      <p:tavLst>
                                        <p:tav tm="0">
                                          <p:val>
                                            <p:strVal val="0-#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176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2" presetClass="entr" presetSubtype="1" fill="hold" nodeType="clickEffect">
                                  <p:stCondLst>
                                    <p:cond delay="0"/>
                                  </p:stCondLst>
                                  <p:childTnLst>
                                    <p:set>
                                      <p:cBhvr>
                                        <p:cTn id="70" dur="1" fill="hold">
                                          <p:stCondLst>
                                            <p:cond delay="0"/>
                                          </p:stCondLst>
                                        </p:cTn>
                                        <p:tgtEl>
                                          <p:spTgt spid="31757"/>
                                        </p:tgtEl>
                                        <p:attrNameLst>
                                          <p:attrName>style.visibility</p:attrName>
                                        </p:attrNameLst>
                                      </p:cBhvr>
                                      <p:to>
                                        <p:strVal val="visible"/>
                                      </p:to>
                                    </p:set>
                                    <p:anim calcmode="lin" valueType="num">
                                      <p:cBhvr additive="base">
                                        <p:cTn id="71" dur="500" fill="hold"/>
                                        <p:tgtEl>
                                          <p:spTgt spid="31757"/>
                                        </p:tgtEl>
                                        <p:attrNameLst>
                                          <p:attrName>ppt_x</p:attrName>
                                        </p:attrNameLst>
                                      </p:cBhvr>
                                      <p:tavLst>
                                        <p:tav tm="0">
                                          <p:val>
                                            <p:strVal val="#ppt_x"/>
                                          </p:val>
                                        </p:tav>
                                        <p:tav tm="100000">
                                          <p:val>
                                            <p:strVal val="#ppt_x"/>
                                          </p:val>
                                        </p:tav>
                                      </p:tavLst>
                                    </p:anim>
                                    <p:anim calcmode="lin" valueType="num">
                                      <p:cBhvr additive="base">
                                        <p:cTn id="72" dur="500" fill="hold"/>
                                        <p:tgtEl>
                                          <p:spTgt spid="31757"/>
                                        </p:tgtEl>
                                        <p:attrNameLst>
                                          <p:attrName>ppt_y</p:attrName>
                                        </p:attrNameLst>
                                      </p:cBhvr>
                                      <p:tavLst>
                                        <p:tav tm="0">
                                          <p:val>
                                            <p:strVal val="0-#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1" fill="hold" grpId="0" nodeType="clickEffect">
                                  <p:stCondLst>
                                    <p:cond delay="0"/>
                                  </p:stCondLst>
                                  <p:childTnLst>
                                    <p:set>
                                      <p:cBhvr>
                                        <p:cTn id="76" dur="1" fill="hold">
                                          <p:stCondLst>
                                            <p:cond delay="0"/>
                                          </p:stCondLst>
                                        </p:cTn>
                                        <p:tgtEl>
                                          <p:spTgt spid="31766"/>
                                        </p:tgtEl>
                                        <p:attrNameLst>
                                          <p:attrName>style.visibility</p:attrName>
                                        </p:attrNameLst>
                                      </p:cBhvr>
                                      <p:to>
                                        <p:strVal val="visible"/>
                                      </p:to>
                                    </p:set>
                                    <p:anim calcmode="lin" valueType="num">
                                      <p:cBhvr additive="base">
                                        <p:cTn id="77" dur="500" fill="hold"/>
                                        <p:tgtEl>
                                          <p:spTgt spid="31766"/>
                                        </p:tgtEl>
                                        <p:attrNameLst>
                                          <p:attrName>ppt_x</p:attrName>
                                        </p:attrNameLst>
                                      </p:cBhvr>
                                      <p:tavLst>
                                        <p:tav tm="0">
                                          <p:val>
                                            <p:strVal val="#ppt_x"/>
                                          </p:val>
                                        </p:tav>
                                        <p:tav tm="100000">
                                          <p:val>
                                            <p:strVal val="#ppt_x"/>
                                          </p:val>
                                        </p:tav>
                                      </p:tavLst>
                                    </p:anim>
                                    <p:anim calcmode="lin" valueType="num">
                                      <p:cBhvr additive="base">
                                        <p:cTn id="78" dur="500" fill="hold"/>
                                        <p:tgtEl>
                                          <p:spTgt spid="31766"/>
                                        </p:tgtEl>
                                        <p:attrNameLst>
                                          <p:attrName>ppt_y</p:attrName>
                                        </p:attrNameLst>
                                      </p:cBhvr>
                                      <p:tavLst>
                                        <p:tav tm="0">
                                          <p:val>
                                            <p:strVal val="0-#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3177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2" presetClass="entr" presetSubtype="1" fill="hold" nodeType="clickEffect">
                                  <p:stCondLst>
                                    <p:cond delay="0"/>
                                  </p:stCondLst>
                                  <p:childTnLst>
                                    <p:set>
                                      <p:cBhvr>
                                        <p:cTn id="86" dur="1" fill="hold">
                                          <p:stCondLst>
                                            <p:cond delay="0"/>
                                          </p:stCondLst>
                                        </p:cTn>
                                        <p:tgtEl>
                                          <p:spTgt spid="31756"/>
                                        </p:tgtEl>
                                        <p:attrNameLst>
                                          <p:attrName>style.visibility</p:attrName>
                                        </p:attrNameLst>
                                      </p:cBhvr>
                                      <p:to>
                                        <p:strVal val="visible"/>
                                      </p:to>
                                    </p:set>
                                    <p:anim calcmode="lin" valueType="num">
                                      <p:cBhvr additive="base">
                                        <p:cTn id="87" dur="500" fill="hold"/>
                                        <p:tgtEl>
                                          <p:spTgt spid="31756"/>
                                        </p:tgtEl>
                                        <p:attrNameLst>
                                          <p:attrName>ppt_x</p:attrName>
                                        </p:attrNameLst>
                                      </p:cBhvr>
                                      <p:tavLst>
                                        <p:tav tm="0">
                                          <p:val>
                                            <p:strVal val="#ppt_x"/>
                                          </p:val>
                                        </p:tav>
                                        <p:tav tm="100000">
                                          <p:val>
                                            <p:strVal val="#ppt_x"/>
                                          </p:val>
                                        </p:tav>
                                      </p:tavLst>
                                    </p:anim>
                                    <p:anim calcmode="lin" valueType="num">
                                      <p:cBhvr additive="base">
                                        <p:cTn id="88" dur="500" fill="hold"/>
                                        <p:tgtEl>
                                          <p:spTgt spid="31756"/>
                                        </p:tgtEl>
                                        <p:attrNameLst>
                                          <p:attrName>ppt_y</p:attrName>
                                        </p:attrNameLst>
                                      </p:cBhvr>
                                      <p:tavLst>
                                        <p:tav tm="0">
                                          <p:val>
                                            <p:strVal val="0-#ppt_h/2"/>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1" fill="hold" grpId="0" nodeType="clickEffect">
                                  <p:stCondLst>
                                    <p:cond delay="0"/>
                                  </p:stCondLst>
                                  <p:childTnLst>
                                    <p:set>
                                      <p:cBhvr>
                                        <p:cTn id="92" dur="1" fill="hold">
                                          <p:stCondLst>
                                            <p:cond delay="0"/>
                                          </p:stCondLst>
                                        </p:cTn>
                                        <p:tgtEl>
                                          <p:spTgt spid="31767"/>
                                        </p:tgtEl>
                                        <p:attrNameLst>
                                          <p:attrName>style.visibility</p:attrName>
                                        </p:attrNameLst>
                                      </p:cBhvr>
                                      <p:to>
                                        <p:strVal val="visible"/>
                                      </p:to>
                                    </p:set>
                                    <p:anim calcmode="lin" valueType="num">
                                      <p:cBhvr additive="base">
                                        <p:cTn id="93" dur="500" fill="hold"/>
                                        <p:tgtEl>
                                          <p:spTgt spid="31767"/>
                                        </p:tgtEl>
                                        <p:attrNameLst>
                                          <p:attrName>ppt_x</p:attrName>
                                        </p:attrNameLst>
                                      </p:cBhvr>
                                      <p:tavLst>
                                        <p:tav tm="0">
                                          <p:val>
                                            <p:strVal val="#ppt_x"/>
                                          </p:val>
                                        </p:tav>
                                        <p:tav tm="100000">
                                          <p:val>
                                            <p:strVal val="#ppt_x"/>
                                          </p:val>
                                        </p:tav>
                                      </p:tavLst>
                                    </p:anim>
                                    <p:anim calcmode="lin" valueType="num">
                                      <p:cBhvr additive="base">
                                        <p:cTn id="94" dur="500" fill="hold"/>
                                        <p:tgtEl>
                                          <p:spTgt spid="31767"/>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55" grpId="0" bldLvl="0" animBg="1"/>
      <p:bldP spid="31758" grpId="0"/>
      <p:bldP spid="31759" grpId="0"/>
      <p:bldP spid="31760" grpId="0"/>
      <p:bldP spid="31761" grpId="0"/>
      <p:bldP spid="31762" grpId="0"/>
      <p:bldP spid="31763" grpId="0"/>
      <p:bldP spid="31764" grpId="0"/>
      <p:bldP spid="31765" grpId="0"/>
      <p:bldP spid="31766" grpId="0"/>
      <p:bldP spid="31767" grpId="0"/>
      <p:bldP spid="31768" grpId="0"/>
      <p:bldP spid="31769" grpId="0"/>
      <p:bldP spid="3177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47836" y="206375"/>
            <a:ext cx="11662707" cy="6388031"/>
          </a:xfrm>
          <a:prstGeom prst="rect">
            <a:avLst/>
          </a:prstGeom>
          <a:noFill/>
          <a:ln w="9525">
            <a:noFill/>
          </a:ln>
        </p:spPr>
        <p:txBody>
          <a:bodyPr wrap="square">
            <a:spAutoFit/>
          </a:bodyPr>
          <a:lstStyle/>
          <a:p>
            <a:pPr indent="260350">
              <a:lnSpc>
                <a:spcPct val="114000"/>
              </a:lnSpc>
            </a:pPr>
            <a:r>
              <a:rPr lang="zh-CN" sz="2400" b="1" dirty="0">
                <a:latin typeface="华文新魏" panose="02010800040101010101" pitchFamily="2" charset="-122"/>
                <a:ea typeface="华文新魏" panose="02010800040101010101" pitchFamily="2" charset="-122"/>
              </a:rPr>
              <a:t>【探究</a:t>
            </a:r>
            <a:r>
              <a:rPr lang="en-US" sz="2400" b="1" dirty="0">
                <a:latin typeface="华文新魏" panose="02010800040101010101" pitchFamily="2" charset="-122"/>
                <a:ea typeface="华文新魏" panose="02010800040101010101" pitchFamily="2" charset="-122"/>
                <a:cs typeface="Times New Roman" panose="02020603050405020304" charset="0"/>
              </a:rPr>
              <a:t>2</a:t>
            </a:r>
            <a:r>
              <a:rPr lang="zh-CN" sz="2400" b="1" dirty="0">
                <a:latin typeface="华文新魏" panose="02010800040101010101" pitchFamily="2" charset="-122"/>
                <a:ea typeface="华文新魏" panose="02010800040101010101" pitchFamily="2" charset="-122"/>
              </a:rPr>
              <a:t>】结合材料及所学知识，围绕新民主主义向社会主义的过渡自拟一个论题，并运用具体实施加以论证。</a:t>
            </a:r>
            <a:endParaRPr lang="zh-CN" sz="2400" b="0" dirty="0">
              <a:latin typeface="华文新魏" panose="02010800040101010101" pitchFamily="2" charset="-122"/>
              <a:ea typeface="华文新魏" panose="02010800040101010101" pitchFamily="2" charset="-122"/>
            </a:endParaRPr>
          </a:p>
          <a:p>
            <a:pPr indent="260350">
              <a:lnSpc>
                <a:spcPct val="114000"/>
              </a:lnSpc>
            </a:pPr>
            <a:r>
              <a:rPr lang="zh-CN" sz="2400" b="0" dirty="0">
                <a:latin typeface="华文新魏" panose="02010800040101010101" pitchFamily="2" charset="-122"/>
                <a:ea typeface="华文新魏" panose="02010800040101010101" pitchFamily="2" charset="-122"/>
              </a:rPr>
              <a:t>材料</a:t>
            </a:r>
            <a:r>
              <a:rPr lang="en-US" sz="2400" b="0" dirty="0">
                <a:latin typeface="华文新魏" panose="02010800040101010101" pitchFamily="2" charset="-122"/>
                <a:ea typeface="华文新魏" panose="02010800040101010101" pitchFamily="2" charset="-122"/>
              </a:rPr>
              <a:t>1</a:t>
            </a:r>
            <a:r>
              <a:rPr lang="zh-CN" sz="2400" b="0" dirty="0">
                <a:latin typeface="华文新魏" panose="02010800040101010101" pitchFamily="2" charset="-122"/>
                <a:ea typeface="华文新魏" panose="02010800040101010101" pitchFamily="2" charset="-122"/>
                <a:cs typeface="Times New Roman" panose="02020603050405020304" charset="0"/>
              </a:rPr>
              <a:t>:至1952年底全国工农业生产总值比1949年增长了77.5%,……其中农业总产值增长了48.5%,农业主要产品的产量均已超过历史最高水平。</a:t>
            </a:r>
          </a:p>
          <a:p>
            <a:pPr indent="260350">
              <a:lnSpc>
                <a:spcPct val="114000"/>
              </a:lnSpc>
            </a:pPr>
            <a:r>
              <a:rPr lang="zh-CN" sz="2400" b="0" dirty="0">
                <a:latin typeface="华文新魏" panose="02010800040101010101" pitchFamily="2" charset="-122"/>
                <a:ea typeface="华文新魏" panose="02010800040101010101" pitchFamily="2" charset="-122"/>
                <a:cs typeface="Times New Roman" panose="02020603050405020304" charset="0"/>
              </a:rPr>
              <a:t> </a:t>
            </a:r>
            <a:r>
              <a:rPr lang="en-US" altLang="zh-CN" sz="2400" b="0" dirty="0">
                <a:latin typeface="华文新魏" panose="02010800040101010101" pitchFamily="2" charset="-122"/>
                <a:ea typeface="华文新魏" panose="02010800040101010101" pitchFamily="2" charset="-122"/>
                <a:cs typeface="Times New Roman" panose="02020603050405020304" charset="0"/>
              </a:rPr>
              <a:t>                                                  </a:t>
            </a:r>
            <a:r>
              <a:rPr lang="zh-CN" sz="2400" b="0" dirty="0">
                <a:latin typeface="华文新魏" panose="02010800040101010101" pitchFamily="2" charset="-122"/>
                <a:ea typeface="华文新魏" panose="02010800040101010101" pitchFamily="2" charset="-122"/>
                <a:cs typeface="Times New Roman" panose="02020603050405020304" charset="0"/>
              </a:rPr>
              <a:t>──摘编自《中国经济发展五十年大事记》</a:t>
            </a:r>
            <a:endParaRPr lang="zh-CN" sz="2400" b="0" dirty="0">
              <a:latin typeface="华文新魏" panose="02010800040101010101" pitchFamily="2" charset="-122"/>
              <a:ea typeface="华文新魏" panose="02010800040101010101" pitchFamily="2" charset="-122"/>
            </a:endParaRPr>
          </a:p>
          <a:p>
            <a:pPr indent="260350">
              <a:lnSpc>
                <a:spcPct val="114000"/>
              </a:lnSpc>
            </a:pPr>
            <a:r>
              <a:rPr lang="zh-CN" sz="2400" b="0" dirty="0">
                <a:latin typeface="华文新魏" panose="02010800040101010101" pitchFamily="2" charset="-122"/>
                <a:ea typeface="华文新魏" panose="02010800040101010101" pitchFamily="2" charset="-122"/>
              </a:rPr>
              <a:t>材料</a:t>
            </a:r>
            <a:r>
              <a:rPr lang="en-US" sz="2400" b="0" dirty="0">
                <a:latin typeface="华文新魏" panose="02010800040101010101" pitchFamily="2" charset="-122"/>
                <a:ea typeface="华文新魏" panose="02010800040101010101" pitchFamily="2" charset="-122"/>
              </a:rPr>
              <a:t>2</a:t>
            </a:r>
            <a:r>
              <a:rPr lang="zh-CN" sz="2400" b="0" dirty="0">
                <a:latin typeface="华文新魏" panose="02010800040101010101" pitchFamily="2" charset="-122"/>
                <a:ea typeface="华文新魏" panose="02010800040101010101" pitchFamily="2" charset="-122"/>
              </a:rPr>
              <a:t>：中华人民共和国成立后</a:t>
            </a:r>
            <a:r>
              <a:rPr lang="zh-CN" sz="2400" b="0" dirty="0">
                <a:latin typeface="华文新魏" panose="02010800040101010101" pitchFamily="2" charset="-122"/>
                <a:ea typeface="华文新魏" panose="02010800040101010101" pitchFamily="2" charset="-122"/>
                <a:cs typeface="Times New Roman" panose="02020603050405020304" charset="0"/>
              </a:rPr>
              <a:t>,中国共产党之所以决定提前向社会主义过渡,根本原因是编制五年计划时选择了优先发展</a:t>
            </a:r>
            <a:r>
              <a:rPr lang="zh-CN" sz="2400" b="0" dirty="0">
                <a:latin typeface="华文新魏" panose="02010800040101010101" pitchFamily="2" charset="-122"/>
                <a:ea typeface="华文新魏" panose="02010800040101010101" pitchFamily="2" charset="-122"/>
              </a:rPr>
              <a:t>重工业的战略</a:t>
            </a:r>
            <a:r>
              <a:rPr lang="zh-CN" sz="2400" b="0" dirty="0">
                <a:latin typeface="华文新魏" panose="02010800040101010101" pitchFamily="2" charset="-122"/>
                <a:ea typeface="华文新魏" panose="02010800040101010101" pitchFamily="2" charset="-122"/>
                <a:cs typeface="Times New Roman" panose="02020603050405020304" charset="0"/>
              </a:rPr>
              <a:t>,并得到了苏联在技术和设备制造上给予全面援助的承诺.</a:t>
            </a:r>
            <a:endParaRPr lang="zh-CN" sz="2400" b="0" dirty="0">
              <a:latin typeface="华文新魏" panose="02010800040101010101" pitchFamily="2" charset="-122"/>
              <a:ea typeface="华文新魏" panose="02010800040101010101" pitchFamily="2" charset="-122"/>
            </a:endParaRPr>
          </a:p>
          <a:p>
            <a:pPr indent="260350">
              <a:lnSpc>
                <a:spcPct val="114000"/>
              </a:lnSpc>
            </a:pPr>
            <a:r>
              <a:rPr lang="zh-CN" sz="2400" b="0" dirty="0">
                <a:latin typeface="华文新魏" panose="02010800040101010101" pitchFamily="2" charset="-122"/>
                <a:ea typeface="华文新魏" panose="02010800040101010101" pitchFamily="2" charset="-122"/>
              </a:rPr>
              <a:t>——朱佳木：《由新民主主义向社会主义的提前过渡与优先发展重工业的战略抉择》</a:t>
            </a:r>
          </a:p>
          <a:p>
            <a:pPr indent="260350">
              <a:lnSpc>
                <a:spcPct val="114000"/>
              </a:lnSpc>
            </a:pPr>
            <a:r>
              <a:rPr lang="zh-CN" sz="2400" b="0" dirty="0">
                <a:latin typeface="华文新魏" panose="02010800040101010101" pitchFamily="2" charset="-122"/>
                <a:ea typeface="华文新魏" panose="02010800040101010101" pitchFamily="2" charset="-122"/>
              </a:rPr>
              <a:t>材料</a:t>
            </a:r>
            <a:r>
              <a:rPr lang="en-US" sz="2400" b="0" dirty="0">
                <a:latin typeface="华文新魏" panose="02010800040101010101" pitchFamily="2" charset="-122"/>
                <a:ea typeface="华文新魏" panose="02010800040101010101" pitchFamily="2" charset="-122"/>
              </a:rPr>
              <a:t>3</a:t>
            </a:r>
            <a:r>
              <a:rPr lang="zh-CN" sz="2400" b="0" dirty="0">
                <a:latin typeface="华文新魏" panose="02010800040101010101" pitchFamily="2" charset="-122"/>
                <a:ea typeface="华文新魏" panose="02010800040101010101" pitchFamily="2" charset="-122"/>
              </a:rPr>
              <a:t>：党对国内阶级矛盾的认识是加快向社会主义过渡的一大原因。随着民主革命遗留任务的和国民经济的恢复发展，特别是私人资本主义经济和社会主义国营经济之间出现了一系列矛盾和冲突，在“三反”“五反”运动当中被当做一场大规模的阶级斗争，使新民主主义社会中工人阶级同资产阶级的矛盾更加突出，这对党的工作部署产生了严重影响。之后立即开始向社会主义过渡，最终解决社会主义和资本主义谁胜谁负的问题。</a:t>
            </a:r>
            <a:endParaRPr lang="zh-CN" altLang="en-US" sz="2400" dirty="0">
              <a:latin typeface="华文新魏" panose="02010800040101010101" pitchFamily="2" charset="-122"/>
              <a:ea typeface="华文新魏" panose="02010800040101010101"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595630" y="292100"/>
            <a:ext cx="10626090" cy="6001643"/>
          </a:xfrm>
          <a:prstGeom prst="rect">
            <a:avLst/>
          </a:prstGeom>
          <a:noFill/>
          <a:ln w="9525">
            <a:noFill/>
          </a:ln>
        </p:spPr>
        <p:txBody>
          <a:bodyPr wrap="square">
            <a:spAutoFit/>
          </a:bodyPr>
          <a:lstStyle/>
          <a:p>
            <a:pPr indent="0"/>
            <a:r>
              <a:rPr lang="zh-CN" sz="2400" b="1" dirty="0">
                <a:solidFill>
                  <a:srgbClr val="FF0000"/>
                </a:solidFill>
                <a:latin typeface="华文新魏" panose="02010800040101010101" pitchFamily="2" charset="-122"/>
                <a:ea typeface="华文新魏" panose="02010800040101010101" pitchFamily="2" charset="-122"/>
              </a:rPr>
              <a:t>论题：</a:t>
            </a:r>
            <a:r>
              <a:rPr lang="zh-CN" sz="2400" b="0" dirty="0">
                <a:solidFill>
                  <a:schemeClr val="tx1"/>
                </a:solidFill>
                <a:latin typeface="华文新魏" panose="02010800040101010101" pitchFamily="2" charset="-122"/>
                <a:ea typeface="华文新魏" panose="02010800040101010101" pitchFamily="2" charset="-122"/>
              </a:rPr>
              <a:t>建国后，中国共产党加快新民主主义向社会主义的过渡具有历史必然性。</a:t>
            </a:r>
          </a:p>
          <a:p>
            <a:pPr indent="0"/>
            <a:r>
              <a:rPr lang="zh-CN" sz="2400" b="1" dirty="0">
                <a:solidFill>
                  <a:srgbClr val="FF0000"/>
                </a:solidFill>
                <a:latin typeface="华文新魏" panose="02010800040101010101" pitchFamily="2" charset="-122"/>
                <a:ea typeface="华文新魏" panose="02010800040101010101" pitchFamily="2" charset="-122"/>
              </a:rPr>
              <a:t>论证：</a:t>
            </a:r>
            <a:endParaRPr lang="zh-CN" sz="2400" b="0" dirty="0">
              <a:solidFill>
                <a:schemeClr val="tx1"/>
              </a:solidFill>
              <a:latin typeface="华文新魏" panose="02010800040101010101" pitchFamily="2" charset="-122"/>
              <a:ea typeface="华文新魏" panose="02010800040101010101" pitchFamily="2" charset="-122"/>
            </a:endParaRPr>
          </a:p>
          <a:p>
            <a:pPr indent="0"/>
            <a:r>
              <a:rPr lang="zh-CN" sz="2400" b="0" dirty="0">
                <a:solidFill>
                  <a:schemeClr val="tx1"/>
                </a:solidFill>
                <a:latin typeface="华文新魏" panose="02010800040101010101" pitchFamily="2" charset="-122"/>
                <a:ea typeface="华文新魏" panose="02010800040101010101" pitchFamily="2" charset="-122"/>
              </a:rPr>
              <a:t>国民经济基本恢复，国营经济的力量得到加强，人民政权得到巩固。形势的发展和变化、新民主主义中社会主义因素的成长壮大都为民主主义向社会主义的过渡提供了条件。</a:t>
            </a:r>
          </a:p>
          <a:p>
            <a:pPr indent="0"/>
            <a:r>
              <a:rPr lang="zh-CN" sz="2400" b="0" dirty="0">
                <a:solidFill>
                  <a:schemeClr val="tx1"/>
                </a:solidFill>
                <a:latin typeface="华文新魏" panose="02010800040101010101" pitchFamily="2" charset="-122"/>
                <a:ea typeface="华文新魏" panose="02010800040101010101" pitchFamily="2" charset="-122"/>
              </a:rPr>
              <a:t>适应优先发展重工业的需要。1950年朝鲜战争的爆发，影响了中国优先发展重工业战略的形成。为应对战争和长期发展的需要，需要调整国内生产关系和经济体制尽快适应优先发展重工业的需要；</a:t>
            </a:r>
          </a:p>
          <a:p>
            <a:pPr indent="0"/>
            <a:r>
              <a:rPr lang="zh-CN" sz="2400" b="0" dirty="0">
                <a:solidFill>
                  <a:schemeClr val="tx1"/>
                </a:solidFill>
                <a:latin typeface="华文新魏" panose="02010800040101010101" pitchFamily="2" charset="-122"/>
                <a:ea typeface="华文新魏" panose="02010800040101010101" pitchFamily="2" charset="-122"/>
              </a:rPr>
              <a:t>斯大林模式的影响及苏联援助中国“一五计划”发展工业的有利时机，影响了中国优先发展重工业的战略抉择和向社会主义的提前过度，也加快了中国工业化的进程。</a:t>
            </a:r>
          </a:p>
          <a:p>
            <a:pPr indent="0"/>
            <a:r>
              <a:rPr lang="zh-CN" sz="2400" b="0" dirty="0">
                <a:solidFill>
                  <a:schemeClr val="tx1"/>
                </a:solidFill>
                <a:latin typeface="华文新魏" panose="02010800040101010101" pitchFamily="2" charset="-122"/>
                <a:ea typeface="华文新魏" panose="02010800040101010101" pitchFamily="2" charset="-122"/>
              </a:rPr>
              <a:t>党对国内阶级矛盾的认识及传统观念中与资产阶级斗争的群众心理也是加快向社会主义过渡的重要原因</a:t>
            </a:r>
          </a:p>
          <a:p>
            <a:pPr indent="0"/>
            <a:r>
              <a:rPr lang="zh-CN" sz="2400" b="1" dirty="0">
                <a:solidFill>
                  <a:srgbClr val="FF0000"/>
                </a:solidFill>
                <a:latin typeface="华文新魏" panose="02010800040101010101" pitchFamily="2" charset="-122"/>
                <a:ea typeface="华文新魏" panose="02010800040101010101" pitchFamily="2" charset="-122"/>
              </a:rPr>
              <a:t>小结：</a:t>
            </a:r>
            <a:r>
              <a:rPr lang="zh-CN" sz="2400" b="0" dirty="0">
                <a:solidFill>
                  <a:schemeClr val="tx1"/>
                </a:solidFill>
                <a:latin typeface="华文新魏" panose="02010800040101010101" pitchFamily="2" charset="-122"/>
                <a:ea typeface="华文新魏" panose="02010800040101010101" pitchFamily="2" charset="-122"/>
              </a:rPr>
              <a:t>建国后国内外形势的变化与发展，新民主主义中社会主义因素的成长壮大，促使中国共产党及时调整策略，提出了过渡时期的总路线。所以新民主主义向社会主义过渡的提前过渡是特定时代的产物，具有历史必然性。</a:t>
            </a:r>
            <a:endParaRPr lang="zh-CN" altLang="en-US" sz="2400" b="0" dirty="0">
              <a:solidFill>
                <a:schemeClr val="tx1"/>
              </a:solidFill>
              <a:latin typeface="华文新魏" panose="02010800040101010101" pitchFamily="2" charset="-122"/>
              <a:ea typeface="华文新魏" panose="02010800040101010101" pitchFamily="2"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633095" y="302260"/>
            <a:ext cx="10651490" cy="6123792"/>
          </a:xfrm>
          <a:prstGeom prst="rect">
            <a:avLst/>
          </a:prstGeom>
          <a:noFill/>
          <a:ln w="9525">
            <a:noFill/>
          </a:ln>
        </p:spPr>
        <p:txBody>
          <a:bodyPr wrap="square">
            <a:spAutoFit/>
          </a:bodyPr>
          <a:lstStyle/>
          <a:p>
            <a:pPr indent="0">
              <a:lnSpc>
                <a:spcPct val="150000"/>
              </a:lnSpc>
            </a:pPr>
            <a:r>
              <a:rPr lang="zh-CN" sz="2400" b="1" dirty="0">
                <a:latin typeface="华文新魏" panose="02010800040101010101" pitchFamily="2" charset="-122"/>
                <a:ea typeface="华文新魏" panose="02010800040101010101" pitchFamily="2" charset="-122"/>
              </a:rPr>
              <a:t>【探究</a:t>
            </a:r>
            <a:r>
              <a:rPr lang="en-US" sz="2400" b="1" dirty="0">
                <a:latin typeface="华文新魏" panose="02010800040101010101" pitchFamily="2" charset="-122"/>
                <a:ea typeface="华文新魏" panose="02010800040101010101" pitchFamily="2" charset="-122"/>
                <a:cs typeface="Times New Roman" panose="02020603050405020304" charset="0"/>
              </a:rPr>
              <a:t>3</a:t>
            </a:r>
            <a:r>
              <a:rPr lang="zh-CN" sz="2400" b="1" dirty="0">
                <a:latin typeface="华文新魏" panose="02010800040101010101" pitchFamily="2" charset="-122"/>
                <a:ea typeface="华文新魏" panose="02010800040101010101" pitchFamily="2" charset="-122"/>
              </a:rPr>
              <a:t>】结合相关史实，</a:t>
            </a:r>
            <a:r>
              <a:rPr lang="en-US" sz="2400" b="1" dirty="0">
                <a:latin typeface="华文新魏" panose="02010800040101010101" pitchFamily="2" charset="-122"/>
                <a:ea typeface="华文新魏" panose="02010800040101010101" pitchFamily="2" charset="-122"/>
              </a:rPr>
              <a:t>5</a:t>
            </a:r>
            <a:r>
              <a:rPr lang="zh-CN" sz="2400" b="1" dirty="0">
                <a:latin typeface="华文新魏" panose="02010800040101010101" pitchFamily="2" charset="-122"/>
                <a:ea typeface="华文新魏" panose="02010800040101010101" pitchFamily="2" charset="-122"/>
                <a:cs typeface="Times New Roman" panose="02020603050405020304" charset="0"/>
              </a:rPr>
              <a:t>0年代中期后调整对外政策已势在必行</a:t>
            </a:r>
            <a:r>
              <a:rPr lang="zh-CN" sz="2400" b="1" dirty="0">
                <a:latin typeface="华文新魏" panose="02010800040101010101" pitchFamily="2" charset="-122"/>
                <a:ea typeface="华文新魏" panose="02010800040101010101" pitchFamily="2" charset="-122"/>
              </a:rPr>
              <a:t>予以阐释。</a:t>
            </a:r>
            <a:endParaRPr lang="zh-CN" sz="2400" b="0" dirty="0">
              <a:latin typeface="华文新魏" panose="02010800040101010101" pitchFamily="2" charset="-122"/>
              <a:ea typeface="华文新魏" panose="02010800040101010101" pitchFamily="2" charset="-122"/>
            </a:endParaRPr>
          </a:p>
          <a:p>
            <a:pPr indent="0">
              <a:lnSpc>
                <a:spcPct val="150000"/>
              </a:lnSpc>
            </a:pPr>
            <a:r>
              <a:rPr lang="en-US" altLang="zh-CN" sz="2400" b="0" dirty="0">
                <a:latin typeface="华文新魏" panose="02010800040101010101" pitchFamily="2" charset="-122"/>
                <a:ea typeface="华文新魏" panose="02010800040101010101" pitchFamily="2" charset="-122"/>
              </a:rPr>
              <a:t>   </a:t>
            </a:r>
            <a:r>
              <a:rPr lang="zh-CN" sz="2400" b="0" dirty="0">
                <a:latin typeface="华文新魏" panose="02010800040101010101" pitchFamily="2" charset="-122"/>
                <a:ea typeface="华文新魏" panose="02010800040101010101" pitchFamily="2" charset="-122"/>
              </a:rPr>
              <a:t>一方面国际形势的深刻变化，突出的表现为两大阵营由严重对峙逐步演变为冷战共处，美国杜勒提出的“和平演变”战略，苏联赫鲁晓夫对西方提出“缓和”战略；另一方面，国内形势的发展，突出的表现为党和国家中心工作由以暴风骤雨的阶级斗争为主转向以经济建设为主。随着民主革命任务的完成，帝国主义和封建残余势力的基本肃清，一则，我们进入了以实现社会主义工业化为中心的第一个五年计划建设时期，新中国百废待兴的经济文化建设迫切需要更多的朋友，需要更长时间的和平环境；二则，我们的</a:t>
            </a:r>
            <a:r>
              <a:rPr lang="en-US" sz="2400" b="0" dirty="0">
                <a:latin typeface="华文新魏" panose="02010800040101010101" pitchFamily="2" charset="-122"/>
                <a:ea typeface="华文新魏" panose="02010800040101010101" pitchFamily="2" charset="-122"/>
              </a:rPr>
              <a:t>“</a:t>
            </a:r>
            <a:r>
              <a:rPr lang="zh-CN" sz="2400" b="0" dirty="0">
                <a:latin typeface="华文新魏" panose="02010800040101010101" pitchFamily="2" charset="-122"/>
                <a:ea typeface="华文新魏" panose="02010800040101010101" pitchFamily="2" charset="-122"/>
              </a:rPr>
              <a:t>房子</a:t>
            </a:r>
            <a:r>
              <a:rPr lang="en-US" sz="2400" b="0" dirty="0">
                <a:latin typeface="华文新魏" panose="02010800040101010101" pitchFamily="2" charset="-122"/>
                <a:ea typeface="华文新魏" panose="02010800040101010101" pitchFamily="2" charset="-122"/>
              </a:rPr>
              <a:t>”</a:t>
            </a:r>
            <a:r>
              <a:rPr lang="zh-CN" sz="2400" b="0" dirty="0">
                <a:latin typeface="华文新魏" panose="02010800040101010101" pitchFamily="2" charset="-122"/>
                <a:ea typeface="华文新魏" panose="02010800040101010101" pitchFamily="2" charset="-122"/>
              </a:rPr>
              <a:t>此时已逐步打扫干净，完全可以请一些客人进来了。</a:t>
            </a:r>
            <a:endParaRPr lang="en-US" sz="2400" b="0" dirty="0">
              <a:latin typeface="华文新魏" panose="02010800040101010101" pitchFamily="2" charset="-122"/>
              <a:ea typeface="华文新魏" panose="02010800040101010101" pitchFamily="2" charset="-122"/>
            </a:endParaRPr>
          </a:p>
          <a:p>
            <a:pPr indent="0">
              <a:lnSpc>
                <a:spcPct val="150000"/>
              </a:lnSpc>
            </a:pPr>
            <a:r>
              <a:rPr lang="en-US" sz="2400" b="0" dirty="0">
                <a:latin typeface="华文新魏" panose="02010800040101010101" pitchFamily="2" charset="-122"/>
                <a:ea typeface="华文新魏" panose="02010800040101010101" pitchFamily="2" charset="-122"/>
              </a:rPr>
              <a:t>——</a:t>
            </a:r>
            <a:r>
              <a:rPr lang="zh-CN" sz="2400" b="0" dirty="0">
                <a:latin typeface="华文新魏" panose="02010800040101010101" pitchFamily="2" charset="-122"/>
                <a:ea typeface="华文新魏" panose="02010800040101010101" pitchFamily="2" charset="-122"/>
              </a:rPr>
              <a:t>摘编自陈理：《从“一边倒”到“和平共处五项原则”——试析建国初期我国对外政策的调整》</a:t>
            </a:r>
            <a:endParaRPr lang="zh-CN" altLang="en-US" sz="2400" dirty="0">
              <a:latin typeface="华文新魏" panose="02010800040101010101" pitchFamily="2" charset="-122"/>
              <a:ea typeface="华文新魏" panose="02010800040101010101" pitchFamily="2"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344953" y="105095"/>
            <a:ext cx="11454639" cy="6677790"/>
          </a:xfrm>
          <a:prstGeom prst="rect">
            <a:avLst/>
          </a:prstGeom>
          <a:noFill/>
          <a:ln w="9525">
            <a:noFill/>
          </a:ln>
        </p:spPr>
        <p:txBody>
          <a:bodyPr wrap="square">
            <a:spAutoFit/>
          </a:bodyPr>
          <a:lstStyle/>
          <a:p>
            <a:pPr indent="0">
              <a:lnSpc>
                <a:spcPct val="150000"/>
              </a:lnSpc>
            </a:pPr>
            <a:r>
              <a:rPr lang="zh-CN" sz="2400" b="0" dirty="0">
                <a:solidFill>
                  <a:srgbClr val="0000FF"/>
                </a:solidFill>
                <a:latin typeface="华文新魏" panose="02010800040101010101" pitchFamily="2" charset="-122"/>
                <a:ea typeface="华文新魏" panose="02010800040101010101" pitchFamily="2" charset="-122"/>
              </a:rPr>
              <a:t>50年代后，新中国渐渐改变“一边倒”的外交方针，提出和平共处五项原则，参加日日瓦和万隆会议，推动亚非友好合作。新中国对外政策的调整与国内外形势息息相关。</a:t>
            </a:r>
          </a:p>
          <a:p>
            <a:pPr indent="0">
              <a:lnSpc>
                <a:spcPct val="150000"/>
              </a:lnSpc>
            </a:pPr>
            <a:r>
              <a:rPr lang="zh-CN" sz="2400" b="0" dirty="0">
                <a:solidFill>
                  <a:srgbClr val="0000FF"/>
                </a:solidFill>
                <a:latin typeface="华文新魏" panose="02010800040101010101" pitchFamily="2" charset="-122"/>
                <a:ea typeface="华文新魏" panose="02010800040101010101" pitchFamily="2" charset="-122"/>
              </a:rPr>
              <a:t>国际方面，美国杜勒提出的“和平演变”战略，苏联赫鲁晓夫对西方提出“缓和”战略；朝鲜停战为中国改变“一边倒”方针提供了机遇；</a:t>
            </a:r>
          </a:p>
          <a:p>
            <a:pPr indent="0">
              <a:lnSpc>
                <a:spcPct val="150000"/>
              </a:lnSpc>
            </a:pPr>
            <a:r>
              <a:rPr lang="zh-CN" sz="2400" b="0" dirty="0">
                <a:solidFill>
                  <a:srgbClr val="0000FF"/>
                </a:solidFill>
                <a:latin typeface="华文新魏" panose="02010800040101010101" pitchFamily="2" charset="-122"/>
                <a:ea typeface="华文新魏" panose="02010800040101010101" pitchFamily="2" charset="-122"/>
              </a:rPr>
              <a:t>国内方面，国家中心工作由以暴风骤雨的阶级斗争为主转向以经济建设为主，工业化的发展需要稳定的周边环境。同时鉴于印度与中国上存在着若干悬而未决的问题，及印度在亚非国家中的重要性，中国代表着手发展与印度的关系，提出和平共处五项原则。</a:t>
            </a:r>
          </a:p>
          <a:p>
            <a:pPr indent="0">
              <a:lnSpc>
                <a:spcPct val="150000"/>
              </a:lnSpc>
            </a:pPr>
            <a:r>
              <a:rPr lang="zh-CN" sz="2400" b="0" dirty="0">
                <a:solidFill>
                  <a:srgbClr val="0000FF"/>
                </a:solidFill>
                <a:latin typeface="华文新魏" panose="02010800040101010101" pitchFamily="2" charset="-122"/>
                <a:ea typeface="华文新魏" panose="02010800040101010101" pitchFamily="2" charset="-122"/>
              </a:rPr>
              <a:t>新中国外交策略的调整折射出外交意识形态的淡化，日趋理性和务实，也反映了联合国宪章宗旨和原则，代表了亚洲国家对国际关系的新期待，也体现了各国权利、义务、责任相统一的国家法治精神，对维护亚非乃至世界和平发挥了积极作用。</a:t>
            </a:r>
            <a:endParaRPr lang="zh-CN" altLang="en-US" sz="2400" dirty="0">
              <a:latin typeface="华文新魏" panose="02010800040101010101" pitchFamily="2" charset="-122"/>
              <a:ea typeface="华文新魏" panose="02010800040101010101" pitchFamily="2"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1"/>
          <p:cNvSpPr>
            <a:spLocks noGrp="1"/>
          </p:cNvSpPr>
          <p:nvPr>
            <p:ph idx="1"/>
          </p:nvPr>
        </p:nvSpPr>
        <p:spPr>
          <a:xfrm>
            <a:off x="5957289" y="1143158"/>
            <a:ext cx="5777121" cy="4525270"/>
          </a:xfrm>
        </p:spPr>
        <p:txBody>
          <a:bodyPr>
            <a:normAutofit fontScale="67500" lnSpcReduction="20000"/>
          </a:bodyPr>
          <a:lstStyle/>
          <a:p>
            <a:pPr>
              <a:lnSpc>
                <a:spcPct val="170000"/>
              </a:lnSpc>
              <a:buNone/>
            </a:pPr>
            <a:r>
              <a:rPr lang="en-US" altLang="zh-CN" dirty="0"/>
              <a:t>                        </a:t>
            </a:r>
            <a:br>
              <a:rPr lang="en-US" altLang="zh-CN" dirty="0"/>
            </a:br>
            <a:r>
              <a:rPr lang="zh-CN" altLang="en-US" dirty="0">
                <a:latin typeface="华文新魏" panose="02010800040101010101" pitchFamily="2" charset="-122"/>
                <a:ea typeface="华文新魏" panose="02010800040101010101" pitchFamily="2" charset="-122"/>
              </a:rPr>
              <a:t>  </a:t>
            </a:r>
            <a:r>
              <a:rPr lang="zh-CN" altLang="en-US" sz="4445" b="1" dirty="0">
                <a:solidFill>
                  <a:srgbClr val="FF0000"/>
                </a:solidFill>
                <a:latin typeface="华文新魏" panose="02010800040101010101" pitchFamily="2" charset="-122"/>
                <a:ea typeface="华文新魏" panose="02010800040101010101" pitchFamily="2" charset="-122"/>
              </a:rPr>
              <a:t>“为人民谋幸福，是中国共产党人的初心。我们要时刻不忘这个初心，永远把人民对美好生活的向往作为奋斗目标。”</a:t>
            </a:r>
            <a:endParaRPr lang="en-US" altLang="zh-CN" sz="4445" b="1" dirty="0">
              <a:solidFill>
                <a:srgbClr val="FF0000"/>
              </a:solidFill>
              <a:latin typeface="华文新魏" panose="02010800040101010101" pitchFamily="2" charset="-122"/>
              <a:ea typeface="华文新魏" panose="02010800040101010101" pitchFamily="2" charset="-122"/>
            </a:endParaRPr>
          </a:p>
          <a:p>
            <a:pPr>
              <a:lnSpc>
                <a:spcPct val="170000"/>
              </a:lnSpc>
              <a:buNone/>
            </a:pPr>
            <a:r>
              <a:rPr lang="en-US" altLang="zh-CN" sz="4445" b="1" dirty="0">
                <a:solidFill>
                  <a:srgbClr val="FF0000"/>
                </a:solidFill>
                <a:latin typeface="华文新魏" panose="02010800040101010101" pitchFamily="2" charset="-122"/>
                <a:ea typeface="华文新魏" panose="02010800040101010101" pitchFamily="2" charset="-122"/>
              </a:rPr>
              <a:t>                                    ——</a:t>
            </a:r>
            <a:r>
              <a:rPr lang="zh-CN" altLang="en-US" sz="4445" b="1" dirty="0">
                <a:solidFill>
                  <a:srgbClr val="FF0000"/>
                </a:solidFill>
                <a:latin typeface="华文新魏" panose="02010800040101010101" pitchFamily="2" charset="-122"/>
                <a:ea typeface="华文新魏" panose="02010800040101010101" pitchFamily="2" charset="-122"/>
              </a:rPr>
              <a:t>习近平</a:t>
            </a:r>
          </a:p>
        </p:txBody>
      </p:sp>
      <p:pic>
        <p:nvPicPr>
          <p:cNvPr id="2" name="图片 1" descr="开国大典 董希文1953"/>
          <p:cNvPicPr>
            <a:picLocks noChangeAspect="1"/>
          </p:cNvPicPr>
          <p:nvPr/>
        </p:nvPicPr>
        <p:blipFill>
          <a:blip r:embed="rId2"/>
          <a:srcRect t="185" r="990"/>
          <a:stretch>
            <a:fillRect/>
          </a:stretch>
        </p:blipFill>
        <p:spPr>
          <a:xfrm>
            <a:off x="514985" y="84455"/>
            <a:ext cx="4067175" cy="2265045"/>
          </a:xfrm>
          <a:prstGeom prst="rect">
            <a:avLst/>
          </a:prstGeom>
        </p:spPr>
      </p:pic>
      <p:pic>
        <p:nvPicPr>
          <p:cNvPr id="6" name="图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4985" y="2503805"/>
            <a:ext cx="4067810" cy="2063750"/>
          </a:xfrm>
          <a:prstGeom prst="rect">
            <a:avLst/>
          </a:prstGeom>
        </p:spPr>
      </p:pic>
      <p:pic>
        <p:nvPicPr>
          <p:cNvPr id="17" name="图片 16" descr="4019464738,3316611605.jpg"/>
          <p:cNvPicPr>
            <a:picLocks noChangeAspect="1"/>
          </p:cNvPicPr>
          <p:nvPr/>
        </p:nvPicPr>
        <p:blipFill>
          <a:blip r:embed="rId4"/>
          <a:stretch>
            <a:fillRect/>
          </a:stretch>
        </p:blipFill>
        <p:spPr>
          <a:xfrm>
            <a:off x="514985" y="4721860"/>
            <a:ext cx="4005580" cy="214312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688701" y="372330"/>
            <a:ext cx="4336554" cy="523220"/>
          </a:xfrm>
          <a:prstGeom prst="rect">
            <a:avLst/>
          </a:prstGeom>
          <a:noFill/>
        </p:spPr>
        <p:txBody>
          <a:bodyPr wrap="square" rtlCol="0">
            <a:spAutoFit/>
          </a:bodyPr>
          <a:lstStyle/>
          <a:p>
            <a:r>
              <a:rPr lang="zh-CN" altLang="en-US" sz="2800" dirty="0">
                <a:solidFill>
                  <a:srgbClr val="FF0000"/>
                </a:solidFill>
                <a:latin typeface="华文新魏" panose="02010800040101010101" pitchFamily="2" charset="-122"/>
                <a:ea typeface="华文新魏" panose="02010800040101010101" pitchFamily="2" charset="-122"/>
              </a:rPr>
              <a:t>知识小结回顾主要内容</a:t>
            </a:r>
          </a:p>
        </p:txBody>
      </p:sp>
      <p:pic>
        <p:nvPicPr>
          <p:cNvPr id="5" name="图片 5" descr="1631259259(1)"/>
          <p:cNvPicPr>
            <a:picLocks noChangeAspect="1"/>
          </p:cNvPicPr>
          <p:nvPr/>
        </p:nvPicPr>
        <p:blipFill>
          <a:blip r:embed="rId2"/>
          <a:stretch>
            <a:fillRect/>
          </a:stretch>
        </p:blipFill>
        <p:spPr>
          <a:xfrm>
            <a:off x="122555" y="1573530"/>
            <a:ext cx="11468735" cy="450786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88595" y="278130"/>
            <a:ext cx="11173460" cy="1568450"/>
          </a:xfrm>
          <a:prstGeom prst="rect">
            <a:avLst/>
          </a:prstGeom>
          <a:noFill/>
        </p:spPr>
        <p:txBody>
          <a:bodyPr wrap="square" rtlCol="0">
            <a:spAutoFit/>
          </a:bodyPr>
          <a:lstStyle/>
          <a:p>
            <a:r>
              <a:rPr lang="en-US" sz="4800">
                <a:latin typeface="华文新魏" panose="02010800040101010101" pitchFamily="2" charset="-122"/>
                <a:ea typeface="华文新魏" panose="02010800040101010101" pitchFamily="2" charset="-122"/>
              </a:rPr>
              <a:t>                            </a:t>
            </a:r>
            <a:r>
              <a:rPr sz="4800">
                <a:latin typeface="华文新魏" panose="02010800040101010101" pitchFamily="2" charset="-122"/>
                <a:ea typeface="华文新魏" panose="02010800040101010101" pitchFamily="2" charset="-122"/>
              </a:rPr>
              <a:t>第</a:t>
            </a:r>
            <a:r>
              <a:rPr sz="4800" dirty="0">
                <a:latin typeface="华文新魏" panose="02010800040101010101" pitchFamily="2" charset="-122"/>
                <a:ea typeface="华文新魏" panose="02010800040101010101" pitchFamily="2" charset="-122"/>
              </a:rPr>
              <a:t>26课　</a:t>
            </a:r>
          </a:p>
          <a:p>
            <a:r>
              <a:rPr sz="4800" dirty="0">
                <a:latin typeface="华文新魏" panose="02010800040101010101" pitchFamily="2" charset="-122"/>
                <a:ea typeface="华文新魏" panose="02010800040101010101" pitchFamily="2" charset="-122"/>
              </a:rPr>
              <a:t>中华人民共和国成立和向社会主义的过渡</a:t>
            </a:r>
          </a:p>
        </p:txBody>
      </p:sp>
      <p:sp>
        <p:nvSpPr>
          <p:cNvPr id="5" name="文本框 4"/>
          <p:cNvSpPr txBox="1"/>
          <p:nvPr/>
        </p:nvSpPr>
        <p:spPr>
          <a:xfrm>
            <a:off x="724646" y="2690548"/>
            <a:ext cx="10370501" cy="1200329"/>
          </a:xfrm>
          <a:prstGeom prst="rect">
            <a:avLst/>
          </a:prstGeom>
          <a:noFill/>
        </p:spPr>
        <p:txBody>
          <a:bodyPr wrap="square" rtlCol="0">
            <a:spAutoFit/>
          </a:bodyPr>
          <a:lstStyle/>
          <a:p>
            <a:pPr fontAlgn="auto">
              <a:lnSpc>
                <a:spcPct val="100000"/>
              </a:lnSpc>
            </a:pPr>
            <a:r>
              <a:rPr lang="zh-CN" altLang="en-US" sz="2400" dirty="0">
                <a:latin typeface="华文新魏" panose="02010800040101010101" pitchFamily="2" charset="-122"/>
                <a:ea typeface="华文新魏" panose="02010800040101010101" pitchFamily="2" charset="-122"/>
              </a:rPr>
              <a:t>课程标准：</a:t>
            </a:r>
            <a:endParaRPr lang="en-US" altLang="zh-CN" sz="2400" dirty="0">
              <a:latin typeface="华文新魏" panose="02010800040101010101" pitchFamily="2" charset="-122"/>
              <a:ea typeface="华文新魏" panose="02010800040101010101" pitchFamily="2" charset="-122"/>
            </a:endParaRPr>
          </a:p>
          <a:p>
            <a:r>
              <a:rPr lang="en-US" altLang="zh-CN" sz="2400" dirty="0">
                <a:latin typeface="华文新魏" panose="02010800040101010101" pitchFamily="2" charset="-122"/>
                <a:ea typeface="华文新魏" panose="02010800040101010101" pitchFamily="2" charset="-122"/>
              </a:rPr>
              <a:t>  </a:t>
            </a:r>
            <a:r>
              <a:rPr lang="zh-CN" altLang="zh-CN" sz="2400" dirty="0">
                <a:latin typeface="华文新魏" panose="02010800040101010101" pitchFamily="2" charset="-122"/>
                <a:ea typeface="华文新魏" panose="02010800040101010101" pitchFamily="2" charset="-122"/>
              </a:rPr>
              <a:t>认识中华人民共和国成立的伟大意义。概述新中国巩固人民政权的主要举措。认识新中国为民主政治建设和向社会主义过渡所作出的努力。</a:t>
            </a:r>
          </a:p>
        </p:txBody>
      </p:sp>
      <p:pic>
        <p:nvPicPr>
          <p:cNvPr id="2" name="图片 1" descr="开国大典 董希文1953"/>
          <p:cNvPicPr>
            <a:picLocks noChangeAspect="1"/>
          </p:cNvPicPr>
          <p:nvPr/>
        </p:nvPicPr>
        <p:blipFill>
          <a:blip r:embed="rId2"/>
          <a:srcRect t="185" r="990"/>
          <a:stretch>
            <a:fillRect/>
          </a:stretch>
        </p:blipFill>
        <p:spPr>
          <a:xfrm>
            <a:off x="528320" y="4306570"/>
            <a:ext cx="10763250" cy="226504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3958747" y="383281"/>
            <a:ext cx="4336554" cy="523220"/>
          </a:xfrm>
          <a:prstGeom prst="rect">
            <a:avLst/>
          </a:prstGeom>
          <a:noFill/>
        </p:spPr>
        <p:txBody>
          <a:bodyPr wrap="square" rtlCol="0">
            <a:spAutoFit/>
          </a:bodyPr>
          <a:lstStyle/>
          <a:p>
            <a:r>
              <a:rPr lang="zh-CN" altLang="en-US" sz="2800" dirty="0">
                <a:solidFill>
                  <a:srgbClr val="FF0000"/>
                </a:solidFill>
                <a:latin typeface="华文新魏" panose="02010800040101010101" pitchFamily="2" charset="-122"/>
                <a:ea typeface="华文新魏" panose="02010800040101010101" pitchFamily="2" charset="-122"/>
              </a:rPr>
              <a:t>时间顺序梳理历史事件</a:t>
            </a:r>
          </a:p>
        </p:txBody>
      </p:sp>
      <p:pic>
        <p:nvPicPr>
          <p:cNvPr id="5" name="图片 1" descr="1631436261(1)"/>
          <p:cNvPicPr>
            <a:picLocks noGrp="1" noChangeAspect="1"/>
          </p:cNvPicPr>
          <p:nvPr>
            <p:ph idx="1"/>
          </p:nvPr>
        </p:nvPicPr>
        <p:blipFill>
          <a:blip r:embed="rId2"/>
          <a:stretch>
            <a:fillRect/>
          </a:stretch>
        </p:blipFill>
        <p:spPr>
          <a:xfrm>
            <a:off x="792480" y="4305935"/>
            <a:ext cx="10313670" cy="847725"/>
          </a:xfrm>
          <a:prstGeom prst="rect">
            <a:avLst/>
          </a:prstGeom>
        </p:spPr>
      </p:pic>
      <p:pic>
        <p:nvPicPr>
          <p:cNvPr id="3" name="图片 11" descr="C:\Users\Administrator\Desktop\LB22.TIF"/>
          <p:cNvPicPr>
            <a:picLocks noChangeAspect="1" noChangeArrowheads="1"/>
          </p:cNvPicPr>
          <p:nvPr/>
        </p:nvPicPr>
        <p:blipFill>
          <a:blip r:embed="rId3" cstate="print"/>
          <a:srcRect/>
          <a:stretch>
            <a:fillRect/>
          </a:stretch>
        </p:blipFill>
        <p:spPr>
          <a:xfrm>
            <a:off x="142875" y="2553970"/>
            <a:ext cx="11913870" cy="31750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21" name="Group 49"/>
          <p:cNvGraphicFramePr>
            <a:graphicFrameLocks noGrp="1"/>
          </p:cNvGraphicFramePr>
          <p:nvPr>
            <p:custDataLst>
              <p:tags r:id="rId1"/>
            </p:custDataLst>
          </p:nvPr>
        </p:nvGraphicFramePr>
        <p:xfrm>
          <a:off x="1671479" y="1883411"/>
          <a:ext cx="8848725" cy="3341370"/>
        </p:xfrm>
        <a:graphic>
          <a:graphicData uri="http://schemas.openxmlformats.org/drawingml/2006/table">
            <a:tbl>
              <a:tblPr/>
              <a:tblGrid>
                <a:gridCol w="850265">
                  <a:extLst>
                    <a:ext uri="{9D8B030D-6E8A-4147-A177-3AD203B41FA5}">
                      <a16:colId xmlns:a16="http://schemas.microsoft.com/office/drawing/2014/main" val="20000"/>
                    </a:ext>
                  </a:extLst>
                </a:gridCol>
                <a:gridCol w="7998460">
                  <a:extLst>
                    <a:ext uri="{9D8B030D-6E8A-4147-A177-3AD203B41FA5}">
                      <a16:colId xmlns:a16="http://schemas.microsoft.com/office/drawing/2014/main" val="20001"/>
                    </a:ext>
                  </a:extLst>
                </a:gridCol>
              </a:tblGrid>
              <a:tr h="106680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pPr>
                      <a:endParaRPr lang="zh-CN" altLang="en-US" sz="2000" b="1" dirty="0">
                        <a:latin typeface="宋体" panose="02010600030101010101" pitchFamily="2" charset="-122"/>
                        <a:sym typeface="宋体" panose="02010600030101010101" pitchFamily="2" charset="-122"/>
                      </a:endParaRPr>
                    </a:p>
                    <a:p>
                      <a:pPr marL="0" marR="0" lvl="0" indent="0" algn="ctr" defTabSz="914400" rtl="0" eaLnBrk="1" fontAlgn="base" latinLnBrk="0" hangingPunct="1">
                        <a:lnSpc>
                          <a:spcPct val="100000"/>
                        </a:lnSpc>
                        <a:spcBef>
                          <a:spcPct val="20000"/>
                        </a:spcBef>
                        <a:spcAft>
                          <a:spcPct val="0"/>
                        </a:spcAft>
                        <a:buClrTx/>
                        <a:buSzTx/>
                        <a:buFontTx/>
                        <a:buNone/>
                      </a:pPr>
                      <a:r>
                        <a:rPr lang="zh-CN" altLang="en-US" sz="2000" b="1" dirty="0">
                          <a:latin typeface="宋体" panose="02010600030101010101" pitchFamily="2" charset="-122"/>
                          <a:sym typeface="宋体" panose="02010600030101010101" pitchFamily="2" charset="-122"/>
                        </a:rPr>
                        <a:t>筹备会议</a:t>
                      </a:r>
                      <a:endParaRPr kumimoji="0" lang="zh-CN" altLang="en-US" sz="2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1800" b="0" i="0" u="none" strike="noStrike" cap="none" normalizeH="0" baseline="0" dirty="0">
                        <a:ln>
                          <a:noFill/>
                        </a:ln>
                        <a:solidFill>
                          <a:schemeClr val="tx1"/>
                        </a:solidFill>
                        <a:effectLst/>
                        <a:latin typeface="Arial" panose="020B0604020202020204" pitchFamily="34" charset="0"/>
                        <a:ea typeface="楷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27457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pPr>
                      <a:endParaRPr lang="zh-CN" altLang="en-US" sz="2000" b="1" dirty="0">
                        <a:latin typeface="宋体" panose="02010600030101010101" pitchFamily="2" charset="-122"/>
                        <a:sym typeface="+mn-ea"/>
                      </a:endParaRPr>
                    </a:p>
                    <a:p>
                      <a:pPr marL="0" marR="0" lvl="0" indent="0" algn="ctr" defTabSz="914400" rtl="0" eaLnBrk="1" fontAlgn="base" latinLnBrk="0" hangingPunct="1">
                        <a:lnSpc>
                          <a:spcPct val="100000"/>
                        </a:lnSpc>
                        <a:spcBef>
                          <a:spcPct val="20000"/>
                        </a:spcBef>
                        <a:spcAft>
                          <a:spcPct val="0"/>
                        </a:spcAft>
                        <a:buClrTx/>
                        <a:buSzTx/>
                        <a:buFontTx/>
                        <a:buNone/>
                      </a:pPr>
                      <a:r>
                        <a:rPr lang="zh-CN" altLang="en-US" sz="2000" b="1" dirty="0">
                          <a:latin typeface="宋体" panose="02010600030101010101" pitchFamily="2" charset="-122"/>
                          <a:sym typeface="+mn-ea"/>
                        </a:rPr>
                        <a:t>成立意义</a:t>
                      </a:r>
                      <a:endParaRPr kumimoji="0" lang="zh-CN" altLang="en-US" sz="2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000" b="0" i="0" u="none" strike="noStrike" cap="none" normalizeH="0" baseline="0" dirty="0">
                        <a:ln>
                          <a:noFill/>
                        </a:ln>
                        <a:solidFill>
                          <a:schemeClr val="tx1"/>
                        </a:solidFill>
                        <a:effectLst/>
                        <a:latin typeface="Arial" panose="020B0604020202020204" pitchFamily="34"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8453" name="Text Box 5"/>
          <p:cNvSpPr txBox="1"/>
          <p:nvPr/>
        </p:nvSpPr>
        <p:spPr>
          <a:xfrm>
            <a:off x="457359" y="904241"/>
            <a:ext cx="8628063" cy="460375"/>
          </a:xfrm>
          <a:prstGeom prst="rect">
            <a:avLst/>
          </a:prstGeom>
          <a:noFill/>
          <a:ln w="9525">
            <a:noFill/>
          </a:ln>
        </p:spPr>
        <p:txBody>
          <a:bodyPr wrap="square" anchor="t">
            <a:spAutoFit/>
          </a:bodyPr>
          <a:lstStyle/>
          <a:p>
            <a:pPr marL="0" indent="0" algn="l">
              <a:buNone/>
            </a:pPr>
            <a:r>
              <a:rPr lang="en-US" altLang="zh-CN" sz="2400" dirty="0">
                <a:solidFill>
                  <a:srgbClr val="0000FF"/>
                </a:solidFill>
                <a:latin typeface="华文新魏" panose="02010800040101010101" pitchFamily="2" charset="-122"/>
                <a:ea typeface="华文新魏" panose="02010800040101010101" pitchFamily="2" charset="-122"/>
                <a:sym typeface="宋体" panose="02010600030101010101" pitchFamily="2" charset="-122"/>
              </a:rPr>
              <a:t>1</a:t>
            </a:r>
            <a:r>
              <a:rPr lang="zh-CN" altLang="en-US" sz="2400" dirty="0">
                <a:solidFill>
                  <a:srgbClr val="0000FF"/>
                </a:solidFill>
                <a:latin typeface="华文新魏" panose="02010800040101010101" pitchFamily="2" charset="-122"/>
                <a:ea typeface="华文新魏" panose="02010800040101010101" pitchFamily="2" charset="-122"/>
                <a:sym typeface="宋体" panose="02010600030101010101" pitchFamily="2" charset="-122"/>
              </a:rPr>
              <a:t>、新中国成立筹备会议</a:t>
            </a:r>
            <a:r>
              <a:rPr lang="zh-CN" altLang="en-US" sz="2400" dirty="0">
                <a:solidFill>
                  <a:srgbClr val="0000FF"/>
                </a:solidFill>
                <a:latin typeface="华文新魏" panose="02010800040101010101" pitchFamily="2" charset="-122"/>
                <a:ea typeface="华文新魏" panose="02010800040101010101" pitchFamily="2" charset="-122"/>
                <a:sym typeface="+mn-ea"/>
              </a:rPr>
              <a:t>？成立意义？</a:t>
            </a:r>
            <a:endParaRPr lang="zh-CN" altLang="en-US" sz="2400" dirty="0">
              <a:solidFill>
                <a:srgbClr val="0000FF"/>
              </a:solidFill>
              <a:latin typeface="华文新魏" panose="02010800040101010101" pitchFamily="2" charset="-122"/>
              <a:ea typeface="华文新魏" panose="02010800040101010101" pitchFamily="2" charset="-122"/>
            </a:endParaRPr>
          </a:p>
        </p:txBody>
      </p:sp>
      <p:sp>
        <p:nvSpPr>
          <p:cNvPr id="166934" name="Text Box 22"/>
          <p:cNvSpPr txBox="1"/>
          <p:nvPr/>
        </p:nvSpPr>
        <p:spPr>
          <a:xfrm>
            <a:off x="2835434" y="2062163"/>
            <a:ext cx="7226935" cy="398780"/>
          </a:xfrm>
          <a:prstGeom prst="rect">
            <a:avLst/>
          </a:prstGeom>
          <a:noFill/>
          <a:ln w="9525">
            <a:noFill/>
          </a:ln>
        </p:spPr>
        <p:txBody>
          <a:bodyPr wrap="square" anchor="t">
            <a:spAutoFit/>
          </a:bodyPr>
          <a:lstStyle/>
          <a:p>
            <a:pPr lvl="0" algn="l">
              <a:spcBef>
                <a:spcPct val="20000"/>
              </a:spcBef>
              <a:buClrTx/>
              <a:buSzTx/>
              <a:buFontTx/>
            </a:pPr>
            <a:r>
              <a:rPr lang="zh-CN" altLang="en-US" sz="2000" b="1" dirty="0">
                <a:latin typeface="华文新魏" panose="02010800040101010101" pitchFamily="2" charset="-122"/>
                <a:ea typeface="华文新魏" panose="02010800040101010101" pitchFamily="2" charset="-122"/>
                <a:sym typeface="宋体" panose="02010600030101010101" pitchFamily="2" charset="-122"/>
              </a:rPr>
              <a:t>19</a:t>
            </a:r>
            <a:r>
              <a:rPr lang="en-US" altLang="zh-CN" sz="2000" b="1" dirty="0">
                <a:latin typeface="华文新魏" panose="02010800040101010101" pitchFamily="2" charset="-122"/>
                <a:ea typeface="华文新魏" panose="02010800040101010101" pitchFamily="2" charset="-122"/>
                <a:sym typeface="宋体" panose="02010600030101010101" pitchFamily="2" charset="-122"/>
              </a:rPr>
              <a:t>49</a:t>
            </a:r>
            <a:r>
              <a:rPr lang="zh-CN" altLang="en-US" sz="2000" b="1" dirty="0">
                <a:latin typeface="华文新魏" panose="02010800040101010101" pitchFamily="2" charset="-122"/>
                <a:ea typeface="华文新魏" panose="02010800040101010101" pitchFamily="2" charset="-122"/>
                <a:sym typeface="宋体" panose="02010600030101010101" pitchFamily="2" charset="-122"/>
              </a:rPr>
              <a:t>年中国人民政治协商会议。《共同纲领》临时宪法作用。</a:t>
            </a:r>
          </a:p>
        </p:txBody>
      </p:sp>
      <p:sp>
        <p:nvSpPr>
          <p:cNvPr id="16" name="Text Box 23"/>
          <p:cNvSpPr txBox="1"/>
          <p:nvPr/>
        </p:nvSpPr>
        <p:spPr>
          <a:xfrm>
            <a:off x="2650014" y="2964497"/>
            <a:ext cx="7797800" cy="706755"/>
          </a:xfrm>
          <a:prstGeom prst="rect">
            <a:avLst/>
          </a:prstGeom>
          <a:noFill/>
          <a:ln w="9525">
            <a:noFill/>
          </a:ln>
        </p:spPr>
        <p:txBody>
          <a:bodyPr wrap="square" anchor="t">
            <a:spAutoFit/>
          </a:bodyPr>
          <a:lstStyle/>
          <a:p>
            <a:pPr lvl="0" algn="l">
              <a:spcBef>
                <a:spcPct val="20000"/>
              </a:spcBef>
              <a:buClrTx/>
              <a:buSzTx/>
              <a:buFontTx/>
            </a:pPr>
            <a:r>
              <a:rPr lang="en-US" altLang="zh-CN" sz="2000" b="1" dirty="0">
                <a:latin typeface="华文新魏" panose="02010800040101010101" pitchFamily="2" charset="-122"/>
                <a:ea typeface="华文新魏" panose="02010800040101010101" pitchFamily="2" charset="-122"/>
                <a:sym typeface="宋体" panose="02010600030101010101" pitchFamily="2" charset="-122"/>
              </a:rPr>
              <a:t>1</a:t>
            </a:r>
            <a:r>
              <a:rPr lang="zh-CN" altLang="en-US" sz="2000" b="1" dirty="0">
                <a:latin typeface="华文新魏" panose="02010800040101010101" pitchFamily="2" charset="-122"/>
                <a:ea typeface="华文新魏" panose="02010800040101010101" pitchFamily="2" charset="-122"/>
                <a:sym typeface="宋体" panose="02010600030101010101" pitchFamily="2" charset="-122"/>
              </a:rPr>
              <a:t>、</a:t>
            </a:r>
            <a:r>
              <a:rPr lang="zh-CN" altLang="en-US" sz="2000" b="1" dirty="0">
                <a:solidFill>
                  <a:srgbClr val="FF0000"/>
                </a:solidFill>
                <a:latin typeface="华文新魏" panose="02010800040101010101" pitchFamily="2" charset="-122"/>
                <a:ea typeface="华文新魏" panose="02010800040101010101" pitchFamily="2" charset="-122"/>
                <a:sym typeface="宋体" panose="02010600030101010101" pitchFamily="2" charset="-122"/>
              </a:rPr>
              <a:t>（中国民主革命）</a:t>
            </a:r>
            <a:r>
              <a:rPr lang="zh-CN" altLang="en-US" sz="2000" b="1" dirty="0">
                <a:latin typeface="华文新魏" panose="02010800040101010101" pitchFamily="2" charset="-122"/>
                <a:ea typeface="华文新魏" panose="02010800040101010101" pitchFamily="2" charset="-122"/>
                <a:sym typeface="宋体" panose="02010600030101010101" pitchFamily="2" charset="-122"/>
              </a:rPr>
              <a:t>结束了帝国主义、封建主义和官僚资本主义长期压迫和剥削中国各族人民的历史，人民真正成为国家的主人。</a:t>
            </a:r>
          </a:p>
        </p:txBody>
      </p:sp>
      <p:sp>
        <p:nvSpPr>
          <p:cNvPr id="2" name="Text Box 23"/>
          <p:cNvSpPr txBox="1"/>
          <p:nvPr/>
        </p:nvSpPr>
        <p:spPr>
          <a:xfrm>
            <a:off x="2596674" y="3671252"/>
            <a:ext cx="7704455" cy="706755"/>
          </a:xfrm>
          <a:prstGeom prst="rect">
            <a:avLst/>
          </a:prstGeom>
          <a:noFill/>
          <a:ln w="9525">
            <a:noFill/>
          </a:ln>
        </p:spPr>
        <p:txBody>
          <a:bodyPr wrap="square" anchor="t">
            <a:spAutoFit/>
          </a:bodyPr>
          <a:lstStyle/>
          <a:p>
            <a:pPr lvl="0" algn="l">
              <a:spcBef>
                <a:spcPct val="20000"/>
              </a:spcBef>
              <a:buClrTx/>
              <a:buSzTx/>
              <a:buFontTx/>
            </a:pPr>
            <a:r>
              <a:rPr lang="en-US" altLang="zh-CN" sz="2000" b="1" dirty="0">
                <a:latin typeface="华文新魏" panose="02010800040101010101" pitchFamily="2" charset="-122"/>
                <a:ea typeface="华文新魏" panose="02010800040101010101" pitchFamily="2" charset="-122"/>
                <a:sym typeface="宋体" panose="02010600030101010101" pitchFamily="2" charset="-122"/>
              </a:rPr>
              <a:t>2</a:t>
            </a:r>
            <a:r>
              <a:rPr lang="zh-CN" altLang="en-US" sz="2000" b="1" dirty="0">
                <a:latin typeface="华文新魏" panose="02010800040101010101" pitchFamily="2" charset="-122"/>
                <a:ea typeface="华文新魏" panose="02010800040101010101" pitchFamily="2" charset="-122"/>
                <a:sym typeface="宋体" panose="02010600030101010101" pitchFamily="2" charset="-122"/>
              </a:rPr>
              <a:t>、</a:t>
            </a:r>
            <a:r>
              <a:rPr lang="zh-CN" altLang="en-US" sz="2000" b="1" dirty="0">
                <a:solidFill>
                  <a:srgbClr val="FF0000"/>
                </a:solidFill>
                <a:latin typeface="华文新魏" panose="02010800040101010101" pitchFamily="2" charset="-122"/>
                <a:ea typeface="华文新魏" panose="02010800040101010101" pitchFamily="2" charset="-122"/>
                <a:sym typeface="宋体" panose="02010600030101010101" pitchFamily="2" charset="-122"/>
              </a:rPr>
              <a:t>（社会主义革命）</a:t>
            </a:r>
            <a:r>
              <a:rPr lang="zh-CN" altLang="en-US" sz="2000" b="1" dirty="0">
                <a:latin typeface="华文新魏" panose="02010800040101010101" pitchFamily="2" charset="-122"/>
                <a:ea typeface="华文新魏" panose="02010800040101010101" pitchFamily="2" charset="-122"/>
                <a:sym typeface="宋体" panose="02010600030101010101" pitchFamily="2" charset="-122"/>
              </a:rPr>
              <a:t>为实现由新民主主义向社会主义过渡创造了前提条件。</a:t>
            </a:r>
          </a:p>
        </p:txBody>
      </p:sp>
      <p:sp>
        <p:nvSpPr>
          <p:cNvPr id="3" name="Text Box 23"/>
          <p:cNvSpPr txBox="1"/>
          <p:nvPr/>
        </p:nvSpPr>
        <p:spPr>
          <a:xfrm>
            <a:off x="2650014" y="4489133"/>
            <a:ext cx="7797800" cy="398780"/>
          </a:xfrm>
          <a:prstGeom prst="rect">
            <a:avLst/>
          </a:prstGeom>
          <a:noFill/>
          <a:ln w="9525">
            <a:noFill/>
          </a:ln>
        </p:spPr>
        <p:txBody>
          <a:bodyPr wrap="square" anchor="t">
            <a:spAutoFit/>
          </a:bodyPr>
          <a:lstStyle/>
          <a:p>
            <a:pPr lvl="0" algn="l">
              <a:spcBef>
                <a:spcPct val="20000"/>
              </a:spcBef>
              <a:buClrTx/>
              <a:buSzTx/>
              <a:buFontTx/>
            </a:pPr>
            <a:r>
              <a:rPr lang="en-US" altLang="zh-CN" sz="2000" b="1" dirty="0">
                <a:latin typeface="华文新魏" panose="02010800040101010101" pitchFamily="2" charset="-122"/>
                <a:ea typeface="华文新魏" panose="02010800040101010101" pitchFamily="2" charset="-122"/>
                <a:sym typeface="宋体" panose="02010600030101010101" pitchFamily="2" charset="-122"/>
              </a:rPr>
              <a:t>3</a:t>
            </a:r>
            <a:r>
              <a:rPr lang="zh-CN" altLang="en-US" sz="2000" b="1" dirty="0">
                <a:latin typeface="华文新魏" panose="02010800040101010101" pitchFamily="2" charset="-122"/>
                <a:ea typeface="华文新魏" panose="02010800040101010101" pitchFamily="2" charset="-122"/>
                <a:sym typeface="宋体" panose="02010600030101010101" pitchFamily="2" charset="-122"/>
              </a:rPr>
              <a:t>、</a:t>
            </a:r>
            <a:r>
              <a:rPr lang="zh-CN" altLang="en-US" sz="2000" b="1" dirty="0">
                <a:solidFill>
                  <a:srgbClr val="FF0000"/>
                </a:solidFill>
                <a:latin typeface="华文新魏" panose="02010800040101010101" pitchFamily="2" charset="-122"/>
                <a:ea typeface="华文新魏" panose="02010800040101010101" pitchFamily="2" charset="-122"/>
                <a:sym typeface="宋体" panose="02010600030101010101" pitchFamily="2" charset="-122"/>
              </a:rPr>
              <a:t>（世界影响）</a:t>
            </a:r>
            <a:r>
              <a:rPr lang="zh-CN" altLang="en-US" sz="2000" b="1" dirty="0">
                <a:latin typeface="华文新魏" panose="02010800040101010101" pitchFamily="2" charset="-122"/>
                <a:ea typeface="华文新魏" panose="02010800040101010101" pitchFamily="2" charset="-122"/>
                <a:sym typeface="宋体" panose="02010600030101010101" pitchFamily="2" charset="-122"/>
              </a:rPr>
              <a:t>中华民族开始以崭新的姿态自立于世界民族之林。</a:t>
            </a:r>
          </a:p>
        </p:txBody>
      </p:sp>
      <p:sp>
        <p:nvSpPr>
          <p:cNvPr id="4" name="文本框 3"/>
          <p:cNvSpPr txBox="1"/>
          <p:nvPr/>
        </p:nvSpPr>
        <p:spPr>
          <a:xfrm>
            <a:off x="3815146" y="166338"/>
            <a:ext cx="4336554" cy="523220"/>
          </a:xfrm>
          <a:prstGeom prst="rect">
            <a:avLst/>
          </a:prstGeom>
          <a:noFill/>
        </p:spPr>
        <p:txBody>
          <a:bodyPr wrap="square" rtlCol="0">
            <a:spAutoFit/>
          </a:bodyPr>
          <a:lstStyle/>
          <a:p>
            <a:r>
              <a:rPr lang="zh-CN" altLang="en-US" sz="2800" dirty="0">
                <a:solidFill>
                  <a:srgbClr val="FF0000"/>
                </a:solidFill>
                <a:latin typeface="华文新魏" panose="02010800040101010101" pitchFamily="2" charset="-122"/>
                <a:ea typeface="华文新魏" panose="02010800040101010101" pitchFamily="2" charset="-122"/>
              </a:rPr>
              <a:t>主干知识整理记忆回顾</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693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34" grpId="0"/>
      <p:bldP spid="16" grpId="0"/>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21" name="Group 49"/>
          <p:cNvGraphicFramePr>
            <a:graphicFrameLocks noGrp="1"/>
          </p:cNvGraphicFramePr>
          <p:nvPr>
            <p:custDataLst>
              <p:tags r:id="rId1"/>
            </p:custDataLst>
          </p:nvPr>
        </p:nvGraphicFramePr>
        <p:xfrm>
          <a:off x="1660525" y="1112838"/>
          <a:ext cx="8848725" cy="2887980"/>
        </p:xfrm>
        <a:graphic>
          <a:graphicData uri="http://schemas.openxmlformats.org/drawingml/2006/table">
            <a:tbl>
              <a:tblPr/>
              <a:tblGrid>
                <a:gridCol w="917575">
                  <a:extLst>
                    <a:ext uri="{9D8B030D-6E8A-4147-A177-3AD203B41FA5}">
                      <a16:colId xmlns:a16="http://schemas.microsoft.com/office/drawing/2014/main" val="20000"/>
                    </a:ext>
                  </a:extLst>
                </a:gridCol>
                <a:gridCol w="7931150">
                  <a:extLst>
                    <a:ext uri="{9D8B030D-6E8A-4147-A177-3AD203B41FA5}">
                      <a16:colId xmlns:a16="http://schemas.microsoft.com/office/drawing/2014/main" val="20001"/>
                    </a:ext>
                  </a:extLst>
                </a:gridCol>
              </a:tblGrid>
              <a:tr h="1688465">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pPr>
                      <a:endParaRPr lang="zh-CN" altLang="en-US" sz="2000" b="1" dirty="0">
                        <a:latin typeface="宋体" panose="02010600030101010101" pitchFamily="2" charset="-122"/>
                        <a:sym typeface="+mn-ea"/>
                      </a:endParaRPr>
                    </a:p>
                    <a:p>
                      <a:pPr marL="0" marR="0" lvl="0" indent="0" algn="ctr" defTabSz="914400" rtl="0" eaLnBrk="1" fontAlgn="base" latinLnBrk="0" hangingPunct="1">
                        <a:lnSpc>
                          <a:spcPct val="100000"/>
                        </a:lnSpc>
                        <a:spcBef>
                          <a:spcPct val="20000"/>
                        </a:spcBef>
                        <a:spcAft>
                          <a:spcPct val="0"/>
                        </a:spcAft>
                        <a:buClrTx/>
                        <a:buSzTx/>
                        <a:buFontTx/>
                        <a:buNone/>
                      </a:pPr>
                      <a:endParaRPr lang="zh-CN" altLang="en-US" sz="2000" b="1" dirty="0">
                        <a:latin typeface="宋体" panose="02010600030101010101" pitchFamily="2" charset="-122"/>
                        <a:sym typeface="+mn-ea"/>
                      </a:endParaRPr>
                    </a:p>
                    <a:p>
                      <a:pPr marL="0" marR="0" lvl="0" indent="0" algn="ctr" defTabSz="914400" rtl="0" eaLnBrk="1" fontAlgn="base" latinLnBrk="0" hangingPunct="1">
                        <a:lnSpc>
                          <a:spcPct val="100000"/>
                        </a:lnSpc>
                        <a:spcBef>
                          <a:spcPct val="20000"/>
                        </a:spcBef>
                        <a:spcAft>
                          <a:spcPct val="0"/>
                        </a:spcAft>
                        <a:buClrTx/>
                        <a:buSzTx/>
                        <a:buFontTx/>
                        <a:buNone/>
                      </a:pPr>
                      <a:r>
                        <a:rPr lang="zh-CN" altLang="en-US" sz="2000" b="1" dirty="0">
                          <a:latin typeface="宋体" panose="02010600030101010101" pitchFamily="2" charset="-122"/>
                          <a:sym typeface="+mn-ea"/>
                        </a:rPr>
                        <a:t>经济</a:t>
                      </a:r>
                      <a:endParaRPr kumimoji="0" lang="zh-CN" altLang="en-US" sz="2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1800" b="0" i="0" u="none" strike="noStrike" cap="none" normalizeH="0" baseline="0">
                        <a:ln>
                          <a:noFill/>
                        </a:ln>
                        <a:solidFill>
                          <a:schemeClr val="tx1"/>
                        </a:solidFill>
                        <a:effectLst/>
                        <a:latin typeface="Arial" panose="020B0604020202020204" pitchFamily="34" charset="0"/>
                        <a:ea typeface="楷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99515">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pPr>
                      <a:endParaRPr lang="zh-CN" altLang="en-US" sz="2000" b="1" dirty="0">
                        <a:latin typeface="宋体" panose="02010600030101010101" pitchFamily="2" charset="-122"/>
                        <a:sym typeface="+mn-ea"/>
                      </a:endParaRPr>
                    </a:p>
                    <a:p>
                      <a:pPr marL="0" marR="0" lvl="0" indent="0" algn="ctr" defTabSz="914400" rtl="0" eaLnBrk="1" fontAlgn="base" latinLnBrk="0" hangingPunct="1">
                        <a:lnSpc>
                          <a:spcPct val="100000"/>
                        </a:lnSpc>
                        <a:spcBef>
                          <a:spcPct val="20000"/>
                        </a:spcBef>
                        <a:spcAft>
                          <a:spcPct val="0"/>
                        </a:spcAft>
                        <a:buClrTx/>
                        <a:buSzTx/>
                        <a:buFontTx/>
                        <a:buNone/>
                      </a:pPr>
                      <a:r>
                        <a:rPr lang="zh-CN" altLang="en-US" sz="2000" b="1" dirty="0">
                          <a:latin typeface="宋体" panose="02010600030101010101" pitchFamily="2" charset="-122"/>
                          <a:sym typeface="+mn-ea"/>
                        </a:rPr>
                        <a:t>军事</a:t>
                      </a:r>
                      <a:endParaRPr kumimoji="0" lang="zh-CN" altLang="en-US" sz="2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000" b="0" i="0" u="none" strike="noStrike" cap="none" normalizeH="0" baseline="0">
                        <a:ln>
                          <a:noFill/>
                        </a:ln>
                        <a:solidFill>
                          <a:schemeClr val="tx1"/>
                        </a:solidFill>
                        <a:effectLst/>
                        <a:latin typeface="Arial" panose="020B0604020202020204" pitchFamily="34"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8453" name="Text Box 5"/>
          <p:cNvSpPr txBox="1"/>
          <p:nvPr/>
        </p:nvSpPr>
        <p:spPr>
          <a:xfrm>
            <a:off x="621665" y="259080"/>
            <a:ext cx="11100435" cy="460375"/>
          </a:xfrm>
          <a:prstGeom prst="rect">
            <a:avLst/>
          </a:prstGeom>
          <a:noFill/>
          <a:ln w="9525">
            <a:noFill/>
          </a:ln>
        </p:spPr>
        <p:txBody>
          <a:bodyPr wrap="square" anchor="t">
            <a:spAutoFit/>
          </a:bodyPr>
          <a:lstStyle/>
          <a:p>
            <a:pPr marL="0" indent="0" algn="l">
              <a:lnSpc>
                <a:spcPct val="100000"/>
              </a:lnSpc>
              <a:buNone/>
            </a:pPr>
            <a:r>
              <a:rPr lang="en-US" altLang="zh-CN" sz="2400" b="1" dirty="0">
                <a:solidFill>
                  <a:srgbClr val="0000FF"/>
                </a:solidFill>
                <a:latin typeface="华文新魏" panose="02010800040101010101" pitchFamily="2" charset="-122"/>
                <a:ea typeface="华文新魏" panose="02010800040101010101" pitchFamily="2" charset="-122"/>
                <a:sym typeface="宋体" panose="02010600030101010101" pitchFamily="2" charset="-122"/>
              </a:rPr>
              <a:t>2</a:t>
            </a:r>
            <a:r>
              <a:rPr lang="zh-CN" altLang="en-US" sz="2400" b="1" dirty="0">
                <a:solidFill>
                  <a:srgbClr val="0000FF"/>
                </a:solidFill>
                <a:latin typeface="华文新魏" panose="02010800040101010101" pitchFamily="2" charset="-122"/>
                <a:ea typeface="华文新魏" panose="02010800040101010101" pitchFamily="2" charset="-122"/>
                <a:sym typeface="宋体" panose="02010600030101010101" pitchFamily="2" charset="-122"/>
              </a:rPr>
              <a:t>、新中国初期巩固政权的措施及意义</a:t>
            </a:r>
            <a:r>
              <a:rPr lang="zh-CN" altLang="en-US" sz="2400" b="1" dirty="0">
                <a:solidFill>
                  <a:srgbClr val="0000FF"/>
                </a:solidFill>
                <a:latin typeface="华文新魏" panose="02010800040101010101" pitchFamily="2" charset="-122"/>
                <a:ea typeface="华文新魏" panose="02010800040101010101" pitchFamily="2" charset="-122"/>
                <a:sym typeface="+mn-ea"/>
              </a:rPr>
              <a:t>？（经济、军事）</a:t>
            </a:r>
            <a:endParaRPr lang="zh-CN" altLang="en-US" sz="2400" b="1" dirty="0">
              <a:solidFill>
                <a:srgbClr val="0000FF"/>
              </a:solidFill>
              <a:latin typeface="华文新魏" panose="02010800040101010101" pitchFamily="2" charset="-122"/>
              <a:ea typeface="华文新魏" panose="02010800040101010101" pitchFamily="2" charset="-122"/>
            </a:endParaRPr>
          </a:p>
        </p:txBody>
      </p:sp>
      <p:sp>
        <p:nvSpPr>
          <p:cNvPr id="166934" name="Text Box 22"/>
          <p:cNvSpPr txBox="1"/>
          <p:nvPr/>
        </p:nvSpPr>
        <p:spPr>
          <a:xfrm>
            <a:off x="2638425" y="1188720"/>
            <a:ext cx="7905750" cy="706755"/>
          </a:xfrm>
          <a:prstGeom prst="rect">
            <a:avLst/>
          </a:prstGeom>
          <a:noFill/>
          <a:ln w="9525">
            <a:noFill/>
          </a:ln>
        </p:spPr>
        <p:txBody>
          <a:bodyPr wrap="square" anchor="t">
            <a:spAutoFit/>
          </a:bodyPr>
          <a:lstStyle/>
          <a:p>
            <a:pPr lvl="0" algn="l">
              <a:spcBef>
                <a:spcPct val="20000"/>
              </a:spcBef>
              <a:buClrTx/>
              <a:buSzTx/>
              <a:buFontTx/>
            </a:pPr>
            <a:r>
              <a:rPr lang="en-US" altLang="zh-CN" sz="2000" b="1" dirty="0">
                <a:latin typeface="华文新魏" panose="02010800040101010101" pitchFamily="2" charset="-122"/>
                <a:ea typeface="华文新魏" panose="02010800040101010101" pitchFamily="2" charset="-122"/>
                <a:sym typeface="+mn-ea"/>
              </a:rPr>
              <a:t>1</a:t>
            </a:r>
            <a:r>
              <a:rPr lang="zh-CN" altLang="en-US" sz="2000" b="1" dirty="0">
                <a:latin typeface="华文新魏" panose="02010800040101010101" pitchFamily="2" charset="-122"/>
                <a:ea typeface="华文新魏" panose="02010800040101010101" pitchFamily="2" charset="-122"/>
                <a:sym typeface="+mn-ea"/>
              </a:rPr>
              <a:t>、农村：1950年土地改革。农民从封建土地关系的束缚中彻底解放出来，农村生产力得到大解放，为中国逐步实现工业化扫除了障碍。</a:t>
            </a:r>
          </a:p>
        </p:txBody>
      </p:sp>
      <p:sp>
        <p:nvSpPr>
          <p:cNvPr id="21" name="Text Box 23"/>
          <p:cNvSpPr txBox="1"/>
          <p:nvPr/>
        </p:nvSpPr>
        <p:spPr>
          <a:xfrm>
            <a:off x="2675890" y="2889250"/>
            <a:ext cx="7705725" cy="706755"/>
          </a:xfrm>
          <a:prstGeom prst="rect">
            <a:avLst/>
          </a:prstGeom>
          <a:noFill/>
          <a:ln w="9525">
            <a:noFill/>
          </a:ln>
        </p:spPr>
        <p:txBody>
          <a:bodyPr wrap="square" anchor="t">
            <a:spAutoFit/>
          </a:bodyPr>
          <a:lstStyle/>
          <a:p>
            <a:pPr lvl="0" algn="l">
              <a:spcBef>
                <a:spcPct val="20000"/>
              </a:spcBef>
              <a:buClrTx/>
              <a:buSzTx/>
              <a:buFontTx/>
            </a:pPr>
            <a:r>
              <a:rPr lang="en-US" altLang="zh-CN" sz="2000" b="1" dirty="0">
                <a:latin typeface="华文新魏" panose="02010800040101010101" pitchFamily="2" charset="-122"/>
                <a:ea typeface="华文新魏" panose="02010800040101010101" pitchFamily="2" charset="-122"/>
                <a:sym typeface="+mn-ea"/>
              </a:rPr>
              <a:t>1</a:t>
            </a:r>
            <a:r>
              <a:rPr lang="zh-CN" altLang="en-US" sz="2000" b="1" dirty="0">
                <a:latin typeface="华文新魏" panose="02010800040101010101" pitchFamily="2" charset="-122"/>
                <a:ea typeface="华文新魏" panose="02010800040101010101" pitchFamily="2" charset="-122"/>
                <a:sym typeface="+mn-ea"/>
              </a:rPr>
              <a:t>、</a:t>
            </a:r>
            <a:r>
              <a:rPr lang="en-US" altLang="zh-CN" sz="2000" b="1" dirty="0">
                <a:latin typeface="华文新魏" panose="02010800040101010101" pitchFamily="2" charset="-122"/>
                <a:ea typeface="华文新魏" panose="02010800040101010101" pitchFamily="2" charset="-122"/>
                <a:sym typeface="+mn-ea"/>
              </a:rPr>
              <a:t>1950</a:t>
            </a:r>
            <a:r>
              <a:rPr lang="zh-CN" altLang="en-US" sz="2000" b="1" dirty="0">
                <a:latin typeface="华文新魏" panose="02010800040101010101" pitchFamily="2" charset="-122"/>
                <a:ea typeface="华文新魏" panose="02010800040101010101" pitchFamily="2" charset="-122"/>
                <a:sym typeface="+mn-ea"/>
              </a:rPr>
              <a:t>到</a:t>
            </a:r>
            <a:r>
              <a:rPr lang="en-US" altLang="zh-CN" sz="2000" b="1" dirty="0">
                <a:latin typeface="华文新魏" panose="02010800040101010101" pitchFamily="2" charset="-122"/>
                <a:ea typeface="华文新魏" panose="02010800040101010101" pitchFamily="2" charset="-122"/>
                <a:sym typeface="+mn-ea"/>
              </a:rPr>
              <a:t>1953</a:t>
            </a:r>
            <a:r>
              <a:rPr lang="zh-CN" altLang="en-US" sz="2000" b="1" dirty="0">
                <a:latin typeface="华文新魏" panose="02010800040101010101" pitchFamily="2" charset="-122"/>
                <a:ea typeface="华文新魏" panose="02010800040101010101" pitchFamily="2" charset="-122"/>
                <a:sym typeface="+mn-ea"/>
              </a:rPr>
              <a:t>年抗美援朝战争。打出了国威和军威，提高了新中国的国际地位。</a:t>
            </a:r>
          </a:p>
        </p:txBody>
      </p:sp>
      <p:sp>
        <p:nvSpPr>
          <p:cNvPr id="2" name="Text Box 23"/>
          <p:cNvSpPr txBox="1"/>
          <p:nvPr/>
        </p:nvSpPr>
        <p:spPr>
          <a:xfrm>
            <a:off x="2638425" y="1995170"/>
            <a:ext cx="7780655" cy="706755"/>
          </a:xfrm>
          <a:prstGeom prst="rect">
            <a:avLst/>
          </a:prstGeom>
          <a:noFill/>
          <a:ln w="9525">
            <a:noFill/>
          </a:ln>
        </p:spPr>
        <p:txBody>
          <a:bodyPr wrap="square" anchor="t">
            <a:spAutoFit/>
          </a:bodyPr>
          <a:lstStyle/>
          <a:p>
            <a:pPr lvl="0" algn="l">
              <a:spcBef>
                <a:spcPct val="20000"/>
              </a:spcBef>
              <a:buClrTx/>
              <a:buSzTx/>
              <a:buFontTx/>
            </a:pPr>
            <a:r>
              <a:rPr lang="en-US" altLang="zh-CN" sz="2000" b="1" dirty="0">
                <a:latin typeface="华文新魏" panose="02010800040101010101" pitchFamily="2" charset="-122"/>
                <a:ea typeface="华文新魏" panose="02010800040101010101" pitchFamily="2" charset="-122"/>
                <a:sym typeface="+mn-ea"/>
              </a:rPr>
              <a:t>2</a:t>
            </a:r>
            <a:r>
              <a:rPr lang="zh-CN" altLang="en-US" sz="2000" b="1" dirty="0">
                <a:latin typeface="华文新魏" panose="02010800040101010101" pitchFamily="2" charset="-122"/>
                <a:ea typeface="华文新魏" panose="02010800040101010101" pitchFamily="2" charset="-122"/>
                <a:sym typeface="+mn-ea"/>
              </a:rPr>
              <a:t>、城市：“银元之战”和“米棉之战”。到1950年，结束了连续十几年物价暴涨的局面，人民政府赢得全国人民的信任。</a:t>
            </a:r>
            <a:endParaRPr lang="zh-CN" altLang="en-US" sz="2000" b="1" dirty="0">
              <a:latin typeface="华文新魏" panose="02010800040101010101" pitchFamily="2" charset="-122"/>
              <a:ea typeface="华文新魏" panose="02010800040101010101" pitchFamily="2" charset="-122"/>
              <a:sym typeface="宋体" panose="02010600030101010101" pitchFamily="2" charset="-122"/>
            </a:endParaRPr>
          </a:p>
        </p:txBody>
      </p:sp>
      <p:sp>
        <p:nvSpPr>
          <p:cNvPr id="5" name="文本框 4"/>
          <p:cNvSpPr txBox="1"/>
          <p:nvPr/>
        </p:nvSpPr>
        <p:spPr>
          <a:xfrm>
            <a:off x="2675890" y="3596005"/>
            <a:ext cx="7141210" cy="398780"/>
          </a:xfrm>
          <a:prstGeom prst="rect">
            <a:avLst/>
          </a:prstGeom>
          <a:noFill/>
          <a:ln w="9525">
            <a:noFill/>
          </a:ln>
        </p:spPr>
        <p:txBody>
          <a:bodyPr wrap="square" anchor="t">
            <a:spAutoFit/>
          </a:bodyPr>
          <a:lstStyle/>
          <a:p>
            <a:pPr lvl="0" algn="l">
              <a:spcBef>
                <a:spcPct val="20000"/>
              </a:spcBef>
              <a:buClrTx/>
              <a:buSzTx/>
              <a:buFontTx/>
            </a:pPr>
            <a:r>
              <a:rPr lang="en-US" altLang="zh-CN" sz="2000" b="1" dirty="0">
                <a:latin typeface="华文新魏" panose="02010800040101010101" pitchFamily="2" charset="-122"/>
                <a:ea typeface="华文新魏" panose="02010800040101010101" pitchFamily="2" charset="-122"/>
                <a:sym typeface="+mn-ea"/>
              </a:rPr>
              <a:t>2</a:t>
            </a:r>
            <a:r>
              <a:rPr lang="zh-CN" altLang="en-US" sz="2000" b="1" dirty="0">
                <a:latin typeface="华文新魏" panose="02010800040101010101" pitchFamily="2" charset="-122"/>
                <a:ea typeface="华文新魏" panose="02010800040101010101" pitchFamily="2" charset="-122"/>
                <a:sym typeface="+mn-ea"/>
              </a:rPr>
              <a:t>、剿匪镇反。</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693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34" grpId="0"/>
      <p:bldP spid="21" grpId="0"/>
      <p:bldP spid="2"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121" name="Group 49"/>
          <p:cNvGraphicFramePr>
            <a:graphicFrameLocks noGrp="1"/>
          </p:cNvGraphicFramePr>
          <p:nvPr>
            <p:custDataLst>
              <p:tags r:id="rId1"/>
            </p:custDataLst>
          </p:nvPr>
        </p:nvGraphicFramePr>
        <p:xfrm>
          <a:off x="1866900" y="1154748"/>
          <a:ext cx="8544560" cy="5254625"/>
        </p:xfrm>
        <a:graphic>
          <a:graphicData uri="http://schemas.openxmlformats.org/drawingml/2006/table">
            <a:tbl>
              <a:tblPr/>
              <a:tblGrid>
                <a:gridCol w="955040">
                  <a:extLst>
                    <a:ext uri="{9D8B030D-6E8A-4147-A177-3AD203B41FA5}">
                      <a16:colId xmlns:a16="http://schemas.microsoft.com/office/drawing/2014/main" val="20000"/>
                    </a:ext>
                  </a:extLst>
                </a:gridCol>
                <a:gridCol w="7589520">
                  <a:extLst>
                    <a:ext uri="{9D8B030D-6E8A-4147-A177-3AD203B41FA5}">
                      <a16:colId xmlns:a16="http://schemas.microsoft.com/office/drawing/2014/main" val="20001"/>
                    </a:ext>
                  </a:extLst>
                </a:gridCol>
              </a:tblGrid>
              <a:tr h="2891790">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pPr>
                      <a:endParaRPr lang="zh-CN" altLang="en-US" sz="2000" b="1" dirty="0">
                        <a:latin typeface="宋体" panose="02010600030101010101" pitchFamily="2" charset="-122"/>
                        <a:sym typeface="宋体" panose="02010600030101010101" pitchFamily="2" charset="-122"/>
                      </a:endParaRPr>
                    </a:p>
                    <a:p>
                      <a:pPr marL="0" marR="0" lvl="0" indent="0" algn="ctr" defTabSz="914400" rtl="0" eaLnBrk="1" fontAlgn="base" latinLnBrk="0" hangingPunct="1">
                        <a:lnSpc>
                          <a:spcPct val="100000"/>
                        </a:lnSpc>
                        <a:spcBef>
                          <a:spcPct val="20000"/>
                        </a:spcBef>
                        <a:spcAft>
                          <a:spcPct val="0"/>
                        </a:spcAft>
                        <a:buClrTx/>
                        <a:buSzTx/>
                        <a:buFontTx/>
                        <a:buNone/>
                      </a:pPr>
                      <a:endParaRPr lang="zh-CN" altLang="en-US" sz="2000" b="1" dirty="0">
                        <a:latin typeface="宋体" panose="02010600030101010101" pitchFamily="2" charset="-122"/>
                        <a:sym typeface="宋体" panose="02010600030101010101" pitchFamily="2" charset="-122"/>
                      </a:endParaRPr>
                    </a:p>
                    <a:p>
                      <a:pPr marL="0" marR="0" lvl="0" indent="0" algn="ctr" defTabSz="914400" rtl="0" eaLnBrk="1" fontAlgn="base" latinLnBrk="0" hangingPunct="1">
                        <a:lnSpc>
                          <a:spcPct val="100000"/>
                        </a:lnSpc>
                        <a:spcBef>
                          <a:spcPct val="20000"/>
                        </a:spcBef>
                        <a:spcAft>
                          <a:spcPct val="0"/>
                        </a:spcAft>
                        <a:buClrTx/>
                        <a:buSzTx/>
                        <a:buFontTx/>
                        <a:buNone/>
                      </a:pPr>
                      <a:r>
                        <a:rPr lang="zh-CN" altLang="en-US" sz="2000" b="1" dirty="0">
                          <a:latin typeface="宋体" panose="02010600030101010101" pitchFamily="2" charset="-122"/>
                          <a:sym typeface="宋体" panose="02010600030101010101" pitchFamily="2" charset="-122"/>
                        </a:rPr>
                        <a:t>过渡时期总路线及实施</a:t>
                      </a:r>
                    </a:p>
                    <a:p>
                      <a:pPr marL="0" marR="0" lvl="0" indent="0" algn="ctr" defTabSz="914400" rtl="0" eaLnBrk="1" fontAlgn="base" latinLnBrk="0" hangingPunct="1">
                        <a:lnSpc>
                          <a:spcPct val="100000"/>
                        </a:lnSpc>
                        <a:spcBef>
                          <a:spcPct val="20000"/>
                        </a:spcBef>
                        <a:spcAft>
                          <a:spcPct val="0"/>
                        </a:spcAft>
                        <a:buClrTx/>
                        <a:buSzTx/>
                        <a:buFontTx/>
                        <a:buNone/>
                      </a:pPr>
                      <a:r>
                        <a:rPr lang="zh-CN" altLang="en-US" sz="1800" b="1" dirty="0">
                          <a:solidFill>
                            <a:srgbClr val="FF0000"/>
                          </a:solidFill>
                          <a:latin typeface="宋体" panose="02010600030101010101" pitchFamily="2" charset="-122"/>
                          <a:sym typeface="宋体" panose="02010600030101010101" pitchFamily="2" charset="-122"/>
                        </a:rPr>
                        <a:t>（经济基础）</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1800" b="0" i="0" u="none" strike="noStrike" cap="none" normalizeH="0" baseline="0">
                        <a:ln>
                          <a:noFill/>
                        </a:ln>
                        <a:solidFill>
                          <a:schemeClr val="tx1"/>
                        </a:solidFill>
                        <a:effectLst/>
                        <a:latin typeface="Arial" panose="020B0604020202020204" pitchFamily="34" charset="0"/>
                        <a:ea typeface="楷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362835">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Tx/>
                        <a:buNone/>
                      </a:pPr>
                      <a:r>
                        <a:rPr lang="zh-CN" altLang="en-US" sz="2000" b="1" dirty="0">
                          <a:latin typeface="宋体" panose="02010600030101010101" pitchFamily="2" charset="-122"/>
                          <a:sym typeface="+mn-ea"/>
                        </a:rPr>
                        <a:t>《中华人民共和国宪法》颁布</a:t>
                      </a:r>
                    </a:p>
                    <a:p>
                      <a:pPr marL="0" marR="0" lvl="0" indent="0" algn="ctr" defTabSz="914400" rtl="0" eaLnBrk="1" fontAlgn="base" latinLnBrk="0" hangingPunct="1">
                        <a:lnSpc>
                          <a:spcPct val="100000"/>
                        </a:lnSpc>
                        <a:spcBef>
                          <a:spcPct val="20000"/>
                        </a:spcBef>
                        <a:spcAft>
                          <a:spcPct val="0"/>
                        </a:spcAft>
                        <a:buClrTx/>
                        <a:buSzTx/>
                        <a:buFontTx/>
                        <a:buNone/>
                      </a:pPr>
                      <a:r>
                        <a:rPr lang="zh-CN" altLang="en-US" sz="1800" b="1" dirty="0">
                          <a:solidFill>
                            <a:srgbClr val="FF0000"/>
                          </a:solidFill>
                          <a:latin typeface="宋体" panose="02010600030101010101" pitchFamily="2" charset="-122"/>
                          <a:sym typeface="+mn-ea"/>
                        </a:rPr>
                        <a:t>（上层建筑）</a:t>
                      </a:r>
                      <a:endParaRPr lang="zh-CN" altLang="en-US" sz="2000" b="1" dirty="0">
                        <a:solidFill>
                          <a:srgbClr val="FF0000"/>
                        </a:solidFill>
                        <a:latin typeface="宋体" panose="02010600030101010101" pitchFamily="2" charset="-122"/>
                        <a:sym typeface="+mn-ea"/>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ea typeface="宋体" panose="02010600030101010101" pitchFamily="2" charset="-122"/>
                        </a:defRPr>
                      </a:lvl1pPr>
                      <a:lvl2pPr>
                        <a:spcBef>
                          <a:spcPct val="20000"/>
                        </a:spcBef>
                        <a:defRPr sz="2400">
                          <a:solidFill>
                            <a:schemeClr val="tx1"/>
                          </a:solidFill>
                          <a:latin typeface="Arial" panose="020B0604020202020204" pitchFamily="34" charset="0"/>
                          <a:ea typeface="宋体" panose="02010600030101010101" pitchFamily="2" charset="-122"/>
                        </a:defRPr>
                      </a:lvl2pPr>
                      <a:lvl3pPr>
                        <a:spcBef>
                          <a:spcPct val="20000"/>
                        </a:spcBef>
                        <a:defRPr sz="2000">
                          <a:solidFill>
                            <a:schemeClr val="tx1"/>
                          </a:solidFill>
                          <a:latin typeface="Arial" panose="020B0604020202020204" pitchFamily="34" charset="0"/>
                          <a:ea typeface="宋体" panose="02010600030101010101" pitchFamily="2" charset="-122"/>
                        </a:defRPr>
                      </a:lvl3pPr>
                      <a:lvl4pPr>
                        <a:spcBef>
                          <a:spcPct val="20000"/>
                        </a:spcBef>
                        <a:defRPr>
                          <a:solidFill>
                            <a:schemeClr val="tx1"/>
                          </a:solidFill>
                          <a:latin typeface="Arial" panose="020B0604020202020204" pitchFamily="34" charset="0"/>
                          <a:ea typeface="宋体" panose="02010600030101010101" pitchFamily="2" charset="-122"/>
                        </a:defRPr>
                      </a:lvl4pPr>
                      <a:lvl5pPr>
                        <a:spcBef>
                          <a:spcPct val="20000"/>
                        </a:spcBef>
                        <a:defRPr>
                          <a:solidFill>
                            <a:schemeClr val="tx1"/>
                          </a:solidFill>
                          <a:latin typeface="Arial" panose="020B0604020202020204" pitchFamily="34" charset="0"/>
                          <a:ea typeface="宋体" panose="02010600030101010101" pitchFamily="2" charset="-122"/>
                        </a:defRPr>
                      </a:lvl5pPr>
                      <a:lvl6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6pPr>
                      <a:lvl7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7pPr>
                      <a:lvl8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8pPr>
                      <a:lvl9pPr fontAlgn="base">
                        <a:spcBef>
                          <a:spcPct val="2000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Tx/>
                        <a:buNone/>
                      </a:pPr>
                      <a:endParaRPr kumimoji="0" lang="zh-CN" altLang="zh-CN" sz="2000" b="0" i="0" u="none" strike="noStrike" cap="none" normalizeH="0" baseline="0" dirty="0">
                        <a:ln>
                          <a:noFill/>
                        </a:ln>
                        <a:solidFill>
                          <a:schemeClr val="tx1"/>
                        </a:solidFill>
                        <a:effectLst/>
                        <a:latin typeface="Arial" panose="020B0604020202020204" pitchFamily="34" charset="0"/>
                        <a:ea typeface="黑体" panose="02010609060101010101" pitchFamily="49" charset="-122"/>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8453" name="Text Box 5"/>
          <p:cNvSpPr txBox="1"/>
          <p:nvPr/>
        </p:nvSpPr>
        <p:spPr>
          <a:xfrm>
            <a:off x="244158" y="153511"/>
            <a:ext cx="11598072" cy="829945"/>
          </a:xfrm>
          <a:prstGeom prst="rect">
            <a:avLst/>
          </a:prstGeom>
          <a:noFill/>
          <a:ln w="9525">
            <a:noFill/>
          </a:ln>
        </p:spPr>
        <p:txBody>
          <a:bodyPr wrap="square" anchor="t">
            <a:spAutoFit/>
          </a:bodyPr>
          <a:lstStyle/>
          <a:p>
            <a:pPr marL="0" indent="0" algn="l">
              <a:lnSpc>
                <a:spcPct val="100000"/>
              </a:lnSpc>
              <a:buNone/>
            </a:pPr>
            <a:r>
              <a:rPr lang="en-US" altLang="zh-CN" sz="2400" b="1" dirty="0">
                <a:solidFill>
                  <a:srgbClr val="0000FF"/>
                </a:solidFill>
                <a:latin typeface="华文新魏" panose="02010800040101010101" pitchFamily="2" charset="-122"/>
                <a:ea typeface="华文新魏" panose="02010800040101010101" pitchFamily="2" charset="-122"/>
              </a:rPr>
              <a:t>3</a:t>
            </a:r>
            <a:r>
              <a:rPr lang="zh-CN" altLang="en-US" sz="2400" b="1" dirty="0">
                <a:solidFill>
                  <a:srgbClr val="0000FF"/>
                </a:solidFill>
                <a:latin typeface="华文新魏" panose="02010800040101010101" pitchFamily="2" charset="-122"/>
                <a:ea typeface="华文新魏" panose="02010800040101010101" pitchFamily="2" charset="-122"/>
              </a:rPr>
              <a:t>、</a:t>
            </a:r>
            <a:r>
              <a:rPr lang="zh-CN" altLang="en-US" sz="2400" b="1" dirty="0">
                <a:solidFill>
                  <a:srgbClr val="0000FF"/>
                </a:solidFill>
                <a:latin typeface="华文新魏" panose="02010800040101010101" pitchFamily="2" charset="-122"/>
                <a:ea typeface="华文新魏" panose="02010800040101010101" pitchFamily="2" charset="-122"/>
                <a:sym typeface="宋体" panose="02010600030101010101" pitchFamily="2" charset="-122"/>
              </a:rPr>
              <a:t>过渡时期总路线提出时间</a:t>
            </a:r>
            <a:r>
              <a:rPr lang="zh-CN" altLang="en-US" sz="2400" b="1" dirty="0">
                <a:solidFill>
                  <a:srgbClr val="0000FF"/>
                </a:solidFill>
                <a:latin typeface="华文新魏" panose="02010800040101010101" pitchFamily="2" charset="-122"/>
                <a:ea typeface="华文新魏" panose="02010800040101010101" pitchFamily="2" charset="-122"/>
                <a:sym typeface="+mn-ea"/>
              </a:rPr>
              <a:t>？内容？实施结果？《中华人民共和国宪法》颁布时间？性质？原则？政治制度体系？</a:t>
            </a:r>
          </a:p>
        </p:txBody>
      </p:sp>
      <p:sp>
        <p:nvSpPr>
          <p:cNvPr id="166934" name="Text Box 22"/>
          <p:cNvSpPr txBox="1"/>
          <p:nvPr/>
        </p:nvSpPr>
        <p:spPr>
          <a:xfrm>
            <a:off x="2797175" y="1254760"/>
            <a:ext cx="7545705" cy="398780"/>
          </a:xfrm>
          <a:prstGeom prst="rect">
            <a:avLst/>
          </a:prstGeom>
          <a:noFill/>
          <a:ln w="9525">
            <a:noFill/>
          </a:ln>
        </p:spPr>
        <p:txBody>
          <a:bodyPr wrap="square" anchor="t">
            <a:spAutoFit/>
          </a:bodyPr>
          <a:lstStyle/>
          <a:p>
            <a:pPr>
              <a:spcBef>
                <a:spcPct val="20000"/>
              </a:spcBef>
              <a:buSzTx/>
            </a:pPr>
            <a:r>
              <a:rPr lang="en-US" altLang="zh-CN" sz="2000" b="1" dirty="0">
                <a:solidFill>
                  <a:schemeClr val="tx1"/>
                </a:solidFill>
                <a:latin typeface="华文新魏" panose="02010800040101010101" pitchFamily="2" charset="-122"/>
                <a:ea typeface="华文新魏" panose="02010800040101010101" pitchFamily="2" charset="-122"/>
                <a:sym typeface="宋体" panose="02010600030101010101" pitchFamily="2" charset="-122"/>
              </a:rPr>
              <a:t>1</a:t>
            </a:r>
            <a:r>
              <a:rPr lang="zh-CN" altLang="en-US" sz="2000" b="1" dirty="0">
                <a:solidFill>
                  <a:schemeClr val="tx1"/>
                </a:solidFill>
                <a:latin typeface="华文新魏" panose="02010800040101010101" pitchFamily="2" charset="-122"/>
                <a:ea typeface="华文新魏" panose="02010800040101010101" pitchFamily="2" charset="-122"/>
                <a:sym typeface="宋体" panose="02010600030101010101" pitchFamily="2" charset="-122"/>
              </a:rPr>
              <a:t>、提出时间：</a:t>
            </a:r>
            <a:r>
              <a:rPr lang="en-US" altLang="zh-CN" sz="2000" b="1" dirty="0">
                <a:solidFill>
                  <a:schemeClr val="tx1"/>
                </a:solidFill>
                <a:latin typeface="华文新魏" panose="02010800040101010101" pitchFamily="2" charset="-122"/>
                <a:ea typeface="华文新魏" panose="02010800040101010101" pitchFamily="2" charset="-122"/>
                <a:sym typeface="宋体" panose="02010600030101010101" pitchFamily="2" charset="-122"/>
              </a:rPr>
              <a:t>1953</a:t>
            </a:r>
            <a:r>
              <a:rPr lang="zh-CN" altLang="en-US" sz="2000" b="1" dirty="0">
                <a:solidFill>
                  <a:schemeClr val="tx1"/>
                </a:solidFill>
                <a:latin typeface="华文新魏" panose="02010800040101010101" pitchFamily="2" charset="-122"/>
                <a:ea typeface="华文新魏" panose="02010800040101010101" pitchFamily="2" charset="-122"/>
                <a:sym typeface="宋体" panose="02010600030101010101" pitchFamily="2" charset="-122"/>
              </a:rPr>
              <a:t>年</a:t>
            </a:r>
            <a:r>
              <a:rPr lang="zh-CN" altLang="en-US" sz="2000">
                <a:solidFill>
                  <a:schemeClr val="tx1"/>
                </a:solidFill>
                <a:latin typeface="华文新魏" panose="02010800040101010101" pitchFamily="2" charset="-122"/>
                <a:ea typeface="华文新魏" panose="02010800040101010101" pitchFamily="2" charset="-122"/>
                <a:sym typeface="宋体" panose="02010600030101010101" pitchFamily="2" charset="-122"/>
              </a:rPr>
              <a:t>。</a:t>
            </a:r>
          </a:p>
        </p:txBody>
      </p:sp>
      <p:sp>
        <p:nvSpPr>
          <p:cNvPr id="18" name="Text Box 23"/>
          <p:cNvSpPr txBox="1"/>
          <p:nvPr/>
        </p:nvSpPr>
        <p:spPr>
          <a:xfrm>
            <a:off x="2797175" y="1653540"/>
            <a:ext cx="7736840" cy="706755"/>
          </a:xfrm>
          <a:prstGeom prst="rect">
            <a:avLst/>
          </a:prstGeom>
          <a:noFill/>
          <a:ln w="9525">
            <a:noFill/>
          </a:ln>
        </p:spPr>
        <p:txBody>
          <a:bodyPr wrap="square" anchor="t">
            <a:spAutoFit/>
          </a:bodyPr>
          <a:lstStyle/>
          <a:p>
            <a:pPr lvl="0" algn="l">
              <a:spcBef>
                <a:spcPct val="20000"/>
              </a:spcBef>
              <a:buClrTx/>
              <a:buSzTx/>
              <a:buFontTx/>
            </a:pPr>
            <a:r>
              <a:rPr lang="en-US" altLang="zh-CN" sz="2000" b="1" dirty="0">
                <a:latin typeface="华文新魏" panose="02010800040101010101" pitchFamily="2" charset="-122"/>
                <a:ea typeface="华文新魏" panose="02010800040101010101" pitchFamily="2" charset="-122"/>
                <a:sym typeface="+mn-ea"/>
              </a:rPr>
              <a:t>2</a:t>
            </a:r>
            <a:r>
              <a:rPr lang="zh-CN" altLang="en-US" sz="2000" b="1" dirty="0">
                <a:latin typeface="华文新魏" panose="02010800040101010101" pitchFamily="2" charset="-122"/>
                <a:ea typeface="华文新魏" panose="02010800040101010101" pitchFamily="2" charset="-122"/>
                <a:sym typeface="+mn-ea"/>
              </a:rPr>
              <a:t>、内容：实施一五计划，逐步实现一化三改。</a:t>
            </a:r>
            <a:r>
              <a:rPr lang="zh-CN" altLang="en-US" sz="2000" b="1" dirty="0">
                <a:solidFill>
                  <a:srgbClr val="FF0000"/>
                </a:solidFill>
                <a:latin typeface="华文新魏" panose="02010800040101010101" pitchFamily="2" charset="-122"/>
                <a:ea typeface="华文新魏" panose="02010800040101010101" pitchFamily="2" charset="-122"/>
                <a:sym typeface="+mn-ea"/>
              </a:rPr>
              <a:t>（发展生产力与调整生产关系并举）</a:t>
            </a:r>
          </a:p>
        </p:txBody>
      </p:sp>
      <p:sp>
        <p:nvSpPr>
          <p:cNvPr id="20" name="Text Box 23"/>
          <p:cNvSpPr txBox="1"/>
          <p:nvPr/>
        </p:nvSpPr>
        <p:spPr>
          <a:xfrm>
            <a:off x="2797175" y="2360295"/>
            <a:ext cx="7519670" cy="1691640"/>
          </a:xfrm>
          <a:prstGeom prst="rect">
            <a:avLst/>
          </a:prstGeom>
          <a:noFill/>
          <a:ln w="9525">
            <a:noFill/>
          </a:ln>
        </p:spPr>
        <p:txBody>
          <a:bodyPr wrap="square" anchor="t">
            <a:spAutoFit/>
          </a:bodyPr>
          <a:lstStyle/>
          <a:p>
            <a:pPr lvl="0" algn="l">
              <a:spcBef>
                <a:spcPct val="20000"/>
              </a:spcBef>
              <a:buClrTx/>
              <a:buSzTx/>
              <a:buFontTx/>
            </a:pPr>
            <a:r>
              <a:rPr lang="en-US" altLang="zh-CN" sz="2000" b="1" dirty="0">
                <a:latin typeface="华文新魏" panose="02010800040101010101" pitchFamily="2" charset="-122"/>
                <a:ea typeface="华文新魏" panose="02010800040101010101" pitchFamily="2" charset="-122"/>
                <a:sym typeface="+mn-ea"/>
              </a:rPr>
              <a:t>3</a:t>
            </a:r>
            <a:r>
              <a:rPr lang="zh-CN" altLang="en-US" sz="2000" b="1" dirty="0">
                <a:latin typeface="华文新魏" panose="02010800040101010101" pitchFamily="2" charset="-122"/>
                <a:ea typeface="华文新魏" panose="02010800040101010101" pitchFamily="2" charset="-122"/>
                <a:sym typeface="+mn-ea"/>
              </a:rPr>
              <a:t>、实施结果：1956年底，完成了对农业、手工业和资本主义工商业的社会主义改造，标志着生产资料公有制占绝对优势的社会主义经济制度在我国初步建立起来。</a:t>
            </a:r>
          </a:p>
          <a:p>
            <a:pPr lvl="0" algn="l">
              <a:spcBef>
                <a:spcPct val="20000"/>
              </a:spcBef>
              <a:buClrTx/>
              <a:buSzTx/>
              <a:buFontTx/>
            </a:pPr>
            <a:r>
              <a:rPr lang="zh-CN" altLang="en-US" sz="2000" b="1" dirty="0">
                <a:latin typeface="华文新魏" panose="02010800040101010101" pitchFamily="2" charset="-122"/>
                <a:ea typeface="华文新魏" panose="02010800040101010101" pitchFamily="2" charset="-122"/>
                <a:sym typeface="+mn-ea"/>
              </a:rPr>
              <a:t>   1957年，第一个五年计划超额完成，我国开始改变工业落后的面貌，人民生活水平得到改善。</a:t>
            </a:r>
            <a:r>
              <a:rPr lang="zh-CN" altLang="en-US" sz="2000" b="1" dirty="0">
                <a:solidFill>
                  <a:srgbClr val="FF0000"/>
                </a:solidFill>
                <a:latin typeface="华文新魏" panose="02010800040101010101" pitchFamily="2" charset="-122"/>
                <a:ea typeface="华文新魏" panose="02010800040101010101" pitchFamily="2" charset="-122"/>
                <a:sym typeface="+mn-ea"/>
              </a:rPr>
              <a:t>（优先发展重工业）</a:t>
            </a:r>
            <a:endParaRPr lang="zh-CN" altLang="en-US" sz="2000" b="1" dirty="0">
              <a:latin typeface="华文新魏" panose="02010800040101010101" pitchFamily="2" charset="-122"/>
              <a:ea typeface="华文新魏" panose="02010800040101010101" pitchFamily="2" charset="-122"/>
              <a:sym typeface="+mn-ea"/>
            </a:endParaRPr>
          </a:p>
        </p:txBody>
      </p:sp>
      <p:sp>
        <p:nvSpPr>
          <p:cNvPr id="21" name="Text Box 23"/>
          <p:cNvSpPr txBox="1"/>
          <p:nvPr/>
        </p:nvSpPr>
        <p:spPr>
          <a:xfrm>
            <a:off x="2797175" y="4125595"/>
            <a:ext cx="7519670" cy="398780"/>
          </a:xfrm>
          <a:prstGeom prst="rect">
            <a:avLst/>
          </a:prstGeom>
          <a:noFill/>
          <a:ln w="9525">
            <a:noFill/>
          </a:ln>
        </p:spPr>
        <p:txBody>
          <a:bodyPr wrap="square" anchor="t">
            <a:spAutoFit/>
          </a:bodyPr>
          <a:lstStyle/>
          <a:p>
            <a:pPr lvl="0" algn="l">
              <a:spcBef>
                <a:spcPct val="20000"/>
              </a:spcBef>
              <a:buClrTx/>
              <a:buSzTx/>
              <a:buFontTx/>
            </a:pPr>
            <a:r>
              <a:rPr lang="zh-CN" altLang="en-US" sz="2000" b="1" dirty="0">
                <a:latin typeface="华文新魏" panose="02010800040101010101" pitchFamily="2" charset="-122"/>
                <a:ea typeface="华文新魏" panose="02010800040101010101" pitchFamily="2" charset="-122"/>
                <a:sym typeface="+mn-ea"/>
              </a:rPr>
              <a:t>1、颁布时间：</a:t>
            </a:r>
            <a:r>
              <a:rPr lang="en-US" altLang="zh-CN" sz="2000" b="1" dirty="0">
                <a:latin typeface="华文新魏" panose="02010800040101010101" pitchFamily="2" charset="-122"/>
                <a:ea typeface="华文新魏" panose="02010800040101010101" pitchFamily="2" charset="-122"/>
                <a:sym typeface="+mn-ea"/>
              </a:rPr>
              <a:t>1954</a:t>
            </a:r>
            <a:r>
              <a:rPr lang="zh-CN" altLang="en-US" sz="2000" b="1" dirty="0">
                <a:latin typeface="华文新魏" panose="02010800040101010101" pitchFamily="2" charset="-122"/>
                <a:ea typeface="华文新魏" panose="02010800040101010101" pitchFamily="2" charset="-122"/>
                <a:sym typeface="+mn-ea"/>
              </a:rPr>
              <a:t>年。</a:t>
            </a:r>
          </a:p>
        </p:txBody>
      </p:sp>
      <p:sp>
        <p:nvSpPr>
          <p:cNvPr id="5" name="Text Box 23"/>
          <p:cNvSpPr txBox="1"/>
          <p:nvPr/>
        </p:nvSpPr>
        <p:spPr>
          <a:xfrm>
            <a:off x="2797175" y="4524375"/>
            <a:ext cx="7507605" cy="398780"/>
          </a:xfrm>
          <a:prstGeom prst="rect">
            <a:avLst/>
          </a:prstGeom>
          <a:noFill/>
          <a:ln w="9525">
            <a:noFill/>
          </a:ln>
        </p:spPr>
        <p:txBody>
          <a:bodyPr wrap="square" anchor="t">
            <a:spAutoFit/>
          </a:bodyPr>
          <a:lstStyle/>
          <a:p>
            <a:pPr lvl="0" algn="l">
              <a:spcBef>
                <a:spcPct val="20000"/>
              </a:spcBef>
              <a:buClrTx/>
              <a:buSzTx/>
              <a:buFontTx/>
            </a:pPr>
            <a:r>
              <a:rPr lang="zh-CN" altLang="en-US" sz="2000" b="1" dirty="0">
                <a:latin typeface="华文新魏" panose="02010800040101010101" pitchFamily="2" charset="-122"/>
                <a:ea typeface="华文新魏" panose="02010800040101010101" pitchFamily="2" charset="-122"/>
                <a:sym typeface="+mn-ea"/>
              </a:rPr>
              <a:t>2、性质：是一部社会主义类型的宪法。</a:t>
            </a:r>
          </a:p>
        </p:txBody>
      </p:sp>
      <p:sp>
        <p:nvSpPr>
          <p:cNvPr id="3" name="Text Box 23"/>
          <p:cNvSpPr txBox="1"/>
          <p:nvPr/>
        </p:nvSpPr>
        <p:spPr>
          <a:xfrm>
            <a:off x="2797175" y="4923155"/>
            <a:ext cx="7507605" cy="398780"/>
          </a:xfrm>
          <a:prstGeom prst="rect">
            <a:avLst/>
          </a:prstGeom>
          <a:noFill/>
          <a:ln w="9525">
            <a:noFill/>
          </a:ln>
        </p:spPr>
        <p:txBody>
          <a:bodyPr wrap="square" anchor="t">
            <a:spAutoFit/>
          </a:bodyPr>
          <a:lstStyle/>
          <a:p>
            <a:pPr lvl="0" algn="l">
              <a:spcBef>
                <a:spcPct val="20000"/>
              </a:spcBef>
              <a:buClrTx/>
              <a:buSzTx/>
              <a:buFontTx/>
            </a:pPr>
            <a:r>
              <a:rPr lang="en-US" altLang="zh-CN" sz="2000" b="1" dirty="0">
                <a:latin typeface="华文新魏" panose="02010800040101010101" pitchFamily="2" charset="-122"/>
                <a:ea typeface="华文新魏" panose="02010800040101010101" pitchFamily="2" charset="-122"/>
                <a:sym typeface="+mn-ea"/>
              </a:rPr>
              <a:t>3</a:t>
            </a:r>
            <a:r>
              <a:rPr lang="zh-CN" altLang="en-US" sz="2000" b="1" dirty="0">
                <a:latin typeface="华文新魏" panose="02010800040101010101" pitchFamily="2" charset="-122"/>
                <a:ea typeface="华文新魏" panose="02010800040101010101" pitchFamily="2" charset="-122"/>
                <a:sym typeface="+mn-ea"/>
              </a:rPr>
              <a:t>、原则：人民民主原则和社会主义原则。</a:t>
            </a:r>
          </a:p>
        </p:txBody>
      </p:sp>
      <p:sp>
        <p:nvSpPr>
          <p:cNvPr id="7" name="Text Box 23"/>
          <p:cNvSpPr txBox="1"/>
          <p:nvPr/>
        </p:nvSpPr>
        <p:spPr>
          <a:xfrm>
            <a:off x="2835275" y="5321935"/>
            <a:ext cx="7507605" cy="1014730"/>
          </a:xfrm>
          <a:prstGeom prst="rect">
            <a:avLst/>
          </a:prstGeom>
          <a:noFill/>
          <a:ln w="9525">
            <a:noFill/>
          </a:ln>
        </p:spPr>
        <p:txBody>
          <a:bodyPr wrap="square" anchor="t">
            <a:spAutoFit/>
          </a:bodyPr>
          <a:lstStyle/>
          <a:p>
            <a:pPr lvl="0" algn="l">
              <a:spcBef>
                <a:spcPct val="20000"/>
              </a:spcBef>
              <a:buClrTx/>
              <a:buSzTx/>
              <a:buFontTx/>
            </a:pPr>
            <a:r>
              <a:rPr lang="en-US" altLang="zh-CN" sz="2000" b="1" dirty="0">
                <a:latin typeface="华文新魏" panose="02010800040101010101" pitchFamily="2" charset="-122"/>
                <a:ea typeface="华文新魏" panose="02010800040101010101" pitchFamily="2" charset="-122"/>
                <a:sym typeface="+mn-ea"/>
              </a:rPr>
              <a:t>4</a:t>
            </a:r>
            <a:r>
              <a:rPr lang="zh-CN" altLang="en-US" sz="2000" b="1" dirty="0">
                <a:latin typeface="华文新魏" panose="02010800040101010101" pitchFamily="2" charset="-122"/>
                <a:ea typeface="华文新魏" panose="02010800040101010101" pitchFamily="2" charset="-122"/>
                <a:sym typeface="+mn-ea"/>
              </a:rPr>
              <a:t>、政治制度：确立的人民代表大会制度、中国共产党领导的多党合作和政治协商制度、民族区域自治制度构成了我国社会主义的政治制度体系。</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12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693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6934" grpId="0"/>
      <p:bldP spid="18" grpId="0"/>
      <p:bldP spid="20" grpId="0"/>
      <p:bldP spid="21" grpId="0"/>
      <p:bldP spid="5" grpId="0"/>
      <p:bldP spid="3"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53" name="Text Box 5"/>
          <p:cNvSpPr txBox="1"/>
          <p:nvPr/>
        </p:nvSpPr>
        <p:spPr>
          <a:xfrm>
            <a:off x="359460" y="394589"/>
            <a:ext cx="11588750" cy="460375"/>
          </a:xfrm>
          <a:prstGeom prst="rect">
            <a:avLst/>
          </a:prstGeom>
          <a:noFill/>
          <a:ln w="9525">
            <a:noFill/>
          </a:ln>
        </p:spPr>
        <p:txBody>
          <a:bodyPr wrap="square" anchor="t">
            <a:spAutoFit/>
          </a:bodyPr>
          <a:lstStyle/>
          <a:p>
            <a:pPr marL="0" indent="0" algn="l">
              <a:lnSpc>
                <a:spcPct val="100000"/>
              </a:lnSpc>
              <a:buNone/>
            </a:pPr>
            <a:r>
              <a:rPr lang="en-US" altLang="zh-CN" sz="2400" dirty="0">
                <a:solidFill>
                  <a:srgbClr val="0000FF"/>
                </a:solidFill>
                <a:latin typeface="华文新魏" panose="02010800040101010101" pitchFamily="2" charset="-122"/>
                <a:ea typeface="华文新魏" panose="02010800040101010101" pitchFamily="2" charset="-122"/>
              </a:rPr>
              <a:t>4.</a:t>
            </a:r>
            <a:r>
              <a:rPr lang="zh-CN" altLang="en-US" sz="2400" dirty="0">
                <a:solidFill>
                  <a:srgbClr val="0000FF"/>
                </a:solidFill>
                <a:latin typeface="华文新魏" panose="02010800040101010101" pitchFamily="2" charset="-122"/>
                <a:ea typeface="华文新魏" panose="02010800040101010101" pitchFamily="2" charset="-122"/>
              </a:rPr>
              <a:t>建国初期的外交政策及三大方针？建国初外交活动及成就？</a:t>
            </a:r>
          </a:p>
        </p:txBody>
      </p:sp>
      <p:sp>
        <p:nvSpPr>
          <p:cNvPr id="3" name="文本框 2"/>
          <p:cNvSpPr txBox="1"/>
          <p:nvPr/>
        </p:nvSpPr>
        <p:spPr>
          <a:xfrm>
            <a:off x="2238147" y="1362759"/>
            <a:ext cx="7705725" cy="829945"/>
          </a:xfrm>
          <a:prstGeom prst="rect">
            <a:avLst/>
          </a:prstGeom>
          <a:noFill/>
          <a:ln w="9525">
            <a:noFill/>
          </a:ln>
        </p:spPr>
        <p:txBody>
          <a:bodyPr wrap="square" anchor="t">
            <a:spAutoFit/>
          </a:bodyPr>
          <a:lstStyle/>
          <a:p>
            <a:pPr lvl="0" algn="l">
              <a:spcBef>
                <a:spcPct val="20000"/>
              </a:spcBef>
              <a:buClrTx/>
              <a:buSzTx/>
              <a:buFontTx/>
            </a:pPr>
            <a:r>
              <a:rPr lang="zh-CN" altLang="en-US" sz="2400" dirty="0">
                <a:solidFill>
                  <a:schemeClr val="tx1"/>
                </a:solidFill>
                <a:latin typeface="华文新魏" panose="02010800040101010101" pitchFamily="2" charset="-122"/>
                <a:ea typeface="华文新魏" panose="02010800040101010101" pitchFamily="2" charset="-122"/>
                <a:cs typeface="宋体" panose="02010600030101010101" pitchFamily="2" charset="-122"/>
                <a:sym typeface="+mn-ea"/>
              </a:rPr>
              <a:t>确立独立自主的和平外交方针，提出“另起炉灶”“一边倒”“打扫干净屋子再请客”三项外交政策。</a:t>
            </a:r>
          </a:p>
        </p:txBody>
      </p:sp>
      <p:sp>
        <p:nvSpPr>
          <p:cNvPr id="4" name="文本框 3"/>
          <p:cNvSpPr txBox="1"/>
          <p:nvPr/>
        </p:nvSpPr>
        <p:spPr>
          <a:xfrm>
            <a:off x="2058742" y="3449499"/>
            <a:ext cx="7705725" cy="398780"/>
          </a:xfrm>
          <a:prstGeom prst="rect">
            <a:avLst/>
          </a:prstGeom>
          <a:noFill/>
          <a:ln w="9525">
            <a:noFill/>
          </a:ln>
        </p:spPr>
        <p:txBody>
          <a:bodyPr wrap="square" anchor="t">
            <a:spAutoFit/>
          </a:bodyPr>
          <a:lstStyle/>
          <a:p>
            <a:pPr lvl="0" algn="l">
              <a:spcBef>
                <a:spcPct val="20000"/>
              </a:spcBef>
              <a:buClrTx/>
              <a:buSzTx/>
              <a:buFontTx/>
            </a:pPr>
            <a:r>
              <a:rPr lang="en-US" altLang="zh-CN" sz="2000" dirty="0">
                <a:latin typeface="华文新魏" panose="02010800040101010101" pitchFamily="2" charset="-122"/>
                <a:ea typeface="华文新魏" panose="02010800040101010101" pitchFamily="2" charset="-122"/>
                <a:sym typeface="+mn-ea"/>
              </a:rPr>
              <a:t>2</a:t>
            </a:r>
            <a:r>
              <a:rPr lang="zh-CN" altLang="en-US" sz="2000" dirty="0">
                <a:latin typeface="华文新魏" panose="02010800040101010101" pitchFamily="2" charset="-122"/>
                <a:ea typeface="华文新魏" panose="02010800040101010101" pitchFamily="2" charset="-122"/>
                <a:sym typeface="+mn-ea"/>
              </a:rPr>
              <a:t>、 1954年，首次以五大国之一的身份参加日内瓦会议</a:t>
            </a:r>
          </a:p>
        </p:txBody>
      </p:sp>
      <p:sp>
        <p:nvSpPr>
          <p:cNvPr id="6" name="文本框 5"/>
          <p:cNvSpPr txBox="1"/>
          <p:nvPr/>
        </p:nvSpPr>
        <p:spPr>
          <a:xfrm>
            <a:off x="2031365" y="3924935"/>
            <a:ext cx="7705725" cy="398780"/>
          </a:xfrm>
          <a:prstGeom prst="rect">
            <a:avLst/>
          </a:prstGeom>
          <a:noFill/>
          <a:ln w="9525">
            <a:noFill/>
          </a:ln>
        </p:spPr>
        <p:txBody>
          <a:bodyPr wrap="square" anchor="t">
            <a:spAutoFit/>
          </a:bodyPr>
          <a:lstStyle/>
          <a:p>
            <a:pPr lvl="0" algn="l">
              <a:spcBef>
                <a:spcPct val="20000"/>
              </a:spcBef>
              <a:buClrTx/>
              <a:buSzTx/>
              <a:buFontTx/>
            </a:pPr>
            <a:r>
              <a:rPr lang="en-US" altLang="zh-CN" sz="2000" dirty="0">
                <a:latin typeface="华文新魏" panose="02010800040101010101" pitchFamily="2" charset="-122"/>
                <a:ea typeface="华文新魏" panose="02010800040101010101" pitchFamily="2" charset="-122"/>
                <a:sym typeface="+mn-ea"/>
              </a:rPr>
              <a:t>3</a:t>
            </a:r>
            <a:r>
              <a:rPr lang="zh-CN" altLang="en-US" sz="2000" dirty="0">
                <a:latin typeface="华文新魏" panose="02010800040101010101" pitchFamily="2" charset="-122"/>
                <a:ea typeface="华文新魏" panose="02010800040101010101" pitchFamily="2" charset="-122"/>
                <a:sym typeface="+mn-ea"/>
              </a:rPr>
              <a:t>、1954年6月倡议将和平共处五项原则作为国际关系的准则。</a:t>
            </a:r>
          </a:p>
        </p:txBody>
      </p:sp>
      <p:sp>
        <p:nvSpPr>
          <p:cNvPr id="7" name="文本框 6"/>
          <p:cNvSpPr txBox="1"/>
          <p:nvPr/>
        </p:nvSpPr>
        <p:spPr>
          <a:xfrm>
            <a:off x="2031365" y="4392295"/>
            <a:ext cx="7705725" cy="398780"/>
          </a:xfrm>
          <a:prstGeom prst="rect">
            <a:avLst/>
          </a:prstGeom>
          <a:noFill/>
          <a:ln w="9525">
            <a:noFill/>
          </a:ln>
        </p:spPr>
        <p:txBody>
          <a:bodyPr wrap="square" anchor="t">
            <a:spAutoFit/>
          </a:bodyPr>
          <a:lstStyle/>
          <a:p>
            <a:pPr lvl="0" algn="l">
              <a:spcBef>
                <a:spcPct val="20000"/>
              </a:spcBef>
              <a:buClrTx/>
              <a:buSzTx/>
              <a:buFontTx/>
            </a:pPr>
            <a:r>
              <a:rPr lang="en-US" altLang="zh-CN" sz="2000" dirty="0">
                <a:latin typeface="华文新魏" panose="02010800040101010101" pitchFamily="2" charset="-122"/>
                <a:ea typeface="华文新魏" panose="02010800040101010101" pitchFamily="2" charset="-122"/>
                <a:sym typeface="+mn-ea"/>
              </a:rPr>
              <a:t>4</a:t>
            </a:r>
            <a:r>
              <a:rPr lang="zh-CN" altLang="en-US" sz="2000" dirty="0">
                <a:latin typeface="华文新魏" panose="02010800040101010101" pitchFamily="2" charset="-122"/>
                <a:ea typeface="华文新魏" panose="02010800040101010101" pitchFamily="2" charset="-122"/>
                <a:sym typeface="+mn-ea"/>
              </a:rPr>
              <a:t>、1955年4月，亚非会议提出“求同存异”方针，推动会议进程。</a:t>
            </a:r>
          </a:p>
        </p:txBody>
      </p:sp>
      <p:sp>
        <p:nvSpPr>
          <p:cNvPr id="2" name="文本框 1"/>
          <p:cNvSpPr txBox="1"/>
          <p:nvPr/>
        </p:nvSpPr>
        <p:spPr>
          <a:xfrm>
            <a:off x="657632" y="1362759"/>
            <a:ext cx="1713230" cy="460375"/>
          </a:xfrm>
          <a:prstGeom prst="rect">
            <a:avLst/>
          </a:prstGeom>
          <a:noFill/>
        </p:spPr>
        <p:txBody>
          <a:bodyPr wrap="none" rtlCol="0">
            <a:spAutoFit/>
          </a:bodyPr>
          <a:lstStyle/>
          <a:p>
            <a:r>
              <a:rPr lang="zh-CN" altLang="en-US" sz="2400" dirty="0">
                <a:solidFill>
                  <a:srgbClr val="FF0000"/>
                </a:solidFill>
                <a:latin typeface="华文新魏" panose="02010800040101010101" pitchFamily="2" charset="-122"/>
                <a:ea typeface="华文新魏" panose="02010800040101010101" pitchFamily="2" charset="-122"/>
              </a:rPr>
              <a:t>政策方针：</a:t>
            </a:r>
          </a:p>
        </p:txBody>
      </p:sp>
      <p:sp>
        <p:nvSpPr>
          <p:cNvPr id="5" name="文本框 4"/>
          <p:cNvSpPr txBox="1"/>
          <p:nvPr/>
        </p:nvSpPr>
        <p:spPr>
          <a:xfrm>
            <a:off x="2031365" y="2953385"/>
            <a:ext cx="7917526" cy="398780"/>
          </a:xfrm>
          <a:prstGeom prst="rect">
            <a:avLst/>
          </a:prstGeom>
          <a:noFill/>
          <a:ln w="9525">
            <a:noFill/>
          </a:ln>
        </p:spPr>
        <p:txBody>
          <a:bodyPr wrap="square" anchor="t">
            <a:spAutoFit/>
          </a:bodyPr>
          <a:lstStyle/>
          <a:p>
            <a:pPr lvl="0" algn="l">
              <a:spcBef>
                <a:spcPct val="20000"/>
              </a:spcBef>
              <a:buClrTx/>
              <a:buSzTx/>
              <a:buFontTx/>
            </a:pPr>
            <a:r>
              <a:rPr lang="en-US" altLang="zh-CN" sz="2000" dirty="0">
                <a:latin typeface="华文新魏" panose="02010800040101010101" pitchFamily="2" charset="-122"/>
                <a:ea typeface="华文新魏" panose="02010800040101010101" pitchFamily="2" charset="-122"/>
                <a:sym typeface="+mn-ea"/>
              </a:rPr>
              <a:t>1</a:t>
            </a:r>
            <a:r>
              <a:rPr lang="zh-CN" altLang="en-US" sz="2000" dirty="0">
                <a:latin typeface="华文新魏" panose="02010800040101010101" pitchFamily="2" charset="-122"/>
                <a:ea typeface="华文新魏" panose="02010800040101010101" pitchFamily="2" charset="-122"/>
                <a:sym typeface="+mn-ea"/>
              </a:rPr>
              <a:t>、按照独立自主的和平外交方针和三大政策，迎来第一次建交高潮。</a:t>
            </a:r>
          </a:p>
        </p:txBody>
      </p:sp>
      <p:sp>
        <p:nvSpPr>
          <p:cNvPr id="8" name="文本框 7"/>
          <p:cNvSpPr txBox="1"/>
          <p:nvPr/>
        </p:nvSpPr>
        <p:spPr>
          <a:xfrm>
            <a:off x="930275" y="2891790"/>
            <a:ext cx="1101090" cy="460375"/>
          </a:xfrm>
          <a:prstGeom prst="rect">
            <a:avLst/>
          </a:prstGeom>
          <a:noFill/>
        </p:spPr>
        <p:txBody>
          <a:bodyPr wrap="none" rtlCol="0">
            <a:spAutoFit/>
          </a:bodyPr>
          <a:lstStyle/>
          <a:p>
            <a:r>
              <a:rPr lang="zh-CN" altLang="en-US" sz="2400">
                <a:solidFill>
                  <a:srgbClr val="FF0000"/>
                </a:solidFill>
                <a:latin typeface="华文新魏" panose="02010800040101010101" pitchFamily="2" charset="-122"/>
                <a:ea typeface="华文新魏" panose="02010800040101010101" pitchFamily="2" charset="-122"/>
              </a:rPr>
              <a:t>成就：</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7" grpId="0"/>
      <p:bldP spid="2" grpId="0"/>
      <p:bldP spid="5"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690450" y="208067"/>
            <a:ext cx="4336554" cy="523220"/>
          </a:xfrm>
          <a:prstGeom prst="rect">
            <a:avLst/>
          </a:prstGeom>
          <a:noFill/>
        </p:spPr>
        <p:txBody>
          <a:bodyPr wrap="square" rtlCol="0">
            <a:spAutoFit/>
          </a:bodyPr>
          <a:lstStyle/>
          <a:p>
            <a:r>
              <a:rPr lang="zh-CN" altLang="en-US" sz="2800" dirty="0">
                <a:solidFill>
                  <a:srgbClr val="FF0000"/>
                </a:solidFill>
                <a:latin typeface="华文新魏" panose="02010800040101010101" pitchFamily="2" charset="-122"/>
                <a:ea typeface="华文新魏" panose="02010800040101010101" pitchFamily="2" charset="-122"/>
              </a:rPr>
              <a:t>史料探究落实核心素养</a:t>
            </a:r>
          </a:p>
        </p:txBody>
      </p:sp>
      <p:sp>
        <p:nvSpPr>
          <p:cNvPr id="100" name="文本框 99"/>
          <p:cNvSpPr txBox="1"/>
          <p:nvPr/>
        </p:nvSpPr>
        <p:spPr>
          <a:xfrm>
            <a:off x="0" y="1081405"/>
            <a:ext cx="11432738" cy="3363549"/>
          </a:xfrm>
          <a:prstGeom prst="rect">
            <a:avLst/>
          </a:prstGeom>
          <a:noFill/>
          <a:ln w="9525">
            <a:noFill/>
          </a:ln>
        </p:spPr>
        <p:txBody>
          <a:bodyPr wrap="square">
            <a:spAutoFit/>
          </a:bodyPr>
          <a:lstStyle/>
          <a:p>
            <a:pPr indent="259080">
              <a:lnSpc>
                <a:spcPct val="150000"/>
              </a:lnSpc>
            </a:pPr>
            <a:r>
              <a:rPr lang="zh-CN" sz="2400" b="0" dirty="0">
                <a:latin typeface="华文新魏" panose="02010800040101010101" pitchFamily="2" charset="-122"/>
                <a:ea typeface="华文新魏" panose="02010800040101010101" pitchFamily="2" charset="-122"/>
              </a:rPr>
              <a:t>【探究</a:t>
            </a:r>
            <a:r>
              <a:rPr lang="en-US" sz="2400" b="0" dirty="0">
                <a:latin typeface="华文新魏" panose="02010800040101010101" pitchFamily="2" charset="-122"/>
                <a:ea typeface="华文新魏" panose="02010800040101010101" pitchFamily="2" charset="-122"/>
                <a:cs typeface="Times New Roman" panose="02020603050405020304" charset="0"/>
              </a:rPr>
              <a:t>1</a:t>
            </a:r>
            <a:r>
              <a:rPr lang="zh-CN" sz="2400" b="0" dirty="0">
                <a:latin typeface="华文新魏" panose="02010800040101010101" pitchFamily="2" charset="-122"/>
                <a:ea typeface="华文新魏" panose="02010800040101010101" pitchFamily="2" charset="-122"/>
              </a:rPr>
              <a:t>】</a:t>
            </a:r>
            <a:r>
              <a:rPr lang="zh-CN" sz="2400" b="1" dirty="0">
                <a:latin typeface="华文新魏" panose="02010800040101010101" pitchFamily="2" charset="-122"/>
                <a:ea typeface="华文新魏" panose="02010800040101010101" pitchFamily="2" charset="-122"/>
              </a:rPr>
              <a:t>新中国政权的巩固</a:t>
            </a:r>
            <a:endParaRPr lang="zh-CN" sz="2400" b="0" dirty="0">
              <a:latin typeface="华文新魏" panose="02010800040101010101" pitchFamily="2" charset="-122"/>
              <a:ea typeface="华文新魏" panose="02010800040101010101" pitchFamily="2" charset="-122"/>
            </a:endParaRPr>
          </a:p>
          <a:p>
            <a:pPr indent="259080">
              <a:lnSpc>
                <a:spcPct val="150000"/>
              </a:lnSpc>
            </a:pPr>
            <a:r>
              <a:rPr lang="zh-CN" sz="2400" b="0" dirty="0">
                <a:latin typeface="华文新魏" panose="02010800040101010101" pitchFamily="2" charset="-122"/>
                <a:ea typeface="华文新魏" panose="02010800040101010101" pitchFamily="2" charset="-122"/>
              </a:rPr>
              <a:t>材料1：我们用了</a:t>
            </a:r>
            <a:r>
              <a:rPr lang="en-US" sz="2400" b="0" dirty="0">
                <a:latin typeface="华文新魏" panose="02010800040101010101" pitchFamily="2" charset="-122"/>
                <a:ea typeface="华文新魏" panose="02010800040101010101" pitchFamily="2" charset="-122"/>
              </a:rPr>
              <a:t>2</a:t>
            </a:r>
            <a:r>
              <a:rPr lang="zh-CN" sz="2400" b="0" dirty="0">
                <a:latin typeface="华文新魏" panose="02010800040101010101" pitchFamily="2" charset="-122"/>
                <a:ea typeface="华文新魏" panose="02010800040101010101" pitchFamily="2" charset="-122"/>
                <a:cs typeface="Times New Roman" panose="02020603050405020304" charset="0"/>
              </a:rPr>
              <a:t>8年办了一件大事</a:t>
            </a:r>
            <a:r>
              <a:rPr lang="zh-CN" sz="2400" b="0" dirty="0">
                <a:latin typeface="华文新魏" panose="02010800040101010101" pitchFamily="2" charset="-122"/>
                <a:ea typeface="华文新魏" panose="02010800040101010101" pitchFamily="2" charset="-122"/>
              </a:rPr>
              <a:t>，把三座大山搬倒了，也就是头上的问题解决了，下一步要解决脚下的问题了。解决脚下的问题任务还很重，建设我们这样大的国家要花大力气。</a:t>
            </a:r>
            <a:endParaRPr lang="en-US" sz="2400" b="0" dirty="0">
              <a:latin typeface="华文新魏" panose="02010800040101010101" pitchFamily="2" charset="-122"/>
              <a:ea typeface="华文新魏" panose="02010800040101010101" pitchFamily="2" charset="-122"/>
            </a:endParaRPr>
          </a:p>
          <a:p>
            <a:pPr indent="259080">
              <a:lnSpc>
                <a:spcPct val="150000"/>
              </a:lnSpc>
            </a:pPr>
            <a:r>
              <a:rPr lang="en-US" sz="2400" b="0" dirty="0">
                <a:latin typeface="华文新魏" panose="02010800040101010101" pitchFamily="2" charset="-122"/>
                <a:ea typeface="华文新魏" panose="02010800040101010101" pitchFamily="2" charset="-122"/>
              </a:rPr>
              <a:t>                               ——</a:t>
            </a:r>
            <a:r>
              <a:rPr lang="zh-CN" sz="2400" b="0" dirty="0">
                <a:latin typeface="华文新魏" panose="02010800040101010101" pitchFamily="2" charset="-122"/>
                <a:ea typeface="华文新魏" panose="02010800040101010101" pitchFamily="2" charset="-122"/>
              </a:rPr>
              <a:t>转自张家康：《毛泽东在建国后的九十二天》</a:t>
            </a:r>
          </a:p>
          <a:p>
            <a:pPr indent="259080">
              <a:lnSpc>
                <a:spcPct val="150000"/>
              </a:lnSpc>
            </a:pPr>
            <a:r>
              <a:rPr lang="en-US" altLang="zh-CN" sz="2400" b="0" dirty="0">
                <a:latin typeface="华文新魏" panose="02010800040101010101" pitchFamily="2" charset="-122"/>
                <a:ea typeface="华文新魏" panose="02010800040101010101" pitchFamily="2" charset="-122"/>
              </a:rPr>
              <a:t>                                </a:t>
            </a:r>
            <a:r>
              <a:rPr lang="zh-CN" sz="2400" b="0" dirty="0">
                <a:latin typeface="华文新魏" panose="02010800040101010101" pitchFamily="2" charset="-122"/>
                <a:ea typeface="华文新魏" panose="02010800040101010101" pitchFamily="2" charset="-122"/>
              </a:rPr>
              <a:t>结合材料，思考：“脚下的任务”主要有哪些？</a:t>
            </a:r>
            <a:endParaRPr lang="zh-CN" altLang="en-US" sz="2400" dirty="0">
              <a:latin typeface="华文新魏" panose="02010800040101010101" pitchFamily="2" charset="-122"/>
              <a:ea typeface="华文新魏" panose="02010800040101010101" pitchFamily="2" charset="-122"/>
            </a:endParaRPr>
          </a:p>
        </p:txBody>
      </p:sp>
      <p:sp>
        <p:nvSpPr>
          <p:cNvPr id="3" name="文本框 2"/>
          <p:cNvSpPr txBox="1"/>
          <p:nvPr/>
        </p:nvSpPr>
        <p:spPr>
          <a:xfrm>
            <a:off x="1797716" y="5281920"/>
            <a:ext cx="8364220" cy="461665"/>
          </a:xfrm>
          <a:prstGeom prst="rect">
            <a:avLst/>
          </a:prstGeom>
          <a:noFill/>
          <a:ln w="9525">
            <a:noFill/>
          </a:ln>
        </p:spPr>
        <p:txBody>
          <a:bodyPr wrap="square">
            <a:spAutoFit/>
          </a:bodyPr>
          <a:lstStyle/>
          <a:p>
            <a:pPr indent="260350"/>
            <a:r>
              <a:rPr lang="zh-CN" sz="2400" b="1" dirty="0">
                <a:solidFill>
                  <a:srgbClr val="0000FF"/>
                </a:solidFill>
                <a:latin typeface="华文新魏" panose="02010800040101010101" pitchFamily="2" charset="-122"/>
                <a:ea typeface="华文新魏" panose="02010800040101010101" pitchFamily="2" charset="-122"/>
              </a:rPr>
              <a:t>巩固新生的人民政权；恢复和发展经济等</a:t>
            </a:r>
            <a:endParaRPr lang="en-US" sz="2400" b="1" dirty="0">
              <a:latin typeface="华文新魏" panose="02010800040101010101" pitchFamily="2" charset="-122"/>
              <a:ea typeface="华文新魏" panose="02010800040101010101" pitchFamily="2" charset="-122"/>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49279" y="445135"/>
            <a:ext cx="11409931" cy="1137812"/>
          </a:xfrm>
          <a:prstGeom prst="rect">
            <a:avLst/>
          </a:prstGeom>
          <a:noFill/>
          <a:ln w="9525">
            <a:noFill/>
          </a:ln>
        </p:spPr>
        <p:txBody>
          <a:bodyPr wrap="square">
            <a:spAutoFit/>
          </a:bodyPr>
          <a:lstStyle/>
          <a:p>
            <a:pPr indent="259080">
              <a:lnSpc>
                <a:spcPct val="150000"/>
              </a:lnSpc>
            </a:pPr>
            <a:r>
              <a:rPr lang="zh-CN" sz="2400" b="0" dirty="0">
                <a:latin typeface="华文新魏" panose="02010800040101010101" pitchFamily="2" charset="-122"/>
                <a:ea typeface="华文新魏" panose="02010800040101010101" pitchFamily="2" charset="-122"/>
              </a:rPr>
              <a:t>结合教材</a:t>
            </a:r>
            <a:r>
              <a:rPr lang="en-US" sz="2400" b="0" dirty="0">
                <a:latin typeface="华文新魏" panose="02010800040101010101" pitchFamily="2" charset="-122"/>
                <a:ea typeface="华文新魏" panose="02010800040101010101" pitchFamily="2" charset="-122"/>
              </a:rPr>
              <a:t>1</a:t>
            </a:r>
            <a:r>
              <a:rPr lang="zh-CN" sz="2400" b="0" dirty="0">
                <a:latin typeface="华文新魏" panose="02010800040101010101" pitchFamily="2" charset="-122"/>
                <a:ea typeface="华文新魏" panose="02010800040101010101" pitchFamily="2" charset="-122"/>
                <a:cs typeface="Times New Roman" panose="02020603050405020304" charset="0"/>
              </a:rPr>
              <a:t>57页历史纵横</a:t>
            </a:r>
            <a:r>
              <a:rPr lang="zh-CN" sz="2400" b="0" dirty="0">
                <a:latin typeface="华文新魏" panose="02010800040101010101" pitchFamily="2" charset="-122"/>
                <a:ea typeface="华文新魏" panose="02010800040101010101" pitchFamily="2" charset="-122"/>
              </a:rPr>
              <a:t>“银元之战”“米棉之战”思考上海物价上涨的原因是什么，并分析“两白（米、棉）一黑（炭）”之战胜利的意义。</a:t>
            </a:r>
            <a:endParaRPr lang="zh-CN" altLang="en-US" sz="2400" dirty="0">
              <a:latin typeface="华文新魏" panose="02010800040101010101" pitchFamily="2" charset="-122"/>
              <a:ea typeface="华文新魏" panose="02010800040101010101" pitchFamily="2" charset="-122"/>
            </a:endParaRPr>
          </a:p>
        </p:txBody>
      </p:sp>
      <p:sp>
        <p:nvSpPr>
          <p:cNvPr id="2" name="文本框 1"/>
          <p:cNvSpPr txBox="1"/>
          <p:nvPr/>
        </p:nvSpPr>
        <p:spPr>
          <a:xfrm>
            <a:off x="432560" y="1721485"/>
            <a:ext cx="10476740" cy="2809552"/>
          </a:xfrm>
          <a:prstGeom prst="rect">
            <a:avLst/>
          </a:prstGeom>
          <a:noFill/>
          <a:ln w="9525">
            <a:noFill/>
          </a:ln>
        </p:spPr>
        <p:txBody>
          <a:bodyPr wrap="square">
            <a:spAutoFit/>
          </a:bodyPr>
          <a:lstStyle/>
          <a:p>
            <a:pPr indent="259080">
              <a:lnSpc>
                <a:spcPct val="150000"/>
              </a:lnSpc>
            </a:pPr>
            <a:r>
              <a:rPr lang="zh-CN" sz="2400" b="0" dirty="0">
                <a:solidFill>
                  <a:srgbClr val="0000FF"/>
                </a:solidFill>
                <a:latin typeface="华文新魏" panose="02010800040101010101" pitchFamily="2" charset="-122"/>
                <a:ea typeface="华文新魏" panose="02010800040101010101" pitchFamily="2" charset="-122"/>
              </a:rPr>
              <a:t>原因：敌对势力的干预；不法商人的操纵；多年战争造成的物资相对匮乏；国民党统治后期的金融掠夺等；</a:t>
            </a:r>
          </a:p>
          <a:p>
            <a:pPr indent="259080">
              <a:lnSpc>
                <a:spcPct val="150000"/>
              </a:lnSpc>
            </a:pPr>
            <a:r>
              <a:rPr lang="zh-CN" sz="2400" b="0" dirty="0">
                <a:solidFill>
                  <a:srgbClr val="0000FF"/>
                </a:solidFill>
                <a:latin typeface="华文新魏" panose="02010800040101010101" pitchFamily="2" charset="-122"/>
                <a:ea typeface="华文新魏" panose="02010800040101010101" pitchFamily="2" charset="-122"/>
              </a:rPr>
              <a:t>影响：中央政府平抑了物价，掌握了市场的主动权，安定了民心，有利于经济的恢复和政权的巩固。同时统一了财经，成为后来向社会自主义过渡及计划经济体制建立创造了条件。</a:t>
            </a:r>
            <a:endParaRPr lang="zh-CN" altLang="en-US" sz="2400" dirty="0">
              <a:latin typeface="华文新魏" panose="02010800040101010101" pitchFamily="2" charset="-122"/>
              <a:ea typeface="华文新魏" panose="020108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25c3e02d-bfc7-447d-a4ab-b37480c1c945}"/>
</p:tagLst>
</file>

<file path=ppt/tags/tag2.xml><?xml version="1.0" encoding="utf-8"?>
<p:tagLst xmlns:a="http://schemas.openxmlformats.org/drawingml/2006/main" xmlns:r="http://schemas.openxmlformats.org/officeDocument/2006/relationships" xmlns:p="http://schemas.openxmlformats.org/presentationml/2006/main">
  <p:tag name="KSO_WM_UNIT_TABLE_BEAUTIFY" val="smartTable{25c3e02d-bfc7-447d-a4ab-b37480c1c945}"/>
</p:tagLst>
</file>

<file path=ppt/tags/tag3.xml><?xml version="1.0" encoding="utf-8"?>
<p:tagLst xmlns:a="http://schemas.openxmlformats.org/drawingml/2006/main" xmlns:r="http://schemas.openxmlformats.org/officeDocument/2006/relationships" xmlns:p="http://schemas.openxmlformats.org/presentationml/2006/main">
  <p:tag name="KSO_WM_UNIT_TABLE_BEAUTIFY" val="smartTable{25c3e02d-bfc7-447d-a4ab-b37480c1c945}"/>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TotalTime>
  <Words>1621</Words>
  <Application>Microsoft Office PowerPoint</Application>
  <PresentationFormat>宽屏</PresentationFormat>
  <Paragraphs>95</Paragraphs>
  <Slides>15</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15</vt:i4>
      </vt:variant>
    </vt:vector>
  </HeadingPairs>
  <TitlesOfParts>
    <vt:vector size="22" baseType="lpstr">
      <vt:lpstr>等线</vt:lpstr>
      <vt:lpstr>等线 Light</vt:lpstr>
      <vt:lpstr>黑体</vt:lpstr>
      <vt:lpstr>华文新魏</vt:lpstr>
      <vt:lpstr>宋体</vt:lpstr>
      <vt:lpstr>Arial</vt:lpstr>
      <vt:lpstr>Office 主题​​</vt:lpstr>
      <vt:lpstr>中华人民共和国史（现代史）发展线索</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褚 健</dc:creator>
  <cp:lastModifiedBy>褚 健</cp:lastModifiedBy>
  <cp:revision>34</cp:revision>
  <dcterms:created xsi:type="dcterms:W3CDTF">2021-09-12T12:16:00Z</dcterms:created>
  <dcterms:modified xsi:type="dcterms:W3CDTF">2021-09-14T07:55:45Z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AC4D92ADFE594084913A3DB8C67D08AE</vt:lpwstr>
  </property>
  <property fmtid="{D5CDD505-2E9C-101B-9397-08002B2CF9AE}" pid="3" name="KSOProductBuildVer">
    <vt:lpwstr>2052-11.1.0.10700</vt:lpwstr>
  </property>
</Properties>
</file>