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66" r:id="rId3"/>
    <p:sldId id="265" r:id="rId4"/>
    <p:sldId id="264" r:id="rId5"/>
    <p:sldId id="263" r:id="rId6"/>
    <p:sldId id="262" r:id="rId7"/>
    <p:sldId id="261" r:id="rId8"/>
    <p:sldId id="260" r:id="rId9"/>
    <p:sldId id="273" r:id="rId10"/>
    <p:sldId id="259" r:id="rId11"/>
    <p:sldId id="258" r:id="rId12"/>
    <p:sldId id="257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7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 snapToGrid="0">
      <p:cViewPr varScale="1">
        <p:scale>
          <a:sx n="69" d="100"/>
          <a:sy n="69" d="100"/>
        </p:scale>
        <p:origin x="2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723AB-98F3-46E5-B1FE-3DB3456B34E2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167E7-3BCA-463C-8F0F-456E4F556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1040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167E7-3BCA-463C-8F0F-456E4F5564C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712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167E7-3BCA-463C-8F0F-456E4F5564C5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220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31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22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384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852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27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386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035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154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452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455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375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2A4D-7EF7-4AA6-93A1-F9A094FD4E37}" type="datetimeFigureOut">
              <a:rPr lang="zh-CN" altLang="en-US" smtClean="0"/>
              <a:t>2021-9-16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1E2D7-EF60-49FF-8A75-DE2203887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451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299886" y="897567"/>
            <a:ext cx="7189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第六单元</a:t>
            </a:r>
            <a:r>
              <a:rPr lang="en-US" altLang="zh-CN" sz="32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r>
              <a:rPr lang="zh-CN" altLang="en-US" sz="32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辛亥革命与中华民国的建立</a:t>
            </a:r>
            <a:endParaRPr lang="zh-CN" altLang="en-US" sz="32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24546" y="2165313"/>
            <a:ext cx="7340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讲 辛亥革命与北洋军阀的统治</a:t>
            </a:r>
            <a:endParaRPr lang="zh-CN" altLang="en-US" sz="3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42283" y="3484030"/>
            <a:ext cx="859722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课 辛亥革命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ts val="1200"/>
              </a:spcBef>
            </a:pP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课 北洋军阀统治时期的政治、经济与文化</a:t>
            </a:r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04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武昌起义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36419" y="1597459"/>
            <a:ext cx="10379765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武昌起义</a:t>
            </a:r>
            <a:r>
              <a:rPr lang="zh-CN" altLang="en-US" b="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b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1911</a:t>
            </a:r>
            <a:r>
              <a:rPr lang="zh-CN" altLang="en-US" b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b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b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月，四川保路运动</a:t>
            </a:r>
            <a:endParaRPr lang="en-US" altLang="zh-CN" b="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3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</a:t>
            </a:r>
            <a:r>
              <a:rPr lang="en-US" altLang="zh-CN" sz="3000" b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1911</a:t>
            </a:r>
            <a:r>
              <a:rPr lang="zh-CN" altLang="en-US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日，革命党人率先发难；</a:t>
            </a:r>
            <a:endParaRPr lang="en-US" altLang="zh-CN" sz="30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8</a:t>
            </a:r>
            <a:r>
              <a:rPr lang="zh-CN" altLang="en-US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小时</a:t>
            </a:r>
            <a:r>
              <a:rPr lang="en-US" altLang="zh-CN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占领湖广</a:t>
            </a:r>
            <a:r>
              <a:rPr lang="zh-CN" altLang="en-US" sz="3000" b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总督府，黎元洪为都督；</a:t>
            </a:r>
            <a:endParaRPr lang="en-US" altLang="zh-CN" sz="30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1</a:t>
            </a:r>
            <a:r>
              <a:rPr lang="zh-CN" altLang="en-US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个月</a:t>
            </a:r>
            <a:r>
              <a:rPr lang="en-US" altLang="zh-CN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全国十几个省相继宣布独立；</a:t>
            </a:r>
            <a:endParaRPr lang="en-US" altLang="zh-CN" sz="30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80</a:t>
            </a:r>
            <a:r>
              <a:rPr lang="zh-CN" altLang="en-US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天</a:t>
            </a:r>
            <a:r>
              <a:rPr lang="en-US" altLang="zh-CN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000" b="0" dirty="0">
                <a:latin typeface="黑体" panose="02010609060101010101" pitchFamily="49" charset="-122"/>
                <a:ea typeface="黑体" panose="02010609060101010101" pitchFamily="49" charset="-122"/>
              </a:rPr>
              <a:t>中华民国建立。</a:t>
            </a:r>
          </a:p>
        </p:txBody>
      </p:sp>
    </p:spTree>
    <p:extLst>
      <p:ext uri="{BB962C8B-B14F-4D97-AF65-F5344CB8AC3E}">
        <p14:creationId xmlns:p14="http://schemas.microsoft.com/office/powerpoint/2010/main" val="93313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武昌起义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4854" y="737168"/>
            <a:ext cx="1140229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保路运动</a:t>
            </a:r>
            <a:r>
              <a:rPr lang="zh-CN" altLang="en-US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又称</a:t>
            </a:r>
            <a:r>
              <a:rPr lang="zh-CN" altLang="en-US" sz="2800" b="1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铁路风潮</a:t>
            </a:r>
            <a:r>
              <a:rPr lang="zh-CN" altLang="en-US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en-US" altLang="zh-CN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1910</a:t>
            </a:r>
            <a:r>
              <a:rPr lang="zh-CN" altLang="en-US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年（宣统二年），英法德美四国银行团逼清政府订立借款修路合同。</a:t>
            </a:r>
            <a:r>
              <a:rPr lang="en-US" altLang="zh-CN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1911</a:t>
            </a:r>
            <a:r>
              <a:rPr lang="zh-CN" altLang="en-US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年</a:t>
            </a:r>
            <a:r>
              <a:rPr lang="en-US" altLang="zh-CN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月</a:t>
            </a:r>
            <a:r>
              <a:rPr lang="en-US" altLang="zh-CN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日，清政府为了向四国银行团借款用来镇压革命，在邮传大臣盛宣怀的策动下，宣布</a:t>
            </a:r>
            <a:r>
              <a:rPr lang="zh-CN" altLang="en-US" sz="2800" b="1" i="0" dirty="0" smtClean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“铁路国有”</a:t>
            </a:r>
            <a:r>
              <a:rPr lang="zh-CN" altLang="en-US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政策，将已归商办的川汉、粤汉铁路收归国有。四川修筑铁路的股东，不仅来自绅士、商人、地主，还有农民，而且农民购买的股份占很大比例。</a:t>
            </a:r>
            <a:r>
              <a:rPr lang="zh-CN" altLang="en-US" sz="2800" b="1" i="0" dirty="0" smtClean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清政府颁布 “铁路国有”政策以后，收回了路权，但没有退还补偿先前民间资本的投入，</a:t>
            </a:r>
            <a:r>
              <a:rPr lang="zh-CN" altLang="en-US" sz="2800" b="0" i="0" dirty="0" smtClean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因此招致了四川各阶层，尤其是广大城乡劳动人民的反对，从而掀起了轰轰烈烈的保路运动。清政府为了镇压革命，不惜丧失国家主权，将铁路收归国有，且大肆派兵屠杀保路人士，通过此举，全国人民充分看清了清政府卖国求荣的本质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921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武昌起义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2561" y="694021"/>
            <a:ext cx="113468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   武昌起义总指挥吴兆麟说：“预收新军全体来归之效，非黎元洪资望不可。</a:t>
            </a:r>
            <a:r>
              <a:rPr lang="en-US" altLang="zh-CN" sz="28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……</a:t>
            </a:r>
            <a:r>
              <a:rPr lang="zh-CN" altLang="en-US" sz="28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借黎元洪之名以号召天下，一则使各省可表同情，二则使外人不敢轻视。”</a:t>
            </a:r>
            <a:endParaRPr lang="zh-CN" altLang="en-US" sz="2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2563" y="2456200"/>
            <a:ext cx="113468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武昌起义的爆发却带有一定的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偶然性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在此也未能坐镇有能够服众的领导。占领武昌城后，群龙无首。黄兴等有影响的同盟会领导人都不在武昌。文学社和共进会的领导人刘公、孙武等领导人或逃或伤。其他革命党人也资历尚浅，难以服众。没有领导核心，革命成果难以保持。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2562" y="4377796"/>
            <a:ext cx="113468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黎元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洪非是传统腐朽的军人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，精于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军事，为人厚重，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尚称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开明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新军士兵和商界都有对他有好感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。在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考虑都督人选时，只注重“地方资望，为国内所推重”，而不甚计较其与革命的关系如何，立宪派或是封建官僚。在这种情况下，黎成了天然的都督人选。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8966" y="1915845"/>
            <a:ext cx="12034064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部分政权掌握在立宪派，封建官僚手中。反映了革命派的妥协性、软弱性。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199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中华民国的建立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31800" y="949325"/>
            <a:ext cx="2262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CN" altLang="en-US" sz="3200" dirty="0">
                <a:solidFill>
                  <a:srgbClr val="FF0000"/>
                </a:solidFill>
                <a:latin typeface="+mn-ea"/>
                <a:ea typeface="+mn-ea"/>
              </a:rPr>
              <a:t>民国建立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693987" y="1176338"/>
            <a:ext cx="2057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600" dirty="0">
                <a:latin typeface="+mn-ea"/>
                <a:ea typeface="+mn-ea"/>
              </a:rPr>
              <a:t>时间：</a:t>
            </a:r>
            <a:endParaRPr lang="zh-CN" altLang="en-US" sz="3600" dirty="0">
              <a:latin typeface="+mn-ea"/>
              <a:ea typeface="+mn-ea"/>
              <a:hlinkClick r:id="rId2" action="ppaction://hlinksldjump"/>
            </a:endParaRPr>
          </a:p>
          <a:p>
            <a:pPr>
              <a:defRPr/>
            </a:pPr>
            <a:r>
              <a:rPr lang="zh-CN" altLang="en-US" sz="3600" dirty="0">
                <a:latin typeface="+mn-ea"/>
                <a:ea typeface="+mn-ea"/>
              </a:rPr>
              <a:t>总统：</a:t>
            </a:r>
            <a:endParaRPr lang="zh-CN" altLang="en-US" sz="3600" dirty="0">
              <a:latin typeface="+mn-ea"/>
              <a:ea typeface="+mn-ea"/>
              <a:hlinkClick r:id="rId2" action="ppaction://hlinksldjump"/>
            </a:endParaRPr>
          </a:p>
          <a:p>
            <a:pPr>
              <a:defRPr/>
            </a:pPr>
            <a:r>
              <a:rPr lang="zh-CN" altLang="en-US" sz="3600" dirty="0">
                <a:latin typeface="+mn-ea"/>
                <a:ea typeface="+mn-ea"/>
              </a:rPr>
              <a:t>国旗：</a:t>
            </a:r>
            <a:endParaRPr lang="zh-CN" altLang="en-US" sz="3600" dirty="0">
              <a:latin typeface="+mn-ea"/>
              <a:ea typeface="+mn-ea"/>
              <a:hlinkClick r:id="rId2" action="ppaction://hlinksldjump"/>
            </a:endParaRPr>
          </a:p>
          <a:p>
            <a:pPr>
              <a:defRPr/>
            </a:pPr>
            <a:r>
              <a:rPr lang="zh-CN" altLang="en-US" sz="3600" dirty="0">
                <a:latin typeface="+mn-ea"/>
                <a:ea typeface="+mn-ea"/>
              </a:rPr>
              <a:t>国都：</a:t>
            </a:r>
            <a:endParaRPr lang="zh-CN" altLang="en-US" sz="3600" dirty="0">
              <a:latin typeface="+mn-ea"/>
              <a:ea typeface="+mn-ea"/>
              <a:hlinkClick r:id="rId2" action="ppaction://hlinksldjump"/>
            </a:endParaRPr>
          </a:p>
          <a:p>
            <a:pPr>
              <a:defRPr/>
            </a:pPr>
            <a:r>
              <a:rPr lang="zh-CN" altLang="en-US" sz="3600" dirty="0">
                <a:latin typeface="+mn-ea"/>
                <a:ea typeface="+mn-ea"/>
              </a:rPr>
              <a:t>法律：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133849" y="1187451"/>
            <a:ext cx="3470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200" dirty="0">
                <a:latin typeface="+mn-ea"/>
                <a:ea typeface="+mn-ea"/>
              </a:rPr>
              <a:t>1912</a:t>
            </a:r>
            <a:r>
              <a:rPr lang="zh-CN" altLang="en-US" sz="3200" dirty="0">
                <a:latin typeface="+mn-ea"/>
                <a:ea typeface="+mn-ea"/>
              </a:rPr>
              <a:t>年</a:t>
            </a:r>
            <a:r>
              <a:rPr lang="en-US" altLang="zh-CN" sz="3200" dirty="0">
                <a:latin typeface="+mn-ea"/>
                <a:ea typeface="+mn-ea"/>
              </a:rPr>
              <a:t>1</a:t>
            </a:r>
            <a:r>
              <a:rPr lang="zh-CN" altLang="en-US" sz="3200" dirty="0">
                <a:latin typeface="+mn-ea"/>
                <a:ea typeface="+mn-ea"/>
              </a:rPr>
              <a:t>月</a:t>
            </a:r>
            <a:r>
              <a:rPr lang="en-US" altLang="zh-CN" sz="3200" dirty="0">
                <a:latin typeface="+mn-ea"/>
                <a:ea typeface="+mn-ea"/>
              </a:rPr>
              <a:t>1</a:t>
            </a:r>
            <a:r>
              <a:rPr lang="zh-CN" altLang="en-US" sz="3200" dirty="0">
                <a:latin typeface="+mn-ea"/>
                <a:ea typeface="+mn-ea"/>
              </a:rPr>
              <a:t>日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133849" y="1771651"/>
            <a:ext cx="19605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200" dirty="0">
                <a:solidFill>
                  <a:srgbClr val="FF0000"/>
                </a:solidFill>
                <a:latin typeface="+mn-ea"/>
                <a:ea typeface="+mn-ea"/>
              </a:rPr>
              <a:t>孙中山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156074" y="2305051"/>
            <a:ext cx="15351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200" dirty="0">
                <a:latin typeface="+mn-ea"/>
                <a:ea typeface="+mn-ea"/>
              </a:rPr>
              <a:t>五色旗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133849" y="2838451"/>
            <a:ext cx="18748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200" dirty="0">
                <a:latin typeface="+mn-ea"/>
                <a:ea typeface="+mn-ea"/>
              </a:rPr>
              <a:t> </a:t>
            </a:r>
            <a:r>
              <a:rPr lang="zh-CN" altLang="en-US" sz="3200" dirty="0">
                <a:solidFill>
                  <a:srgbClr val="FF0000"/>
                </a:solidFill>
                <a:latin typeface="+mn-ea"/>
                <a:ea typeface="+mn-ea"/>
              </a:rPr>
              <a:t>南 京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118768" y="3371851"/>
            <a:ext cx="4725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200" dirty="0">
                <a:latin typeface="+mn-ea"/>
                <a:ea typeface="+mn-ea"/>
              </a:rPr>
              <a:t>《</a:t>
            </a:r>
            <a:r>
              <a:rPr lang="zh-CN" altLang="en-US" sz="3200" dirty="0">
                <a:latin typeface="+mn-ea"/>
                <a:ea typeface="+mn-ea"/>
              </a:rPr>
              <a:t>中华民国临时约法</a:t>
            </a:r>
            <a:r>
              <a:rPr lang="en-US" altLang="zh-CN" sz="3200" dirty="0">
                <a:latin typeface="+mn-ea"/>
                <a:ea typeface="+mn-ea"/>
              </a:rPr>
              <a:t>》</a:t>
            </a:r>
            <a:endParaRPr lang="zh-CN" altLang="en-US" sz="3200" dirty="0">
              <a:latin typeface="+mn-ea"/>
              <a:ea typeface="+mn-ea"/>
            </a:endParaRPr>
          </a:p>
        </p:txBody>
      </p:sp>
      <p:pic>
        <p:nvPicPr>
          <p:cNvPr id="10" name="Picture 13" descr="mg12-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92"/>
          <a:stretch>
            <a:fillRect/>
          </a:stretch>
        </p:blipFill>
        <p:spPr bwMode="auto">
          <a:xfrm>
            <a:off x="8215313" y="1319787"/>
            <a:ext cx="295275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33387" y="3971925"/>
            <a:ext cx="226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CN" altLang="en-US" sz="3200" dirty="0">
                <a:solidFill>
                  <a:srgbClr val="FF0000"/>
                </a:solidFill>
                <a:latin typeface="+mn-ea"/>
                <a:ea typeface="+mn-ea"/>
              </a:rPr>
              <a:t>清帝退位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50156" y="4632326"/>
            <a:ext cx="1015126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dirty="0">
                <a:latin typeface="+mn-ea"/>
                <a:ea typeface="+mn-ea"/>
              </a:rPr>
              <a:t>1912</a:t>
            </a:r>
            <a:r>
              <a:rPr lang="zh-CN" altLang="en-US" sz="3200" dirty="0">
                <a:latin typeface="+mn-ea"/>
                <a:ea typeface="+mn-ea"/>
              </a:rPr>
              <a:t>年</a:t>
            </a:r>
            <a:r>
              <a:rPr lang="en-US" altLang="zh-CN" sz="3200" dirty="0">
                <a:latin typeface="+mn-ea"/>
                <a:ea typeface="+mn-ea"/>
              </a:rPr>
              <a:t>2</a:t>
            </a:r>
            <a:r>
              <a:rPr lang="zh-CN" altLang="en-US" sz="3200" dirty="0">
                <a:latin typeface="+mn-ea"/>
                <a:ea typeface="+mn-ea"/>
              </a:rPr>
              <a:t>月，清帝退位，帝制终结；</a:t>
            </a:r>
            <a:endParaRPr lang="en-US" altLang="zh-CN" sz="3200" dirty="0">
              <a:latin typeface="+mn-ea"/>
              <a:ea typeface="+mn-ea"/>
            </a:endParaRPr>
          </a:p>
          <a:p>
            <a:pPr>
              <a:defRPr/>
            </a:pPr>
            <a:r>
              <a:rPr lang="en-US" altLang="zh-CN" sz="3200" dirty="0">
                <a:latin typeface="+mn-ea"/>
                <a:ea typeface="+mn-ea"/>
              </a:rPr>
              <a:t>1912</a:t>
            </a:r>
            <a:r>
              <a:rPr lang="zh-CN" altLang="en-US" sz="3200" dirty="0">
                <a:latin typeface="+mn-ea"/>
                <a:ea typeface="+mn-ea"/>
              </a:rPr>
              <a:t>年</a:t>
            </a:r>
            <a:r>
              <a:rPr lang="en-US" altLang="zh-CN" sz="3200" dirty="0">
                <a:latin typeface="+mn-ea"/>
                <a:ea typeface="+mn-ea"/>
              </a:rPr>
              <a:t>3</a:t>
            </a:r>
            <a:r>
              <a:rPr lang="zh-CN" altLang="en-US" sz="3200" dirty="0">
                <a:latin typeface="+mn-ea"/>
                <a:ea typeface="+mn-ea"/>
              </a:rPr>
              <a:t>月，袁世凯在北京就任临时大总统，辛亥革命成果被窃取。</a:t>
            </a:r>
          </a:p>
        </p:txBody>
      </p:sp>
    </p:spTree>
    <p:extLst>
      <p:ext uri="{BB962C8B-B14F-4D97-AF65-F5344CB8AC3E}">
        <p14:creationId xmlns:p14="http://schemas.microsoft.com/office/powerpoint/2010/main" val="288722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中华民国的建立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49381" y="1308248"/>
            <a:ext cx="9968769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GB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材料一</a:t>
            </a:r>
            <a:r>
              <a:rPr lang="zh-CN" altLang="en-US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</a:t>
            </a:r>
            <a:r>
              <a:rPr lang="zh-CN" altLang="en-GB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中华民国之主权，属于</a:t>
            </a:r>
            <a:r>
              <a:rPr lang="zh-CN" altLang="en-GB" sz="280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国</a:t>
            </a:r>
            <a:r>
              <a:rPr lang="zh-CN" altLang="en-GB" sz="280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民</a:t>
            </a:r>
            <a:r>
              <a:rPr lang="zh-CN" altLang="en-GB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全体。</a:t>
            </a:r>
            <a:endParaRPr lang="zh-CN" altLang="en-US" sz="2800">
              <a:solidFill>
                <a:srgbClr val="0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49382" y="2001985"/>
            <a:ext cx="1194261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材料二：中华民国人民一律</a:t>
            </a:r>
            <a:r>
              <a:rPr lang="zh-CN" altLang="en-US" sz="280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平等</a:t>
            </a:r>
            <a:r>
              <a:rPr lang="zh-CN" altLang="en-US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，无种族阶级宗教之区别。人民享有各项</a:t>
            </a:r>
            <a:r>
              <a:rPr lang="zh-CN" altLang="en-US" sz="280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自由权</a:t>
            </a:r>
            <a:r>
              <a:rPr lang="zh-CN" altLang="en-US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。 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49382" y="3068785"/>
            <a:ext cx="1170832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dirty="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材料三：中华民国之</a:t>
            </a:r>
            <a:r>
              <a:rPr lang="zh-CN" altLang="en-US" sz="28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立法</a:t>
            </a:r>
            <a:r>
              <a:rPr lang="zh-CN" altLang="en-US" sz="2800" dirty="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权，以参议院行之。临时大总统代表临时政府，总揽</a:t>
            </a:r>
            <a:r>
              <a:rPr lang="zh-CN" altLang="en-US" sz="28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政务</a:t>
            </a:r>
            <a:r>
              <a:rPr lang="zh-CN" altLang="en-US" sz="2800" dirty="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r>
              <a:rPr lang="zh-CN" altLang="en-US" sz="28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法院</a:t>
            </a:r>
            <a:r>
              <a:rPr lang="zh-CN" altLang="en-US" sz="2800" dirty="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法官独立审判，不受上级官厅之干涉。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49382" y="4584848"/>
            <a:ext cx="1174357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材料四：</a:t>
            </a:r>
            <a:r>
              <a:rPr lang="zh-CN" altLang="en-US" sz="280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国务员</a:t>
            </a:r>
            <a:r>
              <a:rPr lang="en-US" altLang="zh-CN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(</a:t>
            </a:r>
            <a:r>
              <a:rPr lang="zh-CN" altLang="en-US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指国务总理及各部总长</a:t>
            </a:r>
            <a:r>
              <a:rPr lang="en-US" altLang="zh-CN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)</a:t>
            </a:r>
            <a:r>
              <a:rPr lang="zh-CN" altLang="en-US" sz="280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辅佐临时大总统，负其责任。参议院对于临时大总统，认为有谍叛行为时，得以总员四分之三以上之出席，出席员三分之二以上可决弹劾之。</a:t>
            </a:r>
            <a:endParaRPr lang="en-US" altLang="zh-CN" sz="2800">
              <a:solidFill>
                <a:srgbClr val="0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283596" y="1365398"/>
            <a:ext cx="1638732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主权在民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7258196" y="2498873"/>
            <a:ext cx="1638732" cy="5222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自由平等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7283595" y="4061884"/>
            <a:ext cx="1638732" cy="5222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分权制衡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7258196" y="5622489"/>
            <a:ext cx="1638732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责任内阁</a:t>
            </a:r>
          </a:p>
        </p:txBody>
      </p:sp>
      <p:sp>
        <p:nvSpPr>
          <p:cNvPr id="11" name="矩形 10"/>
          <p:cNvSpPr/>
          <p:nvPr/>
        </p:nvSpPr>
        <p:spPr>
          <a:xfrm>
            <a:off x="2579151" y="612557"/>
            <a:ext cx="708403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3000" b="1" spc="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3000" b="1" spc="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中华民国临时约法</a:t>
            </a:r>
            <a:r>
              <a:rPr lang="en-US" altLang="zh-CN" sz="3000" b="1" spc="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3000" b="1" spc="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体现的原则</a:t>
            </a:r>
            <a:endParaRPr lang="zh-CN" altLang="en-US" sz="3000" b="1" spc="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27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中华民国的建立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72799" y="1461655"/>
            <a:ext cx="15113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1" lang="zh-CN" altLang="en-US" sz="3000" b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内容：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15636" y="3739250"/>
            <a:ext cx="25558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1" lang="en-US" altLang="zh-CN" sz="3000" b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kumimoji="1" lang="zh-CN" altLang="en-US" sz="3000" b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意义：</a:t>
            </a:r>
            <a:r>
              <a:rPr kumimoji="1" lang="zh-CN" altLang="en-US" sz="3000" b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87235" y="3723375"/>
            <a:ext cx="10147993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3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具有</a:t>
            </a:r>
            <a:r>
              <a:rPr kumimoji="1" lang="zh-CN" altLang="en-US" sz="3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反对封建专制制度</a:t>
            </a:r>
            <a:r>
              <a:rPr kumimoji="1" lang="zh-CN" altLang="en-US" sz="3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的进步意义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3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是第一部具有资产阶级共和国性质的</a:t>
            </a:r>
            <a:r>
              <a:rPr kumimoji="1" lang="zh-CN" altLang="en-US" sz="30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国家临时</a:t>
            </a:r>
            <a:r>
              <a:rPr kumimoji="1" lang="zh-CN" altLang="en-US" sz="3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大法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815811" y="2175145"/>
            <a:ext cx="74390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0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近代中国第一部资产阶级性质的民主宪法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72799" y="2154508"/>
            <a:ext cx="16573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000" b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性质：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598199" y="2964845"/>
            <a:ext cx="14859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3000" b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目的：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815811" y="2964845"/>
            <a:ext cx="70929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3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限制袁世凯独裁，维护共和制度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815811" y="1456893"/>
            <a:ext cx="1037618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000" dirty="0">
                <a:latin typeface="黑体" panose="02010609060101010101" pitchFamily="49" charset="-122"/>
                <a:ea typeface="黑体" panose="02010609060101010101" pitchFamily="49" charset="-122"/>
              </a:rPr>
              <a:t>体现了人民主权、自由平等、分权制衡等资产阶级民主思想</a:t>
            </a:r>
          </a:p>
        </p:txBody>
      </p:sp>
    </p:spTree>
    <p:extLst>
      <p:ext uri="{BB962C8B-B14F-4D97-AF65-F5344CB8AC3E}">
        <p14:creationId xmlns:p14="http://schemas.microsoft.com/office/powerpoint/2010/main" val="292804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"/>
          <p:cNvSpPr txBox="1">
            <a:spLocks noChangeArrowheads="1"/>
          </p:cNvSpPr>
          <p:nvPr/>
        </p:nvSpPr>
        <p:spPr bwMode="auto">
          <a:xfrm>
            <a:off x="253999" y="652463"/>
            <a:ext cx="11716327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b="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有人说辛亥革命无疑是中国政治现代化进程中一个质的飞跃，有人评价辛亥革命是“有花无果恨悠悠”，你如何评价辛亥革命？</a:t>
            </a:r>
          </a:p>
        </p:txBody>
      </p:sp>
      <p:sp>
        <p:nvSpPr>
          <p:cNvPr id="3" name="文本框 4"/>
          <p:cNvSpPr txBox="1">
            <a:spLocks noChangeArrowheads="1"/>
          </p:cNvSpPr>
          <p:nvPr/>
        </p:nvSpPr>
        <p:spPr bwMode="auto">
          <a:xfrm>
            <a:off x="4592782" y="1934717"/>
            <a:ext cx="2243138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>
                <a:solidFill>
                  <a:srgbClr val="FF0000"/>
                </a:solidFill>
              </a:rPr>
              <a:t>成功</a:t>
            </a:r>
            <a:r>
              <a:rPr lang="en-US" altLang="zh-CN">
                <a:solidFill>
                  <a:srgbClr val="FF0000"/>
                </a:solidFill>
              </a:rPr>
              <a:t>or</a:t>
            </a:r>
            <a:r>
              <a:rPr lang="zh-CN" altLang="en-US">
                <a:solidFill>
                  <a:srgbClr val="FF0000"/>
                </a:solidFill>
              </a:rPr>
              <a:t>失败</a:t>
            </a:r>
          </a:p>
        </p:txBody>
      </p:sp>
      <p:sp>
        <p:nvSpPr>
          <p:cNvPr id="4" name="文本框 5"/>
          <p:cNvSpPr txBox="1">
            <a:spLocks noChangeArrowheads="1"/>
          </p:cNvSpPr>
          <p:nvPr/>
        </p:nvSpPr>
        <p:spPr bwMode="auto">
          <a:xfrm>
            <a:off x="914400" y="2694709"/>
            <a:ext cx="1076498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解题分析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对于影响或评价类，可从四种角度进行分析：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    ①辨证角度：积极和消极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    ②社会角度：政治、经济、思想等角度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    ③时间范畴：对当时和后世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    ④区域范围：对本地和世界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影响</a:t>
            </a:r>
            <a:endParaRPr lang="zh-CN" altLang="en-US" sz="4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108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影响</a:t>
            </a:r>
            <a:endParaRPr lang="zh-CN" altLang="en-US" sz="4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Rectangle 3"/>
          <p:cNvSpPr>
            <a:spLocks noRot="1" noChangeArrowheads="1"/>
          </p:cNvSpPr>
          <p:nvPr/>
        </p:nvSpPr>
        <p:spPr bwMode="auto">
          <a:xfrm>
            <a:off x="250824" y="1009939"/>
            <a:ext cx="11705337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宋体" panose="02010600030101010101" pitchFamily="2" charset="-122"/>
                <a:ea typeface="楷体_GB2312" panose="02010609030101010101" pitchFamily="49" charset="-122"/>
              </a:rPr>
              <a:t>  材料一：辛亥革命开创了完全意义上的近代民族民主革命</a:t>
            </a:r>
            <a:r>
              <a:rPr lang="en-US" altLang="zh-CN" sz="2800">
                <a:latin typeface="宋体" panose="02010600030101010101" pitchFamily="2" charset="-122"/>
                <a:ea typeface="楷体_GB2312" panose="02010609030101010101" pitchFamily="49" charset="-122"/>
              </a:rPr>
              <a:t>……</a:t>
            </a:r>
            <a:r>
              <a:rPr lang="zh-CN" altLang="en-US" sz="2800">
                <a:latin typeface="宋体" panose="02010600030101010101" pitchFamily="2" charset="-122"/>
                <a:ea typeface="楷体_GB2312" panose="02010609030101010101" pitchFamily="49" charset="-122"/>
              </a:rPr>
              <a:t>为中国革命的进步打开了闸门，使反动统治秩序再也无法稳定下来。</a:t>
            </a:r>
            <a:endParaRPr lang="en-US" altLang="zh-CN" sz="2800">
              <a:latin typeface="宋体" panose="02010600030101010101" pitchFamily="2" charset="-122"/>
              <a:ea typeface="楷体_GB2312" panose="0201060903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宋体" panose="02010600030101010101" pitchFamily="2" charset="-122"/>
                <a:ea typeface="楷体_GB2312" panose="02010609030101010101" pitchFamily="49" charset="-122"/>
              </a:rPr>
              <a:t>  材料二：</a:t>
            </a:r>
            <a:r>
              <a:rPr lang="en-US" altLang="zh-CN" sz="2800">
                <a:latin typeface="宋体" panose="02010600030101010101" pitchFamily="2" charset="-122"/>
                <a:ea typeface="楷体_GB2312" panose="02010609030101010101" pitchFamily="49" charset="-122"/>
              </a:rPr>
              <a:t>1915</a:t>
            </a:r>
            <a:r>
              <a:rPr lang="zh-CN" altLang="en-US" sz="2800">
                <a:latin typeface="宋体" panose="02010600030101010101" pitchFamily="2" charset="-122"/>
                <a:ea typeface="楷体_GB2312" panose="02010609030101010101" pitchFamily="49" charset="-122"/>
              </a:rPr>
              <a:t>年，袁世凯公开复辟帝制，遭到全国人民的强烈反对，</a:t>
            </a:r>
            <a:r>
              <a:rPr lang="en-US" altLang="zh-CN" sz="2800">
                <a:latin typeface="宋体" panose="02010600030101010101" pitchFamily="2" charset="-122"/>
                <a:ea typeface="楷体_GB2312" panose="02010609030101010101" pitchFamily="49" charset="-122"/>
              </a:rPr>
              <a:t>83</a:t>
            </a:r>
            <a:r>
              <a:rPr lang="zh-CN" altLang="en-US" sz="2800">
                <a:latin typeface="宋体" panose="02010600030101010101" pitchFamily="2" charset="-122"/>
                <a:ea typeface="楷体_GB2312" panose="02010609030101010101" pitchFamily="49" charset="-122"/>
              </a:rPr>
              <a:t>天后被迫取消帝制。。</a:t>
            </a:r>
            <a:endParaRPr lang="en-US" altLang="zh-CN" sz="2800">
              <a:latin typeface="宋体" panose="02010600030101010101" pitchFamily="2" charset="-122"/>
              <a:ea typeface="楷体_GB2312" panose="0201060903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宋体" panose="02010600030101010101" pitchFamily="2" charset="-122"/>
                <a:ea typeface="楷体_GB2312" panose="02010609030101010101" pitchFamily="49" charset="-122"/>
              </a:rPr>
              <a:t>  材料三：“中国处在大规模的工业发展的前夜，商业也将大规模地发展起来，再过五十年我们将有许多上海。” </a:t>
            </a:r>
            <a:endParaRPr lang="en-US" altLang="zh-CN" sz="2800">
              <a:latin typeface="宋体" panose="02010600030101010101" pitchFamily="2" charset="-122"/>
              <a:ea typeface="楷体_GB2312" panose="0201060903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>
                <a:latin typeface="宋体" panose="02010600030101010101" pitchFamily="2" charset="-122"/>
                <a:ea typeface="楷体_GB2312" panose="02010609030101010101" pitchFamily="49" charset="-122"/>
              </a:rPr>
              <a:t>  材料四：辛亥革命后，民众都把辫子看成是甘心作清朝奴隶的标志，纷纷自行剪去；当时流行的服饰：中山装、西装、领带、皮鞋、礼帽</a:t>
            </a:r>
            <a:r>
              <a:rPr lang="en-US" altLang="zh-CN" sz="2800">
                <a:latin typeface="宋体" panose="02010600030101010101" pitchFamily="2" charset="-122"/>
                <a:ea typeface="楷体_GB2312" panose="02010609030101010101" pitchFamily="49" charset="-122"/>
              </a:rPr>
              <a:t>……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>
                <a:latin typeface="宋体" panose="02010600030101010101" pitchFamily="2" charset="-122"/>
                <a:ea typeface="楷体_GB2312" panose="02010609030101010101" pitchFamily="49" charset="-122"/>
              </a:rPr>
              <a:t>  </a:t>
            </a:r>
            <a:r>
              <a:rPr lang="zh-CN" altLang="en-US" sz="2800">
                <a:latin typeface="宋体" panose="02010600030101010101" pitchFamily="2" charset="-122"/>
                <a:ea typeface="楷体_GB2312" panose="02010609030101010101" pitchFamily="49" charset="-122"/>
              </a:rPr>
              <a:t>材料五：</a:t>
            </a:r>
            <a:r>
              <a:rPr lang="zh-CN" altLang="zh-CN" sz="2800">
                <a:latin typeface="宋体" panose="02010600030101010101" pitchFamily="2" charset="-122"/>
                <a:ea typeface="楷体_GB2312" panose="02010609030101010101" pitchFamily="49" charset="-122"/>
              </a:rPr>
              <a:t>正如列宁其时所预示："中国人民的革命斗争具有世界意义，因为它将给亚洲带来解放，使欧洲资产阶级的统治遭到破坏"。</a:t>
            </a:r>
            <a:endParaRPr lang="en-US" altLang="zh-CN" sz="2800">
              <a:latin typeface="宋体" panose="02010600030101010101" pitchFamily="2" charset="-122"/>
              <a:ea typeface="楷体_GB2312" panose="02010609030101010101" pitchFamily="49" charset="-122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192055" y="1256835"/>
            <a:ext cx="9822873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zh-CN" altLang="en-US" sz="3000" dirty="0">
                <a:solidFill>
                  <a:srgbClr val="FA0802"/>
                </a:solidFill>
                <a:latin typeface="+mn-ea"/>
                <a:ea typeface="+mn-ea"/>
              </a:rPr>
              <a:t> 政治</a:t>
            </a:r>
            <a:r>
              <a:rPr lang="zh-CN" altLang="en-US" sz="3000" dirty="0" smtClean="0">
                <a:solidFill>
                  <a:srgbClr val="FA0802"/>
                </a:solidFill>
                <a:latin typeface="+mn-ea"/>
                <a:ea typeface="+mn-ea"/>
              </a:rPr>
              <a:t>：开始</a:t>
            </a:r>
            <a:r>
              <a:rPr lang="zh-CN" altLang="en-US" sz="3000" dirty="0">
                <a:solidFill>
                  <a:srgbClr val="FA0802"/>
                </a:solidFill>
                <a:latin typeface="+mn-ea"/>
                <a:ea typeface="+mn-ea"/>
              </a:rPr>
              <a:t>比较完整意义上的反帝反封建的民族民主革命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230600" y="2085472"/>
            <a:ext cx="7571365" cy="5540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000" dirty="0">
                <a:solidFill>
                  <a:srgbClr val="FA0802"/>
                </a:solidFill>
                <a:latin typeface="+mn-ea"/>
                <a:ea typeface="+mn-ea"/>
              </a:rPr>
              <a:t> 思想：民主共和观念深入人心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230599" y="2885855"/>
            <a:ext cx="7571365" cy="5540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000" dirty="0">
                <a:solidFill>
                  <a:srgbClr val="FA0802"/>
                </a:solidFill>
                <a:latin typeface="+mn-ea"/>
                <a:ea typeface="+mn-ea"/>
              </a:rPr>
              <a:t> 经济：促进民族资本主义经济的进一步发展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251237" y="3681194"/>
            <a:ext cx="7550727" cy="5540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000" dirty="0">
                <a:solidFill>
                  <a:srgbClr val="FA0802"/>
                </a:solidFill>
                <a:latin typeface="+mn-ea"/>
                <a:ea typeface="+mn-ea"/>
              </a:rPr>
              <a:t> 社会：革除旧风，促进社会生活的近代化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230599" y="4471086"/>
            <a:ext cx="9464242" cy="5540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000" dirty="0">
                <a:solidFill>
                  <a:srgbClr val="FA0802"/>
                </a:solidFill>
                <a:latin typeface="+mn-ea"/>
                <a:ea typeface="+mn-ea"/>
              </a:rPr>
              <a:t> 世界：对亚洲各国的民族解放运动产生了广泛的影响</a:t>
            </a:r>
          </a:p>
        </p:txBody>
      </p:sp>
      <p:sp>
        <p:nvSpPr>
          <p:cNvPr id="14" name="矩形 13"/>
          <p:cNvSpPr/>
          <p:nvPr/>
        </p:nvSpPr>
        <p:spPr>
          <a:xfrm>
            <a:off x="1474262" y="5450288"/>
            <a:ext cx="778057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en-US" sz="3000" b="1" spc="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辛亥革命对中国近代化的作用</a:t>
            </a:r>
            <a:endParaRPr lang="zh-CN" altLang="en-US" sz="3000" b="1" spc="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68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0" grpId="0" animBg="1" autoUpdateAnimBg="0"/>
      <p:bldP spid="11" grpId="0" animBg="1" autoUpdateAnimBg="0"/>
      <p:bldP spid="12" grpId="0" animBg="1" autoUpdateAnimBg="0"/>
      <p:bldP spid="13" grpId="0" animBg="1" autoUpdateAnimBg="0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影响</a:t>
            </a:r>
            <a:endParaRPr lang="zh-CN" altLang="en-US" sz="4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3"/>
          <p:cNvSpPr>
            <a:spLocks noChangeArrowheads="1"/>
          </p:cNvSpPr>
          <p:nvPr/>
        </p:nvSpPr>
        <p:spPr bwMode="auto">
          <a:xfrm>
            <a:off x="152399" y="834724"/>
            <a:ext cx="11932637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latin typeface="楷体_GB2312" panose="02010609030101010101" pitchFamily="49" charset="-122"/>
                <a:ea typeface="楷体_GB2312" panose="02010609030101010101" pitchFamily="49" charset="-122"/>
              </a:rPr>
              <a:t>  材料一  凡革命以前所有满清政府与各国缔结之条约，民国均认为有效，至于条约期满而止</a:t>
            </a:r>
            <a:r>
              <a:rPr lang="en-US" altLang="zh-CN" sz="2800">
                <a:latin typeface="楷体_GB2312" panose="02010609030101010101" pitchFamily="49" charset="-122"/>
                <a:ea typeface="楷体_GB2312" panose="02010609030101010101" pitchFamily="49" charset="-122"/>
              </a:rPr>
              <a:t>……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endParaRPr lang="en-US" altLang="zh-CN" sz="2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latin typeface="楷体_GB2312" panose="02010609030101010101" pitchFamily="49" charset="-122"/>
                <a:ea typeface="楷体_GB2312" panose="02010609030101010101" pitchFamily="49" charset="-122"/>
              </a:rPr>
              <a:t>  材料二  民国三年，戴季陶遇见一个老农，因戴氏身着日本服装，老农遂问其国籍。戴称“予中华民国人也”。老农“忽作惊状，似乎不解中华民国为何物者”。当戴氏告诉老农“你也是中华民国人”时，老农茫然恍然，连声说：“我非革命党，我非中华民国人。”</a:t>
            </a:r>
            <a:endParaRPr lang="en-US" altLang="zh-CN" sz="2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endParaRPr lang="en-US" altLang="zh-CN" sz="2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latin typeface="楷体_GB2312" panose="02010609030101010101" pitchFamily="49" charset="-122"/>
                <a:ea typeface="楷体_GB2312" panose="02010609030101010101" pitchFamily="49" charset="-122"/>
              </a:rPr>
              <a:t>  材料三  鲁迅先生曾说，辛亥革命后，“我到街上走了一通，满眼都是白旗。然而貌虽如此，而骨子是依旧的，因为还是几个旧乡绅所组成的军政府。”</a:t>
            </a:r>
            <a:endParaRPr lang="en-US" altLang="zh-CN" sz="2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035464" y="1648690"/>
            <a:ext cx="8121324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3000" dirty="0">
                <a:solidFill>
                  <a:srgbClr val="FA0802"/>
                </a:solidFill>
                <a:latin typeface="+mn-ea"/>
                <a:ea typeface="+mn-ea"/>
              </a:rPr>
              <a:t>对列强抱有幻想，不敢公开反帝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035464" y="3816926"/>
            <a:ext cx="8121324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3000" dirty="0">
                <a:solidFill>
                  <a:srgbClr val="FA0802"/>
                </a:solidFill>
                <a:latin typeface="+mn-ea"/>
                <a:ea typeface="+mn-ea"/>
              </a:rPr>
              <a:t>民主思想传播的范围十分有限，群众基础薄弱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052407" y="5332239"/>
            <a:ext cx="8132619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3000" dirty="0">
                <a:solidFill>
                  <a:srgbClr val="FA0802"/>
                </a:solidFill>
                <a:latin typeface="+mn-ea"/>
                <a:ea typeface="+mn-ea"/>
              </a:rPr>
              <a:t>未完成反帝反封建的革命任务</a:t>
            </a:r>
          </a:p>
        </p:txBody>
      </p:sp>
    </p:spTree>
    <p:extLst>
      <p:ext uri="{BB962C8B-B14F-4D97-AF65-F5344CB8AC3E}">
        <p14:creationId xmlns:p14="http://schemas.microsoft.com/office/powerpoint/2010/main" val="102527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 北洋军阀的统治</a:t>
            </a:r>
            <a:endParaRPr lang="zh-CN" altLang="en-US" sz="4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285750" y="803385"/>
            <a:ext cx="11519910" cy="181588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latinLnBrk="1"/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1895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年，袁世凯开始为清政府编练新式陆军。后来，逐渐形成了一个以他为首的军事集团。由于袁世凯长期担任北洋大臣、直隶总督，这个军事集团通常被称为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北洋军阀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。北洋军阀执政时期的政府被称为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北洋政府，从1912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年开始到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1928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年结束。</a:t>
            </a:r>
          </a:p>
        </p:txBody>
      </p:sp>
      <p:pic>
        <p:nvPicPr>
          <p:cNvPr id="4" name="Picture 3" descr="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023" y="3743759"/>
            <a:ext cx="7945438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580573" y="3057959"/>
            <a:ext cx="1412875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3200" b="1">
                <a:solidFill>
                  <a:srgbClr val="1802B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0030101010101" pitchFamily="2" charset="-122"/>
                <a:ea typeface="黑体" panose="02010600030101010101" pitchFamily="2" charset="-122"/>
                <a:sym typeface="+mn-ea"/>
              </a:rPr>
              <a:t>1912</a:t>
            </a:r>
            <a:r>
              <a:rPr lang="zh-CN" altLang="en-US" sz="3200" b="1">
                <a:solidFill>
                  <a:srgbClr val="1802B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0030101010101" pitchFamily="2" charset="-122"/>
                <a:ea typeface="黑体" panose="02010600030101010101" pitchFamily="2" charset="-122"/>
                <a:sym typeface="+mn-ea"/>
              </a:rPr>
              <a:t>年</a:t>
            </a:r>
          </a:p>
        </p:txBody>
      </p:sp>
      <p:pic>
        <p:nvPicPr>
          <p:cNvPr id="6" name="Picture 4" descr="变色小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023" y="3731059"/>
            <a:ext cx="2667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变色小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961" y="3731059"/>
            <a:ext cx="2667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变色小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761" y="3731059"/>
            <a:ext cx="2667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58723" y="3161146"/>
            <a:ext cx="1411288" cy="5826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3200" b="1">
                <a:solidFill>
                  <a:srgbClr val="1802B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0030101010101" pitchFamily="2" charset="-122"/>
                <a:ea typeface="黑体" panose="02010600030101010101" pitchFamily="2" charset="-122"/>
                <a:sym typeface="+mn-ea"/>
              </a:rPr>
              <a:t>1916</a:t>
            </a:r>
            <a:r>
              <a:rPr lang="zh-CN" altLang="en-US" sz="3200" b="1">
                <a:solidFill>
                  <a:srgbClr val="1802B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0030101010101" pitchFamily="2" charset="-122"/>
                <a:ea typeface="黑体" panose="02010600030101010101" pitchFamily="2" charset="-122"/>
                <a:sym typeface="+mn-ea"/>
              </a:rPr>
              <a:t>年</a:t>
            </a:r>
          </a:p>
        </p:txBody>
      </p:sp>
      <p:sp>
        <p:nvSpPr>
          <p:cNvPr id="10" name="左大括号 9"/>
          <p:cNvSpPr/>
          <p:nvPr/>
        </p:nvSpPr>
        <p:spPr>
          <a:xfrm rot="16200000">
            <a:off x="3333967" y="2609490"/>
            <a:ext cx="520700" cy="3163888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/>
          </a:p>
        </p:txBody>
      </p:sp>
      <p:sp>
        <p:nvSpPr>
          <p:cNvPr id="11" name="左大括号 15"/>
          <p:cNvSpPr>
            <a:spLocks/>
          </p:cNvSpPr>
          <p:nvPr/>
        </p:nvSpPr>
        <p:spPr bwMode="auto">
          <a:xfrm rot="16200000">
            <a:off x="7259060" y="1930834"/>
            <a:ext cx="442913" cy="4446588"/>
          </a:xfrm>
          <a:prstGeom prst="leftBrace">
            <a:avLst>
              <a:gd name="adj1" fmla="val 10876"/>
              <a:gd name="adj2" fmla="val 49764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/>
          <a:lstStyle/>
          <a:p>
            <a:pPr algn="ctr"/>
            <a:endParaRPr lang="zh-CN" alt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752022" y="4751463"/>
            <a:ext cx="35052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800" b="1" dirty="0" smtClean="0">
                <a:solidFill>
                  <a:srgbClr val="080808"/>
                </a:solidFill>
                <a:latin typeface="黑体" panose="02010600030101010101" pitchFamily="2" charset="-122"/>
                <a:ea typeface="黑体" panose="02010600030101010101" pitchFamily="2" charset="-122"/>
                <a:sym typeface="+mn-ea"/>
              </a:rPr>
              <a:t>袁世凯统治</a:t>
            </a:r>
            <a:r>
              <a:rPr lang="zh-CN" altLang="en-US" sz="2800" b="1" dirty="0">
                <a:solidFill>
                  <a:srgbClr val="080808"/>
                </a:solidFill>
                <a:latin typeface="黑体" panose="02010600030101010101" pitchFamily="2" charset="-122"/>
                <a:ea typeface="黑体" panose="02010600030101010101" pitchFamily="2" charset="-122"/>
                <a:sym typeface="+mn-ea"/>
              </a:rPr>
              <a:t>时期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250854" y="4751463"/>
            <a:ext cx="2597294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srgbClr val="080808"/>
                </a:solidFill>
                <a:latin typeface="黑体" panose="02010600030101010101" pitchFamily="2" charset="-122"/>
                <a:ea typeface="黑体" panose="02010600030101010101" pitchFamily="2" charset="-122"/>
                <a:sym typeface="+mn-ea"/>
              </a:rPr>
              <a:t>军阀</a:t>
            </a:r>
            <a:r>
              <a:rPr lang="zh-CN" altLang="en-US" sz="2800" b="1" dirty="0" smtClean="0">
                <a:solidFill>
                  <a:srgbClr val="080808"/>
                </a:solidFill>
                <a:latin typeface="黑体" panose="02010600030101010101" pitchFamily="2" charset="-122"/>
                <a:ea typeface="黑体" panose="02010600030101010101" pitchFamily="2" charset="-122"/>
                <a:sym typeface="+mn-ea"/>
              </a:rPr>
              <a:t>割据时期</a:t>
            </a:r>
            <a:endParaRPr lang="zh-CN" altLang="en-US" sz="2800" b="1" dirty="0">
              <a:solidFill>
                <a:srgbClr val="080808"/>
              </a:solidFill>
              <a:latin typeface="黑体" panose="02010600030101010101" pitchFamily="2" charset="-122"/>
              <a:ea typeface="黑体" panose="02010600030101010101" pitchFamily="2" charset="-122"/>
              <a:sym typeface="+mn-ea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8848148" y="3148446"/>
            <a:ext cx="1411288" cy="5826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3200" b="1">
                <a:solidFill>
                  <a:srgbClr val="1802B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0030101010101" pitchFamily="2" charset="-122"/>
                <a:ea typeface="黑体" panose="02010600030101010101" pitchFamily="2" charset="-122"/>
                <a:sym typeface="+mn-ea"/>
              </a:rPr>
              <a:t>1928</a:t>
            </a:r>
            <a:r>
              <a:rPr lang="zh-CN" altLang="en-US" sz="3200" b="1">
                <a:solidFill>
                  <a:srgbClr val="1802B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0030101010101" pitchFamily="2" charset="-122"/>
                <a:ea typeface="黑体" panose="02010600030101010101" pitchFamily="2" charset="-122"/>
                <a:sym typeface="+mn-ea"/>
              </a:rPr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189723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 bwMode="auto">
          <a:xfrm>
            <a:off x="96982" y="0"/>
            <a:ext cx="11928764" cy="68580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9999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69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 北洋军阀的统治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袁世凯复辟帝制</a:t>
            </a:r>
            <a:endParaRPr lang="zh-CN" altLang="en-US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29"/>
          <p:cNvSpPr txBox="1">
            <a:spLocks noChangeArrowheads="1"/>
          </p:cNvSpPr>
          <p:nvPr/>
        </p:nvSpPr>
        <p:spPr bwMode="auto">
          <a:xfrm>
            <a:off x="1022305" y="2046754"/>
            <a:ext cx="51863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逼选总统，解散中国国民党。</a:t>
            </a:r>
          </a:p>
        </p:txBody>
      </p:sp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1022305" y="2610123"/>
            <a:ext cx="1062936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4.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废除《中华民国临时约法》，颁布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《中华民国约法》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，规定总统可连选连任。</a:t>
            </a:r>
          </a:p>
        </p:txBody>
      </p:sp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022305" y="1483385"/>
            <a:ext cx="51863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破坏国会选举，刺杀宋教仁。</a:t>
            </a:r>
          </a:p>
        </p:txBody>
      </p:sp>
      <p:sp>
        <p:nvSpPr>
          <p:cNvPr id="6" name="矩形 7"/>
          <p:cNvSpPr>
            <a:spLocks noChangeArrowheads="1"/>
          </p:cNvSpPr>
          <p:nvPr/>
        </p:nvSpPr>
        <p:spPr bwMode="auto">
          <a:xfrm>
            <a:off x="1022305" y="3600530"/>
            <a:ext cx="89281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5.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投靠帝国主义，签订“中日民四条约”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437561" y="4698406"/>
            <a:ext cx="7584127" cy="177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1915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年</a:t>
            </a:r>
            <a:r>
              <a:rPr lang="en-US" altLang="zh-CN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12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月，改中华民国为“中华帝国”；</a:t>
            </a: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定年号“洪宪”，史称“洪宪帝制”。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1916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年元旦，举行登基大典。</a:t>
            </a:r>
          </a:p>
        </p:txBody>
      </p:sp>
      <p:sp>
        <p:nvSpPr>
          <p:cNvPr id="8" name="矩形 1"/>
          <p:cNvSpPr>
            <a:spLocks noChangeArrowheads="1"/>
          </p:cNvSpPr>
          <p:nvPr/>
        </p:nvSpPr>
        <p:spPr bwMode="auto">
          <a:xfrm>
            <a:off x="1022305" y="4163901"/>
            <a:ext cx="3071675" cy="65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6.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袁世凯复辟帝制</a:t>
            </a: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1022304" y="964273"/>
            <a:ext cx="108318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1.1912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日，袁世凯北京就职，标志着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北洋军阀统治的建立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024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 北洋军阀的统治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袁世凯复辟帝制</a:t>
            </a:r>
            <a:endParaRPr lang="zh-CN" altLang="en-US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88949" y="3813621"/>
            <a:ext cx="11550651" cy="23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起因：袁世凯倒行逆施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，遭到举国反对。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经过：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1915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日，唐继尧、蔡锷、李烈钧在云南独立，不少省份积极响应，宣布独立，脱离袁世凯政府。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(3)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结果：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袁世凯被迫取消帝制；恢复中华民国年号。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8006" y="3135539"/>
            <a:ext cx="2157268" cy="522288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护国运动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8006" y="740569"/>
            <a:ext cx="2157268" cy="522288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二次革命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77982" y="1294491"/>
            <a:ext cx="11236036" cy="177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1913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日，国会开会前夕，国民党代理理事长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宋教仁被杀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月，袁世凯又非法签订善后大借款，准备发动内战，消灭南方革命力量。孙中山看清袁世凯的反动面目，从日本回国，力主武装讨袁。</a:t>
            </a:r>
          </a:p>
        </p:txBody>
      </p:sp>
    </p:spTree>
    <p:extLst>
      <p:ext uri="{BB962C8B-B14F-4D97-AF65-F5344CB8AC3E}">
        <p14:creationId xmlns:p14="http://schemas.microsoft.com/office/powerpoint/2010/main" val="56965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 北洋军阀的统治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军阀割据</a:t>
            </a:r>
            <a:endParaRPr lang="zh-CN" altLang="en-US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3" name="表格 2"/>
          <p:cNvGraphicFramePr/>
          <p:nvPr>
            <p:extLst>
              <p:ext uri="{D42A27DB-BD31-4B8C-83A1-F6EECF244321}">
                <p14:modId xmlns:p14="http://schemas.microsoft.com/office/powerpoint/2010/main" val="2189947460"/>
              </p:ext>
            </p:extLst>
          </p:nvPr>
        </p:nvGraphicFramePr>
        <p:xfrm>
          <a:off x="640629" y="822467"/>
          <a:ext cx="8503370" cy="281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3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01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97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rgbClr val="FF0000"/>
                          </a:solidFill>
                        </a:rPr>
                        <a:t>派系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rgbClr val="FF0000"/>
                          </a:solidFill>
                        </a:rPr>
                        <a:t>代</a:t>
                      </a:r>
                      <a:r>
                        <a:rPr lang="zh-CN" altLang="en-US" sz="2800" smtClean="0">
                          <a:solidFill>
                            <a:srgbClr val="FF0000"/>
                          </a:solidFill>
                        </a:rPr>
                        <a:t>表</a:t>
                      </a:r>
                      <a:endParaRPr lang="zh-CN" altLang="en-US" sz="2800">
                        <a:solidFill>
                          <a:srgbClr val="FF0000"/>
                        </a:solidFill>
                      </a:endParaRP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rgbClr val="FF0000"/>
                          </a:solidFill>
                        </a:rPr>
                        <a:t>支持</a:t>
                      </a:r>
                      <a:r>
                        <a:rPr lang="zh-CN" altLang="en-US" sz="2800" smtClean="0">
                          <a:solidFill>
                            <a:srgbClr val="FF0000"/>
                          </a:solidFill>
                        </a:rPr>
                        <a:t>国</a:t>
                      </a:r>
                      <a:endParaRPr lang="zh-CN" altLang="en-US" sz="2800">
                        <a:solidFill>
                          <a:srgbClr val="FF0000"/>
                        </a:solidFill>
                      </a:endParaRP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rgbClr val="FF0000"/>
                          </a:solidFill>
                        </a:rPr>
                        <a:t>占据区域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16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</a:rPr>
                        <a:t>直系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冯国璋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英美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</a:rPr>
                        <a:t>直隶及长江中下游的苏、赣、鄂等省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16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皖系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段祺瑞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日本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</a:rPr>
                        <a:t>据有皖、浙、闽、鲁、陕各省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03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奉系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张作霖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  <a:sym typeface="+mn-ea"/>
                        </a:rPr>
                        <a:t>日本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</a:rPr>
                        <a:t>占据东北三省</a:t>
                      </a:r>
                    </a:p>
                  </a:txBody>
                  <a:tcPr marL="68589" marR="68589" marT="34280" marB="34280" anchor="ctr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文本框 14"/>
          <p:cNvSpPr txBox="1">
            <a:spLocks noChangeArrowheads="1"/>
          </p:cNvSpPr>
          <p:nvPr/>
        </p:nvSpPr>
        <p:spPr bwMode="auto">
          <a:xfrm>
            <a:off x="9454566" y="2467460"/>
            <a:ext cx="2072416" cy="257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军阀割据</a:t>
            </a:r>
            <a:r>
              <a:rPr lang="zh-CN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分崩离析，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政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局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动荡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人民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困苦。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69548" y="3874639"/>
            <a:ext cx="9102436" cy="1930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）军事上的混战： 直皖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战争、两次直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奉战争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）政治上的争权：府院之争和张勋复辟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）外交上的参战：一战期间对德宣战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324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 北洋军阀的统治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军阀割据</a:t>
            </a:r>
            <a:endParaRPr lang="zh-CN" altLang="en-US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68037" y="806102"/>
            <a:ext cx="42862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府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院之争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和张勋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复辟</a:t>
            </a:r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146108" y="2437067"/>
            <a:ext cx="11918401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800" b="1" dirty="0"/>
              <a:t>（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）结果：张勋率兵入京，解散国会，拥护溥仪复辟帝制。复辟闹剧仅</a:t>
            </a:r>
            <a:r>
              <a:rPr lang="en-US" altLang="zh-CN" sz="2800" b="1" dirty="0"/>
              <a:t>12</a:t>
            </a:r>
            <a:r>
              <a:rPr lang="zh-CN" altLang="en-US" sz="2800" b="1" dirty="0"/>
              <a:t>天即告失败。</a:t>
            </a:r>
            <a:endParaRPr lang="zh-CN" altLang="en-US" sz="2800" dirty="0"/>
          </a:p>
        </p:txBody>
      </p:sp>
      <p:sp>
        <p:nvSpPr>
          <p:cNvPr id="5" name="文本框 8"/>
          <p:cNvSpPr txBox="1">
            <a:spLocks noChangeArrowheads="1"/>
          </p:cNvSpPr>
          <p:nvPr/>
        </p:nvSpPr>
        <p:spPr bwMode="auto">
          <a:xfrm>
            <a:off x="198729" y="1406141"/>
            <a:ext cx="1181316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800" b="1" dirty="0"/>
              <a:t>（</a:t>
            </a:r>
            <a:r>
              <a:rPr lang="en-US" altLang="zh-CN" sz="2800" b="1" dirty="0"/>
              <a:t>1</a:t>
            </a:r>
            <a:r>
              <a:rPr lang="zh-CN" altLang="en-US" sz="2800" b="1" dirty="0"/>
              <a:t>）背景：段祺瑞出任国务总理，重新召开国会。在是否参加第一次世界大战对德国宣战问题上，黎元洪（总统府）段祺瑞（国务院）斗争激烈。</a:t>
            </a:r>
            <a:endParaRPr lang="zh-CN" altLang="en-US" sz="28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98729" y="3466386"/>
            <a:ext cx="2157268" cy="522288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护法运动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1"/>
          <p:cNvSpPr txBox="1">
            <a:spLocks noChangeArrowheads="1"/>
          </p:cNvSpPr>
          <p:nvPr/>
        </p:nvSpPr>
        <p:spPr bwMode="auto">
          <a:xfrm>
            <a:off x="568037" y="4739928"/>
            <a:ext cx="102297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800" b="1" dirty="0">
                <a:solidFill>
                  <a:srgbClr val="FF0000"/>
                </a:solidFill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</a:rPr>
              <a:t>）经过</a:t>
            </a:r>
            <a:r>
              <a:rPr lang="zh-CN" altLang="en-US" sz="2800" b="1" dirty="0"/>
              <a:t>：南下议员组成非常会议，成立</a:t>
            </a:r>
            <a:r>
              <a:rPr lang="en-US" altLang="zh-CN" sz="2800" b="1" dirty="0"/>
              <a:t>“</a:t>
            </a:r>
            <a:r>
              <a:rPr lang="zh-CN" altLang="en-US" sz="2800" b="1" dirty="0"/>
              <a:t>中华民国军政府</a:t>
            </a:r>
            <a:r>
              <a:rPr lang="en-US" altLang="zh-CN" sz="2800" b="1" dirty="0" smtClean="0"/>
              <a:t>”</a:t>
            </a:r>
            <a:endParaRPr lang="zh-CN" altLang="en-US" sz="2800" dirty="0"/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568037" y="4015664"/>
            <a:ext cx="102297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800" b="1" dirty="0">
                <a:solidFill>
                  <a:srgbClr val="FF0000"/>
                </a:solidFill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</a:rPr>
              <a:t>）背景</a:t>
            </a:r>
            <a:r>
              <a:rPr lang="zh-CN" altLang="en-US" sz="2800" b="1" dirty="0"/>
              <a:t>：段祺瑞公然破坏</a:t>
            </a:r>
            <a:r>
              <a:rPr lang="en-US" altLang="zh-CN" sz="2800" b="1" dirty="0"/>
              <a:t>《</a:t>
            </a:r>
            <a:r>
              <a:rPr lang="zh-CN" altLang="en-US" sz="2800" b="1" dirty="0"/>
              <a:t>临时约法</a:t>
            </a:r>
            <a:r>
              <a:rPr lang="en-US" altLang="zh-CN" sz="2800" b="1" dirty="0"/>
              <a:t>》，</a:t>
            </a:r>
            <a:r>
              <a:rPr lang="zh-CN" altLang="en-US" sz="2800" b="1" dirty="0"/>
              <a:t>拒绝恢复国会。</a:t>
            </a:r>
            <a:endParaRPr lang="zh-CN" altLang="en-US" sz="2800" dirty="0"/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568037" y="5464192"/>
            <a:ext cx="99357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800" b="1" dirty="0">
                <a:solidFill>
                  <a:srgbClr val="FF0000"/>
                </a:solidFill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</a:rPr>
              <a:t>）结果</a:t>
            </a:r>
            <a:r>
              <a:rPr lang="zh-CN" altLang="en-US" sz="2800" b="1" dirty="0"/>
              <a:t>：南北军阀议和，孙中山辞去大元帅之职。</a:t>
            </a:r>
            <a:endParaRPr lang="zh-CN" altLang="en-US" sz="28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536763" y="3605589"/>
            <a:ext cx="2580193" cy="2677656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33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孙中山：</a:t>
            </a:r>
            <a:endParaRPr lang="en-US" altLang="zh-CN" sz="2800" b="1" dirty="0" smtClean="0">
              <a:solidFill>
                <a:srgbClr val="33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28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“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顾吾国之大患，莫大于武人之争雄，南与北如一丘之貉。 ”</a:t>
            </a:r>
          </a:p>
        </p:txBody>
      </p:sp>
    </p:spTree>
    <p:extLst>
      <p:ext uri="{BB962C8B-B14F-4D97-AF65-F5344CB8AC3E}">
        <p14:creationId xmlns:p14="http://schemas.microsoft.com/office/powerpoint/2010/main" val="258315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 北洋军阀的统治</a:t>
            </a:r>
            <a:endParaRPr lang="zh-CN" altLang="en-US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13245" y="714574"/>
            <a:ext cx="9228282" cy="17727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</a:rPr>
              <a:t>北洋军阀</a:t>
            </a:r>
            <a:r>
              <a:rPr lang="zh-CN" altLang="en-US" sz="2800" b="1" dirty="0">
                <a:solidFill>
                  <a:srgbClr val="FF0000"/>
                </a:solidFill>
              </a:rPr>
              <a:t>统治下中国政治斗争的焦点是什么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？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</a:rPr>
              <a:t>其</a:t>
            </a:r>
            <a:r>
              <a:rPr lang="zh-CN" altLang="en-US" sz="2800" b="1" dirty="0">
                <a:solidFill>
                  <a:srgbClr val="FF0000"/>
                </a:solidFill>
              </a:rPr>
              <a:t>实质是什么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？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</a:rPr>
              <a:t>捍卫</a:t>
            </a:r>
            <a:r>
              <a:rPr lang="zh-CN" altLang="en-US" sz="2800" b="1" dirty="0">
                <a:solidFill>
                  <a:srgbClr val="FF0000"/>
                </a:solidFill>
              </a:rPr>
              <a:t>民主共和的斗争都以失败告终，说明了什么问题？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87832" y="2599278"/>
            <a:ext cx="10300604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</a:rPr>
              <a:t>1.</a:t>
            </a:r>
            <a:r>
              <a:rPr lang="zh-CN" altLang="en-US" sz="2800" b="1" dirty="0">
                <a:solidFill>
                  <a:srgbClr val="FF0000"/>
                </a:solidFill>
              </a:rPr>
              <a:t>焦点是</a:t>
            </a:r>
            <a:r>
              <a:rPr lang="zh-CN" altLang="en-US" sz="2800" b="1" dirty="0"/>
              <a:t>民主共和与封建专制的斗争；</a:t>
            </a:r>
          </a:p>
          <a:p>
            <a:pPr eaLnBrk="0" hangingPunct="0"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</a:rPr>
              <a:t>2.</a:t>
            </a:r>
            <a:r>
              <a:rPr lang="zh-CN" altLang="en-US" sz="2800" b="1" dirty="0">
                <a:solidFill>
                  <a:srgbClr val="FF0000"/>
                </a:solidFill>
              </a:rPr>
              <a:t>实质是</a:t>
            </a:r>
            <a:r>
              <a:rPr lang="zh-CN" altLang="en-US" sz="2800" b="1" dirty="0"/>
              <a:t>资本主义与封建主义之间的斗争；</a:t>
            </a:r>
          </a:p>
          <a:p>
            <a:pPr eaLnBrk="0" hangingPunct="0"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</a:rPr>
              <a:t>3.</a:t>
            </a:r>
            <a:r>
              <a:rPr lang="zh-CN" altLang="en-US" sz="2800" b="1" dirty="0">
                <a:solidFill>
                  <a:srgbClr val="FF0000"/>
                </a:solidFill>
              </a:rPr>
              <a:t>斗争的结果说明：</a:t>
            </a:r>
            <a:r>
              <a:rPr lang="zh-CN" altLang="en-US" sz="2800" b="1" dirty="0"/>
              <a:t>说明资产阶级因为阶级局限性，不能领导中国革命取得胜利，资产阶级共和国的方案不符合中国的国情。时代呼唤新的领导阶级和新的道路。</a:t>
            </a:r>
          </a:p>
        </p:txBody>
      </p:sp>
    </p:spTree>
    <p:extLst>
      <p:ext uri="{BB962C8B-B14F-4D97-AF65-F5344CB8AC3E}">
        <p14:creationId xmlns:p14="http://schemas.microsoft.com/office/powerpoint/2010/main" val="259599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364563" y="743407"/>
            <a:ext cx="886009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FF0000"/>
            </a:solidFill>
          </a:ln>
          <a:extLst/>
        </p:spPr>
        <p:txBody>
          <a:bodyPr wrap="square" rtlCol="0">
            <a:spAutoFit/>
          </a:bodyPr>
          <a:lstStyle>
            <a:defPPr>
              <a:defRPr lang="zh-CN"/>
            </a:defPPr>
            <a:lvl1pPr algn="ctr" defTabSz="4572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  <a:defRPr sz="3000" b="1" spc="2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民国</a:t>
            </a:r>
            <a:r>
              <a:rPr lang="zh-CN" altLang="en-US" dirty="0"/>
              <a:t>初年民主共和之路艰难曲折的原因是什么？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799683" y="2062460"/>
            <a:ext cx="8592634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政治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：长期封建专制统治的影响；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经济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：小农经济占主导，资本主义经济发展不充分；</a:t>
            </a:r>
          </a:p>
          <a:p>
            <a:pPr eaLnBrk="0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思想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：传统思想根深蒂固。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 北洋军阀的统治</a:t>
            </a:r>
            <a:endParaRPr lang="zh-CN" altLang="en-US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780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民族资本主义经济的发展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 flipV="1">
            <a:off x="1746388" y="1642935"/>
            <a:ext cx="14068" cy="45157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1744047" y="6133389"/>
            <a:ext cx="7598897" cy="252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082472" y="2365851"/>
            <a:ext cx="553998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发展水平</a:t>
            </a:r>
            <a:endParaRPr lang="zh-CN" altLang="en-US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47335" y="619639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1840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272999" y="620086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年代</a:t>
            </a:r>
            <a:endParaRPr lang="zh-CN" altLang="en-US" sz="2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65707" y="619639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1860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66953" y="619639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1880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68204" y="619639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1900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97591" y="619639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1920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142570" y="619639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1940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287551" y="619639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1960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2217894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5752104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6930174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2806929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3395964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3984999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4574034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5163069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341139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7519209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8108244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8697275" y="5906364"/>
            <a:ext cx="0" cy="2420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流程图: 接点 25"/>
          <p:cNvSpPr/>
          <p:nvPr/>
        </p:nvSpPr>
        <p:spPr>
          <a:xfrm>
            <a:off x="3010651" y="5975376"/>
            <a:ext cx="230038" cy="22702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流程图: 接点 26"/>
          <p:cNvSpPr/>
          <p:nvPr/>
        </p:nvSpPr>
        <p:spPr>
          <a:xfrm>
            <a:off x="4939066" y="5225809"/>
            <a:ext cx="230038" cy="22702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流程图: 接点 27"/>
          <p:cNvSpPr/>
          <p:nvPr/>
        </p:nvSpPr>
        <p:spPr>
          <a:xfrm>
            <a:off x="5405948" y="4535694"/>
            <a:ext cx="230038" cy="22702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流程图: 接点 28"/>
          <p:cNvSpPr/>
          <p:nvPr/>
        </p:nvSpPr>
        <p:spPr>
          <a:xfrm>
            <a:off x="6059931" y="2754032"/>
            <a:ext cx="230038" cy="22702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流程图: 接点 29"/>
          <p:cNvSpPr/>
          <p:nvPr/>
        </p:nvSpPr>
        <p:spPr>
          <a:xfrm>
            <a:off x="6756724" y="3414169"/>
            <a:ext cx="230038" cy="22702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流程图: 接点 30"/>
          <p:cNvSpPr/>
          <p:nvPr/>
        </p:nvSpPr>
        <p:spPr>
          <a:xfrm>
            <a:off x="7341555" y="2596614"/>
            <a:ext cx="230038" cy="22702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流程图: 接点 31"/>
          <p:cNvSpPr/>
          <p:nvPr/>
        </p:nvSpPr>
        <p:spPr>
          <a:xfrm>
            <a:off x="8434949" y="6005266"/>
            <a:ext cx="230038" cy="22702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流程图: 接点 32"/>
          <p:cNvSpPr/>
          <p:nvPr/>
        </p:nvSpPr>
        <p:spPr>
          <a:xfrm>
            <a:off x="8062237" y="5228632"/>
            <a:ext cx="230038" cy="22702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流程图: 接点 33"/>
          <p:cNvSpPr/>
          <p:nvPr/>
        </p:nvSpPr>
        <p:spPr>
          <a:xfrm>
            <a:off x="7724252" y="4512893"/>
            <a:ext cx="230038" cy="22702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2954769" y="543697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4704299" y="482206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120990" y="422603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5846748" y="246784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689642" y="2919942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438887" y="235861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8761284" y="55921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8284106" y="484630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7920835" y="411365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任意多边形 43"/>
          <p:cNvSpPr/>
          <p:nvPr/>
        </p:nvSpPr>
        <p:spPr>
          <a:xfrm>
            <a:off x="3110957" y="2675383"/>
            <a:ext cx="5480746" cy="3506904"/>
          </a:xfrm>
          <a:custGeom>
            <a:avLst/>
            <a:gdLst>
              <a:gd name="connsiteX0" fmla="*/ 0 w 5480746"/>
              <a:gd name="connsiteY0" fmla="*/ 3398876 h 3506904"/>
              <a:gd name="connsiteX1" fmla="*/ 1941342 w 5480746"/>
              <a:gd name="connsiteY1" fmla="*/ 2653289 h 3506904"/>
              <a:gd name="connsiteX2" fmla="*/ 2419643 w 5480746"/>
              <a:gd name="connsiteY2" fmla="*/ 1963972 h 3506904"/>
              <a:gd name="connsiteX3" fmla="*/ 3052690 w 5480746"/>
              <a:gd name="connsiteY3" fmla="*/ 191443 h 3506904"/>
              <a:gd name="connsiteX4" fmla="*/ 3770142 w 5480746"/>
              <a:gd name="connsiteY4" fmla="*/ 852624 h 3506904"/>
              <a:gd name="connsiteX5" fmla="*/ 4346917 w 5480746"/>
              <a:gd name="connsiteY5" fmla="*/ 22630 h 3506904"/>
              <a:gd name="connsiteX6" fmla="*/ 4740813 w 5480746"/>
              <a:gd name="connsiteY6" fmla="*/ 1949904 h 3506904"/>
              <a:gd name="connsiteX7" fmla="*/ 5064370 w 5480746"/>
              <a:gd name="connsiteY7" fmla="*/ 2667356 h 3506904"/>
              <a:gd name="connsiteX8" fmla="*/ 5444197 w 5480746"/>
              <a:gd name="connsiteY8" fmla="*/ 3441079 h 3506904"/>
              <a:gd name="connsiteX9" fmla="*/ 5444197 w 5480746"/>
              <a:gd name="connsiteY9" fmla="*/ 3412944 h 3506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80746" h="3506904">
                <a:moveTo>
                  <a:pt x="0" y="3398876"/>
                </a:moveTo>
                <a:cubicBezTo>
                  <a:pt x="769034" y="3145658"/>
                  <a:pt x="1538068" y="2892440"/>
                  <a:pt x="1941342" y="2653289"/>
                </a:cubicBezTo>
                <a:cubicBezTo>
                  <a:pt x="2344616" y="2414138"/>
                  <a:pt x="2234418" y="2374280"/>
                  <a:pt x="2419643" y="1963972"/>
                </a:cubicBezTo>
                <a:cubicBezTo>
                  <a:pt x="2604868" y="1553664"/>
                  <a:pt x="2827607" y="376668"/>
                  <a:pt x="3052690" y="191443"/>
                </a:cubicBezTo>
                <a:cubicBezTo>
                  <a:pt x="3277773" y="6218"/>
                  <a:pt x="3554438" y="880759"/>
                  <a:pt x="3770142" y="852624"/>
                </a:cubicBezTo>
                <a:cubicBezTo>
                  <a:pt x="3985846" y="824489"/>
                  <a:pt x="4185139" y="-160250"/>
                  <a:pt x="4346917" y="22630"/>
                </a:cubicBezTo>
                <a:cubicBezTo>
                  <a:pt x="4508695" y="205510"/>
                  <a:pt x="4621238" y="1509116"/>
                  <a:pt x="4740813" y="1949904"/>
                </a:cubicBezTo>
                <a:cubicBezTo>
                  <a:pt x="4860389" y="2390692"/>
                  <a:pt x="4947139" y="2418827"/>
                  <a:pt x="5064370" y="2667356"/>
                </a:cubicBezTo>
                <a:cubicBezTo>
                  <a:pt x="5181601" y="2915885"/>
                  <a:pt x="5380893" y="3316814"/>
                  <a:pt x="5444197" y="3441079"/>
                </a:cubicBezTo>
                <a:cubicBezTo>
                  <a:pt x="5507502" y="3565344"/>
                  <a:pt x="5475849" y="3489144"/>
                  <a:pt x="5444197" y="3412944"/>
                </a:cubicBezTo>
              </a:path>
            </a:pathLst>
          </a:cu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366728" y="698156"/>
            <a:ext cx="11760636" cy="1212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民族资本主义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是指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近代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中国在官僚资本和外国资本经济之间产生并存在的，由中国民间投资，使用机器生产的工商业企业。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62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6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民族资本主义经济的发展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076147"/>
              </p:ext>
            </p:extLst>
          </p:nvPr>
        </p:nvGraphicFramePr>
        <p:xfrm>
          <a:off x="1607127" y="584775"/>
          <a:ext cx="9144000" cy="6304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433711">
                  <a:extLst>
                    <a:ext uri="{9D8B030D-6E8A-4147-A177-3AD203B41FA5}">
                      <a16:colId xmlns:a16="http://schemas.microsoft.com/office/drawing/2014/main" val="2070547306"/>
                    </a:ext>
                  </a:extLst>
                </a:gridCol>
                <a:gridCol w="1913206">
                  <a:extLst>
                    <a:ext uri="{9D8B030D-6E8A-4147-A177-3AD203B41FA5}">
                      <a16:colId xmlns:a16="http://schemas.microsoft.com/office/drawing/2014/main" val="1951922471"/>
                    </a:ext>
                  </a:extLst>
                </a:gridCol>
                <a:gridCol w="4797083">
                  <a:extLst>
                    <a:ext uri="{9D8B030D-6E8A-4147-A177-3AD203B41FA5}">
                      <a16:colId xmlns:a16="http://schemas.microsoft.com/office/drawing/2014/main" val="606214598"/>
                    </a:ext>
                  </a:extLst>
                </a:gridCol>
              </a:tblGrid>
              <a:tr h="788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时期</a:t>
                      </a:r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发展概况</a:t>
                      </a:r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原因</a:t>
                      </a:r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944679"/>
                  </a:ext>
                </a:extLst>
              </a:tr>
              <a:tr h="788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 smtClean="0"/>
                        <a:t>19</a:t>
                      </a:r>
                      <a:r>
                        <a:rPr lang="zh-CN" altLang="en-US" sz="2800" dirty="0" smtClean="0"/>
                        <a:t>世纪</a:t>
                      </a:r>
                      <a:r>
                        <a:rPr lang="en-US" altLang="zh-CN" sz="2800" dirty="0" smtClean="0"/>
                        <a:t>70</a:t>
                      </a:r>
                      <a:r>
                        <a:rPr lang="zh-CN" altLang="en-US" sz="2800" dirty="0" smtClean="0"/>
                        <a:t>年代</a:t>
                      </a:r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4619471"/>
                  </a:ext>
                </a:extLst>
              </a:tr>
              <a:tr h="788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甲午战后</a:t>
                      </a:r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9209225"/>
                  </a:ext>
                </a:extLst>
              </a:tr>
              <a:tr h="788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民国初期</a:t>
                      </a:r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7764588"/>
                  </a:ext>
                </a:extLst>
              </a:tr>
              <a:tr h="788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国民政府前期</a:t>
                      </a:r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2121741"/>
                  </a:ext>
                </a:extLst>
              </a:tr>
              <a:tr h="788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抗日战争时期</a:t>
                      </a:r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367314"/>
                  </a:ext>
                </a:extLst>
              </a:tr>
              <a:tr h="788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解放战争时期</a:t>
                      </a:r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7644084"/>
                  </a:ext>
                </a:extLst>
              </a:tr>
              <a:tr h="788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建国之后</a:t>
                      </a:r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57557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4561689" y="150652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产生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216683" y="2285883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初步发展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16683" y="3065241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短暂春天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16683" y="3844599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较快发展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16683" y="4623957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日益萎缩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16683" y="5403315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陷入绝境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216683" y="6182675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重获新生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664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民族资本主义经济的发展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25505" y="927877"/>
            <a:ext cx="2492990" cy="55399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lang="zh-CN" altLang="zh-CN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世纪</a:t>
            </a:r>
            <a:r>
              <a:rPr lang="en-US" altLang="zh-CN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70</a:t>
            </a:r>
            <a:r>
              <a:rPr lang="zh-CN" altLang="zh-CN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年代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317673" y="928066"/>
            <a:ext cx="17235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民资</a:t>
            </a:r>
            <a:r>
              <a:rPr lang="zh-CN" altLang="zh-CN" sz="3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产</a:t>
            </a:r>
            <a:r>
              <a:rPr lang="zh-CN" altLang="zh-CN" sz="3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生</a:t>
            </a:r>
            <a:endParaRPr lang="zh-CN" altLang="en-US" sz="3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25505" y="1762219"/>
            <a:ext cx="7512441" cy="2754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①</a:t>
            </a:r>
            <a:r>
              <a:rPr lang="zh-CN" altLang="zh-CN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鸦片战争</a:t>
            </a:r>
            <a:r>
              <a:rPr lang="zh-CN" altLang="zh-CN" sz="3000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后，列强商品倾销，自然经济开始瓦解；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zh-CN" altLang="zh-CN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洋务</a:t>
            </a:r>
            <a:r>
              <a:rPr lang="zh-CN" altLang="zh-CN" sz="3000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企业的诱导；</a:t>
            </a:r>
          </a:p>
          <a:p>
            <a:pPr>
              <a:lnSpc>
                <a:spcPct val="150000"/>
              </a:lnSpc>
            </a:pPr>
            <a:r>
              <a:rPr lang="zh-CN" altLang="en-US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③</a:t>
            </a:r>
            <a:r>
              <a:rPr lang="zh-CN" altLang="zh-CN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外资企业</a:t>
            </a:r>
            <a:r>
              <a:rPr lang="zh-CN" altLang="zh-CN" sz="30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的利润刺激。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74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民族资本主义经济的发展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41603" y="1567934"/>
            <a:ext cx="17235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30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甲午战后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33570" y="1013936"/>
            <a:ext cx="2492990" cy="55399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lang="zh-CN" altLang="zh-CN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世纪</a:t>
            </a:r>
            <a:r>
              <a:rPr lang="en-US" altLang="zh-CN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90</a:t>
            </a:r>
            <a:r>
              <a:rPr lang="zh-CN" altLang="zh-CN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年代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228043" y="1190931"/>
            <a:ext cx="249299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民资</a:t>
            </a:r>
            <a:r>
              <a:rPr lang="zh-CN" altLang="zh-CN" sz="3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初步</a:t>
            </a:r>
            <a:r>
              <a:rPr lang="zh-CN" altLang="zh-CN" sz="3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发展</a:t>
            </a:r>
            <a:endParaRPr lang="zh-CN" altLang="en-US" sz="3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332627" y="2440349"/>
            <a:ext cx="7661379" cy="2754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①</a:t>
            </a:r>
            <a:r>
              <a:rPr lang="zh-CN" altLang="zh-CN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外资</a:t>
            </a:r>
            <a:r>
              <a:rPr lang="zh-CN" altLang="zh-CN" sz="3000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资本输出刺激自然经济进一步解体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zh-CN" altLang="zh-CN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清政府</a:t>
            </a:r>
            <a:r>
              <a:rPr lang="zh-CN" altLang="zh-CN" sz="3000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放宽民间设厂的限制，成立商务部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③</a:t>
            </a:r>
            <a:r>
              <a:rPr lang="zh-CN" altLang="zh-CN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实业</a:t>
            </a:r>
            <a:r>
              <a:rPr lang="zh-CN" altLang="zh-CN" sz="3000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救国思潮</a:t>
            </a:r>
          </a:p>
          <a:p>
            <a:pPr>
              <a:lnSpc>
                <a:spcPct val="150000"/>
              </a:lnSpc>
            </a:pPr>
            <a:r>
              <a:rPr lang="zh-CN" altLang="en-US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zh-CN" altLang="zh-CN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收回</a:t>
            </a:r>
            <a:r>
              <a:rPr lang="zh-CN" altLang="zh-CN" sz="30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利权运动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041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一 清末新政和“预备立宪”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49699" y="788771"/>
            <a:ext cx="902811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背景</a:t>
            </a:r>
          </a:p>
        </p:txBody>
      </p:sp>
      <p:sp>
        <p:nvSpPr>
          <p:cNvPr id="4" name="矩形 3"/>
          <p:cNvSpPr/>
          <p:nvPr/>
        </p:nvSpPr>
        <p:spPr>
          <a:xfrm>
            <a:off x="642437" y="3062836"/>
            <a:ext cx="902811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过程</a:t>
            </a:r>
          </a:p>
        </p:txBody>
      </p:sp>
      <p:sp>
        <p:nvSpPr>
          <p:cNvPr id="5" name="矩形 4"/>
          <p:cNvSpPr/>
          <p:nvPr/>
        </p:nvSpPr>
        <p:spPr>
          <a:xfrm>
            <a:off x="1552509" y="788771"/>
            <a:ext cx="101545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辛丑条约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签订后，遭受重创的清政府试图通过“新政”进行“自救”。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根本目的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：维护清王朝统治。</a:t>
            </a:r>
          </a:p>
          <a:p>
            <a:pPr>
              <a:buFont typeface="Arial" panose="020B0604020202020204" pitchFamily="34" charset="0"/>
              <a:buNone/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直接目的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：平定内乱、消除外患。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01091" y="2937169"/>
            <a:ext cx="6468437" cy="25766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1901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年，清政府宣布实行“新政”；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1906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月，清政府宣布预备立宪；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1908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月，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钦定宪法大纲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1911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月，清政府组织“皇族内阁”。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656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民族资本主义经济的发展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36802" y="1087691"/>
            <a:ext cx="4031873" cy="55399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zh-CN" sz="30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民国</a:t>
            </a:r>
            <a:r>
              <a:rPr lang="zh-CN" altLang="zh-CN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初期</a:t>
            </a:r>
            <a:r>
              <a:rPr lang="zh-CN" altLang="en-US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（一战期间）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539529" y="1087691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快速</a:t>
            </a:r>
            <a:r>
              <a:rPr lang="zh-CN" altLang="en-US" sz="3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发展（</a:t>
            </a:r>
            <a:r>
              <a:rPr lang="zh-CN" altLang="zh-CN" sz="3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短暂春天</a:t>
            </a:r>
            <a:r>
              <a:rPr lang="zh-CN" altLang="en-US" sz="3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）</a:t>
            </a:r>
            <a:endParaRPr lang="zh-CN" altLang="en-US" sz="3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24890" y="1775567"/>
            <a:ext cx="83265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①</a:t>
            </a:r>
            <a:r>
              <a:rPr lang="zh-CN" altLang="zh-CN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民国</a:t>
            </a:r>
            <a:r>
              <a:rPr lang="zh-CN" altLang="zh-CN" sz="3000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建立，民族资产阶级地位提高，激发热情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zh-CN" altLang="zh-CN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民国</a:t>
            </a:r>
            <a:r>
              <a:rPr lang="zh-CN" altLang="zh-CN" sz="3000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政府发展经济的政策</a:t>
            </a:r>
          </a:p>
          <a:p>
            <a:pPr>
              <a:lnSpc>
                <a:spcPct val="150000"/>
              </a:lnSpc>
            </a:pPr>
            <a:r>
              <a:rPr lang="zh-CN" altLang="en-US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③</a:t>
            </a:r>
            <a:r>
              <a:rPr lang="zh-CN" altLang="zh-CN" sz="30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群众性爱国反帝运动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zh-CN" altLang="zh-CN" sz="3000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一战期间列强放松对华经济</a:t>
            </a:r>
            <a:r>
              <a:rPr lang="zh-CN" altLang="zh-CN" sz="3000" kern="1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侵略</a:t>
            </a:r>
            <a:endParaRPr lang="zh-CN" altLang="zh-CN" sz="3000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24890" y="3906080"/>
            <a:ext cx="6400800" cy="63730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84909" y="1886404"/>
            <a:ext cx="9573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原因</a:t>
            </a:r>
            <a:endParaRPr lang="zh-CN" altLang="en-US" sz="3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4907" y="4640374"/>
            <a:ext cx="9573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表现</a:t>
            </a:r>
            <a:endParaRPr lang="zh-CN" altLang="en-US" sz="3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84908" y="5336189"/>
            <a:ext cx="9573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影响</a:t>
            </a:r>
            <a:endParaRPr lang="zh-CN" altLang="en-US" sz="3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52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民族资本主义经济的发展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79973" y="1718039"/>
            <a:ext cx="1180420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①资金较少，规模较小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2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②主要分布在沿海地区和通商口岸，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分布地域不均衡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；以轻工业为主，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行业分布不平衡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2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③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发展受封建主义、外国资本、洋务企业的压制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而艰难曲折；</a:t>
            </a:r>
            <a:endParaRPr lang="en-US" altLang="zh-CN" sz="2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④民族工业与外国资本、洋务企业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既有矛盾又有依赖关系。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703840" y="962930"/>
            <a:ext cx="8424101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先天不足、后天畸形，发展艰难，道路曲折。</a:t>
            </a:r>
            <a:endParaRPr lang="zh-CN" altLang="en-US" sz="3200" b="1" dirty="0"/>
          </a:p>
        </p:txBody>
      </p:sp>
      <p:sp>
        <p:nvSpPr>
          <p:cNvPr id="5" name="矩形 4"/>
          <p:cNvSpPr/>
          <p:nvPr/>
        </p:nvSpPr>
        <p:spPr>
          <a:xfrm>
            <a:off x="1921418" y="5110272"/>
            <a:ext cx="798894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en-US" sz="3000" b="1" spc="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近代中国民族工业发展的启示</a:t>
            </a:r>
            <a:endParaRPr lang="zh-CN" altLang="en-US" sz="3000" b="1" spc="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16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社会生活新气象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30767" y="5238605"/>
            <a:ext cx="2328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>
                <a:solidFill>
                  <a:srgbClr val="0E0ABC"/>
                </a:solidFill>
              </a:rPr>
              <a:t>剪发辫，易服饰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745538" y="5238605"/>
            <a:ext cx="2328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>
                <a:solidFill>
                  <a:srgbClr val="0E0ABC"/>
                </a:solidFill>
              </a:rPr>
              <a:t>改称谓，废跪拜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599493" y="4340081"/>
            <a:ext cx="2328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>
                <a:solidFill>
                  <a:srgbClr val="0E0ABC"/>
                </a:solidFill>
              </a:rPr>
              <a:t>禁缠足，倡女权</a:t>
            </a:r>
          </a:p>
        </p:txBody>
      </p:sp>
      <p:pic>
        <p:nvPicPr>
          <p:cNvPr id="6" name="Picture 8" descr="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23"/>
          <a:stretch>
            <a:fillRect/>
          </a:stretch>
        </p:blipFill>
        <p:spPr bwMode="auto">
          <a:xfrm>
            <a:off x="3735893" y="1603231"/>
            <a:ext cx="2239962" cy="262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165040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918" y="1603231"/>
            <a:ext cx="1800225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5A0803A34540ED470A11DE4CFE230D7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101" y="3151043"/>
            <a:ext cx="2303462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101" y="1134918"/>
            <a:ext cx="2303462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67" y="3582842"/>
            <a:ext cx="222567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图片 13" descr="溥仪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54" y="1422255"/>
            <a:ext cx="1357313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55"/>
          <p:cNvSpPr txBox="1">
            <a:spLocks noChangeArrowheads="1"/>
          </p:cNvSpPr>
          <p:nvPr/>
        </p:nvSpPr>
        <p:spPr bwMode="auto">
          <a:xfrm>
            <a:off x="2245172" y="5849872"/>
            <a:ext cx="8228864" cy="603172"/>
          </a:xfrm>
          <a:prstGeom prst="rect">
            <a:avLst/>
          </a:prstGeom>
          <a:solidFill>
            <a:srgbClr val="BBE0E3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defPPr>
              <a:defRPr lang="zh-CN"/>
            </a:defPPr>
            <a:lvl1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1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anose="02010609030101010101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dirty="0">
                <a:solidFill>
                  <a:srgbClr val="FF0000"/>
                </a:solidFill>
              </a:rPr>
              <a:t>方向：追求民主、平等、自由、文明、进步</a:t>
            </a:r>
          </a:p>
        </p:txBody>
      </p:sp>
      <p:pic>
        <p:nvPicPr>
          <p:cNvPr id="13" name="Picture 10" descr="9227417-1_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804" y="1350817"/>
            <a:ext cx="137160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55"/>
          <p:cNvSpPr txBox="1">
            <a:spLocks noChangeArrowheads="1"/>
          </p:cNvSpPr>
          <p:nvPr/>
        </p:nvSpPr>
        <p:spPr bwMode="auto">
          <a:xfrm>
            <a:off x="1523820" y="664517"/>
            <a:ext cx="8480207" cy="52322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7" dist="17961" dir="2700000">
              <a:srgbClr val="2F4D71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800" b="1" dirty="0">
                <a:solidFill>
                  <a:srgbClr val="FF0000"/>
                </a:solidFill>
              </a:rPr>
              <a:t>改良服饰、革除传统的陋习、倡导文明的风俗和礼仪</a:t>
            </a:r>
          </a:p>
        </p:txBody>
      </p:sp>
      <p:sp>
        <p:nvSpPr>
          <p:cNvPr id="15" name="矩形 24590"/>
          <p:cNvSpPr>
            <a:spLocks noChangeArrowheads="1"/>
          </p:cNvSpPr>
          <p:nvPr/>
        </p:nvSpPr>
        <p:spPr bwMode="auto">
          <a:xfrm>
            <a:off x="973642" y="3217717"/>
            <a:ext cx="140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改良服饰</a:t>
            </a:r>
          </a:p>
        </p:txBody>
      </p:sp>
    </p:spTree>
    <p:extLst>
      <p:ext uri="{BB962C8B-B14F-4D97-AF65-F5344CB8AC3E}">
        <p14:creationId xmlns:p14="http://schemas.microsoft.com/office/powerpoint/2010/main" val="119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新文化运动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10836" y="1639446"/>
            <a:ext cx="15128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28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kumimoji="1" lang="zh-CN" altLang="en-US" sz="28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背景：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10836" y="1080509"/>
            <a:ext cx="15128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28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(1</a:t>
            </a:r>
            <a:r>
              <a:rPr kumimoji="1" lang="en-US" altLang="zh-CN" sz="28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kumimoji="1" lang="zh-CN" altLang="en-US" sz="28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时间：</a:t>
            </a:r>
            <a:endParaRPr kumimoji="1" lang="zh-CN" altLang="en-US" sz="28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84585" y="1083999"/>
            <a:ext cx="664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1915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青年杂志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》——1919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年五四运动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623724" y="2117068"/>
            <a:ext cx="902811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政治</a:t>
            </a:r>
            <a:endParaRPr lang="en-US" altLang="zh-CN" sz="28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经济</a:t>
            </a:r>
            <a:endParaRPr lang="en-US" altLang="zh-CN" sz="28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思想</a:t>
            </a:r>
            <a:endParaRPr lang="en-US" altLang="zh-CN" sz="28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直接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676193" y="2917571"/>
            <a:ext cx="6408314" cy="524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一战期间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中国民族资本主义的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黄金发展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676193" y="2099463"/>
            <a:ext cx="6990205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帝国主义加紧侵略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；袁世凯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复辟帝制；</a:t>
            </a:r>
          </a:p>
        </p:txBody>
      </p:sp>
      <p:sp>
        <p:nvSpPr>
          <p:cNvPr id="9" name="矩形 8"/>
          <p:cNvSpPr/>
          <p:nvPr/>
        </p:nvSpPr>
        <p:spPr>
          <a:xfrm>
            <a:off x="2676193" y="3761111"/>
            <a:ext cx="8888276" cy="524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西方启蒙思想进一步传入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民主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共和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观念深入人心；</a:t>
            </a:r>
          </a:p>
        </p:txBody>
      </p:sp>
      <p:sp>
        <p:nvSpPr>
          <p:cNvPr id="10" name="矩形 9"/>
          <p:cNvSpPr/>
          <p:nvPr/>
        </p:nvSpPr>
        <p:spPr>
          <a:xfrm>
            <a:off x="2676193" y="4702391"/>
            <a:ext cx="4134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袁世凯掀起尊孔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复古逆流</a:t>
            </a:r>
            <a:endParaRPr lang="zh-CN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1784585" y="5412294"/>
            <a:ext cx="7988944" cy="5727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en-US" sz="3000" b="1" spc="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新文化运动时期是一个新旧交替的时期</a:t>
            </a:r>
            <a:endParaRPr lang="zh-CN" altLang="en-US" sz="3000" b="1" spc="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68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新文化运动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52400" y="720291"/>
            <a:ext cx="15128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28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(3)</a:t>
            </a:r>
            <a:r>
              <a:rPr kumimoji="1" lang="zh-CN" altLang="en-US" sz="28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概况：</a:t>
            </a:r>
            <a:endParaRPr kumimoji="1" lang="zh-CN" altLang="en-US" sz="28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11266"/>
          <p:cNvSpPr txBox="1">
            <a:spLocks noChangeArrowheads="1"/>
          </p:cNvSpPr>
          <p:nvPr/>
        </p:nvSpPr>
        <p:spPr bwMode="auto">
          <a:xfrm>
            <a:off x="1200584" y="1080724"/>
            <a:ext cx="2060575" cy="453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  <a:buClrTx/>
              <a:buFontTx/>
              <a:buNone/>
            </a:pP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①兴起标志：</a:t>
            </a:r>
          </a:p>
          <a:p>
            <a:pPr>
              <a:lnSpc>
                <a:spcPct val="200000"/>
              </a:lnSpc>
              <a:spcBef>
                <a:spcPts val="0"/>
              </a:spcBef>
              <a:buClrTx/>
              <a:buFontTx/>
              <a:buNone/>
            </a:pP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②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代表人物：</a:t>
            </a:r>
          </a:p>
          <a:p>
            <a:pPr>
              <a:lnSpc>
                <a:spcPct val="200000"/>
              </a:lnSpc>
              <a:spcBef>
                <a:spcPts val="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③指导思想：</a:t>
            </a:r>
          </a:p>
          <a:p>
            <a:pPr>
              <a:lnSpc>
                <a:spcPct val="200000"/>
              </a:lnSpc>
              <a:spcBef>
                <a:spcPts val="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④活动基地：</a:t>
            </a:r>
          </a:p>
          <a:p>
            <a:pPr>
              <a:lnSpc>
                <a:spcPct val="200000"/>
              </a:lnSpc>
              <a:spcBef>
                <a:spcPts val="180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⑤主要阵地：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154200" y="2192185"/>
            <a:ext cx="52384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陈独秀、李大钊、鲁迅、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胡适</a:t>
            </a:r>
            <a:endParaRPr lang="en-US" altLang="zh-CN" sz="2800" dirty="0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4154200" y="4996090"/>
            <a:ext cx="2736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新青年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154200" y="3905868"/>
            <a:ext cx="1657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北京大学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4154200" y="3049029"/>
            <a:ext cx="66246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西方的民主和科学思想、达尔文的进化论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4874644" y="4360922"/>
            <a:ext cx="52116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办学方针：思想自由，兼容并包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4154200" y="1358403"/>
            <a:ext cx="70256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1915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年陈独秀在上海创办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青年杂志</a:t>
            </a:r>
            <a:r>
              <a:rPr lang="en-US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</a:p>
        </p:txBody>
      </p:sp>
    </p:spTree>
    <p:extLst>
      <p:ext uri="{BB962C8B-B14F-4D97-AF65-F5344CB8AC3E}">
        <p14:creationId xmlns:p14="http://schemas.microsoft.com/office/powerpoint/2010/main" val="89151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新文化运动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38"/>
          <p:cNvSpPr txBox="1">
            <a:spLocks noChangeArrowheads="1"/>
          </p:cNvSpPr>
          <p:nvPr/>
        </p:nvSpPr>
        <p:spPr bwMode="auto">
          <a:xfrm>
            <a:off x="0" y="665013"/>
            <a:ext cx="2831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ClrTx/>
              <a:buFontTx/>
              <a:buNone/>
              <a:defRPr kumimoji="1" sz="28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）内容</a:t>
            </a:r>
          </a:p>
        </p:txBody>
      </p:sp>
      <p:sp>
        <p:nvSpPr>
          <p:cNvPr id="4" name="Text Box 39"/>
          <p:cNvSpPr txBox="1">
            <a:spLocks noChangeArrowheads="1"/>
          </p:cNvSpPr>
          <p:nvPr/>
        </p:nvSpPr>
        <p:spPr bwMode="auto">
          <a:xfrm>
            <a:off x="2294043" y="1797696"/>
            <a:ext cx="6624638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民主：</a:t>
            </a:r>
            <a:r>
              <a:rPr lang="zh-CN" altLang="en-US" sz="28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指民主制度和民主思想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科学：</a:t>
            </a:r>
            <a:r>
              <a:rPr lang="zh-CN" altLang="en-US" sz="28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指近代自然科学法则和科学精神；</a:t>
            </a:r>
          </a:p>
        </p:txBody>
      </p:sp>
      <p:sp>
        <p:nvSpPr>
          <p:cNvPr id="5" name="Rectangle 40"/>
          <p:cNvSpPr>
            <a:spLocks noChangeArrowheads="1"/>
          </p:cNvSpPr>
          <p:nvPr/>
        </p:nvSpPr>
        <p:spPr bwMode="auto">
          <a:xfrm>
            <a:off x="1092021" y="1268471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kumimoji="1"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提倡民主和科学，反对专制和迷信</a:t>
            </a:r>
            <a:r>
              <a:rPr kumimoji="1"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（核心）</a:t>
            </a:r>
          </a:p>
        </p:txBody>
      </p:sp>
      <p:sp>
        <p:nvSpPr>
          <p:cNvPr id="6" name="Rectangle 41"/>
          <p:cNvSpPr>
            <a:spLocks noChangeArrowheads="1"/>
          </p:cNvSpPr>
          <p:nvPr/>
        </p:nvSpPr>
        <p:spPr bwMode="auto">
          <a:xfrm>
            <a:off x="1092021" y="2836307"/>
            <a:ext cx="8893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②</a:t>
            </a:r>
            <a:r>
              <a:rPr kumimoji="1"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提倡新道德，反对旧道德</a:t>
            </a:r>
          </a:p>
        </p:txBody>
      </p:sp>
      <p:sp>
        <p:nvSpPr>
          <p:cNvPr id="7" name="Rectangle 42"/>
          <p:cNvSpPr>
            <a:spLocks noChangeArrowheads="1"/>
          </p:cNvSpPr>
          <p:nvPr/>
        </p:nvSpPr>
        <p:spPr bwMode="auto">
          <a:xfrm>
            <a:off x="2294043" y="3359527"/>
            <a:ext cx="9357630" cy="13849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旧道德：</a:t>
            </a:r>
            <a:r>
              <a:rPr lang="zh-CN" altLang="en-US" sz="28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指孔子学说为代表的儒家传统道德</a:t>
            </a:r>
            <a:r>
              <a:rPr lang="en-US" altLang="zh-CN" sz="28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其核心内容是三纲五常。    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新道德：</a:t>
            </a:r>
            <a:r>
              <a:rPr lang="zh-CN" altLang="en-US" sz="28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指男女平等、个性解放等资产阶级道德行为规范。</a:t>
            </a:r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1092021" y="483278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③</a:t>
            </a:r>
            <a:r>
              <a:rPr kumimoji="1"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提倡新文学，反对旧文学</a:t>
            </a:r>
          </a:p>
        </p:txBody>
      </p:sp>
      <p:sp>
        <p:nvSpPr>
          <p:cNvPr id="9" name="Rectangle 42"/>
          <p:cNvSpPr>
            <a:spLocks noChangeArrowheads="1"/>
          </p:cNvSpPr>
          <p:nvPr/>
        </p:nvSpPr>
        <p:spPr bwMode="auto">
          <a:xfrm>
            <a:off x="2294043" y="5444270"/>
            <a:ext cx="4240573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CN" altLang="en-US" sz="28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提倡白话文，反对文言文</a:t>
            </a:r>
            <a:endParaRPr lang="zh-CN" altLang="en-US" sz="28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209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新文化运动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Rectangle 22"/>
          <p:cNvSpPr>
            <a:spLocks noChangeArrowheads="1"/>
          </p:cNvSpPr>
          <p:nvPr/>
        </p:nvSpPr>
        <p:spPr bwMode="auto">
          <a:xfrm>
            <a:off x="1871968" y="1232800"/>
            <a:ext cx="84480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一场资产阶级的反封建的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思想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解放运动、文学革命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359825" y="1746055"/>
            <a:ext cx="20161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ClrTx/>
              <a:buFontTx/>
              <a:buNone/>
              <a:defRPr kumimoji="1" sz="28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/>
              <a:t>（</a:t>
            </a:r>
            <a:r>
              <a:rPr lang="en-US" altLang="zh-CN" dirty="0"/>
              <a:t>6</a:t>
            </a:r>
            <a:r>
              <a:rPr lang="zh-CN" altLang="en-US" dirty="0"/>
              <a:t>）评价</a:t>
            </a: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1871968" y="2418113"/>
            <a:ext cx="11033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dirty="0">
                <a:solidFill>
                  <a:srgbClr val="0033CC"/>
                </a:solidFill>
                <a:ea typeface="黑体" panose="02010609060101010101" pitchFamily="49" charset="-122"/>
              </a:rPr>
              <a:t>积极</a:t>
            </a:r>
            <a:r>
              <a:rPr kumimoji="1" lang="zh-CN" altLang="en-US" sz="2800" b="0" dirty="0">
                <a:ea typeface="黑体" panose="02010609060101010101" pitchFamily="49" charset="-122"/>
              </a:rPr>
              <a:t> </a:t>
            </a:r>
            <a:r>
              <a:rPr kumimoji="1" lang="zh-CN" altLang="en-US" sz="2800" dirty="0">
                <a:solidFill>
                  <a:srgbClr val="0033CC"/>
                </a:solidFill>
                <a:ea typeface="黑体" panose="02010609060101010101" pitchFamily="49" charset="-122"/>
              </a:rPr>
              <a:t>：</a:t>
            </a: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2989349" y="2404045"/>
            <a:ext cx="7164388" cy="216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辛亥革命的延续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endParaRPr kumimoji="1" lang="en-US" altLang="zh-CN" sz="280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打击</a:t>
            </a:r>
            <a:r>
              <a:rPr kumimoji="1"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专制主义、</a:t>
            </a:r>
            <a:r>
              <a:rPr kumimoji="1"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动摇传统礼教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endParaRPr kumimoji="1" lang="en-US" altLang="zh-CN" sz="280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促进</a:t>
            </a:r>
            <a:r>
              <a:rPr kumimoji="1"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思想觉醒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endParaRPr kumimoji="1" lang="en-US" altLang="zh-CN" sz="280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促进</a:t>
            </a:r>
            <a:r>
              <a:rPr kumimoji="1"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马义传播、推动五四发生</a:t>
            </a: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1989645" y="4621646"/>
            <a:ext cx="12181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dirty="0">
                <a:solidFill>
                  <a:srgbClr val="0033CC"/>
                </a:solidFill>
                <a:ea typeface="黑体" panose="02010609060101010101" pitchFamily="49" charset="-122"/>
              </a:rPr>
              <a:t>消极</a:t>
            </a:r>
            <a:r>
              <a:rPr kumimoji="1" lang="zh-CN" altLang="en-US" sz="2800" b="0" dirty="0">
                <a:ea typeface="黑体" panose="02010609060101010101" pitchFamily="49" charset="-122"/>
              </a:rPr>
              <a:t> </a:t>
            </a:r>
            <a:r>
              <a:rPr kumimoji="1" lang="zh-CN" altLang="en-US" sz="2800" dirty="0">
                <a:solidFill>
                  <a:srgbClr val="0033CC"/>
                </a:solidFill>
                <a:ea typeface="黑体" panose="02010609060101010101" pitchFamily="49" charset="-122"/>
              </a:rPr>
              <a:t>：</a:t>
            </a:r>
          </a:p>
        </p:txBody>
      </p:sp>
      <p:sp>
        <p:nvSpPr>
          <p:cNvPr id="8" name="Rectangle 28"/>
          <p:cNvSpPr>
            <a:spLocks noChangeArrowheads="1"/>
          </p:cNvSpPr>
          <p:nvPr/>
        </p:nvSpPr>
        <p:spPr bwMode="auto">
          <a:xfrm>
            <a:off x="3045621" y="4634976"/>
            <a:ext cx="8216947" cy="1075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dirty="0" smtClean="0">
                <a:solidFill>
                  <a:srgbClr val="FF0000"/>
                </a:solidFill>
                <a:ea typeface="黑体" panose="02010609060101010101" pitchFamily="49" charset="-122"/>
              </a:rPr>
              <a:t>不能</a:t>
            </a:r>
            <a:r>
              <a:rPr kumimoji="1" lang="zh-CN" altLang="en-US" sz="2800" dirty="0">
                <a:solidFill>
                  <a:srgbClr val="FF0000"/>
                </a:solidFill>
                <a:ea typeface="黑体" panose="02010609060101010101" pitchFamily="49" charset="-122"/>
              </a:rPr>
              <a:t>用辩证观点看待东西方文化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zh-CN" altLang="en-US" sz="2800" dirty="0" smtClean="0">
                <a:solidFill>
                  <a:srgbClr val="FF0000"/>
                </a:solidFill>
                <a:ea typeface="黑体" panose="02010609060101010101" pitchFamily="49" charset="-122"/>
              </a:rPr>
              <a:t>局限</a:t>
            </a:r>
            <a:r>
              <a:rPr kumimoji="1" lang="zh-CN" altLang="en-US" sz="2800" dirty="0">
                <a:solidFill>
                  <a:srgbClr val="FF0000"/>
                </a:solidFill>
                <a:ea typeface="黑体" panose="02010609060101010101" pitchFamily="49" charset="-122"/>
              </a:rPr>
              <a:t>在知识分子的圈子，缺乏广泛的群众基础。</a:t>
            </a:r>
          </a:p>
        </p:txBody>
      </p:sp>
      <p:sp>
        <p:nvSpPr>
          <p:cNvPr id="9" name="Text Box 38"/>
          <p:cNvSpPr txBox="1">
            <a:spLocks noChangeArrowheads="1"/>
          </p:cNvSpPr>
          <p:nvPr/>
        </p:nvSpPr>
        <p:spPr bwMode="auto">
          <a:xfrm>
            <a:off x="340426" y="729433"/>
            <a:ext cx="2831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ClrTx/>
              <a:buFontTx/>
              <a:buNone/>
              <a:defRPr kumimoji="1" sz="28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 smtClean="0"/>
              <a:t>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）性质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561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 中华民国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新文化运动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Rectangle 2"/>
          <p:cNvSpPr txBox="1">
            <a:spLocks noRot="1" noChangeArrowheads="1"/>
          </p:cNvSpPr>
          <p:nvPr/>
        </p:nvSpPr>
        <p:spPr>
          <a:xfrm>
            <a:off x="1563773" y="610193"/>
            <a:ext cx="903207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algn="ctr" defTabSz="4572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  <a:defRPr sz="3000" b="1" spc="2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如何理解新文化运动中的“新”？ </a:t>
            </a:r>
          </a:p>
        </p:txBody>
      </p:sp>
      <p:sp>
        <p:nvSpPr>
          <p:cNvPr id="4" name="矩形 3"/>
          <p:cNvSpPr/>
          <p:nvPr/>
        </p:nvSpPr>
        <p:spPr>
          <a:xfrm>
            <a:off x="203149" y="1256524"/>
            <a:ext cx="11753323" cy="4401205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buClr>
                <a:srgbClr val="0066CC"/>
              </a:buClr>
              <a:defRPr/>
            </a:pPr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新领导：</a:t>
            </a:r>
          </a:p>
          <a:p>
            <a:pPr eaLnBrk="1" hangingPunct="1">
              <a:buClr>
                <a:srgbClr val="0066CC"/>
              </a:buClr>
              <a:defRPr/>
            </a:pP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新文化运动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的领导者是资产阶级的激进派。</a:t>
            </a:r>
          </a:p>
          <a:p>
            <a:pPr>
              <a:buClr>
                <a:srgbClr val="0066CC"/>
              </a:buClr>
              <a:defRPr/>
            </a:pPr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(2</a:t>
            </a:r>
            <a:r>
              <a:rPr lang="en-US" altLang="zh-CN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经济基础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</a:p>
          <a:p>
            <a:pPr eaLnBrk="1" hangingPunct="1">
              <a:buClr>
                <a:srgbClr val="0066CC"/>
              </a:buClr>
              <a:defRPr/>
            </a:pP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中国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民族资本主义的黄金时期。</a:t>
            </a:r>
          </a:p>
          <a:p>
            <a:pPr eaLnBrk="1" hangingPunct="1">
              <a:buClr>
                <a:srgbClr val="0066CC"/>
              </a:buClr>
              <a:defRPr/>
            </a:pPr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(3)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新指导思想：</a:t>
            </a:r>
          </a:p>
          <a:p>
            <a:pPr eaLnBrk="1" hangingPunct="1">
              <a:defRPr/>
            </a:pP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前期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是西方的民主和科学及达尔文的进化了，后期是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社会主义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思想</a:t>
            </a:r>
            <a:endParaRPr lang="zh-CN" altLang="en-US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rgbClr val="0066CC"/>
              </a:buClr>
              <a:defRPr/>
            </a:pPr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(3)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新内容：</a:t>
            </a:r>
          </a:p>
          <a:p>
            <a:pPr eaLnBrk="1" hangingPunct="1">
              <a:buClr>
                <a:srgbClr val="0066CC"/>
              </a:buClr>
              <a:defRPr/>
            </a:pP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前期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宣传民主和科学；后期宣传马克思主义 </a:t>
            </a:r>
          </a:p>
          <a:p>
            <a:pPr eaLnBrk="1" hangingPunct="1">
              <a:buClr>
                <a:srgbClr val="0066CC"/>
              </a:buClr>
              <a:defRPr/>
            </a:pPr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(4)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新成果：</a:t>
            </a:r>
          </a:p>
          <a:p>
            <a:pPr eaLnBrk="1" hangingPunct="1">
              <a:buClr>
                <a:srgbClr val="0066CC"/>
              </a:buClr>
              <a:defRPr/>
            </a:pP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从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根本上动摇了封建思想的统治地位，人民的思想得到空前解放。</a:t>
            </a:r>
          </a:p>
        </p:txBody>
      </p:sp>
    </p:spTree>
    <p:extLst>
      <p:ext uri="{BB962C8B-B14F-4D97-AF65-F5344CB8AC3E}">
        <p14:creationId xmlns:p14="http://schemas.microsoft.com/office/powerpoint/2010/main" val="145687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1364465" y="235901"/>
            <a:ext cx="9032073" cy="5727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algn="ctr" defTabSz="4572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  <a:defRPr sz="3000" b="1" spc="2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 smtClean="0"/>
              <a:t>近代中国思想解放潮流的特点</a:t>
            </a:r>
            <a:endParaRPr lang="zh-CN" altLang="en-US" dirty="0"/>
          </a:p>
        </p:txBody>
      </p:sp>
      <p:sp>
        <p:nvSpPr>
          <p:cNvPr id="3" name="Text Box 2"/>
          <p:cNvSpPr txBox="1"/>
          <p:nvPr/>
        </p:nvSpPr>
        <p:spPr>
          <a:xfrm>
            <a:off x="184381" y="2427936"/>
            <a:ext cx="1989890" cy="550863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sz="3010" noProof="1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  <a:cs typeface="+mn-ea"/>
              </a:rPr>
              <a:t> </a:t>
            </a:r>
            <a:r>
              <a:rPr lang="zh-CN" altLang="en-US" sz="3010" noProof="1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  <a:cs typeface="+mn-ea"/>
              </a:rPr>
              <a:t>原因：</a:t>
            </a:r>
            <a:endParaRPr lang="zh-CN" altLang="en-US" sz="3010" noProof="1">
              <a:solidFill>
                <a:srgbClr val="FF0000"/>
              </a:solidFill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555582" y="2554936"/>
            <a:ext cx="8862532" cy="1019175"/>
          </a:xfrm>
          <a:prstGeom prst="rect">
            <a:avLst/>
          </a:prstGeom>
          <a:solidFill>
            <a:schemeClr val="bg1"/>
          </a:solidFill>
          <a:ln w="12700" cap="sq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010" b="1" noProof="1"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儒家传统道德</a:t>
            </a:r>
            <a:r>
              <a:rPr lang="zh-CN" altLang="en-US" sz="3010" b="1" noProof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是维护君主专制的理论基础</a:t>
            </a:r>
            <a:r>
              <a:rPr lang="zh-CN" altLang="en-US" sz="3010" b="1" noProof="1"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；</a:t>
            </a:r>
            <a:endParaRPr lang="en-US" altLang="zh-CN" sz="3010" b="1" noProof="1">
              <a:latin typeface="Times New Roman" panose="02020603050405020304" pitchFamily="18" charset="0"/>
              <a:ea typeface="楷体_GB2312" panose="02010609030101010101" pitchFamily="1" charset="-122"/>
              <a:cs typeface="+mn-ea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010" b="1" noProof="1"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袁世凯破坏民主，掀起“尊孔复古”逆流。</a:t>
            </a:r>
            <a:endParaRPr lang="zh-CN" altLang="en-US" sz="2330" b="1" noProof="1">
              <a:latin typeface="Times New Roman" panose="02020603050405020304" pitchFamily="18" charset="0"/>
              <a:ea typeface="楷体_GB2312" panose="02010609030101010101" pitchFamily="1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2147" y="3997974"/>
            <a:ext cx="9438504" cy="2408237"/>
          </a:xfrm>
          <a:prstGeom prst="rect">
            <a:avLst/>
          </a:prstGeom>
          <a:solidFill>
            <a:schemeClr val="bg1"/>
          </a:solidFill>
          <a:ln w="12700" cap="sq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sz="3010" b="1" noProof="1"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①</a:t>
            </a:r>
            <a:r>
              <a:rPr lang="zh-CN" altLang="en-US" sz="3010" b="1" noProof="1">
                <a:solidFill>
                  <a:srgbClr val="FF0066"/>
                </a:solidFill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实质上</a:t>
            </a:r>
            <a:r>
              <a:rPr lang="zh-CN" altLang="en-US" sz="3010" b="1" noProof="1"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是对统治中国几千年的封建专制思想核心（儒家思想）的批判</a:t>
            </a:r>
            <a:endParaRPr lang="zh-CN" altLang="en-US" sz="3010" b="1" noProof="1">
              <a:latin typeface="Times New Roman" panose="02020603050405020304" pitchFamily="18" charset="0"/>
              <a:ea typeface="楷体_GB2312" panose="02010609030101010101" pitchFamily="1" charset="-122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010" b="1" noProof="1"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②对</a:t>
            </a:r>
            <a:r>
              <a:rPr lang="zh-CN" altLang="en-US" sz="3010" b="1" noProof="1">
                <a:solidFill>
                  <a:srgbClr val="FF0066"/>
                </a:solidFill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反对袁世凯的封建专制独裁</a:t>
            </a:r>
            <a:r>
              <a:rPr lang="zh-CN" altLang="en-US" sz="3010" b="1" noProof="1"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，有进步意义；</a:t>
            </a:r>
            <a:endParaRPr lang="zh-CN" altLang="en-US" sz="3010" b="1" noProof="1">
              <a:latin typeface="Times New Roman" panose="02020603050405020304" pitchFamily="18" charset="0"/>
              <a:ea typeface="楷体_GB2312" panose="02010609030101010101" pitchFamily="1" charset="-122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010" b="1" noProof="1"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③</a:t>
            </a:r>
            <a:r>
              <a:rPr lang="zh-CN" altLang="en-US" sz="3010" b="1" noProof="1">
                <a:solidFill>
                  <a:srgbClr val="FF0066"/>
                </a:solidFill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全面否定</a:t>
            </a:r>
            <a:r>
              <a:rPr lang="zh-CN" altLang="en-US" sz="3010" b="1" noProof="1"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了中国传统儒家文化是</a:t>
            </a:r>
            <a:r>
              <a:rPr lang="zh-CN" altLang="en-US" sz="3010" b="1" noProof="1">
                <a:solidFill>
                  <a:srgbClr val="FF0066"/>
                </a:solidFill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偏激</a:t>
            </a:r>
            <a:r>
              <a:rPr lang="zh-CN" altLang="en-US" sz="3010" b="1" noProof="1"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的、</a:t>
            </a:r>
            <a:r>
              <a:rPr lang="zh-CN" altLang="en-US" sz="3010" b="1" noProof="1">
                <a:solidFill>
                  <a:srgbClr val="FF0066"/>
                </a:solidFill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片面</a:t>
            </a:r>
            <a:r>
              <a:rPr lang="zh-CN" altLang="en-US" sz="3010" b="1" noProof="1">
                <a:latin typeface="Times New Roman" panose="02020603050405020304" pitchFamily="18" charset="0"/>
                <a:ea typeface="楷体_GB2312" panose="02010609030101010101" pitchFamily="1" charset="-122"/>
                <a:cs typeface="+mn-ea"/>
              </a:rPr>
              <a:t>的，容易造成民族虚无主义或全盘西化</a:t>
            </a:r>
            <a:endParaRPr lang="zh-CN" altLang="en-US" sz="3010" b="1" noProof="1">
              <a:latin typeface="Times New Roman" panose="02020603050405020304" pitchFamily="18" charset="0"/>
              <a:ea typeface="楷体_GB2312" panose="02010609030101010101" pitchFamily="1" charset="-122"/>
            </a:endParaRPr>
          </a:p>
        </p:txBody>
      </p:sp>
      <p:sp>
        <p:nvSpPr>
          <p:cNvPr id="6" name="Text Box 6"/>
          <p:cNvSpPr txBox="1"/>
          <p:nvPr/>
        </p:nvSpPr>
        <p:spPr>
          <a:xfrm>
            <a:off x="401152" y="3447111"/>
            <a:ext cx="1798518" cy="550863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31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010" noProof="1">
                <a:solidFill>
                  <a:srgbClr val="FF0000"/>
                </a:solidFill>
                <a:latin typeface="宋体" panose="02010600030101010101" pitchFamily="2" charset="-122"/>
                <a:ea typeface="楷体_GB2312" panose="02010609030101010101" pitchFamily="1" charset="-122"/>
                <a:cs typeface="+mn-ea"/>
              </a:rPr>
              <a:t>评价：</a:t>
            </a:r>
            <a:endParaRPr lang="zh-CN" altLang="en-US" sz="3010" noProof="1">
              <a:solidFill>
                <a:srgbClr val="FF0000"/>
              </a:solidFill>
              <a:latin typeface="宋体" panose="02010600030101010101" pitchFamily="2" charset="-122"/>
              <a:ea typeface="楷体_GB2312" panose="02010609030101010101" pitchFamily="1" charset="-122"/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184381" y="1143202"/>
            <a:ext cx="11772092" cy="1237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3000" b="1" spc="200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sz="3000" b="1" spc="200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新文化运动的倡导者为什么要提出“打倒孔家店”的口号？      </a:t>
            </a:r>
            <a:endParaRPr lang="en-US" altLang="zh-CN" sz="3000" b="1" spc="200" noProof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defTabSz="4572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3000" b="1" spc="200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en-US" sz="3000" b="1" spc="200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你认为应如何评价“打倒孔家店”这一口号？</a:t>
            </a:r>
          </a:p>
        </p:txBody>
      </p:sp>
    </p:spTree>
    <p:extLst>
      <p:ext uri="{BB962C8B-B14F-4D97-AF65-F5344CB8AC3E}">
        <p14:creationId xmlns:p14="http://schemas.microsoft.com/office/powerpoint/2010/main" val="366014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一 清末新政和“预备立宪”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71783" y="638291"/>
            <a:ext cx="503792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en-US" sz="3000" b="1" spc="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清末新政的主要内容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49829" y="1270767"/>
            <a:ext cx="116586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改革官制，改总理衙门为外务部，新设商部、学部和巡警部等中央机构；</a:t>
            </a:r>
            <a:endParaRPr lang="en-US" altLang="zh-CN" sz="28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编练新军，拟在全国编练新军</a:t>
            </a:r>
            <a:r>
              <a:rPr lang="en-US" altLang="zh-CN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36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镇，并要求各省设立督练公所；</a:t>
            </a:r>
            <a:endParaRPr lang="en-US" altLang="zh-CN" sz="28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倡导创办工商企业，颁布了一系列工商业规章和奖励实业办法；</a:t>
            </a:r>
            <a:endParaRPr lang="en-US" altLang="zh-CN" sz="28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推行教育改革，废除科举，兴办学堂，建立起一整套较为完整的学校制度。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9829" y="4267199"/>
            <a:ext cx="12111008" cy="136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腐败无能的权贵掌握政权，清政府不可能为中国找到真正的出路；</a:t>
            </a:r>
            <a:endParaRPr lang="en-US" altLang="zh-CN" sz="3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客观促进了资本主义发展，为资产阶级革命准备了条件（经济、阶级）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512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一 清末新政和“预备立宪”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59309" y="749127"/>
            <a:ext cx="902811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影响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4410" y="1498254"/>
            <a:ext cx="1211100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腐败无能的权贵掌握政权，清政府不可能为中国找到真正的出路；</a:t>
            </a:r>
            <a:endParaRPr lang="en-US" altLang="zh-CN" sz="3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使越来越多的人认识到：只有推翻清政府，中国才有希望；</a:t>
            </a:r>
            <a:endParaRPr lang="en-US" altLang="zh-CN" sz="3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“皇族内阁”的成立使立宪派人士转而支持革命；</a:t>
            </a:r>
            <a:endParaRPr lang="en-US" altLang="zh-CN" sz="3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客观促进了资本主义发展，为资产阶级革命准备了条件（经济、阶级）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912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背景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3"/>
          <p:cNvSpPr txBox="1">
            <a:spLocks noChangeArrowheads="1"/>
          </p:cNvSpPr>
          <p:nvPr/>
        </p:nvSpPr>
        <p:spPr bwMode="auto">
          <a:xfrm>
            <a:off x="162791" y="606712"/>
            <a:ext cx="1186641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dirty="0"/>
              <a:t>    结合</a:t>
            </a:r>
            <a:r>
              <a:rPr lang="en-US" altLang="zh-CN" sz="2800" dirty="0"/>
              <a:t>19</a:t>
            </a:r>
            <a:r>
              <a:rPr lang="zh-CN" altLang="en-US" sz="2800" dirty="0"/>
              <a:t>世纪末</a:t>
            </a:r>
            <a:r>
              <a:rPr lang="en-US" altLang="zh-CN" sz="2800" dirty="0"/>
              <a:t>20</a:t>
            </a:r>
            <a:r>
              <a:rPr lang="zh-CN" altLang="en-US" sz="2800" dirty="0"/>
              <a:t>世纪初中国社会的政治、经济、思想等诸多方面的变化</a:t>
            </a:r>
            <a:r>
              <a:rPr lang="zh-CN" altLang="en-US" sz="2800" dirty="0">
                <a:solidFill>
                  <a:srgbClr val="FF0000"/>
                </a:solidFill>
              </a:rPr>
              <a:t>分析辛亥革命的背景</a:t>
            </a:r>
            <a:r>
              <a:rPr lang="zh-CN" altLang="en-US" sz="2800" dirty="0"/>
              <a:t>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995343" y="1732541"/>
            <a:ext cx="3070225" cy="522287"/>
          </a:xfrm>
          <a:prstGeom prst="rect">
            <a:avLst/>
          </a:prstGeom>
          <a:solidFill>
            <a:srgbClr val="BBE0E3">
              <a:lumMod val="90000"/>
            </a:srgbClr>
          </a:solidFill>
        </p:spPr>
        <p:txBody>
          <a:bodyPr wrap="non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签订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《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辛丑条约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》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57293" y="2516766"/>
            <a:ext cx="2347913" cy="523875"/>
          </a:xfrm>
          <a:prstGeom prst="rect">
            <a:avLst/>
          </a:prstGeom>
          <a:solidFill>
            <a:srgbClr val="BBE0E3">
              <a:lumMod val="90000"/>
            </a:srgbClr>
          </a:solidFill>
        </p:spPr>
        <p:txBody>
          <a:bodyPr wrap="non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清末新政失败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74618" y="3300991"/>
            <a:ext cx="4513263" cy="523875"/>
          </a:xfrm>
          <a:prstGeom prst="rect">
            <a:avLst/>
          </a:prstGeom>
          <a:solidFill>
            <a:srgbClr val="BBE0E3">
              <a:lumMod val="90000"/>
            </a:srgbClr>
          </a:solidFill>
        </p:spPr>
        <p:txBody>
          <a:bodyPr wrap="non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民族资本主义经济初步发展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815956" y="4086803"/>
            <a:ext cx="3430587" cy="522288"/>
          </a:xfrm>
          <a:prstGeom prst="rect">
            <a:avLst/>
          </a:prstGeom>
          <a:solidFill>
            <a:srgbClr val="BBE0E3">
              <a:lumMod val="90000"/>
            </a:srgbClr>
          </a:solidFill>
        </p:spPr>
        <p:txBody>
          <a:bodyPr wrap="non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兴中会、同盟会成立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33054" y="4870995"/>
            <a:ext cx="5594801" cy="523220"/>
          </a:xfrm>
          <a:prstGeom prst="rect">
            <a:avLst/>
          </a:prstGeom>
          <a:solidFill>
            <a:srgbClr val="BBE0E3">
              <a:lumMod val="90000"/>
            </a:srgbClr>
          </a:solidFill>
        </p:spPr>
        <p:txBody>
          <a:bodyPr wrap="non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革命派与改良派的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论战，三民主义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95343" y="5655253"/>
            <a:ext cx="3070225" cy="523875"/>
          </a:xfrm>
          <a:prstGeom prst="rect">
            <a:avLst/>
          </a:prstGeom>
          <a:solidFill>
            <a:srgbClr val="BBE0E3">
              <a:lumMod val="90000"/>
            </a:srgbClr>
          </a:solidFill>
        </p:spPr>
        <p:txBody>
          <a:bodyPr wrap="non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黄花岗起义等革命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7432967" y="1697183"/>
            <a:ext cx="2349500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民族危机加深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7432967" y="2481408"/>
            <a:ext cx="2349500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统治危机加深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7793330" y="3267221"/>
            <a:ext cx="1627187" cy="5222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经济基础</a:t>
            </a: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7793330" y="4051446"/>
            <a:ext cx="1627187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组织准备</a:t>
            </a: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793330" y="4835671"/>
            <a:ext cx="1627187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思想准备</a:t>
            </a: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7793330" y="5621483"/>
            <a:ext cx="1627187" cy="5222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军事准备</a:t>
            </a:r>
          </a:p>
        </p:txBody>
      </p:sp>
    </p:spTree>
    <p:extLst>
      <p:ext uri="{BB962C8B-B14F-4D97-AF65-F5344CB8AC3E}">
        <p14:creationId xmlns:p14="http://schemas.microsoft.com/office/powerpoint/2010/main" val="139418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背景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4"/>
          <p:cNvSpPr txBox="1">
            <a:spLocks noChangeArrowheads="1"/>
          </p:cNvSpPr>
          <p:nvPr/>
        </p:nvSpPr>
        <p:spPr bwMode="auto">
          <a:xfrm>
            <a:off x="1681018" y="879764"/>
            <a:ext cx="12668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兴中会</a:t>
            </a:r>
          </a:p>
        </p:txBody>
      </p:sp>
      <p:sp>
        <p:nvSpPr>
          <p:cNvPr id="4" name="文本框 5"/>
          <p:cNvSpPr txBox="1">
            <a:spLocks noChangeArrowheads="1"/>
          </p:cNvSpPr>
          <p:nvPr/>
        </p:nvSpPr>
        <p:spPr bwMode="auto">
          <a:xfrm>
            <a:off x="1884218" y="1368714"/>
            <a:ext cx="198755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时间地点：</a:t>
            </a:r>
            <a:endParaRPr kumimoji="0" lang="en-US" altLang="zh-CN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性质：</a:t>
            </a:r>
            <a:endParaRPr kumimoji="0" lang="en-US" altLang="zh-CN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主张：</a:t>
            </a:r>
            <a:endParaRPr kumimoji="0" lang="en-US" altLang="zh-CN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影响：</a:t>
            </a:r>
            <a:endParaRPr kumimoji="0" lang="en-US" altLang="zh-CN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6"/>
          <p:cNvSpPr txBox="1">
            <a:spLocks noChangeArrowheads="1"/>
          </p:cNvSpPr>
          <p:nvPr/>
        </p:nvSpPr>
        <p:spPr bwMode="auto">
          <a:xfrm>
            <a:off x="1681018" y="3546764"/>
            <a:ext cx="1266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同盟会</a:t>
            </a:r>
          </a:p>
        </p:txBody>
      </p:sp>
      <p:sp>
        <p:nvSpPr>
          <p:cNvPr id="6" name="文本框 7"/>
          <p:cNvSpPr txBox="1">
            <a:spLocks noChangeArrowheads="1"/>
          </p:cNvSpPr>
          <p:nvPr/>
        </p:nvSpPr>
        <p:spPr bwMode="auto">
          <a:xfrm>
            <a:off x="1884218" y="4094452"/>
            <a:ext cx="1987550" cy="210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时间地点：</a:t>
            </a:r>
            <a:endParaRPr kumimoji="0" lang="en-US" altLang="zh-CN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性质：</a:t>
            </a:r>
            <a:endParaRPr kumimoji="0" lang="en-US" altLang="zh-CN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宗旨：</a:t>
            </a:r>
            <a:endParaRPr kumimoji="0" lang="en-US" altLang="zh-CN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机关刊物：</a:t>
            </a:r>
            <a:endParaRPr kumimoji="0" lang="en-US" altLang="zh-CN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8"/>
          <p:cNvSpPr txBox="1">
            <a:spLocks noChangeArrowheads="1"/>
          </p:cNvSpPr>
          <p:nvPr/>
        </p:nvSpPr>
        <p:spPr bwMode="auto">
          <a:xfrm>
            <a:off x="5157643" y="1437410"/>
            <a:ext cx="2528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1894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年 檀香山</a:t>
            </a:r>
          </a:p>
        </p:txBody>
      </p:sp>
      <p:sp>
        <p:nvSpPr>
          <p:cNvPr id="8" name="文本框 9"/>
          <p:cNvSpPr txBox="1">
            <a:spLocks noChangeArrowheads="1"/>
          </p:cNvSpPr>
          <p:nvPr/>
        </p:nvSpPr>
        <p:spPr bwMode="auto">
          <a:xfrm>
            <a:off x="4797281" y="1885085"/>
            <a:ext cx="4873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中国第一个资产阶级革命团体</a:t>
            </a:r>
          </a:p>
        </p:txBody>
      </p:sp>
      <p:sp>
        <p:nvSpPr>
          <p:cNvPr id="9" name="文本框 12"/>
          <p:cNvSpPr txBox="1">
            <a:spLocks noChangeArrowheads="1"/>
          </p:cNvSpPr>
          <p:nvPr/>
        </p:nvSpPr>
        <p:spPr bwMode="auto">
          <a:xfrm>
            <a:off x="4776643" y="2429598"/>
            <a:ext cx="52339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推翻清朝专制统治，建立共和国</a:t>
            </a:r>
          </a:p>
        </p:txBody>
      </p:sp>
      <p:sp>
        <p:nvSpPr>
          <p:cNvPr id="10" name="文本框 13"/>
          <p:cNvSpPr txBox="1">
            <a:spLocks noChangeArrowheads="1"/>
          </p:cNvSpPr>
          <p:nvPr/>
        </p:nvSpPr>
        <p:spPr bwMode="auto">
          <a:xfrm>
            <a:off x="4797281" y="2934423"/>
            <a:ext cx="5594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标志资产阶级民主革命运动的兴起</a:t>
            </a:r>
          </a:p>
        </p:txBody>
      </p:sp>
      <p:sp>
        <p:nvSpPr>
          <p:cNvPr id="11" name="文本框 16"/>
          <p:cNvSpPr txBox="1">
            <a:spLocks noChangeArrowheads="1"/>
          </p:cNvSpPr>
          <p:nvPr/>
        </p:nvSpPr>
        <p:spPr bwMode="auto">
          <a:xfrm>
            <a:off x="5233843" y="4161560"/>
            <a:ext cx="2166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1905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年 东京</a:t>
            </a:r>
          </a:p>
        </p:txBody>
      </p:sp>
      <p:sp>
        <p:nvSpPr>
          <p:cNvPr id="12" name="文本框 17"/>
          <p:cNvSpPr txBox="1">
            <a:spLocks noChangeArrowheads="1"/>
          </p:cNvSpPr>
          <p:nvPr/>
        </p:nvSpPr>
        <p:spPr bwMode="auto">
          <a:xfrm>
            <a:off x="4776643" y="4626698"/>
            <a:ext cx="5954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第一个全国性质的资产阶级革命政党</a:t>
            </a:r>
          </a:p>
        </p:txBody>
      </p:sp>
      <p:sp>
        <p:nvSpPr>
          <p:cNvPr id="13" name="文本框 18"/>
          <p:cNvSpPr txBox="1">
            <a:spLocks noChangeArrowheads="1"/>
          </p:cNvSpPr>
          <p:nvPr/>
        </p:nvSpPr>
        <p:spPr bwMode="auto">
          <a:xfrm>
            <a:off x="4074968" y="5085485"/>
            <a:ext cx="7037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驱除鞑虏，恢复中华，创立民国，平均地权</a:t>
            </a:r>
          </a:p>
        </p:txBody>
      </p:sp>
      <p:sp>
        <p:nvSpPr>
          <p:cNvPr id="14" name="文本框 19"/>
          <p:cNvSpPr txBox="1">
            <a:spLocks noChangeArrowheads="1"/>
          </p:cNvSpPr>
          <p:nvPr/>
        </p:nvSpPr>
        <p:spPr bwMode="auto">
          <a:xfrm>
            <a:off x="5503718" y="5652223"/>
            <a:ext cx="1627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《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民报</a:t>
            </a: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》</a:t>
            </a:r>
            <a:endParaRPr kumimoji="0" lang="zh-CN" altLang="en-US" sz="28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75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二 辛亥革命</a:t>
            </a:r>
            <a:r>
              <a:rPr lang="en-US" altLang="zh-CN" sz="28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背景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3"/>
          <p:cNvSpPr txBox="1">
            <a:spLocks noChangeArrowheads="1"/>
          </p:cNvSpPr>
          <p:nvPr/>
        </p:nvSpPr>
        <p:spPr bwMode="auto">
          <a:xfrm>
            <a:off x="629227" y="729961"/>
            <a:ext cx="37925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【</a:t>
            </a: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知识联系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】</a:t>
            </a: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三民主义</a:t>
            </a:r>
          </a:p>
        </p:txBody>
      </p:sp>
      <p:sp>
        <p:nvSpPr>
          <p:cNvPr id="18" name="文本框 4"/>
          <p:cNvSpPr txBox="1">
            <a:spLocks noChangeArrowheads="1"/>
          </p:cNvSpPr>
          <p:nvPr/>
        </p:nvSpPr>
        <p:spPr bwMode="auto">
          <a:xfrm>
            <a:off x="1126115" y="1274616"/>
            <a:ext cx="1831975" cy="10779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驱除鞑虏</a:t>
            </a:r>
            <a:endParaRPr kumimoji="0" lang="en-US" altLang="zh-CN" sz="3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恢复中华</a:t>
            </a:r>
          </a:p>
        </p:txBody>
      </p:sp>
      <p:sp>
        <p:nvSpPr>
          <p:cNvPr id="19" name="文本框 6"/>
          <p:cNvSpPr txBox="1">
            <a:spLocks noChangeArrowheads="1"/>
          </p:cNvSpPr>
          <p:nvPr/>
        </p:nvSpPr>
        <p:spPr bwMode="auto">
          <a:xfrm>
            <a:off x="1126115" y="2511565"/>
            <a:ext cx="1831975" cy="5857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创立民国</a:t>
            </a:r>
          </a:p>
        </p:txBody>
      </p:sp>
      <p:sp>
        <p:nvSpPr>
          <p:cNvPr id="20" name="文本框 7"/>
          <p:cNvSpPr txBox="1">
            <a:spLocks noChangeArrowheads="1"/>
          </p:cNvSpPr>
          <p:nvPr/>
        </p:nvSpPr>
        <p:spPr bwMode="auto">
          <a:xfrm>
            <a:off x="1126115" y="3599140"/>
            <a:ext cx="1831975" cy="5857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平均地权</a:t>
            </a:r>
          </a:p>
        </p:txBody>
      </p:sp>
      <p:sp>
        <p:nvSpPr>
          <p:cNvPr id="21" name="文本框 20"/>
          <p:cNvSpPr txBox="1">
            <a:spLocks noChangeArrowheads="1"/>
          </p:cNvSpPr>
          <p:nvPr/>
        </p:nvSpPr>
        <p:spPr bwMode="auto">
          <a:xfrm>
            <a:off x="3277754" y="1527134"/>
            <a:ext cx="1831975" cy="585788"/>
          </a:xfrm>
          <a:prstGeom prst="rect">
            <a:avLst/>
          </a:prstGeom>
          <a:noFill/>
          <a:ln w="28575">
            <a:solidFill>
              <a:srgbClr val="1607D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民族主义</a:t>
            </a:r>
          </a:p>
        </p:txBody>
      </p:sp>
      <p:sp>
        <p:nvSpPr>
          <p:cNvPr id="22" name="文本框 21"/>
          <p:cNvSpPr txBox="1">
            <a:spLocks noChangeArrowheads="1"/>
          </p:cNvSpPr>
          <p:nvPr/>
        </p:nvSpPr>
        <p:spPr bwMode="auto">
          <a:xfrm>
            <a:off x="3277754" y="2519608"/>
            <a:ext cx="1831975" cy="585787"/>
          </a:xfrm>
          <a:prstGeom prst="rect">
            <a:avLst/>
          </a:prstGeom>
          <a:noFill/>
          <a:ln w="28575">
            <a:solidFill>
              <a:srgbClr val="1607D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民权主义</a:t>
            </a:r>
          </a:p>
        </p:txBody>
      </p:sp>
      <p:sp>
        <p:nvSpPr>
          <p:cNvPr id="23" name="文本框 22"/>
          <p:cNvSpPr txBox="1">
            <a:spLocks noChangeArrowheads="1"/>
          </p:cNvSpPr>
          <p:nvPr/>
        </p:nvSpPr>
        <p:spPr bwMode="auto">
          <a:xfrm>
            <a:off x="3277754" y="3607183"/>
            <a:ext cx="1831975" cy="585787"/>
          </a:xfrm>
          <a:prstGeom prst="rect">
            <a:avLst/>
          </a:prstGeom>
          <a:noFill/>
          <a:ln w="28575">
            <a:solidFill>
              <a:srgbClr val="1607D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民生主义</a:t>
            </a:r>
          </a:p>
        </p:txBody>
      </p:sp>
      <p:sp>
        <p:nvSpPr>
          <p:cNvPr id="24" name="左箭头标注 23"/>
          <p:cNvSpPr>
            <a:spLocks noChangeArrowheads="1"/>
          </p:cNvSpPr>
          <p:nvPr/>
        </p:nvSpPr>
        <p:spPr bwMode="auto">
          <a:xfrm>
            <a:off x="5213833" y="1118583"/>
            <a:ext cx="6589283" cy="879475"/>
          </a:xfrm>
          <a:prstGeom prst="leftArrowCallout">
            <a:avLst>
              <a:gd name="adj1" fmla="val 28852"/>
              <a:gd name="adj2" fmla="val 25000"/>
              <a:gd name="adj3" fmla="val 38460"/>
              <a:gd name="adj4" fmla="val 84023"/>
            </a:avLst>
          </a:prstGeom>
          <a:solidFill>
            <a:srgbClr val="BBE0E3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anose="02010609030101010101" pitchFamily="49" charset="-122"/>
              </a:rPr>
              <a:t>推翻清政府统治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anose="02010609030101010101" pitchFamily="49" charset="-122"/>
              </a:rPr>
              <a:t>（民族革命）</a:t>
            </a:r>
          </a:p>
        </p:txBody>
      </p:sp>
      <p:sp>
        <p:nvSpPr>
          <p:cNvPr id="25" name="左箭头标注 24"/>
          <p:cNvSpPr>
            <a:spLocks noChangeArrowheads="1"/>
          </p:cNvSpPr>
          <p:nvPr/>
        </p:nvSpPr>
        <p:spPr bwMode="auto">
          <a:xfrm>
            <a:off x="5210775" y="2347932"/>
            <a:ext cx="6592341" cy="932209"/>
          </a:xfrm>
          <a:prstGeom prst="leftArrowCallout">
            <a:avLst>
              <a:gd name="adj1" fmla="val 28852"/>
              <a:gd name="adj2" fmla="val 25000"/>
              <a:gd name="adj3" fmla="val 38547"/>
              <a:gd name="adj4" fmla="val 84023"/>
            </a:avLst>
          </a:prstGeom>
          <a:solidFill>
            <a:srgbClr val="BBE0E3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anose="02010609030101010101" pitchFamily="49" charset="-122"/>
                <a:ea typeface="楷体_GB2312" panose="02010609030101010101" pitchFamily="49" charset="-122"/>
              </a:rPr>
              <a:t>推翻封建君主专制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anose="02010609030101010101" pitchFamily="49" charset="-122"/>
                <a:ea typeface="楷体_GB2312" panose="02010609030101010101" pitchFamily="49" charset="-122"/>
              </a:rPr>
              <a:t>，建立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anose="02010609030101010101" pitchFamily="49" charset="-122"/>
                <a:ea typeface="楷体_GB2312" panose="02010609030101010101" pitchFamily="49" charset="-122"/>
              </a:rPr>
              <a:t>资产阶级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anose="02010609030101010101" pitchFamily="49" charset="-122"/>
                <a:ea typeface="楷体_GB2312" panose="02010609030101010101" pitchFamily="49" charset="-122"/>
              </a:rPr>
              <a:t>共和国   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anose="02010609030101010101" pitchFamily="49" charset="-122"/>
                <a:ea typeface="楷体_GB2312" panose="02010609030101010101" pitchFamily="49" charset="-122"/>
              </a:rPr>
              <a:t>（政治革命）</a:t>
            </a:r>
          </a:p>
        </p:txBody>
      </p:sp>
      <p:sp>
        <p:nvSpPr>
          <p:cNvPr id="26" name="左箭头标注 25"/>
          <p:cNvSpPr>
            <a:spLocks noChangeArrowheads="1"/>
          </p:cNvSpPr>
          <p:nvPr/>
        </p:nvSpPr>
        <p:spPr bwMode="auto">
          <a:xfrm>
            <a:off x="5296703" y="3481882"/>
            <a:ext cx="6468742" cy="879475"/>
          </a:xfrm>
          <a:prstGeom prst="leftArrowCallout">
            <a:avLst>
              <a:gd name="adj1" fmla="val 28852"/>
              <a:gd name="adj2" fmla="val 25000"/>
              <a:gd name="adj3" fmla="val 38460"/>
              <a:gd name="adj4" fmla="val 84023"/>
            </a:avLst>
          </a:prstGeom>
          <a:solidFill>
            <a:srgbClr val="BBE0E3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anose="02010609030101010101" pitchFamily="49" charset="-122"/>
              </a:rPr>
              <a:t>解决土地问题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anose="02010609030101010101" pitchFamily="49" charset="-122"/>
              </a:rPr>
              <a:t>（社会革命）</a:t>
            </a:r>
          </a:p>
        </p:txBody>
      </p:sp>
      <p:sp>
        <p:nvSpPr>
          <p:cNvPr id="27" name="圆角矩形 26"/>
          <p:cNvSpPr>
            <a:spLocks noChangeArrowheads="1"/>
          </p:cNvSpPr>
          <p:nvPr/>
        </p:nvSpPr>
        <p:spPr bwMode="auto">
          <a:xfrm>
            <a:off x="4190566" y="2082102"/>
            <a:ext cx="919163" cy="4921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前提</a:t>
            </a:r>
          </a:p>
        </p:txBody>
      </p:sp>
      <p:sp>
        <p:nvSpPr>
          <p:cNvPr id="28" name="圆角矩形 27"/>
          <p:cNvSpPr>
            <a:spLocks noChangeArrowheads="1"/>
          </p:cNvSpPr>
          <p:nvPr/>
        </p:nvSpPr>
        <p:spPr bwMode="auto">
          <a:xfrm>
            <a:off x="4190566" y="4201838"/>
            <a:ext cx="919163" cy="4921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补充</a:t>
            </a:r>
          </a:p>
        </p:txBody>
      </p:sp>
      <p:sp>
        <p:nvSpPr>
          <p:cNvPr id="29" name="圆角矩形 28"/>
          <p:cNvSpPr>
            <a:spLocks noChangeArrowheads="1"/>
          </p:cNvSpPr>
          <p:nvPr/>
        </p:nvSpPr>
        <p:spPr bwMode="auto">
          <a:xfrm>
            <a:off x="4190566" y="3112676"/>
            <a:ext cx="919163" cy="4937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核心</a:t>
            </a:r>
          </a:p>
        </p:txBody>
      </p:sp>
      <p:sp>
        <p:nvSpPr>
          <p:cNvPr id="30" name="矩形 29"/>
          <p:cNvSpPr/>
          <p:nvPr/>
        </p:nvSpPr>
        <p:spPr>
          <a:xfrm>
            <a:off x="946409" y="4686715"/>
            <a:ext cx="96663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hangingPunct="0">
              <a:spcBef>
                <a:spcPct val="50000"/>
              </a:spcBef>
            </a:pPr>
            <a:r>
              <a:rPr lang="zh-CN" altLang="en-US" sz="3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性质：是当时最进步，最完整的资产阶级革命纲领。</a:t>
            </a:r>
          </a:p>
          <a:p>
            <a:pPr defTabSz="457200" eaLnBrk="0" hangingPunct="0">
              <a:spcBef>
                <a:spcPct val="50000"/>
              </a:spcBef>
            </a:pPr>
            <a:r>
              <a:rPr lang="zh-CN" altLang="en-US" sz="3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作用：是辛亥革命的指导思想；推动了革命的发展</a:t>
            </a:r>
          </a:p>
          <a:p>
            <a:pPr defTabSz="457200" eaLnBrk="0" hangingPunct="0">
              <a:spcBef>
                <a:spcPct val="50000"/>
              </a:spcBef>
            </a:pPr>
            <a:r>
              <a:rPr lang="zh-CN" altLang="en-US" sz="3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局限：未明确反帝、无彻底的民权和土地纲领</a:t>
            </a:r>
            <a:endParaRPr lang="zh-CN" altLang="en-US" sz="3000" b="1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0238509" y="4686715"/>
            <a:ext cx="12746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时代性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民主性 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革命性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空想性</a:t>
            </a:r>
          </a:p>
        </p:txBody>
      </p:sp>
    </p:spTree>
    <p:extLst>
      <p:ext uri="{BB962C8B-B14F-4D97-AF65-F5344CB8AC3E}">
        <p14:creationId xmlns:p14="http://schemas.microsoft.com/office/powerpoint/2010/main" val="406480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98761" y="1582065"/>
            <a:ext cx="11333019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smtClean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dirty="0" smtClean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维新派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与守旧派</a:t>
            </a:r>
            <a:r>
              <a:rPr lang="zh-CN" altLang="en-US" sz="28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的论战：第一点，要不要变法</a:t>
            </a:r>
            <a:r>
              <a:rPr lang="en-US" altLang="zh-CN" sz="28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;</a:t>
            </a:r>
            <a:r>
              <a:rPr lang="zh-CN" altLang="en-US" sz="28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第二点，要不要兴民权、设议院、实行君主立宪</a:t>
            </a:r>
            <a:r>
              <a:rPr lang="en-US" altLang="zh-CN" sz="28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;</a:t>
            </a:r>
            <a:r>
              <a:rPr lang="zh-CN" altLang="en-US" sz="28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第三点，要不要废八股、改科举和兴西学。论战实质：资产阶级思想与封建主义思想在中国的第一次正面交锋</a:t>
            </a:r>
            <a:r>
              <a:rPr lang="zh-CN" altLang="en-US" sz="2800" dirty="0" smtClean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2800" dirty="0" smtClean="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zh-CN" altLang="en-US" sz="2800" dirty="0" smtClean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smtClean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dirty="0" smtClean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革命派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改良派</a:t>
            </a:r>
            <a:r>
              <a:rPr lang="zh-CN" altLang="en-US" sz="2800" dirty="0" smtClean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（保皇派）的</a:t>
            </a:r>
            <a:r>
              <a:rPr lang="zh-CN" altLang="en-US" sz="28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论战：第一点，要不要以革命手段推翻清王朝。这是双方论战的焦点。第二点，要不要封建帝制，实行共和。第三点，要不要进行社会革命。</a:t>
            </a:r>
            <a:endParaRPr lang="zh-CN" altLang="en-US" sz="2800" b="0" i="0" dirty="0">
              <a:solidFill>
                <a:srgbClr val="333333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71783" y="603225"/>
            <a:ext cx="560596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en-US" sz="3000" b="1" spc="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近代中国的两次思想论战</a:t>
            </a:r>
            <a:endParaRPr lang="zh-CN" altLang="en-US" sz="3000" b="1" spc="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555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3518</Words>
  <PresentationFormat>宽屏</PresentationFormat>
  <Paragraphs>387</Paragraphs>
  <Slides>38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46" baseType="lpstr">
      <vt:lpstr>等线</vt:lpstr>
      <vt:lpstr>等线 Light</vt:lpstr>
      <vt:lpstr>黑体</vt:lpstr>
      <vt:lpstr>楷体_GB2312</vt:lpstr>
      <vt:lpstr>宋体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2021-09-15T06:57:28Z</dcterms:created>
  <dcterms:modified xsi:type="dcterms:W3CDTF">2021-09-16T11:12:25Z</dcterms:modified>
</cp:coreProperties>
</file>