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7" r:id="rId4"/>
    <p:sldId id="266" r:id="rId5"/>
    <p:sldId id="265" r:id="rId6"/>
    <p:sldId id="264" r:id="rId7"/>
    <p:sldId id="263" r:id="rId8"/>
    <p:sldId id="262" r:id="rId9"/>
    <p:sldId id="261" r:id="rId10"/>
    <p:sldId id="260" r:id="rId11"/>
    <p:sldId id="259" r:id="rId12"/>
    <p:sldId id="258" r:id="rId13"/>
    <p:sldId id="257" r:id="rId14"/>
    <p:sldId id="269" r:id="rId15"/>
    <p:sldId id="270" r:id="rId16"/>
    <p:sldId id="271" r:id="rId17"/>
    <p:sldId id="272" r:id="rId18"/>
    <p:sldId id="273" r:id="rId19"/>
    <p:sldId id="276" r:id="rId20"/>
    <p:sldId id="274" r:id="rId21"/>
    <p:sldId id="278" r:id="rId22"/>
    <p:sldId id="275" r:id="rId23"/>
    <p:sldId id="277" r:id="rId24"/>
    <p:sldId id="279" r:id="rId25"/>
    <p:sldId id="280" r:id="rId2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20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1D4BF14D-6BE2-44BB-A3A9-54E1A4D0D8C7}" type="datetimeFigureOut">
              <a:rPr lang="zh-CN" altLang="en-US" smtClean="0"/>
              <a:t>2021-9-9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3EF7540-1875-492C-A447-50851D1A358A}" type="slidenum">
              <a:rPr lang="zh-CN" altLang="en-US" smtClean="0"/>
              <a:t>‹#›</a:t>
            </a:fld>
            <a:endParaRPr lang="zh-CN" altLang="en-US"/>
          </a:p>
        </p:txBody>
      </p:sp>
    </p:spTree>
    <p:extLst>
      <p:ext uri="{BB962C8B-B14F-4D97-AF65-F5344CB8AC3E}">
        <p14:creationId xmlns:p14="http://schemas.microsoft.com/office/powerpoint/2010/main" val="2018476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D4BF14D-6BE2-44BB-A3A9-54E1A4D0D8C7}" type="datetimeFigureOut">
              <a:rPr lang="zh-CN" altLang="en-US" smtClean="0"/>
              <a:t>2021-9-9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3EF7540-1875-492C-A447-50851D1A358A}" type="slidenum">
              <a:rPr lang="zh-CN" altLang="en-US" smtClean="0"/>
              <a:t>‹#›</a:t>
            </a:fld>
            <a:endParaRPr lang="zh-CN" altLang="en-US"/>
          </a:p>
        </p:txBody>
      </p:sp>
    </p:spTree>
    <p:extLst>
      <p:ext uri="{BB962C8B-B14F-4D97-AF65-F5344CB8AC3E}">
        <p14:creationId xmlns:p14="http://schemas.microsoft.com/office/powerpoint/2010/main" val="1388978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D4BF14D-6BE2-44BB-A3A9-54E1A4D0D8C7}" type="datetimeFigureOut">
              <a:rPr lang="zh-CN" altLang="en-US" smtClean="0"/>
              <a:t>2021-9-9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3EF7540-1875-492C-A447-50851D1A358A}" type="slidenum">
              <a:rPr lang="zh-CN" altLang="en-US" smtClean="0"/>
              <a:t>‹#›</a:t>
            </a:fld>
            <a:endParaRPr lang="zh-CN" altLang="en-US"/>
          </a:p>
        </p:txBody>
      </p:sp>
    </p:spTree>
    <p:extLst>
      <p:ext uri="{BB962C8B-B14F-4D97-AF65-F5344CB8AC3E}">
        <p14:creationId xmlns:p14="http://schemas.microsoft.com/office/powerpoint/2010/main" val="3855514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D4BF14D-6BE2-44BB-A3A9-54E1A4D0D8C7}" type="datetimeFigureOut">
              <a:rPr lang="zh-CN" altLang="en-US" smtClean="0"/>
              <a:t>2021-9-9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3EF7540-1875-492C-A447-50851D1A358A}" type="slidenum">
              <a:rPr lang="zh-CN" altLang="en-US" smtClean="0"/>
              <a:t>‹#›</a:t>
            </a:fld>
            <a:endParaRPr lang="zh-CN" altLang="en-US"/>
          </a:p>
        </p:txBody>
      </p:sp>
    </p:spTree>
    <p:extLst>
      <p:ext uri="{BB962C8B-B14F-4D97-AF65-F5344CB8AC3E}">
        <p14:creationId xmlns:p14="http://schemas.microsoft.com/office/powerpoint/2010/main" val="3244102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日期占位符 3"/>
          <p:cNvSpPr>
            <a:spLocks noGrp="1"/>
          </p:cNvSpPr>
          <p:nvPr>
            <p:ph type="dt" sz="half" idx="10"/>
          </p:nvPr>
        </p:nvSpPr>
        <p:spPr/>
        <p:txBody>
          <a:bodyPr/>
          <a:lstStyle/>
          <a:p>
            <a:fld id="{1D4BF14D-6BE2-44BB-A3A9-54E1A4D0D8C7}" type="datetimeFigureOut">
              <a:rPr lang="zh-CN" altLang="en-US" smtClean="0"/>
              <a:t>2021-9-9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3EF7540-1875-492C-A447-50851D1A358A}" type="slidenum">
              <a:rPr lang="zh-CN" altLang="en-US" smtClean="0"/>
              <a:t>‹#›</a:t>
            </a:fld>
            <a:endParaRPr lang="zh-CN" altLang="en-US"/>
          </a:p>
        </p:txBody>
      </p:sp>
    </p:spTree>
    <p:extLst>
      <p:ext uri="{BB962C8B-B14F-4D97-AF65-F5344CB8AC3E}">
        <p14:creationId xmlns:p14="http://schemas.microsoft.com/office/powerpoint/2010/main" val="1900215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D4BF14D-6BE2-44BB-A3A9-54E1A4D0D8C7}" type="datetimeFigureOut">
              <a:rPr lang="zh-CN" altLang="en-US" smtClean="0"/>
              <a:t>2021-9-9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3EF7540-1875-492C-A447-50851D1A358A}" type="slidenum">
              <a:rPr lang="zh-CN" altLang="en-US" smtClean="0"/>
              <a:t>‹#›</a:t>
            </a:fld>
            <a:endParaRPr lang="zh-CN" altLang="en-US"/>
          </a:p>
        </p:txBody>
      </p:sp>
    </p:spTree>
    <p:extLst>
      <p:ext uri="{BB962C8B-B14F-4D97-AF65-F5344CB8AC3E}">
        <p14:creationId xmlns:p14="http://schemas.microsoft.com/office/powerpoint/2010/main" val="1210840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1D4BF14D-6BE2-44BB-A3A9-54E1A4D0D8C7}" type="datetimeFigureOut">
              <a:rPr lang="zh-CN" altLang="en-US" smtClean="0"/>
              <a:t>2021-9-9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3EF7540-1875-492C-A447-50851D1A358A}" type="slidenum">
              <a:rPr lang="zh-CN" altLang="en-US" smtClean="0"/>
              <a:t>‹#›</a:t>
            </a:fld>
            <a:endParaRPr lang="zh-CN" altLang="en-US"/>
          </a:p>
        </p:txBody>
      </p:sp>
    </p:spTree>
    <p:extLst>
      <p:ext uri="{BB962C8B-B14F-4D97-AF65-F5344CB8AC3E}">
        <p14:creationId xmlns:p14="http://schemas.microsoft.com/office/powerpoint/2010/main" val="1481474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1D4BF14D-6BE2-44BB-A3A9-54E1A4D0D8C7}" type="datetimeFigureOut">
              <a:rPr lang="zh-CN" altLang="en-US" smtClean="0"/>
              <a:t>2021-9-9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3EF7540-1875-492C-A447-50851D1A358A}" type="slidenum">
              <a:rPr lang="zh-CN" altLang="en-US" smtClean="0"/>
              <a:t>‹#›</a:t>
            </a:fld>
            <a:endParaRPr lang="zh-CN" altLang="en-US"/>
          </a:p>
        </p:txBody>
      </p:sp>
    </p:spTree>
    <p:extLst>
      <p:ext uri="{BB962C8B-B14F-4D97-AF65-F5344CB8AC3E}">
        <p14:creationId xmlns:p14="http://schemas.microsoft.com/office/powerpoint/2010/main" val="1223886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D4BF14D-6BE2-44BB-A3A9-54E1A4D0D8C7}" type="datetimeFigureOut">
              <a:rPr lang="zh-CN" altLang="en-US" smtClean="0"/>
              <a:t>2021-9-9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3EF7540-1875-492C-A447-50851D1A358A}" type="slidenum">
              <a:rPr lang="zh-CN" altLang="en-US" smtClean="0"/>
              <a:t>‹#›</a:t>
            </a:fld>
            <a:endParaRPr lang="zh-CN" altLang="en-US"/>
          </a:p>
        </p:txBody>
      </p:sp>
    </p:spTree>
    <p:extLst>
      <p:ext uri="{BB962C8B-B14F-4D97-AF65-F5344CB8AC3E}">
        <p14:creationId xmlns:p14="http://schemas.microsoft.com/office/powerpoint/2010/main" val="3554918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1D4BF14D-6BE2-44BB-A3A9-54E1A4D0D8C7}" type="datetimeFigureOut">
              <a:rPr lang="zh-CN" altLang="en-US" smtClean="0"/>
              <a:t>2021-9-9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3EF7540-1875-492C-A447-50851D1A358A}" type="slidenum">
              <a:rPr lang="zh-CN" altLang="en-US" smtClean="0"/>
              <a:t>‹#›</a:t>
            </a:fld>
            <a:endParaRPr lang="zh-CN" altLang="en-US"/>
          </a:p>
        </p:txBody>
      </p:sp>
    </p:spTree>
    <p:extLst>
      <p:ext uri="{BB962C8B-B14F-4D97-AF65-F5344CB8AC3E}">
        <p14:creationId xmlns:p14="http://schemas.microsoft.com/office/powerpoint/2010/main" val="3576394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1D4BF14D-6BE2-44BB-A3A9-54E1A4D0D8C7}" type="datetimeFigureOut">
              <a:rPr lang="zh-CN" altLang="en-US" smtClean="0"/>
              <a:t>2021-9-9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3EF7540-1875-492C-A447-50851D1A358A}" type="slidenum">
              <a:rPr lang="zh-CN" altLang="en-US" smtClean="0"/>
              <a:t>‹#›</a:t>
            </a:fld>
            <a:endParaRPr lang="zh-CN" altLang="en-US"/>
          </a:p>
        </p:txBody>
      </p:sp>
    </p:spTree>
    <p:extLst>
      <p:ext uri="{BB962C8B-B14F-4D97-AF65-F5344CB8AC3E}">
        <p14:creationId xmlns:p14="http://schemas.microsoft.com/office/powerpoint/2010/main" val="533680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4BF14D-6BE2-44BB-A3A9-54E1A4D0D8C7}" type="datetimeFigureOut">
              <a:rPr lang="zh-CN" altLang="en-US" smtClean="0"/>
              <a:t>2021-9-9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EF7540-1875-492C-A447-50851D1A358A}" type="slidenum">
              <a:rPr lang="zh-CN" altLang="en-US" smtClean="0"/>
              <a:t>‹#›</a:t>
            </a:fld>
            <a:endParaRPr lang="zh-CN" altLang="en-US"/>
          </a:p>
        </p:txBody>
      </p:sp>
    </p:spTree>
    <p:extLst>
      <p:ext uri="{BB962C8B-B14F-4D97-AF65-F5344CB8AC3E}">
        <p14:creationId xmlns:p14="http://schemas.microsoft.com/office/powerpoint/2010/main" val="937052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905892" y="897568"/>
            <a:ext cx="8013732" cy="584775"/>
          </a:xfrm>
          <a:prstGeom prst="rect">
            <a:avLst/>
          </a:prstGeom>
          <a:noFill/>
        </p:spPr>
        <p:txBody>
          <a:bodyPr wrap="none" rtlCol="0">
            <a:spAutoFit/>
          </a:bodyPr>
          <a:lstStyle/>
          <a:p>
            <a:r>
              <a:rPr lang="zh-CN" altLang="en-US" sz="3200" b="1" dirty="0" smtClean="0">
                <a:latin typeface="楷体_GB2312" panose="02010609030101010101" pitchFamily="49" charset="-122"/>
                <a:ea typeface="楷体_GB2312" panose="02010609030101010101" pitchFamily="49" charset="-122"/>
              </a:rPr>
              <a:t>第五单元</a:t>
            </a:r>
            <a:r>
              <a:rPr lang="en-US" altLang="zh-CN" sz="3200" b="1" dirty="0" smtClean="0">
                <a:latin typeface="楷体_GB2312" panose="02010609030101010101" pitchFamily="49" charset="-122"/>
                <a:ea typeface="楷体_GB2312" panose="02010609030101010101" pitchFamily="49" charset="-122"/>
              </a:rPr>
              <a:t>  </a:t>
            </a:r>
            <a:r>
              <a:rPr lang="zh-CN" altLang="en-US" sz="3200" b="1" dirty="0" smtClean="0">
                <a:latin typeface="楷体_GB2312" panose="02010609030101010101" pitchFamily="49" charset="-122"/>
                <a:ea typeface="楷体_GB2312" panose="02010609030101010101" pitchFamily="49" charset="-122"/>
              </a:rPr>
              <a:t>晚清时期的内忧外患与救亡图存</a:t>
            </a:r>
            <a:endParaRPr lang="zh-CN" altLang="en-US" sz="3200" b="1" dirty="0">
              <a:latin typeface="楷体_GB2312" panose="02010609030101010101" pitchFamily="49" charset="-122"/>
              <a:ea typeface="楷体_GB2312" panose="02010609030101010101" pitchFamily="49" charset="-122"/>
            </a:endParaRPr>
          </a:p>
        </p:txBody>
      </p:sp>
      <p:sp>
        <p:nvSpPr>
          <p:cNvPr id="5" name="文本框 4"/>
          <p:cNvSpPr txBox="1"/>
          <p:nvPr/>
        </p:nvSpPr>
        <p:spPr>
          <a:xfrm>
            <a:off x="1268582" y="2165313"/>
            <a:ext cx="9648795" cy="646331"/>
          </a:xfrm>
          <a:prstGeom prst="rect">
            <a:avLst/>
          </a:prstGeom>
          <a:noFill/>
        </p:spPr>
        <p:txBody>
          <a:bodyPr wrap="none" rtlCol="0">
            <a:spAutoFit/>
          </a:bodyPr>
          <a:lstStyle/>
          <a:p>
            <a:r>
              <a:rPr lang="zh-CN" altLang="en-US" sz="3600" dirty="0" smtClean="0">
                <a:solidFill>
                  <a:srgbClr val="FF0000"/>
                </a:solidFill>
                <a:latin typeface="黑体" panose="02010609060101010101" pitchFamily="49" charset="-122"/>
                <a:ea typeface="黑体" panose="02010609060101010101" pitchFamily="49" charset="-122"/>
              </a:rPr>
              <a:t>第</a:t>
            </a:r>
            <a:r>
              <a:rPr lang="en-US" altLang="zh-CN" sz="3600" dirty="0" smtClean="0">
                <a:solidFill>
                  <a:srgbClr val="FF0000"/>
                </a:solidFill>
                <a:latin typeface="黑体" panose="02010609060101010101" pitchFamily="49" charset="-122"/>
                <a:ea typeface="黑体" panose="02010609060101010101" pitchFamily="49" charset="-122"/>
              </a:rPr>
              <a:t>10</a:t>
            </a:r>
            <a:r>
              <a:rPr lang="zh-CN" altLang="en-US" sz="3600" dirty="0" smtClean="0">
                <a:solidFill>
                  <a:srgbClr val="FF0000"/>
                </a:solidFill>
                <a:latin typeface="黑体" panose="02010609060101010101" pitchFamily="49" charset="-122"/>
                <a:ea typeface="黑体" panose="02010609060101010101" pitchFamily="49" charset="-122"/>
              </a:rPr>
              <a:t>讲 挽救民族危亡的斗争与国家出路的探索</a:t>
            </a:r>
            <a:endParaRPr lang="zh-CN" altLang="en-US" sz="3600" dirty="0">
              <a:solidFill>
                <a:srgbClr val="FF0000"/>
              </a:solidFill>
              <a:latin typeface="黑体" panose="02010609060101010101" pitchFamily="49" charset="-122"/>
              <a:ea typeface="黑体" panose="02010609060101010101" pitchFamily="49" charset="-122"/>
            </a:endParaRPr>
          </a:p>
        </p:txBody>
      </p:sp>
      <p:sp>
        <p:nvSpPr>
          <p:cNvPr id="6" name="文本框 5"/>
          <p:cNvSpPr txBox="1"/>
          <p:nvPr/>
        </p:nvSpPr>
        <p:spPr>
          <a:xfrm>
            <a:off x="2514574" y="3494615"/>
            <a:ext cx="7776488" cy="1231106"/>
          </a:xfrm>
          <a:prstGeom prst="rect">
            <a:avLst/>
          </a:prstGeom>
          <a:noFill/>
        </p:spPr>
        <p:txBody>
          <a:bodyPr wrap="none" rtlCol="0">
            <a:spAutoFit/>
          </a:bodyPr>
          <a:lstStyle/>
          <a:p>
            <a:pPr>
              <a:spcBef>
                <a:spcPts val="1200"/>
              </a:spcBef>
            </a:pPr>
            <a:r>
              <a:rPr lang="zh-CN" altLang="en-US" sz="3200" dirty="0" smtClean="0">
                <a:latin typeface="黑体" panose="02010609060101010101" pitchFamily="49" charset="-122"/>
                <a:ea typeface="黑体" panose="02010609060101010101" pitchFamily="49" charset="-122"/>
              </a:rPr>
              <a:t>第</a:t>
            </a:r>
            <a:r>
              <a:rPr lang="en-US" altLang="zh-CN" sz="3200" dirty="0" smtClean="0">
                <a:latin typeface="黑体" panose="02010609060101010101" pitchFamily="49" charset="-122"/>
                <a:ea typeface="黑体" panose="02010609060101010101" pitchFamily="49" charset="-122"/>
              </a:rPr>
              <a:t>17</a:t>
            </a:r>
            <a:r>
              <a:rPr lang="zh-CN" altLang="en-US" sz="3200" dirty="0" smtClean="0">
                <a:latin typeface="黑体" panose="02010609060101010101" pitchFamily="49" charset="-122"/>
                <a:ea typeface="黑体" panose="02010609060101010101" pitchFamily="49" charset="-122"/>
              </a:rPr>
              <a:t>课 国家出路的探索与列强侵略的加剧</a:t>
            </a:r>
            <a:endParaRPr lang="en-US" altLang="zh-CN" sz="3200" dirty="0" smtClean="0">
              <a:latin typeface="黑体" panose="02010609060101010101" pitchFamily="49" charset="-122"/>
              <a:ea typeface="黑体" panose="02010609060101010101" pitchFamily="49" charset="-122"/>
            </a:endParaRPr>
          </a:p>
          <a:p>
            <a:pPr>
              <a:spcBef>
                <a:spcPts val="1200"/>
              </a:spcBef>
            </a:pPr>
            <a:r>
              <a:rPr lang="zh-CN" altLang="en-US" sz="3200" dirty="0" smtClean="0">
                <a:latin typeface="黑体" panose="02010609060101010101" pitchFamily="49" charset="-122"/>
                <a:ea typeface="黑体" panose="02010609060101010101" pitchFamily="49" charset="-122"/>
              </a:rPr>
              <a:t>第</a:t>
            </a:r>
            <a:r>
              <a:rPr lang="en-US" altLang="zh-CN" sz="3200" dirty="0" smtClean="0">
                <a:latin typeface="黑体" panose="02010609060101010101" pitchFamily="49" charset="-122"/>
                <a:ea typeface="黑体" panose="02010609060101010101" pitchFamily="49" charset="-122"/>
              </a:rPr>
              <a:t>18</a:t>
            </a:r>
            <a:r>
              <a:rPr lang="zh-CN" altLang="en-US" sz="3200" dirty="0" smtClean="0">
                <a:latin typeface="黑体" panose="02010609060101010101" pitchFamily="49" charset="-122"/>
                <a:ea typeface="黑体" panose="02010609060101010101" pitchFamily="49" charset="-122"/>
              </a:rPr>
              <a:t>课 挽救民族危亡的斗争</a:t>
            </a:r>
            <a:endParaRPr lang="en-US" altLang="zh-CN" sz="3200" dirty="0" smtClean="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9678810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22239" y="1782952"/>
            <a:ext cx="11745069" cy="3093154"/>
          </a:xfrm>
          <a:prstGeom prst="rect">
            <a:avLst/>
          </a:prstGeom>
          <a:noFill/>
        </p:spPr>
        <p:txBody>
          <a:bodyPr wrap="square">
            <a:spAutoFit/>
          </a:bodyPr>
          <a:lstStyle/>
          <a:p>
            <a:pPr>
              <a:lnSpc>
                <a:spcPct val="130000"/>
              </a:lnSpc>
              <a:tabLst>
                <a:tab pos="1188085" algn="l"/>
                <a:tab pos="2163445" algn="l"/>
                <a:tab pos="3142615" algn="l"/>
                <a:tab pos="4190365" algn="l"/>
              </a:tabLst>
            </a:pPr>
            <a:r>
              <a:rPr lang="zh-CN" altLang="en-US" sz="3000" dirty="0" smtClean="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从</a:t>
            </a:r>
            <a:r>
              <a:rPr lang="zh-CN" altLang="en-US" sz="3000" dirty="0">
                <a:solidFill>
                  <a:srgbClr val="FF0000"/>
                </a:solidFill>
                <a:effectLst/>
                <a:latin typeface="黑体" panose="02010609060101010101" pitchFamily="49" charset="-122"/>
                <a:ea typeface="黑体" panose="02010609060101010101" pitchFamily="49" charset="-122"/>
                <a:cs typeface="Times New Roman" panose="02020603050405020304" pitchFamily="18" charset="0"/>
              </a:rPr>
              <a:t>经济</a:t>
            </a:r>
            <a:r>
              <a:rPr lang="zh-CN" altLang="en-US" sz="30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上</a:t>
            </a:r>
            <a:r>
              <a:rPr lang="zh-CN" altLang="en-US"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看</a:t>
            </a:r>
            <a:r>
              <a:rPr lang="en-US" altLang="zh-CN"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en-US"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农民是分散的个体小生产者</a:t>
            </a:r>
            <a:r>
              <a:rPr lang="en-US" altLang="zh-CN"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en-US"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不是先进生产力的代表。</a:t>
            </a:r>
            <a:endParaRPr lang="en-US" altLang="zh-CN"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endParaRPr>
          </a:p>
          <a:p>
            <a:pPr>
              <a:lnSpc>
                <a:spcPct val="130000"/>
              </a:lnSpc>
              <a:tabLst>
                <a:tab pos="1188085" algn="l"/>
                <a:tab pos="2163445" algn="l"/>
                <a:tab pos="3142615" algn="l"/>
                <a:tab pos="4190365" algn="l"/>
              </a:tabLst>
            </a:pPr>
            <a:r>
              <a:rPr lang="zh-CN" altLang="en-US"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从</a:t>
            </a:r>
            <a:r>
              <a:rPr lang="zh-CN" altLang="en-US" sz="30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政治上</a:t>
            </a:r>
            <a:r>
              <a:rPr lang="zh-CN" altLang="en-US"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看</a:t>
            </a:r>
            <a:r>
              <a:rPr lang="en-US" altLang="zh-CN"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en-US"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农民阶级提不出切实可行的革命纲领。</a:t>
            </a:r>
            <a:endParaRPr lang="en-US" altLang="zh-CN"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endParaRPr>
          </a:p>
          <a:p>
            <a:pPr>
              <a:lnSpc>
                <a:spcPct val="130000"/>
              </a:lnSpc>
              <a:tabLst>
                <a:tab pos="1188085" algn="l"/>
                <a:tab pos="2163445" algn="l"/>
                <a:tab pos="3142615" algn="l"/>
                <a:tab pos="4190365" algn="l"/>
              </a:tabLst>
            </a:pPr>
            <a:r>
              <a:rPr lang="zh-CN" altLang="en-US"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从</a:t>
            </a:r>
            <a:r>
              <a:rPr lang="zh-CN" altLang="en-US" sz="30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思想上</a:t>
            </a:r>
            <a:r>
              <a:rPr lang="zh-CN" altLang="en-US"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看</a:t>
            </a:r>
            <a:r>
              <a:rPr lang="en-US" altLang="zh-CN"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en-US"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农民阶级缺乏科学的指导思想</a:t>
            </a:r>
            <a:r>
              <a:rPr lang="en-US" altLang="zh-CN"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en-US"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多是用宗教思想来宣传和组织群众。</a:t>
            </a:r>
            <a:endParaRPr lang="en-US" altLang="zh-CN"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endParaRPr>
          </a:p>
          <a:p>
            <a:pPr>
              <a:lnSpc>
                <a:spcPct val="130000"/>
              </a:lnSpc>
              <a:tabLst>
                <a:tab pos="1188085" algn="l"/>
                <a:tab pos="2163445" algn="l"/>
                <a:tab pos="3142615" algn="l"/>
                <a:tab pos="4190365" algn="l"/>
              </a:tabLst>
            </a:pPr>
            <a:r>
              <a:rPr lang="zh-CN" altLang="en-US"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从</a:t>
            </a:r>
            <a:r>
              <a:rPr lang="zh-CN" altLang="en-US" sz="30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组织上</a:t>
            </a:r>
            <a:r>
              <a:rPr lang="zh-CN" altLang="en-US"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看</a:t>
            </a:r>
            <a:r>
              <a:rPr lang="en-US" altLang="zh-CN"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en-US"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农民具有分散性</a:t>
            </a:r>
            <a:r>
              <a:rPr lang="en-US" altLang="zh-CN"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en-US" sz="30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很难形成统一的、坚强的革命领导核心。</a:t>
            </a:r>
          </a:p>
        </p:txBody>
      </p:sp>
      <p:sp>
        <p:nvSpPr>
          <p:cNvPr id="3" name="矩形 2"/>
          <p:cNvSpPr/>
          <p:nvPr/>
        </p:nvSpPr>
        <p:spPr>
          <a:xfrm>
            <a:off x="2175807" y="775891"/>
            <a:ext cx="6365845" cy="609398"/>
          </a:xfrm>
          <a:prstGeom prst="rect">
            <a:avLst/>
          </a:prstGeom>
          <a:solidFill>
            <a:schemeClr val="accent1">
              <a:lumMod val="20000"/>
              <a:lumOff val="80000"/>
            </a:schemeClr>
          </a:solidFill>
          <a:ln w="15875">
            <a:solidFill>
              <a:srgbClr val="FF0000"/>
            </a:solidFill>
          </a:ln>
        </p:spPr>
        <p:txBody>
          <a:bodyPr wrap="square" rtlCol="0">
            <a:spAutoFit/>
          </a:bodyPr>
          <a:lstStyle/>
          <a:p>
            <a:pPr defTabSz="457200">
              <a:lnSpc>
                <a:spcPct val="120000"/>
              </a:lnSpc>
              <a:spcAft>
                <a:spcPct val="0"/>
              </a:spcAft>
              <a:tabLst>
                <a:tab pos="1029335" algn="l"/>
                <a:tab pos="1850390" algn="l"/>
                <a:tab pos="2538095" algn="l"/>
                <a:tab pos="3221990" algn="l"/>
              </a:tabLst>
            </a:pPr>
            <a:r>
              <a:rPr lang="zh-CN" altLang="zh-CN" sz="2800" b="1" spc="2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【认知深化】太平天国运动</a:t>
            </a:r>
            <a:r>
              <a:rPr lang="zh-CN" altLang="en-US" sz="2800" b="1" spc="2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的局限性</a:t>
            </a:r>
            <a:endParaRPr lang="zh-CN" altLang="zh-CN" sz="2800" b="1" spc="200" dirty="0">
              <a:solidFill>
                <a:srgbClr val="FF0000"/>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4" name="矩形 3"/>
          <p:cNvSpPr/>
          <p:nvPr/>
        </p:nvSpPr>
        <p:spPr>
          <a:xfrm>
            <a:off x="0" y="0"/>
            <a:ext cx="12192000" cy="553998"/>
          </a:xfrm>
          <a:prstGeom prst="rect">
            <a:avLst/>
          </a:prstGeom>
          <a:solidFill>
            <a:schemeClr val="accent2">
              <a:lumMod val="20000"/>
              <a:lumOff val="80000"/>
            </a:schemeClr>
          </a:solidFill>
        </p:spPr>
        <p:txBody>
          <a:bodyPr wrap="square">
            <a:spAutoFit/>
          </a:bodyPr>
          <a:lstStyle/>
          <a:p>
            <a:r>
              <a:rPr lang="zh-CN" altLang="en-US" sz="2800" dirty="0" smtClean="0">
                <a:solidFill>
                  <a:srgbClr val="000000"/>
                </a:solidFill>
                <a:latin typeface="黑体" panose="02010609060101010101" pitchFamily="49" charset="-122"/>
                <a:ea typeface="黑体" panose="02010609060101010101" pitchFamily="49" charset="-122"/>
              </a:rPr>
              <a:t>   二 理想王国的追求</a:t>
            </a:r>
            <a:r>
              <a:rPr lang="en-US" altLang="zh-CN" sz="2800" dirty="0" smtClean="0">
                <a:solidFill>
                  <a:srgbClr val="000000"/>
                </a:solidFill>
                <a:latin typeface="黑体" panose="02010609060101010101" pitchFamily="49" charset="-122"/>
                <a:ea typeface="黑体" panose="02010609060101010101" pitchFamily="49" charset="-122"/>
              </a:rPr>
              <a:t>——</a:t>
            </a:r>
            <a:r>
              <a:rPr lang="zh-CN" altLang="en-US" sz="3000" b="1" dirty="0">
                <a:solidFill>
                  <a:srgbClr val="FF0000"/>
                </a:solidFill>
                <a:latin typeface="黑体" panose="02010609060101010101" pitchFamily="49" charset="-122"/>
                <a:ea typeface="黑体" panose="02010609060101010101" pitchFamily="49" charset="-122"/>
              </a:rPr>
              <a:t>太平天国运动</a:t>
            </a:r>
          </a:p>
        </p:txBody>
      </p:sp>
    </p:spTree>
    <p:extLst>
      <p:ext uri="{BB962C8B-B14F-4D97-AF65-F5344CB8AC3E}">
        <p14:creationId xmlns:p14="http://schemas.microsoft.com/office/powerpoint/2010/main" val="1242145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85810" y="126897"/>
            <a:ext cx="11564960" cy="3539430"/>
          </a:xfrm>
          <a:prstGeom prst="rect">
            <a:avLst/>
          </a:prstGeom>
          <a:noFill/>
        </p:spPr>
        <p:txBody>
          <a:bodyPr wrap="square">
            <a:spAutoFit/>
          </a:bodyPr>
          <a:lstStyle/>
          <a:p>
            <a:pPr>
              <a:tabLst>
                <a:tab pos="1188085" algn="l"/>
                <a:tab pos="2163445" algn="l"/>
                <a:tab pos="3142615" algn="l"/>
                <a:tab pos="4190365" algn="l"/>
              </a:tabLst>
            </a:pPr>
            <a:r>
              <a:rPr lang="zh-CN"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【认知深化】太平天国运动对中国近代化的双重作用</a:t>
            </a:r>
          </a:p>
          <a:p>
            <a:pPr indent="267970">
              <a:tabLst>
                <a:tab pos="1188085" algn="l"/>
                <a:tab pos="2163445" algn="l"/>
                <a:tab pos="3142615" algn="l"/>
                <a:tab pos="4190365" algn="l"/>
              </a:tabLst>
            </a:pPr>
            <a:r>
              <a:rPr lang="en-US" altLang="zh-CN" sz="2800" b="1" dirty="0" smtClean="0">
                <a:solidFill>
                  <a:srgbClr val="FF0000"/>
                </a:solidFill>
                <a:effectLst/>
                <a:latin typeface="黑体" panose="02010609060101010101" pitchFamily="49" charset="-122"/>
                <a:ea typeface="黑体" panose="02010609060101010101" pitchFamily="49" charset="-122"/>
                <a:cs typeface="Times New Roman" panose="02020603050405020304" pitchFamily="18" charset="0"/>
              </a:rPr>
              <a:t>1</a:t>
            </a:r>
            <a:r>
              <a:rPr lang="en-US" altLang="zh-CN" sz="2800" b="1" dirty="0">
                <a:solidFill>
                  <a:srgbClr val="FF000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zh-CN" sz="2800" b="1" dirty="0">
                <a:solidFill>
                  <a:srgbClr val="FF0000"/>
                </a:solidFill>
                <a:effectLst/>
                <a:latin typeface="黑体" panose="02010609060101010101" pitchFamily="49" charset="-122"/>
                <a:ea typeface="黑体" panose="02010609060101010101" pitchFamily="49" charset="-122"/>
                <a:cs typeface="Times New Roman" panose="02020603050405020304" pitchFamily="18" charset="0"/>
              </a:rPr>
              <a:t>促进作用</a:t>
            </a:r>
          </a:p>
          <a:p>
            <a:pPr indent="266700">
              <a:tabLst>
                <a:tab pos="1188085" algn="l"/>
                <a:tab pos="2163445" algn="l"/>
                <a:tab pos="3142615" algn="l"/>
                <a:tab pos="4190365" algn="l"/>
              </a:tabLst>
            </a:pPr>
            <a:r>
              <a:rPr lang="en-US"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(1)</a:t>
            </a:r>
            <a:r>
              <a:rPr lang="zh-CN"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太平天国运动沉重打击了清朝的封建统治和外国侵略势力</a:t>
            </a:r>
            <a:r>
              <a:rPr lang="en-US"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减轻了中国近代化的阻碍因素。</a:t>
            </a:r>
          </a:p>
          <a:p>
            <a:pPr indent="266700">
              <a:tabLst>
                <a:tab pos="1188085" algn="l"/>
                <a:tab pos="2163445" algn="l"/>
                <a:tab pos="3142615" algn="l"/>
                <a:tab pos="4190365" algn="l"/>
              </a:tabLst>
            </a:pPr>
            <a:r>
              <a:rPr lang="en-US"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(2)</a:t>
            </a:r>
            <a:r>
              <a:rPr lang="zh-CN"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《资政新篇》最早提出在中国发展资本主义的设想</a:t>
            </a:r>
            <a:r>
              <a:rPr lang="en-US"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对当时的思想和经济发展均有影响。</a:t>
            </a:r>
          </a:p>
          <a:p>
            <a:pPr indent="266700">
              <a:tabLst>
                <a:tab pos="1188085" algn="l"/>
                <a:tab pos="2163445" algn="l"/>
                <a:tab pos="3142615" algn="l"/>
                <a:tab pos="4190365" algn="l"/>
              </a:tabLst>
            </a:pPr>
            <a:r>
              <a:rPr lang="en-US"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(3)</a:t>
            </a:r>
            <a:r>
              <a:rPr lang="zh-CN"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催生了洋务运动的产生。为了镇压太平天国运动</a:t>
            </a:r>
            <a:r>
              <a:rPr lang="en-US"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洋务运动前期创办了部分军事工业</a:t>
            </a:r>
            <a:r>
              <a:rPr lang="en-US"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而洋务运动迈出了中国近代化的第一步。</a:t>
            </a:r>
          </a:p>
        </p:txBody>
      </p:sp>
      <p:sp>
        <p:nvSpPr>
          <p:cNvPr id="3" name="文本框 2"/>
          <p:cNvSpPr txBox="1"/>
          <p:nvPr/>
        </p:nvSpPr>
        <p:spPr>
          <a:xfrm>
            <a:off x="285810" y="3666327"/>
            <a:ext cx="11564960" cy="3108543"/>
          </a:xfrm>
          <a:prstGeom prst="rect">
            <a:avLst/>
          </a:prstGeom>
          <a:noFill/>
        </p:spPr>
        <p:txBody>
          <a:bodyPr wrap="square">
            <a:spAutoFit/>
          </a:bodyPr>
          <a:lstStyle/>
          <a:p>
            <a:pPr indent="267970">
              <a:tabLst>
                <a:tab pos="1188085" algn="l"/>
                <a:tab pos="2163445" algn="l"/>
                <a:tab pos="3142615" algn="l"/>
                <a:tab pos="4190365" algn="l"/>
              </a:tabLst>
            </a:pPr>
            <a:r>
              <a:rPr lang="en-US" altLang="zh-CN" sz="2800" b="1" dirty="0">
                <a:solidFill>
                  <a:srgbClr val="FF0000"/>
                </a:solidFill>
                <a:latin typeface="黑体" panose="02010609060101010101" pitchFamily="49" charset="-122"/>
                <a:ea typeface="黑体" panose="02010609060101010101" pitchFamily="49" charset="-122"/>
                <a:cs typeface="Times New Roman" panose="02020603050405020304" pitchFamily="18" charset="0"/>
              </a:rPr>
              <a:t>2.</a:t>
            </a:r>
            <a:r>
              <a:rPr lang="zh-CN" altLang="zh-CN" sz="2800" b="1" dirty="0">
                <a:solidFill>
                  <a:srgbClr val="FF0000"/>
                </a:solidFill>
                <a:latin typeface="黑体" panose="02010609060101010101" pitchFamily="49" charset="-122"/>
                <a:ea typeface="黑体" panose="02010609060101010101" pitchFamily="49" charset="-122"/>
                <a:cs typeface="Times New Roman" panose="02020603050405020304" pitchFamily="18" charset="0"/>
              </a:rPr>
              <a:t>阻碍作用</a:t>
            </a:r>
          </a:p>
          <a:p>
            <a:pPr indent="266700">
              <a:tabLst>
                <a:tab pos="1188085" algn="l"/>
                <a:tab pos="2163445" algn="l"/>
                <a:tab pos="3142615" algn="l"/>
                <a:tab pos="4190365" algn="l"/>
              </a:tabLst>
            </a:pPr>
            <a:r>
              <a:rPr lang="en-US"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(1)</a:t>
            </a:r>
            <a:r>
              <a:rPr lang="zh-CN"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《天朝田亩制度》旨在建立小农经济的绝对平均主义的天国</a:t>
            </a:r>
            <a:r>
              <a:rPr lang="en-US"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与发展资本主义的时代潮流相违背。</a:t>
            </a:r>
          </a:p>
          <a:p>
            <a:pPr indent="266700">
              <a:tabLst>
                <a:tab pos="1188085" algn="l"/>
                <a:tab pos="2163445" algn="l"/>
                <a:tab pos="3142615" algn="l"/>
                <a:tab pos="4190365" algn="l"/>
              </a:tabLst>
            </a:pPr>
            <a:r>
              <a:rPr lang="en-US"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(2)</a:t>
            </a:r>
            <a:r>
              <a:rPr lang="zh-CN"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太平天国运动破坏了富饶地区的生产力</a:t>
            </a:r>
            <a:r>
              <a:rPr lang="en-US"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迟滞了这些省份的近代化进程。</a:t>
            </a:r>
          </a:p>
          <a:p>
            <a:pPr indent="266700">
              <a:tabLst>
                <a:tab pos="1188085" algn="l"/>
                <a:tab pos="2163445" algn="l"/>
                <a:tab pos="3142615" algn="l"/>
                <a:tab pos="4190365" algn="l"/>
              </a:tabLst>
            </a:pPr>
            <a:r>
              <a:rPr lang="en-US"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(3)</a:t>
            </a:r>
            <a:r>
              <a:rPr lang="zh-CN"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给外国侵略者以可乘之机</a:t>
            </a:r>
            <a:r>
              <a:rPr lang="en-US"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列强发动了第二次鸦片战争</a:t>
            </a:r>
            <a:r>
              <a:rPr lang="en-US"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zh-CN" sz="2800" dirty="0">
                <a:solidFill>
                  <a:srgbClr val="000000"/>
                </a:solidFill>
                <a:effectLst/>
                <a:latin typeface="黑体" panose="02010609060101010101" pitchFamily="49" charset="-122"/>
                <a:ea typeface="黑体" panose="02010609060101010101" pitchFamily="49" charset="-122"/>
                <a:cs typeface="Times New Roman" panose="02020603050405020304" pitchFamily="18" charset="0"/>
              </a:rPr>
              <a:t>使中国丧失了近代化的大好时机。</a:t>
            </a:r>
          </a:p>
        </p:txBody>
      </p:sp>
    </p:spTree>
    <p:extLst>
      <p:ext uri="{BB962C8B-B14F-4D97-AF65-F5344CB8AC3E}">
        <p14:creationId xmlns:p14="http://schemas.microsoft.com/office/powerpoint/2010/main" val="25412631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553998"/>
          </a:xfrm>
          <a:prstGeom prst="rect">
            <a:avLst/>
          </a:prstGeom>
          <a:solidFill>
            <a:schemeClr val="accent2">
              <a:lumMod val="20000"/>
              <a:lumOff val="80000"/>
            </a:schemeClr>
          </a:solidFill>
        </p:spPr>
        <p:txBody>
          <a:bodyPr wrap="square">
            <a:spAutoFit/>
          </a:bodyPr>
          <a:lstStyle/>
          <a:p>
            <a:r>
              <a:rPr lang="zh-CN" altLang="en-US" sz="2800" dirty="0" smtClean="0">
                <a:solidFill>
                  <a:srgbClr val="000000"/>
                </a:solidFill>
                <a:latin typeface="黑体" panose="02010609060101010101" pitchFamily="49" charset="-122"/>
                <a:ea typeface="黑体" panose="02010609060101010101" pitchFamily="49" charset="-122"/>
              </a:rPr>
              <a:t>   三 </a:t>
            </a:r>
            <a:r>
              <a:rPr lang="zh-CN" altLang="en-US" sz="3000" b="1" dirty="0" smtClean="0">
                <a:solidFill>
                  <a:srgbClr val="FF0000"/>
                </a:solidFill>
                <a:latin typeface="黑体" panose="02010609060101010101" pitchFamily="49" charset="-122"/>
                <a:ea typeface="黑体" panose="02010609060101010101" pitchFamily="49" charset="-122"/>
              </a:rPr>
              <a:t>洋务运动</a:t>
            </a:r>
            <a:endParaRPr lang="zh-CN" altLang="en-US" sz="3000" b="1" dirty="0">
              <a:solidFill>
                <a:srgbClr val="FF0000"/>
              </a:solidFill>
              <a:latin typeface="黑体" panose="02010609060101010101" pitchFamily="49" charset="-122"/>
              <a:ea typeface="黑体" panose="02010609060101010101" pitchFamily="49" charset="-122"/>
            </a:endParaRPr>
          </a:p>
        </p:txBody>
      </p:sp>
      <p:sp>
        <p:nvSpPr>
          <p:cNvPr id="3" name="Text Box 2"/>
          <p:cNvSpPr txBox="1">
            <a:spLocks noChangeArrowheads="1"/>
          </p:cNvSpPr>
          <p:nvPr/>
        </p:nvSpPr>
        <p:spPr bwMode="auto">
          <a:xfrm>
            <a:off x="1407102" y="2640018"/>
            <a:ext cx="165576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zh-CN">
                <a:solidFill>
                  <a:srgbClr val="FF0000"/>
                </a:solidFill>
                <a:latin typeface="黑体" panose="02010609060101010101" pitchFamily="49" charset="-122"/>
                <a:ea typeface="黑体" panose="02010609060101010101" pitchFamily="49" charset="-122"/>
              </a:rPr>
              <a:t>2.</a:t>
            </a:r>
            <a:r>
              <a:rPr lang="zh-CN" altLang="en-US">
                <a:solidFill>
                  <a:srgbClr val="FF0000"/>
                </a:solidFill>
                <a:latin typeface="黑体" panose="02010609060101010101" pitchFamily="49" charset="-122"/>
                <a:ea typeface="黑体" panose="02010609060101010101" pitchFamily="49" charset="-122"/>
              </a:rPr>
              <a:t>时间：</a:t>
            </a:r>
            <a:endParaRPr kumimoji="1" lang="zh-CN" altLang="en-US">
              <a:solidFill>
                <a:srgbClr val="FF0000"/>
              </a:solidFill>
              <a:latin typeface="黑体" panose="02010609060101010101" pitchFamily="49" charset="-122"/>
              <a:ea typeface="黑体" panose="02010609060101010101" pitchFamily="49" charset="-122"/>
            </a:endParaRPr>
          </a:p>
        </p:txBody>
      </p:sp>
      <p:sp>
        <p:nvSpPr>
          <p:cNvPr id="4" name="Rectangle 3"/>
          <p:cNvSpPr>
            <a:spLocks noChangeArrowheads="1"/>
          </p:cNvSpPr>
          <p:nvPr/>
        </p:nvSpPr>
        <p:spPr bwMode="auto">
          <a:xfrm>
            <a:off x="1407102" y="5636639"/>
            <a:ext cx="288131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kumimoji="1" lang="en-US" altLang="zh-CN" dirty="0" smtClean="0">
                <a:solidFill>
                  <a:srgbClr val="FF0000"/>
                </a:solidFill>
                <a:latin typeface="黑体" panose="02010609060101010101" pitchFamily="49" charset="-122"/>
                <a:ea typeface="黑体" panose="02010609060101010101" pitchFamily="49" charset="-122"/>
              </a:rPr>
              <a:t>6.</a:t>
            </a:r>
            <a:r>
              <a:rPr kumimoji="1" lang="zh-CN" altLang="en-US" dirty="0" smtClean="0">
                <a:solidFill>
                  <a:srgbClr val="FF0000"/>
                </a:solidFill>
                <a:latin typeface="黑体" panose="02010609060101010101" pitchFamily="49" charset="-122"/>
                <a:ea typeface="黑体" panose="02010609060101010101" pitchFamily="49" charset="-122"/>
              </a:rPr>
              <a:t>口号</a:t>
            </a:r>
            <a:r>
              <a:rPr kumimoji="1" lang="en-US" altLang="zh-CN" dirty="0" smtClean="0">
                <a:solidFill>
                  <a:srgbClr val="FF0000"/>
                </a:solidFill>
                <a:latin typeface="黑体" panose="02010609060101010101" pitchFamily="49" charset="-122"/>
                <a:ea typeface="黑体" panose="02010609060101010101" pitchFamily="49" charset="-122"/>
              </a:rPr>
              <a:t>/</a:t>
            </a:r>
            <a:r>
              <a:rPr kumimoji="1" lang="zh-CN" altLang="en-US" dirty="0">
                <a:solidFill>
                  <a:srgbClr val="FF0000"/>
                </a:solidFill>
                <a:latin typeface="黑体" panose="02010609060101010101" pitchFamily="49" charset="-122"/>
                <a:ea typeface="黑体" panose="02010609060101010101" pitchFamily="49" charset="-122"/>
              </a:rPr>
              <a:t>目的</a:t>
            </a:r>
            <a:r>
              <a:rPr kumimoji="1" lang="zh-CN" altLang="en-US" dirty="0" smtClean="0">
                <a:solidFill>
                  <a:srgbClr val="FF0000"/>
                </a:solidFill>
                <a:latin typeface="黑体" panose="02010609060101010101" pitchFamily="49" charset="-122"/>
                <a:ea typeface="黑体" panose="02010609060101010101" pitchFamily="49" charset="-122"/>
              </a:rPr>
              <a:t>：</a:t>
            </a:r>
            <a:endParaRPr kumimoji="1" lang="zh-CN" altLang="en-US" dirty="0">
              <a:solidFill>
                <a:srgbClr val="FF0000"/>
              </a:solidFill>
              <a:latin typeface="黑体" panose="02010609060101010101" pitchFamily="49" charset="-122"/>
              <a:ea typeface="黑体" panose="02010609060101010101" pitchFamily="49" charset="-122"/>
            </a:endParaRPr>
          </a:p>
        </p:txBody>
      </p:sp>
      <p:sp>
        <p:nvSpPr>
          <p:cNvPr id="5" name="Text Box 4"/>
          <p:cNvSpPr txBox="1">
            <a:spLocks noChangeArrowheads="1"/>
          </p:cNvSpPr>
          <p:nvPr/>
        </p:nvSpPr>
        <p:spPr bwMode="auto">
          <a:xfrm>
            <a:off x="1302327" y="758393"/>
            <a:ext cx="233997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FFFF00"/>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zh-CN" dirty="0">
                <a:solidFill>
                  <a:srgbClr val="FF0000"/>
                </a:solidFill>
                <a:latin typeface="黑体" panose="02010609060101010101" pitchFamily="49" charset="-122"/>
                <a:ea typeface="黑体" panose="02010609060101010101" pitchFamily="49" charset="-122"/>
              </a:rPr>
              <a:t>⒈</a:t>
            </a:r>
            <a:r>
              <a:rPr lang="zh-CN" altLang="en-US" dirty="0">
                <a:solidFill>
                  <a:srgbClr val="FF0000"/>
                </a:solidFill>
                <a:latin typeface="黑体" panose="02010609060101010101" pitchFamily="49" charset="-122"/>
                <a:ea typeface="黑体" panose="02010609060101010101" pitchFamily="49" charset="-122"/>
              </a:rPr>
              <a:t>背景：</a:t>
            </a:r>
          </a:p>
        </p:txBody>
      </p:sp>
      <p:sp>
        <p:nvSpPr>
          <p:cNvPr id="6" name="Rectangle 5"/>
          <p:cNvSpPr>
            <a:spLocks noChangeArrowheads="1"/>
          </p:cNvSpPr>
          <p:nvPr/>
        </p:nvSpPr>
        <p:spPr bwMode="auto">
          <a:xfrm>
            <a:off x="2926758" y="799417"/>
            <a:ext cx="7853432"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3000" dirty="0" smtClean="0">
                <a:latin typeface="Times New Roman" panose="02020603050405020304" pitchFamily="18" charset="0"/>
                <a:ea typeface="黑体" panose="02010609060101010101" pitchFamily="49" charset="-122"/>
              </a:rPr>
              <a:t>①内忧外患</a:t>
            </a:r>
            <a:r>
              <a:rPr lang="zh-CN" altLang="en-US" sz="2800" dirty="0" smtClean="0">
                <a:latin typeface="Times New Roman" panose="02020603050405020304" pitchFamily="18" charset="0"/>
                <a:ea typeface="黑体" panose="02010609060101010101" pitchFamily="49" charset="-122"/>
              </a:rPr>
              <a:t>（</a:t>
            </a:r>
            <a:r>
              <a:rPr lang="zh-CN" altLang="en-US" sz="2800" dirty="0" smtClean="0">
                <a:solidFill>
                  <a:srgbClr val="FF0000"/>
                </a:solidFill>
                <a:latin typeface="Times New Roman" panose="02020603050405020304" pitchFamily="18" charset="0"/>
                <a:ea typeface="黑体" panose="02010609060101010101" pitchFamily="49" charset="-122"/>
              </a:rPr>
              <a:t>第二次鸦片战争、太平天国运动）</a:t>
            </a:r>
            <a:endParaRPr lang="zh-CN" altLang="en-US" sz="2800" dirty="0">
              <a:solidFill>
                <a:srgbClr val="FF0000"/>
              </a:solidFill>
              <a:latin typeface="Times New Roman" panose="02020603050405020304" pitchFamily="18" charset="0"/>
              <a:ea typeface="黑体" panose="02010609060101010101" pitchFamily="49" charset="-122"/>
            </a:endParaRPr>
          </a:p>
        </p:txBody>
      </p:sp>
      <p:sp>
        <p:nvSpPr>
          <p:cNvPr id="7" name="Rectangle 6"/>
          <p:cNvSpPr>
            <a:spLocks noChangeArrowheads="1"/>
          </p:cNvSpPr>
          <p:nvPr/>
        </p:nvSpPr>
        <p:spPr bwMode="auto">
          <a:xfrm>
            <a:off x="3319677" y="2676382"/>
            <a:ext cx="4078649"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zh-CN" sz="3000" dirty="0" smtClean="0">
                <a:solidFill>
                  <a:srgbClr val="0000FF"/>
                </a:solidFill>
                <a:latin typeface="黑体" panose="02010609060101010101" pitchFamily="49" charset="-122"/>
                <a:ea typeface="黑体" panose="02010609060101010101" pitchFamily="49" charset="-122"/>
              </a:rPr>
              <a:t>19</a:t>
            </a:r>
            <a:r>
              <a:rPr lang="zh-CN" altLang="en-US" sz="3000" dirty="0" smtClean="0">
                <a:solidFill>
                  <a:srgbClr val="0000FF"/>
                </a:solidFill>
                <a:latin typeface="黑体" panose="02010609060101010101" pitchFamily="49" charset="-122"/>
                <a:ea typeface="黑体" panose="02010609060101010101" pitchFamily="49" charset="-122"/>
              </a:rPr>
              <a:t>世纪</a:t>
            </a:r>
            <a:r>
              <a:rPr lang="en-US" altLang="zh-CN" sz="3000" dirty="0" smtClean="0">
                <a:solidFill>
                  <a:srgbClr val="0000FF"/>
                </a:solidFill>
                <a:latin typeface="黑体" panose="02010609060101010101" pitchFamily="49" charset="-122"/>
                <a:ea typeface="黑体" panose="02010609060101010101" pitchFamily="49" charset="-122"/>
              </a:rPr>
              <a:t>60</a:t>
            </a:r>
            <a:r>
              <a:rPr lang="zh-CN" altLang="en-US" sz="3000" dirty="0" smtClean="0">
                <a:solidFill>
                  <a:srgbClr val="0000FF"/>
                </a:solidFill>
                <a:latin typeface="黑体" panose="02010609060101010101" pitchFamily="49" charset="-122"/>
                <a:ea typeface="黑体" panose="02010609060101010101" pitchFamily="49" charset="-122"/>
              </a:rPr>
              <a:t>年代</a:t>
            </a:r>
            <a:r>
              <a:rPr lang="en-US" altLang="zh-CN" sz="3000" dirty="0" smtClean="0">
                <a:solidFill>
                  <a:srgbClr val="0000FF"/>
                </a:solidFill>
                <a:latin typeface="华文中宋" panose="02010600040101010101" pitchFamily="2" charset="-122"/>
                <a:ea typeface="黑体" panose="02010609060101010101" pitchFamily="49" charset="-122"/>
              </a:rPr>
              <a:t>—</a:t>
            </a:r>
            <a:r>
              <a:rPr lang="en-US" altLang="zh-CN" sz="3000" dirty="0" smtClean="0">
                <a:solidFill>
                  <a:srgbClr val="0000FF"/>
                </a:solidFill>
                <a:latin typeface="黑体" panose="02010609060101010101" pitchFamily="49" charset="-122"/>
                <a:ea typeface="黑体" panose="02010609060101010101" pitchFamily="49" charset="-122"/>
              </a:rPr>
              <a:t>90</a:t>
            </a:r>
            <a:r>
              <a:rPr lang="zh-CN" altLang="en-US" sz="3000" dirty="0">
                <a:solidFill>
                  <a:srgbClr val="0000FF"/>
                </a:solidFill>
                <a:latin typeface="黑体" panose="02010609060101010101" pitchFamily="49" charset="-122"/>
                <a:ea typeface="黑体" panose="02010609060101010101" pitchFamily="49" charset="-122"/>
              </a:rPr>
              <a:t>年代</a:t>
            </a:r>
          </a:p>
        </p:txBody>
      </p:sp>
      <p:sp>
        <p:nvSpPr>
          <p:cNvPr id="8" name="Rectangle 7"/>
          <p:cNvSpPr>
            <a:spLocks noChangeArrowheads="1"/>
          </p:cNvSpPr>
          <p:nvPr/>
        </p:nvSpPr>
        <p:spPr bwMode="auto">
          <a:xfrm>
            <a:off x="3979644" y="4107681"/>
            <a:ext cx="680054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kumimoji="1" lang="zh-CN" altLang="en-US" sz="3000" dirty="0">
                <a:solidFill>
                  <a:srgbClr val="0000FF"/>
                </a:solidFill>
                <a:latin typeface="黑体" panose="02010609060101010101" pitchFamily="49" charset="-122"/>
                <a:ea typeface="黑体" panose="02010609060101010101" pitchFamily="49" charset="-122"/>
              </a:rPr>
              <a:t>奕䜣</a:t>
            </a:r>
            <a:r>
              <a:rPr kumimoji="1" lang="zh-CN" altLang="en-US" sz="3000" dirty="0" smtClean="0">
                <a:solidFill>
                  <a:srgbClr val="0000FF"/>
                </a:solidFill>
                <a:latin typeface="黑体" panose="02010609060101010101" pitchFamily="49" charset="-122"/>
                <a:ea typeface="黑体" panose="02010609060101010101" pitchFamily="49" charset="-122"/>
              </a:rPr>
              <a:t> 李鸿章 曾</a:t>
            </a:r>
            <a:r>
              <a:rPr kumimoji="1" lang="zh-CN" altLang="en-US" sz="3000" dirty="0">
                <a:solidFill>
                  <a:srgbClr val="0000FF"/>
                </a:solidFill>
                <a:latin typeface="黑体" panose="02010609060101010101" pitchFamily="49" charset="-122"/>
                <a:ea typeface="黑体" panose="02010609060101010101" pitchFamily="49" charset="-122"/>
              </a:rPr>
              <a:t>国</a:t>
            </a:r>
            <a:r>
              <a:rPr kumimoji="1" lang="zh-CN" altLang="en-US" sz="3000" dirty="0" smtClean="0">
                <a:solidFill>
                  <a:srgbClr val="0000FF"/>
                </a:solidFill>
                <a:latin typeface="黑体" panose="02010609060101010101" pitchFamily="49" charset="-122"/>
                <a:ea typeface="黑体" panose="02010609060101010101" pitchFamily="49" charset="-122"/>
              </a:rPr>
              <a:t>藩 左宗棠 张</a:t>
            </a:r>
            <a:r>
              <a:rPr kumimoji="1" lang="zh-CN" altLang="en-US" sz="3000" dirty="0">
                <a:solidFill>
                  <a:srgbClr val="0000FF"/>
                </a:solidFill>
                <a:latin typeface="黑体" panose="02010609060101010101" pitchFamily="49" charset="-122"/>
                <a:ea typeface="黑体" panose="02010609060101010101" pitchFamily="49" charset="-122"/>
              </a:rPr>
              <a:t>之洞</a:t>
            </a:r>
            <a:r>
              <a:rPr kumimoji="1" lang="zh-CN" altLang="en-US" sz="3000" u="sng" dirty="0">
                <a:solidFill>
                  <a:srgbClr val="0000FF"/>
                </a:solidFill>
                <a:latin typeface="黑体" panose="02010609060101010101" pitchFamily="49" charset="-122"/>
                <a:ea typeface="黑体" panose="02010609060101010101" pitchFamily="49" charset="-122"/>
              </a:rPr>
              <a:t> </a:t>
            </a:r>
          </a:p>
        </p:txBody>
      </p:sp>
      <p:sp>
        <p:nvSpPr>
          <p:cNvPr id="9" name="Rectangle 8"/>
          <p:cNvSpPr>
            <a:spLocks noChangeArrowheads="1"/>
          </p:cNvSpPr>
          <p:nvPr/>
        </p:nvSpPr>
        <p:spPr bwMode="auto">
          <a:xfrm>
            <a:off x="4045187" y="5669978"/>
            <a:ext cx="2808287"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kumimoji="1" lang="zh-CN" altLang="en-US" sz="3000" dirty="0">
                <a:solidFill>
                  <a:srgbClr val="0000FF"/>
                </a:solidFill>
                <a:ea typeface="黑体" panose="02010609060101010101" pitchFamily="49" charset="-122"/>
              </a:rPr>
              <a:t>自强、求富</a:t>
            </a:r>
          </a:p>
        </p:txBody>
      </p:sp>
      <p:sp>
        <p:nvSpPr>
          <p:cNvPr id="10" name="Rectangle 10"/>
          <p:cNvSpPr>
            <a:spLocks noChangeArrowheads="1"/>
          </p:cNvSpPr>
          <p:nvPr/>
        </p:nvSpPr>
        <p:spPr bwMode="auto">
          <a:xfrm>
            <a:off x="1407102" y="4130680"/>
            <a:ext cx="288131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zh-CN" dirty="0" smtClean="0">
                <a:solidFill>
                  <a:srgbClr val="FF0000"/>
                </a:solidFill>
                <a:latin typeface="黑体" panose="02010609060101010101" pitchFamily="49" charset="-122"/>
                <a:ea typeface="黑体" panose="02010609060101010101" pitchFamily="49" charset="-122"/>
              </a:rPr>
              <a:t>4.</a:t>
            </a:r>
            <a:r>
              <a:rPr lang="zh-CN" altLang="en-US" dirty="0">
                <a:solidFill>
                  <a:srgbClr val="FF0000"/>
                </a:solidFill>
                <a:latin typeface="黑体" panose="02010609060101010101" pitchFamily="49" charset="-122"/>
                <a:ea typeface="黑体" panose="02010609060101010101" pitchFamily="49" charset="-122"/>
              </a:rPr>
              <a:t>代表人物：</a:t>
            </a:r>
          </a:p>
        </p:txBody>
      </p:sp>
      <p:sp>
        <p:nvSpPr>
          <p:cNvPr id="11" name="Rectangle 17"/>
          <p:cNvSpPr>
            <a:spLocks noChangeArrowheads="1"/>
          </p:cNvSpPr>
          <p:nvPr/>
        </p:nvSpPr>
        <p:spPr bwMode="auto">
          <a:xfrm>
            <a:off x="1407102" y="4904150"/>
            <a:ext cx="288131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zh-CN" dirty="0" smtClean="0">
                <a:solidFill>
                  <a:srgbClr val="FF0000"/>
                </a:solidFill>
                <a:latin typeface="黑体" panose="02010609060101010101" pitchFamily="49" charset="-122"/>
                <a:ea typeface="黑体" panose="02010609060101010101" pitchFamily="49" charset="-122"/>
              </a:rPr>
              <a:t>5.</a:t>
            </a:r>
            <a:r>
              <a:rPr lang="zh-CN" altLang="en-US" dirty="0">
                <a:solidFill>
                  <a:srgbClr val="FF0000"/>
                </a:solidFill>
                <a:latin typeface="黑体" panose="02010609060101010101" pitchFamily="49" charset="-122"/>
                <a:ea typeface="黑体" panose="02010609060101010101" pitchFamily="49" charset="-122"/>
              </a:rPr>
              <a:t>指导思想：</a:t>
            </a:r>
          </a:p>
        </p:txBody>
      </p:sp>
      <p:sp>
        <p:nvSpPr>
          <p:cNvPr id="12" name="Rectangle 18"/>
          <p:cNvSpPr>
            <a:spLocks noChangeArrowheads="1"/>
          </p:cNvSpPr>
          <p:nvPr/>
        </p:nvSpPr>
        <p:spPr bwMode="auto">
          <a:xfrm>
            <a:off x="4008673" y="4947590"/>
            <a:ext cx="288131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3000" dirty="0">
                <a:solidFill>
                  <a:srgbClr val="0000FF"/>
                </a:solidFill>
                <a:ea typeface="黑体" panose="02010609060101010101" pitchFamily="49" charset="-122"/>
              </a:rPr>
              <a:t>中体西用</a:t>
            </a:r>
          </a:p>
        </p:txBody>
      </p:sp>
      <p:sp>
        <p:nvSpPr>
          <p:cNvPr id="13" name="矩形 12"/>
          <p:cNvSpPr>
            <a:spLocks noChangeArrowheads="1"/>
          </p:cNvSpPr>
          <p:nvPr/>
        </p:nvSpPr>
        <p:spPr bwMode="auto">
          <a:xfrm>
            <a:off x="1407102" y="3370848"/>
            <a:ext cx="18335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spcBef>
                <a:spcPct val="0"/>
              </a:spcBef>
              <a:buFontTx/>
              <a:buNone/>
            </a:pPr>
            <a:r>
              <a:rPr lang="en-US" altLang="zh-CN" dirty="0">
                <a:solidFill>
                  <a:srgbClr val="FF0000"/>
                </a:solidFill>
                <a:latin typeface="黑体" panose="02010609060101010101" pitchFamily="49" charset="-122"/>
                <a:ea typeface="黑体" panose="02010609060101010101" pitchFamily="49" charset="-122"/>
              </a:rPr>
              <a:t>3.</a:t>
            </a:r>
            <a:r>
              <a:rPr lang="zh-CN" altLang="en-US" dirty="0">
                <a:solidFill>
                  <a:srgbClr val="FF0000"/>
                </a:solidFill>
                <a:latin typeface="黑体" panose="02010609060101010101" pitchFamily="49" charset="-122"/>
                <a:ea typeface="黑体" panose="02010609060101010101" pitchFamily="49" charset="-122"/>
              </a:rPr>
              <a:t>主体：</a:t>
            </a:r>
          </a:p>
        </p:txBody>
      </p:sp>
      <p:sp>
        <p:nvSpPr>
          <p:cNvPr id="14" name="矩形 13"/>
          <p:cNvSpPr>
            <a:spLocks noChangeArrowheads="1"/>
          </p:cNvSpPr>
          <p:nvPr/>
        </p:nvSpPr>
        <p:spPr bwMode="auto">
          <a:xfrm>
            <a:off x="3371634" y="3402514"/>
            <a:ext cx="18335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spcBef>
                <a:spcPct val="0"/>
              </a:spcBef>
              <a:buFontTx/>
              <a:buNone/>
            </a:pPr>
            <a:r>
              <a:rPr lang="zh-CN" altLang="en-US" dirty="0">
                <a:solidFill>
                  <a:srgbClr val="0000FF"/>
                </a:solidFill>
                <a:latin typeface="黑体" panose="02010609060101010101" pitchFamily="49" charset="-122"/>
                <a:ea typeface="黑体" panose="02010609060101010101" pitchFamily="49" charset="-122"/>
              </a:rPr>
              <a:t>地主阶级</a:t>
            </a:r>
          </a:p>
        </p:txBody>
      </p:sp>
      <p:sp>
        <p:nvSpPr>
          <p:cNvPr id="15" name="Rectangle 5"/>
          <p:cNvSpPr>
            <a:spLocks noChangeArrowheads="1"/>
          </p:cNvSpPr>
          <p:nvPr/>
        </p:nvSpPr>
        <p:spPr bwMode="auto">
          <a:xfrm>
            <a:off x="2926758" y="1420846"/>
            <a:ext cx="518603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3000" dirty="0" smtClean="0">
                <a:latin typeface="Times New Roman" panose="02020603050405020304" pitchFamily="18" charset="0"/>
                <a:ea typeface="黑体" panose="02010609060101010101" pitchFamily="49" charset="-122"/>
              </a:rPr>
              <a:t>②地主阶级内部有识之士主导</a:t>
            </a:r>
            <a:endParaRPr lang="zh-CN" altLang="en-US" sz="3000" dirty="0">
              <a:latin typeface="Times New Roman" panose="02020603050405020304" pitchFamily="18" charset="0"/>
              <a:ea typeface="黑体" panose="02010609060101010101" pitchFamily="49" charset="-122"/>
            </a:endParaRPr>
          </a:p>
        </p:txBody>
      </p:sp>
      <p:sp>
        <p:nvSpPr>
          <p:cNvPr id="16" name="Rectangle 5"/>
          <p:cNvSpPr>
            <a:spLocks noChangeArrowheads="1"/>
          </p:cNvSpPr>
          <p:nvPr/>
        </p:nvSpPr>
        <p:spPr bwMode="auto">
          <a:xfrm>
            <a:off x="2926758" y="1944870"/>
            <a:ext cx="6186309"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spcBef>
                <a:spcPct val="0"/>
              </a:spcBef>
              <a:buNone/>
            </a:pPr>
            <a:r>
              <a:rPr lang="zh-CN" altLang="en-US" sz="3000" dirty="0" smtClean="0">
                <a:latin typeface="Times New Roman" panose="02020603050405020304" pitchFamily="18" charset="0"/>
                <a:ea typeface="黑体" panose="02010609060101010101" pitchFamily="49" charset="-122"/>
              </a:rPr>
              <a:t>③向西方学习的新思潮</a:t>
            </a:r>
            <a:r>
              <a:rPr lang="zh-CN" altLang="en-US" sz="2800" dirty="0" smtClean="0">
                <a:solidFill>
                  <a:srgbClr val="FF0000"/>
                </a:solidFill>
                <a:latin typeface="Times New Roman" panose="02020603050405020304" pitchFamily="18" charset="0"/>
                <a:ea typeface="黑体" panose="02010609060101010101" pitchFamily="49" charset="-122"/>
              </a:rPr>
              <a:t>（西学东渐</a:t>
            </a:r>
            <a:r>
              <a:rPr lang="zh-CN" altLang="en-US" sz="2800" dirty="0">
                <a:solidFill>
                  <a:srgbClr val="FF0000"/>
                </a:solidFill>
                <a:latin typeface="Times New Roman" panose="02020603050405020304" pitchFamily="18" charset="0"/>
                <a:ea typeface="黑体" panose="02010609060101010101" pitchFamily="49" charset="-122"/>
              </a:rPr>
              <a:t>）</a:t>
            </a:r>
          </a:p>
        </p:txBody>
      </p:sp>
      <p:sp>
        <p:nvSpPr>
          <p:cNvPr id="17" name="文本框 16"/>
          <p:cNvSpPr txBox="1"/>
          <p:nvPr/>
        </p:nvSpPr>
        <p:spPr>
          <a:xfrm>
            <a:off x="7664622" y="2907297"/>
            <a:ext cx="4347272" cy="3693319"/>
          </a:xfrm>
          <a:prstGeom prst="rect">
            <a:avLst/>
          </a:prstGeom>
          <a:solidFill>
            <a:schemeClr val="accent2">
              <a:lumMod val="40000"/>
              <a:lumOff val="60000"/>
            </a:schemeClr>
          </a:solidFill>
        </p:spPr>
        <p:txBody>
          <a:bodyPr wrap="square" rtlCol="0">
            <a:spAutoFit/>
          </a:bodyPr>
          <a:lstStyle/>
          <a:p>
            <a:pPr>
              <a:lnSpc>
                <a:spcPct val="130000"/>
              </a:lnSpc>
            </a:pPr>
            <a:r>
              <a:rPr lang="zh-CN" altLang="en-US" sz="3000" b="1" dirty="0" smtClean="0">
                <a:solidFill>
                  <a:srgbClr val="FF0000"/>
                </a:solidFill>
                <a:latin typeface="楷体_GB2312" panose="02010609030101010101" pitchFamily="49" charset="-122"/>
                <a:ea typeface="楷体_GB2312" panose="02010609030101010101" pitchFamily="49" charset="-122"/>
              </a:rPr>
              <a:t>中体：</a:t>
            </a:r>
            <a:r>
              <a:rPr lang="zh-CN" altLang="en-US" sz="3000" dirty="0" smtClean="0">
                <a:latin typeface="楷体_GB2312" panose="02010609030101010101" pitchFamily="49" charset="-122"/>
                <a:ea typeface="楷体_GB2312" panose="02010609030101010101" pitchFamily="49" charset="-122"/>
              </a:rPr>
              <a:t>意为以孔孟儒学为代表的传统文化，其核心是纲常名教。</a:t>
            </a:r>
            <a:endParaRPr lang="en-US" altLang="zh-CN" sz="3000" dirty="0" smtClean="0">
              <a:latin typeface="楷体_GB2312" panose="02010609030101010101" pitchFamily="49" charset="-122"/>
              <a:ea typeface="楷体_GB2312" panose="02010609030101010101" pitchFamily="49" charset="-122"/>
            </a:endParaRPr>
          </a:p>
          <a:p>
            <a:pPr>
              <a:lnSpc>
                <a:spcPct val="130000"/>
              </a:lnSpc>
            </a:pPr>
            <a:r>
              <a:rPr lang="zh-CN" altLang="en-US" sz="3000" b="1" dirty="0" smtClean="0">
                <a:solidFill>
                  <a:srgbClr val="FF0000"/>
                </a:solidFill>
                <a:latin typeface="楷体_GB2312" panose="02010609030101010101" pitchFamily="49" charset="-122"/>
                <a:ea typeface="楷体_GB2312" panose="02010609030101010101" pitchFamily="49" charset="-122"/>
              </a:rPr>
              <a:t>西学：</a:t>
            </a:r>
            <a:r>
              <a:rPr lang="zh-CN" altLang="en-US" sz="3000" dirty="0" smtClean="0">
                <a:latin typeface="楷体_GB2312" panose="02010609030101010101" pitchFamily="49" charset="-122"/>
                <a:ea typeface="楷体_GB2312" panose="02010609030101010101" pitchFamily="49" charset="-122"/>
              </a:rPr>
              <a:t>则指近代以来传入中国的西方资本主义物质文化和精神文化。</a:t>
            </a:r>
            <a:endParaRPr lang="zh-CN" altLang="en-US" sz="3000" dirty="0">
              <a:latin typeface="楷体_GB2312" panose="02010609030101010101" pitchFamily="49" charset="-122"/>
              <a:ea typeface="楷体_GB2312" panose="02010609030101010101" pitchFamily="49" charset="-122"/>
            </a:endParaRPr>
          </a:p>
        </p:txBody>
      </p:sp>
    </p:spTree>
    <p:extLst>
      <p:ext uri="{BB962C8B-B14F-4D97-AF65-F5344CB8AC3E}">
        <p14:creationId xmlns:p14="http://schemas.microsoft.com/office/powerpoint/2010/main" val="1927512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1000"/>
                                        <p:tgtEl>
                                          <p:spTgt spid="15"/>
                                        </p:tgtEl>
                                      </p:cBhvr>
                                    </p:animEffect>
                                    <p:anim calcmode="lin" valueType="num">
                                      <p:cBhvr>
                                        <p:cTn id="15" dur="1000" fill="hold"/>
                                        <p:tgtEl>
                                          <p:spTgt spid="15"/>
                                        </p:tgtEl>
                                        <p:attrNameLst>
                                          <p:attrName>ppt_x</p:attrName>
                                        </p:attrNameLst>
                                      </p:cBhvr>
                                      <p:tavLst>
                                        <p:tav tm="0">
                                          <p:val>
                                            <p:strVal val="#ppt_x"/>
                                          </p:val>
                                        </p:tav>
                                        <p:tav tm="100000">
                                          <p:val>
                                            <p:strVal val="#ppt_x"/>
                                          </p:val>
                                        </p:tav>
                                      </p:tavLst>
                                    </p:anim>
                                    <p:anim calcmode="lin" valueType="num">
                                      <p:cBhvr>
                                        <p:cTn id="1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1000"/>
                                        <p:tgtEl>
                                          <p:spTgt spid="16"/>
                                        </p:tgtEl>
                                      </p:cBhvr>
                                    </p:animEffect>
                                    <p:anim calcmode="lin" valueType="num">
                                      <p:cBhvr>
                                        <p:cTn id="22" dur="1000" fill="hold"/>
                                        <p:tgtEl>
                                          <p:spTgt spid="16"/>
                                        </p:tgtEl>
                                        <p:attrNameLst>
                                          <p:attrName>ppt_x</p:attrName>
                                        </p:attrNameLst>
                                      </p:cBhvr>
                                      <p:tavLst>
                                        <p:tav tm="0">
                                          <p:val>
                                            <p:strVal val="#ppt_x"/>
                                          </p:val>
                                        </p:tav>
                                        <p:tav tm="100000">
                                          <p:val>
                                            <p:strVal val="#ppt_x"/>
                                          </p:val>
                                        </p:tav>
                                      </p:tavLst>
                                    </p:anim>
                                    <p:anim calcmode="lin" valueType="num">
                                      <p:cBhvr>
                                        <p:cTn id="23"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1000"/>
                                        <p:tgtEl>
                                          <p:spTgt spid="12"/>
                                        </p:tgtEl>
                                      </p:cBhvr>
                                    </p:animEffect>
                                    <p:anim calcmode="lin" valueType="num">
                                      <p:cBhvr>
                                        <p:cTn id="50" dur="1000" fill="hold"/>
                                        <p:tgtEl>
                                          <p:spTgt spid="12"/>
                                        </p:tgtEl>
                                        <p:attrNameLst>
                                          <p:attrName>ppt_x</p:attrName>
                                        </p:attrNameLst>
                                      </p:cBhvr>
                                      <p:tavLst>
                                        <p:tav tm="0">
                                          <p:val>
                                            <p:strVal val="#ppt_x"/>
                                          </p:val>
                                        </p:tav>
                                        <p:tav tm="100000">
                                          <p:val>
                                            <p:strVal val="#ppt_x"/>
                                          </p:val>
                                        </p:tav>
                                      </p:tavLst>
                                    </p:anim>
                                    <p:anim calcmode="lin" valueType="num">
                                      <p:cBhvr>
                                        <p:cTn id="5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7"/>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fade">
                                      <p:cBhvr>
                                        <p:cTn id="60" dur="1000"/>
                                        <p:tgtEl>
                                          <p:spTgt spid="9"/>
                                        </p:tgtEl>
                                      </p:cBhvr>
                                    </p:animEffect>
                                    <p:anim calcmode="lin" valueType="num">
                                      <p:cBhvr>
                                        <p:cTn id="61" dur="1000" fill="hold"/>
                                        <p:tgtEl>
                                          <p:spTgt spid="9"/>
                                        </p:tgtEl>
                                        <p:attrNameLst>
                                          <p:attrName>ppt_x</p:attrName>
                                        </p:attrNameLst>
                                      </p:cBhvr>
                                      <p:tavLst>
                                        <p:tav tm="0">
                                          <p:val>
                                            <p:strVal val="#ppt_x"/>
                                          </p:val>
                                        </p:tav>
                                        <p:tav tm="100000">
                                          <p:val>
                                            <p:strVal val="#ppt_x"/>
                                          </p:val>
                                        </p:tav>
                                      </p:tavLst>
                                    </p:anim>
                                    <p:anim calcmode="lin" valueType="num">
                                      <p:cBhvr>
                                        <p:cTn id="6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2" grpId="0"/>
      <p:bldP spid="14" grpId="0"/>
      <p:bldP spid="15" grpId="0"/>
      <p:bldP spid="16" grpId="0"/>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553998"/>
          </a:xfrm>
          <a:prstGeom prst="rect">
            <a:avLst/>
          </a:prstGeom>
          <a:solidFill>
            <a:schemeClr val="accent2">
              <a:lumMod val="20000"/>
              <a:lumOff val="80000"/>
            </a:schemeClr>
          </a:solidFill>
        </p:spPr>
        <p:txBody>
          <a:bodyPr wrap="square">
            <a:spAutoFit/>
          </a:bodyPr>
          <a:lstStyle/>
          <a:p>
            <a:r>
              <a:rPr lang="zh-CN" altLang="en-US" sz="2800" dirty="0" smtClean="0">
                <a:solidFill>
                  <a:srgbClr val="000000"/>
                </a:solidFill>
                <a:latin typeface="黑体" panose="02010609060101010101" pitchFamily="49" charset="-122"/>
                <a:ea typeface="黑体" panose="02010609060101010101" pitchFamily="49" charset="-122"/>
              </a:rPr>
              <a:t>   三 </a:t>
            </a:r>
            <a:r>
              <a:rPr lang="zh-CN" altLang="en-US" sz="3000" b="1" dirty="0" smtClean="0">
                <a:solidFill>
                  <a:srgbClr val="FF0000"/>
                </a:solidFill>
                <a:latin typeface="黑体" panose="02010609060101010101" pitchFamily="49" charset="-122"/>
                <a:ea typeface="黑体" panose="02010609060101010101" pitchFamily="49" charset="-122"/>
              </a:rPr>
              <a:t>洋务运动</a:t>
            </a:r>
            <a:endParaRPr lang="zh-CN" altLang="en-US" sz="3000" b="1" dirty="0">
              <a:solidFill>
                <a:srgbClr val="FF0000"/>
              </a:solidFill>
              <a:latin typeface="黑体" panose="02010609060101010101" pitchFamily="49" charset="-122"/>
              <a:ea typeface="黑体" panose="02010609060101010101" pitchFamily="49" charset="-122"/>
            </a:endParaRPr>
          </a:p>
        </p:txBody>
      </p:sp>
      <p:sp>
        <p:nvSpPr>
          <p:cNvPr id="3" name="Rectangle 11"/>
          <p:cNvSpPr>
            <a:spLocks noChangeArrowheads="1"/>
          </p:cNvSpPr>
          <p:nvPr/>
        </p:nvSpPr>
        <p:spPr bwMode="auto">
          <a:xfrm>
            <a:off x="1011381" y="684089"/>
            <a:ext cx="172878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kumimoji="1" lang="en-US" altLang="zh-CN" dirty="0" smtClean="0">
                <a:solidFill>
                  <a:srgbClr val="FF0000"/>
                </a:solidFill>
                <a:latin typeface="黑体" panose="02010609060101010101" pitchFamily="49" charset="-122"/>
                <a:ea typeface="黑体" panose="02010609060101010101" pitchFamily="49" charset="-122"/>
              </a:rPr>
              <a:t>7.</a:t>
            </a:r>
            <a:r>
              <a:rPr kumimoji="1" lang="zh-CN" altLang="en-US" dirty="0">
                <a:solidFill>
                  <a:srgbClr val="FF0000"/>
                </a:solidFill>
                <a:latin typeface="黑体" panose="02010609060101010101" pitchFamily="49" charset="-122"/>
                <a:ea typeface="黑体" panose="02010609060101010101" pitchFamily="49" charset="-122"/>
              </a:rPr>
              <a:t>内容</a:t>
            </a:r>
          </a:p>
        </p:txBody>
      </p:sp>
      <p:sp>
        <p:nvSpPr>
          <p:cNvPr id="4" name="Rectangle 13">
            <a:hlinkClick r:id="" action="ppaction://noaction"/>
          </p:cNvPr>
          <p:cNvSpPr>
            <a:spLocks noChangeArrowheads="1"/>
          </p:cNvSpPr>
          <p:nvPr/>
        </p:nvSpPr>
        <p:spPr bwMode="auto">
          <a:xfrm>
            <a:off x="2468706" y="732211"/>
            <a:ext cx="554355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kumimoji="1" lang="en-US" altLang="zh-CN" dirty="0">
                <a:latin typeface="黑体" panose="02010609060101010101" pitchFamily="49" charset="-122"/>
                <a:ea typeface="黑体" panose="02010609060101010101" pitchFamily="49" charset="-122"/>
              </a:rPr>
              <a:t>①</a:t>
            </a:r>
            <a:r>
              <a:rPr kumimoji="1" lang="zh-CN" altLang="en-US" dirty="0">
                <a:ea typeface="黑体" panose="02010609060101010101" pitchFamily="49" charset="-122"/>
              </a:rPr>
              <a:t>创办军事工业（官办）</a:t>
            </a:r>
          </a:p>
        </p:txBody>
      </p:sp>
      <p:sp>
        <p:nvSpPr>
          <p:cNvPr id="5" name="Rectangle 14">
            <a:hlinkClick r:id="" action="ppaction://noaction"/>
          </p:cNvPr>
          <p:cNvSpPr>
            <a:spLocks noChangeArrowheads="1"/>
          </p:cNvSpPr>
          <p:nvPr/>
        </p:nvSpPr>
        <p:spPr bwMode="auto">
          <a:xfrm>
            <a:off x="2468706" y="2019146"/>
            <a:ext cx="742135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kumimoji="1" lang="en-US" altLang="zh-CN" dirty="0">
                <a:latin typeface="黑体" panose="02010609060101010101" pitchFamily="49" charset="-122"/>
                <a:ea typeface="黑体" panose="02010609060101010101" pitchFamily="49" charset="-122"/>
              </a:rPr>
              <a:t>②</a:t>
            </a:r>
            <a:r>
              <a:rPr kumimoji="1" lang="zh-CN" altLang="en-US" dirty="0">
                <a:latin typeface="黑体" panose="02010609060101010101" pitchFamily="49" charset="-122"/>
                <a:ea typeface="黑体" panose="02010609060101010101" pitchFamily="49" charset="-122"/>
              </a:rPr>
              <a:t>创办</a:t>
            </a:r>
            <a:r>
              <a:rPr kumimoji="1" lang="zh-CN" altLang="en-US" dirty="0">
                <a:ea typeface="黑体" panose="02010609060101010101" pitchFamily="49" charset="-122"/>
              </a:rPr>
              <a:t>民用工业（官商合办、官督商办）</a:t>
            </a:r>
          </a:p>
        </p:txBody>
      </p:sp>
      <p:sp>
        <p:nvSpPr>
          <p:cNvPr id="6" name="Rectangle 15"/>
          <p:cNvSpPr>
            <a:spLocks noChangeArrowheads="1"/>
          </p:cNvSpPr>
          <p:nvPr/>
        </p:nvSpPr>
        <p:spPr bwMode="auto">
          <a:xfrm>
            <a:off x="2468706" y="3945746"/>
            <a:ext cx="742135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kumimoji="1" lang="zh-CN" altLang="en-US" dirty="0" smtClean="0">
                <a:latin typeface="黑体" panose="02010609060101010101" pitchFamily="49" charset="-122"/>
                <a:ea typeface="黑体" panose="02010609060101010101" pitchFamily="49" charset="-122"/>
              </a:rPr>
              <a:t>④筹划</a:t>
            </a:r>
            <a:r>
              <a:rPr kumimoji="1" lang="zh-CN" altLang="en-US" dirty="0">
                <a:latin typeface="黑体" panose="02010609060101010101" pitchFamily="49" charset="-122"/>
                <a:ea typeface="黑体" panose="02010609060101010101" pitchFamily="49" charset="-122"/>
              </a:rPr>
              <a:t>海防，创建近代海军</a:t>
            </a:r>
            <a:endParaRPr kumimoji="1" lang="zh-CN" altLang="en-US" dirty="0">
              <a:ea typeface="黑体" panose="02010609060101010101" pitchFamily="49" charset="-122"/>
            </a:endParaRPr>
          </a:p>
        </p:txBody>
      </p:sp>
      <p:sp>
        <p:nvSpPr>
          <p:cNvPr id="7" name="Rectangle 16">
            <a:hlinkClick r:id="" action="ppaction://noaction"/>
          </p:cNvPr>
          <p:cNvSpPr>
            <a:spLocks noChangeArrowheads="1"/>
          </p:cNvSpPr>
          <p:nvPr/>
        </p:nvSpPr>
        <p:spPr bwMode="auto">
          <a:xfrm>
            <a:off x="2468706" y="3324501"/>
            <a:ext cx="764208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spcBef>
                <a:spcPct val="0"/>
              </a:spcBef>
              <a:buNone/>
            </a:pPr>
            <a:r>
              <a:rPr kumimoji="1" lang="en-US" altLang="zh-CN" dirty="0">
                <a:latin typeface="黑体" panose="02010609060101010101" pitchFamily="49" charset="-122"/>
                <a:ea typeface="黑体" panose="02010609060101010101" pitchFamily="49" charset="-122"/>
              </a:rPr>
              <a:t>③</a:t>
            </a:r>
            <a:r>
              <a:rPr kumimoji="1" lang="zh-CN" altLang="en-US" dirty="0" smtClean="0">
                <a:latin typeface="黑体" panose="02010609060101010101" pitchFamily="49" charset="-122"/>
                <a:ea typeface="黑体" panose="02010609060101010101" pitchFamily="49" charset="-122"/>
              </a:rPr>
              <a:t>培养</a:t>
            </a:r>
            <a:r>
              <a:rPr kumimoji="1" lang="zh-CN" altLang="en-US" dirty="0">
                <a:latin typeface="黑体" panose="02010609060101010101" pitchFamily="49" charset="-122"/>
                <a:ea typeface="黑体" panose="02010609060101010101" pitchFamily="49" charset="-122"/>
              </a:rPr>
              <a:t>人才，创办新式学堂、派遣留学生</a:t>
            </a:r>
          </a:p>
        </p:txBody>
      </p:sp>
      <p:sp>
        <p:nvSpPr>
          <p:cNvPr id="8" name="矩形 7"/>
          <p:cNvSpPr/>
          <p:nvPr/>
        </p:nvSpPr>
        <p:spPr>
          <a:xfrm>
            <a:off x="3027506" y="1314588"/>
            <a:ext cx="6375400" cy="584200"/>
          </a:xfrm>
          <a:prstGeom prst="rect">
            <a:avLst/>
          </a:prstGeom>
          <a:solidFill>
            <a:srgbClr val="FFFF00"/>
          </a:solidFill>
        </p:spPr>
        <p:txBody>
          <a:bodyPr>
            <a:spAutoFit/>
          </a:bodyPr>
          <a:lstStyle/>
          <a:p>
            <a:pPr>
              <a:defRPr/>
            </a:pPr>
            <a:r>
              <a:rPr lang="zh-CN" altLang="en-US" sz="3200" dirty="0">
                <a:latin typeface="黑体" panose="02010609060101010101" pitchFamily="49" charset="-122"/>
                <a:ea typeface="黑体" panose="02010609060101010101" pitchFamily="49" charset="-122"/>
              </a:rPr>
              <a:t>带有浓厚</a:t>
            </a:r>
            <a:r>
              <a:rPr lang="zh-CN" altLang="en-US" sz="3200" dirty="0">
                <a:solidFill>
                  <a:srgbClr val="FF0000"/>
                </a:solidFill>
                <a:latin typeface="黑体" panose="02010609060101010101" pitchFamily="49" charset="-122"/>
                <a:ea typeface="黑体" panose="02010609060101010101" pitchFamily="49" charset="-122"/>
              </a:rPr>
              <a:t>封建性质</a:t>
            </a:r>
            <a:r>
              <a:rPr lang="zh-CN" altLang="en-US" sz="3200" dirty="0">
                <a:latin typeface="黑体" panose="02010609060101010101" pitchFamily="49" charset="-122"/>
                <a:ea typeface="黑体" panose="02010609060101010101" pitchFamily="49" charset="-122"/>
              </a:rPr>
              <a:t>的官办近代企业</a:t>
            </a:r>
          </a:p>
        </p:txBody>
      </p:sp>
      <p:sp>
        <p:nvSpPr>
          <p:cNvPr id="9" name="矩形 1"/>
          <p:cNvSpPr>
            <a:spLocks noChangeArrowheads="1"/>
          </p:cNvSpPr>
          <p:nvPr/>
        </p:nvSpPr>
        <p:spPr bwMode="auto">
          <a:xfrm>
            <a:off x="3027506" y="2630029"/>
            <a:ext cx="5640388" cy="585787"/>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spcBef>
                <a:spcPct val="0"/>
              </a:spcBef>
              <a:buFontTx/>
              <a:buNone/>
            </a:pPr>
            <a:r>
              <a:rPr lang="zh-CN" altLang="en-US" dirty="0">
                <a:latin typeface="黑体" panose="02010609060101010101" pitchFamily="49" charset="-122"/>
                <a:ea typeface="黑体" panose="02010609060101010101" pitchFamily="49" charset="-122"/>
                <a:cs typeface="方正大标宋简体"/>
              </a:rPr>
              <a:t>带有</a:t>
            </a:r>
            <a:r>
              <a:rPr lang="zh-CN" altLang="en-US" dirty="0">
                <a:solidFill>
                  <a:srgbClr val="FF0000"/>
                </a:solidFill>
                <a:latin typeface="黑体" panose="02010609060101010101" pitchFamily="49" charset="-122"/>
                <a:ea typeface="黑体" panose="02010609060101010101" pitchFamily="49" charset="-122"/>
                <a:cs typeface="方正大标宋简体"/>
              </a:rPr>
              <a:t>资本主义</a:t>
            </a:r>
            <a:r>
              <a:rPr lang="zh-CN" altLang="en-US" dirty="0">
                <a:latin typeface="黑体" panose="02010609060101010101" pitchFamily="49" charset="-122"/>
                <a:ea typeface="黑体" panose="02010609060101010101" pitchFamily="49" charset="-122"/>
                <a:cs typeface="方正大标宋简体"/>
              </a:rPr>
              <a:t>色彩的近代企业</a:t>
            </a:r>
          </a:p>
        </p:txBody>
      </p:sp>
      <p:sp>
        <p:nvSpPr>
          <p:cNvPr id="10" name="Rectangle 11"/>
          <p:cNvSpPr>
            <a:spLocks noChangeArrowheads="1"/>
          </p:cNvSpPr>
          <p:nvPr/>
        </p:nvSpPr>
        <p:spPr bwMode="auto">
          <a:xfrm>
            <a:off x="1149926" y="5236817"/>
            <a:ext cx="172878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kumimoji="1" lang="en-US" altLang="zh-CN" dirty="0" smtClean="0">
                <a:solidFill>
                  <a:srgbClr val="FF0000"/>
                </a:solidFill>
                <a:latin typeface="黑体" panose="02010609060101010101" pitchFamily="49" charset="-122"/>
                <a:ea typeface="黑体" panose="02010609060101010101" pitchFamily="49" charset="-122"/>
              </a:rPr>
              <a:t>8.</a:t>
            </a:r>
            <a:r>
              <a:rPr kumimoji="1" lang="zh-CN" altLang="en-US" dirty="0" smtClean="0">
                <a:solidFill>
                  <a:srgbClr val="FF0000"/>
                </a:solidFill>
                <a:latin typeface="黑体" panose="02010609060101010101" pitchFamily="49" charset="-122"/>
                <a:ea typeface="黑体" panose="02010609060101010101" pitchFamily="49" charset="-122"/>
              </a:rPr>
              <a:t>特点</a:t>
            </a:r>
            <a:endParaRPr kumimoji="1" lang="zh-CN" altLang="en-US" dirty="0">
              <a:solidFill>
                <a:srgbClr val="FF0000"/>
              </a:solidFill>
              <a:latin typeface="黑体" panose="02010609060101010101" pitchFamily="49" charset="-122"/>
              <a:ea typeface="黑体" panose="02010609060101010101" pitchFamily="49" charset="-122"/>
            </a:endParaRPr>
          </a:p>
        </p:txBody>
      </p:sp>
      <p:sp>
        <p:nvSpPr>
          <p:cNvPr id="11" name="Rectangle 11"/>
          <p:cNvSpPr>
            <a:spLocks noChangeArrowheads="1"/>
          </p:cNvSpPr>
          <p:nvPr/>
        </p:nvSpPr>
        <p:spPr bwMode="auto">
          <a:xfrm>
            <a:off x="1149926" y="5925110"/>
            <a:ext cx="172878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kumimoji="1" lang="en-US" altLang="zh-CN" dirty="0" smtClean="0">
                <a:solidFill>
                  <a:srgbClr val="FF0000"/>
                </a:solidFill>
                <a:latin typeface="黑体" panose="02010609060101010101" pitchFamily="49" charset="-122"/>
                <a:ea typeface="黑体" panose="02010609060101010101" pitchFamily="49" charset="-122"/>
              </a:rPr>
              <a:t>9.</a:t>
            </a:r>
            <a:r>
              <a:rPr kumimoji="1" lang="zh-CN" altLang="en-US" dirty="0" smtClean="0">
                <a:solidFill>
                  <a:srgbClr val="FF0000"/>
                </a:solidFill>
                <a:latin typeface="黑体" panose="02010609060101010101" pitchFamily="49" charset="-122"/>
                <a:ea typeface="黑体" panose="02010609060101010101" pitchFamily="49" charset="-122"/>
              </a:rPr>
              <a:t>结果</a:t>
            </a:r>
            <a:endParaRPr kumimoji="1" lang="zh-CN" altLang="en-US" dirty="0">
              <a:solidFill>
                <a:srgbClr val="FF0000"/>
              </a:solidFill>
              <a:latin typeface="黑体" panose="02010609060101010101" pitchFamily="49" charset="-122"/>
              <a:ea typeface="黑体" panose="02010609060101010101" pitchFamily="49" charset="-122"/>
            </a:endParaRPr>
          </a:p>
        </p:txBody>
      </p:sp>
      <p:sp>
        <p:nvSpPr>
          <p:cNvPr id="12" name="文本框 11"/>
          <p:cNvSpPr txBox="1"/>
          <p:nvPr/>
        </p:nvSpPr>
        <p:spPr>
          <a:xfrm>
            <a:off x="2507672" y="5236817"/>
            <a:ext cx="7439891" cy="584775"/>
          </a:xfrm>
          <a:prstGeom prst="rect">
            <a:avLst/>
          </a:prstGeom>
          <a:noFill/>
        </p:spPr>
        <p:txBody>
          <a:bodyPr wrap="square" rtlCol="0">
            <a:spAutoFit/>
          </a:bodyPr>
          <a:lstStyle/>
          <a:p>
            <a:r>
              <a:rPr lang="zh-CN" altLang="en-US" sz="3200" dirty="0" smtClean="0">
                <a:latin typeface="黑体" panose="02010609060101010101" pitchFamily="49" charset="-122"/>
                <a:ea typeface="黑体" panose="02010609060101010101" pitchFamily="49" charset="-122"/>
              </a:rPr>
              <a:t>①发展过程  ②投资形式  ③发展领域</a:t>
            </a:r>
            <a:endParaRPr lang="en-US" altLang="zh-CN" sz="3200" dirty="0" smtClean="0">
              <a:latin typeface="黑体" panose="02010609060101010101" pitchFamily="49" charset="-122"/>
              <a:ea typeface="黑体" panose="02010609060101010101" pitchFamily="49" charset="-122"/>
            </a:endParaRPr>
          </a:p>
        </p:txBody>
      </p:sp>
      <p:sp>
        <p:nvSpPr>
          <p:cNvPr id="13" name="文本框 2"/>
          <p:cNvSpPr txBox="1">
            <a:spLocks noChangeArrowheads="1"/>
          </p:cNvSpPr>
          <p:nvPr/>
        </p:nvSpPr>
        <p:spPr bwMode="auto">
          <a:xfrm>
            <a:off x="2578244" y="5961580"/>
            <a:ext cx="75771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spcBef>
                <a:spcPct val="0"/>
              </a:spcBef>
              <a:buFontTx/>
              <a:buNone/>
            </a:pPr>
            <a:r>
              <a:rPr lang="zh-CN" altLang="en-US" sz="2800" dirty="0">
                <a:latin typeface="黑体" panose="02010609060101010101" pitchFamily="49" charset="-122"/>
                <a:ea typeface="黑体" panose="02010609060101010101" pitchFamily="49" charset="-122"/>
              </a:rPr>
              <a:t>甲午中日战争的惨败，宣告了洋务运动的失败</a:t>
            </a:r>
          </a:p>
        </p:txBody>
      </p:sp>
      <p:sp>
        <p:nvSpPr>
          <p:cNvPr id="14" name="Rectangle 15"/>
          <p:cNvSpPr>
            <a:spLocks noChangeArrowheads="1"/>
          </p:cNvSpPr>
          <p:nvPr/>
        </p:nvSpPr>
        <p:spPr bwMode="auto">
          <a:xfrm>
            <a:off x="2468706" y="4566991"/>
            <a:ext cx="742135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kumimoji="1" lang="zh-CN" altLang="en-US" dirty="0" smtClean="0">
                <a:latin typeface="黑体" panose="02010609060101010101" pitchFamily="49" charset="-122"/>
                <a:ea typeface="黑体" panose="02010609060101010101" pitchFamily="49" charset="-122"/>
              </a:rPr>
              <a:t>⑤设总理衙门，促进与外国交往</a:t>
            </a:r>
            <a:endParaRPr kumimoji="1" lang="zh-CN" altLang="en-US" dirty="0">
              <a:ea typeface="黑体" panose="02010609060101010101" pitchFamily="49" charset="-122"/>
            </a:endParaRPr>
          </a:p>
        </p:txBody>
      </p:sp>
    </p:spTree>
    <p:extLst>
      <p:ext uri="{BB962C8B-B14F-4D97-AF65-F5344CB8AC3E}">
        <p14:creationId xmlns:p14="http://schemas.microsoft.com/office/powerpoint/2010/main" val="3072295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fade">
                                      <p:cBhvr>
                                        <p:cTn id="42" dur="1000"/>
                                        <p:tgtEl>
                                          <p:spTgt spid="6"/>
                                        </p:tgtEl>
                                      </p:cBhvr>
                                    </p:animEffect>
                                    <p:anim calcmode="lin" valueType="num">
                                      <p:cBhvr>
                                        <p:cTn id="43" dur="1000" fill="hold"/>
                                        <p:tgtEl>
                                          <p:spTgt spid="6"/>
                                        </p:tgtEl>
                                        <p:attrNameLst>
                                          <p:attrName>ppt_x</p:attrName>
                                        </p:attrNameLst>
                                      </p:cBhvr>
                                      <p:tavLst>
                                        <p:tav tm="0">
                                          <p:val>
                                            <p:strVal val="#ppt_x"/>
                                          </p:val>
                                        </p:tav>
                                        <p:tav tm="100000">
                                          <p:val>
                                            <p:strVal val="#ppt_x"/>
                                          </p:val>
                                        </p:tav>
                                      </p:tavLst>
                                    </p:anim>
                                    <p:anim calcmode="lin" valueType="num">
                                      <p:cBhvr>
                                        <p:cTn id="4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1000"/>
                                        <p:tgtEl>
                                          <p:spTgt spid="14"/>
                                        </p:tgtEl>
                                      </p:cBhvr>
                                    </p:animEffect>
                                    <p:anim calcmode="lin" valueType="num">
                                      <p:cBhvr>
                                        <p:cTn id="50" dur="1000" fill="hold"/>
                                        <p:tgtEl>
                                          <p:spTgt spid="14"/>
                                        </p:tgtEl>
                                        <p:attrNameLst>
                                          <p:attrName>ppt_x</p:attrName>
                                        </p:attrNameLst>
                                      </p:cBhvr>
                                      <p:tavLst>
                                        <p:tav tm="0">
                                          <p:val>
                                            <p:strVal val="#ppt_x"/>
                                          </p:val>
                                        </p:tav>
                                        <p:tav tm="100000">
                                          <p:val>
                                            <p:strVal val="#ppt_x"/>
                                          </p:val>
                                        </p:tav>
                                      </p:tavLst>
                                    </p:anim>
                                    <p:anim calcmode="lin" valueType="num">
                                      <p:cBhvr>
                                        <p:cTn id="5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animBg="1"/>
      <p:bldP spid="9" grpId="0" animBg="1"/>
      <p:bldP spid="12" grpId="0"/>
      <p:bldP spid="13"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553998"/>
          </a:xfrm>
          <a:prstGeom prst="rect">
            <a:avLst/>
          </a:prstGeom>
          <a:solidFill>
            <a:schemeClr val="accent2">
              <a:lumMod val="20000"/>
              <a:lumOff val="80000"/>
            </a:schemeClr>
          </a:solidFill>
        </p:spPr>
        <p:txBody>
          <a:bodyPr wrap="square">
            <a:spAutoFit/>
          </a:bodyPr>
          <a:lstStyle/>
          <a:p>
            <a:r>
              <a:rPr lang="zh-CN" altLang="en-US" sz="2800" dirty="0" smtClean="0">
                <a:solidFill>
                  <a:srgbClr val="000000"/>
                </a:solidFill>
                <a:latin typeface="黑体" panose="02010609060101010101" pitchFamily="49" charset="-122"/>
                <a:ea typeface="黑体" panose="02010609060101010101" pitchFamily="49" charset="-122"/>
              </a:rPr>
              <a:t>   三 </a:t>
            </a:r>
            <a:r>
              <a:rPr lang="zh-CN" altLang="en-US" sz="3000" b="1" dirty="0" smtClean="0">
                <a:solidFill>
                  <a:srgbClr val="FF0000"/>
                </a:solidFill>
                <a:latin typeface="黑体" panose="02010609060101010101" pitchFamily="49" charset="-122"/>
                <a:ea typeface="黑体" panose="02010609060101010101" pitchFamily="49" charset="-122"/>
              </a:rPr>
              <a:t>洋务运动</a:t>
            </a:r>
            <a:endParaRPr lang="zh-CN" altLang="en-US" sz="3000" b="1" dirty="0">
              <a:solidFill>
                <a:srgbClr val="FF0000"/>
              </a:solidFill>
              <a:latin typeface="黑体" panose="02010609060101010101" pitchFamily="49" charset="-122"/>
              <a:ea typeface="黑体" panose="02010609060101010101" pitchFamily="49" charset="-122"/>
            </a:endParaRPr>
          </a:p>
        </p:txBody>
      </p:sp>
      <p:sp>
        <p:nvSpPr>
          <p:cNvPr id="3" name="Rectangle 11"/>
          <p:cNvSpPr>
            <a:spLocks noChangeArrowheads="1"/>
          </p:cNvSpPr>
          <p:nvPr/>
        </p:nvSpPr>
        <p:spPr bwMode="auto">
          <a:xfrm>
            <a:off x="1141485" y="703323"/>
            <a:ext cx="172878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kumimoji="1" lang="en-US" altLang="zh-CN" dirty="0" smtClean="0">
                <a:solidFill>
                  <a:srgbClr val="FF0000"/>
                </a:solidFill>
                <a:latin typeface="黑体" panose="02010609060101010101" pitchFamily="49" charset="-122"/>
                <a:ea typeface="黑体" panose="02010609060101010101" pitchFamily="49" charset="-122"/>
              </a:rPr>
              <a:t>10.</a:t>
            </a:r>
            <a:r>
              <a:rPr kumimoji="1" lang="zh-CN" altLang="en-US" dirty="0" smtClean="0">
                <a:solidFill>
                  <a:srgbClr val="FF0000"/>
                </a:solidFill>
                <a:latin typeface="黑体" panose="02010609060101010101" pitchFamily="49" charset="-122"/>
                <a:ea typeface="黑体" panose="02010609060101010101" pitchFamily="49" charset="-122"/>
              </a:rPr>
              <a:t>评价</a:t>
            </a:r>
            <a:endParaRPr kumimoji="1" lang="zh-CN" altLang="en-US" dirty="0">
              <a:solidFill>
                <a:srgbClr val="FF0000"/>
              </a:solidFill>
              <a:latin typeface="黑体" panose="02010609060101010101" pitchFamily="49" charset="-122"/>
              <a:ea typeface="黑体" panose="02010609060101010101" pitchFamily="49" charset="-122"/>
            </a:endParaRPr>
          </a:p>
        </p:txBody>
      </p:sp>
      <p:sp>
        <p:nvSpPr>
          <p:cNvPr id="4" name="Rectangle 2"/>
          <p:cNvSpPr>
            <a:spLocks noChangeArrowheads="1"/>
          </p:cNvSpPr>
          <p:nvPr/>
        </p:nvSpPr>
        <p:spPr bwMode="auto">
          <a:xfrm>
            <a:off x="1528618" y="1121844"/>
            <a:ext cx="8931563" cy="4939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25000"/>
              </a:lnSpc>
              <a:spcBef>
                <a:spcPct val="0"/>
              </a:spcBef>
              <a:buFontTx/>
              <a:buNone/>
            </a:pPr>
            <a:r>
              <a:rPr lang="zh-CN" altLang="en-US" sz="2800" dirty="0">
                <a:solidFill>
                  <a:srgbClr val="0000FF"/>
                </a:solidFill>
                <a:latin typeface="黑体" panose="02010609060101010101" pitchFamily="49" charset="-122"/>
                <a:ea typeface="黑体" panose="02010609060101010101" pitchFamily="49" charset="-122"/>
              </a:rPr>
              <a:t>积极性</a:t>
            </a:r>
            <a:r>
              <a:rPr lang="zh-CN" altLang="en-US" sz="2800" dirty="0" smtClean="0">
                <a:solidFill>
                  <a:srgbClr val="0000FF"/>
                </a:solidFill>
                <a:latin typeface="黑体" panose="02010609060101010101" pitchFamily="49" charset="-122"/>
                <a:ea typeface="黑体" panose="02010609060101010101" pitchFamily="49" charset="-122"/>
              </a:rPr>
              <a:t>：</a:t>
            </a:r>
            <a:r>
              <a:rPr lang="zh-CN" altLang="en-US" sz="2800" dirty="0" smtClean="0">
                <a:latin typeface="黑体" panose="02010609060101010101" pitchFamily="49" charset="-122"/>
                <a:ea typeface="黑体" panose="02010609060101010101" pitchFamily="49" charset="-122"/>
              </a:rPr>
              <a:t>（</a:t>
            </a:r>
            <a:r>
              <a:rPr lang="en-US" altLang="zh-CN" sz="2800" dirty="0" smtClean="0">
                <a:latin typeface="黑体" panose="02010609060101010101" pitchFamily="49" charset="-122"/>
                <a:ea typeface="黑体" panose="02010609060101010101" pitchFamily="49" charset="-122"/>
              </a:rPr>
              <a:t>1</a:t>
            </a:r>
            <a:r>
              <a:rPr lang="zh-CN" altLang="en-US" sz="2800" dirty="0" smtClean="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推动了中国近代化的进程。</a:t>
            </a:r>
          </a:p>
          <a:p>
            <a:pPr>
              <a:lnSpc>
                <a:spcPct val="125000"/>
              </a:lnSpc>
              <a:spcBef>
                <a:spcPct val="0"/>
              </a:spcBef>
              <a:buNone/>
            </a:pPr>
            <a:r>
              <a:rPr lang="zh-CN" altLang="en-US" sz="2800" dirty="0" smtClean="0">
                <a:latin typeface="黑体" panose="02010609060101010101" pitchFamily="49" charset="-122"/>
                <a:ea typeface="黑体" panose="02010609060101010101" pitchFamily="49" charset="-122"/>
              </a:rPr>
              <a:t>        （</a:t>
            </a:r>
            <a:r>
              <a:rPr lang="en-US" altLang="zh-CN" sz="2800" dirty="0" smtClean="0">
                <a:latin typeface="黑体" panose="02010609060101010101" pitchFamily="49" charset="-122"/>
                <a:ea typeface="黑体" panose="02010609060101010101" pitchFamily="49" charset="-122"/>
              </a:rPr>
              <a:t>2</a:t>
            </a:r>
            <a:r>
              <a:rPr lang="zh-CN" altLang="en-US" sz="2800" dirty="0" smtClean="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对封建经济的瓦解起到一定作用；</a:t>
            </a:r>
          </a:p>
          <a:p>
            <a:pPr>
              <a:lnSpc>
                <a:spcPct val="125000"/>
              </a:lnSpc>
              <a:spcBef>
                <a:spcPct val="0"/>
              </a:spcBef>
              <a:buNone/>
            </a:pPr>
            <a:r>
              <a:rPr lang="en-US" altLang="zh-CN" sz="2800" dirty="0" smtClean="0">
                <a:latin typeface="黑体" panose="02010609060101010101" pitchFamily="49" charset="-122"/>
                <a:ea typeface="黑体" panose="02010609060101010101" pitchFamily="49" charset="-122"/>
              </a:rPr>
              <a:t>             </a:t>
            </a:r>
            <a:r>
              <a:rPr lang="zh-CN" altLang="en-US" sz="2800" dirty="0" smtClean="0">
                <a:latin typeface="黑体" panose="02010609060101010101" pitchFamily="49" charset="-122"/>
                <a:ea typeface="黑体" panose="02010609060101010101" pitchFamily="49" charset="-122"/>
              </a:rPr>
              <a:t>对</a:t>
            </a:r>
            <a:r>
              <a:rPr lang="zh-CN" altLang="en-US" sz="2800" dirty="0">
                <a:latin typeface="黑体" panose="02010609060101010101" pitchFamily="49" charset="-122"/>
                <a:ea typeface="黑体" panose="02010609060101010101" pitchFamily="49" charset="-122"/>
              </a:rPr>
              <a:t>外国经济侵略有一定的抵制作用</a:t>
            </a:r>
            <a:r>
              <a:rPr lang="zh-CN" altLang="en-US" sz="2800" dirty="0" smtClean="0">
                <a:latin typeface="黑体" panose="02010609060101010101" pitchFamily="49" charset="-122"/>
                <a:ea typeface="黑体" panose="02010609060101010101" pitchFamily="49" charset="-122"/>
              </a:rPr>
              <a:t>；</a:t>
            </a:r>
            <a:endParaRPr lang="en-US" altLang="zh-CN" sz="2800" dirty="0" smtClean="0">
              <a:latin typeface="黑体" panose="02010609060101010101" pitchFamily="49" charset="-122"/>
              <a:ea typeface="黑体" panose="02010609060101010101" pitchFamily="49" charset="-122"/>
            </a:endParaRPr>
          </a:p>
          <a:p>
            <a:pPr>
              <a:lnSpc>
                <a:spcPct val="125000"/>
              </a:lnSpc>
              <a:spcBef>
                <a:spcPct val="0"/>
              </a:spcBef>
              <a:buNone/>
            </a:pPr>
            <a:r>
              <a:rPr lang="zh-CN" altLang="en-US" sz="2800" dirty="0" smtClean="0">
                <a:latin typeface="黑体" panose="02010609060101010101" pitchFamily="49" charset="-122"/>
                <a:ea typeface="黑体" panose="02010609060101010101" pitchFamily="49" charset="-122"/>
              </a:rPr>
              <a:t>             客观</a:t>
            </a:r>
            <a:r>
              <a:rPr lang="zh-CN" altLang="en-US" sz="2800" dirty="0">
                <a:latin typeface="黑体" panose="02010609060101010101" pitchFamily="49" charset="-122"/>
                <a:ea typeface="黑体" panose="02010609060101010101" pitchFamily="49" charset="-122"/>
              </a:rPr>
              <a:t>上刺激</a:t>
            </a:r>
            <a:r>
              <a:rPr lang="zh-CN" altLang="en-US" sz="2800" dirty="0" smtClean="0">
                <a:latin typeface="黑体" panose="02010609060101010101" pitchFamily="49" charset="-122"/>
                <a:ea typeface="黑体" panose="02010609060101010101" pitchFamily="49" charset="-122"/>
              </a:rPr>
              <a:t>了</a:t>
            </a:r>
            <a:r>
              <a:rPr lang="zh-CN" altLang="en-US" sz="2800" b="1" dirty="0">
                <a:latin typeface="黑体" panose="02010609060101010101" pitchFamily="49" charset="-122"/>
                <a:ea typeface="黑体" panose="02010609060101010101" pitchFamily="49" charset="-122"/>
              </a:rPr>
              <a:t>民族</a:t>
            </a:r>
            <a:r>
              <a:rPr lang="zh-CN" altLang="en-US" sz="2800" dirty="0" smtClean="0">
                <a:latin typeface="黑体" panose="02010609060101010101" pitchFamily="49" charset="-122"/>
                <a:ea typeface="黑体" panose="02010609060101010101" pitchFamily="49" charset="-122"/>
              </a:rPr>
              <a:t>资本主义</a:t>
            </a:r>
            <a:r>
              <a:rPr lang="zh-CN" altLang="en-US" sz="2800" dirty="0">
                <a:latin typeface="黑体" panose="02010609060101010101" pitchFamily="49" charset="-122"/>
                <a:ea typeface="黑体" panose="02010609060101010101" pitchFamily="49" charset="-122"/>
              </a:rPr>
              <a:t>的发展；</a:t>
            </a:r>
          </a:p>
          <a:p>
            <a:pPr eaLnBrk="1" hangingPunct="1">
              <a:lnSpc>
                <a:spcPct val="125000"/>
              </a:lnSpc>
              <a:spcBef>
                <a:spcPct val="0"/>
              </a:spcBef>
              <a:buFontTx/>
              <a:buNone/>
            </a:pPr>
            <a:r>
              <a:rPr lang="zh-CN" altLang="en-US" sz="2800" dirty="0" smtClean="0">
                <a:latin typeface="黑体" panose="02010609060101010101" pitchFamily="49" charset="-122"/>
                <a:ea typeface="黑体" panose="02010609060101010101" pitchFamily="49" charset="-122"/>
              </a:rPr>
              <a:t>        （</a:t>
            </a:r>
            <a:r>
              <a:rPr lang="en-US" altLang="zh-CN" sz="2800" dirty="0" smtClean="0">
                <a:latin typeface="黑体" panose="02010609060101010101" pitchFamily="49" charset="-122"/>
                <a:ea typeface="黑体" panose="02010609060101010101" pitchFamily="49" charset="-122"/>
              </a:rPr>
              <a:t>3</a:t>
            </a:r>
            <a:r>
              <a:rPr lang="zh-CN" altLang="en-US" sz="2800" dirty="0" smtClean="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培养了一批近代科技人才</a:t>
            </a:r>
            <a:endParaRPr lang="en-US" altLang="zh-CN" sz="2800" dirty="0">
              <a:latin typeface="黑体" panose="02010609060101010101" pitchFamily="49" charset="-122"/>
              <a:ea typeface="黑体" panose="02010609060101010101" pitchFamily="49" charset="-122"/>
            </a:endParaRPr>
          </a:p>
          <a:p>
            <a:pPr eaLnBrk="1" hangingPunct="1">
              <a:lnSpc>
                <a:spcPct val="125000"/>
              </a:lnSpc>
              <a:spcBef>
                <a:spcPct val="0"/>
              </a:spcBef>
              <a:buFontTx/>
              <a:buNone/>
            </a:pPr>
            <a:r>
              <a:rPr lang="zh-CN" altLang="en-US" sz="2800" dirty="0" smtClean="0">
                <a:solidFill>
                  <a:srgbClr val="0000FF"/>
                </a:solidFill>
                <a:latin typeface="黑体" panose="02010609060101010101" pitchFamily="49" charset="-122"/>
                <a:ea typeface="黑体" panose="02010609060101010101" pitchFamily="49" charset="-122"/>
              </a:rPr>
              <a:t>局限性</a:t>
            </a:r>
            <a:r>
              <a:rPr lang="zh-CN" altLang="en-US" sz="2800" dirty="0">
                <a:solidFill>
                  <a:srgbClr val="0000FF"/>
                </a:solidFill>
                <a:latin typeface="黑体" panose="02010609060101010101" pitchFamily="49" charset="-122"/>
                <a:ea typeface="黑体" panose="02010609060101010101" pitchFamily="49" charset="-122"/>
              </a:rPr>
              <a:t>：</a:t>
            </a:r>
          </a:p>
          <a:p>
            <a:pPr eaLnBrk="1" hangingPunct="1">
              <a:lnSpc>
                <a:spcPct val="125000"/>
              </a:lnSpc>
              <a:spcBef>
                <a:spcPct val="0"/>
              </a:spcBef>
              <a:buFontTx/>
              <a:buNone/>
            </a:pPr>
            <a:r>
              <a:rPr lang="zh-CN" altLang="en-US" sz="2800" dirty="0">
                <a:latin typeface="黑体" panose="02010609060101010101" pitchFamily="49" charset="-122"/>
                <a:ea typeface="黑体" panose="02010609060101010101" pitchFamily="49" charset="-122"/>
              </a:rPr>
              <a:t>    随着甲午战争中国失败，最后破产，</a:t>
            </a:r>
            <a:r>
              <a:rPr lang="zh-CN" altLang="en-US" sz="2800" dirty="0">
                <a:solidFill>
                  <a:srgbClr val="FF0000"/>
                </a:solidFill>
                <a:latin typeface="黑体" panose="02010609060101010101" pitchFamily="49" charset="-122"/>
                <a:ea typeface="黑体" panose="02010609060101010101" pitchFamily="49" charset="-122"/>
              </a:rPr>
              <a:t>只引进西方先进的技术而不变革封建制度</a:t>
            </a:r>
            <a:r>
              <a:rPr lang="zh-CN" altLang="en-US" sz="2800" dirty="0">
                <a:latin typeface="黑体" panose="02010609060101010101" pitchFamily="49" charset="-122"/>
                <a:ea typeface="黑体" panose="02010609060101010101" pitchFamily="49" charset="-122"/>
              </a:rPr>
              <a:t>，没有使中国走上富强之路</a:t>
            </a:r>
            <a:r>
              <a:rPr lang="zh-CN" altLang="en-US" sz="2800" dirty="0" smtClean="0">
                <a:latin typeface="黑体" panose="02010609060101010101" pitchFamily="49" charset="-122"/>
                <a:ea typeface="黑体" panose="02010609060101010101" pitchFamily="49" charset="-122"/>
              </a:rPr>
              <a:t>。</a:t>
            </a:r>
            <a:endParaRPr lang="en-US" altLang="zh-CN" sz="2800" dirty="0" smtClean="0">
              <a:latin typeface="黑体" panose="02010609060101010101" pitchFamily="49" charset="-122"/>
              <a:ea typeface="黑体" panose="02010609060101010101" pitchFamily="49" charset="-122"/>
            </a:endParaRPr>
          </a:p>
          <a:p>
            <a:pPr eaLnBrk="1" hangingPunct="1">
              <a:lnSpc>
                <a:spcPct val="125000"/>
              </a:lnSpc>
              <a:spcBef>
                <a:spcPct val="0"/>
              </a:spcBef>
              <a:buFontTx/>
              <a:buNone/>
            </a:pPr>
            <a:r>
              <a:rPr lang="zh-CN" altLang="en-US" sz="2800" dirty="0" smtClean="0">
                <a:latin typeface="黑体" panose="02010609060101010101" pitchFamily="49" charset="-122"/>
                <a:ea typeface="黑体" panose="02010609060101010101" pitchFamily="49" charset="-122"/>
              </a:rPr>
              <a:t>    根本</a:t>
            </a:r>
            <a:r>
              <a:rPr lang="zh-CN" altLang="en-US" sz="2800" dirty="0" smtClean="0">
                <a:solidFill>
                  <a:srgbClr val="FF0000"/>
                </a:solidFill>
                <a:latin typeface="黑体" panose="02010609060101010101" pitchFamily="49" charset="-122"/>
                <a:ea typeface="黑体" panose="02010609060101010101" pitchFamily="49" charset="-122"/>
              </a:rPr>
              <a:t>目的是维护封建专制统治。</a:t>
            </a:r>
            <a:endParaRPr lang="zh-CN" altLang="en-US" sz="2800" dirty="0">
              <a:solidFill>
                <a:srgbClr val="FF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8119915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553998"/>
          </a:xfrm>
          <a:prstGeom prst="rect">
            <a:avLst/>
          </a:prstGeom>
          <a:solidFill>
            <a:schemeClr val="accent2">
              <a:lumMod val="20000"/>
              <a:lumOff val="80000"/>
            </a:schemeClr>
          </a:solidFill>
        </p:spPr>
        <p:txBody>
          <a:bodyPr wrap="square">
            <a:spAutoFit/>
          </a:bodyPr>
          <a:lstStyle/>
          <a:p>
            <a:r>
              <a:rPr lang="zh-CN" altLang="en-US" sz="2800" dirty="0" smtClean="0">
                <a:solidFill>
                  <a:srgbClr val="000000"/>
                </a:solidFill>
                <a:latin typeface="黑体" panose="02010609060101010101" pitchFamily="49" charset="-122"/>
                <a:ea typeface="黑体" panose="02010609060101010101" pitchFamily="49" charset="-122"/>
              </a:rPr>
              <a:t>   三 </a:t>
            </a:r>
            <a:r>
              <a:rPr lang="zh-CN" altLang="en-US" sz="3000" b="1" dirty="0" smtClean="0">
                <a:solidFill>
                  <a:srgbClr val="FF0000"/>
                </a:solidFill>
                <a:latin typeface="黑体" panose="02010609060101010101" pitchFamily="49" charset="-122"/>
                <a:ea typeface="黑体" panose="02010609060101010101" pitchFamily="49" charset="-122"/>
              </a:rPr>
              <a:t>洋务运动</a:t>
            </a:r>
            <a:endParaRPr lang="zh-CN" altLang="en-US" sz="3000" b="1" dirty="0">
              <a:solidFill>
                <a:srgbClr val="FF0000"/>
              </a:solidFill>
              <a:latin typeface="黑体" panose="02010609060101010101" pitchFamily="49" charset="-122"/>
              <a:ea typeface="黑体" panose="02010609060101010101" pitchFamily="49" charset="-122"/>
            </a:endParaRPr>
          </a:p>
        </p:txBody>
      </p:sp>
      <p:sp>
        <p:nvSpPr>
          <p:cNvPr id="3" name="矩形 2"/>
          <p:cNvSpPr/>
          <p:nvPr/>
        </p:nvSpPr>
        <p:spPr>
          <a:xfrm>
            <a:off x="2175807" y="775891"/>
            <a:ext cx="6365845" cy="540725"/>
          </a:xfrm>
          <a:prstGeom prst="rect">
            <a:avLst/>
          </a:prstGeom>
          <a:solidFill>
            <a:schemeClr val="accent1">
              <a:lumMod val="20000"/>
              <a:lumOff val="80000"/>
            </a:schemeClr>
          </a:solidFill>
          <a:ln w="15875">
            <a:solidFill>
              <a:srgbClr val="FF0000"/>
            </a:solidFill>
          </a:ln>
        </p:spPr>
        <p:txBody>
          <a:bodyPr wrap="square" rtlCol="0">
            <a:spAutoFit/>
          </a:bodyPr>
          <a:lstStyle/>
          <a:p>
            <a:pPr defTabSz="457200">
              <a:lnSpc>
                <a:spcPct val="120000"/>
              </a:lnSpc>
              <a:spcAft>
                <a:spcPct val="0"/>
              </a:spcAft>
              <a:tabLst>
                <a:tab pos="1029335" algn="l"/>
                <a:tab pos="1850390" algn="l"/>
                <a:tab pos="2538095" algn="l"/>
                <a:tab pos="3221990" algn="l"/>
              </a:tabLst>
            </a:pPr>
            <a:r>
              <a:rPr lang="zh-CN" altLang="en-US" sz="2800" b="1" spc="200" dirty="0" smtClean="0">
                <a:solidFill>
                  <a:srgbClr val="FF0000"/>
                </a:solidFill>
                <a:latin typeface="黑体" panose="02010609060101010101" pitchFamily="49" charset="-122"/>
                <a:ea typeface="黑体" panose="02010609060101010101" pitchFamily="49" charset="-122"/>
                <a:cs typeface="Times New Roman" panose="02020603050405020304" pitchFamily="18" charset="0"/>
              </a:rPr>
              <a:t>正确区分洋务运动与民族资本主义</a:t>
            </a:r>
            <a:endParaRPr lang="zh-CN" altLang="zh-CN" sz="2800" b="1" spc="200" dirty="0">
              <a:solidFill>
                <a:srgbClr val="FF0000"/>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4" name="矩形 3"/>
          <p:cNvSpPr/>
          <p:nvPr/>
        </p:nvSpPr>
        <p:spPr>
          <a:xfrm>
            <a:off x="3575116" y="1454956"/>
            <a:ext cx="3241321" cy="609398"/>
          </a:xfrm>
          <a:prstGeom prst="rect">
            <a:avLst/>
          </a:prstGeom>
          <a:solidFill>
            <a:schemeClr val="accent1">
              <a:lumMod val="20000"/>
              <a:lumOff val="80000"/>
            </a:schemeClr>
          </a:solidFill>
          <a:ln w="15875">
            <a:solidFill>
              <a:srgbClr val="FF0000"/>
            </a:solidFill>
          </a:ln>
        </p:spPr>
        <p:txBody>
          <a:bodyPr wrap="square" rtlCol="0">
            <a:spAutoFit/>
          </a:bodyPr>
          <a:lstStyle/>
          <a:p>
            <a:pPr defTabSz="457200">
              <a:lnSpc>
                <a:spcPct val="120000"/>
              </a:lnSpc>
              <a:spcAft>
                <a:spcPct val="0"/>
              </a:spcAft>
              <a:tabLst>
                <a:tab pos="1029335" algn="l"/>
                <a:tab pos="1850390" algn="l"/>
                <a:tab pos="2538095" algn="l"/>
                <a:tab pos="3221990" algn="l"/>
              </a:tabLst>
            </a:pPr>
            <a:r>
              <a:rPr lang="zh-CN" altLang="en-US" sz="2800" b="1" spc="200" dirty="0" smtClean="0">
                <a:solidFill>
                  <a:srgbClr val="FF0000"/>
                </a:solidFill>
                <a:latin typeface="黑体" panose="02010609060101010101" pitchFamily="49" charset="-122"/>
                <a:ea typeface="黑体" panose="02010609060101010101" pitchFamily="49" charset="-122"/>
                <a:cs typeface="Times New Roman" panose="02020603050405020304" pitchFamily="18" charset="0"/>
              </a:rPr>
              <a:t>近代化的含义</a:t>
            </a:r>
            <a:endParaRPr lang="zh-CN" altLang="zh-CN" sz="2800" b="1" spc="200" dirty="0">
              <a:solidFill>
                <a:srgbClr val="FF0000"/>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5" name="矩形 4"/>
          <p:cNvSpPr/>
          <p:nvPr/>
        </p:nvSpPr>
        <p:spPr>
          <a:xfrm>
            <a:off x="1839995" y="2202694"/>
            <a:ext cx="7037467" cy="609398"/>
          </a:xfrm>
          <a:prstGeom prst="rect">
            <a:avLst/>
          </a:prstGeom>
          <a:solidFill>
            <a:schemeClr val="accent1">
              <a:lumMod val="20000"/>
              <a:lumOff val="80000"/>
            </a:schemeClr>
          </a:solidFill>
          <a:ln w="15875">
            <a:solidFill>
              <a:srgbClr val="FF0000"/>
            </a:solidFill>
          </a:ln>
        </p:spPr>
        <p:txBody>
          <a:bodyPr wrap="square" rtlCol="0">
            <a:spAutoFit/>
          </a:bodyPr>
          <a:lstStyle/>
          <a:p>
            <a:pPr defTabSz="457200">
              <a:lnSpc>
                <a:spcPct val="120000"/>
              </a:lnSpc>
              <a:spcAft>
                <a:spcPct val="0"/>
              </a:spcAft>
              <a:tabLst>
                <a:tab pos="1029335" algn="l"/>
                <a:tab pos="1850390" algn="l"/>
                <a:tab pos="2538095" algn="l"/>
                <a:tab pos="3221990" algn="l"/>
              </a:tabLst>
            </a:pPr>
            <a:r>
              <a:rPr lang="zh-CN" altLang="en-US" sz="2800" b="1" spc="200" dirty="0" smtClean="0">
                <a:solidFill>
                  <a:srgbClr val="FF0000"/>
                </a:solidFill>
                <a:latin typeface="黑体" panose="02010609060101010101" pitchFamily="49" charset="-122"/>
                <a:ea typeface="黑体" panose="02010609060101010101" pitchFamily="49" charset="-122"/>
                <a:cs typeface="Times New Roman" panose="02020603050405020304" pitchFamily="18" charset="0"/>
              </a:rPr>
              <a:t>洋务运动对中国近代化进程起到的作用</a:t>
            </a:r>
            <a:endParaRPr lang="zh-CN" altLang="zh-CN" sz="2800" b="1" spc="200" dirty="0">
              <a:solidFill>
                <a:srgbClr val="FF0000"/>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6" name="矩形 5"/>
          <p:cNvSpPr/>
          <p:nvPr/>
        </p:nvSpPr>
        <p:spPr>
          <a:xfrm>
            <a:off x="606940" y="3020767"/>
            <a:ext cx="2466109" cy="3373809"/>
          </a:xfrm>
          <a:prstGeom prst="rect">
            <a:avLst/>
          </a:prstGeom>
        </p:spPr>
        <p:txBody>
          <a:bodyPr wrap="square">
            <a:spAutoFit/>
          </a:bodyPr>
          <a:lstStyle/>
          <a:p>
            <a:pPr algn="just" fontAlgn="auto">
              <a:lnSpc>
                <a:spcPct val="130000"/>
              </a:lnSpc>
              <a:spcAft>
                <a:spcPts val="0"/>
              </a:spcAft>
              <a:defRPr/>
            </a:pPr>
            <a:r>
              <a:rPr lang="en-US" altLang="zh-CN" sz="2800" kern="100" dirty="0">
                <a:solidFill>
                  <a:srgbClr val="FF0000"/>
                </a:solidFill>
                <a:latin typeface="黑体" panose="02010609060101010101" pitchFamily="49" charset="-122"/>
                <a:ea typeface="黑体" panose="02010609060101010101" pitchFamily="49" charset="-122"/>
                <a:cs typeface="Courier New"/>
              </a:rPr>
              <a:t>1</a:t>
            </a:r>
            <a:r>
              <a:rPr lang="zh-CN" altLang="en-US" sz="2800" kern="100" dirty="0">
                <a:solidFill>
                  <a:srgbClr val="FF0000"/>
                </a:solidFill>
                <a:latin typeface="黑体" panose="02010609060101010101" pitchFamily="49" charset="-122"/>
                <a:ea typeface="黑体" panose="02010609060101010101" pitchFamily="49" charset="-122"/>
                <a:cs typeface="Courier New"/>
              </a:rPr>
              <a:t>．</a:t>
            </a:r>
            <a:r>
              <a:rPr lang="zh-CN" altLang="zh-CN" sz="2800" kern="100" dirty="0">
                <a:solidFill>
                  <a:srgbClr val="FF0000"/>
                </a:solidFill>
                <a:latin typeface="黑体" panose="02010609060101010101" pitchFamily="49" charset="-122"/>
                <a:ea typeface="黑体" panose="02010609060101010101" pitchFamily="49" charset="-122"/>
                <a:cs typeface="Times New Roman"/>
              </a:rPr>
              <a:t>思想上：</a:t>
            </a:r>
            <a:endParaRPr lang="en-US" altLang="zh-CN" sz="2800" kern="100" dirty="0">
              <a:solidFill>
                <a:srgbClr val="FF0000"/>
              </a:solidFill>
              <a:latin typeface="黑体" panose="02010609060101010101" pitchFamily="49" charset="-122"/>
              <a:ea typeface="黑体" panose="02010609060101010101" pitchFamily="49" charset="-122"/>
              <a:cs typeface="Times New Roman"/>
            </a:endParaRPr>
          </a:p>
          <a:p>
            <a:pPr algn="just" fontAlgn="auto">
              <a:lnSpc>
                <a:spcPct val="130000"/>
              </a:lnSpc>
              <a:spcAft>
                <a:spcPts val="0"/>
              </a:spcAft>
              <a:defRPr/>
            </a:pPr>
            <a:r>
              <a:rPr lang="en-US" altLang="zh-CN" sz="2800" kern="100" dirty="0" smtClean="0">
                <a:solidFill>
                  <a:srgbClr val="FF0000"/>
                </a:solidFill>
                <a:latin typeface="黑体" panose="02010609060101010101" pitchFamily="49" charset="-122"/>
                <a:ea typeface="黑体" panose="02010609060101010101" pitchFamily="49" charset="-122"/>
                <a:cs typeface="Courier New"/>
              </a:rPr>
              <a:t>2</a:t>
            </a:r>
            <a:r>
              <a:rPr lang="zh-CN" altLang="en-US" sz="2800" kern="100" dirty="0">
                <a:solidFill>
                  <a:srgbClr val="FF0000"/>
                </a:solidFill>
                <a:latin typeface="黑体" panose="02010609060101010101" pitchFamily="49" charset="-122"/>
                <a:ea typeface="黑体" panose="02010609060101010101" pitchFamily="49" charset="-122"/>
                <a:cs typeface="Courier New"/>
              </a:rPr>
              <a:t>．</a:t>
            </a:r>
            <a:r>
              <a:rPr lang="zh-CN" altLang="zh-CN" sz="2800" kern="100" dirty="0">
                <a:solidFill>
                  <a:srgbClr val="FF0000"/>
                </a:solidFill>
                <a:latin typeface="黑体" panose="02010609060101010101" pitchFamily="49" charset="-122"/>
                <a:ea typeface="黑体" panose="02010609060101010101" pitchFamily="49" charset="-122"/>
                <a:cs typeface="Times New Roman"/>
              </a:rPr>
              <a:t>经济上：</a:t>
            </a:r>
            <a:endParaRPr lang="en-US" altLang="zh-CN" sz="2800" kern="100" dirty="0">
              <a:solidFill>
                <a:srgbClr val="FF0000"/>
              </a:solidFill>
              <a:latin typeface="黑体" panose="02010609060101010101" pitchFamily="49" charset="-122"/>
              <a:ea typeface="黑体" panose="02010609060101010101" pitchFamily="49" charset="-122"/>
              <a:cs typeface="Times New Roman"/>
            </a:endParaRPr>
          </a:p>
          <a:p>
            <a:pPr algn="just" fontAlgn="auto">
              <a:lnSpc>
                <a:spcPct val="130000"/>
              </a:lnSpc>
              <a:spcAft>
                <a:spcPts val="0"/>
              </a:spcAft>
              <a:defRPr/>
            </a:pPr>
            <a:r>
              <a:rPr lang="en-US" altLang="zh-CN" sz="2800" kern="100" dirty="0" smtClean="0">
                <a:solidFill>
                  <a:srgbClr val="FF0000"/>
                </a:solidFill>
                <a:latin typeface="黑体" panose="02010609060101010101" pitchFamily="49" charset="-122"/>
                <a:ea typeface="黑体" panose="02010609060101010101" pitchFamily="49" charset="-122"/>
                <a:cs typeface="Courier New"/>
              </a:rPr>
              <a:t>3</a:t>
            </a:r>
            <a:r>
              <a:rPr lang="zh-CN" altLang="en-US" sz="2800" kern="100" dirty="0" smtClean="0">
                <a:solidFill>
                  <a:srgbClr val="FF0000"/>
                </a:solidFill>
                <a:latin typeface="黑体" panose="02010609060101010101" pitchFamily="49" charset="-122"/>
                <a:ea typeface="黑体" panose="02010609060101010101" pitchFamily="49" charset="-122"/>
                <a:cs typeface="Courier New"/>
              </a:rPr>
              <a:t>．政治</a:t>
            </a:r>
            <a:endParaRPr lang="en-US" altLang="zh-CN" sz="2800" kern="100" dirty="0" smtClean="0">
              <a:solidFill>
                <a:srgbClr val="FF0000"/>
              </a:solidFill>
              <a:latin typeface="黑体" panose="02010609060101010101" pitchFamily="49" charset="-122"/>
              <a:ea typeface="黑体" panose="02010609060101010101" pitchFamily="49" charset="-122"/>
              <a:cs typeface="Courier New"/>
            </a:endParaRPr>
          </a:p>
          <a:p>
            <a:pPr algn="just" fontAlgn="auto">
              <a:lnSpc>
                <a:spcPct val="130000"/>
              </a:lnSpc>
              <a:spcAft>
                <a:spcPts val="0"/>
              </a:spcAft>
              <a:defRPr/>
            </a:pPr>
            <a:r>
              <a:rPr lang="zh-CN" altLang="en-US" sz="2800" kern="100" dirty="0" smtClean="0">
                <a:solidFill>
                  <a:srgbClr val="FF0000"/>
                </a:solidFill>
                <a:latin typeface="黑体" panose="02010609060101010101" pitchFamily="49" charset="-122"/>
                <a:ea typeface="黑体" panose="02010609060101010101" pitchFamily="49" charset="-122"/>
                <a:cs typeface="Courier New"/>
              </a:rPr>
              <a:t>（</a:t>
            </a:r>
            <a:r>
              <a:rPr lang="zh-CN" altLang="zh-CN" sz="2800" kern="100" dirty="0" smtClean="0">
                <a:solidFill>
                  <a:srgbClr val="FF0000"/>
                </a:solidFill>
                <a:latin typeface="黑体" panose="02010609060101010101" pitchFamily="49" charset="-122"/>
                <a:ea typeface="黑体" panose="02010609060101010101" pitchFamily="49" charset="-122"/>
                <a:cs typeface="Times New Roman"/>
              </a:rPr>
              <a:t>外交</a:t>
            </a:r>
            <a:r>
              <a:rPr lang="zh-CN" altLang="en-US" sz="2800" kern="100" dirty="0">
                <a:solidFill>
                  <a:srgbClr val="FF0000"/>
                </a:solidFill>
                <a:latin typeface="黑体" panose="02010609060101010101" pitchFamily="49" charset="-122"/>
                <a:ea typeface="黑体" panose="02010609060101010101" pitchFamily="49" charset="-122"/>
                <a:cs typeface="Courier New"/>
              </a:rPr>
              <a:t>）</a:t>
            </a:r>
            <a:r>
              <a:rPr lang="zh-CN" altLang="zh-CN" sz="2800" kern="100" dirty="0" smtClean="0">
                <a:solidFill>
                  <a:srgbClr val="FF0000"/>
                </a:solidFill>
                <a:latin typeface="黑体" panose="02010609060101010101" pitchFamily="49" charset="-122"/>
                <a:ea typeface="黑体" panose="02010609060101010101" pitchFamily="49" charset="-122"/>
                <a:cs typeface="Times New Roman"/>
              </a:rPr>
              <a:t>上</a:t>
            </a:r>
            <a:r>
              <a:rPr lang="zh-CN" altLang="zh-CN" sz="2800" kern="100" dirty="0">
                <a:solidFill>
                  <a:srgbClr val="FF0000"/>
                </a:solidFill>
                <a:latin typeface="黑体" panose="02010609060101010101" pitchFamily="49" charset="-122"/>
                <a:ea typeface="黑体" panose="02010609060101010101" pitchFamily="49" charset="-122"/>
                <a:cs typeface="Times New Roman"/>
              </a:rPr>
              <a:t>：</a:t>
            </a:r>
            <a:endParaRPr lang="en-US" altLang="zh-CN" sz="2800" kern="100" dirty="0">
              <a:solidFill>
                <a:srgbClr val="FF0000"/>
              </a:solidFill>
              <a:latin typeface="黑体" panose="02010609060101010101" pitchFamily="49" charset="-122"/>
              <a:ea typeface="黑体" panose="02010609060101010101" pitchFamily="49" charset="-122"/>
              <a:cs typeface="Times New Roman"/>
            </a:endParaRPr>
          </a:p>
          <a:p>
            <a:pPr algn="just" fontAlgn="auto">
              <a:lnSpc>
                <a:spcPct val="130000"/>
              </a:lnSpc>
              <a:spcAft>
                <a:spcPts val="0"/>
              </a:spcAft>
              <a:defRPr/>
            </a:pPr>
            <a:r>
              <a:rPr lang="en-US" altLang="zh-CN" sz="2800" kern="100" spc="-100" dirty="0" smtClean="0">
                <a:solidFill>
                  <a:srgbClr val="FF0000"/>
                </a:solidFill>
                <a:latin typeface="黑体" panose="02010609060101010101" pitchFamily="49" charset="-122"/>
                <a:ea typeface="黑体" panose="02010609060101010101" pitchFamily="49" charset="-122"/>
                <a:cs typeface="Courier New"/>
              </a:rPr>
              <a:t>4</a:t>
            </a:r>
            <a:r>
              <a:rPr lang="zh-CN" altLang="en-US" sz="2800" kern="100" spc="-100" dirty="0">
                <a:solidFill>
                  <a:srgbClr val="FF0000"/>
                </a:solidFill>
                <a:latin typeface="黑体" panose="02010609060101010101" pitchFamily="49" charset="-122"/>
                <a:ea typeface="黑体" panose="02010609060101010101" pitchFamily="49" charset="-122"/>
                <a:cs typeface="Courier New"/>
              </a:rPr>
              <a:t>．</a:t>
            </a:r>
            <a:r>
              <a:rPr lang="zh-CN" altLang="zh-CN" sz="2800" kern="100" spc="-100" dirty="0">
                <a:solidFill>
                  <a:srgbClr val="FF0000"/>
                </a:solidFill>
                <a:latin typeface="黑体" panose="02010609060101010101" pitchFamily="49" charset="-122"/>
                <a:ea typeface="黑体" panose="02010609060101010101" pitchFamily="49" charset="-122"/>
                <a:cs typeface="Times New Roman"/>
              </a:rPr>
              <a:t>军事上：</a:t>
            </a:r>
            <a:endParaRPr lang="en-US" altLang="zh-CN" sz="2800" kern="100" spc="-100" dirty="0">
              <a:solidFill>
                <a:srgbClr val="FF0000"/>
              </a:solidFill>
              <a:latin typeface="黑体" panose="02010609060101010101" pitchFamily="49" charset="-122"/>
              <a:ea typeface="黑体" panose="02010609060101010101" pitchFamily="49" charset="-122"/>
              <a:cs typeface="Times New Roman"/>
            </a:endParaRPr>
          </a:p>
          <a:p>
            <a:pPr algn="just" fontAlgn="auto">
              <a:lnSpc>
                <a:spcPct val="130000"/>
              </a:lnSpc>
              <a:spcAft>
                <a:spcPts val="0"/>
              </a:spcAft>
              <a:defRPr/>
            </a:pPr>
            <a:r>
              <a:rPr lang="en-US" altLang="zh-CN" sz="2800" kern="100" dirty="0" smtClean="0">
                <a:solidFill>
                  <a:srgbClr val="FF0000"/>
                </a:solidFill>
                <a:latin typeface="黑体" panose="02010609060101010101" pitchFamily="49" charset="-122"/>
                <a:ea typeface="黑体" panose="02010609060101010101" pitchFamily="49" charset="-122"/>
                <a:cs typeface="Courier New"/>
              </a:rPr>
              <a:t>5</a:t>
            </a:r>
            <a:r>
              <a:rPr lang="zh-CN" altLang="en-US" sz="2800" kern="100" dirty="0">
                <a:solidFill>
                  <a:srgbClr val="FF0000"/>
                </a:solidFill>
                <a:latin typeface="黑体" panose="02010609060101010101" pitchFamily="49" charset="-122"/>
                <a:ea typeface="黑体" panose="02010609060101010101" pitchFamily="49" charset="-122"/>
                <a:cs typeface="Courier New"/>
              </a:rPr>
              <a:t>．</a:t>
            </a:r>
            <a:r>
              <a:rPr lang="zh-CN" altLang="zh-CN" sz="2800" kern="100" dirty="0">
                <a:solidFill>
                  <a:srgbClr val="FF0000"/>
                </a:solidFill>
                <a:latin typeface="黑体" panose="02010609060101010101" pitchFamily="49" charset="-122"/>
                <a:ea typeface="黑体" panose="02010609060101010101" pitchFamily="49" charset="-122"/>
                <a:cs typeface="Times New Roman"/>
              </a:rPr>
              <a:t>教育上：</a:t>
            </a:r>
            <a:endParaRPr lang="zh-CN" altLang="zh-CN" sz="2800" kern="100" dirty="0">
              <a:solidFill>
                <a:srgbClr val="FF0000"/>
              </a:solidFill>
              <a:latin typeface="黑体" panose="02010609060101010101" pitchFamily="49" charset="-122"/>
              <a:ea typeface="黑体" panose="02010609060101010101" pitchFamily="49" charset="-122"/>
              <a:cs typeface="Courier New"/>
            </a:endParaRPr>
          </a:p>
        </p:txBody>
      </p:sp>
      <p:sp>
        <p:nvSpPr>
          <p:cNvPr id="7" name="矩形 6"/>
          <p:cNvSpPr/>
          <p:nvPr/>
        </p:nvSpPr>
        <p:spPr>
          <a:xfrm>
            <a:off x="2968139" y="3041551"/>
            <a:ext cx="8198623" cy="523220"/>
          </a:xfrm>
          <a:prstGeom prst="rect">
            <a:avLst/>
          </a:prstGeom>
        </p:spPr>
        <p:txBody>
          <a:bodyPr wrap="square">
            <a:spAutoFit/>
          </a:bodyPr>
          <a:lstStyle/>
          <a:p>
            <a:r>
              <a:rPr lang="zh-CN" altLang="zh-CN" sz="2800" kern="100" dirty="0" smtClean="0">
                <a:solidFill>
                  <a:srgbClr val="000000"/>
                </a:solidFill>
                <a:latin typeface="黑体" panose="02010609060101010101" pitchFamily="49" charset="-122"/>
                <a:ea typeface="黑体" panose="02010609060101010101" pitchFamily="49" charset="-122"/>
                <a:cs typeface="Times New Roman"/>
              </a:rPr>
              <a:t>提出了</a:t>
            </a:r>
            <a:r>
              <a:rPr lang="en-US" altLang="zh-CN" sz="2800" kern="100" dirty="0" smtClean="0">
                <a:solidFill>
                  <a:srgbClr val="000000"/>
                </a:solidFill>
                <a:latin typeface="黑体" panose="02010609060101010101" pitchFamily="49" charset="-122"/>
                <a:ea typeface="黑体" panose="02010609060101010101" pitchFamily="49" charset="-122"/>
                <a:cs typeface="Times New Roman"/>
              </a:rPr>
              <a:t>“</a:t>
            </a:r>
            <a:r>
              <a:rPr lang="zh-CN" altLang="zh-CN" sz="2800" kern="100" dirty="0" smtClean="0">
                <a:solidFill>
                  <a:srgbClr val="FF0000"/>
                </a:solidFill>
                <a:latin typeface="黑体" panose="02010609060101010101" pitchFamily="49" charset="-122"/>
                <a:ea typeface="黑体" panose="02010609060101010101" pitchFamily="49" charset="-122"/>
                <a:cs typeface="Times New Roman"/>
              </a:rPr>
              <a:t>中学为体，西学为用</a:t>
            </a:r>
            <a:r>
              <a:rPr lang="en-US" altLang="zh-CN" sz="2800" kern="100" dirty="0" smtClean="0">
                <a:solidFill>
                  <a:srgbClr val="000000"/>
                </a:solidFill>
                <a:latin typeface="黑体" panose="02010609060101010101" pitchFamily="49" charset="-122"/>
                <a:ea typeface="黑体" panose="02010609060101010101" pitchFamily="49" charset="-122"/>
                <a:cs typeface="Times New Roman"/>
              </a:rPr>
              <a:t>”</a:t>
            </a:r>
            <a:r>
              <a:rPr lang="zh-CN" altLang="zh-CN" sz="2800" kern="100" dirty="0" smtClean="0">
                <a:solidFill>
                  <a:srgbClr val="000000"/>
                </a:solidFill>
                <a:latin typeface="黑体" panose="02010609060101010101" pitchFamily="49" charset="-122"/>
                <a:ea typeface="黑体" panose="02010609060101010101" pitchFamily="49" charset="-122"/>
                <a:cs typeface="Times New Roman"/>
              </a:rPr>
              <a:t>最早的近代化思想</a:t>
            </a:r>
            <a:endParaRPr lang="zh-CN" altLang="en-US" sz="2800" dirty="0"/>
          </a:p>
        </p:txBody>
      </p:sp>
      <p:sp>
        <p:nvSpPr>
          <p:cNvPr id="8" name="矩形 7"/>
          <p:cNvSpPr/>
          <p:nvPr/>
        </p:nvSpPr>
        <p:spPr>
          <a:xfrm>
            <a:off x="3009704" y="3617284"/>
            <a:ext cx="3775393" cy="523220"/>
          </a:xfrm>
          <a:prstGeom prst="rect">
            <a:avLst/>
          </a:prstGeom>
        </p:spPr>
        <p:txBody>
          <a:bodyPr wrap="none">
            <a:spAutoFit/>
          </a:bodyPr>
          <a:lstStyle/>
          <a:p>
            <a:r>
              <a:rPr lang="zh-CN" altLang="zh-CN" sz="2800" kern="100" dirty="0">
                <a:solidFill>
                  <a:srgbClr val="000000"/>
                </a:solidFill>
                <a:latin typeface="黑体" panose="02010609060101010101" pitchFamily="49" charset="-122"/>
                <a:ea typeface="黑体" panose="02010609060101010101" pitchFamily="49" charset="-122"/>
                <a:cs typeface="Times New Roman"/>
              </a:rPr>
              <a:t>洋务派创办的</a:t>
            </a:r>
            <a:r>
              <a:rPr lang="zh-CN" altLang="zh-CN" sz="2800" kern="100" dirty="0">
                <a:solidFill>
                  <a:srgbClr val="FF0000"/>
                </a:solidFill>
                <a:latin typeface="黑体" panose="02010609060101010101" pitchFamily="49" charset="-122"/>
                <a:ea typeface="黑体" panose="02010609060101010101" pitchFamily="49" charset="-122"/>
                <a:cs typeface="Times New Roman"/>
              </a:rPr>
              <a:t>近代企业</a:t>
            </a:r>
            <a:endParaRPr lang="zh-CN" altLang="en-US" sz="2800" dirty="0"/>
          </a:p>
        </p:txBody>
      </p:sp>
      <p:sp>
        <p:nvSpPr>
          <p:cNvPr id="9" name="矩形 8"/>
          <p:cNvSpPr/>
          <p:nvPr/>
        </p:nvSpPr>
        <p:spPr>
          <a:xfrm>
            <a:off x="3026794" y="4502661"/>
            <a:ext cx="5211683" cy="523220"/>
          </a:xfrm>
          <a:prstGeom prst="rect">
            <a:avLst/>
          </a:prstGeom>
        </p:spPr>
        <p:txBody>
          <a:bodyPr wrap="none">
            <a:spAutoFit/>
          </a:bodyPr>
          <a:lstStyle/>
          <a:p>
            <a:r>
              <a:rPr lang="zh-CN" altLang="zh-CN" sz="2800" kern="100" dirty="0" smtClean="0">
                <a:solidFill>
                  <a:srgbClr val="000000"/>
                </a:solidFill>
                <a:latin typeface="黑体" panose="02010609060101010101" pitchFamily="49" charset="-122"/>
                <a:ea typeface="黑体" panose="02010609060101010101" pitchFamily="49" charset="-122"/>
                <a:cs typeface="Times New Roman"/>
              </a:rPr>
              <a:t>第一</a:t>
            </a:r>
            <a:r>
              <a:rPr lang="zh-CN" altLang="zh-CN" sz="2800" kern="100" dirty="0">
                <a:solidFill>
                  <a:srgbClr val="000000"/>
                </a:solidFill>
                <a:latin typeface="黑体" panose="02010609060101010101" pitchFamily="49" charset="-122"/>
                <a:ea typeface="黑体" panose="02010609060101010101" pitchFamily="49" charset="-122"/>
                <a:cs typeface="Times New Roman"/>
              </a:rPr>
              <a:t>个常设的</a:t>
            </a:r>
            <a:r>
              <a:rPr lang="zh-CN" altLang="zh-CN" sz="2800" kern="100" dirty="0">
                <a:solidFill>
                  <a:srgbClr val="FF0000"/>
                </a:solidFill>
                <a:latin typeface="黑体" panose="02010609060101010101" pitchFamily="49" charset="-122"/>
                <a:ea typeface="黑体" panose="02010609060101010101" pitchFamily="49" charset="-122"/>
                <a:cs typeface="Times New Roman"/>
              </a:rPr>
              <a:t>外交机构总理衙门</a:t>
            </a:r>
            <a:endParaRPr lang="zh-CN" altLang="en-US" sz="2800" dirty="0"/>
          </a:p>
        </p:txBody>
      </p:sp>
      <p:sp>
        <p:nvSpPr>
          <p:cNvPr id="10" name="矩形 9"/>
          <p:cNvSpPr/>
          <p:nvPr/>
        </p:nvSpPr>
        <p:spPr>
          <a:xfrm>
            <a:off x="3073049" y="5317020"/>
            <a:ext cx="3647152" cy="523220"/>
          </a:xfrm>
          <a:prstGeom prst="rect">
            <a:avLst/>
          </a:prstGeom>
        </p:spPr>
        <p:txBody>
          <a:bodyPr wrap="none">
            <a:spAutoFit/>
          </a:bodyPr>
          <a:lstStyle/>
          <a:p>
            <a:r>
              <a:rPr lang="zh-CN" altLang="zh-CN" sz="2800" kern="100" spc="-100" dirty="0">
                <a:solidFill>
                  <a:srgbClr val="000000"/>
                </a:solidFill>
                <a:latin typeface="黑体" panose="02010609060101010101" pitchFamily="49" charset="-122"/>
                <a:ea typeface="黑体" panose="02010609060101010101" pitchFamily="49" charset="-122"/>
                <a:cs typeface="Times New Roman"/>
              </a:rPr>
              <a:t>洋务运动创建</a:t>
            </a:r>
            <a:r>
              <a:rPr lang="zh-CN" altLang="zh-CN" sz="2800" kern="100" spc="-100" dirty="0">
                <a:solidFill>
                  <a:srgbClr val="FF0000"/>
                </a:solidFill>
                <a:latin typeface="黑体" panose="02010609060101010101" pitchFamily="49" charset="-122"/>
                <a:ea typeface="黑体" panose="02010609060101010101" pitchFamily="49" charset="-122"/>
                <a:cs typeface="Times New Roman"/>
              </a:rPr>
              <a:t>近代海军</a:t>
            </a:r>
            <a:endParaRPr lang="zh-CN" altLang="en-US" sz="2800" dirty="0"/>
          </a:p>
        </p:txBody>
      </p:sp>
      <p:sp>
        <p:nvSpPr>
          <p:cNvPr id="11" name="矩形 10"/>
          <p:cNvSpPr/>
          <p:nvPr/>
        </p:nvSpPr>
        <p:spPr>
          <a:xfrm>
            <a:off x="3073049" y="5854786"/>
            <a:ext cx="3775393" cy="523220"/>
          </a:xfrm>
          <a:prstGeom prst="rect">
            <a:avLst/>
          </a:prstGeom>
        </p:spPr>
        <p:txBody>
          <a:bodyPr wrap="none">
            <a:spAutoFit/>
          </a:bodyPr>
          <a:lstStyle/>
          <a:p>
            <a:r>
              <a:rPr lang="zh-CN" altLang="zh-CN" sz="2800" kern="100" dirty="0">
                <a:solidFill>
                  <a:srgbClr val="000000"/>
                </a:solidFill>
                <a:latin typeface="黑体" panose="02010609060101010101" pitchFamily="49" charset="-122"/>
                <a:ea typeface="黑体" panose="02010609060101010101" pitchFamily="49" charset="-122"/>
                <a:cs typeface="Times New Roman"/>
              </a:rPr>
              <a:t>洋务运动设立</a:t>
            </a:r>
            <a:r>
              <a:rPr lang="zh-CN" altLang="zh-CN" sz="2800" kern="100" dirty="0">
                <a:solidFill>
                  <a:srgbClr val="FF0000"/>
                </a:solidFill>
                <a:latin typeface="黑体" panose="02010609060101010101" pitchFamily="49" charset="-122"/>
                <a:ea typeface="黑体" panose="02010609060101010101" pitchFamily="49" charset="-122"/>
                <a:cs typeface="Times New Roman"/>
              </a:rPr>
              <a:t>新式学堂</a:t>
            </a:r>
            <a:endParaRPr lang="zh-CN" altLang="en-US" sz="2800" dirty="0"/>
          </a:p>
        </p:txBody>
      </p:sp>
    </p:spTree>
    <p:extLst>
      <p:ext uri="{BB962C8B-B14F-4D97-AF65-F5344CB8AC3E}">
        <p14:creationId xmlns:p14="http://schemas.microsoft.com/office/powerpoint/2010/main" val="569060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553998"/>
          </a:xfrm>
          <a:prstGeom prst="rect">
            <a:avLst/>
          </a:prstGeom>
          <a:solidFill>
            <a:schemeClr val="accent2">
              <a:lumMod val="20000"/>
              <a:lumOff val="80000"/>
            </a:schemeClr>
          </a:solidFill>
        </p:spPr>
        <p:txBody>
          <a:bodyPr wrap="square">
            <a:spAutoFit/>
          </a:bodyPr>
          <a:lstStyle/>
          <a:p>
            <a:r>
              <a:rPr lang="zh-CN" altLang="en-US" sz="2800" dirty="0" smtClean="0">
                <a:solidFill>
                  <a:srgbClr val="000000"/>
                </a:solidFill>
                <a:latin typeface="黑体" panose="02010609060101010101" pitchFamily="49" charset="-122"/>
                <a:ea typeface="黑体" panose="02010609060101010101" pitchFamily="49" charset="-122"/>
              </a:rPr>
              <a:t>   四 戊戌变法</a:t>
            </a:r>
            <a:r>
              <a:rPr lang="en-US" altLang="zh-CN" sz="2800" dirty="0" smtClean="0">
                <a:solidFill>
                  <a:srgbClr val="000000"/>
                </a:solidFill>
                <a:latin typeface="黑体" panose="02010609060101010101" pitchFamily="49" charset="-122"/>
                <a:ea typeface="黑体" panose="02010609060101010101" pitchFamily="49" charset="-122"/>
              </a:rPr>
              <a:t>——</a:t>
            </a:r>
            <a:r>
              <a:rPr lang="zh-CN" altLang="en-US" sz="3000" dirty="0" smtClean="0">
                <a:solidFill>
                  <a:srgbClr val="FF0000"/>
                </a:solidFill>
                <a:latin typeface="黑体" panose="02010609060101010101" pitchFamily="49" charset="-122"/>
                <a:ea typeface="黑体" panose="02010609060101010101" pitchFamily="49" charset="-122"/>
              </a:rPr>
              <a:t>资产阶级早期维新派</a:t>
            </a:r>
            <a:endParaRPr lang="zh-CN" altLang="en-US" sz="3000" b="1" dirty="0">
              <a:solidFill>
                <a:srgbClr val="FF0000"/>
              </a:solidFill>
              <a:latin typeface="黑体" panose="02010609060101010101" pitchFamily="49" charset="-122"/>
              <a:ea typeface="黑体" panose="02010609060101010101" pitchFamily="49" charset="-122"/>
            </a:endParaRPr>
          </a:p>
        </p:txBody>
      </p:sp>
      <p:sp>
        <p:nvSpPr>
          <p:cNvPr id="3" name="文本框 2"/>
          <p:cNvSpPr txBox="1"/>
          <p:nvPr/>
        </p:nvSpPr>
        <p:spPr>
          <a:xfrm>
            <a:off x="323742" y="725448"/>
            <a:ext cx="11868258" cy="5647700"/>
          </a:xfrm>
          <a:prstGeom prst="rect">
            <a:avLst/>
          </a:prstGeom>
          <a:noFill/>
        </p:spPr>
        <p:txBody>
          <a:bodyPr wrap="square" rtlCol="0">
            <a:spAutoFit/>
          </a:bodyPr>
          <a:lstStyle/>
          <a:p>
            <a:pPr>
              <a:lnSpc>
                <a:spcPct val="130000"/>
              </a:lnSpc>
            </a:pPr>
            <a:r>
              <a:rPr lang="zh-CN" altLang="en-US" sz="3000" dirty="0" smtClean="0">
                <a:latin typeface="黑体" panose="02010609060101010101" pitchFamily="49" charset="-122"/>
                <a:ea typeface="黑体" panose="02010609060101010101" pitchFamily="49" charset="-122"/>
              </a:rPr>
              <a:t>    </a:t>
            </a:r>
            <a:r>
              <a:rPr lang="zh-CN" altLang="en-US" sz="3000" dirty="0" smtClean="0">
                <a:solidFill>
                  <a:srgbClr val="FF0000"/>
                </a:solidFill>
                <a:latin typeface="黑体" panose="02010609060101010101" pitchFamily="49" charset="-122"/>
                <a:ea typeface="黑体" panose="02010609060101010101" pitchFamily="49" charset="-122"/>
              </a:rPr>
              <a:t>早期资产阶级维新派是洋务派和洋务运动的支持者。</a:t>
            </a:r>
            <a:r>
              <a:rPr lang="zh-CN" altLang="en-US" sz="3000" dirty="0" smtClean="0">
                <a:latin typeface="黑体" panose="02010609060101010101" pitchFamily="49" charset="-122"/>
                <a:ea typeface="黑体" panose="02010609060101010101" pitchFamily="49" charset="-122"/>
              </a:rPr>
              <a:t>他们通过奏疏、著述进一步阐明中西文化的体用关系，斥责顽固派的守旧言行，热枕为学习西方拓展前进道路。他们中有的人加入洋务大吏的幕府，为洋务事业谋划奔走，有的以商股身份直接参与洋务企业的经营管理。</a:t>
            </a:r>
            <a:endParaRPr lang="en-US" altLang="zh-CN" sz="3000" dirty="0" smtClean="0">
              <a:latin typeface="黑体" panose="02010609060101010101" pitchFamily="49" charset="-122"/>
              <a:ea typeface="黑体" panose="02010609060101010101" pitchFamily="49" charset="-122"/>
            </a:endParaRPr>
          </a:p>
          <a:p>
            <a:pPr>
              <a:lnSpc>
                <a:spcPct val="130000"/>
              </a:lnSpc>
              <a:spcBef>
                <a:spcPts val="1200"/>
              </a:spcBef>
            </a:pPr>
            <a:r>
              <a:rPr lang="zh-CN" altLang="en-US" sz="3000" dirty="0" smtClean="0">
                <a:latin typeface="黑体" panose="02010609060101010101" pitchFamily="49" charset="-122"/>
                <a:ea typeface="黑体" panose="02010609060101010101" pitchFamily="49" charset="-122"/>
              </a:rPr>
              <a:t>    冯桂芬：最早表达洋务运动“</a:t>
            </a:r>
            <a:r>
              <a:rPr lang="zh-CN" altLang="en-US" sz="3000" dirty="0" smtClean="0">
                <a:solidFill>
                  <a:srgbClr val="FF0000"/>
                </a:solidFill>
                <a:latin typeface="黑体" panose="02010609060101010101" pitchFamily="49" charset="-122"/>
                <a:ea typeface="黑体" panose="02010609060101010101" pitchFamily="49" charset="-122"/>
              </a:rPr>
              <a:t>中体西用</a:t>
            </a:r>
            <a:r>
              <a:rPr lang="zh-CN" altLang="en-US" sz="3000" dirty="0" smtClean="0">
                <a:latin typeface="黑体" panose="02010609060101010101" pitchFamily="49" charset="-122"/>
                <a:ea typeface="黑体" panose="02010609060101010101" pitchFamily="49" charset="-122"/>
              </a:rPr>
              <a:t>”指导思想，代表作</a:t>
            </a:r>
            <a:r>
              <a:rPr lang="en-US" altLang="zh-CN" sz="3000" dirty="0" smtClean="0">
                <a:latin typeface="黑体" panose="02010609060101010101" pitchFamily="49" charset="-122"/>
                <a:ea typeface="黑体" panose="02010609060101010101" pitchFamily="49" charset="-122"/>
              </a:rPr>
              <a:t>《</a:t>
            </a:r>
            <a:r>
              <a:rPr lang="zh-CN" altLang="en-US" sz="3000" dirty="0" smtClean="0">
                <a:latin typeface="黑体" panose="02010609060101010101" pitchFamily="49" charset="-122"/>
                <a:ea typeface="黑体" panose="02010609060101010101" pitchFamily="49" charset="-122"/>
              </a:rPr>
              <a:t>校邠庐抗议</a:t>
            </a:r>
            <a:r>
              <a:rPr lang="en-US" altLang="zh-CN" sz="3000" dirty="0" smtClean="0">
                <a:latin typeface="黑体" panose="02010609060101010101" pitchFamily="49" charset="-122"/>
                <a:ea typeface="黑体" panose="02010609060101010101" pitchFamily="49" charset="-122"/>
              </a:rPr>
              <a:t>》</a:t>
            </a:r>
            <a:r>
              <a:rPr lang="zh-CN" altLang="en-US" sz="3000" dirty="0" smtClean="0">
                <a:latin typeface="黑体" panose="02010609060101010101" pitchFamily="49" charset="-122"/>
                <a:ea typeface="黑体" panose="02010609060101010101" pitchFamily="49" charset="-122"/>
              </a:rPr>
              <a:t>。</a:t>
            </a:r>
            <a:endParaRPr lang="en-US" altLang="zh-CN" sz="3000" dirty="0" smtClean="0">
              <a:latin typeface="黑体" panose="02010609060101010101" pitchFamily="49" charset="-122"/>
              <a:ea typeface="黑体" panose="02010609060101010101" pitchFamily="49" charset="-122"/>
            </a:endParaRPr>
          </a:p>
          <a:p>
            <a:pPr>
              <a:lnSpc>
                <a:spcPct val="130000"/>
              </a:lnSpc>
            </a:pPr>
            <a:r>
              <a:rPr lang="zh-CN" altLang="en-US" sz="3000" dirty="0" smtClean="0">
                <a:latin typeface="黑体" panose="02010609060101010101" pitchFamily="49" charset="-122"/>
                <a:ea typeface="黑体" panose="02010609060101010101" pitchFamily="49" charset="-122"/>
              </a:rPr>
              <a:t>    王韬：认为：“商富即国富”，主张“民间自立公司”，</a:t>
            </a:r>
            <a:r>
              <a:rPr lang="zh-CN" altLang="en-US" sz="3000" dirty="0" smtClean="0">
                <a:solidFill>
                  <a:srgbClr val="FF0000"/>
                </a:solidFill>
                <a:latin typeface="黑体" panose="02010609060101010101" pitchFamily="49" charset="-122"/>
                <a:ea typeface="黑体" panose="02010609060101010101" pitchFamily="49" charset="-122"/>
              </a:rPr>
              <a:t>兴办工矿交通事业。</a:t>
            </a:r>
            <a:endParaRPr lang="en-US" altLang="zh-CN" sz="3000" dirty="0" smtClean="0">
              <a:solidFill>
                <a:srgbClr val="FF0000"/>
              </a:solidFill>
              <a:latin typeface="黑体" panose="02010609060101010101" pitchFamily="49" charset="-122"/>
              <a:ea typeface="黑体" panose="02010609060101010101" pitchFamily="49" charset="-122"/>
            </a:endParaRPr>
          </a:p>
          <a:p>
            <a:pPr>
              <a:lnSpc>
                <a:spcPct val="130000"/>
              </a:lnSpc>
            </a:pPr>
            <a:r>
              <a:rPr lang="zh-CN" altLang="en-US" sz="3000" dirty="0" smtClean="0">
                <a:latin typeface="黑体" panose="02010609060101010101" pitchFamily="49" charset="-122"/>
                <a:ea typeface="黑体" panose="02010609060101010101" pitchFamily="49" charset="-122"/>
              </a:rPr>
              <a:t>    郑</a:t>
            </a:r>
            <a:r>
              <a:rPr lang="zh-CN" altLang="en-US" sz="3000" dirty="0">
                <a:latin typeface="黑体" panose="02010609060101010101" pitchFamily="49" charset="-122"/>
                <a:ea typeface="黑体" panose="02010609060101010101" pitchFamily="49" charset="-122"/>
              </a:rPr>
              <a:t>观</a:t>
            </a:r>
            <a:r>
              <a:rPr lang="zh-CN" altLang="en-US" sz="3000" dirty="0" smtClean="0">
                <a:latin typeface="黑体" panose="02010609060101010101" pitchFamily="49" charset="-122"/>
                <a:ea typeface="黑体" panose="02010609060101010101" pitchFamily="49" charset="-122"/>
              </a:rPr>
              <a:t>应：与洋务派关系密切，主张与列强进行</a:t>
            </a:r>
            <a:r>
              <a:rPr lang="zh-CN" altLang="en-US" sz="3000" dirty="0" smtClean="0">
                <a:solidFill>
                  <a:srgbClr val="FF0000"/>
                </a:solidFill>
                <a:latin typeface="黑体" panose="02010609060101010101" pitchFamily="49" charset="-122"/>
                <a:ea typeface="黑体" panose="02010609060101010101" pitchFamily="49" charset="-122"/>
              </a:rPr>
              <a:t>“商战”</a:t>
            </a:r>
            <a:r>
              <a:rPr lang="zh-CN" altLang="en-US" sz="3000" dirty="0" smtClean="0">
                <a:latin typeface="黑体" panose="02010609060101010101" pitchFamily="49" charset="-122"/>
                <a:ea typeface="黑体" panose="02010609060101010101" pitchFamily="49" charset="-122"/>
              </a:rPr>
              <a:t>。</a:t>
            </a:r>
            <a:endParaRPr lang="en-US" altLang="zh-CN" sz="3000" dirty="0" smtClean="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165791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3399" y="1323111"/>
            <a:ext cx="11125201" cy="3693319"/>
          </a:xfrm>
          <a:prstGeom prst="rect">
            <a:avLst/>
          </a:prstGeom>
          <a:noFill/>
        </p:spPr>
        <p:txBody>
          <a:bodyPr wrap="square" rtlCol="0">
            <a:spAutoFit/>
          </a:bodyPr>
          <a:lstStyle/>
          <a:p>
            <a:pPr>
              <a:lnSpc>
                <a:spcPct val="130000"/>
              </a:lnSpc>
            </a:pPr>
            <a:r>
              <a:rPr lang="zh-CN" altLang="en-US" sz="3000" dirty="0" smtClean="0">
                <a:latin typeface="黑体" panose="02010609060101010101" pitchFamily="49" charset="-122"/>
                <a:ea typeface="黑体" panose="02010609060101010101" pitchFamily="49" charset="-122"/>
              </a:rPr>
              <a:t>    中法战争</a:t>
            </a:r>
            <a:r>
              <a:rPr lang="zh-CN" altLang="en-US" sz="3000" dirty="0">
                <a:latin typeface="黑体" panose="02010609060101010101" pitchFamily="49" charset="-122"/>
                <a:ea typeface="黑体" panose="02010609060101010101" pitchFamily="49" charset="-122"/>
              </a:rPr>
              <a:t>的结局暴露出洋务运动种种弊端，促使早期资产阶级维新派进行深刻反思。逐渐认识到西方的富强之本在于“通民情、参民政”“上下同心”，进而提出改良政治、实行君主立宪制度的要求。</a:t>
            </a:r>
            <a:endParaRPr lang="en-US" altLang="zh-CN" sz="3000" dirty="0">
              <a:latin typeface="黑体" panose="02010609060101010101" pitchFamily="49" charset="-122"/>
              <a:ea typeface="黑体" panose="02010609060101010101" pitchFamily="49" charset="-122"/>
            </a:endParaRPr>
          </a:p>
          <a:p>
            <a:pPr>
              <a:lnSpc>
                <a:spcPct val="130000"/>
              </a:lnSpc>
            </a:pPr>
            <a:r>
              <a:rPr lang="zh-CN" altLang="en-US" sz="3000" dirty="0" smtClean="0">
                <a:latin typeface="黑体" panose="02010609060101010101" pitchFamily="49" charset="-122"/>
                <a:ea typeface="黑体" panose="02010609060101010101" pitchFamily="49" charset="-122"/>
              </a:rPr>
              <a:t>    这些</a:t>
            </a:r>
            <a:r>
              <a:rPr lang="zh-CN" altLang="en-US" sz="3000" dirty="0">
                <a:latin typeface="黑体" panose="02010609060101010101" pitchFamily="49" charset="-122"/>
                <a:ea typeface="黑体" panose="02010609060101010101" pitchFamily="49" charset="-122"/>
              </a:rPr>
              <a:t>早期维新思想对当时知识分子把思想注意力从工商科技转移到政治制度方面起到了启蒙所用。</a:t>
            </a:r>
          </a:p>
        </p:txBody>
      </p:sp>
      <p:sp>
        <p:nvSpPr>
          <p:cNvPr id="3" name="矩形 2"/>
          <p:cNvSpPr/>
          <p:nvPr/>
        </p:nvSpPr>
        <p:spPr>
          <a:xfrm>
            <a:off x="0" y="0"/>
            <a:ext cx="12192000" cy="553998"/>
          </a:xfrm>
          <a:prstGeom prst="rect">
            <a:avLst/>
          </a:prstGeom>
          <a:solidFill>
            <a:schemeClr val="accent2">
              <a:lumMod val="20000"/>
              <a:lumOff val="80000"/>
            </a:schemeClr>
          </a:solidFill>
        </p:spPr>
        <p:txBody>
          <a:bodyPr wrap="square">
            <a:spAutoFit/>
          </a:bodyPr>
          <a:lstStyle/>
          <a:p>
            <a:r>
              <a:rPr lang="zh-CN" altLang="en-US" sz="2800" dirty="0" smtClean="0">
                <a:solidFill>
                  <a:srgbClr val="000000"/>
                </a:solidFill>
                <a:latin typeface="黑体" panose="02010609060101010101" pitchFamily="49" charset="-122"/>
                <a:ea typeface="黑体" panose="02010609060101010101" pitchFamily="49" charset="-122"/>
              </a:rPr>
              <a:t>   四 戊戌变法</a:t>
            </a:r>
            <a:r>
              <a:rPr lang="en-US" altLang="zh-CN" sz="2800" dirty="0" smtClean="0">
                <a:solidFill>
                  <a:srgbClr val="000000"/>
                </a:solidFill>
                <a:latin typeface="黑体" panose="02010609060101010101" pitchFamily="49" charset="-122"/>
                <a:ea typeface="黑体" panose="02010609060101010101" pitchFamily="49" charset="-122"/>
              </a:rPr>
              <a:t>——</a:t>
            </a:r>
            <a:r>
              <a:rPr lang="zh-CN" altLang="en-US" sz="3000" dirty="0" smtClean="0">
                <a:solidFill>
                  <a:srgbClr val="FF0000"/>
                </a:solidFill>
                <a:latin typeface="黑体" panose="02010609060101010101" pitchFamily="49" charset="-122"/>
                <a:ea typeface="黑体" panose="02010609060101010101" pitchFamily="49" charset="-122"/>
              </a:rPr>
              <a:t>资产阶级早期维新派</a:t>
            </a:r>
            <a:endParaRPr lang="zh-CN" altLang="en-US" sz="3000" b="1" dirty="0">
              <a:solidFill>
                <a:srgbClr val="FF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8090441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523220"/>
          </a:xfrm>
          <a:prstGeom prst="rect">
            <a:avLst/>
          </a:prstGeom>
          <a:solidFill>
            <a:schemeClr val="accent2">
              <a:lumMod val="20000"/>
              <a:lumOff val="80000"/>
            </a:schemeClr>
          </a:solidFill>
        </p:spPr>
        <p:txBody>
          <a:bodyPr wrap="square">
            <a:spAutoFit/>
          </a:bodyPr>
          <a:lstStyle/>
          <a:p>
            <a:r>
              <a:rPr lang="zh-CN" altLang="en-US" sz="2800" dirty="0" smtClean="0">
                <a:solidFill>
                  <a:srgbClr val="000000"/>
                </a:solidFill>
                <a:latin typeface="黑体" panose="02010609060101010101" pitchFamily="49" charset="-122"/>
                <a:ea typeface="黑体" panose="02010609060101010101" pitchFamily="49" charset="-122"/>
              </a:rPr>
              <a:t>   五 戊戌变法</a:t>
            </a:r>
            <a:endParaRPr lang="zh-CN" altLang="en-US" sz="3000" b="1" dirty="0">
              <a:solidFill>
                <a:srgbClr val="FF0000"/>
              </a:solidFill>
              <a:latin typeface="黑体" panose="02010609060101010101" pitchFamily="49" charset="-122"/>
              <a:ea typeface="黑体" panose="02010609060101010101" pitchFamily="49" charset="-122"/>
            </a:endParaRPr>
          </a:p>
        </p:txBody>
      </p:sp>
      <p:sp>
        <p:nvSpPr>
          <p:cNvPr id="3" name="Text Box 8"/>
          <p:cNvSpPr txBox="1">
            <a:spLocks noChangeArrowheads="1"/>
          </p:cNvSpPr>
          <p:nvPr/>
        </p:nvSpPr>
        <p:spPr bwMode="auto">
          <a:xfrm>
            <a:off x="1468582" y="1547807"/>
            <a:ext cx="151288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tx2"/>
              </a:buClr>
              <a:buSzPct val="85000"/>
              <a:buFont typeface="Wingdings" panose="05000000000000000000" pitchFamily="2" charset="2"/>
              <a:buChar char="Ø"/>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95000"/>
              <a:buFont typeface="Wingdings 2" panose="05020102010507070707" pitchFamily="18" charset="2"/>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90000"/>
              <a:buFont typeface="Wingdings" panose="05000000000000000000" pitchFamily="2" charset="2"/>
              <a:buChar char="Ø"/>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Font typeface="Wingdings 2" panose="05020102010507070707" pitchFamily="18"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Font typeface="Wingdings 2" panose="05020102010507070707" pitchFamily="18"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Font typeface="Wingdings 2" panose="05020102010507070707" pitchFamily="18"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Font typeface="Wingdings 2" panose="05020102010507070707" pitchFamily="18"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Font typeface="Wingdings 2" panose="05020102010507070707" pitchFamily="18"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FontTx/>
              <a:buNone/>
            </a:pPr>
            <a:r>
              <a:rPr kumimoji="1" lang="en-US" altLang="zh-CN" sz="2800" dirty="0" smtClean="0">
                <a:solidFill>
                  <a:srgbClr val="0000FF"/>
                </a:solidFill>
                <a:latin typeface="黑体" panose="02010609060101010101" pitchFamily="49" charset="-122"/>
                <a:ea typeface="黑体" panose="02010609060101010101" pitchFamily="49" charset="-122"/>
              </a:rPr>
              <a:t>(2)</a:t>
            </a:r>
            <a:r>
              <a:rPr kumimoji="1" lang="zh-CN" altLang="en-US" sz="2800" dirty="0">
                <a:solidFill>
                  <a:srgbClr val="0000FF"/>
                </a:solidFill>
                <a:latin typeface="黑体" panose="02010609060101010101" pitchFamily="49" charset="-122"/>
                <a:ea typeface="黑体" panose="02010609060101010101" pitchFamily="49" charset="-122"/>
              </a:rPr>
              <a:t>背景：</a:t>
            </a:r>
          </a:p>
        </p:txBody>
      </p:sp>
      <p:sp>
        <p:nvSpPr>
          <p:cNvPr id="4" name="Text Box 8"/>
          <p:cNvSpPr txBox="1">
            <a:spLocks noChangeArrowheads="1"/>
          </p:cNvSpPr>
          <p:nvPr/>
        </p:nvSpPr>
        <p:spPr bwMode="auto">
          <a:xfrm>
            <a:off x="1468582" y="919595"/>
            <a:ext cx="151288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tx2"/>
              </a:buClr>
              <a:buSzPct val="85000"/>
              <a:buFont typeface="Wingdings" panose="05000000000000000000" pitchFamily="2" charset="2"/>
              <a:buChar char="Ø"/>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95000"/>
              <a:buFont typeface="Wingdings 2" panose="05020102010507070707" pitchFamily="18" charset="2"/>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90000"/>
              <a:buFont typeface="Wingdings" panose="05000000000000000000" pitchFamily="2" charset="2"/>
              <a:buChar char="Ø"/>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Font typeface="Wingdings 2" panose="05020102010507070707" pitchFamily="18"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Font typeface="Wingdings 2" panose="05020102010507070707" pitchFamily="18"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Font typeface="Wingdings 2" panose="05020102010507070707" pitchFamily="18"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Font typeface="Wingdings 2" panose="05020102010507070707" pitchFamily="18"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Font typeface="Wingdings 2" panose="05020102010507070707" pitchFamily="18"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FontTx/>
              <a:buNone/>
            </a:pPr>
            <a:r>
              <a:rPr kumimoji="1" lang="en-US" altLang="zh-CN" sz="2800" dirty="0">
                <a:solidFill>
                  <a:srgbClr val="0000FF"/>
                </a:solidFill>
                <a:latin typeface="黑体" panose="02010609060101010101" pitchFamily="49" charset="-122"/>
                <a:ea typeface="黑体" panose="02010609060101010101" pitchFamily="49" charset="-122"/>
              </a:rPr>
              <a:t>(1</a:t>
            </a:r>
            <a:r>
              <a:rPr kumimoji="1" lang="en-US" altLang="zh-CN" sz="2800" dirty="0" smtClean="0">
                <a:solidFill>
                  <a:srgbClr val="0000FF"/>
                </a:solidFill>
                <a:latin typeface="黑体" panose="02010609060101010101" pitchFamily="49" charset="-122"/>
                <a:ea typeface="黑体" panose="02010609060101010101" pitchFamily="49" charset="-122"/>
              </a:rPr>
              <a:t>)</a:t>
            </a:r>
            <a:r>
              <a:rPr kumimoji="1" lang="zh-CN" altLang="en-US" sz="2800" dirty="0" smtClean="0">
                <a:solidFill>
                  <a:srgbClr val="0000FF"/>
                </a:solidFill>
                <a:latin typeface="黑体" panose="02010609060101010101" pitchFamily="49" charset="-122"/>
                <a:ea typeface="黑体" panose="02010609060101010101" pitchFamily="49" charset="-122"/>
              </a:rPr>
              <a:t>时间：</a:t>
            </a:r>
            <a:endParaRPr kumimoji="1" lang="zh-CN" altLang="en-US" sz="2800" dirty="0">
              <a:solidFill>
                <a:srgbClr val="0000FF"/>
              </a:solidFill>
              <a:latin typeface="黑体" panose="02010609060101010101" pitchFamily="49" charset="-122"/>
              <a:ea typeface="黑体" panose="02010609060101010101" pitchFamily="49" charset="-122"/>
            </a:endParaRPr>
          </a:p>
        </p:txBody>
      </p:sp>
      <p:sp>
        <p:nvSpPr>
          <p:cNvPr id="5" name="Rectangle 10"/>
          <p:cNvSpPr>
            <a:spLocks noChangeArrowheads="1"/>
          </p:cNvSpPr>
          <p:nvPr/>
        </p:nvSpPr>
        <p:spPr bwMode="auto">
          <a:xfrm>
            <a:off x="1330247" y="3881082"/>
            <a:ext cx="1980029"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Font typeface="Wingdings" panose="05000000000000000000" pitchFamily="2" charset="2"/>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tx2"/>
              </a:buClr>
              <a:buSzPct val="85000"/>
              <a:buFont typeface="Wingdings" panose="05000000000000000000" pitchFamily="2" charset="2"/>
              <a:buChar char="Ø"/>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95000"/>
              <a:buFont typeface="Wingdings 2" panose="05020102010507070707" pitchFamily="18" charset="2"/>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90000"/>
              <a:buFont typeface="Wingdings" panose="05000000000000000000" pitchFamily="2" charset="2"/>
              <a:buChar char="Ø"/>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Font typeface="Wingdings 2" panose="05020102010507070707" pitchFamily="18"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Font typeface="Wingdings 2" panose="05020102010507070707" pitchFamily="18"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Font typeface="Wingdings 2" panose="05020102010507070707" pitchFamily="18"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Font typeface="Wingdings 2" panose="05020102010507070707" pitchFamily="18"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Font typeface="Wingdings 2" panose="05020102010507070707" pitchFamily="18" charset="2"/>
              <a:buChar char="¡"/>
              <a:defRPr sz="2000">
                <a:solidFill>
                  <a:schemeClr val="tx1"/>
                </a:solidFill>
                <a:latin typeface="Arial" panose="020B0604020202020204" pitchFamily="34" charset="0"/>
                <a:ea typeface="宋体" panose="02010600030101010101" pitchFamily="2" charset="-122"/>
              </a:defRPr>
            </a:lvl9pPr>
          </a:lstStyle>
          <a:p>
            <a:pPr>
              <a:lnSpc>
                <a:spcPct val="125000"/>
              </a:lnSpc>
              <a:spcBef>
                <a:spcPct val="0"/>
              </a:spcBef>
              <a:buClrTx/>
              <a:buNone/>
            </a:pPr>
            <a:r>
              <a:rPr lang="zh-CN" altLang="en-US" sz="2800" dirty="0" smtClean="0">
                <a:solidFill>
                  <a:srgbClr val="0000FF"/>
                </a:solidFill>
                <a:latin typeface="黑体" panose="02010609060101010101" pitchFamily="49" charset="-122"/>
                <a:ea typeface="黑体" panose="02010609060101010101" pitchFamily="49" charset="-122"/>
              </a:rPr>
              <a:t>（</a:t>
            </a:r>
            <a:r>
              <a:rPr lang="en-US" altLang="zh-CN" sz="2800" dirty="0" smtClean="0">
                <a:solidFill>
                  <a:srgbClr val="0000FF"/>
                </a:solidFill>
                <a:latin typeface="黑体" panose="02010609060101010101" pitchFamily="49" charset="-122"/>
                <a:ea typeface="黑体" panose="02010609060101010101" pitchFamily="49" charset="-122"/>
              </a:rPr>
              <a:t>3</a:t>
            </a:r>
            <a:r>
              <a:rPr kumimoji="1" lang="en-US" altLang="zh-CN" sz="2800" dirty="0" smtClean="0">
                <a:solidFill>
                  <a:srgbClr val="0000FF"/>
                </a:solidFill>
                <a:latin typeface="黑体" panose="02010609060101010101" pitchFamily="49" charset="-122"/>
                <a:ea typeface="黑体" panose="02010609060101010101" pitchFamily="49" charset="-122"/>
              </a:rPr>
              <a:t>)</a:t>
            </a:r>
            <a:r>
              <a:rPr kumimoji="1" lang="zh-CN" altLang="en-US" sz="2800" dirty="0" smtClean="0">
                <a:solidFill>
                  <a:srgbClr val="0000FF"/>
                </a:solidFill>
                <a:latin typeface="黑体" panose="02010609060101010101" pitchFamily="49" charset="-122"/>
                <a:ea typeface="黑体" panose="02010609060101010101" pitchFamily="49" charset="-122"/>
              </a:rPr>
              <a:t>代表</a:t>
            </a:r>
            <a:r>
              <a:rPr lang="zh-CN" altLang="en-US" sz="2800" dirty="0" smtClean="0">
                <a:solidFill>
                  <a:srgbClr val="0000FF"/>
                </a:solidFill>
                <a:latin typeface="黑体" panose="02010609060101010101" pitchFamily="49" charset="-122"/>
                <a:ea typeface="黑体" panose="02010609060101010101" pitchFamily="49" charset="-122"/>
              </a:rPr>
              <a:t>：</a:t>
            </a:r>
            <a:endParaRPr lang="zh-CN" altLang="en-US" sz="2800" dirty="0">
              <a:solidFill>
                <a:srgbClr val="0000FF"/>
              </a:solidFill>
              <a:latin typeface="黑体" panose="02010609060101010101" pitchFamily="49" charset="-122"/>
              <a:ea typeface="黑体" panose="02010609060101010101" pitchFamily="49" charset="-122"/>
            </a:endParaRPr>
          </a:p>
        </p:txBody>
      </p:sp>
      <p:sp>
        <p:nvSpPr>
          <p:cNvPr id="6" name="矩形 5"/>
          <p:cNvSpPr/>
          <p:nvPr/>
        </p:nvSpPr>
        <p:spPr>
          <a:xfrm>
            <a:off x="2981470" y="927232"/>
            <a:ext cx="5499818" cy="523220"/>
          </a:xfrm>
          <a:prstGeom prst="rect">
            <a:avLst/>
          </a:prstGeom>
        </p:spPr>
        <p:txBody>
          <a:bodyPr wrap="square">
            <a:spAutoFit/>
          </a:bodyPr>
          <a:lstStyle/>
          <a:p>
            <a:r>
              <a:rPr lang="en-US" altLang="zh-CN" sz="2800" dirty="0">
                <a:latin typeface="黑体" panose="02010609060101010101" pitchFamily="49" charset="-122"/>
                <a:ea typeface="黑体" panose="02010609060101010101" pitchFamily="49" charset="-122"/>
              </a:rPr>
              <a:t>19</a:t>
            </a:r>
            <a:r>
              <a:rPr lang="zh-CN" altLang="en-US" sz="2800" dirty="0">
                <a:latin typeface="黑体" panose="02010609060101010101" pitchFamily="49" charset="-122"/>
                <a:ea typeface="黑体" panose="02010609060101010101" pitchFamily="49" charset="-122"/>
              </a:rPr>
              <a:t>世纪</a:t>
            </a:r>
            <a:r>
              <a:rPr lang="en-US" altLang="zh-CN" sz="2800" dirty="0">
                <a:latin typeface="黑体" panose="02010609060101010101" pitchFamily="49" charset="-122"/>
                <a:ea typeface="黑体" panose="02010609060101010101" pitchFamily="49" charset="-122"/>
              </a:rPr>
              <a:t>90</a:t>
            </a:r>
            <a:r>
              <a:rPr lang="zh-CN" altLang="en-US" sz="2800" dirty="0" smtClean="0">
                <a:latin typeface="黑体" panose="02010609060101010101" pitchFamily="49" charset="-122"/>
                <a:ea typeface="黑体" panose="02010609060101010101" pitchFamily="49" charset="-122"/>
              </a:rPr>
              <a:t>年代（甲午战后）</a:t>
            </a:r>
            <a:endParaRPr lang="zh-CN" altLang="en-US" sz="2800" dirty="0">
              <a:latin typeface="黑体" panose="02010609060101010101" pitchFamily="49" charset="-122"/>
              <a:ea typeface="黑体" panose="02010609060101010101" pitchFamily="49" charset="-122"/>
            </a:endParaRPr>
          </a:p>
        </p:txBody>
      </p:sp>
      <p:sp>
        <p:nvSpPr>
          <p:cNvPr id="7" name="矩形 6"/>
          <p:cNvSpPr/>
          <p:nvPr/>
        </p:nvSpPr>
        <p:spPr>
          <a:xfrm>
            <a:off x="3037062" y="1548136"/>
            <a:ext cx="8545337" cy="2332946"/>
          </a:xfrm>
          <a:prstGeom prst="rect">
            <a:avLst/>
          </a:prstGeom>
        </p:spPr>
        <p:txBody>
          <a:bodyPr wrap="square">
            <a:spAutoFit/>
          </a:bodyPr>
          <a:lstStyle/>
          <a:p>
            <a:pPr>
              <a:lnSpc>
                <a:spcPct val="130000"/>
              </a:lnSpc>
              <a:spcBef>
                <a:spcPct val="0"/>
              </a:spcBef>
            </a:pPr>
            <a:r>
              <a:rPr kumimoji="1" lang="en-US" altLang="zh-CN" sz="2800" dirty="0">
                <a:latin typeface="黑体" panose="02010609060101010101" pitchFamily="49" charset="-122"/>
                <a:ea typeface="黑体" panose="02010609060101010101" pitchFamily="49" charset="-122"/>
              </a:rPr>
              <a:t>①</a:t>
            </a:r>
            <a:r>
              <a:rPr kumimoji="1" lang="zh-CN" altLang="en-US" sz="2800" dirty="0">
                <a:latin typeface="黑体" panose="02010609060101010101" pitchFamily="49" charset="-122"/>
                <a:ea typeface="黑体" panose="02010609060101010101" pitchFamily="49" charset="-122"/>
              </a:rPr>
              <a:t>政治：甲午战败，</a:t>
            </a:r>
            <a:r>
              <a:rPr kumimoji="1" lang="zh-CN" altLang="en-US" sz="2800" dirty="0">
                <a:solidFill>
                  <a:srgbClr val="FF0000"/>
                </a:solidFill>
                <a:latin typeface="黑体" panose="02010609060101010101" pitchFamily="49" charset="-122"/>
                <a:ea typeface="黑体" panose="02010609060101010101" pitchFamily="49" charset="-122"/>
              </a:rPr>
              <a:t>民族危机</a:t>
            </a:r>
            <a:r>
              <a:rPr kumimoji="1" lang="zh-CN" altLang="en-US" sz="2800" dirty="0" smtClean="0">
                <a:solidFill>
                  <a:srgbClr val="FF0000"/>
                </a:solidFill>
                <a:latin typeface="黑体" panose="02010609060101010101" pitchFamily="49" charset="-122"/>
                <a:ea typeface="黑体" panose="02010609060101010101" pitchFamily="49" charset="-122"/>
              </a:rPr>
              <a:t>加深</a:t>
            </a:r>
            <a:endParaRPr kumimoji="1" lang="en-US" altLang="zh-CN" sz="2800" dirty="0">
              <a:solidFill>
                <a:srgbClr val="FF0000"/>
              </a:solidFill>
              <a:latin typeface="黑体" panose="02010609060101010101" pitchFamily="49" charset="-122"/>
              <a:ea typeface="黑体" panose="02010609060101010101" pitchFamily="49" charset="-122"/>
            </a:endParaRPr>
          </a:p>
          <a:p>
            <a:pPr>
              <a:lnSpc>
                <a:spcPct val="130000"/>
              </a:lnSpc>
              <a:spcBef>
                <a:spcPct val="0"/>
              </a:spcBef>
            </a:pPr>
            <a:r>
              <a:rPr kumimoji="1" lang="en-US" altLang="zh-CN" sz="2800" dirty="0">
                <a:latin typeface="黑体" panose="02010609060101010101" pitchFamily="49" charset="-122"/>
                <a:ea typeface="黑体" panose="02010609060101010101" pitchFamily="49" charset="-122"/>
              </a:rPr>
              <a:t>②</a:t>
            </a:r>
            <a:r>
              <a:rPr kumimoji="1" lang="zh-CN" altLang="en-US" sz="2800" dirty="0">
                <a:latin typeface="黑体" panose="02010609060101010101" pitchFamily="49" charset="-122"/>
                <a:ea typeface="黑体" panose="02010609060101010101" pitchFamily="49" charset="-122"/>
              </a:rPr>
              <a:t>经济：</a:t>
            </a:r>
            <a:r>
              <a:rPr kumimoji="1" lang="zh-CN" altLang="en-US" sz="2800" dirty="0">
                <a:solidFill>
                  <a:srgbClr val="FF0000"/>
                </a:solidFill>
                <a:latin typeface="黑体" panose="02010609060101010101" pitchFamily="49" charset="-122"/>
                <a:ea typeface="黑体" panose="02010609060101010101" pitchFamily="49" charset="-122"/>
              </a:rPr>
              <a:t>民族资本主义经济初步发展</a:t>
            </a:r>
          </a:p>
          <a:p>
            <a:pPr>
              <a:lnSpc>
                <a:spcPct val="130000"/>
              </a:lnSpc>
              <a:spcBef>
                <a:spcPct val="0"/>
              </a:spcBef>
            </a:pPr>
            <a:r>
              <a:rPr kumimoji="1" lang="zh-CN" altLang="en-US" sz="2800" dirty="0">
                <a:latin typeface="黑体" panose="02010609060101010101" pitchFamily="49" charset="-122"/>
                <a:ea typeface="黑体" panose="02010609060101010101" pitchFamily="49" charset="-122"/>
              </a:rPr>
              <a:t>③阶级：</a:t>
            </a:r>
            <a:r>
              <a:rPr kumimoji="1" lang="zh-CN" altLang="en-US" sz="2800" dirty="0">
                <a:solidFill>
                  <a:srgbClr val="FF0000"/>
                </a:solidFill>
                <a:latin typeface="黑体" panose="02010609060101010101" pitchFamily="49" charset="-122"/>
                <a:ea typeface="黑体" panose="02010609060101010101" pitchFamily="49" charset="-122"/>
              </a:rPr>
              <a:t>民族资产阶级</a:t>
            </a:r>
            <a:r>
              <a:rPr kumimoji="1" lang="zh-CN" altLang="en-US" sz="2800" dirty="0">
                <a:latin typeface="黑体" panose="02010609060101010101" pitchFamily="49" charset="-122"/>
                <a:ea typeface="黑体" panose="02010609060101010101" pitchFamily="49" charset="-122"/>
              </a:rPr>
              <a:t>壮大，开始登上政治舞台</a:t>
            </a:r>
          </a:p>
          <a:p>
            <a:pPr>
              <a:lnSpc>
                <a:spcPct val="130000"/>
              </a:lnSpc>
              <a:spcBef>
                <a:spcPct val="0"/>
              </a:spcBef>
            </a:pPr>
            <a:r>
              <a:rPr kumimoji="1" lang="zh-CN" altLang="en-US" sz="2800" dirty="0">
                <a:latin typeface="黑体" panose="02010609060101010101" pitchFamily="49" charset="-122"/>
                <a:ea typeface="黑体" panose="02010609060101010101" pitchFamily="49" charset="-122"/>
              </a:rPr>
              <a:t>④思想：西学进一步传播，</a:t>
            </a:r>
            <a:r>
              <a:rPr kumimoji="1" lang="zh-CN" altLang="en-US" sz="2800" dirty="0">
                <a:solidFill>
                  <a:srgbClr val="FF0000"/>
                </a:solidFill>
                <a:latin typeface="黑体" panose="02010609060101010101" pitchFamily="49" charset="-122"/>
                <a:ea typeface="黑体" panose="02010609060101010101" pitchFamily="49" charset="-122"/>
              </a:rPr>
              <a:t>早期维新思想</a:t>
            </a:r>
            <a:r>
              <a:rPr kumimoji="1" lang="zh-CN" altLang="en-US" sz="2800" dirty="0">
                <a:latin typeface="黑体" panose="02010609060101010101" pitchFamily="49" charset="-122"/>
                <a:ea typeface="黑体" panose="02010609060101010101" pitchFamily="49" charset="-122"/>
              </a:rPr>
              <a:t>的启蒙作用。</a:t>
            </a:r>
          </a:p>
        </p:txBody>
      </p:sp>
      <p:sp>
        <p:nvSpPr>
          <p:cNvPr id="8" name="文本框 7"/>
          <p:cNvSpPr txBox="1"/>
          <p:nvPr/>
        </p:nvSpPr>
        <p:spPr>
          <a:xfrm>
            <a:off x="3152737" y="3932795"/>
            <a:ext cx="6378784" cy="523220"/>
          </a:xfrm>
          <a:prstGeom prst="rect">
            <a:avLst/>
          </a:prstGeom>
          <a:noFill/>
        </p:spPr>
        <p:txBody>
          <a:bodyPr wrap="square" rtlCol="0">
            <a:spAutoFit/>
          </a:bodyPr>
          <a:lstStyle/>
          <a:p>
            <a:r>
              <a:rPr lang="zh-CN" altLang="en-US" sz="2800" dirty="0" smtClean="0">
                <a:latin typeface="黑体" panose="02010609060101010101" pitchFamily="49" charset="-122"/>
                <a:ea typeface="黑体" panose="02010609060101010101" pitchFamily="49" charset="-122"/>
              </a:rPr>
              <a:t>康有为、梁启超、谭嗣同、严复</a:t>
            </a:r>
            <a:endParaRPr lang="zh-CN" altLang="en-US" sz="2800" dirty="0">
              <a:latin typeface="黑体" panose="02010609060101010101" pitchFamily="49" charset="-122"/>
              <a:ea typeface="黑体" panose="02010609060101010101" pitchFamily="49" charset="-122"/>
            </a:endParaRPr>
          </a:p>
        </p:txBody>
      </p:sp>
      <p:sp>
        <p:nvSpPr>
          <p:cNvPr id="9" name="Rectangle 4"/>
          <p:cNvSpPr>
            <a:spLocks noChangeArrowheads="1"/>
          </p:cNvSpPr>
          <p:nvPr/>
        </p:nvSpPr>
        <p:spPr bwMode="auto">
          <a:xfrm>
            <a:off x="1330247" y="4644388"/>
            <a:ext cx="1980029" cy="523220"/>
          </a:xfrm>
          <a:prstGeom prst="rect">
            <a:avLst/>
          </a:prstGeom>
          <a:noFill/>
          <a:extLst/>
        </p:spPr>
        <p:txBody>
          <a:bodyPr wrap="square" rtlCol="0">
            <a:spAutoFit/>
          </a:bodyPr>
          <a:lstStyle/>
          <a:p>
            <a:r>
              <a:rPr lang="zh-CN" altLang="en-US" sz="2800" dirty="0">
                <a:solidFill>
                  <a:srgbClr val="0000FF"/>
                </a:solidFill>
                <a:latin typeface="黑体" panose="02010609060101010101" pitchFamily="49" charset="-122"/>
                <a:ea typeface="黑体" panose="02010609060101010101" pitchFamily="49" charset="-122"/>
              </a:rPr>
              <a:t>（</a:t>
            </a:r>
            <a:r>
              <a:rPr lang="en-US" altLang="zh-CN" sz="2800" dirty="0">
                <a:solidFill>
                  <a:srgbClr val="0000FF"/>
                </a:solidFill>
                <a:latin typeface="黑体" panose="02010609060101010101" pitchFamily="49" charset="-122"/>
                <a:ea typeface="黑体" panose="02010609060101010101" pitchFamily="49" charset="-122"/>
              </a:rPr>
              <a:t>4</a:t>
            </a:r>
            <a:r>
              <a:rPr lang="zh-CN" altLang="en-US" sz="2800" dirty="0">
                <a:solidFill>
                  <a:srgbClr val="0000FF"/>
                </a:solidFill>
                <a:latin typeface="黑体" panose="02010609060101010101" pitchFamily="49" charset="-122"/>
                <a:ea typeface="黑体" panose="02010609060101010101" pitchFamily="49" charset="-122"/>
              </a:rPr>
              <a:t>）实践</a:t>
            </a:r>
            <a:r>
              <a:rPr lang="zh-CN" altLang="en-US" sz="2800" dirty="0" smtClean="0">
                <a:solidFill>
                  <a:srgbClr val="0000FF"/>
                </a:solidFill>
                <a:latin typeface="黑体" panose="02010609060101010101" pitchFamily="49" charset="-122"/>
                <a:ea typeface="黑体" panose="02010609060101010101" pitchFamily="49" charset="-122"/>
              </a:rPr>
              <a:t>：</a:t>
            </a:r>
            <a:endParaRPr lang="zh-CN" altLang="en-US" sz="2800" dirty="0">
              <a:latin typeface="黑体" panose="02010609060101010101" pitchFamily="49" charset="-122"/>
              <a:ea typeface="黑体" panose="02010609060101010101" pitchFamily="49" charset="-122"/>
            </a:endParaRPr>
          </a:p>
        </p:txBody>
      </p:sp>
      <p:sp>
        <p:nvSpPr>
          <p:cNvPr id="10" name="矩形 9"/>
          <p:cNvSpPr/>
          <p:nvPr/>
        </p:nvSpPr>
        <p:spPr>
          <a:xfrm>
            <a:off x="3152737" y="4644388"/>
            <a:ext cx="8443337" cy="523220"/>
          </a:xfrm>
          <a:prstGeom prst="rect">
            <a:avLst/>
          </a:prstGeom>
          <a:noFill/>
        </p:spPr>
        <p:txBody>
          <a:bodyPr wrap="square" rtlCol="0">
            <a:spAutoFit/>
          </a:bodyPr>
          <a:lstStyle/>
          <a:p>
            <a:r>
              <a:rPr lang="zh-CN" altLang="en-US" sz="2800" dirty="0">
                <a:latin typeface="黑体" panose="02010609060101010101" pitchFamily="49" charset="-122"/>
                <a:ea typeface="黑体" panose="02010609060101010101" pitchFamily="49" charset="-122"/>
              </a:rPr>
              <a:t>序幕：公车上书  高潮：百日维新  失败：戊戌政变</a:t>
            </a:r>
          </a:p>
        </p:txBody>
      </p:sp>
    </p:spTree>
    <p:extLst>
      <p:ext uri="{BB962C8B-B14F-4D97-AF65-F5344CB8AC3E}">
        <p14:creationId xmlns:p14="http://schemas.microsoft.com/office/powerpoint/2010/main" val="2147493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523220"/>
          </a:xfrm>
          <a:prstGeom prst="rect">
            <a:avLst/>
          </a:prstGeom>
          <a:solidFill>
            <a:schemeClr val="accent2">
              <a:lumMod val="20000"/>
              <a:lumOff val="80000"/>
            </a:schemeClr>
          </a:solidFill>
        </p:spPr>
        <p:txBody>
          <a:bodyPr wrap="square">
            <a:spAutoFit/>
          </a:bodyPr>
          <a:lstStyle/>
          <a:p>
            <a:r>
              <a:rPr lang="zh-CN" altLang="en-US" sz="2800" dirty="0" smtClean="0">
                <a:solidFill>
                  <a:srgbClr val="000000"/>
                </a:solidFill>
                <a:latin typeface="黑体" panose="02010609060101010101" pitchFamily="49" charset="-122"/>
                <a:ea typeface="黑体" panose="02010609060101010101" pitchFamily="49" charset="-122"/>
              </a:rPr>
              <a:t>   五 戊戌变法</a:t>
            </a:r>
            <a:endParaRPr lang="zh-CN" altLang="en-US" sz="3000" b="1" dirty="0">
              <a:solidFill>
                <a:srgbClr val="FF0000"/>
              </a:solidFill>
              <a:latin typeface="黑体" panose="02010609060101010101" pitchFamily="49" charset="-122"/>
              <a:ea typeface="黑体" panose="02010609060101010101" pitchFamily="49" charset="-122"/>
            </a:endParaRPr>
          </a:p>
        </p:txBody>
      </p:sp>
      <p:sp>
        <p:nvSpPr>
          <p:cNvPr id="3" name="文本框 2"/>
          <p:cNvSpPr txBox="1"/>
          <p:nvPr/>
        </p:nvSpPr>
        <p:spPr>
          <a:xfrm>
            <a:off x="304799" y="523220"/>
            <a:ext cx="11707092" cy="5632311"/>
          </a:xfrm>
          <a:prstGeom prst="rect">
            <a:avLst/>
          </a:prstGeom>
          <a:noFill/>
        </p:spPr>
        <p:txBody>
          <a:bodyPr wrap="square" rtlCol="0">
            <a:spAutoFit/>
          </a:bodyPr>
          <a:lstStyle/>
          <a:p>
            <a:pPr algn="ctr">
              <a:lnSpc>
                <a:spcPct val="150000"/>
              </a:lnSpc>
            </a:pPr>
            <a:r>
              <a:rPr lang="en-US" altLang="zh-CN" sz="3000" b="1" dirty="0" smtClean="0">
                <a:latin typeface="黑体" panose="02010609060101010101" pitchFamily="49" charset="-122"/>
                <a:ea typeface="黑体" panose="02010609060101010101" pitchFamily="49" charset="-122"/>
              </a:rPr>
              <a:t>《</a:t>
            </a:r>
            <a:r>
              <a:rPr lang="zh-CN" altLang="en-US" sz="3000" b="1" dirty="0" smtClean="0">
                <a:latin typeface="黑体" panose="02010609060101010101" pitchFamily="49" charset="-122"/>
                <a:ea typeface="黑体" panose="02010609060101010101" pitchFamily="49" charset="-122"/>
              </a:rPr>
              <a:t>新学伪经考</a:t>
            </a:r>
            <a:r>
              <a:rPr lang="en-US" altLang="zh-CN" sz="3000" b="1" dirty="0" smtClean="0">
                <a:latin typeface="黑体" panose="02010609060101010101" pitchFamily="49" charset="-122"/>
                <a:ea typeface="黑体" panose="02010609060101010101" pitchFamily="49" charset="-122"/>
              </a:rPr>
              <a:t>》《</a:t>
            </a:r>
            <a:r>
              <a:rPr lang="zh-CN" altLang="en-US" sz="3000" b="1" dirty="0" smtClean="0">
                <a:latin typeface="黑体" panose="02010609060101010101" pitchFamily="49" charset="-122"/>
                <a:ea typeface="黑体" panose="02010609060101010101" pitchFamily="49" charset="-122"/>
              </a:rPr>
              <a:t>孔子改制考</a:t>
            </a:r>
            <a:r>
              <a:rPr lang="en-US" altLang="zh-CN" sz="3000" b="1" dirty="0" smtClean="0">
                <a:latin typeface="黑体" panose="02010609060101010101" pitchFamily="49" charset="-122"/>
                <a:ea typeface="黑体" panose="02010609060101010101" pitchFamily="49" charset="-122"/>
              </a:rPr>
              <a:t>》</a:t>
            </a:r>
          </a:p>
          <a:p>
            <a:pPr>
              <a:lnSpc>
                <a:spcPct val="150000"/>
              </a:lnSpc>
            </a:pPr>
            <a:r>
              <a:rPr lang="en-US" altLang="zh-CN" sz="3000" dirty="0" smtClean="0">
                <a:latin typeface="黑体" panose="02010609060101010101" pitchFamily="49" charset="-122"/>
                <a:ea typeface="黑体" panose="02010609060101010101" pitchFamily="49" charset="-122"/>
              </a:rPr>
              <a:t>   《</a:t>
            </a:r>
            <a:r>
              <a:rPr lang="zh-CN" altLang="en-US" sz="3000" dirty="0" smtClean="0">
                <a:latin typeface="黑体" panose="02010609060101010101" pitchFamily="49" charset="-122"/>
                <a:ea typeface="黑体" panose="02010609060101010101" pitchFamily="49" charset="-122"/>
              </a:rPr>
              <a:t>新学伪经考</a:t>
            </a:r>
            <a:r>
              <a:rPr lang="en-US" altLang="zh-CN" sz="3000" dirty="0" smtClean="0">
                <a:latin typeface="黑体" panose="02010609060101010101" pitchFamily="49" charset="-122"/>
                <a:ea typeface="黑体" panose="02010609060101010101" pitchFamily="49" charset="-122"/>
              </a:rPr>
              <a:t>》</a:t>
            </a:r>
            <a:r>
              <a:rPr lang="zh-CN" altLang="en-US" sz="3000" dirty="0" smtClean="0">
                <a:latin typeface="黑体" panose="02010609060101010101" pitchFamily="49" charset="-122"/>
                <a:ea typeface="黑体" panose="02010609060101010101" pitchFamily="49" charset="-122"/>
              </a:rPr>
              <a:t>认为东汉以来独尊为儒学正宗的古文经，不过是为王莽篡汉而伪造的“新学”，湮没了孔子学说的“微言大义”。</a:t>
            </a:r>
            <a:endParaRPr lang="en-US" altLang="zh-CN" sz="3000" dirty="0" smtClean="0">
              <a:latin typeface="黑体" panose="02010609060101010101" pitchFamily="49" charset="-122"/>
              <a:ea typeface="黑体" panose="02010609060101010101" pitchFamily="49" charset="-122"/>
            </a:endParaRPr>
          </a:p>
          <a:p>
            <a:pPr>
              <a:lnSpc>
                <a:spcPct val="150000"/>
              </a:lnSpc>
            </a:pPr>
            <a:r>
              <a:rPr lang="en-US" altLang="zh-CN" sz="3000" dirty="0" smtClean="0">
                <a:latin typeface="黑体" panose="02010609060101010101" pitchFamily="49" charset="-122"/>
                <a:ea typeface="黑体" panose="02010609060101010101" pitchFamily="49" charset="-122"/>
              </a:rPr>
              <a:t>   《</a:t>
            </a:r>
            <a:r>
              <a:rPr lang="zh-CN" altLang="en-US" sz="3000" dirty="0" smtClean="0">
                <a:latin typeface="黑体" panose="02010609060101010101" pitchFamily="49" charset="-122"/>
                <a:ea typeface="黑体" panose="02010609060101010101" pitchFamily="49" charset="-122"/>
              </a:rPr>
              <a:t>孔子改制考</a:t>
            </a:r>
            <a:r>
              <a:rPr lang="en-US" altLang="zh-CN" sz="3000" dirty="0" smtClean="0">
                <a:latin typeface="黑体" panose="02010609060101010101" pitchFamily="49" charset="-122"/>
                <a:ea typeface="黑体" panose="02010609060101010101" pitchFamily="49" charset="-122"/>
              </a:rPr>
              <a:t>》</a:t>
            </a:r>
            <a:r>
              <a:rPr lang="zh-CN" altLang="en-US" sz="3000" dirty="0" smtClean="0">
                <a:latin typeface="黑体" panose="02010609060101010101" pitchFamily="49" charset="-122"/>
                <a:ea typeface="黑体" panose="02010609060101010101" pitchFamily="49" charset="-122"/>
              </a:rPr>
              <a:t>遵奉孔子为托古改制的改革家。</a:t>
            </a:r>
            <a:endParaRPr lang="en-US" altLang="zh-CN" sz="3000" dirty="0" smtClean="0">
              <a:latin typeface="黑体" panose="02010609060101010101" pitchFamily="49" charset="-122"/>
              <a:ea typeface="黑体" panose="02010609060101010101" pitchFamily="49" charset="-122"/>
            </a:endParaRPr>
          </a:p>
          <a:p>
            <a:pPr>
              <a:lnSpc>
                <a:spcPct val="150000"/>
              </a:lnSpc>
            </a:pPr>
            <a:r>
              <a:rPr lang="zh-CN" altLang="en-US" sz="3000" dirty="0" smtClean="0">
                <a:latin typeface="黑体" panose="02010609060101010101" pitchFamily="49" charset="-122"/>
                <a:ea typeface="黑体" panose="02010609060101010101" pitchFamily="49" charset="-122"/>
              </a:rPr>
              <a:t>    </a:t>
            </a:r>
            <a:r>
              <a:rPr lang="zh-CN" altLang="en-US" sz="3000" dirty="0" smtClean="0">
                <a:solidFill>
                  <a:srgbClr val="FF0000"/>
                </a:solidFill>
                <a:latin typeface="黑体" panose="02010609060101010101" pitchFamily="49" charset="-122"/>
                <a:ea typeface="黑体" panose="02010609060101010101" pitchFamily="49" charset="-122"/>
              </a:rPr>
              <a:t>这</a:t>
            </a:r>
            <a:r>
              <a:rPr lang="zh-CN" altLang="en-US" sz="3000" dirty="0">
                <a:solidFill>
                  <a:srgbClr val="FF0000"/>
                </a:solidFill>
                <a:latin typeface="黑体" panose="02010609060101010101" pitchFamily="49" charset="-122"/>
                <a:ea typeface="黑体" panose="02010609060101010101" pitchFamily="49" charset="-122"/>
              </a:rPr>
              <a:t>两部</a:t>
            </a:r>
            <a:r>
              <a:rPr lang="zh-CN" altLang="en-US" sz="3000" dirty="0" smtClean="0">
                <a:solidFill>
                  <a:srgbClr val="FF0000"/>
                </a:solidFill>
                <a:latin typeface="黑体" panose="02010609060101010101" pitchFamily="49" charset="-122"/>
                <a:ea typeface="黑体" panose="02010609060101010101" pitchFamily="49" charset="-122"/>
              </a:rPr>
              <a:t>书从根本上动摇了“恪守祖训”的观念，宣传了维新变法的合理性，成为变法维新的理论基础。</a:t>
            </a:r>
            <a:endParaRPr lang="en-US" altLang="zh-CN" sz="3000" dirty="0" smtClean="0">
              <a:solidFill>
                <a:srgbClr val="FF0000"/>
              </a:solidFill>
              <a:latin typeface="黑体" panose="02010609060101010101" pitchFamily="49" charset="-122"/>
              <a:ea typeface="黑体" panose="02010609060101010101" pitchFamily="49" charset="-122"/>
            </a:endParaRPr>
          </a:p>
          <a:p>
            <a:pPr>
              <a:lnSpc>
                <a:spcPct val="150000"/>
              </a:lnSpc>
            </a:pPr>
            <a:r>
              <a:rPr lang="zh-CN" altLang="en-US" sz="3000" dirty="0" smtClean="0">
                <a:solidFill>
                  <a:srgbClr val="FF0000"/>
                </a:solidFill>
                <a:latin typeface="黑体" panose="02010609060101010101" pitchFamily="49" charset="-122"/>
                <a:ea typeface="黑体" panose="02010609060101010101" pitchFamily="49" charset="-122"/>
              </a:rPr>
              <a:t>    但从儒家经典中寻找变法依据的做法不可能从根本上动摇封建专制制度。</a:t>
            </a:r>
            <a:endParaRPr lang="zh-CN" altLang="en-US" sz="3000" dirty="0">
              <a:solidFill>
                <a:srgbClr val="FF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273198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553998"/>
          </a:xfrm>
          <a:prstGeom prst="rect">
            <a:avLst/>
          </a:prstGeom>
          <a:solidFill>
            <a:schemeClr val="accent2">
              <a:lumMod val="20000"/>
              <a:lumOff val="80000"/>
            </a:schemeClr>
          </a:solidFill>
        </p:spPr>
        <p:txBody>
          <a:bodyPr wrap="square">
            <a:spAutoFit/>
          </a:bodyPr>
          <a:lstStyle/>
          <a:p>
            <a:r>
              <a:rPr lang="zh-CN" altLang="en-US" sz="2800" dirty="0" smtClean="0">
                <a:solidFill>
                  <a:srgbClr val="000000"/>
                </a:solidFill>
                <a:latin typeface="黑体" panose="02010609060101010101" pitchFamily="49" charset="-122"/>
                <a:ea typeface="黑体" panose="02010609060101010101" pitchFamily="49" charset="-122"/>
              </a:rPr>
              <a:t>   一 开眼看世界</a:t>
            </a:r>
            <a:r>
              <a:rPr lang="en-US" altLang="zh-CN" sz="2800" dirty="0" smtClean="0">
                <a:solidFill>
                  <a:srgbClr val="000000"/>
                </a:solidFill>
                <a:latin typeface="黑体" panose="02010609060101010101" pitchFamily="49" charset="-122"/>
                <a:ea typeface="黑体" panose="02010609060101010101" pitchFamily="49" charset="-122"/>
              </a:rPr>
              <a:t>——</a:t>
            </a:r>
            <a:r>
              <a:rPr lang="zh-CN" altLang="en-US" sz="3000" b="1" dirty="0" smtClean="0">
                <a:solidFill>
                  <a:srgbClr val="FF0000"/>
                </a:solidFill>
                <a:latin typeface="黑体" panose="02010609060101010101" pitchFamily="49" charset="-122"/>
                <a:ea typeface="黑体" panose="02010609060101010101" pitchFamily="49" charset="-122"/>
              </a:rPr>
              <a:t>地主阶级抵抗派</a:t>
            </a:r>
            <a:endParaRPr lang="zh-CN" altLang="en-US" sz="3000" b="1" dirty="0">
              <a:solidFill>
                <a:srgbClr val="FF0000"/>
              </a:solidFill>
              <a:latin typeface="黑体" panose="02010609060101010101" pitchFamily="49" charset="-122"/>
              <a:ea typeface="黑体" panose="02010609060101010101" pitchFamily="49" charset="-122"/>
            </a:endParaRPr>
          </a:p>
        </p:txBody>
      </p:sp>
      <p:sp>
        <p:nvSpPr>
          <p:cNvPr id="3" name="矩形 2"/>
          <p:cNvSpPr/>
          <p:nvPr/>
        </p:nvSpPr>
        <p:spPr>
          <a:xfrm>
            <a:off x="2106703" y="610103"/>
            <a:ext cx="948225" cy="523220"/>
          </a:xfrm>
          <a:prstGeom prst="rect">
            <a:avLst/>
          </a:prstGeom>
          <a:solidFill>
            <a:srgbClr val="FFFF00"/>
          </a:solidFill>
        </p:spPr>
        <p:txBody>
          <a:bodyPr wrap="square">
            <a:spAutoFit/>
          </a:bodyPr>
          <a:lstStyle/>
          <a:p>
            <a:r>
              <a:rPr lang="zh-CN" altLang="en-US" sz="2800" dirty="0" smtClean="0">
                <a:solidFill>
                  <a:srgbClr val="FF0000"/>
                </a:solidFill>
                <a:latin typeface="黑体" panose="02010609060101010101" pitchFamily="49" charset="-122"/>
                <a:ea typeface="黑体" panose="02010609060101010101" pitchFamily="49" charset="-122"/>
              </a:rPr>
              <a:t>阶级</a:t>
            </a:r>
            <a:endParaRPr lang="en-US" altLang="zh-CN" sz="2800" dirty="0">
              <a:solidFill>
                <a:srgbClr val="FF0000"/>
              </a:solidFill>
              <a:latin typeface="黑体" panose="02010609060101010101" pitchFamily="49" charset="-122"/>
              <a:ea typeface="黑体" panose="02010609060101010101" pitchFamily="49" charset="-122"/>
            </a:endParaRPr>
          </a:p>
        </p:txBody>
      </p:sp>
      <p:sp>
        <p:nvSpPr>
          <p:cNvPr id="4" name="矩形 3"/>
          <p:cNvSpPr/>
          <p:nvPr/>
        </p:nvSpPr>
        <p:spPr>
          <a:xfrm>
            <a:off x="2106703" y="1159658"/>
            <a:ext cx="948225" cy="523220"/>
          </a:xfrm>
          <a:prstGeom prst="rect">
            <a:avLst/>
          </a:prstGeom>
          <a:solidFill>
            <a:srgbClr val="FFFF00"/>
          </a:solidFill>
        </p:spPr>
        <p:txBody>
          <a:bodyPr wrap="square">
            <a:spAutoFit/>
          </a:bodyPr>
          <a:lstStyle/>
          <a:p>
            <a:r>
              <a:rPr lang="zh-CN" altLang="en-US" sz="2800" dirty="0" smtClean="0">
                <a:solidFill>
                  <a:srgbClr val="FF0000"/>
                </a:solidFill>
                <a:latin typeface="黑体" panose="02010609060101010101" pitchFamily="49" charset="-122"/>
                <a:ea typeface="黑体" panose="02010609060101010101" pitchFamily="49" charset="-122"/>
              </a:rPr>
              <a:t>派别</a:t>
            </a:r>
            <a:endParaRPr lang="en-US" altLang="zh-CN" sz="2800" dirty="0">
              <a:solidFill>
                <a:srgbClr val="FF0000"/>
              </a:solidFill>
              <a:latin typeface="黑体" panose="02010609060101010101" pitchFamily="49" charset="-122"/>
              <a:ea typeface="黑体" panose="02010609060101010101" pitchFamily="49" charset="-122"/>
            </a:endParaRPr>
          </a:p>
        </p:txBody>
      </p:sp>
      <p:sp>
        <p:nvSpPr>
          <p:cNvPr id="5" name="矩形 4"/>
          <p:cNvSpPr/>
          <p:nvPr/>
        </p:nvSpPr>
        <p:spPr>
          <a:xfrm>
            <a:off x="1753411" y="1723068"/>
            <a:ext cx="1654809" cy="523220"/>
          </a:xfrm>
          <a:prstGeom prst="rect">
            <a:avLst/>
          </a:prstGeom>
          <a:solidFill>
            <a:srgbClr val="FFFF00"/>
          </a:solidFill>
        </p:spPr>
        <p:txBody>
          <a:bodyPr wrap="square">
            <a:spAutoFit/>
          </a:bodyPr>
          <a:lstStyle/>
          <a:p>
            <a:r>
              <a:rPr lang="zh-CN" altLang="en-US" sz="2800" dirty="0" smtClean="0">
                <a:solidFill>
                  <a:srgbClr val="FF0000"/>
                </a:solidFill>
                <a:latin typeface="黑体" panose="02010609060101010101" pitchFamily="49" charset="-122"/>
                <a:ea typeface="黑体" panose="02010609060101010101" pitchFamily="49" charset="-122"/>
              </a:rPr>
              <a:t>代表人物</a:t>
            </a:r>
            <a:endParaRPr lang="en-US" altLang="zh-CN" sz="2800" dirty="0">
              <a:solidFill>
                <a:srgbClr val="FF0000"/>
              </a:solidFill>
              <a:latin typeface="黑体" panose="02010609060101010101" pitchFamily="49" charset="-122"/>
              <a:ea typeface="黑体" panose="02010609060101010101" pitchFamily="49" charset="-122"/>
            </a:endParaRPr>
          </a:p>
        </p:txBody>
      </p:sp>
      <p:sp>
        <p:nvSpPr>
          <p:cNvPr id="6" name="矩形 5"/>
          <p:cNvSpPr/>
          <p:nvPr/>
        </p:nvSpPr>
        <p:spPr>
          <a:xfrm>
            <a:off x="1760339" y="2327107"/>
            <a:ext cx="1654807" cy="523220"/>
          </a:xfrm>
          <a:prstGeom prst="rect">
            <a:avLst/>
          </a:prstGeom>
          <a:solidFill>
            <a:srgbClr val="FFFF00"/>
          </a:solidFill>
        </p:spPr>
        <p:txBody>
          <a:bodyPr wrap="square">
            <a:spAutoFit/>
          </a:bodyPr>
          <a:lstStyle/>
          <a:p>
            <a:r>
              <a:rPr lang="zh-CN" altLang="en-US" sz="2800" dirty="0" smtClean="0">
                <a:solidFill>
                  <a:srgbClr val="FF0000"/>
                </a:solidFill>
                <a:latin typeface="黑体" panose="02010609060101010101" pitchFamily="49" charset="-122"/>
                <a:ea typeface="黑体" panose="02010609060101010101" pitchFamily="49" charset="-122"/>
              </a:rPr>
              <a:t>主要活动</a:t>
            </a:r>
            <a:endParaRPr lang="en-US" altLang="zh-CN" sz="2800" dirty="0">
              <a:solidFill>
                <a:srgbClr val="FF0000"/>
              </a:solidFill>
              <a:latin typeface="黑体" panose="02010609060101010101" pitchFamily="49" charset="-122"/>
              <a:ea typeface="黑体" panose="02010609060101010101" pitchFamily="49" charset="-122"/>
            </a:endParaRPr>
          </a:p>
        </p:txBody>
      </p:sp>
      <p:sp>
        <p:nvSpPr>
          <p:cNvPr id="7" name="矩形 6"/>
          <p:cNvSpPr/>
          <p:nvPr/>
        </p:nvSpPr>
        <p:spPr>
          <a:xfrm>
            <a:off x="1753410" y="4953080"/>
            <a:ext cx="1654807" cy="523220"/>
          </a:xfrm>
          <a:prstGeom prst="rect">
            <a:avLst/>
          </a:prstGeom>
          <a:solidFill>
            <a:srgbClr val="FFFF00"/>
          </a:solidFill>
        </p:spPr>
        <p:txBody>
          <a:bodyPr wrap="square">
            <a:spAutoFit/>
          </a:bodyPr>
          <a:lstStyle/>
          <a:p>
            <a:r>
              <a:rPr lang="zh-CN" altLang="en-US" sz="2800" dirty="0" smtClean="0">
                <a:solidFill>
                  <a:srgbClr val="FF0000"/>
                </a:solidFill>
                <a:latin typeface="黑体" panose="02010609060101010101" pitchFamily="49" charset="-122"/>
                <a:ea typeface="黑体" panose="02010609060101010101" pitchFamily="49" charset="-122"/>
              </a:rPr>
              <a:t>活动时间</a:t>
            </a:r>
            <a:endParaRPr lang="en-US" altLang="zh-CN" sz="2800" dirty="0">
              <a:solidFill>
                <a:srgbClr val="FF0000"/>
              </a:solidFill>
              <a:latin typeface="黑体" panose="02010609060101010101" pitchFamily="49" charset="-122"/>
              <a:ea typeface="黑体" panose="02010609060101010101" pitchFamily="49" charset="-122"/>
            </a:endParaRPr>
          </a:p>
        </p:txBody>
      </p:sp>
      <p:sp>
        <p:nvSpPr>
          <p:cNvPr id="8" name="矩形 7"/>
          <p:cNvSpPr/>
          <p:nvPr/>
        </p:nvSpPr>
        <p:spPr>
          <a:xfrm>
            <a:off x="1760339" y="5517865"/>
            <a:ext cx="1654807" cy="523220"/>
          </a:xfrm>
          <a:prstGeom prst="rect">
            <a:avLst/>
          </a:prstGeom>
          <a:solidFill>
            <a:srgbClr val="FFFF00"/>
          </a:solidFill>
        </p:spPr>
        <p:txBody>
          <a:bodyPr wrap="square">
            <a:spAutoFit/>
          </a:bodyPr>
          <a:lstStyle/>
          <a:p>
            <a:r>
              <a:rPr lang="zh-CN" altLang="en-US" sz="2800" dirty="0" smtClean="0">
                <a:solidFill>
                  <a:srgbClr val="FF0000"/>
                </a:solidFill>
                <a:latin typeface="黑体" panose="02010609060101010101" pitchFamily="49" charset="-122"/>
                <a:ea typeface="黑体" panose="02010609060101010101" pitchFamily="49" charset="-122"/>
              </a:rPr>
              <a:t>思想主张</a:t>
            </a:r>
            <a:endParaRPr lang="en-US" altLang="zh-CN" sz="2800" dirty="0">
              <a:solidFill>
                <a:srgbClr val="FF0000"/>
              </a:solidFill>
              <a:latin typeface="黑体" panose="02010609060101010101" pitchFamily="49" charset="-122"/>
              <a:ea typeface="黑体" panose="02010609060101010101" pitchFamily="49" charset="-122"/>
            </a:endParaRPr>
          </a:p>
        </p:txBody>
      </p:sp>
      <p:sp>
        <p:nvSpPr>
          <p:cNvPr id="9" name="矩形 8"/>
          <p:cNvSpPr/>
          <p:nvPr/>
        </p:nvSpPr>
        <p:spPr>
          <a:xfrm>
            <a:off x="2113630" y="6096505"/>
            <a:ext cx="948225" cy="523220"/>
          </a:xfrm>
          <a:prstGeom prst="rect">
            <a:avLst/>
          </a:prstGeom>
          <a:solidFill>
            <a:srgbClr val="FFFF00"/>
          </a:solidFill>
        </p:spPr>
        <p:txBody>
          <a:bodyPr wrap="square">
            <a:spAutoFit/>
          </a:bodyPr>
          <a:lstStyle/>
          <a:p>
            <a:r>
              <a:rPr lang="zh-CN" altLang="en-US" sz="2800" dirty="0" smtClean="0">
                <a:solidFill>
                  <a:srgbClr val="FF0000"/>
                </a:solidFill>
                <a:latin typeface="黑体" panose="02010609060101010101" pitchFamily="49" charset="-122"/>
                <a:ea typeface="黑体" panose="02010609060101010101" pitchFamily="49" charset="-122"/>
              </a:rPr>
              <a:t>评价</a:t>
            </a:r>
            <a:endParaRPr lang="en-US" altLang="zh-CN" sz="2800" dirty="0">
              <a:solidFill>
                <a:srgbClr val="FF0000"/>
              </a:solidFill>
              <a:latin typeface="黑体" panose="02010609060101010101" pitchFamily="49" charset="-122"/>
              <a:ea typeface="黑体" panose="02010609060101010101" pitchFamily="49" charset="-122"/>
            </a:endParaRPr>
          </a:p>
        </p:txBody>
      </p:sp>
      <p:sp>
        <p:nvSpPr>
          <p:cNvPr id="10" name="文本框 9"/>
          <p:cNvSpPr txBox="1"/>
          <p:nvPr/>
        </p:nvSpPr>
        <p:spPr>
          <a:xfrm>
            <a:off x="4419600" y="553998"/>
            <a:ext cx="1620957" cy="523220"/>
          </a:xfrm>
          <a:prstGeom prst="rect">
            <a:avLst/>
          </a:prstGeom>
          <a:noFill/>
        </p:spPr>
        <p:txBody>
          <a:bodyPr wrap="none" rtlCol="0">
            <a:spAutoFit/>
          </a:bodyPr>
          <a:lstStyle/>
          <a:p>
            <a:r>
              <a:rPr lang="zh-CN" altLang="en-US" sz="2800" dirty="0" smtClean="0">
                <a:latin typeface="黑体" panose="02010609060101010101" pitchFamily="49" charset="-122"/>
                <a:ea typeface="黑体" panose="02010609060101010101" pitchFamily="49" charset="-122"/>
              </a:rPr>
              <a:t>地主阶级</a:t>
            </a:r>
            <a:endParaRPr lang="zh-CN" altLang="en-US" sz="2800" dirty="0">
              <a:latin typeface="黑体" panose="02010609060101010101" pitchFamily="49" charset="-122"/>
              <a:ea typeface="黑体" panose="02010609060101010101" pitchFamily="49" charset="-122"/>
            </a:endParaRPr>
          </a:p>
        </p:txBody>
      </p:sp>
      <p:sp>
        <p:nvSpPr>
          <p:cNvPr id="11" name="文本框 10"/>
          <p:cNvSpPr txBox="1"/>
          <p:nvPr/>
        </p:nvSpPr>
        <p:spPr>
          <a:xfrm>
            <a:off x="4599137" y="1163756"/>
            <a:ext cx="1261884" cy="523220"/>
          </a:xfrm>
          <a:prstGeom prst="rect">
            <a:avLst/>
          </a:prstGeom>
          <a:noFill/>
        </p:spPr>
        <p:txBody>
          <a:bodyPr wrap="none" rtlCol="0">
            <a:spAutoFit/>
          </a:bodyPr>
          <a:lstStyle/>
          <a:p>
            <a:r>
              <a:rPr lang="zh-CN" altLang="en-US" sz="2800" dirty="0" smtClean="0">
                <a:latin typeface="黑体" panose="02010609060101010101" pitchFamily="49" charset="-122"/>
                <a:ea typeface="黑体" panose="02010609060101010101" pitchFamily="49" charset="-122"/>
              </a:rPr>
              <a:t>抵抗派</a:t>
            </a:r>
            <a:endParaRPr lang="zh-CN" altLang="en-US" sz="2800" dirty="0">
              <a:latin typeface="黑体" panose="02010609060101010101" pitchFamily="49" charset="-122"/>
              <a:ea typeface="黑体" panose="02010609060101010101" pitchFamily="49" charset="-122"/>
            </a:endParaRPr>
          </a:p>
        </p:txBody>
      </p:sp>
      <p:sp>
        <p:nvSpPr>
          <p:cNvPr id="12" name="文本框 11"/>
          <p:cNvSpPr txBox="1"/>
          <p:nvPr/>
        </p:nvSpPr>
        <p:spPr>
          <a:xfrm>
            <a:off x="3701373" y="1664506"/>
            <a:ext cx="5211683" cy="523220"/>
          </a:xfrm>
          <a:prstGeom prst="rect">
            <a:avLst/>
          </a:prstGeom>
          <a:noFill/>
        </p:spPr>
        <p:txBody>
          <a:bodyPr wrap="none" rtlCol="0">
            <a:spAutoFit/>
          </a:bodyPr>
          <a:lstStyle/>
          <a:p>
            <a:r>
              <a:rPr lang="zh-CN" altLang="en-US" sz="2800" dirty="0" smtClean="0">
                <a:solidFill>
                  <a:srgbClr val="FF0000"/>
                </a:solidFill>
                <a:latin typeface="黑体" panose="02010609060101010101" pitchFamily="49" charset="-122"/>
                <a:ea typeface="黑体" panose="02010609060101010101" pitchFamily="49" charset="-122"/>
              </a:rPr>
              <a:t>林则徐</a:t>
            </a:r>
            <a:r>
              <a:rPr lang="en-US" altLang="zh-CN" sz="2800" dirty="0" smtClean="0">
                <a:latin typeface="黑体" panose="02010609060101010101" pitchFamily="49" charset="-122"/>
                <a:ea typeface="黑体" panose="02010609060101010101" pitchFamily="49" charset="-122"/>
              </a:rPr>
              <a:t>——</a:t>
            </a:r>
            <a:r>
              <a:rPr lang="zh-CN" altLang="en-US" sz="2800" dirty="0" smtClean="0">
                <a:latin typeface="黑体" panose="02010609060101010101" pitchFamily="49" charset="-122"/>
                <a:ea typeface="黑体" panose="02010609060101010101" pitchFamily="49" charset="-122"/>
              </a:rPr>
              <a:t>开眼看世界的第一人</a:t>
            </a:r>
            <a:endParaRPr lang="zh-CN" altLang="en-US" sz="2800" dirty="0">
              <a:latin typeface="黑体" panose="02010609060101010101" pitchFamily="49" charset="-122"/>
              <a:ea typeface="黑体" panose="02010609060101010101" pitchFamily="49" charset="-122"/>
            </a:endParaRPr>
          </a:p>
        </p:txBody>
      </p:sp>
      <p:sp>
        <p:nvSpPr>
          <p:cNvPr id="13" name="文本框 12"/>
          <p:cNvSpPr txBox="1"/>
          <p:nvPr/>
        </p:nvSpPr>
        <p:spPr>
          <a:xfrm>
            <a:off x="3876941" y="2897758"/>
            <a:ext cx="4493538" cy="523220"/>
          </a:xfrm>
          <a:prstGeom prst="rect">
            <a:avLst/>
          </a:prstGeom>
          <a:noFill/>
        </p:spPr>
        <p:txBody>
          <a:bodyPr wrap="none" rtlCol="0">
            <a:spAutoFit/>
          </a:bodyPr>
          <a:lstStyle/>
          <a:p>
            <a:r>
              <a:rPr lang="zh-CN" altLang="en-US" sz="2800" dirty="0" smtClean="0">
                <a:solidFill>
                  <a:srgbClr val="FF0000"/>
                </a:solidFill>
                <a:latin typeface="黑体" panose="02010609060101010101" pitchFamily="49" charset="-122"/>
                <a:ea typeface="黑体" panose="02010609060101010101" pitchFamily="49" charset="-122"/>
              </a:rPr>
              <a:t>魏源</a:t>
            </a:r>
            <a:r>
              <a:rPr lang="en-US" altLang="zh-CN" sz="2800" dirty="0" smtClean="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放眼</a:t>
            </a:r>
            <a:r>
              <a:rPr lang="zh-CN" altLang="en-US" sz="2800" dirty="0" smtClean="0">
                <a:latin typeface="黑体" panose="02010609060101010101" pitchFamily="49" charset="-122"/>
                <a:ea typeface="黑体" panose="02010609060101010101" pitchFamily="49" charset="-122"/>
              </a:rPr>
              <a:t>世界的先行者</a:t>
            </a:r>
            <a:endParaRPr lang="zh-CN" altLang="en-US" sz="2800" dirty="0">
              <a:latin typeface="黑体" panose="02010609060101010101" pitchFamily="49" charset="-122"/>
              <a:ea typeface="黑体" panose="02010609060101010101" pitchFamily="49" charset="-122"/>
            </a:endParaRPr>
          </a:p>
        </p:txBody>
      </p:sp>
      <p:sp>
        <p:nvSpPr>
          <p:cNvPr id="14" name="文本框 13"/>
          <p:cNvSpPr txBox="1"/>
          <p:nvPr/>
        </p:nvSpPr>
        <p:spPr>
          <a:xfrm>
            <a:off x="3851497" y="3958612"/>
            <a:ext cx="1261884" cy="523220"/>
          </a:xfrm>
          <a:prstGeom prst="rect">
            <a:avLst/>
          </a:prstGeom>
          <a:noFill/>
        </p:spPr>
        <p:txBody>
          <a:bodyPr wrap="none" rtlCol="0">
            <a:spAutoFit/>
          </a:bodyPr>
          <a:lstStyle/>
          <a:p>
            <a:r>
              <a:rPr lang="zh-CN" altLang="en-US" sz="2800" dirty="0" smtClean="0">
                <a:solidFill>
                  <a:srgbClr val="FF0000"/>
                </a:solidFill>
                <a:latin typeface="黑体" panose="02010609060101010101" pitchFamily="49" charset="-122"/>
                <a:ea typeface="黑体" panose="02010609060101010101" pitchFamily="49" charset="-122"/>
              </a:rPr>
              <a:t>徐继畬</a:t>
            </a:r>
            <a:endParaRPr lang="zh-CN" altLang="en-US" sz="2800" dirty="0">
              <a:solidFill>
                <a:srgbClr val="FF0000"/>
              </a:solidFill>
              <a:latin typeface="黑体" panose="02010609060101010101" pitchFamily="49" charset="-122"/>
              <a:ea typeface="黑体" panose="02010609060101010101" pitchFamily="49" charset="-122"/>
            </a:endParaRPr>
          </a:p>
        </p:txBody>
      </p:sp>
      <p:sp>
        <p:nvSpPr>
          <p:cNvPr id="15" name="文本框 14"/>
          <p:cNvSpPr txBox="1"/>
          <p:nvPr/>
        </p:nvSpPr>
        <p:spPr>
          <a:xfrm>
            <a:off x="3675929" y="2270060"/>
            <a:ext cx="7035900" cy="523220"/>
          </a:xfrm>
          <a:prstGeom prst="rect">
            <a:avLst/>
          </a:prstGeom>
          <a:noFill/>
        </p:spPr>
        <p:txBody>
          <a:bodyPr wrap="none" rtlCol="0">
            <a:spAutoFit/>
          </a:bodyPr>
          <a:lstStyle/>
          <a:p>
            <a:r>
              <a:rPr lang="zh-CN" altLang="en-US" sz="2800" dirty="0" smtClean="0">
                <a:latin typeface="黑体" panose="02010609060101010101" pitchFamily="49" charset="-122"/>
                <a:ea typeface="黑体" panose="02010609060101010101" pitchFamily="49" charset="-122"/>
              </a:rPr>
              <a:t>①</a:t>
            </a:r>
            <a:r>
              <a:rPr lang="zh-CN" altLang="en-US" sz="2800" b="1" dirty="0">
                <a:latin typeface="黑体" panose="02010609060101010101" pitchFamily="49" charset="-122"/>
                <a:ea typeface="黑体" panose="02010609060101010101" pitchFamily="49" charset="-122"/>
              </a:rPr>
              <a:t>设译馆、译</a:t>
            </a:r>
            <a:r>
              <a:rPr lang="en-US" altLang="zh-CN" sz="2800" b="1" dirty="0">
                <a:latin typeface="黑体" panose="02010609060101010101" pitchFamily="49" charset="-122"/>
                <a:ea typeface="黑体" panose="02010609060101010101" pitchFamily="49" charset="-122"/>
              </a:rPr>
              <a:t>《</a:t>
            </a:r>
            <a:r>
              <a:rPr lang="zh-CN" altLang="en-US" sz="2800" b="1" dirty="0">
                <a:latin typeface="黑体" panose="02010609060101010101" pitchFamily="49" charset="-122"/>
                <a:ea typeface="黑体" panose="02010609060101010101" pitchFamily="49" charset="-122"/>
              </a:rPr>
              <a:t>各国律例</a:t>
            </a:r>
            <a:r>
              <a:rPr lang="en-US" altLang="zh-CN" sz="2800" b="1" dirty="0">
                <a:latin typeface="黑体" panose="02010609060101010101" pitchFamily="49" charset="-122"/>
                <a:ea typeface="黑体" panose="02010609060101010101" pitchFamily="49" charset="-122"/>
              </a:rPr>
              <a:t>》</a:t>
            </a:r>
            <a:r>
              <a:rPr lang="zh-CN" altLang="en-US" sz="2800" b="1" dirty="0">
                <a:latin typeface="黑体" panose="02010609060101010101" pitchFamily="49" charset="-122"/>
                <a:ea typeface="黑体" panose="02010609060101010101" pitchFamily="49" charset="-122"/>
              </a:rPr>
              <a:t>、编</a:t>
            </a:r>
            <a:r>
              <a:rPr lang="en-US" altLang="zh-CN" sz="2800" b="1" dirty="0">
                <a:latin typeface="黑体" panose="02010609060101010101" pitchFamily="49" charset="-122"/>
                <a:ea typeface="黑体" panose="02010609060101010101" pitchFamily="49" charset="-122"/>
              </a:rPr>
              <a:t>《</a:t>
            </a:r>
            <a:r>
              <a:rPr lang="zh-CN" altLang="en-US" sz="2800" b="1" dirty="0">
                <a:latin typeface="黑体" panose="02010609060101010101" pitchFamily="49" charset="-122"/>
                <a:ea typeface="黑体" panose="02010609060101010101" pitchFamily="49" charset="-122"/>
              </a:rPr>
              <a:t>四洲志</a:t>
            </a:r>
            <a:r>
              <a:rPr lang="en-US" altLang="zh-CN" sz="2800" b="1" dirty="0" smtClean="0">
                <a:latin typeface="黑体" panose="02010609060101010101" pitchFamily="49" charset="-122"/>
                <a:ea typeface="黑体" panose="02010609060101010101" pitchFamily="49" charset="-122"/>
              </a:rPr>
              <a:t>》</a:t>
            </a:r>
            <a:endParaRPr lang="en-US" altLang="zh-CN" sz="2800" b="1" dirty="0">
              <a:latin typeface="黑体" panose="02010609060101010101" pitchFamily="49" charset="-122"/>
              <a:ea typeface="黑体" panose="02010609060101010101" pitchFamily="49" charset="-122"/>
            </a:endParaRPr>
          </a:p>
        </p:txBody>
      </p:sp>
      <p:sp>
        <p:nvSpPr>
          <p:cNvPr id="16" name="文本框 15"/>
          <p:cNvSpPr txBox="1"/>
          <p:nvPr/>
        </p:nvSpPr>
        <p:spPr>
          <a:xfrm>
            <a:off x="3675929" y="3420978"/>
            <a:ext cx="6676828" cy="523220"/>
          </a:xfrm>
          <a:prstGeom prst="rect">
            <a:avLst/>
          </a:prstGeom>
          <a:noFill/>
        </p:spPr>
        <p:txBody>
          <a:bodyPr wrap="none" rtlCol="0">
            <a:spAutoFit/>
          </a:bodyPr>
          <a:lstStyle/>
          <a:p>
            <a:r>
              <a:rPr lang="zh-CN" altLang="en-US" sz="2800" b="1" dirty="0" smtClean="0">
                <a:latin typeface="黑体" panose="02010609060101010101" pitchFamily="49" charset="-122"/>
                <a:ea typeface="黑体" panose="02010609060101010101" pitchFamily="49" charset="-122"/>
              </a:rPr>
              <a:t>②</a:t>
            </a:r>
            <a:r>
              <a:rPr lang="en-US" altLang="zh-CN" sz="2800" b="1" dirty="0" smtClean="0">
                <a:latin typeface="黑体" panose="02010609060101010101" pitchFamily="49" charset="-122"/>
                <a:ea typeface="黑体" panose="02010609060101010101" pitchFamily="49" charset="-122"/>
              </a:rPr>
              <a:t>《</a:t>
            </a:r>
            <a:r>
              <a:rPr lang="zh-CN" altLang="en-US" sz="2800" b="1" dirty="0" smtClean="0">
                <a:latin typeface="黑体" panose="02010609060101010101" pitchFamily="49" charset="-122"/>
                <a:ea typeface="黑体" panose="02010609060101010101" pitchFamily="49" charset="-122"/>
              </a:rPr>
              <a:t>海国图志</a:t>
            </a:r>
            <a:r>
              <a:rPr lang="en-US" altLang="zh-CN" sz="2800" b="1" dirty="0" smtClean="0">
                <a:latin typeface="黑体" panose="02010609060101010101" pitchFamily="49" charset="-122"/>
                <a:ea typeface="黑体" panose="02010609060101010101" pitchFamily="49" charset="-122"/>
              </a:rPr>
              <a:t>》</a:t>
            </a:r>
            <a:r>
              <a:rPr lang="zh-CN" altLang="en-US" sz="2800" b="1" dirty="0" smtClean="0">
                <a:latin typeface="黑体" panose="02010609060101010101" pitchFamily="49" charset="-122"/>
                <a:ea typeface="黑体" panose="02010609060101010101" pitchFamily="49" charset="-122"/>
              </a:rPr>
              <a:t>，“师夷之长技以制夷”</a:t>
            </a:r>
            <a:endParaRPr lang="zh-CN" altLang="en-US" sz="2800" b="1" dirty="0">
              <a:latin typeface="黑体" panose="02010609060101010101" pitchFamily="49" charset="-122"/>
              <a:ea typeface="黑体" panose="02010609060101010101" pitchFamily="49" charset="-122"/>
            </a:endParaRPr>
          </a:p>
        </p:txBody>
      </p:sp>
      <p:sp>
        <p:nvSpPr>
          <p:cNvPr id="17" name="文本框 16"/>
          <p:cNvSpPr txBox="1"/>
          <p:nvPr/>
        </p:nvSpPr>
        <p:spPr>
          <a:xfrm>
            <a:off x="3675929" y="4425256"/>
            <a:ext cx="7037504" cy="523220"/>
          </a:xfrm>
          <a:prstGeom prst="rect">
            <a:avLst/>
          </a:prstGeom>
          <a:noFill/>
        </p:spPr>
        <p:txBody>
          <a:bodyPr wrap="none" rtlCol="0">
            <a:spAutoFit/>
          </a:bodyPr>
          <a:lstStyle/>
          <a:p>
            <a:r>
              <a:rPr lang="zh-CN" altLang="en-US" sz="2800" b="1" dirty="0" smtClean="0">
                <a:latin typeface="黑体" panose="02010609060101010101" pitchFamily="49" charset="-122"/>
                <a:ea typeface="黑体" panose="02010609060101010101" pitchFamily="49" charset="-122"/>
              </a:rPr>
              <a:t>③</a:t>
            </a:r>
            <a:r>
              <a:rPr lang="en-US" altLang="zh-CN" sz="2800" b="1" dirty="0" smtClean="0">
                <a:latin typeface="黑体" panose="02010609060101010101" pitchFamily="49" charset="-122"/>
                <a:ea typeface="黑体" panose="02010609060101010101" pitchFamily="49" charset="-122"/>
              </a:rPr>
              <a:t>《</a:t>
            </a:r>
            <a:r>
              <a:rPr lang="zh-CN" altLang="en-US" sz="2800" b="1" dirty="0" smtClean="0">
                <a:latin typeface="黑体" panose="02010609060101010101" pitchFamily="49" charset="-122"/>
                <a:ea typeface="黑体" panose="02010609060101010101" pitchFamily="49" charset="-122"/>
              </a:rPr>
              <a:t>瀛寰志略</a:t>
            </a:r>
            <a:r>
              <a:rPr lang="en-US" altLang="zh-CN" sz="2800" b="1" dirty="0" smtClean="0">
                <a:latin typeface="黑体" panose="02010609060101010101" pitchFamily="49" charset="-122"/>
                <a:ea typeface="黑体" panose="02010609060101010101" pitchFamily="49" charset="-122"/>
              </a:rPr>
              <a:t>》</a:t>
            </a:r>
            <a:r>
              <a:rPr lang="zh-CN" altLang="en-US" sz="2800" b="1" dirty="0" smtClean="0">
                <a:latin typeface="黑体" panose="02010609060101010101" pitchFamily="49" charset="-122"/>
                <a:ea typeface="黑体" panose="02010609060101010101" pitchFamily="49" charset="-122"/>
              </a:rPr>
              <a:t>：近代第一部世界地理著作</a:t>
            </a:r>
            <a:endParaRPr lang="zh-CN" altLang="en-US" sz="2800" b="1" dirty="0">
              <a:latin typeface="黑体" panose="02010609060101010101" pitchFamily="49" charset="-122"/>
              <a:ea typeface="黑体" panose="02010609060101010101" pitchFamily="49" charset="-122"/>
            </a:endParaRPr>
          </a:p>
        </p:txBody>
      </p:sp>
      <p:sp>
        <p:nvSpPr>
          <p:cNvPr id="18" name="矩形 17"/>
          <p:cNvSpPr/>
          <p:nvPr/>
        </p:nvSpPr>
        <p:spPr>
          <a:xfrm>
            <a:off x="3732401" y="5024914"/>
            <a:ext cx="3110147" cy="523220"/>
          </a:xfrm>
          <a:prstGeom prst="rect">
            <a:avLst/>
          </a:prstGeom>
        </p:spPr>
        <p:txBody>
          <a:bodyPr wrap="none">
            <a:spAutoFit/>
          </a:bodyPr>
          <a:lstStyle/>
          <a:p>
            <a:r>
              <a:rPr lang="en-US" altLang="zh-CN" sz="2800" b="1" dirty="0">
                <a:solidFill>
                  <a:srgbClr val="FF0000"/>
                </a:solidFill>
                <a:latin typeface="Arial" panose="020B0604020202020204" pitchFamily="34" charset="0"/>
                <a:ea typeface="黑体" panose="02010609060101010101" pitchFamily="49" charset="-122"/>
              </a:rPr>
              <a:t>19</a:t>
            </a:r>
            <a:r>
              <a:rPr lang="zh-CN" altLang="en-US" sz="2800" b="1" dirty="0">
                <a:solidFill>
                  <a:srgbClr val="FF0000"/>
                </a:solidFill>
                <a:latin typeface="Arial" panose="020B0604020202020204" pitchFamily="34" charset="0"/>
                <a:ea typeface="黑体" panose="02010609060101010101" pitchFamily="49" charset="-122"/>
              </a:rPr>
              <a:t>世纪四五十年代</a:t>
            </a:r>
            <a:endParaRPr lang="zh-CN" altLang="en-US" sz="2800" dirty="0"/>
          </a:p>
        </p:txBody>
      </p:sp>
    </p:spTree>
    <p:extLst>
      <p:ext uri="{BB962C8B-B14F-4D97-AF65-F5344CB8AC3E}">
        <p14:creationId xmlns:p14="http://schemas.microsoft.com/office/powerpoint/2010/main" val="2396153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p:bldP spid="1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a:spLocks noChangeArrowheads="1"/>
          </p:cNvSpPr>
          <p:nvPr/>
        </p:nvSpPr>
        <p:spPr bwMode="auto">
          <a:xfrm>
            <a:off x="802661" y="720339"/>
            <a:ext cx="10586678" cy="5401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lnSpc>
                <a:spcPct val="115000"/>
              </a:lnSpc>
            </a:pPr>
            <a:r>
              <a:rPr lang="zh-CN" altLang="en-US" sz="3000" b="1" dirty="0">
                <a:latin typeface="黑体" panose="02010609060101010101" pitchFamily="49" charset="-122"/>
                <a:ea typeface="黑体" panose="02010609060101010101" pitchFamily="49" charset="-122"/>
                <a:sym typeface="宋体" panose="02010600030101010101" pitchFamily="2" charset="-122"/>
              </a:rPr>
              <a:t>变法</a:t>
            </a:r>
            <a:r>
              <a:rPr lang="zh-CN" altLang="en-US" sz="3000" b="1" dirty="0" smtClean="0">
                <a:latin typeface="黑体" panose="02010609060101010101" pitchFamily="49" charset="-122"/>
                <a:ea typeface="黑体" panose="02010609060101010101" pitchFamily="49" charset="-122"/>
                <a:sym typeface="宋体" panose="02010600030101010101" pitchFamily="2" charset="-122"/>
              </a:rPr>
              <a:t>主要活动及内容</a:t>
            </a:r>
            <a:endParaRPr lang="zh-CN" altLang="en-US" sz="3000" dirty="0">
              <a:latin typeface="楷体" panose="02010609060101010101" pitchFamily="49" charset="-122"/>
              <a:ea typeface="楷体" panose="02010609060101010101" pitchFamily="49" charset="-122"/>
              <a:sym typeface="宋体" panose="02010600030101010101" pitchFamily="2" charset="-122"/>
            </a:endParaRPr>
          </a:p>
          <a:p>
            <a:pPr algn="just">
              <a:lnSpc>
                <a:spcPct val="115000"/>
              </a:lnSpc>
            </a:pPr>
            <a:r>
              <a:rPr lang="zh-CN" altLang="en-US" sz="3000" dirty="0">
                <a:solidFill>
                  <a:srgbClr val="FF0000"/>
                </a:solidFill>
                <a:latin typeface="黑体" panose="02010609060101010101" pitchFamily="49" charset="-122"/>
                <a:ea typeface="黑体" panose="02010609060101010101" pitchFamily="49" charset="-122"/>
                <a:sym typeface="宋体" panose="02010600030101010101" pitchFamily="2" charset="-122"/>
              </a:rPr>
              <a:t>一、教育方面：</a:t>
            </a:r>
            <a:endParaRPr lang="zh-CN" altLang="en-US" sz="3000" dirty="0">
              <a:solidFill>
                <a:srgbClr val="FF0000"/>
              </a:solidFill>
              <a:latin typeface="黑体" panose="02010609060101010101" pitchFamily="49" charset="-122"/>
              <a:ea typeface="黑体" panose="02010609060101010101" pitchFamily="49" charset="-122"/>
            </a:endParaRPr>
          </a:p>
          <a:p>
            <a:pPr algn="just">
              <a:lnSpc>
                <a:spcPct val="115000"/>
              </a:lnSpc>
            </a:pPr>
            <a:r>
              <a:rPr lang="zh-CN" altLang="en-US" sz="3000" dirty="0" smtClean="0">
                <a:latin typeface="黑体" panose="02010609060101010101" pitchFamily="49" charset="-122"/>
                <a:ea typeface="黑体" panose="02010609060101010101" pitchFamily="49" charset="-122"/>
                <a:sym typeface="宋体" panose="02010600030101010101" pitchFamily="2" charset="-122"/>
              </a:rPr>
              <a:t>     废</a:t>
            </a:r>
            <a:r>
              <a:rPr lang="zh-CN" altLang="en-US" sz="3000" dirty="0">
                <a:latin typeface="黑体" panose="02010609060101010101" pitchFamily="49" charset="-122"/>
                <a:ea typeface="黑体" panose="02010609060101010101" pitchFamily="49" charset="-122"/>
                <a:sym typeface="宋体" panose="02010600030101010101" pitchFamily="2" charset="-122"/>
              </a:rPr>
              <a:t>八股改试策论；设立京师大学堂、各省设立新式学堂</a:t>
            </a:r>
            <a:endParaRPr lang="zh-CN" altLang="en-US" sz="3000" dirty="0">
              <a:latin typeface="黑体" panose="02010609060101010101" pitchFamily="49" charset="-122"/>
              <a:ea typeface="黑体" panose="02010609060101010101" pitchFamily="49" charset="-122"/>
            </a:endParaRPr>
          </a:p>
          <a:p>
            <a:pPr algn="just">
              <a:lnSpc>
                <a:spcPct val="115000"/>
              </a:lnSpc>
            </a:pPr>
            <a:r>
              <a:rPr lang="zh-CN" altLang="en-US" sz="3000" dirty="0">
                <a:solidFill>
                  <a:srgbClr val="FF0000"/>
                </a:solidFill>
                <a:latin typeface="黑体" panose="02010609060101010101" pitchFamily="49" charset="-122"/>
                <a:ea typeface="黑体" panose="02010609060101010101" pitchFamily="49" charset="-122"/>
                <a:sym typeface="宋体" panose="02010600030101010101" pitchFamily="2" charset="-122"/>
              </a:rPr>
              <a:t>二、行政管理：</a:t>
            </a:r>
            <a:endParaRPr lang="zh-CN" altLang="en-US" sz="3000" dirty="0">
              <a:solidFill>
                <a:srgbClr val="FF0000"/>
              </a:solidFill>
              <a:latin typeface="黑体" panose="02010609060101010101" pitchFamily="49" charset="-122"/>
              <a:ea typeface="黑体" panose="02010609060101010101" pitchFamily="49" charset="-122"/>
            </a:endParaRPr>
          </a:p>
          <a:p>
            <a:pPr algn="just">
              <a:lnSpc>
                <a:spcPct val="115000"/>
              </a:lnSpc>
            </a:pPr>
            <a:r>
              <a:rPr lang="zh-CN" altLang="en-US" sz="3000" dirty="0" smtClean="0">
                <a:latin typeface="黑体" panose="02010609060101010101" pitchFamily="49" charset="-122"/>
                <a:ea typeface="黑体" panose="02010609060101010101" pitchFamily="49" charset="-122"/>
                <a:sym typeface="宋体" panose="02010600030101010101" pitchFamily="2" charset="-122"/>
              </a:rPr>
              <a:t>     裁撒</a:t>
            </a:r>
            <a:r>
              <a:rPr lang="zh-CN" altLang="en-US" sz="3000" dirty="0">
                <a:latin typeface="黑体" panose="02010609060101010101" pitchFamily="49" charset="-122"/>
                <a:ea typeface="黑体" panose="02010609060101010101" pitchFamily="49" charset="-122"/>
                <a:sym typeface="宋体" panose="02010600030101010101" pitchFamily="2" charset="-122"/>
              </a:rPr>
              <a:t>冗员和不必要的机构 ；允许官民上书言事；</a:t>
            </a:r>
            <a:endParaRPr lang="zh-CN" altLang="en-US" sz="3000" dirty="0">
              <a:latin typeface="黑体" panose="02010609060101010101" pitchFamily="49" charset="-122"/>
              <a:ea typeface="黑体" panose="02010609060101010101" pitchFamily="49" charset="-122"/>
            </a:endParaRPr>
          </a:p>
          <a:p>
            <a:pPr algn="just">
              <a:lnSpc>
                <a:spcPct val="115000"/>
              </a:lnSpc>
            </a:pPr>
            <a:r>
              <a:rPr lang="zh-CN" altLang="en-US" sz="3000" dirty="0">
                <a:solidFill>
                  <a:srgbClr val="FF0000"/>
                </a:solidFill>
                <a:latin typeface="黑体" panose="02010609060101010101" pitchFamily="49" charset="-122"/>
                <a:ea typeface="黑体" panose="02010609060101010101" pitchFamily="49" charset="-122"/>
                <a:sym typeface="宋体" panose="02010600030101010101" pitchFamily="2" charset="-122"/>
              </a:rPr>
              <a:t>三、工业方面：</a:t>
            </a:r>
            <a:endParaRPr lang="zh-CN" altLang="en-US" sz="3000" dirty="0">
              <a:solidFill>
                <a:srgbClr val="FF0000"/>
              </a:solidFill>
              <a:latin typeface="黑体" panose="02010609060101010101" pitchFamily="49" charset="-122"/>
              <a:ea typeface="黑体" panose="02010609060101010101" pitchFamily="49" charset="-122"/>
            </a:endParaRPr>
          </a:p>
          <a:p>
            <a:pPr algn="just">
              <a:lnSpc>
                <a:spcPct val="115000"/>
              </a:lnSpc>
            </a:pPr>
            <a:r>
              <a:rPr lang="zh-CN" altLang="en-US" sz="3000" dirty="0" smtClean="0">
                <a:latin typeface="黑体" panose="02010609060101010101" pitchFamily="49" charset="-122"/>
                <a:ea typeface="黑体" panose="02010609060101010101" pitchFamily="49" charset="-122"/>
                <a:sym typeface="宋体" panose="02010600030101010101" pitchFamily="2" charset="-122"/>
              </a:rPr>
              <a:t>     建设</a:t>
            </a:r>
            <a:r>
              <a:rPr lang="zh-CN" altLang="en-US" sz="3000" dirty="0">
                <a:latin typeface="黑体" panose="02010609060101010101" pitchFamily="49" charset="-122"/>
                <a:ea typeface="黑体" panose="02010609060101010101" pitchFamily="49" charset="-122"/>
                <a:sym typeface="宋体" panose="02010600030101010101" pitchFamily="2" charset="-122"/>
              </a:rPr>
              <a:t>铁路、发展农工商、奖励发明</a:t>
            </a:r>
            <a:endParaRPr lang="zh-CN" altLang="en-US" sz="3000" dirty="0">
              <a:latin typeface="黑体" panose="02010609060101010101" pitchFamily="49" charset="-122"/>
              <a:ea typeface="黑体" panose="02010609060101010101" pitchFamily="49" charset="-122"/>
            </a:endParaRPr>
          </a:p>
          <a:p>
            <a:pPr algn="just">
              <a:lnSpc>
                <a:spcPct val="115000"/>
              </a:lnSpc>
            </a:pPr>
            <a:r>
              <a:rPr lang="zh-CN" altLang="en-US" sz="3000" dirty="0">
                <a:solidFill>
                  <a:srgbClr val="FF0000"/>
                </a:solidFill>
                <a:latin typeface="黑体" panose="02010609060101010101" pitchFamily="49" charset="-122"/>
                <a:ea typeface="黑体" panose="02010609060101010101" pitchFamily="49" charset="-122"/>
                <a:sym typeface="宋体" panose="02010600030101010101" pitchFamily="2" charset="-122"/>
              </a:rPr>
              <a:t>四、其他方面：</a:t>
            </a:r>
            <a:endParaRPr lang="zh-CN" altLang="en-US" sz="3000" dirty="0">
              <a:solidFill>
                <a:srgbClr val="FF0000"/>
              </a:solidFill>
              <a:latin typeface="黑体" panose="02010609060101010101" pitchFamily="49" charset="-122"/>
              <a:ea typeface="黑体" panose="02010609060101010101" pitchFamily="49" charset="-122"/>
            </a:endParaRPr>
          </a:p>
          <a:p>
            <a:pPr algn="just">
              <a:lnSpc>
                <a:spcPct val="115000"/>
              </a:lnSpc>
            </a:pPr>
            <a:r>
              <a:rPr lang="zh-CN" altLang="en-US" sz="3000" dirty="0" smtClean="0">
                <a:latin typeface="黑体" panose="02010609060101010101" pitchFamily="49" charset="-122"/>
                <a:ea typeface="黑体" panose="02010609060101010101" pitchFamily="49" charset="-122"/>
                <a:sym typeface="宋体" panose="02010600030101010101" pitchFamily="2" charset="-122"/>
              </a:rPr>
              <a:t>     高级</a:t>
            </a:r>
            <a:r>
              <a:rPr lang="zh-CN" altLang="en-US" sz="3000" dirty="0">
                <a:latin typeface="黑体" panose="02010609060101010101" pitchFamily="49" charset="-122"/>
                <a:ea typeface="黑体" panose="02010609060101010101" pitchFamily="49" charset="-122"/>
                <a:sym typeface="宋体" panose="02010600030101010101" pitchFamily="2" charset="-122"/>
              </a:rPr>
              <a:t>官员游历外国、改进和简化</a:t>
            </a:r>
            <a:r>
              <a:rPr lang="zh-CN" altLang="en-US" sz="3000" dirty="0" smtClean="0">
                <a:latin typeface="黑体" panose="02010609060101010101" pitchFamily="49" charset="-122"/>
                <a:ea typeface="黑体" panose="02010609060101010101" pitchFamily="49" charset="-122"/>
                <a:sym typeface="宋体" panose="02010600030101010101" pitchFamily="2" charset="-122"/>
              </a:rPr>
              <a:t>法规，建立新式军队 </a:t>
            </a:r>
            <a:endParaRPr lang="zh-CN" altLang="en-US" sz="3000" dirty="0">
              <a:latin typeface="黑体" panose="02010609060101010101" pitchFamily="49" charset="-122"/>
              <a:ea typeface="黑体" panose="02010609060101010101" pitchFamily="49" charset="-122"/>
            </a:endParaRPr>
          </a:p>
          <a:p>
            <a:pPr algn="r">
              <a:lnSpc>
                <a:spcPct val="115000"/>
              </a:lnSpc>
            </a:pPr>
            <a:r>
              <a:rPr lang="en-US" altLang="zh-CN" sz="3000" dirty="0">
                <a:sym typeface="宋体" panose="02010600030101010101" pitchFamily="2" charset="-122"/>
              </a:rPr>
              <a:t>——</a:t>
            </a:r>
            <a:r>
              <a:rPr lang="zh-CN" altLang="en-US" sz="3000" dirty="0">
                <a:sym typeface="宋体" panose="02010600030101010101" pitchFamily="2" charset="-122"/>
              </a:rPr>
              <a:t>根据徐中约</a:t>
            </a:r>
            <a:r>
              <a:rPr lang="en-US" altLang="zh-CN" sz="3000" dirty="0">
                <a:sym typeface="宋体" panose="02010600030101010101" pitchFamily="2" charset="-122"/>
              </a:rPr>
              <a:t>《</a:t>
            </a:r>
            <a:r>
              <a:rPr lang="zh-CN" altLang="en-US" sz="3000" dirty="0">
                <a:sym typeface="宋体" panose="02010600030101010101" pitchFamily="2" charset="-122"/>
              </a:rPr>
              <a:t>中国近代史</a:t>
            </a:r>
            <a:r>
              <a:rPr lang="en-US" altLang="zh-CN" sz="3000" dirty="0">
                <a:sym typeface="宋体" panose="02010600030101010101" pitchFamily="2" charset="-122"/>
              </a:rPr>
              <a:t>》</a:t>
            </a:r>
            <a:r>
              <a:rPr lang="zh-CN" altLang="en-US" sz="3000" dirty="0">
                <a:sym typeface="宋体" panose="02010600030101010101" pitchFamily="2" charset="-122"/>
              </a:rPr>
              <a:t>内容整理</a:t>
            </a:r>
          </a:p>
        </p:txBody>
      </p:sp>
      <p:sp>
        <p:nvSpPr>
          <p:cNvPr id="4" name="矩形 3"/>
          <p:cNvSpPr/>
          <p:nvPr/>
        </p:nvSpPr>
        <p:spPr>
          <a:xfrm>
            <a:off x="0" y="0"/>
            <a:ext cx="12192000" cy="523220"/>
          </a:xfrm>
          <a:prstGeom prst="rect">
            <a:avLst/>
          </a:prstGeom>
          <a:solidFill>
            <a:schemeClr val="accent2">
              <a:lumMod val="20000"/>
              <a:lumOff val="80000"/>
            </a:schemeClr>
          </a:solidFill>
        </p:spPr>
        <p:txBody>
          <a:bodyPr wrap="square">
            <a:spAutoFit/>
          </a:bodyPr>
          <a:lstStyle/>
          <a:p>
            <a:r>
              <a:rPr lang="zh-CN" altLang="en-US" sz="2800" dirty="0" smtClean="0">
                <a:solidFill>
                  <a:srgbClr val="000000"/>
                </a:solidFill>
                <a:latin typeface="黑体" panose="02010609060101010101" pitchFamily="49" charset="-122"/>
                <a:ea typeface="黑体" panose="02010609060101010101" pitchFamily="49" charset="-122"/>
              </a:rPr>
              <a:t>   五 戊戌变法</a:t>
            </a:r>
            <a:endParaRPr lang="zh-CN" altLang="en-US" sz="3000" b="1" dirty="0">
              <a:solidFill>
                <a:srgbClr val="FF0000"/>
              </a:solidFill>
              <a:latin typeface="黑体" panose="02010609060101010101" pitchFamily="49" charset="-122"/>
              <a:ea typeface="黑体" panose="02010609060101010101" pitchFamily="49" charset="-122"/>
            </a:endParaRPr>
          </a:p>
        </p:txBody>
      </p:sp>
      <p:sp>
        <p:nvSpPr>
          <p:cNvPr id="5" name="矩形 4"/>
          <p:cNvSpPr/>
          <p:nvPr/>
        </p:nvSpPr>
        <p:spPr>
          <a:xfrm>
            <a:off x="3401806" y="2249935"/>
            <a:ext cx="8480785" cy="612000"/>
          </a:xfrm>
          <a:prstGeom prst="rect">
            <a:avLst/>
          </a:prstGeom>
          <a:solidFill>
            <a:schemeClr val="accent4">
              <a:lumMod val="20000"/>
              <a:lumOff val="80000"/>
            </a:schemeClr>
          </a:solidFill>
          <a:ln w="38100" cap="flat" cmpd="sng">
            <a:solidFill>
              <a:srgbClr val="008000"/>
            </a:solidFill>
            <a:prstDash val="solid"/>
            <a:miter/>
            <a:headEnd type="none" w="med" len="med"/>
            <a:tailEnd type="none" w="med" len="med"/>
          </a:ln>
        </p:spPr>
        <p:txBody>
          <a:bodyPr wrap="square" anchor="ctr" anchorCtr="0">
            <a:spAutoFit/>
          </a:bodyPr>
          <a:lstStyle/>
          <a:p>
            <a:pPr eaLnBrk="1" hangingPunct="1"/>
            <a:r>
              <a:rPr lang="zh-CN" altLang="en-US" sz="2800" b="1" dirty="0">
                <a:latin typeface="楷体_GB2312" panose="02010609030101010101" pitchFamily="49" charset="-122"/>
                <a:ea typeface="楷体_GB2312" panose="02010609030101010101" pitchFamily="49" charset="-122"/>
              </a:rPr>
              <a:t>给民族资产阶级提供参政可能，打击了封建官僚制度</a:t>
            </a:r>
          </a:p>
        </p:txBody>
      </p:sp>
      <p:sp>
        <p:nvSpPr>
          <p:cNvPr id="6" name="矩形 5"/>
          <p:cNvSpPr/>
          <p:nvPr/>
        </p:nvSpPr>
        <p:spPr>
          <a:xfrm>
            <a:off x="3401807" y="3375514"/>
            <a:ext cx="4301322" cy="612000"/>
          </a:xfrm>
          <a:prstGeom prst="rect">
            <a:avLst/>
          </a:prstGeom>
          <a:solidFill>
            <a:schemeClr val="accent4">
              <a:lumMod val="20000"/>
              <a:lumOff val="80000"/>
            </a:schemeClr>
          </a:solidFill>
          <a:ln w="38100" cap="flat" cmpd="sng">
            <a:solidFill>
              <a:srgbClr val="008000"/>
            </a:solidFill>
            <a:prstDash val="solid"/>
            <a:miter/>
            <a:headEnd type="none" w="med" len="med"/>
            <a:tailEnd type="none" w="med" len="med"/>
          </a:ln>
        </p:spPr>
        <p:txBody>
          <a:bodyPr wrap="square" anchor="ctr" anchorCtr="0">
            <a:spAutoFit/>
          </a:bodyPr>
          <a:lstStyle/>
          <a:p>
            <a:pPr eaLnBrk="1" hangingPunct="1"/>
            <a:r>
              <a:rPr lang="zh-CN" altLang="en-US" sz="2800" b="1" dirty="0">
                <a:latin typeface="楷体_GB2312" panose="02010609030101010101" pitchFamily="49" charset="-122"/>
                <a:ea typeface="楷体_GB2312" panose="02010609030101010101" pitchFamily="49" charset="-122"/>
              </a:rPr>
              <a:t>有利于民族资本主义发展 </a:t>
            </a:r>
          </a:p>
        </p:txBody>
      </p:sp>
      <p:sp>
        <p:nvSpPr>
          <p:cNvPr id="7" name="矩形 6"/>
          <p:cNvSpPr/>
          <p:nvPr/>
        </p:nvSpPr>
        <p:spPr>
          <a:xfrm>
            <a:off x="3401806" y="1295091"/>
            <a:ext cx="7034272" cy="612000"/>
          </a:xfrm>
          <a:prstGeom prst="rect">
            <a:avLst/>
          </a:prstGeom>
          <a:solidFill>
            <a:schemeClr val="accent4">
              <a:lumMod val="20000"/>
              <a:lumOff val="80000"/>
            </a:schemeClr>
          </a:solidFill>
          <a:ln w="38100" cap="flat" cmpd="sng">
            <a:solidFill>
              <a:srgbClr val="008000"/>
            </a:solidFill>
            <a:prstDash val="solid"/>
            <a:miter/>
            <a:headEnd type="none" w="med" len="med"/>
            <a:tailEnd type="none" w="med" len="med"/>
          </a:ln>
        </p:spPr>
        <p:txBody>
          <a:bodyPr wrap="square" anchor="ctr" anchorCtr="0">
            <a:spAutoFit/>
          </a:bodyPr>
          <a:lstStyle/>
          <a:p>
            <a:pPr eaLnBrk="1" hangingPunct="1"/>
            <a:r>
              <a:rPr lang="zh-CN" altLang="en-US" sz="2800" b="1" dirty="0">
                <a:latin typeface="楷体_GB2312" panose="02010609030101010101" pitchFamily="49" charset="-122"/>
                <a:ea typeface="楷体_GB2312" panose="02010609030101010101" pitchFamily="49" charset="-122"/>
              </a:rPr>
              <a:t>培养维新人才、有利于先进科学文化的传播</a:t>
            </a:r>
          </a:p>
        </p:txBody>
      </p:sp>
      <p:sp>
        <p:nvSpPr>
          <p:cNvPr id="8" name="矩形 7"/>
          <p:cNvSpPr/>
          <p:nvPr/>
        </p:nvSpPr>
        <p:spPr>
          <a:xfrm>
            <a:off x="3401807" y="4439314"/>
            <a:ext cx="6836704" cy="612000"/>
          </a:xfrm>
          <a:prstGeom prst="rect">
            <a:avLst/>
          </a:prstGeom>
          <a:solidFill>
            <a:schemeClr val="accent4">
              <a:lumMod val="20000"/>
              <a:lumOff val="80000"/>
            </a:schemeClr>
          </a:solidFill>
          <a:ln w="38100" cap="flat" cmpd="sng">
            <a:solidFill>
              <a:srgbClr val="008000"/>
            </a:solidFill>
            <a:prstDash val="solid"/>
            <a:miter/>
            <a:headEnd type="none" w="med" len="med"/>
            <a:tailEnd type="none" w="med" len="med"/>
          </a:ln>
        </p:spPr>
        <p:txBody>
          <a:bodyPr wrap="square" anchor="ctr" anchorCtr="0">
            <a:spAutoFit/>
          </a:bodyPr>
          <a:lstStyle/>
          <a:p>
            <a:pPr eaLnBrk="1" hangingPunct="1"/>
            <a:r>
              <a:rPr lang="zh-CN" altLang="en-US" sz="2800" b="1" dirty="0">
                <a:latin typeface="楷体_GB2312" panose="02010609030101010101" pitchFamily="49" charset="-122"/>
                <a:ea typeface="楷体_GB2312" panose="02010609030101010101" pitchFamily="49" charset="-122"/>
              </a:rPr>
              <a:t>有利于加强军队战斗力，促进军事近代化</a:t>
            </a:r>
          </a:p>
        </p:txBody>
      </p:sp>
      <p:sp>
        <p:nvSpPr>
          <p:cNvPr id="9" name="矩形 8"/>
          <p:cNvSpPr/>
          <p:nvPr/>
        </p:nvSpPr>
        <p:spPr>
          <a:xfrm>
            <a:off x="9178698" y="3791154"/>
            <a:ext cx="2702497" cy="824841"/>
          </a:xfrm>
          <a:prstGeom prst="rect">
            <a:avLst/>
          </a:prstGeom>
          <a:solidFill>
            <a:schemeClr val="accent4">
              <a:lumMod val="20000"/>
              <a:lumOff val="80000"/>
            </a:schemeClr>
          </a:solidFill>
          <a:ln w="38100" cap="flat" cmpd="sng">
            <a:solidFill>
              <a:srgbClr val="0000FF"/>
            </a:solidFill>
            <a:prstDash val="solid"/>
            <a:miter/>
            <a:headEnd type="none" w="med" len="med"/>
            <a:tailEnd type="none" w="med" len="med"/>
          </a:ln>
        </p:spPr>
        <p:txBody>
          <a:bodyPr wrap="square" anchor="ctr" anchorCtr="0">
            <a:spAutoFit/>
          </a:bodyPr>
          <a:lstStyle/>
          <a:p>
            <a:pPr eaLnBrk="1" hangingPunct="1">
              <a:lnSpc>
                <a:spcPct val="85000"/>
              </a:lnSpc>
            </a:pPr>
            <a:r>
              <a:rPr lang="zh-CN" altLang="en-US" sz="2800" b="1" dirty="0">
                <a:solidFill>
                  <a:srgbClr val="0000FF"/>
                </a:solidFill>
                <a:latin typeface="黑体" panose="02010609060101010101" pitchFamily="49" charset="-122"/>
                <a:ea typeface="黑体" panose="02010609060101010101" pitchFamily="49" charset="-122"/>
              </a:rPr>
              <a:t>没有触动到封建土地所有制</a:t>
            </a:r>
            <a:r>
              <a:rPr lang="zh-CN" altLang="en-US" sz="2800" b="1" dirty="0">
                <a:solidFill>
                  <a:srgbClr val="0033CC"/>
                </a:solidFill>
                <a:latin typeface="黑体" panose="02010609060101010101" pitchFamily="49" charset="-122"/>
                <a:ea typeface="黑体" panose="02010609060101010101" pitchFamily="49" charset="-122"/>
              </a:rPr>
              <a:t> </a:t>
            </a:r>
          </a:p>
        </p:txBody>
      </p:sp>
      <p:sp>
        <p:nvSpPr>
          <p:cNvPr id="10" name="矩形 9"/>
          <p:cNvSpPr/>
          <p:nvPr/>
        </p:nvSpPr>
        <p:spPr>
          <a:xfrm>
            <a:off x="8933468" y="2901314"/>
            <a:ext cx="3168985" cy="824841"/>
          </a:xfrm>
          <a:prstGeom prst="rect">
            <a:avLst/>
          </a:prstGeom>
          <a:solidFill>
            <a:schemeClr val="accent4">
              <a:lumMod val="20000"/>
              <a:lumOff val="80000"/>
            </a:schemeClr>
          </a:solidFill>
          <a:ln w="38100" cap="flat" cmpd="sng">
            <a:solidFill>
              <a:srgbClr val="0000FF"/>
            </a:solidFill>
            <a:prstDash val="solid"/>
            <a:miter/>
            <a:headEnd type="none" w="med" len="med"/>
            <a:tailEnd type="none" w="med" len="med"/>
          </a:ln>
        </p:spPr>
        <p:txBody>
          <a:bodyPr wrap="square" anchor="ctr" anchorCtr="0">
            <a:spAutoFit/>
          </a:bodyPr>
          <a:lstStyle/>
          <a:p>
            <a:pPr algn="ctr" eaLnBrk="1" hangingPunct="1">
              <a:lnSpc>
                <a:spcPct val="85000"/>
              </a:lnSpc>
            </a:pPr>
            <a:r>
              <a:rPr lang="zh-CN" altLang="en-US" sz="2800" b="1" dirty="0">
                <a:solidFill>
                  <a:srgbClr val="0000FF"/>
                </a:solidFill>
                <a:latin typeface="黑体" panose="02010609060101010101" pitchFamily="49" charset="-122"/>
                <a:ea typeface="黑体" panose="02010609060101010101" pitchFamily="49" charset="-122"/>
              </a:rPr>
              <a:t>没有涉及实行君主立宪等政治主张</a:t>
            </a:r>
            <a:r>
              <a:rPr lang="zh-CN" altLang="en-US" sz="2800" b="1" dirty="0">
                <a:solidFill>
                  <a:srgbClr val="0033CC"/>
                </a:solidFill>
                <a:latin typeface="黑体" panose="02010609060101010101" pitchFamily="49" charset="-122"/>
                <a:ea typeface="黑体" panose="02010609060101010101" pitchFamily="49" charset="-122"/>
              </a:rPr>
              <a:t> </a:t>
            </a:r>
          </a:p>
        </p:txBody>
      </p:sp>
    </p:spTree>
    <p:extLst>
      <p:ext uri="{BB962C8B-B14F-4D97-AF65-F5344CB8AC3E}">
        <p14:creationId xmlns:p14="http://schemas.microsoft.com/office/powerpoint/2010/main" val="490203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523220"/>
          </a:xfrm>
          <a:prstGeom prst="rect">
            <a:avLst/>
          </a:prstGeom>
          <a:solidFill>
            <a:schemeClr val="accent2">
              <a:lumMod val="20000"/>
              <a:lumOff val="80000"/>
            </a:schemeClr>
          </a:solidFill>
        </p:spPr>
        <p:txBody>
          <a:bodyPr wrap="square">
            <a:spAutoFit/>
          </a:bodyPr>
          <a:lstStyle/>
          <a:p>
            <a:r>
              <a:rPr lang="zh-CN" altLang="en-US" sz="2800" dirty="0" smtClean="0">
                <a:solidFill>
                  <a:srgbClr val="000000"/>
                </a:solidFill>
                <a:latin typeface="黑体" panose="02010609060101010101" pitchFamily="49" charset="-122"/>
                <a:ea typeface="黑体" panose="02010609060101010101" pitchFamily="49" charset="-122"/>
              </a:rPr>
              <a:t>   五 戊戌变法</a:t>
            </a:r>
            <a:endParaRPr lang="zh-CN" altLang="en-US" sz="3000" b="1" dirty="0">
              <a:solidFill>
                <a:srgbClr val="FF0000"/>
              </a:solidFill>
              <a:latin typeface="黑体" panose="02010609060101010101" pitchFamily="49" charset="-122"/>
              <a:ea typeface="黑体" panose="02010609060101010101" pitchFamily="49" charset="-122"/>
            </a:endParaRPr>
          </a:p>
        </p:txBody>
      </p:sp>
      <p:sp>
        <p:nvSpPr>
          <p:cNvPr id="3" name="Rectangle 9"/>
          <p:cNvSpPr>
            <a:spLocks noChangeArrowheads="1"/>
          </p:cNvSpPr>
          <p:nvPr/>
        </p:nvSpPr>
        <p:spPr bwMode="auto">
          <a:xfrm>
            <a:off x="838560" y="508197"/>
            <a:ext cx="8713787"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tx2"/>
              </a:buClr>
              <a:buSzPct val="85000"/>
              <a:buFont typeface="Wingdings" panose="05000000000000000000" pitchFamily="2" charset="2"/>
              <a:buChar char="Ø"/>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95000"/>
              <a:buFont typeface="Wingdings 2" panose="05020102010507070707" pitchFamily="18" charset="2"/>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90000"/>
              <a:buFont typeface="Wingdings" panose="05000000000000000000" pitchFamily="2" charset="2"/>
              <a:buChar char="Ø"/>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Font typeface="Wingdings 2" panose="05020102010507070707" pitchFamily="18"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Font typeface="Wingdings 2" panose="05020102010507070707" pitchFamily="18"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Font typeface="Wingdings 2" panose="05020102010507070707" pitchFamily="18"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Font typeface="Wingdings 2" panose="05020102010507070707" pitchFamily="18"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Font typeface="Wingdings 2" panose="05020102010507070707" pitchFamily="18" charset="2"/>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50000"/>
              </a:lnSpc>
              <a:spcBef>
                <a:spcPct val="0"/>
              </a:spcBef>
              <a:buClrTx/>
              <a:buFontTx/>
              <a:buNone/>
            </a:pPr>
            <a:r>
              <a:rPr lang="zh-CN" altLang="en-US" sz="2800" dirty="0">
                <a:solidFill>
                  <a:srgbClr val="FF0000"/>
                </a:solidFill>
                <a:latin typeface="黑体" panose="02010609060101010101" pitchFamily="49" charset="-122"/>
                <a:ea typeface="黑体" panose="02010609060101010101" pitchFamily="49" charset="-122"/>
              </a:rPr>
              <a:t>失败原因：</a:t>
            </a:r>
            <a:br>
              <a:rPr lang="zh-CN" altLang="en-US" sz="2800" dirty="0">
                <a:solidFill>
                  <a:srgbClr val="FF0000"/>
                </a:solidFill>
                <a:latin typeface="黑体" panose="02010609060101010101" pitchFamily="49" charset="-122"/>
                <a:ea typeface="黑体" panose="02010609060101010101" pitchFamily="49" charset="-122"/>
              </a:rPr>
            </a:br>
            <a:r>
              <a:rPr lang="zh-CN" altLang="en-US" sz="2800" dirty="0" smtClean="0">
                <a:solidFill>
                  <a:srgbClr val="FF0000"/>
                </a:solidFill>
                <a:latin typeface="黑体" panose="02010609060101010101" pitchFamily="49" charset="-122"/>
                <a:ea typeface="黑体" panose="02010609060101010101" pitchFamily="49" charset="-122"/>
              </a:rPr>
              <a:t>   </a:t>
            </a:r>
            <a:r>
              <a:rPr lang="en-US" altLang="zh-CN" sz="2800" dirty="0" smtClean="0">
                <a:latin typeface="黑体" panose="02010609060101010101" pitchFamily="49" charset="-122"/>
                <a:ea typeface="黑体" panose="02010609060101010101" pitchFamily="49" charset="-122"/>
              </a:rPr>
              <a:t>1</a:t>
            </a:r>
            <a:r>
              <a:rPr lang="zh-CN" altLang="en-US" sz="2800" dirty="0">
                <a:latin typeface="黑体" panose="02010609060101010101" pitchFamily="49" charset="-122"/>
                <a:ea typeface="黑体" panose="02010609060101010101" pitchFamily="49" charset="-122"/>
              </a:rPr>
              <a:t>）封建顽固势力力量强大</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客观原因）</a:t>
            </a:r>
            <a:br>
              <a:rPr lang="zh-CN" altLang="en-US" sz="2800" dirty="0">
                <a:latin typeface="黑体" panose="02010609060101010101" pitchFamily="49" charset="-122"/>
                <a:ea typeface="黑体" panose="02010609060101010101" pitchFamily="49" charset="-122"/>
              </a:rPr>
            </a:br>
            <a:r>
              <a:rPr lang="zh-CN" altLang="en-US" sz="2800" dirty="0" smtClean="0">
                <a:latin typeface="黑体" panose="02010609060101010101" pitchFamily="49" charset="-122"/>
                <a:ea typeface="黑体" panose="02010609060101010101" pitchFamily="49" charset="-122"/>
              </a:rPr>
              <a:t>   </a:t>
            </a:r>
            <a:r>
              <a:rPr lang="en-US" altLang="zh-CN" sz="2800" dirty="0" smtClean="0">
                <a:latin typeface="黑体" panose="02010609060101010101" pitchFamily="49" charset="-122"/>
                <a:ea typeface="黑体" panose="02010609060101010101" pitchFamily="49" charset="-122"/>
              </a:rPr>
              <a:t>2</a:t>
            </a:r>
            <a:r>
              <a:rPr lang="zh-CN" altLang="en-US" sz="2800" dirty="0">
                <a:latin typeface="黑体" panose="02010609060101010101" pitchFamily="49" charset="-122"/>
                <a:ea typeface="黑体" panose="02010609060101010101" pitchFamily="49" charset="-122"/>
              </a:rPr>
              <a:t>）民族资产阶级软弱性、妥协性</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根本原因</a:t>
            </a:r>
            <a:r>
              <a:rPr lang="en-US" altLang="zh-CN" sz="2800" dirty="0" smtClean="0">
                <a:latin typeface="黑体" panose="02010609060101010101" pitchFamily="49" charset="-122"/>
                <a:ea typeface="黑体" panose="02010609060101010101" pitchFamily="49" charset="-122"/>
              </a:rPr>
              <a:t>)</a:t>
            </a:r>
          </a:p>
          <a:p>
            <a:pPr eaLnBrk="1" hangingPunct="1">
              <a:lnSpc>
                <a:spcPct val="150000"/>
              </a:lnSpc>
              <a:spcBef>
                <a:spcPct val="0"/>
              </a:spcBef>
              <a:buClrTx/>
              <a:buFontTx/>
              <a:buNone/>
            </a:pPr>
            <a:r>
              <a:rPr lang="en-US" altLang="zh-CN" sz="2800" dirty="0">
                <a:latin typeface="黑体" panose="02010609060101010101" pitchFamily="49" charset="-122"/>
                <a:ea typeface="黑体" panose="02010609060101010101" pitchFamily="49" charset="-122"/>
              </a:rPr>
              <a:t> </a:t>
            </a:r>
            <a:r>
              <a:rPr lang="en-US" altLang="zh-CN" sz="2800" dirty="0" smtClean="0">
                <a:latin typeface="黑体" panose="02010609060101010101" pitchFamily="49" charset="-122"/>
                <a:ea typeface="黑体" panose="02010609060101010101" pitchFamily="49" charset="-122"/>
              </a:rPr>
              <a:t>  3</a:t>
            </a:r>
            <a:r>
              <a:rPr lang="zh-CN" altLang="en-US" sz="2800" dirty="0" smtClean="0">
                <a:latin typeface="黑体" panose="02010609060101010101" pitchFamily="49" charset="-122"/>
                <a:ea typeface="黑体" panose="02010609060101010101" pitchFamily="49" charset="-122"/>
              </a:rPr>
              <a:t>）具体原因：</a:t>
            </a:r>
            <a:endParaRPr lang="en-US" altLang="zh-CN" sz="2800" dirty="0">
              <a:latin typeface="黑体" panose="02010609060101010101" pitchFamily="49" charset="-122"/>
              <a:ea typeface="黑体" panose="02010609060101010101" pitchFamily="49" charset="-122"/>
            </a:endParaRPr>
          </a:p>
        </p:txBody>
      </p:sp>
      <p:sp>
        <p:nvSpPr>
          <p:cNvPr id="4" name="Text Box 32"/>
          <p:cNvSpPr txBox="1">
            <a:spLocks noChangeArrowheads="1"/>
          </p:cNvSpPr>
          <p:nvPr/>
        </p:nvSpPr>
        <p:spPr bwMode="auto">
          <a:xfrm>
            <a:off x="125726" y="3185853"/>
            <a:ext cx="2092036" cy="523875"/>
          </a:xfrm>
          <a:prstGeom prst="rect">
            <a:avLst/>
          </a:prstGeom>
          <a:noFill/>
          <a:ln>
            <a:noFill/>
          </a:ln>
          <a:extLst>
            <a:ext uri="{909E8E84-426E-40DD-AFC4-6F175D3DCCD1}">
              <a14:hiddenFill xmlns:a14="http://schemas.microsoft.com/office/drawing/2010/main">
                <a:solidFill>
                  <a:srgbClr val="0000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r>
              <a:rPr lang="zh-CN" altLang="en-US" sz="2800" dirty="0" smtClean="0">
                <a:solidFill>
                  <a:srgbClr val="0000FF"/>
                </a:solidFill>
                <a:latin typeface="黑体" panose="02010609060101010101" pitchFamily="49" charset="-122"/>
                <a:ea typeface="黑体" panose="02010609060101010101" pitchFamily="49" charset="-122"/>
              </a:rPr>
              <a:t>（</a:t>
            </a:r>
            <a:r>
              <a:rPr lang="en-US" altLang="zh-CN" sz="2800" dirty="0">
                <a:solidFill>
                  <a:srgbClr val="0000FF"/>
                </a:solidFill>
                <a:latin typeface="黑体" panose="02010609060101010101" pitchFamily="49" charset="-122"/>
                <a:ea typeface="黑体" panose="02010609060101010101" pitchFamily="49" charset="-122"/>
              </a:rPr>
              <a:t>5</a:t>
            </a:r>
            <a:r>
              <a:rPr lang="zh-CN" altLang="en-US" sz="2800" dirty="0" smtClean="0">
                <a:solidFill>
                  <a:srgbClr val="0000FF"/>
                </a:solidFill>
                <a:latin typeface="黑体" panose="02010609060101010101" pitchFamily="49" charset="-122"/>
                <a:ea typeface="黑体" panose="02010609060101010101" pitchFamily="49" charset="-122"/>
              </a:rPr>
              <a:t>）意义：</a:t>
            </a:r>
          </a:p>
        </p:txBody>
      </p:sp>
      <p:sp>
        <p:nvSpPr>
          <p:cNvPr id="5" name="Text Box 32"/>
          <p:cNvSpPr txBox="1">
            <a:spLocks noChangeArrowheads="1"/>
          </p:cNvSpPr>
          <p:nvPr/>
        </p:nvSpPr>
        <p:spPr bwMode="auto">
          <a:xfrm>
            <a:off x="890387" y="3900378"/>
            <a:ext cx="10383624" cy="523220"/>
          </a:xfrm>
          <a:prstGeom prst="rect">
            <a:avLst/>
          </a:prstGeom>
          <a:noFill/>
          <a:ln>
            <a:noFill/>
          </a:ln>
          <a:extLst>
            <a:ext uri="{909E8E84-426E-40DD-AFC4-6F175D3DCCD1}">
              <a14:hiddenFill xmlns:a14="http://schemas.microsoft.com/office/drawing/2010/main">
                <a:solidFill>
                  <a:srgbClr val="0000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defRPr/>
            </a:pPr>
            <a:r>
              <a:rPr lang="en-US" altLang="zh-CN" sz="2800" dirty="0" smtClean="0">
                <a:solidFill>
                  <a:srgbClr val="FF0000"/>
                </a:solidFill>
                <a:latin typeface="黑体" panose="02010609060101010101" pitchFamily="49" charset="-122"/>
                <a:ea typeface="黑体" panose="02010609060101010101" pitchFamily="49" charset="-122"/>
              </a:rPr>
              <a:t>1)</a:t>
            </a:r>
            <a:r>
              <a:rPr lang="zh-CN" altLang="en-US" sz="2800" dirty="0" smtClean="0">
                <a:solidFill>
                  <a:srgbClr val="FF0000"/>
                </a:solidFill>
                <a:latin typeface="黑体" panose="02010609060101010101" pitchFamily="49" charset="-122"/>
                <a:ea typeface="黑体" panose="02010609060101010101" pitchFamily="49" charset="-122"/>
              </a:rPr>
              <a:t>政治上：资产阶级政治改革运动</a:t>
            </a:r>
            <a:r>
              <a:rPr lang="zh-CN" altLang="en-US" sz="2800" dirty="0" smtClean="0">
                <a:latin typeface="黑体" panose="02010609060101010101" pitchFamily="49" charset="-122"/>
                <a:ea typeface="黑体" panose="02010609060101010101" pitchFamily="49" charset="-122"/>
              </a:rPr>
              <a:t>，推动了</a:t>
            </a:r>
            <a:r>
              <a:rPr lang="zh-CN" altLang="en-US" sz="2800" dirty="0" smtClean="0">
                <a:solidFill>
                  <a:srgbClr val="FF0000"/>
                </a:solidFill>
                <a:latin typeface="黑体" panose="02010609060101010101" pitchFamily="49" charset="-122"/>
                <a:ea typeface="黑体" panose="02010609060101010101" pitchFamily="49" charset="-122"/>
              </a:rPr>
              <a:t>政治</a:t>
            </a:r>
            <a:r>
              <a:rPr lang="zh-CN" altLang="en-US" sz="2800" dirty="0">
                <a:solidFill>
                  <a:srgbClr val="FF0000"/>
                </a:solidFill>
                <a:latin typeface="黑体" panose="02010609060101010101" pitchFamily="49" charset="-122"/>
                <a:ea typeface="黑体" panose="02010609060101010101" pitchFamily="49" charset="-122"/>
              </a:rPr>
              <a:t>民主化</a:t>
            </a:r>
            <a:endParaRPr lang="zh-CN" altLang="en-US" sz="2800" dirty="0" smtClean="0">
              <a:solidFill>
                <a:srgbClr val="FF0000"/>
              </a:solidFill>
              <a:latin typeface="黑体" panose="02010609060101010101" pitchFamily="49" charset="-122"/>
              <a:ea typeface="黑体" panose="02010609060101010101" pitchFamily="49" charset="-122"/>
            </a:endParaRPr>
          </a:p>
        </p:txBody>
      </p:sp>
      <p:sp>
        <p:nvSpPr>
          <p:cNvPr id="6" name="Text Box 32"/>
          <p:cNvSpPr txBox="1">
            <a:spLocks noChangeArrowheads="1"/>
          </p:cNvSpPr>
          <p:nvPr/>
        </p:nvSpPr>
        <p:spPr bwMode="auto">
          <a:xfrm>
            <a:off x="899770" y="5088835"/>
            <a:ext cx="10115114" cy="523220"/>
          </a:xfrm>
          <a:prstGeom prst="rect">
            <a:avLst/>
          </a:prstGeom>
          <a:noFill/>
          <a:ln>
            <a:noFill/>
          </a:ln>
          <a:extLst>
            <a:ext uri="{909E8E84-426E-40DD-AFC4-6F175D3DCCD1}">
              <a14:hiddenFill xmlns:a14="http://schemas.microsoft.com/office/drawing/2010/main">
                <a:solidFill>
                  <a:srgbClr val="0000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defRPr/>
            </a:pPr>
            <a:r>
              <a:rPr lang="en-US" altLang="zh-CN" sz="2800" dirty="0" smtClean="0">
                <a:solidFill>
                  <a:srgbClr val="FF0000"/>
                </a:solidFill>
                <a:latin typeface="黑体" panose="02010609060101010101" pitchFamily="49" charset="-122"/>
                <a:ea typeface="黑体" panose="02010609060101010101" pitchFamily="49" charset="-122"/>
              </a:rPr>
              <a:t>3)</a:t>
            </a:r>
            <a:r>
              <a:rPr lang="zh-CN" altLang="en-US" sz="2800" dirty="0" smtClean="0">
                <a:solidFill>
                  <a:srgbClr val="FF0000"/>
                </a:solidFill>
                <a:latin typeface="黑体" panose="02010609060101010101" pitchFamily="49" charset="-122"/>
                <a:ea typeface="黑体" panose="02010609060101010101" pitchFamily="49" charset="-122"/>
              </a:rPr>
              <a:t>思想文化上：</a:t>
            </a:r>
            <a:r>
              <a:rPr lang="zh-CN" altLang="en-US" sz="2800" dirty="0" smtClean="0">
                <a:latin typeface="黑体" panose="02010609060101010101" pitchFamily="49" charset="-122"/>
                <a:ea typeface="黑体" panose="02010609060101010101" pitchFamily="49" charset="-122"/>
              </a:rPr>
              <a:t>是一次思想解放运动，</a:t>
            </a:r>
            <a:r>
              <a:rPr lang="zh-CN" altLang="en-US" sz="2800" dirty="0" smtClean="0">
                <a:solidFill>
                  <a:srgbClr val="FF0000"/>
                </a:solidFill>
                <a:latin typeface="黑体" panose="02010609060101010101" pitchFamily="49" charset="-122"/>
                <a:ea typeface="黑体" panose="02010609060101010101" pitchFamily="49" charset="-122"/>
              </a:rPr>
              <a:t>起到了思想启蒙作用</a:t>
            </a:r>
          </a:p>
        </p:txBody>
      </p:sp>
      <p:sp>
        <p:nvSpPr>
          <p:cNvPr id="7" name="Text Box 32"/>
          <p:cNvSpPr txBox="1">
            <a:spLocks noChangeArrowheads="1"/>
          </p:cNvSpPr>
          <p:nvPr/>
        </p:nvSpPr>
        <p:spPr bwMode="auto">
          <a:xfrm>
            <a:off x="907849" y="4501915"/>
            <a:ext cx="9967985" cy="523220"/>
          </a:xfrm>
          <a:prstGeom prst="rect">
            <a:avLst/>
          </a:prstGeom>
          <a:noFill/>
          <a:ln>
            <a:noFill/>
          </a:ln>
          <a:extLst>
            <a:ext uri="{909E8E84-426E-40DD-AFC4-6F175D3DCCD1}">
              <a14:hiddenFill xmlns:a14="http://schemas.microsoft.com/office/drawing/2010/main">
                <a:solidFill>
                  <a:srgbClr val="0000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defRPr/>
            </a:pPr>
            <a:r>
              <a:rPr lang="en-US" altLang="zh-CN" sz="2800" dirty="0" smtClean="0">
                <a:solidFill>
                  <a:srgbClr val="FF0000"/>
                </a:solidFill>
                <a:latin typeface="黑体" panose="02010609060101010101" pitchFamily="49" charset="-122"/>
                <a:ea typeface="黑体" panose="02010609060101010101" pitchFamily="49" charset="-122"/>
              </a:rPr>
              <a:t>2)</a:t>
            </a:r>
            <a:r>
              <a:rPr lang="zh-CN" altLang="en-US" sz="2800" dirty="0" smtClean="0">
                <a:solidFill>
                  <a:srgbClr val="FF0000"/>
                </a:solidFill>
                <a:latin typeface="黑体" panose="02010609060101010101" pitchFamily="49" charset="-122"/>
                <a:ea typeface="黑体" panose="02010609060101010101" pitchFamily="49" charset="-122"/>
              </a:rPr>
              <a:t>经济上：推动民族资本主义经济发展</a:t>
            </a:r>
            <a:r>
              <a:rPr lang="zh-CN" altLang="en-US" sz="2800" dirty="0" smtClean="0">
                <a:latin typeface="黑体" panose="02010609060101010101" pitchFamily="49" charset="-122"/>
                <a:ea typeface="黑体" panose="02010609060101010101" pitchFamily="49" charset="-122"/>
              </a:rPr>
              <a:t>，推动了中国</a:t>
            </a:r>
            <a:r>
              <a:rPr lang="zh-CN" altLang="en-US" sz="2800" dirty="0" smtClean="0">
                <a:solidFill>
                  <a:srgbClr val="FF0000"/>
                </a:solidFill>
                <a:latin typeface="黑体" panose="02010609060101010101" pitchFamily="49" charset="-122"/>
                <a:ea typeface="黑体" panose="02010609060101010101" pitchFamily="49" charset="-122"/>
              </a:rPr>
              <a:t>工业化</a:t>
            </a:r>
            <a:r>
              <a:rPr lang="zh-CN" altLang="en-US" sz="2800" dirty="0" smtClean="0">
                <a:latin typeface="黑体" panose="02010609060101010101" pitchFamily="49" charset="-122"/>
                <a:ea typeface="黑体" panose="02010609060101010101" pitchFamily="49" charset="-122"/>
              </a:rPr>
              <a:t>。</a:t>
            </a:r>
          </a:p>
        </p:txBody>
      </p:sp>
      <p:sp>
        <p:nvSpPr>
          <p:cNvPr id="8" name="矩形 7"/>
          <p:cNvSpPr/>
          <p:nvPr/>
        </p:nvSpPr>
        <p:spPr>
          <a:xfrm>
            <a:off x="935559" y="5730330"/>
            <a:ext cx="10041549" cy="523220"/>
          </a:xfrm>
          <a:prstGeom prst="rect">
            <a:avLst/>
          </a:prstGeom>
        </p:spPr>
        <p:txBody>
          <a:bodyPr wrap="square">
            <a:spAutoFit/>
          </a:bodyPr>
          <a:lstStyle/>
          <a:p>
            <a:r>
              <a:rPr lang="en-US" altLang="zh-CN" sz="2800" dirty="0">
                <a:solidFill>
                  <a:srgbClr val="FF0000"/>
                </a:solidFill>
                <a:latin typeface="黑体" panose="02010609060101010101" pitchFamily="49" charset="-122"/>
                <a:ea typeface="黑体" panose="02010609060101010101" pitchFamily="49" charset="-122"/>
              </a:rPr>
              <a:t>4</a:t>
            </a:r>
            <a:r>
              <a:rPr lang="en-US" altLang="zh-CN" sz="2800" dirty="0" smtClean="0">
                <a:solidFill>
                  <a:srgbClr val="FF0000"/>
                </a:solidFill>
                <a:latin typeface="黑体" panose="02010609060101010101" pitchFamily="49" charset="-122"/>
                <a:ea typeface="黑体" panose="02010609060101010101" pitchFamily="49" charset="-122"/>
              </a:rPr>
              <a:t>)</a:t>
            </a:r>
            <a:r>
              <a:rPr lang="zh-CN" altLang="en-US" sz="2800" dirty="0" smtClean="0">
                <a:solidFill>
                  <a:srgbClr val="FF0000"/>
                </a:solidFill>
                <a:latin typeface="黑体" panose="02010609060101010101" pitchFamily="49" charset="-122"/>
                <a:ea typeface="黑体" panose="02010609060101010101" pitchFamily="49" charset="-122"/>
              </a:rPr>
              <a:t>社会上：推动了社会风气改革</a:t>
            </a:r>
            <a:endParaRPr lang="zh-CN" altLang="en-US" sz="2800" dirty="0">
              <a:solidFill>
                <a:srgbClr val="FF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4264701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523220"/>
          </a:xfrm>
          <a:prstGeom prst="rect">
            <a:avLst/>
          </a:prstGeom>
          <a:solidFill>
            <a:schemeClr val="accent2">
              <a:lumMod val="20000"/>
              <a:lumOff val="80000"/>
            </a:schemeClr>
          </a:solidFill>
        </p:spPr>
        <p:txBody>
          <a:bodyPr wrap="square">
            <a:spAutoFit/>
          </a:bodyPr>
          <a:lstStyle/>
          <a:p>
            <a:r>
              <a:rPr lang="zh-CN" altLang="en-US" sz="2800" dirty="0" smtClean="0">
                <a:solidFill>
                  <a:srgbClr val="000000"/>
                </a:solidFill>
                <a:latin typeface="黑体" panose="02010609060101010101" pitchFamily="49" charset="-122"/>
                <a:ea typeface="黑体" panose="02010609060101010101" pitchFamily="49" charset="-122"/>
              </a:rPr>
              <a:t>   五 戊戌变法</a:t>
            </a:r>
            <a:endParaRPr lang="zh-CN" altLang="en-US" sz="3000" b="1" dirty="0">
              <a:solidFill>
                <a:srgbClr val="FF0000"/>
              </a:solidFill>
              <a:latin typeface="黑体" panose="02010609060101010101" pitchFamily="49" charset="-122"/>
              <a:ea typeface="黑体" panose="02010609060101010101" pitchFamily="49" charset="-122"/>
            </a:endParaRPr>
          </a:p>
        </p:txBody>
      </p:sp>
      <p:sp>
        <p:nvSpPr>
          <p:cNvPr id="3" name="文本框 2"/>
          <p:cNvSpPr txBox="1"/>
          <p:nvPr/>
        </p:nvSpPr>
        <p:spPr>
          <a:xfrm>
            <a:off x="244476" y="1169929"/>
            <a:ext cx="11767416" cy="5262979"/>
          </a:xfrm>
          <a:prstGeom prst="rect">
            <a:avLst/>
          </a:prstGeom>
          <a:noFill/>
        </p:spPr>
        <p:txBody>
          <a:bodyPr wrap="square">
            <a:spAutoFit/>
          </a:bodyPr>
          <a:lstStyle/>
          <a:p>
            <a:pPr>
              <a:buClr>
                <a:srgbClr val="9E0C0E"/>
              </a:buClr>
            </a:pPr>
            <a:r>
              <a:rPr lang="en-US" altLang="zh-CN" sz="2800" b="1" dirty="0">
                <a:solidFill>
                  <a:srgbClr val="FF0000"/>
                </a:solidFill>
                <a:latin typeface="黑体" panose="02010609060101010101" pitchFamily="49" charset="-122"/>
                <a:ea typeface="黑体" panose="02010609060101010101" pitchFamily="49" charset="-122"/>
              </a:rPr>
              <a:t>(1)</a:t>
            </a:r>
            <a:r>
              <a:rPr lang="zh-CN" altLang="en-US" sz="2800" b="1" dirty="0">
                <a:solidFill>
                  <a:srgbClr val="FF0000"/>
                </a:solidFill>
                <a:latin typeface="黑体" panose="02010609060101010101" pitchFamily="49" charset="-122"/>
                <a:ea typeface="黑体" panose="02010609060101010101" pitchFamily="49" charset="-122"/>
              </a:rPr>
              <a:t>性质</a:t>
            </a:r>
            <a:r>
              <a:rPr lang="zh-CN" altLang="en-US" sz="2800" dirty="0">
                <a:solidFill>
                  <a:srgbClr val="FF0000"/>
                </a:solidFill>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工业文明冲击下的近代化政治民主运动。</a:t>
            </a:r>
          </a:p>
          <a:p>
            <a:pPr>
              <a:buClr>
                <a:srgbClr val="9E0C0E"/>
              </a:buClr>
            </a:pPr>
            <a:r>
              <a:rPr lang="en-US" altLang="zh-CN" sz="2800" b="1" dirty="0">
                <a:solidFill>
                  <a:srgbClr val="FF0000"/>
                </a:solidFill>
                <a:latin typeface="黑体" panose="02010609060101010101" pitchFamily="49" charset="-122"/>
                <a:ea typeface="黑体" panose="02010609060101010101" pitchFamily="49" charset="-122"/>
              </a:rPr>
              <a:t>(2)</a:t>
            </a:r>
            <a:r>
              <a:rPr lang="zh-CN" altLang="en-US" sz="2800" b="1" dirty="0">
                <a:solidFill>
                  <a:srgbClr val="FF0000"/>
                </a:solidFill>
                <a:latin typeface="黑体" panose="02010609060101010101" pitchFamily="49" charset="-122"/>
                <a:ea typeface="黑体" panose="02010609060101010101" pitchFamily="49" charset="-122"/>
              </a:rPr>
              <a:t>历史意义</a:t>
            </a:r>
          </a:p>
          <a:p>
            <a:pPr marL="342900" indent="-342900">
              <a:buClr>
                <a:srgbClr val="9E0C0E"/>
              </a:buClr>
              <a:buFont typeface="Wingdings" panose="05000000000000000000" pitchFamily="2" charset="2"/>
              <a:buChar char="u"/>
            </a:pPr>
            <a:r>
              <a:rPr lang="zh-CN" altLang="en-US" sz="2800" b="1" dirty="0">
                <a:latin typeface="黑体" panose="02010609060101010101" pitchFamily="49" charset="-122"/>
                <a:ea typeface="黑体" panose="02010609060101010101" pitchFamily="49" charset="-122"/>
              </a:rPr>
              <a:t>爱国性：</a:t>
            </a:r>
            <a:r>
              <a:rPr lang="zh-CN" altLang="en-US" sz="2800" dirty="0">
                <a:latin typeface="黑体" panose="02010609060101010101" pitchFamily="49" charset="-122"/>
                <a:ea typeface="黑体" panose="02010609060101010101" pitchFamily="49" charset="-122"/>
              </a:rPr>
              <a:t>戊戌变法是一场政治改良运动，在中华民族遭遇空前危机的情况下，维新派以变法图强、救亡图存为目标，表现出强烈的爱国热情。</a:t>
            </a:r>
          </a:p>
          <a:p>
            <a:pPr marL="342900" indent="-342900">
              <a:buClr>
                <a:srgbClr val="9E0C0E"/>
              </a:buClr>
              <a:buFont typeface="Wingdings" panose="05000000000000000000" pitchFamily="2" charset="2"/>
              <a:buChar char="u"/>
            </a:pPr>
            <a:r>
              <a:rPr lang="zh-CN" altLang="en-US" sz="2800" b="1" dirty="0">
                <a:latin typeface="黑体" panose="02010609060101010101" pitchFamily="49" charset="-122"/>
                <a:ea typeface="黑体" panose="02010609060101010101" pitchFamily="49" charset="-122"/>
              </a:rPr>
              <a:t>进步性</a:t>
            </a:r>
            <a:r>
              <a:rPr lang="zh-CN" altLang="en-US" sz="2800" dirty="0">
                <a:latin typeface="黑体" panose="02010609060101010101" pitchFamily="49" charset="-122"/>
                <a:ea typeface="黑体" panose="02010609060101010101" pitchFamily="49" charset="-122"/>
              </a:rPr>
              <a:t>：是资产阶级变革社会制度的初步尝试，变法要求实行资产阶级君主立宪制度，发展资本主义，无论是政治主张，还是改良实践，既符合当时中国历史发展趋势，又顺应当时世界发展的大趋势。</a:t>
            </a:r>
          </a:p>
          <a:p>
            <a:pPr marL="342900" indent="-342900">
              <a:buClr>
                <a:srgbClr val="9E0C0E"/>
              </a:buClr>
              <a:buFont typeface="Wingdings" panose="05000000000000000000" pitchFamily="2" charset="2"/>
              <a:buChar char="u"/>
            </a:pPr>
            <a:r>
              <a:rPr lang="zh-CN" altLang="en-US" sz="2800" b="1" dirty="0">
                <a:latin typeface="黑体" panose="02010609060101010101" pitchFamily="49" charset="-122"/>
                <a:ea typeface="黑体" panose="02010609060101010101" pitchFamily="49" charset="-122"/>
              </a:rPr>
              <a:t>启蒙性：</a:t>
            </a:r>
            <a:r>
              <a:rPr lang="zh-CN" altLang="en-US" sz="2800" dirty="0">
                <a:latin typeface="黑体" panose="02010609060101010101" pitchFamily="49" charset="-122"/>
                <a:ea typeface="黑体" panose="02010609060101010101" pitchFamily="49" charset="-122"/>
              </a:rPr>
              <a:t>资产阶级维新派提倡西学，主张兴民权，对封建的思想文化进行了抨击，在社会上起到了思想启蒙的作用，是近代中国一次思想解放的潮流，促进了中国人民的觉醒。</a:t>
            </a:r>
          </a:p>
          <a:p>
            <a:pPr>
              <a:buClr>
                <a:srgbClr val="9E0C0E"/>
              </a:buClr>
            </a:pPr>
            <a:r>
              <a:rPr lang="en-US" altLang="zh-CN" sz="2800" b="1" dirty="0">
                <a:latin typeface="黑体" panose="02010609060101010101" pitchFamily="49" charset="-122"/>
                <a:ea typeface="黑体" panose="02010609060101010101" pitchFamily="49" charset="-122"/>
              </a:rPr>
              <a:t>(3)</a:t>
            </a:r>
            <a:r>
              <a:rPr lang="zh-CN" altLang="en-US" sz="2800" b="1" dirty="0">
                <a:latin typeface="黑体" panose="02010609060101010101" pitchFamily="49" charset="-122"/>
                <a:ea typeface="黑体" panose="02010609060101010101" pitchFamily="49" charset="-122"/>
              </a:rPr>
              <a:t>教训：</a:t>
            </a:r>
            <a:r>
              <a:rPr lang="zh-CN" altLang="en-US" sz="2800" dirty="0">
                <a:latin typeface="黑体" panose="02010609060101010101" pitchFamily="49" charset="-122"/>
                <a:ea typeface="黑体" panose="02010609060101010101" pitchFamily="49" charset="-122"/>
              </a:rPr>
              <a:t>在当时的中国，改良主义的道路是走不通的，中国近代化的路程漫长而又坎坷。</a:t>
            </a:r>
          </a:p>
        </p:txBody>
      </p:sp>
      <p:sp>
        <p:nvSpPr>
          <p:cNvPr id="4" name="文本占位符 2"/>
          <p:cNvSpPr txBox="1">
            <a:spLocks/>
          </p:cNvSpPr>
          <p:nvPr/>
        </p:nvSpPr>
        <p:spPr>
          <a:xfrm>
            <a:off x="401782" y="560531"/>
            <a:ext cx="3851563" cy="609398"/>
          </a:xfrm>
          <a:prstGeom prst="rect">
            <a:avLst/>
          </a:prstGeom>
          <a:solidFill>
            <a:schemeClr val="accent1">
              <a:lumMod val="20000"/>
              <a:lumOff val="80000"/>
            </a:schemeClr>
          </a:solidFill>
          <a:ln w="15875">
            <a:solidFill>
              <a:srgbClr val="FF0000"/>
            </a:solidFill>
          </a:ln>
        </p:spPr>
        <p:txBody>
          <a:bodyPr wrap="square" rtlCol="0">
            <a:spAutoFit/>
          </a:bodyPr>
          <a:lstStyle>
            <a:defPPr>
              <a:defRPr lang="zh-CN"/>
            </a:defPPr>
            <a:lvl1pPr defTabSz="457200">
              <a:lnSpc>
                <a:spcPct val="120000"/>
              </a:lnSpc>
              <a:spcAft>
                <a:spcPct val="0"/>
              </a:spcAft>
              <a:tabLst>
                <a:tab pos="1029335" algn="l"/>
                <a:tab pos="1850390" algn="l"/>
                <a:tab pos="2538095" algn="l"/>
                <a:tab pos="3221990" algn="l"/>
              </a:tabLst>
              <a:defRPr sz="2800" b="1" spc="200">
                <a:solidFill>
                  <a:srgbClr val="FF0000"/>
                </a:solidFill>
                <a:latin typeface="黑体" panose="02010609060101010101" pitchFamily="49" charset="-122"/>
                <a:ea typeface="黑体" panose="02010609060101010101" pitchFamily="49" charset="-122"/>
                <a:cs typeface="Times New Roman" panose="02020603050405020304" pitchFamily="18" charset="0"/>
              </a:defRPr>
            </a:lvl1pPr>
          </a:lstStyle>
          <a:p>
            <a:r>
              <a:rPr lang="zh-CN" altLang="en-US" dirty="0" smtClean="0"/>
              <a:t>  维新</a:t>
            </a:r>
            <a:r>
              <a:rPr lang="zh-CN" altLang="en-US" dirty="0"/>
              <a:t>变法的影响</a:t>
            </a:r>
          </a:p>
        </p:txBody>
      </p:sp>
    </p:spTree>
    <p:extLst>
      <p:ext uri="{BB962C8B-B14F-4D97-AF65-F5344CB8AC3E}">
        <p14:creationId xmlns:p14="http://schemas.microsoft.com/office/powerpoint/2010/main" val="42458268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523220"/>
          </a:xfrm>
          <a:prstGeom prst="rect">
            <a:avLst/>
          </a:prstGeom>
          <a:solidFill>
            <a:schemeClr val="accent2">
              <a:lumMod val="20000"/>
              <a:lumOff val="80000"/>
            </a:schemeClr>
          </a:solidFill>
        </p:spPr>
        <p:txBody>
          <a:bodyPr wrap="square">
            <a:spAutoFit/>
          </a:bodyPr>
          <a:lstStyle/>
          <a:p>
            <a:r>
              <a:rPr lang="zh-CN" altLang="en-US" sz="2800" dirty="0" smtClean="0">
                <a:solidFill>
                  <a:srgbClr val="000000"/>
                </a:solidFill>
                <a:latin typeface="黑体" panose="02010609060101010101" pitchFamily="49" charset="-122"/>
                <a:ea typeface="黑体" panose="02010609060101010101" pitchFamily="49" charset="-122"/>
              </a:rPr>
              <a:t>   六 义和团运动</a:t>
            </a:r>
            <a:endParaRPr lang="zh-CN" altLang="en-US" sz="3000" b="1" dirty="0">
              <a:solidFill>
                <a:srgbClr val="FF0000"/>
              </a:solidFill>
              <a:latin typeface="黑体" panose="02010609060101010101" pitchFamily="49" charset="-122"/>
              <a:ea typeface="黑体" panose="02010609060101010101" pitchFamily="49" charset="-122"/>
            </a:endParaRPr>
          </a:p>
        </p:txBody>
      </p:sp>
      <p:sp>
        <p:nvSpPr>
          <p:cNvPr id="3" name="Text Box 5"/>
          <p:cNvSpPr txBox="1">
            <a:spLocks noChangeArrowheads="1"/>
          </p:cNvSpPr>
          <p:nvPr/>
        </p:nvSpPr>
        <p:spPr bwMode="auto">
          <a:xfrm>
            <a:off x="894647" y="769349"/>
            <a:ext cx="1905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zh-CN" sz="2800" b="1" dirty="0" smtClean="0">
                <a:solidFill>
                  <a:srgbClr val="000000"/>
                </a:solidFill>
              </a:rPr>
              <a:t>1</a:t>
            </a:r>
            <a:r>
              <a:rPr lang="zh-CN" altLang="en-US" sz="2800" b="1" dirty="0" smtClean="0">
                <a:solidFill>
                  <a:srgbClr val="000000"/>
                </a:solidFill>
              </a:rPr>
              <a:t>、原因</a:t>
            </a:r>
            <a:r>
              <a:rPr lang="zh-CN" altLang="en-US" sz="2800" b="1" dirty="0">
                <a:solidFill>
                  <a:srgbClr val="000000"/>
                </a:solidFill>
              </a:rPr>
              <a:t>：</a:t>
            </a:r>
          </a:p>
        </p:txBody>
      </p:sp>
      <p:sp>
        <p:nvSpPr>
          <p:cNvPr id="4" name="Text Box 6"/>
          <p:cNvSpPr txBox="1">
            <a:spLocks noChangeArrowheads="1"/>
          </p:cNvSpPr>
          <p:nvPr/>
        </p:nvSpPr>
        <p:spPr bwMode="auto">
          <a:xfrm>
            <a:off x="1134008" y="1175805"/>
            <a:ext cx="86611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50000"/>
              </a:spcBef>
            </a:pPr>
            <a:r>
              <a:rPr lang="en-US" altLang="zh-CN" sz="2800" dirty="0">
                <a:solidFill>
                  <a:srgbClr val="FF0000"/>
                </a:solidFill>
                <a:latin typeface="黑体" panose="02010609060101010101" pitchFamily="49" charset="-122"/>
                <a:ea typeface="黑体" panose="02010609060101010101" pitchFamily="49" charset="-122"/>
              </a:rPr>
              <a:t>①</a:t>
            </a:r>
            <a:r>
              <a:rPr lang="zh-CN" altLang="en-US" sz="2800" dirty="0">
                <a:solidFill>
                  <a:srgbClr val="FF0000"/>
                </a:solidFill>
                <a:latin typeface="黑体" panose="02010609060101010101" pitchFamily="49" charset="-122"/>
                <a:ea typeface="黑体" panose="02010609060101010101" pitchFamily="49" charset="-122"/>
              </a:rPr>
              <a:t>根本原因</a:t>
            </a:r>
            <a:r>
              <a:rPr lang="zh-CN" altLang="en-US" sz="2800" dirty="0">
                <a:solidFill>
                  <a:srgbClr val="0000CC"/>
                </a:solidFill>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列强掀起瓜分中国狂潮，民族危机加深</a:t>
            </a:r>
          </a:p>
        </p:txBody>
      </p:sp>
      <p:sp>
        <p:nvSpPr>
          <p:cNvPr id="5" name="Text Box 7"/>
          <p:cNvSpPr txBox="1">
            <a:spLocks noChangeArrowheads="1"/>
          </p:cNvSpPr>
          <p:nvPr/>
        </p:nvSpPr>
        <p:spPr bwMode="auto">
          <a:xfrm>
            <a:off x="894807" y="2260097"/>
            <a:ext cx="2209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zh-CN" sz="2800" b="1" dirty="0" smtClean="0">
                <a:solidFill>
                  <a:srgbClr val="000000"/>
                </a:solidFill>
              </a:rPr>
              <a:t>2</a:t>
            </a:r>
            <a:r>
              <a:rPr lang="zh-CN" altLang="en-US" sz="2800" b="1" dirty="0" smtClean="0">
                <a:solidFill>
                  <a:srgbClr val="000000"/>
                </a:solidFill>
              </a:rPr>
              <a:t>、性质</a:t>
            </a:r>
            <a:r>
              <a:rPr lang="zh-CN" altLang="en-US" sz="2800" b="1" dirty="0">
                <a:solidFill>
                  <a:srgbClr val="000000"/>
                </a:solidFill>
              </a:rPr>
              <a:t>：</a:t>
            </a:r>
          </a:p>
        </p:txBody>
      </p:sp>
      <p:sp>
        <p:nvSpPr>
          <p:cNvPr id="6" name="Text Box 9"/>
          <p:cNvSpPr txBox="1">
            <a:spLocks noChangeArrowheads="1"/>
          </p:cNvSpPr>
          <p:nvPr/>
        </p:nvSpPr>
        <p:spPr bwMode="auto">
          <a:xfrm>
            <a:off x="897105" y="2837891"/>
            <a:ext cx="2514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zh-CN" sz="2800" b="1" dirty="0" smtClean="0">
                <a:solidFill>
                  <a:srgbClr val="000000"/>
                </a:solidFill>
              </a:rPr>
              <a:t>3</a:t>
            </a:r>
            <a:r>
              <a:rPr lang="zh-CN" altLang="en-US" sz="2800" b="1" dirty="0" smtClean="0">
                <a:solidFill>
                  <a:srgbClr val="000000"/>
                </a:solidFill>
              </a:rPr>
              <a:t>、斗争</a:t>
            </a:r>
            <a:r>
              <a:rPr lang="zh-CN" altLang="en-US" sz="2800" b="1" dirty="0">
                <a:solidFill>
                  <a:srgbClr val="000000"/>
                </a:solidFill>
              </a:rPr>
              <a:t>：</a:t>
            </a:r>
          </a:p>
        </p:txBody>
      </p:sp>
      <p:sp>
        <p:nvSpPr>
          <p:cNvPr id="7" name="Text Box 10"/>
          <p:cNvSpPr txBox="1">
            <a:spLocks noChangeArrowheads="1"/>
          </p:cNvSpPr>
          <p:nvPr/>
        </p:nvSpPr>
        <p:spPr bwMode="auto">
          <a:xfrm>
            <a:off x="2431528" y="2821196"/>
            <a:ext cx="69895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50000"/>
              </a:spcBef>
            </a:pPr>
            <a:r>
              <a:rPr lang="zh-CN" altLang="en-US" sz="2800" b="1" dirty="0"/>
              <a:t>提出</a:t>
            </a:r>
            <a:r>
              <a:rPr lang="zh-CN" altLang="en-US" sz="2800" b="1" u="sng" dirty="0">
                <a:solidFill>
                  <a:srgbClr val="FF0000"/>
                </a:solidFill>
              </a:rPr>
              <a:t>“扶清灭洋”</a:t>
            </a:r>
            <a:r>
              <a:rPr lang="zh-CN" altLang="en-US" sz="2800" b="1" dirty="0"/>
              <a:t>口号，势力遍及京津地区</a:t>
            </a:r>
          </a:p>
        </p:txBody>
      </p:sp>
      <p:sp>
        <p:nvSpPr>
          <p:cNvPr id="8" name="Text Box 11"/>
          <p:cNvSpPr txBox="1">
            <a:spLocks noChangeArrowheads="1"/>
          </p:cNvSpPr>
          <p:nvPr/>
        </p:nvSpPr>
        <p:spPr bwMode="auto">
          <a:xfrm>
            <a:off x="2860964" y="3442969"/>
            <a:ext cx="3886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zh-CN" altLang="en-US" sz="2800" dirty="0">
                <a:solidFill>
                  <a:srgbClr val="0000CC"/>
                </a:solidFill>
                <a:latin typeface="黑体" panose="02010609060101010101" pitchFamily="49" charset="-122"/>
                <a:ea typeface="黑体" panose="02010609060101010101" pitchFamily="49" charset="-122"/>
              </a:rPr>
              <a:t>中外反动势力联合绞杀</a:t>
            </a:r>
          </a:p>
        </p:txBody>
      </p:sp>
      <p:sp>
        <p:nvSpPr>
          <p:cNvPr id="9" name="Text Box 12"/>
          <p:cNvSpPr txBox="1">
            <a:spLocks noChangeArrowheads="1"/>
          </p:cNvSpPr>
          <p:nvPr/>
        </p:nvSpPr>
        <p:spPr bwMode="auto">
          <a:xfrm>
            <a:off x="2799647" y="2246150"/>
            <a:ext cx="3733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zh-CN" altLang="en-US" sz="2800" dirty="0">
                <a:solidFill>
                  <a:srgbClr val="0000CC"/>
                </a:solidFill>
                <a:latin typeface="黑体" panose="02010609060101010101" pitchFamily="49" charset="-122"/>
                <a:ea typeface="黑体" panose="02010609060101010101" pitchFamily="49" charset="-122"/>
              </a:rPr>
              <a:t>反帝爱国运动</a:t>
            </a:r>
          </a:p>
        </p:txBody>
      </p:sp>
      <p:sp>
        <p:nvSpPr>
          <p:cNvPr id="10" name="Text Box 14"/>
          <p:cNvSpPr txBox="1">
            <a:spLocks noChangeArrowheads="1"/>
          </p:cNvSpPr>
          <p:nvPr/>
        </p:nvSpPr>
        <p:spPr bwMode="auto">
          <a:xfrm>
            <a:off x="1145209" y="1669742"/>
            <a:ext cx="6629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zh-CN" sz="2800" dirty="0">
                <a:solidFill>
                  <a:srgbClr val="FF0000"/>
                </a:solidFill>
                <a:latin typeface="黑体" panose="02010609060101010101" pitchFamily="49" charset="-122"/>
                <a:ea typeface="黑体" panose="02010609060101010101" pitchFamily="49" charset="-122"/>
              </a:rPr>
              <a:t>②</a:t>
            </a:r>
            <a:r>
              <a:rPr lang="zh-CN" altLang="en-US" sz="2800" dirty="0">
                <a:solidFill>
                  <a:srgbClr val="FF0000"/>
                </a:solidFill>
                <a:latin typeface="黑体" panose="02010609060101010101" pitchFamily="49" charset="-122"/>
                <a:ea typeface="黑体" panose="02010609060101010101" pitchFamily="49" charset="-122"/>
              </a:rPr>
              <a:t>直接原因</a:t>
            </a:r>
            <a:r>
              <a:rPr lang="zh-CN" altLang="en-US" sz="2800" dirty="0">
                <a:solidFill>
                  <a:srgbClr val="0000CC"/>
                </a:solidFill>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外国教会势力猖獗</a:t>
            </a:r>
          </a:p>
        </p:txBody>
      </p:sp>
      <p:sp>
        <p:nvSpPr>
          <p:cNvPr id="11" name="Text Box 19"/>
          <p:cNvSpPr txBox="1">
            <a:spLocks noChangeArrowheads="1"/>
          </p:cNvSpPr>
          <p:nvPr/>
        </p:nvSpPr>
        <p:spPr bwMode="auto">
          <a:xfrm>
            <a:off x="894647" y="3418280"/>
            <a:ext cx="2514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zh-CN" sz="2800" b="1" dirty="0" smtClean="0">
                <a:solidFill>
                  <a:srgbClr val="000000"/>
                </a:solidFill>
              </a:rPr>
              <a:t>4</a:t>
            </a:r>
            <a:r>
              <a:rPr lang="zh-CN" altLang="en-US" sz="2800" b="1" dirty="0" smtClean="0">
                <a:solidFill>
                  <a:srgbClr val="000000"/>
                </a:solidFill>
              </a:rPr>
              <a:t>、结果</a:t>
            </a:r>
            <a:r>
              <a:rPr lang="zh-CN" altLang="en-US" sz="2800" b="1" dirty="0">
                <a:solidFill>
                  <a:srgbClr val="000000"/>
                </a:solidFill>
              </a:rPr>
              <a:t>：</a:t>
            </a:r>
          </a:p>
        </p:txBody>
      </p:sp>
      <p:sp>
        <p:nvSpPr>
          <p:cNvPr id="12" name="Text Box 20"/>
          <p:cNvSpPr txBox="1">
            <a:spLocks noChangeArrowheads="1"/>
          </p:cNvSpPr>
          <p:nvPr/>
        </p:nvSpPr>
        <p:spPr bwMode="auto">
          <a:xfrm>
            <a:off x="905868" y="3924223"/>
            <a:ext cx="2514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zh-CN" sz="2800" b="1" dirty="0" smtClean="0">
                <a:solidFill>
                  <a:srgbClr val="000000"/>
                </a:solidFill>
              </a:rPr>
              <a:t>5</a:t>
            </a:r>
            <a:r>
              <a:rPr lang="zh-CN" altLang="en-US" sz="2800" b="1" dirty="0" smtClean="0">
                <a:solidFill>
                  <a:srgbClr val="000000"/>
                </a:solidFill>
              </a:rPr>
              <a:t>、意义</a:t>
            </a:r>
            <a:r>
              <a:rPr lang="zh-CN" altLang="en-US" sz="2800" b="1" dirty="0">
                <a:solidFill>
                  <a:srgbClr val="000000"/>
                </a:solidFill>
              </a:rPr>
              <a:t>：</a:t>
            </a:r>
          </a:p>
        </p:txBody>
      </p:sp>
      <p:sp>
        <p:nvSpPr>
          <p:cNvPr id="13" name="Text Box 21"/>
          <p:cNvSpPr txBox="1">
            <a:spLocks noChangeArrowheads="1"/>
          </p:cNvSpPr>
          <p:nvPr/>
        </p:nvSpPr>
        <p:spPr bwMode="auto">
          <a:xfrm>
            <a:off x="2975264" y="4045666"/>
            <a:ext cx="7543800" cy="1643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20000"/>
              </a:lnSpc>
            </a:pPr>
            <a:r>
              <a:rPr lang="en-US" altLang="zh-CN" sz="2800" dirty="0">
                <a:latin typeface="黑体" panose="02010609060101010101" pitchFamily="49" charset="-122"/>
                <a:ea typeface="黑体" panose="02010609060101010101" pitchFamily="49" charset="-122"/>
              </a:rPr>
              <a:t>①</a:t>
            </a:r>
            <a:r>
              <a:rPr lang="zh-CN" altLang="en-US" sz="2800" dirty="0">
                <a:latin typeface="黑体" panose="02010609060101010101" pitchFamily="49" charset="-122"/>
                <a:ea typeface="黑体" panose="02010609060101010101" pitchFamily="49" charset="-122"/>
              </a:rPr>
              <a:t>体现了中国人民反侵略的英勇斗争精神； </a:t>
            </a:r>
          </a:p>
          <a:p>
            <a:pPr>
              <a:lnSpc>
                <a:spcPct val="120000"/>
              </a:lnSpc>
            </a:pPr>
            <a:r>
              <a:rPr lang="zh-CN" altLang="en-US" sz="2800" dirty="0">
                <a:latin typeface="黑体" panose="02010609060101010101" pitchFamily="49" charset="-122"/>
                <a:ea typeface="黑体" panose="02010609060101010101" pitchFamily="49" charset="-122"/>
              </a:rPr>
              <a:t>②</a:t>
            </a:r>
            <a:r>
              <a:rPr lang="zh-CN" altLang="en-US" sz="2800" dirty="0">
                <a:solidFill>
                  <a:srgbClr val="FF0000"/>
                </a:solidFill>
                <a:latin typeface="黑体" panose="02010609060101010101" pitchFamily="49" charset="-122"/>
                <a:ea typeface="黑体" panose="02010609060101010101" pitchFamily="49" charset="-122"/>
              </a:rPr>
              <a:t>粉碎了帝国主义瓜分中国的美梦； </a:t>
            </a:r>
          </a:p>
          <a:p>
            <a:pPr>
              <a:lnSpc>
                <a:spcPct val="120000"/>
              </a:lnSpc>
            </a:pPr>
            <a:r>
              <a:rPr lang="zh-CN" altLang="en-US" sz="2800" dirty="0">
                <a:latin typeface="黑体" panose="02010609060101010101" pitchFamily="49" charset="-122"/>
                <a:ea typeface="黑体" panose="02010609060101010101" pitchFamily="49" charset="-122"/>
              </a:rPr>
              <a:t>③一定程度上</a:t>
            </a:r>
            <a:r>
              <a:rPr lang="zh-CN" altLang="en-US" sz="2800" dirty="0">
                <a:solidFill>
                  <a:srgbClr val="FF0000"/>
                </a:solidFill>
                <a:latin typeface="黑体" panose="02010609060101010101" pitchFamily="49" charset="-122"/>
                <a:ea typeface="黑体" panose="02010609060101010101" pitchFamily="49" charset="-122"/>
              </a:rPr>
              <a:t>推动了清王朝的改革运动</a:t>
            </a:r>
            <a:r>
              <a:rPr lang="zh-CN" altLang="en-US" sz="2800" dirty="0" smtClean="0">
                <a:solidFill>
                  <a:srgbClr val="FF0000"/>
                </a:solidFill>
                <a:latin typeface="黑体" panose="02010609060101010101" pitchFamily="49" charset="-122"/>
                <a:ea typeface="黑体" panose="02010609060101010101" pitchFamily="49" charset="-122"/>
              </a:rPr>
              <a:t>。</a:t>
            </a:r>
            <a:endParaRPr lang="en-US" altLang="zh-CN" sz="2800" dirty="0" smtClean="0">
              <a:solidFill>
                <a:srgbClr val="FF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419427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arn(in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circle(in)">
                                      <p:cBhvr>
                                        <p:cTn id="12" dur="2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nodeType="clickEffect">
                                  <p:stCondLst>
                                    <p:cond delay="0"/>
                                  </p:stCondLst>
                                  <p:childTnLst>
                                    <p:set>
                                      <p:cBhvr>
                                        <p:cTn id="16" dur="1" fill="hold">
                                          <p:stCondLst>
                                            <p:cond delay="0"/>
                                          </p:stCondLst>
                                        </p:cTn>
                                        <p:tgtEl>
                                          <p:spTgt spid="12">
                                            <p:txEl>
                                              <p:pRg st="0" end="0"/>
                                            </p:txEl>
                                          </p:spTgt>
                                        </p:tgtEl>
                                        <p:attrNameLst>
                                          <p:attrName>style.visibility</p:attrName>
                                        </p:attrNameLst>
                                      </p:cBhvr>
                                      <p:to>
                                        <p:strVal val="visible"/>
                                      </p:to>
                                    </p:set>
                                    <p:animEffect transition="in" filter="barn(inHorizontal)">
                                      <p:cBhvr>
                                        <p:cTn id="17" dur="500"/>
                                        <p:tgtEl>
                                          <p:spTgt spid="1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heckerboard(across)">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6482861" y="2337581"/>
            <a:ext cx="19050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endParaRPr lang="zh-CN" altLang="zh-CN">
              <a:solidFill>
                <a:srgbClr val="000000"/>
              </a:solidFill>
            </a:endParaRPr>
          </a:p>
        </p:txBody>
      </p:sp>
      <p:sp>
        <p:nvSpPr>
          <p:cNvPr id="3" name="Rectangle 9"/>
          <p:cNvSpPr>
            <a:spLocks noChangeArrowheads="1"/>
          </p:cNvSpPr>
          <p:nvPr/>
        </p:nvSpPr>
        <p:spPr bwMode="auto">
          <a:xfrm>
            <a:off x="232224" y="1442150"/>
            <a:ext cx="11959776" cy="2456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20000"/>
              </a:lnSpc>
            </a:pPr>
            <a:r>
              <a:rPr lang="en-US" altLang="zh-CN" sz="3200" dirty="0" smtClean="0">
                <a:solidFill>
                  <a:srgbClr val="FF0000"/>
                </a:solidFill>
                <a:latin typeface="黑体" panose="02010609060101010101" pitchFamily="49" charset="-122"/>
                <a:ea typeface="黑体" panose="02010609060101010101" pitchFamily="49" charset="-122"/>
              </a:rPr>
              <a:t>  </a:t>
            </a:r>
            <a:r>
              <a:rPr lang="en-US" altLang="zh-CN" sz="3200" dirty="0" smtClean="0">
                <a:solidFill>
                  <a:srgbClr val="002060"/>
                </a:solidFill>
                <a:latin typeface="黑体" panose="02010609060101010101" pitchFamily="49" charset="-122"/>
                <a:ea typeface="黑体" panose="02010609060101010101" pitchFamily="49" charset="-122"/>
              </a:rPr>
              <a:t>“</a:t>
            </a:r>
            <a:r>
              <a:rPr lang="zh-CN" altLang="en-US" sz="3200" dirty="0">
                <a:solidFill>
                  <a:srgbClr val="002060"/>
                </a:solidFill>
                <a:latin typeface="黑体" panose="02010609060101010101" pitchFamily="49" charset="-122"/>
                <a:ea typeface="黑体" panose="02010609060101010101" pitchFamily="49" charset="-122"/>
              </a:rPr>
              <a:t>扶清灭洋</a:t>
            </a:r>
            <a:r>
              <a:rPr lang="zh-CN" altLang="en-US" sz="3200" dirty="0" smtClean="0">
                <a:solidFill>
                  <a:srgbClr val="002060"/>
                </a:solidFill>
                <a:latin typeface="黑体" panose="02010609060101010101" pitchFamily="49" charset="-122"/>
                <a:ea typeface="黑体" panose="02010609060101010101" pitchFamily="49" charset="-122"/>
              </a:rPr>
              <a:t>”始终</a:t>
            </a:r>
            <a:r>
              <a:rPr lang="zh-CN" altLang="en-US" sz="3200" dirty="0">
                <a:solidFill>
                  <a:srgbClr val="000000"/>
                </a:solidFill>
                <a:latin typeface="黑体" panose="02010609060101010101" pitchFamily="49" charset="-122"/>
                <a:ea typeface="黑体" panose="02010609060101010101" pitchFamily="49" charset="-122"/>
              </a:rPr>
              <a:t>把“</a:t>
            </a:r>
            <a:r>
              <a:rPr lang="zh-CN" altLang="en-US" sz="3200" dirty="0">
                <a:solidFill>
                  <a:srgbClr val="FF0000"/>
                </a:solidFill>
                <a:latin typeface="黑体" panose="02010609060101010101" pitchFamily="49" charset="-122"/>
                <a:ea typeface="黑体" panose="02010609060101010101" pitchFamily="49" charset="-122"/>
              </a:rPr>
              <a:t>灭洋”</a:t>
            </a:r>
            <a:r>
              <a:rPr lang="zh-CN" altLang="en-US" sz="3200" dirty="0">
                <a:solidFill>
                  <a:srgbClr val="000000"/>
                </a:solidFill>
                <a:latin typeface="黑体" panose="02010609060101010101" pitchFamily="49" charset="-122"/>
                <a:ea typeface="黑体" panose="02010609060101010101" pitchFamily="49" charset="-122"/>
              </a:rPr>
              <a:t>放在第一位，</a:t>
            </a:r>
            <a:r>
              <a:rPr lang="zh-CN" altLang="en-US" sz="3200" u="sng" dirty="0">
                <a:solidFill>
                  <a:srgbClr val="FF0000"/>
                </a:solidFill>
                <a:latin typeface="黑体" panose="02010609060101010101" pitchFamily="49" charset="-122"/>
                <a:ea typeface="黑体" panose="02010609060101010101" pitchFamily="49" charset="-122"/>
              </a:rPr>
              <a:t>反应了民族矛盾成为社会的主要矛盾，具有爱国主义性质</a:t>
            </a:r>
            <a:r>
              <a:rPr lang="zh-CN" altLang="en-US" sz="3200" dirty="0" smtClean="0">
                <a:solidFill>
                  <a:srgbClr val="FF0000"/>
                </a:solidFill>
                <a:latin typeface="黑体" panose="02010609060101010101" pitchFamily="49" charset="-122"/>
                <a:ea typeface="黑体" panose="02010609060101010101" pitchFamily="49" charset="-122"/>
              </a:rPr>
              <a:t>，</a:t>
            </a:r>
            <a:r>
              <a:rPr lang="zh-CN" altLang="en-US" sz="3200" dirty="0" smtClean="0">
                <a:solidFill>
                  <a:srgbClr val="000000"/>
                </a:solidFill>
                <a:latin typeface="黑体" panose="02010609060101010101" pitchFamily="49" charset="-122"/>
                <a:ea typeface="黑体" panose="02010609060101010101" pitchFamily="49" charset="-122"/>
              </a:rPr>
              <a:t>但是</a:t>
            </a:r>
            <a:r>
              <a:rPr lang="zh-CN" altLang="en-US" sz="3200" dirty="0">
                <a:solidFill>
                  <a:srgbClr val="000000"/>
                </a:solidFill>
                <a:latin typeface="黑体" panose="02010609060101010101" pitchFamily="49" charset="-122"/>
                <a:ea typeface="黑体" panose="02010609060101010101" pitchFamily="49" charset="-122"/>
              </a:rPr>
              <a:t>，由于农民阶级的局限性，分不清“外国侵略”和“外来文明”，具有</a:t>
            </a:r>
            <a:r>
              <a:rPr lang="zh-CN" altLang="en-US" sz="3200" u="sng" dirty="0">
                <a:solidFill>
                  <a:srgbClr val="FF0000"/>
                </a:solidFill>
                <a:latin typeface="黑体" panose="02010609060101010101" pitchFamily="49" charset="-122"/>
                <a:ea typeface="黑体" panose="02010609060101010101" pitchFamily="49" charset="-122"/>
              </a:rPr>
              <a:t>盲目排外的落后性；</a:t>
            </a:r>
          </a:p>
        </p:txBody>
      </p:sp>
      <p:sp>
        <p:nvSpPr>
          <p:cNvPr id="4" name="Text Box 11"/>
          <p:cNvSpPr txBox="1">
            <a:spLocks noChangeArrowheads="1"/>
          </p:cNvSpPr>
          <p:nvPr/>
        </p:nvSpPr>
        <p:spPr bwMode="auto">
          <a:xfrm>
            <a:off x="232224" y="4101811"/>
            <a:ext cx="11613412" cy="1865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20000"/>
              </a:lnSpc>
            </a:pPr>
            <a:r>
              <a:rPr lang="en-US" altLang="zh-CN" sz="3200" dirty="0" smtClean="0">
                <a:solidFill>
                  <a:srgbClr val="FF0000"/>
                </a:solidFill>
                <a:latin typeface="黑体" panose="02010609060101010101" pitchFamily="49" charset="-122"/>
                <a:ea typeface="黑体" panose="02010609060101010101" pitchFamily="49" charset="-122"/>
              </a:rPr>
              <a:t>  “</a:t>
            </a:r>
            <a:r>
              <a:rPr lang="zh-CN" altLang="en-US" sz="3200" dirty="0" smtClean="0">
                <a:solidFill>
                  <a:srgbClr val="FF0000"/>
                </a:solidFill>
                <a:latin typeface="黑体" panose="02010609060101010101" pitchFamily="49" charset="-122"/>
                <a:ea typeface="黑体" panose="02010609060101010101" pitchFamily="49" charset="-122"/>
              </a:rPr>
              <a:t>扶清”</a:t>
            </a:r>
            <a:r>
              <a:rPr lang="zh-CN" altLang="en-US" sz="3200" dirty="0" smtClean="0">
                <a:solidFill>
                  <a:srgbClr val="000000"/>
                </a:solidFill>
                <a:latin typeface="黑体" panose="02010609060101010101" pitchFamily="49" charset="-122"/>
                <a:ea typeface="黑体" panose="02010609060101010101" pitchFamily="49" charset="-122"/>
              </a:rPr>
              <a:t>虽然</a:t>
            </a:r>
            <a:r>
              <a:rPr lang="zh-CN" altLang="en-US" sz="3200" dirty="0">
                <a:solidFill>
                  <a:srgbClr val="000000"/>
                </a:solidFill>
                <a:latin typeface="黑体" panose="02010609060101010101" pitchFamily="49" charset="-122"/>
                <a:ea typeface="黑体" panose="02010609060101010101" pitchFamily="49" charset="-122"/>
              </a:rPr>
              <a:t>具有爱国主义和保国含义，但是，又把“中国”与“大清王朝”等概念等同，这在主观上反映</a:t>
            </a:r>
            <a:r>
              <a:rPr lang="zh-CN" altLang="en-US" sz="3200" dirty="0" smtClean="0">
                <a:solidFill>
                  <a:srgbClr val="000000"/>
                </a:solidFill>
                <a:latin typeface="黑体" panose="02010609060101010101" pitchFamily="49" charset="-122"/>
                <a:ea typeface="黑体" panose="02010609060101010101" pitchFamily="49" charset="-122"/>
              </a:rPr>
              <a:t>出</a:t>
            </a:r>
            <a:r>
              <a:rPr lang="zh-CN" altLang="en-US" sz="3200" u="sng" dirty="0" smtClean="0">
                <a:solidFill>
                  <a:srgbClr val="FF0000"/>
                </a:solidFill>
                <a:latin typeface="黑体" panose="02010609060101010101" pitchFamily="49" charset="-122"/>
                <a:ea typeface="黑体" panose="02010609060101010101" pitchFamily="49" charset="-122"/>
              </a:rPr>
              <a:t>农民阶级的局限性，缺乏对清政府的正确认识</a:t>
            </a:r>
            <a:r>
              <a:rPr lang="zh-CN" altLang="en-US" sz="3200" dirty="0" smtClean="0">
                <a:solidFill>
                  <a:srgbClr val="000000"/>
                </a:solidFill>
                <a:latin typeface="黑体" panose="02010609060101010101" pitchFamily="49" charset="-122"/>
                <a:ea typeface="黑体" panose="02010609060101010101" pitchFamily="49" charset="-122"/>
              </a:rPr>
              <a:t>，容易被利用、镇压。</a:t>
            </a:r>
            <a:endParaRPr lang="zh-CN" altLang="en-US" sz="3200" dirty="0">
              <a:solidFill>
                <a:srgbClr val="FF0000"/>
              </a:solidFill>
              <a:latin typeface="黑体" panose="02010609060101010101" pitchFamily="49" charset="-122"/>
              <a:ea typeface="黑体" panose="02010609060101010101" pitchFamily="49" charset="-122"/>
            </a:endParaRPr>
          </a:p>
        </p:txBody>
      </p:sp>
      <p:sp>
        <p:nvSpPr>
          <p:cNvPr id="5" name="圆角矩形 4"/>
          <p:cNvSpPr>
            <a:spLocks noChangeArrowheads="1"/>
          </p:cNvSpPr>
          <p:nvPr/>
        </p:nvSpPr>
        <p:spPr bwMode="auto">
          <a:xfrm>
            <a:off x="1758461" y="1689881"/>
            <a:ext cx="5562600" cy="533400"/>
          </a:xfrm>
          <a:prstGeom prst="roundRect">
            <a:avLst>
              <a:gd name="adj" fmla="val 16667"/>
            </a:avLst>
          </a:prstGeom>
          <a:noFill/>
          <a:ln>
            <a:noFill/>
          </a:ln>
          <a:effectLst>
            <a:outerShdw blurRad="40000" dist="20000" dir="5400000" rotWithShape="0">
              <a:srgbClr val="000000">
                <a:alpha val="37999"/>
              </a:srgbClr>
            </a:outerShdw>
          </a:effectLst>
          <a:extLst>
            <a:ext uri="{909E8E84-426E-40DD-AFC4-6F175D3DCCD1}">
              <a14:hiddenFill xmlns:a14="http://schemas.microsoft.com/office/drawing/2010/main">
                <a:gradFill rotWithShape="1">
                  <a:gsLst>
                    <a:gs pos="0">
                      <a:srgbClr val="A8A8EA"/>
                    </a:gs>
                    <a:gs pos="35001">
                      <a:srgbClr val="C3C3EF"/>
                    </a:gs>
                    <a:gs pos="100000">
                      <a:srgbClr val="E8E8FA"/>
                    </a:gs>
                  </a:gsLst>
                  <a:lin ang="16200000" scaled="1"/>
                </a:gradFill>
              </a14:hiddenFill>
            </a:ext>
            <a:ext uri="{91240B29-F687-4F45-9708-019B960494DF}">
              <a14:hiddenLine xmlns:a14="http://schemas.microsoft.com/office/drawing/2010/main" w="9525">
                <a:solidFill>
                  <a:srgbClr val="2F2F98"/>
                </a:solidFill>
                <a:round/>
                <a:headEnd/>
                <a:tailEnd/>
              </a14:hiddenLine>
            </a:ext>
          </a:extLst>
        </p:spPr>
        <p:txBody>
          <a:bodyPr anchor="ctr"/>
          <a:lstStyle/>
          <a:p>
            <a:pPr algn="ctr">
              <a:defRPr/>
            </a:pPr>
            <a:endParaRPr lang="zh-CN" altLang="en-US" sz="1600" noProof="1">
              <a:solidFill>
                <a:srgbClr val="000000"/>
              </a:solidFill>
            </a:endParaRPr>
          </a:p>
        </p:txBody>
      </p:sp>
      <p:sp>
        <p:nvSpPr>
          <p:cNvPr id="6" name="Rectangle 2"/>
          <p:cNvSpPr>
            <a:spLocks noChangeArrowheads="1"/>
          </p:cNvSpPr>
          <p:nvPr/>
        </p:nvSpPr>
        <p:spPr bwMode="auto">
          <a:xfrm>
            <a:off x="2468280" y="718452"/>
            <a:ext cx="7255439" cy="609398"/>
          </a:xfrm>
          <a:prstGeom prst="rect">
            <a:avLst/>
          </a:prstGeom>
          <a:solidFill>
            <a:schemeClr val="accent1">
              <a:lumMod val="20000"/>
              <a:lumOff val="80000"/>
            </a:schemeClr>
          </a:solidFill>
          <a:ln w="15875">
            <a:solidFill>
              <a:srgbClr val="FF0000"/>
            </a:solidFill>
          </a:ln>
          <a:extLst/>
        </p:spPr>
        <p:txBody>
          <a:bodyPr wrap="square" rtlCol="0">
            <a:spAutoFit/>
          </a:bodyPr>
          <a:lstStyle/>
          <a:p>
            <a:pPr algn="ctr" defTabSz="457200">
              <a:lnSpc>
                <a:spcPct val="120000"/>
              </a:lnSpc>
              <a:spcAft>
                <a:spcPct val="0"/>
              </a:spcAft>
              <a:tabLst>
                <a:tab pos="1029335" algn="l"/>
                <a:tab pos="1850390" algn="l"/>
                <a:tab pos="2538095" algn="l"/>
                <a:tab pos="3221990" algn="l"/>
              </a:tabLst>
            </a:pPr>
            <a:r>
              <a:rPr lang="zh-CN" altLang="en-US" sz="2800" b="1" spc="200" dirty="0" smtClean="0">
                <a:solidFill>
                  <a:srgbClr val="FF0000"/>
                </a:solidFill>
                <a:latin typeface="黑体" panose="02010609060101010101" pitchFamily="49" charset="-122"/>
                <a:ea typeface="黑体" panose="02010609060101010101" pitchFamily="49" charset="-122"/>
                <a:cs typeface="Times New Roman" panose="02020603050405020304" pitchFamily="18" charset="0"/>
              </a:rPr>
              <a:t>   如何</a:t>
            </a:r>
            <a:r>
              <a:rPr lang="zh-CN" altLang="en-US" sz="2800" b="1" spc="2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看待“扶清灭洋”口号？</a:t>
            </a:r>
          </a:p>
        </p:txBody>
      </p:sp>
      <p:sp>
        <p:nvSpPr>
          <p:cNvPr id="7" name="矩形 6"/>
          <p:cNvSpPr/>
          <p:nvPr/>
        </p:nvSpPr>
        <p:spPr>
          <a:xfrm>
            <a:off x="0" y="0"/>
            <a:ext cx="12192000" cy="523220"/>
          </a:xfrm>
          <a:prstGeom prst="rect">
            <a:avLst/>
          </a:prstGeom>
          <a:solidFill>
            <a:schemeClr val="accent2">
              <a:lumMod val="20000"/>
              <a:lumOff val="80000"/>
            </a:schemeClr>
          </a:solidFill>
        </p:spPr>
        <p:txBody>
          <a:bodyPr wrap="square">
            <a:spAutoFit/>
          </a:bodyPr>
          <a:lstStyle/>
          <a:p>
            <a:r>
              <a:rPr lang="zh-CN" altLang="en-US" sz="2800" dirty="0" smtClean="0">
                <a:solidFill>
                  <a:srgbClr val="000000"/>
                </a:solidFill>
                <a:latin typeface="黑体" panose="02010609060101010101" pitchFamily="49" charset="-122"/>
                <a:ea typeface="黑体" panose="02010609060101010101" pitchFamily="49" charset="-122"/>
              </a:rPr>
              <a:t>   六 义和团运动</a:t>
            </a:r>
            <a:endParaRPr lang="zh-CN" altLang="en-US" sz="3000" b="1" dirty="0">
              <a:solidFill>
                <a:srgbClr val="FF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534743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Horizontal)">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156400383"/>
              </p:ext>
            </p:extLst>
          </p:nvPr>
        </p:nvGraphicFramePr>
        <p:xfrm>
          <a:off x="127114" y="742373"/>
          <a:ext cx="11577554" cy="5304148"/>
        </p:xfrm>
        <a:graphic>
          <a:graphicData uri="http://schemas.openxmlformats.org/drawingml/2006/table">
            <a:tbl>
              <a:tblPr/>
              <a:tblGrid>
                <a:gridCol w="926097">
                  <a:extLst>
                    <a:ext uri="{9D8B030D-6E8A-4147-A177-3AD203B41FA5}">
                      <a16:colId xmlns:a16="http://schemas.microsoft.com/office/drawing/2014/main" val="20000"/>
                    </a:ext>
                  </a:extLst>
                </a:gridCol>
                <a:gridCol w="2170280">
                  <a:extLst>
                    <a:ext uri="{9D8B030D-6E8A-4147-A177-3AD203B41FA5}">
                      <a16:colId xmlns:a16="http://schemas.microsoft.com/office/drawing/2014/main" val="20001"/>
                    </a:ext>
                  </a:extLst>
                </a:gridCol>
                <a:gridCol w="2489200">
                  <a:extLst>
                    <a:ext uri="{9D8B030D-6E8A-4147-A177-3AD203B41FA5}">
                      <a16:colId xmlns:a16="http://schemas.microsoft.com/office/drawing/2014/main" val="20002"/>
                    </a:ext>
                  </a:extLst>
                </a:gridCol>
                <a:gridCol w="3676466">
                  <a:extLst>
                    <a:ext uri="{9D8B030D-6E8A-4147-A177-3AD203B41FA5}">
                      <a16:colId xmlns:a16="http://schemas.microsoft.com/office/drawing/2014/main" val="20003"/>
                    </a:ext>
                  </a:extLst>
                </a:gridCol>
                <a:gridCol w="2315511">
                  <a:extLst>
                    <a:ext uri="{9D8B030D-6E8A-4147-A177-3AD203B41FA5}">
                      <a16:colId xmlns:a16="http://schemas.microsoft.com/office/drawing/2014/main" val="20004"/>
                    </a:ext>
                  </a:extLst>
                </a:gridCol>
              </a:tblGrid>
              <a:tr h="736600">
                <a:tc>
                  <a:txBody>
                    <a:bodyPr/>
                    <a:lstStyle/>
                    <a:p>
                      <a:pPr algn="ctr">
                        <a:lnSpc>
                          <a:spcPct val="100000"/>
                        </a:lnSpc>
                        <a:spcAft>
                          <a:spcPts val="0"/>
                        </a:spcAft>
                      </a:pPr>
                      <a:r>
                        <a:rPr lang="zh-CN" sz="2200" b="0" dirty="0">
                          <a:latin typeface="+mn-ea"/>
                          <a:ea typeface="+mn-ea"/>
                          <a:cs typeface="Times New Roman" panose="02020603050405020304"/>
                        </a:rPr>
                        <a:t>时间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2200" b="0" dirty="0">
                          <a:latin typeface="+mn-ea"/>
                          <a:ea typeface="+mn-ea"/>
                          <a:cs typeface="Times New Roman" panose="02020603050405020304"/>
                        </a:rPr>
                        <a:t>19</a:t>
                      </a:r>
                      <a:r>
                        <a:rPr lang="zh-CN" sz="2200" b="0" dirty="0">
                          <a:latin typeface="+mn-ea"/>
                          <a:ea typeface="+mn-ea"/>
                          <a:cs typeface="Times New Roman" panose="02020603050405020304"/>
                        </a:rPr>
                        <a:t>世纪</a:t>
                      </a:r>
                      <a:r>
                        <a:rPr lang="en-US" sz="2200" b="0" dirty="0">
                          <a:latin typeface="+mn-ea"/>
                          <a:ea typeface="+mn-ea"/>
                          <a:cs typeface="Times New Roman" panose="02020603050405020304"/>
                        </a:rPr>
                        <a:t>40</a:t>
                      </a:r>
                      <a:r>
                        <a:rPr lang="zh-CN" sz="2200" b="0" dirty="0">
                          <a:latin typeface="+mn-ea"/>
                          <a:ea typeface="+mn-ea"/>
                          <a:cs typeface="Times New Roman" panose="02020603050405020304"/>
                        </a:rPr>
                        <a:t>年代</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2200" b="0" dirty="0">
                          <a:latin typeface="+mn-ea"/>
                          <a:ea typeface="+mn-ea"/>
                          <a:cs typeface="Times New Roman" panose="02020603050405020304"/>
                        </a:rPr>
                        <a:t>1860</a:t>
                      </a:r>
                      <a:r>
                        <a:rPr lang="zh-CN" sz="2200" b="0" dirty="0">
                          <a:latin typeface="+mn-ea"/>
                          <a:ea typeface="+mn-ea"/>
                          <a:cs typeface="Times New Roman" panose="02020603050405020304"/>
                        </a:rPr>
                        <a:t>～</a:t>
                      </a:r>
                      <a:r>
                        <a:rPr lang="en-US" sz="2200" b="0" dirty="0">
                          <a:latin typeface="+mn-ea"/>
                          <a:ea typeface="+mn-ea"/>
                          <a:cs typeface="Times New Roman" panose="02020603050405020304"/>
                        </a:rPr>
                        <a:t>1890</a:t>
                      </a:r>
                      <a:r>
                        <a:rPr lang="zh-CN" sz="2200" b="0" dirty="0">
                          <a:latin typeface="+mn-ea"/>
                          <a:ea typeface="+mn-ea"/>
                          <a:cs typeface="Times New Roman" panose="02020603050405020304"/>
                        </a:rPr>
                        <a:t>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2200" b="0" dirty="0">
                          <a:latin typeface="+mn-ea"/>
                          <a:ea typeface="+mn-ea"/>
                          <a:cs typeface="Times New Roman" panose="02020603050405020304"/>
                        </a:rPr>
                        <a:t>1860</a:t>
                      </a:r>
                      <a:r>
                        <a:rPr lang="zh-CN" sz="2200" b="0" dirty="0">
                          <a:latin typeface="+mn-ea"/>
                          <a:ea typeface="+mn-ea"/>
                          <a:cs typeface="Times New Roman" panose="02020603050405020304"/>
                        </a:rPr>
                        <a:t>～</a:t>
                      </a:r>
                      <a:r>
                        <a:rPr lang="en-US" sz="2200" b="0" dirty="0">
                          <a:latin typeface="+mn-ea"/>
                          <a:ea typeface="+mn-ea"/>
                          <a:cs typeface="Times New Roman" panose="02020603050405020304"/>
                        </a:rPr>
                        <a:t>1880</a:t>
                      </a:r>
                      <a:r>
                        <a:rPr lang="zh-CN" sz="2200" b="0" dirty="0">
                          <a:latin typeface="+mn-ea"/>
                          <a:ea typeface="+mn-ea"/>
                          <a:cs typeface="Times New Roman" panose="02020603050405020304"/>
                        </a:rPr>
                        <a:t>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2200" b="0" dirty="0">
                          <a:latin typeface="+mn-ea"/>
                          <a:ea typeface="+mn-ea"/>
                          <a:cs typeface="Times New Roman" panose="02020603050405020304"/>
                        </a:rPr>
                        <a:t>19</a:t>
                      </a:r>
                      <a:r>
                        <a:rPr lang="zh-CN" sz="2200" b="0" dirty="0">
                          <a:latin typeface="+mn-ea"/>
                          <a:ea typeface="+mn-ea"/>
                          <a:cs typeface="Times New Roman" panose="02020603050405020304"/>
                        </a:rPr>
                        <a:t>世纪</a:t>
                      </a:r>
                      <a:r>
                        <a:rPr lang="en-US" sz="2200" b="0" dirty="0">
                          <a:latin typeface="+mn-ea"/>
                          <a:ea typeface="+mn-ea"/>
                          <a:cs typeface="Times New Roman" panose="02020603050405020304"/>
                        </a:rPr>
                        <a:t>90</a:t>
                      </a:r>
                      <a:r>
                        <a:rPr lang="zh-CN" sz="2200" b="0" dirty="0">
                          <a:latin typeface="+mn-ea"/>
                          <a:ea typeface="+mn-ea"/>
                          <a:cs typeface="Times New Roman" panose="02020603050405020304"/>
                        </a:rPr>
                        <a:t>年代</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90600">
                <a:tc>
                  <a:txBody>
                    <a:bodyPr/>
                    <a:lstStyle/>
                    <a:p>
                      <a:pPr algn="ctr">
                        <a:lnSpc>
                          <a:spcPct val="100000"/>
                        </a:lnSpc>
                        <a:spcAft>
                          <a:spcPts val="0"/>
                        </a:spcAft>
                      </a:pPr>
                      <a:r>
                        <a:rPr lang="zh-CN" sz="2200" b="0" dirty="0">
                          <a:latin typeface="+mn-ea"/>
                          <a:ea typeface="+mn-ea"/>
                          <a:cs typeface="Times New Roman" panose="02020603050405020304"/>
                        </a:rPr>
                        <a:t>代表人物</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zh-CN" sz="2200" b="0" dirty="0">
                          <a:latin typeface="+mn-ea"/>
                          <a:ea typeface="+mn-ea"/>
                          <a:cs typeface="Times New Roman" panose="02020603050405020304"/>
                        </a:rPr>
                        <a:t>地主阶级抵抗派</a:t>
                      </a:r>
                      <a:r>
                        <a:rPr lang="en-US" sz="2200" b="0" dirty="0">
                          <a:latin typeface="+mn-ea"/>
                          <a:ea typeface="+mn-ea"/>
                          <a:cs typeface="Times New Roman" panose="02020603050405020304"/>
                        </a:rPr>
                        <a:t>:</a:t>
                      </a:r>
                      <a:r>
                        <a:rPr lang="zh-CN" sz="2200" b="0" dirty="0">
                          <a:latin typeface="+mn-ea"/>
                          <a:ea typeface="+mn-ea"/>
                          <a:cs typeface="Times New Roman" panose="02020603050405020304"/>
                        </a:rPr>
                        <a:t>林则徐、魏源等</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zh-CN" sz="2200" b="0" dirty="0">
                          <a:latin typeface="+mn-ea"/>
                          <a:ea typeface="+mn-ea"/>
                          <a:cs typeface="Times New Roman" panose="02020603050405020304"/>
                        </a:rPr>
                        <a:t>地主阶级洋务派</a:t>
                      </a:r>
                      <a:r>
                        <a:rPr lang="en-US" sz="2200" b="0" dirty="0">
                          <a:latin typeface="+mn-ea"/>
                          <a:ea typeface="+mn-ea"/>
                          <a:cs typeface="Times New Roman" panose="02020603050405020304"/>
                        </a:rPr>
                        <a:t>:</a:t>
                      </a:r>
                    </a:p>
                    <a:p>
                      <a:pPr algn="ctr">
                        <a:lnSpc>
                          <a:spcPct val="100000"/>
                        </a:lnSpc>
                        <a:spcAft>
                          <a:spcPts val="0"/>
                        </a:spcAft>
                      </a:pPr>
                      <a:r>
                        <a:rPr lang="zh-CN" sz="2200" b="0" dirty="0">
                          <a:latin typeface="+mn-ea"/>
                          <a:ea typeface="+mn-ea"/>
                          <a:cs typeface="Times New Roman" panose="02020603050405020304"/>
                        </a:rPr>
                        <a:t>曾国藩、李鸿章等</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zh-CN" sz="2200" b="0" dirty="0">
                          <a:latin typeface="+mn-ea"/>
                          <a:ea typeface="+mn-ea"/>
                          <a:cs typeface="Times New Roman" panose="02020603050405020304"/>
                        </a:rPr>
                        <a:t>早期维新派</a:t>
                      </a:r>
                      <a:r>
                        <a:rPr lang="en-US" sz="2200" b="0" dirty="0">
                          <a:latin typeface="+mn-ea"/>
                          <a:ea typeface="+mn-ea"/>
                          <a:cs typeface="Times New Roman" panose="02020603050405020304"/>
                        </a:rPr>
                        <a:t>:</a:t>
                      </a:r>
                      <a:r>
                        <a:rPr lang="zh-CN" sz="2200" b="0" dirty="0">
                          <a:latin typeface="+mn-ea"/>
                          <a:ea typeface="+mn-ea"/>
                          <a:cs typeface="Times New Roman" panose="02020603050405020304"/>
                        </a:rPr>
                        <a:t>王韬、郑观应等</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zh-CN" sz="2200" b="0" dirty="0">
                          <a:latin typeface="+mn-ea"/>
                          <a:ea typeface="+mn-ea"/>
                          <a:cs typeface="Times New Roman" panose="02020603050405020304"/>
                        </a:rPr>
                        <a:t>维新派</a:t>
                      </a:r>
                      <a:r>
                        <a:rPr lang="en-US" sz="2200" b="0" dirty="0">
                          <a:latin typeface="+mn-ea"/>
                          <a:ea typeface="+mn-ea"/>
                          <a:cs typeface="Times New Roman" panose="02020603050405020304"/>
                        </a:rPr>
                        <a:t>:</a:t>
                      </a:r>
                      <a:r>
                        <a:rPr lang="zh-CN" sz="2200" b="0" dirty="0">
                          <a:latin typeface="+mn-ea"/>
                          <a:ea typeface="+mn-ea"/>
                          <a:cs typeface="Times New Roman" panose="02020603050405020304"/>
                        </a:rPr>
                        <a:t>康有为、梁启超、严复等</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79468">
                <a:tc>
                  <a:txBody>
                    <a:bodyPr/>
                    <a:lstStyle/>
                    <a:p>
                      <a:pPr algn="ctr">
                        <a:lnSpc>
                          <a:spcPct val="100000"/>
                        </a:lnSpc>
                        <a:spcAft>
                          <a:spcPts val="0"/>
                        </a:spcAft>
                      </a:pPr>
                      <a:r>
                        <a:rPr lang="zh-CN" sz="2200" b="0" dirty="0">
                          <a:latin typeface="+mn-ea"/>
                          <a:ea typeface="+mn-ea"/>
                          <a:cs typeface="Times New Roman" panose="02020603050405020304"/>
                        </a:rPr>
                        <a:t>面临环境</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zh-CN" sz="2200" b="0" dirty="0">
                          <a:latin typeface="+mn-ea"/>
                          <a:ea typeface="+mn-ea"/>
                          <a:cs typeface="Times New Roman" panose="02020603050405020304"/>
                        </a:rPr>
                        <a:t>外夷入侵</a:t>
                      </a:r>
                    </a:p>
                    <a:p>
                      <a:pPr algn="ctr">
                        <a:lnSpc>
                          <a:spcPct val="100000"/>
                        </a:lnSpc>
                        <a:spcAft>
                          <a:spcPts val="0"/>
                        </a:spcAft>
                      </a:pPr>
                      <a:r>
                        <a:rPr lang="en-US" sz="2200" b="0" dirty="0">
                          <a:latin typeface="+mn-ea"/>
                          <a:ea typeface="+mn-ea"/>
                          <a:cs typeface="Times New Roman" panose="02020603050405020304"/>
                        </a:rPr>
                        <a:t>(</a:t>
                      </a:r>
                      <a:r>
                        <a:rPr lang="zh-CN" sz="2200" b="0" dirty="0">
                          <a:latin typeface="+mn-ea"/>
                          <a:ea typeface="+mn-ea"/>
                          <a:cs typeface="Times New Roman" panose="02020603050405020304"/>
                        </a:rPr>
                        <a:t>鸦片战争</a:t>
                      </a:r>
                      <a:r>
                        <a:rPr lang="en-US" sz="2200" b="0" dirty="0">
                          <a:latin typeface="+mn-ea"/>
                          <a:ea typeface="+mn-ea"/>
                          <a:cs typeface="Times New Roman" panose="02020603050405020304"/>
                        </a:rPr>
                        <a:t>)</a:t>
                      </a:r>
                      <a:endParaRPr lang="zh-CN" sz="2200" b="0" dirty="0">
                        <a:latin typeface="+mn-ea"/>
                        <a:ea typeface="+mn-ea"/>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zh-CN" sz="2200" b="0" dirty="0">
                          <a:latin typeface="+mn-ea"/>
                          <a:ea typeface="+mn-ea"/>
                          <a:cs typeface="Times New Roman" panose="02020603050405020304"/>
                        </a:rPr>
                        <a:t>内忧外患</a:t>
                      </a:r>
                      <a:r>
                        <a:rPr lang="en-US" sz="2200" b="0" dirty="0">
                          <a:latin typeface="+mn-ea"/>
                          <a:ea typeface="+mn-ea"/>
                          <a:cs typeface="Times New Roman" panose="02020603050405020304"/>
                        </a:rPr>
                        <a:t>(</a:t>
                      </a:r>
                      <a:r>
                        <a:rPr lang="zh-CN" sz="2200" b="0" dirty="0">
                          <a:latin typeface="+mn-ea"/>
                          <a:ea typeface="+mn-ea"/>
                          <a:cs typeface="Times New Roman" panose="02020603050405020304"/>
                        </a:rPr>
                        <a:t>第二次鸦片战争</a:t>
                      </a:r>
                      <a:r>
                        <a:rPr lang="en-US" sz="2200" b="0" dirty="0">
                          <a:latin typeface="+mn-ea"/>
                          <a:ea typeface="+mn-ea"/>
                          <a:cs typeface="Times New Roman" panose="02020603050405020304"/>
                        </a:rPr>
                        <a:t>)</a:t>
                      </a:r>
                      <a:endParaRPr lang="zh-CN" sz="2200" b="0" dirty="0">
                        <a:latin typeface="+mn-ea"/>
                        <a:ea typeface="+mn-ea"/>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zh-CN" sz="2200" b="0" dirty="0">
                          <a:latin typeface="+mn-ea"/>
                          <a:ea typeface="+mn-ea"/>
                          <a:cs typeface="Times New Roman" panose="02020603050405020304"/>
                        </a:rPr>
                        <a:t>洋务运动展开</a:t>
                      </a:r>
                      <a:r>
                        <a:rPr lang="en-US" sz="2200" b="0" dirty="0">
                          <a:latin typeface="+mn-ea"/>
                          <a:ea typeface="+mn-ea"/>
                          <a:cs typeface="Times New Roman" panose="02020603050405020304"/>
                        </a:rPr>
                        <a:t>;</a:t>
                      </a:r>
                      <a:r>
                        <a:rPr lang="zh-CN" sz="2200" b="0" dirty="0">
                          <a:latin typeface="+mn-ea"/>
                          <a:ea typeface="+mn-ea"/>
                          <a:cs typeface="Times New Roman" panose="02020603050405020304"/>
                        </a:rPr>
                        <a:t>中国资本主义产生</a:t>
                      </a:r>
                      <a:r>
                        <a:rPr lang="en-US" sz="2200" b="0" dirty="0">
                          <a:latin typeface="+mn-ea"/>
                          <a:ea typeface="+mn-ea"/>
                          <a:cs typeface="Times New Roman" panose="02020603050405020304"/>
                        </a:rPr>
                        <a:t>;</a:t>
                      </a:r>
                      <a:r>
                        <a:rPr lang="zh-CN" sz="2200" b="0" dirty="0">
                          <a:latin typeface="+mn-ea"/>
                          <a:ea typeface="+mn-ea"/>
                          <a:cs typeface="Times New Roman" panose="02020603050405020304"/>
                        </a:rPr>
                        <a:t>外国资本主义侵略加深</a:t>
                      </a:r>
                      <a:r>
                        <a:rPr lang="en-US" sz="2200" b="0" dirty="0">
                          <a:latin typeface="+mn-ea"/>
                          <a:ea typeface="+mn-ea"/>
                          <a:cs typeface="Times New Roman" panose="02020603050405020304"/>
                        </a:rPr>
                        <a:t>;</a:t>
                      </a:r>
                      <a:r>
                        <a:rPr lang="zh-CN" sz="2200" b="0" dirty="0">
                          <a:latin typeface="+mn-ea"/>
                          <a:ea typeface="+mn-ea"/>
                          <a:cs typeface="Times New Roman" panose="02020603050405020304"/>
                        </a:rPr>
                        <a:t>西方资本主义思想传入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zh-CN" sz="2200" b="0" dirty="0">
                          <a:latin typeface="+mn-ea"/>
                          <a:ea typeface="+mn-ea"/>
                          <a:cs typeface="Times New Roman" panose="02020603050405020304"/>
                        </a:rPr>
                        <a:t>民族危机空前加深</a:t>
                      </a:r>
                      <a:r>
                        <a:rPr lang="en-US" sz="2200" b="0" dirty="0">
                          <a:latin typeface="+mn-ea"/>
                          <a:ea typeface="+mn-ea"/>
                          <a:cs typeface="Times New Roman" panose="02020603050405020304"/>
                        </a:rPr>
                        <a:t>(</a:t>
                      </a:r>
                      <a:r>
                        <a:rPr lang="zh-CN" sz="2200" b="0" dirty="0">
                          <a:latin typeface="+mn-ea"/>
                          <a:ea typeface="+mn-ea"/>
                          <a:cs typeface="Times New Roman" panose="02020603050405020304"/>
                        </a:rPr>
                        <a:t>甲午中日战争</a:t>
                      </a:r>
                      <a:r>
                        <a:rPr lang="en-US" sz="2200" b="0" dirty="0">
                          <a:latin typeface="+mn-ea"/>
                          <a:ea typeface="+mn-ea"/>
                          <a:cs typeface="Times New Roman" panose="02020603050405020304"/>
                        </a:rPr>
                        <a:t>)</a:t>
                      </a:r>
                      <a:endParaRPr lang="zh-CN" sz="2200" b="0" dirty="0">
                        <a:latin typeface="+mn-ea"/>
                        <a:ea typeface="+mn-ea"/>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43211">
                <a:tc>
                  <a:txBody>
                    <a:bodyPr/>
                    <a:lstStyle/>
                    <a:p>
                      <a:pPr algn="ctr">
                        <a:lnSpc>
                          <a:spcPct val="100000"/>
                        </a:lnSpc>
                        <a:spcAft>
                          <a:spcPts val="0"/>
                        </a:spcAft>
                      </a:pPr>
                      <a:r>
                        <a:rPr lang="zh-CN" altLang="en-US" sz="2200" b="0" dirty="0">
                          <a:latin typeface="+mn-ea"/>
                          <a:ea typeface="+mn-ea"/>
                          <a:cs typeface="Times New Roman" panose="02020603050405020304"/>
                        </a:rPr>
                        <a:t>主张</a:t>
                      </a:r>
                      <a:endParaRPr lang="zh-CN" sz="2200" b="0" dirty="0">
                        <a:latin typeface="+mn-ea"/>
                        <a:ea typeface="+mn-ea"/>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zh-CN" sz="2200" b="0" kern="1200" dirty="0">
                          <a:solidFill>
                            <a:schemeClr val="tx1"/>
                          </a:solidFill>
                          <a:latin typeface="+mn-ea"/>
                          <a:ea typeface="+mn-ea"/>
                          <a:cs typeface="Times New Roman" panose="02020603050405020304"/>
                        </a:rPr>
                        <a:t>师夷长技以制夷</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zh-CN" sz="2200" b="0" kern="1200" dirty="0">
                          <a:solidFill>
                            <a:schemeClr val="tx1"/>
                          </a:solidFill>
                          <a:latin typeface="+mn-ea"/>
                          <a:ea typeface="+mn-ea"/>
                          <a:cs typeface="Times New Roman" panose="02020603050405020304"/>
                        </a:rPr>
                        <a:t>中体西用</a:t>
                      </a:r>
                      <a:r>
                        <a:rPr lang="en-US" altLang="zh-CN" sz="2200" b="0" kern="1200" dirty="0">
                          <a:solidFill>
                            <a:schemeClr val="tx1"/>
                          </a:solidFill>
                          <a:latin typeface="+mn-ea"/>
                          <a:ea typeface="+mn-ea"/>
                          <a:cs typeface="Times New Roman" panose="02020603050405020304"/>
                        </a:rPr>
                        <a:t>,</a:t>
                      </a:r>
                      <a:r>
                        <a:rPr lang="zh-CN" altLang="zh-CN" sz="2200" b="0" kern="1200" dirty="0">
                          <a:solidFill>
                            <a:schemeClr val="tx1"/>
                          </a:solidFill>
                          <a:latin typeface="+mn-ea"/>
                          <a:ea typeface="+mn-ea"/>
                          <a:cs typeface="Times New Roman" panose="02020603050405020304"/>
                        </a:rPr>
                        <a:t>师夷长技以自强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zh-CN" sz="2200" b="0" kern="1200" dirty="0">
                          <a:solidFill>
                            <a:schemeClr val="tx1"/>
                          </a:solidFill>
                          <a:latin typeface="+mn-ea"/>
                          <a:ea typeface="+mn-ea"/>
                          <a:cs typeface="Times New Roman" panose="02020603050405020304"/>
                        </a:rPr>
                        <a:t>早期维新思想</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zh-CN" sz="2200" b="0" kern="1200" dirty="0">
                          <a:solidFill>
                            <a:schemeClr val="tx1"/>
                          </a:solidFill>
                          <a:latin typeface="+mn-ea"/>
                          <a:ea typeface="+mn-ea"/>
                          <a:cs typeface="Times New Roman" panose="02020603050405020304"/>
                        </a:rPr>
                        <a:t>康梁维新思想</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79468">
                <a:tc>
                  <a:txBody>
                    <a:bodyPr/>
                    <a:lstStyle/>
                    <a:p>
                      <a:pPr algn="ctr">
                        <a:lnSpc>
                          <a:spcPct val="100000"/>
                        </a:lnSpc>
                        <a:spcAft>
                          <a:spcPts val="0"/>
                        </a:spcAft>
                      </a:pPr>
                      <a:r>
                        <a:rPr lang="zh-CN" altLang="en-US" sz="2200" b="0" dirty="0">
                          <a:latin typeface="+mn-ea"/>
                          <a:ea typeface="+mn-ea"/>
                          <a:cs typeface="Times New Roman" panose="02020603050405020304"/>
                        </a:rPr>
                        <a:t>西学内涵</a:t>
                      </a:r>
                      <a:endParaRPr lang="zh-CN" sz="2200" b="0" dirty="0">
                        <a:latin typeface="+mn-ea"/>
                        <a:ea typeface="+mn-ea"/>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zh-CN" sz="2200" b="0" kern="1200" dirty="0">
                          <a:solidFill>
                            <a:schemeClr val="tx1"/>
                          </a:solidFill>
                          <a:latin typeface="+mn-ea"/>
                          <a:ea typeface="+mn-ea"/>
                          <a:cs typeface="Times New Roman" panose="02020603050405020304"/>
                        </a:rPr>
                        <a:t>军事科技为主</a:t>
                      </a:r>
                      <a:r>
                        <a:rPr lang="en-US" altLang="zh-CN" sz="2200" b="0" kern="1200" dirty="0">
                          <a:solidFill>
                            <a:schemeClr val="tx1"/>
                          </a:solidFill>
                          <a:latin typeface="+mn-ea"/>
                          <a:ea typeface="+mn-ea"/>
                          <a:cs typeface="Times New Roman" panose="02020603050405020304"/>
                        </a:rPr>
                        <a:t>(</a:t>
                      </a:r>
                      <a:r>
                        <a:rPr lang="zh-CN" altLang="zh-CN" sz="2200" b="0" kern="1200" dirty="0">
                          <a:solidFill>
                            <a:schemeClr val="tx1"/>
                          </a:solidFill>
                          <a:latin typeface="+mn-ea"/>
                          <a:ea typeface="+mn-ea"/>
                          <a:cs typeface="Times New Roman" panose="02020603050405020304"/>
                        </a:rPr>
                        <a:t>应用科学</a:t>
                      </a:r>
                      <a:r>
                        <a:rPr lang="en-US" altLang="zh-CN" sz="2200" b="0" kern="1200" dirty="0">
                          <a:solidFill>
                            <a:schemeClr val="tx1"/>
                          </a:solidFill>
                          <a:latin typeface="+mn-ea"/>
                          <a:ea typeface="+mn-ea"/>
                          <a:cs typeface="Times New Roman" panose="02020603050405020304"/>
                        </a:rPr>
                        <a:t>)</a:t>
                      </a:r>
                      <a:endParaRPr lang="zh-CN" altLang="zh-CN" sz="2200" b="0" kern="1200" dirty="0">
                        <a:solidFill>
                          <a:schemeClr val="tx1"/>
                        </a:solidFill>
                        <a:latin typeface="+mn-ea"/>
                        <a:ea typeface="+mn-ea"/>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zh-CN" sz="2200" b="0" kern="1200" dirty="0">
                          <a:solidFill>
                            <a:schemeClr val="tx1"/>
                          </a:solidFill>
                          <a:latin typeface="+mn-ea"/>
                          <a:ea typeface="+mn-ea"/>
                          <a:cs typeface="Times New Roman" panose="02020603050405020304"/>
                        </a:rPr>
                        <a:t>军事技术背后的自然科学为主</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zh-CN" sz="2200" b="0" kern="1200" dirty="0">
                          <a:solidFill>
                            <a:schemeClr val="tx1"/>
                          </a:solidFill>
                          <a:latin typeface="+mn-ea"/>
                          <a:ea typeface="+mn-ea"/>
                          <a:cs typeface="Times New Roman" panose="02020603050405020304"/>
                        </a:rPr>
                        <a:t>教育政治体制</a:t>
                      </a:r>
                      <a:r>
                        <a:rPr lang="en-US" altLang="zh-CN" sz="2200" b="0" kern="1200" dirty="0">
                          <a:solidFill>
                            <a:schemeClr val="tx1"/>
                          </a:solidFill>
                          <a:latin typeface="+mn-ea"/>
                          <a:ea typeface="+mn-ea"/>
                          <a:cs typeface="Times New Roman" panose="02020603050405020304"/>
                        </a:rPr>
                        <a:t>(</a:t>
                      </a:r>
                      <a:r>
                        <a:rPr lang="zh-CN" altLang="zh-CN" sz="2200" b="0" kern="1200" dirty="0">
                          <a:solidFill>
                            <a:schemeClr val="tx1"/>
                          </a:solidFill>
                          <a:latin typeface="+mn-ea"/>
                          <a:ea typeface="+mn-ea"/>
                          <a:cs typeface="Times New Roman" panose="02020603050405020304"/>
                        </a:rPr>
                        <a:t>社会科学</a:t>
                      </a:r>
                      <a:r>
                        <a:rPr lang="en-US" altLang="zh-CN" sz="2200" b="0" kern="1200" dirty="0">
                          <a:solidFill>
                            <a:schemeClr val="tx1"/>
                          </a:solidFill>
                          <a:latin typeface="+mn-ea"/>
                          <a:ea typeface="+mn-ea"/>
                          <a:cs typeface="Times New Roman" panose="02020603050405020304"/>
                        </a:rPr>
                        <a:t>)</a:t>
                      </a:r>
                      <a:r>
                        <a:rPr lang="zh-CN" altLang="zh-CN" sz="2200" b="0" kern="1200" dirty="0">
                          <a:solidFill>
                            <a:schemeClr val="tx1"/>
                          </a:solidFill>
                          <a:latin typeface="+mn-ea"/>
                          <a:ea typeface="+mn-ea"/>
                          <a:cs typeface="Times New Roman" panose="02020603050405020304"/>
                        </a:rPr>
                        <a:t>为主</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zh-CN" sz="2200" b="0" kern="1200" dirty="0">
                          <a:solidFill>
                            <a:schemeClr val="tx1"/>
                          </a:solidFill>
                          <a:latin typeface="+mn-ea"/>
                          <a:ea typeface="+mn-ea"/>
                          <a:cs typeface="Times New Roman" panose="02020603050405020304"/>
                        </a:rPr>
                        <a:t>涉及以政治变革为核心的社会科学</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879468">
                <a:tc>
                  <a:txBody>
                    <a:bodyPr/>
                    <a:lstStyle/>
                    <a:p>
                      <a:pPr algn="ctr">
                        <a:lnSpc>
                          <a:spcPct val="100000"/>
                        </a:lnSpc>
                        <a:spcAft>
                          <a:spcPts val="0"/>
                        </a:spcAft>
                      </a:pPr>
                      <a:r>
                        <a:rPr lang="zh-CN" altLang="en-US" sz="2200" b="0" dirty="0">
                          <a:latin typeface="+mn-ea"/>
                          <a:ea typeface="+mn-ea"/>
                          <a:cs typeface="Times New Roman" panose="02020603050405020304"/>
                        </a:rPr>
                        <a:t>特点</a:t>
                      </a:r>
                      <a:endParaRPr lang="zh-CN" sz="2200" b="0" dirty="0">
                        <a:latin typeface="+mn-ea"/>
                        <a:ea typeface="+mn-ea"/>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zh-CN" sz="2200" b="0" kern="1200" dirty="0">
                          <a:solidFill>
                            <a:schemeClr val="tx1"/>
                          </a:solidFill>
                          <a:latin typeface="+mn-ea"/>
                          <a:ea typeface="+mn-ea"/>
                          <a:cs typeface="Times New Roman" panose="02020603050405020304"/>
                        </a:rPr>
                        <a:t>布新不除旧——只办新事</a:t>
                      </a:r>
                      <a:r>
                        <a:rPr lang="en-US" altLang="zh-CN" sz="2200" b="0" kern="1200" dirty="0">
                          <a:solidFill>
                            <a:schemeClr val="tx1"/>
                          </a:solidFill>
                          <a:latin typeface="+mn-ea"/>
                          <a:ea typeface="+mn-ea"/>
                          <a:cs typeface="Times New Roman" panose="02020603050405020304"/>
                        </a:rPr>
                        <a:t>,</a:t>
                      </a:r>
                      <a:r>
                        <a:rPr lang="zh-CN" altLang="zh-CN" sz="2200" b="0" kern="1200" dirty="0">
                          <a:solidFill>
                            <a:schemeClr val="tx1"/>
                          </a:solidFill>
                          <a:latin typeface="+mn-ea"/>
                          <a:ea typeface="+mn-ea"/>
                          <a:cs typeface="Times New Roman" panose="02020603050405020304"/>
                        </a:rPr>
                        <a:t>不除旧事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zh-CN" altLang="en-US" sz="2200" b="0" kern="1200" dirty="0">
                          <a:solidFill>
                            <a:schemeClr val="tx1"/>
                          </a:solidFill>
                          <a:latin typeface="+mn-ea"/>
                          <a:ea typeface="+mn-ea"/>
                          <a:cs typeface="Times New Roman" panose="02020603050405020304"/>
                        </a:rPr>
                        <a:t>布新除旧</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zh-CN" altLang="en-US" sz="2200" b="0" kern="1200" dirty="0">
                          <a:solidFill>
                            <a:schemeClr val="tx1"/>
                          </a:solidFill>
                          <a:latin typeface="+mn-ea"/>
                          <a:ea typeface="+mn-ea"/>
                          <a:cs typeface="Times New Roman" panose="02020603050405020304"/>
                        </a:rPr>
                        <a:t>学习西方彻底变法</a:t>
                      </a:r>
                      <a:r>
                        <a:rPr lang="en-US" sz="2200" b="0" kern="1200" dirty="0">
                          <a:solidFill>
                            <a:schemeClr val="tx1"/>
                          </a:solidFill>
                          <a:latin typeface="+mn-ea"/>
                          <a:ea typeface="+mn-ea"/>
                          <a:cs typeface="Times New Roman" panose="02020603050405020304"/>
                        </a:rPr>
                        <a:t>,</a:t>
                      </a:r>
                      <a:r>
                        <a:rPr lang="zh-CN" altLang="en-US" sz="2200" b="0" kern="1200" dirty="0">
                          <a:solidFill>
                            <a:schemeClr val="tx1"/>
                          </a:solidFill>
                          <a:latin typeface="+mn-ea"/>
                          <a:ea typeface="+mn-ea"/>
                          <a:cs typeface="Times New Roman" panose="02020603050405020304"/>
                        </a:rPr>
                        <a:t>除旧布新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 name="文本框 2"/>
          <p:cNvSpPr txBox="1"/>
          <p:nvPr/>
        </p:nvSpPr>
        <p:spPr>
          <a:xfrm>
            <a:off x="127114" y="2406073"/>
            <a:ext cx="11676958" cy="3446649"/>
          </a:xfrm>
          <a:prstGeom prst="rect">
            <a:avLst/>
          </a:prstGeom>
          <a:solidFill>
            <a:schemeClr val="accent2">
              <a:lumMod val="20000"/>
              <a:lumOff val="80000"/>
            </a:schemeClr>
          </a:solidFill>
          <a:ln>
            <a:solidFill>
              <a:srgbClr val="9E0C0E"/>
            </a:solidFill>
            <a:prstDash val="dash"/>
          </a:ln>
        </p:spPr>
        <p:txBody>
          <a:bodyPr wrap="square" rtlCol="0">
            <a:spAutoFit/>
          </a:bodyPr>
          <a:lstStyle/>
          <a:p>
            <a:pPr marL="720000">
              <a:lnSpc>
                <a:spcPct val="150000"/>
              </a:lnSpc>
            </a:pPr>
            <a:r>
              <a:rPr lang="zh-CN" altLang="en-US" sz="3000" dirty="0">
                <a:latin typeface="黑体" panose="02010609060101010101" pitchFamily="49" charset="-122"/>
                <a:ea typeface="黑体" panose="02010609060101010101" pitchFamily="49" charset="-122"/>
              </a:rPr>
              <a:t>学习西方的主体由地主阶级转变为资产阶级</a:t>
            </a:r>
            <a:r>
              <a:rPr lang="en-US" altLang="zh-CN" sz="3000" dirty="0">
                <a:latin typeface="黑体" panose="02010609060101010101" pitchFamily="49" charset="-122"/>
                <a:ea typeface="黑体" panose="02010609060101010101" pitchFamily="49" charset="-122"/>
              </a:rPr>
              <a:t>;</a:t>
            </a:r>
          </a:p>
          <a:p>
            <a:pPr marL="720000">
              <a:lnSpc>
                <a:spcPct val="150000"/>
              </a:lnSpc>
            </a:pPr>
            <a:r>
              <a:rPr lang="zh-CN" altLang="en-US" sz="3000" dirty="0">
                <a:latin typeface="黑体" panose="02010609060101010101" pitchFamily="49" charset="-122"/>
                <a:ea typeface="黑体" panose="02010609060101010101" pitchFamily="49" charset="-122"/>
              </a:rPr>
              <a:t>伴随民族危机加深而逐步深入</a:t>
            </a:r>
            <a:r>
              <a:rPr lang="en-US" altLang="zh-CN" sz="3000" dirty="0">
                <a:latin typeface="黑体" panose="02010609060101010101" pitchFamily="49" charset="-122"/>
                <a:ea typeface="黑体" panose="02010609060101010101" pitchFamily="49" charset="-122"/>
              </a:rPr>
              <a:t>;</a:t>
            </a:r>
          </a:p>
          <a:p>
            <a:pPr marL="720000">
              <a:lnSpc>
                <a:spcPct val="150000"/>
              </a:lnSpc>
            </a:pPr>
            <a:r>
              <a:rPr lang="zh-CN" altLang="en-US" sz="3000" dirty="0">
                <a:latin typeface="黑体" panose="02010609060101010101" pitchFamily="49" charset="-122"/>
                <a:ea typeface="黑体" panose="02010609060101010101" pitchFamily="49" charset="-122"/>
              </a:rPr>
              <a:t>对西方的认识由表及里</a:t>
            </a:r>
            <a:r>
              <a:rPr lang="en-US" altLang="zh-CN" sz="3000" dirty="0">
                <a:latin typeface="黑体" panose="02010609060101010101" pitchFamily="49" charset="-122"/>
                <a:ea typeface="黑体" panose="02010609060101010101" pitchFamily="49" charset="-122"/>
              </a:rPr>
              <a:t>,</a:t>
            </a:r>
            <a:r>
              <a:rPr lang="zh-CN" altLang="en-US" sz="3000" dirty="0">
                <a:latin typeface="黑体" panose="02010609060101010101" pitchFamily="49" charset="-122"/>
                <a:ea typeface="黑体" panose="02010609060101010101" pitchFamily="49" charset="-122"/>
              </a:rPr>
              <a:t>由浅入深</a:t>
            </a:r>
            <a:r>
              <a:rPr lang="en-US" altLang="zh-CN" sz="3000" dirty="0">
                <a:latin typeface="黑体" panose="02010609060101010101" pitchFamily="49" charset="-122"/>
                <a:ea typeface="黑体" panose="02010609060101010101" pitchFamily="49" charset="-122"/>
              </a:rPr>
              <a:t>;</a:t>
            </a:r>
          </a:p>
          <a:p>
            <a:pPr marL="720000">
              <a:lnSpc>
                <a:spcPct val="150000"/>
              </a:lnSpc>
            </a:pPr>
            <a:r>
              <a:rPr lang="zh-CN" altLang="en-US" sz="3000" dirty="0">
                <a:latin typeface="黑体" panose="02010609060101010101" pitchFamily="49" charset="-122"/>
                <a:ea typeface="黑体" panose="02010609060101010101" pitchFamily="49" charset="-122"/>
              </a:rPr>
              <a:t>学习西方的层次由器物上升到制度</a:t>
            </a:r>
            <a:r>
              <a:rPr lang="en-US" altLang="zh-CN" sz="3000" dirty="0">
                <a:latin typeface="黑体" panose="02010609060101010101" pitchFamily="49" charset="-122"/>
                <a:ea typeface="黑体" panose="02010609060101010101" pitchFamily="49" charset="-122"/>
              </a:rPr>
              <a:t>;</a:t>
            </a:r>
          </a:p>
          <a:p>
            <a:pPr marL="720000">
              <a:lnSpc>
                <a:spcPct val="150000"/>
              </a:lnSpc>
            </a:pPr>
            <a:r>
              <a:rPr lang="zh-CN" altLang="en-US" sz="3000" dirty="0">
                <a:latin typeface="黑体" panose="02010609060101010101" pitchFamily="49" charset="-122"/>
                <a:ea typeface="黑体" panose="02010609060101010101" pitchFamily="49" charset="-122"/>
              </a:rPr>
              <a:t>对待传统的态度由布新而不除旧转为既布新又除旧。</a:t>
            </a:r>
          </a:p>
        </p:txBody>
      </p:sp>
      <p:sp>
        <p:nvSpPr>
          <p:cNvPr id="4" name="文本占位符 2"/>
          <p:cNvSpPr txBox="1">
            <a:spLocks/>
          </p:cNvSpPr>
          <p:nvPr/>
        </p:nvSpPr>
        <p:spPr>
          <a:xfrm>
            <a:off x="692727" y="127203"/>
            <a:ext cx="9842500" cy="609398"/>
          </a:xfrm>
          <a:prstGeom prst="rect">
            <a:avLst/>
          </a:prstGeom>
          <a:solidFill>
            <a:schemeClr val="accent1">
              <a:lumMod val="20000"/>
              <a:lumOff val="80000"/>
            </a:schemeClr>
          </a:solidFill>
          <a:ln w="15875">
            <a:solidFill>
              <a:srgbClr val="FF0000"/>
            </a:solidFill>
          </a:ln>
        </p:spPr>
        <p:txBody>
          <a:bodyPr wrap="square" rtlCol="0">
            <a:spAutoFit/>
          </a:bodyPr>
          <a:lstStyle>
            <a:defPPr>
              <a:defRPr lang="zh-CN"/>
            </a:defPPr>
            <a:lvl1pPr algn="ctr" defTabSz="457200">
              <a:lnSpc>
                <a:spcPct val="120000"/>
              </a:lnSpc>
              <a:spcAft>
                <a:spcPct val="0"/>
              </a:spcAft>
              <a:tabLst>
                <a:tab pos="1029335" algn="l"/>
                <a:tab pos="1850390" algn="l"/>
                <a:tab pos="2538095" algn="l"/>
                <a:tab pos="3221990" algn="l"/>
              </a:tabLst>
              <a:defRPr sz="2800" b="1" spc="200">
                <a:solidFill>
                  <a:srgbClr val="FF0000"/>
                </a:solidFill>
                <a:latin typeface="黑体" panose="02010609060101010101" pitchFamily="49" charset="-122"/>
                <a:ea typeface="黑体" panose="02010609060101010101" pitchFamily="49" charset="-122"/>
                <a:cs typeface="Times New Roman" panose="02020603050405020304" pitchFamily="18" charset="0"/>
              </a:defRPr>
            </a:lvl1pPr>
          </a:lstStyle>
          <a:p>
            <a:r>
              <a:rPr lang="en-US" altLang="zh-CN" dirty="0"/>
              <a:t>【</a:t>
            </a:r>
            <a:r>
              <a:rPr lang="zh-CN" altLang="en-US" dirty="0"/>
              <a:t>补充</a:t>
            </a:r>
            <a:r>
              <a:rPr lang="en-US" altLang="zh-CN" dirty="0"/>
              <a:t>】</a:t>
            </a:r>
            <a:r>
              <a:rPr lang="zh-CN" altLang="en-US" dirty="0"/>
              <a:t>学习西方的趋势</a:t>
            </a:r>
          </a:p>
        </p:txBody>
      </p:sp>
    </p:spTree>
    <p:extLst>
      <p:ext uri="{BB962C8B-B14F-4D97-AF65-F5344CB8AC3E}">
        <p14:creationId xmlns:p14="http://schemas.microsoft.com/office/powerpoint/2010/main" val="3217482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553998"/>
          </a:xfrm>
          <a:prstGeom prst="rect">
            <a:avLst/>
          </a:prstGeom>
          <a:solidFill>
            <a:schemeClr val="accent2">
              <a:lumMod val="20000"/>
              <a:lumOff val="80000"/>
            </a:schemeClr>
          </a:solidFill>
        </p:spPr>
        <p:txBody>
          <a:bodyPr wrap="square">
            <a:spAutoFit/>
          </a:bodyPr>
          <a:lstStyle/>
          <a:p>
            <a:r>
              <a:rPr lang="zh-CN" altLang="en-US" sz="2800" dirty="0" smtClean="0">
                <a:solidFill>
                  <a:srgbClr val="000000"/>
                </a:solidFill>
                <a:latin typeface="黑体" panose="02010609060101010101" pitchFamily="49" charset="-122"/>
                <a:ea typeface="黑体" panose="02010609060101010101" pitchFamily="49" charset="-122"/>
              </a:rPr>
              <a:t>   一 开眼看世界</a:t>
            </a:r>
            <a:r>
              <a:rPr lang="en-US" altLang="zh-CN" sz="2800" dirty="0" smtClean="0">
                <a:solidFill>
                  <a:srgbClr val="000000"/>
                </a:solidFill>
                <a:latin typeface="黑体" panose="02010609060101010101" pitchFamily="49" charset="-122"/>
                <a:ea typeface="黑体" panose="02010609060101010101" pitchFamily="49" charset="-122"/>
              </a:rPr>
              <a:t>——</a:t>
            </a:r>
            <a:r>
              <a:rPr lang="zh-CN" altLang="en-US" sz="3000" b="1" dirty="0" smtClean="0">
                <a:solidFill>
                  <a:srgbClr val="FF0000"/>
                </a:solidFill>
                <a:latin typeface="黑体" panose="02010609060101010101" pitchFamily="49" charset="-122"/>
                <a:ea typeface="黑体" panose="02010609060101010101" pitchFamily="49" charset="-122"/>
              </a:rPr>
              <a:t>地主阶级抵抗派</a:t>
            </a:r>
            <a:endParaRPr lang="zh-CN" altLang="en-US" sz="3000" b="1" dirty="0">
              <a:solidFill>
                <a:srgbClr val="FF0000"/>
              </a:solidFill>
              <a:latin typeface="黑体" panose="02010609060101010101" pitchFamily="49" charset="-122"/>
              <a:ea typeface="黑体" panose="02010609060101010101" pitchFamily="49" charset="-122"/>
            </a:endParaRPr>
          </a:p>
        </p:txBody>
      </p:sp>
      <p:sp>
        <p:nvSpPr>
          <p:cNvPr id="3" name="矩形 2"/>
          <p:cNvSpPr/>
          <p:nvPr/>
        </p:nvSpPr>
        <p:spPr>
          <a:xfrm>
            <a:off x="1379341" y="1106823"/>
            <a:ext cx="1654807" cy="523220"/>
          </a:xfrm>
          <a:prstGeom prst="rect">
            <a:avLst/>
          </a:prstGeom>
          <a:solidFill>
            <a:srgbClr val="FFFF00"/>
          </a:solidFill>
        </p:spPr>
        <p:txBody>
          <a:bodyPr wrap="square">
            <a:spAutoFit/>
          </a:bodyPr>
          <a:lstStyle/>
          <a:p>
            <a:r>
              <a:rPr lang="zh-CN" altLang="en-US" sz="2800" dirty="0" smtClean="0">
                <a:solidFill>
                  <a:srgbClr val="FF0000"/>
                </a:solidFill>
                <a:latin typeface="黑体" panose="02010609060101010101" pitchFamily="49" charset="-122"/>
                <a:ea typeface="黑体" panose="02010609060101010101" pitchFamily="49" charset="-122"/>
              </a:rPr>
              <a:t>思想主张</a:t>
            </a:r>
            <a:endParaRPr lang="en-US" altLang="zh-CN" sz="2800" dirty="0">
              <a:solidFill>
                <a:srgbClr val="FF0000"/>
              </a:solidFill>
              <a:latin typeface="黑体" panose="02010609060101010101" pitchFamily="49" charset="-122"/>
              <a:ea typeface="黑体" panose="02010609060101010101" pitchFamily="49" charset="-122"/>
            </a:endParaRPr>
          </a:p>
        </p:txBody>
      </p:sp>
      <p:sp>
        <p:nvSpPr>
          <p:cNvPr id="4" name="矩形 3"/>
          <p:cNvSpPr/>
          <p:nvPr/>
        </p:nvSpPr>
        <p:spPr>
          <a:xfrm>
            <a:off x="1580229" y="3318740"/>
            <a:ext cx="948225" cy="523220"/>
          </a:xfrm>
          <a:prstGeom prst="rect">
            <a:avLst/>
          </a:prstGeom>
          <a:solidFill>
            <a:srgbClr val="FFFF00"/>
          </a:solidFill>
        </p:spPr>
        <p:txBody>
          <a:bodyPr wrap="square">
            <a:spAutoFit/>
          </a:bodyPr>
          <a:lstStyle/>
          <a:p>
            <a:r>
              <a:rPr lang="zh-CN" altLang="en-US" sz="2800" dirty="0" smtClean="0">
                <a:solidFill>
                  <a:srgbClr val="FF0000"/>
                </a:solidFill>
                <a:latin typeface="黑体" panose="02010609060101010101" pitchFamily="49" charset="-122"/>
                <a:ea typeface="黑体" panose="02010609060101010101" pitchFamily="49" charset="-122"/>
              </a:rPr>
              <a:t>评价</a:t>
            </a:r>
            <a:endParaRPr lang="en-US" altLang="zh-CN" sz="2800" dirty="0">
              <a:solidFill>
                <a:srgbClr val="FF0000"/>
              </a:solidFill>
              <a:latin typeface="黑体" panose="02010609060101010101" pitchFamily="49" charset="-122"/>
              <a:ea typeface="黑体" panose="02010609060101010101" pitchFamily="49" charset="-122"/>
            </a:endParaRPr>
          </a:p>
        </p:txBody>
      </p:sp>
      <p:sp>
        <p:nvSpPr>
          <p:cNvPr id="5" name="Rectangle 2"/>
          <p:cNvSpPr>
            <a:spLocks noChangeArrowheads="1"/>
          </p:cNvSpPr>
          <p:nvPr/>
        </p:nvSpPr>
        <p:spPr bwMode="auto">
          <a:xfrm>
            <a:off x="3924517" y="1116815"/>
            <a:ext cx="4176712"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20000"/>
              </a:spcBef>
              <a:buSzPct val="75000"/>
              <a:buFont typeface="Wingdings" panose="05000000000000000000" pitchFamily="2" charset="2"/>
              <a:buNone/>
            </a:pPr>
            <a:r>
              <a:rPr lang="en-US" altLang="zh-CN" dirty="0">
                <a:solidFill>
                  <a:srgbClr val="FF0000"/>
                </a:solidFill>
                <a:latin typeface="华文琥珀" panose="02010800040101010101" pitchFamily="2" charset="-122"/>
                <a:ea typeface="华文琥珀" panose="02010800040101010101" pitchFamily="2" charset="-122"/>
              </a:rPr>
              <a:t>    </a:t>
            </a:r>
            <a:r>
              <a:rPr lang="en-US" altLang="zh-CN" b="1" dirty="0">
                <a:solidFill>
                  <a:srgbClr val="FF0000"/>
                </a:solidFill>
                <a:latin typeface="Times New Roman" panose="02020603050405020304" pitchFamily="18" charset="0"/>
                <a:ea typeface="黑体" panose="02010609060101010101" pitchFamily="49" charset="-122"/>
              </a:rPr>
              <a:t>“</a:t>
            </a:r>
            <a:r>
              <a:rPr lang="zh-CN" altLang="en-US" b="1" dirty="0">
                <a:solidFill>
                  <a:srgbClr val="FF0000"/>
                </a:solidFill>
                <a:latin typeface="黑体" panose="02010609060101010101" pitchFamily="49" charset="-122"/>
                <a:ea typeface="黑体" panose="02010609060101010101" pitchFamily="49" charset="-122"/>
              </a:rPr>
              <a:t>师夷长技以制夷</a:t>
            </a:r>
            <a:r>
              <a:rPr lang="zh-CN" altLang="en-US" b="1" dirty="0">
                <a:solidFill>
                  <a:srgbClr val="FF0000"/>
                </a:solidFill>
                <a:latin typeface="Times New Roman" panose="02020603050405020304" pitchFamily="18" charset="0"/>
                <a:ea typeface="黑体" panose="02010609060101010101" pitchFamily="49" charset="-122"/>
              </a:rPr>
              <a:t>”</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6" name="Rectangle 4"/>
          <p:cNvSpPr>
            <a:spLocks noChangeArrowheads="1"/>
          </p:cNvSpPr>
          <p:nvPr/>
        </p:nvSpPr>
        <p:spPr bwMode="auto">
          <a:xfrm>
            <a:off x="1766455" y="1682328"/>
            <a:ext cx="8659089" cy="892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50000"/>
              </a:lnSpc>
              <a:spcBef>
                <a:spcPct val="0"/>
              </a:spcBef>
              <a:buSzPct val="75000"/>
              <a:buFont typeface="Wingdings" panose="05000000000000000000" pitchFamily="2" charset="2"/>
              <a:buNone/>
            </a:pPr>
            <a:r>
              <a:rPr lang="en-US" altLang="zh-CN" b="1" dirty="0" smtClean="0">
                <a:solidFill>
                  <a:srgbClr val="0000CC"/>
                </a:solidFill>
                <a:latin typeface="黑体" panose="02010609060101010101" pitchFamily="49" charset="-122"/>
                <a:ea typeface="黑体" panose="02010609060101010101" pitchFamily="49" charset="-122"/>
              </a:rPr>
              <a:t>    </a:t>
            </a:r>
            <a:r>
              <a:rPr lang="zh-CN" altLang="en-US" b="1" dirty="0" smtClean="0">
                <a:solidFill>
                  <a:srgbClr val="0000CC"/>
                </a:solidFill>
                <a:latin typeface="黑体" panose="02010609060101010101" pitchFamily="49" charset="-122"/>
                <a:ea typeface="黑体" panose="02010609060101010101" pitchFamily="49" charset="-122"/>
              </a:rPr>
              <a:t>重点</a:t>
            </a:r>
            <a:r>
              <a:rPr lang="zh-CN" altLang="en-US" b="1" dirty="0">
                <a:solidFill>
                  <a:srgbClr val="0000CC"/>
                </a:solidFill>
                <a:latin typeface="黑体" panose="02010609060101010101" pitchFamily="49" charset="-122"/>
                <a:ea typeface="黑体" panose="02010609060101010101" pitchFamily="49" charset="-122"/>
              </a:rPr>
              <a:t>学习西方的科学技术，</a:t>
            </a:r>
            <a:r>
              <a:rPr lang="zh-CN" altLang="en-US" b="1" dirty="0" smtClean="0">
                <a:solidFill>
                  <a:srgbClr val="0000CC"/>
                </a:solidFill>
                <a:latin typeface="黑体" panose="02010609060101010101" pitchFamily="49" charset="-122"/>
                <a:ea typeface="黑体" panose="02010609060101010101" pitchFamily="49" charset="-122"/>
              </a:rPr>
              <a:t>尤其</a:t>
            </a:r>
            <a:r>
              <a:rPr lang="zh-CN" altLang="en-US" b="1" dirty="0">
                <a:solidFill>
                  <a:srgbClr val="0000CC"/>
                </a:solidFill>
                <a:latin typeface="黑体" panose="02010609060101010101" pitchFamily="49" charset="-122"/>
                <a:ea typeface="黑体" panose="02010609060101010101" pitchFamily="49" charset="-122"/>
              </a:rPr>
              <a:t>是军事技术</a:t>
            </a:r>
            <a:r>
              <a:rPr lang="zh-CN" altLang="en-US" b="1" dirty="0" smtClean="0">
                <a:solidFill>
                  <a:srgbClr val="0000CC"/>
                </a:solidFill>
                <a:latin typeface="黑体" panose="02010609060101010101" pitchFamily="49" charset="-122"/>
                <a:ea typeface="黑体" panose="02010609060101010101" pitchFamily="49" charset="-122"/>
              </a:rPr>
              <a:t>；</a:t>
            </a:r>
            <a:endParaRPr lang="en-US" altLang="zh-CN" b="1" dirty="0" smtClean="0">
              <a:solidFill>
                <a:srgbClr val="0000CC"/>
              </a:solidFill>
              <a:latin typeface="黑体" panose="02010609060101010101" pitchFamily="49" charset="-122"/>
              <a:ea typeface="黑体" panose="02010609060101010101" pitchFamily="49" charset="-122"/>
            </a:endParaRPr>
          </a:p>
          <a:p>
            <a:pPr eaLnBrk="1" hangingPunct="1">
              <a:lnSpc>
                <a:spcPct val="150000"/>
              </a:lnSpc>
              <a:spcBef>
                <a:spcPct val="0"/>
              </a:spcBef>
              <a:buSzPct val="75000"/>
              <a:buFont typeface="Wingdings" panose="05000000000000000000" pitchFamily="2" charset="2"/>
              <a:buNone/>
            </a:pPr>
            <a:r>
              <a:rPr lang="en-US" altLang="zh-CN" b="1" dirty="0">
                <a:solidFill>
                  <a:srgbClr val="0000CC"/>
                </a:solidFill>
                <a:latin typeface="黑体" panose="02010609060101010101" pitchFamily="49" charset="-122"/>
                <a:ea typeface="黑体" panose="02010609060101010101" pitchFamily="49" charset="-122"/>
              </a:rPr>
              <a:t> </a:t>
            </a:r>
            <a:r>
              <a:rPr lang="en-US" altLang="zh-CN" b="1" dirty="0" smtClean="0">
                <a:solidFill>
                  <a:srgbClr val="0000CC"/>
                </a:solidFill>
                <a:latin typeface="黑体" panose="02010609060101010101" pitchFamily="49" charset="-122"/>
                <a:ea typeface="黑体" panose="02010609060101010101" pitchFamily="49" charset="-122"/>
              </a:rPr>
              <a:t>   </a:t>
            </a:r>
            <a:r>
              <a:rPr lang="zh-CN" altLang="en-US" b="1" dirty="0" smtClean="0">
                <a:solidFill>
                  <a:srgbClr val="0000CC"/>
                </a:solidFill>
                <a:latin typeface="黑体" panose="02010609060101010101" pitchFamily="49" charset="-122"/>
                <a:ea typeface="黑体" panose="02010609060101010101" pitchFamily="49" charset="-122"/>
              </a:rPr>
              <a:t>通过</a:t>
            </a:r>
            <a:r>
              <a:rPr lang="zh-CN" altLang="en-US" b="1" dirty="0">
                <a:solidFill>
                  <a:srgbClr val="0000CC"/>
                </a:solidFill>
                <a:latin typeface="黑体" panose="02010609060101010101" pitchFamily="49" charset="-122"/>
                <a:ea typeface="黑体" panose="02010609060101010101" pitchFamily="49" charset="-122"/>
              </a:rPr>
              <a:t>翻译西方书籍，</a:t>
            </a:r>
            <a:r>
              <a:rPr lang="zh-CN" altLang="en-US" b="1" dirty="0" smtClean="0">
                <a:solidFill>
                  <a:srgbClr val="0000CC"/>
                </a:solidFill>
                <a:latin typeface="黑体" panose="02010609060101010101" pitchFamily="49" charset="-122"/>
                <a:ea typeface="黑体" panose="02010609060101010101" pitchFamily="49" charset="-122"/>
              </a:rPr>
              <a:t>著书立说的</a:t>
            </a:r>
            <a:r>
              <a:rPr lang="zh-CN" altLang="en-US" b="1" dirty="0">
                <a:solidFill>
                  <a:srgbClr val="0000CC"/>
                </a:solidFill>
                <a:latin typeface="黑体" panose="02010609060101010101" pitchFamily="49" charset="-122"/>
                <a:ea typeface="黑体" panose="02010609060101010101" pitchFamily="49" charset="-122"/>
              </a:rPr>
              <a:t>方式宣传</a:t>
            </a:r>
            <a:r>
              <a:rPr lang="zh-CN" altLang="en-US" b="1" dirty="0" smtClean="0">
                <a:solidFill>
                  <a:srgbClr val="0000CC"/>
                </a:solidFill>
                <a:latin typeface="黑体" panose="02010609060101010101" pitchFamily="49" charset="-122"/>
                <a:ea typeface="黑体" panose="02010609060101010101" pitchFamily="49" charset="-122"/>
              </a:rPr>
              <a:t>。</a:t>
            </a:r>
            <a:r>
              <a:rPr lang="zh-CN" altLang="en-US" b="1" dirty="0" smtClean="0">
                <a:solidFill>
                  <a:srgbClr val="0000CC"/>
                </a:solidFill>
                <a:latin typeface="Times New Roman" panose="02020603050405020304" pitchFamily="18" charset="0"/>
                <a:ea typeface="黑体" panose="02010609060101010101" pitchFamily="49" charset="-122"/>
              </a:rPr>
              <a:t> </a:t>
            </a:r>
            <a:endParaRPr lang="zh-CN" altLang="en-US" b="1" dirty="0">
              <a:solidFill>
                <a:srgbClr val="0000CC"/>
              </a:solidFill>
              <a:latin typeface="Times New Roman" panose="02020603050405020304" pitchFamily="18" charset="0"/>
              <a:ea typeface="黑体" panose="02010609060101010101" pitchFamily="49" charset="-122"/>
            </a:endParaRPr>
          </a:p>
        </p:txBody>
      </p:sp>
      <p:sp>
        <p:nvSpPr>
          <p:cNvPr id="7" name="Text Box 8"/>
          <p:cNvSpPr txBox="1">
            <a:spLocks noChangeArrowheads="1"/>
          </p:cNvSpPr>
          <p:nvPr/>
        </p:nvSpPr>
        <p:spPr bwMode="auto">
          <a:xfrm>
            <a:off x="2712751" y="4943997"/>
            <a:ext cx="7456486"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r>
              <a:rPr lang="zh-CN" altLang="en-US" dirty="0" smtClean="0">
                <a:latin typeface="黑体" panose="02010609060101010101" pitchFamily="49" charset="-122"/>
                <a:ea typeface="黑体" panose="02010609060101010101" pitchFamily="49" charset="-122"/>
              </a:rPr>
              <a:t>③只</a:t>
            </a:r>
            <a:r>
              <a:rPr lang="zh-CN" altLang="en-US" dirty="0">
                <a:latin typeface="黑体" panose="02010609060101010101" pitchFamily="49" charset="-122"/>
                <a:ea typeface="黑体" panose="02010609060101010101" pitchFamily="49" charset="-122"/>
              </a:rPr>
              <a:t>学习军事技术（器物），没有实践，维护地主阶级统治。</a:t>
            </a:r>
          </a:p>
        </p:txBody>
      </p:sp>
      <p:sp>
        <p:nvSpPr>
          <p:cNvPr id="8" name="Rectangle 9"/>
          <p:cNvSpPr>
            <a:spLocks noChangeArrowheads="1"/>
          </p:cNvSpPr>
          <p:nvPr/>
        </p:nvSpPr>
        <p:spPr bwMode="auto">
          <a:xfrm>
            <a:off x="2712751" y="3276434"/>
            <a:ext cx="7359504" cy="911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95000"/>
              </a:lnSpc>
              <a:spcBef>
                <a:spcPct val="0"/>
              </a:spcBef>
              <a:buFontTx/>
              <a:buNone/>
            </a:pPr>
            <a:r>
              <a:rPr lang="zh-CN" altLang="en-US" dirty="0" smtClean="0">
                <a:latin typeface="黑体" panose="02010609060101010101" pitchFamily="49" charset="-122"/>
                <a:ea typeface="黑体" panose="02010609060101010101" pitchFamily="49" charset="-122"/>
              </a:rPr>
              <a:t>①对</a:t>
            </a:r>
            <a:r>
              <a:rPr lang="zh-CN" altLang="en-US" dirty="0">
                <a:latin typeface="黑体" panose="02010609060101010101" pitchFamily="49" charset="-122"/>
                <a:ea typeface="黑体" panose="02010609060101010101" pitchFamily="49" charset="-122"/>
              </a:rPr>
              <a:t>当时知识界解放思想、向西方学习有着重要的启迪作用。</a:t>
            </a:r>
          </a:p>
        </p:txBody>
      </p:sp>
      <p:sp>
        <p:nvSpPr>
          <p:cNvPr id="9" name="Text Box 10"/>
          <p:cNvSpPr txBox="1">
            <a:spLocks noChangeArrowheads="1"/>
          </p:cNvSpPr>
          <p:nvPr/>
        </p:nvSpPr>
        <p:spPr bwMode="auto">
          <a:xfrm>
            <a:off x="2535381" y="4271980"/>
            <a:ext cx="690086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zh-CN" dirty="0" smtClean="0">
                <a:solidFill>
                  <a:srgbClr val="FF0000"/>
                </a:solidFill>
                <a:latin typeface="黑体" panose="02010609060101010101" pitchFamily="49" charset="-122"/>
                <a:ea typeface="黑体" panose="02010609060101010101" pitchFamily="49" charset="-122"/>
              </a:rPr>
              <a:t> </a:t>
            </a:r>
            <a:r>
              <a:rPr lang="zh-CN" altLang="en-US" dirty="0" smtClean="0">
                <a:solidFill>
                  <a:srgbClr val="FF0000"/>
                </a:solidFill>
                <a:latin typeface="黑体" panose="02010609060101010101" pitchFamily="49" charset="-122"/>
                <a:ea typeface="黑体" panose="02010609060101010101" pitchFamily="49" charset="-122"/>
              </a:rPr>
              <a:t>②根本目的是维护</a:t>
            </a:r>
            <a:r>
              <a:rPr lang="zh-CN" altLang="en-US" dirty="0">
                <a:solidFill>
                  <a:srgbClr val="FF0000"/>
                </a:solidFill>
                <a:latin typeface="黑体" panose="02010609060101010101" pitchFamily="49" charset="-122"/>
                <a:ea typeface="黑体" panose="02010609060101010101" pitchFamily="49" charset="-122"/>
              </a:rPr>
              <a:t>清朝的封建统治</a:t>
            </a:r>
          </a:p>
        </p:txBody>
      </p:sp>
    </p:spTree>
    <p:extLst>
      <p:ext uri="{BB962C8B-B14F-4D97-AF65-F5344CB8AC3E}">
        <p14:creationId xmlns:p14="http://schemas.microsoft.com/office/powerpoint/2010/main" val="1030524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ppt_x</p:attrName>
                                        </p:attrNameLst>
                                      </p:cBhvr>
                                      <p:tavLst>
                                        <p:tav tm="0">
                                          <p:val>
                                            <p:strVal val="#ppt_x"/>
                                          </p:val>
                                        </p:tav>
                                        <p:tav tm="100000">
                                          <p:val>
                                            <p:strVal val="#ppt_x"/>
                                          </p:val>
                                        </p:tav>
                                      </p:tavLst>
                                    </p:anim>
                                    <p:anim calcmode="lin" valueType="num">
                                      <p:cBhvr>
                                        <p:cTn id="2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blinds(horizontal)">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553998"/>
          </a:xfrm>
          <a:prstGeom prst="rect">
            <a:avLst/>
          </a:prstGeom>
          <a:solidFill>
            <a:schemeClr val="accent2">
              <a:lumMod val="20000"/>
              <a:lumOff val="80000"/>
            </a:schemeClr>
          </a:solidFill>
        </p:spPr>
        <p:txBody>
          <a:bodyPr wrap="square">
            <a:spAutoFit/>
          </a:bodyPr>
          <a:lstStyle/>
          <a:p>
            <a:r>
              <a:rPr lang="zh-CN" altLang="en-US" sz="2800" dirty="0" smtClean="0">
                <a:solidFill>
                  <a:srgbClr val="000000"/>
                </a:solidFill>
                <a:latin typeface="黑体" panose="02010609060101010101" pitchFamily="49" charset="-122"/>
                <a:ea typeface="黑体" panose="02010609060101010101" pitchFamily="49" charset="-122"/>
              </a:rPr>
              <a:t>   二 理想王国的追求</a:t>
            </a:r>
            <a:r>
              <a:rPr lang="en-US" altLang="zh-CN" sz="2800" dirty="0" smtClean="0">
                <a:solidFill>
                  <a:srgbClr val="000000"/>
                </a:solidFill>
                <a:latin typeface="黑体" panose="02010609060101010101" pitchFamily="49" charset="-122"/>
                <a:ea typeface="黑体" panose="02010609060101010101" pitchFamily="49" charset="-122"/>
              </a:rPr>
              <a:t>——</a:t>
            </a:r>
            <a:r>
              <a:rPr lang="zh-CN" altLang="en-US" sz="3000" b="1" dirty="0">
                <a:solidFill>
                  <a:srgbClr val="FF0000"/>
                </a:solidFill>
                <a:latin typeface="黑体" panose="02010609060101010101" pitchFamily="49" charset="-122"/>
                <a:ea typeface="黑体" panose="02010609060101010101" pitchFamily="49" charset="-122"/>
              </a:rPr>
              <a:t>太平天国运动</a:t>
            </a:r>
          </a:p>
        </p:txBody>
      </p:sp>
      <p:sp>
        <p:nvSpPr>
          <p:cNvPr id="3" name="Text Box 4"/>
          <p:cNvSpPr txBox="1">
            <a:spLocks noChangeArrowheads="1"/>
          </p:cNvSpPr>
          <p:nvPr/>
        </p:nvSpPr>
        <p:spPr>
          <a:xfrm>
            <a:off x="2917377" y="1106651"/>
            <a:ext cx="4758042" cy="1669718"/>
          </a:xfrm>
          <a:prstGeom prst="rect">
            <a:avLst/>
          </a:prstGeom>
          <a:no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3400"/>
              </a:lnSpc>
              <a:buFont typeface="Arial" panose="020B0604020202020204" pitchFamily="34" charset="0"/>
              <a:buNone/>
            </a:pPr>
            <a:r>
              <a:rPr kumimoji="1" lang="zh-CN" altLang="en-US" sz="3200" b="1" dirty="0" smtClean="0"/>
              <a:t>根本原因：</a:t>
            </a:r>
            <a:r>
              <a:rPr kumimoji="1" lang="zh-CN" altLang="en-US" sz="3200" b="1" dirty="0" smtClean="0">
                <a:solidFill>
                  <a:srgbClr val="FF0000"/>
                </a:solidFill>
              </a:rPr>
              <a:t>阶级矛盾尖锐</a:t>
            </a:r>
            <a:endParaRPr kumimoji="1" lang="en-US" altLang="zh-CN" sz="3200" b="1" dirty="0" smtClean="0">
              <a:solidFill>
                <a:srgbClr val="FF0000"/>
              </a:solidFill>
            </a:endParaRPr>
          </a:p>
          <a:p>
            <a:pPr marL="0" indent="0">
              <a:lnSpc>
                <a:spcPts val="3400"/>
              </a:lnSpc>
              <a:buFont typeface="Arial" panose="020B0604020202020204" pitchFamily="34" charset="0"/>
              <a:buNone/>
            </a:pPr>
            <a:r>
              <a:rPr kumimoji="1" lang="zh-CN" altLang="en-US" sz="3200" b="1" dirty="0"/>
              <a:t>直接</a:t>
            </a:r>
            <a:r>
              <a:rPr kumimoji="1" lang="zh-CN" altLang="en-US" sz="3200" b="1" dirty="0" smtClean="0"/>
              <a:t>原因：</a:t>
            </a:r>
            <a:r>
              <a:rPr kumimoji="1" lang="zh-CN" altLang="en-US" sz="3200" b="1" dirty="0" smtClean="0">
                <a:solidFill>
                  <a:srgbClr val="FF0000"/>
                </a:solidFill>
              </a:rPr>
              <a:t>严重自然灾害</a:t>
            </a:r>
            <a:endParaRPr kumimoji="1" lang="en-US" altLang="zh-CN" sz="3200" b="1" dirty="0" smtClean="0">
              <a:solidFill>
                <a:srgbClr val="FF0000"/>
              </a:solidFill>
            </a:endParaRPr>
          </a:p>
          <a:p>
            <a:pPr marL="0" indent="0">
              <a:lnSpc>
                <a:spcPts val="3400"/>
              </a:lnSpc>
              <a:buFont typeface="Arial" panose="020B0604020202020204" pitchFamily="34" charset="0"/>
              <a:buNone/>
            </a:pPr>
            <a:r>
              <a:rPr kumimoji="1" lang="zh-CN" altLang="en-US" sz="3200" b="1" dirty="0"/>
              <a:t>起义</a:t>
            </a:r>
            <a:r>
              <a:rPr kumimoji="1" lang="zh-CN" altLang="en-US" sz="3200" b="1" dirty="0" smtClean="0"/>
              <a:t>准备：</a:t>
            </a:r>
            <a:r>
              <a:rPr kumimoji="1" lang="zh-CN" altLang="en-US" sz="3200" b="1" dirty="0" smtClean="0">
                <a:solidFill>
                  <a:srgbClr val="FF0000"/>
                </a:solidFill>
              </a:rPr>
              <a:t>创立拜上帝教</a:t>
            </a:r>
          </a:p>
        </p:txBody>
      </p:sp>
      <p:sp>
        <p:nvSpPr>
          <p:cNvPr id="4" name="矩形 3"/>
          <p:cNvSpPr/>
          <p:nvPr/>
        </p:nvSpPr>
        <p:spPr>
          <a:xfrm>
            <a:off x="1383996" y="774916"/>
            <a:ext cx="902811" cy="523220"/>
          </a:xfrm>
          <a:prstGeom prst="rect">
            <a:avLst/>
          </a:prstGeom>
          <a:solidFill>
            <a:srgbClr val="FFFF00"/>
          </a:solidFill>
        </p:spPr>
        <p:txBody>
          <a:bodyPr wrap="square">
            <a:spAutoFit/>
          </a:bodyPr>
          <a:lstStyle/>
          <a:p>
            <a:r>
              <a:rPr lang="zh-CN" altLang="en-US" sz="2800" dirty="0">
                <a:solidFill>
                  <a:srgbClr val="FF0000"/>
                </a:solidFill>
                <a:latin typeface="黑体" panose="02010609060101010101" pitchFamily="49" charset="-122"/>
                <a:ea typeface="黑体" panose="02010609060101010101" pitchFamily="49" charset="-122"/>
              </a:rPr>
              <a:t>背景</a:t>
            </a:r>
          </a:p>
        </p:txBody>
      </p:sp>
      <p:sp>
        <p:nvSpPr>
          <p:cNvPr id="5" name="矩形 4"/>
          <p:cNvSpPr/>
          <p:nvPr/>
        </p:nvSpPr>
        <p:spPr>
          <a:xfrm>
            <a:off x="1383995" y="2716466"/>
            <a:ext cx="902811" cy="523220"/>
          </a:xfrm>
          <a:prstGeom prst="rect">
            <a:avLst/>
          </a:prstGeom>
          <a:solidFill>
            <a:srgbClr val="FFFF00"/>
          </a:solidFill>
        </p:spPr>
        <p:txBody>
          <a:bodyPr wrap="square">
            <a:spAutoFit/>
          </a:bodyPr>
          <a:lstStyle/>
          <a:p>
            <a:r>
              <a:rPr lang="zh-CN" altLang="en-US" sz="2800" dirty="0">
                <a:solidFill>
                  <a:srgbClr val="FF0000"/>
                </a:solidFill>
                <a:latin typeface="黑体" panose="02010609060101010101" pitchFamily="49" charset="-122"/>
                <a:ea typeface="黑体" panose="02010609060101010101" pitchFamily="49" charset="-122"/>
              </a:rPr>
              <a:t>过程</a:t>
            </a:r>
          </a:p>
        </p:txBody>
      </p:sp>
      <p:sp>
        <p:nvSpPr>
          <p:cNvPr id="6" name="文本框 5"/>
          <p:cNvSpPr txBox="1"/>
          <p:nvPr/>
        </p:nvSpPr>
        <p:spPr>
          <a:xfrm>
            <a:off x="2392604" y="3257052"/>
            <a:ext cx="7402989" cy="3711785"/>
          </a:xfrm>
          <a:prstGeom prst="rect">
            <a:avLst/>
          </a:prstGeom>
          <a:noFill/>
        </p:spPr>
        <p:txBody>
          <a:bodyPr wrap="none" rtlCol="0">
            <a:spAutoFit/>
          </a:bodyPr>
          <a:lstStyle/>
          <a:p>
            <a:pPr>
              <a:lnSpc>
                <a:spcPct val="120000"/>
              </a:lnSpc>
            </a:pPr>
            <a:r>
              <a:rPr kumimoji="1" lang="en-US" altLang="zh-CN" sz="2800" b="1" dirty="0" smtClean="0">
                <a:latin typeface="黑体" panose="02010609060101010101" pitchFamily="49" charset="-122"/>
                <a:ea typeface="黑体" panose="02010609060101010101" pitchFamily="49" charset="-122"/>
              </a:rPr>
              <a:t>1851</a:t>
            </a:r>
            <a:r>
              <a:rPr kumimoji="1" lang="zh-CN" altLang="en-US" sz="2800" b="1" dirty="0" smtClean="0">
                <a:latin typeface="黑体" panose="02010609060101010101" pitchFamily="49" charset="-122"/>
                <a:ea typeface="黑体" panose="02010609060101010101" pitchFamily="49" charset="-122"/>
              </a:rPr>
              <a:t>年</a:t>
            </a:r>
            <a:r>
              <a:rPr kumimoji="1" lang="en-US" altLang="zh-CN" sz="2800" b="1" dirty="0" smtClean="0">
                <a:latin typeface="黑体" panose="02010609060101010101" pitchFamily="49" charset="-122"/>
                <a:ea typeface="黑体" panose="02010609060101010101" pitchFamily="49" charset="-122"/>
              </a:rPr>
              <a:t>1</a:t>
            </a:r>
            <a:r>
              <a:rPr kumimoji="1" lang="zh-CN" altLang="en-US" sz="2800" b="1" dirty="0" smtClean="0">
                <a:latin typeface="黑体" panose="02010609060101010101" pitchFamily="49" charset="-122"/>
                <a:ea typeface="黑体" panose="02010609060101010101" pitchFamily="49" charset="-122"/>
              </a:rPr>
              <a:t>月，</a:t>
            </a:r>
            <a:r>
              <a:rPr kumimoji="1" lang="zh-CN" altLang="en-US" sz="2800" b="1" dirty="0">
                <a:latin typeface="黑体" panose="02010609060101010101" pitchFamily="49" charset="-122"/>
                <a:ea typeface="黑体" panose="02010609060101010101" pitchFamily="49" charset="-122"/>
              </a:rPr>
              <a:t>洪秀全发动</a:t>
            </a:r>
            <a:r>
              <a:rPr kumimoji="1" lang="zh-CN" altLang="en-US" sz="2800" b="1" u="sng" dirty="0">
                <a:solidFill>
                  <a:srgbClr val="FF0000"/>
                </a:solidFill>
                <a:latin typeface="黑体" panose="02010609060101010101" pitchFamily="49" charset="-122"/>
                <a:ea typeface="黑体" panose="02010609060101010101" pitchFamily="49" charset="-122"/>
              </a:rPr>
              <a:t>金田起义</a:t>
            </a:r>
            <a:r>
              <a:rPr kumimoji="1" lang="zh-CN" altLang="en-US" sz="2800" b="1" dirty="0" smtClean="0">
                <a:latin typeface="黑体" panose="02010609060101010101" pitchFamily="49" charset="-122"/>
                <a:ea typeface="黑体" panose="02010609060101010101" pitchFamily="49" charset="-122"/>
              </a:rPr>
              <a:t>，</a:t>
            </a:r>
            <a:endParaRPr kumimoji="1" lang="en-US" altLang="zh-CN" sz="2800" b="1" dirty="0" smtClean="0">
              <a:latin typeface="黑体" panose="02010609060101010101" pitchFamily="49" charset="-122"/>
              <a:ea typeface="黑体" panose="02010609060101010101" pitchFamily="49" charset="-122"/>
            </a:endParaRPr>
          </a:p>
          <a:p>
            <a:pPr>
              <a:lnSpc>
                <a:spcPct val="120000"/>
              </a:lnSpc>
            </a:pPr>
            <a:r>
              <a:rPr lang="en-US" altLang="zh-CN" sz="2800" b="1" dirty="0">
                <a:latin typeface="黑体" panose="02010609060101010101" pitchFamily="49" charset="-122"/>
                <a:ea typeface="黑体" panose="02010609060101010101" pitchFamily="49" charset="-122"/>
              </a:rPr>
              <a:t>1851</a:t>
            </a:r>
            <a:r>
              <a:rPr lang="zh-CN" altLang="en-US" sz="2800" b="1" dirty="0">
                <a:latin typeface="黑体" panose="02010609060101010101" pitchFamily="49" charset="-122"/>
                <a:ea typeface="黑体" panose="02010609060101010101" pitchFamily="49" charset="-122"/>
              </a:rPr>
              <a:t>年</a:t>
            </a:r>
            <a:r>
              <a:rPr lang="en-US" altLang="zh-CN" sz="2800" b="1" dirty="0">
                <a:latin typeface="黑体" panose="02010609060101010101" pitchFamily="49" charset="-122"/>
                <a:ea typeface="黑体" panose="02010609060101010101" pitchFamily="49" charset="-122"/>
              </a:rPr>
              <a:t>9</a:t>
            </a:r>
            <a:r>
              <a:rPr lang="zh-CN" altLang="en-US" sz="2800" b="1" dirty="0" smtClean="0">
                <a:latin typeface="黑体" panose="02010609060101010101" pitchFamily="49" charset="-122"/>
                <a:ea typeface="黑体" panose="02010609060101010101" pitchFamily="49" charset="-122"/>
              </a:rPr>
              <a:t>月，永安建制</a:t>
            </a:r>
            <a:endParaRPr kumimoji="1" lang="en-US" altLang="zh-CN" sz="2800" b="1" dirty="0">
              <a:latin typeface="黑体" panose="02010609060101010101" pitchFamily="49" charset="-122"/>
              <a:ea typeface="黑体" panose="02010609060101010101" pitchFamily="49" charset="-122"/>
            </a:endParaRPr>
          </a:p>
          <a:p>
            <a:pPr>
              <a:lnSpc>
                <a:spcPct val="120000"/>
              </a:lnSpc>
            </a:pPr>
            <a:r>
              <a:rPr kumimoji="1" lang="en-US" altLang="zh-CN" sz="2800" b="1" dirty="0" smtClean="0">
                <a:latin typeface="黑体" panose="02010609060101010101" pitchFamily="49" charset="-122"/>
                <a:ea typeface="黑体" panose="02010609060101010101" pitchFamily="49" charset="-122"/>
              </a:rPr>
              <a:t>1853</a:t>
            </a:r>
            <a:r>
              <a:rPr kumimoji="1" lang="zh-CN" altLang="en-US" sz="2800" b="1" dirty="0" smtClean="0">
                <a:latin typeface="黑体" panose="02010609060101010101" pitchFamily="49" charset="-122"/>
                <a:ea typeface="黑体" panose="02010609060101010101" pitchFamily="49" charset="-122"/>
              </a:rPr>
              <a:t>年，攻占</a:t>
            </a:r>
            <a:r>
              <a:rPr kumimoji="1" lang="zh-CN" altLang="en-US" sz="2800" b="1" dirty="0">
                <a:latin typeface="黑体" panose="02010609060101010101" pitchFamily="49" charset="-122"/>
                <a:ea typeface="黑体" panose="02010609060101010101" pitchFamily="49" charset="-122"/>
              </a:rPr>
              <a:t>南京</a:t>
            </a:r>
            <a:r>
              <a:rPr kumimoji="1" lang="en-US" altLang="zh-CN" sz="2800" b="1" dirty="0">
                <a:latin typeface="黑体" panose="02010609060101010101" pitchFamily="49" charset="-122"/>
                <a:ea typeface="黑体" panose="02010609060101010101" pitchFamily="49" charset="-122"/>
              </a:rPr>
              <a:t>,</a:t>
            </a:r>
            <a:r>
              <a:rPr kumimoji="1" lang="zh-CN" altLang="en-US" sz="2800" b="1" dirty="0">
                <a:latin typeface="黑体" panose="02010609060101010101" pitchFamily="49" charset="-122"/>
                <a:ea typeface="黑体" panose="02010609060101010101" pitchFamily="49" charset="-122"/>
              </a:rPr>
              <a:t>改名</a:t>
            </a:r>
            <a:r>
              <a:rPr kumimoji="1" lang="zh-CN" altLang="en-US" sz="2800" b="1" u="sng" dirty="0">
                <a:solidFill>
                  <a:srgbClr val="FF0000"/>
                </a:solidFill>
                <a:latin typeface="黑体" panose="02010609060101010101" pitchFamily="49" charset="-122"/>
                <a:ea typeface="黑体" panose="02010609060101010101" pitchFamily="49" charset="-122"/>
              </a:rPr>
              <a:t>天京</a:t>
            </a:r>
            <a:r>
              <a:rPr kumimoji="1" lang="zh-CN" altLang="en-US" sz="2800" b="1" dirty="0">
                <a:latin typeface="黑体" panose="02010609060101010101" pitchFamily="49" charset="-122"/>
                <a:ea typeface="黑体" panose="02010609060101010101" pitchFamily="49" charset="-122"/>
              </a:rPr>
              <a:t> </a:t>
            </a:r>
            <a:r>
              <a:rPr kumimoji="1" lang="en-US" altLang="zh-CN" sz="2800" b="1" dirty="0">
                <a:latin typeface="黑体" panose="02010609060101010101" pitchFamily="49" charset="-122"/>
                <a:ea typeface="黑体" panose="02010609060101010101" pitchFamily="49" charset="-122"/>
              </a:rPr>
              <a:t>;</a:t>
            </a:r>
            <a:endParaRPr kumimoji="1" lang="zh-CN" altLang="en-US" sz="2800" b="1" dirty="0">
              <a:latin typeface="黑体" panose="02010609060101010101" pitchFamily="49" charset="-122"/>
              <a:ea typeface="黑体" panose="02010609060101010101" pitchFamily="49" charset="-122"/>
            </a:endParaRPr>
          </a:p>
          <a:p>
            <a:pPr>
              <a:lnSpc>
                <a:spcPct val="120000"/>
              </a:lnSpc>
            </a:pPr>
            <a:r>
              <a:rPr kumimoji="1" lang="en-US" altLang="zh-CN" sz="2800" b="1" dirty="0" smtClean="0">
                <a:latin typeface="黑体" panose="02010609060101010101" pitchFamily="49" charset="-122"/>
                <a:ea typeface="黑体" panose="02010609060101010101" pitchFamily="49" charset="-122"/>
              </a:rPr>
              <a:t>1856</a:t>
            </a:r>
            <a:r>
              <a:rPr kumimoji="1" lang="zh-CN" altLang="en-US" sz="2800" b="1" dirty="0">
                <a:latin typeface="黑体" panose="02010609060101010101" pitchFamily="49" charset="-122"/>
                <a:ea typeface="黑体" panose="02010609060101010101" pitchFamily="49" charset="-122"/>
              </a:rPr>
              <a:t>年，通过北伐和西征达到军事上的全盛</a:t>
            </a:r>
            <a:r>
              <a:rPr kumimoji="1" lang="en-US" altLang="zh-CN" sz="2800" b="1" dirty="0">
                <a:latin typeface="黑体" panose="02010609060101010101" pitchFamily="49" charset="-122"/>
                <a:ea typeface="黑体" panose="02010609060101010101" pitchFamily="49" charset="-122"/>
              </a:rPr>
              <a:t>;</a:t>
            </a:r>
            <a:r>
              <a:rPr kumimoji="1" lang="zh-CN" altLang="en-US" sz="2800" b="1" dirty="0">
                <a:latin typeface="黑体" panose="02010609060101010101" pitchFamily="49" charset="-122"/>
                <a:ea typeface="黑体" panose="02010609060101010101" pitchFamily="49" charset="-122"/>
              </a:rPr>
              <a:t> </a:t>
            </a:r>
          </a:p>
          <a:p>
            <a:pPr>
              <a:lnSpc>
                <a:spcPct val="120000"/>
              </a:lnSpc>
            </a:pPr>
            <a:r>
              <a:rPr kumimoji="1" lang="en-US" altLang="zh-CN" sz="2800" b="1" dirty="0" smtClean="0">
                <a:latin typeface="黑体" panose="02010609060101010101" pitchFamily="49" charset="-122"/>
                <a:ea typeface="黑体" panose="02010609060101010101" pitchFamily="49" charset="-122"/>
              </a:rPr>
              <a:t>1856</a:t>
            </a:r>
            <a:r>
              <a:rPr kumimoji="1" lang="zh-CN" altLang="en-US" sz="2800" b="1" dirty="0" smtClean="0">
                <a:latin typeface="黑体" panose="02010609060101010101" pitchFamily="49" charset="-122"/>
                <a:ea typeface="黑体" panose="02010609060101010101" pitchFamily="49" charset="-122"/>
              </a:rPr>
              <a:t>年，领导集团内讧，政治军事上衰落；</a:t>
            </a:r>
            <a:endParaRPr kumimoji="1" lang="en-US" altLang="zh-CN" sz="2800" b="1" dirty="0" smtClean="0">
              <a:latin typeface="黑体" panose="02010609060101010101" pitchFamily="49" charset="-122"/>
              <a:ea typeface="黑体" panose="02010609060101010101" pitchFamily="49" charset="-122"/>
            </a:endParaRPr>
          </a:p>
          <a:p>
            <a:pPr>
              <a:lnSpc>
                <a:spcPct val="120000"/>
              </a:lnSpc>
            </a:pPr>
            <a:r>
              <a:rPr kumimoji="1" lang="en-US" altLang="zh-CN" sz="2800" b="1" dirty="0">
                <a:latin typeface="黑体" panose="02010609060101010101" pitchFamily="49" charset="-122"/>
                <a:ea typeface="黑体" panose="02010609060101010101" pitchFamily="49" charset="-122"/>
              </a:rPr>
              <a:t>1864</a:t>
            </a:r>
            <a:r>
              <a:rPr kumimoji="1" lang="zh-CN" altLang="en-US" sz="2800" b="1" dirty="0">
                <a:latin typeface="黑体" panose="02010609060101010101" pitchFamily="49" charset="-122"/>
                <a:ea typeface="黑体" panose="02010609060101010101" pitchFamily="49" charset="-122"/>
              </a:rPr>
              <a:t>年，天京陷落，太平天国运动失败。</a:t>
            </a:r>
            <a:endParaRPr kumimoji="1" lang="en-US" altLang="zh-CN" sz="2800" b="1" dirty="0">
              <a:latin typeface="黑体" panose="02010609060101010101" pitchFamily="49" charset="-122"/>
              <a:ea typeface="黑体" panose="02010609060101010101" pitchFamily="49" charset="-122"/>
            </a:endParaRPr>
          </a:p>
          <a:p>
            <a:pPr>
              <a:lnSpc>
                <a:spcPct val="120000"/>
              </a:lnSpc>
            </a:pPr>
            <a:endParaRPr lang="zh-CN" altLang="en-US" sz="2800" b="1"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48595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4007842" y="613673"/>
            <a:ext cx="417631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3600" b="1" dirty="0">
                <a:latin typeface="黑体" panose="02010609060101010101" pitchFamily="49" charset="-122"/>
                <a:ea typeface="黑体" panose="02010609060101010101" pitchFamily="49" charset="-122"/>
              </a:rPr>
              <a:t>《</a:t>
            </a:r>
            <a:r>
              <a:rPr lang="zh-CN" altLang="en-US" sz="3600" b="1" dirty="0">
                <a:latin typeface="黑体" panose="02010609060101010101" pitchFamily="49" charset="-122"/>
                <a:ea typeface="黑体" panose="02010609060101010101" pitchFamily="49" charset="-122"/>
              </a:rPr>
              <a:t>天朝田亩制度</a:t>
            </a:r>
            <a:r>
              <a:rPr lang="en-US" altLang="zh-CN" sz="3600" b="1" dirty="0" smtClean="0">
                <a:latin typeface="黑体" panose="02010609060101010101" pitchFamily="49" charset="-122"/>
                <a:ea typeface="黑体" panose="02010609060101010101" pitchFamily="49" charset="-122"/>
              </a:rPr>
              <a:t>》</a:t>
            </a:r>
            <a:endParaRPr lang="zh-CN" altLang="en-US" sz="3600" b="1" dirty="0">
              <a:solidFill>
                <a:srgbClr val="0000CC"/>
              </a:solidFill>
              <a:latin typeface="黑体" panose="02010609060101010101" pitchFamily="49" charset="-122"/>
              <a:ea typeface="黑体" panose="02010609060101010101" pitchFamily="49" charset="-122"/>
            </a:endParaRPr>
          </a:p>
        </p:txBody>
      </p:sp>
      <p:sp>
        <p:nvSpPr>
          <p:cNvPr id="3" name="Text Box 5"/>
          <p:cNvSpPr txBox="1">
            <a:spLocks noChangeArrowheads="1"/>
          </p:cNvSpPr>
          <p:nvPr/>
        </p:nvSpPr>
        <p:spPr bwMode="auto">
          <a:xfrm>
            <a:off x="185375" y="1156818"/>
            <a:ext cx="6480175" cy="4221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ts val="4600"/>
              </a:lnSpc>
            </a:pPr>
            <a:r>
              <a:rPr lang="zh-CN" altLang="en-US" sz="3200" b="1" dirty="0" smtClean="0">
                <a:solidFill>
                  <a:srgbClr val="0000CC"/>
                </a:solidFill>
                <a:latin typeface="黑体" panose="02010609060101010101" pitchFamily="49" charset="-122"/>
                <a:ea typeface="黑体" panose="02010609060101010101" pitchFamily="49" charset="-122"/>
              </a:rPr>
              <a:t>内容：</a:t>
            </a:r>
            <a:endParaRPr lang="en-US" altLang="zh-CN" sz="3200" b="1" dirty="0" smtClean="0">
              <a:solidFill>
                <a:srgbClr val="0000CC"/>
              </a:solidFill>
              <a:latin typeface="黑体" panose="02010609060101010101" pitchFamily="49" charset="-122"/>
              <a:ea typeface="黑体" panose="02010609060101010101" pitchFamily="49" charset="-122"/>
            </a:endParaRPr>
          </a:p>
          <a:p>
            <a:pPr eaLnBrk="1" hangingPunct="1">
              <a:lnSpc>
                <a:spcPts val="4600"/>
              </a:lnSpc>
            </a:pPr>
            <a:r>
              <a:rPr lang="en-US" altLang="zh-CN" sz="3200" b="1" dirty="0" smtClean="0">
                <a:solidFill>
                  <a:srgbClr val="0000CC"/>
                </a:solidFill>
                <a:latin typeface="黑体" panose="02010609060101010101" pitchFamily="49" charset="-122"/>
                <a:ea typeface="黑体" panose="02010609060101010101" pitchFamily="49" charset="-122"/>
              </a:rPr>
              <a:t>1</a:t>
            </a:r>
            <a:r>
              <a:rPr lang="zh-CN" altLang="en-US" sz="3200" b="1" dirty="0">
                <a:solidFill>
                  <a:srgbClr val="0000CC"/>
                </a:solidFill>
                <a:latin typeface="黑体" panose="02010609060101010101" pitchFamily="49" charset="-122"/>
                <a:ea typeface="黑体" panose="02010609060101010101" pitchFamily="49" charset="-122"/>
              </a:rPr>
              <a:t>、土地分配的原则和方法</a:t>
            </a:r>
            <a:r>
              <a:rPr lang="zh-CN" altLang="en-US" sz="3200" b="1" dirty="0" smtClean="0">
                <a:solidFill>
                  <a:srgbClr val="0000CC"/>
                </a:solidFill>
                <a:latin typeface="黑体" panose="02010609060101010101" pitchFamily="49" charset="-122"/>
                <a:ea typeface="黑体" panose="02010609060101010101" pitchFamily="49" charset="-122"/>
              </a:rPr>
              <a:t>；</a:t>
            </a:r>
            <a:endParaRPr lang="en-US" altLang="zh-CN" sz="3200" b="1" dirty="0" smtClean="0">
              <a:solidFill>
                <a:srgbClr val="0000CC"/>
              </a:solidFill>
              <a:latin typeface="黑体" panose="02010609060101010101" pitchFamily="49" charset="-122"/>
              <a:ea typeface="黑体" panose="02010609060101010101" pitchFamily="49" charset="-122"/>
            </a:endParaRPr>
          </a:p>
          <a:p>
            <a:pPr eaLnBrk="1" hangingPunct="1">
              <a:lnSpc>
                <a:spcPts val="4600"/>
              </a:lnSpc>
            </a:pPr>
            <a:endParaRPr lang="en-US" altLang="zh-CN" sz="3200" b="1" dirty="0" smtClean="0">
              <a:solidFill>
                <a:srgbClr val="0000CC"/>
              </a:solidFill>
              <a:latin typeface="黑体" panose="02010609060101010101" pitchFamily="49" charset="-122"/>
              <a:ea typeface="黑体" panose="02010609060101010101" pitchFamily="49" charset="-122"/>
            </a:endParaRPr>
          </a:p>
          <a:p>
            <a:pPr eaLnBrk="1" hangingPunct="1">
              <a:lnSpc>
                <a:spcPts val="4600"/>
              </a:lnSpc>
            </a:pPr>
            <a:endParaRPr lang="zh-CN" altLang="en-US" sz="3200" b="1" dirty="0">
              <a:solidFill>
                <a:srgbClr val="0000CC"/>
              </a:solidFill>
              <a:latin typeface="黑体" panose="02010609060101010101" pitchFamily="49" charset="-122"/>
              <a:ea typeface="黑体" panose="02010609060101010101" pitchFamily="49" charset="-122"/>
            </a:endParaRPr>
          </a:p>
          <a:p>
            <a:pPr eaLnBrk="1" hangingPunct="1">
              <a:lnSpc>
                <a:spcPts val="4600"/>
              </a:lnSpc>
            </a:pPr>
            <a:r>
              <a:rPr lang="en-US" altLang="zh-CN" sz="3200" b="1" dirty="0">
                <a:solidFill>
                  <a:srgbClr val="0000CC"/>
                </a:solidFill>
                <a:latin typeface="黑体" panose="02010609060101010101" pitchFamily="49" charset="-122"/>
                <a:ea typeface="黑体" panose="02010609060101010101" pitchFamily="49" charset="-122"/>
              </a:rPr>
              <a:t>2</a:t>
            </a:r>
            <a:r>
              <a:rPr lang="zh-CN" altLang="en-US" sz="3200" b="1" dirty="0">
                <a:solidFill>
                  <a:srgbClr val="0000CC"/>
                </a:solidFill>
                <a:latin typeface="黑体" panose="02010609060101010101" pitchFamily="49" charset="-122"/>
                <a:ea typeface="黑体" panose="02010609060101010101" pitchFamily="49" charset="-122"/>
              </a:rPr>
              <a:t>、产品分配的原则和方法</a:t>
            </a:r>
            <a:r>
              <a:rPr lang="zh-CN" altLang="en-US" sz="3200" b="1" dirty="0" smtClean="0">
                <a:solidFill>
                  <a:srgbClr val="0000CC"/>
                </a:solidFill>
                <a:latin typeface="黑体" panose="02010609060101010101" pitchFamily="49" charset="-122"/>
                <a:ea typeface="黑体" panose="02010609060101010101" pitchFamily="49" charset="-122"/>
              </a:rPr>
              <a:t>；</a:t>
            </a:r>
            <a:endParaRPr lang="en-US" altLang="zh-CN" sz="3200" b="1" dirty="0" smtClean="0">
              <a:solidFill>
                <a:srgbClr val="0000CC"/>
              </a:solidFill>
              <a:latin typeface="黑体" panose="02010609060101010101" pitchFamily="49" charset="-122"/>
              <a:ea typeface="黑体" panose="02010609060101010101" pitchFamily="49" charset="-122"/>
            </a:endParaRPr>
          </a:p>
          <a:p>
            <a:pPr eaLnBrk="1" hangingPunct="1">
              <a:lnSpc>
                <a:spcPts val="4600"/>
              </a:lnSpc>
            </a:pPr>
            <a:endParaRPr lang="en-US" altLang="zh-CN" sz="3200" b="1" dirty="0">
              <a:solidFill>
                <a:srgbClr val="0000CC"/>
              </a:solidFill>
              <a:latin typeface="黑体" panose="02010609060101010101" pitchFamily="49" charset="-122"/>
              <a:ea typeface="黑体" panose="02010609060101010101" pitchFamily="49" charset="-122"/>
            </a:endParaRPr>
          </a:p>
          <a:p>
            <a:pPr eaLnBrk="1" hangingPunct="1">
              <a:lnSpc>
                <a:spcPts val="4600"/>
              </a:lnSpc>
            </a:pPr>
            <a:r>
              <a:rPr lang="en-US" altLang="zh-CN" sz="3200" b="1" dirty="0" smtClean="0">
                <a:solidFill>
                  <a:srgbClr val="0000CC"/>
                </a:solidFill>
                <a:latin typeface="黑体" panose="02010609060101010101" pitchFamily="49" charset="-122"/>
                <a:ea typeface="黑体" panose="02010609060101010101" pitchFamily="49" charset="-122"/>
              </a:rPr>
              <a:t>3</a:t>
            </a:r>
            <a:r>
              <a:rPr lang="zh-CN" altLang="en-US" sz="3200" b="1" dirty="0">
                <a:solidFill>
                  <a:srgbClr val="0000CC"/>
                </a:solidFill>
                <a:latin typeface="黑体" panose="02010609060101010101" pitchFamily="49" charset="-122"/>
                <a:ea typeface="黑体" panose="02010609060101010101" pitchFamily="49" charset="-122"/>
              </a:rPr>
              <a:t>、实施目标：</a:t>
            </a:r>
          </a:p>
        </p:txBody>
      </p:sp>
      <p:sp>
        <p:nvSpPr>
          <p:cNvPr id="4" name="Text Box 8"/>
          <p:cNvSpPr txBox="1">
            <a:spLocks noChangeArrowheads="1"/>
          </p:cNvSpPr>
          <p:nvPr/>
        </p:nvSpPr>
        <p:spPr bwMode="auto">
          <a:xfrm>
            <a:off x="604528" y="5471396"/>
            <a:ext cx="1142187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800" b="1" dirty="0">
                <a:latin typeface="黑体" panose="02010609060101010101" pitchFamily="49" charset="-122"/>
                <a:ea typeface="黑体" panose="02010609060101010101" pitchFamily="49" charset="-122"/>
              </a:rPr>
              <a:t>有田同耕，有饭同食，有衣同穿，有钱同使，</a:t>
            </a:r>
            <a:r>
              <a:rPr lang="zh-CN" altLang="en-US" sz="2800" b="1" u="sng" dirty="0">
                <a:solidFill>
                  <a:srgbClr val="C00000"/>
                </a:solidFill>
                <a:latin typeface="黑体" panose="02010609060101010101" pitchFamily="49" charset="-122"/>
                <a:ea typeface="黑体" panose="02010609060101010101" pitchFamily="49" charset="-122"/>
              </a:rPr>
              <a:t>无处不均匀，无人不饱暖</a:t>
            </a:r>
            <a:endParaRPr kumimoji="1" lang="zh-CN" altLang="en-US" sz="2800" b="1" u="sng" dirty="0">
              <a:solidFill>
                <a:srgbClr val="C00000"/>
              </a:solidFill>
              <a:latin typeface="黑体" panose="02010609060101010101" pitchFamily="49" charset="-122"/>
              <a:ea typeface="黑体" panose="02010609060101010101" pitchFamily="49" charset="-122"/>
            </a:endParaRPr>
          </a:p>
        </p:txBody>
      </p:sp>
      <p:sp>
        <p:nvSpPr>
          <p:cNvPr id="5" name="文本框 4"/>
          <p:cNvSpPr txBox="1"/>
          <p:nvPr/>
        </p:nvSpPr>
        <p:spPr>
          <a:xfrm>
            <a:off x="438928" y="2366887"/>
            <a:ext cx="11753072" cy="954107"/>
          </a:xfrm>
          <a:prstGeom prst="rect">
            <a:avLst/>
          </a:prstGeom>
          <a:noFill/>
        </p:spPr>
        <p:txBody>
          <a:bodyPr wrap="square" rtlCol="0">
            <a:spAutoFit/>
          </a:bodyPr>
          <a:lstStyle/>
          <a:p>
            <a:r>
              <a:rPr lang="zh-CN" altLang="en-US" sz="2800" b="1" dirty="0" smtClean="0">
                <a:latin typeface="黑体" panose="02010609060101010101" pitchFamily="49" charset="-122"/>
                <a:ea typeface="黑体" panose="02010609060101010101" pitchFamily="49" charset="-122"/>
              </a:rPr>
              <a:t>“凡天下田，天下人同耕”和“无处不均匀”的原则，以户为单位，按人口和年龄平分土地</a:t>
            </a:r>
            <a:endParaRPr lang="zh-CN" altLang="en-US" sz="2800" b="1" dirty="0">
              <a:latin typeface="黑体" panose="02010609060101010101" pitchFamily="49" charset="-122"/>
              <a:ea typeface="黑体" panose="02010609060101010101" pitchFamily="49" charset="-122"/>
            </a:endParaRPr>
          </a:p>
        </p:txBody>
      </p:sp>
      <p:sp>
        <p:nvSpPr>
          <p:cNvPr id="6" name="文本框 5"/>
          <p:cNvSpPr txBox="1"/>
          <p:nvPr/>
        </p:nvSpPr>
        <p:spPr>
          <a:xfrm>
            <a:off x="395536" y="4134585"/>
            <a:ext cx="11796464" cy="523220"/>
          </a:xfrm>
          <a:prstGeom prst="rect">
            <a:avLst/>
          </a:prstGeom>
          <a:noFill/>
        </p:spPr>
        <p:txBody>
          <a:bodyPr wrap="square" rtlCol="0">
            <a:spAutoFit/>
          </a:bodyPr>
          <a:lstStyle/>
          <a:p>
            <a:r>
              <a:rPr lang="zh-CN" altLang="en-US" sz="2800" b="1" dirty="0" smtClean="0">
                <a:latin typeface="黑体" panose="02010609060101010101" pitchFamily="49" charset="-122"/>
                <a:ea typeface="黑体" panose="02010609060101010101" pitchFamily="49" charset="-122"/>
              </a:rPr>
              <a:t>“人人不受私，物物归上主”的原则，规定每户留足口粮，其余归国库</a:t>
            </a:r>
            <a:endParaRPr lang="zh-CN" altLang="en-US" sz="2800" b="1" dirty="0">
              <a:latin typeface="黑体" panose="02010609060101010101" pitchFamily="49" charset="-122"/>
              <a:ea typeface="黑体" panose="02010609060101010101" pitchFamily="49" charset="-122"/>
            </a:endParaRPr>
          </a:p>
        </p:txBody>
      </p:sp>
      <p:sp>
        <p:nvSpPr>
          <p:cNvPr id="7" name="矩形 6"/>
          <p:cNvSpPr/>
          <p:nvPr/>
        </p:nvSpPr>
        <p:spPr>
          <a:xfrm>
            <a:off x="0" y="0"/>
            <a:ext cx="12192000" cy="553998"/>
          </a:xfrm>
          <a:prstGeom prst="rect">
            <a:avLst/>
          </a:prstGeom>
          <a:solidFill>
            <a:schemeClr val="accent2">
              <a:lumMod val="20000"/>
              <a:lumOff val="80000"/>
            </a:schemeClr>
          </a:solidFill>
        </p:spPr>
        <p:txBody>
          <a:bodyPr wrap="square">
            <a:spAutoFit/>
          </a:bodyPr>
          <a:lstStyle/>
          <a:p>
            <a:r>
              <a:rPr lang="zh-CN" altLang="en-US" sz="2800" dirty="0" smtClean="0">
                <a:solidFill>
                  <a:srgbClr val="000000"/>
                </a:solidFill>
                <a:latin typeface="黑体" panose="02010609060101010101" pitchFamily="49" charset="-122"/>
                <a:ea typeface="黑体" panose="02010609060101010101" pitchFamily="49" charset="-122"/>
              </a:rPr>
              <a:t>   二 理想王国的追求</a:t>
            </a:r>
            <a:r>
              <a:rPr lang="en-US" altLang="zh-CN" sz="2800" dirty="0" smtClean="0">
                <a:solidFill>
                  <a:srgbClr val="000000"/>
                </a:solidFill>
                <a:latin typeface="黑体" panose="02010609060101010101" pitchFamily="49" charset="-122"/>
                <a:ea typeface="黑体" panose="02010609060101010101" pitchFamily="49" charset="-122"/>
              </a:rPr>
              <a:t>——</a:t>
            </a:r>
            <a:r>
              <a:rPr lang="zh-CN" altLang="en-US" sz="3000" b="1" dirty="0">
                <a:solidFill>
                  <a:srgbClr val="FF0000"/>
                </a:solidFill>
                <a:latin typeface="黑体" panose="02010609060101010101" pitchFamily="49" charset="-122"/>
                <a:ea typeface="黑体" panose="02010609060101010101" pitchFamily="49" charset="-122"/>
              </a:rPr>
              <a:t>太平天国运动</a:t>
            </a:r>
          </a:p>
        </p:txBody>
      </p:sp>
    </p:spTree>
    <p:extLst>
      <p:ext uri="{BB962C8B-B14F-4D97-AF65-F5344CB8AC3E}">
        <p14:creationId xmlns:p14="http://schemas.microsoft.com/office/powerpoint/2010/main" val="3248919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blinds(horizontal)">
                                      <p:cBhvr>
                                        <p:cTn id="13" dur="500"/>
                                        <p:tgtEl>
                                          <p:spTgt spid="3">
                                            <p:txEl>
                                              <p:pRg st="4" end="4"/>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blinds(horizontal)">
                                      <p:cBhvr>
                                        <p:cTn id="16" dur="500"/>
                                        <p:tgtEl>
                                          <p:spTgt spid="3">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arn(inVertical)">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barn(inVertical)">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553998"/>
          </a:xfrm>
          <a:prstGeom prst="rect">
            <a:avLst/>
          </a:prstGeom>
          <a:solidFill>
            <a:schemeClr val="accent2">
              <a:lumMod val="20000"/>
              <a:lumOff val="80000"/>
            </a:schemeClr>
          </a:solidFill>
        </p:spPr>
        <p:txBody>
          <a:bodyPr wrap="square">
            <a:spAutoFit/>
          </a:bodyPr>
          <a:lstStyle/>
          <a:p>
            <a:r>
              <a:rPr lang="zh-CN" altLang="en-US" sz="2800" dirty="0" smtClean="0">
                <a:solidFill>
                  <a:srgbClr val="000000"/>
                </a:solidFill>
                <a:latin typeface="黑体" panose="02010609060101010101" pitchFamily="49" charset="-122"/>
                <a:ea typeface="黑体" panose="02010609060101010101" pitchFamily="49" charset="-122"/>
              </a:rPr>
              <a:t>   二 理想王国的追求</a:t>
            </a:r>
            <a:r>
              <a:rPr lang="en-US" altLang="zh-CN" sz="2800" dirty="0" smtClean="0">
                <a:solidFill>
                  <a:srgbClr val="000000"/>
                </a:solidFill>
                <a:latin typeface="黑体" panose="02010609060101010101" pitchFamily="49" charset="-122"/>
                <a:ea typeface="黑体" panose="02010609060101010101" pitchFamily="49" charset="-122"/>
              </a:rPr>
              <a:t>——</a:t>
            </a:r>
            <a:r>
              <a:rPr lang="zh-CN" altLang="en-US" sz="3000" b="1" dirty="0">
                <a:solidFill>
                  <a:srgbClr val="FF0000"/>
                </a:solidFill>
                <a:latin typeface="黑体" panose="02010609060101010101" pitchFamily="49" charset="-122"/>
                <a:ea typeface="黑体" panose="02010609060101010101" pitchFamily="49" charset="-122"/>
              </a:rPr>
              <a:t>太平天国运动</a:t>
            </a:r>
          </a:p>
        </p:txBody>
      </p:sp>
      <p:sp>
        <p:nvSpPr>
          <p:cNvPr id="3" name="Text Box 2"/>
          <p:cNvSpPr txBox="1">
            <a:spLocks noChangeArrowheads="1"/>
          </p:cNvSpPr>
          <p:nvPr/>
        </p:nvSpPr>
        <p:spPr bwMode="auto">
          <a:xfrm>
            <a:off x="2349112" y="707082"/>
            <a:ext cx="8047639"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kumimoji="1" lang="en-US" altLang="zh-CN" sz="4000" b="1" dirty="0">
                <a:solidFill>
                  <a:srgbClr val="FF3300"/>
                </a:solidFill>
                <a:latin typeface="Times New Roman" panose="02020603050405020304" pitchFamily="18" charset="0"/>
              </a:rPr>
              <a:t>《</a:t>
            </a:r>
            <a:r>
              <a:rPr kumimoji="1" lang="zh-CN" altLang="en-US" sz="4000" b="1" dirty="0">
                <a:solidFill>
                  <a:srgbClr val="FF3300"/>
                </a:solidFill>
                <a:latin typeface="Times New Roman" panose="02020603050405020304" pitchFamily="18" charset="0"/>
              </a:rPr>
              <a:t>天朝田亩制度</a:t>
            </a:r>
            <a:r>
              <a:rPr kumimoji="1" lang="en-US" altLang="zh-CN" sz="4000" b="1" dirty="0">
                <a:solidFill>
                  <a:srgbClr val="FF3300"/>
                </a:solidFill>
                <a:latin typeface="Times New Roman" panose="02020603050405020304" pitchFamily="18" charset="0"/>
              </a:rPr>
              <a:t>》</a:t>
            </a:r>
            <a:r>
              <a:rPr kumimoji="1" lang="zh-CN" altLang="en-US" sz="4000" b="1" dirty="0">
                <a:solidFill>
                  <a:srgbClr val="FF3300"/>
                </a:solidFill>
                <a:latin typeface="Times New Roman" panose="02020603050405020304" pitchFamily="18" charset="0"/>
              </a:rPr>
              <a:t>的评价</a:t>
            </a:r>
          </a:p>
        </p:txBody>
      </p:sp>
      <p:sp>
        <p:nvSpPr>
          <p:cNvPr id="4" name="Text Box 3"/>
          <p:cNvSpPr txBox="1">
            <a:spLocks noChangeArrowheads="1"/>
          </p:cNvSpPr>
          <p:nvPr/>
        </p:nvSpPr>
        <p:spPr bwMode="auto">
          <a:xfrm>
            <a:off x="225716" y="1408757"/>
            <a:ext cx="11740567" cy="1865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20000"/>
              </a:lnSpc>
            </a:pPr>
            <a:r>
              <a:rPr kumimoji="1" lang="en-US" altLang="zh-CN" sz="3200" b="1" dirty="0">
                <a:latin typeface="黑体" panose="02010609060101010101" pitchFamily="49" charset="-122"/>
                <a:ea typeface="黑体" panose="02010609060101010101" pitchFamily="49" charset="-122"/>
              </a:rPr>
              <a:t>1.</a:t>
            </a:r>
            <a:r>
              <a:rPr kumimoji="1" lang="zh-CN" altLang="en-US" sz="3200" b="1" dirty="0">
                <a:solidFill>
                  <a:srgbClr val="0000CC"/>
                </a:solidFill>
                <a:latin typeface="黑体" panose="02010609060101010101" pitchFamily="49" charset="-122"/>
                <a:ea typeface="黑体" panose="02010609060101010101" pitchFamily="49" charset="-122"/>
              </a:rPr>
              <a:t>进步性</a:t>
            </a:r>
            <a:r>
              <a:rPr kumimoji="1" lang="en-US" altLang="zh-CN" sz="3200" b="1" dirty="0">
                <a:solidFill>
                  <a:srgbClr val="0000CC"/>
                </a:solidFill>
                <a:latin typeface="黑体" panose="02010609060101010101" pitchFamily="49" charset="-122"/>
                <a:ea typeface="黑体" panose="02010609060101010101" pitchFamily="49" charset="-122"/>
              </a:rPr>
              <a:t>——</a:t>
            </a:r>
            <a:r>
              <a:rPr kumimoji="1" lang="zh-CN" altLang="en-US" sz="3200" b="1" dirty="0">
                <a:solidFill>
                  <a:srgbClr val="0000CC"/>
                </a:solidFill>
                <a:latin typeface="黑体" panose="02010609060101010101" pitchFamily="49" charset="-122"/>
                <a:ea typeface="黑体" panose="02010609060101010101" pitchFamily="49" charset="-122"/>
              </a:rPr>
              <a:t>革命性</a:t>
            </a:r>
            <a:r>
              <a:rPr kumimoji="1" lang="zh-CN" altLang="en-US" sz="3200" b="1" dirty="0">
                <a:latin typeface="黑体" panose="02010609060101010101" pitchFamily="49" charset="-122"/>
                <a:ea typeface="黑体" panose="02010609060101010101" pitchFamily="49" charset="-122"/>
              </a:rPr>
              <a:t>。</a:t>
            </a:r>
            <a:r>
              <a:rPr kumimoji="1" lang="en-US" altLang="zh-CN" sz="3200" b="1" dirty="0">
                <a:latin typeface="黑体" panose="02010609060101010101" pitchFamily="49" charset="-122"/>
                <a:ea typeface="黑体" panose="02010609060101010101" pitchFamily="49" charset="-122"/>
              </a:rPr>
              <a:t>《</a:t>
            </a:r>
            <a:r>
              <a:rPr kumimoji="1" lang="zh-CN" altLang="en-US" sz="3200" b="1" dirty="0">
                <a:latin typeface="黑体" panose="02010609060101010101" pitchFamily="49" charset="-122"/>
                <a:ea typeface="黑体" panose="02010609060101010101" pitchFamily="49" charset="-122"/>
              </a:rPr>
              <a:t>天朝田亩制度</a:t>
            </a:r>
            <a:r>
              <a:rPr kumimoji="1" lang="en-US" altLang="zh-CN" sz="3200" b="1" dirty="0">
                <a:latin typeface="黑体" panose="02010609060101010101" pitchFamily="49" charset="-122"/>
                <a:ea typeface="黑体" panose="02010609060101010101" pitchFamily="49" charset="-122"/>
              </a:rPr>
              <a:t>》</a:t>
            </a:r>
            <a:r>
              <a:rPr kumimoji="1" lang="zh-CN" altLang="en-US" sz="3200" b="1" dirty="0">
                <a:latin typeface="黑体" panose="02010609060101010101" pitchFamily="49" charset="-122"/>
                <a:ea typeface="黑体" panose="02010609060101010101" pitchFamily="49" charset="-122"/>
              </a:rPr>
              <a:t>突出反映了农民阶级要求废除封建土地所有制的强烈</a:t>
            </a:r>
            <a:r>
              <a:rPr kumimoji="1" lang="zh-CN" altLang="en-US" sz="3200" b="1" dirty="0" smtClean="0">
                <a:latin typeface="黑体" panose="02010609060101010101" pitchFamily="49" charset="-122"/>
                <a:ea typeface="黑体" panose="02010609060101010101" pitchFamily="49" charset="-122"/>
              </a:rPr>
              <a:t>愿望</a:t>
            </a:r>
            <a:r>
              <a:rPr kumimoji="1" lang="zh-CN" altLang="en-US" sz="3200" b="1" dirty="0">
                <a:latin typeface="黑体" panose="02010609060101010101" pitchFamily="49" charset="-122"/>
                <a:ea typeface="黑体" panose="02010609060101010101" pitchFamily="49" charset="-122"/>
              </a:rPr>
              <a:t>，</a:t>
            </a:r>
            <a:r>
              <a:rPr kumimoji="1" lang="zh-CN" altLang="en-US" sz="3200" b="1" dirty="0" smtClean="0">
                <a:solidFill>
                  <a:srgbClr val="FF0000"/>
                </a:solidFill>
                <a:latin typeface="黑体" panose="02010609060101010101" pitchFamily="49" charset="-122"/>
                <a:ea typeface="黑体" panose="02010609060101010101" pitchFamily="49" charset="-122"/>
              </a:rPr>
              <a:t>是</a:t>
            </a:r>
            <a:r>
              <a:rPr kumimoji="1" lang="zh-CN" altLang="en-US" sz="3200" b="1" dirty="0">
                <a:solidFill>
                  <a:srgbClr val="FF0000"/>
                </a:solidFill>
                <a:latin typeface="黑体" panose="02010609060101010101" pitchFamily="49" charset="-122"/>
                <a:ea typeface="黑体" panose="02010609060101010101" pitchFamily="49" charset="-122"/>
              </a:rPr>
              <a:t>太平天国运动成为中国历代农民战争最高峰的重要标志之一</a:t>
            </a:r>
            <a:r>
              <a:rPr kumimoji="1" lang="zh-CN" altLang="en-US" sz="3200" b="1" dirty="0" smtClean="0">
                <a:solidFill>
                  <a:srgbClr val="FF0000"/>
                </a:solidFill>
                <a:latin typeface="黑体" panose="02010609060101010101" pitchFamily="49" charset="-122"/>
                <a:ea typeface="黑体" panose="02010609060101010101" pitchFamily="49" charset="-122"/>
              </a:rPr>
              <a:t>。</a:t>
            </a:r>
            <a:endParaRPr kumimoji="1" lang="zh-CN" altLang="en-US" sz="3200" b="1" dirty="0">
              <a:solidFill>
                <a:srgbClr val="FF0000"/>
              </a:solidFill>
              <a:latin typeface="黑体" panose="02010609060101010101" pitchFamily="49" charset="-122"/>
              <a:ea typeface="黑体" panose="02010609060101010101" pitchFamily="49" charset="-122"/>
            </a:endParaRPr>
          </a:p>
        </p:txBody>
      </p:sp>
      <p:sp>
        <p:nvSpPr>
          <p:cNvPr id="5" name="文本框 4"/>
          <p:cNvSpPr txBox="1"/>
          <p:nvPr/>
        </p:nvSpPr>
        <p:spPr>
          <a:xfrm>
            <a:off x="215701" y="3513977"/>
            <a:ext cx="11740837" cy="2456057"/>
          </a:xfrm>
          <a:prstGeom prst="rect">
            <a:avLst/>
          </a:prstGeom>
          <a:noFill/>
        </p:spPr>
        <p:txBody>
          <a:bodyPr wrap="square" rtlCol="0">
            <a:spAutoFit/>
          </a:bodyPr>
          <a:lstStyle/>
          <a:p>
            <a:pPr lvl="0">
              <a:lnSpc>
                <a:spcPct val="120000"/>
              </a:lnSpc>
            </a:pPr>
            <a:r>
              <a:rPr kumimoji="1" lang="en-US" altLang="zh-CN" sz="3200" b="1" dirty="0">
                <a:solidFill>
                  <a:srgbClr val="000000"/>
                </a:solidFill>
                <a:latin typeface="黑体" panose="02010609060101010101" pitchFamily="49" charset="-122"/>
                <a:ea typeface="黑体" panose="02010609060101010101" pitchFamily="49" charset="-122"/>
              </a:rPr>
              <a:t>2.</a:t>
            </a:r>
            <a:r>
              <a:rPr kumimoji="1" lang="zh-CN" altLang="en-US" sz="3200" b="1" dirty="0">
                <a:solidFill>
                  <a:srgbClr val="FF0000"/>
                </a:solidFill>
                <a:latin typeface="黑体" panose="02010609060101010101" pitchFamily="49" charset="-122"/>
                <a:ea typeface="黑体" panose="02010609060101010101" pitchFamily="49" charset="-122"/>
              </a:rPr>
              <a:t>局限性：</a:t>
            </a:r>
            <a:endParaRPr kumimoji="1" lang="en-US" altLang="zh-CN" sz="3200" b="1" dirty="0">
              <a:solidFill>
                <a:srgbClr val="FF0000"/>
              </a:solidFill>
              <a:latin typeface="黑体" panose="02010609060101010101" pitchFamily="49" charset="-122"/>
              <a:ea typeface="黑体" panose="02010609060101010101" pitchFamily="49" charset="-122"/>
            </a:endParaRPr>
          </a:p>
          <a:p>
            <a:pPr lvl="0">
              <a:lnSpc>
                <a:spcPct val="120000"/>
              </a:lnSpc>
            </a:pPr>
            <a:r>
              <a:rPr kumimoji="1" lang="en-US" altLang="zh-CN" sz="3200" b="1" dirty="0">
                <a:solidFill>
                  <a:srgbClr val="FF0000"/>
                </a:solidFill>
                <a:latin typeface="黑体" panose="02010609060101010101" pitchFamily="49" charset="-122"/>
                <a:ea typeface="黑体" panose="02010609060101010101" pitchFamily="49" charset="-122"/>
              </a:rPr>
              <a:t>  </a:t>
            </a:r>
            <a:r>
              <a:rPr kumimoji="1" lang="en-US" altLang="zh-CN" sz="3200" b="1" dirty="0" smtClean="0">
                <a:solidFill>
                  <a:srgbClr val="FF0000"/>
                </a:solidFill>
                <a:latin typeface="黑体" panose="02010609060101010101" pitchFamily="49" charset="-122"/>
                <a:ea typeface="黑体" panose="02010609060101010101" pitchFamily="49" charset="-122"/>
              </a:rPr>
              <a:t> </a:t>
            </a:r>
            <a:r>
              <a:rPr kumimoji="1" lang="zh-CN" altLang="en-US" sz="3200" b="1" dirty="0" smtClean="0">
                <a:solidFill>
                  <a:srgbClr val="000000"/>
                </a:solidFill>
                <a:latin typeface="黑体" panose="02010609060101010101" pitchFamily="49" charset="-122"/>
                <a:ea typeface="黑体" panose="02010609060101010101" pitchFamily="49" charset="-122"/>
              </a:rPr>
              <a:t>它</a:t>
            </a:r>
            <a:r>
              <a:rPr kumimoji="1" lang="zh-CN" altLang="en-US" sz="3200" b="1" dirty="0">
                <a:solidFill>
                  <a:srgbClr val="000000"/>
                </a:solidFill>
                <a:latin typeface="黑体" panose="02010609060101010101" pitchFamily="49" charset="-122"/>
                <a:ea typeface="黑体" panose="02010609060101010101" pitchFamily="49" charset="-122"/>
              </a:rPr>
              <a:t>是</a:t>
            </a:r>
            <a:r>
              <a:rPr kumimoji="1" lang="zh-CN" altLang="en-US" sz="3200" b="1" u="sng" dirty="0">
                <a:solidFill>
                  <a:srgbClr val="000000"/>
                </a:solidFill>
                <a:latin typeface="黑体" panose="02010609060101010101" pitchFamily="49" charset="-122"/>
                <a:ea typeface="黑体" panose="02010609060101010101" pitchFamily="49" charset="-122"/>
              </a:rPr>
              <a:t>小农经济的产物</a:t>
            </a:r>
            <a:r>
              <a:rPr kumimoji="1" lang="zh-CN" altLang="en-US" sz="3200" b="1" dirty="0">
                <a:solidFill>
                  <a:srgbClr val="000000"/>
                </a:solidFill>
                <a:latin typeface="黑体" panose="02010609060101010101" pitchFamily="49" charset="-122"/>
                <a:ea typeface="黑体" panose="02010609060101010101" pitchFamily="49" charset="-122"/>
              </a:rPr>
              <a:t>，并且将小私有、小生产、小农经济作为社会发展目标。</a:t>
            </a:r>
            <a:r>
              <a:rPr kumimoji="1" lang="zh-CN" altLang="en-US" sz="3200" b="1" u="sng" dirty="0">
                <a:solidFill>
                  <a:srgbClr val="FF0000"/>
                </a:solidFill>
                <a:latin typeface="黑体" panose="02010609060101010101" pitchFamily="49" charset="-122"/>
                <a:ea typeface="黑体" panose="02010609060101010101" pitchFamily="49" charset="-122"/>
              </a:rPr>
              <a:t>（落后性）       </a:t>
            </a:r>
            <a:endParaRPr kumimoji="1" lang="en-US" altLang="zh-CN" sz="3200" b="1" u="sng" dirty="0">
              <a:solidFill>
                <a:srgbClr val="FF0000"/>
              </a:solidFill>
              <a:latin typeface="黑体" panose="02010609060101010101" pitchFamily="49" charset="-122"/>
              <a:ea typeface="黑体" panose="02010609060101010101" pitchFamily="49" charset="-122"/>
            </a:endParaRPr>
          </a:p>
          <a:p>
            <a:pPr lvl="0">
              <a:lnSpc>
                <a:spcPct val="120000"/>
              </a:lnSpc>
            </a:pPr>
            <a:r>
              <a:rPr kumimoji="1" lang="en-US" altLang="zh-CN" sz="3200" b="1" dirty="0">
                <a:solidFill>
                  <a:srgbClr val="000000"/>
                </a:solidFill>
                <a:latin typeface="黑体" panose="02010609060101010101" pitchFamily="49" charset="-122"/>
                <a:ea typeface="黑体" panose="02010609060101010101" pitchFamily="49" charset="-122"/>
              </a:rPr>
              <a:t>  </a:t>
            </a:r>
            <a:r>
              <a:rPr kumimoji="1" lang="en-US" altLang="zh-CN" sz="3200" b="1" dirty="0" smtClean="0">
                <a:solidFill>
                  <a:srgbClr val="000000"/>
                </a:solidFill>
                <a:latin typeface="黑体" panose="02010609060101010101" pitchFamily="49" charset="-122"/>
                <a:ea typeface="黑体" panose="02010609060101010101" pitchFamily="49" charset="-122"/>
              </a:rPr>
              <a:t> </a:t>
            </a:r>
            <a:r>
              <a:rPr kumimoji="1" lang="zh-CN" altLang="en-US" sz="3200" b="1" u="sng" dirty="0" smtClean="0">
                <a:solidFill>
                  <a:srgbClr val="000000"/>
                </a:solidFill>
                <a:latin typeface="黑体" panose="02010609060101010101" pitchFamily="49" charset="-122"/>
                <a:ea typeface="黑体" panose="02010609060101010101" pitchFamily="49" charset="-122"/>
              </a:rPr>
              <a:t>绝对平均主义</a:t>
            </a:r>
            <a:r>
              <a:rPr kumimoji="1" lang="zh-CN" altLang="en-US" sz="3200" b="1" u="sng" dirty="0">
                <a:solidFill>
                  <a:srgbClr val="000000"/>
                </a:solidFill>
                <a:latin typeface="黑体" panose="02010609060101010101" pitchFamily="49" charset="-122"/>
                <a:ea typeface="黑体" panose="02010609060101010101" pitchFamily="49" charset="-122"/>
              </a:rPr>
              <a:t>的思想</a:t>
            </a:r>
            <a:r>
              <a:rPr kumimoji="1" lang="zh-CN" altLang="en-US" sz="3200" b="1" dirty="0">
                <a:solidFill>
                  <a:srgbClr val="000000"/>
                </a:solidFill>
                <a:latin typeface="黑体" panose="02010609060101010101" pitchFamily="49" charset="-122"/>
                <a:ea typeface="黑体" panose="02010609060101010101" pitchFamily="49" charset="-122"/>
              </a:rPr>
              <a:t>严重脱离实际，根本无法实现 </a:t>
            </a:r>
            <a:r>
              <a:rPr kumimoji="1" lang="zh-CN" altLang="en-US" sz="3200" b="1" u="sng" dirty="0">
                <a:solidFill>
                  <a:srgbClr val="FF0000"/>
                </a:solidFill>
                <a:latin typeface="黑体" panose="02010609060101010101" pitchFamily="49" charset="-122"/>
                <a:ea typeface="黑体" panose="02010609060101010101" pitchFamily="49" charset="-122"/>
              </a:rPr>
              <a:t>（空想性）</a:t>
            </a:r>
          </a:p>
        </p:txBody>
      </p:sp>
    </p:spTree>
    <p:extLst>
      <p:ext uri="{BB962C8B-B14F-4D97-AF65-F5344CB8AC3E}">
        <p14:creationId xmlns:p14="http://schemas.microsoft.com/office/powerpoint/2010/main" val="3726626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553998"/>
          </a:xfrm>
          <a:prstGeom prst="rect">
            <a:avLst/>
          </a:prstGeom>
          <a:solidFill>
            <a:schemeClr val="accent2">
              <a:lumMod val="20000"/>
              <a:lumOff val="80000"/>
            </a:schemeClr>
          </a:solidFill>
        </p:spPr>
        <p:txBody>
          <a:bodyPr wrap="square">
            <a:spAutoFit/>
          </a:bodyPr>
          <a:lstStyle/>
          <a:p>
            <a:r>
              <a:rPr lang="zh-CN" altLang="en-US" sz="2800" dirty="0" smtClean="0">
                <a:solidFill>
                  <a:srgbClr val="000000"/>
                </a:solidFill>
                <a:latin typeface="黑体" panose="02010609060101010101" pitchFamily="49" charset="-122"/>
                <a:ea typeface="黑体" panose="02010609060101010101" pitchFamily="49" charset="-122"/>
              </a:rPr>
              <a:t>   二 理想王国的追求</a:t>
            </a:r>
            <a:r>
              <a:rPr lang="en-US" altLang="zh-CN" sz="2800" dirty="0" smtClean="0">
                <a:solidFill>
                  <a:srgbClr val="000000"/>
                </a:solidFill>
                <a:latin typeface="黑体" panose="02010609060101010101" pitchFamily="49" charset="-122"/>
                <a:ea typeface="黑体" panose="02010609060101010101" pitchFamily="49" charset="-122"/>
              </a:rPr>
              <a:t>——</a:t>
            </a:r>
            <a:r>
              <a:rPr lang="zh-CN" altLang="en-US" sz="3000" b="1" dirty="0">
                <a:solidFill>
                  <a:srgbClr val="FF0000"/>
                </a:solidFill>
                <a:latin typeface="黑体" panose="02010609060101010101" pitchFamily="49" charset="-122"/>
                <a:ea typeface="黑体" panose="02010609060101010101" pitchFamily="49" charset="-122"/>
              </a:rPr>
              <a:t>太平天国运动</a:t>
            </a:r>
          </a:p>
        </p:txBody>
      </p:sp>
      <p:sp>
        <p:nvSpPr>
          <p:cNvPr id="3" name="Rectangle 6"/>
          <p:cNvSpPr>
            <a:spLocks noChangeArrowheads="1"/>
          </p:cNvSpPr>
          <p:nvPr/>
        </p:nvSpPr>
        <p:spPr bwMode="auto">
          <a:xfrm>
            <a:off x="-71140" y="1099741"/>
            <a:ext cx="244951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3600" b="1" dirty="0">
                <a:solidFill>
                  <a:srgbClr val="0000CC"/>
                </a:solidFill>
                <a:ea typeface="华文中宋" panose="02010600040101010101" pitchFamily="2" charset="-122"/>
              </a:rPr>
              <a:t>内容：</a:t>
            </a:r>
            <a:endParaRPr kumimoji="1" lang="zh-CN" altLang="en-US" sz="3600" b="1" dirty="0">
              <a:solidFill>
                <a:srgbClr val="0000CC"/>
              </a:solidFill>
              <a:latin typeface="宋体" panose="02010600030101010101" pitchFamily="2" charset="-122"/>
              <a:ea typeface="华文中宋" panose="02010600040101010101" pitchFamily="2" charset="-122"/>
            </a:endParaRPr>
          </a:p>
        </p:txBody>
      </p:sp>
      <p:sp>
        <p:nvSpPr>
          <p:cNvPr id="4" name="Rectangle 8"/>
          <p:cNvSpPr>
            <a:spLocks noChangeArrowheads="1"/>
          </p:cNvSpPr>
          <p:nvPr/>
        </p:nvSpPr>
        <p:spPr bwMode="auto">
          <a:xfrm>
            <a:off x="1189917" y="1251862"/>
            <a:ext cx="10654101"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kumimoji="1" lang="zh-CN" altLang="en-US" sz="3200" b="1" dirty="0">
                <a:latin typeface="黑体" panose="02010609060101010101" pitchFamily="49" charset="-122"/>
                <a:ea typeface="黑体" panose="02010609060101010101" pitchFamily="49" charset="-122"/>
              </a:rPr>
              <a:t>以法治国</a:t>
            </a:r>
            <a:r>
              <a:rPr kumimoji="1" lang="zh-CN" altLang="en-US" sz="3200" b="1" dirty="0" smtClean="0">
                <a:latin typeface="黑体" panose="02010609060101010101" pitchFamily="49" charset="-122"/>
                <a:ea typeface="黑体" panose="02010609060101010101" pitchFamily="49" charset="-122"/>
              </a:rPr>
              <a:t>，官吏由公众选举</a:t>
            </a:r>
            <a:endParaRPr kumimoji="1" lang="en-US" altLang="zh-CN" sz="3200" b="1" dirty="0" smtClean="0">
              <a:latin typeface="黑体" panose="02010609060101010101" pitchFamily="49" charset="-122"/>
              <a:ea typeface="黑体" panose="02010609060101010101" pitchFamily="49" charset="-122"/>
            </a:endParaRPr>
          </a:p>
          <a:p>
            <a:pPr eaLnBrk="1" hangingPunct="1"/>
            <a:r>
              <a:rPr kumimoji="1" lang="zh-CN" altLang="en-US" sz="3200" b="1" dirty="0" smtClean="0">
                <a:latin typeface="黑体" panose="02010609060101010101" pitchFamily="49" charset="-122"/>
                <a:ea typeface="黑体" panose="02010609060101010101" pitchFamily="49" charset="-122"/>
              </a:rPr>
              <a:t>发展</a:t>
            </a:r>
            <a:r>
              <a:rPr kumimoji="1" lang="zh-CN" altLang="en-US" sz="3200" b="1" dirty="0">
                <a:latin typeface="黑体" panose="02010609060101010101" pitchFamily="49" charset="-122"/>
                <a:ea typeface="黑体" panose="02010609060101010101" pitchFamily="49" charset="-122"/>
              </a:rPr>
              <a:t>工商业</a:t>
            </a:r>
            <a:r>
              <a:rPr kumimoji="1" lang="zh-CN" altLang="en-US" sz="3200" b="1" dirty="0" smtClean="0">
                <a:latin typeface="黑体" panose="02010609060101010101" pitchFamily="49" charset="-122"/>
                <a:ea typeface="黑体" panose="02010609060101010101" pitchFamily="49" charset="-122"/>
              </a:rPr>
              <a:t>，奖励技术发明</a:t>
            </a:r>
            <a:endParaRPr kumimoji="1" lang="en-US" altLang="zh-CN" sz="3200" b="1" dirty="0" smtClean="0">
              <a:latin typeface="黑体" panose="02010609060101010101" pitchFamily="49" charset="-122"/>
              <a:ea typeface="黑体" panose="02010609060101010101" pitchFamily="49" charset="-122"/>
            </a:endParaRPr>
          </a:p>
          <a:p>
            <a:pPr eaLnBrk="1" hangingPunct="1"/>
            <a:r>
              <a:rPr kumimoji="1" lang="zh-CN" altLang="en-US" sz="3200" b="1" dirty="0" smtClean="0">
                <a:latin typeface="黑体" panose="02010609060101010101" pitchFamily="49" charset="-122"/>
                <a:ea typeface="黑体" panose="02010609060101010101" pitchFamily="49" charset="-122"/>
              </a:rPr>
              <a:t>设立</a:t>
            </a:r>
            <a:r>
              <a:rPr kumimoji="1" lang="zh-CN" altLang="en-US" sz="3200" b="1" dirty="0">
                <a:latin typeface="黑体" panose="02010609060101010101" pitchFamily="49" charset="-122"/>
                <a:ea typeface="黑体" panose="02010609060101010101" pitchFamily="49" charset="-122"/>
              </a:rPr>
              <a:t>新式学堂</a:t>
            </a:r>
            <a:r>
              <a:rPr kumimoji="1" lang="zh-CN" altLang="en-US" sz="3200" b="1" dirty="0" smtClean="0">
                <a:latin typeface="黑体" panose="02010609060101010101" pitchFamily="49" charset="-122"/>
                <a:ea typeface="黑体" panose="02010609060101010101" pitchFamily="49" charset="-122"/>
              </a:rPr>
              <a:t>，</a:t>
            </a:r>
            <a:endParaRPr kumimoji="1" lang="en-US" altLang="zh-CN" sz="3200" b="1" dirty="0">
              <a:latin typeface="黑体" panose="02010609060101010101" pitchFamily="49" charset="-122"/>
              <a:ea typeface="黑体" panose="02010609060101010101" pitchFamily="49" charset="-122"/>
            </a:endParaRPr>
          </a:p>
          <a:p>
            <a:pPr eaLnBrk="1" hangingPunct="1"/>
            <a:r>
              <a:rPr kumimoji="1" lang="zh-CN" altLang="en-US" sz="3200" b="1" dirty="0">
                <a:latin typeface="黑体" panose="02010609060101010101" pitchFamily="49" charset="-122"/>
                <a:ea typeface="黑体" panose="02010609060101010101" pitchFamily="49" charset="-122"/>
              </a:rPr>
              <a:t>主张与外国平等交流，但不准干涉中国内政。 </a:t>
            </a:r>
          </a:p>
        </p:txBody>
      </p:sp>
      <p:sp>
        <p:nvSpPr>
          <p:cNvPr id="5" name="Text Box 5"/>
          <p:cNvSpPr txBox="1">
            <a:spLocks noChangeArrowheads="1"/>
          </p:cNvSpPr>
          <p:nvPr/>
        </p:nvSpPr>
        <p:spPr bwMode="auto">
          <a:xfrm>
            <a:off x="222911" y="3717032"/>
            <a:ext cx="11872107" cy="2298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ts val="4300"/>
              </a:lnSpc>
            </a:pPr>
            <a:r>
              <a:rPr lang="zh-CN" altLang="en-US" sz="3200" b="1" dirty="0" smtClean="0">
                <a:latin typeface="黑体" panose="02010609060101010101" pitchFamily="49" charset="-122"/>
                <a:ea typeface="黑体" panose="02010609060101010101" pitchFamily="49" charset="-122"/>
              </a:rPr>
              <a:t>  </a:t>
            </a:r>
            <a:r>
              <a:rPr lang="zh-CN" altLang="en-US" sz="3200" b="1" dirty="0" smtClean="0">
                <a:solidFill>
                  <a:srgbClr val="C00000"/>
                </a:solidFill>
                <a:latin typeface="黑体" panose="02010609060101010101" pitchFamily="49" charset="-122"/>
                <a:ea typeface="黑体" panose="02010609060101010101" pitchFamily="49" charset="-122"/>
              </a:rPr>
              <a:t>进步</a:t>
            </a:r>
            <a:r>
              <a:rPr lang="zh-CN" altLang="en-US" sz="3200" b="1" dirty="0">
                <a:solidFill>
                  <a:srgbClr val="C00000"/>
                </a:solidFill>
                <a:latin typeface="黑体" panose="02010609060101010101" pitchFamily="49" charset="-122"/>
                <a:ea typeface="黑体" panose="02010609060101010101" pitchFamily="49" charset="-122"/>
              </a:rPr>
              <a:t>性：</a:t>
            </a:r>
            <a:r>
              <a:rPr lang="zh-CN" altLang="en-US" sz="3200" b="1" dirty="0">
                <a:latin typeface="黑体" panose="02010609060101010101" pitchFamily="49" charset="-122"/>
                <a:ea typeface="黑体" panose="02010609060101010101" pitchFamily="49" charset="-122"/>
              </a:rPr>
              <a:t>先进中国人</a:t>
            </a:r>
            <a:r>
              <a:rPr lang="zh-CN" altLang="en-US" sz="3200" b="1" dirty="0" smtClean="0">
                <a:latin typeface="黑体" panose="02010609060101010101" pitchFamily="49" charset="-122"/>
                <a:ea typeface="黑体" panose="02010609060101010101" pitchFamily="49" charset="-122"/>
              </a:rPr>
              <a:t>最早提出</a:t>
            </a:r>
            <a:r>
              <a:rPr lang="zh-CN" altLang="en-US" sz="3200" b="1" dirty="0">
                <a:latin typeface="黑体" panose="02010609060101010101" pitchFamily="49" charset="-122"/>
                <a:ea typeface="黑体" panose="02010609060101010101" pitchFamily="49" charset="-122"/>
              </a:rPr>
              <a:t>发展资本主义的方案</a:t>
            </a:r>
            <a:r>
              <a:rPr lang="zh-CN" altLang="en-US" sz="3200" b="1" dirty="0">
                <a:solidFill>
                  <a:srgbClr val="0000CC"/>
                </a:solidFill>
                <a:latin typeface="黑体" panose="02010609060101010101" pitchFamily="49" charset="-122"/>
                <a:ea typeface="黑体" panose="02010609060101010101" pitchFamily="49" charset="-122"/>
              </a:rPr>
              <a:t> </a:t>
            </a:r>
            <a:r>
              <a:rPr lang="en-US" altLang="zh-CN" sz="3200" b="1" dirty="0" smtClean="0">
                <a:solidFill>
                  <a:srgbClr val="0000CC"/>
                </a:solidFill>
                <a:latin typeface="黑体" panose="02010609060101010101" pitchFamily="49" charset="-122"/>
                <a:ea typeface="黑体" panose="02010609060101010101" pitchFamily="49" charset="-122"/>
              </a:rPr>
              <a:t>(</a:t>
            </a:r>
            <a:r>
              <a:rPr lang="zh-CN" altLang="en-US" sz="3200" b="1" dirty="0">
                <a:solidFill>
                  <a:srgbClr val="0000CC"/>
                </a:solidFill>
                <a:latin typeface="黑体" panose="02010609060101010101" pitchFamily="49" charset="-122"/>
                <a:ea typeface="黑体" panose="02010609060101010101" pitchFamily="49" charset="-122"/>
              </a:rPr>
              <a:t>体现鸦片战争后时代特色</a:t>
            </a:r>
            <a:r>
              <a:rPr lang="en-US" altLang="zh-CN" sz="3200" b="1" dirty="0">
                <a:solidFill>
                  <a:srgbClr val="0000CC"/>
                </a:solidFill>
                <a:latin typeface="黑体" panose="02010609060101010101" pitchFamily="49" charset="-122"/>
                <a:ea typeface="黑体" panose="02010609060101010101" pitchFamily="49" charset="-122"/>
              </a:rPr>
              <a:t>, </a:t>
            </a:r>
            <a:r>
              <a:rPr lang="zh-CN" altLang="en-US" sz="3200" b="1" dirty="0">
                <a:solidFill>
                  <a:srgbClr val="0000CC"/>
                </a:solidFill>
                <a:latin typeface="黑体" panose="02010609060101010101" pitchFamily="49" charset="-122"/>
                <a:ea typeface="黑体" panose="02010609060101010101" pitchFamily="49" charset="-122"/>
              </a:rPr>
              <a:t>顺应世界潮流</a:t>
            </a:r>
            <a:r>
              <a:rPr lang="en-US" altLang="zh-CN" sz="3200" b="1" dirty="0" smtClean="0">
                <a:solidFill>
                  <a:srgbClr val="0000CC"/>
                </a:solidFill>
                <a:latin typeface="黑体" panose="02010609060101010101" pitchFamily="49" charset="-122"/>
                <a:ea typeface="黑体" panose="02010609060101010101" pitchFamily="49" charset="-122"/>
              </a:rPr>
              <a:t>)   </a:t>
            </a:r>
            <a:endParaRPr lang="en-US" altLang="zh-CN" sz="3200" b="1" dirty="0">
              <a:solidFill>
                <a:srgbClr val="0000CC"/>
              </a:solidFill>
              <a:latin typeface="黑体" panose="02010609060101010101" pitchFamily="49" charset="-122"/>
              <a:ea typeface="黑体" panose="02010609060101010101" pitchFamily="49" charset="-122"/>
            </a:endParaRPr>
          </a:p>
          <a:p>
            <a:pPr eaLnBrk="1" hangingPunct="1">
              <a:lnSpc>
                <a:spcPts val="4300"/>
              </a:lnSpc>
            </a:pPr>
            <a:r>
              <a:rPr lang="en-US" altLang="zh-CN" sz="3200" b="1" dirty="0">
                <a:latin typeface="黑体" panose="02010609060101010101" pitchFamily="49" charset="-122"/>
                <a:ea typeface="黑体" panose="02010609060101010101" pitchFamily="49" charset="-122"/>
              </a:rPr>
              <a:t> </a:t>
            </a:r>
            <a:r>
              <a:rPr lang="en-US" altLang="zh-CN" sz="3200" b="1" dirty="0" smtClean="0">
                <a:latin typeface="黑体" panose="02010609060101010101" pitchFamily="49" charset="-122"/>
                <a:ea typeface="黑体" panose="02010609060101010101" pitchFamily="49" charset="-122"/>
              </a:rPr>
              <a:t> </a:t>
            </a:r>
            <a:r>
              <a:rPr lang="zh-CN" altLang="en-US" sz="3200" b="1" dirty="0" smtClean="0">
                <a:solidFill>
                  <a:srgbClr val="FF0000"/>
                </a:solidFill>
                <a:latin typeface="黑体" panose="02010609060101010101" pitchFamily="49" charset="-122"/>
                <a:ea typeface="黑体" panose="02010609060101010101" pitchFamily="49" charset="-122"/>
              </a:rPr>
              <a:t>局限性</a:t>
            </a:r>
            <a:r>
              <a:rPr lang="zh-CN" altLang="en-US" sz="3200" b="1" dirty="0">
                <a:solidFill>
                  <a:srgbClr val="FF0000"/>
                </a:solidFill>
                <a:latin typeface="黑体" panose="02010609060101010101" pitchFamily="49" charset="-122"/>
                <a:ea typeface="黑体" panose="02010609060101010101" pitchFamily="49" charset="-122"/>
              </a:rPr>
              <a:t>：</a:t>
            </a:r>
            <a:r>
              <a:rPr lang="zh-CN" altLang="en-US" sz="3200" b="1" dirty="0">
                <a:latin typeface="黑体" panose="02010609060101010101" pitchFamily="49" charset="-122"/>
                <a:ea typeface="黑体" panose="02010609060101010101" pitchFamily="49" charset="-122"/>
              </a:rPr>
              <a:t>不是农民革命实践的</a:t>
            </a:r>
            <a:r>
              <a:rPr lang="zh-CN" altLang="en-US" sz="3200" b="1" dirty="0" smtClean="0">
                <a:latin typeface="黑体" panose="02010609060101010101" pitchFamily="49" charset="-122"/>
                <a:ea typeface="黑体" panose="02010609060101010101" pitchFamily="49" charset="-122"/>
              </a:rPr>
              <a:t>产物</a:t>
            </a:r>
            <a:r>
              <a:rPr lang="en-US" altLang="zh-CN" sz="3200" b="1" dirty="0" smtClean="0">
                <a:latin typeface="黑体" panose="02010609060101010101" pitchFamily="49" charset="-122"/>
                <a:ea typeface="黑体" panose="02010609060101010101" pitchFamily="49" charset="-122"/>
              </a:rPr>
              <a:t>,</a:t>
            </a:r>
            <a:r>
              <a:rPr lang="zh-CN" altLang="en-US" sz="3200" b="1" dirty="0" smtClean="0">
                <a:latin typeface="黑体" panose="02010609060101010101" pitchFamily="49" charset="-122"/>
                <a:ea typeface="黑体" panose="02010609060101010101" pitchFamily="49" charset="-122"/>
              </a:rPr>
              <a:t>缺乏</a:t>
            </a:r>
            <a:r>
              <a:rPr lang="zh-CN" altLang="en-US" sz="3200" b="1" dirty="0">
                <a:latin typeface="黑体" panose="02010609060101010101" pitchFamily="49" charset="-122"/>
                <a:ea typeface="黑体" panose="02010609060101010101" pitchFamily="49" charset="-122"/>
              </a:rPr>
              <a:t>实施的相应的社会</a:t>
            </a:r>
            <a:r>
              <a:rPr lang="zh-CN" altLang="en-US" sz="3200" b="1" dirty="0" smtClean="0">
                <a:latin typeface="黑体" panose="02010609060101010101" pitchFamily="49" charset="-122"/>
                <a:ea typeface="黑体" panose="02010609060101010101" pitchFamily="49" charset="-122"/>
              </a:rPr>
              <a:t>基础和</a:t>
            </a:r>
            <a:r>
              <a:rPr lang="zh-CN" altLang="en-US" sz="3200" b="1" dirty="0">
                <a:latin typeface="黑体" panose="02010609060101010101" pitchFamily="49" charset="-122"/>
                <a:ea typeface="黑体" panose="02010609060101010101" pitchFamily="49" charset="-122"/>
              </a:rPr>
              <a:t>实施条件</a:t>
            </a:r>
            <a:r>
              <a:rPr lang="en-US" altLang="zh-CN" sz="3200" b="1" dirty="0">
                <a:latin typeface="黑体" panose="02010609060101010101" pitchFamily="49" charset="-122"/>
                <a:ea typeface="黑体" panose="02010609060101010101" pitchFamily="49" charset="-122"/>
              </a:rPr>
              <a:t>(</a:t>
            </a:r>
            <a:r>
              <a:rPr lang="zh-CN" altLang="en-US" sz="3200" b="1" dirty="0">
                <a:latin typeface="黑体" panose="02010609060101010101" pitchFamily="49" charset="-122"/>
                <a:ea typeface="黑体" panose="02010609060101010101" pitchFamily="49" charset="-122"/>
              </a:rPr>
              <a:t>主观</a:t>
            </a:r>
            <a:r>
              <a:rPr lang="en-US" altLang="zh-CN" sz="3200" b="1" dirty="0">
                <a:latin typeface="黑体" panose="02010609060101010101" pitchFamily="49" charset="-122"/>
                <a:ea typeface="黑体" panose="02010609060101010101" pitchFamily="49" charset="-122"/>
              </a:rPr>
              <a:t>)</a:t>
            </a:r>
            <a:r>
              <a:rPr lang="zh-CN" altLang="en-US" sz="3200" b="1" dirty="0">
                <a:latin typeface="黑体" panose="02010609060101010101" pitchFamily="49" charset="-122"/>
                <a:ea typeface="黑体" panose="02010609060101010101" pitchFamily="49" charset="-122"/>
              </a:rPr>
              <a:t>，处于战争环境未能推行</a:t>
            </a:r>
            <a:r>
              <a:rPr lang="en-US" altLang="zh-CN" sz="3200" b="1" dirty="0">
                <a:latin typeface="黑体" panose="02010609060101010101" pitchFamily="49" charset="-122"/>
                <a:ea typeface="黑体" panose="02010609060101010101" pitchFamily="49" charset="-122"/>
              </a:rPr>
              <a:t>(</a:t>
            </a:r>
            <a:r>
              <a:rPr lang="zh-CN" altLang="en-US" sz="3200" b="1" dirty="0">
                <a:latin typeface="黑体" panose="02010609060101010101" pitchFamily="49" charset="-122"/>
                <a:ea typeface="黑体" panose="02010609060101010101" pitchFamily="49" charset="-122"/>
              </a:rPr>
              <a:t>客观</a:t>
            </a:r>
            <a:r>
              <a:rPr lang="en-US" altLang="zh-CN" sz="3200" b="1" dirty="0">
                <a:latin typeface="黑体" panose="02010609060101010101" pitchFamily="49" charset="-122"/>
                <a:ea typeface="黑体" panose="02010609060101010101" pitchFamily="49" charset="-122"/>
              </a:rPr>
              <a:t>)</a:t>
            </a:r>
            <a:r>
              <a:rPr lang="zh-CN" altLang="en-US" sz="3200" b="1" dirty="0">
                <a:latin typeface="黑体" panose="02010609060101010101" pitchFamily="49" charset="-122"/>
                <a:ea typeface="黑体" panose="02010609060101010101" pitchFamily="49" charset="-122"/>
              </a:rPr>
              <a:t>。  </a:t>
            </a:r>
          </a:p>
        </p:txBody>
      </p:sp>
      <p:sp>
        <p:nvSpPr>
          <p:cNvPr id="6" name="文本框 5"/>
          <p:cNvSpPr txBox="1"/>
          <p:nvPr/>
        </p:nvSpPr>
        <p:spPr>
          <a:xfrm>
            <a:off x="4097648" y="518210"/>
            <a:ext cx="3996704" cy="769441"/>
          </a:xfrm>
          <a:prstGeom prst="rect">
            <a:avLst/>
          </a:prstGeom>
          <a:noFill/>
        </p:spPr>
        <p:txBody>
          <a:bodyPr wrap="square" rtlCol="0">
            <a:spAutoFit/>
          </a:bodyPr>
          <a:lstStyle/>
          <a:p>
            <a:r>
              <a:rPr lang="en-US" altLang="zh-CN" sz="4400" b="1" dirty="0">
                <a:latin typeface="华文中宋" panose="02010600040101010101" pitchFamily="2" charset="-122"/>
                <a:ea typeface="华文中宋" panose="02010600040101010101" pitchFamily="2" charset="-122"/>
              </a:rPr>
              <a:t>《</a:t>
            </a:r>
            <a:r>
              <a:rPr lang="zh-CN" altLang="en-US" sz="4400" b="1" dirty="0">
                <a:latin typeface="华文中宋" panose="02010600040101010101" pitchFamily="2" charset="-122"/>
                <a:ea typeface="华文中宋" panose="02010600040101010101" pitchFamily="2" charset="-122"/>
              </a:rPr>
              <a:t>资政新篇</a:t>
            </a:r>
            <a:r>
              <a:rPr lang="en-US" altLang="zh-CN" sz="4400" b="1" dirty="0">
                <a:latin typeface="华文中宋" panose="02010600040101010101" pitchFamily="2" charset="-122"/>
                <a:ea typeface="华文中宋" panose="02010600040101010101" pitchFamily="2" charset="-122"/>
              </a:rPr>
              <a:t>》</a:t>
            </a:r>
          </a:p>
        </p:txBody>
      </p:sp>
      <p:sp>
        <p:nvSpPr>
          <p:cNvPr id="7" name="文本框 6"/>
          <p:cNvSpPr txBox="1"/>
          <p:nvPr/>
        </p:nvSpPr>
        <p:spPr>
          <a:xfrm>
            <a:off x="-71140" y="3142920"/>
            <a:ext cx="2016224" cy="646331"/>
          </a:xfrm>
          <a:prstGeom prst="rect">
            <a:avLst/>
          </a:prstGeom>
          <a:noFill/>
        </p:spPr>
        <p:txBody>
          <a:bodyPr wrap="square" rtlCol="0">
            <a:spAutoFit/>
          </a:bodyPr>
          <a:lstStyle/>
          <a:p>
            <a:pPr eaLnBrk="1" hangingPunct="1"/>
            <a:r>
              <a:rPr lang="zh-CN" altLang="en-US" sz="3600" b="1" dirty="0">
                <a:solidFill>
                  <a:srgbClr val="0000CC"/>
                </a:solidFill>
                <a:latin typeface="华文中宋" panose="02010600040101010101" pitchFamily="2" charset="-122"/>
                <a:ea typeface="华文中宋" panose="02010600040101010101" pitchFamily="2" charset="-122"/>
              </a:rPr>
              <a:t>评价：</a:t>
            </a:r>
          </a:p>
        </p:txBody>
      </p:sp>
    </p:spTree>
    <p:extLst>
      <p:ext uri="{BB962C8B-B14F-4D97-AF65-F5344CB8AC3E}">
        <p14:creationId xmlns:p14="http://schemas.microsoft.com/office/powerpoint/2010/main" val="3209373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553998"/>
          </a:xfrm>
          <a:prstGeom prst="rect">
            <a:avLst/>
          </a:prstGeom>
          <a:solidFill>
            <a:schemeClr val="accent2">
              <a:lumMod val="20000"/>
              <a:lumOff val="80000"/>
            </a:schemeClr>
          </a:solidFill>
        </p:spPr>
        <p:txBody>
          <a:bodyPr wrap="square">
            <a:spAutoFit/>
          </a:bodyPr>
          <a:lstStyle/>
          <a:p>
            <a:r>
              <a:rPr lang="zh-CN" altLang="en-US" sz="2800" dirty="0" smtClean="0">
                <a:solidFill>
                  <a:srgbClr val="000000"/>
                </a:solidFill>
                <a:latin typeface="黑体" panose="02010609060101010101" pitchFamily="49" charset="-122"/>
                <a:ea typeface="黑体" panose="02010609060101010101" pitchFamily="49" charset="-122"/>
              </a:rPr>
              <a:t>   二 理想王国的追求</a:t>
            </a:r>
            <a:r>
              <a:rPr lang="en-US" altLang="zh-CN" sz="2800" dirty="0" smtClean="0">
                <a:solidFill>
                  <a:srgbClr val="000000"/>
                </a:solidFill>
                <a:latin typeface="黑体" panose="02010609060101010101" pitchFamily="49" charset="-122"/>
                <a:ea typeface="黑体" panose="02010609060101010101" pitchFamily="49" charset="-122"/>
              </a:rPr>
              <a:t>——</a:t>
            </a:r>
            <a:r>
              <a:rPr lang="zh-CN" altLang="en-US" sz="3000" b="1" dirty="0">
                <a:solidFill>
                  <a:srgbClr val="FF0000"/>
                </a:solidFill>
                <a:latin typeface="黑体" panose="02010609060101010101" pitchFamily="49" charset="-122"/>
                <a:ea typeface="黑体" panose="02010609060101010101" pitchFamily="49" charset="-122"/>
              </a:rPr>
              <a:t>太平天国运动</a:t>
            </a:r>
          </a:p>
        </p:txBody>
      </p:sp>
      <p:sp>
        <p:nvSpPr>
          <p:cNvPr id="3" name="Text Box 2"/>
          <p:cNvSpPr txBox="1">
            <a:spLocks noChangeArrowheads="1"/>
          </p:cNvSpPr>
          <p:nvPr/>
        </p:nvSpPr>
        <p:spPr bwMode="auto">
          <a:xfrm>
            <a:off x="772783" y="772519"/>
            <a:ext cx="10587465" cy="609398"/>
          </a:xfrm>
          <a:prstGeom prst="rect">
            <a:avLst/>
          </a:prstGeom>
          <a:solidFill>
            <a:schemeClr val="accent1">
              <a:lumMod val="20000"/>
              <a:lumOff val="80000"/>
            </a:schemeClr>
          </a:solidFill>
          <a:ln w="15875">
            <a:solidFill>
              <a:srgbClr val="FF0000"/>
            </a:solidFill>
          </a:ln>
          <a:extLst/>
        </p:spPr>
        <p:txBody>
          <a:bodyPr wrap="square" rtlCol="0">
            <a:spAutoFit/>
          </a:bodyPr>
          <a:lstStyle>
            <a:defPPr>
              <a:defRPr lang="zh-CN"/>
            </a:defPPr>
            <a:lvl1pPr algn="ctr" defTabSz="457200">
              <a:lnSpc>
                <a:spcPct val="120000"/>
              </a:lnSpc>
              <a:spcAft>
                <a:spcPct val="0"/>
              </a:spcAft>
              <a:tabLst>
                <a:tab pos="1029335" algn="l"/>
                <a:tab pos="1850390" algn="l"/>
                <a:tab pos="2538095" algn="l"/>
                <a:tab pos="3221990" algn="l"/>
              </a:tabLst>
              <a:defRPr sz="3000" b="1" spc="200">
                <a:solidFill>
                  <a:srgbClr val="FF0000"/>
                </a:solidFill>
                <a:latin typeface="黑体" panose="02010609060101010101" pitchFamily="49" charset="-122"/>
                <a:ea typeface="黑体" panose="02010609060101010101" pitchFamily="49" charset="-122"/>
                <a:cs typeface="Times New Roman" panose="02020603050405020304" pitchFamily="18" charset="0"/>
              </a:defRPr>
            </a:lvl1pPr>
          </a:lstStyle>
          <a:p>
            <a:pPr algn="l"/>
            <a:r>
              <a:rPr lang="zh-CN" altLang="en-US" sz="2800" dirty="0" smtClean="0"/>
              <a:t>有人</a:t>
            </a:r>
            <a:r>
              <a:rPr lang="zh-CN" altLang="en-US" sz="2800" dirty="0"/>
              <a:t>认为</a:t>
            </a:r>
            <a:r>
              <a:rPr lang="en-US" altLang="zh-CN" sz="2800" dirty="0"/>
              <a:t>《</a:t>
            </a:r>
            <a:r>
              <a:rPr lang="zh-CN" altLang="en-US" sz="2800" dirty="0"/>
              <a:t>资政新篇</a:t>
            </a:r>
            <a:r>
              <a:rPr lang="en-US" altLang="zh-CN" sz="2800" dirty="0"/>
              <a:t>》</a:t>
            </a:r>
            <a:r>
              <a:rPr lang="zh-CN" altLang="en-US" sz="2800" dirty="0"/>
              <a:t>是对</a:t>
            </a:r>
            <a:r>
              <a:rPr lang="en-US" altLang="zh-CN" sz="2800" dirty="0"/>
              <a:t>《</a:t>
            </a:r>
            <a:r>
              <a:rPr lang="zh-CN" altLang="en-US" sz="2800" dirty="0"/>
              <a:t>天朝田亩制度</a:t>
            </a:r>
            <a:r>
              <a:rPr lang="en-US" altLang="zh-CN" sz="2800" dirty="0"/>
              <a:t>》</a:t>
            </a:r>
            <a:r>
              <a:rPr lang="zh-CN" altLang="en-US" sz="2800" dirty="0"/>
              <a:t>的继承和</a:t>
            </a:r>
            <a:r>
              <a:rPr lang="zh-CN" altLang="en-US" sz="2800" dirty="0" smtClean="0"/>
              <a:t>发展。</a:t>
            </a:r>
            <a:endParaRPr lang="zh-CN" altLang="en-US" sz="2800" dirty="0"/>
          </a:p>
        </p:txBody>
      </p:sp>
      <p:sp>
        <p:nvSpPr>
          <p:cNvPr id="4" name="Text Box 3"/>
          <p:cNvSpPr txBox="1">
            <a:spLocks noChangeArrowheads="1"/>
          </p:cNvSpPr>
          <p:nvPr/>
        </p:nvSpPr>
        <p:spPr bwMode="auto">
          <a:xfrm>
            <a:off x="130571" y="1519049"/>
            <a:ext cx="12061429"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kumimoji="1" lang="zh-CN" altLang="en-US" sz="2800" b="1" dirty="0">
                <a:latin typeface="楷体_GB2312" panose="02010609030101010101" pitchFamily="49" charset="-122"/>
                <a:ea typeface="楷体_GB2312" panose="02010609030101010101" pitchFamily="49" charset="-122"/>
              </a:rPr>
              <a:t>观点</a:t>
            </a:r>
            <a:r>
              <a:rPr kumimoji="1" lang="zh-CN" altLang="en-US" sz="2800" b="1" dirty="0" smtClean="0">
                <a:latin typeface="楷体_GB2312" panose="02010609030101010101" pitchFamily="49" charset="-122"/>
                <a:ea typeface="楷体_GB2312" panose="02010609030101010101" pitchFamily="49" charset="-122"/>
              </a:rPr>
              <a:t>一：正确。</a:t>
            </a:r>
            <a:endParaRPr kumimoji="1" lang="en-US" altLang="zh-CN" sz="2800" b="1" dirty="0" smtClean="0">
              <a:latin typeface="楷体_GB2312" panose="02010609030101010101" pitchFamily="49" charset="-122"/>
              <a:ea typeface="楷体_GB2312" panose="02010609030101010101" pitchFamily="49" charset="-122"/>
            </a:endParaRPr>
          </a:p>
          <a:p>
            <a:pPr algn="just" eaLnBrk="1" hangingPunct="1"/>
            <a:r>
              <a:rPr kumimoji="1" lang="zh-CN" altLang="en-US" sz="2800" dirty="0" smtClean="0">
                <a:latin typeface="黑体" panose="02010609060101010101" pitchFamily="49" charset="-122"/>
                <a:ea typeface="黑体" panose="02010609060101010101" pitchFamily="49" charset="-122"/>
              </a:rPr>
              <a:t>    理由：两者</a:t>
            </a:r>
            <a:r>
              <a:rPr kumimoji="1" lang="zh-CN" altLang="en-US" sz="2800" dirty="0">
                <a:latin typeface="黑体" panose="02010609060101010101" pitchFamily="49" charset="-122"/>
                <a:ea typeface="黑体" panose="02010609060101010101" pitchFamily="49" charset="-122"/>
              </a:rPr>
              <a:t>都是太平天国的</a:t>
            </a:r>
            <a:r>
              <a:rPr kumimoji="1" lang="zh-CN" altLang="en-US" sz="2800" u="sng" dirty="0">
                <a:latin typeface="黑体" panose="02010609060101010101" pitchFamily="49" charset="-122"/>
                <a:ea typeface="黑体" panose="02010609060101010101" pitchFamily="49" charset="-122"/>
              </a:rPr>
              <a:t>革命纲领</a:t>
            </a:r>
            <a:r>
              <a:rPr kumimoji="1" lang="zh-CN" altLang="en-US" sz="2800" dirty="0">
                <a:latin typeface="黑体" panose="02010609060101010101" pitchFamily="49" charset="-122"/>
                <a:ea typeface="黑体" panose="02010609060101010101" pitchFamily="49" charset="-122"/>
              </a:rPr>
              <a:t>，是太平天国不同时期提出的振兴太平天国的方案，两者</a:t>
            </a:r>
            <a:r>
              <a:rPr kumimoji="1" lang="zh-CN" altLang="en-US" sz="2800" u="sng" dirty="0">
                <a:latin typeface="黑体" panose="02010609060101010101" pitchFamily="49" charset="-122"/>
                <a:ea typeface="黑体" panose="02010609060101010101" pitchFamily="49" charset="-122"/>
              </a:rPr>
              <a:t>都主张反</a:t>
            </a:r>
            <a:r>
              <a:rPr kumimoji="1" lang="zh-CN" altLang="en-US" sz="2800" u="sng" dirty="0" smtClean="0">
                <a:latin typeface="黑体" panose="02010609060101010101" pitchFamily="49" charset="-122"/>
                <a:ea typeface="黑体" panose="02010609060101010101" pitchFamily="49" charset="-122"/>
              </a:rPr>
              <a:t>封建。</a:t>
            </a:r>
            <a:endParaRPr kumimoji="1" lang="zh-CN" altLang="en-US" sz="2800" u="sng" dirty="0">
              <a:latin typeface="黑体" panose="02010609060101010101" pitchFamily="49" charset="-122"/>
              <a:ea typeface="黑体" panose="02010609060101010101" pitchFamily="49" charset="-122"/>
            </a:endParaRPr>
          </a:p>
        </p:txBody>
      </p:sp>
      <p:sp>
        <p:nvSpPr>
          <p:cNvPr id="5" name="Text Box 3"/>
          <p:cNvSpPr txBox="1">
            <a:spLocks noChangeArrowheads="1"/>
          </p:cNvSpPr>
          <p:nvPr/>
        </p:nvSpPr>
        <p:spPr bwMode="auto">
          <a:xfrm>
            <a:off x="86416" y="2911075"/>
            <a:ext cx="112738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spcBef>
                <a:spcPct val="50000"/>
              </a:spcBef>
            </a:pPr>
            <a:r>
              <a:rPr kumimoji="1" lang="zh-CN" altLang="en-US" sz="2800" b="1" dirty="0" smtClean="0">
                <a:latin typeface="楷体_GB2312" panose="02010609030101010101" pitchFamily="49" charset="-122"/>
                <a:ea typeface="楷体_GB2312" panose="02010609030101010101" pitchFamily="49" charset="-122"/>
              </a:rPr>
              <a:t>观点二：错误。</a:t>
            </a:r>
            <a:endParaRPr kumimoji="1" lang="en-US" altLang="zh-CN" sz="2800" b="1" dirty="0">
              <a:latin typeface="楷体_GB2312" panose="02010609030101010101" pitchFamily="49" charset="-122"/>
              <a:ea typeface="楷体_GB2312" panose="02010609030101010101" pitchFamily="49" charset="-122"/>
            </a:endParaRPr>
          </a:p>
        </p:txBody>
      </p:sp>
      <p:sp>
        <p:nvSpPr>
          <p:cNvPr id="6" name="文本框 5"/>
          <p:cNvSpPr txBox="1"/>
          <p:nvPr/>
        </p:nvSpPr>
        <p:spPr>
          <a:xfrm>
            <a:off x="296026" y="3434295"/>
            <a:ext cx="11540977" cy="3108543"/>
          </a:xfrm>
          <a:prstGeom prst="rect">
            <a:avLst/>
          </a:prstGeom>
          <a:noFill/>
        </p:spPr>
        <p:txBody>
          <a:bodyPr wrap="square" rtlCol="0">
            <a:spAutoFit/>
          </a:bodyPr>
          <a:lstStyle/>
          <a:p>
            <a:pPr algn="just" eaLnBrk="1" hangingPunct="1"/>
            <a:r>
              <a:rPr kumimoji="1" lang="zh-CN" altLang="en-US" sz="2800" b="1" dirty="0" smtClean="0">
                <a:latin typeface="黑体" panose="02010609060101010101" pitchFamily="49" charset="-122"/>
                <a:ea typeface="黑体" panose="02010609060101010101" pitchFamily="49" charset="-122"/>
              </a:rPr>
              <a:t>    理由：</a:t>
            </a:r>
            <a:r>
              <a:rPr kumimoji="1" lang="en-US" altLang="zh-CN" sz="2800" b="1" dirty="0" smtClean="0">
                <a:latin typeface="黑体" panose="02010609060101010101" pitchFamily="49" charset="-122"/>
                <a:ea typeface="黑体" panose="02010609060101010101" pitchFamily="49" charset="-122"/>
              </a:rPr>
              <a:t>①《</a:t>
            </a:r>
            <a:r>
              <a:rPr kumimoji="1" lang="zh-CN" altLang="en-US" sz="2800" b="1" dirty="0">
                <a:latin typeface="黑体" panose="02010609060101010101" pitchFamily="49" charset="-122"/>
                <a:ea typeface="黑体" panose="02010609060101010101" pitchFamily="49" charset="-122"/>
              </a:rPr>
              <a:t>天</a:t>
            </a:r>
            <a:r>
              <a:rPr kumimoji="1" lang="en-US" altLang="zh-CN" sz="2800" b="1" dirty="0">
                <a:latin typeface="黑体" panose="02010609060101010101" pitchFamily="49" charset="-122"/>
                <a:ea typeface="黑体" panose="02010609060101010101" pitchFamily="49" charset="-122"/>
              </a:rPr>
              <a:t>》</a:t>
            </a:r>
            <a:r>
              <a:rPr kumimoji="1" lang="zh-CN" altLang="en-US" sz="2800" b="1" dirty="0">
                <a:latin typeface="黑体" panose="02010609060101010101" pitchFamily="49" charset="-122"/>
                <a:ea typeface="黑体" panose="02010609060101010101" pitchFamily="49" charset="-122"/>
              </a:rPr>
              <a:t>主张绝对平均主义，废除私有制</a:t>
            </a:r>
            <a:r>
              <a:rPr kumimoji="1" lang="zh-CN" altLang="en-US" sz="2800" b="1" dirty="0" smtClean="0">
                <a:latin typeface="黑体" panose="02010609060101010101" pitchFamily="49" charset="-122"/>
                <a:ea typeface="黑体" panose="02010609060101010101" pitchFamily="49" charset="-122"/>
              </a:rPr>
              <a:t>，</a:t>
            </a:r>
            <a:r>
              <a:rPr kumimoji="1" lang="en-US" altLang="zh-CN" sz="2800" b="1" dirty="0" smtClean="0">
                <a:solidFill>
                  <a:srgbClr val="FF0000"/>
                </a:solidFill>
                <a:latin typeface="黑体" panose="02010609060101010101" pitchFamily="49" charset="-122"/>
                <a:ea typeface="黑体" panose="02010609060101010101" pitchFamily="49" charset="-122"/>
              </a:rPr>
              <a:t>《</a:t>
            </a:r>
            <a:r>
              <a:rPr kumimoji="1" lang="zh-CN" altLang="en-US" sz="2800" b="1" dirty="0">
                <a:solidFill>
                  <a:srgbClr val="FF0000"/>
                </a:solidFill>
                <a:latin typeface="黑体" panose="02010609060101010101" pitchFamily="49" charset="-122"/>
                <a:ea typeface="黑体" panose="02010609060101010101" pitchFamily="49" charset="-122"/>
              </a:rPr>
              <a:t>资</a:t>
            </a:r>
            <a:r>
              <a:rPr kumimoji="1" lang="en-US" altLang="zh-CN" sz="2800" b="1" dirty="0">
                <a:solidFill>
                  <a:srgbClr val="FF0000"/>
                </a:solidFill>
                <a:latin typeface="黑体" panose="02010609060101010101" pitchFamily="49" charset="-122"/>
                <a:ea typeface="黑体" panose="02010609060101010101" pitchFamily="49" charset="-122"/>
              </a:rPr>
              <a:t>》</a:t>
            </a:r>
            <a:r>
              <a:rPr kumimoji="1" lang="zh-CN" altLang="en-US" sz="2800" b="1" dirty="0">
                <a:solidFill>
                  <a:srgbClr val="FF0000"/>
                </a:solidFill>
                <a:latin typeface="黑体" panose="02010609060101010101" pitchFamily="49" charset="-122"/>
                <a:ea typeface="黑体" panose="02010609060101010101" pitchFamily="49" charset="-122"/>
              </a:rPr>
              <a:t>主张私有制，发展资本主义</a:t>
            </a:r>
            <a:r>
              <a:rPr kumimoji="1" lang="zh-CN" altLang="en-US" sz="2800" b="1" dirty="0">
                <a:latin typeface="黑体" panose="02010609060101010101" pitchFamily="49" charset="-122"/>
                <a:ea typeface="黑体" panose="02010609060101010101" pitchFamily="49" charset="-122"/>
              </a:rPr>
              <a:t>；</a:t>
            </a:r>
            <a:endParaRPr kumimoji="1" lang="en-US" altLang="zh-CN" sz="2800" b="1" dirty="0">
              <a:latin typeface="黑体" panose="02010609060101010101" pitchFamily="49" charset="-122"/>
              <a:ea typeface="黑体" panose="02010609060101010101" pitchFamily="49" charset="-122"/>
            </a:endParaRPr>
          </a:p>
          <a:p>
            <a:pPr algn="just" eaLnBrk="1" hangingPunct="1"/>
            <a:r>
              <a:rPr kumimoji="1" lang="en-US" altLang="zh-CN" sz="2800" b="1" dirty="0" smtClean="0">
                <a:latin typeface="黑体" panose="02010609060101010101" pitchFamily="49" charset="-122"/>
                <a:ea typeface="黑体" panose="02010609060101010101" pitchFamily="49" charset="-122"/>
              </a:rPr>
              <a:t>②《</a:t>
            </a:r>
            <a:r>
              <a:rPr kumimoji="1" lang="zh-CN" altLang="en-US" sz="2800" b="1" dirty="0">
                <a:latin typeface="黑体" panose="02010609060101010101" pitchFamily="49" charset="-122"/>
                <a:ea typeface="黑体" panose="02010609060101010101" pitchFamily="49" charset="-122"/>
              </a:rPr>
              <a:t>天</a:t>
            </a:r>
            <a:r>
              <a:rPr kumimoji="1" lang="en-US" altLang="zh-CN" sz="2800" b="1" dirty="0">
                <a:latin typeface="黑体" panose="02010609060101010101" pitchFamily="49" charset="-122"/>
                <a:ea typeface="黑体" panose="02010609060101010101" pitchFamily="49" charset="-122"/>
              </a:rPr>
              <a:t>》</a:t>
            </a:r>
            <a:r>
              <a:rPr kumimoji="1" lang="zh-CN" altLang="en-US" sz="2800" b="1" dirty="0">
                <a:latin typeface="黑体" panose="02010609060101010101" pitchFamily="49" charset="-122"/>
                <a:ea typeface="黑体" panose="02010609060101010101" pitchFamily="49" charset="-122"/>
              </a:rPr>
              <a:t>集中反映了</a:t>
            </a:r>
            <a:r>
              <a:rPr kumimoji="1" lang="zh-CN" altLang="en-US" sz="2800" b="1" u="sng" dirty="0">
                <a:latin typeface="黑体" panose="02010609060101010101" pitchFamily="49" charset="-122"/>
                <a:ea typeface="黑体" panose="02010609060101010101" pitchFamily="49" charset="-122"/>
              </a:rPr>
              <a:t>农民阶级要求获得土地</a:t>
            </a:r>
            <a:r>
              <a:rPr kumimoji="1" lang="zh-CN" altLang="en-US" sz="2800" b="1" dirty="0">
                <a:latin typeface="黑体" panose="02010609060101010101" pitchFamily="49" charset="-122"/>
                <a:ea typeface="黑体" panose="02010609060101010101" pitchFamily="49" charset="-122"/>
              </a:rPr>
              <a:t>的强烈愿望，是几千年来农民反封建斗争的思想结晶；</a:t>
            </a:r>
            <a:r>
              <a:rPr kumimoji="1" lang="en-US" altLang="zh-CN" sz="2800" b="1" dirty="0">
                <a:solidFill>
                  <a:srgbClr val="FF0000"/>
                </a:solidFill>
                <a:latin typeface="黑体" panose="02010609060101010101" pitchFamily="49" charset="-122"/>
                <a:ea typeface="黑体" panose="02010609060101010101" pitchFamily="49" charset="-122"/>
              </a:rPr>
              <a:t>《</a:t>
            </a:r>
            <a:r>
              <a:rPr kumimoji="1" lang="zh-CN" altLang="en-US" sz="2800" b="1" dirty="0">
                <a:solidFill>
                  <a:srgbClr val="FF0000"/>
                </a:solidFill>
                <a:latin typeface="黑体" panose="02010609060101010101" pitchFamily="49" charset="-122"/>
                <a:ea typeface="黑体" panose="02010609060101010101" pitchFamily="49" charset="-122"/>
              </a:rPr>
              <a:t>资</a:t>
            </a:r>
            <a:r>
              <a:rPr kumimoji="1" lang="en-US" altLang="zh-CN" sz="2800" b="1" dirty="0">
                <a:solidFill>
                  <a:srgbClr val="FF0000"/>
                </a:solidFill>
                <a:latin typeface="黑体" panose="02010609060101010101" pitchFamily="49" charset="-122"/>
                <a:ea typeface="黑体" panose="02010609060101010101" pitchFamily="49" charset="-122"/>
              </a:rPr>
              <a:t>》</a:t>
            </a:r>
            <a:r>
              <a:rPr kumimoji="1" lang="zh-CN" altLang="en-US" sz="2800" b="1" dirty="0">
                <a:solidFill>
                  <a:srgbClr val="FF0000"/>
                </a:solidFill>
                <a:latin typeface="黑体" panose="02010609060101010101" pitchFamily="49" charset="-122"/>
                <a:ea typeface="黑体" panose="02010609060101010101" pitchFamily="49" charset="-122"/>
              </a:rPr>
              <a:t>不是农民斗争实践的产物，</a:t>
            </a:r>
            <a:r>
              <a:rPr kumimoji="1" lang="zh-CN" altLang="en-US" sz="2800" b="1" u="sng" dirty="0">
                <a:solidFill>
                  <a:srgbClr val="FF0000"/>
                </a:solidFill>
                <a:latin typeface="黑体" panose="02010609060101010101" pitchFamily="49" charset="-122"/>
                <a:ea typeface="黑体" panose="02010609060101010101" pitchFamily="49" charset="-122"/>
              </a:rPr>
              <a:t>没有反映农民的迫切愿望</a:t>
            </a:r>
            <a:r>
              <a:rPr kumimoji="1" lang="zh-CN" altLang="en-US" sz="2800" b="1" u="sng" dirty="0">
                <a:latin typeface="黑体" panose="02010609060101010101" pitchFamily="49" charset="-122"/>
                <a:ea typeface="黑体" panose="02010609060101010101" pitchFamily="49" charset="-122"/>
              </a:rPr>
              <a:t>；</a:t>
            </a:r>
            <a:endParaRPr kumimoji="1" lang="en-US" altLang="zh-CN" sz="2800" b="1" u="sng" dirty="0">
              <a:latin typeface="黑体" panose="02010609060101010101" pitchFamily="49" charset="-122"/>
              <a:ea typeface="黑体" panose="02010609060101010101" pitchFamily="49" charset="-122"/>
            </a:endParaRPr>
          </a:p>
          <a:p>
            <a:pPr algn="just" eaLnBrk="1" hangingPunct="1"/>
            <a:r>
              <a:rPr kumimoji="1" lang="en-US" altLang="zh-CN" sz="2800" b="1" dirty="0" smtClean="0">
                <a:latin typeface="黑体" panose="02010609060101010101" pitchFamily="49" charset="-122"/>
                <a:ea typeface="黑体" panose="02010609060101010101" pitchFamily="49" charset="-122"/>
              </a:rPr>
              <a:t>③《</a:t>
            </a:r>
            <a:r>
              <a:rPr kumimoji="1" lang="zh-CN" altLang="en-US" sz="2800" b="1" dirty="0">
                <a:latin typeface="黑体" panose="02010609060101010101" pitchFamily="49" charset="-122"/>
                <a:ea typeface="黑体" panose="02010609060101010101" pitchFamily="49" charset="-122"/>
              </a:rPr>
              <a:t>天</a:t>
            </a:r>
            <a:r>
              <a:rPr kumimoji="1" lang="en-US" altLang="zh-CN" sz="2800" b="1" dirty="0">
                <a:latin typeface="黑体" panose="02010609060101010101" pitchFamily="49" charset="-122"/>
                <a:ea typeface="黑体" panose="02010609060101010101" pitchFamily="49" charset="-122"/>
              </a:rPr>
              <a:t>》</a:t>
            </a:r>
            <a:r>
              <a:rPr kumimoji="1" lang="zh-CN" altLang="en-US" sz="2800" b="1" dirty="0">
                <a:latin typeface="黑体" panose="02010609060101010101" pitchFamily="49" charset="-122"/>
                <a:ea typeface="黑体" panose="02010609060101010101" pitchFamily="49" charset="-122"/>
              </a:rPr>
              <a:t>违背了历史发展的潮流；</a:t>
            </a:r>
            <a:r>
              <a:rPr kumimoji="1" lang="en-US" altLang="zh-CN" sz="2800" b="1" dirty="0">
                <a:solidFill>
                  <a:srgbClr val="FF0000"/>
                </a:solidFill>
                <a:latin typeface="黑体" panose="02010609060101010101" pitchFamily="49" charset="-122"/>
                <a:ea typeface="黑体" panose="02010609060101010101" pitchFamily="49" charset="-122"/>
              </a:rPr>
              <a:t>《</a:t>
            </a:r>
            <a:r>
              <a:rPr kumimoji="1" lang="zh-CN" altLang="en-US" sz="2800" b="1" dirty="0">
                <a:solidFill>
                  <a:srgbClr val="FF0000"/>
                </a:solidFill>
                <a:latin typeface="黑体" panose="02010609060101010101" pitchFamily="49" charset="-122"/>
                <a:ea typeface="黑体" panose="02010609060101010101" pitchFamily="49" charset="-122"/>
              </a:rPr>
              <a:t>资</a:t>
            </a:r>
            <a:r>
              <a:rPr kumimoji="1" lang="en-US" altLang="zh-CN" sz="2800" b="1" dirty="0">
                <a:solidFill>
                  <a:srgbClr val="FF0000"/>
                </a:solidFill>
                <a:latin typeface="黑体" panose="02010609060101010101" pitchFamily="49" charset="-122"/>
                <a:ea typeface="黑体" panose="02010609060101010101" pitchFamily="49" charset="-122"/>
              </a:rPr>
              <a:t>》</a:t>
            </a:r>
            <a:r>
              <a:rPr kumimoji="1" lang="zh-CN" altLang="en-US" sz="2800" b="1" dirty="0">
                <a:solidFill>
                  <a:srgbClr val="FF0000"/>
                </a:solidFill>
                <a:latin typeface="黑体" panose="02010609060101010101" pitchFamily="49" charset="-122"/>
                <a:ea typeface="黑体" panose="02010609060101010101" pitchFamily="49" charset="-122"/>
              </a:rPr>
              <a:t>是符合时代潮流的革命纲领，是先进的中国人最早提出在中国发展资本主义的方案，具有进步性。 </a:t>
            </a:r>
          </a:p>
        </p:txBody>
      </p:sp>
    </p:spTree>
    <p:extLst>
      <p:ext uri="{BB962C8B-B14F-4D97-AF65-F5344CB8AC3E}">
        <p14:creationId xmlns:p14="http://schemas.microsoft.com/office/powerpoint/2010/main" val="3354984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strips(downLeft)">
                                      <p:cBhvr>
                                        <p:cTn id="21" dur="5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2" name="projctor.wav"/>
                                        </p:tgtEl>
                                      </p:cMediaNode>
                                    </p:audio>
                                  </p:sub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circle(in)">
                                      <p:cBhvr>
                                        <p:cTn id="26"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26217" y="653054"/>
            <a:ext cx="2852510" cy="523220"/>
          </a:xfrm>
          <a:prstGeom prst="rect">
            <a:avLst/>
          </a:prstGeom>
          <a:solidFill>
            <a:srgbClr val="FFFF00"/>
          </a:solidFill>
        </p:spPr>
        <p:txBody>
          <a:bodyPr wrap="square">
            <a:spAutoFit/>
          </a:bodyPr>
          <a:lstStyle>
            <a:defPPr>
              <a:defRPr lang="zh-CN"/>
            </a:defPPr>
            <a:lvl1pPr>
              <a:defRPr sz="2800">
                <a:solidFill>
                  <a:srgbClr val="FF0000"/>
                </a:solidFill>
                <a:latin typeface="黑体" panose="02010609060101010101" pitchFamily="49" charset="-122"/>
                <a:ea typeface="黑体" panose="02010609060101010101" pitchFamily="49" charset="-122"/>
              </a:defRPr>
            </a:lvl1pPr>
          </a:lstStyle>
          <a:p>
            <a:r>
              <a:rPr lang="zh-CN" altLang="en-US" dirty="0"/>
              <a:t>太平天国的意义</a:t>
            </a:r>
            <a:endParaRPr lang="en-US" altLang="zh-CN" dirty="0"/>
          </a:p>
        </p:txBody>
      </p:sp>
      <p:sp>
        <p:nvSpPr>
          <p:cNvPr id="3" name="Text Box 3"/>
          <p:cNvSpPr txBox="1">
            <a:spLocks noChangeArrowheads="1"/>
          </p:cNvSpPr>
          <p:nvPr/>
        </p:nvSpPr>
        <p:spPr bwMode="auto">
          <a:xfrm>
            <a:off x="942110" y="2222477"/>
            <a:ext cx="1124989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50000"/>
              </a:lnSpc>
            </a:pPr>
            <a:r>
              <a:rPr kumimoji="1" lang="zh-CN" altLang="en-US" sz="3000" dirty="0" smtClean="0">
                <a:latin typeface="黑体" panose="02010609060101010101" pitchFamily="49" charset="-122"/>
                <a:ea typeface="黑体" panose="02010609060101010101" pitchFamily="49" charset="-122"/>
              </a:rPr>
              <a:t>（</a:t>
            </a:r>
            <a:r>
              <a:rPr kumimoji="1" lang="en-US" altLang="zh-CN" sz="3000" dirty="0" smtClean="0">
                <a:latin typeface="黑体" panose="02010609060101010101" pitchFamily="49" charset="-122"/>
                <a:ea typeface="黑体" panose="02010609060101010101" pitchFamily="49" charset="-122"/>
              </a:rPr>
              <a:t>1</a:t>
            </a:r>
            <a:r>
              <a:rPr kumimoji="1" lang="zh-CN" altLang="en-US" sz="3000" dirty="0" smtClean="0">
                <a:latin typeface="黑体" panose="02010609060101010101" pitchFamily="49" charset="-122"/>
                <a:ea typeface="黑体" panose="02010609060101010101" pitchFamily="49" charset="-122"/>
              </a:rPr>
              <a:t>）</a:t>
            </a:r>
            <a:r>
              <a:rPr kumimoji="1" lang="zh-CN" altLang="en-US" sz="3000" dirty="0">
                <a:latin typeface="黑体" panose="02010609060101010101" pitchFamily="49" charset="-122"/>
                <a:ea typeface="黑体" panose="02010609060101010101" pitchFamily="49" charset="-122"/>
              </a:rPr>
              <a:t>动摇</a:t>
            </a:r>
            <a:r>
              <a:rPr kumimoji="1" lang="zh-CN" altLang="en-US" sz="3000" dirty="0" smtClean="0">
                <a:latin typeface="黑体" panose="02010609060101010101" pitchFamily="49" charset="-122"/>
                <a:ea typeface="黑体" panose="02010609060101010101" pitchFamily="49" charset="-122"/>
              </a:rPr>
              <a:t>了清朝统治的政治基础</a:t>
            </a:r>
            <a:r>
              <a:rPr kumimoji="1" lang="zh-CN" altLang="en-US" sz="3000" u="sng" dirty="0" smtClean="0">
                <a:solidFill>
                  <a:srgbClr val="C00000"/>
                </a:solidFill>
                <a:latin typeface="黑体" panose="02010609060101010101" pitchFamily="49" charset="-122"/>
                <a:ea typeface="黑体" panose="02010609060101010101" pitchFamily="49" charset="-122"/>
              </a:rPr>
              <a:t>（反封建）</a:t>
            </a:r>
            <a:endParaRPr kumimoji="1" lang="zh-CN" altLang="en-US" sz="3000" u="sng" dirty="0">
              <a:solidFill>
                <a:srgbClr val="C00000"/>
              </a:solidFill>
              <a:latin typeface="黑体" panose="02010609060101010101" pitchFamily="49" charset="-122"/>
              <a:ea typeface="黑体" panose="02010609060101010101" pitchFamily="49" charset="-122"/>
            </a:endParaRPr>
          </a:p>
          <a:p>
            <a:pPr eaLnBrk="1" hangingPunct="1">
              <a:lnSpc>
                <a:spcPct val="150000"/>
              </a:lnSpc>
            </a:pPr>
            <a:r>
              <a:rPr kumimoji="1" lang="zh-CN" altLang="en-US" sz="3000" dirty="0" smtClean="0">
                <a:latin typeface="黑体" panose="02010609060101010101" pitchFamily="49" charset="-122"/>
                <a:ea typeface="黑体" panose="02010609060101010101" pitchFamily="49" charset="-122"/>
              </a:rPr>
              <a:t>（</a:t>
            </a:r>
            <a:r>
              <a:rPr kumimoji="1" lang="en-US" altLang="zh-CN" sz="3000" dirty="0" smtClean="0">
                <a:latin typeface="黑体" panose="02010609060101010101" pitchFamily="49" charset="-122"/>
                <a:ea typeface="黑体" panose="02010609060101010101" pitchFamily="49" charset="-122"/>
              </a:rPr>
              <a:t>2</a:t>
            </a:r>
            <a:r>
              <a:rPr kumimoji="1" lang="zh-CN" altLang="en-US" sz="3000" dirty="0" smtClean="0">
                <a:latin typeface="黑体" panose="02010609060101010101" pitchFamily="49" charset="-122"/>
                <a:ea typeface="黑体" panose="02010609060101010101" pitchFamily="49" charset="-122"/>
              </a:rPr>
              <a:t>）</a:t>
            </a:r>
            <a:r>
              <a:rPr kumimoji="1" lang="zh-CN" altLang="en-US" sz="3000" dirty="0">
                <a:latin typeface="黑体" panose="02010609060101010101" pitchFamily="49" charset="-122"/>
                <a:ea typeface="黑体" panose="02010609060101010101" pitchFamily="49" charset="-122"/>
              </a:rPr>
              <a:t>打击</a:t>
            </a:r>
            <a:r>
              <a:rPr kumimoji="1" lang="zh-CN" altLang="en-US" sz="3000" dirty="0" smtClean="0">
                <a:latin typeface="黑体" panose="02010609060101010101" pitchFamily="49" charset="-122"/>
                <a:ea typeface="黑体" panose="02010609060101010101" pitchFamily="49" charset="-122"/>
              </a:rPr>
              <a:t>了西方侵略势力</a:t>
            </a:r>
            <a:r>
              <a:rPr kumimoji="1" lang="zh-CN" altLang="en-US" sz="3000" u="sng" dirty="0" smtClean="0">
                <a:solidFill>
                  <a:srgbClr val="C00000"/>
                </a:solidFill>
                <a:latin typeface="黑体" panose="02010609060101010101" pitchFamily="49" charset="-122"/>
                <a:ea typeface="黑体" panose="02010609060101010101" pitchFamily="49" charset="-122"/>
              </a:rPr>
              <a:t>（反侵略）                          </a:t>
            </a:r>
            <a:r>
              <a:rPr kumimoji="1" lang="zh-CN" altLang="en-US" sz="3000" dirty="0" smtClean="0">
                <a:latin typeface="黑体" panose="02010609060101010101" pitchFamily="49" charset="-122"/>
                <a:ea typeface="黑体" panose="02010609060101010101" pitchFamily="49" charset="-122"/>
              </a:rPr>
              <a:t>（</a:t>
            </a:r>
            <a:r>
              <a:rPr kumimoji="1" lang="en-US" altLang="zh-CN" sz="3000" dirty="0" smtClean="0">
                <a:latin typeface="黑体" panose="02010609060101010101" pitchFamily="49" charset="-122"/>
                <a:ea typeface="黑体" panose="02010609060101010101" pitchFamily="49" charset="-122"/>
              </a:rPr>
              <a:t>3</a:t>
            </a:r>
            <a:r>
              <a:rPr kumimoji="1" lang="zh-CN" altLang="en-US" sz="3000" dirty="0" smtClean="0">
                <a:latin typeface="黑体" panose="02010609060101010101" pitchFamily="49" charset="-122"/>
                <a:ea typeface="黑体" panose="02010609060101010101" pitchFamily="49" charset="-122"/>
              </a:rPr>
              <a:t>）第一次在中国提出发展资本主义的方案</a:t>
            </a:r>
            <a:r>
              <a:rPr kumimoji="1" lang="en-US" altLang="zh-CN" sz="3000" dirty="0" smtClean="0">
                <a:latin typeface="黑体" panose="02010609060101010101" pitchFamily="49" charset="-122"/>
                <a:ea typeface="黑体" panose="02010609060101010101" pitchFamily="49" charset="-122"/>
              </a:rPr>
              <a:t>——《</a:t>
            </a:r>
            <a:r>
              <a:rPr kumimoji="1" lang="zh-CN" altLang="en-US" sz="3000" dirty="0" smtClean="0">
                <a:latin typeface="黑体" panose="02010609060101010101" pitchFamily="49" charset="-122"/>
                <a:ea typeface="黑体" panose="02010609060101010101" pitchFamily="49" charset="-122"/>
              </a:rPr>
              <a:t>资政新篇</a:t>
            </a:r>
            <a:r>
              <a:rPr kumimoji="1" lang="en-US" altLang="zh-CN" sz="3000" dirty="0" smtClean="0">
                <a:latin typeface="黑体" panose="02010609060101010101" pitchFamily="49" charset="-122"/>
                <a:ea typeface="黑体" panose="02010609060101010101" pitchFamily="49" charset="-122"/>
              </a:rPr>
              <a:t>》</a:t>
            </a:r>
            <a:r>
              <a:rPr kumimoji="1" lang="zh-CN" altLang="en-US" sz="3000" dirty="0" smtClean="0">
                <a:latin typeface="黑体" panose="02010609060101010101" pitchFamily="49" charset="-122"/>
                <a:ea typeface="黑体" panose="02010609060101010101" pitchFamily="49" charset="-122"/>
              </a:rPr>
              <a:t> </a:t>
            </a:r>
            <a:endParaRPr kumimoji="1" lang="zh-CN" altLang="en-US" sz="3000" dirty="0">
              <a:latin typeface="黑体" panose="02010609060101010101" pitchFamily="49" charset="-122"/>
              <a:ea typeface="黑体" panose="02010609060101010101" pitchFamily="49" charset="-122"/>
            </a:endParaRPr>
          </a:p>
          <a:p>
            <a:pPr eaLnBrk="1" hangingPunct="1">
              <a:lnSpc>
                <a:spcPct val="150000"/>
              </a:lnSpc>
            </a:pPr>
            <a:r>
              <a:rPr kumimoji="1" lang="zh-CN" altLang="en-US" sz="3000" dirty="0" smtClean="0">
                <a:latin typeface="黑体" panose="02010609060101010101" pitchFamily="49" charset="-122"/>
                <a:ea typeface="黑体" panose="02010609060101010101" pitchFamily="49" charset="-122"/>
              </a:rPr>
              <a:t>（</a:t>
            </a:r>
            <a:r>
              <a:rPr kumimoji="1" lang="en-US" altLang="zh-CN" sz="3000" dirty="0" smtClean="0">
                <a:latin typeface="黑体" panose="02010609060101010101" pitchFamily="49" charset="-122"/>
                <a:ea typeface="黑体" panose="02010609060101010101" pitchFamily="49" charset="-122"/>
              </a:rPr>
              <a:t>4</a:t>
            </a:r>
            <a:r>
              <a:rPr kumimoji="1" lang="zh-CN" altLang="en-US" sz="3000" dirty="0" smtClean="0">
                <a:latin typeface="黑体" panose="02010609060101010101" pitchFamily="49" charset="-122"/>
                <a:ea typeface="黑体" panose="02010609060101010101" pitchFamily="49" charset="-122"/>
              </a:rPr>
              <a:t>）</a:t>
            </a:r>
            <a:r>
              <a:rPr kumimoji="1" lang="zh-CN" altLang="en-US" sz="3000" dirty="0">
                <a:latin typeface="黑体" panose="02010609060101010101" pitchFamily="49" charset="-122"/>
                <a:ea typeface="黑体" panose="02010609060101010101" pitchFamily="49" charset="-122"/>
              </a:rPr>
              <a:t>是</a:t>
            </a:r>
            <a:r>
              <a:rPr kumimoji="1" lang="zh-CN" altLang="en-US" sz="3000" dirty="0" smtClean="0">
                <a:latin typeface="黑体" panose="02010609060101010101" pitchFamily="49" charset="-122"/>
                <a:ea typeface="黑体" panose="02010609060101010101" pitchFamily="49" charset="-122"/>
              </a:rPr>
              <a:t>几千年来农民战争的最高峰</a:t>
            </a:r>
            <a:endParaRPr kumimoji="1" lang="zh-CN" altLang="en-US" sz="3000" dirty="0">
              <a:latin typeface="黑体" panose="02010609060101010101" pitchFamily="49" charset="-122"/>
              <a:ea typeface="黑体" panose="02010609060101010101" pitchFamily="49" charset="-122"/>
            </a:endParaRPr>
          </a:p>
        </p:txBody>
      </p:sp>
      <p:sp>
        <p:nvSpPr>
          <p:cNvPr id="4" name="Text Box 4"/>
          <p:cNvSpPr txBox="1">
            <a:spLocks noChangeArrowheads="1"/>
          </p:cNvSpPr>
          <p:nvPr/>
        </p:nvSpPr>
        <p:spPr bwMode="auto">
          <a:xfrm>
            <a:off x="2364225" y="1584984"/>
            <a:ext cx="7977188"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kumimoji="1" lang="zh-CN" altLang="en-US" sz="3000" b="1" dirty="0">
                <a:solidFill>
                  <a:srgbClr val="0000CC"/>
                </a:solidFill>
              </a:rPr>
              <a:t>性质：反封建反侵略的农民</a:t>
            </a:r>
            <a:r>
              <a:rPr kumimoji="1" lang="zh-CN" altLang="en-US" sz="3000" b="1" dirty="0" smtClean="0">
                <a:solidFill>
                  <a:srgbClr val="0000CC"/>
                </a:solidFill>
              </a:rPr>
              <a:t>革命战争</a:t>
            </a:r>
            <a:endParaRPr kumimoji="1" lang="zh-CN" altLang="en-US" sz="3000" dirty="0">
              <a:solidFill>
                <a:srgbClr val="0000CC"/>
              </a:solidFill>
            </a:endParaRPr>
          </a:p>
        </p:txBody>
      </p:sp>
      <p:sp>
        <p:nvSpPr>
          <p:cNvPr id="5" name="矩形 4"/>
          <p:cNvSpPr/>
          <p:nvPr/>
        </p:nvSpPr>
        <p:spPr>
          <a:xfrm>
            <a:off x="0" y="0"/>
            <a:ext cx="12192000" cy="553998"/>
          </a:xfrm>
          <a:prstGeom prst="rect">
            <a:avLst/>
          </a:prstGeom>
          <a:solidFill>
            <a:schemeClr val="accent2">
              <a:lumMod val="20000"/>
              <a:lumOff val="80000"/>
            </a:schemeClr>
          </a:solidFill>
        </p:spPr>
        <p:txBody>
          <a:bodyPr wrap="square">
            <a:spAutoFit/>
          </a:bodyPr>
          <a:lstStyle/>
          <a:p>
            <a:r>
              <a:rPr lang="zh-CN" altLang="en-US" sz="2800" dirty="0" smtClean="0">
                <a:solidFill>
                  <a:srgbClr val="000000"/>
                </a:solidFill>
                <a:latin typeface="黑体" panose="02010609060101010101" pitchFamily="49" charset="-122"/>
                <a:ea typeface="黑体" panose="02010609060101010101" pitchFamily="49" charset="-122"/>
              </a:rPr>
              <a:t>   二 理想王国的追求</a:t>
            </a:r>
            <a:r>
              <a:rPr lang="en-US" altLang="zh-CN" sz="2800" dirty="0" smtClean="0">
                <a:solidFill>
                  <a:srgbClr val="000000"/>
                </a:solidFill>
                <a:latin typeface="黑体" panose="02010609060101010101" pitchFamily="49" charset="-122"/>
                <a:ea typeface="黑体" panose="02010609060101010101" pitchFamily="49" charset="-122"/>
              </a:rPr>
              <a:t>——</a:t>
            </a:r>
            <a:r>
              <a:rPr lang="zh-CN" altLang="en-US" sz="3000" b="1" dirty="0">
                <a:solidFill>
                  <a:srgbClr val="FF0000"/>
                </a:solidFill>
                <a:latin typeface="黑体" panose="02010609060101010101" pitchFamily="49" charset="-122"/>
                <a:ea typeface="黑体" panose="02010609060101010101" pitchFamily="49" charset="-122"/>
              </a:rPr>
              <a:t>太平天国运动</a:t>
            </a:r>
          </a:p>
        </p:txBody>
      </p:sp>
    </p:spTree>
    <p:extLst>
      <p:ext uri="{BB962C8B-B14F-4D97-AF65-F5344CB8AC3E}">
        <p14:creationId xmlns:p14="http://schemas.microsoft.com/office/powerpoint/2010/main" val="251726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TotalTime>
  <Words>2715</Words>
  <PresentationFormat>宽屏</PresentationFormat>
  <Paragraphs>268</Paragraphs>
  <Slides>25</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25</vt:i4>
      </vt:variant>
    </vt:vector>
  </HeadingPairs>
  <TitlesOfParts>
    <vt:vector size="39" baseType="lpstr">
      <vt:lpstr>等线</vt:lpstr>
      <vt:lpstr>等线 Light</vt:lpstr>
      <vt:lpstr>方正大标宋简体</vt:lpstr>
      <vt:lpstr>黑体</vt:lpstr>
      <vt:lpstr>华文琥珀</vt:lpstr>
      <vt:lpstr>华文中宋</vt:lpstr>
      <vt:lpstr>楷体</vt:lpstr>
      <vt:lpstr>楷体_GB2312</vt:lpstr>
      <vt:lpstr>宋体</vt:lpstr>
      <vt:lpstr>Arial</vt:lpstr>
      <vt:lpstr>Courier New</vt:lpstr>
      <vt:lpstr>Times New Roman</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2021-09-05T23:52:51Z</dcterms:created>
  <dcterms:modified xsi:type="dcterms:W3CDTF">2021-09-09T08:51:59Z</dcterms:modified>
</cp:coreProperties>
</file>