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handoutMasterIdLst>
    <p:handoutMasterId r:id="rId39"/>
  </p:handoutMasterIdLst>
  <p:sldIdLst>
    <p:sldId id="258" r:id="rId2"/>
    <p:sldId id="532" r:id="rId3"/>
    <p:sldId id="269" r:id="rId4"/>
    <p:sldId id="261" r:id="rId5"/>
    <p:sldId id="257" r:id="rId6"/>
    <p:sldId id="271" r:id="rId7"/>
    <p:sldId id="272" r:id="rId8"/>
    <p:sldId id="273" r:id="rId9"/>
    <p:sldId id="277" r:id="rId10"/>
    <p:sldId id="279" r:id="rId11"/>
    <p:sldId id="280" r:id="rId12"/>
    <p:sldId id="283" r:id="rId13"/>
    <p:sldId id="284" r:id="rId14"/>
    <p:sldId id="291" r:id="rId15"/>
    <p:sldId id="296" r:id="rId16"/>
    <p:sldId id="301" r:id="rId17"/>
    <p:sldId id="307" r:id="rId18"/>
    <p:sldId id="308" r:id="rId19"/>
    <p:sldId id="314" r:id="rId20"/>
    <p:sldId id="317" r:id="rId21"/>
    <p:sldId id="316" r:id="rId22"/>
    <p:sldId id="324" r:id="rId23"/>
    <p:sldId id="339" r:id="rId24"/>
    <p:sldId id="343" r:id="rId25"/>
    <p:sldId id="354" r:id="rId26"/>
    <p:sldId id="356" r:id="rId27"/>
    <p:sldId id="357" r:id="rId28"/>
    <p:sldId id="360" r:id="rId29"/>
    <p:sldId id="363" r:id="rId30"/>
    <p:sldId id="366" r:id="rId31"/>
    <p:sldId id="370" r:id="rId32"/>
    <p:sldId id="371" r:id="rId33"/>
    <p:sldId id="379" r:id="rId34"/>
    <p:sldId id="383" r:id="rId35"/>
    <p:sldId id="394" r:id="rId36"/>
    <p:sldId id="395" r:id="rId37"/>
  </p:sldIdLst>
  <p:sldSz cx="9144000" cy="6858000" type="screen4x3"/>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416" y="-396"/>
      </p:cViewPr>
      <p:guideLst>
        <p:guide orient="horz" pos="2187"/>
        <p:guide pos="2903"/>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image" Target="../media/image14.emf"/><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image" Target="../media/image23.emf"/><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 Id="rId4"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2021/9/4 Saturday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5C8E74-B6DE-4D21-BB97-7DA3A841903B}" type="datetimeFigureOut">
              <a:rPr lang="zh-CN" altLang="en-US" smtClean="0"/>
              <a:pPr/>
              <a:t>2021/9/4 Saturday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4197E1-ACEB-4163-8102-B14F3017015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2021/9/4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6"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2021/9/4 Saturday</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vmlDrawing" Target="../drawings/vmlDrawing1.vml"/><Relationship Id="rId4" Type="http://schemas.openxmlformats.org/officeDocument/2006/relationships/oleObject" Target="../embeddings/Document11111.doc"/></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Document66666.doc"/><Relationship Id="rId3" Type="http://schemas.openxmlformats.org/officeDocument/2006/relationships/slideLayout" Target="../slideLayouts/slideLayout13.xml"/><Relationship Id="rId7" Type="http://schemas.openxmlformats.org/officeDocument/2006/relationships/oleObject" Target="../embeddings/Document55555.doc"/><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Document44444.doc"/><Relationship Id="rId11" Type="http://schemas.openxmlformats.org/officeDocument/2006/relationships/oleObject" Target="../embeddings/Document99999.doc"/><Relationship Id="rId5" Type="http://schemas.openxmlformats.org/officeDocument/2006/relationships/oleObject" Target="../embeddings/Document33333.doc"/><Relationship Id="rId10" Type="http://schemas.openxmlformats.org/officeDocument/2006/relationships/oleObject" Target="../embeddings/Document88888.doc"/><Relationship Id="rId4" Type="http://schemas.openxmlformats.org/officeDocument/2006/relationships/oleObject" Target="../embeddings/Document22222.doc"/><Relationship Id="rId9" Type="http://schemas.openxmlformats.org/officeDocument/2006/relationships/oleObject" Target="../embeddings/Document77777.doc"/></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Document1111101010.doc"/><Relationship Id="rId2" Type="http://schemas.openxmlformats.org/officeDocument/2006/relationships/slideLayout" Target="../slideLayouts/slideLayout13.xml"/><Relationship Id="rId1" Type="http://schemas.openxmlformats.org/officeDocument/2006/relationships/vmlDrawing" Target="../drawings/vmlDrawing3.vml"/></Relationships>
</file>

<file path=ppt/slides/_rels/slide31.xml.rels><?xml version="1.0" encoding="UTF-8" standalone="yes"?>
<Relationships xmlns="http://schemas.openxmlformats.org/package/2006/relationships"><Relationship Id="rId8" Type="http://schemas.openxmlformats.org/officeDocument/2006/relationships/oleObject" Target="../embeddings/Document2424161616.doc"/><Relationship Id="rId3" Type="http://schemas.openxmlformats.org/officeDocument/2006/relationships/oleObject" Target="../embeddings/Document1919111111.doc"/><Relationship Id="rId7" Type="http://schemas.openxmlformats.org/officeDocument/2006/relationships/oleObject" Target="../embeddings/Document2323151515.doc"/><Relationship Id="rId12" Type="http://schemas.openxmlformats.org/officeDocument/2006/relationships/oleObject" Target="../embeddings/Document2828202020.doc"/><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Document2222141414.doc"/><Relationship Id="rId11" Type="http://schemas.openxmlformats.org/officeDocument/2006/relationships/oleObject" Target="../embeddings/Document2727191919.doc"/><Relationship Id="rId5" Type="http://schemas.openxmlformats.org/officeDocument/2006/relationships/oleObject" Target="../embeddings/Document2121131313.doc"/><Relationship Id="rId10" Type="http://schemas.openxmlformats.org/officeDocument/2006/relationships/oleObject" Target="../embeddings/Document2626181818.doc"/><Relationship Id="rId4" Type="http://schemas.openxmlformats.org/officeDocument/2006/relationships/oleObject" Target="../embeddings/Document2020121212.doc"/><Relationship Id="rId9" Type="http://schemas.openxmlformats.org/officeDocument/2006/relationships/oleObject" Target="../embeddings/Document2525171717.doc"/></Relationships>
</file>

<file path=ppt/slides/_rels/slide32.xml.rels><?xml version="1.0" encoding="UTF-8" standalone="yes"?>
<Relationships xmlns="http://schemas.openxmlformats.org/package/2006/relationships"><Relationship Id="rId3" Type="http://schemas.openxmlformats.org/officeDocument/2006/relationships/oleObject" Target="../embeddings/Document2929212121.doc"/><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Document3232242424.doc"/><Relationship Id="rId5" Type="http://schemas.openxmlformats.org/officeDocument/2006/relationships/oleObject" Target="../embeddings/Document3131232323.doc"/><Relationship Id="rId4" Type="http://schemas.openxmlformats.org/officeDocument/2006/relationships/oleObject" Target="../embeddings/Document3030222222.doc"/></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E:\苏德亭\注意\图片\生物历史\t01e1525a0e2399de5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l="5804" t="3290" r="6406" b="3270"/>
          <a:stretch>
            <a:fillRect/>
          </a:stretch>
        </p:blipFill>
        <p:spPr bwMode="auto">
          <a:xfrm>
            <a:off x="0" y="0"/>
            <a:ext cx="914161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文本框 8199"/>
          <p:cNvSpPr txBox="1">
            <a:spLocks noChangeArrowheads="1"/>
          </p:cNvSpPr>
          <p:nvPr/>
        </p:nvSpPr>
        <p:spPr bwMode="auto">
          <a:xfrm>
            <a:off x="0" y="3940175"/>
            <a:ext cx="9144000" cy="1569660"/>
          </a:xfrm>
          <a:prstGeom prst="rect">
            <a:avLst/>
          </a:prstGeom>
          <a:solidFill>
            <a:schemeClr val="tx2">
              <a:lumMod val="20000"/>
              <a:lumOff val="80000"/>
              <a:alpha val="49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4800">
                <a:ea typeface="微软雅黑" panose="020B0503020204020204" pitchFamily="34" charset="-122"/>
              </a:rPr>
              <a:t>高中历史一轮复习</a:t>
            </a:r>
          </a:p>
          <a:p>
            <a:r>
              <a:rPr lang="zh-CN" altLang="en-US" sz="4800">
                <a:ea typeface="微软雅黑" panose="020B0503020204020204" pitchFamily="34" charset="-122"/>
              </a:rPr>
              <a:t>        </a:t>
            </a:r>
            <a:r>
              <a:rPr lang="zh-CN" altLang="en-US" sz="3600" smtClean="0">
                <a:solidFill>
                  <a:srgbClr val="CC0000"/>
                </a:solidFill>
                <a:ea typeface="微软雅黑" panose="020B0503020204020204" pitchFamily="34" charset="-122"/>
              </a:rPr>
              <a:t>第二部分</a:t>
            </a:r>
            <a:r>
              <a:rPr lang="zh-CN" altLang="en-US" sz="3600">
                <a:solidFill>
                  <a:srgbClr val="CC0000"/>
                </a:solidFill>
                <a:ea typeface="微软雅黑" panose="020B0503020204020204" pitchFamily="34" charset="-122"/>
              </a:rPr>
              <a:t>：中国</a:t>
            </a:r>
            <a:r>
              <a:rPr lang="zh-CN" altLang="en-US" sz="3600" smtClean="0">
                <a:solidFill>
                  <a:srgbClr val="CC0000"/>
                </a:solidFill>
                <a:ea typeface="微软雅黑" panose="020B0503020204020204" pitchFamily="34" charset="-122"/>
              </a:rPr>
              <a:t>近代史（</a:t>
            </a:r>
            <a:r>
              <a:rPr lang="en-US" altLang="zh-CN" sz="3600" smtClean="0">
                <a:solidFill>
                  <a:srgbClr val="CC0000"/>
                </a:solidFill>
                <a:ea typeface="微软雅黑" panose="020B0503020204020204" pitchFamily="34" charset="-122"/>
              </a:rPr>
              <a:t>1840——1949</a:t>
            </a:r>
            <a:r>
              <a:rPr lang="zh-CN" altLang="en-US" sz="3600" smtClean="0">
                <a:solidFill>
                  <a:srgbClr val="CC0000"/>
                </a:solidFill>
                <a:ea typeface="微软雅黑" panose="020B0503020204020204" pitchFamily="34" charset="-122"/>
              </a:rPr>
              <a:t>）</a:t>
            </a:r>
            <a:endParaRPr lang="zh-CN" altLang="en-US" sz="3600">
              <a:solidFill>
                <a:srgbClr val="CC0000"/>
              </a:solidFill>
              <a:ea typeface="微软雅黑" panose="020B0503020204020204" pitchFamily="34"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954107"/>
          </a:xfrm>
          <a:prstGeom prst="rect">
            <a:avLst/>
          </a:prstGeom>
          <a:solidFill>
            <a:srgbClr val="B7EBE6"/>
          </a:solidFill>
          <a:ln w="9525">
            <a:solidFill>
              <a:srgbClr val="FF0000"/>
            </a:solidFill>
            <a:miter lim="800000"/>
          </a:ln>
        </p:spPr>
        <p:txBody>
          <a:bodyPr>
            <a:spAutoFit/>
          </a:bodyPr>
          <a:lstStyle/>
          <a:p>
            <a:r>
              <a:rPr lang="en-US" altLang="zh-CN" sz="2000" b="1">
                <a:ea typeface="宋体" panose="02010600030101010101" pitchFamily="2" charset="-122"/>
              </a:rPr>
              <a:t> </a:t>
            </a:r>
            <a:r>
              <a:rPr lang="zh-CN" altLang="en-US" sz="2800" b="1">
                <a:ea typeface="微软雅黑" panose="020B0503020204020204" pitchFamily="34" charset="-122"/>
              </a:rPr>
              <a:t>工业革命后，英国为了</a:t>
            </a:r>
            <a:r>
              <a:rPr lang="zh-CN" altLang="en-US" sz="2800" b="1">
                <a:solidFill>
                  <a:srgbClr val="FF0000"/>
                </a:solidFill>
                <a:ea typeface="微软雅黑" panose="020B0503020204020204" pitchFamily="34" charset="-122"/>
              </a:rPr>
              <a:t>倾销商品和掠夺原料</a:t>
            </a:r>
            <a:r>
              <a:rPr lang="zh-CN" altLang="en-US" sz="2800" b="1">
                <a:ea typeface="微软雅黑" panose="020B0503020204020204" pitchFamily="34" charset="-122"/>
              </a:rPr>
              <a:t>，以满足</a:t>
            </a:r>
            <a:r>
              <a:rPr lang="zh-CN" altLang="en-US" sz="2800" b="1">
                <a:solidFill>
                  <a:srgbClr val="FF0000"/>
                </a:solidFill>
                <a:ea typeface="微软雅黑" panose="020B0503020204020204" pitchFamily="34" charset="-122"/>
              </a:rPr>
              <a:t>资本主义</a:t>
            </a:r>
            <a:r>
              <a:rPr lang="zh-CN" altLang="en-US" sz="2800" b="1">
                <a:ea typeface="微软雅黑" panose="020B0503020204020204" pitchFamily="34" charset="-122"/>
              </a:rPr>
              <a:t>的发展要求。</a:t>
            </a:r>
          </a:p>
        </p:txBody>
      </p:sp>
      <p:sp>
        <p:nvSpPr>
          <p:cNvPr id="3" name="Line 3"/>
          <p:cNvSpPr>
            <a:spLocks noChangeShapeType="1"/>
          </p:cNvSpPr>
          <p:nvPr/>
        </p:nvSpPr>
        <p:spPr bwMode="auto">
          <a:xfrm flipH="1">
            <a:off x="4560570" y="954405"/>
            <a:ext cx="11430" cy="956945"/>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4" name="Rectangle 4"/>
          <p:cNvSpPr>
            <a:spLocks noChangeArrowheads="1"/>
          </p:cNvSpPr>
          <p:nvPr/>
        </p:nvSpPr>
        <p:spPr bwMode="auto">
          <a:xfrm>
            <a:off x="2484835" y="1910557"/>
            <a:ext cx="4257675" cy="588963"/>
          </a:xfrm>
          <a:prstGeom prst="rect">
            <a:avLst/>
          </a:prstGeom>
          <a:noFill/>
          <a:ln w="9525">
            <a:solidFill>
              <a:srgbClr val="FF0000"/>
            </a:solidFill>
            <a:miter lim="800000"/>
          </a:ln>
          <a:extLst>
            <a:ext uri="{909E8E84-426E-40DD-AFC4-6F175D3DCCD1}">
              <a14:hiddenFill xmlns="" xmlns:a14="http://schemas.microsoft.com/office/drawing/2010/main">
                <a:solidFill>
                  <a:srgbClr val="FFFFFF"/>
                </a:solidFill>
              </a14:hiddenFill>
            </a:ext>
          </a:extLst>
        </p:spPr>
        <p:txBody>
          <a:bodyPr wrap="none">
            <a:spAutoFit/>
          </a:bodyPr>
          <a:lstStyle/>
          <a:p>
            <a:r>
              <a:rPr lang="zh-CN" altLang="en-US" sz="3200" b="1">
                <a:ea typeface="宋体" panose="02010600030101010101" pitchFamily="2" charset="-122"/>
              </a:rPr>
              <a:t>迫切需要打开中国市场</a:t>
            </a:r>
          </a:p>
        </p:txBody>
      </p:sp>
      <p:sp>
        <p:nvSpPr>
          <p:cNvPr id="5" name="Line 5"/>
          <p:cNvSpPr>
            <a:spLocks noChangeShapeType="1"/>
          </p:cNvSpPr>
          <p:nvPr/>
        </p:nvSpPr>
        <p:spPr bwMode="auto">
          <a:xfrm flipH="1">
            <a:off x="1187054" y="2205039"/>
            <a:ext cx="1297781" cy="935037"/>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6" name="Rectangle 8"/>
          <p:cNvSpPr>
            <a:spLocks noChangeArrowheads="1"/>
          </p:cNvSpPr>
          <p:nvPr/>
        </p:nvSpPr>
        <p:spPr bwMode="auto">
          <a:xfrm>
            <a:off x="203597" y="3141663"/>
            <a:ext cx="3038475" cy="588962"/>
          </a:xfrm>
          <a:prstGeom prst="rect">
            <a:avLst/>
          </a:prstGeom>
          <a:noFill/>
          <a:ln w="9525">
            <a:solidFill>
              <a:srgbClr val="FF0000"/>
            </a:solidFill>
            <a:miter lim="800000"/>
          </a:ln>
          <a:extLst>
            <a:ext uri="{909E8E84-426E-40DD-AFC4-6F175D3DCCD1}">
              <a14:hiddenFill xmlns="" xmlns:a14="http://schemas.microsoft.com/office/drawing/2010/main">
                <a:solidFill>
                  <a:srgbClr val="FFFFFF"/>
                </a:solidFill>
              </a14:hiddenFill>
            </a:ext>
          </a:extLst>
        </p:spPr>
        <p:txBody>
          <a:bodyPr wrap="none">
            <a:spAutoFit/>
          </a:bodyPr>
          <a:lstStyle/>
          <a:p>
            <a:r>
              <a:rPr lang="zh-CN" altLang="en-US" sz="3200" b="1">
                <a:ea typeface="宋体" panose="02010600030101010101" pitchFamily="2" charset="-122"/>
              </a:rPr>
              <a:t>敲门：正常贸易</a:t>
            </a:r>
          </a:p>
        </p:txBody>
      </p:sp>
      <p:sp>
        <p:nvSpPr>
          <p:cNvPr id="7" name="Line 9"/>
          <p:cNvSpPr>
            <a:spLocks noChangeShapeType="1"/>
          </p:cNvSpPr>
          <p:nvPr/>
        </p:nvSpPr>
        <p:spPr bwMode="auto">
          <a:xfrm flipH="1">
            <a:off x="1619250" y="3789363"/>
            <a:ext cx="0" cy="792162"/>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8" name="Rectangle 13"/>
          <p:cNvSpPr>
            <a:spLocks noChangeArrowheads="1"/>
          </p:cNvSpPr>
          <p:nvPr/>
        </p:nvSpPr>
        <p:spPr bwMode="auto">
          <a:xfrm>
            <a:off x="223838" y="4640264"/>
            <a:ext cx="262771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3200" b="1">
                <a:ea typeface="宋体" panose="02010600030101010101" pitchFamily="2" charset="-122"/>
              </a:rPr>
              <a:t>受中国</a:t>
            </a:r>
            <a:r>
              <a:rPr lang="zh-CN" altLang="en-US" sz="3200" b="1">
                <a:solidFill>
                  <a:srgbClr val="FF0000"/>
                </a:solidFill>
                <a:ea typeface="宋体" panose="02010600030101010101" pitchFamily="2" charset="-122"/>
              </a:rPr>
              <a:t>自然经济</a:t>
            </a:r>
            <a:r>
              <a:rPr lang="zh-CN" altLang="en-US" sz="3200" b="1">
                <a:ea typeface="宋体" panose="02010600030101010101" pitchFamily="2" charset="-122"/>
              </a:rPr>
              <a:t>的抵制，中国处于</a:t>
            </a:r>
            <a:r>
              <a:rPr lang="zh-CN" altLang="en-US" sz="3200" b="1">
                <a:solidFill>
                  <a:srgbClr val="FF0000"/>
                </a:solidFill>
                <a:ea typeface="宋体" panose="02010600030101010101" pitchFamily="2" charset="-122"/>
              </a:rPr>
              <a:t>出超</a:t>
            </a:r>
            <a:r>
              <a:rPr lang="zh-CN" altLang="en-US" sz="3200" b="1">
                <a:ea typeface="宋体" panose="02010600030101010101" pitchFamily="2" charset="-122"/>
              </a:rPr>
              <a:t>地位。</a:t>
            </a:r>
          </a:p>
        </p:txBody>
      </p:sp>
      <p:grpSp>
        <p:nvGrpSpPr>
          <p:cNvPr id="9" name="Group 16"/>
          <p:cNvGrpSpPr/>
          <p:nvPr/>
        </p:nvGrpSpPr>
        <p:grpSpPr>
          <a:xfrm>
            <a:off x="539353" y="3141663"/>
            <a:ext cx="576263" cy="576262"/>
            <a:chOff x="2381" y="3022"/>
            <a:chExt cx="363" cy="363"/>
          </a:xfrm>
        </p:grpSpPr>
        <p:sp>
          <p:nvSpPr>
            <p:cNvPr id="10" name="Line 17"/>
            <p:cNvSpPr>
              <a:spLocks noChangeShapeType="1"/>
            </p:cNvSpPr>
            <p:nvPr/>
          </p:nvSpPr>
          <p:spPr bwMode="auto">
            <a:xfrm>
              <a:off x="2426" y="3022"/>
              <a:ext cx="272" cy="363"/>
            </a:xfrm>
            <a:prstGeom prst="line">
              <a:avLst/>
            </a:prstGeom>
            <a:noFill/>
            <a:ln w="57150">
              <a:solidFill>
                <a:srgbClr val="FF0000"/>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1" name="Line 18"/>
            <p:cNvSpPr>
              <a:spLocks noChangeShapeType="1"/>
            </p:cNvSpPr>
            <p:nvPr/>
          </p:nvSpPr>
          <p:spPr bwMode="auto">
            <a:xfrm flipH="1">
              <a:off x="2381" y="3022"/>
              <a:ext cx="363" cy="363"/>
            </a:xfrm>
            <a:prstGeom prst="line">
              <a:avLst/>
            </a:prstGeom>
            <a:noFill/>
            <a:ln w="57150">
              <a:solidFill>
                <a:srgbClr val="FF0000"/>
              </a:solidFill>
              <a:round/>
            </a:ln>
            <a:extLst>
              <a:ext uri="{909E8E84-426E-40DD-AFC4-6F175D3DCCD1}">
                <a14:hiddenFill xmlns="" xmlns:a14="http://schemas.microsoft.com/office/drawing/2010/main">
                  <a:noFill/>
                </a14:hiddenFill>
              </a:ext>
            </a:extLst>
          </p:spPr>
          <p:txBody>
            <a:bodyPr/>
            <a:lstStyle/>
            <a:p>
              <a:endParaRPr lang="zh-CN" altLang="en-US"/>
            </a:p>
          </p:txBody>
        </p:sp>
      </p:grpSp>
      <p:sp>
        <p:nvSpPr>
          <p:cNvPr id="12" name="Line 10"/>
          <p:cNvSpPr>
            <a:spLocks noChangeShapeType="1"/>
          </p:cNvSpPr>
          <p:nvPr/>
        </p:nvSpPr>
        <p:spPr bwMode="auto">
          <a:xfrm>
            <a:off x="6875860" y="2205039"/>
            <a:ext cx="1296590" cy="936625"/>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13" name="Rectangle 6"/>
          <p:cNvSpPr>
            <a:spLocks noChangeArrowheads="1"/>
          </p:cNvSpPr>
          <p:nvPr/>
        </p:nvSpPr>
        <p:spPr bwMode="auto">
          <a:xfrm>
            <a:off x="6006703" y="3209925"/>
            <a:ext cx="3042047" cy="584200"/>
          </a:xfrm>
          <a:prstGeom prst="rect">
            <a:avLst/>
          </a:prstGeom>
          <a:noFill/>
          <a:ln w="9525">
            <a:solidFill>
              <a:srgbClr val="FF0000"/>
            </a:solidFill>
            <a:miter lim="800000"/>
          </a:ln>
          <a:extLst>
            <a:ext uri="{909E8E84-426E-40DD-AFC4-6F175D3DCCD1}">
              <a14:hiddenFill xmlns="" xmlns:a14="http://schemas.microsoft.com/office/drawing/2010/main">
                <a:solidFill>
                  <a:srgbClr val="FFFFFF"/>
                </a:solidFill>
              </a14:hiddenFill>
            </a:ext>
          </a:extLst>
        </p:spPr>
        <p:txBody>
          <a:bodyPr wrap="none">
            <a:spAutoFit/>
          </a:bodyPr>
          <a:lstStyle/>
          <a:p>
            <a:r>
              <a:rPr lang="zh-CN" altLang="en-US" sz="3200" b="1">
                <a:ea typeface="宋体" panose="02010600030101010101" pitchFamily="2" charset="-122"/>
              </a:rPr>
              <a:t>撬窗：走私鸦片</a:t>
            </a:r>
          </a:p>
        </p:txBody>
      </p:sp>
      <p:sp>
        <p:nvSpPr>
          <p:cNvPr id="14" name="Line 11"/>
          <p:cNvSpPr>
            <a:spLocks noChangeShapeType="1"/>
          </p:cNvSpPr>
          <p:nvPr/>
        </p:nvSpPr>
        <p:spPr bwMode="auto">
          <a:xfrm flipH="1">
            <a:off x="8172450" y="3860801"/>
            <a:ext cx="0" cy="792163"/>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15" name="Rectangle 7"/>
          <p:cNvSpPr>
            <a:spLocks noChangeArrowheads="1"/>
          </p:cNvSpPr>
          <p:nvPr/>
        </p:nvSpPr>
        <p:spPr bwMode="auto">
          <a:xfrm>
            <a:off x="7262813" y="4640263"/>
            <a:ext cx="1819275" cy="588962"/>
          </a:xfrm>
          <a:prstGeom prst="rect">
            <a:avLst/>
          </a:prstGeom>
          <a:noFill/>
          <a:ln w="9525">
            <a:solidFill>
              <a:srgbClr val="FF0000"/>
            </a:solidFill>
            <a:miter lim="800000"/>
          </a:ln>
          <a:extLst>
            <a:ext uri="{909E8E84-426E-40DD-AFC4-6F175D3DCCD1}">
              <a14:hiddenFill xmlns="" xmlns:a14="http://schemas.microsoft.com/office/drawing/2010/main">
                <a:solidFill>
                  <a:srgbClr val="FFFFFF"/>
                </a:solidFill>
              </a14:hiddenFill>
            </a:ext>
          </a:extLst>
        </p:spPr>
        <p:txBody>
          <a:bodyPr wrap="none">
            <a:spAutoFit/>
          </a:bodyPr>
          <a:lstStyle/>
          <a:p>
            <a:r>
              <a:rPr lang="zh-CN" altLang="en-US" sz="3200" b="1">
                <a:ea typeface="宋体" panose="02010600030101010101" pitchFamily="2" charset="-122"/>
              </a:rPr>
              <a:t>虎门销烟</a:t>
            </a:r>
          </a:p>
        </p:txBody>
      </p:sp>
      <p:grpSp>
        <p:nvGrpSpPr>
          <p:cNvPr id="16" name="Group 19"/>
          <p:cNvGrpSpPr/>
          <p:nvPr/>
        </p:nvGrpSpPr>
        <p:grpSpPr>
          <a:xfrm>
            <a:off x="7885510" y="3213101"/>
            <a:ext cx="576263" cy="576263"/>
            <a:chOff x="2381" y="3022"/>
            <a:chExt cx="363" cy="363"/>
          </a:xfrm>
        </p:grpSpPr>
        <p:sp>
          <p:nvSpPr>
            <p:cNvPr id="17" name="Line 20"/>
            <p:cNvSpPr>
              <a:spLocks noChangeShapeType="1"/>
            </p:cNvSpPr>
            <p:nvPr/>
          </p:nvSpPr>
          <p:spPr bwMode="auto">
            <a:xfrm>
              <a:off x="2426" y="3022"/>
              <a:ext cx="272" cy="363"/>
            </a:xfrm>
            <a:prstGeom prst="line">
              <a:avLst/>
            </a:prstGeom>
            <a:noFill/>
            <a:ln w="57150">
              <a:solidFill>
                <a:srgbClr val="FF0000"/>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8" name="Line 21"/>
            <p:cNvSpPr>
              <a:spLocks noChangeShapeType="1"/>
            </p:cNvSpPr>
            <p:nvPr/>
          </p:nvSpPr>
          <p:spPr bwMode="auto">
            <a:xfrm flipH="1">
              <a:off x="2381" y="3022"/>
              <a:ext cx="363" cy="363"/>
            </a:xfrm>
            <a:prstGeom prst="line">
              <a:avLst/>
            </a:prstGeom>
            <a:noFill/>
            <a:ln w="57150">
              <a:solidFill>
                <a:srgbClr val="FF0000"/>
              </a:solidFill>
              <a:round/>
            </a:ln>
            <a:extLst>
              <a:ext uri="{909E8E84-426E-40DD-AFC4-6F175D3DCCD1}">
                <a14:hiddenFill xmlns="" xmlns:a14="http://schemas.microsoft.com/office/drawing/2010/main">
                  <a:noFill/>
                </a14:hiddenFill>
              </a:ext>
            </a:extLst>
          </p:spPr>
          <p:txBody>
            <a:bodyPr/>
            <a:lstStyle/>
            <a:p>
              <a:endParaRPr lang="zh-CN" altLang="en-US"/>
            </a:p>
          </p:txBody>
        </p:sp>
      </p:grpSp>
      <p:sp>
        <p:nvSpPr>
          <p:cNvPr id="19" name="Rectangle 22"/>
          <p:cNvSpPr>
            <a:spLocks noChangeArrowheads="1"/>
          </p:cNvSpPr>
          <p:nvPr/>
        </p:nvSpPr>
        <p:spPr bwMode="auto">
          <a:xfrm>
            <a:off x="3600450" y="2708275"/>
            <a:ext cx="2124075" cy="1754326"/>
          </a:xfrm>
          <a:prstGeom prst="rect">
            <a:avLst/>
          </a:prstGeom>
          <a:solidFill>
            <a:srgbClr val="B7EBE6"/>
          </a:solidFill>
          <a:ln w="187325">
            <a:solidFill>
              <a:srgbClr val="FF0000"/>
            </a:solidFill>
            <a:miter lim="800000"/>
          </a:ln>
        </p:spPr>
        <p:txBody>
          <a:bodyPr>
            <a:spAutoFit/>
          </a:bodyPr>
          <a:lstStyle/>
          <a:p>
            <a:pPr algn="ctr"/>
            <a:r>
              <a:rPr lang="zh-CN" altLang="en-US" sz="5400" b="1">
                <a:solidFill>
                  <a:srgbClr val="FF0000"/>
                </a:solidFill>
                <a:ea typeface="宋体" panose="02010600030101010101" pitchFamily="2" charset="-122"/>
              </a:rPr>
              <a:t>原根</a:t>
            </a:r>
          </a:p>
          <a:p>
            <a:pPr algn="ctr"/>
            <a:r>
              <a:rPr lang="zh-CN" altLang="en-US" sz="5400" b="1">
                <a:solidFill>
                  <a:srgbClr val="FF0000"/>
                </a:solidFill>
                <a:ea typeface="宋体" panose="02010600030101010101" pitchFamily="2" charset="-122"/>
              </a:rPr>
              <a:t>因本</a:t>
            </a:r>
          </a:p>
        </p:txBody>
      </p:sp>
      <p:sp>
        <p:nvSpPr>
          <p:cNvPr id="20" name="Line 12"/>
          <p:cNvSpPr>
            <a:spLocks noChangeShapeType="1"/>
          </p:cNvSpPr>
          <p:nvPr/>
        </p:nvSpPr>
        <p:spPr bwMode="auto">
          <a:xfrm flipH="1">
            <a:off x="4572000" y="3040064"/>
            <a:ext cx="0" cy="2306637"/>
          </a:xfrm>
          <a:prstGeom prst="line">
            <a:avLst/>
          </a:prstGeom>
          <a:noFill/>
          <a:ln w="127000">
            <a:solidFill>
              <a:schemeClr val="tx1"/>
            </a:solidFill>
            <a:round/>
            <a:tailEnd type="stealth" w="lg" len="lg"/>
          </a:ln>
          <a:extLst>
            <a:ext uri="{909E8E84-426E-40DD-AFC4-6F175D3DCCD1}">
              <a14:hiddenFill xmlns="" xmlns:a14="http://schemas.microsoft.com/office/drawing/2010/main">
                <a:noFill/>
              </a14:hiddenFill>
            </a:ext>
          </a:extLst>
        </p:spPr>
        <p:txBody>
          <a:bodyPr/>
          <a:lstStyle/>
          <a:p>
            <a:endParaRPr lang="zh-CN" altLang="en-US"/>
          </a:p>
        </p:txBody>
      </p:sp>
      <p:sp>
        <p:nvSpPr>
          <p:cNvPr id="21" name="Rectangle 14"/>
          <p:cNvSpPr>
            <a:spLocks noChangeArrowheads="1"/>
          </p:cNvSpPr>
          <p:nvPr/>
        </p:nvSpPr>
        <p:spPr bwMode="auto">
          <a:xfrm>
            <a:off x="2924175" y="5337175"/>
            <a:ext cx="4338638" cy="647700"/>
          </a:xfrm>
          <a:prstGeom prst="rect">
            <a:avLst/>
          </a:prstGeom>
          <a:noFill/>
          <a:ln w="9525">
            <a:solidFill>
              <a:srgbClr val="FF0000"/>
            </a:solidFill>
            <a:miter lim="800000"/>
          </a:ln>
          <a:extLst>
            <a:ext uri="{909E8E84-426E-40DD-AFC4-6F175D3DCCD1}">
              <a14:hiddenFill xmlns="" xmlns:a14="http://schemas.microsoft.com/office/drawing/2010/main">
                <a:solidFill>
                  <a:srgbClr val="FFFFFF"/>
                </a:solidFill>
              </a14:hiddenFill>
            </a:ext>
          </a:extLst>
        </p:spPr>
        <p:txBody>
          <a:bodyPr wrap="none">
            <a:spAutoFit/>
          </a:bodyPr>
          <a:lstStyle/>
          <a:p>
            <a:r>
              <a:rPr lang="zh-CN" altLang="en-US" sz="3600" b="1">
                <a:solidFill>
                  <a:srgbClr val="FF0000"/>
                </a:solidFill>
                <a:ea typeface="宋体" panose="02010600030101010101" pitchFamily="2" charset="-122"/>
              </a:rPr>
              <a:t>砸门：发动侵略战争</a:t>
            </a:r>
          </a:p>
        </p:txBody>
      </p:sp>
      <p:sp>
        <p:nvSpPr>
          <p:cNvPr id="22" name="Rectangle 23"/>
          <p:cNvSpPr>
            <a:spLocks noChangeArrowheads="1"/>
          </p:cNvSpPr>
          <p:nvPr/>
        </p:nvSpPr>
        <p:spPr bwMode="auto">
          <a:xfrm>
            <a:off x="7092554" y="5229225"/>
            <a:ext cx="2216944"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3200" b="1">
                <a:solidFill>
                  <a:srgbClr val="FF0000"/>
                </a:solidFill>
                <a:ea typeface="宋体" panose="02010600030101010101" pitchFamily="2" charset="-122"/>
              </a:rPr>
              <a:t>（导火线）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ox(i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in)">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22">
                                            <p:txEl>
                                              <p:pRg st="0" end="0"/>
                                            </p:txEl>
                                          </p:spTgt>
                                        </p:tgtEl>
                                        <p:attrNameLst>
                                          <p:attrName>style.visibility</p:attrName>
                                        </p:attrNameLst>
                                      </p:cBhvr>
                                      <p:to>
                                        <p:strVal val="visible"/>
                                      </p:to>
                                    </p:set>
                                    <p:animEffect transition="in" filter="box(in)">
                                      <p:cBhvr>
                                        <p:cTn id="67" dur="500"/>
                                        <p:tgtEl>
                                          <p:spTgt spid="2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ox(i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ox(in)">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box(in)">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P spid="5" grpId="0" animBg="1"/>
      <p:bldP spid="6" grpId="0" animBg="1"/>
      <p:bldP spid="7" grpId="0" animBg="1"/>
      <p:bldP spid="8" grpId="0"/>
      <p:bldP spid="12" grpId="0" animBg="1"/>
      <p:bldP spid="13" grpId="0" animBg="1"/>
      <p:bldP spid="14" grpId="0" animBg="1"/>
      <p:bldP spid="15"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66675" y="0"/>
            <a:ext cx="9077325" cy="6075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90000"/>
              </a:lnSpc>
            </a:pPr>
            <a:r>
              <a:rPr lang="zh-CN" altLang="en-US" sz="2400" b="1">
                <a:latin typeface="黑体" panose="02010609060101010101" pitchFamily="49" charset="-122"/>
                <a:ea typeface="黑体" panose="02010609060101010101" pitchFamily="49" charset="-122"/>
                <a:sym typeface="微软雅黑" panose="020B0503020204020204" pitchFamily="34" charset="-122"/>
              </a:rPr>
              <a:t>（</a:t>
            </a:r>
            <a:r>
              <a:rPr lang="en-US" altLang="zh-CN" sz="2400" b="1">
                <a:latin typeface="黑体" panose="02010609060101010101" pitchFamily="49" charset="-122"/>
                <a:ea typeface="黑体" panose="02010609060101010101" pitchFamily="49" charset="-122"/>
                <a:sym typeface="微软雅黑" panose="020B0503020204020204" pitchFamily="34" charset="-122"/>
              </a:rPr>
              <a:t>2</a:t>
            </a:r>
            <a:r>
              <a:rPr lang="zh-CN" altLang="en-US" sz="2400" b="1">
                <a:latin typeface="黑体" panose="02010609060101010101" pitchFamily="49" charset="-122"/>
                <a:ea typeface="黑体" panose="02010609060101010101" pitchFamily="49" charset="-122"/>
                <a:sym typeface="微软雅黑" panose="020B0503020204020204" pitchFamily="34" charset="-122"/>
              </a:rPr>
              <a:t>）</a:t>
            </a:r>
            <a:r>
              <a:rPr lang="zh-CN" altLang="en-US" sz="2400" b="1">
                <a:latin typeface="黑体" panose="02010609060101010101" pitchFamily="49" charset="-122"/>
                <a:ea typeface="黑体" panose="02010609060101010101" pitchFamily="49" charset="-122"/>
              </a:rPr>
              <a:t>战争过程：</a:t>
            </a:r>
          </a:p>
          <a:p>
            <a:pPr lvl="1">
              <a:lnSpc>
                <a:spcPct val="90000"/>
              </a:lnSpc>
            </a:pPr>
            <a:r>
              <a:rPr lang="zh-CN" altLang="en-US" sz="2400" b="1">
                <a:ea typeface="黑体" panose="02010609060101010101" pitchFamily="49" charset="-122"/>
              </a:rPr>
              <a:t>①</a:t>
            </a:r>
            <a:r>
              <a:rPr lang="zh-CN" altLang="en-US" sz="2400" b="1">
                <a:latin typeface="黑体" panose="02010609060101010101" pitchFamily="49" charset="-122"/>
                <a:ea typeface="黑体" panose="02010609060101010101" pitchFamily="49" charset="-122"/>
              </a:rPr>
              <a:t>第一阶段：</a:t>
            </a:r>
            <a:r>
              <a:rPr lang="en-US" altLang="zh-CN" sz="2400" b="1">
                <a:latin typeface="黑体" panose="02010609060101010101" pitchFamily="49" charset="-122"/>
                <a:ea typeface="黑体" panose="02010609060101010101" pitchFamily="49" charset="-122"/>
              </a:rPr>
              <a:t>1840</a:t>
            </a:r>
          </a:p>
          <a:p>
            <a:pPr lvl="1">
              <a:lnSpc>
                <a:spcPct val="90000"/>
              </a:lnSpc>
            </a:pPr>
            <a:r>
              <a:rPr lang="en-US" altLang="zh-CN" sz="2400" b="1">
                <a:latin typeface="黑体" panose="02010609060101010101" pitchFamily="49" charset="-122"/>
                <a:ea typeface="黑体" panose="02010609060101010101" pitchFamily="49" charset="-122"/>
              </a:rPr>
              <a:t>	</a:t>
            </a:r>
            <a:r>
              <a:rPr lang="zh-CN" altLang="en-US" sz="2400" b="1">
                <a:latin typeface="黑体" panose="02010609060101010101" pitchFamily="49" charset="-122"/>
                <a:ea typeface="黑体" panose="02010609060101010101" pitchFamily="49" charset="-122"/>
              </a:rPr>
              <a:t>广东广州   福建厦门   浙江定海  直隶天津白河口</a:t>
            </a:r>
          </a:p>
          <a:p>
            <a:pPr lvl="1">
              <a:lnSpc>
                <a:spcPct val="90000"/>
              </a:lnSpc>
            </a:pPr>
            <a:r>
              <a:rPr lang="zh-CN" altLang="en-US" sz="2400" b="1">
                <a:ea typeface="黑体" panose="02010609060101010101" pitchFamily="49" charset="-122"/>
                <a:sym typeface="微软雅黑" panose="020B0503020204020204" pitchFamily="34" charset="-122"/>
              </a:rPr>
              <a:t>②</a:t>
            </a:r>
            <a:r>
              <a:rPr lang="zh-CN" altLang="en-US" sz="2400" b="1">
                <a:latin typeface="黑体" panose="02010609060101010101" pitchFamily="49" charset="-122"/>
                <a:ea typeface="黑体" panose="02010609060101010101" pitchFamily="49" charset="-122"/>
              </a:rPr>
              <a:t>第二阶段：</a:t>
            </a:r>
            <a:r>
              <a:rPr lang="en-US" altLang="zh-CN" sz="2400" b="1">
                <a:latin typeface="黑体" panose="02010609060101010101" pitchFamily="49" charset="-122"/>
                <a:ea typeface="黑体" panose="02010609060101010101" pitchFamily="49" charset="-122"/>
              </a:rPr>
              <a:t>1841-1842</a:t>
            </a:r>
          </a:p>
          <a:p>
            <a:pPr lvl="1">
              <a:lnSpc>
                <a:spcPct val="90000"/>
              </a:lnSpc>
            </a:pPr>
            <a:r>
              <a:rPr lang="en-US" altLang="zh-CN" sz="2400" b="1">
                <a:latin typeface="黑体" panose="02010609060101010101" pitchFamily="49" charset="-122"/>
                <a:ea typeface="黑体" panose="02010609060101010101" pitchFamily="49" charset="-122"/>
              </a:rPr>
              <a:t>	</a:t>
            </a:r>
            <a:r>
              <a:rPr lang="zh-CN" altLang="en-US" sz="2400" b="1">
                <a:latin typeface="黑体" panose="02010609060101010101" pitchFamily="49" charset="-122"/>
                <a:ea typeface="黑体" panose="02010609060101010101" pitchFamily="49" charset="-122"/>
              </a:rPr>
              <a:t>香港岛   江苏镇江    南京下关</a:t>
            </a:r>
          </a:p>
          <a:p>
            <a:pPr>
              <a:lnSpc>
                <a:spcPct val="90000"/>
              </a:lnSpc>
            </a:pPr>
            <a:r>
              <a:rPr lang="zh-CN" altLang="en-US" sz="2400" b="1">
                <a:latin typeface="黑体" panose="02010609060101010101" pitchFamily="49" charset="-122"/>
                <a:ea typeface="黑体" panose="02010609060101010101" pitchFamily="49" charset="-122"/>
                <a:sym typeface="微软雅黑" panose="020B0503020204020204" pitchFamily="34" charset="-122"/>
              </a:rPr>
              <a:t>（</a:t>
            </a:r>
            <a:r>
              <a:rPr lang="en-US" altLang="zh-CN" sz="2400" b="1">
                <a:latin typeface="黑体" panose="02010609060101010101" pitchFamily="49" charset="-122"/>
                <a:ea typeface="黑体" panose="02010609060101010101" pitchFamily="49" charset="-122"/>
                <a:sym typeface="微软雅黑" panose="020B0503020204020204" pitchFamily="34" charset="-122"/>
              </a:rPr>
              <a:t>3</a:t>
            </a:r>
            <a:r>
              <a:rPr lang="zh-CN" altLang="en-US" sz="2400" b="1" smtClean="0">
                <a:latin typeface="黑体" panose="02010609060101010101" pitchFamily="49" charset="-122"/>
                <a:ea typeface="黑体" panose="02010609060101010101" pitchFamily="49" charset="-122"/>
                <a:sym typeface="微软雅黑" panose="020B0503020204020204" pitchFamily="34" charset="-122"/>
              </a:rPr>
              <a:t>）影响</a:t>
            </a:r>
            <a:r>
              <a:rPr lang="zh-CN" altLang="en-US" sz="2400" b="1" smtClean="0">
                <a:latin typeface="黑体" panose="02010609060101010101" pitchFamily="49" charset="-122"/>
                <a:ea typeface="黑体" panose="02010609060101010101" pitchFamily="49" charset="-122"/>
              </a:rPr>
              <a:t>：</a:t>
            </a:r>
            <a:endParaRPr lang="zh-CN" altLang="en-US" sz="2400" b="1">
              <a:latin typeface="黑体" panose="02010609060101010101" pitchFamily="49" charset="-122"/>
              <a:ea typeface="黑体" panose="02010609060101010101" pitchFamily="49" charset="-122"/>
            </a:endParaRPr>
          </a:p>
          <a:p>
            <a:pPr lvl="1">
              <a:lnSpc>
                <a:spcPct val="90000"/>
              </a:lnSpc>
            </a:pPr>
            <a:r>
              <a:rPr lang="zh-CN" altLang="en-US" sz="2400" b="1" smtClean="0">
                <a:ea typeface="黑体" panose="02010609060101010101" pitchFamily="49" charset="-122"/>
                <a:sym typeface="微软雅黑" panose="020B0503020204020204" pitchFamily="34" charset="-122"/>
              </a:rPr>
              <a:t>①</a:t>
            </a:r>
            <a:r>
              <a:rPr lang="zh-CN" altLang="en-US" sz="2400" b="1" smtClean="0">
                <a:latin typeface="黑体" panose="02010609060101010101" pitchFamily="49" charset="-122"/>
                <a:ea typeface="黑体" panose="02010609060101010101" pitchFamily="49" charset="-122"/>
              </a:rPr>
              <a:t>结果</a:t>
            </a:r>
            <a:r>
              <a:rPr lang="zh-CN" altLang="en-US" sz="2400" b="1">
                <a:latin typeface="黑体" panose="02010609060101010101" pitchFamily="49" charset="-122"/>
                <a:ea typeface="黑体" panose="02010609060101010101" pitchFamily="49" charset="-122"/>
              </a:rPr>
              <a:t>：</a:t>
            </a:r>
            <a:r>
              <a:rPr lang="en-US" altLang="zh-CN" sz="2400" b="1">
                <a:latin typeface="黑体" panose="02010609060101010101" pitchFamily="49" charset="-122"/>
                <a:ea typeface="黑体" panose="02010609060101010101" pitchFamily="49" charset="-122"/>
              </a:rPr>
              <a:t>1842</a:t>
            </a:r>
            <a:r>
              <a:rPr lang="zh-CN" altLang="en-US" sz="2400" b="1">
                <a:latin typeface="黑体" panose="02010609060101010101" pitchFamily="49" charset="-122"/>
                <a:ea typeface="黑体" panose="02010609060101010101" pitchFamily="49" charset="-122"/>
              </a:rPr>
              <a:t>《南京条约》（近代第一个）；</a:t>
            </a:r>
            <a:r>
              <a:rPr lang="en-US" altLang="zh-CN" sz="2400" b="1">
                <a:latin typeface="黑体" panose="02010609060101010101" pitchFamily="49" charset="-122"/>
                <a:ea typeface="黑体" panose="02010609060101010101" pitchFamily="49" charset="-122"/>
              </a:rPr>
              <a:t>1843</a:t>
            </a:r>
            <a:r>
              <a:rPr lang="zh-CN" altLang="en-US" sz="2400" b="1">
                <a:latin typeface="黑体" panose="02010609060101010101" pitchFamily="49" charset="-122"/>
                <a:ea typeface="黑体" panose="02010609060101010101" pitchFamily="49" charset="-122"/>
              </a:rPr>
              <a:t>年《五口通商章程》和《虎门条约》；</a:t>
            </a:r>
            <a:r>
              <a:rPr lang="en-US" altLang="zh-CN" sz="2400" b="1">
                <a:latin typeface="黑体" panose="02010609060101010101" pitchFamily="49" charset="-122"/>
                <a:ea typeface="黑体" panose="02010609060101010101" pitchFamily="49" charset="-122"/>
              </a:rPr>
              <a:t>1844</a:t>
            </a:r>
            <a:r>
              <a:rPr lang="zh-CN" altLang="en-US" sz="2400" b="1">
                <a:latin typeface="黑体" panose="02010609060101010101" pitchFamily="49" charset="-122"/>
                <a:ea typeface="黑体" panose="02010609060101010101" pitchFamily="49" charset="-122"/>
              </a:rPr>
              <a:t>年中美《望厦条约》，中法《黄埔条约》</a:t>
            </a:r>
            <a:r>
              <a:rPr lang="zh-CN" altLang="en-US" sz="2400" b="1" smtClean="0">
                <a:latin typeface="黑体" panose="02010609060101010101" pitchFamily="49" charset="-122"/>
                <a:ea typeface="黑体" panose="02010609060101010101" pitchFamily="49" charset="-122"/>
              </a:rPr>
              <a:t>。</a:t>
            </a:r>
            <a:endParaRPr lang="en-US" altLang="zh-CN" sz="2400" b="1" smtClean="0">
              <a:latin typeface="黑体" panose="02010609060101010101" pitchFamily="49" charset="-122"/>
              <a:ea typeface="黑体" panose="02010609060101010101" pitchFamily="49" charset="-122"/>
            </a:endParaRPr>
          </a:p>
          <a:p>
            <a:pPr lvl="1">
              <a:lnSpc>
                <a:spcPct val="90000"/>
              </a:lnSpc>
            </a:pPr>
            <a:r>
              <a:rPr lang="zh-CN" altLang="en-US" sz="2400" b="1" smtClean="0">
                <a:latin typeface="黑体" panose="02010609060101010101" pitchFamily="49" charset="-122"/>
                <a:ea typeface="黑体" panose="02010609060101010101" pitchFamily="49" charset="-122"/>
              </a:rPr>
              <a:t>《南京条约》</a:t>
            </a:r>
            <a:r>
              <a:rPr lang="en-US"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割香港岛；赔</a:t>
            </a:r>
            <a:r>
              <a:rPr lang="en-US" altLang="zh-CN" sz="2400" b="1">
                <a:latin typeface="黑体" panose="02010609060101010101" pitchFamily="49" charset="-122"/>
                <a:ea typeface="黑体" panose="02010609060101010101" pitchFamily="49" charset="-122"/>
              </a:rPr>
              <a:t>2100</a:t>
            </a:r>
            <a:r>
              <a:rPr lang="zh-CN" altLang="en-US" sz="2400" b="1">
                <a:latin typeface="黑体" panose="02010609060101010101" pitchFamily="49" charset="-122"/>
                <a:ea typeface="黑体" panose="02010609060101010101" pitchFamily="49" charset="-122"/>
              </a:rPr>
              <a:t>万银元；五口通商；关税协定。</a:t>
            </a:r>
          </a:p>
          <a:p>
            <a:pPr lvl="1">
              <a:lnSpc>
                <a:spcPct val="90000"/>
              </a:lnSpc>
            </a:pPr>
            <a:r>
              <a:rPr lang="zh-CN" altLang="en-US" sz="2400" b="1">
                <a:ea typeface="黑体" panose="02010609060101010101" pitchFamily="49" charset="-122"/>
                <a:sym typeface="微软雅黑" panose="020B0503020204020204" pitchFamily="34" charset="-122"/>
              </a:rPr>
              <a:t>②</a:t>
            </a:r>
            <a:r>
              <a:rPr lang="zh-CN" altLang="en-US" sz="2400" b="1">
                <a:latin typeface="黑体" panose="02010609060101010101" pitchFamily="49" charset="-122"/>
                <a:ea typeface="黑体" panose="02010609060101010101" pitchFamily="49" charset="-122"/>
              </a:rPr>
              <a:t>历史影响：</a:t>
            </a:r>
          </a:p>
          <a:p>
            <a:pPr lvl="2">
              <a:lnSpc>
                <a:spcPct val="90000"/>
              </a:lnSpc>
            </a:pPr>
            <a:r>
              <a:rPr lang="zh-CN" altLang="en-US" sz="2400" b="1">
                <a:latin typeface="黑体" panose="02010609060101010101" pitchFamily="49" charset="-122"/>
                <a:ea typeface="黑体" panose="02010609060101010101" pitchFamily="49" charset="-122"/>
              </a:rPr>
              <a:t>政治</a:t>
            </a:r>
            <a:r>
              <a:rPr lang="zh-CN" altLang="en-US" sz="2400" b="1" smtClean="0">
                <a:latin typeface="黑体" panose="02010609060101010101" pitchFamily="49" charset="-122"/>
                <a:ea typeface="黑体" panose="02010609060101010101" pitchFamily="49" charset="-122"/>
              </a:rPr>
              <a:t>：英法美取得</a:t>
            </a:r>
            <a:r>
              <a:rPr lang="zh-CN" altLang="en-US" sz="2400" b="1" smtClean="0">
                <a:solidFill>
                  <a:srgbClr val="FF0000"/>
                </a:solidFill>
                <a:latin typeface="黑体" panose="02010609060101010101" pitchFamily="49" charset="-122"/>
                <a:ea typeface="黑体" panose="02010609060101010101" pitchFamily="49" charset="-122"/>
              </a:rPr>
              <a:t>协定关税、领事裁判权</a:t>
            </a:r>
            <a:r>
              <a:rPr lang="en-US" altLang="zh-CN" sz="2400" b="1">
                <a:solidFill>
                  <a:srgbClr val="FF0000"/>
                </a:solidFill>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治外法权</a:t>
            </a:r>
            <a:r>
              <a:rPr lang="en-US" altLang="zh-CN" sz="2400" b="1">
                <a:solidFill>
                  <a:srgbClr val="FF0000"/>
                </a:solidFill>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片面最惠国待遇</a:t>
            </a:r>
            <a:r>
              <a:rPr lang="zh-CN" altLang="en-US" sz="2400" b="1">
                <a:latin typeface="黑体" panose="02010609060101010101" pitchFamily="49" charset="-122"/>
                <a:ea typeface="黑体" panose="02010609060101010101" pitchFamily="49" charset="-122"/>
              </a:rPr>
              <a:t>和</a:t>
            </a:r>
            <a:r>
              <a:rPr lang="zh-CN" altLang="en-US" sz="2400" b="1">
                <a:solidFill>
                  <a:srgbClr val="FF0000"/>
                </a:solidFill>
                <a:latin typeface="黑体" panose="02010609060101010101" pitchFamily="49" charset="-122"/>
                <a:ea typeface="黑体" panose="02010609060101010101" pitchFamily="49" charset="-122"/>
              </a:rPr>
              <a:t>租地建房、通商口岸传教</a:t>
            </a:r>
            <a:r>
              <a:rPr lang="zh-CN" altLang="en-US" sz="2400" b="1">
                <a:latin typeface="黑体" panose="02010609060101010101" pitchFamily="49" charset="-122"/>
                <a:ea typeface="黑体" panose="02010609060101010101" pitchFamily="49" charset="-122"/>
              </a:rPr>
              <a:t>等特权；破坏主权和领土完整；开始沦为</a:t>
            </a:r>
            <a:r>
              <a:rPr lang="zh-CN" altLang="en-US" sz="2400" b="1">
                <a:solidFill>
                  <a:srgbClr val="FF0000"/>
                </a:solidFill>
                <a:latin typeface="黑体" panose="02010609060101010101" pitchFamily="49" charset="-122"/>
                <a:ea typeface="黑体" panose="02010609060101010101" pitchFamily="49" charset="-122"/>
              </a:rPr>
              <a:t>半殖民地半封建社会</a:t>
            </a:r>
            <a:r>
              <a:rPr lang="zh-CN" altLang="en-US" sz="2400" b="1">
                <a:latin typeface="黑体" panose="02010609060101010101" pitchFamily="49" charset="-122"/>
                <a:ea typeface="黑体" panose="02010609060101010101" pitchFamily="49" charset="-122"/>
              </a:rPr>
              <a:t>。</a:t>
            </a:r>
          </a:p>
          <a:p>
            <a:pPr lvl="2">
              <a:lnSpc>
                <a:spcPct val="90000"/>
              </a:lnSpc>
            </a:pPr>
            <a:r>
              <a:rPr lang="zh-CN" altLang="en-US" sz="2400" b="1">
                <a:latin typeface="黑体" panose="02010609060101010101" pitchFamily="49" charset="-122"/>
                <a:ea typeface="黑体" panose="02010609060101010101" pitchFamily="49" charset="-122"/>
              </a:rPr>
              <a:t>经济：中国被迫卷入资本主义世界市场，</a:t>
            </a:r>
            <a:r>
              <a:rPr lang="zh-CN" altLang="en-US" sz="2400" b="1">
                <a:solidFill>
                  <a:srgbClr val="FF0000"/>
                </a:solidFill>
                <a:latin typeface="黑体" panose="02010609060101010101" pitchFamily="49" charset="-122"/>
                <a:ea typeface="黑体" panose="02010609060101010101" pitchFamily="49" charset="-122"/>
              </a:rPr>
              <a:t>自然经济开始解体，客观刺激了商品经济发展。</a:t>
            </a:r>
          </a:p>
          <a:p>
            <a:pPr lvl="2">
              <a:lnSpc>
                <a:spcPct val="90000"/>
              </a:lnSpc>
            </a:pPr>
            <a:r>
              <a:rPr lang="zh-CN" altLang="en-US" sz="2400" b="1">
                <a:latin typeface="黑体" panose="02010609060101010101" pitchFamily="49" charset="-122"/>
                <a:ea typeface="黑体" panose="02010609060101010101" pitchFamily="49" charset="-122"/>
              </a:rPr>
              <a:t>思想：</a:t>
            </a:r>
            <a:r>
              <a:rPr lang="zh-CN" altLang="en-US" sz="2400" b="1">
                <a:solidFill>
                  <a:srgbClr val="FF0000"/>
                </a:solidFill>
                <a:latin typeface="黑体" panose="02010609060101010101" pitchFamily="49" charset="-122"/>
                <a:ea typeface="黑体" panose="02010609060101010101" pitchFamily="49" charset="-122"/>
              </a:rPr>
              <a:t>先进中国人开眼看世界</a:t>
            </a:r>
            <a:r>
              <a:rPr lang="zh-CN" altLang="en-US" sz="2400" b="1">
                <a:latin typeface="黑体" panose="02010609060101010101" pitchFamily="49" charset="-122"/>
                <a:ea typeface="黑体" panose="02010609060101010101" pitchFamily="49" charset="-122"/>
              </a:rPr>
              <a:t>（林则徐、魏源</a:t>
            </a:r>
            <a:r>
              <a:rPr lang="en-US"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师夷长技以制夷、徐继畬《瀛寰志略》）</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0"/>
          <p:cNvSpPr txBox="1">
            <a:spLocks noChangeArrowheads="1"/>
          </p:cNvSpPr>
          <p:nvPr/>
        </p:nvSpPr>
        <p:spPr bwMode="auto">
          <a:xfrm>
            <a:off x="0" y="50801"/>
            <a:ext cx="6162675" cy="5492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3000" b="1">
                <a:latin typeface="微软雅黑" panose="020B0503020204020204" pitchFamily="34" charset="-122"/>
                <a:ea typeface="微软雅黑" panose="020B0503020204020204" pitchFamily="34" charset="-122"/>
              </a:rPr>
              <a:t>问题探究二：</a:t>
            </a:r>
            <a:r>
              <a:rPr lang="zh-CN" altLang="en-US" sz="3000" b="1">
                <a:solidFill>
                  <a:srgbClr val="FF0000"/>
                </a:solidFill>
                <a:latin typeface="微软雅黑" panose="020B0503020204020204" pitchFamily="34" charset="-122"/>
                <a:ea typeface="微软雅黑" panose="020B0503020204020204" pitchFamily="34" charset="-122"/>
              </a:rPr>
              <a:t>中国为何战败？</a:t>
            </a:r>
          </a:p>
        </p:txBody>
      </p:sp>
      <p:sp>
        <p:nvSpPr>
          <p:cNvPr id="3" name="文本框 13"/>
          <p:cNvSpPr txBox="1">
            <a:spLocks noChangeArrowheads="1"/>
          </p:cNvSpPr>
          <p:nvPr/>
        </p:nvSpPr>
        <p:spPr bwMode="auto">
          <a:xfrm>
            <a:off x="3613785" y="995680"/>
            <a:ext cx="2548890" cy="553085"/>
          </a:xfrm>
          <a:prstGeom prst="rect">
            <a:avLst/>
          </a:prstGeom>
          <a:solidFill>
            <a:srgbClr val="BCE2F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3000">
                <a:solidFill>
                  <a:srgbClr val="FF0000"/>
                </a:solidFill>
                <a:latin typeface="微软雅黑" panose="020B0503020204020204" pitchFamily="34" charset="-122"/>
                <a:ea typeface="微软雅黑" panose="020B0503020204020204" pitchFamily="34" charset="-122"/>
              </a:rPr>
              <a:t>不对称的战争</a:t>
            </a:r>
          </a:p>
        </p:txBody>
      </p:sp>
      <p:sp>
        <p:nvSpPr>
          <p:cNvPr id="4" name="等腰三角形 3"/>
          <p:cNvSpPr/>
          <p:nvPr/>
        </p:nvSpPr>
        <p:spPr>
          <a:xfrm rot="5400000">
            <a:off x="966787" y="1325563"/>
            <a:ext cx="4291013" cy="4929188"/>
          </a:xfrm>
          <a:prstGeom prst="triangl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noProof="1"/>
          </a:p>
        </p:txBody>
      </p:sp>
      <p:sp>
        <p:nvSpPr>
          <p:cNvPr id="5" name="文本框 13"/>
          <p:cNvSpPr txBox="1">
            <a:spLocks noChangeArrowheads="1"/>
          </p:cNvSpPr>
          <p:nvPr/>
        </p:nvSpPr>
        <p:spPr bwMode="auto">
          <a:xfrm>
            <a:off x="1396603" y="1368425"/>
            <a:ext cx="131318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4400">
                <a:latin typeface="Arial" panose="020B0604020202020204" pitchFamily="34" charset="0"/>
                <a:ea typeface="微软雅黑" panose="020B0503020204020204" pitchFamily="34" charset="-122"/>
                <a:sym typeface="微软雅黑" panose="020B0503020204020204" pitchFamily="34" charset="-122"/>
              </a:rPr>
              <a:t>中国</a:t>
            </a:r>
          </a:p>
        </p:txBody>
      </p:sp>
      <p:sp>
        <p:nvSpPr>
          <p:cNvPr id="6" name="文本框 3"/>
          <p:cNvSpPr txBox="1">
            <a:spLocks noChangeArrowheads="1"/>
          </p:cNvSpPr>
          <p:nvPr/>
        </p:nvSpPr>
        <p:spPr bwMode="auto">
          <a:xfrm>
            <a:off x="810816" y="2443164"/>
            <a:ext cx="1608534"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rPr>
              <a:t>人口约</a:t>
            </a: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亿</a:t>
            </a:r>
          </a:p>
        </p:txBody>
      </p:sp>
      <p:sp>
        <p:nvSpPr>
          <p:cNvPr id="7" name="文本框 4"/>
          <p:cNvSpPr txBox="1">
            <a:spLocks noChangeArrowheads="1"/>
          </p:cNvSpPr>
          <p:nvPr/>
        </p:nvSpPr>
        <p:spPr bwMode="auto">
          <a:xfrm>
            <a:off x="810816" y="2905126"/>
            <a:ext cx="247173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军队总数80万</a:t>
            </a:r>
          </a:p>
        </p:txBody>
      </p:sp>
      <p:sp>
        <p:nvSpPr>
          <p:cNvPr id="8" name="文本框 5"/>
          <p:cNvSpPr txBox="1">
            <a:spLocks noChangeArrowheads="1"/>
          </p:cNvSpPr>
          <p:nvPr/>
        </p:nvSpPr>
        <p:spPr bwMode="auto">
          <a:xfrm>
            <a:off x="841773" y="3367089"/>
            <a:ext cx="2069306"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700多艘战船</a:t>
            </a:r>
          </a:p>
        </p:txBody>
      </p:sp>
      <p:sp>
        <p:nvSpPr>
          <p:cNvPr id="9" name="文本框 6"/>
          <p:cNvSpPr txBox="1">
            <a:spLocks noChangeArrowheads="1"/>
          </p:cNvSpPr>
          <p:nvPr/>
        </p:nvSpPr>
        <p:spPr bwMode="auto">
          <a:xfrm>
            <a:off x="841773" y="3843338"/>
            <a:ext cx="217765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耗费2871万两</a:t>
            </a:r>
          </a:p>
        </p:txBody>
      </p:sp>
      <p:sp>
        <p:nvSpPr>
          <p:cNvPr id="10" name="文本框 7"/>
          <p:cNvSpPr txBox="1">
            <a:spLocks noChangeArrowheads="1"/>
          </p:cNvSpPr>
          <p:nvPr/>
        </p:nvSpPr>
        <p:spPr bwMode="auto">
          <a:xfrm>
            <a:off x="877492" y="4303714"/>
            <a:ext cx="2736056"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士兵死亡3000多人</a:t>
            </a:r>
          </a:p>
        </p:txBody>
      </p:sp>
      <p:sp>
        <p:nvSpPr>
          <p:cNvPr id="11" name="文本框 16"/>
          <p:cNvSpPr txBox="1">
            <a:spLocks noChangeArrowheads="1"/>
          </p:cNvSpPr>
          <p:nvPr/>
        </p:nvSpPr>
        <p:spPr bwMode="auto">
          <a:xfrm>
            <a:off x="7180659" y="1368425"/>
            <a:ext cx="1614488"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4400">
                <a:latin typeface="Arial" panose="020B0604020202020204" pitchFamily="34" charset="0"/>
                <a:ea typeface="微软雅黑" panose="020B0503020204020204" pitchFamily="34" charset="-122"/>
                <a:sym typeface="微软雅黑" panose="020B0503020204020204" pitchFamily="34" charset="-122"/>
              </a:rPr>
              <a:t>英国</a:t>
            </a:r>
          </a:p>
        </p:txBody>
      </p:sp>
      <p:sp>
        <p:nvSpPr>
          <p:cNvPr id="12" name="文本框 8"/>
          <p:cNvSpPr txBox="1">
            <a:spLocks noChangeArrowheads="1"/>
          </p:cNvSpPr>
          <p:nvPr/>
        </p:nvSpPr>
        <p:spPr bwMode="auto">
          <a:xfrm>
            <a:off x="7000875" y="2443164"/>
            <a:ext cx="21431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人口约1700万</a:t>
            </a:r>
          </a:p>
        </p:txBody>
      </p:sp>
      <p:sp>
        <p:nvSpPr>
          <p:cNvPr id="13" name="文本框 9"/>
          <p:cNvSpPr txBox="1">
            <a:spLocks noChangeArrowheads="1"/>
          </p:cNvSpPr>
          <p:nvPr/>
        </p:nvSpPr>
        <p:spPr bwMode="auto">
          <a:xfrm>
            <a:off x="7000876" y="2905126"/>
            <a:ext cx="197524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近2万远征军</a:t>
            </a:r>
          </a:p>
        </p:txBody>
      </p:sp>
      <p:sp>
        <p:nvSpPr>
          <p:cNvPr id="14" name="文本框 10"/>
          <p:cNvSpPr txBox="1">
            <a:spLocks noChangeArrowheads="1"/>
          </p:cNvSpPr>
          <p:nvPr/>
        </p:nvSpPr>
        <p:spPr bwMode="auto">
          <a:xfrm>
            <a:off x="7163992" y="3367088"/>
            <a:ext cx="15835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29艘战船</a:t>
            </a:r>
          </a:p>
        </p:txBody>
      </p:sp>
      <p:sp>
        <p:nvSpPr>
          <p:cNvPr id="15" name="文本框 11"/>
          <p:cNvSpPr txBox="1">
            <a:spLocks noChangeArrowheads="1"/>
          </p:cNvSpPr>
          <p:nvPr/>
        </p:nvSpPr>
        <p:spPr bwMode="auto">
          <a:xfrm>
            <a:off x="7162801" y="3843338"/>
            <a:ext cx="181332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耗银1263万</a:t>
            </a:r>
          </a:p>
        </p:txBody>
      </p:sp>
      <p:sp>
        <p:nvSpPr>
          <p:cNvPr id="16" name="文本框 12"/>
          <p:cNvSpPr txBox="1">
            <a:spLocks noChangeArrowheads="1"/>
          </p:cNvSpPr>
          <p:nvPr/>
        </p:nvSpPr>
        <p:spPr bwMode="auto">
          <a:xfrm>
            <a:off x="7154466" y="4281488"/>
            <a:ext cx="18192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a:latin typeface="微软雅黑" panose="020B0503020204020204" pitchFamily="34" charset="-122"/>
                <a:ea typeface="微软雅黑" panose="020B0503020204020204" pitchFamily="34" charset="-122"/>
                <a:sym typeface="微软雅黑" panose="020B0503020204020204" pitchFamily="34" charset="-122"/>
              </a:rPr>
              <a:t>死亡59人（71人？）</a:t>
            </a:r>
          </a:p>
        </p:txBody>
      </p:sp>
      <p:sp>
        <p:nvSpPr>
          <p:cNvPr id="17" name="等腰三角形 16"/>
          <p:cNvSpPr/>
          <p:nvPr/>
        </p:nvSpPr>
        <p:spPr>
          <a:xfrm rot="16200000">
            <a:off x="5800726" y="3174604"/>
            <a:ext cx="661987" cy="1231106"/>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noProof="1">
              <a:solidFill>
                <a:srgbClr val="FF0000"/>
              </a:solidFill>
            </a:endParaRPr>
          </a:p>
        </p:txBody>
      </p:sp>
      <p:sp>
        <p:nvSpPr>
          <p:cNvPr id="18" name="文本框 17"/>
          <p:cNvSpPr txBox="1"/>
          <p:nvPr/>
        </p:nvSpPr>
        <p:spPr>
          <a:xfrm>
            <a:off x="410766" y="5988051"/>
            <a:ext cx="8291513" cy="519113"/>
          </a:xfrm>
          <a:prstGeom prst="rect">
            <a:avLst/>
          </a:prstGeom>
          <a:solidFill>
            <a:schemeClr val="accent5">
              <a:lumMod val="60000"/>
              <a:lumOff val="40000"/>
            </a:schemeClr>
          </a:solidFill>
          <a:ln w="9525">
            <a:noFill/>
          </a:ln>
        </p:spPr>
        <p:txBody>
          <a:bodyPr>
            <a:spAutoFit/>
          </a:bodyPr>
          <a:lstStyle/>
          <a:p>
            <a:pPr fontAlgn="auto"/>
            <a:r>
              <a:rPr lang="zh-CN" altLang="en-US" sz="2800" noProof="1">
                <a:latin typeface="微软雅黑" panose="020B0503020204020204" pitchFamily="34" charset="-122"/>
                <a:ea typeface="微软雅黑" panose="020B0503020204020204" pitchFamily="34" charset="-122"/>
              </a:rPr>
              <a:t>英国长途奔袭，大清以逸待劳，何以是这样的结局？</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57150" y="103188"/>
            <a:ext cx="1415772" cy="46166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Arial" panose="020B0604020202020204" pitchFamily="34" charset="0"/>
                <a:ea typeface="微软雅黑" panose="020B0503020204020204" pitchFamily="34" charset="-122"/>
                <a:sym typeface="微软雅黑" panose="020B0503020204020204" pitchFamily="34" charset="-122"/>
              </a:rPr>
              <a:t>材料一：</a:t>
            </a:r>
          </a:p>
        </p:txBody>
      </p:sp>
      <p:graphicFrame>
        <p:nvGraphicFramePr>
          <p:cNvPr id="3" name="表格 2"/>
          <p:cNvGraphicFramePr>
            <a:graphicFrameLocks noGrp="1"/>
          </p:cNvGraphicFramePr>
          <p:nvPr>
            <p:custDataLst>
              <p:tags r:id="rId1"/>
            </p:custDataLst>
          </p:nvPr>
        </p:nvGraphicFramePr>
        <p:xfrm>
          <a:off x="265669" y="805180"/>
          <a:ext cx="8726805" cy="3962376"/>
        </p:xfrm>
        <a:graphic>
          <a:graphicData uri="http://schemas.openxmlformats.org/drawingml/2006/table">
            <a:tbl>
              <a:tblPr/>
              <a:tblGrid>
                <a:gridCol w="394970"/>
                <a:gridCol w="1847850"/>
                <a:gridCol w="499110"/>
                <a:gridCol w="2041525"/>
                <a:gridCol w="981710"/>
                <a:gridCol w="1715135"/>
                <a:gridCol w="1246505"/>
              </a:tblGrid>
              <a:tr h="70104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800">
                          <a:effectLst>
                            <a:outerShdw blurRad="38100" dist="38100" dir="2700000">
                              <a:srgbClr val="FFFFFF"/>
                            </a:outerShdw>
                          </a:effectLst>
                          <a:latin typeface="微软雅黑" panose="020B0503020204020204" pitchFamily="34" charset="-122"/>
                          <a:ea typeface="微软雅黑" panose="020B0503020204020204" pitchFamily="34" charset="-122"/>
                        </a:rPr>
                        <a:t> </a:t>
                      </a:r>
                      <a:endParaRPr lang="en-US" altLang="en-US" sz="2800">
                        <a:effectLst>
                          <a:outerShdw blurRad="38100" dist="38100" dir="2700000">
                            <a:srgbClr val="FFFFFF"/>
                          </a:outerShdw>
                        </a:effectLst>
                        <a:latin typeface="微软雅黑" panose="020B0503020204020204" pitchFamily="34" charset="-122"/>
                        <a:ea typeface="微软雅黑" panose="020B0503020204020204" pitchFamily="34" charset="-122"/>
                      </a:endParaRP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err="1">
                          <a:effectLst>
                            <a:outerShdw blurRad="38100" dist="38100" dir="2700000">
                              <a:srgbClr val="FFFFFF"/>
                            </a:outerShdw>
                          </a:effectLst>
                          <a:latin typeface="微软雅黑" panose="020B0503020204020204" pitchFamily="34" charset="-122"/>
                          <a:ea typeface="微软雅黑" panose="020B0503020204020204" pitchFamily="34" charset="-122"/>
                        </a:rPr>
                        <a:t>型制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err="1">
                          <a:effectLst>
                            <a:outerShdw blurRad="38100" dist="38100" dir="2700000">
                              <a:srgbClr val="FFFFFF"/>
                            </a:outerShdw>
                          </a:effectLst>
                          <a:latin typeface="微软雅黑" panose="020B0503020204020204" pitchFamily="34" charset="-122"/>
                          <a:ea typeface="微软雅黑" panose="020B0503020204020204" pitchFamily="34" charset="-122"/>
                        </a:rPr>
                        <a:t>枪长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err="1">
                          <a:effectLst>
                            <a:outerShdw blurRad="38100" dist="38100" dir="2700000">
                              <a:srgbClr val="FFFFFF"/>
                            </a:outerShdw>
                          </a:effectLst>
                          <a:latin typeface="微软雅黑" panose="020B0503020204020204" pitchFamily="34" charset="-122"/>
                          <a:ea typeface="微软雅黑" panose="020B0503020204020204" pitchFamily="34" charset="-122"/>
                        </a:rPr>
                        <a:t>弹丸重量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a:effectLst>
                            <a:outerShdw blurRad="38100" dist="38100" dir="2700000">
                              <a:srgbClr val="FFFFFF"/>
                            </a:outerShdw>
                          </a:effectLst>
                          <a:latin typeface="微软雅黑" panose="020B0503020204020204" pitchFamily="34" charset="-122"/>
                          <a:ea typeface="微软雅黑" panose="020B0503020204020204" pitchFamily="34" charset="-122"/>
                        </a:rPr>
                        <a:t>射程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a:effectLst>
                            <a:outerShdw blurRad="38100" dist="38100" dir="2700000">
                              <a:srgbClr val="FFFFFF"/>
                            </a:outerShdw>
                          </a:effectLst>
                          <a:latin typeface="微软雅黑" panose="020B0503020204020204" pitchFamily="34" charset="-122"/>
                          <a:ea typeface="微软雅黑" panose="020B0503020204020204" pitchFamily="34" charset="-122"/>
                        </a:rPr>
                        <a:t>射速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b="1">
                          <a:effectLst>
                            <a:outerShdw blurRad="38100" dist="38100" dir="2700000">
                              <a:srgbClr val="FFFFFF"/>
                            </a:outerShdw>
                          </a:effectLst>
                          <a:latin typeface="微软雅黑" panose="020B0503020204020204" pitchFamily="34" charset="-122"/>
                          <a:ea typeface="微软雅黑" panose="020B0503020204020204" pitchFamily="34" charset="-122"/>
                        </a:rPr>
                        <a:t>枪刺装置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r>
              <a:tr h="94488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800">
                          <a:effectLst>
                            <a:outerShdw blurRad="38100" dist="38100" dir="2700000">
                              <a:srgbClr val="FFFFFF"/>
                            </a:outerShdw>
                          </a:effectLst>
                          <a:latin typeface="微软雅黑" panose="020B0503020204020204" pitchFamily="34" charset="-122"/>
                          <a:ea typeface="微软雅黑" panose="020B0503020204020204" pitchFamily="34" charset="-122"/>
                        </a:rPr>
                        <a:t>中方 </a:t>
                      </a:r>
                      <a:endParaRPr lang="en-US" altLang="en-US" sz="2800">
                        <a:effectLst>
                          <a:outerShdw blurRad="38100" dist="38100" dir="2700000">
                            <a:srgbClr val="FFFFFF"/>
                          </a:outerShdw>
                        </a:effectLst>
                        <a:latin typeface="微软雅黑" panose="020B0503020204020204" pitchFamily="34" charset="-122"/>
                        <a:ea typeface="微软雅黑" panose="020B0503020204020204" pitchFamily="34" charset="-122"/>
                      </a:endParaRP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1800">
                          <a:effectLst>
                            <a:outerShdw blurRad="38100" dist="38100" dir="2700000">
                              <a:srgbClr val="FFFFFF"/>
                            </a:outerShdw>
                          </a:effectLst>
                          <a:latin typeface="微软雅黑" panose="020B0503020204020204" pitchFamily="34" charset="-122"/>
                          <a:ea typeface="微软雅黑" panose="020B0503020204020204" pitchFamily="34" charset="-122"/>
                        </a:rPr>
                        <a:t>鸟枪</a:t>
                      </a:r>
                      <a:r>
                        <a:rPr lang="zh-CN" altLang="en-US" sz="1800">
                          <a:effectLst>
                            <a:outerShdw blurRad="38100" dist="38100" dir="2700000">
                              <a:srgbClr val="FFFFFF"/>
                            </a:outerShdw>
                          </a:effectLst>
                          <a:latin typeface="微软雅黑" panose="020B0503020204020204" pitchFamily="34" charset="-122"/>
                          <a:ea typeface="微软雅黑" panose="020B0503020204020204" pitchFamily="34" charset="-122"/>
                        </a:rPr>
                        <a:t>（火绳枪）</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2米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弹丸1钱 火药3钱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100米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1至2发每分钟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无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28575" cap="flat" cmpd="sng">
                      <a:solidFill>
                        <a:srgbClr val="848587"/>
                      </a:solidFill>
                      <a:prstDash val="solid"/>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r>
              <a:tr h="70104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800">
                          <a:effectLst>
                            <a:outerShdw blurRad="38100" dist="38100" dir="2700000">
                              <a:srgbClr val="FFFFFF"/>
                            </a:outerShdw>
                          </a:effectLst>
                          <a:latin typeface="微软雅黑" panose="020B0503020204020204" pitchFamily="34" charset="-122"/>
                          <a:ea typeface="微软雅黑" panose="020B0503020204020204" pitchFamily="34" charset="-122"/>
                        </a:rPr>
                        <a:t>英 </a:t>
                      </a:r>
                      <a:endParaRPr lang="en-US" altLang="en-US" sz="2800">
                        <a:effectLst>
                          <a:outerShdw blurRad="38100" dist="38100" dir="2700000">
                            <a:srgbClr val="FFFFFF"/>
                          </a:outerShdw>
                        </a:effectLst>
                        <a:latin typeface="微软雅黑" panose="020B0503020204020204" pitchFamily="34" charset="-122"/>
                        <a:ea typeface="微软雅黑" panose="020B0503020204020204" pitchFamily="34" charset="-122"/>
                      </a:endParaRP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1800">
                          <a:effectLst>
                            <a:outerShdw blurRad="38100" dist="38100" dir="2700000">
                              <a:srgbClr val="FFFFFF"/>
                            </a:outerShdw>
                          </a:effectLst>
                          <a:latin typeface="微软雅黑" panose="020B0503020204020204" pitchFamily="34" charset="-122"/>
                          <a:ea typeface="微软雅黑" panose="020B0503020204020204" pitchFamily="34" charset="-122"/>
                        </a:rPr>
                        <a:t>伯克式前装滑膛燧发枪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1.1米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35克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200米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2至3发每分钟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有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9525" cap="flat" cmpd="sng">
                      <a:solidFill>
                        <a:srgbClr val="848587"/>
                      </a:solidFill>
                      <a:prstDash val="sysDash"/>
                      <a:headEnd type="none" w="med" len="med"/>
                      <a:tailEnd type="none" w="med" len="med"/>
                    </a:lnB>
                    <a:lnTlToBr>
                      <a:noFill/>
                    </a:lnTlToBr>
                    <a:lnBlToTr>
                      <a:noFill/>
                    </a:lnBlToTr>
                    <a:solidFill>
                      <a:srgbClr val="FFFFFF"/>
                    </a:solidFill>
                  </a:tcPr>
                </a:tc>
              </a:tr>
              <a:tr h="82994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800">
                          <a:effectLst>
                            <a:outerShdw blurRad="38100" dist="38100" dir="2700000">
                              <a:srgbClr val="FFFFFF"/>
                            </a:outerShdw>
                          </a:effectLst>
                          <a:latin typeface="微软雅黑" panose="020B0503020204020204" pitchFamily="34" charset="-122"/>
                          <a:ea typeface="微软雅黑" panose="020B0503020204020204" pitchFamily="34" charset="-122"/>
                        </a:rPr>
                        <a:t>方 </a:t>
                      </a:r>
                      <a:endParaRPr lang="en-US" altLang="en-US" sz="2800">
                        <a:effectLst>
                          <a:outerShdw blurRad="38100" dist="38100" dir="2700000">
                            <a:srgbClr val="FFFFFF"/>
                          </a:outerShdw>
                        </a:effectLst>
                        <a:latin typeface="微软雅黑" panose="020B0503020204020204" pitchFamily="34" charset="-122"/>
                        <a:ea typeface="微软雅黑" panose="020B0503020204020204" pitchFamily="34" charset="-122"/>
                      </a:endParaRP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1800">
                          <a:effectLst>
                            <a:outerShdw blurRad="38100" dist="38100" dir="2700000">
                              <a:srgbClr val="FFFFFF"/>
                            </a:outerShdw>
                          </a:effectLst>
                          <a:latin typeface="微软雅黑" panose="020B0503020204020204" pitchFamily="34" charset="-122"/>
                          <a:ea typeface="微软雅黑" panose="020B0503020204020204" pitchFamily="34" charset="-122"/>
                        </a:rPr>
                        <a:t>布伦威克式前装滑膛击发枪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1.4米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53克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300米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3至4发每分钟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zh-CN" sz="2000">
                          <a:effectLst>
                            <a:outerShdw blurRad="38100" dist="38100" dir="2700000">
                              <a:srgbClr val="FFFFFF"/>
                            </a:outerShdw>
                          </a:effectLst>
                          <a:latin typeface="微软雅黑" panose="020B0503020204020204" pitchFamily="34" charset="-122"/>
                          <a:ea typeface="微软雅黑" panose="020B0503020204020204" pitchFamily="34" charset="-122"/>
                        </a:rPr>
                        <a:t>有 </a:t>
                      </a:r>
                    </a:p>
                  </a:txBody>
                  <a:tcPr marL="68579" marR="68579" marT="45716" marB="45716">
                    <a:lnL w="9525" cap="flat" cmpd="sng">
                      <a:solidFill>
                        <a:srgbClr val="848587"/>
                      </a:solidFill>
                      <a:prstDash val="sysDash"/>
                      <a:headEnd type="none" w="med" len="med"/>
                      <a:tailEnd type="none" w="med" len="med"/>
                    </a:lnL>
                    <a:lnR w="9525" cap="flat" cmpd="sng">
                      <a:solidFill>
                        <a:srgbClr val="848587"/>
                      </a:solidFill>
                      <a:prstDash val="sysDash"/>
                      <a:headEnd type="none" w="med" len="med"/>
                      <a:tailEnd type="none" w="med" len="med"/>
                    </a:lnR>
                    <a:lnT w="9525" cap="flat" cmpd="sng">
                      <a:solidFill>
                        <a:srgbClr val="848587"/>
                      </a:solidFill>
                      <a:prstDash val="sysDash"/>
                      <a:headEnd type="none" w="med" len="med"/>
                      <a:tailEnd type="none" w="med" len="med"/>
                    </a:lnT>
                    <a:lnB w="28575" cap="flat" cmpd="sng">
                      <a:solidFill>
                        <a:srgbClr val="848587"/>
                      </a:solidFill>
                      <a:prstDash val="solid"/>
                      <a:headEnd type="none" w="med" len="med"/>
                      <a:tailEnd type="none" w="med" len="med"/>
                    </a:lnB>
                    <a:lnTlToBr>
                      <a:noFill/>
                    </a:lnTlToBr>
                    <a:lnBlToTr>
                      <a:noFill/>
                    </a:lnBlToTr>
                    <a:solidFill>
                      <a:srgbClr val="FFFFFF"/>
                    </a:solidFill>
                  </a:tcPr>
                </a:tc>
              </a:tr>
            </a:tbl>
          </a:graphicData>
        </a:graphic>
      </p:graphicFrame>
      <p:sp>
        <p:nvSpPr>
          <p:cNvPr id="4" name="文本框 3"/>
          <p:cNvSpPr txBox="1">
            <a:spLocks noChangeArrowheads="1"/>
          </p:cNvSpPr>
          <p:nvPr/>
        </p:nvSpPr>
        <p:spPr bwMode="auto">
          <a:xfrm>
            <a:off x="265430" y="1978025"/>
            <a:ext cx="8726805" cy="82994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2400" b="1" smtClean="0">
                <a:latin typeface="微软雅黑" panose="020B0503020204020204" pitchFamily="34" charset="-122"/>
                <a:ea typeface="微软雅黑" panose="020B0503020204020204" pitchFamily="34" charset="-122"/>
              </a:rPr>
              <a:t>反映了农耕文明与工业文明的差距、封建制度与资本主义制度的差距，</a:t>
            </a:r>
            <a:r>
              <a:rPr lang="zh-CN" altLang="en-US" sz="2400" b="1" smtClean="0">
                <a:solidFill>
                  <a:srgbClr val="FF0000"/>
                </a:solidFill>
                <a:latin typeface="微软雅黑" panose="020B0503020204020204" pitchFamily="34" charset="-122"/>
                <a:ea typeface="微软雅黑" panose="020B0503020204020204" pitchFamily="34" charset="-122"/>
              </a:rPr>
              <a:t>是</a:t>
            </a:r>
            <a:r>
              <a:rPr lang="zh-CN" altLang="en-US" sz="2400" b="1">
                <a:solidFill>
                  <a:srgbClr val="FF0000"/>
                </a:solidFill>
                <a:latin typeface="微软雅黑" panose="020B0503020204020204" pitchFamily="34" charset="-122"/>
                <a:ea typeface="微软雅黑" panose="020B0503020204020204" pitchFamily="34" charset="-122"/>
              </a:rPr>
              <a:t>双方科技（生产力）的巨大差距。 </a:t>
            </a:r>
          </a:p>
        </p:txBody>
      </p:sp>
      <p:sp>
        <p:nvSpPr>
          <p:cNvPr id="5" name="文本框 2"/>
          <p:cNvSpPr txBox="1">
            <a:spLocks noChangeArrowheads="1"/>
          </p:cNvSpPr>
          <p:nvPr/>
        </p:nvSpPr>
        <p:spPr bwMode="auto">
          <a:xfrm>
            <a:off x="57388" y="4169411"/>
            <a:ext cx="9182101" cy="2861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材料二：夷兵除枪炮之外，击刺步伐俱非所娴，而腿足裹缠，结束严密，屈伸皆所不便，若至岸上更无能为，是其强非不可制也。</a:t>
            </a:r>
          </a:p>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《林则徐集•奏稿》</a:t>
            </a:r>
          </a:p>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材料三：清军主帅杨芳看到夷炮威力在我炮之上，认定“必有邪教善术者伏其内”，于是“传令遍收所近妇女溺器”作为制胜法宝。他将这些马桶平放在一排排木筏上，以马桶口面对敌舰冲去，以破邪术。</a:t>
            </a:r>
          </a:p>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摘自雷颐《历史：何以至此》</a:t>
            </a:r>
          </a:p>
          <a:p>
            <a:r>
              <a:rPr lang="zh-CN" altLang="en-US"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材料二、三反映了清军统帅的什么问题？</a:t>
            </a:r>
          </a:p>
          <a:p>
            <a:endParaRPr lang="zh-CN" altLang="en-US" sz="20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3"/>
          <p:cNvSpPr txBox="1"/>
          <p:nvPr/>
        </p:nvSpPr>
        <p:spPr>
          <a:xfrm>
            <a:off x="759460" y="5272405"/>
            <a:ext cx="7462520" cy="829945"/>
          </a:xfrm>
          <a:prstGeom prst="rect">
            <a:avLst/>
          </a:prstGeom>
          <a:solidFill>
            <a:schemeClr val="accent5">
              <a:lumMod val="20000"/>
              <a:lumOff val="80000"/>
            </a:schemeClr>
          </a:solidFill>
          <a:ln w="9525">
            <a:noFill/>
          </a:ln>
        </p:spPr>
        <p:txBody>
          <a:bodyPr wrap="square">
            <a:spAutoFit/>
          </a:bodyPr>
          <a:lstStyle/>
          <a:p>
            <a:r>
              <a:rPr lang="zh-CN" altLang="en-US" sz="2400" b="1" noProof="1">
                <a:solidFill>
                  <a:srgbClr val="FF0000"/>
                </a:solidFill>
                <a:latin typeface="Arial" panose="020B0604020202020204" pitchFamily="34" charset="0"/>
                <a:ea typeface="微软雅黑" panose="020B0503020204020204" pitchFamily="34" charset="-122"/>
              </a:rPr>
              <a:t>反映了清军统帅愚昧、思想落后。</a:t>
            </a:r>
          </a:p>
          <a:p>
            <a:r>
              <a:rPr lang="zh-CN" altLang="en-US" sz="2400" b="1" noProof="1">
                <a:solidFill>
                  <a:srgbClr val="FF0000"/>
                </a:solidFill>
                <a:latin typeface="Arial" panose="020B0604020202020204" pitchFamily="34" charset="0"/>
                <a:ea typeface="微软雅黑" panose="020B0503020204020204" pitchFamily="34" charset="-122"/>
              </a:rPr>
              <a:t>问题的根源是清政府长期地闭关自守、盲目自大。</a:t>
            </a:r>
          </a:p>
        </p:txBody>
      </p:sp>
      <p:sp>
        <p:nvSpPr>
          <p:cNvPr id="7" name="文本框 2"/>
          <p:cNvSpPr txBox="1">
            <a:spLocks noChangeArrowheads="1"/>
          </p:cNvSpPr>
          <p:nvPr/>
        </p:nvSpPr>
        <p:spPr bwMode="auto">
          <a:xfrm>
            <a:off x="57150" y="733425"/>
            <a:ext cx="8999220" cy="6000750"/>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2400" b="1">
                <a:solidFill>
                  <a:srgbClr val="000000"/>
                </a:solidFill>
                <a:latin typeface="微软雅黑" panose="020B0503020204020204" pitchFamily="34" charset="-122"/>
                <a:ea typeface="微软雅黑" panose="020B0503020204020204" pitchFamily="34" charset="-122"/>
              </a:rPr>
              <a:t>(2019</a:t>
            </a:r>
            <a:r>
              <a:rPr lang="zh-CN" altLang="zh-CN" sz="2400" b="1">
                <a:solidFill>
                  <a:srgbClr val="000000"/>
                </a:solidFill>
                <a:latin typeface="微软雅黑" panose="020B0503020204020204" pitchFamily="34" charset="-122"/>
                <a:ea typeface="微软雅黑" panose="020B0503020204020204" pitchFamily="34" charset="-122"/>
              </a:rPr>
              <a:t>·山东德州一模·</a:t>
            </a:r>
            <a:r>
              <a:rPr lang="en-US" altLang="zh-CN" sz="2400" b="1">
                <a:solidFill>
                  <a:srgbClr val="000000"/>
                </a:solidFill>
                <a:latin typeface="微软雅黑" panose="020B0503020204020204" pitchFamily="34" charset="-122"/>
                <a:ea typeface="微软雅黑" panose="020B0503020204020204" pitchFamily="34" charset="-122"/>
              </a:rPr>
              <a:t>28)1834</a:t>
            </a:r>
            <a:r>
              <a:rPr lang="zh-CN" altLang="zh-CN" sz="2400" b="1">
                <a:solidFill>
                  <a:srgbClr val="000000"/>
                </a:solidFill>
                <a:latin typeface="微软雅黑" panose="020B0503020204020204" pitchFamily="34" charset="-122"/>
                <a:ea typeface="微软雅黑" panose="020B0503020204020204" pitchFamily="34" charset="-122"/>
              </a:rPr>
              <a:t>年，英国第一任驻华商务监督律劳卑提出，清政府“在思想上极为愚蠢而且在道德上极为堕落，梦想他们自己是世界上唯一的民族，完全不了解国际法的原理和实践，所以该政府不能够由文明国家按照它们中间所公认的和实行的那些规则加以处理或对待”。该言论旨在</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zh-CN" sz="2400" b="1">
                <a:solidFill>
                  <a:srgbClr val="000000"/>
                </a:solidFill>
                <a:latin typeface="微软雅黑" panose="020B0503020204020204" pitchFamily="34" charset="-122"/>
                <a:ea typeface="微软雅黑" panose="020B0503020204020204" pitchFamily="34" charset="-122"/>
              </a:rPr>
              <a:t>　　</a:t>
            </a:r>
            <a:r>
              <a:rPr lang="en-US" altLang="zh-CN" sz="2400" b="1">
                <a:solidFill>
                  <a:srgbClr val="000000"/>
                </a:solidFill>
                <a:latin typeface="微软雅黑" panose="020B0503020204020204" pitchFamily="34" charset="-122"/>
                <a:ea typeface="微软雅黑" panose="020B0503020204020204" pitchFamily="34" charset="-122"/>
              </a:rPr>
              <a:t>)</a:t>
            </a:r>
          </a:p>
          <a:p>
            <a:r>
              <a:rPr lang="en-US" altLang="zh-CN" sz="2400" b="1">
                <a:solidFill>
                  <a:srgbClr val="000000"/>
                </a:solidFill>
                <a:latin typeface="微软雅黑" panose="020B0503020204020204" pitchFamily="34" charset="-122"/>
                <a:ea typeface="微软雅黑" panose="020B0503020204020204" pitchFamily="34" charset="-122"/>
              </a:rPr>
              <a:t>A</a:t>
            </a:r>
            <a:r>
              <a:rPr lang="zh-CN" altLang="zh-CN" sz="2400" b="1">
                <a:solidFill>
                  <a:srgbClr val="000000"/>
                </a:solidFill>
                <a:latin typeface="微软雅黑" panose="020B0503020204020204" pitchFamily="34" charset="-122"/>
                <a:ea typeface="微软雅黑" panose="020B0503020204020204" pitchFamily="34" charset="-122"/>
              </a:rPr>
              <a:t>．为发动对华侵略辩解</a:t>
            </a:r>
            <a:r>
              <a:rPr lang="en-US" altLang="zh-CN" sz="2400" b="1">
                <a:solidFill>
                  <a:srgbClr val="000000"/>
                </a:solidFill>
                <a:latin typeface="微软雅黑" panose="020B0503020204020204" pitchFamily="34" charset="-122"/>
                <a:ea typeface="微软雅黑" panose="020B0503020204020204" pitchFamily="34" charset="-122"/>
              </a:rPr>
              <a:t>          B</a:t>
            </a:r>
            <a:r>
              <a:rPr lang="zh-CN" altLang="zh-CN" sz="2400" b="1">
                <a:solidFill>
                  <a:srgbClr val="000000"/>
                </a:solidFill>
                <a:latin typeface="微软雅黑" panose="020B0503020204020204" pitchFamily="34" charset="-122"/>
                <a:ea typeface="微软雅黑" panose="020B0503020204020204" pitchFamily="34" charset="-122"/>
              </a:rPr>
              <a:t>．联合欧美列强威胁中国</a:t>
            </a:r>
            <a:endParaRPr lang="en-US" altLang="zh-CN" sz="2400" b="1">
              <a:solidFill>
                <a:srgbClr val="000000"/>
              </a:solidFill>
              <a:latin typeface="微软雅黑" panose="020B0503020204020204" pitchFamily="34" charset="-122"/>
              <a:ea typeface="微软雅黑" panose="020B0503020204020204" pitchFamily="34" charset="-122"/>
            </a:endParaRPr>
          </a:p>
          <a:p>
            <a:r>
              <a:rPr lang="en-US" altLang="zh-CN" sz="2400" b="1">
                <a:solidFill>
                  <a:srgbClr val="000000"/>
                </a:solidFill>
                <a:latin typeface="微软雅黑" panose="020B0503020204020204" pitchFamily="34" charset="-122"/>
                <a:ea typeface="微软雅黑" panose="020B0503020204020204" pitchFamily="34" charset="-122"/>
              </a:rPr>
              <a:t>C</a:t>
            </a:r>
            <a:r>
              <a:rPr lang="zh-CN" altLang="zh-CN" sz="2400" b="1">
                <a:solidFill>
                  <a:srgbClr val="000000"/>
                </a:solidFill>
                <a:latin typeface="微软雅黑" panose="020B0503020204020204" pitchFamily="34" charset="-122"/>
                <a:ea typeface="微软雅黑" panose="020B0503020204020204" pitchFamily="34" charset="-122"/>
              </a:rPr>
              <a:t>．向中国要求平等权利</a:t>
            </a:r>
            <a:r>
              <a:rPr lang="en-US" altLang="zh-CN" sz="2400" b="1">
                <a:solidFill>
                  <a:srgbClr val="000000"/>
                </a:solidFill>
                <a:latin typeface="微软雅黑" panose="020B0503020204020204" pitchFamily="34" charset="-122"/>
                <a:ea typeface="微软雅黑" panose="020B0503020204020204" pitchFamily="34" charset="-122"/>
              </a:rPr>
              <a:t>          D</a:t>
            </a:r>
            <a:r>
              <a:rPr lang="zh-CN" altLang="zh-CN" sz="2400" b="1">
                <a:solidFill>
                  <a:srgbClr val="000000"/>
                </a:solidFill>
                <a:latin typeface="微软雅黑" panose="020B0503020204020204" pitchFamily="34" charset="-122"/>
                <a:ea typeface="微软雅黑" panose="020B0503020204020204" pitchFamily="34" charset="-122"/>
              </a:rPr>
              <a:t>．指责晚清政府保守落后</a:t>
            </a:r>
          </a:p>
          <a:p>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(2019</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·广东广州高三年级调研测试·</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28)</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1843</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年的虎门谈判中，英方要求中国对香港贸易自由化。中方为此发布告示：“若内地商民愿赴该岛</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香港</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买卖，即就近报明各海关，应照新例完纳货税，请领牌照，乃方准出口营生；若不请牌照辄往买卖者，查出以私贩及违禁下海论罪。”这表明清政府</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．捍卫国家领土主权完整</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B</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．厉行闭关锁国政策</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．同意实行“协定关税”</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D</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．尝试维护国家权益</a:t>
            </a:r>
            <a:endPar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solidFill>
                <a:srgbClr val="000000"/>
              </a:solidFill>
              <a:latin typeface="微软雅黑" panose="020B0503020204020204" pitchFamily="34" charset="-122"/>
              <a:ea typeface="微软雅黑" panose="020B0503020204020204" pitchFamily="34" charset="-122"/>
            </a:endParaRPr>
          </a:p>
        </p:txBody>
      </p:sp>
      <p:sp>
        <p:nvSpPr>
          <p:cNvPr id="8" name="文本框 1"/>
          <p:cNvSpPr txBox="1">
            <a:spLocks noChangeArrowheads="1"/>
          </p:cNvSpPr>
          <p:nvPr/>
        </p:nvSpPr>
        <p:spPr bwMode="auto">
          <a:xfrm>
            <a:off x="8002905" y="2198053"/>
            <a:ext cx="989410" cy="144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8800">
                <a:solidFill>
                  <a:srgbClr val="FF0000"/>
                </a:solidFill>
                <a:latin typeface="Times New Roman" panose="02020603050405020304" pitchFamily="18" charset="0"/>
                <a:sym typeface="微软雅黑" panose="020B0503020204020204" pitchFamily="34" charset="-122"/>
              </a:rPr>
              <a:t>A</a:t>
            </a:r>
          </a:p>
        </p:txBody>
      </p:sp>
      <p:sp>
        <p:nvSpPr>
          <p:cNvPr id="9" name="文本框 1"/>
          <p:cNvSpPr txBox="1">
            <a:spLocks noChangeArrowheads="1"/>
          </p:cNvSpPr>
          <p:nvPr/>
        </p:nvSpPr>
        <p:spPr bwMode="auto">
          <a:xfrm>
            <a:off x="7725410" y="5253038"/>
            <a:ext cx="989965" cy="1445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8800">
                <a:solidFill>
                  <a:srgbClr val="FF0000"/>
                </a:solidFill>
                <a:latin typeface="Times New Roman" panose="02020603050405020304" pitchFamily="18" charset="0"/>
                <a:sym typeface="微软雅黑" panose="020B0503020204020204" pitchFamily="3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99"/>
          <p:cNvSpPr txBox="1">
            <a:spLocks noChangeArrowheads="1"/>
          </p:cNvSpPr>
          <p:nvPr/>
        </p:nvSpPr>
        <p:spPr bwMode="auto">
          <a:xfrm>
            <a:off x="70485" y="158750"/>
            <a:ext cx="7020560" cy="64516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zh-CN" sz="3600" b="1">
                <a:ea typeface="微软雅黑" panose="020B0503020204020204" pitchFamily="34" charset="-122"/>
              </a:rPr>
              <a:t>问题探究三：</a:t>
            </a:r>
            <a:r>
              <a:rPr lang="zh-CN" altLang="zh-CN" sz="3600" b="1" smtClean="0">
                <a:ea typeface="微软雅黑" panose="020B0503020204020204" pitchFamily="34" charset="-122"/>
              </a:rPr>
              <a:t>战败</a:t>
            </a:r>
            <a:r>
              <a:rPr lang="zh-CN" altLang="en-US" sz="3600" b="1" smtClean="0">
                <a:ea typeface="微软雅黑" panose="020B0503020204020204" pitchFamily="34" charset="-122"/>
              </a:rPr>
              <a:t>后国人状态</a:t>
            </a:r>
            <a:r>
              <a:rPr lang="zh-CN" altLang="zh-CN" sz="3600" b="1" smtClean="0">
                <a:ea typeface="微软雅黑" panose="020B0503020204020204" pitchFamily="34" charset="-122"/>
              </a:rPr>
              <a:t>？</a:t>
            </a:r>
            <a:endParaRPr lang="zh-CN" altLang="en-US" sz="3600" b="1">
              <a:ea typeface="微软雅黑" panose="020B0503020204020204" pitchFamily="34" charset="-122"/>
            </a:endParaRPr>
          </a:p>
        </p:txBody>
      </p:sp>
      <p:sp>
        <p:nvSpPr>
          <p:cNvPr id="5" name="TextBox 2"/>
          <p:cNvSpPr txBox="1">
            <a:spLocks noChangeArrowheads="1"/>
          </p:cNvSpPr>
          <p:nvPr/>
        </p:nvSpPr>
        <p:spPr bwMode="auto">
          <a:xfrm>
            <a:off x="71676" y="1045527"/>
            <a:ext cx="8928497" cy="29324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10000"/>
              </a:lnSpc>
            </a:pPr>
            <a:r>
              <a:rPr lang="zh-CN" altLang="en-US" sz="2400" b="1">
                <a:solidFill>
                  <a:srgbClr val="0000FF"/>
                </a:solidFill>
                <a:latin typeface="黑体" panose="02010609060101010101" pitchFamily="49" charset="-122"/>
                <a:ea typeface="黑体" panose="02010609060101010101" pitchFamily="49" charset="-122"/>
              </a:rPr>
              <a:t>材料</a:t>
            </a:r>
            <a:r>
              <a:rPr lang="en-US" altLang="zh-CN" sz="2400" b="1">
                <a:solidFill>
                  <a:srgbClr val="0000FF"/>
                </a:solidFill>
                <a:latin typeface="黑体" panose="02010609060101010101" pitchFamily="49" charset="-122"/>
                <a:ea typeface="黑体" panose="02010609060101010101" pitchFamily="49" charset="-122"/>
              </a:rPr>
              <a:t>1</a:t>
            </a:r>
            <a:r>
              <a:rPr lang="zh-CN" altLang="en-US" sz="2400" b="1">
                <a:solidFill>
                  <a:srgbClr val="0000FF"/>
                </a:solidFill>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鸦片战争失败后，</a:t>
            </a:r>
            <a:r>
              <a:rPr lang="zh-CN" altLang="en-US" sz="2400" b="1">
                <a:solidFill>
                  <a:srgbClr val="FF0000"/>
                </a:solidFill>
                <a:latin typeface="黑体" panose="02010609060101010101" pitchFamily="49" charset="-122"/>
                <a:ea typeface="黑体" panose="02010609060101010101" pitchFamily="49" charset="-122"/>
              </a:rPr>
              <a:t>魏源</a:t>
            </a:r>
            <a:r>
              <a:rPr lang="zh-CN" altLang="en-US" sz="2400" b="1">
                <a:latin typeface="黑体" panose="02010609060101010101" pitchFamily="49" charset="-122"/>
                <a:ea typeface="黑体" panose="02010609060101010101" pitchFamily="49" charset="-122"/>
              </a:rPr>
              <a:t>曾在其</a:t>
            </a:r>
            <a:r>
              <a:rPr lang="en-US"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海国图志</a:t>
            </a:r>
            <a:r>
              <a:rPr lang="en-US"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中发出</a:t>
            </a:r>
            <a:r>
              <a:rPr lang="zh-CN" altLang="en-US" sz="2400" b="1">
                <a:solidFill>
                  <a:srgbClr val="FF0000"/>
                </a:solidFill>
                <a:latin typeface="黑体" panose="02010609060101010101" pitchFamily="49" charset="-122"/>
                <a:ea typeface="黑体" panose="02010609060101010101" pitchFamily="49" charset="-122"/>
              </a:rPr>
              <a:t>“师夷长技”</a:t>
            </a:r>
            <a:r>
              <a:rPr lang="zh-CN" altLang="en-US" sz="2400" b="1">
                <a:latin typeface="黑体" panose="02010609060101010101" pitchFamily="49" charset="-122"/>
                <a:ea typeface="黑体" panose="02010609060101010101" pitchFamily="49" charset="-122"/>
              </a:rPr>
              <a:t>的呐喊，但仅是昙花一现，他的著作根本无人问津。清廷官员依旧</a:t>
            </a:r>
            <a:r>
              <a:rPr lang="zh-CN" altLang="en-US" sz="2400" b="1" smtClean="0">
                <a:latin typeface="黑体" panose="02010609060101010101" pitchFamily="49" charset="-122"/>
                <a:ea typeface="黑体" panose="02010609060101010101" pitchFamily="49" charset="-122"/>
              </a:rPr>
              <a:t>文恬武嬉；</a:t>
            </a:r>
            <a:r>
              <a:rPr lang="zh-CN" altLang="en-US" sz="2400" b="1">
                <a:latin typeface="黑体" panose="02010609060101010101" pitchFamily="49" charset="-122"/>
                <a:ea typeface="黑体" panose="02010609060101010101" pitchFamily="49" charset="-122"/>
              </a:rPr>
              <a:t>清政府并未深究战败原因，每派人出国考察，也</a:t>
            </a:r>
            <a:r>
              <a:rPr lang="zh-CN" altLang="en-US" sz="2400" b="1">
                <a:solidFill>
                  <a:srgbClr val="FF0000"/>
                </a:solidFill>
                <a:latin typeface="黑体" panose="02010609060101010101" pitchFamily="49" charset="-122"/>
                <a:ea typeface="黑体" panose="02010609060101010101" pitchFamily="49" charset="-122"/>
              </a:rPr>
              <a:t>没进行任何改革</a:t>
            </a:r>
            <a:r>
              <a:rPr lang="zh-CN" altLang="en-US" sz="2400" b="1">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就连美国主动要求提供制船造炮技术，也被婉言拒绝了。</a:t>
            </a:r>
            <a:endParaRPr lang="en-US" altLang="zh-CN" sz="2400" b="1">
              <a:solidFill>
                <a:srgbClr val="FF0000"/>
              </a:solidFill>
              <a:latin typeface="黑体" panose="02010609060101010101" pitchFamily="49" charset="-122"/>
              <a:ea typeface="黑体" panose="02010609060101010101" pitchFamily="49" charset="-122"/>
            </a:endParaRPr>
          </a:p>
          <a:p>
            <a:pPr>
              <a:lnSpc>
                <a:spcPct val="110000"/>
              </a:lnSpc>
            </a:pPr>
            <a:r>
              <a:rPr lang="zh-CN" altLang="en-US" sz="2400" b="1">
                <a:solidFill>
                  <a:srgbClr val="CC0000"/>
                </a:solidFill>
                <a:latin typeface="黑体" panose="02010609060101010101" pitchFamily="49" charset="-122"/>
                <a:ea typeface="黑体" panose="02010609060101010101" pitchFamily="49" charset="-122"/>
              </a:rPr>
              <a:t>材料</a:t>
            </a:r>
            <a:r>
              <a:rPr lang="en-US" altLang="zh-CN" sz="2400" b="1">
                <a:solidFill>
                  <a:srgbClr val="CC0000"/>
                </a:solidFill>
                <a:latin typeface="黑体" panose="02010609060101010101" pitchFamily="49" charset="-122"/>
                <a:ea typeface="黑体" panose="02010609060101010101" pitchFamily="49" charset="-122"/>
              </a:rPr>
              <a:t>2</a:t>
            </a:r>
            <a:r>
              <a:rPr lang="zh-CN" altLang="en-US" sz="2400" b="1">
                <a:solidFill>
                  <a:srgbClr val="CC0000"/>
                </a:solidFill>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广东一张民间布告：“除你们的船是坚固的，炮火是猛烈的，火箭是强大的以外，你们还有什么其他本领吗？”</a:t>
            </a:r>
          </a:p>
        </p:txBody>
      </p:sp>
      <p:sp>
        <p:nvSpPr>
          <p:cNvPr id="6" name="Text Box 12"/>
          <p:cNvSpPr txBox="1">
            <a:spLocks noChangeArrowheads="1"/>
          </p:cNvSpPr>
          <p:nvPr/>
        </p:nvSpPr>
        <p:spPr bwMode="auto">
          <a:xfrm>
            <a:off x="628650" y="5291455"/>
            <a:ext cx="8081010" cy="1198880"/>
          </a:xfrm>
          <a:prstGeom prst="rect">
            <a:avLst/>
          </a:prstGeom>
          <a:solidFill>
            <a:srgbClr val="CFF1EE"/>
          </a:solidFill>
          <a:ln w="9525">
            <a:solidFill>
              <a:srgbClr val="FF3300"/>
            </a:solidFill>
            <a:miter lim="800000"/>
          </a:ln>
        </p:spPr>
        <p:txBody>
          <a:bodyPr wrap="square">
            <a:spAutoFit/>
          </a:bodyPr>
          <a:lstStyle/>
          <a:p>
            <a:r>
              <a:rPr lang="zh-CN" altLang="zh-CN" sz="2400" b="1">
                <a:solidFill>
                  <a:srgbClr val="0000FF"/>
                </a:solidFill>
                <a:ea typeface="微软雅黑" panose="020B0503020204020204" pitchFamily="34" charset="-122"/>
                <a:sym typeface="+mn-ea"/>
              </a:rPr>
              <a:t>鸦片战争后</a:t>
            </a:r>
            <a:r>
              <a:rPr lang="zh-CN" altLang="en-US" sz="2400" b="1">
                <a:latin typeface="Arial" panose="020B0604020202020204" pitchFamily="34" charset="0"/>
                <a:ea typeface="微软雅黑" panose="020B0503020204020204" pitchFamily="34" charset="-122"/>
                <a:sym typeface="+mn-ea"/>
              </a:rPr>
              <a:t>领导集团</a:t>
            </a:r>
            <a:r>
              <a:rPr lang="zh-CN" altLang="zh-CN" sz="2400" b="1">
                <a:solidFill>
                  <a:srgbClr val="0000FF"/>
                </a:solidFill>
                <a:ea typeface="微软雅黑" panose="020B0503020204020204" pitchFamily="34" charset="-122"/>
                <a:sym typeface="+mn-ea"/>
              </a:rPr>
              <a:t>并未吸取失败</a:t>
            </a:r>
            <a:r>
              <a:rPr lang="zh-CN" altLang="zh-CN" sz="2400" b="1" smtClean="0">
                <a:solidFill>
                  <a:srgbClr val="0000FF"/>
                </a:solidFill>
                <a:ea typeface="微软雅黑" panose="020B0503020204020204" pitchFamily="34" charset="-122"/>
                <a:sym typeface="+mn-ea"/>
              </a:rPr>
              <a:t>教训</a:t>
            </a:r>
            <a:r>
              <a:rPr lang="zh-CN" altLang="en-US" sz="2400" b="1" smtClean="0">
                <a:solidFill>
                  <a:srgbClr val="0000FF"/>
                </a:solidFill>
                <a:ea typeface="微软雅黑" panose="020B0503020204020204" pitchFamily="34" charset="-122"/>
                <a:sym typeface="+mn-ea"/>
              </a:rPr>
              <a:t>未觉醒</a:t>
            </a:r>
            <a:r>
              <a:rPr lang="zh-CN" altLang="zh-CN" sz="2400" b="1" smtClean="0">
                <a:solidFill>
                  <a:srgbClr val="0000FF"/>
                </a:solidFill>
                <a:ea typeface="微软雅黑" panose="020B0503020204020204" pitchFamily="34" charset="-122"/>
                <a:sym typeface="+mn-ea"/>
              </a:rPr>
              <a:t>，</a:t>
            </a:r>
            <a:r>
              <a:rPr lang="zh-CN" altLang="zh-CN" sz="2400" b="1">
                <a:solidFill>
                  <a:srgbClr val="0000FF"/>
                </a:solidFill>
                <a:ea typeface="微软雅黑" panose="020B0503020204020204" pitchFamily="34" charset="-122"/>
                <a:sym typeface="+mn-ea"/>
              </a:rPr>
              <a:t>依然停留在</a:t>
            </a:r>
            <a:r>
              <a:rPr lang="zh-CN" altLang="zh-CN" sz="2400" b="1">
                <a:solidFill>
                  <a:srgbClr val="0000FF"/>
                </a:solidFill>
                <a:latin typeface="微软雅黑" panose="020B0503020204020204" pitchFamily="34" charset="-122"/>
                <a:ea typeface="微软雅黑" panose="020B0503020204020204" pitchFamily="34" charset="-122"/>
                <a:sym typeface="+mn-ea"/>
              </a:rPr>
              <a:t>“</a:t>
            </a:r>
            <a:r>
              <a:rPr lang="zh-CN" altLang="zh-CN" sz="2400" b="1">
                <a:solidFill>
                  <a:srgbClr val="0000FF"/>
                </a:solidFill>
                <a:ea typeface="微软雅黑" panose="020B0503020204020204" pitchFamily="34" charset="-122"/>
                <a:sym typeface="+mn-ea"/>
              </a:rPr>
              <a:t>天朝上国</a:t>
            </a:r>
            <a:r>
              <a:rPr lang="zh-CN" altLang="zh-CN" sz="2400" b="1">
                <a:solidFill>
                  <a:srgbClr val="0000FF"/>
                </a:solidFill>
                <a:latin typeface="微软雅黑" panose="020B0503020204020204" pitchFamily="34" charset="-122"/>
                <a:ea typeface="微软雅黑" panose="020B0503020204020204" pitchFamily="34" charset="-122"/>
                <a:sym typeface="+mn-ea"/>
              </a:rPr>
              <a:t>”</a:t>
            </a:r>
            <a:r>
              <a:rPr lang="zh-CN" altLang="zh-CN" sz="2400" b="1">
                <a:solidFill>
                  <a:srgbClr val="0000FF"/>
                </a:solidFill>
                <a:ea typeface="微软雅黑" panose="020B0503020204020204" pitchFamily="34" charset="-122"/>
                <a:sym typeface="+mn-ea"/>
              </a:rPr>
              <a:t>的迷梦中，</a:t>
            </a:r>
            <a:r>
              <a:rPr lang="zh-CN" altLang="en-US" sz="2400" b="1">
                <a:latin typeface="Arial" panose="020B0604020202020204" pitchFamily="34" charset="0"/>
                <a:ea typeface="微软雅黑" panose="020B0503020204020204" pitchFamily="34" charset="-122"/>
              </a:rPr>
              <a:t>变革意识</a:t>
            </a:r>
            <a:r>
              <a:rPr lang="zh-CN" altLang="en-US" sz="2400" b="1" smtClean="0">
                <a:latin typeface="Arial" panose="020B0604020202020204" pitchFamily="34" charset="0"/>
                <a:ea typeface="微软雅黑" panose="020B0503020204020204" pitchFamily="34" charset="-122"/>
              </a:rPr>
              <a:t>缺失。</a:t>
            </a:r>
            <a:endParaRPr lang="en-US" altLang="zh-CN" sz="2400" b="1">
              <a:latin typeface="Arial" panose="020B0604020202020204" pitchFamily="34" charset="0"/>
              <a:ea typeface="微软雅黑" panose="020B0503020204020204" pitchFamily="34" charset="-122"/>
            </a:endParaRPr>
          </a:p>
          <a:p>
            <a:r>
              <a:rPr lang="zh-CN" altLang="en-US" sz="2400" b="1">
                <a:latin typeface="Arial" panose="020B0604020202020204" pitchFamily="34" charset="0"/>
                <a:ea typeface="微软雅黑" panose="020B0503020204020204" pitchFamily="34" charset="-122"/>
              </a:rPr>
              <a:t>民众普遍麻木</a:t>
            </a:r>
            <a:r>
              <a:rPr lang="zh-CN" altLang="en-US" sz="2400" b="1" smtClean="0">
                <a:latin typeface="Arial" panose="020B0604020202020204" pitchFamily="34" charset="0"/>
                <a:ea typeface="微软雅黑" panose="020B0503020204020204" pitchFamily="34" charset="-122"/>
              </a:rPr>
              <a:t>，民族意识缺乏。</a:t>
            </a:r>
            <a:endParaRPr lang="zh-CN" altLang="en-US" sz="2400" b="1">
              <a:latin typeface="Arial" panose="020B0604020202020204" pitchFamily="34" charset="0"/>
              <a:ea typeface="微软雅黑" panose="020B0503020204020204" pitchFamily="34" charset="-122"/>
            </a:endParaRPr>
          </a:p>
        </p:txBody>
      </p:sp>
      <p:sp>
        <p:nvSpPr>
          <p:cNvPr id="7" name="文本框 99"/>
          <p:cNvSpPr txBox="1">
            <a:spLocks noChangeArrowheads="1"/>
          </p:cNvSpPr>
          <p:nvPr/>
        </p:nvSpPr>
        <p:spPr bwMode="auto">
          <a:xfrm>
            <a:off x="70485" y="1035050"/>
            <a:ext cx="9001760" cy="3969385"/>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2800" b="1">
                <a:solidFill>
                  <a:srgbClr val="000000"/>
                </a:solidFill>
                <a:latin typeface="微软雅黑" panose="020B0503020204020204" pitchFamily="34" charset="-122"/>
                <a:ea typeface="微软雅黑" panose="020B0503020204020204" pitchFamily="34" charset="-122"/>
              </a:rPr>
              <a:t>(2019</a:t>
            </a:r>
            <a:r>
              <a:rPr lang="zh-CN" altLang="zh-CN" sz="2800" b="1">
                <a:solidFill>
                  <a:srgbClr val="000000"/>
                </a:solidFill>
                <a:latin typeface="微软雅黑" panose="020B0503020204020204" pitchFamily="34" charset="-122"/>
                <a:ea typeface="微软雅黑" panose="020B0503020204020204" pitchFamily="34" charset="-122"/>
              </a:rPr>
              <a:t>·甘肃二模·</a:t>
            </a:r>
            <a:r>
              <a:rPr lang="en-US" altLang="zh-CN" sz="2800" b="1">
                <a:solidFill>
                  <a:srgbClr val="000000"/>
                </a:solidFill>
                <a:latin typeface="微软雅黑" panose="020B0503020204020204" pitchFamily="34" charset="-122"/>
                <a:ea typeface="微软雅黑" panose="020B0503020204020204" pitchFamily="34" charset="-122"/>
              </a:rPr>
              <a:t>28)</a:t>
            </a:r>
            <a:r>
              <a:rPr lang="zh-CN" altLang="zh-CN" sz="2800" b="1">
                <a:solidFill>
                  <a:srgbClr val="000000"/>
                </a:solidFill>
                <a:latin typeface="微软雅黑" panose="020B0503020204020204" pitchFamily="34" charset="-122"/>
                <a:ea typeface="微软雅黑" panose="020B0503020204020204" pitchFamily="34" charset="-122"/>
              </a:rPr>
              <a:t>有学者认为：“林则徐在他有机会对抗敌人之前就被撤职一事，导致许多人认为战争的失败只是一桩历史的偶然事件。他们拒不承认中国在军事上的劣势和在政治上的衰退，这样他们便让自己继续沉睡了二十年。”这反映了</a:t>
            </a:r>
            <a:r>
              <a:rPr lang="en-US" altLang="zh-CN" sz="2800" b="1">
                <a:solidFill>
                  <a:srgbClr val="000000"/>
                </a:solidFill>
                <a:latin typeface="微软雅黑" panose="020B0503020204020204" pitchFamily="34" charset="-122"/>
                <a:ea typeface="微软雅黑" panose="020B0503020204020204" pitchFamily="34" charset="-122"/>
              </a:rPr>
              <a:t>(</a:t>
            </a:r>
            <a:r>
              <a:rPr lang="zh-CN" altLang="zh-CN" sz="2800" b="1">
                <a:solidFill>
                  <a:srgbClr val="000000"/>
                </a:solidFill>
                <a:latin typeface="微软雅黑" panose="020B0503020204020204" pitchFamily="34" charset="-122"/>
                <a:ea typeface="微软雅黑" panose="020B0503020204020204" pitchFamily="34" charset="-122"/>
              </a:rPr>
              <a:t>　　</a:t>
            </a:r>
            <a:r>
              <a:rPr lang="en-US" altLang="zh-CN" sz="2800" b="1">
                <a:solidFill>
                  <a:srgbClr val="000000"/>
                </a:solidFill>
                <a:latin typeface="微软雅黑" panose="020B0503020204020204" pitchFamily="34" charset="-122"/>
                <a:ea typeface="微软雅黑" panose="020B0503020204020204" pitchFamily="34" charset="-122"/>
              </a:rPr>
              <a:t>)</a:t>
            </a:r>
          </a:p>
          <a:p>
            <a:r>
              <a:rPr lang="en-US" altLang="zh-CN" sz="2800" b="1">
                <a:solidFill>
                  <a:srgbClr val="000000"/>
                </a:solidFill>
                <a:latin typeface="微软雅黑" panose="020B0503020204020204" pitchFamily="34" charset="-122"/>
                <a:ea typeface="微软雅黑" panose="020B0503020204020204" pitchFamily="34" charset="-122"/>
              </a:rPr>
              <a:t>A</a:t>
            </a:r>
            <a:r>
              <a:rPr lang="zh-CN" altLang="zh-CN" sz="2800" b="1">
                <a:solidFill>
                  <a:srgbClr val="000000"/>
                </a:solidFill>
                <a:latin typeface="微软雅黑" panose="020B0503020204020204" pitchFamily="34" charset="-122"/>
                <a:ea typeface="微软雅黑" panose="020B0503020204020204" pitchFamily="34" charset="-122"/>
              </a:rPr>
              <a:t>．革职林则徐导致中国在鸦片战争中战败</a:t>
            </a:r>
            <a:endParaRPr lang="en-US" altLang="zh-CN" sz="2800" b="1">
              <a:solidFill>
                <a:srgbClr val="000000"/>
              </a:solidFill>
              <a:latin typeface="微软雅黑" panose="020B0503020204020204" pitchFamily="34" charset="-122"/>
              <a:ea typeface="微软雅黑" panose="020B0503020204020204" pitchFamily="34" charset="-122"/>
            </a:endParaRPr>
          </a:p>
          <a:p>
            <a:r>
              <a:rPr lang="en-US" altLang="zh-CN" sz="2800" b="1">
                <a:solidFill>
                  <a:srgbClr val="000000"/>
                </a:solidFill>
                <a:latin typeface="微软雅黑" panose="020B0503020204020204" pitchFamily="34" charset="-122"/>
                <a:ea typeface="微软雅黑" panose="020B0503020204020204" pitchFamily="34" charset="-122"/>
              </a:rPr>
              <a:t>B</a:t>
            </a:r>
            <a:r>
              <a:rPr lang="zh-CN" altLang="zh-CN" sz="2800" b="1">
                <a:solidFill>
                  <a:srgbClr val="000000"/>
                </a:solidFill>
                <a:latin typeface="微软雅黑" panose="020B0503020204020204" pitchFamily="34" charset="-122"/>
                <a:ea typeface="微软雅黑" panose="020B0503020204020204" pitchFamily="34" charset="-122"/>
              </a:rPr>
              <a:t>．鸦片战争尚未真正惊醒沉睡中的中国人</a:t>
            </a:r>
            <a:endParaRPr lang="en-US" altLang="zh-CN" sz="2800" b="1">
              <a:solidFill>
                <a:srgbClr val="000000"/>
              </a:solidFill>
              <a:latin typeface="微软雅黑" panose="020B0503020204020204" pitchFamily="34" charset="-122"/>
              <a:ea typeface="微软雅黑" panose="020B0503020204020204" pitchFamily="34" charset="-122"/>
            </a:endParaRPr>
          </a:p>
          <a:p>
            <a:r>
              <a:rPr lang="en-US" altLang="zh-CN" sz="2800" b="1">
                <a:solidFill>
                  <a:srgbClr val="000000"/>
                </a:solidFill>
                <a:latin typeface="微软雅黑" panose="020B0503020204020204" pitchFamily="34" charset="-122"/>
                <a:ea typeface="微软雅黑" panose="020B0503020204020204" pitchFamily="34" charset="-122"/>
              </a:rPr>
              <a:t>C</a:t>
            </a:r>
            <a:r>
              <a:rPr lang="zh-CN" altLang="zh-CN" sz="2800" b="1">
                <a:solidFill>
                  <a:srgbClr val="000000"/>
                </a:solidFill>
                <a:latin typeface="微软雅黑" panose="020B0503020204020204" pitchFamily="34" charset="-122"/>
                <a:ea typeface="微软雅黑" panose="020B0503020204020204" pitchFamily="34" charset="-122"/>
              </a:rPr>
              <a:t>．鸦片战争对中国起到了一定的震慑作用</a:t>
            </a:r>
            <a:endParaRPr lang="en-US" altLang="zh-CN" sz="2800" b="1">
              <a:solidFill>
                <a:srgbClr val="000000"/>
              </a:solidFill>
              <a:latin typeface="微软雅黑" panose="020B0503020204020204" pitchFamily="34" charset="-122"/>
              <a:ea typeface="微软雅黑" panose="020B0503020204020204" pitchFamily="34" charset="-122"/>
            </a:endParaRPr>
          </a:p>
          <a:p>
            <a:r>
              <a:rPr lang="en-US" altLang="zh-CN" sz="2800" b="1">
                <a:solidFill>
                  <a:srgbClr val="000000"/>
                </a:solidFill>
                <a:latin typeface="微软雅黑" panose="020B0503020204020204" pitchFamily="34" charset="-122"/>
                <a:ea typeface="微软雅黑" panose="020B0503020204020204" pitchFamily="34" charset="-122"/>
              </a:rPr>
              <a:t>D</a:t>
            </a:r>
            <a:r>
              <a:rPr lang="zh-CN" altLang="zh-CN" sz="2800" b="1">
                <a:solidFill>
                  <a:srgbClr val="000000"/>
                </a:solidFill>
                <a:latin typeface="微软雅黑" panose="020B0503020204020204" pitchFamily="34" charset="-122"/>
                <a:ea typeface="微软雅黑" panose="020B0503020204020204" pitchFamily="34" charset="-122"/>
              </a:rPr>
              <a:t>．中国较西方在军事与政治方面优势明显</a:t>
            </a:r>
            <a:endParaRPr lang="zh-CN" altLang="en-US" sz="2800" b="1">
              <a:solidFill>
                <a:srgbClr val="000000"/>
              </a:solidFill>
              <a:latin typeface="微软雅黑" panose="020B0503020204020204" pitchFamily="34" charset="-122"/>
              <a:ea typeface="微软雅黑" panose="020B0503020204020204" pitchFamily="34" charset="-122"/>
            </a:endParaRPr>
          </a:p>
        </p:txBody>
      </p:sp>
      <p:sp>
        <p:nvSpPr>
          <p:cNvPr id="8" name="文本框 1"/>
          <p:cNvSpPr txBox="1">
            <a:spLocks noChangeArrowheads="1"/>
          </p:cNvSpPr>
          <p:nvPr/>
        </p:nvSpPr>
        <p:spPr bwMode="auto">
          <a:xfrm>
            <a:off x="7397333" y="2864424"/>
            <a:ext cx="938077"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8800">
                <a:solidFill>
                  <a:srgbClr val="0000FF"/>
                </a:solidFill>
                <a:latin typeface="Times New Roman" panose="02020603050405020304" pitchFamily="18" charset="0"/>
                <a:sym typeface="微软雅黑" panose="020B0503020204020204" pitchFamily="3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71450" y="187325"/>
            <a:ext cx="8737600" cy="5507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3200" b="1">
                <a:solidFill>
                  <a:srgbClr val="FF0000"/>
                </a:solidFill>
                <a:latin typeface="Arial" panose="020B0604020202020204" pitchFamily="34" charset="0"/>
                <a:ea typeface="微软雅黑" panose="020B0503020204020204" pitchFamily="34" charset="-122"/>
                <a:sym typeface="微软雅黑" panose="020B0503020204020204" pitchFamily="34" charset="-122"/>
              </a:rPr>
              <a:t>问题探究四：</a:t>
            </a:r>
            <a:r>
              <a:rPr lang="zh-CN" altLang="en-US" sz="2400" b="1">
                <a:solidFill>
                  <a:srgbClr val="0000FF"/>
                </a:solidFill>
                <a:latin typeface="Arial" panose="020B0604020202020204" pitchFamily="34" charset="0"/>
                <a:ea typeface="微软雅黑" panose="020B0503020204020204" pitchFamily="34" charset="-122"/>
                <a:sym typeface="微软雅黑" panose="020B0503020204020204" pitchFamily="34" charset="-122"/>
              </a:rPr>
              <a:t>天朝的崩溃、社会的转型</a:t>
            </a:r>
            <a:r>
              <a:rPr lang="zh-CN" altLang="en-US" sz="2400" b="1">
                <a:solidFill>
                  <a:srgbClr val="FF0000"/>
                </a:solidFill>
                <a:latin typeface="Arial" panose="020B0604020202020204" pitchFamily="34" charset="0"/>
                <a:ea typeface="微软雅黑" panose="020B0503020204020204" pitchFamily="34" charset="-122"/>
                <a:sym typeface="微软雅黑" panose="020B0503020204020204" pitchFamily="34" charset="-122"/>
              </a:rPr>
              <a:t>——鸦片战争的影响</a:t>
            </a:r>
            <a:endParaRPr lang="zh-CN" altLang="en-US" sz="2400" b="1">
              <a:latin typeface="Arial" panose="020B0604020202020204" pitchFamily="34" charset="0"/>
              <a:ea typeface="微软雅黑" panose="020B0503020204020204" pitchFamily="34" charset="-122"/>
            </a:endParaRPr>
          </a:p>
          <a:p>
            <a:r>
              <a:rPr lang="zh-CN" altLang="en-US" sz="3200" b="1">
                <a:latin typeface="Arial" panose="020B0604020202020204" pitchFamily="34" charset="0"/>
                <a:ea typeface="微软雅黑" panose="020B0503020204020204" pitchFamily="34" charset="-122"/>
                <a:sym typeface="微软雅黑" panose="020B0503020204020204" pitchFamily="34" charset="-122"/>
              </a:rPr>
              <a:t>材料　就一般而言,历史事件随着时光流逝而意义日减。鸦片战争则不然。它是中国历史的转折,提出了中国必须近代化的历史使命①。中国的近代化一日未完成,鸦片战争的意义就一分不会减。生活在这一尚未近代化区域中的人们,体会现实,探索问题,免不了联系到那次灾难性的战争②。屈辱、仇恨、自卑、希望……种种情绪交织,民族感情油然而生③。</a:t>
            </a:r>
            <a:endParaRPr lang="zh-CN" altLang="en-US" sz="3200" b="1">
              <a:latin typeface="Arial" panose="020B0604020202020204" pitchFamily="34" charset="0"/>
              <a:ea typeface="微软雅黑" panose="020B0503020204020204" pitchFamily="34" charset="-122"/>
            </a:endParaRPr>
          </a:p>
          <a:p>
            <a:r>
              <a:rPr lang="zh-CN" altLang="en-US" sz="3200" b="1">
                <a:latin typeface="Arial" panose="020B0604020202020204" pitchFamily="34" charset="0"/>
                <a:ea typeface="微软雅黑" panose="020B0503020204020204" pitchFamily="34" charset="-122"/>
                <a:sym typeface="微软雅黑" panose="020B0503020204020204" pitchFamily="34" charset="-122"/>
              </a:rPr>
              <a:t>                              </a:t>
            </a:r>
            <a:r>
              <a:rPr lang="zh-CN" altLang="en-US" sz="3200" b="1" smtClean="0">
                <a:latin typeface="Arial" panose="020B0604020202020204" pitchFamily="34" charset="0"/>
                <a:ea typeface="微软雅黑" panose="020B0503020204020204" pitchFamily="34" charset="-122"/>
                <a:sym typeface="微软雅黑" panose="020B0503020204020204" pitchFamily="34" charset="-122"/>
              </a:rPr>
              <a:t> </a:t>
            </a:r>
            <a:r>
              <a:rPr lang="zh-CN" altLang="en-US" sz="3200" b="1">
                <a:latin typeface="Arial" panose="020B0604020202020204" pitchFamily="34" charset="0"/>
                <a:ea typeface="微软雅黑" panose="020B0503020204020204" pitchFamily="34" charset="-122"/>
                <a:sym typeface="微软雅黑" panose="020B0503020204020204" pitchFamily="34" charset="-122"/>
              </a:rPr>
              <a:t>——茅海建《天朝的崩溃》</a:t>
            </a:r>
            <a:endParaRPr lang="zh-CN" altLang="en-US" sz="3200" b="1">
              <a:latin typeface="Arial" panose="020B0604020202020204" pitchFamily="34" charset="0"/>
              <a:ea typeface="微软雅黑" panose="020B0503020204020204" pitchFamily="34" charset="-122"/>
            </a:endParaRPr>
          </a:p>
          <a:p>
            <a:r>
              <a:rPr lang="zh-CN" altLang="en-US" sz="3200" b="1">
                <a:latin typeface="Arial" panose="020B0604020202020204" pitchFamily="34" charset="0"/>
                <a:ea typeface="微软雅黑" panose="020B0503020204020204" pitchFamily="34" charset="-122"/>
                <a:sym typeface="微软雅黑" panose="020B0503020204020204" pitchFamily="34" charset="-122"/>
              </a:rPr>
              <a:t>【问题】 根据材料概括鸦片战争对中国的影响。</a:t>
            </a:r>
            <a:endParaRPr lang="zh-CN" altLang="en-US" sz="3200" b="1">
              <a:latin typeface="Arial" panose="020B0604020202020204" pitchFamily="34" charset="0"/>
              <a:ea typeface="微软雅黑" panose="020B0503020204020204" pitchFamily="34" charset="-122"/>
            </a:endParaRPr>
          </a:p>
        </p:txBody>
      </p:sp>
      <p:sp>
        <p:nvSpPr>
          <p:cNvPr id="3" name="Text Box 7"/>
          <p:cNvSpPr txBox="1"/>
          <p:nvPr/>
        </p:nvSpPr>
        <p:spPr>
          <a:xfrm>
            <a:off x="161290" y="789933"/>
            <a:ext cx="8821421" cy="3965575"/>
          </a:xfrm>
          <a:prstGeom prst="rect">
            <a:avLst/>
          </a:prstGeom>
          <a:solidFill>
            <a:schemeClr val="accent1">
              <a:lumMod val="20000"/>
              <a:lumOff val="80000"/>
            </a:schemeClr>
          </a:solidFill>
          <a:ln w="22225">
            <a:noFill/>
          </a:ln>
        </p:spPr>
        <p:txBody>
          <a:bodyPr lIns="90000" tIns="46800" rIns="90000" bIns="46800">
            <a:spAutoFit/>
            <a:scene3d>
              <a:camera prst="orthographicFront"/>
              <a:lightRig rig="threePt" dir="t"/>
            </a:scene3d>
          </a:bodyPr>
          <a:lstStyle/>
          <a:p>
            <a:pPr fontAlgn="auto">
              <a:lnSpc>
                <a:spcPct val="105000"/>
              </a:lnSpc>
            </a:pP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2400" b="1" noProof="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政治上</a:t>
            </a:r>
            <a:r>
              <a:rPr lang="zh-CN" altLang="en-US" sz="2400" b="1" noProof="1" smtClean="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领土</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主权遭到破坏</a:t>
            </a:r>
            <a:r>
              <a:rPr lang="zh-CN" altLang="en-US"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，开始</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沦为半殖民地半封建社会，</a:t>
            </a:r>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中国人民肩负起反对外国资本主义侵略和反对本国封建统治的双重革命任务，</a:t>
            </a:r>
            <a:r>
              <a:rPr lang="zh-CN" altLang="en-US" sz="2400" b="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中国革命进入</a:t>
            </a:r>
            <a:r>
              <a:rPr lang="zh-CN" altLang="en-US"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旧民主主义革命时期，中国近代史由此开端</a:t>
            </a:r>
            <a:r>
              <a:rPr lang="en-US" altLang="zh-CN" sz="24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05000"/>
              </a:lnSpc>
            </a:pP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经济上：</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自然经济逐步解体，中国开始被卷入资本主义世界市场，客观上促进了中国商品经济的发展；</a:t>
            </a:r>
          </a:p>
          <a:p>
            <a:pPr fontAlgn="auto">
              <a:lnSpc>
                <a:spcPct val="105000"/>
              </a:lnSpc>
            </a:pP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思想文化：</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一部分先进的知识分子开始抛弃陈腐观念，</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注目世界探索新知</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，掀起了一股“向西方学习”的新思潮；</a:t>
            </a:r>
          </a:p>
          <a:p>
            <a:pPr fontAlgn="auto">
              <a:lnSpc>
                <a:spcPct val="105000"/>
              </a:lnSpc>
            </a:pP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总体上：</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促使中国</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被迫</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向近代社会转型，</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客观</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上促进了中国的近代化进程。</a:t>
            </a:r>
            <a:endPar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 Box 3"/>
          <p:cNvSpPr txBox="1"/>
          <p:nvPr/>
        </p:nvSpPr>
        <p:spPr>
          <a:xfrm>
            <a:off x="161205" y="795655"/>
            <a:ext cx="8865373" cy="5631180"/>
          </a:xfrm>
          <a:prstGeom prst="rect">
            <a:avLst/>
          </a:prstGeom>
          <a:solidFill>
            <a:schemeClr val="accent1">
              <a:lumMod val="20000"/>
              <a:lumOff val="80000"/>
            </a:schemeClr>
          </a:solidFill>
          <a:ln w="9525">
            <a:noFill/>
          </a:ln>
        </p:spPr>
        <p:txBody>
          <a:bodyPr>
            <a:spAutoFit/>
            <a:scene3d>
              <a:camera prst="orthographicFront"/>
              <a:lightRig rig="threePt" dir="t"/>
            </a:scene3d>
          </a:bodyPr>
          <a:lstStyle/>
          <a:p>
            <a:pPr defTabSz="685800" fontAlgn="auto"/>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(2017·</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海南卷</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在中国历史上</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人们习惯以“夷”称呼西方国家。然而</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徐继畬</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瀛寰志略</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》(1848</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对西方各国的称谓是“外国”“英吉利”“葡萄牙”等</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很少称“夷”。同治初年</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清廷下旨不再以“夷”称呼西方各国。这反映了</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p>
          <a:p>
            <a:pPr defTabSz="685800" fontAlgn="auto"/>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中国半殖民地社会形成	</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天朝观念已被摒弃</a:t>
            </a:r>
          </a:p>
          <a:p>
            <a:pPr defTabSz="685800" fontAlgn="auto"/>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清朝政府接受国际惯例	 </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洋务运动成为共识</a:t>
            </a:r>
          </a:p>
          <a:p>
            <a:pPr defTabSz="685800" fontAlgn="auto"/>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(2019</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·山西大学附中高三二轮复习诊断·</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28)</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马克思在</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1850</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年指出，英国的入侵将中国“带到一场必将对文明产生极其重要结果的社会变革的前夕。”“当我们的欧洲反动分子不久的将来在亚洲逃难，最后到达万里长城……他们说不定会看见上面写着‘中华共和国——自由，平等，博爱’。”由此可知</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685800" fontAlgn="auto"/>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．马克思准确预见了太平天国运动的爆发</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685800" fontAlgn="auto"/>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．马克思认为中国的工业革命不可避免</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685800" fontAlgn="auto"/>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．新民主主义革命的胜利具有必然性</a:t>
            </a:r>
            <a:endPar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685800" fontAlgn="auto"/>
            <a:r>
              <a:rPr lang="en-US"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D</a:t>
            </a:r>
            <a:r>
              <a:rPr lang="zh-CN" alt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．中国已经成为了世界历史的一部分</a:t>
            </a:r>
            <a:endPar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a:spLocks noChangeArrowheads="1"/>
          </p:cNvSpPr>
          <p:nvPr/>
        </p:nvSpPr>
        <p:spPr bwMode="auto">
          <a:xfrm>
            <a:off x="7342902" y="1744663"/>
            <a:ext cx="1220206"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8800">
                <a:solidFill>
                  <a:srgbClr val="FF0000"/>
                </a:solidFill>
                <a:latin typeface="Times New Roman" panose="02020603050405020304" pitchFamily="18" charset="0"/>
                <a:sym typeface="微软雅黑" panose="020B0503020204020204" pitchFamily="34" charset="-122"/>
              </a:rPr>
              <a:t>C </a:t>
            </a:r>
          </a:p>
        </p:txBody>
      </p:sp>
      <p:sp>
        <p:nvSpPr>
          <p:cNvPr id="6" name="文本框 1"/>
          <p:cNvSpPr txBox="1">
            <a:spLocks noChangeArrowheads="1"/>
          </p:cNvSpPr>
          <p:nvPr/>
        </p:nvSpPr>
        <p:spPr bwMode="auto">
          <a:xfrm>
            <a:off x="7365365" y="4866958"/>
            <a:ext cx="107433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66700" indent="-2667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9600" b="1">
                <a:solidFill>
                  <a:srgbClr val="FF0000"/>
                </a:solidFill>
                <a:latin typeface="Times New Roman" panose="02020603050405020304" pitchFamily="18" charset="0"/>
                <a:sym typeface="微软雅黑" panose="020B0503020204020204" pitchFamily="3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 y="159386"/>
            <a:ext cx="9052322"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80000"/>
              </a:lnSpc>
              <a:spcBef>
                <a:spcPct val="50000"/>
              </a:spcBef>
            </a:pPr>
            <a:r>
              <a:rPr lang="zh-CN" altLang="en-US" sz="2800" b="1">
                <a:solidFill>
                  <a:srgbClr val="FF0000"/>
                </a:solidFill>
                <a:latin typeface="微软雅黑" panose="020B0503020204020204" pitchFamily="34" charset="-122"/>
                <a:ea typeface="微软雅黑" panose="020B0503020204020204" pitchFamily="34" charset="-122"/>
              </a:rPr>
              <a:t>《南京条约》签订后，英国的梦想实现了吗？</a:t>
            </a:r>
            <a:endParaRPr lang="en-US" altLang="zh-CN" sz="2800" b="1">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a:spLocks noChangeArrowheads="1"/>
          </p:cNvSpPr>
          <p:nvPr/>
        </p:nvSpPr>
        <p:spPr bwMode="auto">
          <a:xfrm>
            <a:off x="0" y="913130"/>
            <a:ext cx="5184775" cy="4154170"/>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2400" b="1">
                <a:latin typeface="Arial" panose="020B0604020202020204" pitchFamily="34" charset="0"/>
                <a:ea typeface="微软雅黑" panose="020B0503020204020204" pitchFamily="34" charset="-122"/>
              </a:rPr>
              <a:t>额尔金在日记里说道：</a:t>
            </a:r>
            <a:r>
              <a:rPr lang="en-US" altLang="zh-CN" sz="2400" b="1">
                <a:latin typeface="微软雅黑" panose="020B0503020204020204" pitchFamily="34" charset="-122"/>
                <a:ea typeface="微软雅黑" panose="020B0503020204020204" pitchFamily="34" charset="-122"/>
              </a:rPr>
              <a:t>“</a:t>
            </a:r>
            <a:r>
              <a:rPr lang="zh-CN" altLang="en-US" sz="2400" b="1">
                <a:latin typeface="Arial" panose="020B0604020202020204" pitchFamily="34" charset="0"/>
                <a:ea typeface="微软雅黑" panose="020B0503020204020204" pitchFamily="34" charset="-122"/>
              </a:rPr>
              <a:t>我们争论了很久，到底怎么做才能达到所期望的效果？如果说要焚灭皇宫，烧毁紫禁城，这样做无疑会把清政府留守北京的最后一批官员给吓跑。如果他们都跑了，那么我们该找谁谈判呢？又该找谁交涉、签订条约呢？所以摆在我眼前争议最少的选择，就是烧毁那座皇帝最喜爱的圆明园。</a:t>
            </a:r>
            <a:r>
              <a:rPr lang="en-US" altLang="zh-CN" sz="2400" b="1">
                <a:latin typeface="微软雅黑" panose="020B0503020204020204" pitchFamily="34" charset="-122"/>
                <a:ea typeface="微软雅黑" panose="020B0503020204020204" pitchFamily="34" charset="-122"/>
              </a:rPr>
              <a:t>”</a:t>
            </a:r>
            <a:endParaRPr lang="en-US" altLang="zh-CN" sz="2400" b="1">
              <a:latin typeface="Arial" panose="020B0604020202020204" pitchFamily="34" charset="0"/>
              <a:ea typeface="微软雅黑" panose="020B0503020204020204" pitchFamily="34" charset="-122"/>
            </a:endParaRPr>
          </a:p>
          <a:p>
            <a:endParaRPr lang="zh-CN" altLang="en-US" sz="2400" b="1">
              <a:latin typeface="Arial" panose="020B0604020202020204" pitchFamily="34" charset="0"/>
              <a:ea typeface="微软雅黑" panose="020B0503020204020204" pitchFamily="34" charset="-122"/>
            </a:endParaRPr>
          </a:p>
          <a:p>
            <a:r>
              <a:rPr lang="zh-CN" altLang="en-US" sz="2400" b="1">
                <a:solidFill>
                  <a:srgbClr val="FF0000"/>
                </a:solidFill>
                <a:latin typeface="Arial" panose="020B0604020202020204" pitchFamily="34" charset="0"/>
                <a:ea typeface="微软雅黑" panose="020B0503020204020204" pitchFamily="34" charset="-122"/>
              </a:rPr>
              <a:t>如何解读该则史料？</a:t>
            </a:r>
          </a:p>
        </p:txBody>
      </p:sp>
      <p:grpSp>
        <p:nvGrpSpPr>
          <p:cNvPr id="4" name="Group 5"/>
          <p:cNvGrpSpPr/>
          <p:nvPr/>
        </p:nvGrpSpPr>
        <p:grpSpPr>
          <a:xfrm rot="192793">
            <a:off x="5138336" y="526855"/>
            <a:ext cx="3946820" cy="6033135"/>
            <a:chOff x="2738" y="-138"/>
            <a:chExt cx="3229" cy="4350"/>
          </a:xfrm>
        </p:grpSpPr>
        <p:pic>
          <p:nvPicPr>
            <p:cNvPr id="5" name="Picture 6" descr="图片1"/>
            <p:cNvPicPr>
              <a:picLocks noChangeAspect="1" noChangeArrowheads="1"/>
            </p:cNvPicPr>
            <p:nvPr/>
          </p:nvPicPr>
          <p:blipFill>
            <a:blip r:embed="rId2" cstate="print">
              <a:grayscl/>
              <a:extLst>
                <a:ext uri="{28A0092B-C50C-407E-A947-70E740481C1C}">
                  <a14:useLocalDpi xmlns="" xmlns:a14="http://schemas.microsoft.com/office/drawing/2010/main" val="0"/>
                </a:ext>
              </a:extLst>
            </a:blip>
            <a:stretch>
              <a:fillRect/>
            </a:stretch>
          </p:blipFill>
          <p:spPr bwMode="auto">
            <a:xfrm>
              <a:off x="2738" y="-138"/>
              <a:ext cx="3229" cy="4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4808" y="3298"/>
              <a:ext cx="642" cy="767"/>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zh-CN" sz="2400">
                  <a:latin typeface="Arial" panose="020B0604020202020204" pitchFamily="34" charset="0"/>
                </a:rPr>
                <a:t>1246 </a:t>
              </a:r>
            </a:p>
          </p:txBody>
        </p:sp>
        <p:sp>
          <p:nvSpPr>
            <p:cNvPr id="7" name="Rectangle 8"/>
            <p:cNvSpPr>
              <a:spLocks noChangeArrowheads="1"/>
            </p:cNvSpPr>
            <p:nvPr/>
          </p:nvSpPr>
          <p:spPr bwMode="auto">
            <a:xfrm>
              <a:off x="3898" y="3143"/>
              <a:ext cx="907" cy="868"/>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000">
                  <a:latin typeface="黑体" panose="02010609060101010101" pitchFamily="49" charset="-122"/>
                  <a:ea typeface="黑体" panose="02010609060101010101" pitchFamily="49" charset="-122"/>
                </a:rPr>
                <a:t>人均</a:t>
              </a:r>
              <a:r>
                <a:rPr lang="en-US" altLang="zh-CN" sz="2000">
                  <a:latin typeface="黑体" panose="02010609060101010101" pitchFamily="49" charset="-122"/>
                  <a:ea typeface="黑体" panose="02010609060101010101" pitchFamily="49" charset="-122"/>
                </a:rPr>
                <a:t>934.5</a:t>
              </a:r>
              <a:r>
                <a:rPr lang="zh-CN" altLang="en-US" sz="2000">
                  <a:latin typeface="黑体" panose="02010609060101010101" pitchFamily="49" charset="-122"/>
                  <a:ea typeface="黑体" panose="02010609060101010101" pitchFamily="49" charset="-122"/>
                </a:rPr>
                <a:t>便士 </a:t>
              </a:r>
            </a:p>
          </p:txBody>
        </p:sp>
        <p:sp>
          <p:nvSpPr>
            <p:cNvPr id="8" name="Rectangle 9"/>
            <p:cNvSpPr>
              <a:spLocks noChangeArrowheads="1"/>
            </p:cNvSpPr>
            <p:nvPr/>
          </p:nvSpPr>
          <p:spPr bwMode="auto">
            <a:xfrm>
              <a:off x="3266" y="3203"/>
              <a:ext cx="635" cy="86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zh-CN" sz="2400">
                  <a:latin typeface="黑体" panose="02010609060101010101" pitchFamily="49" charset="-122"/>
                  <a:ea typeface="黑体" panose="02010609060101010101" pitchFamily="49" charset="-122"/>
                </a:rPr>
                <a:t>1.46</a:t>
              </a:r>
              <a:r>
                <a:rPr lang="zh-CN" altLang="en-US" sz="2400">
                  <a:latin typeface="黑体" panose="02010609060101010101" pitchFamily="49" charset="-122"/>
                  <a:ea typeface="黑体" panose="02010609060101010101" pitchFamily="49" charset="-122"/>
                </a:rPr>
                <a:t>万人 </a:t>
              </a:r>
            </a:p>
          </p:txBody>
        </p:sp>
        <p:sp>
          <p:nvSpPr>
            <p:cNvPr id="9" name="Rectangle 10"/>
            <p:cNvSpPr>
              <a:spLocks noChangeArrowheads="1"/>
            </p:cNvSpPr>
            <p:nvPr/>
          </p:nvSpPr>
          <p:spPr bwMode="auto">
            <a:xfrm>
              <a:off x="2934" y="3123"/>
              <a:ext cx="341" cy="1089"/>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000">
                  <a:latin typeface="Arial" panose="020B0604020202020204" pitchFamily="34" charset="0"/>
                </a:rPr>
                <a:t>洪都拉斯 </a:t>
              </a:r>
            </a:p>
          </p:txBody>
        </p:sp>
        <p:sp>
          <p:nvSpPr>
            <p:cNvPr id="10" name="Rectangle 11"/>
            <p:cNvSpPr>
              <a:spLocks noChangeArrowheads="1"/>
            </p:cNvSpPr>
            <p:nvPr/>
          </p:nvSpPr>
          <p:spPr bwMode="auto">
            <a:xfrm>
              <a:off x="4808" y="2387"/>
              <a:ext cx="642" cy="589"/>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zh-CN" sz="2400">
                  <a:latin typeface="Arial" panose="020B0604020202020204" pitchFamily="34" charset="0"/>
                </a:rPr>
                <a:t>1 </a:t>
              </a:r>
            </a:p>
          </p:txBody>
        </p:sp>
        <p:sp>
          <p:nvSpPr>
            <p:cNvPr id="11" name="Rectangle 12"/>
            <p:cNvSpPr>
              <a:spLocks noChangeArrowheads="1"/>
            </p:cNvSpPr>
            <p:nvPr/>
          </p:nvSpPr>
          <p:spPr bwMode="auto">
            <a:xfrm>
              <a:off x="3901" y="2387"/>
              <a:ext cx="975" cy="780"/>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000">
                  <a:latin typeface="黑体" panose="02010609060101010101" pitchFamily="49" charset="-122"/>
                  <a:ea typeface="黑体" panose="02010609060101010101" pitchFamily="49" charset="-122"/>
                </a:rPr>
                <a:t>人均</a:t>
              </a:r>
              <a:r>
                <a:rPr lang="en-US" altLang="zh-CN" sz="2000">
                  <a:latin typeface="黑体" panose="02010609060101010101" pitchFamily="49" charset="-122"/>
                  <a:ea typeface="黑体" panose="02010609060101010101" pitchFamily="49" charset="-122"/>
                </a:rPr>
                <a:t>0.75</a:t>
              </a:r>
              <a:r>
                <a:rPr lang="zh-CN" altLang="en-US" sz="2000">
                  <a:latin typeface="黑体" panose="02010609060101010101" pitchFamily="49" charset="-122"/>
                  <a:ea typeface="黑体" panose="02010609060101010101" pitchFamily="49" charset="-122"/>
                </a:rPr>
                <a:t>便士 </a:t>
              </a:r>
            </a:p>
          </p:txBody>
        </p:sp>
        <p:sp>
          <p:nvSpPr>
            <p:cNvPr id="12" name="Rectangle 13"/>
            <p:cNvSpPr>
              <a:spLocks noChangeArrowheads="1"/>
            </p:cNvSpPr>
            <p:nvPr/>
          </p:nvSpPr>
          <p:spPr bwMode="auto">
            <a:xfrm>
              <a:off x="3266" y="2387"/>
              <a:ext cx="635" cy="589"/>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zh-CN" sz="2400">
                  <a:latin typeface="黑体" panose="02010609060101010101" pitchFamily="49" charset="-122"/>
                  <a:ea typeface="黑体" panose="02010609060101010101" pitchFamily="49" charset="-122"/>
                </a:rPr>
                <a:t>3.6</a:t>
              </a:r>
              <a:r>
                <a:rPr lang="zh-CN" altLang="en-US" sz="2400">
                  <a:latin typeface="黑体" panose="02010609060101010101" pitchFamily="49" charset="-122"/>
                  <a:ea typeface="黑体" panose="02010609060101010101" pitchFamily="49" charset="-122"/>
                </a:rPr>
                <a:t>亿人</a:t>
              </a:r>
            </a:p>
          </p:txBody>
        </p:sp>
        <p:sp>
          <p:nvSpPr>
            <p:cNvPr id="13" name="Rectangle 14"/>
            <p:cNvSpPr>
              <a:spLocks noChangeArrowheads="1"/>
            </p:cNvSpPr>
            <p:nvPr/>
          </p:nvSpPr>
          <p:spPr bwMode="auto">
            <a:xfrm>
              <a:off x="2925" y="2387"/>
              <a:ext cx="341" cy="589"/>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400">
                  <a:latin typeface="Arial" panose="020B0604020202020204" pitchFamily="34" charset="0"/>
                </a:rPr>
                <a:t>中国 </a:t>
              </a:r>
            </a:p>
          </p:txBody>
        </p:sp>
        <p:sp>
          <p:nvSpPr>
            <p:cNvPr id="14" name="Rectangle 15"/>
            <p:cNvSpPr>
              <a:spLocks noChangeArrowheads="1"/>
            </p:cNvSpPr>
            <p:nvPr/>
          </p:nvSpPr>
          <p:spPr bwMode="auto">
            <a:xfrm>
              <a:off x="4808" y="1525"/>
              <a:ext cx="642" cy="86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400">
                  <a:latin typeface="Arial" panose="020B0604020202020204" pitchFamily="34" charset="0"/>
                </a:rPr>
                <a:t>比例 </a:t>
              </a:r>
            </a:p>
          </p:txBody>
        </p:sp>
        <p:sp>
          <p:nvSpPr>
            <p:cNvPr id="15" name="Rectangle 16"/>
            <p:cNvSpPr>
              <a:spLocks noChangeArrowheads="1"/>
            </p:cNvSpPr>
            <p:nvPr/>
          </p:nvSpPr>
          <p:spPr bwMode="auto">
            <a:xfrm>
              <a:off x="3901" y="1525"/>
              <a:ext cx="907" cy="86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400">
                  <a:latin typeface="Arial" panose="020B0604020202020204" pitchFamily="34" charset="0"/>
                </a:rPr>
                <a:t>棉纺织品消费量 </a:t>
              </a:r>
            </a:p>
          </p:txBody>
        </p:sp>
        <p:sp>
          <p:nvSpPr>
            <p:cNvPr id="16" name="Rectangle 17"/>
            <p:cNvSpPr>
              <a:spLocks noChangeArrowheads="1"/>
            </p:cNvSpPr>
            <p:nvPr/>
          </p:nvSpPr>
          <p:spPr bwMode="auto">
            <a:xfrm>
              <a:off x="3266" y="1525"/>
              <a:ext cx="635" cy="86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400">
                  <a:latin typeface="Arial" panose="020B0604020202020204" pitchFamily="34" charset="0"/>
                </a:rPr>
                <a:t>人口 </a:t>
              </a:r>
            </a:p>
          </p:txBody>
        </p:sp>
        <p:sp>
          <p:nvSpPr>
            <p:cNvPr id="17" name="Rectangle 18"/>
            <p:cNvSpPr>
              <a:spLocks noChangeArrowheads="1"/>
            </p:cNvSpPr>
            <p:nvPr/>
          </p:nvSpPr>
          <p:spPr bwMode="auto">
            <a:xfrm>
              <a:off x="2925" y="1525"/>
              <a:ext cx="341" cy="862"/>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400">
                  <a:latin typeface="Arial" panose="020B0604020202020204" pitchFamily="34" charset="0"/>
                </a:rPr>
                <a:t>国名 </a:t>
              </a:r>
            </a:p>
          </p:txBody>
        </p:sp>
        <p:sp>
          <p:nvSpPr>
            <p:cNvPr id="18" name="Line 19"/>
            <p:cNvSpPr>
              <a:spLocks noChangeShapeType="1"/>
            </p:cNvSpPr>
            <p:nvPr/>
          </p:nvSpPr>
          <p:spPr bwMode="auto">
            <a:xfrm>
              <a:off x="2925" y="1525"/>
              <a:ext cx="2525" cy="0"/>
            </a:xfrm>
            <a:prstGeom prst="line">
              <a:avLst/>
            </a:prstGeom>
            <a:noFill/>
            <a:ln w="28575"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9" name="Line 20"/>
            <p:cNvSpPr>
              <a:spLocks noChangeShapeType="1"/>
            </p:cNvSpPr>
            <p:nvPr/>
          </p:nvSpPr>
          <p:spPr bwMode="auto">
            <a:xfrm>
              <a:off x="2925" y="2387"/>
              <a:ext cx="2525" cy="0"/>
            </a:xfrm>
            <a:prstGeom prst="line">
              <a:avLst/>
            </a:prstGeom>
            <a:noFill/>
            <a:ln w="1270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0" name="Line 21"/>
            <p:cNvSpPr>
              <a:spLocks noChangeShapeType="1"/>
            </p:cNvSpPr>
            <p:nvPr/>
          </p:nvSpPr>
          <p:spPr bwMode="auto">
            <a:xfrm>
              <a:off x="2975" y="3079"/>
              <a:ext cx="2525" cy="0"/>
            </a:xfrm>
            <a:prstGeom prst="line">
              <a:avLst/>
            </a:prstGeom>
            <a:noFill/>
            <a:ln w="1270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1" name="Line 22"/>
            <p:cNvSpPr>
              <a:spLocks noChangeShapeType="1"/>
            </p:cNvSpPr>
            <p:nvPr/>
          </p:nvSpPr>
          <p:spPr bwMode="auto">
            <a:xfrm>
              <a:off x="2925" y="4065"/>
              <a:ext cx="2525" cy="0"/>
            </a:xfrm>
            <a:prstGeom prst="line">
              <a:avLst/>
            </a:prstGeom>
            <a:noFill/>
            <a:ln w="28575"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2" name="Line 23"/>
            <p:cNvSpPr>
              <a:spLocks noChangeShapeType="1"/>
            </p:cNvSpPr>
            <p:nvPr/>
          </p:nvSpPr>
          <p:spPr bwMode="auto">
            <a:xfrm flipH="1">
              <a:off x="2925" y="1525"/>
              <a:ext cx="0" cy="2540"/>
            </a:xfrm>
            <a:prstGeom prst="line">
              <a:avLst/>
            </a:prstGeom>
            <a:noFill/>
            <a:ln w="28575"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3" name="Line 24"/>
            <p:cNvSpPr>
              <a:spLocks noChangeShapeType="1"/>
            </p:cNvSpPr>
            <p:nvPr/>
          </p:nvSpPr>
          <p:spPr bwMode="auto">
            <a:xfrm flipH="1">
              <a:off x="3266" y="1525"/>
              <a:ext cx="0" cy="2540"/>
            </a:xfrm>
            <a:prstGeom prst="line">
              <a:avLst/>
            </a:prstGeom>
            <a:noFill/>
            <a:ln w="1270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4" name="Line 25"/>
            <p:cNvSpPr>
              <a:spLocks noChangeShapeType="1"/>
            </p:cNvSpPr>
            <p:nvPr/>
          </p:nvSpPr>
          <p:spPr bwMode="auto">
            <a:xfrm flipH="1">
              <a:off x="3901" y="1525"/>
              <a:ext cx="0" cy="2540"/>
            </a:xfrm>
            <a:prstGeom prst="line">
              <a:avLst/>
            </a:prstGeom>
            <a:noFill/>
            <a:ln w="1270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5" name="Line 26"/>
            <p:cNvSpPr>
              <a:spLocks noChangeShapeType="1"/>
            </p:cNvSpPr>
            <p:nvPr/>
          </p:nvSpPr>
          <p:spPr bwMode="auto">
            <a:xfrm flipH="1">
              <a:off x="4810" y="1561"/>
              <a:ext cx="0" cy="2540"/>
            </a:xfrm>
            <a:prstGeom prst="line">
              <a:avLst/>
            </a:prstGeom>
            <a:noFill/>
            <a:ln w="1270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6" name="Line 27"/>
            <p:cNvSpPr>
              <a:spLocks noChangeShapeType="1"/>
            </p:cNvSpPr>
            <p:nvPr/>
          </p:nvSpPr>
          <p:spPr bwMode="auto">
            <a:xfrm flipH="1">
              <a:off x="5450" y="1525"/>
              <a:ext cx="0" cy="2540"/>
            </a:xfrm>
            <a:prstGeom prst="line">
              <a:avLst/>
            </a:prstGeom>
            <a:noFill/>
            <a:ln w="28575"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27" name="Rectangle 28"/>
            <p:cNvSpPr>
              <a:spLocks noChangeArrowheads="1"/>
            </p:cNvSpPr>
            <p:nvPr/>
          </p:nvSpPr>
          <p:spPr bwMode="auto">
            <a:xfrm>
              <a:off x="2925" y="1036"/>
              <a:ext cx="2540" cy="253"/>
            </a:xfrm>
            <a:prstGeom prst="rect">
              <a:avLst/>
            </a:prstGeom>
            <a:solidFill>
              <a:srgbClr val="C0C0C0">
                <a:alpha val="5999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endParaRPr lang="zh-CN" altLang="en-US"/>
            </a:p>
          </p:txBody>
        </p:sp>
        <p:sp>
          <p:nvSpPr>
            <p:cNvPr id="28" name="Text Box 29"/>
            <p:cNvSpPr txBox="1">
              <a:spLocks noChangeArrowheads="1"/>
            </p:cNvSpPr>
            <p:nvPr/>
          </p:nvSpPr>
          <p:spPr bwMode="auto">
            <a:xfrm>
              <a:off x="2971" y="845"/>
              <a:ext cx="2482" cy="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a:ea typeface="Courier New" panose="02070309020205020404" charset="0"/>
                  <a:cs typeface="Courier New" panose="02070309020205020404" charset="0"/>
                </a:rPr>
                <a:t>    </a:t>
              </a:r>
              <a:r>
                <a:rPr lang="en-US" altLang="zh-CN" sz="2000">
                  <a:ea typeface="Courier New" panose="02070309020205020404" charset="0"/>
                  <a:cs typeface="Courier New" panose="02070309020205020404" charset="0"/>
                </a:rPr>
                <a:t>1853</a:t>
              </a:r>
              <a:r>
                <a:rPr lang="zh-CN" altLang="en-US" sz="2000">
                  <a:ea typeface="Courier New" panose="02070309020205020404" charset="0"/>
                  <a:cs typeface="Courier New" panose="02070309020205020404" charset="0"/>
                </a:rPr>
                <a:t>年中国和洪都拉斯</a:t>
              </a:r>
            </a:p>
            <a:p>
              <a:pPr>
                <a:spcBef>
                  <a:spcPct val="50000"/>
                </a:spcBef>
              </a:pPr>
              <a:r>
                <a:rPr lang="zh-CN" altLang="en-US" sz="2000">
                  <a:ea typeface="Courier New" panose="02070309020205020404" charset="0"/>
                  <a:cs typeface="Courier New" panose="02070309020205020404" charset="0"/>
                </a:rPr>
                <a:t>     英国棉织品的消费量</a:t>
              </a:r>
              <a:r>
                <a:rPr lang="zh-CN" altLang="en-US">
                  <a:ea typeface="Courier New" panose="02070309020205020404" charset="0"/>
                  <a:cs typeface="Courier New" panose="02070309020205020404" charset="0"/>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0" y="0"/>
            <a:ext cx="908685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85000"/>
              </a:lnSpc>
            </a:pPr>
            <a:r>
              <a:rPr lang="en-US" altLang="zh-CN" sz="2800" b="1">
                <a:latin typeface="黑体" panose="02010609060101010101" pitchFamily="49" charset="-122"/>
                <a:ea typeface="黑体" panose="02010609060101010101" pitchFamily="49" charset="-122"/>
              </a:rPr>
              <a:t>2.</a:t>
            </a:r>
            <a:r>
              <a:rPr lang="zh-CN" altLang="zh-CN" sz="2800" b="1">
                <a:latin typeface="黑体" panose="02010609060101010101" pitchFamily="49" charset="-122"/>
                <a:ea typeface="黑体" panose="02010609060101010101" pitchFamily="49" charset="-122"/>
              </a:rPr>
              <a:t>第二次鸦片战争（</a:t>
            </a:r>
            <a:r>
              <a:rPr lang="en-US" altLang="zh-CN" sz="2800" b="1">
                <a:latin typeface="黑体" panose="02010609060101010101" pitchFamily="49" charset="-122"/>
                <a:ea typeface="黑体" panose="02010609060101010101" pitchFamily="49" charset="-122"/>
              </a:rPr>
              <a:t>1856-1860</a:t>
            </a:r>
            <a:r>
              <a:rPr lang="zh-CN" altLang="zh-CN" sz="2800" b="1">
                <a:latin typeface="黑体" panose="02010609060101010101" pitchFamily="49" charset="-122"/>
                <a:ea typeface="黑体" panose="02010609060101010101" pitchFamily="49" charset="-122"/>
              </a:rPr>
              <a:t>）</a:t>
            </a:r>
          </a:p>
          <a:p>
            <a:pPr>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a:t>
            </a:r>
            <a:r>
              <a:rPr lang="en-US" altLang="zh-CN" sz="2800" b="1">
                <a:latin typeface="黑体" panose="02010609060101010101" pitchFamily="49" charset="-122"/>
                <a:ea typeface="黑体" panose="02010609060101010101" pitchFamily="49" charset="-122"/>
                <a:sym typeface="微软雅黑" panose="020B0503020204020204" pitchFamily="34" charset="-122"/>
              </a:rPr>
              <a:t>1</a:t>
            </a:r>
            <a:r>
              <a:rPr lang="zh-CN" altLang="en-US" sz="2800" b="1">
                <a:latin typeface="黑体" panose="02010609060101010101" pitchFamily="49" charset="-122"/>
                <a:ea typeface="黑体" panose="02010609060101010101" pitchFamily="49" charset="-122"/>
                <a:sym typeface="微软雅黑" panose="020B0503020204020204" pitchFamily="34" charset="-122"/>
              </a:rPr>
              <a:t>）</a:t>
            </a:r>
            <a:r>
              <a:rPr lang="zh-CN" altLang="zh-CN" sz="2800" b="1">
                <a:latin typeface="黑体" panose="02010609060101010101" pitchFamily="49" charset="-122"/>
                <a:ea typeface="黑体" panose="02010609060101010101" pitchFamily="49" charset="-122"/>
              </a:rPr>
              <a:t>背景</a:t>
            </a:r>
            <a:endParaRPr lang="zh-CN" altLang="en-US" sz="2800" b="1">
              <a:latin typeface="黑体" panose="02010609060101010101" pitchFamily="49" charset="-122"/>
              <a:ea typeface="黑体" panose="02010609060101010101" pitchFamily="49" charset="-122"/>
            </a:endParaRPr>
          </a:p>
          <a:p>
            <a:pPr lvl="1">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①</a:t>
            </a:r>
            <a:r>
              <a:rPr lang="zh-CN" altLang="en-US" sz="2800" b="1">
                <a:latin typeface="黑体" panose="02010609060101010101" pitchFamily="49" charset="-122"/>
                <a:ea typeface="黑体" panose="02010609060101010101" pitchFamily="49" charset="-122"/>
              </a:rPr>
              <a:t>英法美不满足既得利益，提出修约要求，遭拒。</a:t>
            </a:r>
          </a:p>
          <a:p>
            <a:pPr lvl="1">
              <a:lnSpc>
                <a:spcPct val="85000"/>
              </a:lnSpc>
            </a:pPr>
            <a:r>
              <a:rPr lang="zh-CN" altLang="en-US" sz="2800" b="1" smtClean="0">
                <a:latin typeface="黑体" panose="02010609060101010101" pitchFamily="49" charset="-122"/>
                <a:ea typeface="黑体" panose="02010609060101010101" pitchFamily="49" charset="-122"/>
                <a:sym typeface="微软雅黑" panose="020B0503020204020204" pitchFamily="34" charset="-122"/>
              </a:rPr>
              <a:t>②</a:t>
            </a:r>
            <a:r>
              <a:rPr lang="zh-CN" altLang="en-US" sz="2800" b="1" smtClean="0">
                <a:solidFill>
                  <a:srgbClr val="FF0000"/>
                </a:solidFill>
                <a:latin typeface="黑体" panose="02010609060101010101" pitchFamily="49" charset="-122"/>
                <a:ea typeface="黑体" panose="02010609060101010101" pitchFamily="49" charset="-122"/>
              </a:rPr>
              <a:t>目的</a:t>
            </a:r>
            <a:r>
              <a:rPr lang="zh-CN" altLang="en-US" sz="2800" b="1">
                <a:solidFill>
                  <a:srgbClr val="FF0000"/>
                </a:solidFill>
                <a:latin typeface="黑体" panose="02010609060101010101" pitchFamily="49" charset="-122"/>
                <a:ea typeface="黑体" panose="02010609060101010101" pitchFamily="49" charset="-122"/>
              </a:rPr>
              <a:t>：进一步打开中国市场</a:t>
            </a:r>
            <a:r>
              <a:rPr lang="zh-CN" altLang="en-US" sz="2800" b="1">
                <a:latin typeface="黑体" panose="02010609060101010101" pitchFamily="49" charset="-122"/>
                <a:ea typeface="黑体" panose="02010609060101010101" pitchFamily="49" charset="-122"/>
              </a:rPr>
              <a:t>。</a:t>
            </a:r>
          </a:p>
          <a:p>
            <a:pPr lvl="1">
              <a:lnSpc>
                <a:spcPct val="85000"/>
              </a:lnSpc>
            </a:pPr>
            <a:r>
              <a:rPr lang="zh-CN" altLang="en-US" sz="2800" b="1">
                <a:ea typeface="黑体" panose="02010609060101010101" pitchFamily="49" charset="-122"/>
                <a:sym typeface="微软雅黑" panose="020B0503020204020204" pitchFamily="34" charset="-122"/>
              </a:rPr>
              <a:t>③</a:t>
            </a:r>
            <a:r>
              <a:rPr lang="zh-CN" altLang="en-US" sz="2800" b="1">
                <a:latin typeface="黑体" panose="02010609060101010101" pitchFamily="49" charset="-122"/>
                <a:ea typeface="黑体" panose="02010609060101010101" pitchFamily="49" charset="-122"/>
              </a:rPr>
              <a:t>太平天国运动兴起，中国处于内战状态。</a:t>
            </a:r>
          </a:p>
          <a:p>
            <a:pPr lvl="1">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④</a:t>
            </a:r>
            <a:r>
              <a:rPr lang="zh-CN" altLang="en-US" sz="2800" b="1">
                <a:latin typeface="黑体" panose="02010609060101010101" pitchFamily="49" charset="-122"/>
                <a:ea typeface="黑体" panose="02010609060101010101" pitchFamily="49" charset="-122"/>
              </a:rPr>
              <a:t>英国借口</a:t>
            </a:r>
            <a:r>
              <a:rPr lang="zh-CN" altLang="en-US" sz="2800" b="1">
                <a:solidFill>
                  <a:srgbClr val="FF0000"/>
                </a:solidFill>
                <a:latin typeface="黑体" panose="02010609060101010101" pitchFamily="49" charset="-122"/>
                <a:ea typeface="黑体" panose="02010609060101010101" pitchFamily="49" charset="-122"/>
              </a:rPr>
              <a:t>亚罗号</a:t>
            </a:r>
            <a:r>
              <a:rPr lang="zh-CN" altLang="en-US" sz="2800" b="1">
                <a:latin typeface="黑体" panose="02010609060101010101" pitchFamily="49" charset="-122"/>
                <a:ea typeface="黑体" panose="02010609060101010101" pitchFamily="49" charset="-122"/>
              </a:rPr>
              <a:t>、法国借口</a:t>
            </a:r>
            <a:r>
              <a:rPr lang="zh-CN" altLang="en-US" sz="2800" b="1">
                <a:solidFill>
                  <a:srgbClr val="FF0000"/>
                </a:solidFill>
                <a:latin typeface="黑体" panose="02010609060101010101" pitchFamily="49" charset="-122"/>
                <a:ea typeface="黑体" panose="02010609060101010101" pitchFamily="49" charset="-122"/>
              </a:rPr>
              <a:t>马神甫事件</a:t>
            </a:r>
            <a:r>
              <a:rPr lang="zh-CN" altLang="en-US" sz="2800" b="1">
                <a:latin typeface="黑体" panose="02010609060101010101" pitchFamily="49" charset="-122"/>
                <a:ea typeface="黑体" panose="02010609060101010101" pitchFamily="49" charset="-122"/>
              </a:rPr>
              <a:t>（联军），美国、俄国以调停人面目出现。</a:t>
            </a:r>
          </a:p>
          <a:p>
            <a:pPr>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a:t>
            </a:r>
            <a:r>
              <a:rPr lang="en-US" altLang="zh-CN" sz="2800" b="1">
                <a:latin typeface="黑体" panose="02010609060101010101" pitchFamily="49" charset="-122"/>
                <a:ea typeface="黑体" panose="02010609060101010101" pitchFamily="49" charset="-122"/>
                <a:sym typeface="微软雅黑" panose="020B0503020204020204" pitchFamily="34" charset="-122"/>
              </a:rPr>
              <a:t>2</a:t>
            </a:r>
            <a:r>
              <a:rPr lang="zh-CN" altLang="en-US" sz="2800" b="1">
                <a:latin typeface="黑体" panose="02010609060101010101" pitchFamily="49" charset="-122"/>
                <a:ea typeface="黑体" panose="02010609060101010101" pitchFamily="49" charset="-122"/>
                <a:sym typeface="微软雅黑" panose="020B0503020204020204" pitchFamily="34" charset="-122"/>
              </a:rPr>
              <a:t>）</a:t>
            </a:r>
            <a:r>
              <a:rPr lang="zh-CN" altLang="zh-CN" sz="2800" b="1">
                <a:latin typeface="黑体" panose="02010609060101010101" pitchFamily="49" charset="-122"/>
                <a:ea typeface="黑体" panose="02010609060101010101" pitchFamily="49" charset="-122"/>
              </a:rPr>
              <a:t>经过：</a:t>
            </a:r>
          </a:p>
          <a:p>
            <a:pPr lvl="1">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①</a:t>
            </a:r>
            <a:r>
              <a:rPr lang="zh-CN" altLang="en-US" sz="2800" b="1">
                <a:latin typeface="黑体" panose="02010609060101010101" pitchFamily="49" charset="-122"/>
                <a:ea typeface="黑体" panose="02010609060101010101" pitchFamily="49" charset="-122"/>
              </a:rPr>
              <a:t>第一阶段：</a:t>
            </a:r>
            <a:r>
              <a:rPr lang="en-US" altLang="zh-CN" sz="2800" b="1">
                <a:latin typeface="黑体" panose="02010609060101010101" pitchFamily="49" charset="-122"/>
                <a:ea typeface="黑体" panose="02010609060101010101" pitchFamily="49" charset="-122"/>
              </a:rPr>
              <a:t>1856-1858</a:t>
            </a:r>
          </a:p>
          <a:p>
            <a:pPr lvl="2">
              <a:lnSpc>
                <a:spcPct val="85000"/>
              </a:lnSpc>
            </a:pPr>
            <a:r>
              <a:rPr lang="en-US" altLang="zh-CN" sz="2800" b="1">
                <a:latin typeface="黑体" panose="02010609060101010101" pitchFamily="49" charset="-122"/>
                <a:ea typeface="黑体" panose="02010609060101010101" pitchFamily="49" charset="-122"/>
              </a:rPr>
              <a:t>A.</a:t>
            </a:r>
            <a:r>
              <a:rPr lang="zh-CN" altLang="en-US" sz="2800" b="1">
                <a:latin typeface="黑体" panose="02010609060101010101" pitchFamily="49" charset="-122"/>
                <a:ea typeface="黑体" panose="02010609060101010101" pitchFamily="49" charset="-122"/>
              </a:rPr>
              <a:t>过程：英法联军广州</a:t>
            </a:r>
            <a:r>
              <a:rPr lang="zh-CN" altLang="en-US" sz="2800" b="1">
                <a:latin typeface="Arial" panose="020B0604020202020204" pitchFamily="34" charset="0"/>
                <a:ea typeface="黑体" panose="02010609060101010101" pitchFamily="49" charset="-122"/>
              </a:rPr>
              <a:t>→</a:t>
            </a:r>
            <a:r>
              <a:rPr lang="zh-CN" altLang="en-US" sz="2800" b="1">
                <a:latin typeface="黑体" panose="02010609060101010101" pitchFamily="49" charset="-122"/>
                <a:ea typeface="黑体" panose="02010609060101010101" pitchFamily="49" charset="-122"/>
              </a:rPr>
              <a:t>天津；   </a:t>
            </a:r>
          </a:p>
          <a:p>
            <a:pPr lvl="2">
              <a:lnSpc>
                <a:spcPct val="85000"/>
              </a:lnSpc>
            </a:pPr>
            <a:r>
              <a:rPr lang="en-US" altLang="zh-CN" sz="2800" b="1">
                <a:latin typeface="黑体" panose="02010609060101010101" pitchFamily="49" charset="-122"/>
                <a:ea typeface="黑体" panose="02010609060101010101" pitchFamily="49" charset="-122"/>
              </a:rPr>
              <a:t>B.</a:t>
            </a:r>
            <a:r>
              <a:rPr lang="zh-CN" altLang="en-US" sz="2800" b="1">
                <a:latin typeface="黑体" panose="02010609060101010101" pitchFamily="49" charset="-122"/>
                <a:ea typeface="黑体" panose="02010609060101010101" pitchFamily="49" charset="-122"/>
              </a:rPr>
              <a:t>结果：</a:t>
            </a:r>
            <a:r>
              <a:rPr lang="zh-CN" altLang="en-US" sz="2800" b="1">
                <a:solidFill>
                  <a:srgbClr val="FF0000"/>
                </a:solidFill>
                <a:latin typeface="黑体" panose="02010609060101010101" pitchFamily="49" charset="-122"/>
                <a:ea typeface="黑体" panose="02010609060101010101" pitchFamily="49" charset="-122"/>
              </a:rPr>
              <a:t>《天津条约》</a:t>
            </a:r>
            <a:r>
              <a:rPr lang="zh-CN" altLang="en-US" sz="2800" b="1">
                <a:latin typeface="黑体" panose="02010609060101010101" pitchFamily="49" charset="-122"/>
                <a:ea typeface="黑体" panose="02010609060101010101" pitchFamily="49" charset="-122"/>
              </a:rPr>
              <a:t>：</a:t>
            </a:r>
            <a:r>
              <a:rPr lang="zh-CN" altLang="en-US" sz="2800" b="1">
                <a:solidFill>
                  <a:srgbClr val="FF0000"/>
                </a:solidFill>
                <a:latin typeface="黑体" panose="02010609060101010101" pitchFamily="49" charset="-122"/>
                <a:ea typeface="黑体" panose="02010609060101010101" pitchFamily="49" charset="-122"/>
              </a:rPr>
              <a:t>公使进京；</a:t>
            </a:r>
            <a:r>
              <a:rPr lang="zh-CN" altLang="en-US" sz="2800" b="1">
                <a:latin typeface="黑体" panose="02010609060101010101" pitchFamily="49" charset="-122"/>
                <a:ea typeface="黑体" panose="02010609060101010101" pitchFamily="49" charset="-122"/>
              </a:rPr>
              <a:t>增开口岸；赔偿白银；允许游历；舰船长江通航。</a:t>
            </a:r>
          </a:p>
          <a:p>
            <a:pPr lvl="1">
              <a:lnSpc>
                <a:spcPct val="85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②</a:t>
            </a:r>
            <a:r>
              <a:rPr lang="zh-CN" altLang="en-US" sz="2800" b="1">
                <a:latin typeface="黑体" panose="02010609060101010101" pitchFamily="49" charset="-122"/>
                <a:ea typeface="黑体" panose="02010609060101010101" pitchFamily="49" charset="-122"/>
              </a:rPr>
              <a:t>第二阶段：</a:t>
            </a:r>
            <a:r>
              <a:rPr lang="en-US" altLang="zh-CN" sz="2800" b="1">
                <a:latin typeface="黑体" panose="02010609060101010101" pitchFamily="49" charset="-122"/>
                <a:ea typeface="黑体" panose="02010609060101010101" pitchFamily="49" charset="-122"/>
              </a:rPr>
              <a:t>1858-1860</a:t>
            </a:r>
          </a:p>
          <a:p>
            <a:pPr lvl="2">
              <a:lnSpc>
                <a:spcPct val="85000"/>
              </a:lnSpc>
            </a:pPr>
            <a:r>
              <a:rPr lang="en-US" altLang="zh-CN" sz="2800" b="1">
                <a:latin typeface="黑体" panose="02010609060101010101" pitchFamily="49" charset="-122"/>
                <a:ea typeface="黑体" panose="02010609060101010101" pitchFamily="49" charset="-122"/>
              </a:rPr>
              <a:t>A.</a:t>
            </a:r>
            <a:r>
              <a:rPr lang="zh-CN" altLang="en-US" sz="2800" b="1">
                <a:latin typeface="黑体" panose="02010609060101010101" pitchFamily="49" charset="-122"/>
                <a:ea typeface="黑体" panose="02010609060101010101" pitchFamily="49" charset="-122"/>
              </a:rPr>
              <a:t>过程：公使进京换约路线之争。英法联军攻陷天津、北京。</a:t>
            </a:r>
            <a:r>
              <a:rPr lang="zh-CN" altLang="en-US" sz="2800" b="1">
                <a:solidFill>
                  <a:srgbClr val="FF0000"/>
                </a:solidFill>
                <a:latin typeface="黑体" panose="02010609060101010101" pitchFamily="49" charset="-122"/>
                <a:ea typeface="黑体" panose="02010609060101010101" pitchFamily="49" charset="-122"/>
              </a:rPr>
              <a:t>火烧圆明园。</a:t>
            </a:r>
            <a:r>
              <a:rPr lang="zh-CN" altLang="en-US" sz="2800" b="1">
                <a:latin typeface="黑体" panose="02010609060101010101" pitchFamily="49" charset="-122"/>
                <a:ea typeface="黑体" panose="02010609060101010101" pitchFamily="49" charset="-122"/>
              </a:rPr>
              <a:t>咸丰帝逃亡热河。</a:t>
            </a:r>
          </a:p>
          <a:p>
            <a:pPr lvl="2">
              <a:lnSpc>
                <a:spcPct val="85000"/>
              </a:lnSpc>
            </a:pPr>
            <a:r>
              <a:rPr lang="en-US" altLang="zh-CN" sz="2800" b="1">
                <a:latin typeface="黑体" panose="02010609060101010101" pitchFamily="49" charset="-122"/>
                <a:ea typeface="黑体" panose="02010609060101010101" pitchFamily="49" charset="-122"/>
              </a:rPr>
              <a:t>B.</a:t>
            </a:r>
            <a:r>
              <a:rPr lang="zh-CN" altLang="en-US" sz="2800" b="1">
                <a:latin typeface="黑体" panose="02010609060101010101" pitchFamily="49" charset="-122"/>
                <a:ea typeface="黑体" panose="02010609060101010101" pitchFamily="49" charset="-122"/>
              </a:rPr>
              <a:t>结果：</a:t>
            </a:r>
            <a:r>
              <a:rPr lang="zh-CN" altLang="en-US" sz="2800" b="1">
                <a:solidFill>
                  <a:srgbClr val="FF0000"/>
                </a:solidFill>
                <a:latin typeface="黑体" panose="02010609060101010101" pitchFamily="49" charset="-122"/>
                <a:ea typeface="黑体" panose="02010609060101010101" pitchFamily="49" charset="-122"/>
              </a:rPr>
              <a:t>《北京条约》</a:t>
            </a:r>
            <a:r>
              <a:rPr lang="zh-CN" altLang="en-US" sz="2800" b="1">
                <a:latin typeface="黑体" panose="02010609060101010101" pitchFamily="49" charset="-122"/>
                <a:ea typeface="黑体" panose="02010609060101010101" pitchFamily="49" charset="-122"/>
              </a:rPr>
              <a:t>：《天津条约》有效；开天津为商埠；割九龙司地方一区；增加赔款。</a:t>
            </a:r>
          </a:p>
          <a:p>
            <a:pPr lvl="1">
              <a:lnSpc>
                <a:spcPct val="85000"/>
              </a:lnSpc>
            </a:pPr>
            <a:r>
              <a:rPr lang="zh-CN" altLang="en-US" sz="2800" b="1">
                <a:ea typeface="黑体" panose="02010609060101010101" pitchFamily="49" charset="-122"/>
              </a:rPr>
              <a:t>③</a:t>
            </a:r>
            <a:r>
              <a:rPr lang="zh-CN" altLang="en-US" sz="2800" b="1">
                <a:latin typeface="黑体" panose="02010609060101010101" pitchFamily="49" charset="-122"/>
                <a:ea typeface="黑体" panose="02010609060101010101" pitchFamily="49" charset="-122"/>
              </a:rPr>
              <a:t>俄国乘机强占北方领土。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250825" y="0"/>
            <a:ext cx="8641715"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92000"/>
              </a:lnSpc>
            </a:pPr>
            <a:r>
              <a:rPr lang="zh-CN" altLang="en-US" sz="2800" b="1">
                <a:latin typeface="黑体" panose="02010609060101010101" pitchFamily="49" charset="-122"/>
                <a:ea typeface="黑体" panose="02010609060101010101" pitchFamily="49" charset="-122"/>
                <a:sym typeface="微软雅黑" panose="020B0503020204020204" pitchFamily="34" charset="-122"/>
              </a:rPr>
              <a:t>（</a:t>
            </a:r>
            <a:r>
              <a:rPr lang="en-US" altLang="zh-CN" sz="2800" b="1">
                <a:latin typeface="黑体" panose="02010609060101010101" pitchFamily="49" charset="-122"/>
                <a:ea typeface="黑体" panose="02010609060101010101" pitchFamily="49" charset="-122"/>
                <a:sym typeface="微软雅黑" panose="020B0503020204020204" pitchFamily="34" charset="-122"/>
              </a:rPr>
              <a:t>3</a:t>
            </a:r>
            <a:r>
              <a:rPr lang="zh-CN" altLang="en-US" sz="2800" b="1">
                <a:latin typeface="黑体" panose="02010609060101010101" pitchFamily="49" charset="-122"/>
                <a:ea typeface="黑体" panose="02010609060101010101" pitchFamily="49" charset="-122"/>
                <a:sym typeface="微软雅黑" panose="020B0503020204020204" pitchFamily="34" charset="-122"/>
              </a:rPr>
              <a:t>）历史</a:t>
            </a:r>
            <a:r>
              <a:rPr lang="zh-CN" altLang="en-US" sz="2800" b="1">
                <a:latin typeface="黑体" panose="02010609060101010101" pitchFamily="49" charset="-122"/>
                <a:ea typeface="黑体" panose="02010609060101010101" pitchFamily="49" charset="-122"/>
              </a:rPr>
              <a:t>影响</a:t>
            </a:r>
          </a:p>
          <a:p>
            <a:pPr lvl="1">
              <a:lnSpc>
                <a:spcPct val="92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①</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政治上：</a:t>
            </a:r>
          </a:p>
          <a:p>
            <a:pPr lvl="2">
              <a:lnSpc>
                <a:spcPct val="92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rPr>
              <a:t>丧失</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了更多的领土和</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rPr>
              <a:t>主权，</a:t>
            </a:r>
            <a:r>
              <a:rPr lang="zh-CN" altLang="en-US" sz="24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半封建化的程度加深</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endParaRPr>
          </a:p>
          <a:p>
            <a:pPr lvl="2">
              <a:lnSpc>
                <a:spcPct val="92000"/>
              </a:lnSpc>
            </a:pP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rPr>
              <a:t>B</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清政府开始被列强控制（公使进京、总理衙门）；</a:t>
            </a:r>
          </a:p>
          <a:p>
            <a:pPr lvl="2">
              <a:lnSpc>
                <a:spcPct val="92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中外反动势力公开勾结，共同镇压中国人民反抗；</a:t>
            </a:r>
          </a:p>
          <a:p>
            <a:pPr lvl="2">
              <a:lnSpc>
                <a:spcPct val="92000"/>
              </a:lnSpc>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D</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鸦片</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贸易合法化（以</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洋药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名义进口）</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p>
          <a:p>
            <a:pPr lvl="1">
              <a:lnSpc>
                <a:spcPct val="92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②</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经济上：</a:t>
            </a:r>
          </a:p>
          <a:p>
            <a:pPr lvl="1">
              <a:lnSpc>
                <a:spcPct val="92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外国经济势力扩张到沿海各省，并伸向内地</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rPr>
              <a:t>，被</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进一步卷入资本主义世界市场。</a:t>
            </a:r>
          </a:p>
          <a:p>
            <a:pPr lvl="1">
              <a:lnSpc>
                <a:spcPct val="92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③文化上：客观推动了西学东渐和洋务运动。</a:t>
            </a:r>
          </a:p>
        </p:txBody>
      </p:sp>
      <p:sp>
        <p:nvSpPr>
          <p:cNvPr id="4" name="矩形 3"/>
          <p:cNvSpPr/>
          <p:nvPr/>
        </p:nvSpPr>
        <p:spPr>
          <a:xfrm>
            <a:off x="250885" y="3610129"/>
            <a:ext cx="8642355" cy="3107690"/>
          </a:xfrm>
          <a:prstGeom prst="rect">
            <a:avLst/>
          </a:prstGeom>
          <a:solidFill>
            <a:schemeClr val="accent2">
              <a:lumMod val="20000"/>
              <a:lumOff val="80000"/>
            </a:schemeClr>
          </a:solidFill>
          <a:ln w="9525">
            <a:noFill/>
          </a:ln>
        </p:spPr>
        <p:txBody>
          <a:bodyPr>
            <a:spAutoFit/>
            <a:scene3d>
              <a:camera prst="orthographicFront"/>
              <a:lightRig rig="threePt" dir="t"/>
            </a:scene3d>
          </a:bodyPr>
          <a:lstStyle/>
          <a:p>
            <a:pPr algn="just" fontAlgn="auto"/>
            <a:r>
              <a:rPr lang="en-US" altLang="zh-CN" sz="2800"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华夷</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观念的变革</a:t>
            </a:r>
            <a:r>
              <a:rPr lang="en-US" altLang="zh-CN" sz="240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r>
              <a:rPr lang="zh-CN" altLang="en-US" sz="2400"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鸦片战争后清廷</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虽</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签署不平等条约，</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但</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不能据此判定朝廷放弃了天朝观念</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，清廷</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仍</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自</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以为是天下共主</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二</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次鸦片战争迫使清廷承认中西平等。但实质上，中国在不平等条约体系内</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在国际体系中，</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处于</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弱势和</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屈辱</a:t>
            </a:r>
            <a:r>
              <a:rPr lang="zh-CN" altLang="en-US"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地位</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两次鸦片战争后，华夷观念也有所松动，表现为</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承认夷人也是有文化的人。</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承认文化多元，各有其价值</a:t>
            </a:r>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，不能</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以儒学作为衡量价值观的唯一标准。</a:t>
            </a:r>
          </a:p>
        </p:txBody>
      </p:sp>
      <p:sp>
        <p:nvSpPr>
          <p:cNvPr id="5" name="矩形 4"/>
          <p:cNvSpPr>
            <a:spLocks noChangeArrowheads="1"/>
          </p:cNvSpPr>
          <p:nvPr/>
        </p:nvSpPr>
        <p:spPr bwMode="auto">
          <a:xfrm>
            <a:off x="319405" y="432435"/>
            <a:ext cx="8450580" cy="6209030"/>
          </a:xfrm>
          <a:prstGeom prst="rect">
            <a:avLst/>
          </a:prstGeom>
          <a:solidFill>
            <a:schemeClr val="accent3">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tabLst>
                <a:tab pos="1169670" algn="l"/>
                <a:tab pos="2251075" algn="l"/>
              </a:tabLst>
              <a:defRPr>
                <a:solidFill>
                  <a:schemeClr val="tx1"/>
                </a:solidFill>
                <a:latin typeface="Calibri" panose="020F0502020204030204"/>
                <a:ea typeface="宋体" panose="02010600030101010101" pitchFamily="2" charset="-122"/>
              </a:defRPr>
            </a:lvl1pPr>
            <a:lvl2pPr>
              <a:tabLst>
                <a:tab pos="1169670" algn="l"/>
                <a:tab pos="2251075" algn="l"/>
              </a:tabLst>
              <a:defRPr>
                <a:solidFill>
                  <a:schemeClr val="tx1"/>
                </a:solidFill>
                <a:latin typeface="Calibri" panose="020F0502020204030204"/>
                <a:ea typeface="宋体" panose="02010600030101010101" pitchFamily="2" charset="-122"/>
              </a:defRPr>
            </a:lvl2pPr>
            <a:lvl3pPr>
              <a:tabLst>
                <a:tab pos="1169670" algn="l"/>
                <a:tab pos="2251075" algn="l"/>
              </a:tabLst>
              <a:defRPr>
                <a:solidFill>
                  <a:schemeClr val="tx1"/>
                </a:solidFill>
                <a:latin typeface="Calibri" panose="020F0502020204030204"/>
                <a:ea typeface="宋体" panose="02010600030101010101" pitchFamily="2" charset="-122"/>
              </a:defRPr>
            </a:lvl3pPr>
            <a:lvl4pPr>
              <a:tabLst>
                <a:tab pos="1169670" algn="l"/>
                <a:tab pos="2251075" algn="l"/>
              </a:tabLst>
              <a:defRPr>
                <a:solidFill>
                  <a:schemeClr val="tx1"/>
                </a:solidFill>
                <a:latin typeface="Calibri" panose="020F0502020204030204"/>
                <a:ea typeface="宋体" panose="02010600030101010101" pitchFamily="2" charset="-122"/>
              </a:defRPr>
            </a:lvl4pPr>
            <a:lvl5pPr>
              <a:tabLst>
                <a:tab pos="1169670"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9pPr>
          </a:lstStyle>
          <a:p>
            <a:pPr algn="just"/>
            <a:r>
              <a:rPr lang="zh-CN" altLang="zh-CN" sz="2800" b="1" smtClean="0">
                <a:latin typeface="微软雅黑" panose="020B0503020204020204" pitchFamily="34" charset="-122"/>
                <a:ea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rPr>
              <a:t>(2018·</a:t>
            </a:r>
            <a:r>
              <a:rPr lang="zh-CN" altLang="zh-CN" sz="2400" b="1">
                <a:latin typeface="微软雅黑" panose="020B0503020204020204" pitchFamily="34" charset="-122"/>
                <a:ea typeface="微软雅黑" panose="020B0503020204020204" pitchFamily="34" charset="-122"/>
              </a:rPr>
              <a:t>课标全国Ⅱ，</a:t>
            </a:r>
            <a:r>
              <a:rPr lang="en-US" altLang="zh-CN" sz="2400" b="1">
                <a:latin typeface="微软雅黑" panose="020B0503020204020204" pitchFamily="34" charset="-122"/>
                <a:ea typeface="微软雅黑" panose="020B0503020204020204" pitchFamily="34" charset="-122"/>
              </a:rPr>
              <a:t>28)19</a:t>
            </a:r>
            <a:r>
              <a:rPr lang="zh-CN" altLang="zh-CN" sz="2400" b="1">
                <a:latin typeface="微软雅黑" panose="020B0503020204020204" pitchFamily="34" charset="-122"/>
                <a:ea typeface="微软雅黑" panose="020B0503020204020204" pitchFamily="34" charset="-122"/>
              </a:rPr>
              <a:t>世纪</a:t>
            </a:r>
            <a:r>
              <a:rPr lang="en-US" altLang="zh-CN" sz="2400" b="1">
                <a:latin typeface="微软雅黑" panose="020B0503020204020204" pitchFamily="34" charset="-122"/>
                <a:ea typeface="微软雅黑" panose="020B0503020204020204" pitchFamily="34" charset="-122"/>
              </a:rPr>
              <a:t>70</a:t>
            </a:r>
            <a:r>
              <a:rPr lang="zh-CN" altLang="zh-CN" sz="2400" b="1">
                <a:latin typeface="微软雅黑" panose="020B0503020204020204" pitchFamily="34" charset="-122"/>
                <a:ea typeface="微软雅黑" panose="020B0503020204020204" pitchFamily="34" charset="-122"/>
              </a:rPr>
              <a:t>年代，针对日本阻止琉球国向中国进贡，有地方督抚在上奏中强调：琉球向来是中国的藩属，日本“不应阻贡”；中国使臣应邀请西方各国驻日公使，“按照万国公法与评直曲”。这说明当时</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rPr>
              <a:t>)</a:t>
            </a:r>
            <a:endParaRPr lang="zh-CN" altLang="zh-CN" sz="2400">
              <a:latin typeface="微软雅黑" panose="020B0503020204020204" pitchFamily="34" charset="-122"/>
              <a:ea typeface="微软雅黑" panose="020B0503020204020204" pitchFamily="34" charset="-122"/>
            </a:endParaRPr>
          </a:p>
          <a:p>
            <a:pPr algn="just"/>
            <a:r>
              <a:rPr lang="en-US" altLang="zh-CN" sz="2400" b="1">
                <a:latin typeface="微软雅黑" panose="020B0503020204020204" pitchFamily="34" charset="-122"/>
                <a:ea typeface="微软雅黑" panose="020B0503020204020204" pitchFamily="34" charset="-122"/>
              </a:rPr>
              <a:t>A.</a:t>
            </a:r>
            <a:r>
              <a:rPr lang="zh-CN" altLang="zh-CN" sz="2400" b="1">
                <a:latin typeface="微软雅黑" panose="020B0503020204020204" pitchFamily="34" charset="-122"/>
                <a:ea typeface="微软雅黑" panose="020B0503020204020204" pitchFamily="34" charset="-122"/>
              </a:rPr>
              <a:t>日本借助西方列强侵害中国权益</a:t>
            </a:r>
            <a:endParaRPr lang="zh-CN" altLang="zh-CN" sz="2400">
              <a:latin typeface="微软雅黑" panose="020B0503020204020204" pitchFamily="34" charset="-122"/>
              <a:ea typeface="微软雅黑" panose="020B0503020204020204" pitchFamily="34" charset="-122"/>
            </a:endParaRPr>
          </a:p>
          <a:p>
            <a:pPr algn="just"/>
            <a:r>
              <a:rPr lang="en-US" altLang="zh-CN" sz="2400" b="1">
                <a:latin typeface="微软雅黑" panose="020B0503020204020204" pitchFamily="34" charset="-122"/>
                <a:ea typeface="微软雅黑" panose="020B0503020204020204" pitchFamily="34" charset="-122"/>
              </a:rPr>
              <a:t>B.</a:t>
            </a:r>
            <a:r>
              <a:rPr lang="zh-CN" altLang="zh-CN" sz="2400" b="1">
                <a:latin typeface="微软雅黑" panose="020B0503020204020204" pitchFamily="34" charset="-122"/>
                <a:ea typeface="微软雅黑" panose="020B0503020204020204" pitchFamily="34" charset="-122"/>
              </a:rPr>
              <a:t>传统朝贡体系已经解体</a:t>
            </a:r>
            <a:endParaRPr lang="zh-CN" altLang="zh-CN" sz="2400">
              <a:latin typeface="微软雅黑" panose="020B0503020204020204" pitchFamily="34" charset="-122"/>
              <a:ea typeface="微软雅黑" panose="020B0503020204020204" pitchFamily="34" charset="-122"/>
            </a:endParaRPr>
          </a:p>
          <a:p>
            <a:pPr algn="just"/>
            <a:r>
              <a:rPr lang="en-US" altLang="zh-CN" sz="2400" b="1">
                <a:latin typeface="微软雅黑" panose="020B0503020204020204" pitchFamily="34" charset="-122"/>
                <a:ea typeface="微软雅黑" panose="020B0503020204020204" pitchFamily="34" charset="-122"/>
              </a:rPr>
              <a:t>C.</a:t>
            </a:r>
            <a:r>
              <a:rPr lang="zh-CN" altLang="zh-CN" sz="2400" b="1">
                <a:latin typeface="微软雅黑" panose="020B0503020204020204" pitchFamily="34" charset="-122"/>
                <a:ea typeface="微软雅黑" panose="020B0503020204020204" pitchFamily="34" charset="-122"/>
              </a:rPr>
              <a:t>地方督抚干预朝廷外交事务决策</a:t>
            </a:r>
            <a:endParaRPr lang="zh-CN" altLang="zh-CN" sz="2400">
              <a:latin typeface="微软雅黑" panose="020B0503020204020204" pitchFamily="34" charset="-122"/>
              <a:ea typeface="微软雅黑" panose="020B0503020204020204" pitchFamily="34" charset="-122"/>
            </a:endParaRPr>
          </a:p>
          <a:p>
            <a:pPr algn="just"/>
            <a:r>
              <a:rPr lang="en-US" altLang="zh-CN" sz="2400" b="1">
                <a:latin typeface="微软雅黑" panose="020B0503020204020204" pitchFamily="34" charset="-122"/>
                <a:ea typeface="微软雅黑" panose="020B0503020204020204" pitchFamily="34" charset="-122"/>
              </a:rPr>
              <a:t>D.</a:t>
            </a:r>
            <a:r>
              <a:rPr lang="zh-CN" altLang="zh-CN" sz="2400" b="1">
                <a:latin typeface="微软雅黑" panose="020B0503020204020204" pitchFamily="34" charset="-122"/>
                <a:ea typeface="微软雅黑" panose="020B0503020204020204" pitchFamily="34" charset="-122"/>
              </a:rPr>
              <a:t>近代外交观念影响中国</a:t>
            </a:r>
          </a:p>
          <a:p>
            <a:pPr algn="just">
              <a:lnSpc>
                <a:spcPct val="120000"/>
              </a:lnSpc>
            </a:pPr>
            <a:r>
              <a:rPr lang="en-US" altLang="zh-CN" sz="2400" b="1" smtClean="0">
                <a:latin typeface="Arial" panose="020B0604020202020204" pitchFamily="34" charset="0"/>
                <a:ea typeface="黑体" panose="02010609060101010101" pitchFamily="49" charset="-122"/>
                <a:sym typeface="+mn-ea"/>
              </a:rPr>
              <a:t>(2018</a:t>
            </a:r>
            <a:r>
              <a:rPr lang="en-US" altLang="zh-CN" sz="2400" b="1">
                <a:latin typeface="Arial" panose="020B0604020202020204" pitchFamily="34" charset="0"/>
                <a:ea typeface="黑体" panose="02010609060101010101" pitchFamily="49" charset="-122"/>
                <a:sym typeface="+mn-ea"/>
              </a:rPr>
              <a:t>·</a:t>
            </a:r>
            <a:r>
              <a:rPr lang="zh-CN" altLang="zh-CN" sz="2400" b="1">
                <a:latin typeface="Arial" panose="020B0604020202020204" pitchFamily="34" charset="0"/>
                <a:ea typeface="黑体" panose="02010609060101010101" pitchFamily="49" charset="-122"/>
                <a:sym typeface="+mn-ea"/>
              </a:rPr>
              <a:t>山东临沂模拟</a:t>
            </a:r>
            <a:r>
              <a:rPr lang="en-US" altLang="zh-CN" sz="2400" b="1">
                <a:latin typeface="Arial" panose="020B0604020202020204" pitchFamily="34" charset="0"/>
                <a:ea typeface="黑体" panose="02010609060101010101" pitchFamily="49" charset="-122"/>
                <a:sym typeface="+mn-ea"/>
              </a:rPr>
              <a:t>)</a:t>
            </a:r>
            <a:r>
              <a:rPr lang="zh-CN" altLang="zh-CN" sz="2400" b="1">
                <a:latin typeface="Times New Roman" panose="02020603050405020304" pitchFamily="18" charset="0"/>
                <a:ea typeface="微软雅黑" panose="020B0503020204020204" pitchFamily="34" charset="-122"/>
                <a:sym typeface="+mn-ea"/>
              </a:rPr>
              <a:t>有学者指出，近代中华民族自觉统一体的形成，以及中华民族自觉意识的形成是与外来民族斗争紧密联系在一起的。该学者意在强调</a:t>
            </a:r>
            <a:r>
              <a:rPr lang="en-US" altLang="zh-CN" sz="2400" b="1">
                <a:latin typeface="Times New Roman" panose="02020603050405020304" pitchFamily="18" charset="0"/>
                <a:ea typeface="微软雅黑" panose="020B0503020204020204" pitchFamily="34" charset="-122"/>
                <a:sym typeface="+mn-ea"/>
              </a:rPr>
              <a:t>(</a:t>
            </a:r>
            <a:r>
              <a:rPr lang="zh-CN" altLang="zh-CN" sz="2400" b="1">
                <a:latin typeface="Times New Roman" panose="02020603050405020304" pitchFamily="18" charset="0"/>
                <a:ea typeface="微软雅黑" panose="020B0503020204020204" pitchFamily="34" charset="-122"/>
                <a:sym typeface="+mn-ea"/>
              </a:rPr>
              <a:t>　　</a:t>
            </a:r>
            <a:r>
              <a:rPr lang="en-US" altLang="zh-CN" sz="2400" b="1">
                <a:latin typeface="Times New Roman" panose="02020603050405020304" pitchFamily="18" charset="0"/>
                <a:ea typeface="微软雅黑" panose="020B0503020204020204" pitchFamily="34" charset="-122"/>
                <a:sym typeface="+mn-ea"/>
              </a:rPr>
              <a:t>)</a:t>
            </a:r>
            <a:endParaRPr lang="zh-CN" altLang="zh-CN" sz="2400">
              <a:latin typeface="宋体" panose="02010600030101010101" pitchFamily="2" charset="-122"/>
              <a:ea typeface="微软雅黑" panose="020B0503020204020204" pitchFamily="34" charset="-122"/>
            </a:endParaRPr>
          </a:p>
          <a:p>
            <a:pPr algn="just">
              <a:lnSpc>
                <a:spcPct val="120000"/>
              </a:lnSpc>
            </a:pPr>
            <a:r>
              <a:rPr lang="en-US" altLang="zh-CN" sz="2400" b="1">
                <a:latin typeface="Times New Roman" panose="02020603050405020304" pitchFamily="18" charset="0"/>
                <a:ea typeface="微软雅黑" panose="020B0503020204020204" pitchFamily="34" charset="-122"/>
                <a:sym typeface="+mn-ea"/>
              </a:rPr>
              <a:t>A.</a:t>
            </a:r>
            <a:r>
              <a:rPr lang="zh-CN" altLang="zh-CN" sz="2400" b="1">
                <a:latin typeface="Times New Roman" panose="02020603050405020304" pitchFamily="18" charset="0"/>
                <a:ea typeface="微软雅黑" panose="020B0503020204020204" pitchFamily="34" charset="-122"/>
                <a:sym typeface="+mn-ea"/>
              </a:rPr>
              <a:t>西方入侵助推中华民族意识近代化</a:t>
            </a:r>
            <a:endParaRPr lang="zh-CN" altLang="zh-CN" sz="2400">
              <a:latin typeface="宋体" panose="02010600030101010101" pitchFamily="2" charset="-122"/>
              <a:ea typeface="微软雅黑" panose="020B0503020204020204" pitchFamily="34" charset="-122"/>
            </a:endParaRPr>
          </a:p>
          <a:p>
            <a:pPr algn="just">
              <a:lnSpc>
                <a:spcPct val="120000"/>
              </a:lnSpc>
            </a:pPr>
            <a:r>
              <a:rPr lang="en-US" altLang="zh-CN" sz="2400" b="1">
                <a:latin typeface="Times New Roman" panose="02020603050405020304" pitchFamily="18" charset="0"/>
                <a:ea typeface="微软雅黑" panose="020B0503020204020204" pitchFamily="34" charset="-122"/>
                <a:sym typeface="+mn-ea"/>
              </a:rPr>
              <a:t>B.</a:t>
            </a:r>
            <a:r>
              <a:rPr lang="zh-CN" altLang="zh-CN" sz="2400" b="1">
                <a:latin typeface="Times New Roman" panose="02020603050405020304" pitchFamily="18" charset="0"/>
                <a:ea typeface="微软雅黑" panose="020B0503020204020204" pitchFamily="34" charset="-122"/>
                <a:sym typeface="+mn-ea"/>
              </a:rPr>
              <a:t>中外关系的恶化有利于民族大团结</a:t>
            </a:r>
            <a:endParaRPr lang="zh-CN" altLang="zh-CN" sz="2400">
              <a:latin typeface="宋体" panose="02010600030101010101" pitchFamily="2" charset="-122"/>
              <a:ea typeface="微软雅黑" panose="020B0503020204020204" pitchFamily="34" charset="-122"/>
            </a:endParaRPr>
          </a:p>
          <a:p>
            <a:pPr algn="just">
              <a:lnSpc>
                <a:spcPct val="120000"/>
              </a:lnSpc>
            </a:pPr>
            <a:r>
              <a:rPr lang="en-US" altLang="zh-CN" sz="2400" b="1">
                <a:latin typeface="Times New Roman" panose="02020603050405020304" pitchFamily="18" charset="0"/>
                <a:ea typeface="微软雅黑" panose="020B0503020204020204" pitchFamily="34" charset="-122"/>
                <a:sym typeface="+mn-ea"/>
              </a:rPr>
              <a:t>C.</a:t>
            </a:r>
            <a:r>
              <a:rPr lang="zh-CN" altLang="zh-CN" sz="2400" b="1">
                <a:latin typeface="Times New Roman" panose="02020603050405020304" pitchFamily="18" charset="0"/>
                <a:ea typeface="微软雅黑" panose="020B0503020204020204" pitchFamily="34" charset="-122"/>
                <a:sym typeface="+mn-ea"/>
              </a:rPr>
              <a:t>传统的民族意识受到民众质疑</a:t>
            </a:r>
            <a:endParaRPr lang="zh-CN" altLang="zh-CN" sz="2400">
              <a:latin typeface="宋体" panose="02010600030101010101" pitchFamily="2" charset="-122"/>
              <a:ea typeface="微软雅黑" panose="020B0503020204020204" pitchFamily="34" charset="-122"/>
            </a:endParaRPr>
          </a:p>
          <a:p>
            <a:pPr algn="just">
              <a:lnSpc>
                <a:spcPct val="120000"/>
              </a:lnSpc>
            </a:pPr>
            <a:r>
              <a:rPr lang="en-US" altLang="zh-CN" sz="2400" b="1">
                <a:latin typeface="Times New Roman" panose="02020603050405020304" pitchFamily="18" charset="0"/>
                <a:ea typeface="微软雅黑" panose="020B0503020204020204" pitchFamily="34" charset="-122"/>
                <a:sym typeface="+mn-ea"/>
              </a:rPr>
              <a:t>D.</a:t>
            </a:r>
            <a:r>
              <a:rPr lang="zh-CN" altLang="zh-CN" sz="2400" b="1">
                <a:latin typeface="Times New Roman" panose="02020603050405020304" pitchFamily="18" charset="0"/>
                <a:ea typeface="微软雅黑" panose="020B0503020204020204" pitchFamily="34" charset="-122"/>
                <a:sym typeface="+mn-ea"/>
              </a:rPr>
              <a:t>中华民族的形成与反侵略密切相关</a:t>
            </a:r>
            <a:endParaRPr lang="zh-CN" altLang="zh-CN" sz="2400">
              <a:latin typeface="微软雅黑" panose="020B0503020204020204" pitchFamily="34" charset="-122"/>
              <a:ea typeface="微软雅黑" panose="020B0503020204020204" pitchFamily="34" charset="-122"/>
            </a:endParaRPr>
          </a:p>
        </p:txBody>
      </p:sp>
      <p:sp>
        <p:nvSpPr>
          <p:cNvPr id="6" name="矩形 1"/>
          <p:cNvSpPr>
            <a:spLocks noChangeArrowheads="1"/>
          </p:cNvSpPr>
          <p:nvPr/>
        </p:nvSpPr>
        <p:spPr bwMode="auto">
          <a:xfrm>
            <a:off x="6927215" y="1641475"/>
            <a:ext cx="1263015" cy="2306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tabLst>
                <a:tab pos="1169670" algn="l"/>
                <a:tab pos="2251075" algn="l"/>
              </a:tabLst>
              <a:defRPr>
                <a:solidFill>
                  <a:schemeClr val="tx1"/>
                </a:solidFill>
                <a:latin typeface="Calibri" panose="020F0502020204030204"/>
                <a:ea typeface="宋体" panose="02010600030101010101" pitchFamily="2" charset="-122"/>
              </a:defRPr>
            </a:lvl1pPr>
            <a:lvl2pPr>
              <a:tabLst>
                <a:tab pos="1169670" algn="l"/>
                <a:tab pos="2251075" algn="l"/>
              </a:tabLst>
              <a:defRPr>
                <a:solidFill>
                  <a:schemeClr val="tx1"/>
                </a:solidFill>
                <a:latin typeface="Calibri" panose="020F0502020204030204"/>
                <a:ea typeface="宋体" panose="02010600030101010101" pitchFamily="2" charset="-122"/>
              </a:defRPr>
            </a:lvl2pPr>
            <a:lvl3pPr>
              <a:tabLst>
                <a:tab pos="1169670" algn="l"/>
                <a:tab pos="2251075" algn="l"/>
              </a:tabLst>
              <a:defRPr>
                <a:solidFill>
                  <a:schemeClr val="tx1"/>
                </a:solidFill>
                <a:latin typeface="Calibri" panose="020F0502020204030204"/>
                <a:ea typeface="宋体" panose="02010600030101010101" pitchFamily="2" charset="-122"/>
              </a:defRPr>
            </a:lvl3pPr>
            <a:lvl4pPr>
              <a:tabLst>
                <a:tab pos="1169670" algn="l"/>
                <a:tab pos="2251075" algn="l"/>
              </a:tabLst>
              <a:defRPr>
                <a:solidFill>
                  <a:schemeClr val="tx1"/>
                </a:solidFill>
                <a:latin typeface="Calibri" panose="020F0502020204030204"/>
                <a:ea typeface="宋体" panose="02010600030101010101" pitchFamily="2" charset="-122"/>
              </a:defRPr>
            </a:lvl4pPr>
            <a:lvl5pPr>
              <a:tabLst>
                <a:tab pos="1169670"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9600" b="1">
                <a:solidFill>
                  <a:srgbClr val="0000FF"/>
                </a:solidFill>
                <a:latin typeface="Times New Roman" panose="02020603050405020304" pitchFamily="18" charset="0"/>
                <a:ea typeface="微软雅黑" panose="020B0503020204020204" pitchFamily="34" charset="-122"/>
              </a:rPr>
              <a:t>D</a:t>
            </a:r>
            <a:endParaRPr lang="zh-CN" altLang="zh-CN" sz="9600">
              <a:solidFill>
                <a:srgbClr val="0000FF"/>
              </a:solidFill>
              <a:latin typeface="宋体" panose="02010600030101010101" pitchFamily="2" charset="-122"/>
              <a:ea typeface="微软雅黑" panose="020B0503020204020204" pitchFamily="34" charset="-122"/>
            </a:endParaRPr>
          </a:p>
        </p:txBody>
      </p:sp>
      <p:sp>
        <p:nvSpPr>
          <p:cNvPr id="7" name="矩形 1"/>
          <p:cNvSpPr>
            <a:spLocks noChangeArrowheads="1"/>
          </p:cNvSpPr>
          <p:nvPr/>
        </p:nvSpPr>
        <p:spPr bwMode="auto">
          <a:xfrm>
            <a:off x="6787515" y="4589780"/>
            <a:ext cx="1542415" cy="1938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tabLst>
                <a:tab pos="1169670" algn="l"/>
                <a:tab pos="2251075" algn="l"/>
              </a:tabLst>
              <a:defRPr>
                <a:solidFill>
                  <a:schemeClr val="tx1"/>
                </a:solidFill>
                <a:latin typeface="Calibri" panose="020F0502020204030204"/>
                <a:ea typeface="宋体" panose="02010600030101010101" pitchFamily="2" charset="-122"/>
              </a:defRPr>
            </a:lvl1pPr>
            <a:lvl2pPr>
              <a:tabLst>
                <a:tab pos="1169670" algn="l"/>
                <a:tab pos="2251075" algn="l"/>
              </a:tabLst>
              <a:defRPr>
                <a:solidFill>
                  <a:schemeClr val="tx1"/>
                </a:solidFill>
                <a:latin typeface="Calibri" panose="020F0502020204030204"/>
                <a:ea typeface="宋体" panose="02010600030101010101" pitchFamily="2" charset="-122"/>
              </a:defRPr>
            </a:lvl2pPr>
            <a:lvl3pPr>
              <a:tabLst>
                <a:tab pos="1169670" algn="l"/>
                <a:tab pos="2251075" algn="l"/>
              </a:tabLst>
              <a:defRPr>
                <a:solidFill>
                  <a:schemeClr val="tx1"/>
                </a:solidFill>
                <a:latin typeface="Calibri" panose="020F0502020204030204"/>
                <a:ea typeface="宋体" panose="02010600030101010101" pitchFamily="2" charset="-122"/>
              </a:defRPr>
            </a:lvl3pPr>
            <a:lvl4pPr>
              <a:tabLst>
                <a:tab pos="1169670" algn="l"/>
                <a:tab pos="2251075" algn="l"/>
              </a:tabLst>
              <a:defRPr>
                <a:solidFill>
                  <a:schemeClr val="tx1"/>
                </a:solidFill>
                <a:latin typeface="Calibri" panose="020F0502020204030204"/>
                <a:ea typeface="宋体" panose="02010600030101010101" pitchFamily="2" charset="-122"/>
              </a:defRPr>
            </a:lvl4pPr>
            <a:lvl5pPr>
              <a:tabLst>
                <a:tab pos="1169670"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8000" b="1">
                <a:solidFill>
                  <a:srgbClr val="FF0000"/>
                </a:solidFill>
                <a:latin typeface="Times New Roman" panose="02020603050405020304" pitchFamily="18" charset="0"/>
                <a:ea typeface="微软雅黑" panose="020B0503020204020204" pitchFamily="34"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linds(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188913"/>
            <a:ext cx="8734425"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169670" algn="l"/>
                <a:tab pos="1260475" algn="l"/>
                <a:tab pos="2251075" algn="l"/>
              </a:tabLst>
              <a:defRPr>
                <a:solidFill>
                  <a:schemeClr val="tx1"/>
                </a:solidFill>
                <a:latin typeface="Calibri" panose="020F0502020204030204"/>
                <a:ea typeface="宋体" panose="02010600030101010101" pitchFamily="2" charset="-122"/>
              </a:defRPr>
            </a:lvl1pPr>
            <a:lvl2pPr>
              <a:tabLst>
                <a:tab pos="1169670" algn="l"/>
                <a:tab pos="1260475" algn="l"/>
                <a:tab pos="2251075" algn="l"/>
              </a:tabLst>
              <a:defRPr>
                <a:solidFill>
                  <a:schemeClr val="tx1"/>
                </a:solidFill>
                <a:latin typeface="Calibri" panose="020F0502020204030204"/>
                <a:ea typeface="宋体" panose="02010600030101010101" pitchFamily="2" charset="-122"/>
              </a:defRPr>
            </a:lvl2pPr>
            <a:lvl3pPr>
              <a:tabLst>
                <a:tab pos="1169670" algn="l"/>
                <a:tab pos="1260475" algn="l"/>
                <a:tab pos="2251075" algn="l"/>
              </a:tabLst>
              <a:defRPr>
                <a:solidFill>
                  <a:schemeClr val="tx1"/>
                </a:solidFill>
                <a:latin typeface="Calibri" panose="020F0502020204030204"/>
                <a:ea typeface="宋体" panose="02010600030101010101" pitchFamily="2" charset="-122"/>
              </a:defRPr>
            </a:lvl3pPr>
            <a:lvl4pPr>
              <a:tabLst>
                <a:tab pos="1169670" algn="l"/>
                <a:tab pos="1260475" algn="l"/>
                <a:tab pos="2251075" algn="l"/>
              </a:tabLst>
              <a:defRPr>
                <a:solidFill>
                  <a:schemeClr val="tx1"/>
                </a:solidFill>
                <a:latin typeface="Calibri" panose="020F0502020204030204"/>
                <a:ea typeface="宋体" panose="02010600030101010101" pitchFamily="2" charset="-122"/>
              </a:defRPr>
            </a:lvl4pPr>
            <a:lvl5pPr>
              <a:tabLst>
                <a:tab pos="1169670" algn="l"/>
                <a:tab pos="1260475"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9pPr>
          </a:lstStyle>
          <a:p>
            <a:pPr>
              <a:lnSpc>
                <a:spcPct val="150000"/>
              </a:lnSpc>
            </a:pPr>
            <a:r>
              <a:rPr lang="zh-CN" altLang="zh-CN" sz="3200" b="1">
                <a:solidFill>
                  <a:srgbClr val="FF0000"/>
                </a:solidFill>
                <a:latin typeface="Times New Roman" panose="02020603050405020304" pitchFamily="18" charset="0"/>
                <a:ea typeface="黑体" panose="02010609060101010101" pitchFamily="49" charset="-122"/>
              </a:rPr>
              <a:t>（二）</a:t>
            </a:r>
            <a:r>
              <a:rPr lang="zh-CN" altLang="en-US" sz="3200" b="1">
                <a:solidFill>
                  <a:srgbClr val="FF0000"/>
                </a:solidFill>
                <a:latin typeface="Times New Roman" panose="02020603050405020304" pitchFamily="18" charset="0"/>
                <a:ea typeface="黑体" panose="02010609060101010101" pitchFamily="49" charset="-122"/>
              </a:rPr>
              <a:t>抗争史</a:t>
            </a:r>
            <a:endParaRPr lang="zh-CN" altLang="zh-CN" sz="3200" b="1">
              <a:solidFill>
                <a:srgbClr val="FF0000"/>
              </a:solidFill>
              <a:latin typeface="Times New Roman" panose="02020603050405020304" pitchFamily="18" charset="0"/>
              <a:ea typeface="黑体" panose="02010609060101010101" pitchFamily="49" charset="-122"/>
            </a:endParaRPr>
          </a:p>
        </p:txBody>
      </p:sp>
      <p:sp>
        <p:nvSpPr>
          <p:cNvPr id="3" name="矩形 1"/>
          <p:cNvSpPr>
            <a:spLocks noChangeArrowheads="1"/>
          </p:cNvSpPr>
          <p:nvPr/>
        </p:nvSpPr>
        <p:spPr bwMode="auto">
          <a:xfrm>
            <a:off x="121920" y="947420"/>
            <a:ext cx="8912225" cy="4061460"/>
          </a:xfrm>
          <a:prstGeom prst="rect">
            <a:avLst/>
          </a:prstGeom>
          <a:noFill/>
          <a:ln w="38100">
            <a:solidFill>
              <a:schemeClr val="tx1"/>
            </a:solidFill>
            <a:miter lim="800000"/>
          </a:ln>
          <a:extLst>
            <a:ext uri="{909E8E84-426E-40DD-AFC4-6F175D3DCCD1}">
              <a14:hiddenFill xmlns="" xmlns:a14="http://schemas.microsoft.com/office/drawing/2010/main">
                <a:solidFill>
                  <a:srgbClr val="FFFFFF"/>
                </a:solidFill>
              </a14:hiddenFill>
            </a:ext>
          </a:extLst>
        </p:spPr>
        <p:txBody>
          <a:bodyPr wrap="square">
            <a:spAutoFit/>
          </a:bodyPr>
          <a:lstStyle>
            <a:lvl1pPr marL="252730" indent="-457200">
              <a:tabLst>
                <a:tab pos="1169670" algn="l"/>
                <a:tab pos="1260475" algn="l"/>
                <a:tab pos="2251075" algn="l"/>
              </a:tabLst>
              <a:defRPr>
                <a:solidFill>
                  <a:schemeClr val="tx1"/>
                </a:solidFill>
                <a:latin typeface="Calibri" panose="020F0502020204030204"/>
                <a:ea typeface="宋体" panose="02010600030101010101" pitchFamily="2" charset="-122"/>
              </a:defRPr>
            </a:lvl1pPr>
            <a:lvl2pPr>
              <a:tabLst>
                <a:tab pos="1169670" algn="l"/>
                <a:tab pos="1260475" algn="l"/>
                <a:tab pos="2251075" algn="l"/>
              </a:tabLst>
              <a:defRPr>
                <a:solidFill>
                  <a:schemeClr val="tx1"/>
                </a:solidFill>
                <a:latin typeface="Calibri" panose="020F0502020204030204"/>
                <a:ea typeface="宋体" panose="02010600030101010101" pitchFamily="2" charset="-122"/>
              </a:defRPr>
            </a:lvl2pPr>
            <a:lvl3pPr>
              <a:tabLst>
                <a:tab pos="1169670" algn="l"/>
                <a:tab pos="1260475" algn="l"/>
                <a:tab pos="2251075" algn="l"/>
              </a:tabLst>
              <a:defRPr>
                <a:solidFill>
                  <a:schemeClr val="tx1"/>
                </a:solidFill>
                <a:latin typeface="Calibri" panose="020F0502020204030204"/>
                <a:ea typeface="宋体" panose="02010600030101010101" pitchFamily="2" charset="-122"/>
              </a:defRPr>
            </a:lvl3pPr>
            <a:lvl4pPr>
              <a:tabLst>
                <a:tab pos="1169670" algn="l"/>
                <a:tab pos="1260475" algn="l"/>
                <a:tab pos="2251075" algn="l"/>
              </a:tabLst>
              <a:defRPr>
                <a:solidFill>
                  <a:schemeClr val="tx1"/>
                </a:solidFill>
                <a:latin typeface="Calibri" panose="020F0502020204030204"/>
                <a:ea typeface="宋体" panose="02010600030101010101" pitchFamily="2" charset="-122"/>
              </a:defRPr>
            </a:lvl4pPr>
            <a:lvl5pPr>
              <a:tabLst>
                <a:tab pos="1169670" algn="l"/>
                <a:tab pos="1260475"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9pPr>
          </a:lstStyle>
          <a:p>
            <a:pPr>
              <a:lnSpc>
                <a:spcPct val="150000"/>
              </a:lnSpc>
            </a:pPr>
            <a:r>
              <a:rPr lang="zh-CN" altLang="en-US" sz="2800" b="1">
                <a:latin typeface="Times New Roman" panose="02020603050405020304" pitchFamily="18" charset="0"/>
                <a:ea typeface="黑体" panose="02010609060101010101" pitchFamily="49" charset="-122"/>
              </a:rPr>
              <a:t>     </a:t>
            </a:r>
            <a:r>
              <a:rPr lang="zh-CN" altLang="en-US" sz="2400" b="1">
                <a:latin typeface="Times New Roman" panose="02020603050405020304" pitchFamily="18" charset="0"/>
                <a:ea typeface="黑体" panose="02010609060101010101" pitchFamily="49" charset="-122"/>
              </a:rPr>
              <a:t> </a:t>
            </a:r>
            <a:r>
              <a:rPr lang="en-US" altLang="zh-CN" sz="2400" b="1">
                <a:solidFill>
                  <a:srgbClr val="0000FF"/>
                </a:solidFill>
                <a:latin typeface="Times New Roman" panose="02020603050405020304" pitchFamily="18" charset="0"/>
                <a:ea typeface="黑体" panose="02010609060101010101" pitchFamily="49" charset="-122"/>
              </a:rPr>
              <a:t>1</a:t>
            </a:r>
            <a:r>
              <a:rPr lang="zh-CN" altLang="en-US" sz="2400" b="1">
                <a:solidFill>
                  <a:srgbClr val="0000FF"/>
                </a:solidFill>
                <a:latin typeface="Times New Roman" panose="02020603050405020304" pitchFamily="18" charset="0"/>
                <a:ea typeface="黑体" panose="02010609060101010101" pitchFamily="49" charset="-122"/>
              </a:rPr>
              <a:t>、</a:t>
            </a:r>
            <a:r>
              <a:rPr lang="zh-CN" altLang="en-US" sz="2400" b="1">
                <a:solidFill>
                  <a:srgbClr val="0000FF"/>
                </a:solidFill>
                <a:latin typeface="Times New Roman" panose="02020603050405020304" pitchFamily="18" charset="0"/>
                <a:ea typeface="微软雅黑" panose="020B0503020204020204" pitchFamily="34" charset="-122"/>
              </a:rPr>
              <a:t> </a:t>
            </a:r>
            <a:r>
              <a:rPr lang="en-US" altLang="zh-CN" sz="2400" b="1">
                <a:solidFill>
                  <a:srgbClr val="0000FF"/>
                </a:solidFill>
                <a:latin typeface="Times New Roman" panose="02020603050405020304" pitchFamily="18" charset="0"/>
                <a:ea typeface="黑体" panose="02010609060101010101" pitchFamily="49" charset="-122"/>
              </a:rPr>
              <a:t>1841</a:t>
            </a:r>
            <a:r>
              <a:rPr lang="zh-CN" altLang="en-US" sz="2400" b="1">
                <a:solidFill>
                  <a:srgbClr val="0000FF"/>
                </a:solidFill>
                <a:latin typeface="Times New Roman" panose="02020603050405020304" pitchFamily="18" charset="0"/>
                <a:ea typeface="黑体" panose="02010609060101010101" pitchFamily="49" charset="-122"/>
              </a:rPr>
              <a:t>年</a:t>
            </a:r>
            <a:r>
              <a:rPr lang="zh-CN" altLang="zh-CN" sz="2400" b="1">
                <a:solidFill>
                  <a:srgbClr val="0000FF"/>
                </a:solidFill>
                <a:latin typeface="Times New Roman" panose="02020603050405020304" pitchFamily="18" charset="0"/>
                <a:ea typeface="黑体" panose="02010609060101010101" pitchFamily="49" charset="-122"/>
              </a:rPr>
              <a:t>三元里人民</a:t>
            </a:r>
            <a:r>
              <a:rPr lang="zh-CN" altLang="en-US" sz="2400" b="1">
                <a:solidFill>
                  <a:srgbClr val="0000FF"/>
                </a:solidFill>
                <a:latin typeface="Times New Roman" panose="02020603050405020304" pitchFamily="18" charset="0"/>
                <a:ea typeface="黑体" panose="02010609060101010101" pitchFamily="49" charset="-122"/>
              </a:rPr>
              <a:t>的</a:t>
            </a:r>
            <a:r>
              <a:rPr lang="zh-CN" altLang="zh-CN" sz="2400" b="1">
                <a:solidFill>
                  <a:srgbClr val="0000FF"/>
                </a:solidFill>
                <a:latin typeface="Times New Roman" panose="02020603050405020304" pitchFamily="18" charset="0"/>
                <a:ea typeface="黑体" panose="02010609060101010101" pitchFamily="49" charset="-122"/>
              </a:rPr>
              <a:t>抗英</a:t>
            </a:r>
            <a:r>
              <a:rPr lang="zh-CN" altLang="en-US" sz="2400" b="1">
                <a:solidFill>
                  <a:srgbClr val="0000FF"/>
                </a:solidFill>
                <a:latin typeface="Times New Roman" panose="02020603050405020304" pitchFamily="18" charset="0"/>
                <a:ea typeface="黑体" panose="02010609060101010101" pitchFamily="49" charset="-122"/>
              </a:rPr>
              <a:t>斗争</a:t>
            </a:r>
            <a:endParaRPr lang="zh-CN" altLang="zh-CN" sz="2400">
              <a:solidFill>
                <a:srgbClr val="0000FF"/>
              </a:solidFill>
              <a:latin typeface="宋体" panose="02010600030101010101" pitchFamily="2" charset="-122"/>
              <a:ea typeface="微软雅黑" panose="020B0503020204020204" pitchFamily="34" charset="-122"/>
            </a:endParaRPr>
          </a:p>
          <a:p>
            <a:pPr>
              <a:lnSpc>
                <a:spcPct val="150000"/>
              </a:lnSpc>
            </a:pPr>
            <a:r>
              <a:rPr lang="en-US" altLang="zh-CN" sz="2400" b="1">
                <a:latin typeface="Times New Roman" panose="02020603050405020304" pitchFamily="18" charset="0"/>
                <a:ea typeface="黑体" panose="02010609060101010101" pitchFamily="49" charset="-122"/>
              </a:rPr>
              <a:t>	(1)</a:t>
            </a:r>
            <a:r>
              <a:rPr lang="zh-CN" altLang="zh-CN" sz="2400" b="1">
                <a:latin typeface="Times New Roman" panose="02020603050405020304" pitchFamily="18" charset="0"/>
                <a:ea typeface="黑体" panose="02010609060101010101" pitchFamily="49" charset="-122"/>
              </a:rPr>
              <a:t>背景：</a:t>
            </a:r>
            <a:r>
              <a:rPr lang="zh-CN" altLang="zh-CN" sz="2400" b="1">
                <a:latin typeface="Times New Roman" panose="02020603050405020304" pitchFamily="18" charset="0"/>
                <a:ea typeface="微软雅黑" panose="020B0503020204020204" pitchFamily="34" charset="-122"/>
              </a:rPr>
              <a:t>面对列强的侵略，清政府卑躬屈膝，中国人民</a:t>
            </a:r>
            <a:r>
              <a:rPr lang="zh-CN" altLang="zh-CN" sz="2400" b="1">
                <a:solidFill>
                  <a:srgbClr val="FF0000"/>
                </a:solidFill>
                <a:latin typeface="Times New Roman" panose="02020603050405020304" pitchFamily="18" charset="0"/>
                <a:ea typeface="微软雅黑" panose="020B0503020204020204" pitchFamily="34" charset="-122"/>
              </a:rPr>
              <a:t>自发组织</a:t>
            </a:r>
            <a:r>
              <a:rPr lang="zh-CN" altLang="zh-CN" sz="2400" b="1">
                <a:latin typeface="Times New Roman" panose="02020603050405020304" pitchFamily="18" charset="0"/>
                <a:ea typeface="微软雅黑" panose="020B0503020204020204" pitchFamily="34" charset="-122"/>
              </a:rPr>
              <a:t>起来，英勇抗击侵略者。</a:t>
            </a:r>
            <a:endParaRPr lang="zh-CN" altLang="zh-CN" sz="2400">
              <a:latin typeface="宋体" panose="02010600030101010101" pitchFamily="2" charset="-122"/>
              <a:ea typeface="微软雅黑" panose="020B0503020204020204" pitchFamily="34" charset="-122"/>
            </a:endParaRPr>
          </a:p>
          <a:p>
            <a:pPr>
              <a:lnSpc>
                <a:spcPct val="150000"/>
              </a:lnSpc>
            </a:pPr>
            <a:r>
              <a:rPr lang="en-US" altLang="zh-CN" sz="2400" b="1">
                <a:latin typeface="Times New Roman" panose="02020603050405020304" pitchFamily="18" charset="0"/>
                <a:ea typeface="黑体" panose="02010609060101010101" pitchFamily="49" charset="-122"/>
              </a:rPr>
              <a:t>	(2)</a:t>
            </a:r>
            <a:r>
              <a:rPr lang="zh-CN" altLang="zh-CN" sz="2400" b="1">
                <a:latin typeface="Times New Roman" panose="02020603050405020304" pitchFamily="18" charset="0"/>
                <a:ea typeface="黑体" panose="02010609060101010101" pitchFamily="49" charset="-122"/>
              </a:rPr>
              <a:t>概况：</a:t>
            </a:r>
            <a:r>
              <a:rPr lang="en-US" altLang="zh-CN" sz="2400" b="1">
                <a:latin typeface="Times New Roman" panose="02020603050405020304" pitchFamily="18" charset="0"/>
                <a:ea typeface="微软雅黑" panose="020B0503020204020204" pitchFamily="34" charset="-122"/>
              </a:rPr>
              <a:t>1841</a:t>
            </a:r>
            <a:r>
              <a:rPr lang="zh-CN" altLang="zh-CN" sz="2400" b="1">
                <a:latin typeface="Times New Roman" panose="02020603050405020304" pitchFamily="18" charset="0"/>
                <a:ea typeface="微软雅黑" panose="020B0503020204020204" pitchFamily="34" charset="-122"/>
              </a:rPr>
              <a:t>年</a:t>
            </a:r>
            <a:r>
              <a:rPr lang="en-US" altLang="zh-CN" sz="2400" b="1">
                <a:latin typeface="Times New Roman" panose="02020603050405020304" pitchFamily="18" charset="0"/>
                <a:ea typeface="微软雅黑" panose="020B0503020204020204" pitchFamily="34" charset="-122"/>
              </a:rPr>
              <a:t>5</a:t>
            </a:r>
            <a:r>
              <a:rPr lang="zh-CN" altLang="zh-CN" sz="2400" b="1">
                <a:latin typeface="Times New Roman" panose="02020603050405020304" pitchFamily="18" charset="0"/>
                <a:ea typeface="微软雅黑" panose="020B0503020204020204" pitchFamily="34" charset="-122"/>
              </a:rPr>
              <a:t>月，</a:t>
            </a:r>
            <a:r>
              <a:rPr lang="en-US" altLang="zh-CN" sz="2400" b="1">
                <a:latin typeface="Times New Roman" panose="02020603050405020304" pitchFamily="18" charset="0"/>
                <a:ea typeface="微软雅黑" panose="020B0503020204020204" pitchFamily="34" charset="-122"/>
              </a:rPr>
              <a:t>________</a:t>
            </a:r>
            <a:r>
              <a:rPr lang="zh-CN" altLang="zh-CN" sz="2400" b="1">
                <a:latin typeface="Times New Roman" panose="02020603050405020304" pitchFamily="18" charset="0"/>
                <a:ea typeface="微软雅黑" panose="020B0503020204020204" pitchFamily="34" charset="-122"/>
              </a:rPr>
              <a:t>人民痛击前来抢劫的英国侵略军；随后又两度包围被英军占据的广州四方炮台。</a:t>
            </a:r>
            <a:endParaRPr lang="zh-CN" altLang="zh-CN" sz="2400">
              <a:latin typeface="宋体" panose="02010600030101010101" pitchFamily="2" charset="-122"/>
              <a:ea typeface="微软雅黑" panose="020B0503020204020204" pitchFamily="34" charset="-122"/>
            </a:endParaRPr>
          </a:p>
          <a:p>
            <a:pPr>
              <a:lnSpc>
                <a:spcPct val="150000"/>
              </a:lnSpc>
            </a:pPr>
            <a:r>
              <a:rPr lang="en-US" altLang="zh-CN" sz="2400" b="1">
                <a:latin typeface="Times New Roman" panose="02020603050405020304" pitchFamily="18" charset="0"/>
                <a:ea typeface="黑体" panose="02010609060101010101" pitchFamily="49" charset="-122"/>
              </a:rPr>
              <a:t>	(3)</a:t>
            </a:r>
            <a:r>
              <a:rPr lang="zh-CN" altLang="zh-CN" sz="2400" b="1">
                <a:latin typeface="Times New Roman" panose="02020603050405020304" pitchFamily="18" charset="0"/>
                <a:ea typeface="黑体" panose="02010609060101010101" pitchFamily="49" charset="-122"/>
              </a:rPr>
              <a:t>意义：</a:t>
            </a:r>
            <a:r>
              <a:rPr lang="zh-CN" altLang="zh-CN" sz="2400" b="1">
                <a:latin typeface="Times New Roman" panose="02020603050405020304" pitchFamily="18" charset="0"/>
                <a:ea typeface="微软雅黑" panose="020B0503020204020204" pitchFamily="34" charset="-122"/>
              </a:rPr>
              <a:t>它是近代中国人民第一次自发的大规模抵抗外国侵略的斗争，表现了中国人民不畏强暴、</a:t>
            </a:r>
            <a:r>
              <a:rPr lang="en-US" altLang="zh-CN" sz="2400" b="1">
                <a:latin typeface="Times New Roman" panose="02020603050405020304" pitchFamily="18" charset="0"/>
                <a:ea typeface="微软雅黑" panose="020B0503020204020204" pitchFamily="34" charset="-122"/>
              </a:rPr>
              <a:t> ___________</a:t>
            </a:r>
            <a:r>
              <a:rPr lang="zh-CN" altLang="zh-CN" sz="2400" b="1">
                <a:latin typeface="Times New Roman" panose="02020603050405020304" pitchFamily="18" charset="0"/>
                <a:ea typeface="微软雅黑" panose="020B0503020204020204" pitchFamily="34" charset="-122"/>
              </a:rPr>
              <a:t>的爱国精神。</a:t>
            </a:r>
          </a:p>
        </p:txBody>
      </p:sp>
      <p:sp>
        <p:nvSpPr>
          <p:cNvPr id="4" name="矩形 3"/>
          <p:cNvSpPr>
            <a:spLocks noChangeArrowheads="1"/>
          </p:cNvSpPr>
          <p:nvPr/>
        </p:nvSpPr>
        <p:spPr bwMode="auto">
          <a:xfrm>
            <a:off x="3248799" y="2686050"/>
            <a:ext cx="14157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3200" b="1">
                <a:solidFill>
                  <a:srgbClr val="FF0000"/>
                </a:solidFill>
                <a:latin typeface="Arial" panose="020B0604020202020204" pitchFamily="34" charset="0"/>
                <a:ea typeface="微软雅黑" panose="020B0503020204020204" pitchFamily="34" charset="-122"/>
              </a:rPr>
              <a:t>三元里</a:t>
            </a:r>
          </a:p>
        </p:txBody>
      </p:sp>
      <p:sp>
        <p:nvSpPr>
          <p:cNvPr id="5" name="矩形 4"/>
          <p:cNvSpPr>
            <a:spLocks noChangeArrowheads="1"/>
          </p:cNvSpPr>
          <p:nvPr/>
        </p:nvSpPr>
        <p:spPr bwMode="auto">
          <a:xfrm>
            <a:off x="5255826" y="4334168"/>
            <a:ext cx="18261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3200" b="1">
                <a:solidFill>
                  <a:srgbClr val="FF0000"/>
                </a:solidFill>
                <a:latin typeface="Arial" panose="020B0604020202020204" pitchFamily="34" charset="0"/>
                <a:ea typeface="微软雅黑" panose="020B0503020204020204" pitchFamily="34" charset="-122"/>
              </a:rPr>
              <a:t>抵御外侮</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jpg"/>
          <p:cNvPicPr>
            <a:picLocks noChangeAspect="1"/>
          </p:cNvPicPr>
          <p:nvPr/>
        </p:nvPicPr>
        <p:blipFill>
          <a:blip r:embed="rId2" cstate="print"/>
          <a:stretch>
            <a:fillRect/>
          </a:stretch>
        </p:blipFill>
        <p:spPr>
          <a:xfrm>
            <a:off x="635" y="0"/>
            <a:ext cx="9144000" cy="6858000"/>
          </a:xfrm>
          <a:prstGeom prst="rect">
            <a:avLst/>
          </a:prstGeom>
        </p:spPr>
      </p:pic>
      <p:sp>
        <p:nvSpPr>
          <p:cNvPr id="2" name="Text Box 8"/>
          <p:cNvSpPr txBox="1">
            <a:spLocks noChangeArrowheads="1"/>
          </p:cNvSpPr>
          <p:nvPr/>
        </p:nvSpPr>
        <p:spPr bwMode="auto">
          <a:xfrm>
            <a:off x="91361" y="250826"/>
            <a:ext cx="3419475" cy="707838"/>
          </a:xfrm>
          <a:prstGeom prst="rect">
            <a:avLst/>
          </a:prstGeom>
          <a:solidFill>
            <a:srgbClr val="FFFF00"/>
          </a:solidFill>
          <a:ln w="38100" cap="rnd">
            <a:solidFill>
              <a:srgbClr val="FF0000"/>
            </a:solidFill>
            <a:prstDash val="sysDot"/>
            <a:miter lim="800000"/>
          </a:ln>
        </p:spPr>
        <p:txBody>
          <a:bodyPr lIns="91391" tIns="45696" rIns="91391" bIns="45696">
            <a:spAutoFit/>
          </a:bodyPr>
          <a:lstStyle/>
          <a:p>
            <a:pPr algn="ctr">
              <a:spcBef>
                <a:spcPct val="50000"/>
              </a:spcBef>
            </a:pPr>
            <a:r>
              <a:rPr lang="zh-CN" altLang="en-US" sz="4000">
                <a:solidFill>
                  <a:srgbClr val="FF0000"/>
                </a:solidFill>
                <a:latin typeface="Arial" panose="020B0604020202020204" pitchFamily="34" charset="0"/>
                <a:ea typeface="黑体" panose="02010609060101010101" pitchFamily="49" charset="-122"/>
              </a:rPr>
              <a:t>整体认知</a:t>
            </a:r>
          </a:p>
        </p:txBody>
      </p:sp>
      <p:sp>
        <p:nvSpPr>
          <p:cNvPr id="3" name="文本框 2208769"/>
          <p:cNvSpPr txBox="1">
            <a:spLocks noChangeArrowheads="1"/>
          </p:cNvSpPr>
          <p:nvPr/>
        </p:nvSpPr>
        <p:spPr bwMode="auto">
          <a:xfrm>
            <a:off x="252412" y="1169989"/>
            <a:ext cx="2915841" cy="459105"/>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400" b="1">
                <a:solidFill>
                  <a:srgbClr val="FF0000"/>
                </a:solidFill>
                <a:latin typeface="微软雅黑" panose="020B0503020204020204" pitchFamily="34" charset="-122"/>
                <a:ea typeface="微软雅黑" panose="020B0503020204020204" pitchFamily="34" charset="-122"/>
              </a:rPr>
              <a:t>1</a:t>
            </a:r>
            <a:r>
              <a:rPr lang="zh-CN" altLang="en-US" sz="2400" b="1">
                <a:solidFill>
                  <a:srgbClr val="FF0000"/>
                </a:solidFill>
                <a:latin typeface="微软雅黑" panose="020B0503020204020204" pitchFamily="34" charset="-122"/>
                <a:ea typeface="微软雅黑" panose="020B0503020204020204" pitchFamily="34" charset="-122"/>
              </a:rPr>
              <a:t>、一  个  形  态：</a:t>
            </a:r>
          </a:p>
        </p:txBody>
      </p:sp>
      <p:sp>
        <p:nvSpPr>
          <p:cNvPr id="4" name="矩形 2208770"/>
          <p:cNvSpPr>
            <a:spLocks noChangeArrowheads="1"/>
          </p:cNvSpPr>
          <p:nvPr/>
        </p:nvSpPr>
        <p:spPr bwMode="auto">
          <a:xfrm>
            <a:off x="252412" y="2205355"/>
            <a:ext cx="2789555" cy="459105"/>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91" tIns="45696" rIns="91391" bIns="45696">
            <a:spAutoFit/>
          </a:bodyPr>
          <a:lstStyle/>
          <a:p>
            <a:r>
              <a:rPr lang="en-US" altLang="zh-CN" sz="2400" b="1">
                <a:solidFill>
                  <a:srgbClr val="FF0000"/>
                </a:solidFill>
                <a:latin typeface="Arial" panose="020B0604020202020204" pitchFamily="34" charset="0"/>
                <a:ea typeface="微软雅黑" panose="020B0503020204020204" pitchFamily="34" charset="-122"/>
              </a:rPr>
              <a:t>2</a:t>
            </a:r>
            <a:r>
              <a:rPr lang="zh-CN" altLang="en-US" sz="2400" b="1">
                <a:solidFill>
                  <a:srgbClr val="FF0000"/>
                </a:solidFill>
                <a:latin typeface="Arial" panose="020B0604020202020204" pitchFamily="34" charset="0"/>
                <a:ea typeface="微软雅黑" panose="020B0503020204020204" pitchFamily="34" charset="-122"/>
              </a:rPr>
              <a:t>、两对主要矛盾：</a:t>
            </a:r>
          </a:p>
        </p:txBody>
      </p:sp>
      <p:sp>
        <p:nvSpPr>
          <p:cNvPr id="5" name="矩形 2208772"/>
          <p:cNvSpPr>
            <a:spLocks noChangeArrowheads="1"/>
          </p:cNvSpPr>
          <p:nvPr/>
        </p:nvSpPr>
        <p:spPr bwMode="auto">
          <a:xfrm>
            <a:off x="252095" y="3141980"/>
            <a:ext cx="2789555" cy="459105"/>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91" tIns="45696" rIns="91391" bIns="45696">
            <a:spAutoFit/>
          </a:bodyPr>
          <a:lstStyle/>
          <a:p>
            <a:r>
              <a:rPr lang="en-US" altLang="zh-CN" sz="2400" b="1">
                <a:solidFill>
                  <a:srgbClr val="FF0000"/>
                </a:solidFill>
                <a:latin typeface="Arial" panose="020B0604020202020204" pitchFamily="34" charset="0"/>
                <a:ea typeface="微软雅黑" panose="020B0503020204020204" pitchFamily="34" charset="-122"/>
              </a:rPr>
              <a:t>3</a:t>
            </a:r>
            <a:r>
              <a:rPr lang="zh-CN" altLang="en-US" sz="2400" b="1">
                <a:solidFill>
                  <a:srgbClr val="FF0000"/>
                </a:solidFill>
                <a:latin typeface="Arial" panose="020B0604020202020204" pitchFamily="34" charset="0"/>
                <a:ea typeface="微软雅黑" panose="020B0503020204020204" pitchFamily="34" charset="-122"/>
              </a:rPr>
              <a:t>、两大历史任务：</a:t>
            </a:r>
          </a:p>
        </p:txBody>
      </p:sp>
      <p:sp>
        <p:nvSpPr>
          <p:cNvPr id="6" name="文本框 2208777"/>
          <p:cNvSpPr txBox="1">
            <a:spLocks noChangeArrowheads="1"/>
          </p:cNvSpPr>
          <p:nvPr/>
        </p:nvSpPr>
        <p:spPr bwMode="auto">
          <a:xfrm>
            <a:off x="540783" y="1700530"/>
            <a:ext cx="3383756" cy="459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2400" b="1">
                <a:latin typeface="微软雅黑" panose="020B0503020204020204" pitchFamily="34" charset="-122"/>
                <a:ea typeface="微软雅黑" panose="020B0503020204020204" pitchFamily="34" charset="-122"/>
              </a:rPr>
              <a:t>半殖民地半封建社会</a:t>
            </a:r>
          </a:p>
        </p:txBody>
      </p:sp>
      <p:sp>
        <p:nvSpPr>
          <p:cNvPr id="10" name="矩形 2208775"/>
          <p:cNvSpPr>
            <a:spLocks noChangeArrowheads="1"/>
          </p:cNvSpPr>
          <p:nvPr/>
        </p:nvSpPr>
        <p:spPr bwMode="auto">
          <a:xfrm>
            <a:off x="323851" y="4292600"/>
            <a:ext cx="2807970" cy="459105"/>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91" tIns="45696" rIns="91391" bIns="45696">
            <a:spAutoFit/>
          </a:bodyPr>
          <a:lstStyle/>
          <a:p>
            <a:r>
              <a:rPr lang="en-US" altLang="zh-CN" sz="2400" b="1">
                <a:solidFill>
                  <a:srgbClr val="FF0000"/>
                </a:solidFill>
                <a:latin typeface="微软雅黑" panose="020B0503020204020204" pitchFamily="34" charset="-122"/>
                <a:ea typeface="微软雅黑" panose="020B0503020204020204" pitchFamily="34" charset="-122"/>
              </a:rPr>
              <a:t>4</a:t>
            </a:r>
            <a:r>
              <a:rPr lang="zh-CN" altLang="en-US" sz="2400" b="1">
                <a:solidFill>
                  <a:srgbClr val="FF0000"/>
                </a:solidFill>
                <a:latin typeface="微软雅黑" panose="020B0503020204020204" pitchFamily="34" charset="-122"/>
                <a:ea typeface="微软雅黑" panose="020B0503020204020204" pitchFamily="34" charset="-122"/>
              </a:rPr>
              <a:t>、四条基本线索：</a:t>
            </a:r>
          </a:p>
        </p:txBody>
      </p:sp>
      <p:sp>
        <p:nvSpPr>
          <p:cNvPr id="12" name="矩形 1"/>
          <p:cNvSpPr/>
          <p:nvPr/>
        </p:nvSpPr>
        <p:spPr>
          <a:xfrm>
            <a:off x="108585" y="1229360"/>
            <a:ext cx="8983345" cy="3949065"/>
          </a:xfrm>
          <a:prstGeom prst="rect">
            <a:avLst/>
          </a:prstGeom>
          <a:solidFill>
            <a:schemeClr val="accent1">
              <a:lumMod val="20000"/>
              <a:lumOff val="80000"/>
              <a:alpha val="90000"/>
            </a:schemeClr>
          </a:solidFill>
          <a:ln w="9525">
            <a:noFill/>
          </a:ln>
        </p:spPr>
        <p:txBody>
          <a:bodyPr wrap="square">
            <a:spAutoFit/>
            <a:scene3d>
              <a:camera prst="orthographicFront"/>
              <a:lightRig rig="threePt" dir="t"/>
            </a:scene3d>
          </a:bodyPr>
          <a:lstStyle/>
          <a:p>
            <a:pPr algn="just" fontAlgn="auto">
              <a:lnSpc>
                <a:spcPct val="95000"/>
              </a:lnSpc>
            </a:pPr>
            <a:r>
              <a:rPr kumimoji="1" lang="zh-CN" altLang="en-US" sz="2400" b="1">
                <a:effectLst>
                  <a:outerShdw blurRad="38100" dist="38100" dir="2700000" algn="tl">
                    <a:srgbClr val="C0C0C0"/>
                  </a:outerShdw>
                </a:effectLst>
                <a:latin typeface="宋体" panose="02010600030101010101" pitchFamily="2" charset="-122"/>
                <a:sym typeface="+mn-ea"/>
              </a:rPr>
              <a:t>半殖民地半封建社会</a:t>
            </a:r>
            <a:endParaRPr kumimoji="1" lang="zh-CN" altLang="en-US" sz="2400" b="1" noProof="1">
              <a:solidFill>
                <a:schemeClr val="tx1"/>
              </a:solidFill>
              <a:effectLst>
                <a:outerShdw blurRad="38100" dist="38100" dir="2700000" algn="tl">
                  <a:srgbClr val="C0C0C0"/>
                </a:outerShdw>
              </a:effectLst>
              <a:latin typeface="宋体" panose="02010600030101010101" pitchFamily="2" charset="-122"/>
              <a:ea typeface="+mn-ea"/>
            </a:endParaRPr>
          </a:p>
          <a:p>
            <a:pPr algn="just" fontAlgn="auto">
              <a:lnSpc>
                <a:spcPct val="95000"/>
              </a:lnSpc>
            </a:pP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1912</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年和</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1919</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年间，列宁提到中国是半封建的国家和半殖民国家</a:t>
            </a:r>
            <a:endPar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a:p>
            <a:pPr algn="just" fontAlgn="auto">
              <a:lnSpc>
                <a:spcPct val="95000"/>
              </a:lnSpc>
            </a:pP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1922</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年</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7</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月，在中共</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二大</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决议</a:t>
            </a:r>
            <a:r>
              <a:rPr lang="zh-CN" altLang="en-US"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使用了</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半殖民地</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概念。</a:t>
            </a:r>
          </a:p>
          <a:p>
            <a:pPr algn="just" fontAlgn="auto">
              <a:lnSpc>
                <a:spcPct val="95000"/>
              </a:lnSpc>
            </a:pP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1926</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年，蔡和森在《中国共产党史的发展</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提纲</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》中提到</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半殖民地和半封建的中国</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，最早将两</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半</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概念联结起来表述。</a:t>
            </a:r>
          </a:p>
          <a:p>
            <a:pPr algn="just" fontAlgn="auto">
              <a:lnSpc>
                <a:spcPct val="95000"/>
              </a:lnSpc>
            </a:pP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1929</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年</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2</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月中共中央文件《中央通告第二十八号</a:t>
            </a:r>
            <a:r>
              <a:rPr lang="en-US"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农民运动的策略》正式</a:t>
            </a:r>
            <a:r>
              <a:rPr lang="zh-CN" altLang="en-US"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使用</a:t>
            </a:r>
            <a:r>
              <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完整的半殖民地半封建概念。</a:t>
            </a:r>
          </a:p>
          <a:p>
            <a:pPr algn="just" fontAlgn="auto">
              <a:lnSpc>
                <a:spcPct val="95000"/>
              </a:lnSpc>
            </a:pP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1939</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年底和</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1940</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年初，毛泽东发表《中国革命和中国共产党》、《新民主主义论》等论著，</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提</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出：</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自从一八四</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年的鸦片战争以后，中国一步一步地变成了一个半殖民地半封建的社会。</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这是对近代中国社会性质的</a:t>
            </a:r>
            <a:r>
              <a:rPr lang="zh-CN" altLang="en-US"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标准</a:t>
            </a:r>
            <a:r>
              <a:rPr lang="zh-CN"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表述。</a:t>
            </a:r>
            <a:r>
              <a:rPr lang="en-US" altLang="zh-CN" sz="2400" b="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 </a:t>
            </a:r>
            <a:endParaRPr lang="zh-CN" altLang="zh-CN" sz="2400" b="1" noProof="1">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3" name="Rectangle 5"/>
          <p:cNvSpPr>
            <a:spLocks noChangeArrowheads="1"/>
          </p:cNvSpPr>
          <p:nvPr/>
        </p:nvSpPr>
        <p:spPr bwMode="auto">
          <a:xfrm>
            <a:off x="88265" y="1157605"/>
            <a:ext cx="8983980" cy="4399915"/>
          </a:xfrm>
          <a:prstGeom prst="rect">
            <a:avLst/>
          </a:prstGeom>
          <a:solidFill>
            <a:schemeClr val="accent3">
              <a:lumMod val="40000"/>
              <a:lumOff val="60000"/>
              <a:alpha val="90000"/>
            </a:schemeClr>
          </a:solidFill>
          <a:ln w="9525">
            <a:noFill/>
            <a:miter lim="800000"/>
          </a:ln>
          <a:effectLst/>
        </p:spPr>
        <p:txBody>
          <a:bodyPr wrap="square">
            <a:spAutoFit/>
          </a:bodyPr>
          <a:lstStyle/>
          <a:p>
            <a:pPr algn="just" fontAlgn="auto">
              <a:defRPr/>
            </a:pPr>
            <a:r>
              <a:rPr lang="en-US" altLang="zh-CN" sz="2800" b="1">
                <a:solidFill>
                  <a:srgbClr val="0000FF"/>
                </a:solidFill>
                <a:latin typeface="宋体" panose="02010600030101010101" pitchFamily="2" charset="-122"/>
                <a:ea typeface="微软雅黑" panose="020B0503020204020204" pitchFamily="34" charset="-122"/>
                <a:sym typeface="+mn-ea"/>
              </a:rPr>
              <a:t>a.</a:t>
            </a:r>
            <a:r>
              <a:rPr lang="zh-CN" altLang="en-US" sz="2800" b="1">
                <a:solidFill>
                  <a:srgbClr val="0000FF"/>
                </a:solidFill>
                <a:latin typeface="宋体" panose="02010600030101010101" pitchFamily="2" charset="-122"/>
                <a:ea typeface="微软雅黑" panose="020B0503020204020204" pitchFamily="34" charset="-122"/>
                <a:sym typeface="+mn-ea"/>
              </a:rPr>
              <a:t>半殖民地：</a:t>
            </a:r>
          </a:p>
          <a:p>
            <a:pPr algn="just" fontAlgn="auto">
              <a:defRPr/>
            </a:pP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政治：形式上保留中国的主权政府</a:t>
            </a:r>
            <a:r>
              <a:rPr kumimoji="1" lang="zh-CN" altLang="en-US" sz="2800" b="1" smtClean="0">
                <a:effectLst>
                  <a:outerShdw blurRad="38100" dist="19050" dir="2700000" algn="tl" rotWithShape="0">
                    <a:schemeClr val="dk1">
                      <a:alpha val="40000"/>
                    </a:schemeClr>
                  </a:outerShdw>
                </a:effectLst>
                <a:latin typeface="宋体" panose="02010600030101010101" pitchFamily="2" charset="-122"/>
                <a:sym typeface="+mn-ea"/>
              </a:rPr>
              <a:t>，但实际由外国控制中国内政外交的政治；</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经济</a:t>
            </a:r>
            <a:r>
              <a:rPr kumimoji="1" lang="zh-CN" altLang="en-US" sz="2800" b="1" smtClean="0">
                <a:effectLst>
                  <a:outerShdw blurRad="38100" dist="19050" dir="2700000" algn="tl" rotWithShape="0">
                    <a:schemeClr val="dk1">
                      <a:alpha val="40000"/>
                    </a:schemeClr>
                  </a:outerShdw>
                </a:effectLst>
                <a:latin typeface="宋体" panose="02010600030101010101" pitchFamily="2" charset="-122"/>
                <a:sym typeface="+mn-ea"/>
              </a:rPr>
              <a:t>：经济</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独立地位</a:t>
            </a:r>
            <a:r>
              <a:rPr kumimoji="1" lang="zh-CN" altLang="en-US" sz="2800" b="1" smtClean="0">
                <a:effectLst>
                  <a:outerShdw blurRad="38100" dist="19050" dir="2700000" algn="tl" rotWithShape="0">
                    <a:schemeClr val="dk1">
                      <a:alpha val="40000"/>
                    </a:schemeClr>
                  </a:outerShdw>
                </a:effectLst>
                <a:latin typeface="宋体" panose="02010600030101010101" pitchFamily="2" charset="-122"/>
                <a:sym typeface="+mn-ea"/>
              </a:rPr>
              <a:t>丧失，成为</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西方的附庸。</a:t>
            </a:r>
            <a:r>
              <a:rPr kumimoji="1" lang="zh-CN" altLang="en-US" sz="2800" b="1">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主权部分丧失但没有完全丧失。</a:t>
            </a:r>
          </a:p>
          <a:p>
            <a:pPr algn="just" fontAlgn="auto">
              <a:defRPr/>
            </a:pPr>
            <a:r>
              <a:rPr lang="en-US" altLang="zh-CN" sz="2800" b="1">
                <a:solidFill>
                  <a:srgbClr val="0000FF"/>
                </a:solidFill>
                <a:latin typeface="黑体" panose="02010609060101010101" pitchFamily="49" charset="-122"/>
                <a:ea typeface="黑体" panose="02010609060101010101" pitchFamily="49" charset="-122"/>
                <a:sym typeface="+mn-ea"/>
              </a:rPr>
              <a:t>b.</a:t>
            </a:r>
            <a:r>
              <a:rPr lang="zh-CN" altLang="en-US" sz="2800" b="1">
                <a:solidFill>
                  <a:srgbClr val="0000FF"/>
                </a:solidFill>
                <a:latin typeface="黑体" panose="02010609060101010101" pitchFamily="49" charset="-122"/>
                <a:ea typeface="黑体" panose="02010609060101010101" pitchFamily="49" charset="-122"/>
                <a:sym typeface="+mn-ea"/>
              </a:rPr>
              <a:t>半封建：</a:t>
            </a:r>
          </a:p>
          <a:p>
            <a:pPr fontAlgn="auto"/>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政治：封建势力维持在中国的统治地位，但</a:t>
            </a:r>
            <a:r>
              <a:rPr kumimoji="1" lang="zh-CN" altLang="en-US" sz="2800" b="1">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近代资本主义政治思想制度</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在形成中；经济：封建经济继续存在，</a:t>
            </a:r>
            <a:r>
              <a:rPr kumimoji="1" lang="zh-CN" altLang="en-US" sz="2800" b="1">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近代资本主义经济因素产生、发展</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；文化：封建思想观念延续，</a:t>
            </a:r>
            <a:r>
              <a:rPr kumimoji="1" lang="zh-CN" altLang="en-US" sz="2800" b="1">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近代西方社会科学理论</a:t>
            </a:r>
            <a:r>
              <a:rPr kumimoji="1" lang="zh-CN" altLang="en-US" sz="2800" b="1" smtClean="0">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传入。</a:t>
            </a:r>
            <a:r>
              <a:rPr kumimoji="1" lang="zh-CN" altLang="en-US" sz="2800" b="1" smtClean="0">
                <a:effectLst>
                  <a:outerShdw blurRad="38100" dist="19050" dir="2700000" algn="tl" rotWithShape="0">
                    <a:schemeClr val="dk1">
                      <a:alpha val="40000"/>
                    </a:schemeClr>
                  </a:outerShdw>
                </a:effectLst>
                <a:latin typeface="宋体" panose="02010600030101010101" pitchFamily="2" charset="-122"/>
                <a:sym typeface="+mn-ea"/>
              </a:rPr>
              <a:t>保留</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了封建主义，又</a:t>
            </a:r>
            <a:r>
              <a:rPr kumimoji="1" lang="zh-CN" altLang="en-US" sz="2800" b="1">
                <a:solidFill>
                  <a:srgbClr val="FF0000"/>
                </a:solidFill>
                <a:effectLst>
                  <a:outerShdw blurRad="38100" dist="19050" dir="2700000" algn="tl" rotWithShape="0">
                    <a:schemeClr val="dk1">
                      <a:alpha val="40000"/>
                    </a:schemeClr>
                  </a:outerShdw>
                </a:effectLst>
                <a:latin typeface="宋体" panose="02010600030101010101" pitchFamily="2" charset="-122"/>
                <a:sym typeface="+mn-ea"/>
              </a:rPr>
              <a:t>发展了资本主义</a:t>
            </a:r>
            <a:r>
              <a:rPr kumimoji="1" lang="zh-CN" altLang="en-US" sz="2800" b="1">
                <a:effectLst>
                  <a:outerShdw blurRad="38100" dist="19050" dir="2700000" algn="tl" rotWithShape="0">
                    <a:schemeClr val="dk1">
                      <a:alpha val="40000"/>
                    </a:schemeClr>
                  </a:outerShdw>
                </a:effectLst>
                <a:latin typeface="宋体" panose="02010600030101010101" pitchFamily="2" charset="-122"/>
                <a:sym typeface="+mn-ea"/>
              </a:rPr>
              <a:t>。</a:t>
            </a:r>
            <a:endParaRPr kumimoji="1" lang="zh-CN" altLang="en-US" sz="2800" b="1" noProof="1">
              <a:solidFill>
                <a:srgbClr val="FF0000"/>
              </a:solidFill>
              <a:effectLst>
                <a:outerShdw blurRad="38100" dist="38100" dir="2700000" algn="tl">
                  <a:srgbClr val="C0C0C0"/>
                </a:outerShdw>
              </a:effectLst>
              <a:latin typeface="宋体" panose="02010600030101010101" pitchFamily="2" charset="-122"/>
            </a:endParaRPr>
          </a:p>
        </p:txBody>
      </p:sp>
      <p:sp>
        <p:nvSpPr>
          <p:cNvPr id="14" name="文本框 2208771"/>
          <p:cNvSpPr txBox="1">
            <a:spLocks noChangeArrowheads="1"/>
          </p:cNvSpPr>
          <p:nvPr/>
        </p:nvSpPr>
        <p:spPr bwMode="auto">
          <a:xfrm>
            <a:off x="323533" y="2682559"/>
            <a:ext cx="9144000" cy="459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zh-CN" altLang="en-US" sz="2400" b="1">
                <a:latin typeface="Times New Roman" panose="02020603050405020304" pitchFamily="18" charset="0"/>
                <a:ea typeface="宋体" panose="02010600030101010101" pitchFamily="2" charset="-122"/>
              </a:rPr>
              <a:t>   </a:t>
            </a:r>
            <a:r>
              <a:rPr lang="zh-CN" altLang="en-US" sz="2400" b="1">
                <a:latin typeface="微软雅黑" panose="020B0503020204020204" pitchFamily="34" charset="-122"/>
                <a:ea typeface="微软雅黑" panose="020B0503020204020204" pitchFamily="34" charset="-122"/>
              </a:rPr>
              <a:t>外国资本主义同中华民族的矛盾；封建主义同人民大众的矛盾</a:t>
            </a:r>
          </a:p>
        </p:txBody>
      </p:sp>
      <p:sp>
        <p:nvSpPr>
          <p:cNvPr id="15" name="文本框 2208773"/>
          <p:cNvSpPr txBox="1">
            <a:spLocks noChangeArrowheads="1"/>
          </p:cNvSpPr>
          <p:nvPr/>
        </p:nvSpPr>
        <p:spPr bwMode="auto">
          <a:xfrm>
            <a:off x="541020" y="3651885"/>
            <a:ext cx="34893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91" tIns="45696" rIns="91391" bIns="45696">
            <a:spAutoFit/>
          </a:bodyPr>
          <a:lstStyle/>
          <a:p>
            <a:pPr>
              <a:spcBef>
                <a:spcPct val="50000"/>
              </a:spcBef>
            </a:pPr>
            <a:r>
              <a:rPr lang="zh-CN" altLang="en-US" sz="2800" b="1">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民族</a:t>
            </a:r>
            <a:r>
              <a:rPr lang="zh-CN" altLang="en-US" sz="2800" b="1" smtClean="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独立</a:t>
            </a:r>
            <a:r>
              <a:rPr lang="en-US" altLang="zh-CN" sz="2800" b="1" smtClean="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0000CC"/>
                </a:solidFill>
                <a:latin typeface="微软雅黑" panose="020B0503020204020204" pitchFamily="34" charset="-122"/>
                <a:ea typeface="微软雅黑" panose="020B0503020204020204" pitchFamily="34" charset="-122"/>
                <a:cs typeface="微软雅黑" panose="020B0503020204020204" pitchFamily="34" charset="-122"/>
                <a:sym typeface="+mn-ea"/>
              </a:rPr>
              <a:t>国家</a:t>
            </a:r>
            <a:r>
              <a:rPr lang="zh-CN" altLang="en-US" sz="2800" b="1" smtClean="0">
                <a:solidFill>
                  <a:srgbClr val="0000CC"/>
                </a:solidFill>
                <a:latin typeface="微软雅黑" panose="020B0503020204020204" pitchFamily="34" charset="-122"/>
                <a:ea typeface="微软雅黑" panose="020B0503020204020204" pitchFamily="34" charset="-122"/>
                <a:cs typeface="微软雅黑" panose="020B0503020204020204" pitchFamily="34" charset="-122"/>
                <a:sym typeface="+mn-ea"/>
              </a:rPr>
              <a:t>富强</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2208776"/>
          <p:cNvSpPr txBox="1">
            <a:spLocks noChangeArrowheads="1"/>
          </p:cNvSpPr>
          <p:nvPr/>
        </p:nvSpPr>
        <p:spPr bwMode="auto">
          <a:xfrm>
            <a:off x="758190" y="4935855"/>
            <a:ext cx="7219950" cy="1567180"/>
          </a:xfrm>
          <a:prstGeom prst="rect">
            <a:avLst/>
          </a:prstGeom>
          <a:gradFill>
            <a:gsLst>
              <a:gs pos="0">
                <a:srgbClr val="9EE256"/>
              </a:gs>
              <a:gs pos="100000">
                <a:srgbClr val="52762D"/>
              </a:gs>
            </a:gsLst>
            <a:lin ang="5400000" scaled="0"/>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91" tIns="45696" rIns="91391" bIns="45696">
            <a:spAutoFit/>
          </a:bodyPr>
          <a:lstStyle/>
          <a:p>
            <a:r>
              <a:rPr lang="zh-CN" altLang="en-US" sz="2400" b="1">
                <a:solidFill>
                  <a:schemeClr val="tx1"/>
                </a:solidFill>
                <a:latin typeface="楷体_GB2312" panose="02010609030101010101" charset="-122"/>
                <a:ea typeface="楷体_GB2312" panose="02010609030101010101" charset="-122"/>
                <a:sym typeface="Wingdings" panose="05000000000000000000" pitchFamily="2" charset="2"/>
              </a:rPr>
              <a:t>（</a:t>
            </a:r>
            <a:r>
              <a:rPr lang="en-US" altLang="zh-CN" sz="2400" b="1">
                <a:solidFill>
                  <a:schemeClr val="tx1"/>
                </a:solidFill>
                <a:latin typeface="楷体_GB2312" panose="02010609030101010101" charset="-122"/>
                <a:ea typeface="楷体_GB2312" panose="02010609030101010101" charset="-122"/>
                <a:sym typeface="Wingdings" panose="05000000000000000000" pitchFamily="2" charset="2"/>
              </a:rPr>
              <a:t>1</a:t>
            </a:r>
            <a:r>
              <a:rPr lang="zh-CN" altLang="en-US" sz="2400" b="1">
                <a:solidFill>
                  <a:schemeClr val="tx1"/>
                </a:solidFill>
                <a:latin typeface="楷体_GB2312" panose="02010609030101010101" charset="-122"/>
                <a:ea typeface="楷体_GB2312" panose="02010609030101010101" charset="-122"/>
                <a:sym typeface="Wingdings" panose="05000000000000000000" pitchFamily="2" charset="2"/>
              </a:rPr>
              <a:t>）沦为半殖民地半封建社会的</a:t>
            </a:r>
            <a:r>
              <a:rPr lang="zh-CN" altLang="en-US" sz="2400" b="1">
                <a:solidFill>
                  <a:srgbClr val="FF0000"/>
                </a:solidFill>
                <a:latin typeface="楷体_GB2312" panose="02010609030101010101" charset="-122"/>
                <a:ea typeface="楷体_GB2312" panose="02010609030101010101" charset="-122"/>
                <a:sym typeface="Wingdings" panose="05000000000000000000" pitchFamily="2" charset="2"/>
              </a:rPr>
              <a:t>屈辱史</a:t>
            </a:r>
          </a:p>
          <a:p>
            <a:r>
              <a:rPr lang="zh-CN" altLang="en-US" sz="2400" b="1">
                <a:solidFill>
                  <a:schemeClr val="tx1"/>
                </a:solidFill>
                <a:latin typeface="楷体_GB2312" panose="02010609030101010101" charset="-122"/>
                <a:ea typeface="楷体_GB2312" panose="02010609030101010101" charset="-122"/>
              </a:rPr>
              <a:t>（</a:t>
            </a:r>
            <a:r>
              <a:rPr lang="en-US" altLang="zh-CN" sz="2400" b="1">
                <a:solidFill>
                  <a:schemeClr val="tx1"/>
                </a:solidFill>
                <a:latin typeface="楷体_GB2312" panose="02010609030101010101" charset="-122"/>
                <a:ea typeface="楷体_GB2312" panose="02010609030101010101" charset="-122"/>
              </a:rPr>
              <a:t>2</a:t>
            </a:r>
            <a:r>
              <a:rPr lang="zh-CN" altLang="en-US" sz="2400" b="1">
                <a:solidFill>
                  <a:schemeClr val="tx1"/>
                </a:solidFill>
                <a:latin typeface="楷体_GB2312" panose="02010609030101010101" charset="-122"/>
                <a:ea typeface="楷体_GB2312" panose="02010609030101010101" charset="-122"/>
              </a:rPr>
              <a:t>）中国人民奋起抗争</a:t>
            </a:r>
            <a:r>
              <a:rPr lang="en-US" altLang="zh-CN" sz="2400" b="1">
                <a:solidFill>
                  <a:schemeClr val="tx1"/>
                </a:solidFill>
                <a:latin typeface="楷体_GB2312" panose="02010609030101010101" charset="-122"/>
                <a:ea typeface="楷体_GB2312" panose="02010609030101010101" charset="-122"/>
              </a:rPr>
              <a:t>,</a:t>
            </a:r>
            <a:r>
              <a:rPr lang="zh-CN" altLang="en-US" sz="2400" b="1">
                <a:solidFill>
                  <a:schemeClr val="tx1"/>
                </a:solidFill>
                <a:latin typeface="楷体_GB2312" panose="02010609030101010101" charset="-122"/>
                <a:ea typeface="楷体_GB2312" panose="02010609030101010101" charset="-122"/>
              </a:rPr>
              <a:t>反抗侵略的抗争史</a:t>
            </a:r>
          </a:p>
          <a:p>
            <a:r>
              <a:rPr lang="zh-CN" altLang="en-US" sz="2400" b="1">
                <a:solidFill>
                  <a:schemeClr val="tx1"/>
                </a:solidFill>
                <a:latin typeface="楷体_GB2312" panose="02010609030101010101" charset="-122"/>
                <a:ea typeface="楷体_GB2312" panose="02010609030101010101" charset="-122"/>
              </a:rPr>
              <a:t>（</a:t>
            </a:r>
            <a:r>
              <a:rPr lang="en-US" altLang="zh-CN" sz="2400" b="1">
                <a:solidFill>
                  <a:schemeClr val="tx1"/>
                </a:solidFill>
                <a:latin typeface="楷体_GB2312" panose="02010609030101010101" charset="-122"/>
                <a:ea typeface="楷体_GB2312" panose="02010609030101010101" charset="-122"/>
              </a:rPr>
              <a:t>3</a:t>
            </a:r>
            <a:r>
              <a:rPr lang="zh-CN" altLang="en-US" sz="2400" b="1">
                <a:solidFill>
                  <a:schemeClr val="tx1"/>
                </a:solidFill>
                <a:latin typeface="楷体_GB2312" panose="02010609030101010101" charset="-122"/>
                <a:ea typeface="楷体_GB2312" panose="02010609030101010101" charset="-122"/>
              </a:rPr>
              <a:t>）先进的中国人寻求救国救民之路的探索史</a:t>
            </a:r>
          </a:p>
          <a:p>
            <a:r>
              <a:rPr lang="zh-CN" altLang="en-US" sz="2400" b="1">
                <a:solidFill>
                  <a:schemeClr val="tx1"/>
                </a:solidFill>
                <a:latin typeface="楷体_GB2312" panose="02010609030101010101" charset="-122"/>
                <a:ea typeface="楷体_GB2312" panose="02010609030101010101" charset="-122"/>
              </a:rPr>
              <a:t>（</a:t>
            </a:r>
            <a:r>
              <a:rPr lang="en-US" altLang="zh-CN" sz="2400" b="1">
                <a:solidFill>
                  <a:schemeClr val="tx1"/>
                </a:solidFill>
                <a:latin typeface="楷体_GB2312" panose="02010609030101010101" charset="-122"/>
                <a:ea typeface="楷体_GB2312" panose="02010609030101010101" charset="-122"/>
              </a:rPr>
              <a:t>4</a:t>
            </a:r>
            <a:r>
              <a:rPr lang="zh-CN" altLang="en-US" sz="2400" b="1">
                <a:solidFill>
                  <a:schemeClr val="tx1"/>
                </a:solidFill>
                <a:latin typeface="楷体_GB2312" panose="02010609030101010101" charset="-122"/>
                <a:ea typeface="楷体_GB2312" panose="02010609030101010101" charset="-122"/>
              </a:rPr>
              <a:t>）中国近代化的发展史</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22" presetClass="exit" presetSubtype="4" fill="hold" grpId="1" nodeType="withEffect">
                                  <p:stCondLst>
                                    <p:cond delay="0"/>
                                  </p:stCondLst>
                                  <p:childTnLst>
                                    <p:animEffect transition="out" filter="wipe(down)">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P spid="6" grpId="0"/>
      <p:bldP spid="10" grpId="0" bldLvl="0" animBg="1"/>
      <p:bldP spid="12" grpId="0" bldLvl="0" animBg="1"/>
      <p:bldP spid="12" grpId="1" bldLvl="0" animBg="1"/>
      <p:bldP spid="13" grpId="0" bldLvl="0" animBg="1"/>
      <p:bldP spid="13" grpId="1" bldLvl="0" animBg="1"/>
      <p:bldP spid="14" grpId="0"/>
      <p:bldP spid="15" grpId="0"/>
      <p:bldP spid="1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110490" y="467360"/>
            <a:ext cx="8923655" cy="1378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文本框 7"/>
          <p:cNvSpPr txBox="1"/>
          <p:nvPr/>
        </p:nvSpPr>
        <p:spPr>
          <a:xfrm>
            <a:off x="1178243" y="869633"/>
            <a:ext cx="6934200" cy="584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zh-CN" altLang="en-US" sz="3200" b="1" noProof="1"/>
              <a:t>清政府的腐朽统治，阶级矛盾尖锐</a:t>
            </a:r>
          </a:p>
        </p:txBody>
      </p:sp>
      <p:pic>
        <p:nvPicPr>
          <p:cNvPr id="7" name="图片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09220" y="1978660"/>
            <a:ext cx="8924290" cy="1577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文本框 3"/>
          <p:cNvSpPr txBox="1"/>
          <p:nvPr/>
        </p:nvSpPr>
        <p:spPr>
          <a:xfrm>
            <a:off x="772557" y="2300288"/>
            <a:ext cx="7597378" cy="584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zh-CN" altLang="en-US" sz="3200" b="1" noProof="1"/>
              <a:t>外国资本主义的入侵，民族矛盾激化</a:t>
            </a:r>
          </a:p>
        </p:txBody>
      </p:sp>
      <p:pic>
        <p:nvPicPr>
          <p:cNvPr id="9" name="图片 4"/>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09220" y="3645535"/>
            <a:ext cx="892429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图片 2"/>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99060" y="4850765"/>
            <a:ext cx="900684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文本框 1"/>
          <p:cNvSpPr txBox="1"/>
          <p:nvPr/>
        </p:nvSpPr>
        <p:spPr>
          <a:xfrm>
            <a:off x="901859" y="4605656"/>
            <a:ext cx="6934200" cy="5826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zh-CN" altLang="en-US" sz="3200" b="1" noProof="1"/>
              <a:t>自然灾害，土客之争</a:t>
            </a:r>
          </a:p>
        </p:txBody>
      </p:sp>
      <p:sp>
        <p:nvSpPr>
          <p:cNvPr id="13" name="WordArt 4"/>
          <p:cNvSpPr>
            <a:spLocks noChangeArrowheads="1" noChangeShapeType="1" noTextEdit="1"/>
          </p:cNvSpPr>
          <p:nvPr/>
        </p:nvSpPr>
        <p:spPr bwMode="auto">
          <a:xfrm>
            <a:off x="110173" y="22226"/>
            <a:ext cx="3286125" cy="373063"/>
          </a:xfrm>
          <a:prstGeom prst="rect">
            <a:avLst/>
          </a:prstGeom>
        </p:spPr>
        <p:txBody>
          <a:bodyPr wrap="none" fromWordArt="1">
            <a:prstTxWarp prst="textPlain">
              <a:avLst>
                <a:gd name="adj" fmla="val 50000"/>
              </a:avLst>
            </a:prstTxWarp>
          </a:bodyPr>
          <a:lstStyle/>
          <a:p>
            <a:pPr algn="ctr"/>
            <a:r>
              <a:rPr lang="en-US" altLang="zh-CN" sz="3200" b="1" kern="10">
                <a:ln w="12700">
                  <a:solidFill>
                    <a:srgbClr val="FF0000"/>
                  </a:solidFill>
                  <a:round/>
                </a:ln>
                <a:solidFill>
                  <a:srgbClr val="FF0000"/>
                </a:solidFill>
                <a:latin typeface="黑体" panose="02010609060101010101" pitchFamily="49" charset="-122"/>
                <a:ea typeface="黑体" panose="02010609060101010101" pitchFamily="49" charset="-122"/>
              </a:rPr>
              <a:t>2.</a:t>
            </a:r>
            <a:r>
              <a:rPr lang="zh-CN" altLang="en-US" sz="3200" b="1" kern="10">
                <a:ln w="12700">
                  <a:solidFill>
                    <a:srgbClr val="FF0000"/>
                  </a:solidFill>
                  <a:round/>
                </a:ln>
                <a:solidFill>
                  <a:srgbClr val="FF0000"/>
                </a:solidFill>
                <a:latin typeface="黑体" panose="02010609060101010101" pitchFamily="49" charset="-122"/>
                <a:ea typeface="黑体" panose="02010609060101010101" pitchFamily="49" charset="-122"/>
              </a:rPr>
              <a:t>太平天国运动的兴起</a:t>
            </a:r>
          </a:p>
        </p:txBody>
      </p:sp>
      <p:sp>
        <p:nvSpPr>
          <p:cNvPr id="12" name="文本框 99"/>
          <p:cNvSpPr txBox="1"/>
          <p:nvPr/>
        </p:nvSpPr>
        <p:spPr>
          <a:xfrm>
            <a:off x="242570" y="777876"/>
            <a:ext cx="8901430" cy="3046095"/>
          </a:xfrm>
          <a:prstGeom prst="rect">
            <a:avLst/>
          </a:prstGeom>
          <a:solidFill>
            <a:schemeClr val="accent1">
              <a:lumMod val="20000"/>
              <a:lumOff val="80000"/>
            </a:schemeClr>
          </a:solidFill>
          <a:ln w="9525">
            <a:noFill/>
          </a:ln>
          <a:extLst>
            <a:ext uri="{909E8E84-426E-40DD-AFC4-6F175D3DCCD1}">
              <a14:hiddenFill xmlns="" xmlns:a14="http://schemas.microsoft.com/office/drawing/2010/main">
                <a:solidFill>
                  <a:srgbClr val="FFFF00"/>
                </a:solidFill>
              </a14:hiddenFill>
            </a:ext>
          </a:extLst>
        </p:spPr>
        <p:txBody>
          <a:bodyPr>
            <a:spAutoFit/>
            <a:scene3d>
              <a:camera prst="orthographicFront"/>
              <a:lightRig rig="threePt" dir="t"/>
            </a:scene3d>
          </a:bodyPr>
          <a:lstStyle/>
          <a:p>
            <a:pPr marL="200025" indent="-200025" fontAlgn="auto"/>
            <a:r>
              <a:rPr lang="zh-CN" altLang="zh-CN" sz="2400" b="1" noProof="1" smtClean="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2015·</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重庆高考</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·6</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）太平天国运动之初，曾国藩指出：“今春以来，粤盗益复猖獗，西尽泗镇，东侵平梧，二千里中，几无一尺净土。推寻本原，何尝不以有司虐用其民，鱼肉日久，激而不复反顾？</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盖大吏之泄泄（闲谈）于上，而一切废置不问者非一朝夕之故矣。”据此可知，曾国藩认为太平天国运动爆发的原因是</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p>
          <a:p>
            <a:pPr marL="200025" indent="-200025" fontAlgn="auto"/>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．自然灾害频仍</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B</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．社会治安混乱</a:t>
            </a:r>
            <a:endPar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200025" indent="-200025" fontAlgn="auto"/>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C</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．土地兼并严重</a:t>
            </a:r>
            <a:r>
              <a:rPr lang="en-US"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D</a:t>
            </a:r>
            <a:r>
              <a:rPr lang="zh-CN" altLang="zh-CN" sz="2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．官吏贪暴腐败</a:t>
            </a:r>
          </a:p>
        </p:txBody>
      </p:sp>
      <p:sp>
        <p:nvSpPr>
          <p:cNvPr id="14" name="矩形 1"/>
          <p:cNvSpPr>
            <a:spLocks noChangeArrowheads="1"/>
          </p:cNvSpPr>
          <p:nvPr/>
        </p:nvSpPr>
        <p:spPr bwMode="auto">
          <a:xfrm>
            <a:off x="7628573" y="2091055"/>
            <a:ext cx="1104900" cy="212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tabLst>
                <a:tab pos="1169670" algn="l"/>
                <a:tab pos="2251075" algn="l"/>
              </a:tabLst>
              <a:defRPr>
                <a:solidFill>
                  <a:schemeClr val="tx1"/>
                </a:solidFill>
                <a:latin typeface="Calibri" panose="020F0502020204030204"/>
                <a:ea typeface="宋体" panose="02010600030101010101" pitchFamily="2" charset="-122"/>
              </a:defRPr>
            </a:lvl1pPr>
            <a:lvl2pPr>
              <a:tabLst>
                <a:tab pos="1169670" algn="l"/>
                <a:tab pos="2251075" algn="l"/>
              </a:tabLst>
              <a:defRPr>
                <a:solidFill>
                  <a:schemeClr val="tx1"/>
                </a:solidFill>
                <a:latin typeface="Calibri" panose="020F0502020204030204"/>
                <a:ea typeface="宋体" panose="02010600030101010101" pitchFamily="2" charset="-122"/>
              </a:defRPr>
            </a:lvl2pPr>
            <a:lvl3pPr>
              <a:tabLst>
                <a:tab pos="1169670" algn="l"/>
                <a:tab pos="2251075" algn="l"/>
              </a:tabLst>
              <a:defRPr>
                <a:solidFill>
                  <a:schemeClr val="tx1"/>
                </a:solidFill>
                <a:latin typeface="Calibri" panose="020F0502020204030204"/>
                <a:ea typeface="宋体" panose="02010600030101010101" pitchFamily="2" charset="-122"/>
              </a:defRPr>
            </a:lvl3pPr>
            <a:lvl4pPr>
              <a:tabLst>
                <a:tab pos="1169670" algn="l"/>
                <a:tab pos="2251075" algn="l"/>
              </a:tabLst>
              <a:defRPr>
                <a:solidFill>
                  <a:schemeClr val="tx1"/>
                </a:solidFill>
                <a:latin typeface="Calibri" panose="020F0502020204030204"/>
                <a:ea typeface="宋体" panose="02010600030101010101" pitchFamily="2" charset="-122"/>
              </a:defRPr>
            </a:lvl4pPr>
            <a:lvl5pPr>
              <a:tabLst>
                <a:tab pos="1169670"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2251075" algn="l"/>
              </a:tabLs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8800" b="1">
                <a:solidFill>
                  <a:srgbClr val="FF0000"/>
                </a:solidFill>
                <a:latin typeface="Times New Roman" panose="02020603050405020304" pitchFamily="18" charset="0"/>
                <a:ea typeface="微软雅黑" panose="020B0503020204020204" pitchFamily="3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1" grpId="0" bldLvl="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3490913" y="614363"/>
            <a:ext cx="274626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2800" b="1">
                <a:latin typeface="Arial" panose="020B0604020202020204" pitchFamily="34" charset="0"/>
                <a:ea typeface="微软雅黑" panose="020B0503020204020204" pitchFamily="34" charset="-122"/>
              </a:rPr>
              <a:t>(1851</a:t>
            </a:r>
            <a:r>
              <a:rPr lang="zh-CN" altLang="en-US" sz="2800" b="1">
                <a:latin typeface="Arial" panose="020B0604020202020204" pitchFamily="34" charset="0"/>
                <a:ea typeface="微软雅黑" panose="020B0503020204020204" pitchFamily="34" charset="-122"/>
              </a:rPr>
              <a:t>～</a:t>
            </a:r>
            <a:r>
              <a:rPr lang="en-US" altLang="zh-CN" sz="2800" b="1">
                <a:latin typeface="Arial" panose="020B0604020202020204" pitchFamily="34" charset="0"/>
                <a:ea typeface="微软雅黑" panose="020B0503020204020204" pitchFamily="34" charset="-122"/>
              </a:rPr>
              <a:t>1864</a:t>
            </a:r>
            <a:r>
              <a:rPr lang="zh-CN" altLang="en-US" sz="2800" b="1">
                <a:latin typeface="Arial" panose="020B0604020202020204" pitchFamily="34" charset="0"/>
                <a:ea typeface="微软雅黑" panose="020B0503020204020204" pitchFamily="34" charset="-122"/>
              </a:rPr>
              <a:t>年</a:t>
            </a:r>
            <a:r>
              <a:rPr lang="en-US" altLang="zh-CN" sz="2800" b="1">
                <a:latin typeface="Arial" panose="020B0604020202020204" pitchFamily="34" charset="0"/>
                <a:ea typeface="微软雅黑" panose="020B0503020204020204" pitchFamily="34" charset="-122"/>
              </a:rPr>
              <a:t>)</a:t>
            </a:r>
          </a:p>
        </p:txBody>
      </p:sp>
      <p:sp>
        <p:nvSpPr>
          <p:cNvPr id="4" name="Rectangle 12"/>
          <p:cNvSpPr>
            <a:spLocks noChangeArrowheads="1"/>
          </p:cNvSpPr>
          <p:nvPr/>
        </p:nvSpPr>
        <p:spPr bwMode="auto">
          <a:xfrm>
            <a:off x="381000" y="10668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b="1">
                <a:solidFill>
                  <a:srgbClr val="0000FF"/>
                </a:solidFill>
                <a:latin typeface="微软雅黑" panose="020B0503020204020204" pitchFamily="34" charset="-122"/>
                <a:ea typeface="微软雅黑" panose="020B0503020204020204" pitchFamily="34" charset="-122"/>
              </a:rPr>
              <a:t>1.</a:t>
            </a:r>
            <a:r>
              <a:rPr lang="zh-CN" altLang="en-US" sz="2400" b="1">
                <a:solidFill>
                  <a:srgbClr val="0000FF"/>
                </a:solidFill>
                <a:latin typeface="微软雅黑" panose="020B0503020204020204" pitchFamily="34" charset="-122"/>
                <a:ea typeface="微软雅黑" panose="020B0503020204020204" pitchFamily="34" charset="-122"/>
              </a:rPr>
              <a:t>兴起</a:t>
            </a:r>
          </a:p>
        </p:txBody>
      </p:sp>
      <p:sp>
        <p:nvSpPr>
          <p:cNvPr id="8" name="Rectangle 11"/>
          <p:cNvSpPr>
            <a:spLocks noChangeArrowheads="1"/>
          </p:cNvSpPr>
          <p:nvPr/>
        </p:nvSpPr>
        <p:spPr bwMode="auto">
          <a:xfrm>
            <a:off x="367665" y="1677035"/>
            <a:ext cx="870458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zh-CN" sz="2400" b="1">
                <a:latin typeface="Arial" panose="020B0604020202020204" pitchFamily="34" charset="0"/>
                <a:ea typeface="微软雅黑" panose="020B0503020204020204" pitchFamily="34" charset="-122"/>
              </a:rPr>
              <a:t>1851</a:t>
            </a:r>
            <a:r>
              <a:rPr lang="zh-CN" altLang="en-US" sz="2400" b="1">
                <a:latin typeface="Arial" panose="020B0604020202020204" pitchFamily="34" charset="0"/>
                <a:ea typeface="微软雅黑" panose="020B0503020204020204" pitchFamily="34" charset="-122"/>
              </a:rPr>
              <a:t>年，洪秀全在广西</a:t>
            </a:r>
            <a:r>
              <a:rPr lang="zh-CN" altLang="en-US" sz="2400" b="1" u="sng">
                <a:latin typeface="Arial" panose="020B0604020202020204" pitchFamily="34" charset="0"/>
                <a:ea typeface="微软雅黑" panose="020B0503020204020204" pitchFamily="34" charset="-122"/>
              </a:rPr>
              <a:t>金田村</a:t>
            </a:r>
            <a:r>
              <a:rPr lang="zh-CN" altLang="en-US" sz="2400" b="1">
                <a:latin typeface="Arial" panose="020B0604020202020204" pitchFamily="34" charset="0"/>
                <a:ea typeface="微软雅黑" panose="020B0503020204020204" pitchFamily="34" charset="-122"/>
              </a:rPr>
              <a:t>发动起义，建号太平天国。</a:t>
            </a:r>
          </a:p>
        </p:txBody>
      </p:sp>
      <p:sp>
        <p:nvSpPr>
          <p:cNvPr id="9" name="Rectangle 8"/>
          <p:cNvSpPr>
            <a:spLocks noChangeArrowheads="1"/>
          </p:cNvSpPr>
          <p:nvPr/>
        </p:nvSpPr>
        <p:spPr bwMode="auto">
          <a:xfrm>
            <a:off x="357560" y="2233295"/>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b="1">
                <a:solidFill>
                  <a:srgbClr val="0000FF"/>
                </a:solidFill>
                <a:latin typeface="微软雅黑" panose="020B0503020204020204" pitchFamily="34" charset="-122"/>
                <a:ea typeface="微软雅黑" panose="020B0503020204020204" pitchFamily="34" charset="-122"/>
              </a:rPr>
              <a:t>2.</a:t>
            </a:r>
            <a:r>
              <a:rPr lang="zh-CN" altLang="en-US" sz="2400" b="1">
                <a:solidFill>
                  <a:srgbClr val="0000FF"/>
                </a:solidFill>
                <a:latin typeface="微软雅黑" panose="020B0503020204020204" pitchFamily="34" charset="-122"/>
                <a:ea typeface="微软雅黑" panose="020B0503020204020204" pitchFamily="34" charset="-122"/>
              </a:rPr>
              <a:t>发展</a:t>
            </a:r>
          </a:p>
        </p:txBody>
      </p:sp>
      <p:sp>
        <p:nvSpPr>
          <p:cNvPr id="10" name="Rectangle 13"/>
          <p:cNvSpPr>
            <a:spLocks noChangeArrowheads="1"/>
          </p:cNvSpPr>
          <p:nvPr/>
        </p:nvSpPr>
        <p:spPr bwMode="auto">
          <a:xfrm>
            <a:off x="309187" y="2690614"/>
            <a:ext cx="853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b="1">
                <a:latin typeface="Arial" panose="020B0604020202020204" pitchFamily="34" charset="0"/>
                <a:ea typeface="微软雅黑" panose="020B0503020204020204" pitchFamily="34" charset="-122"/>
              </a:rPr>
              <a:t>（</a:t>
            </a:r>
            <a:r>
              <a:rPr lang="en-US" altLang="zh-CN" sz="2400" b="1">
                <a:latin typeface="Arial" panose="020B0604020202020204" pitchFamily="34" charset="0"/>
                <a:ea typeface="微软雅黑" panose="020B0503020204020204" pitchFamily="34" charset="-122"/>
              </a:rPr>
              <a:t>1</a:t>
            </a:r>
            <a:r>
              <a:rPr lang="zh-CN" altLang="en-US" sz="2400" b="1">
                <a:latin typeface="Arial" panose="020B0604020202020204" pitchFamily="34" charset="0"/>
                <a:ea typeface="微软雅黑" panose="020B0503020204020204" pitchFamily="34" charset="-122"/>
              </a:rPr>
              <a:t>）初期：</a:t>
            </a:r>
            <a:r>
              <a:rPr lang="zh-CN" altLang="en-US" sz="2000" b="1">
                <a:latin typeface="Arial" panose="020B0604020202020204" pitchFamily="34" charset="0"/>
                <a:ea typeface="微软雅黑" panose="020B0503020204020204" pitchFamily="34" charset="-122"/>
              </a:rPr>
              <a:t>        </a:t>
            </a:r>
          </a:p>
        </p:txBody>
      </p:sp>
      <p:sp>
        <p:nvSpPr>
          <p:cNvPr id="11" name="Rectangle 14"/>
          <p:cNvSpPr>
            <a:spLocks noChangeArrowheads="1"/>
          </p:cNvSpPr>
          <p:nvPr/>
        </p:nvSpPr>
        <p:spPr bwMode="auto">
          <a:xfrm>
            <a:off x="1557020" y="2570480"/>
            <a:ext cx="6932295" cy="829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lvl="1"/>
            <a:r>
              <a:rPr lang="en-US" altLang="zh-CN" sz="2400" b="1">
                <a:latin typeface="Arial" panose="020B0604020202020204" pitchFamily="34" charset="0"/>
                <a:ea typeface="微软雅黑" panose="020B0503020204020204" pitchFamily="34" charset="-122"/>
              </a:rPr>
              <a:t>①</a:t>
            </a:r>
            <a:r>
              <a:rPr lang="en-US" altLang="zh-CN" sz="2400" b="1">
                <a:latin typeface="Arial" panose="020B0604020202020204" pitchFamily="34" charset="0"/>
                <a:ea typeface="微软雅黑" panose="020B0503020204020204" pitchFamily="34" charset="-122"/>
                <a:sym typeface="+mn-ea"/>
              </a:rPr>
              <a:t>1851</a:t>
            </a:r>
            <a:r>
              <a:rPr lang="zh-CN" altLang="en-US" sz="2400" b="1">
                <a:latin typeface="Arial" panose="020B0604020202020204" pitchFamily="34" charset="0"/>
                <a:ea typeface="微软雅黑" panose="020B0503020204020204" pitchFamily="34" charset="-122"/>
                <a:sym typeface="+mn-ea"/>
              </a:rPr>
              <a:t>年</a:t>
            </a:r>
            <a:r>
              <a:rPr lang="zh-CN" altLang="en-US" sz="2400" b="1">
                <a:latin typeface="Arial" panose="020B0604020202020204" pitchFamily="34" charset="0"/>
                <a:ea typeface="微软雅黑" panose="020B0503020204020204" pitchFamily="34" charset="-122"/>
              </a:rPr>
              <a:t>永安建制</a:t>
            </a:r>
            <a:r>
              <a:rPr lang="zh-CN" altLang="en-US" sz="2400" b="1" smtClean="0">
                <a:latin typeface="Arial" panose="020B0604020202020204" pitchFamily="34" charset="0"/>
                <a:ea typeface="微软雅黑" panose="020B0503020204020204" pitchFamily="34" charset="-122"/>
              </a:rPr>
              <a:t>分封</a:t>
            </a:r>
            <a:r>
              <a:rPr lang="zh-CN" altLang="en-US" sz="2400" b="1">
                <a:latin typeface="Arial" panose="020B0604020202020204" pitchFamily="34" charset="0"/>
                <a:ea typeface="微软雅黑" panose="020B0503020204020204" pitchFamily="34" charset="-122"/>
              </a:rPr>
              <a:t>诸王，</a:t>
            </a:r>
            <a:r>
              <a:rPr lang="zh-CN" altLang="en-US" sz="2400" b="1">
                <a:solidFill>
                  <a:srgbClr val="FF0000"/>
                </a:solidFill>
                <a:latin typeface="Arial" panose="020B0604020202020204" pitchFamily="34" charset="0"/>
                <a:ea typeface="微软雅黑" panose="020B0503020204020204" pitchFamily="34" charset="-122"/>
              </a:rPr>
              <a:t>初步建立了政权</a:t>
            </a:r>
            <a:r>
              <a:rPr lang="zh-CN" altLang="en-US" sz="2400" b="1">
                <a:latin typeface="Arial" panose="020B0604020202020204" pitchFamily="34" charset="0"/>
                <a:ea typeface="微软雅黑" panose="020B0503020204020204" pitchFamily="34" charset="-122"/>
              </a:rPr>
              <a:t>。</a:t>
            </a:r>
            <a:endParaRPr lang="zh-CN" altLang="en-US" sz="2400">
              <a:latin typeface="Arial" panose="020B0604020202020204" pitchFamily="34" charset="0"/>
              <a:ea typeface="微软雅黑" panose="020B0503020204020204" pitchFamily="34" charset="-122"/>
            </a:endParaRPr>
          </a:p>
          <a:p>
            <a:pPr lvl="1"/>
            <a:r>
              <a:rPr lang="zh-CN" altLang="en-US" sz="2400" b="1">
                <a:latin typeface="Arial" panose="020B0604020202020204" pitchFamily="34" charset="0"/>
                <a:ea typeface="微软雅黑" panose="020B0503020204020204" pitchFamily="34" charset="-122"/>
              </a:rPr>
              <a:t>②</a:t>
            </a:r>
            <a:r>
              <a:rPr lang="en-US" altLang="zh-CN" sz="2400" b="1">
                <a:latin typeface="Arial" panose="020B0604020202020204" pitchFamily="34" charset="0"/>
                <a:ea typeface="微软雅黑" panose="020B0503020204020204" pitchFamily="34" charset="-122"/>
                <a:sym typeface="+mn-ea"/>
              </a:rPr>
              <a:t>1853</a:t>
            </a:r>
            <a:r>
              <a:rPr lang="zh-CN" altLang="en-US" sz="2400" b="1">
                <a:latin typeface="Arial" panose="020B0604020202020204" pitchFamily="34" charset="0"/>
                <a:ea typeface="微软雅黑" panose="020B0503020204020204" pitchFamily="34" charset="-122"/>
                <a:sym typeface="+mn-ea"/>
              </a:rPr>
              <a:t>年</a:t>
            </a:r>
            <a:r>
              <a:rPr lang="zh-CN" altLang="en-US" sz="2400" b="1">
                <a:latin typeface="Arial" panose="020B0604020202020204" pitchFamily="34" charset="0"/>
                <a:ea typeface="微软雅黑" panose="020B0503020204020204" pitchFamily="34" charset="-122"/>
              </a:rPr>
              <a:t>定都天京，同</a:t>
            </a:r>
            <a:r>
              <a:rPr lang="zh-CN" altLang="en-US" sz="2400" b="1" smtClean="0">
                <a:latin typeface="Arial" panose="020B0604020202020204" pitchFamily="34" charset="0"/>
                <a:ea typeface="微软雅黑" panose="020B0503020204020204" pitchFamily="34" charset="-122"/>
              </a:rPr>
              <a:t>清廷</a:t>
            </a:r>
            <a:r>
              <a:rPr lang="zh-CN" altLang="en-US" sz="2400" b="1">
                <a:latin typeface="Arial" panose="020B0604020202020204" pitchFamily="34" charset="0"/>
                <a:ea typeface="微软雅黑" panose="020B0503020204020204" pitchFamily="34" charset="-122"/>
              </a:rPr>
              <a:t>对峙。</a:t>
            </a:r>
          </a:p>
        </p:txBody>
      </p:sp>
      <p:sp>
        <p:nvSpPr>
          <p:cNvPr id="12" name="Rectangle 16"/>
          <p:cNvSpPr>
            <a:spLocks noChangeArrowheads="1"/>
          </p:cNvSpPr>
          <p:nvPr/>
        </p:nvSpPr>
        <p:spPr bwMode="auto">
          <a:xfrm>
            <a:off x="309187" y="3527266"/>
            <a:ext cx="1895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Arial" panose="020B0604020202020204" pitchFamily="34" charset="0"/>
                <a:ea typeface="微软雅黑" panose="020B0503020204020204" pitchFamily="34" charset="-122"/>
              </a:rPr>
              <a:t>（</a:t>
            </a:r>
            <a:r>
              <a:rPr lang="en-US" altLang="zh-CN" sz="2400" b="1">
                <a:latin typeface="Arial" panose="020B0604020202020204" pitchFamily="34" charset="0"/>
                <a:ea typeface="微软雅黑" panose="020B0503020204020204" pitchFamily="34" charset="-122"/>
              </a:rPr>
              <a:t>2</a:t>
            </a:r>
            <a:r>
              <a:rPr lang="zh-CN" altLang="en-US" sz="2400" b="1">
                <a:latin typeface="Arial" panose="020B0604020202020204" pitchFamily="34" charset="0"/>
                <a:ea typeface="微软雅黑" panose="020B0503020204020204" pitchFamily="34" charset="-122"/>
              </a:rPr>
              <a:t>）全盛：</a:t>
            </a:r>
          </a:p>
        </p:txBody>
      </p:sp>
      <p:sp>
        <p:nvSpPr>
          <p:cNvPr id="14" name="矩形 13"/>
          <p:cNvSpPr/>
          <p:nvPr/>
        </p:nvSpPr>
        <p:spPr>
          <a:xfrm>
            <a:off x="1490596" y="3400533"/>
            <a:ext cx="7579939" cy="1015663"/>
          </a:xfrm>
          <a:prstGeom prst="rect">
            <a:avLst/>
          </a:prstGeom>
        </p:spPr>
        <p:txBody>
          <a:bodyPr wrap="square">
            <a:spAutoFit/>
          </a:bodyPr>
          <a:lstStyle/>
          <a:p>
            <a:pPr lvl="1"/>
            <a:r>
              <a:rPr lang="en-US" altLang="zh-CN" sz="2000" b="1">
                <a:latin typeface="Arial" panose="020B0604020202020204" pitchFamily="34" charset="0"/>
                <a:ea typeface="微软雅黑" panose="020B0503020204020204" pitchFamily="34" charset="-122"/>
              </a:rPr>
              <a:t>①</a:t>
            </a:r>
            <a:r>
              <a:rPr lang="zh-CN" altLang="en-US" sz="2000" b="1">
                <a:latin typeface="Arial" panose="020B0604020202020204" pitchFamily="34" charset="0"/>
                <a:ea typeface="微软雅黑" panose="020B0503020204020204" pitchFamily="34" charset="-122"/>
              </a:rPr>
              <a:t>北伐：北伐军打到</a:t>
            </a:r>
            <a:r>
              <a:rPr lang="zh-CN" altLang="en-US" sz="2000" b="1" u="sng">
                <a:latin typeface="Arial" panose="020B0604020202020204" pitchFamily="34" charset="0"/>
                <a:ea typeface="微软雅黑" panose="020B0503020204020204" pitchFamily="34" charset="-122"/>
              </a:rPr>
              <a:t>天津郊区 </a:t>
            </a:r>
            <a:r>
              <a:rPr lang="zh-CN" altLang="en-US" sz="2000" b="1">
                <a:latin typeface="Arial" panose="020B0604020202020204" pitchFamily="34" charset="0"/>
                <a:ea typeface="微软雅黑" panose="020B0503020204020204" pitchFamily="34" charset="-122"/>
              </a:rPr>
              <a:t>，孤军深入，最后失败。</a:t>
            </a:r>
            <a:endParaRPr lang="zh-CN" altLang="en-US" sz="2000">
              <a:latin typeface="Arial" panose="020B0604020202020204" pitchFamily="34" charset="0"/>
              <a:ea typeface="微软雅黑" panose="020B0503020204020204" pitchFamily="34" charset="-122"/>
            </a:endParaRPr>
          </a:p>
          <a:p>
            <a:pPr lvl="1"/>
            <a:r>
              <a:rPr lang="zh-CN" altLang="en-US" sz="2000" b="1">
                <a:latin typeface="Arial" panose="020B0604020202020204" pitchFamily="34" charset="0"/>
                <a:ea typeface="微软雅黑" panose="020B0503020204020204" pitchFamily="34" charset="-122"/>
              </a:rPr>
              <a:t>②西征：西征军与曾国藩的湘军</a:t>
            </a:r>
            <a:r>
              <a:rPr lang="zh-CN" altLang="en-US" sz="2000" b="1" u="sng">
                <a:latin typeface="Arial" panose="020B0604020202020204" pitchFamily="34" charset="0"/>
                <a:ea typeface="微软雅黑" panose="020B0503020204020204" pitchFamily="34" charset="-122"/>
              </a:rPr>
              <a:t> </a:t>
            </a:r>
            <a:r>
              <a:rPr lang="zh-CN" altLang="en-US" sz="2000" b="1">
                <a:latin typeface="Arial" panose="020B0604020202020204" pitchFamily="34" charset="0"/>
                <a:ea typeface="微软雅黑" panose="020B0503020204020204" pitchFamily="34" charset="-122"/>
              </a:rPr>
              <a:t>激战，石达开进军江西</a:t>
            </a:r>
            <a:r>
              <a:rPr lang="zh-CN" altLang="en-US" sz="2000" b="1" smtClean="0">
                <a:latin typeface="Arial" panose="020B0604020202020204" pitchFamily="34" charset="0"/>
                <a:ea typeface="微软雅黑" panose="020B0503020204020204" pitchFamily="34" charset="-122"/>
              </a:rPr>
              <a:t>，</a:t>
            </a:r>
            <a:endParaRPr lang="en-US" altLang="zh-CN" sz="2000" b="1" smtClean="0">
              <a:latin typeface="Arial" panose="020B0604020202020204" pitchFamily="34" charset="0"/>
              <a:ea typeface="微软雅黑" panose="020B0503020204020204" pitchFamily="34" charset="-122"/>
            </a:endParaRPr>
          </a:p>
          <a:p>
            <a:pPr lvl="1"/>
            <a:r>
              <a:rPr lang="zh-CN" altLang="en-US" sz="2000" b="1" smtClean="0">
                <a:latin typeface="Arial" panose="020B0604020202020204" pitchFamily="34" charset="0"/>
                <a:ea typeface="微软雅黑" panose="020B0503020204020204" pitchFamily="34" charset="-122"/>
              </a:rPr>
              <a:t>夺取</a:t>
            </a:r>
            <a:r>
              <a:rPr lang="zh-CN" altLang="en-US" sz="2000" b="1">
                <a:latin typeface="Arial" panose="020B0604020202020204" pitchFamily="34" charset="0"/>
                <a:ea typeface="微软雅黑" panose="020B0503020204020204" pitchFamily="34" charset="-122"/>
              </a:rPr>
              <a:t>许多州县。</a:t>
            </a:r>
          </a:p>
        </p:txBody>
      </p:sp>
      <p:sp>
        <p:nvSpPr>
          <p:cNvPr id="13" name="WordArt 4"/>
          <p:cNvSpPr>
            <a:spLocks noChangeArrowheads="1" noChangeShapeType="1" noTextEdit="1"/>
          </p:cNvSpPr>
          <p:nvPr/>
        </p:nvSpPr>
        <p:spPr bwMode="auto">
          <a:xfrm>
            <a:off x="223838" y="660401"/>
            <a:ext cx="3286125" cy="373063"/>
          </a:xfrm>
          <a:prstGeom prst="rect">
            <a:avLst/>
          </a:prstGeom>
        </p:spPr>
        <p:txBody>
          <a:bodyPr wrap="none" fromWordArt="1">
            <a:prstTxWarp prst="textPlain">
              <a:avLst>
                <a:gd name="adj" fmla="val 50000"/>
              </a:avLst>
            </a:prstTxWarp>
          </a:bodyPr>
          <a:lstStyle/>
          <a:p>
            <a:pPr algn="ctr"/>
            <a:r>
              <a:rPr lang="en-US" altLang="zh-CN" sz="3200" b="1" kern="10">
                <a:ln w="12700">
                  <a:solidFill>
                    <a:srgbClr val="FF0000"/>
                  </a:solidFill>
                  <a:round/>
                </a:ln>
                <a:solidFill>
                  <a:srgbClr val="FF0000"/>
                </a:solidFill>
                <a:latin typeface="黑体" panose="02010609060101010101" pitchFamily="49" charset="-122"/>
                <a:ea typeface="黑体" panose="02010609060101010101" pitchFamily="49" charset="-122"/>
              </a:rPr>
              <a:t>2.</a:t>
            </a:r>
            <a:r>
              <a:rPr lang="zh-CN" altLang="en-US" sz="3200" b="1" kern="10">
                <a:ln w="12700">
                  <a:solidFill>
                    <a:srgbClr val="FF0000"/>
                  </a:solidFill>
                  <a:round/>
                </a:ln>
                <a:solidFill>
                  <a:srgbClr val="FF0000"/>
                </a:solidFill>
                <a:latin typeface="黑体" panose="02010609060101010101" pitchFamily="49" charset="-122"/>
                <a:ea typeface="黑体" panose="02010609060101010101" pitchFamily="49" charset="-122"/>
              </a:rPr>
              <a:t>太平天国运动</a:t>
            </a:r>
          </a:p>
        </p:txBody>
      </p:sp>
      <p:sp>
        <p:nvSpPr>
          <p:cNvPr id="2" name="Rectangle 6"/>
          <p:cNvSpPr>
            <a:spLocks noChangeArrowheads="1"/>
          </p:cNvSpPr>
          <p:nvPr/>
        </p:nvSpPr>
        <p:spPr bwMode="auto">
          <a:xfrm>
            <a:off x="237490" y="4339273"/>
            <a:ext cx="6482680"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2400" b="1">
                <a:solidFill>
                  <a:srgbClr val="0000FF"/>
                </a:solidFill>
                <a:latin typeface="微软雅黑" panose="020B0503020204020204" pitchFamily="34" charset="-122"/>
                <a:ea typeface="微软雅黑" panose="020B0503020204020204" pitchFamily="34" charset="-122"/>
              </a:rPr>
              <a:t>3</a:t>
            </a:r>
            <a:r>
              <a:rPr lang="zh-CN" altLang="en-US" sz="2400" b="1">
                <a:solidFill>
                  <a:srgbClr val="0000FF"/>
                </a:solidFill>
                <a:latin typeface="微软雅黑" panose="020B0503020204020204" pitchFamily="34" charset="-122"/>
                <a:ea typeface="微软雅黑" panose="020B0503020204020204" pitchFamily="34" charset="-122"/>
              </a:rPr>
              <a:t>．由盛转衰</a:t>
            </a:r>
          </a:p>
        </p:txBody>
      </p:sp>
      <p:sp>
        <p:nvSpPr>
          <p:cNvPr id="15" name="文本框 14"/>
          <p:cNvSpPr txBox="1"/>
          <p:nvPr/>
        </p:nvSpPr>
        <p:spPr>
          <a:xfrm>
            <a:off x="2492375" y="4524375"/>
            <a:ext cx="1402080" cy="460375"/>
          </a:xfrm>
          <a:prstGeom prst="rect">
            <a:avLst/>
          </a:prstGeom>
          <a:noFill/>
        </p:spPr>
        <p:txBody>
          <a:bodyPr wrap="none" rtlCol="0" anchor="t">
            <a:spAutoFit/>
          </a:bodyPr>
          <a:lstStyle/>
          <a:p>
            <a:r>
              <a:rPr lang="zh-CN" altLang="en-US" sz="2400" b="1">
                <a:solidFill>
                  <a:schemeClr val="tx1"/>
                </a:solidFill>
                <a:latin typeface="微软雅黑" panose="020B0503020204020204" pitchFamily="34" charset="-122"/>
                <a:ea typeface="微软雅黑" panose="020B0503020204020204" pitchFamily="34" charset="-122"/>
                <a:sym typeface="+mn-ea"/>
              </a:rPr>
              <a:t>天京变乱</a:t>
            </a:r>
          </a:p>
        </p:txBody>
      </p:sp>
      <p:sp>
        <p:nvSpPr>
          <p:cNvPr id="16" name="Rectangle 11"/>
          <p:cNvSpPr>
            <a:spLocks noChangeArrowheads="1"/>
          </p:cNvSpPr>
          <p:nvPr/>
        </p:nvSpPr>
        <p:spPr bwMode="auto">
          <a:xfrm>
            <a:off x="224077" y="5079684"/>
            <a:ext cx="4984178"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2400" b="1">
                <a:solidFill>
                  <a:srgbClr val="0000FF"/>
                </a:solidFill>
                <a:latin typeface="微软雅黑" panose="020B0503020204020204" pitchFamily="34" charset="-122"/>
                <a:ea typeface="微软雅黑" panose="020B0503020204020204" pitchFamily="34" charset="-122"/>
              </a:rPr>
              <a:t>4</a:t>
            </a:r>
            <a:r>
              <a:rPr lang="zh-CN" altLang="en-US" sz="2400" b="1">
                <a:solidFill>
                  <a:srgbClr val="0000FF"/>
                </a:solidFill>
                <a:latin typeface="微软雅黑" panose="020B0503020204020204" pitchFamily="34" charset="-122"/>
                <a:ea typeface="微软雅黑" panose="020B0503020204020204" pitchFamily="34" charset="-122"/>
              </a:rPr>
              <a:t>．后期防御</a:t>
            </a:r>
          </a:p>
        </p:txBody>
      </p:sp>
      <p:sp>
        <p:nvSpPr>
          <p:cNvPr id="17" name="TextBox 1"/>
          <p:cNvSpPr txBox="1">
            <a:spLocks noChangeArrowheads="1"/>
          </p:cNvSpPr>
          <p:nvPr/>
        </p:nvSpPr>
        <p:spPr bwMode="auto">
          <a:xfrm>
            <a:off x="1845945" y="5056505"/>
            <a:ext cx="6724015" cy="645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2400" b="1">
                <a:latin typeface="宋体" panose="02010600030101010101" pitchFamily="2" charset="-122"/>
                <a:ea typeface="微软雅黑" panose="020B0503020204020204" pitchFamily="34" charset="-122"/>
              </a:rPr>
              <a:t>   </a:t>
            </a:r>
            <a:r>
              <a:rPr lang="zh-CN" altLang="en-US" sz="2400" b="1">
                <a:latin typeface="宋体" panose="02010600030101010101" pitchFamily="2" charset="-122"/>
                <a:ea typeface="微软雅黑" panose="020B0503020204020204" pitchFamily="34" charset="-122"/>
              </a:rPr>
              <a:t>重建领导核心：提拔陈玉成 李秀成 洪仁干</a:t>
            </a:r>
            <a:endParaRPr lang="zh-CN" altLang="en-US" sz="2400">
              <a:latin typeface="宋体" panose="02010600030101010101" pitchFamily="2" charset="-122"/>
              <a:ea typeface="微软雅黑" panose="020B0503020204020204" pitchFamily="34" charset="-122"/>
            </a:endParaRPr>
          </a:p>
        </p:txBody>
      </p:sp>
      <p:sp>
        <p:nvSpPr>
          <p:cNvPr id="18" name="Rectangle 34"/>
          <p:cNvSpPr>
            <a:spLocks noChangeArrowheads="1"/>
          </p:cNvSpPr>
          <p:nvPr/>
        </p:nvSpPr>
        <p:spPr bwMode="auto">
          <a:xfrm>
            <a:off x="243046" y="601916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b="1">
                <a:solidFill>
                  <a:srgbClr val="0000FF"/>
                </a:solidFill>
                <a:latin typeface="Arial" panose="020B0604020202020204" pitchFamily="34" charset="0"/>
                <a:ea typeface="微软雅黑" panose="020B0503020204020204" pitchFamily="34" charset="-122"/>
              </a:rPr>
              <a:t>5</a:t>
            </a:r>
            <a:r>
              <a:rPr lang="zh-CN" altLang="en-US" sz="2400" b="1">
                <a:solidFill>
                  <a:srgbClr val="0000FF"/>
                </a:solidFill>
                <a:latin typeface="Arial" panose="020B0604020202020204" pitchFamily="34" charset="0"/>
                <a:ea typeface="微软雅黑" panose="020B0503020204020204" pitchFamily="34" charset="-122"/>
              </a:rPr>
              <a:t>．运动失败</a:t>
            </a:r>
          </a:p>
        </p:txBody>
      </p:sp>
      <p:sp>
        <p:nvSpPr>
          <p:cNvPr id="19" name="Rectangle 32"/>
          <p:cNvSpPr>
            <a:spLocks noChangeArrowheads="1"/>
          </p:cNvSpPr>
          <p:nvPr/>
        </p:nvSpPr>
        <p:spPr bwMode="auto">
          <a:xfrm>
            <a:off x="1802765" y="6049645"/>
            <a:ext cx="304736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pPr lvl="1"/>
            <a:r>
              <a:rPr lang="en-US" altLang="zh-CN" sz="2400" b="1">
                <a:latin typeface="Arial" panose="020B0604020202020204" pitchFamily="34" charset="0"/>
                <a:ea typeface="微软雅黑" panose="020B0503020204020204" pitchFamily="34" charset="-122"/>
              </a:rPr>
              <a:t>1864</a:t>
            </a:r>
            <a:r>
              <a:rPr lang="zh-CN" altLang="en-US" sz="2400" b="1">
                <a:latin typeface="Arial" panose="020B0604020202020204" pitchFamily="34" charset="0"/>
                <a:ea typeface="微软雅黑" panose="020B0503020204020204" pitchFamily="34" charset="-122"/>
              </a:rPr>
              <a:t>年天京陷落</a:t>
            </a:r>
          </a:p>
        </p:txBody>
      </p:sp>
      <p:graphicFrame>
        <p:nvGraphicFramePr>
          <p:cNvPr id="20" name="表格 19"/>
          <p:cNvGraphicFramePr>
            <a:graphicFrameLocks noGrp="1"/>
          </p:cNvGraphicFramePr>
          <p:nvPr>
            <p:custDataLst>
              <p:tags r:id="rId1"/>
            </p:custDataLst>
          </p:nvPr>
        </p:nvGraphicFramePr>
        <p:xfrm>
          <a:off x="251520" y="1196750"/>
          <a:ext cx="8568953" cy="5328594"/>
        </p:xfrm>
        <a:graphic>
          <a:graphicData uri="http://schemas.openxmlformats.org/drawingml/2006/table">
            <a:tbl>
              <a:tblPr/>
              <a:tblGrid>
                <a:gridCol w="1112937"/>
                <a:gridCol w="3809525"/>
                <a:gridCol w="3646491"/>
              </a:tblGrid>
              <a:tr h="587381">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400" b="1" dirty="0">
                          <a:latin typeface="微软雅黑" panose="020B0503020204020204" pitchFamily="34" charset="-122"/>
                          <a:ea typeface="微软雅黑" panose="020B0503020204020204" pitchFamily="34" charset="-122"/>
                        </a:rPr>
                        <a:t>纲领</a:t>
                      </a:r>
                      <a:endParaRPr lang="zh-CN" altLang="en-US" sz="2400" dirty="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400" b="1">
                          <a:latin typeface="微软雅黑" panose="020B0503020204020204" pitchFamily="34" charset="-122"/>
                          <a:ea typeface="微软雅黑" panose="020B0503020204020204" pitchFamily="34" charset="-122"/>
                        </a:rPr>
                        <a:t>内容</a:t>
                      </a:r>
                      <a:endParaRPr lang="zh-CN" altLang="en-US" sz="240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zh-CN" altLang="en-US" sz="2400" b="1">
                          <a:latin typeface="微软雅黑" panose="020B0503020204020204" pitchFamily="34" charset="-122"/>
                          <a:ea typeface="微软雅黑" panose="020B0503020204020204" pitchFamily="34" charset="-122"/>
                        </a:rPr>
                        <a:t>评价</a:t>
                      </a:r>
                      <a:endParaRPr lang="zh-CN" altLang="en-US" sz="240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r>
              <a:tr h="225042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zh-CN"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天朝田亩制度</a:t>
                      </a:r>
                      <a:r>
                        <a:rPr lang="zh-CN" altLang="zh-CN" sz="2400" b="1">
                          <a:latin typeface="微软雅黑" panose="020B0503020204020204" pitchFamily="34" charset="-122"/>
                          <a:ea typeface="微软雅黑" panose="020B0503020204020204" pitchFamily="34" charset="-122"/>
                        </a:rPr>
                        <a:t>》</a:t>
                      </a:r>
                      <a:endParaRPr lang="zh-CN" altLang="zh-CN" sz="240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以户为单位，不论男女，按</a:t>
                      </a:r>
                      <a:r>
                        <a:rPr lang="en-US" altLang="en-US" sz="2400" b="1" dirty="0" err="1">
                          <a:latin typeface="微软雅黑" panose="020B0503020204020204" pitchFamily="34" charset="-122"/>
                          <a:ea typeface="微软雅黑" panose="020B0503020204020204" pitchFamily="34" charset="-122"/>
                        </a:rPr>
                        <a:t>人口</a:t>
                      </a:r>
                      <a:r>
                        <a:rPr lang="zh-CN" altLang="en-US" sz="2400" b="1" dirty="0">
                          <a:latin typeface="微软雅黑" panose="020B0503020204020204" pitchFamily="34" charset="-122"/>
                          <a:ea typeface="微软雅黑" panose="020B0503020204020204" pitchFamily="34" charset="-122"/>
                        </a:rPr>
                        <a:t>和年龄平分土地</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每户留足口粮，其余</a:t>
                      </a:r>
                      <a:r>
                        <a:rPr lang="zh-CN" altLang="en-US" sz="2400" b="1" dirty="0" smtClean="0">
                          <a:latin typeface="微软雅黑" panose="020B0503020204020204" pitchFamily="34" charset="-122"/>
                          <a:ea typeface="微软雅黑" panose="020B0503020204020204" pitchFamily="34" charset="-122"/>
                        </a:rPr>
                        <a:t>归国库</a:t>
                      </a:r>
                      <a:endParaRPr lang="zh-CN" altLang="en-US" sz="2400" b="1" dirty="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是几千年来农民反封建斗争的</a:t>
                      </a:r>
                      <a:r>
                        <a:rPr lang="en-US" altLang="en-US" sz="2400" b="1" dirty="0" err="1">
                          <a:latin typeface="微软雅黑" panose="020B0503020204020204" pitchFamily="34" charset="-122"/>
                          <a:ea typeface="微软雅黑" panose="020B0503020204020204" pitchFamily="34" charset="-122"/>
                        </a:rPr>
                        <a:t>思想结晶</a:t>
                      </a:r>
                      <a:endParaRPr lang="en-US" altLang="en-US" sz="2400" b="1"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体现了</a:t>
                      </a:r>
                      <a:r>
                        <a:rPr lang="zh-CN" altLang="en-US" sz="2400" b="1" dirty="0">
                          <a:solidFill>
                            <a:srgbClr val="FF0000"/>
                          </a:solidFill>
                          <a:latin typeface="微软雅黑" panose="020B0503020204020204" pitchFamily="34" charset="-122"/>
                          <a:ea typeface="微软雅黑" panose="020B0503020204020204" pitchFamily="34" charset="-122"/>
                        </a:rPr>
                        <a:t>绝对平均主义</a:t>
                      </a:r>
                      <a:r>
                        <a:rPr lang="zh-CN" altLang="en-US" sz="2400" b="1" u="sng"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思想，严重脱离实际。</a:t>
                      </a: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r>
              <a:tr h="249078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zh-CN"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资政新篇</a:t>
                      </a:r>
                      <a:r>
                        <a:rPr lang="zh-CN" altLang="zh-CN" sz="2400" b="1">
                          <a:latin typeface="微软雅黑" panose="020B0503020204020204" pitchFamily="34" charset="-122"/>
                          <a:ea typeface="微软雅黑" panose="020B0503020204020204" pitchFamily="34" charset="-122"/>
                        </a:rPr>
                        <a:t>》</a:t>
                      </a:r>
                      <a:endParaRPr lang="zh-CN" altLang="zh-CN" sz="2400">
                        <a:latin typeface="微软雅黑" panose="020B0503020204020204" pitchFamily="34" charset="-122"/>
                        <a:ea typeface="微软雅黑" panose="020B0503020204020204" pitchFamily="34" charset="-122"/>
                      </a:endParaRP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政治上主</a:t>
                      </a:r>
                      <a:r>
                        <a:rPr lang="zh-CN" altLang="en-US" sz="2400" b="1" dirty="0" smtClean="0">
                          <a:latin typeface="微软雅黑" panose="020B0503020204020204" pitchFamily="34" charset="-122"/>
                          <a:ea typeface="微软雅黑" panose="020B0503020204020204" pitchFamily="34" charset="-122"/>
                        </a:rPr>
                        <a:t>张依法治国</a:t>
                      </a:r>
                      <a:r>
                        <a:rPr lang="zh-CN" altLang="en-US" sz="2400" b="1" u="sng" dirty="0" smtClean="0">
                          <a:latin typeface="微软雅黑" panose="020B0503020204020204" pitchFamily="34" charset="-122"/>
                          <a:ea typeface="微软雅黑" panose="020B0503020204020204" pitchFamily="34" charset="-122"/>
                        </a:rPr>
                        <a:t>                </a:t>
                      </a:r>
                      <a:endParaRPr lang="zh-CN" altLang="en-US" sz="2400" b="1" u="sng" dirty="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经济上学习西方，发</a:t>
                      </a:r>
                      <a:r>
                        <a:rPr lang="zh-CN" altLang="en-US" sz="2400" b="1" dirty="0" smtClean="0">
                          <a:latin typeface="微软雅黑" panose="020B0503020204020204" pitchFamily="34" charset="-122"/>
                          <a:ea typeface="微软雅黑" panose="020B0503020204020204" pitchFamily="34" charset="-122"/>
                        </a:rPr>
                        <a:t>展工商业</a:t>
                      </a:r>
                      <a:r>
                        <a:rPr lang="zh-CN" altLang="en-US" sz="2400" b="1" u="sng" dirty="0" smtClean="0">
                          <a:latin typeface="微软雅黑" panose="020B0503020204020204" pitchFamily="34" charset="-122"/>
                          <a:ea typeface="微软雅黑" panose="020B0503020204020204" pitchFamily="34" charset="-122"/>
                        </a:rPr>
                        <a:t>                 </a:t>
                      </a:r>
                      <a:endParaRPr lang="en-US" altLang="zh-CN" sz="2400" b="1" dirty="0" smtClean="0">
                        <a:latin typeface="微软雅黑" panose="020B0503020204020204" pitchFamily="34" charset="-122"/>
                        <a:ea typeface="微软雅黑" panose="020B0503020204020204" pitchFamily="34" charset="-122"/>
                      </a:endParaRPr>
                    </a:p>
                    <a:p>
                      <a:pPr marL="0" lvl="0" indent="0">
                        <a:lnSpc>
                          <a:spcPct val="100000"/>
                        </a:lnSpc>
                        <a:spcBef>
                          <a:spcPct val="0"/>
                        </a:spcBef>
                        <a:buFontTx/>
                        <a:buNone/>
                      </a:pPr>
                      <a:r>
                        <a:rPr lang="en-US" altLang="zh-CN" sz="2400" b="1" dirty="0" smtClean="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文教上主张开设新式学堂</a:t>
                      </a: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100000"/>
                        </a:lnSpc>
                        <a:spcBef>
                          <a:spcPct val="0"/>
                        </a:spcBef>
                        <a:buFontTx/>
                        <a:buNone/>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是先进中国人</a:t>
                      </a:r>
                      <a:r>
                        <a:rPr lang="zh-CN" altLang="en-US" sz="2400" b="1" dirty="0">
                          <a:solidFill>
                            <a:srgbClr val="FF0000"/>
                          </a:solidFill>
                          <a:latin typeface="微软雅黑" panose="020B0503020204020204" pitchFamily="34" charset="-122"/>
                          <a:ea typeface="微软雅黑" panose="020B0503020204020204" pitchFamily="34" charset="-122"/>
                        </a:rPr>
                        <a:t>首次</a:t>
                      </a:r>
                      <a:r>
                        <a:rPr lang="zh-CN" altLang="en-US" sz="2400" b="1" dirty="0">
                          <a:latin typeface="微软雅黑" panose="020B0503020204020204" pitchFamily="34" charset="-122"/>
                          <a:ea typeface="微软雅黑" panose="020B0503020204020204" pitchFamily="34" charset="-122"/>
                        </a:rPr>
                        <a:t>提出的在中国发展资本主义的设想</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迫于当时形势，未能实行</a:t>
                      </a:r>
                    </a:p>
                  </a:txBody>
                  <a:tcPr marL="51435" marR="51435"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Bottom)">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672" y="142953"/>
            <a:ext cx="6048672" cy="954107"/>
          </a:xfrm>
          <a:prstGeom prst="rect">
            <a:avLst/>
          </a:prstGeom>
        </p:spPr>
        <p:txBody>
          <a:bodyPr wrap="square">
            <a:spAutoFit/>
          </a:bodyPr>
          <a:lstStyle/>
          <a:p>
            <a:pPr algn="ctr"/>
            <a:r>
              <a:rPr lang="zh-CN" altLang="en-US" sz="2800" b="1">
                <a:solidFill>
                  <a:srgbClr val="0000FF"/>
                </a:solidFill>
                <a:latin typeface="Times New Roman" panose="02020603050405020304" pitchFamily="18" charset="0"/>
                <a:ea typeface="微软雅黑" panose="020B0503020204020204" pitchFamily="34" charset="-122"/>
              </a:rPr>
              <a:t>太平天国运动对儒家思想态度的变化</a:t>
            </a:r>
          </a:p>
          <a:p>
            <a:r>
              <a:rPr lang="zh-CN" altLang="en-US" sz="2800">
                <a:latin typeface="Times New Roman" panose="02020603050405020304" pitchFamily="18" charset="0"/>
              </a:rPr>
              <a:t>        </a:t>
            </a:r>
            <a:r>
              <a:rPr lang="zh-CN" altLang="en-US" sz="2800" b="1">
                <a:latin typeface="Times New Roman" panose="02020603050405020304" pitchFamily="18" charset="0"/>
              </a:rPr>
              <a:t> </a:t>
            </a:r>
          </a:p>
        </p:txBody>
      </p:sp>
      <p:sp>
        <p:nvSpPr>
          <p:cNvPr id="3" name="Text Box 3"/>
          <p:cNvSpPr txBox="1">
            <a:spLocks noChangeArrowheads="1"/>
          </p:cNvSpPr>
          <p:nvPr/>
        </p:nvSpPr>
        <p:spPr bwMode="auto">
          <a:xfrm>
            <a:off x="95251" y="476672"/>
            <a:ext cx="8909447" cy="5423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a:ea typeface="宋体" panose="02010600030101010101" pitchFamily="2" charset="-122"/>
              </a:defRPr>
            </a:lvl1pPr>
            <a:lvl2pPr defTabSz="685800">
              <a:defRPr>
                <a:solidFill>
                  <a:schemeClr val="tx1"/>
                </a:solidFill>
                <a:latin typeface="Calibri" panose="020F0502020204030204"/>
                <a:ea typeface="宋体" panose="02010600030101010101" pitchFamily="2" charset="-122"/>
              </a:defRPr>
            </a:lvl2pPr>
            <a:lvl3pPr defTabSz="685800">
              <a:defRPr>
                <a:solidFill>
                  <a:schemeClr val="tx1"/>
                </a:solidFill>
                <a:latin typeface="Calibri" panose="020F0502020204030204"/>
                <a:ea typeface="宋体" panose="02010600030101010101" pitchFamily="2" charset="-122"/>
              </a:defRPr>
            </a:lvl3pPr>
            <a:lvl4pPr defTabSz="685800">
              <a:defRPr>
                <a:solidFill>
                  <a:schemeClr val="tx1"/>
                </a:solidFill>
                <a:latin typeface="Calibri" panose="020F0502020204030204"/>
                <a:ea typeface="宋体" panose="02010600030101010101" pitchFamily="2" charset="-122"/>
              </a:defRPr>
            </a:lvl4pPr>
            <a:lvl5pPr defTabSz="685800">
              <a:defRPr>
                <a:solidFill>
                  <a:schemeClr val="tx1"/>
                </a:solidFill>
                <a:latin typeface="Calibri" panose="020F0502020204030204"/>
                <a:ea typeface="宋体" panose="02010600030101010101" pitchFamily="2" charset="-122"/>
              </a:defRPr>
            </a:lvl5pPr>
            <a:lvl6pPr defTabSz="685800" fontAlgn="base">
              <a:spcBef>
                <a:spcPct val="0"/>
              </a:spcBef>
              <a:spcAft>
                <a:spcPct val="0"/>
              </a:spcAft>
              <a:defRPr>
                <a:solidFill>
                  <a:schemeClr val="tx1"/>
                </a:solidFill>
                <a:latin typeface="Calibri" panose="020F0502020204030204"/>
                <a:ea typeface="宋体" panose="02010600030101010101" pitchFamily="2" charset="-122"/>
              </a:defRPr>
            </a:lvl6pPr>
            <a:lvl7pPr defTabSz="685800" fontAlgn="base">
              <a:spcBef>
                <a:spcPct val="0"/>
              </a:spcBef>
              <a:spcAft>
                <a:spcPct val="0"/>
              </a:spcAft>
              <a:defRPr>
                <a:solidFill>
                  <a:schemeClr val="tx1"/>
                </a:solidFill>
                <a:latin typeface="Calibri" panose="020F0502020204030204"/>
                <a:ea typeface="宋体" panose="02010600030101010101" pitchFamily="2" charset="-122"/>
              </a:defRPr>
            </a:lvl7pPr>
            <a:lvl8pPr defTabSz="685800" fontAlgn="base">
              <a:spcBef>
                <a:spcPct val="0"/>
              </a:spcBef>
              <a:spcAft>
                <a:spcPct val="0"/>
              </a:spcAft>
              <a:defRPr>
                <a:solidFill>
                  <a:schemeClr val="tx1"/>
                </a:solidFill>
                <a:latin typeface="Calibri" panose="020F0502020204030204"/>
                <a:ea typeface="宋体" panose="02010600030101010101" pitchFamily="2" charset="-122"/>
              </a:defRPr>
            </a:lvl8pPr>
            <a:lvl9pPr defTabSz="685800" fontAlgn="base">
              <a:spcBef>
                <a:spcPct val="0"/>
              </a:spcBef>
              <a:spcAft>
                <a:spcPct val="0"/>
              </a:spcAft>
              <a:defRPr>
                <a:solidFill>
                  <a:schemeClr val="tx1"/>
                </a:solidFill>
                <a:latin typeface="Calibri" panose="020F0502020204030204"/>
                <a:ea typeface="宋体" panose="02010600030101010101" pitchFamily="2" charset="-122"/>
              </a:defRPr>
            </a:lvl9pPr>
          </a:lstStyle>
          <a:p>
            <a:pPr algn="ctr"/>
            <a:endParaRPr lang="zh-CN" altLang="en-US" sz="2800" b="1">
              <a:solidFill>
                <a:srgbClr val="0000FF"/>
              </a:solidFill>
              <a:latin typeface="Times New Roman" panose="02020603050405020304" pitchFamily="18" charset="0"/>
              <a:ea typeface="微软雅黑" panose="020B0503020204020204" pitchFamily="34" charset="-122"/>
            </a:endParaRPr>
          </a:p>
          <a:p>
            <a:r>
              <a:rPr lang="zh-CN" altLang="en-US" sz="2800">
                <a:latin typeface="Times New Roman" panose="02020603050405020304" pitchFamily="18" charset="0"/>
              </a:rPr>
              <a:t>        </a:t>
            </a:r>
            <a:r>
              <a:rPr lang="zh-CN" altLang="en-US" sz="2800" b="1">
                <a:latin typeface="Times New Roman" panose="02020603050405020304" pitchFamily="18" charset="0"/>
              </a:rPr>
              <a:t> </a:t>
            </a:r>
          </a:p>
          <a:p>
            <a:pPr>
              <a:lnSpc>
                <a:spcPct val="110000"/>
              </a:lnSpc>
            </a:pPr>
            <a:r>
              <a:rPr lang="zh-CN" altLang="en-US" sz="2400" b="1">
                <a:latin typeface="Times New Roman" panose="02020603050405020304" pitchFamily="18" charset="0"/>
              </a:rPr>
              <a:t>       </a:t>
            </a:r>
            <a:r>
              <a:rPr lang="zh-CN" altLang="en-US" sz="2400" b="1">
                <a:latin typeface="微软雅黑" panose="020B0503020204020204" pitchFamily="34" charset="-122"/>
                <a:ea typeface="微软雅黑" panose="020B0503020204020204" pitchFamily="34" charset="-122"/>
              </a:rPr>
              <a:t>太平天国以宗教发起</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并以拜上帝信仰作为基本意识形态基础。</a:t>
            </a:r>
            <a:r>
              <a:rPr lang="zh-CN" altLang="en-US" sz="2400" b="1">
                <a:solidFill>
                  <a:srgbClr val="FF0000"/>
                </a:solidFill>
                <a:latin typeface="微软雅黑" panose="020B0503020204020204" pitchFamily="34" charset="-122"/>
                <a:ea typeface="微软雅黑" panose="020B0503020204020204" pitchFamily="34" charset="-122"/>
              </a:rPr>
              <a:t>太平天国起义者对包括儒教在内的各种宗教和意识形态横加挞伐</a:t>
            </a:r>
            <a:r>
              <a:rPr lang="en-US" altLang="zh-CN" sz="2400" b="1">
                <a:solidFill>
                  <a:srgbClr val="FF0000"/>
                </a:solidFill>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特别是对对立面清朝的官方意识形态儒教</a:t>
            </a:r>
            <a:r>
              <a:rPr lang="en-US" altLang="zh-CN" sz="2400" b="1">
                <a:solidFill>
                  <a:srgbClr val="FF0000"/>
                </a:solidFill>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更是加以猛烈冲击</a:t>
            </a:r>
            <a:r>
              <a:rPr lang="zh-CN" altLang="en-US" sz="2400" b="1" smtClean="0">
                <a:solidFill>
                  <a:srgbClr val="FF0000"/>
                </a:solidFill>
                <a:latin typeface="微软雅黑" panose="020B0503020204020204" pitchFamily="34" charset="-122"/>
                <a:ea typeface="微软雅黑" panose="020B0503020204020204" pitchFamily="34" charset="-122"/>
              </a:rPr>
              <a:t>。</a:t>
            </a:r>
            <a:r>
              <a:rPr lang="zh-CN" altLang="en-US" sz="2400" b="1" smtClean="0">
                <a:latin typeface="微软雅黑" panose="020B0503020204020204" pitchFamily="34" charset="-122"/>
                <a:ea typeface="微软雅黑" panose="020B0503020204020204" pitchFamily="34" charset="-122"/>
              </a:rPr>
              <a:t>太平天国</a:t>
            </a:r>
            <a:r>
              <a:rPr lang="zh-CN" altLang="en-US" sz="2400" b="1">
                <a:latin typeface="微软雅黑" panose="020B0503020204020204" pitchFamily="34" charset="-122"/>
                <a:ea typeface="微软雅黑" panose="020B0503020204020204" pitchFamily="34" charset="-122"/>
              </a:rPr>
              <a:t>激进的文化政策极大疏远了他们与恪守儒教精神的中国农业社会的关系</a:t>
            </a:r>
            <a:r>
              <a:rPr lang="zh-CN" altLang="en-US" sz="2400" b="1" smtClean="0">
                <a:latin typeface="微软雅黑" panose="020B0503020204020204" pitchFamily="34" charset="-122"/>
                <a:ea typeface="微软雅黑" panose="020B0503020204020204" pitchFamily="34" charset="-122"/>
              </a:rPr>
              <a:t>。</a:t>
            </a:r>
            <a:endParaRPr lang="en-US" altLang="zh-CN" sz="2400" b="1" smtClean="0">
              <a:latin typeface="微软雅黑" panose="020B0503020204020204" pitchFamily="34" charset="-122"/>
              <a:ea typeface="微软雅黑" panose="020B0503020204020204" pitchFamily="34" charset="-122"/>
            </a:endParaRPr>
          </a:p>
          <a:p>
            <a:pPr>
              <a:lnSpc>
                <a:spcPct val="110000"/>
              </a:lnSpc>
            </a:pPr>
            <a:r>
              <a:rPr lang="en-US" altLang="zh-CN" sz="2400" b="1">
                <a:latin typeface="微软雅黑" panose="020B0503020204020204" pitchFamily="34" charset="-122"/>
                <a:ea typeface="微软雅黑" panose="020B0503020204020204" pitchFamily="34" charset="-122"/>
              </a:rPr>
              <a:t> </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太平天国</a:t>
            </a:r>
            <a:r>
              <a:rPr lang="zh-CN" altLang="en-US" sz="2400" b="1">
                <a:latin typeface="微软雅黑" panose="020B0503020204020204" pitchFamily="34" charset="-122"/>
                <a:ea typeface="微软雅黑" panose="020B0503020204020204" pitchFamily="34" charset="-122"/>
              </a:rPr>
              <a:t>是一个带有浓厚封建色彩的农民政权</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它与源于西方的拜上帝教之间的矛盾日益突出</a:t>
            </a:r>
            <a:r>
              <a:rPr lang="en-US" altLang="zh-CN" sz="2400" b="1">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需要以传统精神资源作为其意识形态。因此</a:t>
            </a:r>
            <a:r>
              <a:rPr lang="en-US" altLang="zh-CN" sz="2400" b="1">
                <a:solidFill>
                  <a:srgbClr val="FF0000"/>
                </a:solidFill>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在太平天国政治史上</a:t>
            </a:r>
            <a:r>
              <a:rPr lang="en-US" altLang="zh-CN" sz="2400" b="1">
                <a:solidFill>
                  <a:srgbClr val="FF0000"/>
                </a:solidFill>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其实存在着一条儒家化政治的轨迹。</a:t>
            </a:r>
            <a:r>
              <a:rPr lang="zh-CN" altLang="en-US" sz="2400" b="1">
                <a:latin typeface="微软雅黑" panose="020B0503020204020204" pitchFamily="34" charset="-122"/>
                <a:ea typeface="微软雅黑" panose="020B0503020204020204" pitchFamily="34" charset="-122"/>
              </a:rPr>
              <a:t>由于这条线索被淹没在激烈的军事政治斗争环境中</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加之后世对太平天国激进的反孔排儒思潮倍加推崇</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所以这一儒家化倾向的政治轨迹仅仅依稀隐显出它的印迹</a:t>
            </a:r>
            <a:r>
              <a:rPr lang="zh-CN" altLang="en-US" sz="2400" b="1" smtClean="0">
                <a:latin typeface="微软雅黑" panose="020B0503020204020204" pitchFamily="34" charset="-122"/>
                <a:ea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0805" y="0"/>
            <a:ext cx="8866505" cy="1999615"/>
          </a:xfrm>
          <a:prstGeom prst="rect">
            <a:avLst/>
          </a:prstGeom>
          <a:noFill/>
          <a:ln w="9525">
            <a:noFill/>
          </a:ln>
        </p:spPr>
        <p:txBody>
          <a:bodyPr wrap="square">
            <a:spAutoFit/>
            <a:scene3d>
              <a:camera prst="orthographicFront"/>
              <a:lightRig rig="threePt" dir="t"/>
            </a:scene3d>
          </a:bodyPr>
          <a:lstStyle/>
          <a:p>
            <a:pPr fontAlgn="auto"/>
            <a:r>
              <a:rPr lang="zh-CN" altLang="en-US" sz="2800" b="1" noProof="1">
                <a:effectLst>
                  <a:outerShdw blurRad="38100" dist="19050" dir="2700000" algn="tl" rotWithShape="0">
                    <a:schemeClr val="dk1">
                      <a:alpha val="40000"/>
                    </a:schemeClr>
                  </a:outerShdw>
                </a:effectLst>
                <a:latin typeface="Arial" panose="020B0604020202020204" pitchFamily="34" charset="0"/>
                <a:ea typeface="+mn-ea"/>
              </a:rPr>
              <a:t>       </a:t>
            </a:r>
            <a:r>
              <a:rPr lang="zh-CN" altLang="en-US" sz="2400" b="1" noProof="1">
                <a:solidFill>
                  <a:schemeClr val="tx1"/>
                </a:solidFill>
                <a:effectLst>
                  <a:outerShdw blurRad="38100" dist="19050" dir="2700000" algn="tl" rotWithShape="0">
                    <a:schemeClr val="dk1">
                      <a:alpha val="40000"/>
                    </a:schemeClr>
                  </a:outerShdw>
                </a:effectLst>
                <a:latin typeface="Arial" panose="020B0604020202020204" pitchFamily="34" charset="0"/>
                <a:ea typeface="+mn-ea"/>
              </a:rPr>
              <a:t> </a:t>
            </a:r>
            <a:r>
              <a:rPr lang="zh-CN" altLang="en-US"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太平天国起义是近代中国第一次农民起义，也是中国历史上持续时间最长、规模最大的一次农民起义，给清政府造成了巨大打击，加速了它的衰落和败亡。在这个意义上，太平天国动摇了传统的农业文明，为中国的现代化开辟了道路。</a:t>
            </a:r>
            <a:r>
              <a:rPr lang="en-US"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p>
          <a:p>
            <a:pPr fontAlgn="auto"/>
            <a:r>
              <a:rPr lang="en-US"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杨宁一</a:t>
            </a:r>
            <a:r>
              <a:rPr lang="en-US" altLang="zh-CN"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历史学习新视野新知识</a:t>
            </a:r>
            <a:r>
              <a:rPr lang="en-US" altLang="zh-CN" sz="2400" b="1"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6" name="文本框 1"/>
          <p:cNvSpPr txBox="1"/>
          <p:nvPr/>
        </p:nvSpPr>
        <p:spPr>
          <a:xfrm>
            <a:off x="210820" y="2086610"/>
            <a:ext cx="8625840" cy="15684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zh-CN" sz="24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凡一切孔孟诸子百家妖书邪说者尽行焚除...凡一切妖书，如有敢念诵教习者，一概皆斩。                 </a:t>
            </a:r>
          </a:p>
          <a:p>
            <a:pPr algn="r"/>
            <a:r>
              <a:rPr lang="en-US" altLang="zh-CN" sz="24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（清）张德坚《贼情汇纂》</a:t>
            </a:r>
          </a:p>
          <a:p>
            <a:pPr algn="l"/>
            <a:endParaRPr lang="zh-CN" altLang="en-US" sz="24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a:spLocks noChangeArrowheads="1"/>
          </p:cNvSpPr>
          <p:nvPr/>
        </p:nvSpPr>
        <p:spPr bwMode="auto">
          <a:xfrm>
            <a:off x="89853" y="3655105"/>
            <a:ext cx="8866585"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800" b="1">
                <a:latin typeface="楷体_GB2312" panose="02010609030101010101" charset="-122"/>
                <a:ea typeface="楷体_GB2312" panose="02010609030101010101" charset="-122"/>
              </a:rPr>
              <a:t>    </a:t>
            </a:r>
            <a:r>
              <a:rPr lang="zh-CN" altLang="en-US" sz="2400" b="1">
                <a:latin typeface="微软雅黑" panose="020B0503020204020204" pitchFamily="34" charset="-122"/>
                <a:ea typeface="微软雅黑" panose="020B0503020204020204" pitchFamily="34" charset="-122"/>
              </a:rPr>
              <a:t>太平天国运动后，曾经繁华富庶的江南</a:t>
            </a:r>
            <a:r>
              <a:rPr lang="en-US" altLang="zh-CN" sz="2400" b="1">
                <a:latin typeface="微软雅黑" panose="020B0503020204020204" pitchFamily="34" charset="-122"/>
                <a:ea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rPr>
              <a:t>几于百里无人烟，其中大半人民死亡，室庐焚毁，田亩无主，荒弃不耕</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rPr>
              <a:t> 1851</a:t>
            </a:r>
            <a:r>
              <a:rPr lang="zh-CN" altLang="en-US" sz="2400" b="1">
                <a:latin typeface="微软雅黑" panose="020B0503020204020204" pitchFamily="34" charset="-122"/>
                <a:ea typeface="微软雅黑" panose="020B0503020204020204" pitchFamily="34" charset="-122"/>
              </a:rPr>
              <a:t>年，江苏人口约为</a:t>
            </a:r>
            <a:r>
              <a:rPr lang="en-US" altLang="zh-CN" sz="2400" b="1">
                <a:latin typeface="微软雅黑" panose="020B0503020204020204" pitchFamily="34" charset="-122"/>
                <a:ea typeface="微软雅黑" panose="020B0503020204020204" pitchFamily="34" charset="-122"/>
              </a:rPr>
              <a:t>4430</a:t>
            </a:r>
            <a:r>
              <a:rPr lang="zh-CN" altLang="en-US" sz="2400" b="1">
                <a:latin typeface="微软雅黑" panose="020B0503020204020204" pitchFamily="34" charset="-122"/>
                <a:ea typeface="微软雅黑" panose="020B0503020204020204" pitchFamily="34" charset="-122"/>
              </a:rPr>
              <a:t>万，经历战乱后十年恢复，即到</a:t>
            </a:r>
            <a:r>
              <a:rPr lang="en-US" altLang="zh-CN" sz="2400" b="1">
                <a:latin typeface="微软雅黑" panose="020B0503020204020204" pitchFamily="34" charset="-122"/>
                <a:ea typeface="微软雅黑" panose="020B0503020204020204" pitchFamily="34" charset="-122"/>
              </a:rPr>
              <a:t>1874</a:t>
            </a:r>
            <a:r>
              <a:rPr lang="zh-CN" altLang="en-US" sz="2400" b="1">
                <a:latin typeface="微软雅黑" panose="020B0503020204020204" pitchFamily="34" charset="-122"/>
                <a:ea typeface="微软雅黑" panose="020B0503020204020204" pitchFamily="34" charset="-122"/>
              </a:rPr>
              <a:t>年，人口连</a:t>
            </a:r>
            <a:r>
              <a:rPr lang="en-US" altLang="zh-CN" sz="2400" b="1">
                <a:latin typeface="微软雅黑" panose="020B0503020204020204" pitchFamily="34" charset="-122"/>
                <a:ea typeface="微软雅黑" panose="020B0503020204020204" pitchFamily="34" charset="-122"/>
              </a:rPr>
              <a:t>2000</a:t>
            </a:r>
            <a:r>
              <a:rPr lang="zh-CN" altLang="en-US" sz="2400" b="1">
                <a:latin typeface="微软雅黑" panose="020B0503020204020204" pitchFamily="34" charset="-122"/>
                <a:ea typeface="微软雅黑" panose="020B0503020204020204" pitchFamily="34" charset="-122"/>
              </a:rPr>
              <a:t>万还不足。范文澜在其</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中国近代史</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中说：扬州、苏州、南京在太平天国战争后，</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二三十里无居民</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竟日不逢一人</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a:t>
            </a:r>
          </a:p>
          <a:p>
            <a:r>
              <a:rPr lang="zh-CN" altLang="en-US" sz="2400" b="1">
                <a:latin typeface="微软雅黑" panose="020B0503020204020204" pitchFamily="34" charset="-122"/>
                <a:ea typeface="微软雅黑" panose="020B0503020204020204" pitchFamily="34" charset="-122"/>
              </a:rPr>
              <a:t>                                       </a:t>
            </a:r>
            <a:r>
              <a:rPr lang="en-US" altLang="zh-CN" sz="2400" b="1" smtClean="0">
                <a:latin typeface="微软雅黑" panose="020B0503020204020204" pitchFamily="34" charset="-122"/>
                <a:ea typeface="微软雅黑" panose="020B0503020204020204" pitchFamily="34" charset="-122"/>
              </a:rPr>
              <a:t>——</a:t>
            </a:r>
            <a:r>
              <a:rPr lang="zh-CN" altLang="en-US" sz="2400" b="1" smtClean="0">
                <a:latin typeface="微软雅黑" panose="020B0503020204020204" pitchFamily="34" charset="-122"/>
                <a:ea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rPr>
              <a:t>徐中约</a:t>
            </a:r>
            <a:r>
              <a:rPr lang="en-US" altLang="zh-CN" sz="2400" b="1">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中国近代史</a:t>
            </a:r>
            <a:r>
              <a:rPr lang="en-US" altLang="zh-CN" sz="2400" b="1">
                <a:latin typeface="微软雅黑" panose="020B0503020204020204" pitchFamily="34" charset="-122"/>
                <a:ea typeface="微软雅黑" panose="020B0503020204020204" pitchFamily="34" charset="-122"/>
              </a:rPr>
              <a:t>》</a:t>
            </a: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根据材料，我们如何看待太平天国运动？</a:t>
            </a:r>
            <a:endParaRPr lang="zh-CN" altLang="en-US" sz="24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a:latin typeface="微软雅黑" panose="020B0503020204020204" pitchFamily="34" charset="-122"/>
              <a:ea typeface="微软雅黑" panose="020B0503020204020204" pitchFamily="34" charset="-122"/>
            </a:endParaRPr>
          </a:p>
        </p:txBody>
      </p:sp>
      <p:sp>
        <p:nvSpPr>
          <p:cNvPr id="4" name="矩形 3"/>
          <p:cNvSpPr>
            <a:spLocks noChangeArrowheads="1"/>
          </p:cNvSpPr>
          <p:nvPr/>
        </p:nvSpPr>
        <p:spPr bwMode="auto">
          <a:xfrm>
            <a:off x="67310" y="824230"/>
            <a:ext cx="8883650" cy="3538220"/>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52730" indent="-457200">
              <a:tabLst>
                <a:tab pos="1169670" algn="l"/>
                <a:tab pos="1260475" algn="l"/>
                <a:tab pos="2251075" algn="l"/>
              </a:tabLst>
              <a:defRPr>
                <a:solidFill>
                  <a:schemeClr val="tx1"/>
                </a:solidFill>
                <a:latin typeface="Calibri" panose="020F0502020204030204"/>
                <a:ea typeface="宋体" panose="02010600030101010101" pitchFamily="2" charset="-122"/>
              </a:defRPr>
            </a:lvl1pPr>
            <a:lvl2pPr>
              <a:tabLst>
                <a:tab pos="1169670" algn="l"/>
                <a:tab pos="1260475" algn="l"/>
                <a:tab pos="2251075" algn="l"/>
              </a:tabLst>
              <a:defRPr>
                <a:solidFill>
                  <a:schemeClr val="tx1"/>
                </a:solidFill>
                <a:latin typeface="Calibri" panose="020F0502020204030204"/>
                <a:ea typeface="宋体" panose="02010600030101010101" pitchFamily="2" charset="-122"/>
              </a:defRPr>
            </a:lvl2pPr>
            <a:lvl3pPr>
              <a:tabLst>
                <a:tab pos="1169670" algn="l"/>
                <a:tab pos="1260475" algn="l"/>
                <a:tab pos="2251075" algn="l"/>
              </a:tabLst>
              <a:defRPr>
                <a:solidFill>
                  <a:schemeClr val="tx1"/>
                </a:solidFill>
                <a:latin typeface="Calibri" panose="020F0502020204030204"/>
                <a:ea typeface="宋体" panose="02010600030101010101" pitchFamily="2" charset="-122"/>
              </a:defRPr>
            </a:lvl3pPr>
            <a:lvl4pPr>
              <a:tabLst>
                <a:tab pos="1169670" algn="l"/>
                <a:tab pos="1260475" algn="l"/>
                <a:tab pos="2251075" algn="l"/>
              </a:tabLst>
              <a:defRPr>
                <a:solidFill>
                  <a:schemeClr val="tx1"/>
                </a:solidFill>
                <a:latin typeface="Calibri" panose="020F0502020204030204"/>
                <a:ea typeface="宋体" panose="02010600030101010101" pitchFamily="2" charset="-122"/>
              </a:defRPr>
            </a:lvl4pPr>
            <a:lvl5pPr>
              <a:tabLst>
                <a:tab pos="1169670" algn="l"/>
                <a:tab pos="1260475" algn="l"/>
                <a:tab pos="2251075"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1169670" algn="l"/>
                <a:tab pos="1260475" algn="l"/>
                <a:tab pos="2251075" algn="l"/>
              </a:tabLst>
              <a:defRPr>
                <a:solidFill>
                  <a:schemeClr val="tx1"/>
                </a:solidFill>
                <a:latin typeface="Calibri" panose="020F0502020204030204"/>
                <a:ea typeface="宋体" panose="02010600030101010101" pitchFamily="2" charset="-122"/>
              </a:defRPr>
            </a:lvl9pPr>
          </a:lstStyle>
          <a:p>
            <a:r>
              <a:rPr lang="zh-CN" altLang="en-US" sz="2800" b="1">
                <a:solidFill>
                  <a:srgbClr val="FF0000"/>
                </a:solidFill>
                <a:latin typeface="Times New Roman" panose="02020603050405020304" pitchFamily="18" charset="0"/>
                <a:ea typeface="黑体" panose="02010609060101010101" pitchFamily="49" charset="-122"/>
              </a:rPr>
              <a:t>积极</a:t>
            </a:r>
            <a:r>
              <a:rPr lang="zh-CN" altLang="en-US" sz="2800" b="1" smtClean="0">
                <a:solidFill>
                  <a:srgbClr val="FF0000"/>
                </a:solidFill>
                <a:latin typeface="Times New Roman" panose="02020603050405020304" pitchFamily="18" charset="0"/>
                <a:ea typeface="黑体" panose="02010609060101010101" pitchFamily="49" charset="-122"/>
              </a:rPr>
              <a:t>：</a:t>
            </a:r>
            <a:endParaRPr lang="en-US" altLang="zh-CN" sz="2800" b="1" smtClean="0">
              <a:solidFill>
                <a:srgbClr val="FF0000"/>
              </a:solidFill>
              <a:latin typeface="Times New Roman" panose="02020603050405020304" pitchFamily="18" charset="0"/>
              <a:ea typeface="黑体" panose="02010609060101010101" pitchFamily="49" charset="-122"/>
            </a:endParaRPr>
          </a:p>
          <a:p>
            <a:r>
              <a:rPr lang="en-US" altLang="zh-CN" sz="2800" b="1">
                <a:solidFill>
                  <a:srgbClr val="FF0000"/>
                </a:solidFill>
                <a:latin typeface="Times New Roman" panose="02020603050405020304" pitchFamily="18" charset="0"/>
                <a:ea typeface="黑体" panose="02010609060101010101" pitchFamily="49" charset="-122"/>
              </a:rPr>
              <a:t> </a:t>
            </a:r>
            <a:r>
              <a:rPr lang="zh-CN" altLang="zh-CN" sz="2800" b="1" smtClean="0">
                <a:latin typeface="Times New Roman" panose="02020603050405020304" pitchFamily="18" charset="0"/>
                <a:ea typeface="微软雅黑" panose="020B0503020204020204" pitchFamily="34" charset="-122"/>
              </a:rPr>
              <a:t>沉重</a:t>
            </a:r>
            <a:r>
              <a:rPr lang="zh-CN" altLang="zh-CN" sz="2800" b="1">
                <a:latin typeface="Times New Roman" panose="02020603050405020304" pitchFamily="18" charset="0"/>
                <a:ea typeface="微软雅黑" panose="020B0503020204020204" pitchFamily="34" charset="-122"/>
              </a:rPr>
              <a:t>打击了清王朝的腐朽统治和外国反动势力</a:t>
            </a:r>
            <a:r>
              <a:rPr lang="en-US" altLang="zh-CN" sz="2800" b="1" smtClean="0">
                <a:latin typeface="Times New Roman" panose="02020603050405020304" pitchFamily="18" charset="0"/>
                <a:ea typeface="微软雅黑" panose="020B0503020204020204" pitchFamily="34" charset="-122"/>
              </a:rPr>
              <a:t>,</a:t>
            </a:r>
            <a:r>
              <a:rPr lang="zh-CN" altLang="en-US" sz="2800" b="1" smtClean="0">
                <a:latin typeface="Arial" panose="020B0604020202020204" pitchFamily="34" charset="0"/>
                <a:ea typeface="微软雅黑" panose="020B0503020204020204" pitchFamily="34" charset="-122"/>
                <a:sym typeface="微软雅黑" panose="020B0503020204020204" pitchFamily="34" charset="-122"/>
              </a:rPr>
              <a:t>削弱清政府中央集权和</a:t>
            </a:r>
            <a:r>
              <a:rPr lang="zh-CN" altLang="en-US" sz="2800" b="1">
                <a:latin typeface="Arial" panose="020B0604020202020204" pitchFamily="34" charset="0"/>
                <a:ea typeface="微软雅黑" panose="020B0503020204020204" pitchFamily="34" charset="-122"/>
                <a:sym typeface="微软雅黑" panose="020B0503020204020204" pitchFamily="34" charset="-122"/>
              </a:rPr>
              <a:t>旧的社会</a:t>
            </a:r>
            <a:r>
              <a:rPr lang="zh-CN" altLang="en-US" sz="2800" b="1" smtClean="0">
                <a:latin typeface="Arial" panose="020B0604020202020204" pitchFamily="34" charset="0"/>
                <a:ea typeface="微软雅黑" panose="020B0503020204020204" pitchFamily="34" charset="-122"/>
                <a:sym typeface="微软雅黑" panose="020B0503020204020204" pitchFamily="34" charset="-122"/>
              </a:rPr>
              <a:t>秩序</a:t>
            </a:r>
            <a:r>
              <a:rPr lang="zh-CN" altLang="en-US" sz="2800" b="1">
                <a:latin typeface="Arial" panose="020B0604020202020204" pitchFamily="34" charset="0"/>
                <a:ea typeface="微软雅黑" panose="020B0503020204020204" pitchFamily="34" charset="-122"/>
                <a:sym typeface="微软雅黑" panose="020B0503020204020204" pitchFamily="34" charset="-122"/>
              </a:rPr>
              <a:t>。</a:t>
            </a:r>
            <a:r>
              <a:rPr lang="zh-CN" altLang="zh-CN" sz="2800" b="1" smtClean="0">
                <a:latin typeface="Times New Roman" panose="02020603050405020304" pitchFamily="18" charset="0"/>
                <a:ea typeface="微软雅黑" panose="020B0503020204020204" pitchFamily="34" charset="-122"/>
              </a:rPr>
              <a:t>催生</a:t>
            </a:r>
            <a:r>
              <a:rPr lang="zh-CN" altLang="zh-CN" sz="2800" b="1">
                <a:latin typeface="Times New Roman" panose="02020603050405020304" pitchFamily="18" charset="0"/>
                <a:ea typeface="微软雅黑" panose="020B0503020204020204" pitchFamily="34" charset="-122"/>
              </a:rPr>
              <a:t>了洋务运动的发生，使中国迈出了近代化的第一步。</a:t>
            </a:r>
            <a:endParaRPr lang="en-US" altLang="zh-CN" sz="2800" b="1">
              <a:latin typeface="Times New Roman" panose="02020603050405020304" pitchFamily="18" charset="0"/>
              <a:ea typeface="微软雅黑" panose="020B0503020204020204" pitchFamily="34" charset="-122"/>
            </a:endParaRPr>
          </a:p>
          <a:p>
            <a:r>
              <a:rPr lang="en-US" altLang="zh-CN" sz="2800" b="1">
                <a:latin typeface="Times New Roman" panose="02020603050405020304" pitchFamily="18" charset="0"/>
                <a:ea typeface="微软雅黑" panose="020B0503020204020204" pitchFamily="34" charset="-122"/>
              </a:rPr>
              <a:t> </a:t>
            </a:r>
            <a:r>
              <a:rPr lang="zh-CN" altLang="en-US" sz="2800" b="1">
                <a:solidFill>
                  <a:srgbClr val="FF0000"/>
                </a:solidFill>
                <a:latin typeface="Times New Roman" panose="02020603050405020304" pitchFamily="18" charset="0"/>
                <a:ea typeface="微软雅黑" panose="020B0503020204020204" pitchFamily="34" charset="-122"/>
              </a:rPr>
              <a:t>消极</a:t>
            </a:r>
            <a:r>
              <a:rPr lang="zh-CN" altLang="en-US" sz="2800" b="1" smtClean="0">
                <a:solidFill>
                  <a:srgbClr val="FF0000"/>
                </a:solidFill>
                <a:latin typeface="Times New Roman" panose="02020603050405020304" pitchFamily="18" charset="0"/>
                <a:ea typeface="微软雅黑" panose="020B0503020204020204" pitchFamily="34" charset="-122"/>
              </a:rPr>
              <a:t>：</a:t>
            </a:r>
            <a:endParaRPr lang="en-US" altLang="zh-CN" sz="2800" b="1" smtClean="0">
              <a:solidFill>
                <a:srgbClr val="FF0000"/>
              </a:solidFill>
              <a:latin typeface="Times New Roman" panose="02020603050405020304" pitchFamily="18" charset="0"/>
              <a:ea typeface="微软雅黑" panose="020B0503020204020204" pitchFamily="34" charset="-122"/>
            </a:endParaRPr>
          </a:p>
          <a:p>
            <a:r>
              <a:rPr lang="en-US" altLang="zh-CN" sz="2800" b="1">
                <a:solidFill>
                  <a:srgbClr val="FF0000"/>
                </a:solidFill>
                <a:latin typeface="Times New Roman" panose="02020603050405020304" pitchFamily="18" charset="0"/>
                <a:ea typeface="微软雅黑" panose="020B0503020204020204" pitchFamily="34" charset="-122"/>
              </a:rPr>
              <a:t> </a:t>
            </a:r>
            <a:r>
              <a:rPr lang="en-US" altLang="zh-CN" sz="2800" b="1" smtClean="0">
                <a:solidFill>
                  <a:srgbClr val="FF0000"/>
                </a:solidFill>
                <a:latin typeface="Times New Roman" panose="02020603050405020304" pitchFamily="18" charset="0"/>
                <a:ea typeface="微软雅黑" panose="020B0503020204020204" pitchFamily="34" charset="-122"/>
              </a:rPr>
              <a:t>   </a:t>
            </a:r>
            <a:r>
              <a:rPr lang="en-US" altLang="zh-CN" sz="2800" b="1" smtClean="0">
                <a:latin typeface="Times New Roman" panose="02020603050405020304" pitchFamily="18" charset="0"/>
                <a:ea typeface="微软雅黑" panose="020B0503020204020204" pitchFamily="34" charset="-122"/>
              </a:rPr>
              <a:t>1</a:t>
            </a:r>
            <a:r>
              <a:rPr lang="en-US" altLang="zh-CN" sz="2800" b="1">
                <a:latin typeface="Times New Roman" panose="02020603050405020304" pitchFamily="18" charset="0"/>
                <a:ea typeface="微软雅黑" panose="020B0503020204020204" pitchFamily="34" charset="-122"/>
              </a:rPr>
              <a:t>.</a:t>
            </a:r>
            <a:r>
              <a:rPr lang="zh-CN" altLang="en-US" sz="2800" b="1">
                <a:latin typeface="Times New Roman" panose="02020603050405020304" pitchFamily="18" charset="0"/>
                <a:ea typeface="微软雅黑" panose="020B0503020204020204" pitchFamily="34" charset="-122"/>
              </a:rPr>
              <a:t>对道德、家庭伦理的破坏</a:t>
            </a:r>
            <a:r>
              <a:rPr lang="en-US" altLang="zh-CN" sz="2800" b="1">
                <a:latin typeface="Times New Roman" panose="02020603050405020304" pitchFamily="18" charset="0"/>
                <a:ea typeface="微软雅黑" panose="020B0503020204020204" pitchFamily="34" charset="-122"/>
              </a:rPr>
              <a:t>2.</a:t>
            </a:r>
            <a:r>
              <a:rPr lang="zh-CN" altLang="en-US" sz="2800" b="1">
                <a:latin typeface="Times New Roman" panose="02020603050405020304" pitchFamily="18" charset="0"/>
                <a:ea typeface="微软雅黑" panose="020B0503020204020204" pitchFamily="34" charset="-122"/>
              </a:rPr>
              <a:t>对社会经济的破坏</a:t>
            </a:r>
            <a:r>
              <a:rPr lang="en-US" altLang="zh-CN" sz="2800" b="1">
                <a:latin typeface="Times New Roman" panose="02020603050405020304" pitchFamily="18" charset="0"/>
                <a:ea typeface="微软雅黑" panose="020B0503020204020204" pitchFamily="34" charset="-122"/>
              </a:rPr>
              <a:t> 3.</a:t>
            </a:r>
            <a:r>
              <a:rPr lang="zh-CN" altLang="en-US" sz="2800" b="1">
                <a:latin typeface="Times New Roman" panose="02020603050405020304" pitchFamily="18" charset="0"/>
                <a:ea typeface="微软雅黑" panose="020B0503020204020204" pitchFamily="34" charset="-122"/>
              </a:rPr>
              <a:t>人口锐减</a:t>
            </a:r>
            <a:r>
              <a:rPr lang="en-US" altLang="zh-CN" sz="2800" b="1">
                <a:latin typeface="Times New Roman" panose="02020603050405020304" pitchFamily="18" charset="0"/>
                <a:ea typeface="微软雅黑" panose="020B0503020204020204" pitchFamily="34" charset="-122"/>
              </a:rPr>
              <a:t>4.</a:t>
            </a:r>
            <a:r>
              <a:rPr lang="zh-CN" altLang="en-US" sz="2800" b="1">
                <a:latin typeface="Times New Roman" panose="02020603050405020304" pitchFamily="18" charset="0"/>
                <a:ea typeface="微软雅黑" panose="020B0503020204020204" pitchFamily="34" charset="-122"/>
              </a:rPr>
              <a:t>对城市文明的破坏</a:t>
            </a:r>
            <a:r>
              <a:rPr lang="en-US" altLang="zh-CN" sz="2800" b="1">
                <a:latin typeface="Times New Roman" panose="02020603050405020304" pitchFamily="18" charset="0"/>
                <a:ea typeface="微软雅黑" panose="020B0503020204020204" pitchFamily="34" charset="-122"/>
              </a:rPr>
              <a:t> </a:t>
            </a:r>
            <a:r>
              <a:rPr lang="en-US" altLang="zh-CN" sz="2800" b="1" smtClean="0">
                <a:latin typeface="Times New Roman" panose="02020603050405020304" pitchFamily="18" charset="0"/>
                <a:ea typeface="微软雅黑" panose="020B0503020204020204" pitchFamily="34" charset="-122"/>
              </a:rPr>
              <a:t>5</a:t>
            </a:r>
            <a:r>
              <a:rPr lang="en-US" altLang="zh-CN" sz="2800" b="1">
                <a:latin typeface="Times New Roman" panose="02020603050405020304" pitchFamily="18" charset="0"/>
                <a:ea typeface="微软雅黑" panose="020B0503020204020204" pitchFamily="34" charset="-122"/>
              </a:rPr>
              <a:t>.</a:t>
            </a:r>
            <a:r>
              <a:rPr lang="zh-CN" altLang="en-US" sz="2800" b="1">
                <a:latin typeface="Times New Roman" panose="02020603050405020304" pitchFamily="18" charset="0"/>
                <a:ea typeface="微软雅黑" panose="020B0503020204020204" pitchFamily="34" charset="-122"/>
              </a:rPr>
              <a:t>对宗教和传统文化的破坏</a:t>
            </a:r>
            <a:endParaRPr lang="zh-CN" altLang="zh-CN" sz="2800">
              <a:latin typeface="宋体" panose="02010600030101010101" pitchFamily="2" charset="-122"/>
              <a:ea typeface="微软雅黑" panose="020B0503020204020204" pitchFamily="34" charset="-122"/>
            </a:endParaRPr>
          </a:p>
          <a:p>
            <a:endParaRPr lang="zh-CN" altLang="zh-CN" sz="2800">
              <a:latin typeface="宋体" panose="02010600030101010101" pitchFamily="2" charset="-122"/>
              <a:ea typeface="微软雅黑" panose="020B0503020204020204" pitchFamily="34" charset="-122"/>
            </a:endParaRPr>
          </a:p>
        </p:txBody>
      </p:sp>
      <p:sp>
        <p:nvSpPr>
          <p:cNvPr id="7" name="矩形 6"/>
          <p:cNvSpPr/>
          <p:nvPr/>
        </p:nvSpPr>
        <p:spPr>
          <a:xfrm>
            <a:off x="67310" y="100330"/>
            <a:ext cx="8996045" cy="6641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99"/>
          <p:cNvSpPr txBox="1">
            <a:spLocks noChangeArrowheads="1"/>
          </p:cNvSpPr>
          <p:nvPr/>
        </p:nvSpPr>
        <p:spPr bwMode="auto">
          <a:xfrm>
            <a:off x="219155" y="340679"/>
            <a:ext cx="8732044"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00025" indent="-200025">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defRPr>
                <a:solidFill>
                  <a:schemeClr val="tx1"/>
                </a:solidFill>
                <a:latin typeface="Calibri" panose="020F0502020204030204"/>
                <a:ea typeface="宋体" panose="02010600030101010101" pitchFamily="2" charset="-122"/>
              </a:defRPr>
            </a:lvl6pPr>
            <a:lvl7pPr fontAlgn="base">
              <a:spcBef>
                <a:spcPct val="0"/>
              </a:spcBef>
              <a:spcAft>
                <a:spcPct val="0"/>
              </a:spcAft>
              <a:defRPr>
                <a:solidFill>
                  <a:schemeClr val="tx1"/>
                </a:solidFill>
                <a:latin typeface="Calibri" panose="020F0502020204030204"/>
                <a:ea typeface="宋体" panose="02010600030101010101" pitchFamily="2" charset="-122"/>
              </a:defRPr>
            </a:lvl7pPr>
            <a:lvl8pPr fontAlgn="base">
              <a:spcBef>
                <a:spcPct val="0"/>
              </a:spcBef>
              <a:spcAft>
                <a:spcPct val="0"/>
              </a:spcAft>
              <a:defRPr>
                <a:solidFill>
                  <a:schemeClr val="tx1"/>
                </a:solidFill>
                <a:latin typeface="Calibri" panose="020F0502020204030204"/>
                <a:ea typeface="宋体" panose="02010600030101010101" pitchFamily="2" charset="-122"/>
              </a:defRPr>
            </a:lvl8pPr>
            <a:lvl9pPr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zh-CN" sz="2400" b="1" smtClean="0">
                <a:solidFill>
                  <a:srgbClr val="FF0000"/>
                </a:solidFill>
                <a:latin typeface="微软雅黑" panose="020B0503020204020204" pitchFamily="34" charset="-122"/>
                <a:ea typeface="微软雅黑" panose="020B0503020204020204" pitchFamily="34" charset="-122"/>
              </a:rPr>
              <a:t>（</a:t>
            </a:r>
            <a:r>
              <a:rPr lang="en-US" altLang="zh-CN" sz="2400" b="1">
                <a:solidFill>
                  <a:srgbClr val="FF0000"/>
                </a:solidFill>
                <a:latin typeface="微软雅黑" panose="020B0503020204020204" pitchFamily="34" charset="-122"/>
                <a:ea typeface="微软雅黑" panose="020B0503020204020204" pitchFamily="34" charset="-122"/>
              </a:rPr>
              <a:t>2016·</a:t>
            </a:r>
            <a:r>
              <a:rPr lang="zh-CN" altLang="zh-CN" sz="2400" b="1">
                <a:solidFill>
                  <a:srgbClr val="FF0000"/>
                </a:solidFill>
                <a:latin typeface="微软雅黑" panose="020B0503020204020204" pitchFamily="34" charset="-122"/>
                <a:ea typeface="微软雅黑" panose="020B0503020204020204" pitchFamily="34" charset="-122"/>
              </a:rPr>
              <a:t>江苏高考</a:t>
            </a:r>
            <a:r>
              <a:rPr lang="en-US" altLang="zh-CN" sz="2400" b="1">
                <a:solidFill>
                  <a:srgbClr val="FF0000"/>
                </a:solidFill>
                <a:latin typeface="微软雅黑" panose="020B0503020204020204" pitchFamily="34" charset="-122"/>
                <a:ea typeface="微软雅黑" panose="020B0503020204020204" pitchFamily="34" charset="-122"/>
              </a:rPr>
              <a:t>·6</a:t>
            </a:r>
            <a:r>
              <a:rPr lang="zh-CN" altLang="zh-CN" sz="2400" b="1">
                <a:solidFill>
                  <a:srgbClr val="FF0000"/>
                </a:solidFill>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rPr>
              <a:t>有学者认为，《天朝田亩制度》在晚清思想史中具有独特性，显示了传统思想里从未有过的一种组合，即“财产共有与权力全面控制的组合”。在这种思想的“组合”过程中，没有对其产生影响的是</a:t>
            </a:r>
            <a:r>
              <a:rPr lang="en-US" altLang="zh-CN" sz="2400" b="1">
                <a:latin typeface="微软雅黑" panose="020B0503020204020204" pitchFamily="34" charset="-122"/>
                <a:ea typeface="微软雅黑" panose="020B0503020204020204" pitchFamily="34" charset="-122"/>
              </a:rPr>
              <a:t>(</a:t>
            </a:r>
            <a:r>
              <a:rPr lang="zh-CN" altLang="zh-CN" sz="2400" b="1">
                <a:latin typeface="微软雅黑" panose="020B0503020204020204" pitchFamily="34" charset="-122"/>
                <a:ea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rPr>
              <a:t>)</a:t>
            </a:r>
          </a:p>
          <a:p>
            <a:r>
              <a:rPr lang="en-US" altLang="zh-CN" sz="2400" b="1">
                <a:latin typeface="微软雅黑" panose="020B0503020204020204" pitchFamily="34" charset="-122"/>
                <a:ea typeface="微软雅黑" panose="020B0503020204020204" pitchFamily="34" charset="-122"/>
              </a:rPr>
              <a:t>A</a:t>
            </a:r>
            <a:r>
              <a:rPr lang="zh-CN" altLang="zh-CN" sz="2400" b="1">
                <a:latin typeface="微软雅黑" panose="020B0503020204020204" pitchFamily="34" charset="-122"/>
                <a:ea typeface="微软雅黑" panose="020B0503020204020204" pitchFamily="34" charset="-122"/>
              </a:rPr>
              <a:t>．农民起义中的“均贫富”思想           </a:t>
            </a:r>
          </a:p>
          <a:p>
            <a:r>
              <a:rPr lang="en-US" altLang="zh-CN" sz="2400" b="1">
                <a:latin typeface="微软雅黑" panose="020B0503020204020204" pitchFamily="34" charset="-122"/>
                <a:ea typeface="微软雅黑" panose="020B0503020204020204" pitchFamily="34" charset="-122"/>
              </a:rPr>
              <a:t>B</a:t>
            </a:r>
            <a:r>
              <a:rPr lang="zh-CN" altLang="zh-CN" sz="2400" b="1">
                <a:latin typeface="微软雅黑" panose="020B0503020204020204" pitchFamily="34" charset="-122"/>
                <a:ea typeface="微软雅黑" panose="020B0503020204020204" pitchFamily="34" charset="-122"/>
              </a:rPr>
              <a:t>．基督教平等思想</a:t>
            </a:r>
          </a:p>
          <a:p>
            <a:r>
              <a:rPr lang="en-US" altLang="zh-CN" sz="2400" b="1">
                <a:latin typeface="微软雅黑" panose="020B0503020204020204" pitchFamily="34" charset="-122"/>
                <a:ea typeface="微软雅黑" panose="020B0503020204020204" pitchFamily="34" charset="-122"/>
              </a:rPr>
              <a:t>C</a:t>
            </a:r>
            <a:r>
              <a:rPr lang="zh-CN" altLang="zh-CN" sz="2400" b="1">
                <a:latin typeface="微软雅黑" panose="020B0503020204020204" pitchFamily="34" charset="-122"/>
                <a:ea typeface="微软雅黑" panose="020B0503020204020204" pitchFamily="34" charset="-122"/>
              </a:rPr>
              <a:t>．《礼记·礼运》中“大同”思想      </a:t>
            </a:r>
          </a:p>
          <a:p>
            <a:r>
              <a:rPr lang="en-US" altLang="zh-CN" sz="2400" b="1">
                <a:latin typeface="微软雅黑" panose="020B0503020204020204" pitchFamily="34" charset="-122"/>
                <a:ea typeface="微软雅黑" panose="020B0503020204020204" pitchFamily="34" charset="-122"/>
              </a:rPr>
              <a:t>D</a:t>
            </a:r>
            <a:r>
              <a:rPr lang="zh-CN" altLang="zh-CN" sz="2400" b="1">
                <a:latin typeface="微软雅黑" panose="020B0503020204020204" pitchFamily="34" charset="-122"/>
                <a:ea typeface="微软雅黑" panose="020B0503020204020204" pitchFamily="34" charset="-122"/>
              </a:rPr>
              <a:t>．“中体西用”思想</a:t>
            </a:r>
          </a:p>
          <a:p>
            <a:endParaRPr lang="zh-CN" altLang="en-US" sz="2400" b="1">
              <a:latin typeface="微软雅黑" panose="020B0503020204020204" pitchFamily="34" charset="-122"/>
              <a:ea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rPr>
              <a:t>有学者认为，同为中国近代影响深远的农民运动，“太平天国运动却比义和团运动更好地推进了中国的现代化”。其主要原因是太平天国</a:t>
            </a:r>
          </a:p>
          <a:p>
            <a:r>
              <a:rPr lang="zh-CN" altLang="en-US" sz="2400" b="1">
                <a:latin typeface="微软雅黑" panose="020B0503020204020204" pitchFamily="34" charset="-122"/>
                <a:ea typeface="微软雅黑" panose="020B0503020204020204" pitchFamily="34" charset="-122"/>
              </a:rPr>
              <a:t>A．建立了自己的政权  </a:t>
            </a:r>
          </a:p>
          <a:p>
            <a:r>
              <a:rPr lang="zh-CN" altLang="en-US" sz="2400" b="1">
                <a:latin typeface="微软雅黑" panose="020B0503020204020204" pitchFamily="34" charset="-122"/>
                <a:ea typeface="微软雅黑" panose="020B0503020204020204" pitchFamily="34" charset="-122"/>
              </a:rPr>
              <a:t>B．沉重地打击了清王朝的统治</a:t>
            </a:r>
          </a:p>
          <a:p>
            <a:r>
              <a:rPr lang="zh-CN" altLang="en-US" sz="2400" b="1">
                <a:latin typeface="微软雅黑" panose="020B0503020204020204" pitchFamily="34" charset="-122"/>
                <a:ea typeface="微软雅黑" panose="020B0503020204020204" pitchFamily="34" charset="-122"/>
              </a:rPr>
              <a:t>C．粉碎了列强瓜分中国的图谋</a:t>
            </a:r>
          </a:p>
          <a:p>
            <a:r>
              <a:rPr lang="zh-CN" altLang="en-US" sz="2400" b="1">
                <a:latin typeface="微软雅黑" panose="020B0503020204020204" pitchFamily="34" charset="-122"/>
                <a:ea typeface="微软雅黑" panose="020B0503020204020204" pitchFamily="34" charset="-122"/>
              </a:rPr>
              <a:t>D．在中国实施了发展资本主义的方案</a:t>
            </a:r>
          </a:p>
        </p:txBody>
      </p:sp>
      <p:sp>
        <p:nvSpPr>
          <p:cNvPr id="9" name="矩形 8"/>
          <p:cNvSpPr/>
          <p:nvPr/>
        </p:nvSpPr>
        <p:spPr>
          <a:xfrm>
            <a:off x="6464539" y="1651000"/>
            <a:ext cx="843945" cy="1198881"/>
          </a:xfrm>
          <a:prstGeom prst="rect">
            <a:avLst/>
          </a:prstGeom>
          <a:noFill/>
          <a:ln>
            <a:noFill/>
          </a:ln>
          <a:extLst>
            <a:ext uri="{909E8E84-426E-40DD-AFC4-6F175D3DCCD1}">
              <a14:hiddenFill xmlns="" xmlns:a14="http://schemas.microsoft.com/office/drawing/2010/main">
                <a:solidFill>
                  <a:srgbClr val="E0F90A"/>
                </a:solidFill>
              </a14:hiddenFill>
            </a:ext>
          </a:extLst>
        </p:spPr>
        <p:txBody>
          <a:bodyPr wrap="none">
            <a:spAutoFit/>
          </a:bodyPr>
          <a:lstStyle/>
          <a:p>
            <a:pPr algn="ctr"/>
            <a:r>
              <a:rPr lang="en-US" altLang="zh-CN" sz="7200" b="1" noProof="1">
                <a:ln w="50800" cmpd="dbl">
                  <a:gradFill>
                    <a:gsLst>
                      <a:gs pos="0">
                        <a:srgbClr val="BDD7EE"/>
                      </a:gs>
                      <a:gs pos="14000">
                        <a:srgbClr val="3F7099"/>
                      </a:gs>
                      <a:gs pos="43000">
                        <a:srgbClr val="A0C5E6"/>
                      </a:gs>
                      <a:gs pos="81000">
                        <a:srgbClr val="3E3B37">
                          <a:alpha val="56000"/>
                        </a:srgbClr>
                      </a:gs>
                      <a:gs pos="27000">
                        <a:srgbClr val="7C9EBE"/>
                      </a:gs>
                      <a:gs pos="68000">
                        <a:srgbClr val="2E75B6"/>
                      </a:gs>
                      <a:gs pos="55000">
                        <a:srgbClr val="354254">
                          <a:alpha val="60000"/>
                        </a:srgbClr>
                      </a:gs>
                    </a:gsLst>
                    <a:lin ang="5400000" scaled="1"/>
                  </a:gradFill>
                  <a:prstDash val="solid"/>
                </a:ln>
                <a:solidFill>
                  <a:srgbClr val="FF0000"/>
                </a:solidFill>
                <a:effectLst>
                  <a:glow rad="76200">
                    <a:srgbClr val="9BD1FF">
                      <a:alpha val="33000"/>
                    </a:srgbClr>
                  </a:glow>
                </a:effectLst>
                <a:latin typeface="Arial" panose="020B0604020202020204" pitchFamily="34" charset="0"/>
              </a:rPr>
              <a:t>D</a:t>
            </a:r>
            <a:endParaRPr lang="en-US" altLang="zh-CN" sz="7200" b="1" noProof="1">
              <a:ln w="50800" cmpd="dbl">
                <a:gradFill>
                  <a:gsLst>
                    <a:gs pos="0">
                      <a:srgbClr val="BDD7EE"/>
                    </a:gs>
                    <a:gs pos="14000">
                      <a:srgbClr val="3F7099"/>
                    </a:gs>
                    <a:gs pos="43000">
                      <a:srgbClr val="A0C5E6"/>
                    </a:gs>
                    <a:gs pos="81000">
                      <a:srgbClr val="3E3B37">
                        <a:alpha val="56000"/>
                      </a:srgbClr>
                    </a:gs>
                    <a:gs pos="27000">
                      <a:srgbClr val="7C9EBE"/>
                    </a:gs>
                    <a:gs pos="68000">
                      <a:srgbClr val="2E75B6"/>
                    </a:gs>
                    <a:gs pos="55000">
                      <a:srgbClr val="354254">
                        <a:alpha val="60000"/>
                      </a:srgbClr>
                    </a:gs>
                  </a:gsLst>
                  <a:lin ang="5400000" scaled="1"/>
                </a:gradFill>
                <a:prstDash val="solid"/>
              </a:ln>
              <a:solidFill>
                <a:srgbClr val="FF0000"/>
              </a:solidFill>
              <a:effectLst>
                <a:glow rad="76200">
                  <a:srgbClr val="9BD1FF">
                    <a:alpha val="33000"/>
                  </a:srgbClr>
                </a:glow>
              </a:effectLst>
            </a:endParaRPr>
          </a:p>
        </p:txBody>
      </p:sp>
      <p:sp>
        <p:nvSpPr>
          <p:cNvPr id="10" name="矩形 9"/>
          <p:cNvSpPr/>
          <p:nvPr/>
        </p:nvSpPr>
        <p:spPr>
          <a:xfrm>
            <a:off x="6533438" y="4680585"/>
            <a:ext cx="851515" cy="1200329"/>
          </a:xfrm>
          <a:prstGeom prst="rect">
            <a:avLst/>
          </a:prstGeom>
          <a:noFill/>
          <a:ln>
            <a:solidFill>
              <a:srgbClr val="FF0000"/>
            </a:solidFill>
          </a:ln>
          <a:extLst>
            <a:ext uri="{909E8E84-426E-40DD-AFC4-6F175D3DCCD1}">
              <a14:hiddenFill xmlns="" xmlns:a14="http://schemas.microsoft.com/office/drawing/2010/main">
                <a:solidFill>
                  <a:srgbClr val="92D050"/>
                </a:solidFill>
              </a14:hiddenFill>
            </a:ext>
          </a:extLst>
        </p:spPr>
        <p:txBody>
          <a:bodyPr wrap="none">
            <a:spAutoFit/>
            <a:scene3d>
              <a:camera prst="orthographicFront"/>
              <a:lightRig rig="threePt" dir="t"/>
            </a:scene3d>
            <a:sp3d extrusionH="120650" prstMaterial="matte"/>
          </a:bodyPr>
          <a:lstStyle/>
          <a:p>
            <a:pPr algn="ctr"/>
            <a:r>
              <a:rPr lang="en-US" altLang="zh-CN" sz="7200" b="1" noProof="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scaled="1"/>
                  </a:gradFill>
                  <a:round/>
                </a:ln>
                <a:solidFill>
                  <a:srgbClr val="FF0000"/>
                </a:solidFill>
                <a:latin typeface="Arial" panose="020B0604020202020204" pitchFamily="34"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500"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animBg="1"/>
      <p:bldP spid="8" grpId="0"/>
      <p:bldP spid="9" grpId="0"/>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1198" y="206376"/>
            <a:ext cx="9092803" cy="3169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a:ea typeface="宋体" panose="02010600030101010101" pitchFamily="2" charset="-122"/>
              </a:defRPr>
            </a:lvl1pPr>
            <a:lvl2pPr defTabSz="685800">
              <a:defRPr>
                <a:solidFill>
                  <a:schemeClr val="tx1"/>
                </a:solidFill>
                <a:latin typeface="Calibri" panose="020F0502020204030204"/>
                <a:ea typeface="宋体" panose="02010600030101010101" pitchFamily="2" charset="-122"/>
              </a:defRPr>
            </a:lvl2pPr>
            <a:lvl3pPr defTabSz="685800">
              <a:defRPr>
                <a:solidFill>
                  <a:schemeClr val="tx1"/>
                </a:solidFill>
                <a:latin typeface="Calibri" panose="020F0502020204030204"/>
                <a:ea typeface="宋体" panose="02010600030101010101" pitchFamily="2" charset="-122"/>
              </a:defRPr>
            </a:lvl3pPr>
            <a:lvl4pPr defTabSz="685800">
              <a:defRPr>
                <a:solidFill>
                  <a:schemeClr val="tx1"/>
                </a:solidFill>
                <a:latin typeface="Calibri" panose="020F0502020204030204"/>
                <a:ea typeface="宋体" panose="02010600030101010101" pitchFamily="2" charset="-122"/>
              </a:defRPr>
            </a:lvl4pPr>
            <a:lvl5pPr defTabSz="685800">
              <a:defRPr>
                <a:solidFill>
                  <a:schemeClr val="tx1"/>
                </a:solidFill>
                <a:latin typeface="Calibri" panose="020F0502020204030204"/>
                <a:ea typeface="宋体" panose="02010600030101010101" pitchFamily="2" charset="-122"/>
              </a:defRPr>
            </a:lvl5pPr>
            <a:lvl6pPr defTabSz="685800" fontAlgn="base">
              <a:spcBef>
                <a:spcPct val="0"/>
              </a:spcBef>
              <a:spcAft>
                <a:spcPct val="0"/>
              </a:spcAft>
              <a:defRPr>
                <a:solidFill>
                  <a:schemeClr val="tx1"/>
                </a:solidFill>
                <a:latin typeface="Calibri" panose="020F0502020204030204"/>
                <a:ea typeface="宋体" panose="02010600030101010101" pitchFamily="2" charset="-122"/>
              </a:defRPr>
            </a:lvl6pPr>
            <a:lvl7pPr defTabSz="685800" fontAlgn="base">
              <a:spcBef>
                <a:spcPct val="0"/>
              </a:spcBef>
              <a:spcAft>
                <a:spcPct val="0"/>
              </a:spcAft>
              <a:defRPr>
                <a:solidFill>
                  <a:schemeClr val="tx1"/>
                </a:solidFill>
                <a:latin typeface="Calibri" panose="020F0502020204030204"/>
                <a:ea typeface="宋体" panose="02010600030101010101" pitchFamily="2" charset="-122"/>
              </a:defRPr>
            </a:lvl7pPr>
            <a:lvl8pPr defTabSz="685800" fontAlgn="base">
              <a:spcBef>
                <a:spcPct val="0"/>
              </a:spcBef>
              <a:spcAft>
                <a:spcPct val="0"/>
              </a:spcAft>
              <a:defRPr>
                <a:solidFill>
                  <a:schemeClr val="tx1"/>
                </a:solidFill>
                <a:latin typeface="Calibri" panose="020F0502020204030204"/>
                <a:ea typeface="宋体" panose="02010600030101010101" pitchFamily="2" charset="-122"/>
              </a:defRPr>
            </a:lvl8pPr>
            <a:lvl9pPr defTabSz="6858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深化拓展</a:t>
            </a:r>
            <a:r>
              <a:rPr lang="en-US" altLang="zh-CN" sz="2000">
                <a:latin typeface="微软雅黑" panose="020B0503020204020204" pitchFamily="34" charset="-122"/>
                <a:ea typeface="微软雅黑" panose="020B0503020204020204" pitchFamily="34" charset="-122"/>
              </a:rPr>
              <a:t>】</a:t>
            </a:r>
            <a:r>
              <a:rPr lang="en-US" altLang="zh-CN" sz="2000">
                <a:solidFill>
                  <a:srgbClr val="0000FF"/>
                </a:solidFill>
                <a:latin typeface="微软雅黑" panose="020B0503020204020204" pitchFamily="34" charset="-122"/>
                <a:ea typeface="微软雅黑" panose="020B0503020204020204" pitchFamily="34" charset="-122"/>
              </a:rPr>
              <a:t> </a:t>
            </a:r>
            <a:r>
              <a:rPr lang="zh-CN" altLang="en-US" sz="2000" b="1">
                <a:solidFill>
                  <a:srgbClr val="0000FF"/>
                </a:solidFill>
                <a:latin typeface="微软雅黑" panose="020B0503020204020204" pitchFamily="34" charset="-122"/>
                <a:ea typeface="微软雅黑" panose="020B0503020204020204" pitchFamily="34" charset="-122"/>
              </a:rPr>
              <a:t>多层次看待太平天国运动的进步作用</a:t>
            </a:r>
          </a:p>
          <a:p>
            <a:r>
              <a:rPr lang="en-US" altLang="zh-CN" sz="2000" b="1">
                <a:latin typeface="楷体_GB2312" panose="02010609030101010101" charset="-122"/>
                <a:ea typeface="楷体_GB2312" panose="02010609030101010101" charset="-122"/>
                <a:cs typeface="楷体_GB2312" panose="02010609030101010101" charset="-122"/>
              </a:rPr>
              <a:t>1.</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从社会经济</a:t>
            </a:r>
            <a:r>
              <a:rPr lang="zh-CN" altLang="en-US" sz="2000" b="1">
                <a:latin typeface="楷体_GB2312" panose="02010609030101010101" charset="-122"/>
                <a:ea typeface="楷体_GB2312" panose="02010609030101010101" charset="-122"/>
                <a:cs typeface="楷体_GB2312" panose="02010609030101010101" charset="-122"/>
              </a:rPr>
              <a:t>来说</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太平天国运动虽然没有改变土地制度</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但是对于封建地主分子的人身消灭和整个地主阶级的经济勒迫</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又造成了地主分子的出逃和</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地主阶级经济的萎缩</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部分农民因此而可以得到一定数量的土地。战争的破坏、大量人口的减少</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进一步</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瓦解了占领地区明清以来形成的长期土地租佃制度</a:t>
            </a:r>
            <a:r>
              <a:rPr lang="en-US" altLang="zh-CN" sz="2000" b="1">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从而产生了相当数量的自耕农</a:t>
            </a:r>
            <a:r>
              <a:rPr lang="en-US" altLang="zh-CN" sz="2000" b="1">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这些自耕农经济有利于商品经济发展</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客观上对于后来资本主义生产关系的产生和发展具有一定的意义。</a:t>
            </a:r>
          </a:p>
          <a:p>
            <a:r>
              <a:rPr lang="en-US" altLang="zh-CN" sz="2000" b="1">
                <a:latin typeface="楷体_GB2312" panose="02010609030101010101" charset="-122"/>
                <a:ea typeface="楷体_GB2312" panose="02010609030101010101" charset="-122"/>
                <a:cs typeface="楷体_GB2312" panose="02010609030101010101" charset="-122"/>
              </a:rPr>
              <a:t>2.</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从社会政治</a:t>
            </a:r>
            <a:r>
              <a:rPr lang="zh-CN" altLang="en-US" sz="2000" b="1">
                <a:latin typeface="楷体_GB2312" panose="02010609030101010101" charset="-122"/>
                <a:ea typeface="楷体_GB2312" panose="02010609030101010101" charset="-122"/>
                <a:cs typeface="楷体_GB2312" panose="02010609030101010101" charset="-122"/>
              </a:rPr>
              <a:t>方面看</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清朝传统的专制主义中央集权体制受到巨大的挑战和冲击。</a:t>
            </a:r>
            <a:r>
              <a:rPr lang="zh-CN" altLang="en-US" sz="2000" b="1">
                <a:solidFill>
                  <a:srgbClr val="FF0000"/>
                </a:solidFill>
                <a:latin typeface="楷体_GB2312" panose="02010609030101010101" charset="-122"/>
                <a:ea typeface="楷体_GB2312" panose="02010609030101010101" charset="-122"/>
                <a:cs typeface="楷体_GB2312" panose="02010609030101010101" charset="-122"/>
              </a:rPr>
              <a:t>地方政权相对于中央的统治出现自立的倾向</a:t>
            </a:r>
            <a:r>
              <a:rPr lang="en-US" altLang="zh-CN" sz="2000" b="1">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并且汉族官僚的地位不断上升</a:t>
            </a:r>
            <a:r>
              <a:rPr lang="en-US" altLang="zh-CN" sz="2000" b="1">
                <a:latin typeface="楷体_GB2312" panose="02010609030101010101" charset="-122"/>
                <a:ea typeface="楷体_GB2312" panose="02010609030101010101" charset="-122"/>
                <a:cs typeface="楷体_GB2312" panose="02010609030101010101" charset="-122"/>
              </a:rPr>
              <a:t>,</a:t>
            </a:r>
            <a:r>
              <a:rPr lang="zh-CN" altLang="en-US" sz="2000" b="1">
                <a:latin typeface="楷体_GB2312" panose="02010609030101010101" charset="-122"/>
                <a:ea typeface="楷体_GB2312" panose="02010609030101010101" charset="-122"/>
                <a:cs typeface="楷体_GB2312" panose="02010609030101010101" charset="-122"/>
              </a:rPr>
              <a:t>从而改变着清朝统治集团力量分配格局</a:t>
            </a:r>
            <a:r>
              <a:rPr lang="zh-CN" altLang="en-US" sz="2000">
                <a:latin typeface="楷体_GB2312" panose="02010609030101010101" charset="-122"/>
                <a:ea typeface="楷体_GB2312" panose="02010609030101010101" charset="-122"/>
                <a:cs typeface="楷体_GB2312" panose="02010609030101010101" charset="-122"/>
              </a:rPr>
              <a:t>。</a:t>
            </a:r>
          </a:p>
        </p:txBody>
      </p:sp>
      <p:sp>
        <p:nvSpPr>
          <p:cNvPr id="3" name="Text Box 3"/>
          <p:cNvSpPr txBox="1">
            <a:spLocks noChangeArrowheads="1"/>
          </p:cNvSpPr>
          <p:nvPr/>
        </p:nvSpPr>
        <p:spPr bwMode="auto">
          <a:xfrm>
            <a:off x="0" y="3670301"/>
            <a:ext cx="9144000" cy="3046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a:ea typeface="宋体" panose="02010600030101010101" pitchFamily="2" charset="-122"/>
              </a:defRPr>
            </a:lvl1pPr>
            <a:lvl2pPr defTabSz="685800">
              <a:defRPr>
                <a:solidFill>
                  <a:schemeClr val="tx1"/>
                </a:solidFill>
                <a:latin typeface="Calibri" panose="020F0502020204030204"/>
                <a:ea typeface="宋体" panose="02010600030101010101" pitchFamily="2" charset="-122"/>
              </a:defRPr>
            </a:lvl2pPr>
            <a:lvl3pPr defTabSz="685800">
              <a:defRPr>
                <a:solidFill>
                  <a:schemeClr val="tx1"/>
                </a:solidFill>
                <a:latin typeface="Calibri" panose="020F0502020204030204"/>
                <a:ea typeface="宋体" panose="02010600030101010101" pitchFamily="2" charset="-122"/>
              </a:defRPr>
            </a:lvl3pPr>
            <a:lvl4pPr defTabSz="685800">
              <a:defRPr>
                <a:solidFill>
                  <a:schemeClr val="tx1"/>
                </a:solidFill>
                <a:latin typeface="Calibri" panose="020F0502020204030204"/>
                <a:ea typeface="宋体" panose="02010600030101010101" pitchFamily="2" charset="-122"/>
              </a:defRPr>
            </a:lvl4pPr>
            <a:lvl5pPr defTabSz="685800">
              <a:defRPr>
                <a:solidFill>
                  <a:schemeClr val="tx1"/>
                </a:solidFill>
                <a:latin typeface="Calibri" panose="020F0502020204030204"/>
                <a:ea typeface="宋体" panose="02010600030101010101" pitchFamily="2" charset="-122"/>
              </a:defRPr>
            </a:lvl5pPr>
            <a:lvl6pPr defTabSz="685800" fontAlgn="base">
              <a:spcBef>
                <a:spcPct val="0"/>
              </a:spcBef>
              <a:spcAft>
                <a:spcPct val="0"/>
              </a:spcAft>
              <a:defRPr>
                <a:solidFill>
                  <a:schemeClr val="tx1"/>
                </a:solidFill>
                <a:latin typeface="Calibri" panose="020F0502020204030204"/>
                <a:ea typeface="宋体" panose="02010600030101010101" pitchFamily="2" charset="-122"/>
              </a:defRPr>
            </a:lvl6pPr>
            <a:lvl7pPr defTabSz="685800" fontAlgn="base">
              <a:spcBef>
                <a:spcPct val="0"/>
              </a:spcBef>
              <a:spcAft>
                <a:spcPct val="0"/>
              </a:spcAft>
              <a:defRPr>
                <a:solidFill>
                  <a:schemeClr val="tx1"/>
                </a:solidFill>
                <a:latin typeface="Calibri" panose="020F0502020204030204"/>
                <a:ea typeface="宋体" panose="02010600030101010101" pitchFamily="2" charset="-122"/>
              </a:defRPr>
            </a:lvl7pPr>
            <a:lvl8pPr defTabSz="685800" fontAlgn="base">
              <a:spcBef>
                <a:spcPct val="0"/>
              </a:spcBef>
              <a:spcAft>
                <a:spcPct val="0"/>
              </a:spcAft>
              <a:defRPr>
                <a:solidFill>
                  <a:schemeClr val="tx1"/>
                </a:solidFill>
                <a:latin typeface="Calibri" panose="020F0502020204030204"/>
                <a:ea typeface="宋体" panose="02010600030101010101" pitchFamily="2" charset="-122"/>
              </a:defRPr>
            </a:lvl8pPr>
            <a:lvl9pPr defTabSz="6858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en-US" altLang="zh-CN" sz="2400" b="1">
                <a:latin typeface="楷体_GB2312" panose="02010609030101010101" charset="-122"/>
                <a:ea typeface="楷体_GB2312" panose="02010609030101010101" charset="-122"/>
                <a:cs typeface="楷体_GB2312" panose="02010609030101010101" charset="-122"/>
              </a:rPr>
              <a:t>3.</a:t>
            </a:r>
            <a:r>
              <a:rPr lang="zh-CN" altLang="en-US" sz="2400" b="1">
                <a:latin typeface="楷体_GB2312" panose="02010609030101010101" charset="-122"/>
                <a:ea typeface="楷体_GB2312" panose="02010609030101010101" charset="-122"/>
                <a:cs typeface="楷体_GB2312" panose="02010609030101010101" charset="-122"/>
              </a:rPr>
              <a:t>太平天国运动客观上使得</a:t>
            </a:r>
            <a:r>
              <a:rPr lang="zh-CN" altLang="en-US" sz="2400" b="1">
                <a:solidFill>
                  <a:srgbClr val="FF0000"/>
                </a:solidFill>
                <a:latin typeface="楷体_GB2312" panose="02010609030101010101" charset="-122"/>
                <a:ea typeface="楷体_GB2312" panose="02010609030101010101" charset="-122"/>
                <a:cs typeface="楷体_GB2312" panose="02010609030101010101" charset="-122"/>
              </a:rPr>
              <a:t>长江流域传统的封闭状态被进一步打破</a:t>
            </a:r>
            <a:r>
              <a:rPr lang="en-US" altLang="zh-CN" sz="2400" b="1">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a:latin typeface="楷体_GB2312" panose="02010609030101010101" charset="-122"/>
                <a:ea typeface="楷体_GB2312" panose="02010609030101010101" charset="-122"/>
                <a:cs typeface="楷体_GB2312" panose="02010609030101010101" charset="-122"/>
              </a:rPr>
              <a:t>客观上有利于中国社会的进步与发展。</a:t>
            </a:r>
          </a:p>
          <a:p>
            <a:r>
              <a:rPr lang="en-US" altLang="zh-CN" sz="2400" b="1">
                <a:latin typeface="楷体_GB2312" panose="02010609030101010101" charset="-122"/>
                <a:ea typeface="楷体_GB2312" panose="02010609030101010101" charset="-122"/>
                <a:cs typeface="楷体_GB2312" panose="02010609030101010101" charset="-122"/>
              </a:rPr>
              <a:t>4.</a:t>
            </a:r>
            <a:r>
              <a:rPr lang="zh-CN" altLang="en-US" sz="2400" b="1">
                <a:latin typeface="楷体_GB2312" panose="02010609030101010101" charset="-122"/>
                <a:ea typeface="楷体_GB2312" panose="02010609030101010101" charset="-122"/>
                <a:cs typeface="楷体_GB2312" panose="02010609030101010101" charset="-122"/>
              </a:rPr>
              <a:t>太平天国运动作为一个历史事件对后来的许多政治力量也发生着间接影响。在维新变法期间</a:t>
            </a:r>
            <a:r>
              <a:rPr lang="en-US" altLang="zh-CN" sz="2400" b="1">
                <a:latin typeface="楷体_GB2312" panose="02010609030101010101" charset="-122"/>
                <a:ea typeface="楷体_GB2312" panose="02010609030101010101" charset="-122"/>
                <a:cs typeface="楷体_GB2312" panose="02010609030101010101" charset="-122"/>
              </a:rPr>
              <a:t>,</a:t>
            </a:r>
            <a:r>
              <a:rPr lang="zh-CN" altLang="en-US" sz="2400" b="1">
                <a:solidFill>
                  <a:srgbClr val="FF0000"/>
                </a:solidFill>
                <a:latin typeface="楷体_GB2312" panose="02010609030101010101" charset="-122"/>
                <a:ea typeface="楷体_GB2312" panose="02010609030101010101" charset="-122"/>
                <a:cs typeface="楷体_GB2312" panose="02010609030101010101" charset="-122"/>
              </a:rPr>
              <a:t>康有为借此宣传</a:t>
            </a:r>
            <a:r>
              <a:rPr lang="zh-CN" altLang="en-US" sz="2400" b="1">
                <a:latin typeface="楷体_GB2312" panose="02010609030101010101" charset="-122"/>
                <a:ea typeface="楷体_GB2312" panose="02010609030101010101" charset="-122"/>
                <a:cs typeface="楷体_GB2312" panose="02010609030101010101" charset="-122"/>
              </a:rPr>
              <a:t>维新变法的必要性</a:t>
            </a:r>
            <a:r>
              <a:rPr lang="en-US" altLang="zh-CN" sz="2400" b="1">
                <a:latin typeface="楷体_GB2312" panose="02010609030101010101" charset="-122"/>
                <a:ea typeface="楷体_GB2312" panose="02010609030101010101" charset="-122"/>
                <a:cs typeface="楷体_GB2312" panose="02010609030101010101" charset="-122"/>
              </a:rPr>
              <a:t>;</a:t>
            </a:r>
            <a:r>
              <a:rPr lang="zh-CN" altLang="en-US" sz="2400" b="1">
                <a:latin typeface="楷体_GB2312" panose="02010609030101010101" charset="-122"/>
                <a:ea typeface="楷体_GB2312" panose="02010609030101010101" charset="-122"/>
                <a:cs typeface="楷体_GB2312" panose="02010609030101010101" charset="-122"/>
              </a:rPr>
              <a:t>辛亥革命期间孙中山接受了太平天国运动的正面影响和因争权夺利而导致的反面教训。</a:t>
            </a:r>
          </a:p>
          <a:p>
            <a:r>
              <a:rPr lang="zh-CN" altLang="en-US" sz="2400" b="1">
                <a:latin typeface="楷体_GB2312" panose="02010609030101010101" charset="-122"/>
                <a:ea typeface="楷体_GB2312" panose="02010609030101010101" charset="-122"/>
                <a:cs typeface="楷体_GB2312" panose="02010609030101010101" charset="-122"/>
              </a:rPr>
              <a:t>总之</a:t>
            </a:r>
            <a:r>
              <a:rPr lang="en-US" altLang="zh-CN" sz="2400" b="1">
                <a:latin typeface="楷体_GB2312" panose="02010609030101010101" charset="-122"/>
                <a:ea typeface="楷体_GB2312" panose="02010609030101010101" charset="-122"/>
                <a:cs typeface="楷体_GB2312" panose="02010609030101010101" charset="-122"/>
              </a:rPr>
              <a:t>,</a:t>
            </a:r>
            <a:r>
              <a:rPr lang="zh-CN" altLang="en-US" sz="2400" b="1">
                <a:latin typeface="楷体_GB2312" panose="02010609030101010101" charset="-122"/>
                <a:ea typeface="楷体_GB2312" panose="02010609030101010101" charset="-122"/>
                <a:cs typeface="楷体_GB2312" panose="02010609030101010101" charset="-122"/>
              </a:rPr>
              <a:t>应从不同的层次和角度看太平天国运动对于中国社会的政治进程起到促进作用。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34528" y="404664"/>
            <a:ext cx="9144000" cy="674031"/>
          </a:xfrm>
          <a:prstGeom prst="rect">
            <a:avLst/>
          </a:prstGeom>
          <a:noFill/>
          <a:ln w="9525">
            <a:noFill/>
          </a:ln>
        </p:spPr>
        <p:txBody>
          <a:bodyPr>
            <a:spAutoFit/>
          </a:bodyPr>
          <a:lstStyle/>
          <a:p>
            <a:pPr>
              <a:lnSpc>
                <a:spcPct val="105000"/>
              </a:lnSpc>
            </a:pPr>
            <a:r>
              <a:rPr lang="zh-CN" altLang="en-US" sz="3600" b="1" noProof="1">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二</a:t>
            </a:r>
            <a:r>
              <a:rPr lang="zh-CN" altLang="en-US"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a:t>
            </a:r>
            <a:r>
              <a:rPr lang="en-US" altLang="zh-CN"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1860—1894</a:t>
            </a:r>
            <a:r>
              <a:rPr lang="zh-CN" altLang="en-US"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的政治</a:t>
            </a:r>
            <a:r>
              <a:rPr lang="zh-CN" altLang="en-US" sz="3600" b="1" noProof="1" smtClean="0">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sym typeface="微软雅黑" panose="020B0503020204020204" pitchFamily="34" charset="-122"/>
              </a:rPr>
              <a:t> </a:t>
            </a:r>
            <a:endParaRPr lang="zh-CN" altLang="en-US" sz="3600" b="1" noProof="1">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sym typeface="微软雅黑" panose="020B0503020204020204" pitchFamily="34" charset="-122"/>
            </a:endParaRPr>
          </a:p>
        </p:txBody>
      </p:sp>
      <p:sp>
        <p:nvSpPr>
          <p:cNvPr id="3" name="Text Box 6"/>
          <p:cNvSpPr txBox="1">
            <a:spLocks noChangeArrowheads="1"/>
          </p:cNvSpPr>
          <p:nvPr/>
        </p:nvSpPr>
        <p:spPr bwMode="auto">
          <a:xfrm>
            <a:off x="0" y="1654175"/>
            <a:ext cx="9144000" cy="646331"/>
          </a:xfrm>
          <a:prstGeom prst="rect">
            <a:avLst/>
          </a:prstGeom>
          <a:noFill/>
          <a:ln w="28575">
            <a:solidFill>
              <a:srgbClr val="FF99FF"/>
            </a:solidFill>
            <a:prstDash val="lgDashDot"/>
            <a:miter lim="800000"/>
          </a:ln>
          <a:extLst>
            <a:ext uri="{909E8E84-426E-40DD-AFC4-6F175D3DCCD1}">
              <a14:hiddenFill xmlns="" xmlns:a14="http://schemas.microsoft.com/office/drawing/2010/main">
                <a:solidFill>
                  <a:srgbClr val="FFFFFF"/>
                </a:solidFill>
              </a14:hiddenFill>
            </a:ext>
          </a:extLst>
        </p:spPr>
        <p:txBody>
          <a:bodyPr>
            <a:spAutoFit/>
          </a:bodyPr>
          <a:lstStyle/>
          <a:p>
            <a:r>
              <a:rPr lang="zh-CN" altLang="en-US" sz="3600" b="1">
                <a:solidFill>
                  <a:srgbClr val="CC0000"/>
                </a:solidFill>
                <a:latin typeface="Arial" panose="020B0604020202020204" pitchFamily="34" charset="0"/>
                <a:ea typeface="黑体" panose="02010609060101010101" pitchFamily="49" charset="-122"/>
              </a:rPr>
              <a:t> </a:t>
            </a:r>
            <a:r>
              <a:rPr lang="zh-CN" altLang="en-US" sz="3600" b="1" smtClean="0">
                <a:solidFill>
                  <a:srgbClr val="CC0000"/>
                </a:solidFill>
                <a:latin typeface="Arial" panose="020B0604020202020204" pitchFamily="34" charset="0"/>
                <a:ea typeface="黑体" panose="02010609060101010101" pitchFamily="49" charset="-122"/>
              </a:rPr>
              <a:t>   边疆危机</a:t>
            </a:r>
            <a:r>
              <a:rPr lang="en-US" altLang="zh-CN" sz="3600" b="1" smtClean="0">
                <a:solidFill>
                  <a:srgbClr val="CC0000"/>
                </a:solidFill>
                <a:latin typeface="Arial" panose="020B0604020202020204" pitchFamily="34" charset="0"/>
                <a:ea typeface="黑体" panose="02010609060101010101" pitchFamily="49" charset="-122"/>
              </a:rPr>
              <a:t>:</a:t>
            </a:r>
            <a:r>
              <a:rPr lang="zh-CN" altLang="en-US" sz="3600" smtClean="0">
                <a:latin typeface="Arial" panose="020B0604020202020204" pitchFamily="34" charset="0"/>
                <a:ea typeface="黑体" panose="02010609060101010101" pitchFamily="49" charset="-122"/>
              </a:rPr>
              <a:t>西北、西南、东南</a:t>
            </a:r>
            <a:endParaRPr lang="zh-CN" altLang="en-US" sz="3600">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323528" y="692696"/>
            <a:ext cx="846010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tx2"/>
                </a:solidFill>
                <a:ea typeface="微软雅黑" panose="020B0503020204020204" pitchFamily="34" charset="-122"/>
              </a:rPr>
              <a:t>晚清中国经济结构的变</a:t>
            </a:r>
            <a:r>
              <a:rPr lang="zh-CN" altLang="en-US" sz="3200" b="1" dirty="0" smtClean="0">
                <a:solidFill>
                  <a:schemeClr val="tx2"/>
                </a:solidFill>
                <a:ea typeface="微软雅黑" panose="020B0503020204020204" pitchFamily="34" charset="-122"/>
              </a:rPr>
              <a:t>化</a:t>
            </a:r>
            <a:r>
              <a:rPr lang="zh-CN" altLang="en-US" sz="32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a:t>
            </a:r>
            <a:r>
              <a:rPr lang="en-US" altLang="zh-CN" sz="32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1840-1894</a:t>
            </a:r>
            <a:r>
              <a:rPr lang="zh-CN" altLang="en-US" sz="32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a:t>
            </a:r>
            <a:endParaRPr lang="zh-CN" altLang="en-US" sz="3200" b="1" dirty="0">
              <a:solidFill>
                <a:schemeClr val="tx2"/>
              </a:solidFill>
              <a:ea typeface="微软雅黑" panose="020B0503020204020204" pitchFamily="34" charset="-122"/>
            </a:endParaRPr>
          </a:p>
        </p:txBody>
      </p:sp>
      <p:sp>
        <p:nvSpPr>
          <p:cNvPr id="2" name="文本框 1"/>
          <p:cNvSpPr txBox="1"/>
          <p:nvPr/>
        </p:nvSpPr>
        <p:spPr>
          <a:xfrm>
            <a:off x="799465" y="1772816"/>
            <a:ext cx="7695565" cy="4523105"/>
          </a:xfrm>
          <a:prstGeom prst="rect">
            <a:avLst/>
          </a:prstGeom>
          <a:noFill/>
        </p:spPr>
        <p:txBody>
          <a:bodyPr wrap="square" rtlCol="0" anchor="t">
            <a:spAutoFit/>
          </a:bodyPr>
          <a:lstStyle/>
          <a:p>
            <a:pPr algn="l"/>
            <a:r>
              <a:rPr 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1.外国资本主义的经济</a:t>
            </a:r>
          </a:p>
          <a:p>
            <a:pPr algn="l"/>
            <a:endParaRPr 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自然经济的解体</a:t>
            </a:r>
          </a:p>
          <a:p>
            <a:pPr algn="l"/>
            <a:endParaRPr 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en-US" altLang="zh-CN"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洋务运动</a:t>
            </a:r>
          </a:p>
          <a:p>
            <a:pPr algn="l"/>
            <a:endPar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l"/>
            <a:r>
              <a:rPr lang="en-US" altLang="zh-CN"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民族资本主义经济产生和发展</a:t>
            </a:r>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3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8382"/>
          <p:cNvSpPr txBox="1">
            <a:spLocks noChangeArrowheads="1"/>
          </p:cNvSpPr>
          <p:nvPr/>
        </p:nvSpPr>
        <p:spPr bwMode="auto">
          <a:xfrm>
            <a:off x="0" y="176530"/>
            <a:ext cx="4749800" cy="45529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05000"/>
              </a:lnSpc>
            </a:pPr>
            <a:r>
              <a:rPr lang="zh-CN" altLang="en-US"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（一）近代中国经济结构的</a:t>
            </a:r>
            <a:r>
              <a:rPr lang="zh-CN" altLang="en-US"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变动</a:t>
            </a:r>
            <a:endParaRPr lang="zh-CN" altLang="en-US" sz="2400" b="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3" name="文本框 1"/>
          <p:cNvSpPr txBox="1"/>
          <p:nvPr/>
        </p:nvSpPr>
        <p:spPr>
          <a:xfrm>
            <a:off x="24130" y="900202"/>
            <a:ext cx="9096375" cy="2376170"/>
          </a:xfrm>
          <a:prstGeom prst="rect">
            <a:avLst/>
          </a:prstGeom>
          <a:noFill/>
          <a:ln w="9525">
            <a:noFill/>
          </a:ln>
        </p:spPr>
        <p:txBody>
          <a:bodyPr>
            <a:spAutoFit/>
          </a:bodyPr>
          <a:lstStyle/>
          <a:p>
            <a:pPr fontAlgn="auto">
              <a:lnSpc>
                <a:spcPct val="110000"/>
              </a:lnSpc>
            </a:pPr>
            <a:r>
              <a:rPr lang="en-US" sz="2250" b="1" noProof="1">
                <a:solidFill>
                  <a:srgbClr val="0000FF"/>
                </a:solidFill>
                <a:latin typeface="黑体" panose="02010609060101010101" pitchFamily="49" charset="-122"/>
                <a:ea typeface="黑体" panose="02010609060101010101" pitchFamily="49" charset="-122"/>
                <a:sym typeface="+mn-ea"/>
              </a:rPr>
              <a:t>1.外国资本主义的经济入侵</a:t>
            </a:r>
            <a:r>
              <a:rPr lang="zh-CN" altLang="en-US" sz="2250" b="1" noProof="1">
                <a:solidFill>
                  <a:srgbClr val="0000FF"/>
                </a:solidFill>
                <a:latin typeface="黑体" panose="02010609060101010101" pitchFamily="49" charset="-122"/>
                <a:ea typeface="黑体" panose="02010609060101010101" pitchFamily="49" charset="-122"/>
                <a:sym typeface="+mn-ea"/>
              </a:rPr>
              <a:t>方式</a:t>
            </a:r>
            <a:r>
              <a:rPr lang="en-US" sz="2250" b="1" noProof="1">
                <a:solidFill>
                  <a:srgbClr val="0000FF"/>
                </a:solidFill>
                <a:latin typeface="黑体" panose="02010609060101010101" pitchFamily="49" charset="-122"/>
                <a:ea typeface="黑体" panose="02010609060101010101" pitchFamily="49" charset="-122"/>
                <a:sym typeface="+mn-ea"/>
              </a:rPr>
              <a:t>：</a:t>
            </a:r>
            <a:endParaRPr lang="zh-CN" altLang="en-US" sz="2250" b="1" noProof="1">
              <a:solidFill>
                <a:srgbClr val="0000FF"/>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250" b="1" noProof="1">
              <a:solidFill>
                <a:srgbClr val="0000FF"/>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250" b="1" noProof="1">
              <a:solidFill>
                <a:srgbClr val="0000FF"/>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250" b="1" noProof="1">
              <a:solidFill>
                <a:srgbClr val="0000FF"/>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250" b="1" noProof="1">
              <a:solidFill>
                <a:srgbClr val="0000FF"/>
              </a:solidFill>
              <a:latin typeface="黑体" panose="02010609060101010101" pitchFamily="49" charset="-122"/>
              <a:ea typeface="黑体" panose="02010609060101010101" pitchFamily="49" charset="-122"/>
              <a:sym typeface="+mn-ea"/>
            </a:endParaRPr>
          </a:p>
          <a:p>
            <a:pPr fontAlgn="auto">
              <a:lnSpc>
                <a:spcPct val="110000"/>
              </a:lnSpc>
            </a:pPr>
            <a:endParaRPr lang="zh-CN" altLang="en-US" sz="2250" b="1" noProof="1">
              <a:solidFill>
                <a:srgbClr val="FF0000"/>
              </a:solidFill>
              <a:latin typeface="黑体" panose="02010609060101010101" pitchFamily="49" charset="-122"/>
              <a:ea typeface="黑体" panose="02010609060101010101" pitchFamily="49" charset="-122"/>
              <a:sym typeface="Wingdings" panose="05000000000000000000" pitchFamily="2" charset="2"/>
            </a:endParaRPr>
          </a:p>
        </p:txBody>
      </p:sp>
      <p:sp>
        <p:nvSpPr>
          <p:cNvPr id="4" name="标题 44033"/>
          <p:cNvSpPr>
            <a:spLocks noGrp="1" noChangeArrowheads="1"/>
          </p:cNvSpPr>
          <p:nvPr/>
        </p:nvSpPr>
        <p:spPr bwMode="auto">
          <a:xfrm>
            <a:off x="2305209" y="1338870"/>
            <a:ext cx="6471047" cy="48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nchor="ctr"/>
          <a:lstStyle/>
          <a:p>
            <a:pPr>
              <a:lnSpc>
                <a:spcPct val="90000"/>
              </a:lnSpc>
            </a:pPr>
            <a:r>
              <a:rPr lang="zh-CN" altLang="en-US" sz="2100" b="1">
                <a:latin typeface="黑体" panose="02010609060101010101" pitchFamily="49" charset="-122"/>
                <a:ea typeface="黑体" panose="02010609060101010101" pitchFamily="49" charset="-122"/>
              </a:rPr>
              <a:t>材料</a:t>
            </a:r>
            <a:r>
              <a:rPr lang="en-US" altLang="zh-CN" sz="2100" b="1">
                <a:latin typeface="黑体" panose="02010609060101010101" pitchFamily="49" charset="-122"/>
                <a:ea typeface="黑体" panose="02010609060101010101" pitchFamily="49" charset="-122"/>
              </a:rPr>
              <a:t>1</a:t>
            </a:r>
            <a:r>
              <a:rPr lang="zh-CN" altLang="en-US" sz="2100" b="1">
                <a:latin typeface="黑体" panose="02010609060101010101" pitchFamily="49" charset="-122"/>
                <a:ea typeface="黑体" panose="02010609060101010101" pitchFamily="49" charset="-122"/>
              </a:rPr>
              <a:t>：</a:t>
            </a:r>
            <a:r>
              <a:rPr lang="en-US" altLang="zh-CN" sz="2100" b="1">
                <a:latin typeface="黑体" panose="02010609060101010101" pitchFamily="49" charset="-122"/>
                <a:ea typeface="黑体" panose="02010609060101010101" pitchFamily="49" charset="-122"/>
              </a:rPr>
              <a:t>19</a:t>
            </a:r>
            <a:r>
              <a:rPr lang="zh-CN" altLang="en-US" sz="2100" b="1">
                <a:latin typeface="黑体" panose="02010609060101010101" pitchFamily="49" charset="-122"/>
                <a:ea typeface="黑体" panose="02010609060101010101" pitchFamily="49" charset="-122"/>
              </a:rPr>
              <a:t>世纪</a:t>
            </a:r>
            <a:r>
              <a:rPr lang="en-US" altLang="zh-CN" sz="2100" b="1">
                <a:latin typeface="黑体" panose="02010609060101010101" pitchFamily="49" charset="-122"/>
                <a:ea typeface="黑体" panose="02010609060101010101" pitchFamily="49" charset="-122"/>
              </a:rPr>
              <a:t>40</a:t>
            </a:r>
            <a:r>
              <a:rPr lang="zh-CN" altLang="en-US" sz="2100" b="1">
                <a:latin typeface="黑体" panose="02010609060101010101" pitchFamily="49" charset="-122"/>
                <a:ea typeface="黑体" panose="02010609060101010101" pitchFamily="49" charset="-122"/>
              </a:rPr>
              <a:t>年代外商在中国开办的企业简表</a:t>
            </a:r>
          </a:p>
        </p:txBody>
      </p:sp>
      <p:graphicFrame>
        <p:nvGraphicFramePr>
          <p:cNvPr id="5" name="表格 4"/>
          <p:cNvGraphicFramePr>
            <a:graphicFrameLocks noGrp="1"/>
          </p:cNvGraphicFramePr>
          <p:nvPr>
            <p:custDataLst>
              <p:tags r:id="rId2"/>
            </p:custDataLst>
          </p:nvPr>
        </p:nvGraphicFramePr>
        <p:xfrm>
          <a:off x="2121693" y="1860840"/>
          <a:ext cx="6906260" cy="1419225"/>
        </p:xfrm>
        <a:graphic>
          <a:graphicData uri="http://schemas.openxmlformats.org/drawingml/2006/table">
            <a:tbl>
              <a:tblPr/>
              <a:tblGrid>
                <a:gridCol w="1086485"/>
                <a:gridCol w="1468755"/>
                <a:gridCol w="1088390"/>
                <a:gridCol w="3262630"/>
              </a:tblGrid>
              <a:tr h="51562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smtClean="0">
                          <a:latin typeface="黑体" panose="02010609060101010101" pitchFamily="49" charset="-122"/>
                          <a:ea typeface="黑体" panose="02010609060101010101" pitchFamily="49" charset="-122"/>
                        </a:rPr>
                        <a:t>时间</a:t>
                      </a:r>
                      <a:endParaRPr lang="zh-CN" altLang="en-US" sz="2000" b="1">
                        <a:latin typeface="黑体" panose="02010609060101010101" pitchFamily="49" charset="-122"/>
                        <a:ea typeface="黑体" panose="02010609060101010101" pitchFamily="49" charset="-122"/>
                      </a:endParaRPr>
                    </a:p>
                  </a:txBody>
                  <a:tcPr marL="51429" marR="51429" marT="34286" marB="34286">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地点</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国籍</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企业名称</a:t>
                      </a:r>
                    </a:p>
                  </a:txBody>
                  <a:tcPr marL="51429" marR="51429" marT="34286" marB="34286">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562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en-US" altLang="zh-CN" sz="2000" b="1">
                          <a:latin typeface="黑体" panose="02010609060101010101" pitchFamily="49" charset="-122"/>
                          <a:ea typeface="黑体" panose="02010609060101010101" pitchFamily="49" charset="-122"/>
                        </a:rPr>
                        <a:t>1843</a:t>
                      </a:r>
                    </a:p>
                  </a:txBody>
                  <a:tcPr marL="51429" marR="51429" marT="34286" marB="34286">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香港</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英</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阿白丁船坞</a:t>
                      </a:r>
                    </a:p>
                  </a:txBody>
                  <a:tcPr marL="51429" marR="51429" marT="34286" marB="34286">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798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en-US" altLang="zh-CN" sz="2000" b="1">
                          <a:latin typeface="黑体" panose="02010609060101010101" pitchFamily="49" charset="-122"/>
                          <a:ea typeface="黑体" panose="02010609060101010101" pitchFamily="49" charset="-122"/>
                        </a:rPr>
                        <a:t>1843</a:t>
                      </a:r>
                    </a:p>
                  </a:txBody>
                  <a:tcPr marL="51429" marR="51429" marT="34286" marB="34286">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上海</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a:latin typeface="黑体" panose="02010609060101010101" pitchFamily="49" charset="-122"/>
                          <a:ea typeface="黑体" panose="02010609060101010101" pitchFamily="49" charset="-122"/>
                        </a:rPr>
                        <a:t>英</a:t>
                      </a:r>
                    </a:p>
                  </a:txBody>
                  <a:tcPr marL="51429" marR="51429" marT="34286" marB="34286">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1082675">
                        <a:lnSpc>
                          <a:spcPct val="100000"/>
                        </a:lnSpc>
                        <a:spcBef>
                          <a:spcPct val="20000"/>
                        </a:spcBef>
                        <a:buFontTx/>
                        <a:buNone/>
                      </a:pPr>
                      <a:r>
                        <a:rPr lang="zh-CN" altLang="en-US" sz="2000" b="1" smtClean="0">
                          <a:latin typeface="黑体" panose="02010609060101010101" pitchFamily="49" charset="-122"/>
                          <a:ea typeface="黑体" panose="02010609060101010101" pitchFamily="49" charset="-122"/>
                        </a:rPr>
                        <a:t>墨海书馆</a:t>
                      </a:r>
                      <a:endParaRPr lang="zh-CN" altLang="en-US" sz="2000" b="1">
                        <a:latin typeface="黑体" panose="02010609060101010101" pitchFamily="49" charset="-122"/>
                        <a:ea typeface="黑体" panose="02010609060101010101" pitchFamily="49" charset="-122"/>
                      </a:endParaRPr>
                    </a:p>
                  </a:txBody>
                  <a:tcPr marL="51429" marR="51429" marT="34286" marB="34286">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65537"/>
          <p:cNvSpPr txBox="1">
            <a:spLocks noChangeArrowheads="1"/>
          </p:cNvSpPr>
          <p:nvPr/>
        </p:nvSpPr>
        <p:spPr bwMode="auto">
          <a:xfrm>
            <a:off x="1936750" y="3472815"/>
            <a:ext cx="7183755" cy="16586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85000"/>
              </a:lnSpc>
            </a:pPr>
            <a:r>
              <a:rPr lang="zh-CN" altLang="en-US" sz="2400" b="1">
                <a:latin typeface="黑体" panose="02010609060101010101" pitchFamily="49" charset="-122"/>
                <a:ea typeface="黑体" panose="02010609060101010101" pitchFamily="49" charset="-122"/>
              </a:rPr>
              <a:t>材料</a:t>
            </a:r>
            <a:r>
              <a:rPr lang="en-US" altLang="zh-CN" sz="2400" b="1">
                <a:latin typeface="黑体" panose="02010609060101010101" pitchFamily="49" charset="-122"/>
                <a:ea typeface="黑体" panose="02010609060101010101" pitchFamily="49" charset="-122"/>
              </a:rPr>
              <a:t>2</a:t>
            </a:r>
            <a:r>
              <a:rPr lang="zh-CN" altLang="en-US" sz="2400" b="1">
                <a:latin typeface="黑体" panose="02010609060101010101" pitchFamily="49" charset="-122"/>
                <a:ea typeface="黑体" panose="02010609060101010101" pitchFamily="49" charset="-122"/>
              </a:rPr>
              <a:t>：战后短几年，英国输华商品比战前增加了</a:t>
            </a:r>
            <a:r>
              <a:rPr lang="en-US" altLang="zh-CN" sz="2400" b="1">
                <a:latin typeface="黑体" panose="02010609060101010101" pitchFamily="49" charset="-122"/>
                <a:ea typeface="黑体" panose="02010609060101010101" pitchFamily="49" charset="-122"/>
              </a:rPr>
              <a:t>3.5</a:t>
            </a:r>
            <a:r>
              <a:rPr lang="zh-CN" altLang="en-US" sz="2400" b="1">
                <a:latin typeface="黑体" panose="02010609060101010101" pitchFamily="49" charset="-122"/>
                <a:ea typeface="黑体" panose="02010609060101010101" pitchFamily="49" charset="-122"/>
              </a:rPr>
              <a:t>倍，其中棉纺织品占总值的</a:t>
            </a:r>
            <a:r>
              <a:rPr lang="en-US" altLang="zh-CN" sz="2400" b="1">
                <a:latin typeface="黑体" panose="02010609060101010101" pitchFamily="49" charset="-122"/>
                <a:ea typeface="黑体" panose="02010609060101010101" pitchFamily="49" charset="-122"/>
              </a:rPr>
              <a:t>70%</a:t>
            </a:r>
            <a:r>
              <a:rPr lang="zh-CN" altLang="en-US" sz="2400" b="1">
                <a:latin typeface="黑体" panose="02010609060101010101" pitchFamily="49" charset="-122"/>
                <a:ea typeface="黑体" panose="02010609060101010101" pitchFamily="49" charset="-122"/>
              </a:rPr>
              <a:t>以上，增加了</a:t>
            </a:r>
            <a:r>
              <a:rPr lang="en-US" altLang="zh-CN" sz="2400" b="1">
                <a:latin typeface="黑体" panose="02010609060101010101" pitchFamily="49" charset="-122"/>
                <a:ea typeface="黑体" panose="02010609060101010101" pitchFamily="49" charset="-122"/>
              </a:rPr>
              <a:t>4.5</a:t>
            </a:r>
            <a:r>
              <a:rPr lang="zh-CN" altLang="en-US" sz="2400" b="1">
                <a:latin typeface="黑体" panose="02010609060101010101" pitchFamily="49" charset="-122"/>
                <a:ea typeface="黑体" panose="02010609060101010101" pitchFamily="49" charset="-122"/>
              </a:rPr>
              <a:t>倍多。</a:t>
            </a:r>
            <a:r>
              <a:rPr lang="en-US" altLang="zh-CN" sz="2400" b="1">
                <a:latin typeface="黑体" panose="02010609060101010101" pitchFamily="49" charset="-122"/>
                <a:ea typeface="黑体" panose="02010609060101010101" pitchFamily="49" charset="-122"/>
              </a:rPr>
              <a:t>1845</a:t>
            </a:r>
            <a:r>
              <a:rPr lang="zh-CN" altLang="en-US" sz="2400" b="1">
                <a:latin typeface="黑体" panose="02010609060101010101" pitchFamily="49" charset="-122"/>
                <a:ea typeface="黑体" panose="02010609060101010101" pitchFamily="49" charset="-122"/>
              </a:rPr>
              <a:t>年，福州官员奏称：洋货“充积于厦口”。“闽产之土布土棉</a:t>
            </a:r>
            <a:r>
              <a:rPr lang="en-US" altLang="zh-CN" sz="2400" b="1">
                <a:latin typeface="Arial" panose="020B0604020202020204" pitchFamily="34" charset="0"/>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不能出口</a:t>
            </a:r>
            <a:r>
              <a:rPr lang="zh-CN" altLang="en-US" sz="2400" b="1">
                <a:latin typeface="黑体" panose="02010609060101010101" pitchFamily="49" charset="-122"/>
                <a:ea typeface="黑体" panose="02010609060101010101" pitchFamily="49" charset="-122"/>
              </a:rPr>
              <a:t>。”“棉花客大都折本。” </a:t>
            </a:r>
          </a:p>
        </p:txBody>
      </p:sp>
      <p:sp>
        <p:nvSpPr>
          <p:cNvPr id="7" name="文本框 66596"/>
          <p:cNvSpPr txBox="1">
            <a:spLocks noChangeArrowheads="1"/>
          </p:cNvSpPr>
          <p:nvPr/>
        </p:nvSpPr>
        <p:spPr bwMode="auto">
          <a:xfrm>
            <a:off x="2025650" y="5228590"/>
            <a:ext cx="7094220" cy="1031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85000"/>
              </a:lnSpc>
            </a:pPr>
            <a:r>
              <a:rPr lang="zh-CN" altLang="en-US" sz="2400" b="1">
                <a:latin typeface="黑体" panose="02010609060101010101" pitchFamily="49" charset="-122"/>
                <a:ea typeface="黑体" panose="02010609060101010101" pitchFamily="49" charset="-122"/>
                <a:sym typeface="微软雅黑" panose="020B0503020204020204" pitchFamily="34" charset="-122"/>
              </a:rPr>
              <a:t>材料</a:t>
            </a:r>
            <a:r>
              <a:rPr lang="en-US" altLang="zh-CN" sz="2400" b="1">
                <a:latin typeface="黑体" panose="02010609060101010101" pitchFamily="49" charset="-122"/>
                <a:ea typeface="黑体" panose="02010609060101010101" pitchFamily="49" charset="-122"/>
                <a:sym typeface="微软雅黑" panose="020B0503020204020204" pitchFamily="34" charset="-122"/>
              </a:rPr>
              <a:t>3</a:t>
            </a:r>
            <a:r>
              <a:rPr lang="zh-CN" altLang="en-US" sz="2400" b="1">
                <a:latin typeface="黑体" panose="02010609060101010101" pitchFamily="49" charset="-122"/>
                <a:ea typeface="黑体" panose="02010609060101010101" pitchFamily="49" charset="-122"/>
                <a:sym typeface="微软雅黑" panose="020B0503020204020204" pitchFamily="34" charset="-122"/>
              </a:rPr>
              <a:t>：蚕事乍毕丝事起，乡农卖丝争赴市。番舶来银百万计，中国商人皆若狂。今年买经更陆续，农人纺经十之六。遂使家家置纺车，无复有心种菽粟。</a:t>
            </a:r>
          </a:p>
        </p:txBody>
      </p:sp>
      <p:sp>
        <p:nvSpPr>
          <p:cNvPr id="9" name="文本框 8"/>
          <p:cNvSpPr txBox="1"/>
          <p:nvPr/>
        </p:nvSpPr>
        <p:spPr>
          <a:xfrm>
            <a:off x="-118745" y="2116455"/>
            <a:ext cx="2280285" cy="497205"/>
          </a:xfrm>
          <a:prstGeom prst="rect">
            <a:avLst/>
          </a:prstGeom>
          <a:noFill/>
        </p:spPr>
        <p:txBody>
          <a:bodyPr wrap="square" rtlCol="0" anchor="t">
            <a:spAutoFit/>
          </a:bodyPr>
          <a:lstStyle/>
          <a:p>
            <a:pPr fontAlgn="auto">
              <a:lnSpc>
                <a:spcPct val="110000"/>
              </a:lnSpc>
            </a:pPr>
            <a:r>
              <a:rPr lang="zh-CN" altLang="en-US" sz="2400" b="1">
                <a:solidFill>
                  <a:srgbClr val="FF0000"/>
                </a:solidFill>
                <a:latin typeface="黑体" panose="02010609060101010101" pitchFamily="49" charset="-122"/>
                <a:ea typeface="黑体" panose="02010609060101010101" pitchFamily="49" charset="-122"/>
                <a:sym typeface="+mn-ea"/>
              </a:rPr>
              <a:t>（</a:t>
            </a:r>
            <a:r>
              <a:rPr lang="en-US" altLang="zh-CN" sz="2400" b="1">
                <a:solidFill>
                  <a:srgbClr val="FF0000"/>
                </a:solidFill>
                <a:latin typeface="黑体" panose="02010609060101010101" pitchFamily="49" charset="-122"/>
                <a:ea typeface="黑体" panose="02010609060101010101" pitchFamily="49" charset="-122"/>
                <a:sym typeface="+mn-ea"/>
              </a:rPr>
              <a:t>1</a:t>
            </a:r>
            <a:r>
              <a:rPr lang="zh-CN" altLang="en-US" sz="2400" b="1">
                <a:solidFill>
                  <a:srgbClr val="FF0000"/>
                </a:solidFill>
                <a:latin typeface="黑体" panose="02010609060101010101" pitchFamily="49" charset="-122"/>
                <a:ea typeface="黑体" panose="02010609060101010101" pitchFamily="49" charset="-122"/>
                <a:sym typeface="+mn-ea"/>
              </a:rPr>
              <a:t>）资本输出</a:t>
            </a:r>
          </a:p>
        </p:txBody>
      </p:sp>
      <p:sp>
        <p:nvSpPr>
          <p:cNvPr id="10" name="文本框 9"/>
          <p:cNvSpPr txBox="1"/>
          <p:nvPr/>
        </p:nvSpPr>
        <p:spPr>
          <a:xfrm>
            <a:off x="-190500" y="3759835"/>
            <a:ext cx="2172970" cy="460375"/>
          </a:xfrm>
          <a:prstGeom prst="rect">
            <a:avLst/>
          </a:prstGeom>
          <a:noFill/>
        </p:spPr>
        <p:txBody>
          <a:bodyPr wrap="none" rtlCol="0" anchor="t">
            <a:spAutoFit/>
          </a:bodyPr>
          <a:lstStyle/>
          <a:p>
            <a:pPr algn="l"/>
            <a:r>
              <a:rPr lang="zh-CN" altLang="en-US" sz="2400" b="1">
                <a:solidFill>
                  <a:srgbClr val="FF0000"/>
                </a:solidFill>
                <a:latin typeface="黑体" panose="02010609060101010101" pitchFamily="49" charset="-122"/>
                <a:ea typeface="黑体" panose="02010609060101010101" pitchFamily="49" charset="-122"/>
                <a:sym typeface="+mn-ea"/>
              </a:rPr>
              <a:t>（</a:t>
            </a:r>
            <a:r>
              <a:rPr lang="en-US" altLang="zh-CN" sz="2400" b="1">
                <a:solidFill>
                  <a:srgbClr val="FF0000"/>
                </a:solidFill>
                <a:latin typeface="黑体" panose="02010609060101010101" pitchFamily="49" charset="-122"/>
                <a:ea typeface="黑体" panose="02010609060101010101" pitchFamily="49" charset="-122"/>
                <a:sym typeface="+mn-ea"/>
              </a:rPr>
              <a:t>2</a:t>
            </a:r>
            <a:r>
              <a:rPr lang="zh-CN" altLang="en-US" sz="2400" b="1">
                <a:solidFill>
                  <a:srgbClr val="FF0000"/>
                </a:solidFill>
                <a:latin typeface="黑体" panose="02010609060101010101" pitchFamily="49" charset="-122"/>
                <a:ea typeface="黑体" panose="02010609060101010101" pitchFamily="49" charset="-122"/>
                <a:sym typeface="+mn-ea"/>
              </a:rPr>
              <a:t>）倾销商品</a:t>
            </a:r>
          </a:p>
        </p:txBody>
      </p:sp>
      <p:sp>
        <p:nvSpPr>
          <p:cNvPr id="11" name="文本框 10"/>
          <p:cNvSpPr txBox="1"/>
          <p:nvPr/>
        </p:nvSpPr>
        <p:spPr>
          <a:xfrm>
            <a:off x="-158115" y="5267325"/>
            <a:ext cx="2172970" cy="460375"/>
          </a:xfrm>
          <a:prstGeom prst="rect">
            <a:avLst/>
          </a:prstGeom>
          <a:noFill/>
        </p:spPr>
        <p:txBody>
          <a:bodyPr wrap="none" rtlCol="0" anchor="t">
            <a:spAutoFit/>
          </a:bodyPr>
          <a:lstStyle/>
          <a:p>
            <a:pPr algn="l"/>
            <a:r>
              <a:rPr lang="zh-CN" altLang="en-US" sz="2400" b="1">
                <a:solidFill>
                  <a:srgbClr val="FF0000"/>
                </a:solidFill>
                <a:latin typeface="黑体" panose="02010609060101010101" pitchFamily="49" charset="-122"/>
                <a:ea typeface="黑体" panose="02010609060101010101" pitchFamily="49" charset="-122"/>
                <a:sym typeface="+mn-ea"/>
              </a:rPr>
              <a:t>（</a:t>
            </a:r>
            <a:r>
              <a:rPr lang="en-US" altLang="zh-CN" sz="2400" b="1">
                <a:solidFill>
                  <a:srgbClr val="FF0000"/>
                </a:solidFill>
                <a:latin typeface="黑体" panose="02010609060101010101" pitchFamily="49" charset="-122"/>
                <a:ea typeface="黑体" panose="02010609060101010101" pitchFamily="49" charset="-122"/>
                <a:sym typeface="+mn-ea"/>
              </a:rPr>
              <a:t>3</a:t>
            </a:r>
            <a:r>
              <a:rPr lang="zh-CN" altLang="en-US" sz="2400" b="1">
                <a:solidFill>
                  <a:srgbClr val="FF0000"/>
                </a:solidFill>
                <a:latin typeface="黑体" panose="02010609060101010101" pitchFamily="49" charset="-122"/>
                <a:ea typeface="黑体" panose="02010609060101010101" pitchFamily="49" charset="-122"/>
                <a:sym typeface="+mn-ea"/>
              </a:rPr>
              <a:t>）掠夺原料</a:t>
            </a:r>
          </a:p>
        </p:txBody>
      </p:sp>
      <p:graphicFrame>
        <p:nvGraphicFramePr>
          <p:cNvPr id="12" name="对象 11"/>
          <p:cNvGraphicFramePr>
            <a:graphicFrameLocks/>
          </p:cNvGraphicFramePr>
          <p:nvPr/>
        </p:nvGraphicFramePr>
        <p:xfrm>
          <a:off x="234950" y="2265680"/>
          <a:ext cx="8797925" cy="3138805"/>
        </p:xfrm>
        <a:graphic>
          <a:graphicData uri="http://schemas.openxmlformats.org/presentationml/2006/ole">
            <p:oleObj spid="_x0000_s1043" r:id="rId4" imgW="8865140" imgH="3564071" progId="">
              <p:embed/>
            </p:oleObj>
          </a:graphicData>
        </a:graphic>
      </p:graphicFrame>
      <p:sp>
        <p:nvSpPr>
          <p:cNvPr id="13" name="文本框 84996"/>
          <p:cNvSpPr txBox="1">
            <a:spLocks noChangeArrowheads="1"/>
          </p:cNvSpPr>
          <p:nvPr/>
        </p:nvSpPr>
        <p:spPr bwMode="auto">
          <a:xfrm>
            <a:off x="7738190" y="3056890"/>
            <a:ext cx="1038225"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9600" b="1">
                <a:solidFill>
                  <a:srgbClr val="FF0000"/>
                </a:solidFill>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linds(horizont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8382"/>
          <p:cNvSpPr txBox="1">
            <a:spLocks noChangeArrowheads="1"/>
          </p:cNvSpPr>
          <p:nvPr/>
        </p:nvSpPr>
        <p:spPr bwMode="auto">
          <a:xfrm>
            <a:off x="0" y="59055"/>
            <a:ext cx="4763770" cy="45529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05000"/>
              </a:lnSpc>
            </a:pPr>
            <a:r>
              <a:rPr lang="zh-CN" altLang="en-US"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（一）近代中国经济结构的变动</a:t>
            </a:r>
          </a:p>
        </p:txBody>
      </p:sp>
      <p:sp>
        <p:nvSpPr>
          <p:cNvPr id="3" name="文本框 122899"/>
          <p:cNvSpPr txBox="1">
            <a:spLocks noChangeArrowheads="1"/>
          </p:cNvSpPr>
          <p:nvPr/>
        </p:nvSpPr>
        <p:spPr bwMode="auto">
          <a:xfrm>
            <a:off x="0" y="920751"/>
            <a:ext cx="9202341" cy="49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10000"/>
              </a:lnSpc>
            </a:pPr>
            <a:r>
              <a:rPr lang="en-US"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2.自然经济逐渐解体（</a:t>
            </a:r>
            <a:r>
              <a:rPr lang="zh-CN" altLang="en-US"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但</a:t>
            </a:r>
            <a:r>
              <a:rPr lang="en-US"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仍占主导</a:t>
            </a:r>
            <a:r>
              <a:rPr lang="zh-CN" altLang="en-US"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）表现与影响</a:t>
            </a:r>
          </a:p>
        </p:txBody>
      </p:sp>
      <p:sp>
        <p:nvSpPr>
          <p:cNvPr id="4" name="文本框 122902"/>
          <p:cNvSpPr txBox="1">
            <a:spLocks noChangeArrowheads="1"/>
          </p:cNvSpPr>
          <p:nvPr/>
        </p:nvSpPr>
        <p:spPr bwMode="auto">
          <a:xfrm>
            <a:off x="1" y="1488758"/>
            <a:ext cx="689372"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100" b="1">
                <a:latin typeface="Arial" panose="020B0604020202020204" pitchFamily="34" charset="0"/>
                <a:ea typeface="黑体" panose="02010609060101010101" pitchFamily="49" charset="-122"/>
              </a:rPr>
              <a:t>列强经济侵略</a:t>
            </a:r>
          </a:p>
        </p:txBody>
      </p:sp>
      <p:sp>
        <p:nvSpPr>
          <p:cNvPr id="5" name="左大括号 122890"/>
          <p:cNvSpPr/>
          <p:nvPr/>
        </p:nvSpPr>
        <p:spPr bwMode="auto">
          <a:xfrm>
            <a:off x="440531" y="1825625"/>
            <a:ext cx="228600" cy="1277938"/>
          </a:xfrm>
          <a:prstGeom prst="leftBrace">
            <a:avLst>
              <a:gd name="adj1" fmla="val 99480"/>
              <a:gd name="adj2" fmla="val 50000"/>
            </a:avLst>
          </a:prstGeom>
          <a:noFill/>
          <a:ln w="38100">
            <a:solidFill>
              <a:schemeClr val="tx1"/>
            </a:solidFill>
            <a:round/>
          </a:ln>
          <a:extLst>
            <a:ext uri="{909E8E84-426E-40DD-AFC4-6F175D3DCCD1}">
              <a14:hiddenFill xmlns="" xmlns:a14="http://schemas.microsoft.com/office/drawing/2010/main">
                <a:solidFill>
                  <a:srgbClr val="FFFFFF"/>
                </a:solidFill>
              </a14:hiddenFill>
            </a:ext>
          </a:extLst>
        </p:spPr>
        <p:txBody>
          <a:bodyPr/>
          <a:lstStyle/>
          <a:p>
            <a:endParaRPr lang="zh-CN" altLang="en-US" sz="1300">
              <a:latin typeface="Arial" panose="020B0604020202020204" pitchFamily="34" charset="0"/>
              <a:ea typeface="微软雅黑" panose="020B0503020204020204" pitchFamily="34" charset="-122"/>
            </a:endParaRPr>
          </a:p>
        </p:txBody>
      </p:sp>
      <p:sp>
        <p:nvSpPr>
          <p:cNvPr id="6" name="文本框 122882"/>
          <p:cNvSpPr txBox="1">
            <a:spLocks noChangeArrowheads="1"/>
          </p:cNvSpPr>
          <p:nvPr/>
        </p:nvSpPr>
        <p:spPr bwMode="auto">
          <a:xfrm>
            <a:off x="639366" y="1601789"/>
            <a:ext cx="3758803" cy="830997"/>
          </a:xfrm>
          <a:prstGeom prst="rect">
            <a:avLst/>
          </a:prstGeom>
          <a:noFill/>
          <a:ln w="28575">
            <a:solidFill>
              <a:schemeClr val="tx1"/>
            </a:solidFill>
            <a:miter lim="800000"/>
          </a:ln>
          <a:extLst>
            <a:ext uri="{909E8E84-426E-40DD-AFC4-6F175D3DCCD1}">
              <a14:hiddenFill xmlns="" xmlns:a14="http://schemas.microsoft.com/office/drawing/2010/main">
                <a:solidFill>
                  <a:srgbClr val="FFFFFF"/>
                </a:solidFill>
              </a14:hiddenFill>
            </a:ext>
          </a:extLst>
        </p:spPr>
        <p:txBody>
          <a:bodyPr>
            <a:spAutoFit/>
          </a:bodyPr>
          <a:lstStyle/>
          <a:p>
            <a:pPr>
              <a:spcBef>
                <a:spcPct val="50000"/>
              </a:spcBef>
              <a:buClr>
                <a:schemeClr val="bg1"/>
              </a:buClr>
            </a:pPr>
            <a:r>
              <a:rPr lang="en-US" altLang="zh-CN" b="1">
                <a:latin typeface="黑体" panose="02010609060101010101" pitchFamily="49" charset="-122"/>
                <a:ea typeface="黑体" panose="02010609060101010101" pitchFamily="49" charset="-122"/>
              </a:rPr>
              <a:t> </a:t>
            </a:r>
            <a:r>
              <a:rPr lang="zh-CN" altLang="en-US" sz="2400" b="1">
                <a:latin typeface="黑体" panose="02010609060101010101" pitchFamily="49" charset="-122"/>
                <a:ea typeface="黑体" panose="02010609060101010101" pitchFamily="49" charset="-122"/>
              </a:rPr>
              <a:t>倾销商品（以洋纱、洋布为主）</a:t>
            </a:r>
            <a:r>
              <a:rPr lang="zh-CN" altLang="en-US" sz="2100" b="1">
                <a:latin typeface="黑体" panose="02010609060101010101" pitchFamily="49" charset="-122"/>
                <a:ea typeface="黑体" panose="02010609060101010101" pitchFamily="49" charset="-122"/>
              </a:rPr>
              <a:t> </a:t>
            </a:r>
          </a:p>
        </p:txBody>
      </p:sp>
      <p:sp>
        <p:nvSpPr>
          <p:cNvPr id="7" name="文本框 122883"/>
          <p:cNvSpPr txBox="1">
            <a:spLocks noChangeArrowheads="1"/>
          </p:cNvSpPr>
          <p:nvPr/>
        </p:nvSpPr>
        <p:spPr bwMode="auto">
          <a:xfrm>
            <a:off x="658416" y="2694940"/>
            <a:ext cx="3823097" cy="850900"/>
          </a:xfrm>
          <a:prstGeom prst="rect">
            <a:avLst/>
          </a:prstGeom>
          <a:noFill/>
          <a:ln w="28575">
            <a:solidFill>
              <a:schemeClr val="tx1"/>
            </a:solidFill>
            <a:miter lim="800000"/>
          </a:ln>
          <a:extLst>
            <a:ext uri="{909E8E84-426E-40DD-AFC4-6F175D3DCCD1}">
              <a14:hiddenFill xmlns="" xmlns:a14="http://schemas.microsoft.com/office/drawing/2010/main">
                <a:solidFill>
                  <a:srgbClr val="FFFFFF"/>
                </a:solidFill>
              </a14:hiddenFill>
            </a:ext>
          </a:extLst>
        </p:spPr>
        <p:txBody>
          <a:bodyPr>
            <a:spAutoFit/>
          </a:bodyPr>
          <a:lstStyle/>
          <a:p>
            <a:pPr>
              <a:buClr>
                <a:schemeClr val="bg1"/>
              </a:buClr>
            </a:pPr>
            <a:r>
              <a:rPr lang="en-US" altLang="zh-CN" b="1">
                <a:latin typeface="黑体" panose="02010609060101010101" pitchFamily="49" charset="-122"/>
                <a:ea typeface="黑体" panose="02010609060101010101" pitchFamily="49" charset="-122"/>
              </a:rPr>
              <a:t> </a:t>
            </a:r>
            <a:r>
              <a:rPr lang="zh-CN" altLang="en-US" sz="2400" b="1">
                <a:latin typeface="黑体" panose="02010609060101010101" pitchFamily="49" charset="-122"/>
                <a:ea typeface="黑体" panose="02010609060101010101" pitchFamily="49" charset="-122"/>
              </a:rPr>
              <a:t>掠夺原料，中国丝、茶生产服务于资本主义市场</a:t>
            </a:r>
          </a:p>
        </p:txBody>
      </p:sp>
      <p:grpSp>
        <p:nvGrpSpPr>
          <p:cNvPr id="8" name="组合 122884"/>
          <p:cNvGrpSpPr/>
          <p:nvPr/>
        </p:nvGrpSpPr>
        <p:grpSpPr>
          <a:xfrm>
            <a:off x="4397375" y="1357630"/>
            <a:ext cx="4625975" cy="1198405"/>
            <a:chOff x="3432" y="1188"/>
            <a:chExt cx="1365" cy="1007"/>
          </a:xfrm>
        </p:grpSpPr>
        <p:sp>
          <p:nvSpPr>
            <p:cNvPr id="9" name="右箭头 8"/>
            <p:cNvSpPr/>
            <p:nvPr/>
          </p:nvSpPr>
          <p:spPr>
            <a:xfrm>
              <a:off x="3432" y="1476"/>
              <a:ext cx="74" cy="410"/>
            </a:xfrm>
            <a:prstGeom prst="rightArrow">
              <a:avLst>
                <a:gd name="adj1" fmla="val 50000"/>
                <a:gd name="adj2" fmla="val 25000"/>
              </a:avLst>
            </a:prstGeom>
            <a:solidFill>
              <a:schemeClr val="tx1"/>
            </a:solidFill>
            <a:ln w="9525" cap="flat" cmpd="sng">
              <a:solidFill>
                <a:schemeClr val="tx2"/>
              </a:solidFill>
              <a:prstDash val="solid"/>
              <a:miter/>
              <a:headEnd type="none" w="med" len="med"/>
              <a:tailEnd type="none" w="med" len="med"/>
            </a:ln>
          </p:spPr>
          <p:txBody>
            <a:bodyPr/>
            <a:lstStyle/>
            <a:p>
              <a:pPr fontAlgn="auto"/>
              <a:endParaRPr lang="zh-CN" altLang="en-US" sz="1350" noProof="1"/>
            </a:p>
          </p:txBody>
        </p:sp>
        <p:sp>
          <p:nvSpPr>
            <p:cNvPr id="10" name="文本框 122886"/>
            <p:cNvSpPr txBox="1">
              <a:spLocks noChangeArrowheads="1"/>
            </p:cNvSpPr>
            <p:nvPr/>
          </p:nvSpPr>
          <p:spPr bwMode="auto">
            <a:xfrm>
              <a:off x="3494" y="1188"/>
              <a:ext cx="1303" cy="1007"/>
            </a:xfrm>
            <a:prstGeom prst="rect">
              <a:avLst/>
            </a:prstGeom>
            <a:solidFill>
              <a:srgbClr val="FFFF00"/>
            </a:solidFill>
            <a:ln w="9525">
              <a:solidFill>
                <a:srgbClr val="969696"/>
              </a:solidFill>
              <a:miter lim="800000"/>
            </a:ln>
          </p:spPr>
          <p:txBody>
            <a:bodyPr>
              <a:spAutoFit/>
            </a:bodyPr>
            <a:lstStyle/>
            <a:p>
              <a:pPr>
                <a:buClr>
                  <a:schemeClr val="bg1"/>
                </a:buClr>
              </a:pPr>
              <a:r>
                <a:rPr lang="zh-CN" altLang="en-US" sz="2400" b="1">
                  <a:solidFill>
                    <a:srgbClr val="FF0000"/>
                  </a:solidFill>
                  <a:latin typeface="Times New Roman" panose="02020603050405020304" pitchFamily="18" charset="0"/>
                  <a:ea typeface="黑体" panose="02010609060101010101" pitchFamily="49" charset="-122"/>
                </a:rPr>
                <a:t>（</a:t>
              </a:r>
              <a:r>
                <a:rPr lang="en-US" altLang="zh-CN" sz="2400" b="1">
                  <a:solidFill>
                    <a:srgbClr val="FF0000"/>
                  </a:solidFill>
                  <a:latin typeface="Times New Roman" panose="02020603050405020304" pitchFamily="18" charset="0"/>
                  <a:ea typeface="黑体" panose="02010609060101010101" pitchFamily="49" charset="-122"/>
                </a:rPr>
                <a:t>1</a:t>
              </a:r>
              <a:r>
                <a:rPr lang="zh-CN" altLang="en-US" sz="2400" b="1">
                  <a:solidFill>
                    <a:srgbClr val="FF0000"/>
                  </a:solidFill>
                  <a:latin typeface="Times New Roman" panose="02020603050405020304" pitchFamily="18" charset="0"/>
                  <a:ea typeface="黑体" panose="02010609060101010101" pitchFamily="49" charset="-122"/>
                </a:rPr>
                <a:t>）纺与织、耕与织分离，个体农业与家庭手工业分离。传统手工业破产。</a:t>
              </a:r>
            </a:p>
          </p:txBody>
        </p:sp>
      </p:grpSp>
      <p:sp>
        <p:nvSpPr>
          <p:cNvPr id="11" name="文本框 122889"/>
          <p:cNvSpPr txBox="1">
            <a:spLocks noChangeArrowheads="1"/>
          </p:cNvSpPr>
          <p:nvPr/>
        </p:nvSpPr>
        <p:spPr bwMode="auto">
          <a:xfrm>
            <a:off x="4668520" y="2716530"/>
            <a:ext cx="4475480" cy="829945"/>
          </a:xfrm>
          <a:prstGeom prst="rect">
            <a:avLst/>
          </a:prstGeom>
          <a:solidFill>
            <a:srgbClr val="FFFF00"/>
          </a:solidFill>
          <a:ln w="9525">
            <a:solidFill>
              <a:srgbClr val="969696"/>
            </a:solidFill>
            <a:miter lim="800000"/>
          </a:ln>
        </p:spPr>
        <p:txBody>
          <a:bodyPr wrap="square">
            <a:spAutoFit/>
          </a:bodyPr>
          <a:lstStyle/>
          <a:p>
            <a:pPr>
              <a:spcBef>
                <a:spcPct val="50000"/>
              </a:spcBef>
              <a:buClr>
                <a:schemeClr val="bg1"/>
              </a:buClr>
            </a:pPr>
            <a:r>
              <a:rPr lang="zh-CN" altLang="en-US" sz="2400" b="1">
                <a:solidFill>
                  <a:srgbClr val="FF0000"/>
                </a:solidFill>
                <a:latin typeface="Times New Roman" panose="02020603050405020304" pitchFamily="18" charset="0"/>
                <a:ea typeface="黑体" panose="02010609060101010101" pitchFamily="49" charset="-122"/>
              </a:rPr>
              <a:t>（</a:t>
            </a:r>
            <a:r>
              <a:rPr lang="en-US" altLang="zh-CN" sz="2400" b="1">
                <a:solidFill>
                  <a:srgbClr val="FF0000"/>
                </a:solidFill>
                <a:latin typeface="Times New Roman" panose="02020603050405020304" pitchFamily="18" charset="0"/>
                <a:ea typeface="黑体" panose="02010609060101010101" pitchFamily="49" charset="-122"/>
              </a:rPr>
              <a:t>2</a:t>
            </a:r>
            <a:r>
              <a:rPr lang="zh-CN" altLang="en-US" sz="2400" b="1">
                <a:solidFill>
                  <a:srgbClr val="FF0000"/>
                </a:solidFill>
                <a:latin typeface="Times New Roman" panose="02020603050405020304" pitchFamily="18" charset="0"/>
                <a:ea typeface="黑体" panose="02010609060101010101" pitchFamily="49" charset="-122"/>
              </a:rPr>
              <a:t>）农产品产日益商品化，商品经济发展。</a:t>
            </a:r>
          </a:p>
        </p:txBody>
      </p:sp>
      <p:sp>
        <p:nvSpPr>
          <p:cNvPr id="12" name="右箭头 11"/>
          <p:cNvSpPr/>
          <p:nvPr/>
        </p:nvSpPr>
        <p:spPr bwMode="auto">
          <a:xfrm>
            <a:off x="4476738" y="2882833"/>
            <a:ext cx="286642" cy="384362"/>
          </a:xfrm>
          <a:prstGeom prst="rightArrow">
            <a:avLst>
              <a:gd name="adj1" fmla="val 50000"/>
              <a:gd name="adj2" fmla="val 25000"/>
            </a:avLst>
          </a:prstGeom>
          <a:solidFill>
            <a:schemeClr val="tx1"/>
          </a:solidFill>
          <a:ln w="9525" cap="flat" cmpd="sng">
            <a:solidFill>
              <a:schemeClr val="tx2"/>
            </a:solidFill>
            <a:prstDash val="solid"/>
            <a:miter/>
            <a:headEnd type="none" w="med" len="med"/>
            <a:tailEnd type="none" w="med" len="med"/>
          </a:ln>
        </p:spPr>
        <p:txBody>
          <a:bodyPr/>
          <a:lstStyle/>
          <a:p>
            <a:pPr fontAlgn="auto"/>
            <a:endParaRPr lang="zh-CN" altLang="en-US" sz="1350" noProof="1"/>
          </a:p>
        </p:txBody>
      </p:sp>
      <p:sp>
        <p:nvSpPr>
          <p:cNvPr id="13" name="矩形 122900"/>
          <p:cNvSpPr>
            <a:spLocks noChangeArrowheads="1"/>
          </p:cNvSpPr>
          <p:nvPr/>
        </p:nvSpPr>
        <p:spPr bwMode="auto">
          <a:xfrm>
            <a:off x="28854" y="3956087"/>
            <a:ext cx="9171385" cy="1865126"/>
          </a:xfrm>
          <a:prstGeom prst="rect">
            <a:avLst/>
          </a:prstGeom>
          <a:solidFill>
            <a:srgbClr val="FFFF00"/>
          </a:solidFill>
          <a:ln w="9525">
            <a:solidFill>
              <a:srgbClr val="969696"/>
            </a:solidFill>
            <a:miter lim="800000"/>
          </a:ln>
        </p:spPr>
        <p:txBody>
          <a:bodyPr>
            <a:spAutoFit/>
          </a:bodyPr>
          <a:lstStyle/>
          <a:p>
            <a:pPr>
              <a:lnSpc>
                <a:spcPct val="120000"/>
              </a:lnSpc>
              <a:buClr>
                <a:schemeClr val="bg1"/>
              </a:buClr>
            </a:pPr>
            <a:r>
              <a:rPr lang="zh-CN" altLang="en-US" sz="2400" b="1" smtClean="0">
                <a:solidFill>
                  <a:srgbClr val="FF0000"/>
                </a:solidFill>
                <a:latin typeface="Times New Roman" panose="02020603050405020304" pitchFamily="18" charset="0"/>
                <a:ea typeface="黑体" panose="02010609060101010101" pitchFamily="49" charset="-122"/>
              </a:rPr>
              <a:t>影响：</a:t>
            </a:r>
            <a:endParaRPr lang="en-US" altLang="zh-CN" sz="2400" b="1" smtClean="0">
              <a:solidFill>
                <a:srgbClr val="FF0000"/>
              </a:solidFill>
              <a:latin typeface="Times New Roman" panose="02020603050405020304" pitchFamily="18" charset="0"/>
              <a:ea typeface="黑体" panose="02010609060101010101" pitchFamily="49" charset="-122"/>
            </a:endParaRPr>
          </a:p>
          <a:p>
            <a:pPr>
              <a:lnSpc>
                <a:spcPct val="120000"/>
              </a:lnSpc>
              <a:buClr>
                <a:schemeClr val="bg1"/>
              </a:buClr>
            </a:pPr>
            <a:r>
              <a:rPr lang="zh-CN" altLang="en-US" sz="2400" b="1" smtClean="0">
                <a:solidFill>
                  <a:srgbClr val="FF0000"/>
                </a:solidFill>
                <a:latin typeface="Times New Roman" panose="02020603050405020304" pitchFamily="18" charset="0"/>
                <a:ea typeface="黑体" panose="02010609060101010101" pitchFamily="49" charset="-122"/>
              </a:rPr>
              <a:t>（</a:t>
            </a:r>
            <a:r>
              <a:rPr lang="en-US" altLang="zh-CN" sz="2400" b="1" smtClean="0">
                <a:solidFill>
                  <a:srgbClr val="FF0000"/>
                </a:solidFill>
                <a:latin typeface="Times New Roman" panose="02020603050405020304" pitchFamily="18" charset="0"/>
                <a:ea typeface="黑体" panose="02010609060101010101" pitchFamily="49" charset="-122"/>
              </a:rPr>
              <a:t>1</a:t>
            </a:r>
            <a:r>
              <a:rPr lang="zh-CN" altLang="en-US" sz="2400" b="1" smtClean="0">
                <a:solidFill>
                  <a:srgbClr val="FF0000"/>
                </a:solidFill>
                <a:latin typeface="Times New Roman" panose="02020603050405020304" pitchFamily="18" charset="0"/>
                <a:ea typeface="黑体" panose="02010609060101010101" pitchFamily="49" charset="-122"/>
              </a:rPr>
              <a:t>）</a:t>
            </a:r>
            <a:r>
              <a:rPr lang="zh-CN" altLang="en-US" sz="2400" b="1">
                <a:solidFill>
                  <a:srgbClr val="FF0000"/>
                </a:solidFill>
                <a:latin typeface="Times New Roman" panose="02020603050405020304" pitchFamily="18" charset="0"/>
                <a:ea typeface="黑体" panose="02010609060101010101" pitchFamily="49" charset="-122"/>
              </a:rPr>
              <a:t>沦为资本主义世界市场的附庸（商品市场、原料产地）。</a:t>
            </a:r>
          </a:p>
          <a:p>
            <a:pPr>
              <a:lnSpc>
                <a:spcPct val="120000"/>
              </a:lnSpc>
              <a:buClr>
                <a:schemeClr val="bg1"/>
              </a:buClr>
            </a:pPr>
            <a:r>
              <a:rPr lang="zh-CN" altLang="en-US" sz="2400" b="1" smtClean="0">
                <a:solidFill>
                  <a:srgbClr val="FF0000"/>
                </a:solidFill>
                <a:latin typeface="Times New Roman" panose="02020603050405020304" pitchFamily="18" charset="0"/>
                <a:ea typeface="黑体" panose="02010609060101010101" pitchFamily="49" charset="-122"/>
              </a:rPr>
              <a:t>（</a:t>
            </a:r>
            <a:r>
              <a:rPr lang="en-US" altLang="zh-CN" sz="2400" b="1" smtClean="0">
                <a:solidFill>
                  <a:srgbClr val="FF0000"/>
                </a:solidFill>
                <a:latin typeface="Times New Roman" panose="02020603050405020304" pitchFamily="18" charset="0"/>
                <a:ea typeface="黑体" panose="02010609060101010101" pitchFamily="49" charset="-122"/>
              </a:rPr>
              <a:t>2</a:t>
            </a:r>
            <a:r>
              <a:rPr lang="zh-CN" altLang="en-US" sz="2400" b="1" smtClean="0">
                <a:solidFill>
                  <a:srgbClr val="FF0000"/>
                </a:solidFill>
                <a:latin typeface="Times New Roman" panose="02020603050405020304" pitchFamily="18" charset="0"/>
                <a:ea typeface="黑体" panose="02010609060101010101" pitchFamily="49" charset="-122"/>
              </a:rPr>
              <a:t>）</a:t>
            </a:r>
            <a:r>
              <a:rPr lang="zh-CN" altLang="en-US" sz="2400" b="1">
                <a:solidFill>
                  <a:srgbClr val="FF0000"/>
                </a:solidFill>
                <a:latin typeface="Times New Roman" panose="02020603050405020304" pitchFamily="18" charset="0"/>
                <a:ea typeface="黑体" panose="02010609060101010101" pitchFamily="49" charset="-122"/>
              </a:rPr>
              <a:t>为中国民族资本主义的产生提供了条件（市场、雇佣劳动力、原料、资本积累）。</a:t>
            </a:r>
          </a:p>
        </p:txBody>
      </p:sp>
      <p:sp>
        <p:nvSpPr>
          <p:cNvPr id="100" name="文本框 99"/>
          <p:cNvSpPr txBox="1"/>
          <p:nvPr/>
        </p:nvSpPr>
        <p:spPr>
          <a:xfrm>
            <a:off x="379095" y="904875"/>
            <a:ext cx="8574405" cy="3046095"/>
          </a:xfrm>
          <a:prstGeom prst="rect">
            <a:avLst/>
          </a:prstGeom>
          <a:solidFill>
            <a:schemeClr val="tx2">
              <a:lumMod val="20000"/>
              <a:lumOff val="80000"/>
            </a:schemeClr>
          </a:solidFill>
          <a:ln w="9525">
            <a:noFill/>
          </a:ln>
        </p:spPr>
        <p:txBody>
          <a:bodyPr wrap="square">
            <a:spAutoFit/>
          </a:bodyPr>
          <a:lstStyle/>
          <a:p>
            <a:pPr marL="452755" indent="-452755"/>
            <a:r>
              <a:rPr lang="en-US" sz="2400" b="1">
                <a:latin typeface="微软雅黑" panose="020B0503020204020204" pitchFamily="34" charset="-122"/>
                <a:ea typeface="微软雅黑" panose="020B0503020204020204" pitchFamily="34" charset="-122"/>
                <a:cs typeface="微软雅黑" panose="020B0503020204020204" pitchFamily="34" charset="-122"/>
              </a:rPr>
              <a:t>(2019·</a:t>
            </a:r>
            <a:r>
              <a:rPr lang="zh-CN" sz="2400" b="1">
                <a:latin typeface="微软雅黑" panose="020B0503020204020204" pitchFamily="34" charset="-122"/>
                <a:ea typeface="微软雅黑" panose="020B0503020204020204" pitchFamily="34" charset="-122"/>
                <a:cs typeface="微软雅黑" panose="020B0503020204020204" pitchFamily="34" charset="-122"/>
              </a:rPr>
              <a:t>衡水金卷</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清末民初，嘉定东南部</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因邻近租界之故，改艺蔬菜以应供求者尤多</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，上海县则植马铃薯，</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盖自爪哇传来，佐西餐中之肉食</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，宝山县则种洋葱</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以销售申地，为西餐主要物</a:t>
            </a:r>
            <a:r>
              <a:rPr 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。这一现象主要表明</a:t>
            </a:r>
            <a:r>
              <a:rPr lang="en-US" sz="2400" b="1">
                <a:latin typeface="微软雅黑" panose="020B0503020204020204" pitchFamily="34" charset="-122"/>
                <a:ea typeface="微软雅黑" panose="020B0503020204020204" pitchFamily="34" charset="-122"/>
                <a:cs typeface="微软雅黑" panose="020B0503020204020204" pitchFamily="34" charset="-122"/>
              </a:rPr>
              <a:t>	</a:t>
            </a:r>
          </a:p>
          <a:p>
            <a:pPr marL="452755" indent="-452755"/>
            <a:r>
              <a:rPr lang="en-US" sz="2400" b="1">
                <a:latin typeface="微软雅黑" panose="020B0503020204020204" pitchFamily="34" charset="-122"/>
                <a:ea typeface="微软雅黑" panose="020B0503020204020204" pitchFamily="34" charset="-122"/>
                <a:cs typeface="微软雅黑" panose="020B0503020204020204" pitchFamily="34" charset="-122"/>
              </a:rPr>
              <a:t>A</a:t>
            </a:r>
            <a:r>
              <a:rPr lang="zh-CN" sz="2400" b="1">
                <a:latin typeface="微软雅黑" panose="020B0503020204020204" pitchFamily="34" charset="-122"/>
                <a:ea typeface="微软雅黑" panose="020B0503020204020204" pitchFamily="34" charset="-122"/>
                <a:cs typeface="微软雅黑" panose="020B0503020204020204" pitchFamily="34" charset="-122"/>
              </a:rPr>
              <a:t>．中国农村的自然经济开始解体</a:t>
            </a:r>
          </a:p>
          <a:p>
            <a:pPr marL="452755" indent="-452755"/>
            <a:r>
              <a:rPr lang="en-US" sz="2400" b="1">
                <a:latin typeface="微软雅黑" panose="020B0503020204020204" pitchFamily="34" charset="-122"/>
                <a:ea typeface="微软雅黑" panose="020B0503020204020204" pitchFamily="34" charset="-122"/>
                <a:cs typeface="微软雅黑" panose="020B0503020204020204" pitchFamily="34" charset="-122"/>
              </a:rPr>
              <a:t>B</a:t>
            </a:r>
            <a:r>
              <a:rPr lang="zh-CN" sz="2400" b="1">
                <a:latin typeface="微软雅黑" panose="020B0503020204020204" pitchFamily="34" charset="-122"/>
                <a:ea typeface="微软雅黑" panose="020B0503020204020204" pitchFamily="34" charset="-122"/>
                <a:cs typeface="微软雅黑" panose="020B0503020204020204" pitchFamily="34" charset="-122"/>
              </a:rPr>
              <a:t>．近代农业商品化生产趋势加强</a:t>
            </a:r>
          </a:p>
          <a:p>
            <a:pPr marL="452755" indent="-452755"/>
            <a:r>
              <a:rPr lang="en-US" sz="2400" b="1">
                <a:latin typeface="微软雅黑" panose="020B0503020204020204" pitchFamily="34" charset="-122"/>
                <a:ea typeface="微软雅黑" panose="020B0503020204020204" pitchFamily="34" charset="-122"/>
                <a:cs typeface="微软雅黑" panose="020B0503020204020204" pitchFamily="34" charset="-122"/>
              </a:rPr>
              <a:t>C</a:t>
            </a:r>
            <a:r>
              <a:rPr lang="zh-CN" sz="2400" b="1">
                <a:latin typeface="微软雅黑" panose="020B0503020204020204" pitchFamily="34" charset="-122"/>
                <a:ea typeface="微软雅黑" panose="020B0503020204020204" pitchFamily="34" charset="-122"/>
                <a:cs typeface="微软雅黑" panose="020B0503020204020204" pitchFamily="34" charset="-122"/>
              </a:rPr>
              <a:t>．西方生活方式已成为都市主流</a:t>
            </a:r>
          </a:p>
          <a:p>
            <a:pPr marL="452755" indent="-452755"/>
            <a:r>
              <a:rPr lang="en-US" sz="2400" b="1">
                <a:latin typeface="微软雅黑" panose="020B0503020204020204" pitchFamily="34" charset="-122"/>
                <a:ea typeface="微软雅黑" panose="020B0503020204020204" pitchFamily="34" charset="-122"/>
                <a:cs typeface="微软雅黑" panose="020B0503020204020204" pitchFamily="34" charset="-122"/>
              </a:rPr>
              <a:t>D</a:t>
            </a:r>
            <a:r>
              <a:rPr lang="zh-CN" sz="2400" b="1">
                <a:latin typeface="微软雅黑" panose="020B0503020204020204" pitchFamily="34" charset="-122"/>
                <a:ea typeface="微软雅黑" panose="020B0503020204020204" pitchFamily="34" charset="-122"/>
                <a:cs typeface="微软雅黑" panose="020B0503020204020204" pitchFamily="34" charset="-122"/>
              </a:rPr>
              <a:t>．沿海地区社会结构发生了变动</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
          <p:cNvSpPr txBox="1">
            <a:spLocks noChangeArrowheads="1"/>
          </p:cNvSpPr>
          <p:nvPr/>
        </p:nvSpPr>
        <p:spPr bwMode="auto">
          <a:xfrm>
            <a:off x="6405245" y="2511426"/>
            <a:ext cx="16668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8800" b="1">
                <a:solidFill>
                  <a:srgbClr val="FF0000"/>
                </a:solidFill>
                <a:latin typeface="Times New Roman" panose="02020603050405020304" pitchFamily="18" charset="0"/>
                <a:sym typeface="微软雅黑" panose="020B0503020204020204" pitchFamily="3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blinds(horizontal)">
                                      <p:cBhvr>
                                        <p:cTn id="39" dur="500"/>
                                        <p:tgtEl>
                                          <p:spTgt spid="10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100000">
                                          <p:val>
                                            <p:strVal val="#ppt_x"/>
                                          </p:val>
                                        </p:tav>
                                      </p:tavLst>
                                    </p:anim>
                                    <p:anim calcmode="lin" valueType="num">
                                      <p:cBhvr>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bldLvl="0" animBg="1"/>
      <p:bldP spid="11" grpId="0" bldLvl="0" animBg="1"/>
      <p:bldP spid="12" grpId="0" bldLvl="0" animBg="1"/>
      <p:bldP spid="13" grpId="0" animBg="1"/>
      <p:bldP spid="100"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8382"/>
          <p:cNvSpPr txBox="1"/>
          <p:nvPr/>
        </p:nvSpPr>
        <p:spPr>
          <a:xfrm>
            <a:off x="0" y="1270"/>
            <a:ext cx="4628515" cy="455295"/>
          </a:xfrm>
          <a:prstGeom prst="rect">
            <a:avLst/>
          </a:prstGeom>
          <a:solidFill>
            <a:srgbClr val="FFFF00"/>
          </a:solidFill>
        </p:spPr>
        <p:txBody>
          <a:bodyPr wrap="square" lIns="68580" tIns="34290" rIns="68580" bIns="34290">
            <a:spAutoFit/>
          </a:bodyPr>
          <a:lstStyle/>
          <a:p>
            <a:pPr fontAlgn="auto">
              <a:lnSpc>
                <a:spcPct val="105000"/>
              </a:lnSpc>
            </a:pPr>
            <a:r>
              <a:rPr lang="zh-CN" altLang="en-US" sz="2400" b="1" noProof="1">
                <a:solidFill>
                  <a:srgbClr val="FF0000"/>
                </a:solidFill>
                <a:latin typeface="黑体" panose="02010609060101010101" pitchFamily="49" charset="-122"/>
                <a:ea typeface="黑体" panose="02010609060101010101" pitchFamily="49" charset="-122"/>
                <a:sym typeface="+mn-ea"/>
              </a:rPr>
              <a:t>（一）近代中国经济结构的变动</a:t>
            </a:r>
          </a:p>
        </p:txBody>
      </p:sp>
      <p:sp>
        <p:nvSpPr>
          <p:cNvPr id="3" name="文本框 1"/>
          <p:cNvSpPr txBox="1">
            <a:spLocks noChangeArrowheads="1"/>
          </p:cNvSpPr>
          <p:nvPr/>
        </p:nvSpPr>
        <p:spPr bwMode="auto">
          <a:xfrm>
            <a:off x="13653" y="579755"/>
            <a:ext cx="460735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洋务运动</a:t>
            </a:r>
            <a:r>
              <a:rPr lang="en-US" altLang="zh-CN"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(19</a:t>
            </a:r>
            <a:r>
              <a:rPr lang="zh-CN" altLang="en-US"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世纪</a:t>
            </a:r>
            <a:r>
              <a:rPr lang="en-US" altLang="zh-CN"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60</a:t>
            </a:r>
            <a:r>
              <a:rPr lang="zh-CN" altLang="en-US"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90</a:t>
            </a:r>
            <a:r>
              <a:rPr lang="zh-CN" altLang="en-US"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年代</a:t>
            </a:r>
            <a:r>
              <a:rPr lang="en-US" altLang="zh-CN" sz="2400" b="1">
                <a:solidFill>
                  <a:srgbClr val="0066CC"/>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endParaRPr>
          </a:p>
        </p:txBody>
      </p:sp>
      <p:graphicFrame>
        <p:nvGraphicFramePr>
          <p:cNvPr id="4" name="对象 3"/>
          <p:cNvGraphicFramePr>
            <a:graphicFrameLocks/>
          </p:cNvGraphicFramePr>
          <p:nvPr/>
        </p:nvGraphicFramePr>
        <p:xfrm>
          <a:off x="-287020" y="1032193"/>
          <a:ext cx="8226425" cy="674687"/>
        </p:xfrm>
        <a:graphic>
          <a:graphicData uri="http://schemas.openxmlformats.org/presentationml/2006/ole">
            <p:oleObj spid="_x0000_s47112" r:id="rId4" imgW="7853246" imgH="788865" progId="">
              <p:embed/>
            </p:oleObj>
          </a:graphicData>
        </a:graphic>
      </p:graphicFrame>
      <p:graphicFrame>
        <p:nvGraphicFramePr>
          <p:cNvPr id="5" name="对象 4"/>
          <p:cNvGraphicFramePr>
            <a:graphicFrameLocks/>
          </p:cNvGraphicFramePr>
          <p:nvPr/>
        </p:nvGraphicFramePr>
        <p:xfrm>
          <a:off x="5004807" y="1269772"/>
          <a:ext cx="1697038" cy="381000"/>
        </p:xfrm>
        <a:graphic>
          <a:graphicData uri="http://schemas.openxmlformats.org/presentationml/2006/ole">
            <p:oleObj spid="_x0000_s47111" r:id="rId5" imgW="1732030" imgH="396014" progId="">
              <p:embed/>
            </p:oleObj>
          </a:graphicData>
        </a:graphic>
      </p:graphicFrame>
      <p:graphicFrame>
        <p:nvGraphicFramePr>
          <p:cNvPr id="6" name="对象 5"/>
          <p:cNvGraphicFramePr>
            <a:graphicFrameLocks/>
          </p:cNvGraphicFramePr>
          <p:nvPr/>
        </p:nvGraphicFramePr>
        <p:xfrm>
          <a:off x="-215265" y="1807210"/>
          <a:ext cx="8532813" cy="790575"/>
        </p:xfrm>
        <a:graphic>
          <a:graphicData uri="http://schemas.openxmlformats.org/presentationml/2006/ole">
            <p:oleObj spid="_x0000_s47110" name="Document" r:id="rId6" imgW="8140869" imgH="793135" progId="">
              <p:embed/>
            </p:oleObj>
          </a:graphicData>
        </a:graphic>
      </p:graphicFrame>
      <p:graphicFrame>
        <p:nvGraphicFramePr>
          <p:cNvPr id="7" name="对象 6"/>
          <p:cNvGraphicFramePr>
            <a:graphicFrameLocks/>
          </p:cNvGraphicFramePr>
          <p:nvPr/>
        </p:nvGraphicFramePr>
        <p:xfrm>
          <a:off x="-25400" y="2778125"/>
          <a:ext cx="8543925" cy="592138"/>
        </p:xfrm>
        <a:graphic>
          <a:graphicData uri="http://schemas.openxmlformats.org/presentationml/2006/ole">
            <p:oleObj spid="_x0000_s47109" r:id="rId7" imgW="8145298" imgH="592634" progId="">
              <p:embed/>
            </p:oleObj>
          </a:graphicData>
        </a:graphic>
      </p:graphicFrame>
      <p:graphicFrame>
        <p:nvGraphicFramePr>
          <p:cNvPr id="8" name="表格 7"/>
          <p:cNvGraphicFramePr>
            <a:graphicFrameLocks noGrp="1"/>
          </p:cNvGraphicFramePr>
          <p:nvPr>
            <p:custDataLst>
              <p:tags r:id="rId2"/>
            </p:custDataLst>
          </p:nvPr>
        </p:nvGraphicFramePr>
        <p:xfrm>
          <a:off x="157163" y="3086101"/>
          <a:ext cx="8965406" cy="3843339"/>
        </p:xfrm>
        <a:graphic>
          <a:graphicData uri="http://schemas.openxmlformats.org/drawingml/2006/table">
            <a:tbl>
              <a:tblPr/>
              <a:tblGrid>
                <a:gridCol w="2145620"/>
                <a:gridCol w="6819786"/>
              </a:tblGrid>
              <a:tr h="1177193">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lnSpc>
                          <a:spcPct val="110000"/>
                        </a:lnSpc>
                        <a:buFontTx/>
                        <a:buNone/>
                        <a:tabLst>
                          <a:tab pos="2400300" algn="l"/>
                        </a:tabLst>
                      </a:pPr>
                      <a:r>
                        <a:rPr lang="zh-CN" altLang="en-US" sz="2000" b="1" smtClean="0">
                          <a:latin typeface="微软雅黑" panose="020B0503020204020204" pitchFamily="34" charset="-122"/>
                          <a:ea typeface="微软雅黑" panose="020B0503020204020204" pitchFamily="34" charset="-122"/>
                        </a:rPr>
                        <a:t>创办军事工业</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以“自强”为旗号，创办</a:t>
                      </a:r>
                      <a:r>
                        <a:rPr lang="en-US" altLang="zh-CN" sz="2000" b="1">
                          <a:latin typeface="微软雅黑" panose="020B0503020204020204" pitchFamily="34" charset="-122"/>
                          <a:ea typeface="微软雅黑" panose="020B0503020204020204" pitchFamily="34" charset="-122"/>
                        </a:rPr>
                        <a:t>______________</a:t>
                      </a:r>
                      <a:r>
                        <a:rPr lang="en-US" altLang="zh-CN" sz="2000" b="1" u="sng">
                          <a:latin typeface="微软雅黑" panose="020B0503020204020204" pitchFamily="34" charset="-122"/>
                          <a:ea typeface="微软雅黑" panose="020B0503020204020204" pitchFamily="34" charset="-122"/>
                        </a:rPr>
                        <a:t>         </a:t>
                      </a: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a:t>
                      </a:r>
                    </a:p>
                    <a:p>
                      <a:pPr marL="0" lvl="0" indent="0" defTabSz="914400">
                        <a:lnSpc>
                          <a:spcPct val="110000"/>
                        </a:lnSpc>
                        <a:buFontTx/>
                        <a:buNone/>
                        <a:tabLst>
                          <a:tab pos="2400300" algn="l"/>
                        </a:tabLst>
                      </a:pPr>
                      <a:r>
                        <a:rPr lang="en-US" altLang="zh-CN" sz="2000" b="1" smtClean="0">
                          <a:latin typeface="微软雅黑" panose="020B0503020204020204" pitchFamily="34" charset="-122"/>
                          <a:ea typeface="微软雅黑" panose="020B0503020204020204" pitchFamily="34" charset="-122"/>
                        </a:rPr>
                        <a:t>_____________</a:t>
                      </a:r>
                      <a:r>
                        <a:rPr lang="en-US" altLang="zh-CN" sz="2000" b="1" u="sng" smtClean="0">
                          <a:latin typeface="微软雅黑" panose="020B0503020204020204" pitchFamily="34" charset="-122"/>
                          <a:ea typeface="微软雅黑" panose="020B0503020204020204" pitchFamily="34" charset="-122"/>
                        </a:rPr>
                        <a:t>    </a:t>
                      </a:r>
                      <a:r>
                        <a:rPr lang="en-US" altLang="zh-CN" sz="2000" b="1" smtClean="0">
                          <a:latin typeface="微软雅黑" panose="020B0503020204020204" pitchFamily="34" charset="-122"/>
                          <a:ea typeface="微软雅黑" panose="020B0503020204020204" pitchFamily="34" charset="-122"/>
                        </a:rPr>
                        <a:t>_</a:t>
                      </a:r>
                      <a:r>
                        <a:rPr lang="zh-CN" altLang="en-US" sz="2000" b="1" smtClean="0">
                          <a:latin typeface="微软雅黑" panose="020B0503020204020204" pitchFamily="34" charset="-122"/>
                          <a:ea typeface="微软雅黑" panose="020B0503020204020204" pitchFamily="34" charset="-122"/>
                        </a:rPr>
                        <a:t>、福州船政局等</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1047664">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创办民用企业</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just"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以“求富”为旗号，创办</a:t>
                      </a:r>
                      <a:r>
                        <a:rPr lang="en-US" altLang="zh-CN" sz="2000" b="1">
                          <a:latin typeface="微软雅黑" panose="020B0503020204020204" pitchFamily="34" charset="-122"/>
                          <a:ea typeface="微软雅黑" panose="020B0503020204020204" pitchFamily="34" charset="-122"/>
                        </a:rPr>
                        <a:t>___________</a:t>
                      </a:r>
                      <a:r>
                        <a:rPr lang="en-US" altLang="zh-CN" sz="2000" b="1" u="sng">
                          <a:latin typeface="微软雅黑" panose="020B0503020204020204" pitchFamily="34" charset="-122"/>
                          <a:ea typeface="微软雅黑" panose="020B0503020204020204" pitchFamily="34" charset="-122"/>
                        </a:rPr>
                        <a:t>       </a:t>
                      </a: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和开平煤矿、汉阳铁厂等</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57081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筹划近代海防</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初步建成北洋、南洋和福建三支海军</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1047664">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兴办近代教育</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just" defTabSz="914400">
                        <a:lnSpc>
                          <a:spcPct val="110000"/>
                        </a:lnSpc>
                        <a:buFontTx/>
                        <a:buNone/>
                        <a:tabLst>
                          <a:tab pos="2400300" algn="l"/>
                        </a:tabLst>
                      </a:pPr>
                      <a:r>
                        <a:rPr lang="zh-CN" altLang="en-US" sz="2000" b="1">
                          <a:latin typeface="微软雅黑" panose="020B0503020204020204" pitchFamily="34" charset="-122"/>
                          <a:ea typeface="微软雅黑" panose="020B0503020204020204" pitchFamily="34" charset="-122"/>
                        </a:rPr>
                        <a:t>创办</a:t>
                      </a:r>
                      <a:r>
                        <a:rPr lang="en-US" altLang="zh-CN" sz="2000" b="1">
                          <a:latin typeface="微软雅黑" panose="020B0503020204020204" pitchFamily="34" charset="-122"/>
                          <a:ea typeface="微软雅黑" panose="020B0503020204020204" pitchFamily="34" charset="-122"/>
                        </a:rPr>
                        <a:t>___________</a:t>
                      </a:r>
                      <a:r>
                        <a:rPr lang="zh-CN" altLang="en-US" sz="2000" b="1">
                          <a:latin typeface="微软雅黑" panose="020B0503020204020204" pitchFamily="34" charset="-122"/>
                          <a:ea typeface="微软雅黑" panose="020B0503020204020204" pitchFamily="34" charset="-122"/>
                        </a:rPr>
                        <a:t>等一批新式学堂，并选派留学生出国深造</a:t>
                      </a:r>
                      <a:endParaRPr lang="zh-CN" altLang="en-US" sz="2000">
                        <a:latin typeface="微软雅黑" panose="020B0503020204020204" pitchFamily="34" charset="-122"/>
                        <a:ea typeface="微软雅黑" panose="020B0503020204020204" pitchFamily="34" charset="-122"/>
                      </a:endParaRPr>
                    </a:p>
                  </a:txBody>
                  <a:tcPr marL="68584" marR="68584" marT="45716" marB="45716"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9" name="对象 8"/>
          <p:cNvGraphicFramePr>
            <a:graphicFrameLocks/>
          </p:cNvGraphicFramePr>
          <p:nvPr/>
        </p:nvGraphicFramePr>
        <p:xfrm>
          <a:off x="5436096" y="3140968"/>
          <a:ext cx="2024062" cy="433388"/>
        </p:xfrm>
        <a:graphic>
          <a:graphicData uri="http://schemas.openxmlformats.org/presentationml/2006/ole">
            <p:oleObj spid="_x0000_s47108" name="Document" r:id="rId8" imgW="2075253" imgH="436758" progId="">
              <p:embed/>
            </p:oleObj>
          </a:graphicData>
        </a:graphic>
      </p:graphicFrame>
      <p:graphicFrame>
        <p:nvGraphicFramePr>
          <p:cNvPr id="10" name="对象 9"/>
          <p:cNvGraphicFramePr>
            <a:graphicFrameLocks/>
          </p:cNvGraphicFramePr>
          <p:nvPr/>
        </p:nvGraphicFramePr>
        <p:xfrm>
          <a:off x="2481263" y="3678238"/>
          <a:ext cx="2079625" cy="625475"/>
        </p:xfrm>
        <a:graphic>
          <a:graphicData uri="http://schemas.openxmlformats.org/presentationml/2006/ole">
            <p:oleObj spid="_x0000_s47107" r:id="rId9" imgW="2104641" imgH="442456" progId="">
              <p:embed/>
            </p:oleObj>
          </a:graphicData>
        </a:graphic>
      </p:graphicFrame>
      <p:graphicFrame>
        <p:nvGraphicFramePr>
          <p:cNvPr id="11" name="对象 10"/>
          <p:cNvGraphicFramePr>
            <a:graphicFrameLocks/>
          </p:cNvGraphicFramePr>
          <p:nvPr/>
        </p:nvGraphicFramePr>
        <p:xfrm>
          <a:off x="5567363" y="4303713"/>
          <a:ext cx="2025650" cy="536575"/>
        </p:xfrm>
        <a:graphic>
          <a:graphicData uri="http://schemas.openxmlformats.org/presentationml/2006/ole">
            <p:oleObj spid="_x0000_s47106" r:id="rId10" imgW="2075577" imgH="436336" progId="">
              <p:embed/>
            </p:oleObj>
          </a:graphicData>
        </a:graphic>
      </p:graphicFrame>
      <p:graphicFrame>
        <p:nvGraphicFramePr>
          <p:cNvPr id="12" name="对象 11"/>
          <p:cNvGraphicFramePr>
            <a:graphicFrameLocks/>
          </p:cNvGraphicFramePr>
          <p:nvPr/>
        </p:nvGraphicFramePr>
        <p:xfrm>
          <a:off x="2813050" y="6135688"/>
          <a:ext cx="2079625" cy="434975"/>
        </p:xfrm>
        <a:graphic>
          <a:graphicData uri="http://schemas.openxmlformats.org/presentationml/2006/ole">
            <p:oleObj spid="_x0000_s47105" r:id="rId11" imgW="2104641" imgH="442456" progId="">
              <p:embed/>
            </p:oleObj>
          </a:graphicData>
        </a:graphic>
      </p:graphicFrame>
      <p:sp>
        <p:nvSpPr>
          <p:cNvPr id="13" name="矩形 12"/>
          <p:cNvSpPr/>
          <p:nvPr/>
        </p:nvSpPr>
        <p:spPr>
          <a:xfrm>
            <a:off x="0" y="403344"/>
            <a:ext cx="9133840" cy="655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68560" y="476672"/>
            <a:ext cx="4211960" cy="954107"/>
          </a:xfrm>
          <a:prstGeom prst="rect">
            <a:avLst/>
          </a:prstGeom>
          <a:noFill/>
          <a:ln w="9525">
            <a:noFill/>
          </a:ln>
        </p:spPr>
        <p:txBody>
          <a:bodyPr wrap="square">
            <a:spAutoFit/>
          </a:bodyPr>
          <a:lstStyle/>
          <a:p>
            <a:pPr indent="612140" algn="l"/>
            <a:r>
              <a:rPr lang="en-US" altLang="zh-CN" sz="2800" b="1" dirty="0" smtClean="0">
                <a:solidFill>
                  <a:schemeClr val="tx1"/>
                </a:solidFill>
                <a:ea typeface="黑体" panose="02010609060101010101" pitchFamily="49" charset="-122"/>
              </a:rPr>
              <a:t>4</a:t>
            </a:r>
            <a:r>
              <a:rPr lang="zh-CN" altLang="en-US" sz="2800" b="1" dirty="0" smtClean="0">
                <a:solidFill>
                  <a:schemeClr val="tx1"/>
                </a:solidFill>
                <a:ea typeface="黑体" panose="02010609060101010101" pitchFamily="49" charset="-122"/>
              </a:rPr>
              <a:t>、</a:t>
            </a:r>
            <a:r>
              <a:rPr lang="zh-CN" sz="2800" b="1" dirty="0" smtClean="0">
                <a:solidFill>
                  <a:schemeClr val="tx1"/>
                </a:solidFill>
                <a:ea typeface="黑体" panose="02010609060101010101" pitchFamily="49" charset="-122"/>
              </a:rPr>
              <a:t>洋</a:t>
            </a:r>
            <a:r>
              <a:rPr lang="zh-CN" sz="2800" b="1" dirty="0">
                <a:solidFill>
                  <a:schemeClr val="tx1"/>
                </a:solidFill>
                <a:ea typeface="黑体" panose="02010609060101010101" pitchFamily="49" charset="-122"/>
              </a:rPr>
              <a:t>务企业的创办形</a:t>
            </a:r>
            <a:r>
              <a:rPr lang="zh-CN" sz="2800" b="1" dirty="0" smtClean="0">
                <a:solidFill>
                  <a:schemeClr val="tx1"/>
                </a:solidFill>
                <a:ea typeface="黑体" panose="02010609060101010101" pitchFamily="49" charset="-122"/>
              </a:rPr>
              <a:t>式</a:t>
            </a:r>
            <a:endParaRPr lang="zh-CN" sz="2800" b="1" dirty="0">
              <a:solidFill>
                <a:schemeClr val="tx1"/>
              </a:solidFill>
              <a:ea typeface="楷体" panose="02010609060101010101" charset="-122"/>
            </a:endParaRPr>
          </a:p>
        </p:txBody>
      </p:sp>
      <p:sp>
        <p:nvSpPr>
          <p:cNvPr id="15" name="矩形 14"/>
          <p:cNvSpPr/>
          <p:nvPr/>
        </p:nvSpPr>
        <p:spPr>
          <a:xfrm>
            <a:off x="72008" y="5243716"/>
            <a:ext cx="8964488" cy="1569660"/>
          </a:xfrm>
          <a:prstGeom prst="rect">
            <a:avLst/>
          </a:prstGeom>
        </p:spPr>
        <p:txBody>
          <a:bodyPr wrap="square">
            <a:spAutoFit/>
          </a:bodyPr>
          <a:lstStyle/>
          <a:p>
            <a:r>
              <a:rPr lang="en-US" altLang="zh-CN" sz="2400" b="1" dirty="0" smtClean="0">
                <a:latin typeface="黑体" pitchFamily="49" charset="-122"/>
                <a:ea typeface="黑体" pitchFamily="49" charset="-122"/>
              </a:rPr>
              <a:t>(</a:t>
            </a:r>
            <a:r>
              <a:rPr lang="en-US" altLang="zh-CN" sz="2400" b="1" dirty="0">
                <a:latin typeface="黑体" pitchFamily="49" charset="-122"/>
                <a:ea typeface="黑体" pitchFamily="49" charset="-122"/>
              </a:rPr>
              <a:t>1)</a:t>
            </a:r>
            <a:r>
              <a:rPr lang="zh-CN" altLang="zh-CN" sz="2400" b="1" dirty="0">
                <a:latin typeface="黑体" pitchFamily="49" charset="-122"/>
                <a:ea typeface="黑体" pitchFamily="49" charset="-122"/>
              </a:rPr>
              <a:t>经历了由重工业到轻工业，由军需到民用，由国营到民营的发展过程</a:t>
            </a:r>
            <a:r>
              <a:rPr lang="zh-CN" altLang="zh-CN" sz="2400" b="1" dirty="0" smtClean="0">
                <a:latin typeface="黑体" pitchFamily="49" charset="-122"/>
                <a:ea typeface="黑体" pitchFamily="49" charset="-122"/>
              </a:rPr>
              <a:t>。</a:t>
            </a:r>
            <a:r>
              <a:rPr lang="en-US" altLang="zh-CN" sz="2400" b="1" dirty="0" smtClean="0">
                <a:latin typeface="黑体" pitchFamily="49" charset="-122"/>
                <a:ea typeface="黑体" pitchFamily="49" charset="-122"/>
              </a:rPr>
              <a:t>(2)</a:t>
            </a:r>
            <a:r>
              <a:rPr lang="zh-CN" altLang="zh-CN" sz="2400" b="1" dirty="0" smtClean="0">
                <a:latin typeface="黑体" pitchFamily="49" charset="-122"/>
                <a:ea typeface="黑体" pitchFamily="49" charset="-122"/>
              </a:rPr>
              <a:t>投资形式也由官办、官督商办到商办，经历了从一元到多元的转变。</a:t>
            </a:r>
            <a:r>
              <a:rPr lang="en-US" altLang="zh-CN" sz="2400" b="1" dirty="0" smtClean="0">
                <a:latin typeface="黑体" pitchFamily="49" charset="-122"/>
                <a:ea typeface="黑体" pitchFamily="49" charset="-122"/>
              </a:rPr>
              <a:t>(3)</a:t>
            </a:r>
            <a:r>
              <a:rPr lang="zh-CN" altLang="zh-CN" sz="2400" b="1" dirty="0" smtClean="0">
                <a:latin typeface="黑体" pitchFamily="49" charset="-122"/>
                <a:ea typeface="黑体" pitchFamily="49" charset="-122"/>
              </a:rPr>
              <a:t>由经济领域逐渐向文化和教育领域渗透，教育近代化启动。但政治体制近代化尚未提上日程。</a:t>
            </a:r>
            <a:endParaRPr lang="zh-CN" altLang="zh-CN" sz="2400" b="1" dirty="0">
              <a:latin typeface="黑体" pitchFamily="49" charset="-122"/>
              <a:ea typeface="黑体" pitchFamily="49" charset="-122"/>
            </a:endParaRPr>
          </a:p>
        </p:txBody>
      </p:sp>
      <p:sp>
        <p:nvSpPr>
          <p:cNvPr id="16" name="矩形 15"/>
          <p:cNvSpPr/>
          <p:nvPr/>
        </p:nvSpPr>
        <p:spPr>
          <a:xfrm>
            <a:off x="0" y="1124744"/>
            <a:ext cx="9144000" cy="3416320"/>
          </a:xfrm>
          <a:prstGeom prst="rect">
            <a:avLst/>
          </a:prstGeom>
        </p:spPr>
        <p:txBody>
          <a:bodyPr wrap="square">
            <a:spAutoFit/>
          </a:bodyPr>
          <a:lstStyle/>
          <a:p>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清政府开办的洋务企业主要有</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官办、官督商办和官商合办</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三种形式。这里“官”特指政府；而“商”则指私人，包括民间商人，也包括官僚投资者。官办企业有军用也有民用，主要在早期，以军用企业为主</a:t>
            </a:r>
            <a:r>
              <a:rPr lang="en-US"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经费都是来自清政府的财政收入</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，产品主要供官府</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不进入市场流通</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；官办企业具有浓厚的</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封建性</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，是封建政府的地方</a:t>
            </a:r>
            <a:r>
              <a:rPr lang="zh-CN" alt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生产衙门。</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鉴于官办企业的弊端，洋务派后期，特别是在创办</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民用工业</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时，投资大多采取</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官督商办和官商合办</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形式，产品主要作为</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商品投放市场，</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管理上采取</a:t>
            </a:r>
            <a:r>
              <a:rPr lang="zh-CN" altLang="zh-CN" sz="2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劳动雇佣制</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，所以其本质上属于带有封建因素的</a:t>
            </a:r>
            <a:r>
              <a:rPr lang="zh-CN" altLang="zh-CN" sz="2400" b="1" dirty="0" smtClean="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资本主义性质的企业。</a:t>
            </a: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nvSpPr>
        <p:spPr>
          <a:xfrm>
            <a:off x="251520" y="4653136"/>
            <a:ext cx="2890535" cy="523220"/>
          </a:xfrm>
          <a:prstGeom prst="rect">
            <a:avLst/>
          </a:prstGeom>
        </p:spPr>
        <p:txBody>
          <a:bodyPr wrap="none">
            <a:spAutoFit/>
          </a:bodyPr>
          <a:lstStyle/>
          <a:p>
            <a:r>
              <a:rPr lang="en-US" altLang="zh-CN" sz="2800" b="1" dirty="0" smtClean="0">
                <a:latin typeface="黑体" pitchFamily="49" charset="-122"/>
                <a:ea typeface="黑体" pitchFamily="49" charset="-122"/>
              </a:rPr>
              <a:t>5</a:t>
            </a:r>
            <a:r>
              <a:rPr lang="zh-CN" altLang="en-US" sz="2800" b="1" dirty="0" smtClean="0">
                <a:latin typeface="黑体" pitchFamily="49" charset="-122"/>
                <a:ea typeface="黑体" pitchFamily="49" charset="-122"/>
              </a:rPr>
              <a:t>、洋务运动</a:t>
            </a:r>
            <a:r>
              <a:rPr lang="zh-CN" altLang="zh-CN" sz="2800" b="1" dirty="0" smtClean="0">
                <a:latin typeface="黑体" pitchFamily="49" charset="-122"/>
                <a:ea typeface="黑体" pitchFamily="49" charset="-122"/>
              </a:rPr>
              <a:t>特点</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diamond(in)">
                                      <p:cBhvr>
                                        <p:cTn id="63" dur="2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blinds(horizontal)">
                                      <p:cBhvr>
                                        <p:cTn id="68" dur="500"/>
                                        <p:tgtEl>
                                          <p:spTgt spid="100"/>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linds(horizontal)">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linds(horizontal)">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00"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8"/>
          <p:cNvSpPr txBox="1">
            <a:spLocks noChangeArrowheads="1"/>
          </p:cNvSpPr>
          <p:nvPr/>
        </p:nvSpPr>
        <p:spPr bwMode="auto">
          <a:xfrm>
            <a:off x="1191" y="228600"/>
            <a:ext cx="3419475" cy="704850"/>
          </a:xfrm>
          <a:prstGeom prst="rect">
            <a:avLst/>
          </a:prstGeom>
          <a:solidFill>
            <a:srgbClr val="FFFF00"/>
          </a:solidFill>
          <a:ln w="38100" cap="rnd">
            <a:solidFill>
              <a:srgbClr val="FF0000"/>
            </a:solidFill>
            <a:prstDash val="sysDot"/>
            <a:miter lim="800000"/>
          </a:ln>
        </p:spPr>
        <p:txBody>
          <a:bodyPr lIns="91391" tIns="45696" rIns="91391" bIns="45696">
            <a:spAutoFit/>
          </a:bodyPr>
          <a:lstStyle/>
          <a:p>
            <a:pPr algn="ctr">
              <a:spcBef>
                <a:spcPct val="50000"/>
              </a:spcBef>
            </a:pPr>
            <a:r>
              <a:rPr lang="zh-CN" altLang="en-US" sz="4000">
                <a:solidFill>
                  <a:srgbClr val="FF0000"/>
                </a:solidFill>
                <a:latin typeface="Arial" panose="020B0604020202020204" pitchFamily="34" charset="0"/>
                <a:ea typeface="黑体" panose="02010609060101010101" pitchFamily="49" charset="-122"/>
              </a:rPr>
              <a:t>时空观念</a:t>
            </a:r>
          </a:p>
        </p:txBody>
      </p:sp>
      <p:sp>
        <p:nvSpPr>
          <p:cNvPr id="13314" name="直接连接符 2206723"/>
          <p:cNvSpPr>
            <a:spLocks noChangeShapeType="1"/>
          </p:cNvSpPr>
          <p:nvPr/>
        </p:nvSpPr>
        <p:spPr bwMode="auto">
          <a:xfrm>
            <a:off x="180340" y="1772285"/>
            <a:ext cx="8712835" cy="635"/>
          </a:xfrm>
          <a:prstGeom prst="line">
            <a:avLst/>
          </a:prstGeom>
          <a:noFill/>
          <a:ln w="76200">
            <a:solidFill>
              <a:schemeClr val="folHlink"/>
            </a:solidFill>
            <a:round/>
            <a:tailEnd type="triangle" w="med" len="med"/>
          </a:ln>
          <a:extLst>
            <a:ext uri="{909E8E84-426E-40DD-AFC4-6F175D3DCCD1}">
              <a14:hiddenFill xmlns="" xmlns:a14="http://schemas.microsoft.com/office/drawing/2010/main">
                <a:noFill/>
              </a14:hiddenFill>
            </a:ext>
          </a:extLst>
        </p:spPr>
        <p:txBody>
          <a:bodyPr/>
          <a:lstStyle/>
          <a:p>
            <a:endParaRPr lang="zh-CN" altLang="en-US"/>
          </a:p>
        </p:txBody>
      </p:sp>
      <p:sp>
        <p:nvSpPr>
          <p:cNvPr id="13315" name="直接连接符 2206724"/>
          <p:cNvSpPr>
            <a:spLocks noChangeShapeType="1"/>
          </p:cNvSpPr>
          <p:nvPr/>
        </p:nvSpPr>
        <p:spPr bwMode="auto">
          <a:xfrm flipH="1">
            <a:off x="719138" y="1628776"/>
            <a:ext cx="0" cy="144463"/>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16" name="直接连接符 2206725"/>
          <p:cNvSpPr>
            <a:spLocks noChangeShapeType="1"/>
          </p:cNvSpPr>
          <p:nvPr/>
        </p:nvSpPr>
        <p:spPr bwMode="auto">
          <a:xfrm flipH="1">
            <a:off x="7848600" y="1628776"/>
            <a:ext cx="0" cy="144463"/>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17" name="文本框 2206726"/>
          <p:cNvSpPr txBox="1">
            <a:spLocks noChangeArrowheads="1"/>
          </p:cNvSpPr>
          <p:nvPr/>
        </p:nvSpPr>
        <p:spPr bwMode="auto">
          <a:xfrm>
            <a:off x="286941" y="1773238"/>
            <a:ext cx="107989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800">
                <a:latin typeface="Times New Roman" panose="02020603050405020304" pitchFamily="18" charset="0"/>
              </a:rPr>
              <a:t>1840</a:t>
            </a:r>
          </a:p>
        </p:txBody>
      </p:sp>
      <p:grpSp>
        <p:nvGrpSpPr>
          <p:cNvPr id="2206728" name="组合 2206727"/>
          <p:cNvGrpSpPr/>
          <p:nvPr/>
        </p:nvGrpSpPr>
        <p:grpSpPr>
          <a:xfrm>
            <a:off x="4175523" y="1628776"/>
            <a:ext cx="1007269" cy="663575"/>
            <a:chOff x="0" y="0"/>
            <a:chExt cx="1588" cy="1045"/>
          </a:xfrm>
        </p:grpSpPr>
        <p:sp>
          <p:nvSpPr>
            <p:cNvPr id="13319" name="直接连接符 2206728"/>
            <p:cNvSpPr>
              <a:spLocks noChangeShapeType="1"/>
            </p:cNvSpPr>
            <p:nvPr/>
          </p:nvSpPr>
          <p:spPr bwMode="auto">
            <a:xfrm flipH="1">
              <a:off x="683" y="0"/>
              <a:ext cx="0" cy="227"/>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20" name="文本框 2206729"/>
            <p:cNvSpPr txBox="1">
              <a:spLocks noChangeArrowheads="1"/>
            </p:cNvSpPr>
            <p:nvPr/>
          </p:nvSpPr>
          <p:spPr bwMode="auto">
            <a:xfrm>
              <a:off x="0" y="227"/>
              <a:ext cx="1588" cy="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800">
                  <a:latin typeface="Times New Roman" panose="02020603050405020304" pitchFamily="18" charset="0"/>
                </a:rPr>
                <a:t>1919</a:t>
              </a:r>
            </a:p>
          </p:txBody>
        </p:sp>
      </p:grpSp>
      <p:sp>
        <p:nvSpPr>
          <p:cNvPr id="13321" name="文本框 2206730"/>
          <p:cNvSpPr txBox="1">
            <a:spLocks noChangeArrowheads="1"/>
          </p:cNvSpPr>
          <p:nvPr/>
        </p:nvSpPr>
        <p:spPr bwMode="auto">
          <a:xfrm>
            <a:off x="7416403" y="1773238"/>
            <a:ext cx="108108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800">
                <a:latin typeface="Times New Roman" panose="02020603050405020304" pitchFamily="18" charset="0"/>
              </a:rPr>
              <a:t>1949</a:t>
            </a:r>
          </a:p>
        </p:txBody>
      </p:sp>
      <p:grpSp>
        <p:nvGrpSpPr>
          <p:cNvPr id="2206732" name="组合 2206731"/>
          <p:cNvGrpSpPr/>
          <p:nvPr/>
        </p:nvGrpSpPr>
        <p:grpSpPr>
          <a:xfrm>
            <a:off x="684610" y="2133601"/>
            <a:ext cx="7200900" cy="1008063"/>
            <a:chOff x="0" y="0"/>
            <a:chExt cx="11341" cy="1588"/>
          </a:xfrm>
        </p:grpSpPr>
        <p:sp>
          <p:nvSpPr>
            <p:cNvPr id="13323" name="直接连接符 2206732"/>
            <p:cNvSpPr>
              <a:spLocks noChangeShapeType="1"/>
            </p:cNvSpPr>
            <p:nvPr/>
          </p:nvSpPr>
          <p:spPr bwMode="auto">
            <a:xfrm>
              <a:off x="0" y="0"/>
              <a:ext cx="1" cy="1588"/>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24" name="直接连接符 2206733"/>
            <p:cNvSpPr>
              <a:spLocks noChangeShapeType="1"/>
            </p:cNvSpPr>
            <p:nvPr/>
          </p:nvSpPr>
          <p:spPr bwMode="auto">
            <a:xfrm>
              <a:off x="11340" y="1"/>
              <a:ext cx="1" cy="1474"/>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25" name="直接连接符 2206734"/>
            <p:cNvSpPr>
              <a:spLocks noChangeShapeType="1"/>
            </p:cNvSpPr>
            <p:nvPr/>
          </p:nvSpPr>
          <p:spPr bwMode="auto">
            <a:xfrm>
              <a:off x="6123" y="3"/>
              <a:ext cx="1" cy="1473"/>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26" name="文本框 2206735"/>
            <p:cNvSpPr txBox="1">
              <a:spLocks noChangeArrowheads="1"/>
            </p:cNvSpPr>
            <p:nvPr/>
          </p:nvSpPr>
          <p:spPr bwMode="auto">
            <a:xfrm>
              <a:off x="228" y="454"/>
              <a:ext cx="4648" cy="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zh-CN" altLang="en-US" sz="2400" b="1">
                  <a:solidFill>
                    <a:srgbClr val="CC0000"/>
                  </a:solidFill>
                  <a:latin typeface="Arial" panose="020B0604020202020204" pitchFamily="34" charset="0"/>
                  <a:ea typeface="微软雅黑" panose="020B0503020204020204" pitchFamily="34" charset="-122"/>
                </a:rPr>
                <a:t>旧</a:t>
              </a:r>
              <a:r>
                <a:rPr lang="zh-CN" altLang="en-US" sz="2400" b="1">
                  <a:latin typeface="Arial" panose="020B0604020202020204" pitchFamily="34" charset="0"/>
                  <a:ea typeface="微软雅黑" panose="020B0503020204020204" pitchFamily="34" charset="-122"/>
                </a:rPr>
                <a:t>民主主义革命时期</a:t>
              </a:r>
            </a:p>
          </p:txBody>
        </p:sp>
        <p:sp>
          <p:nvSpPr>
            <p:cNvPr id="13327" name="文本框 2206736"/>
            <p:cNvSpPr txBox="1">
              <a:spLocks noChangeArrowheads="1"/>
            </p:cNvSpPr>
            <p:nvPr/>
          </p:nvSpPr>
          <p:spPr bwMode="auto">
            <a:xfrm>
              <a:off x="6463" y="341"/>
              <a:ext cx="4650" cy="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zh-CN" altLang="en-US" sz="2400" b="1">
                  <a:solidFill>
                    <a:srgbClr val="CC0000"/>
                  </a:solidFill>
                  <a:latin typeface="Arial" panose="020B0604020202020204" pitchFamily="34" charset="0"/>
                  <a:ea typeface="微软雅黑" panose="020B0503020204020204" pitchFamily="34" charset="-122"/>
                </a:rPr>
                <a:t>新</a:t>
              </a:r>
              <a:r>
                <a:rPr lang="zh-CN" altLang="en-US" sz="2400" b="1">
                  <a:latin typeface="Arial" panose="020B0604020202020204" pitchFamily="34" charset="0"/>
                  <a:ea typeface="微软雅黑" panose="020B0503020204020204" pitchFamily="34" charset="-122"/>
                </a:rPr>
                <a:t>民主主义革命时期</a:t>
              </a:r>
            </a:p>
          </p:txBody>
        </p:sp>
      </p:grpSp>
      <p:grpSp>
        <p:nvGrpSpPr>
          <p:cNvPr id="2206738" name="组合 2206737"/>
          <p:cNvGrpSpPr/>
          <p:nvPr/>
        </p:nvGrpSpPr>
        <p:grpSpPr>
          <a:xfrm>
            <a:off x="3348038" y="1628775"/>
            <a:ext cx="1242458" cy="667066"/>
            <a:chOff x="0" y="0"/>
            <a:chExt cx="1955" cy="1051"/>
          </a:xfrm>
        </p:grpSpPr>
        <p:sp>
          <p:nvSpPr>
            <p:cNvPr id="13329" name="文本框 2206738"/>
            <p:cNvSpPr txBox="1">
              <a:spLocks noChangeArrowheads="1"/>
            </p:cNvSpPr>
            <p:nvPr/>
          </p:nvSpPr>
          <p:spPr bwMode="auto">
            <a:xfrm flipH="1">
              <a:off x="0" y="227"/>
              <a:ext cx="1955" cy="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800">
                  <a:latin typeface="Times New Roman" panose="02020603050405020304" pitchFamily="18" charset="0"/>
                </a:rPr>
                <a:t>191</a:t>
              </a:r>
              <a:r>
                <a:rPr lang="zh-CN" altLang="en-US" sz="2800">
                  <a:latin typeface="Times New Roman" panose="02020603050405020304" pitchFamily="18" charset="0"/>
                </a:rPr>
                <a:t>2</a:t>
              </a:r>
            </a:p>
          </p:txBody>
        </p:sp>
        <p:sp>
          <p:nvSpPr>
            <p:cNvPr id="13330" name="直接连接符 2206739"/>
            <p:cNvSpPr>
              <a:spLocks noChangeShapeType="1"/>
            </p:cNvSpPr>
            <p:nvPr/>
          </p:nvSpPr>
          <p:spPr bwMode="auto">
            <a:xfrm flipH="1">
              <a:off x="907" y="0"/>
              <a:ext cx="0" cy="270"/>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grpSp>
      <p:grpSp>
        <p:nvGrpSpPr>
          <p:cNvPr id="2206741" name="组合 2206740"/>
          <p:cNvGrpSpPr/>
          <p:nvPr/>
        </p:nvGrpSpPr>
        <p:grpSpPr>
          <a:xfrm>
            <a:off x="5653088" y="1628775"/>
            <a:ext cx="1239441" cy="661988"/>
            <a:chOff x="0" y="0"/>
            <a:chExt cx="1954" cy="1042"/>
          </a:xfrm>
        </p:grpSpPr>
        <p:sp>
          <p:nvSpPr>
            <p:cNvPr id="13332" name="直接连接符 2206741"/>
            <p:cNvSpPr>
              <a:spLocks noChangeShapeType="1"/>
            </p:cNvSpPr>
            <p:nvPr/>
          </p:nvSpPr>
          <p:spPr bwMode="auto">
            <a:xfrm flipH="1">
              <a:off x="680" y="0"/>
              <a:ext cx="0" cy="270"/>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33" name="文本框 2206742"/>
            <p:cNvSpPr txBox="1">
              <a:spLocks noChangeArrowheads="1"/>
            </p:cNvSpPr>
            <p:nvPr/>
          </p:nvSpPr>
          <p:spPr bwMode="auto">
            <a:xfrm flipH="1">
              <a:off x="0" y="226"/>
              <a:ext cx="1955"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pPr>
                <a:spcBef>
                  <a:spcPct val="50000"/>
                </a:spcBef>
              </a:pPr>
              <a:r>
                <a:rPr lang="en-US" altLang="zh-CN" sz="2800">
                  <a:latin typeface="Times New Roman" panose="02020603050405020304" pitchFamily="18" charset="0"/>
                </a:rPr>
                <a:t>19</a:t>
              </a:r>
              <a:r>
                <a:rPr lang="zh-CN" altLang="en-US" sz="2800">
                  <a:latin typeface="Times New Roman" panose="02020603050405020304" pitchFamily="18" charset="0"/>
                </a:rPr>
                <a:t>27</a:t>
              </a:r>
            </a:p>
          </p:txBody>
        </p:sp>
      </p:grpSp>
      <p:grpSp>
        <p:nvGrpSpPr>
          <p:cNvPr id="2206744" name="组合 2206743"/>
          <p:cNvGrpSpPr/>
          <p:nvPr/>
        </p:nvGrpSpPr>
        <p:grpSpPr>
          <a:xfrm>
            <a:off x="684610" y="2206625"/>
            <a:ext cx="7200900" cy="2230438"/>
            <a:chOff x="0" y="0"/>
            <a:chExt cx="11341" cy="3515"/>
          </a:xfrm>
        </p:grpSpPr>
        <p:sp>
          <p:nvSpPr>
            <p:cNvPr id="13335" name="直接连接符 2206744"/>
            <p:cNvSpPr>
              <a:spLocks noChangeShapeType="1"/>
            </p:cNvSpPr>
            <p:nvPr/>
          </p:nvSpPr>
          <p:spPr bwMode="auto">
            <a:xfrm>
              <a:off x="5103" y="0"/>
              <a:ext cx="1" cy="3515"/>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36" name="直接连接符 2206745"/>
            <p:cNvSpPr>
              <a:spLocks noChangeShapeType="1"/>
            </p:cNvSpPr>
            <p:nvPr/>
          </p:nvSpPr>
          <p:spPr bwMode="auto">
            <a:xfrm>
              <a:off x="0" y="1474"/>
              <a:ext cx="1" cy="2041"/>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37" name="直接连接符 2206746"/>
            <p:cNvSpPr>
              <a:spLocks noChangeShapeType="1"/>
            </p:cNvSpPr>
            <p:nvPr/>
          </p:nvSpPr>
          <p:spPr bwMode="auto">
            <a:xfrm>
              <a:off x="11340" y="1246"/>
              <a:ext cx="1" cy="2041"/>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38" name="文本框 2206747"/>
            <p:cNvSpPr txBox="1">
              <a:spLocks noChangeArrowheads="1"/>
            </p:cNvSpPr>
            <p:nvPr/>
          </p:nvSpPr>
          <p:spPr bwMode="auto">
            <a:xfrm>
              <a:off x="1248" y="2267"/>
              <a:ext cx="2932" cy="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3200">
                  <a:latin typeface="Arial" panose="020B0604020202020204" pitchFamily="34" charset="0"/>
                  <a:ea typeface="黑体" panose="02010609060101010101" pitchFamily="49" charset="-122"/>
                </a:rPr>
                <a:t>晚清时期</a:t>
              </a:r>
            </a:p>
          </p:txBody>
        </p:sp>
        <p:sp>
          <p:nvSpPr>
            <p:cNvPr id="13339" name="文本框 2206748"/>
            <p:cNvSpPr txBox="1">
              <a:spLocks noChangeArrowheads="1"/>
            </p:cNvSpPr>
            <p:nvPr/>
          </p:nvSpPr>
          <p:spPr bwMode="auto">
            <a:xfrm>
              <a:off x="6968" y="2386"/>
              <a:ext cx="3413" cy="1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3600">
                  <a:latin typeface="Arial" panose="020B0604020202020204" pitchFamily="34" charset="0"/>
                  <a:ea typeface="黑体" panose="02010609060101010101" pitchFamily="49" charset="-122"/>
                </a:rPr>
                <a:t>民国时期</a:t>
              </a:r>
            </a:p>
          </p:txBody>
        </p:sp>
      </p:grpSp>
      <p:grpSp>
        <p:nvGrpSpPr>
          <p:cNvPr id="2206750" name="组合 2206749"/>
          <p:cNvGrpSpPr/>
          <p:nvPr/>
        </p:nvGrpSpPr>
        <p:grpSpPr>
          <a:xfrm>
            <a:off x="684610" y="2114550"/>
            <a:ext cx="7198519" cy="4043363"/>
            <a:chOff x="0" y="0"/>
            <a:chExt cx="11340" cy="5698"/>
          </a:xfrm>
        </p:grpSpPr>
        <p:sp>
          <p:nvSpPr>
            <p:cNvPr id="13341" name="直接连接符 2206750"/>
            <p:cNvSpPr>
              <a:spLocks noChangeShapeType="1"/>
            </p:cNvSpPr>
            <p:nvPr/>
          </p:nvSpPr>
          <p:spPr bwMode="auto">
            <a:xfrm>
              <a:off x="8553" y="0"/>
              <a:ext cx="66" cy="5472"/>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42" name="直接连接符 2206751"/>
            <p:cNvSpPr>
              <a:spLocks noChangeShapeType="1"/>
            </p:cNvSpPr>
            <p:nvPr/>
          </p:nvSpPr>
          <p:spPr bwMode="auto">
            <a:xfrm>
              <a:off x="0" y="3657"/>
              <a:ext cx="1" cy="2041"/>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43" name="直接连接符 2206752"/>
            <p:cNvSpPr>
              <a:spLocks noChangeShapeType="1"/>
            </p:cNvSpPr>
            <p:nvPr/>
          </p:nvSpPr>
          <p:spPr bwMode="auto">
            <a:xfrm>
              <a:off x="5103" y="3544"/>
              <a:ext cx="1" cy="2041"/>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44" name="直接连接符 2206753"/>
            <p:cNvSpPr>
              <a:spLocks noChangeShapeType="1"/>
            </p:cNvSpPr>
            <p:nvPr/>
          </p:nvSpPr>
          <p:spPr bwMode="auto">
            <a:xfrm>
              <a:off x="11335" y="3330"/>
              <a:ext cx="1" cy="2041"/>
            </a:xfrm>
            <a:prstGeom prst="line">
              <a:avLst/>
            </a:prstGeom>
            <a:noFill/>
            <a:ln w="76200">
              <a:solidFill>
                <a:schemeClr val="folHlink"/>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345" name="文本框 2206754"/>
            <p:cNvSpPr txBox="1">
              <a:spLocks noChangeArrowheads="1"/>
            </p:cNvSpPr>
            <p:nvPr/>
          </p:nvSpPr>
          <p:spPr bwMode="auto">
            <a:xfrm>
              <a:off x="1043" y="4687"/>
              <a:ext cx="3267" cy="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2800" b="1">
                  <a:solidFill>
                    <a:srgbClr val="0000FF"/>
                  </a:solidFill>
                  <a:latin typeface="Arial" panose="020B0604020202020204" pitchFamily="34" charset="0"/>
                  <a:ea typeface="宋体" panose="02010600030101010101" pitchFamily="2" charset="-122"/>
                </a:rPr>
                <a:t>清政府时期</a:t>
              </a:r>
            </a:p>
          </p:txBody>
        </p:sp>
        <p:sp>
          <p:nvSpPr>
            <p:cNvPr id="13346" name="文本框 2206755"/>
            <p:cNvSpPr txBox="1">
              <a:spLocks noChangeArrowheads="1"/>
            </p:cNvSpPr>
            <p:nvPr/>
          </p:nvSpPr>
          <p:spPr bwMode="auto">
            <a:xfrm>
              <a:off x="5332" y="4678"/>
              <a:ext cx="3265" cy="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2400" b="1">
                  <a:solidFill>
                    <a:srgbClr val="0000FF"/>
                  </a:solidFill>
                  <a:latin typeface="Arial" panose="020B0604020202020204" pitchFamily="34" charset="0"/>
                  <a:ea typeface="宋体" panose="02010600030101010101" pitchFamily="2" charset="-122"/>
                </a:rPr>
                <a:t>北洋政府时期</a:t>
              </a:r>
            </a:p>
          </p:txBody>
        </p:sp>
        <p:sp>
          <p:nvSpPr>
            <p:cNvPr id="13347" name="文本框 2206756"/>
            <p:cNvSpPr txBox="1">
              <a:spLocks noChangeArrowheads="1"/>
            </p:cNvSpPr>
            <p:nvPr/>
          </p:nvSpPr>
          <p:spPr bwMode="auto">
            <a:xfrm>
              <a:off x="8618" y="4678"/>
              <a:ext cx="2722"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6" rIns="91391" bIns="45696">
              <a:spAutoFit/>
            </a:bodyPr>
            <a:lstStyle/>
            <a:p>
              <a:r>
                <a:rPr lang="zh-CN" altLang="en-US" sz="2000" b="1">
                  <a:solidFill>
                    <a:srgbClr val="0000FF"/>
                  </a:solidFill>
                  <a:latin typeface="Arial" panose="020B0604020202020204" pitchFamily="34" charset="0"/>
                  <a:ea typeface="宋体" panose="02010600030101010101" pitchFamily="2" charset="-122"/>
                </a:rPr>
                <a:t>南京国民政府</a:t>
              </a:r>
            </a:p>
          </p:txBody>
        </p:sp>
      </p:grpSp>
      <p:sp>
        <p:nvSpPr>
          <p:cNvPr id="2" name="灯片编号占位符 1"/>
          <p:cNvSpPr>
            <a:spLocks noGrp="1"/>
          </p:cNvSpPr>
          <p:nvPr/>
        </p:nvSpPr>
        <p:spPr>
          <a:xfrm>
            <a:off x="6657975" y="6315076"/>
            <a:ext cx="2025254" cy="315913"/>
          </a:xfrm>
          <a:prstGeom prst="rect">
            <a:avLst/>
          </a:prstGeom>
        </p:spPr>
        <p:txBody>
          <a:bodyPr anchor="ctr">
            <a:normAutofit/>
          </a:bodyPr>
          <a:lstStyle/>
          <a:p>
            <a:pPr algn="r"/>
            <a:fld id="{75026BE5-F914-4EF4-9ED4-12A95370B02F}" type="slidenum">
              <a:rPr lang="zh-CN" altLang="en-US" sz="1000">
                <a:solidFill>
                  <a:srgbClr val="898989"/>
                </a:solidFill>
                <a:latin typeface="Arial" panose="020B0604020202020204" pitchFamily="34" charset="0"/>
                <a:ea typeface="微软雅黑" panose="020B0503020204020204" pitchFamily="34" charset="-122"/>
              </a:rPr>
              <a:pPr algn="r"/>
              <a:t>3</a:t>
            </a:fld>
            <a:endParaRPr lang="zh-CN" altLang="en-US" sz="1000">
              <a:solidFill>
                <a:srgbClr val="898989"/>
              </a:solidFill>
              <a:latin typeface="Arial" panose="020B0604020202020204" pitchFamily="34" charset="0"/>
              <a:ea typeface="微软雅黑" panose="020B0503020204020204" pitchFamily="34" charset="-122"/>
            </a:endParaRPr>
          </a:p>
        </p:txBody>
      </p:sp>
      <p:pic>
        <p:nvPicPr>
          <p:cNvPr id="1025" name="Picture 1" descr="E:\2018 源文件！！\二轮\历史  通史版\新建文件夹 (2) - 副本\A9通.T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340" y="1022350"/>
            <a:ext cx="8784590" cy="569214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06728"/>
                                        </p:tgtEl>
                                        <p:attrNameLst>
                                          <p:attrName>style.visibility</p:attrName>
                                        </p:attrNameLst>
                                      </p:cBhvr>
                                      <p:to>
                                        <p:strVal val="visible"/>
                                      </p:to>
                                    </p:set>
                                    <p:animEffect transition="in" filter="wipe(up)">
                                      <p:cBhvr>
                                        <p:cTn id="7" dur="500"/>
                                        <p:tgtEl>
                                          <p:spTgt spid="22067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06732"/>
                                        </p:tgtEl>
                                        <p:attrNameLst>
                                          <p:attrName>style.visibility</p:attrName>
                                        </p:attrNameLst>
                                      </p:cBhvr>
                                      <p:to>
                                        <p:strVal val="visible"/>
                                      </p:to>
                                    </p:set>
                                    <p:animEffect transition="in" filter="wipe(up)">
                                      <p:cBhvr>
                                        <p:cTn id="12" dur="500"/>
                                        <p:tgtEl>
                                          <p:spTgt spid="22067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06738"/>
                                        </p:tgtEl>
                                        <p:attrNameLst>
                                          <p:attrName>style.visibility</p:attrName>
                                        </p:attrNameLst>
                                      </p:cBhvr>
                                      <p:to>
                                        <p:strVal val="visible"/>
                                      </p:to>
                                    </p:set>
                                    <p:animEffect transition="in" filter="wipe(up)">
                                      <p:cBhvr>
                                        <p:cTn id="17" dur="500"/>
                                        <p:tgtEl>
                                          <p:spTgt spid="22067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06744"/>
                                        </p:tgtEl>
                                        <p:attrNameLst>
                                          <p:attrName>style.visibility</p:attrName>
                                        </p:attrNameLst>
                                      </p:cBhvr>
                                      <p:to>
                                        <p:strVal val="visible"/>
                                      </p:to>
                                    </p:set>
                                    <p:animEffect transition="in" filter="wipe(up)">
                                      <p:cBhvr>
                                        <p:cTn id="22" dur="500"/>
                                        <p:tgtEl>
                                          <p:spTgt spid="22067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06741"/>
                                        </p:tgtEl>
                                        <p:attrNameLst>
                                          <p:attrName>style.visibility</p:attrName>
                                        </p:attrNameLst>
                                      </p:cBhvr>
                                      <p:to>
                                        <p:strVal val="visible"/>
                                      </p:to>
                                    </p:set>
                                    <p:animEffect transition="in" filter="wipe(up)">
                                      <p:cBhvr>
                                        <p:cTn id="27" dur="500"/>
                                        <p:tgtEl>
                                          <p:spTgt spid="22067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206750"/>
                                        </p:tgtEl>
                                        <p:attrNameLst>
                                          <p:attrName>style.visibility</p:attrName>
                                        </p:attrNameLst>
                                      </p:cBhvr>
                                      <p:to>
                                        <p:strVal val="visible"/>
                                      </p:to>
                                    </p:set>
                                    <p:animEffect transition="in" filter="wipe(up)">
                                      <p:cBhvr>
                                        <p:cTn id="32" dur="500"/>
                                        <p:tgtEl>
                                          <p:spTgt spid="22067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25"/>
                                        </p:tgtEl>
                                        <p:attrNameLst>
                                          <p:attrName>style.visibility</p:attrName>
                                        </p:attrNameLst>
                                      </p:cBhvr>
                                      <p:to>
                                        <p:strVal val="visible"/>
                                      </p:to>
                                    </p:set>
                                    <p:animEffect transition="in" filter="wipe(down)">
                                      <p:cBhvr>
                                        <p:cTn id="37"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p:cNvGraphicFramePr>
          <p:nvPr/>
        </p:nvGraphicFramePr>
        <p:xfrm>
          <a:off x="0" y="1412776"/>
          <a:ext cx="8145463" cy="592138"/>
        </p:xfrm>
        <a:graphic>
          <a:graphicData uri="http://schemas.openxmlformats.org/presentationml/2006/ole">
            <p:oleObj spid="_x0000_s50177" r:id="rId3" imgW="8145298" imgH="592634" progId="">
              <p:embed/>
            </p:oleObj>
          </a:graphicData>
        </a:graphic>
      </p:graphicFrame>
      <p:sp>
        <p:nvSpPr>
          <p:cNvPr id="5" name="矩形 4"/>
          <p:cNvSpPr>
            <a:spLocks noChangeArrowheads="1"/>
          </p:cNvSpPr>
          <p:nvPr/>
        </p:nvSpPr>
        <p:spPr bwMode="auto">
          <a:xfrm>
            <a:off x="1404938" y="1979613"/>
            <a:ext cx="7343775"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r>
              <a:rPr lang="zh-CN" altLang="en-US" sz="2400" b="1" dirty="0">
                <a:latin typeface="宋体" panose="02010600030101010101" pitchFamily="2" charset="-122"/>
                <a:ea typeface="微软雅黑" panose="020B0503020204020204" pitchFamily="34" charset="-122"/>
              </a:rPr>
              <a:t>①</a:t>
            </a:r>
            <a:r>
              <a:rPr lang="zh-CN" altLang="en-US" sz="2400" b="1" dirty="0">
                <a:solidFill>
                  <a:srgbClr val="FF0000"/>
                </a:solidFill>
                <a:latin typeface="Times New Roman" panose="02020603050405020304" pitchFamily="18" charset="0"/>
                <a:ea typeface="微软雅黑" panose="020B0503020204020204" pitchFamily="34" charset="-122"/>
              </a:rPr>
              <a:t>西方列强</a:t>
            </a:r>
            <a:r>
              <a:rPr lang="zh-CN" altLang="en-US" sz="2400" b="1" dirty="0">
                <a:latin typeface="Times New Roman" panose="02020603050405020304" pitchFamily="18" charset="0"/>
                <a:ea typeface="微软雅黑" panose="020B0503020204020204" pitchFamily="34" charset="-122"/>
              </a:rPr>
              <a:t>并不希望中国富强，中国无法真正掌握西方</a:t>
            </a:r>
            <a:r>
              <a:rPr lang="zh-CN" altLang="en-US" sz="2400" b="1" dirty="0" smtClean="0">
                <a:latin typeface="Times New Roman" panose="02020603050405020304" pitchFamily="18" charset="0"/>
                <a:ea typeface="微软雅黑" panose="020B0503020204020204" pitchFamily="34" charset="-122"/>
              </a:rPr>
              <a:t>先进生产</a:t>
            </a:r>
            <a:r>
              <a:rPr lang="zh-CN" altLang="en-US" sz="2400" b="1" dirty="0">
                <a:latin typeface="Times New Roman" panose="02020603050405020304" pitchFamily="18" charset="0"/>
                <a:ea typeface="微软雅黑" panose="020B0503020204020204" pitchFamily="34" charset="-122"/>
              </a:rPr>
              <a:t>技术</a:t>
            </a:r>
            <a:endParaRPr lang="zh-CN" altLang="en-US" sz="1000" dirty="0">
              <a:latin typeface="Arial" panose="020B0604020202020204" pitchFamily="34" charset="0"/>
              <a:ea typeface="微软雅黑" panose="020B0503020204020204" pitchFamily="34" charset="-122"/>
            </a:endParaRPr>
          </a:p>
          <a:p>
            <a:pPr eaLnBrk="0" hangingPunct="0"/>
            <a:r>
              <a:rPr lang="zh-CN" altLang="en-US" sz="2400" b="1" dirty="0">
                <a:latin typeface="宋体" panose="02010600030101010101" pitchFamily="2" charset="-122"/>
                <a:ea typeface="微软雅黑" panose="020B0503020204020204" pitchFamily="34" charset="-122"/>
              </a:rPr>
              <a:t>②</a:t>
            </a:r>
            <a:r>
              <a:rPr lang="zh-CN" altLang="en-US" sz="2400" b="1" dirty="0">
                <a:latin typeface="Times New Roman" panose="02020603050405020304" pitchFamily="18" charset="0"/>
                <a:ea typeface="微软雅黑" panose="020B0503020204020204" pitchFamily="34" charset="-122"/>
              </a:rPr>
              <a:t>一些</a:t>
            </a:r>
            <a:r>
              <a:rPr lang="zh-CN" altLang="en-US" sz="2400" b="1" dirty="0">
                <a:solidFill>
                  <a:srgbClr val="FF0000"/>
                </a:solidFill>
                <a:latin typeface="Times New Roman" panose="02020603050405020304" pitchFamily="18" charset="0"/>
                <a:ea typeface="微软雅黑" panose="020B0503020204020204" pitchFamily="34" charset="-122"/>
              </a:rPr>
              <a:t>洋匠</a:t>
            </a:r>
            <a:r>
              <a:rPr lang="zh-CN" altLang="en-US" sz="2400" b="1" dirty="0">
                <a:latin typeface="Times New Roman" panose="02020603050405020304" pitchFamily="18" charset="0"/>
                <a:ea typeface="微软雅黑" panose="020B0503020204020204" pitchFamily="34" charset="-122"/>
              </a:rPr>
              <a:t>受雇期间，挟技居奇，唯利是图</a:t>
            </a:r>
            <a:r>
              <a:rPr lang="zh-CN" altLang="en-US" sz="2400" b="1" dirty="0" smtClean="0">
                <a:latin typeface="Times New Roman" panose="02020603050405020304" pitchFamily="18" charset="0"/>
                <a:ea typeface="微软雅黑" panose="020B0503020204020204" pitchFamily="34" charset="-122"/>
              </a:rPr>
              <a:t>，阻碍企业发展</a:t>
            </a:r>
            <a:endParaRPr lang="zh-CN" altLang="en-US" dirty="0">
              <a:latin typeface="Arial" panose="020B0604020202020204" pitchFamily="34" charset="0"/>
              <a:ea typeface="微软雅黑" panose="020B0503020204020204" pitchFamily="34" charset="-122"/>
            </a:endParaRPr>
          </a:p>
        </p:txBody>
      </p:sp>
      <p:sp>
        <p:nvSpPr>
          <p:cNvPr id="6" name="直接连接符 5"/>
          <p:cNvSpPr>
            <a:spLocks noChangeShapeType="1"/>
          </p:cNvSpPr>
          <p:nvPr/>
        </p:nvSpPr>
        <p:spPr bwMode="auto">
          <a:xfrm flipH="1">
            <a:off x="8748713" y="1979614"/>
            <a:ext cx="0" cy="4287837"/>
          </a:xfrm>
          <a:prstGeom prst="line">
            <a:avLst/>
          </a:prstGeom>
          <a:noFill/>
          <a:ln w="19050"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7" name="直接连接符 6"/>
          <p:cNvSpPr>
            <a:spLocks noChangeShapeType="1"/>
          </p:cNvSpPr>
          <p:nvPr/>
        </p:nvSpPr>
        <p:spPr bwMode="auto">
          <a:xfrm flipV="1">
            <a:off x="467916" y="1916832"/>
            <a:ext cx="8496572" cy="62781"/>
          </a:xfrm>
          <a:prstGeom prst="line">
            <a:avLst/>
          </a:prstGeom>
          <a:noFill/>
          <a:ln w="19050"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8" name="直接连接符 7"/>
          <p:cNvSpPr>
            <a:spLocks noChangeShapeType="1"/>
          </p:cNvSpPr>
          <p:nvPr/>
        </p:nvSpPr>
        <p:spPr bwMode="auto">
          <a:xfrm flipH="1">
            <a:off x="467916" y="1979614"/>
            <a:ext cx="0" cy="4287837"/>
          </a:xfrm>
          <a:prstGeom prst="line">
            <a:avLst/>
          </a:prstGeom>
          <a:noFill/>
          <a:ln w="19050"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9" name="矩形 8"/>
          <p:cNvSpPr>
            <a:spLocks noChangeArrowheads="1"/>
          </p:cNvSpPr>
          <p:nvPr/>
        </p:nvSpPr>
        <p:spPr bwMode="auto">
          <a:xfrm>
            <a:off x="467916" y="1979613"/>
            <a:ext cx="937022" cy="191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pPr algn="ctr"/>
            <a:r>
              <a:rPr lang="zh-CN" altLang="en-US" sz="2400" b="1" dirty="0">
                <a:latin typeface="Times New Roman" panose="02020603050405020304" pitchFamily="18" charset="0"/>
                <a:ea typeface="微软雅黑" panose="020B0503020204020204" pitchFamily="34" charset="-122"/>
              </a:rPr>
              <a:t>客观</a:t>
            </a:r>
          </a:p>
          <a:p>
            <a:pPr algn="ctr"/>
            <a:r>
              <a:rPr lang="zh-CN" altLang="en-US" sz="2400" b="1" dirty="0">
                <a:latin typeface="Times New Roman" panose="02020603050405020304" pitchFamily="18" charset="0"/>
                <a:ea typeface="微软雅黑" panose="020B0503020204020204" pitchFamily="34" charset="-122"/>
              </a:rPr>
              <a:t>原因</a:t>
            </a:r>
            <a:endParaRPr lang="zh-CN" altLang="en-US" dirty="0">
              <a:latin typeface="Arial" panose="020B0604020202020204" pitchFamily="34" charset="0"/>
              <a:ea typeface="微软雅黑" panose="020B0503020204020204" pitchFamily="34" charset="-122"/>
            </a:endParaRPr>
          </a:p>
        </p:txBody>
      </p:sp>
      <p:sp>
        <p:nvSpPr>
          <p:cNvPr id="10" name="矩形 9"/>
          <p:cNvSpPr>
            <a:spLocks noChangeArrowheads="1"/>
          </p:cNvSpPr>
          <p:nvPr/>
        </p:nvSpPr>
        <p:spPr bwMode="auto">
          <a:xfrm>
            <a:off x="1404938" y="3895725"/>
            <a:ext cx="7343775" cy="155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endParaRPr lang="zh-CN" altLang="en-US" dirty="0">
              <a:latin typeface="Arial" panose="020B0604020202020204" pitchFamily="34" charset="0"/>
              <a:ea typeface="微软雅黑" panose="020B0503020204020204" pitchFamily="34" charset="-122"/>
            </a:endParaRPr>
          </a:p>
        </p:txBody>
      </p:sp>
      <p:sp>
        <p:nvSpPr>
          <p:cNvPr id="11" name="直接连接符 10"/>
          <p:cNvSpPr>
            <a:spLocks noChangeShapeType="1"/>
          </p:cNvSpPr>
          <p:nvPr/>
        </p:nvSpPr>
        <p:spPr bwMode="auto">
          <a:xfrm flipH="1">
            <a:off x="1404938" y="1979614"/>
            <a:ext cx="0" cy="4287837"/>
          </a:xfrm>
          <a:prstGeom prst="line">
            <a:avLst/>
          </a:prstGeom>
          <a:noFill/>
          <a:ln w="1905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2" name="直接连接符 11"/>
          <p:cNvSpPr>
            <a:spLocks noChangeShapeType="1"/>
          </p:cNvSpPr>
          <p:nvPr/>
        </p:nvSpPr>
        <p:spPr bwMode="auto">
          <a:xfrm>
            <a:off x="467916" y="3895725"/>
            <a:ext cx="8280797" cy="0"/>
          </a:xfrm>
          <a:prstGeom prst="line">
            <a:avLst/>
          </a:prstGeom>
          <a:noFill/>
          <a:ln w="1905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3" name="矩形 12"/>
          <p:cNvSpPr>
            <a:spLocks noChangeArrowheads="1"/>
          </p:cNvSpPr>
          <p:nvPr/>
        </p:nvSpPr>
        <p:spPr bwMode="auto">
          <a:xfrm>
            <a:off x="467916" y="3895725"/>
            <a:ext cx="937022" cy="155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pPr algn="ctr"/>
            <a:r>
              <a:rPr lang="zh-CN" altLang="en-US" sz="2400" b="1">
                <a:latin typeface="Times New Roman" panose="02020603050405020304" pitchFamily="18" charset="0"/>
                <a:ea typeface="微软雅黑" panose="020B0503020204020204" pitchFamily="34" charset="-122"/>
              </a:rPr>
              <a:t>主观</a:t>
            </a:r>
          </a:p>
          <a:p>
            <a:pPr algn="ctr"/>
            <a:r>
              <a:rPr lang="zh-CN" altLang="en-US" sz="2400" b="1">
                <a:latin typeface="Times New Roman" panose="02020603050405020304" pitchFamily="18" charset="0"/>
                <a:ea typeface="微软雅黑" panose="020B0503020204020204" pitchFamily="34" charset="-122"/>
              </a:rPr>
              <a:t>原因</a:t>
            </a:r>
            <a:endParaRPr lang="zh-CN" altLang="en-US">
              <a:latin typeface="Arial" panose="020B0604020202020204" pitchFamily="34" charset="0"/>
              <a:ea typeface="微软雅黑" panose="020B0503020204020204" pitchFamily="34" charset="-122"/>
            </a:endParaRPr>
          </a:p>
        </p:txBody>
      </p:sp>
      <p:sp>
        <p:nvSpPr>
          <p:cNvPr id="14" name="矩形 13"/>
          <p:cNvSpPr>
            <a:spLocks noChangeArrowheads="1"/>
          </p:cNvSpPr>
          <p:nvPr/>
        </p:nvSpPr>
        <p:spPr bwMode="auto">
          <a:xfrm>
            <a:off x="1404938" y="5446714"/>
            <a:ext cx="7343775"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pPr algn="just"/>
            <a:endParaRPr lang="zh-CN" altLang="en-US" sz="2400" b="1" dirty="0">
              <a:solidFill>
                <a:srgbClr val="FF0000"/>
              </a:solidFill>
              <a:latin typeface="Times New Roman" panose="02020603050405020304" pitchFamily="18" charset="0"/>
              <a:ea typeface="微软雅黑" panose="020B0503020204020204" pitchFamily="34" charset="-122"/>
            </a:endParaRPr>
          </a:p>
        </p:txBody>
      </p:sp>
      <p:sp>
        <p:nvSpPr>
          <p:cNvPr id="15" name="直接连接符 14"/>
          <p:cNvSpPr>
            <a:spLocks noChangeShapeType="1"/>
          </p:cNvSpPr>
          <p:nvPr/>
        </p:nvSpPr>
        <p:spPr bwMode="auto">
          <a:xfrm>
            <a:off x="467916" y="5446713"/>
            <a:ext cx="8280797" cy="0"/>
          </a:xfrm>
          <a:prstGeom prst="line">
            <a:avLst/>
          </a:prstGeom>
          <a:noFill/>
          <a:ln w="19050">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6" name="矩形 15"/>
          <p:cNvSpPr>
            <a:spLocks noChangeArrowheads="1"/>
          </p:cNvSpPr>
          <p:nvPr/>
        </p:nvSpPr>
        <p:spPr bwMode="auto">
          <a:xfrm>
            <a:off x="467916" y="5446714"/>
            <a:ext cx="937022" cy="82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tabLst>
                <a:tab pos="2400300" algn="l"/>
              </a:tabLst>
              <a:defRPr>
                <a:solidFill>
                  <a:schemeClr val="tx1"/>
                </a:solidFill>
                <a:latin typeface="Calibri" panose="020F0502020204030204"/>
                <a:ea typeface="宋体" panose="02010600030101010101" pitchFamily="2" charset="-122"/>
              </a:defRPr>
            </a:lvl1pPr>
            <a:lvl2pPr>
              <a:tabLst>
                <a:tab pos="2400300" algn="l"/>
              </a:tabLst>
              <a:defRPr>
                <a:solidFill>
                  <a:schemeClr val="tx1"/>
                </a:solidFill>
                <a:latin typeface="Calibri" panose="020F0502020204030204"/>
                <a:ea typeface="宋体" panose="02010600030101010101" pitchFamily="2" charset="-122"/>
              </a:defRPr>
            </a:lvl2pPr>
            <a:lvl3pPr>
              <a:tabLst>
                <a:tab pos="2400300" algn="l"/>
              </a:tabLst>
              <a:defRPr>
                <a:solidFill>
                  <a:schemeClr val="tx1"/>
                </a:solidFill>
                <a:latin typeface="Calibri" panose="020F0502020204030204"/>
                <a:ea typeface="宋体" panose="02010600030101010101" pitchFamily="2" charset="-122"/>
              </a:defRPr>
            </a:lvl3pPr>
            <a:lvl4pPr>
              <a:tabLst>
                <a:tab pos="2400300" algn="l"/>
              </a:tabLst>
              <a:defRPr>
                <a:solidFill>
                  <a:schemeClr val="tx1"/>
                </a:solidFill>
                <a:latin typeface="Calibri" panose="020F0502020204030204"/>
                <a:ea typeface="宋体" panose="02010600030101010101" pitchFamily="2" charset="-122"/>
              </a:defRPr>
            </a:lvl4pPr>
            <a:lvl5pPr>
              <a:tabLst>
                <a:tab pos="2400300" algn="l"/>
              </a:tabLst>
              <a:defRPr>
                <a:solidFill>
                  <a:schemeClr val="tx1"/>
                </a:solidFill>
                <a:latin typeface="Calibri" panose="020F0502020204030204"/>
                <a:ea typeface="宋体" panose="02010600030101010101" pitchFamily="2" charset="-122"/>
              </a:defRPr>
            </a:lvl5pPr>
            <a:lvl6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6pPr>
            <a:lvl7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7pPr>
            <a:lvl8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8pPr>
            <a:lvl9pPr fontAlgn="base">
              <a:spcBef>
                <a:spcPct val="0"/>
              </a:spcBef>
              <a:spcAft>
                <a:spcPct val="0"/>
              </a:spcAft>
              <a:tabLst>
                <a:tab pos="2400300" algn="l"/>
              </a:tabLst>
              <a:defRPr>
                <a:solidFill>
                  <a:schemeClr val="tx1"/>
                </a:solidFill>
                <a:latin typeface="Calibri" panose="020F0502020204030204"/>
                <a:ea typeface="宋体" panose="02010600030101010101" pitchFamily="2" charset="-122"/>
              </a:defRPr>
            </a:lvl9pPr>
          </a:lstStyle>
          <a:p>
            <a:pPr algn="ctr"/>
            <a:r>
              <a:rPr lang="zh-CN" altLang="en-US" sz="2400" b="1">
                <a:latin typeface="Times New Roman" panose="02020603050405020304" pitchFamily="18" charset="0"/>
                <a:ea typeface="微软雅黑" panose="020B0503020204020204" pitchFamily="34" charset="-122"/>
              </a:rPr>
              <a:t>根本</a:t>
            </a:r>
          </a:p>
          <a:p>
            <a:pPr algn="ctr"/>
            <a:r>
              <a:rPr lang="zh-CN" altLang="en-US" sz="2400" b="1">
                <a:latin typeface="Times New Roman" panose="02020603050405020304" pitchFamily="18" charset="0"/>
                <a:ea typeface="微软雅黑" panose="020B0503020204020204" pitchFamily="34" charset="-122"/>
              </a:rPr>
              <a:t>原因</a:t>
            </a:r>
            <a:endParaRPr lang="zh-CN" altLang="en-US">
              <a:latin typeface="Arial" panose="020B0604020202020204" pitchFamily="34" charset="0"/>
              <a:ea typeface="微软雅黑" panose="020B0503020204020204" pitchFamily="34" charset="-122"/>
            </a:endParaRPr>
          </a:p>
        </p:txBody>
      </p:sp>
      <p:sp>
        <p:nvSpPr>
          <p:cNvPr id="17" name="直接连接符 16"/>
          <p:cNvSpPr>
            <a:spLocks noChangeShapeType="1"/>
          </p:cNvSpPr>
          <p:nvPr/>
        </p:nvSpPr>
        <p:spPr bwMode="auto">
          <a:xfrm flipV="1">
            <a:off x="467544" y="6309320"/>
            <a:ext cx="8352556" cy="30138"/>
          </a:xfrm>
          <a:prstGeom prst="line">
            <a:avLst/>
          </a:prstGeom>
          <a:noFill/>
          <a:ln w="19050" cap="sq">
            <a:solidFill>
              <a:schemeClr val="tx1"/>
            </a:solidFill>
            <a:round/>
          </a:ln>
          <a:extLst>
            <a:ext uri="{909E8E84-426E-40DD-AFC4-6F175D3DCCD1}">
              <a14:hiddenFill xmlns="" xmlns:a14="http://schemas.microsoft.com/office/drawing/2010/main">
                <a:noFill/>
              </a14:hiddenFill>
            </a:ext>
          </a:extLst>
        </p:spPr>
        <p:txBody>
          <a:bodyPr/>
          <a:lstStyle/>
          <a:p>
            <a:endParaRPr lang="zh-CN" altLang="en-US"/>
          </a:p>
        </p:txBody>
      </p:sp>
      <p:sp>
        <p:nvSpPr>
          <p:cNvPr id="18" name="文本框 17"/>
          <p:cNvSpPr txBox="1"/>
          <p:nvPr/>
        </p:nvSpPr>
        <p:spPr>
          <a:xfrm>
            <a:off x="-108520" y="908720"/>
            <a:ext cx="7531735" cy="460375"/>
          </a:xfrm>
          <a:prstGeom prst="rect">
            <a:avLst/>
          </a:prstGeom>
          <a:noFill/>
          <a:ln w="9525">
            <a:noFill/>
          </a:ln>
        </p:spPr>
        <p:txBody>
          <a:bodyPr wrap="square">
            <a:spAutoFit/>
          </a:bodyPr>
          <a:lstStyle/>
          <a:p>
            <a:pPr indent="612140"/>
            <a:r>
              <a:rPr lang="zh-CN" sz="2400" b="1" dirty="0">
                <a:latin typeface="Times New Roman" panose="02020603050405020304" pitchFamily="18" charset="0"/>
                <a:ea typeface="宋体" panose="02010600030101010101" pitchFamily="2" charset="-122"/>
              </a:rPr>
              <a:t>甲午中日战争</a:t>
            </a:r>
            <a:r>
              <a:rPr lang="zh-CN" sz="2400" b="1" dirty="0">
                <a:ea typeface="宋体" panose="02010600030101010101" pitchFamily="2" charset="-122"/>
              </a:rPr>
              <a:t>的惨败，宣告了洋务运动的失败。</a:t>
            </a:r>
            <a:endParaRPr lang="zh-CN" altLang="en-US" dirty="0"/>
          </a:p>
        </p:txBody>
      </p:sp>
      <p:sp>
        <p:nvSpPr>
          <p:cNvPr id="19" name="文本框 18"/>
          <p:cNvSpPr txBox="1"/>
          <p:nvPr/>
        </p:nvSpPr>
        <p:spPr>
          <a:xfrm>
            <a:off x="0" y="260648"/>
            <a:ext cx="7531735" cy="460375"/>
          </a:xfrm>
          <a:prstGeom prst="rect">
            <a:avLst/>
          </a:prstGeom>
          <a:noFill/>
          <a:ln w="9525">
            <a:noFill/>
          </a:ln>
        </p:spPr>
        <p:txBody>
          <a:bodyPr wrap="square">
            <a:spAutoFit/>
          </a:bodyPr>
          <a:lstStyle/>
          <a:p>
            <a:pPr indent="612140"/>
            <a:r>
              <a:rPr lang="en-US" altLang="zh-CN" sz="2400" b="1" dirty="0" smtClean="0">
                <a:latin typeface="黑体" pitchFamily="49" charset="-122"/>
                <a:ea typeface="黑体" pitchFamily="49" charset="-122"/>
              </a:rPr>
              <a:t>6</a:t>
            </a:r>
            <a:r>
              <a:rPr lang="zh-CN" altLang="en-US" sz="2400" b="1" dirty="0" smtClean="0">
                <a:latin typeface="黑体" pitchFamily="49" charset="-122"/>
                <a:ea typeface="黑体" pitchFamily="49" charset="-122"/>
              </a:rPr>
              <a:t>、结</a:t>
            </a:r>
            <a:r>
              <a:rPr lang="zh-CN" altLang="en-US" sz="2400" b="1" dirty="0">
                <a:latin typeface="黑体" pitchFamily="49" charset="-122"/>
                <a:ea typeface="黑体" pitchFamily="49" charset="-122"/>
              </a:rPr>
              <a:t>果</a:t>
            </a:r>
          </a:p>
        </p:txBody>
      </p:sp>
      <p:sp>
        <p:nvSpPr>
          <p:cNvPr id="20" name="矩形 19"/>
          <p:cNvSpPr/>
          <p:nvPr/>
        </p:nvSpPr>
        <p:spPr>
          <a:xfrm>
            <a:off x="1619672" y="4172887"/>
            <a:ext cx="7056784" cy="830997"/>
          </a:xfrm>
          <a:prstGeom prst="rect">
            <a:avLst/>
          </a:prstGeom>
        </p:spPr>
        <p:txBody>
          <a:bodyPr wrap="square">
            <a:spAutoFit/>
          </a:bodyPr>
          <a:lstStyle/>
          <a:p>
            <a:r>
              <a:rPr lang="zh-CN" altLang="en-US" sz="2400" b="1" dirty="0" smtClean="0">
                <a:latin typeface="宋体" panose="02010600030101010101" pitchFamily="2" charset="-122"/>
                <a:ea typeface="微软雅黑" panose="020B0503020204020204" pitchFamily="34" charset="-122"/>
              </a:rPr>
              <a:t>①</a:t>
            </a:r>
            <a:r>
              <a:rPr lang="zh-CN" altLang="en-US" sz="2400" b="1" dirty="0" smtClean="0">
                <a:latin typeface="Times New Roman" panose="02020603050405020304" pitchFamily="18" charset="0"/>
                <a:ea typeface="微软雅黑" panose="020B0503020204020204" pitchFamily="34" charset="-122"/>
              </a:rPr>
              <a:t>清政府内部的</a:t>
            </a:r>
            <a:r>
              <a:rPr lang="zh-CN" altLang="en-US" sz="2400" b="1" dirty="0" smtClean="0">
                <a:solidFill>
                  <a:srgbClr val="FF0000"/>
                </a:solidFill>
                <a:latin typeface="Times New Roman" panose="02020603050405020304" pitchFamily="18" charset="0"/>
                <a:ea typeface="微软雅黑" panose="020B0503020204020204" pitchFamily="34" charset="-122"/>
              </a:rPr>
              <a:t>顽固派</a:t>
            </a:r>
            <a:r>
              <a:rPr lang="zh-CN" altLang="en-US" sz="2400" b="1" dirty="0" smtClean="0">
                <a:latin typeface="Times New Roman" panose="02020603050405020304" pitchFamily="18" charset="0"/>
                <a:ea typeface="微软雅黑" panose="020B0503020204020204" pitchFamily="34" charset="-122"/>
              </a:rPr>
              <a:t>，百般阻挠和破坏</a:t>
            </a:r>
            <a:endParaRPr lang="zh-CN" altLang="en-US" sz="2400" dirty="0" smtClean="0">
              <a:latin typeface="Arial" panose="020B0604020202020204" pitchFamily="34" charset="0"/>
              <a:ea typeface="微软雅黑" panose="020B0503020204020204" pitchFamily="34" charset="-122"/>
            </a:endParaRPr>
          </a:p>
          <a:p>
            <a:pPr eaLnBrk="0" hangingPunct="0"/>
            <a:r>
              <a:rPr lang="zh-CN" altLang="en-US" sz="2400" b="1" dirty="0" smtClean="0">
                <a:latin typeface="宋体" panose="02010600030101010101" pitchFamily="2" charset="-122"/>
                <a:ea typeface="微软雅黑" panose="020B0503020204020204" pitchFamily="34" charset="-122"/>
              </a:rPr>
              <a:t>②</a:t>
            </a:r>
            <a:r>
              <a:rPr lang="zh-CN" altLang="en-US" sz="2400" b="1" dirty="0" smtClean="0">
                <a:latin typeface="Times New Roman" panose="02020603050405020304" pitchFamily="18" charset="0"/>
                <a:ea typeface="微软雅黑" panose="020B0503020204020204" pitchFamily="34" charset="-122"/>
              </a:rPr>
              <a:t>在中央</a:t>
            </a:r>
            <a:r>
              <a:rPr lang="zh-CN" altLang="en-US" sz="2400" b="1" dirty="0" smtClean="0">
                <a:solidFill>
                  <a:srgbClr val="FF0000"/>
                </a:solidFill>
                <a:latin typeface="Times New Roman" panose="02020603050405020304" pitchFamily="18" charset="0"/>
                <a:ea typeface="微软雅黑" panose="020B0503020204020204" pitchFamily="34" charset="-122"/>
              </a:rPr>
              <a:t>缺乏健全、有力的领导核心</a:t>
            </a:r>
            <a:r>
              <a:rPr lang="zh-CN" altLang="en-US" sz="2400" b="1" dirty="0" smtClean="0">
                <a:latin typeface="Times New Roman" panose="02020603050405020304" pitchFamily="18" charset="0"/>
                <a:ea typeface="微软雅黑" panose="020B0503020204020204" pitchFamily="34" charset="-122"/>
              </a:rPr>
              <a:t>，力量分散</a:t>
            </a:r>
            <a:endParaRPr lang="zh-CN" altLang="en-US" sz="2400" dirty="0">
              <a:latin typeface="Arial" panose="020B0604020202020204" pitchFamily="34" charset="0"/>
              <a:ea typeface="微软雅黑" panose="020B0503020204020204" pitchFamily="34" charset="-122"/>
            </a:endParaRPr>
          </a:p>
        </p:txBody>
      </p:sp>
      <p:sp>
        <p:nvSpPr>
          <p:cNvPr id="21" name="矩形 20"/>
          <p:cNvSpPr/>
          <p:nvPr/>
        </p:nvSpPr>
        <p:spPr>
          <a:xfrm>
            <a:off x="1691680" y="5517232"/>
            <a:ext cx="6552728" cy="830997"/>
          </a:xfrm>
          <a:prstGeom prst="rect">
            <a:avLst/>
          </a:prstGeom>
        </p:spPr>
        <p:txBody>
          <a:bodyPr wrap="square">
            <a:spAutoFit/>
          </a:bodyPr>
          <a:lstStyle/>
          <a:p>
            <a:pPr algn="just"/>
            <a:r>
              <a:rPr lang="zh-CN" altLang="en-US" sz="2400" b="1" dirty="0" smtClean="0">
                <a:latin typeface="Times New Roman" panose="02020603050405020304" pitchFamily="18" charset="0"/>
                <a:ea typeface="微软雅黑" panose="020B0503020204020204" pitchFamily="34" charset="-122"/>
              </a:rPr>
              <a:t>洋务派</a:t>
            </a:r>
            <a:r>
              <a:rPr lang="zh-CN" altLang="en-US" sz="2400" b="1" dirty="0" smtClean="0">
                <a:solidFill>
                  <a:srgbClr val="FF0000"/>
                </a:solidFill>
                <a:latin typeface="Times New Roman" panose="02020603050405020304" pitchFamily="18" charset="0"/>
                <a:ea typeface="微软雅黑" panose="020B0503020204020204" pitchFamily="34" charset="-122"/>
              </a:rPr>
              <a:t>只引进西方的先进技术设备，而不彻底变革落后的封建制度</a:t>
            </a:r>
            <a:endParaRPr lang="zh-CN" altLang="en-US" sz="2400" b="1" dirty="0">
              <a:solidFill>
                <a:srgbClr val="FF0000"/>
              </a:solidFill>
              <a:latin typeface="Times New Roman" panose="02020603050405020304" pitchFamily="18" charset="0"/>
              <a:ea typeface="微软雅黑" panose="020B0503020204020204" pitchFamily="34" charset="-122"/>
            </a:endParaRPr>
          </a:p>
        </p:txBody>
      </p:sp>
      <p:sp>
        <p:nvSpPr>
          <p:cNvPr id="22" name="矩形 21"/>
          <p:cNvSpPr/>
          <p:nvPr/>
        </p:nvSpPr>
        <p:spPr>
          <a:xfrm>
            <a:off x="107504" y="332656"/>
            <a:ext cx="8892480" cy="6480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a:off x="467544" y="476672"/>
            <a:ext cx="1449436" cy="523220"/>
          </a:xfrm>
          <a:prstGeom prst="rect">
            <a:avLst/>
          </a:prstGeom>
        </p:spPr>
        <p:txBody>
          <a:bodyPr wrap="none">
            <a:spAutoFit/>
          </a:bodyPr>
          <a:lstStyle/>
          <a:p>
            <a:r>
              <a:rPr lang="en-US" altLang="zh-CN" sz="2800" b="1" dirty="0" smtClean="0"/>
              <a:t>7</a:t>
            </a:r>
            <a:r>
              <a:rPr lang="zh-CN" altLang="zh-CN" sz="2800" b="1" dirty="0" smtClean="0"/>
              <a:t>．</a:t>
            </a:r>
            <a:r>
              <a:rPr lang="zh-CN" altLang="zh-CN" sz="2800" b="1" dirty="0"/>
              <a:t>影响</a:t>
            </a:r>
            <a:endParaRPr lang="zh-CN" altLang="zh-CN" sz="2800" dirty="0"/>
          </a:p>
        </p:txBody>
      </p:sp>
      <p:sp>
        <p:nvSpPr>
          <p:cNvPr id="24" name="TextBox 23"/>
          <p:cNvSpPr txBox="1"/>
          <p:nvPr/>
        </p:nvSpPr>
        <p:spPr>
          <a:xfrm>
            <a:off x="179512" y="908720"/>
            <a:ext cx="5054589" cy="523220"/>
          </a:xfrm>
          <a:prstGeom prst="rect">
            <a:avLst/>
          </a:prstGeom>
          <a:noFill/>
        </p:spPr>
        <p:txBody>
          <a:bodyPr wrap="none" rtlCol="0">
            <a:spAutoFit/>
          </a:bodyPr>
          <a:lstStyle/>
          <a:p>
            <a:r>
              <a:rPr lang="zh-CN" altLang="en-US" sz="2800" b="1" dirty="0" smtClean="0">
                <a:solidFill>
                  <a:srgbClr val="FFFF00"/>
                </a:solidFill>
                <a:latin typeface="黑体" pitchFamily="49" charset="-122"/>
                <a:ea typeface="黑体" pitchFamily="49" charset="-122"/>
              </a:rPr>
              <a:t>（</a:t>
            </a:r>
            <a:r>
              <a:rPr lang="en-US" altLang="zh-CN" sz="2800" b="1" dirty="0" smtClean="0">
                <a:solidFill>
                  <a:srgbClr val="FFFF00"/>
                </a:solidFill>
                <a:latin typeface="黑体" pitchFamily="49" charset="-122"/>
                <a:ea typeface="黑体" pitchFamily="49" charset="-122"/>
              </a:rPr>
              <a:t>1</a:t>
            </a:r>
            <a:r>
              <a:rPr lang="zh-CN" altLang="en-US" sz="2800" b="1" dirty="0" smtClean="0">
                <a:solidFill>
                  <a:srgbClr val="FFFF00"/>
                </a:solidFill>
                <a:latin typeface="黑体" pitchFamily="49" charset="-122"/>
                <a:ea typeface="黑体" pitchFamily="49" charset="-122"/>
              </a:rPr>
              <a:t>）开启了中国近代化的进程</a:t>
            </a:r>
            <a:endParaRPr lang="en-US" altLang="zh-CN" sz="2800" b="1" dirty="0" smtClean="0">
              <a:solidFill>
                <a:srgbClr val="FFFF00"/>
              </a:solidFill>
              <a:latin typeface="黑体" pitchFamily="49" charset="-122"/>
              <a:ea typeface="黑体" pitchFamily="49" charset="-122"/>
            </a:endParaRPr>
          </a:p>
        </p:txBody>
      </p:sp>
      <p:sp>
        <p:nvSpPr>
          <p:cNvPr id="25" name="矩形 24"/>
          <p:cNvSpPr/>
          <p:nvPr/>
        </p:nvSpPr>
        <p:spPr>
          <a:xfrm>
            <a:off x="179512" y="1412776"/>
            <a:ext cx="8712968" cy="954107"/>
          </a:xfrm>
          <a:prstGeom prst="rect">
            <a:avLst/>
          </a:prstGeom>
        </p:spPr>
        <p:txBody>
          <a:bodyPr wrap="square">
            <a:spAutoFit/>
          </a:bodyPr>
          <a:lstStyle/>
          <a:p>
            <a:r>
              <a:rPr lang="zh-CN" altLang="en-US" sz="2800" b="1" dirty="0" smtClean="0">
                <a:solidFill>
                  <a:srgbClr val="FFFF00"/>
                </a:solidFill>
                <a:latin typeface="黑体" pitchFamily="49" charset="-122"/>
                <a:ea typeface="黑体" pitchFamily="49" charset="-122"/>
              </a:rPr>
              <a:t>（</a:t>
            </a:r>
            <a:r>
              <a:rPr lang="en-US" altLang="zh-CN" sz="2800" b="1" dirty="0" smtClean="0">
                <a:solidFill>
                  <a:srgbClr val="FFFF00"/>
                </a:solidFill>
                <a:latin typeface="黑体" pitchFamily="49" charset="-122"/>
                <a:ea typeface="黑体" pitchFamily="49" charset="-122"/>
              </a:rPr>
              <a:t>2</a:t>
            </a:r>
            <a:r>
              <a:rPr lang="zh-CN" altLang="en-US" sz="2800" b="1" dirty="0" smtClean="0">
                <a:solidFill>
                  <a:srgbClr val="FFFF00"/>
                </a:solidFill>
                <a:latin typeface="黑体" pitchFamily="49" charset="-122"/>
                <a:ea typeface="黑体" pitchFamily="49" charset="-122"/>
              </a:rPr>
              <a:t>）对外国的经济侵略起到一定的抵制作用</a:t>
            </a:r>
            <a:endParaRPr lang="en-US" altLang="zh-CN" sz="2800" b="1" dirty="0" smtClean="0">
              <a:solidFill>
                <a:srgbClr val="FFFF00"/>
              </a:solidFill>
              <a:latin typeface="黑体" pitchFamily="49" charset="-122"/>
              <a:ea typeface="黑体" pitchFamily="49" charset="-122"/>
            </a:endParaRPr>
          </a:p>
          <a:p>
            <a:r>
              <a:rPr lang="zh-CN" altLang="en-US" sz="2800" b="1" dirty="0" smtClean="0">
                <a:solidFill>
                  <a:srgbClr val="FFFF00"/>
                </a:solidFill>
                <a:latin typeface="黑体" pitchFamily="49" charset="-122"/>
                <a:ea typeface="黑体" pitchFamily="49" charset="-122"/>
              </a:rPr>
              <a:t>（</a:t>
            </a:r>
            <a:r>
              <a:rPr lang="en-US" altLang="zh-CN" sz="2800" b="1" dirty="0" smtClean="0">
                <a:solidFill>
                  <a:srgbClr val="FFFF00"/>
                </a:solidFill>
                <a:latin typeface="黑体" pitchFamily="49" charset="-122"/>
                <a:ea typeface="黑体" pitchFamily="49" charset="-122"/>
              </a:rPr>
              <a:t>3</a:t>
            </a:r>
            <a:r>
              <a:rPr lang="zh-CN" altLang="en-US" sz="2800" b="1" dirty="0" smtClean="0">
                <a:solidFill>
                  <a:srgbClr val="FFFF00"/>
                </a:solidFill>
                <a:latin typeface="黑体" pitchFamily="49" charset="-122"/>
                <a:ea typeface="黑体" pitchFamily="49" charset="-122"/>
              </a:rPr>
              <a:t>）对本国的封建经济的瓦解也起到一定的推动作用</a:t>
            </a:r>
            <a:endParaRPr lang="zh-CN" altLang="en-US" sz="2800" b="1" dirty="0">
              <a:solidFill>
                <a:srgbClr val="FFFF00"/>
              </a:solidFill>
              <a:latin typeface="黑体" pitchFamily="49" charset="-122"/>
              <a:ea typeface="黑体" pitchFamily="49" charset="-122"/>
            </a:endParaRPr>
          </a:p>
        </p:txBody>
      </p:sp>
      <p:sp>
        <p:nvSpPr>
          <p:cNvPr id="26" name="矩形 25"/>
          <p:cNvSpPr/>
          <p:nvPr/>
        </p:nvSpPr>
        <p:spPr>
          <a:xfrm>
            <a:off x="323528" y="3762154"/>
            <a:ext cx="8568952" cy="2936188"/>
          </a:xfrm>
          <a:prstGeom prst="rect">
            <a:avLst/>
          </a:prstGeom>
        </p:spPr>
        <p:txBody>
          <a:bodyPr wrap="square">
            <a:spAutoFit/>
          </a:bodyPr>
          <a:lstStyle/>
          <a:p>
            <a:pPr>
              <a:lnSpc>
                <a:spcPct val="110000"/>
              </a:lnSpc>
            </a:pPr>
            <a:r>
              <a:rPr lang="zh-CN" altLang="en-US" sz="2400" b="1" dirty="0" smtClean="0">
                <a:solidFill>
                  <a:srgbClr val="FFFF00"/>
                </a:solidFill>
                <a:latin typeface="Times New Roman" panose="02020603050405020304" pitchFamily="18" charset="0"/>
                <a:ea typeface="微软雅黑" panose="020B0503020204020204" pitchFamily="34" charset="-122"/>
              </a:rPr>
              <a:t>思想上：</a:t>
            </a:r>
            <a:r>
              <a:rPr lang="zh-CN" altLang="en-US" sz="2400" b="1" dirty="0" smtClean="0">
                <a:latin typeface="Times New Roman" panose="02020603050405020304" pitchFamily="18" charset="0"/>
                <a:ea typeface="微软雅黑" panose="020B0503020204020204" pitchFamily="34" charset="-122"/>
              </a:rPr>
              <a:t>提出</a:t>
            </a:r>
            <a:r>
              <a:rPr lang="zh-CN" altLang="en-US" sz="2400" b="1" dirty="0" smtClean="0">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Times New Roman" panose="02020603050405020304" pitchFamily="18" charset="0"/>
                <a:ea typeface="微软雅黑" panose="020B0503020204020204" pitchFamily="34" charset="-122"/>
              </a:rPr>
              <a:t>中学为体，西学为用</a:t>
            </a:r>
            <a:r>
              <a:rPr lang="zh-CN" altLang="en-US" sz="2400" b="1" dirty="0" smtClean="0">
                <a:latin typeface="微软雅黑" panose="020B0503020204020204" pitchFamily="34" charset="-122"/>
                <a:ea typeface="微软雅黑" panose="020B0503020204020204" pitchFamily="34" charset="-122"/>
              </a:rPr>
              <a:t>”</a:t>
            </a:r>
            <a:r>
              <a:rPr lang="zh-CN" altLang="en-US" sz="2400" b="1" dirty="0" smtClean="0">
                <a:latin typeface="Times New Roman" panose="02020603050405020304" pitchFamily="18" charset="0"/>
                <a:ea typeface="微软雅黑" panose="020B0503020204020204" pitchFamily="34" charset="-122"/>
              </a:rPr>
              <a:t>思想，动摇了</a:t>
            </a:r>
            <a:r>
              <a:rPr lang="zh-CN" altLang="en-US" sz="2400" b="1" dirty="0" smtClean="0">
                <a:latin typeface="微软雅黑" panose="020B0503020204020204" pitchFamily="34" charset="-122"/>
                <a:ea typeface="微软雅黑" panose="020B0503020204020204" pitchFamily="34" charset="-122"/>
              </a:rPr>
              <a:t>祖宗之法不可变的</a:t>
            </a:r>
            <a:r>
              <a:rPr lang="zh-CN" altLang="en-US" sz="2400" b="1" dirty="0" smtClean="0">
                <a:latin typeface="Times New Roman" panose="02020603050405020304" pitchFamily="18" charset="0"/>
                <a:ea typeface="微软雅黑" panose="020B0503020204020204" pitchFamily="34" charset="-122"/>
              </a:rPr>
              <a:t>权威地位。</a:t>
            </a:r>
            <a:r>
              <a:rPr lang="zh-CN" altLang="en-US" sz="2400" b="1" dirty="0" smtClean="0">
                <a:solidFill>
                  <a:srgbClr val="FFFF00"/>
                </a:solidFill>
                <a:latin typeface="Times New Roman" panose="02020603050405020304" pitchFamily="18" charset="0"/>
                <a:ea typeface="微软雅黑" panose="020B0503020204020204" pitchFamily="34" charset="-122"/>
              </a:rPr>
              <a:t>经济上：</a:t>
            </a:r>
            <a:r>
              <a:rPr lang="zh-CN" altLang="en-US" sz="2400" b="1" dirty="0" smtClean="0">
                <a:latin typeface="Times New Roman" panose="02020603050405020304" pitchFamily="18" charset="0"/>
                <a:ea typeface="微软雅黑" panose="020B0503020204020204" pitchFamily="34" charset="-122"/>
              </a:rPr>
              <a:t>引进</a:t>
            </a:r>
            <a:r>
              <a:rPr lang="zh-CN" altLang="en-US" sz="2400" b="1" dirty="0" smtClean="0">
                <a:solidFill>
                  <a:srgbClr val="FF0000"/>
                </a:solidFill>
                <a:latin typeface="Times New Roman" panose="02020603050405020304" pitchFamily="18" charset="0"/>
                <a:ea typeface="微软雅黑" panose="020B0503020204020204" pitchFamily="34" charset="-122"/>
              </a:rPr>
              <a:t>西方先进的机器和工艺</a:t>
            </a:r>
            <a:r>
              <a:rPr lang="zh-CN" altLang="en-US" sz="2400" b="1" dirty="0" smtClean="0">
                <a:latin typeface="Times New Roman" panose="02020603050405020304" pitchFamily="18" charset="0"/>
                <a:ea typeface="微软雅黑" panose="020B0503020204020204" pitchFamily="34" charset="-122"/>
              </a:rPr>
              <a:t>，创办了一批近代军事工业和民用工业，促进了经济近代化。</a:t>
            </a:r>
            <a:r>
              <a:rPr lang="zh-CN" altLang="en-US" sz="2400" b="1" dirty="0" smtClean="0">
                <a:solidFill>
                  <a:srgbClr val="FFFF00"/>
                </a:solidFill>
                <a:latin typeface="Times New Roman" panose="02020603050405020304" pitchFamily="18" charset="0"/>
                <a:ea typeface="微软雅黑" panose="020B0503020204020204" pitchFamily="34" charset="-122"/>
              </a:rPr>
              <a:t>外交上：</a:t>
            </a:r>
            <a:r>
              <a:rPr lang="zh-CN" altLang="en-US" sz="2400" b="1" dirty="0" smtClean="0">
                <a:latin typeface="Times New Roman" panose="02020603050405020304" pitchFamily="18" charset="0"/>
                <a:ea typeface="微软雅黑" panose="020B0503020204020204" pitchFamily="34" charset="-122"/>
              </a:rPr>
              <a:t>建立了中国第一个常设的外交机构</a:t>
            </a:r>
            <a:r>
              <a:rPr lang="zh-CN" altLang="en-US" sz="2400" b="1" dirty="0" smtClean="0">
                <a:solidFill>
                  <a:srgbClr val="FF0000"/>
                </a:solidFill>
                <a:latin typeface="Times New Roman" panose="02020603050405020304" pitchFamily="18" charset="0"/>
                <a:ea typeface="微软雅黑" panose="020B0503020204020204" pitchFamily="34" charset="-122"/>
              </a:rPr>
              <a:t>总理衙门</a:t>
            </a:r>
            <a:r>
              <a:rPr lang="zh-CN" altLang="en-US" sz="2400" b="1" dirty="0" smtClean="0">
                <a:latin typeface="Times New Roman" panose="02020603050405020304" pitchFamily="18" charset="0"/>
                <a:ea typeface="微软雅黑" panose="020B0503020204020204" pitchFamily="34" charset="-122"/>
              </a:rPr>
              <a:t>，外交开始向近代化转变。</a:t>
            </a:r>
            <a:r>
              <a:rPr lang="zh-CN" altLang="en-US" sz="2400" b="1" dirty="0" smtClean="0">
                <a:solidFill>
                  <a:srgbClr val="FFFF00"/>
                </a:solidFill>
                <a:latin typeface="Times New Roman" panose="02020603050405020304" pitchFamily="18" charset="0"/>
                <a:ea typeface="微软雅黑" panose="020B0503020204020204" pitchFamily="34" charset="-122"/>
              </a:rPr>
              <a:t>军事上：</a:t>
            </a:r>
            <a:r>
              <a:rPr lang="zh-CN" altLang="en-US" sz="2400" b="1" dirty="0" smtClean="0">
                <a:latin typeface="Times New Roman" panose="02020603050405020304" pitchFamily="18" charset="0"/>
                <a:ea typeface="微软雅黑" panose="020B0503020204020204" pitchFamily="34" charset="-122"/>
              </a:rPr>
              <a:t>创建了</a:t>
            </a:r>
            <a:r>
              <a:rPr lang="zh-CN" altLang="en-US" sz="2400" b="1" dirty="0" smtClean="0">
                <a:solidFill>
                  <a:srgbClr val="FF0000"/>
                </a:solidFill>
                <a:latin typeface="Times New Roman" panose="02020603050405020304" pitchFamily="18" charset="0"/>
                <a:ea typeface="微软雅黑" panose="020B0503020204020204" pitchFamily="34" charset="-122"/>
              </a:rPr>
              <a:t>近代海军</a:t>
            </a:r>
            <a:r>
              <a:rPr lang="zh-CN" altLang="en-US" sz="2400" b="1" dirty="0" smtClean="0">
                <a:latin typeface="Times New Roman" panose="02020603050405020304" pitchFamily="18" charset="0"/>
                <a:ea typeface="微软雅黑" panose="020B0503020204020204" pitchFamily="34" charset="-122"/>
              </a:rPr>
              <a:t>，开始了中国军事近代化的进程。</a:t>
            </a:r>
            <a:r>
              <a:rPr lang="zh-CN" altLang="en-US" sz="2400" b="1" dirty="0" smtClean="0">
                <a:solidFill>
                  <a:srgbClr val="FFFF00"/>
                </a:solidFill>
                <a:latin typeface="Times New Roman" panose="02020603050405020304" pitchFamily="18" charset="0"/>
                <a:ea typeface="微软雅黑" panose="020B0503020204020204" pitchFamily="34" charset="-122"/>
              </a:rPr>
              <a:t>教育上：</a:t>
            </a:r>
            <a:r>
              <a:rPr lang="zh-CN" altLang="en-US" sz="2400" b="1" dirty="0" smtClean="0">
                <a:latin typeface="Times New Roman" panose="02020603050405020304" pitchFamily="18" charset="0"/>
                <a:ea typeface="微软雅黑" panose="020B0503020204020204" pitchFamily="34" charset="-122"/>
              </a:rPr>
              <a:t>创办新式学堂，培养翻译、科技、军事方面的人才，派遣留学生，是中国</a:t>
            </a:r>
            <a:r>
              <a:rPr lang="zh-CN" altLang="en-US" sz="2400" b="1" dirty="0" smtClean="0">
                <a:solidFill>
                  <a:srgbClr val="FF0000"/>
                </a:solidFill>
                <a:latin typeface="Times New Roman" panose="02020603050405020304" pitchFamily="18" charset="0"/>
                <a:ea typeface="微软雅黑" panose="020B0503020204020204" pitchFamily="34" charset="-122"/>
              </a:rPr>
              <a:t>教育近代化</a:t>
            </a:r>
            <a:r>
              <a:rPr lang="zh-CN" altLang="en-US" sz="2400" b="1" dirty="0" smtClean="0">
                <a:latin typeface="Times New Roman" panose="02020603050405020304" pitchFamily="18" charset="0"/>
                <a:ea typeface="微软雅黑" panose="020B0503020204020204" pitchFamily="34" charset="-122"/>
              </a:rPr>
              <a:t>的开端</a:t>
            </a:r>
            <a:endParaRPr lang="zh-CN" altLang="en-US" sz="2400" dirty="0" smtClean="0">
              <a:latin typeface="Arial" panose="020B0604020202020204" pitchFamily="34" charset="0"/>
              <a:ea typeface="微软雅黑" panose="020B0503020204020204" pitchFamily="34" charset="-122"/>
            </a:endParaRPr>
          </a:p>
        </p:txBody>
      </p:sp>
      <p:sp>
        <p:nvSpPr>
          <p:cNvPr id="27" name="TextBox 26"/>
          <p:cNvSpPr txBox="1"/>
          <p:nvPr/>
        </p:nvSpPr>
        <p:spPr>
          <a:xfrm>
            <a:off x="190529" y="2690917"/>
            <a:ext cx="8845967" cy="954107"/>
          </a:xfrm>
          <a:prstGeom prst="rect">
            <a:avLst/>
          </a:prstGeom>
          <a:noFill/>
        </p:spPr>
        <p:txBody>
          <a:bodyPr wrap="square" rtlCol="0">
            <a:spAutoFit/>
          </a:bodyPr>
          <a:lstStyle/>
          <a:p>
            <a:r>
              <a:rPr lang="zh-CN" altLang="en-US" sz="2800" b="1" dirty="0" smtClean="0">
                <a:latin typeface="黑体" pitchFamily="49" charset="-122"/>
                <a:ea typeface="黑体" pitchFamily="49" charset="-122"/>
              </a:rPr>
              <a:t>试从思想、经济、外交、军事、教育等方面说明开启近代化的表现？</a:t>
            </a:r>
            <a:endParaRPr lang="en-US" altLang="zh-CN" sz="2800" b="1" dirty="0" smtClean="0">
              <a:latin typeface="黑体" pitchFamily="49" charset="-122"/>
              <a:ea typeface="黑体" pitchFamily="49" charset="-122"/>
            </a:endParaRPr>
          </a:p>
        </p:txBody>
      </p:sp>
      <p:sp>
        <p:nvSpPr>
          <p:cNvPr id="28" name="矩形 27"/>
          <p:cNvSpPr>
            <a:spLocks noChangeArrowheads="1"/>
          </p:cNvSpPr>
          <p:nvPr/>
        </p:nvSpPr>
        <p:spPr bwMode="auto">
          <a:xfrm>
            <a:off x="107504" y="2780928"/>
            <a:ext cx="8839200" cy="3539430"/>
          </a:xfrm>
          <a:prstGeom prst="rect">
            <a:avLst/>
          </a:prstGeom>
          <a:solidFill>
            <a:schemeClr val="accent4">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b="1" dirty="0" smtClean="0">
                <a:latin typeface="微软雅黑" panose="020B0503020204020204" pitchFamily="34" charset="-122"/>
                <a:ea typeface="微软雅黑" panose="020B0503020204020204" pitchFamily="34" charset="-122"/>
              </a:rPr>
              <a:t>(2019</a:t>
            </a:r>
            <a:r>
              <a:rPr lang="en-US" altLang="zh-CN" sz="2800" b="1" dirty="0">
                <a:latin typeface="微软雅黑" panose="020B0503020204020204" pitchFamily="34" charset="-122"/>
                <a:ea typeface="微软雅黑" panose="020B0503020204020204" pitchFamily="34" charset="-122"/>
              </a:rPr>
              <a:t>·</a:t>
            </a:r>
            <a:r>
              <a:rPr lang="zh-CN" altLang="zh-CN" sz="2800" b="1" dirty="0">
                <a:latin typeface="微软雅黑" panose="020B0503020204020204" pitchFamily="34" charset="-122"/>
                <a:ea typeface="微软雅黑" panose="020B0503020204020204" pitchFamily="34" charset="-122"/>
              </a:rPr>
              <a:t>山东聊城模拟</a:t>
            </a:r>
            <a:r>
              <a:rPr lang="en-US" altLang="zh-CN" sz="2800" b="1" dirty="0">
                <a:latin typeface="微软雅黑" panose="020B0503020204020204" pitchFamily="34" charset="-122"/>
                <a:ea typeface="微软雅黑" panose="020B0503020204020204" pitchFamily="34" charset="-122"/>
              </a:rPr>
              <a:t>)</a:t>
            </a:r>
            <a:r>
              <a:rPr lang="zh-CN" altLang="zh-CN" sz="2800" b="1" dirty="0">
                <a:latin typeface="微软雅黑" panose="020B0503020204020204" pitchFamily="34" charset="-122"/>
                <a:ea typeface="微软雅黑" panose="020B0503020204020204" pitchFamily="34" charset="-122"/>
              </a:rPr>
              <a:t>京师同文馆总教习、美国人丁韪良说：“有希望革新这古老的帝国的是新教育，新教育的肇端是同文馆。”下列各项中最能支持这一观点的是，同文馆</a:t>
            </a:r>
            <a:r>
              <a:rPr lang="en-US" altLang="zh-CN" sz="2800" b="1" dirty="0">
                <a:latin typeface="微软雅黑" panose="020B0503020204020204" pitchFamily="34" charset="-122"/>
                <a:ea typeface="微软雅黑" panose="020B0503020204020204" pitchFamily="34" charset="-122"/>
              </a:rPr>
              <a:t>(</a:t>
            </a:r>
            <a:r>
              <a:rPr lang="zh-CN" altLang="zh-CN"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t>
            </a:r>
            <a:endParaRPr lang="zh-CN"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A.</a:t>
            </a:r>
            <a:r>
              <a:rPr lang="zh-CN" altLang="zh-CN" sz="2800" b="1" dirty="0">
                <a:latin typeface="微软雅黑" panose="020B0503020204020204" pitchFamily="34" charset="-122"/>
                <a:ea typeface="微软雅黑" panose="020B0503020204020204" pitchFamily="34" charset="-122"/>
              </a:rPr>
              <a:t>是洋务派创办的第一所外语学校</a:t>
            </a:r>
            <a:r>
              <a:rPr lang="en-US" altLang="zh-CN" sz="2800" b="1" dirty="0">
                <a:latin typeface="微软雅黑" panose="020B0503020204020204" pitchFamily="34" charset="-122"/>
                <a:ea typeface="微软雅黑" panose="020B0503020204020204" pitchFamily="34" charset="-122"/>
              </a:rPr>
              <a:t> </a:t>
            </a:r>
            <a:endParaRPr lang="zh-CN" altLang="zh-CN" sz="2800" b="1" dirty="0">
              <a:latin typeface="微软雅黑" panose="020B0503020204020204" pitchFamily="34" charset="-122"/>
              <a:ea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rPr>
              <a:t>B.</a:t>
            </a:r>
            <a:r>
              <a:rPr lang="zh-CN" altLang="zh-CN" sz="2800" b="1" dirty="0">
                <a:latin typeface="微软雅黑" panose="020B0503020204020204" pitchFamily="34" charset="-122"/>
                <a:ea typeface="微软雅黑" panose="020B0503020204020204" pitchFamily="34" charset="-122"/>
              </a:rPr>
              <a:t>教学目标和内容迥异于传统教育</a:t>
            </a:r>
          </a:p>
          <a:p>
            <a:r>
              <a:rPr lang="en-US" altLang="zh-CN" sz="2800" b="1" dirty="0">
                <a:latin typeface="微软雅黑" panose="020B0503020204020204" pitchFamily="34" charset="-122"/>
                <a:ea typeface="微软雅黑" panose="020B0503020204020204" pitchFamily="34" charset="-122"/>
              </a:rPr>
              <a:t>C.</a:t>
            </a:r>
            <a:r>
              <a:rPr lang="zh-CN" altLang="zh-CN" sz="2800" b="1" dirty="0">
                <a:latin typeface="微软雅黑" panose="020B0503020204020204" pitchFamily="34" charset="-122"/>
                <a:ea typeface="微软雅黑" panose="020B0503020204020204" pitchFamily="34" charset="-122"/>
              </a:rPr>
              <a:t>基于当时外交和洋务的需要而创办</a:t>
            </a:r>
          </a:p>
          <a:p>
            <a:r>
              <a:rPr lang="en-US" altLang="zh-CN" sz="2800" b="1" dirty="0">
                <a:latin typeface="微软雅黑" panose="020B0503020204020204" pitchFamily="34" charset="-122"/>
                <a:ea typeface="微软雅黑" panose="020B0503020204020204" pitchFamily="34" charset="-122"/>
              </a:rPr>
              <a:t>D.</a:t>
            </a:r>
            <a:r>
              <a:rPr lang="zh-CN" altLang="zh-CN" sz="2800" b="1" dirty="0">
                <a:latin typeface="微软雅黑" panose="020B0503020204020204" pitchFamily="34" charset="-122"/>
                <a:ea typeface="微软雅黑" panose="020B0503020204020204" pitchFamily="34" charset="-122"/>
              </a:rPr>
              <a:t>引进了一整套西方学校管理方</a:t>
            </a:r>
            <a:r>
              <a:rPr lang="zh-CN" altLang="zh-CN" sz="2800" b="1" dirty="0" smtClean="0">
                <a:latin typeface="微软雅黑" panose="020B0503020204020204" pitchFamily="34" charset="-122"/>
                <a:ea typeface="微软雅黑" panose="020B0503020204020204" pitchFamily="34" charset="-122"/>
              </a:rPr>
              <a:t>式</a:t>
            </a:r>
            <a:endParaRPr lang="zh-CN" altLang="zh-CN" sz="2800" b="1" dirty="0">
              <a:solidFill>
                <a:srgbClr val="FF0000"/>
              </a:solidFill>
              <a:latin typeface="微软雅黑" panose="020B0503020204020204" pitchFamily="34" charset="-122"/>
              <a:ea typeface="微软雅黑" panose="020B0503020204020204" pitchFamily="34" charset="-122"/>
            </a:endParaRPr>
          </a:p>
        </p:txBody>
      </p:sp>
      <p:sp>
        <p:nvSpPr>
          <p:cNvPr id="29" name="矩形 28"/>
          <p:cNvSpPr/>
          <p:nvPr/>
        </p:nvSpPr>
        <p:spPr>
          <a:xfrm>
            <a:off x="6300192" y="4365104"/>
            <a:ext cx="2105761" cy="1569660"/>
          </a:xfrm>
          <a:prstGeom prst="rect">
            <a:avLst/>
          </a:prstGeom>
          <a:noFill/>
          <a:ln>
            <a:noFill/>
          </a:ln>
        </p:spPr>
        <p:txBody>
          <a:bodyPr wrap="square">
            <a:spAutoFit/>
          </a:bodyPr>
          <a:lstStyle/>
          <a:p>
            <a:pPr algn="ctr" fontAlgn="auto"/>
            <a:r>
              <a:rPr lang="en-US" altLang="zh-CN" sz="96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n-lt"/>
                <a:ea typeface="+mn-ea"/>
              </a:rPr>
              <a:t>B</a:t>
            </a:r>
            <a:r>
              <a:rPr lang="en-US" altLang="zh-CN" sz="72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n-lt"/>
                <a:ea typeface="+mn-ea"/>
              </a:rPr>
              <a:t> </a:t>
            </a:r>
            <a:endParaRPr lang="en-US" altLang="zh-CN" sz="72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amond(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linds(horizont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linds(horizont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ox(in)">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ppt_x</p:attrName>
                                        </p:attrNameLst>
                                      </p:cBhvr>
                                      <p:tavLst>
                                        <p:tav tm="0">
                                          <p:val>
                                            <p:strVal val="#ppt_x"/>
                                          </p:val>
                                        </p:tav>
                                        <p:tav tm="100000">
                                          <p:val>
                                            <p:strVal val="#ppt_x"/>
                                          </p:val>
                                        </p:tav>
                                      </p:tavLst>
                                    </p:anim>
                                    <p:anim calcmode="lin" valueType="num">
                                      <p:cBhvr>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1" grpId="0"/>
      <p:bldP spid="22" grpId="0" animBg="1"/>
      <p:bldP spid="23" grpId="0"/>
      <p:bldP spid="24" grpId="0"/>
      <p:bldP spid="25" grpId="0"/>
      <p:bldP spid="26" grpId="0"/>
      <p:bldP spid="27" grpId="0"/>
      <p:bldP spid="28" grpId="0" animBg="1"/>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8382"/>
          <p:cNvSpPr txBox="1">
            <a:spLocks noChangeArrowheads="1"/>
          </p:cNvSpPr>
          <p:nvPr/>
        </p:nvSpPr>
        <p:spPr bwMode="auto">
          <a:xfrm>
            <a:off x="0" y="0"/>
            <a:ext cx="4860032" cy="45704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05000"/>
              </a:lnSpc>
            </a:pPr>
            <a:r>
              <a:rPr lang="zh-CN" altLang="en-US" sz="2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（一）近代中国经济结构的变</a:t>
            </a:r>
            <a:r>
              <a:rPr lang="zh-CN" altLang="en-US" sz="24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动</a:t>
            </a:r>
            <a:endParaRPr lang="zh-CN" altLang="en-US" sz="2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1"/>
          <p:cNvSpPr txBox="1">
            <a:spLocks noChangeArrowheads="1"/>
          </p:cNvSpPr>
          <p:nvPr/>
        </p:nvSpPr>
        <p:spPr bwMode="auto">
          <a:xfrm>
            <a:off x="0" y="548680"/>
            <a:ext cx="613982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800" b="1" dirty="0" smtClean="0">
                <a:solidFill>
                  <a:srgbClr val="0000FF"/>
                </a:solidFill>
                <a:latin typeface="黑体" panose="02010609060101010101" pitchFamily="49" charset="-122"/>
                <a:ea typeface="黑体" panose="02010609060101010101" pitchFamily="49" charset="-122"/>
                <a:sym typeface="微软雅黑" panose="020B0503020204020204" pitchFamily="34" charset="-122"/>
              </a:rPr>
              <a:t>民</a:t>
            </a:r>
            <a:r>
              <a:rPr lang="zh-CN" altLang="en-US" sz="28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族资本主义的诞生</a:t>
            </a:r>
            <a:r>
              <a:rPr lang="en-US" altLang="zh-CN" sz="28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(19</a:t>
            </a:r>
            <a:r>
              <a:rPr lang="zh-CN" altLang="en-US" sz="28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世纪</a:t>
            </a:r>
            <a:r>
              <a:rPr lang="en-US" altLang="zh-CN" sz="28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60</a:t>
            </a:r>
            <a:r>
              <a:rPr lang="zh-CN" altLang="en-US" sz="28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年代</a:t>
            </a:r>
            <a:r>
              <a:rPr lang="zh-CN" altLang="en-US" sz="2800"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a:t>
            </a:r>
          </a:p>
        </p:txBody>
      </p:sp>
      <p:graphicFrame>
        <p:nvGraphicFramePr>
          <p:cNvPr id="4" name="对象 3"/>
          <p:cNvGraphicFramePr>
            <a:graphicFrameLocks/>
          </p:cNvGraphicFramePr>
          <p:nvPr/>
        </p:nvGraphicFramePr>
        <p:xfrm>
          <a:off x="0" y="1196752"/>
          <a:ext cx="8775700" cy="1144587"/>
        </p:xfrm>
        <a:graphic>
          <a:graphicData uri="http://schemas.openxmlformats.org/presentationml/2006/ole">
            <p:oleObj spid="_x0000_s53258" name="Document" r:id="rId3" imgW="8444160" imgH="1192027" progId="">
              <p:embed/>
            </p:oleObj>
          </a:graphicData>
        </a:graphic>
      </p:graphicFrame>
      <p:sp>
        <p:nvSpPr>
          <p:cNvPr id="5" name="矩形 4"/>
          <p:cNvSpPr/>
          <p:nvPr/>
        </p:nvSpPr>
        <p:spPr>
          <a:xfrm>
            <a:off x="323528" y="1700808"/>
            <a:ext cx="8424936" cy="461665"/>
          </a:xfrm>
          <a:prstGeom prst="rect">
            <a:avLst/>
          </a:prstGeom>
        </p:spPr>
        <p:txBody>
          <a:bodyPr wrap="square">
            <a:spAutoFit/>
          </a:bodyPr>
          <a:lstStyle/>
          <a:p>
            <a:r>
              <a:rPr lang="en-US" altLang="zh-CN" sz="2400" b="1" dirty="0"/>
              <a:t>(1)</a:t>
            </a:r>
            <a:r>
              <a:rPr lang="zh-CN" altLang="zh-CN" sz="2400" b="1" dirty="0"/>
              <a:t>外国资本主义经济势力的入侵，</a:t>
            </a:r>
            <a:r>
              <a:rPr lang="en-US" altLang="zh-CN" sz="2400" b="1" u="sng" dirty="0"/>
              <a:t>         </a:t>
            </a:r>
            <a:r>
              <a:rPr lang="en-US" altLang="zh-CN" sz="2400" b="1" u="sng" dirty="0" smtClean="0"/>
              <a:t>   </a:t>
            </a:r>
            <a:r>
              <a:rPr lang="zh-CN" altLang="zh-CN" sz="2400" b="1" dirty="0" smtClean="0"/>
              <a:t>的</a:t>
            </a:r>
            <a:r>
              <a:rPr lang="zh-CN" altLang="zh-CN" sz="2400" b="1" dirty="0"/>
              <a:t>逐步解体。</a:t>
            </a:r>
            <a:endParaRPr lang="zh-CN" altLang="zh-CN" sz="2400" dirty="0"/>
          </a:p>
        </p:txBody>
      </p:sp>
      <p:graphicFrame>
        <p:nvGraphicFramePr>
          <p:cNvPr id="6" name="对象 5"/>
          <p:cNvGraphicFramePr>
            <a:graphicFrameLocks/>
          </p:cNvGraphicFramePr>
          <p:nvPr/>
        </p:nvGraphicFramePr>
        <p:xfrm>
          <a:off x="4795539" y="2276872"/>
          <a:ext cx="1706562" cy="390525"/>
        </p:xfrm>
        <a:graphic>
          <a:graphicData uri="http://schemas.openxmlformats.org/presentationml/2006/ole">
            <p:oleObj spid="_x0000_s53257" r:id="rId4" imgW="1716678" imgH="396014" progId="">
              <p:embed/>
            </p:oleObj>
          </a:graphicData>
        </a:graphic>
      </p:graphicFrame>
      <p:graphicFrame>
        <p:nvGraphicFramePr>
          <p:cNvPr id="7" name="对象 6"/>
          <p:cNvGraphicFramePr>
            <a:graphicFrameLocks/>
          </p:cNvGraphicFramePr>
          <p:nvPr/>
        </p:nvGraphicFramePr>
        <p:xfrm>
          <a:off x="-463550" y="7766050"/>
          <a:ext cx="11872913" cy="1119188"/>
        </p:xfrm>
        <a:graphic>
          <a:graphicData uri="http://schemas.openxmlformats.org/presentationml/2006/ole">
            <p:oleObj spid="_x0000_s53256" name="Document" r:id="rId5" imgW="8312846" imgH="780648" progId="">
              <p:embed/>
            </p:oleObj>
          </a:graphicData>
        </a:graphic>
      </p:graphicFrame>
      <p:sp>
        <p:nvSpPr>
          <p:cNvPr id="8" name="矩形 7"/>
          <p:cNvSpPr/>
          <p:nvPr/>
        </p:nvSpPr>
        <p:spPr>
          <a:xfrm>
            <a:off x="323528" y="2348880"/>
            <a:ext cx="8424936" cy="461665"/>
          </a:xfrm>
          <a:prstGeom prst="rect">
            <a:avLst/>
          </a:prstGeom>
        </p:spPr>
        <p:txBody>
          <a:bodyPr wrap="square">
            <a:spAutoFit/>
          </a:bodyPr>
          <a:lstStyle/>
          <a:p>
            <a:r>
              <a:rPr lang="en-US" altLang="zh-CN" sz="2400" b="1" dirty="0"/>
              <a:t>(2</a:t>
            </a:r>
            <a:r>
              <a:rPr lang="en-US" altLang="zh-CN" sz="2400" b="1" dirty="0" smtClean="0"/>
              <a:t>)</a:t>
            </a:r>
            <a:r>
              <a:rPr lang="zh-CN" altLang="zh-CN" sz="2400" b="1" dirty="0" smtClean="0"/>
              <a:t>受到</a:t>
            </a:r>
            <a:r>
              <a:rPr lang="zh-CN" altLang="zh-CN" sz="2400" b="1" dirty="0"/>
              <a:t>外商企业丰厚利润的刺激。</a:t>
            </a:r>
          </a:p>
        </p:txBody>
      </p:sp>
      <p:graphicFrame>
        <p:nvGraphicFramePr>
          <p:cNvPr id="9" name="对象 8"/>
          <p:cNvGraphicFramePr>
            <a:graphicFrameLocks/>
          </p:cNvGraphicFramePr>
          <p:nvPr/>
        </p:nvGraphicFramePr>
        <p:xfrm>
          <a:off x="0" y="2924944"/>
          <a:ext cx="8145463" cy="592138"/>
        </p:xfrm>
        <a:graphic>
          <a:graphicData uri="http://schemas.openxmlformats.org/presentationml/2006/ole">
            <p:oleObj spid="_x0000_s53255" r:id="rId6" imgW="8145298" imgH="592634" progId="">
              <p:embed/>
            </p:oleObj>
          </a:graphicData>
        </a:graphic>
      </p:graphicFrame>
      <p:graphicFrame>
        <p:nvGraphicFramePr>
          <p:cNvPr id="10" name="对象 9"/>
          <p:cNvGraphicFramePr>
            <a:graphicFrameLocks/>
          </p:cNvGraphicFramePr>
          <p:nvPr/>
        </p:nvGraphicFramePr>
        <p:xfrm>
          <a:off x="0" y="4027488"/>
          <a:ext cx="8677275" cy="1182687"/>
        </p:xfrm>
        <a:graphic>
          <a:graphicData uri="http://schemas.openxmlformats.org/presentationml/2006/ole">
            <p:oleObj spid="_x0000_s53254" r:id="rId7" imgW="8161329" imgH="1183477" progId="">
              <p:embed/>
            </p:oleObj>
          </a:graphicData>
        </a:graphic>
      </p:graphicFrame>
      <p:graphicFrame>
        <p:nvGraphicFramePr>
          <p:cNvPr id="11" name="对象 10"/>
          <p:cNvGraphicFramePr>
            <a:graphicFrameLocks/>
          </p:cNvGraphicFramePr>
          <p:nvPr/>
        </p:nvGraphicFramePr>
        <p:xfrm>
          <a:off x="6772275" y="4430713"/>
          <a:ext cx="1708150" cy="390525"/>
        </p:xfrm>
        <a:graphic>
          <a:graphicData uri="http://schemas.openxmlformats.org/presentationml/2006/ole">
            <p:oleObj spid="_x0000_s53253" r:id="rId8" imgW="1716678" imgH="396014" progId="">
              <p:embed/>
            </p:oleObj>
          </a:graphicData>
        </a:graphic>
      </p:graphicFrame>
      <p:graphicFrame>
        <p:nvGraphicFramePr>
          <p:cNvPr id="12" name="对象 11"/>
          <p:cNvGraphicFramePr>
            <a:graphicFrameLocks/>
          </p:cNvGraphicFramePr>
          <p:nvPr/>
        </p:nvGraphicFramePr>
        <p:xfrm>
          <a:off x="0" y="5238750"/>
          <a:ext cx="8145463" cy="592138"/>
        </p:xfrm>
        <a:graphic>
          <a:graphicData uri="http://schemas.openxmlformats.org/presentationml/2006/ole">
            <p:oleObj spid="_x0000_s53252" r:id="rId9" imgW="8145298" imgH="592634" progId="">
              <p:embed/>
            </p:oleObj>
          </a:graphicData>
        </a:graphic>
      </p:graphicFrame>
      <p:graphicFrame>
        <p:nvGraphicFramePr>
          <p:cNvPr id="13" name="对象 12"/>
          <p:cNvGraphicFramePr>
            <a:graphicFrameLocks/>
          </p:cNvGraphicFramePr>
          <p:nvPr/>
        </p:nvGraphicFramePr>
        <p:xfrm>
          <a:off x="2046288" y="5243513"/>
          <a:ext cx="1366837" cy="390525"/>
        </p:xfrm>
        <a:graphic>
          <a:graphicData uri="http://schemas.openxmlformats.org/presentationml/2006/ole">
            <p:oleObj spid="_x0000_s53251" r:id="rId10" imgW="1716678" imgH="396014" progId="">
              <p:embed/>
            </p:oleObj>
          </a:graphicData>
        </a:graphic>
      </p:graphicFrame>
      <p:graphicFrame>
        <p:nvGraphicFramePr>
          <p:cNvPr id="14" name="对象 13"/>
          <p:cNvGraphicFramePr>
            <a:graphicFrameLocks/>
          </p:cNvGraphicFramePr>
          <p:nvPr/>
        </p:nvGraphicFramePr>
        <p:xfrm>
          <a:off x="0" y="5708650"/>
          <a:ext cx="8161338" cy="788988"/>
        </p:xfrm>
        <a:graphic>
          <a:graphicData uri="http://schemas.openxmlformats.org/presentationml/2006/ole">
            <p:oleObj spid="_x0000_s53250" r:id="rId11" imgW="8161329" imgH="788865" progId="">
              <p:embed/>
            </p:oleObj>
          </a:graphicData>
        </a:graphic>
      </p:graphicFrame>
      <p:graphicFrame>
        <p:nvGraphicFramePr>
          <p:cNvPr id="15" name="对象 14"/>
          <p:cNvGraphicFramePr>
            <a:graphicFrameLocks/>
          </p:cNvGraphicFramePr>
          <p:nvPr/>
        </p:nvGraphicFramePr>
        <p:xfrm>
          <a:off x="6003925" y="5661025"/>
          <a:ext cx="2066925" cy="392113"/>
        </p:xfrm>
        <a:graphic>
          <a:graphicData uri="http://schemas.openxmlformats.org/presentationml/2006/ole">
            <p:oleObj spid="_x0000_s53249" r:id="rId12" imgW="2069086" imgH="396014" progId="">
              <p:embed/>
            </p:oleObj>
          </a:graphicData>
        </a:graphic>
      </p:graphicFrame>
      <p:sp>
        <p:nvSpPr>
          <p:cNvPr id="16" name="矩形 15"/>
          <p:cNvSpPr/>
          <p:nvPr/>
        </p:nvSpPr>
        <p:spPr>
          <a:xfrm>
            <a:off x="503040" y="5157192"/>
            <a:ext cx="8640960" cy="4031873"/>
          </a:xfrm>
          <a:prstGeom prst="rect">
            <a:avLst/>
          </a:prstGeom>
          <a:solidFill>
            <a:schemeClr val="accent4">
              <a:lumMod val="20000"/>
              <a:lumOff val="80000"/>
            </a:schemeClr>
          </a:solidFill>
        </p:spPr>
        <p:txBody>
          <a:bodyPr wrap="square">
            <a:spAutoFit/>
          </a:bodyPr>
          <a:lstStyle/>
          <a:p>
            <a:r>
              <a:rPr lang="zh-CN" altLang="zh-CN" sz="3200" b="1" dirty="0"/>
              <a:t>有人考察了</a:t>
            </a:r>
            <a:r>
              <a:rPr lang="en-US" altLang="zh-CN" sz="3200" b="1" dirty="0"/>
              <a:t>32</a:t>
            </a:r>
            <a:r>
              <a:rPr lang="zh-CN" altLang="zh-CN" sz="3200" b="1" dirty="0"/>
              <a:t>个传统手工行业，鸦片战争后衰落的有</a:t>
            </a:r>
            <a:r>
              <a:rPr lang="en-US" altLang="zh-CN" sz="3200" b="1" dirty="0"/>
              <a:t>7</a:t>
            </a:r>
            <a:r>
              <a:rPr lang="zh-CN" altLang="zh-CN" sz="3200" b="1" dirty="0"/>
              <a:t>个，继续维持的有</a:t>
            </a:r>
            <a:r>
              <a:rPr lang="en-US" altLang="zh-CN" sz="3200" b="1" dirty="0"/>
              <a:t>10</a:t>
            </a:r>
            <a:r>
              <a:rPr lang="zh-CN" altLang="zh-CN" sz="3200" b="1" dirty="0"/>
              <a:t>个，发展并向机器工业过渡的有</a:t>
            </a:r>
            <a:r>
              <a:rPr lang="en-US" altLang="zh-CN" sz="3200" b="1" dirty="0"/>
              <a:t>15</a:t>
            </a:r>
            <a:r>
              <a:rPr lang="zh-CN" altLang="zh-CN" sz="3200" b="1" dirty="0"/>
              <a:t>个，另外还有新兴的手工行业</a:t>
            </a:r>
            <a:r>
              <a:rPr lang="en-US" altLang="zh-CN" sz="3200" b="1" dirty="0"/>
              <a:t>1</a:t>
            </a:r>
            <a:r>
              <a:rPr lang="zh-CN" altLang="zh-CN" sz="3200" b="1" dirty="0"/>
              <a:t>个。由此说明</a:t>
            </a:r>
            <a:r>
              <a:rPr lang="en-US" altLang="zh-CN" sz="3200" b="1" dirty="0"/>
              <a:t>						</a:t>
            </a:r>
            <a:r>
              <a:rPr lang="en-US" altLang="zh-CN" sz="3200" b="1" dirty="0" smtClean="0"/>
              <a:t>(</a:t>
            </a:r>
            <a:r>
              <a:rPr lang="zh-CN" altLang="zh-CN" sz="3200" b="1" dirty="0"/>
              <a:t>　　</a:t>
            </a:r>
            <a:r>
              <a:rPr lang="en-US" altLang="zh-CN" sz="3200" b="1" dirty="0"/>
              <a:t>)</a:t>
            </a:r>
            <a:endParaRPr lang="zh-CN" altLang="zh-CN" sz="3200" dirty="0"/>
          </a:p>
          <a:p>
            <a:r>
              <a:rPr lang="en-US" altLang="zh-CN" sz="3200" b="1" dirty="0"/>
              <a:t>A</a:t>
            </a:r>
            <a:r>
              <a:rPr lang="zh-CN" altLang="zh-CN" sz="3200" b="1" dirty="0"/>
              <a:t>．传统手工业是近代工业产生途径之一</a:t>
            </a:r>
            <a:endParaRPr lang="zh-CN" altLang="zh-CN" sz="3200" dirty="0"/>
          </a:p>
          <a:p>
            <a:r>
              <a:rPr lang="en-US" altLang="zh-CN" sz="3200" b="1" dirty="0"/>
              <a:t>B</a:t>
            </a:r>
            <a:r>
              <a:rPr lang="zh-CN" altLang="zh-CN" sz="3200" b="1" dirty="0"/>
              <a:t>．列强侵略促使资本主义萌芽夭折</a:t>
            </a:r>
            <a:endParaRPr lang="zh-CN" altLang="zh-CN" sz="3200" dirty="0"/>
          </a:p>
          <a:p>
            <a:r>
              <a:rPr lang="en-US" altLang="zh-CN" sz="3200" b="1" dirty="0"/>
              <a:t>C</a:t>
            </a:r>
            <a:r>
              <a:rPr lang="zh-CN" altLang="zh-CN" sz="3200" b="1" dirty="0"/>
              <a:t>．鸦片战争以后自然经济加快向前发展</a:t>
            </a:r>
            <a:endParaRPr lang="zh-CN" altLang="zh-CN" sz="3200" dirty="0"/>
          </a:p>
          <a:p>
            <a:r>
              <a:rPr lang="en-US" altLang="zh-CN" sz="3200" b="1" dirty="0"/>
              <a:t>D</a:t>
            </a:r>
            <a:r>
              <a:rPr lang="zh-CN" altLang="zh-CN" sz="3200" b="1" dirty="0"/>
              <a:t>．政府扶持促使资本主义工业发展</a:t>
            </a:r>
            <a:endParaRPr lang="zh-CN" altLang="zh-CN" sz="3200" dirty="0"/>
          </a:p>
        </p:txBody>
      </p:sp>
      <p:sp>
        <p:nvSpPr>
          <p:cNvPr id="17" name="文本框 1"/>
          <p:cNvSpPr txBox="1">
            <a:spLocks noChangeArrowheads="1"/>
          </p:cNvSpPr>
          <p:nvPr/>
        </p:nvSpPr>
        <p:spPr bwMode="auto">
          <a:xfrm>
            <a:off x="6966347" y="2205039"/>
            <a:ext cx="166687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8800" b="1" dirty="0">
                <a:solidFill>
                  <a:srgbClr val="FF0000"/>
                </a:solidFill>
                <a:latin typeface="Times New Roman" panose="02020603050405020304" pitchFamily="18" charset="0"/>
                <a:sym typeface="微软雅黑" panose="020B0503020204020204" pitchFamily="34"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ppt_x</p:attrName>
                                        </p:attrNameLst>
                                      </p:cBhvr>
                                      <p:tavLst>
                                        <p:tav tm="0">
                                          <p:val>
                                            <p:strVal val="#ppt_x"/>
                                          </p:val>
                                        </p:tav>
                                        <p:tav tm="100000">
                                          <p:val>
                                            <p:strVal val="#ppt_x"/>
                                          </p:val>
                                        </p:tav>
                                      </p:tavLst>
                                    </p:anim>
                                    <p:anim calcmode="lin" valueType="num">
                                      <p:cBhvr>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p:cNvGraphicFramePr>
          <p:nvPr/>
        </p:nvGraphicFramePr>
        <p:xfrm>
          <a:off x="188913" y="487363"/>
          <a:ext cx="4603750" cy="587375"/>
        </p:xfrm>
        <a:graphic>
          <a:graphicData uri="http://schemas.openxmlformats.org/presentationml/2006/ole">
            <p:oleObj spid="_x0000_s56324" r:id="rId3" imgW="4598410" imgH="592634" progId="">
              <p:embed/>
            </p:oleObj>
          </a:graphicData>
        </a:graphic>
      </p:graphicFrame>
      <p:graphicFrame>
        <p:nvGraphicFramePr>
          <p:cNvPr id="3" name="表格 2"/>
          <p:cNvGraphicFramePr>
            <a:graphicFrameLocks noGrp="1"/>
          </p:cNvGraphicFramePr>
          <p:nvPr/>
        </p:nvGraphicFramePr>
        <p:xfrm>
          <a:off x="261937" y="962026"/>
          <a:ext cx="8701088" cy="2174875"/>
        </p:xfrm>
        <a:graphic>
          <a:graphicData uri="http://schemas.openxmlformats.org/drawingml/2006/table">
            <a:tbl>
              <a:tblPr/>
              <a:tblGrid>
                <a:gridCol w="1141810"/>
                <a:gridCol w="7559278"/>
              </a:tblGrid>
              <a:tr h="1041400">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buFontTx/>
                        <a:buNone/>
                        <a:tabLst>
                          <a:tab pos="2400300" algn="l"/>
                        </a:tabLst>
                      </a:pPr>
                      <a:r>
                        <a:rPr lang="zh-CN" altLang="en-US" sz="2400" b="1" dirty="0">
                          <a:latin typeface="Times New Roman" panose="02020603050405020304" pitchFamily="18" charset="0"/>
                          <a:ea typeface="微软雅黑" panose="020B0503020204020204" pitchFamily="34" charset="-122"/>
                        </a:rPr>
                        <a:t>畸形性</a:t>
                      </a:r>
                      <a:endParaRPr lang="zh-CN" altLang="en-US" sz="2400" dirty="0">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just" defTabSz="914400">
                        <a:lnSpc>
                          <a:spcPct val="100000"/>
                        </a:lnSpc>
                        <a:spcBef>
                          <a:spcPct val="0"/>
                        </a:spcBef>
                        <a:buFontTx/>
                        <a:buNone/>
                        <a:tabLst>
                          <a:tab pos="2400300" algn="l"/>
                        </a:tabLst>
                      </a:pPr>
                      <a:r>
                        <a:rPr lang="zh-CN" altLang="en-US" sz="2400" b="1" dirty="0">
                          <a:latin typeface="微软雅黑" panose="020B0503020204020204" pitchFamily="34" charset="-122"/>
                          <a:ea typeface="微软雅黑" panose="020B0503020204020204" pitchFamily="34" charset="-122"/>
                        </a:rPr>
                        <a:t>行业、地域分布不平衡。主要集中在东南</a:t>
                      </a:r>
                      <a:r>
                        <a:rPr lang="zh-CN" altLang="en-US" sz="2400" b="1" dirty="0" smtClean="0">
                          <a:latin typeface="微软雅黑" panose="020B0503020204020204" pitchFamily="34" charset="-122"/>
                          <a:ea typeface="微软雅黑" panose="020B0503020204020204" pitchFamily="34" charset="-122"/>
                        </a:rPr>
                        <a:t>沿海；</a:t>
                      </a:r>
                      <a:r>
                        <a:rPr lang="zh-CN" altLang="en-US" sz="2400" b="1" dirty="0">
                          <a:latin typeface="微软雅黑" panose="020B0503020204020204" pitchFamily="34" charset="-122"/>
                          <a:ea typeface="微软雅黑" panose="020B0503020204020204" pitchFamily="34" charset="-122"/>
                        </a:rPr>
                        <a:t>以</a:t>
                      </a:r>
                      <a:r>
                        <a:rPr lang="en-US" altLang="zh-CN" sz="2400" b="1" dirty="0">
                          <a:latin typeface="微软雅黑" panose="020B0503020204020204" pitchFamily="34" charset="-122"/>
                          <a:ea typeface="微软雅黑" panose="020B0503020204020204" pitchFamily="34" charset="-122"/>
                        </a:rPr>
                        <a:t>_______</a:t>
                      </a:r>
                      <a:r>
                        <a:rPr lang="zh-CN" altLang="en-US" sz="2400" b="1" dirty="0">
                          <a:latin typeface="微软雅黑" panose="020B0503020204020204" pitchFamily="34" charset="-122"/>
                          <a:ea typeface="微软雅黑" panose="020B0503020204020204" pitchFamily="34" charset="-122"/>
                        </a:rPr>
                        <a:t>为主，没有形成完整的工业体系</a:t>
                      </a:r>
                      <a:endParaRPr lang="zh-CN" altLang="en-US" sz="2400" dirty="0">
                        <a:latin typeface="微软雅黑" panose="020B0503020204020204" pitchFamily="34" charset="-122"/>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566738">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buFontTx/>
                        <a:buNone/>
                        <a:tabLst>
                          <a:tab pos="2400300" algn="l"/>
                        </a:tabLst>
                      </a:pPr>
                      <a:r>
                        <a:rPr lang="zh-CN" altLang="en-US" sz="2400" b="1">
                          <a:latin typeface="Times New Roman" panose="02020603050405020304" pitchFamily="18" charset="0"/>
                          <a:ea typeface="微软雅黑" panose="020B0503020204020204" pitchFamily="34" charset="-122"/>
                        </a:rPr>
                        <a:t>弱小性</a:t>
                      </a:r>
                      <a:endParaRPr lang="zh-CN" altLang="en-US" sz="2400">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defTabSz="914400">
                        <a:buFontTx/>
                        <a:buNone/>
                        <a:tabLst>
                          <a:tab pos="2400300" algn="l"/>
                        </a:tabLst>
                      </a:pPr>
                      <a:r>
                        <a:rPr lang="zh-CN" altLang="en-US" sz="2400" b="1">
                          <a:latin typeface="Times New Roman" panose="02020603050405020304" pitchFamily="18" charset="0"/>
                          <a:ea typeface="微软雅黑" panose="020B0503020204020204" pitchFamily="34" charset="-122"/>
                        </a:rPr>
                        <a:t>资金少，规模小，技术力量薄弱等（先天不足）</a:t>
                      </a:r>
                      <a:endParaRPr lang="zh-CN" altLang="en-US" sz="2400">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r h="56673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defTabSz="914400">
                        <a:buFontTx/>
                        <a:buNone/>
                        <a:tabLst>
                          <a:tab pos="2400300" algn="l"/>
                        </a:tabLst>
                      </a:pPr>
                      <a:r>
                        <a:rPr lang="zh-CN" altLang="en-US" sz="2400" b="1">
                          <a:latin typeface="Times New Roman" panose="02020603050405020304" pitchFamily="18" charset="0"/>
                          <a:ea typeface="微软雅黑" panose="020B0503020204020204" pitchFamily="34" charset="-122"/>
                        </a:rPr>
                        <a:t>依赖性</a:t>
                      </a:r>
                      <a:endParaRPr lang="zh-CN" altLang="en-US" sz="2400">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defTabSz="914400">
                        <a:buFontTx/>
                        <a:buNone/>
                        <a:tabLst>
                          <a:tab pos="2400300" algn="l"/>
                        </a:tabLst>
                      </a:pPr>
                      <a:r>
                        <a:rPr lang="zh-CN" altLang="en-US" sz="2400" b="1" dirty="0">
                          <a:latin typeface="微软雅黑" panose="020B0503020204020204" pitchFamily="34" charset="-122"/>
                          <a:ea typeface="微软雅黑" panose="020B0503020204020204" pitchFamily="34" charset="-122"/>
                        </a:rPr>
                        <a:t>对外国资本主义和</a:t>
                      </a:r>
                      <a:r>
                        <a:rPr lang="en-US" altLang="zh-CN" sz="2400" b="1" dirty="0">
                          <a:latin typeface="微软雅黑" panose="020B0503020204020204" pitchFamily="34" charset="-122"/>
                          <a:ea typeface="微软雅黑" panose="020B0503020204020204" pitchFamily="34" charset="-122"/>
                        </a:rPr>
                        <a:t>_____________</a:t>
                      </a:r>
                      <a:r>
                        <a:rPr lang="zh-CN" altLang="en-US" sz="2400" b="1" dirty="0">
                          <a:latin typeface="微软雅黑" panose="020B0503020204020204" pitchFamily="34" charset="-122"/>
                          <a:ea typeface="微软雅黑" panose="020B0503020204020204" pitchFamily="34" charset="-122"/>
                        </a:rPr>
                        <a:t>有依赖关系</a:t>
                      </a:r>
                      <a:endParaRPr lang="zh-CN" altLang="en-US" sz="2400" dirty="0">
                        <a:latin typeface="微软雅黑" panose="020B0503020204020204" pitchFamily="34" charset="-122"/>
                        <a:ea typeface="微软雅黑" panose="020B0503020204020204" pitchFamily="34" charset="-122"/>
                      </a:endParaRPr>
                    </a:p>
                  </a:txBody>
                  <a:tcPr marL="68580" marR="68580" anchor="ctr">
                    <a:lnL w="19050" cap="flat" cmpd="sng">
                      <a:solidFill>
                        <a:srgbClr val="000000"/>
                      </a:solidFill>
                      <a:prstDash val="solid"/>
                      <a:headEnd type="none" w="med" len="med"/>
                      <a:tailEnd type="none" w="med" len="med"/>
                    </a:lnL>
                    <a:lnR w="19050" cap="flat" cmpd="sng">
                      <a:solidFill>
                        <a:srgbClr val="000000"/>
                      </a:solidFill>
                      <a:prstDash val="solid"/>
                      <a:headEnd type="none" w="med" len="med"/>
                      <a:tailEnd type="none" w="med" len="med"/>
                    </a:lnR>
                    <a:lnT w="19050" cap="flat" cmpd="sng">
                      <a:solidFill>
                        <a:srgbClr val="000000"/>
                      </a:solidFill>
                      <a:prstDash val="solid"/>
                      <a:headEnd type="none" w="med" len="med"/>
                      <a:tailEnd type="none" w="med" len="med"/>
                    </a:lnT>
                    <a:lnB w="190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矩形 3"/>
          <p:cNvSpPr>
            <a:spLocks noChangeArrowheads="1"/>
          </p:cNvSpPr>
          <p:nvPr/>
        </p:nvSpPr>
        <p:spPr bwMode="auto">
          <a:xfrm>
            <a:off x="1115616" y="1371351"/>
            <a:ext cx="1558529"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rgbClr val="FF0000"/>
                </a:solidFill>
                <a:latin typeface="Times New Roman" panose="02020603050405020304" pitchFamily="18" charset="0"/>
                <a:ea typeface="微软雅黑" panose="020B0503020204020204" pitchFamily="34" charset="-122"/>
              </a:rPr>
              <a:t>轻工业</a:t>
            </a:r>
          </a:p>
        </p:txBody>
      </p:sp>
      <p:sp>
        <p:nvSpPr>
          <p:cNvPr id="5" name="矩形 4"/>
          <p:cNvSpPr>
            <a:spLocks noChangeArrowheads="1"/>
          </p:cNvSpPr>
          <p:nvPr/>
        </p:nvSpPr>
        <p:spPr bwMode="auto">
          <a:xfrm>
            <a:off x="3563888" y="2562225"/>
            <a:ext cx="25193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rgbClr val="FF0000"/>
                </a:solidFill>
                <a:latin typeface="Times New Roman" panose="02020603050405020304" pitchFamily="18" charset="0"/>
                <a:ea typeface="微软雅黑" panose="020B0503020204020204" pitchFamily="34" charset="-122"/>
              </a:rPr>
              <a:t>本国封建势力</a:t>
            </a:r>
          </a:p>
        </p:txBody>
      </p:sp>
      <p:graphicFrame>
        <p:nvGraphicFramePr>
          <p:cNvPr id="6" name="对象 5"/>
          <p:cNvGraphicFramePr>
            <a:graphicFrameLocks/>
          </p:cNvGraphicFramePr>
          <p:nvPr/>
        </p:nvGraphicFramePr>
        <p:xfrm>
          <a:off x="161925" y="3255963"/>
          <a:ext cx="8936038" cy="1360487"/>
        </p:xfrm>
        <a:graphic>
          <a:graphicData uri="http://schemas.openxmlformats.org/presentationml/2006/ole">
            <p:oleObj spid="_x0000_s56323" name="Document" r:id="rId4" imgW="8960759" imgH="1368023" progId="">
              <p:embed/>
            </p:oleObj>
          </a:graphicData>
        </a:graphic>
      </p:graphicFrame>
      <p:graphicFrame>
        <p:nvGraphicFramePr>
          <p:cNvPr id="7" name="对象 6"/>
          <p:cNvGraphicFramePr>
            <a:graphicFrameLocks/>
          </p:cNvGraphicFramePr>
          <p:nvPr/>
        </p:nvGraphicFramePr>
        <p:xfrm>
          <a:off x="160338" y="4343400"/>
          <a:ext cx="8794750" cy="663575"/>
        </p:xfrm>
        <a:graphic>
          <a:graphicData uri="http://schemas.openxmlformats.org/presentationml/2006/ole">
            <p:oleObj spid="_x0000_s56322" r:id="rId5" imgW="8797532" imgH="667163" progId="">
              <p:embed/>
            </p:oleObj>
          </a:graphicData>
        </a:graphic>
      </p:graphicFrame>
      <p:graphicFrame>
        <p:nvGraphicFramePr>
          <p:cNvPr id="8" name="对象 7"/>
          <p:cNvGraphicFramePr>
            <a:graphicFrameLocks/>
          </p:cNvGraphicFramePr>
          <p:nvPr/>
        </p:nvGraphicFramePr>
        <p:xfrm>
          <a:off x="163513" y="4849813"/>
          <a:ext cx="8718550" cy="1185862"/>
        </p:xfrm>
        <a:graphic>
          <a:graphicData uri="http://schemas.openxmlformats.org/presentationml/2006/ole">
            <p:oleObj spid="_x0000_s56321" r:id="rId6" imgW="8720650" imgH="1192109" progId="">
              <p:embed/>
            </p:oleObj>
          </a:graphicData>
        </a:graphic>
      </p:graphicFrame>
      <p:sp>
        <p:nvSpPr>
          <p:cNvPr id="9" name="矩形 8"/>
          <p:cNvSpPr>
            <a:spLocks noChangeArrowheads="1"/>
          </p:cNvSpPr>
          <p:nvPr/>
        </p:nvSpPr>
        <p:spPr bwMode="auto">
          <a:xfrm>
            <a:off x="1466850" y="4724400"/>
            <a:ext cx="25193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rgbClr val="FF0000"/>
                </a:solidFill>
                <a:latin typeface="Times New Roman" panose="02020603050405020304" pitchFamily="18" charset="0"/>
                <a:ea typeface="微软雅黑" panose="020B0503020204020204" pitchFamily="34" charset="-122"/>
              </a:rPr>
              <a:t>民族资产阶级</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81925"/>
          <p:cNvSpPr txBox="1">
            <a:spLocks noChangeArrowheads="1"/>
          </p:cNvSpPr>
          <p:nvPr/>
        </p:nvSpPr>
        <p:spPr bwMode="auto">
          <a:xfrm>
            <a:off x="35496" y="46365"/>
            <a:ext cx="88204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zh-CN" altLang="en-US" sz="3600" b="1" dirty="0">
                <a:solidFill>
                  <a:srgbClr val="0000FF"/>
                </a:solidFill>
                <a:ea typeface="微软雅黑" panose="020B0503020204020204" pitchFamily="34" charset="-122"/>
              </a:rPr>
              <a:t>近代中国的思想解放潮</a:t>
            </a:r>
            <a:r>
              <a:rPr lang="zh-CN" altLang="en-US" sz="3600" b="1" dirty="0" smtClean="0">
                <a:solidFill>
                  <a:srgbClr val="0000FF"/>
                </a:solidFill>
                <a:ea typeface="微软雅黑" panose="020B0503020204020204" pitchFamily="34" charset="-122"/>
              </a:rPr>
              <a:t>流</a:t>
            </a:r>
            <a:r>
              <a:rPr lang="zh-CN" altLang="en-US" sz="36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a:t>
            </a:r>
            <a:r>
              <a:rPr lang="en-US" altLang="zh-CN" sz="36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1840——1894</a:t>
            </a:r>
            <a:r>
              <a:rPr lang="en-US" altLang="zh-CN" sz="3600"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a:t>
            </a:r>
            <a:endParaRPr lang="zh-CN" altLang="en-US" sz="3600" b="1" dirty="0">
              <a:solidFill>
                <a:srgbClr val="0000FF"/>
              </a:solidFill>
              <a:ea typeface="微软雅黑" panose="020B0503020204020204" pitchFamily="34" charset="-122"/>
            </a:endParaRPr>
          </a:p>
        </p:txBody>
      </p:sp>
      <p:sp>
        <p:nvSpPr>
          <p:cNvPr id="6" name="矩形 5"/>
          <p:cNvSpPr>
            <a:spLocks noChangeArrowheads="1"/>
          </p:cNvSpPr>
          <p:nvPr/>
        </p:nvSpPr>
        <p:spPr bwMode="auto">
          <a:xfrm>
            <a:off x="288131" y="1905213"/>
            <a:ext cx="8855869"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zh-CN" altLang="en-US" sz="4200" b="1" dirty="0">
                <a:solidFill>
                  <a:srgbClr val="FF0000"/>
                </a:solidFill>
                <a:latin typeface="宋体" panose="02010600030101010101" pitchFamily="2" charset="-122"/>
                <a:ea typeface="宋体" panose="02010600030101010101" pitchFamily="2" charset="-122"/>
              </a:rPr>
              <a:t>一、新思想的萌</a:t>
            </a:r>
            <a:r>
              <a:rPr lang="zh-CN" altLang="en-US" sz="4200" b="1" dirty="0" smtClean="0">
                <a:solidFill>
                  <a:srgbClr val="FF0000"/>
                </a:solidFill>
                <a:latin typeface="宋体" panose="02010600030101010101" pitchFamily="2" charset="-122"/>
                <a:ea typeface="宋体" panose="02010600030101010101" pitchFamily="2" charset="-122"/>
              </a:rPr>
              <a:t>发</a:t>
            </a:r>
            <a:endParaRPr lang="en-US" altLang="zh-CN" sz="4200" b="1" dirty="0" smtClean="0">
              <a:solidFill>
                <a:srgbClr val="FF0000"/>
              </a:solidFill>
              <a:latin typeface="宋体" panose="02010600030101010101" pitchFamily="2" charset="-122"/>
              <a:ea typeface="宋体" panose="02010600030101010101" pitchFamily="2" charset="-122"/>
            </a:endParaRPr>
          </a:p>
          <a:p>
            <a:endParaRPr lang="en-US" altLang="zh-CN" sz="4200" b="1" dirty="0">
              <a:solidFill>
                <a:srgbClr val="FF0000"/>
              </a:solidFill>
              <a:latin typeface="宋体" panose="02010600030101010101" pitchFamily="2" charset="-122"/>
              <a:ea typeface="宋体" panose="02010600030101010101" pitchFamily="2" charset="-122"/>
            </a:endParaRPr>
          </a:p>
          <a:p>
            <a:r>
              <a:rPr lang="zh-CN" altLang="en-US" sz="4200" b="1" dirty="0">
                <a:solidFill>
                  <a:srgbClr val="FF0000"/>
                </a:solidFill>
                <a:latin typeface="宋体" panose="02010600030101010101" pitchFamily="2" charset="-122"/>
                <a:ea typeface="宋体" panose="02010600030101010101" pitchFamily="2" charset="-122"/>
              </a:rPr>
              <a:t>二、</a:t>
            </a:r>
            <a:r>
              <a:rPr lang="en-US" altLang="zh-CN" sz="4200" b="1" dirty="0">
                <a:solidFill>
                  <a:srgbClr val="FF0000"/>
                </a:solidFill>
                <a:latin typeface="宋体" panose="02010600030101010101" pitchFamily="2" charset="-122"/>
                <a:ea typeface="宋体" panose="02010600030101010101" pitchFamily="2" charset="-122"/>
                <a:sym typeface="微软雅黑" panose="020B0503020204020204" pitchFamily="34" charset="-122"/>
              </a:rPr>
              <a:t>“</a:t>
            </a:r>
            <a:r>
              <a:rPr lang="zh-CN" altLang="en-US" sz="4200" b="1" dirty="0">
                <a:solidFill>
                  <a:srgbClr val="FF0000"/>
                </a:solidFill>
                <a:latin typeface="宋体" panose="02010600030101010101" pitchFamily="2" charset="-122"/>
                <a:ea typeface="宋体" panose="02010600030101010101" pitchFamily="2" charset="-122"/>
                <a:sym typeface="微软雅黑" panose="020B0503020204020204" pitchFamily="34" charset="-122"/>
              </a:rPr>
              <a:t>中体西用</a:t>
            </a:r>
            <a:r>
              <a:rPr lang="zh-CN" altLang="en-US" sz="4200"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a:t>
            </a:r>
            <a:endParaRPr lang="en-US" altLang="zh-CN" sz="4200"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endParaRPr>
          </a:p>
          <a:p>
            <a:endParaRPr lang="zh-CN" altLang="en-US" sz="4200" b="1" dirty="0">
              <a:solidFill>
                <a:srgbClr val="FF0000"/>
              </a:solidFill>
              <a:latin typeface="宋体" panose="02010600030101010101" pitchFamily="2" charset="-122"/>
              <a:ea typeface="宋体" panose="02010600030101010101" pitchFamily="2" charset="-122"/>
              <a:sym typeface="微软雅黑" panose="020B0503020204020204" pitchFamily="34" charset="-122"/>
            </a:endParaRPr>
          </a:p>
          <a:p>
            <a:r>
              <a:rPr lang="zh-CN" altLang="en-US" sz="4200" b="1" dirty="0">
                <a:solidFill>
                  <a:srgbClr val="FF0000"/>
                </a:solidFill>
                <a:latin typeface="宋体" panose="02010600030101010101" pitchFamily="2" charset="-122"/>
                <a:ea typeface="宋体" panose="02010600030101010101" pitchFamily="2" charset="-122"/>
                <a:sym typeface="微软雅黑" panose="020B0503020204020204" pitchFamily="34" charset="-122"/>
              </a:rPr>
              <a:t>三、早期维新思</a:t>
            </a:r>
            <a:r>
              <a:rPr lang="zh-CN" altLang="en-US" sz="4200"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想</a:t>
            </a:r>
            <a:endParaRPr lang="zh-CN" altLang="en-US" sz="4200" b="1" dirty="0">
              <a:solidFill>
                <a:srgbClr val="0066CC"/>
              </a:solidFill>
              <a:latin typeface="Times New Roman" panose="02020603050405020304" pitchFamily="18" charset="0"/>
            </a:endParaRPr>
          </a:p>
        </p:txBody>
      </p:sp>
      <p:sp>
        <p:nvSpPr>
          <p:cNvPr id="7" name="矩形 6"/>
          <p:cNvSpPr/>
          <p:nvPr/>
        </p:nvSpPr>
        <p:spPr>
          <a:xfrm>
            <a:off x="251520" y="980728"/>
            <a:ext cx="7064755" cy="523220"/>
          </a:xfrm>
          <a:prstGeom prst="rect">
            <a:avLst/>
          </a:prstGeom>
        </p:spPr>
        <p:txBody>
          <a:bodyPr wrap="none">
            <a:spAutoFit/>
          </a:bodyPr>
          <a:lstStyle/>
          <a:p>
            <a:pPr>
              <a:buClr>
                <a:srgbClr val="0066CC"/>
              </a:buClr>
              <a:buFont typeface="Wingdings" panose="05000000000000000000" pitchFamily="2" charset="2"/>
              <a:buNone/>
            </a:pPr>
            <a:r>
              <a:rPr lang="zh-CN" altLang="en-US" sz="2800" b="1" dirty="0" smtClean="0">
                <a:solidFill>
                  <a:srgbClr val="FF0000"/>
                </a:solidFill>
                <a:latin typeface="宋体" panose="02010600030101010101" pitchFamily="2" charset="-122"/>
                <a:ea typeface="微软雅黑" panose="020B0503020204020204" pitchFamily="34" charset="-122"/>
                <a:sym typeface="微软雅黑" panose="020B0503020204020204" pitchFamily="34" charset="-122"/>
              </a:rPr>
              <a:t>一、新思想的萌发</a:t>
            </a:r>
            <a:r>
              <a:rPr lang="en-US" altLang="zh-CN" sz="28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800" b="1" dirty="0" smtClean="0">
                <a:solidFill>
                  <a:srgbClr val="FF0000"/>
                </a:solidFill>
                <a:latin typeface="宋体" panose="02010600030101010101" pitchFamily="2" charset="-122"/>
                <a:ea typeface="微软雅黑" panose="020B0503020204020204" pitchFamily="34" charset="-122"/>
                <a:sym typeface="微软雅黑" panose="020B0503020204020204" pitchFamily="34" charset="-122"/>
              </a:rPr>
              <a:t>师夷长技以制夷</a:t>
            </a:r>
            <a:r>
              <a:rPr lang="zh-CN" altLang="en-US" sz="28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800" b="1" dirty="0">
              <a:solidFill>
                <a:srgbClr val="FF0000"/>
              </a:solidFill>
              <a:latin typeface="黑体" panose="02010609060101010101" pitchFamily="49" charset="-122"/>
              <a:ea typeface="微软雅黑" panose="020B0503020204020204" pitchFamily="34" charset="-122"/>
            </a:endParaRPr>
          </a:p>
        </p:txBody>
      </p:sp>
      <p:sp>
        <p:nvSpPr>
          <p:cNvPr id="8" name="文本框 3"/>
          <p:cNvSpPr txBox="1">
            <a:spLocks noChangeArrowheads="1"/>
          </p:cNvSpPr>
          <p:nvPr/>
        </p:nvSpPr>
        <p:spPr bwMode="auto">
          <a:xfrm>
            <a:off x="25796" y="1775713"/>
            <a:ext cx="9118204" cy="4893647"/>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0066CC"/>
              </a:buClr>
              <a:buFont typeface="Wingdings" panose="05000000000000000000" pitchFamily="2" charset="2"/>
              <a:buNone/>
            </a:pP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一）背景：</a:t>
            </a:r>
            <a:endParaRPr lang="zh-CN" altLang="en-US" sz="2400" b="1" dirty="0">
              <a:latin typeface="黑体" panose="02010609060101010101" pitchFamily="49" charset="-122"/>
              <a:ea typeface="黑体" panose="02010609060101010101" pitchFamily="49" charset="-122"/>
            </a:endParaRPr>
          </a:p>
          <a:p>
            <a:pPr>
              <a:buClr>
                <a:srgbClr val="0066CC"/>
              </a:buClr>
            </a:pP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鸦片战争后，清政府</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闭关锁国，妄自尊大</a:t>
            </a: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endParaRPr lang="en-US"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endParaRPr>
          </a:p>
          <a:p>
            <a:pPr>
              <a:buClr>
                <a:srgbClr val="0066CC"/>
              </a:buClr>
            </a:pP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有识之士</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萌发了向西方学习的思想。</a:t>
            </a:r>
            <a:endParaRPr lang="zh-CN" altLang="en-US" sz="2400" b="1" dirty="0">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sym typeface="微软雅黑" panose="020B0503020204020204" pitchFamily="34" charset="-122"/>
              </a:rPr>
              <a:t>（二）代表人物</a:t>
            </a:r>
            <a:r>
              <a:rPr lang="zh-CN" altLang="en-US" sz="2400" b="1" dirty="0" smtClean="0">
                <a:latin typeface="黑体" panose="02010609060101010101" pitchFamily="49" charset="-122"/>
                <a:ea typeface="黑体" panose="02010609060101010101" pitchFamily="49" charset="-122"/>
                <a:sym typeface="微软雅黑" panose="020B0503020204020204" pitchFamily="34" charset="-122"/>
              </a:rPr>
              <a:t>：</a:t>
            </a:r>
            <a:endParaRPr lang="en-US" altLang="zh-CN" sz="2400" b="1" dirty="0" smtClean="0">
              <a:latin typeface="黑体" panose="02010609060101010101" pitchFamily="49" charset="-122"/>
              <a:ea typeface="黑体" panose="02010609060101010101" pitchFamily="49" charset="-122"/>
              <a:sym typeface="微软雅黑" panose="020B0503020204020204" pitchFamily="34" charset="-122"/>
            </a:endParaRPr>
          </a:p>
          <a:p>
            <a:pPr>
              <a:buClr>
                <a:srgbClr val="0066CC"/>
              </a:buClr>
              <a:buFont typeface="Wingdings" panose="05000000000000000000" pitchFamily="2" charset="2"/>
              <a:buNone/>
            </a:pPr>
            <a:r>
              <a:rPr lang="zh-CN" altLang="en-US" sz="2400" b="1" dirty="0"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地主阶级</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抵抗派</a:t>
            </a:r>
            <a:r>
              <a:rPr lang="zh-CN" altLang="en-US" sz="2400" b="1" dirty="0">
                <a:solidFill>
                  <a:srgbClr val="0000FF"/>
                </a:solidFill>
                <a:latin typeface="黑体" panose="02010609060101010101" pitchFamily="49" charset="-122"/>
                <a:ea typeface="黑体" panose="02010609060101010101" pitchFamily="49" charset="-122"/>
                <a:sym typeface="微软雅黑" panose="020B0503020204020204" pitchFamily="34" charset="-122"/>
              </a:rPr>
              <a:t>（林则徐、魏源）</a:t>
            </a:r>
            <a:endParaRPr lang="zh-CN" altLang="en-US" sz="2400" b="1" dirty="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1</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、林则徐：</a:t>
            </a:r>
            <a:r>
              <a:rPr lang="zh-CN" altLang="en-US" sz="2400" b="1" dirty="0">
                <a:solidFill>
                  <a:srgbClr val="008000"/>
                </a:solidFill>
                <a:latin typeface="黑体" panose="02010609060101010101" pitchFamily="49" charset="-122"/>
                <a:ea typeface="黑体" panose="02010609060101010101" pitchFamily="49" charset="-122"/>
                <a:sym typeface="微软雅黑" panose="020B0503020204020204" pitchFamily="34" charset="-122"/>
              </a:rPr>
              <a:t>近代中国开眼看世界的第一人。</a:t>
            </a:r>
            <a:r>
              <a:rPr lang="zh-CN" altLang="en-US" sz="2400" b="1" dirty="0">
                <a:solidFill>
                  <a:srgbClr val="CC3300"/>
                </a:solidFill>
                <a:latin typeface="黑体" panose="02010609060101010101" pitchFamily="49" charset="-122"/>
                <a:ea typeface="黑体" panose="02010609060101010101" pitchFamily="49" charset="-122"/>
                <a:sym typeface="微软雅黑" panose="020B0503020204020204" pitchFamily="34" charset="-122"/>
              </a:rPr>
              <a:t> </a:t>
            </a:r>
            <a:endParaRPr lang="zh-CN" altLang="en-US" sz="2400" b="1" dirty="0">
              <a:solidFill>
                <a:srgbClr val="CC3300"/>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en-US" altLang="zh-CN"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1</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设译</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馆，编译出</a:t>
            </a:r>
            <a:r>
              <a:rPr lang="en-US" altLang="zh-CN"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各国律例</a:t>
            </a:r>
            <a:r>
              <a:rPr lang="en-US"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四洲</a:t>
            </a: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志</a:t>
            </a:r>
            <a:r>
              <a:rPr lang="en-US"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en-US" altLang="zh-CN"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2</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）仿制西方战舰。</a:t>
            </a:r>
            <a:endParaRPr lang="zh-CN" altLang="en-US" sz="2400" b="1" dirty="0">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2</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、魏源：</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编成</a:t>
            </a:r>
            <a:r>
              <a:rPr lang="en-US" altLang="zh-CN" sz="2400" b="1" dirty="0">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海国图志</a:t>
            </a:r>
            <a:r>
              <a:rPr lang="en-US" altLang="zh-CN" sz="2400" b="1" dirty="0">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，提出</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“师夷长技以制夷”</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的思想。</a:t>
            </a:r>
          </a:p>
          <a:p>
            <a:pPr>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sym typeface="微软雅黑" panose="020B0503020204020204" pitchFamily="34" charset="-122"/>
              </a:rPr>
              <a:t>（三）根本目的</a:t>
            </a:r>
            <a:r>
              <a:rPr lang="zh-CN" altLang="en-US" sz="2400" b="1" dirty="0" smtClean="0">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维</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护清朝封建统治。</a:t>
            </a:r>
            <a:endParaRPr lang="zh-CN" altLang="en-US" sz="2400" b="1" dirty="0">
              <a:solidFill>
                <a:srgbClr val="FF0000"/>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sym typeface="微软雅黑" panose="020B0503020204020204" pitchFamily="34" charset="-122"/>
              </a:rPr>
              <a:t>（四）评价：</a:t>
            </a:r>
            <a:endParaRPr lang="zh-CN" altLang="en-US" sz="2400" b="1" dirty="0">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en-US" altLang="zh-CN" sz="2400" b="1" dirty="0" err="1"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引导人们关注世界形势</a:t>
            </a:r>
            <a:r>
              <a:rPr lang="en-US"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smtClean="0">
                <a:latin typeface="黑体" panose="02010609060101010101" pitchFamily="49" charset="-122"/>
                <a:ea typeface="黑体" panose="02010609060101010101" pitchFamily="49" charset="-122"/>
                <a:sym typeface="微软雅黑" panose="020B0503020204020204" pitchFamily="34" charset="-122"/>
              </a:rPr>
              <a:t>迈出</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了近代中国人向西方学习的</a:t>
            </a:r>
            <a:r>
              <a:rPr lang="zh-CN" altLang="en-US" sz="2400" b="1" dirty="0">
                <a:solidFill>
                  <a:srgbClr val="CC0000"/>
                </a:solidFill>
                <a:latin typeface="黑体" panose="02010609060101010101" pitchFamily="49" charset="-122"/>
                <a:ea typeface="黑体" panose="02010609060101010101" pitchFamily="49" charset="-122"/>
                <a:sym typeface="微软雅黑" panose="020B0503020204020204" pitchFamily="34" charset="-122"/>
              </a:rPr>
              <a:t>第一步。</a:t>
            </a:r>
            <a:endParaRPr lang="zh-CN" altLang="en-US" sz="2400" b="1" dirty="0">
              <a:solidFill>
                <a:srgbClr val="CC0000"/>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局限</a:t>
            </a:r>
            <a:r>
              <a:rPr lang="zh-CN" altLang="zh-CN"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于少数开明</a:t>
            </a:r>
            <a:r>
              <a:rPr lang="zh-CN" altLang="zh-CN"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分子</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en-US" altLang="zh-CN" sz="2400" b="1" dirty="0" err="1"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几乎没有实践</a:t>
            </a:r>
            <a:r>
              <a:rPr lang="zh-CN" altLang="en-US" sz="2400" b="1" dirty="0" smtClean="0">
                <a:solidFill>
                  <a:srgbClr val="00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000000"/>
                </a:solidFill>
                <a:latin typeface="黑体" panose="02010609060101010101" pitchFamily="49" charset="-122"/>
                <a:ea typeface="黑体" panose="02010609060101010101" pitchFamily="49" charset="-122"/>
                <a:sym typeface="微软雅黑" panose="020B0503020204020204" pitchFamily="34" charset="-122"/>
              </a:rPr>
              <a:t>对西方的学习仅停留在器物层面。</a:t>
            </a:r>
            <a:endParaRPr lang="zh-CN" altLang="en-US" sz="2400" b="1" dirty="0">
              <a:solidFill>
                <a:srgbClr val="00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9525" y="0"/>
            <a:ext cx="9134475" cy="5484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20000"/>
              </a:lnSpc>
              <a:buClr>
                <a:srgbClr val="0066CC"/>
              </a:buClr>
              <a:buFont typeface="Wingdings" panose="05000000000000000000" pitchFamily="2" charset="2"/>
              <a:buNone/>
            </a:pPr>
            <a:r>
              <a:rPr lang="zh-CN" altLang="en-US" sz="2800" b="1" dirty="0">
                <a:solidFill>
                  <a:srgbClr val="FF0000"/>
                </a:solidFill>
                <a:latin typeface="微软雅黑" panose="020B0503020204020204" pitchFamily="34" charset="-122"/>
                <a:ea typeface="微软雅黑" panose="020B0503020204020204" pitchFamily="34" charset="-122"/>
              </a:rPr>
              <a:t>二、“中学为体，西学为用”</a:t>
            </a:r>
            <a:r>
              <a:rPr lang="zh-CN" altLang="en-US" sz="2800" b="1" dirty="0">
                <a:solidFill>
                  <a:srgbClr val="008000"/>
                </a:solidFill>
                <a:latin typeface="微软雅黑" panose="020B0503020204020204" pitchFamily="34" charset="-122"/>
                <a:ea typeface="微软雅黑" panose="020B0503020204020204" pitchFamily="34" charset="-122"/>
              </a:rPr>
              <a:t>（师夷长技以自强）</a:t>
            </a:r>
          </a:p>
          <a:p>
            <a:pPr>
              <a:lnSpc>
                <a:spcPct val="120000"/>
              </a:lnSpc>
              <a:buClr>
                <a:srgbClr val="0066CC"/>
              </a:buClr>
              <a:buFont typeface="Wingdings" panose="05000000000000000000" pitchFamily="2" charset="2"/>
              <a:buNone/>
            </a:pPr>
            <a:r>
              <a:rPr lang="zh-CN" altLang="en-US" sz="2400" b="1" dirty="0">
                <a:solidFill>
                  <a:srgbClr val="000000"/>
                </a:solidFill>
                <a:latin typeface="黑体" panose="02010609060101010101" pitchFamily="49" charset="-122"/>
                <a:ea typeface="黑体" panose="02010609060101010101" pitchFamily="49" charset="-122"/>
              </a:rPr>
              <a:t>（一）背景</a:t>
            </a:r>
            <a:r>
              <a:rPr lang="zh-CN" altLang="en-US" sz="2400" b="1" dirty="0" smtClean="0">
                <a:solidFill>
                  <a:srgbClr val="000000"/>
                </a:solidFill>
                <a:latin typeface="黑体" panose="02010609060101010101" pitchFamily="49" charset="-122"/>
                <a:ea typeface="黑体" panose="02010609060101010101" pitchFamily="49" charset="-122"/>
              </a:rPr>
              <a:t>：</a:t>
            </a:r>
            <a:endParaRPr lang="en-US" altLang="zh-CN" sz="2400" b="1" dirty="0" smtClean="0">
              <a:solidFill>
                <a:srgbClr val="000000"/>
              </a:solidFill>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smtClean="0">
                <a:solidFill>
                  <a:srgbClr val="000000"/>
                </a:solidFill>
                <a:latin typeface="黑体" panose="02010609060101010101" pitchFamily="49" charset="-122"/>
                <a:ea typeface="黑体" panose="02010609060101010101" pitchFamily="49" charset="-122"/>
              </a:rPr>
              <a:t> </a:t>
            </a:r>
            <a:r>
              <a:rPr lang="en-US" altLang="zh-CN" sz="2400" b="1" dirty="0">
                <a:solidFill>
                  <a:srgbClr val="000000"/>
                </a:solidFill>
                <a:latin typeface="黑体" panose="02010609060101010101" pitchFamily="49" charset="-122"/>
                <a:ea typeface="黑体" panose="02010609060101010101" pitchFamily="49" charset="-122"/>
              </a:rPr>
              <a:t>19</a:t>
            </a:r>
            <a:r>
              <a:rPr lang="zh-CN" altLang="en-US" sz="2400" b="1" dirty="0">
                <a:solidFill>
                  <a:srgbClr val="000000"/>
                </a:solidFill>
                <a:latin typeface="黑体" panose="02010609060101010101" pitchFamily="49" charset="-122"/>
                <a:ea typeface="黑体" panose="02010609060101010101" pitchFamily="49" charset="-122"/>
              </a:rPr>
              <a:t>世纪</a:t>
            </a:r>
            <a:r>
              <a:rPr lang="en-US" altLang="zh-CN" sz="2400" b="1" dirty="0">
                <a:solidFill>
                  <a:srgbClr val="000000"/>
                </a:solidFill>
                <a:latin typeface="黑体" panose="02010609060101010101" pitchFamily="49" charset="-122"/>
                <a:ea typeface="黑体" panose="02010609060101010101" pitchFamily="49" charset="-122"/>
              </a:rPr>
              <a:t>60</a:t>
            </a:r>
            <a:r>
              <a:rPr lang="zh-CN" altLang="en-US" sz="2400" b="1" dirty="0">
                <a:solidFill>
                  <a:srgbClr val="000000"/>
                </a:solidFill>
                <a:latin typeface="黑体" panose="02010609060101010101" pitchFamily="49" charset="-122"/>
                <a:ea typeface="黑体" panose="02010609060101010101" pitchFamily="49" charset="-122"/>
              </a:rPr>
              <a:t>年代，清政府面临内忧外患。</a:t>
            </a:r>
            <a:endParaRPr lang="zh-CN" altLang="en-US" sz="2400" b="1" dirty="0">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rPr>
              <a:t>（二）代表人物</a:t>
            </a:r>
            <a:r>
              <a:rPr lang="zh-CN" altLang="en-US" sz="2400" b="1" dirty="0" smtClean="0">
                <a:latin typeface="黑体" panose="02010609060101010101" pitchFamily="49" charset="-122"/>
                <a:ea typeface="黑体" panose="02010609060101010101" pitchFamily="49" charset="-122"/>
              </a:rPr>
              <a:t>：</a:t>
            </a:r>
            <a:endParaRPr lang="en-US" altLang="zh-CN" sz="2400" b="1" dirty="0" smtClean="0">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smtClean="0">
                <a:solidFill>
                  <a:srgbClr val="FF0000"/>
                </a:solidFill>
                <a:latin typeface="黑体" panose="02010609060101010101" pitchFamily="49" charset="-122"/>
                <a:ea typeface="黑体" panose="02010609060101010101" pitchFamily="49" charset="-122"/>
              </a:rPr>
              <a:t>地主阶级</a:t>
            </a:r>
            <a:r>
              <a:rPr lang="zh-CN" altLang="en-US" sz="2400" b="1" dirty="0">
                <a:solidFill>
                  <a:srgbClr val="FF0000"/>
                </a:solidFill>
                <a:latin typeface="黑体" panose="02010609060101010101" pitchFamily="49" charset="-122"/>
                <a:ea typeface="黑体" panose="02010609060101010101" pitchFamily="49" charset="-122"/>
              </a:rPr>
              <a:t>洋务派</a:t>
            </a:r>
            <a:r>
              <a:rPr lang="zh-CN" altLang="en-US" sz="2400" b="1" dirty="0" smtClean="0">
                <a:solidFill>
                  <a:srgbClr val="0000FF"/>
                </a:solidFill>
                <a:latin typeface="黑体" panose="02010609060101010101" pitchFamily="49" charset="-122"/>
                <a:ea typeface="黑体" panose="02010609060101010101" pitchFamily="49" charset="-122"/>
              </a:rPr>
              <a:t>（奕䜣、曾国藩</a:t>
            </a:r>
            <a:r>
              <a:rPr lang="zh-CN" altLang="en-US" sz="2400" b="1" dirty="0">
                <a:solidFill>
                  <a:srgbClr val="0000FF"/>
                </a:solidFill>
                <a:latin typeface="黑体" panose="02010609060101010101" pitchFamily="49" charset="-122"/>
                <a:ea typeface="黑体" panose="02010609060101010101" pitchFamily="49" charset="-122"/>
              </a:rPr>
              <a:t>、李鸿章、张之洞、左宗棠等）。</a:t>
            </a:r>
          </a:p>
          <a:p>
            <a:pPr>
              <a:lnSpc>
                <a:spcPct val="120000"/>
              </a:lnSpc>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rPr>
              <a:t>（三）含义：</a:t>
            </a:r>
          </a:p>
          <a:p>
            <a:pPr>
              <a:lnSpc>
                <a:spcPct val="120000"/>
              </a:lnSpc>
              <a:buClr>
                <a:srgbClr val="0066CC"/>
              </a:buClr>
              <a:buFont typeface="Wingdings" panose="05000000000000000000" pitchFamily="2" charset="2"/>
              <a:buNone/>
            </a:pPr>
            <a:r>
              <a:rPr lang="en-US" altLang="zh-CN" sz="2400" b="1" dirty="0">
                <a:solidFill>
                  <a:srgbClr val="0000FF"/>
                </a:solidFill>
                <a:latin typeface="黑体" panose="02010609060101010101" pitchFamily="49" charset="-122"/>
                <a:ea typeface="黑体" panose="02010609060101010101" pitchFamily="49" charset="-122"/>
              </a:rPr>
              <a:t>1</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中学为体”</a:t>
            </a:r>
            <a:r>
              <a:rPr lang="zh-CN" altLang="en-US" sz="2400" b="1" dirty="0" smtClean="0">
                <a:solidFill>
                  <a:srgbClr val="0000FF"/>
                </a:solidFill>
                <a:latin typeface="黑体" panose="02010609060101010101" pitchFamily="49" charset="-122"/>
                <a:ea typeface="黑体" panose="02010609060101010101" pitchFamily="49" charset="-122"/>
              </a:rPr>
              <a:t>：</a:t>
            </a:r>
            <a:endParaRPr lang="en-US" altLang="zh-CN" sz="2400" b="1" dirty="0" smtClean="0">
              <a:solidFill>
                <a:srgbClr val="0000FF"/>
              </a:solidFill>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smtClean="0">
                <a:solidFill>
                  <a:srgbClr val="FF0000"/>
                </a:solidFill>
                <a:latin typeface="黑体" panose="02010609060101010101" pitchFamily="49" charset="-122"/>
                <a:ea typeface="黑体" panose="02010609060101010101" pitchFamily="49" charset="-122"/>
              </a:rPr>
              <a:t>“中学”</a:t>
            </a:r>
            <a:r>
              <a:rPr lang="zh-CN" altLang="en-US" sz="2400" b="1" dirty="0">
                <a:solidFill>
                  <a:srgbClr val="FF0000"/>
                </a:solidFill>
                <a:latin typeface="黑体" panose="02010609060101010101" pitchFamily="49" charset="-122"/>
                <a:ea typeface="黑体" panose="02010609060101010101" pitchFamily="49" charset="-122"/>
              </a:rPr>
              <a:t>即</a:t>
            </a:r>
            <a:r>
              <a:rPr lang="zh-CN" altLang="en-US" sz="2400" b="1" dirty="0" smtClean="0">
                <a:solidFill>
                  <a:srgbClr val="FF0000"/>
                </a:solidFill>
                <a:latin typeface="黑体" panose="02010609060101010101" pitchFamily="49" charset="-122"/>
                <a:ea typeface="黑体" panose="02010609060101010101" pitchFamily="49" charset="-122"/>
              </a:rPr>
              <a:t>封建制度和纲常</a:t>
            </a:r>
            <a:r>
              <a:rPr lang="zh-CN" altLang="en-US" sz="2400" b="1" dirty="0">
                <a:solidFill>
                  <a:srgbClr val="FF0000"/>
                </a:solidFill>
                <a:latin typeface="黑体" panose="02010609060101010101" pitchFamily="49" charset="-122"/>
                <a:ea typeface="黑体" panose="02010609060101010101" pitchFamily="49" charset="-122"/>
              </a:rPr>
              <a:t>伦理</a:t>
            </a:r>
            <a:r>
              <a:rPr lang="zh-CN" altLang="en-US" sz="2400" b="1" dirty="0">
                <a:latin typeface="黑体" panose="02010609060101010101" pitchFamily="49" charset="-122"/>
                <a:ea typeface="黑体" panose="02010609060101010101" pitchFamily="49" charset="-122"/>
              </a:rPr>
              <a:t>，</a:t>
            </a:r>
            <a:r>
              <a:rPr lang="zh-CN" altLang="en-US" sz="2400" b="1" dirty="0" smtClean="0">
                <a:latin typeface="黑体" panose="02010609060101010101" pitchFamily="49" charset="-122"/>
                <a:ea typeface="黑体" panose="02010609060101010101" pitchFamily="49" charset="-122"/>
              </a:rPr>
              <a:t>强调这些是国家</a:t>
            </a:r>
            <a:r>
              <a:rPr lang="zh-CN" altLang="en-US" sz="2400" b="1" dirty="0">
                <a:latin typeface="黑体" panose="02010609060101010101" pitchFamily="49" charset="-122"/>
                <a:ea typeface="黑体" panose="02010609060101010101" pitchFamily="49" charset="-122"/>
              </a:rPr>
              <a:t>安身立命的</a:t>
            </a:r>
            <a:r>
              <a:rPr lang="zh-CN" altLang="en-US" sz="2400" b="1" dirty="0">
                <a:solidFill>
                  <a:srgbClr val="FF0000"/>
                </a:solidFill>
                <a:latin typeface="黑体" panose="02010609060101010101" pitchFamily="49" charset="-122"/>
                <a:ea typeface="黑体" panose="02010609060101010101" pitchFamily="49" charset="-122"/>
              </a:rPr>
              <a:t>根本</a:t>
            </a:r>
            <a:r>
              <a:rPr lang="zh-CN" altLang="en-US" sz="2400" b="1" dirty="0">
                <a:solidFill>
                  <a:srgbClr val="0000FF"/>
                </a:solidFill>
                <a:latin typeface="黑体" panose="02010609060101010101" pitchFamily="49" charset="-122"/>
                <a:ea typeface="黑体" panose="02010609060101010101" pitchFamily="49" charset="-122"/>
              </a:rPr>
              <a:t>。</a:t>
            </a:r>
          </a:p>
          <a:p>
            <a:pPr>
              <a:lnSpc>
                <a:spcPct val="120000"/>
              </a:lnSpc>
              <a:buClr>
                <a:srgbClr val="0066CC"/>
              </a:buClr>
              <a:buFont typeface="Wingdings" panose="05000000000000000000" pitchFamily="2" charset="2"/>
              <a:buNone/>
            </a:pPr>
            <a:r>
              <a:rPr lang="en-US" altLang="zh-CN" sz="2400" b="1" dirty="0">
                <a:solidFill>
                  <a:srgbClr val="0000FF"/>
                </a:solidFill>
                <a:latin typeface="黑体" panose="02010609060101010101" pitchFamily="49" charset="-122"/>
                <a:ea typeface="黑体" panose="02010609060101010101" pitchFamily="49" charset="-122"/>
              </a:rPr>
              <a:t>2</a:t>
            </a:r>
            <a:r>
              <a:rPr lang="zh-CN" altLang="en-US" sz="2400" b="1" dirty="0">
                <a:solidFill>
                  <a:srgbClr val="0000FF"/>
                </a:solidFill>
                <a:latin typeface="黑体" panose="02010609060101010101" pitchFamily="49" charset="-122"/>
                <a:ea typeface="黑体" panose="02010609060101010101" pitchFamily="49" charset="-122"/>
              </a:rPr>
              <a:t>、</a:t>
            </a:r>
            <a:r>
              <a:rPr lang="en-US" altLang="zh-CN" sz="2400" b="1" dirty="0">
                <a:solidFill>
                  <a:srgbClr val="0000FF"/>
                </a:solidFill>
                <a:latin typeface="黑体" panose="02010609060101010101" pitchFamily="49" charset="-122"/>
                <a:ea typeface="黑体" panose="02010609060101010101" pitchFamily="49" charset="-122"/>
              </a:rPr>
              <a:t>“</a:t>
            </a:r>
            <a:r>
              <a:rPr lang="zh-CN" altLang="en-US" sz="2400" b="1" dirty="0">
                <a:solidFill>
                  <a:srgbClr val="0000FF"/>
                </a:solidFill>
                <a:latin typeface="黑体" panose="02010609060101010101" pitchFamily="49" charset="-122"/>
                <a:ea typeface="黑体" panose="02010609060101010101" pitchFamily="49" charset="-122"/>
              </a:rPr>
              <a:t>西学为用”</a:t>
            </a:r>
            <a:r>
              <a:rPr lang="zh-CN" altLang="en-US" sz="2400" b="1" dirty="0" smtClean="0">
                <a:solidFill>
                  <a:srgbClr val="0000FF"/>
                </a:solidFill>
                <a:latin typeface="黑体" panose="02010609060101010101" pitchFamily="49" charset="-122"/>
                <a:ea typeface="黑体" panose="02010609060101010101" pitchFamily="49" charset="-122"/>
              </a:rPr>
              <a:t>：</a:t>
            </a:r>
            <a:endParaRPr lang="en-US" altLang="zh-CN" sz="2400" b="1" dirty="0" smtClean="0">
              <a:solidFill>
                <a:srgbClr val="0000FF"/>
              </a:solidFill>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smtClean="0">
                <a:solidFill>
                  <a:srgbClr val="FF0000"/>
                </a:solidFill>
                <a:latin typeface="黑体" panose="02010609060101010101" pitchFamily="49" charset="-122"/>
                <a:ea typeface="黑体" panose="02010609060101010101" pitchFamily="49" charset="-122"/>
              </a:rPr>
              <a:t>“西学”</a:t>
            </a:r>
            <a:r>
              <a:rPr lang="zh-CN" altLang="en-US" sz="2400" b="1" dirty="0">
                <a:latin typeface="黑体" panose="02010609060101010101" pitchFamily="49" charset="-122"/>
                <a:ea typeface="黑体" panose="02010609060101010101" pitchFamily="49" charset="-122"/>
              </a:rPr>
              <a:t>为</a:t>
            </a:r>
            <a:r>
              <a:rPr lang="zh-CN" altLang="en-US" sz="2400" b="1" dirty="0">
                <a:solidFill>
                  <a:srgbClr val="FF0000"/>
                </a:solidFill>
                <a:latin typeface="黑体" panose="02010609060101010101" pitchFamily="49" charset="-122"/>
                <a:ea typeface="黑体" panose="02010609060101010101" pitchFamily="49" charset="-122"/>
              </a:rPr>
              <a:t>西方先进科学技术</a:t>
            </a:r>
            <a:r>
              <a:rPr lang="zh-CN" altLang="en-US" sz="2400" b="1" dirty="0">
                <a:latin typeface="黑体" panose="02010609060101010101" pitchFamily="49" charset="-122"/>
                <a:ea typeface="黑体" panose="02010609060101010101" pitchFamily="49" charset="-122"/>
              </a:rPr>
              <a:t>，主张采用西方近代科学技术为</a:t>
            </a:r>
            <a:r>
              <a:rPr lang="zh-CN" altLang="en-US" sz="2400" b="1" dirty="0">
                <a:solidFill>
                  <a:srgbClr val="FF0000"/>
                </a:solidFill>
                <a:latin typeface="黑体" panose="02010609060101010101" pitchFamily="49" charset="-122"/>
                <a:ea typeface="黑体" panose="02010609060101010101" pitchFamily="49" charset="-122"/>
              </a:rPr>
              <a:t>补充</a:t>
            </a:r>
            <a:r>
              <a:rPr lang="zh-CN" altLang="en-US" sz="2400" b="1" dirty="0">
                <a:solidFill>
                  <a:srgbClr val="0000FF"/>
                </a:solidFill>
                <a:latin typeface="黑体" panose="02010609060101010101" pitchFamily="49" charset="-122"/>
                <a:ea typeface="黑体" panose="02010609060101010101" pitchFamily="49" charset="-122"/>
              </a:rPr>
              <a:t>。</a:t>
            </a:r>
          </a:p>
          <a:p>
            <a:pPr>
              <a:lnSpc>
                <a:spcPct val="120000"/>
              </a:lnSpc>
              <a:buClr>
                <a:srgbClr val="0066CC"/>
              </a:buClr>
              <a:buFont typeface="Wingdings" panose="05000000000000000000" pitchFamily="2" charset="2"/>
              <a:buNone/>
            </a:pPr>
            <a:r>
              <a:rPr lang="zh-CN" altLang="en-US" sz="2400" b="1" dirty="0">
                <a:latin typeface="黑体" panose="02010609060101010101" pitchFamily="49" charset="-122"/>
                <a:ea typeface="黑体" panose="02010609060101010101" pitchFamily="49" charset="-122"/>
              </a:rPr>
              <a:t>（四）根本目的</a:t>
            </a:r>
            <a:r>
              <a:rPr lang="zh-CN" altLang="en-US" sz="2400" b="1" dirty="0" smtClean="0">
                <a:latin typeface="黑体" panose="02010609060101010101" pitchFamily="49" charset="-122"/>
                <a:ea typeface="黑体" panose="02010609060101010101" pitchFamily="49" charset="-122"/>
              </a:rPr>
              <a:t>：</a:t>
            </a:r>
            <a:endParaRPr lang="en-US" altLang="zh-CN" sz="2400" b="1" dirty="0" smtClean="0">
              <a:latin typeface="黑体" panose="02010609060101010101" pitchFamily="49" charset="-122"/>
              <a:ea typeface="黑体" panose="02010609060101010101" pitchFamily="49" charset="-122"/>
            </a:endParaRPr>
          </a:p>
          <a:p>
            <a:pPr>
              <a:lnSpc>
                <a:spcPct val="120000"/>
              </a:lnSpc>
              <a:buClr>
                <a:srgbClr val="0066CC"/>
              </a:buClr>
              <a:buFont typeface="Wingdings" panose="05000000000000000000" pitchFamily="2" charset="2"/>
              <a:buNone/>
            </a:pPr>
            <a:r>
              <a:rPr lang="zh-CN" altLang="en-US" sz="2400" b="1" dirty="0" smtClean="0">
                <a:latin typeface="黑体" panose="02010609060101010101" pitchFamily="49" charset="-122"/>
                <a:ea typeface="黑体" panose="02010609060101010101" pitchFamily="49" charset="-122"/>
              </a:rPr>
              <a:t>学习</a:t>
            </a:r>
            <a:r>
              <a:rPr lang="zh-CN" altLang="en-US" sz="2400" b="1" dirty="0">
                <a:latin typeface="黑体" panose="02010609060101010101" pitchFamily="49" charset="-122"/>
                <a:ea typeface="黑体" panose="02010609060101010101" pitchFamily="49" charset="-122"/>
              </a:rPr>
              <a:t>西方先进的</a:t>
            </a:r>
            <a:r>
              <a:rPr lang="zh-CN" altLang="en-US" sz="2400" b="1" dirty="0">
                <a:solidFill>
                  <a:srgbClr val="FF0000"/>
                </a:solidFill>
                <a:latin typeface="黑体" panose="02010609060101010101" pitchFamily="49" charset="-122"/>
                <a:ea typeface="黑体" panose="02010609060101010101" pitchFamily="49" charset="-122"/>
              </a:rPr>
              <a:t>科学技术，</a:t>
            </a:r>
            <a:r>
              <a:rPr lang="zh-CN" altLang="en-US" sz="2400" b="1" dirty="0">
                <a:latin typeface="黑体" panose="02010609060101010101" pitchFamily="49" charset="-122"/>
                <a:ea typeface="黑体" panose="02010609060101010101" pitchFamily="49" charset="-122"/>
              </a:rPr>
              <a:t>维护清王朝封建统治</a:t>
            </a:r>
            <a:r>
              <a:rPr lang="zh-CN" altLang="en-US" sz="2400" b="1" dirty="0" smtClean="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
        <p:nvSpPr>
          <p:cNvPr id="3" name="文本框 3"/>
          <p:cNvSpPr txBox="1"/>
          <p:nvPr/>
        </p:nvSpPr>
        <p:spPr>
          <a:xfrm>
            <a:off x="-36512" y="1498133"/>
            <a:ext cx="9144000" cy="4955203"/>
          </a:xfrm>
          <a:prstGeom prst="rect">
            <a:avLst/>
          </a:prstGeom>
          <a:solidFill>
            <a:schemeClr val="accent1">
              <a:lumMod val="20000"/>
              <a:lumOff val="80000"/>
            </a:schemeClr>
          </a:solidFill>
          <a:ln w="9525">
            <a:noFill/>
          </a:ln>
        </p:spPr>
        <p:txBody>
          <a:bodyPr wrap="square">
            <a:spAutoFit/>
          </a:bodyPr>
          <a:lstStyle/>
          <a:p>
            <a:pPr algn="just">
              <a:buFont typeface="Arial" panose="020B0604020202020204" pitchFamily="34" charset="0"/>
              <a:buNone/>
              <a:tabLst>
                <a:tab pos="1891030" algn="l"/>
              </a:tabLst>
            </a:pPr>
            <a:r>
              <a:rPr lang="zh-CN" altLang="zh-CN" sz="2800" b="1" noProof="1" smtClean="0">
                <a:solidFill>
                  <a:srgbClr val="FF0000"/>
                </a:solidFill>
                <a:latin typeface="黑体" panose="02010609060101010101" pitchFamily="49" charset="-122"/>
                <a:ea typeface="黑体" panose="02010609060101010101" pitchFamily="49" charset="-122"/>
              </a:rPr>
              <a:t>多</a:t>
            </a:r>
            <a:r>
              <a:rPr lang="zh-CN" altLang="zh-CN" sz="2800" b="1" noProof="1">
                <a:solidFill>
                  <a:srgbClr val="FF0000"/>
                </a:solidFill>
                <a:latin typeface="黑体" panose="02010609060101010101" pitchFamily="49" charset="-122"/>
                <a:ea typeface="黑体" panose="02010609060101010101" pitchFamily="49" charset="-122"/>
              </a:rPr>
              <a:t>种史学观评价洋务派的</a:t>
            </a:r>
            <a:r>
              <a:rPr lang="zh-CN" altLang="en-US" sz="2800" b="1" noProof="1">
                <a:solidFill>
                  <a:srgbClr val="FF0000"/>
                </a:solidFill>
                <a:latin typeface="黑体" panose="02010609060101010101" pitchFamily="49" charset="-122"/>
                <a:ea typeface="黑体" panose="02010609060101010101" pitchFamily="49" charset="-122"/>
              </a:rPr>
              <a:t>“</a:t>
            </a:r>
            <a:r>
              <a:rPr lang="zh-CN" altLang="zh-CN" sz="2800" b="1" noProof="1">
                <a:solidFill>
                  <a:srgbClr val="FF0000"/>
                </a:solidFill>
                <a:latin typeface="黑体" panose="02010609060101010101" pitchFamily="49" charset="-122"/>
                <a:ea typeface="黑体" panose="02010609060101010101" pitchFamily="49" charset="-122"/>
              </a:rPr>
              <a:t>中体西用</a:t>
            </a:r>
            <a:r>
              <a:rPr lang="zh-CN" altLang="en-US" sz="2800" b="1" noProof="1">
                <a:solidFill>
                  <a:srgbClr val="FF0000"/>
                </a:solidFill>
                <a:latin typeface="黑体" panose="02010609060101010101" pitchFamily="49" charset="-122"/>
                <a:ea typeface="黑体" panose="02010609060101010101" pitchFamily="49" charset="-122"/>
              </a:rPr>
              <a:t>”</a:t>
            </a:r>
            <a:r>
              <a:rPr lang="zh-CN" altLang="zh-CN" sz="2800" b="1" noProof="1">
                <a:solidFill>
                  <a:srgbClr val="FF0000"/>
                </a:solidFill>
                <a:latin typeface="黑体" panose="02010609060101010101" pitchFamily="49" charset="-122"/>
                <a:ea typeface="黑体" panose="02010609060101010101" pitchFamily="49" charset="-122"/>
              </a:rPr>
              <a:t>主张</a:t>
            </a:r>
            <a:r>
              <a:rPr lang="zh-CN" altLang="zh-CN" sz="2800" b="1" noProof="1">
                <a:solidFill>
                  <a:srgbClr val="0000FF"/>
                </a:solidFill>
                <a:latin typeface="黑体" panose="02010609060101010101" pitchFamily="49" charset="-122"/>
                <a:ea typeface="黑体" panose="02010609060101010101" pitchFamily="49" charset="-122"/>
              </a:rPr>
              <a:t>：</a:t>
            </a:r>
          </a:p>
          <a:p>
            <a:pPr algn="just">
              <a:buFont typeface="Arial" panose="020B0604020202020204" pitchFamily="34" charset="0"/>
              <a:buNone/>
              <a:tabLst>
                <a:tab pos="1891030" algn="l"/>
              </a:tabLst>
            </a:pPr>
            <a:r>
              <a:rPr lang="en-US" altLang="zh-CN" sz="2400" b="1" noProof="1">
                <a:solidFill>
                  <a:srgbClr val="7030A0"/>
                </a:solidFill>
                <a:latin typeface="黑体" panose="02010609060101010101" pitchFamily="49" charset="-122"/>
                <a:ea typeface="黑体" panose="02010609060101010101" pitchFamily="49" charset="-122"/>
              </a:rPr>
              <a:t>1</a:t>
            </a:r>
            <a:r>
              <a:rPr lang="zh-CN" altLang="en-US" sz="2400" b="1" noProof="1">
                <a:solidFill>
                  <a:srgbClr val="7030A0"/>
                </a:solidFill>
                <a:latin typeface="黑体" panose="02010609060101010101" pitchFamily="49" charset="-122"/>
                <a:ea typeface="黑体" panose="02010609060101010101" pitchFamily="49" charset="-122"/>
              </a:rPr>
              <a:t>、</a:t>
            </a:r>
            <a:r>
              <a:rPr lang="zh-CN" altLang="zh-CN" sz="2400" b="1" noProof="1" smtClean="0">
                <a:solidFill>
                  <a:srgbClr val="7030A0"/>
                </a:solidFill>
                <a:latin typeface="黑体" panose="02010609060101010101" pitchFamily="49" charset="-122"/>
                <a:ea typeface="黑体" panose="02010609060101010101" pitchFamily="49" charset="-122"/>
              </a:rPr>
              <a:t>从革命史观看</a:t>
            </a:r>
            <a:r>
              <a:rPr lang="zh-CN" altLang="en-US" sz="2400" b="1" noProof="1" smtClean="0">
                <a:solidFill>
                  <a:srgbClr val="7030A0"/>
                </a:solidFill>
                <a:latin typeface="黑体" panose="02010609060101010101" pitchFamily="49" charset="-122"/>
                <a:ea typeface="黑体" panose="02010609060101010101" pitchFamily="49" charset="-122"/>
              </a:rPr>
              <a:t>：</a:t>
            </a:r>
            <a:endParaRPr lang="en-US" altLang="zh-CN" sz="2400" b="1" noProof="1" smtClean="0">
              <a:solidFill>
                <a:srgbClr val="7030A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r>
              <a:rPr lang="en-US" altLang="zh-CN" sz="2400" b="1" noProof="1" smtClean="0">
                <a:solidFill>
                  <a:srgbClr val="7030A0"/>
                </a:solidFill>
                <a:latin typeface="黑体" panose="02010609060101010101" pitchFamily="49" charset="-122"/>
                <a:ea typeface="黑体" panose="02010609060101010101" pitchFamily="49" charset="-122"/>
              </a:rPr>
              <a:t>2</a:t>
            </a:r>
            <a:r>
              <a:rPr lang="zh-CN" altLang="en-US" sz="2400" b="1" noProof="1">
                <a:solidFill>
                  <a:srgbClr val="7030A0"/>
                </a:solidFill>
                <a:latin typeface="黑体" panose="02010609060101010101" pitchFamily="49" charset="-122"/>
                <a:ea typeface="黑体" panose="02010609060101010101" pitchFamily="49" charset="-122"/>
              </a:rPr>
              <a:t>、</a:t>
            </a:r>
            <a:r>
              <a:rPr lang="zh-CN" altLang="zh-CN" sz="2400" b="1" noProof="1">
                <a:solidFill>
                  <a:srgbClr val="7030A0"/>
                </a:solidFill>
                <a:latin typeface="黑体" panose="02010609060101010101" pitchFamily="49" charset="-122"/>
                <a:ea typeface="黑体" panose="02010609060101010101" pitchFamily="49" charset="-122"/>
              </a:rPr>
              <a:t>从现代化史</a:t>
            </a:r>
            <a:r>
              <a:rPr lang="zh-CN" altLang="zh-CN" sz="2400" b="1" noProof="1" smtClean="0">
                <a:solidFill>
                  <a:srgbClr val="7030A0"/>
                </a:solidFill>
                <a:latin typeface="黑体" panose="02010609060101010101" pitchFamily="49" charset="-122"/>
                <a:ea typeface="黑体" panose="02010609060101010101" pitchFamily="49" charset="-122"/>
              </a:rPr>
              <a:t>观看</a:t>
            </a:r>
            <a:r>
              <a:rPr lang="zh-CN" altLang="en-US" sz="2400" b="1" noProof="1" smtClean="0">
                <a:solidFill>
                  <a:srgbClr val="7030A0"/>
                </a:solidFill>
                <a:latin typeface="黑体" panose="02010609060101010101" pitchFamily="49" charset="-122"/>
                <a:ea typeface="黑体" panose="02010609060101010101" pitchFamily="49" charset="-122"/>
              </a:rPr>
              <a:t>：</a:t>
            </a:r>
            <a:endParaRPr lang="en-US" altLang="zh-CN" sz="2400" b="1" noProof="1" smtClean="0">
              <a:solidFill>
                <a:srgbClr val="7030A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r>
              <a:rPr lang="en-US" altLang="zh-CN" sz="2400" b="1" noProof="1" smtClean="0">
                <a:solidFill>
                  <a:srgbClr val="7030A0"/>
                </a:solidFill>
                <a:latin typeface="黑体" panose="02010609060101010101" pitchFamily="49" charset="-122"/>
                <a:ea typeface="黑体" panose="02010609060101010101" pitchFamily="49" charset="-122"/>
              </a:rPr>
              <a:t>3</a:t>
            </a:r>
            <a:r>
              <a:rPr lang="zh-CN" altLang="en-US" sz="2400" b="1" noProof="1">
                <a:solidFill>
                  <a:srgbClr val="7030A0"/>
                </a:solidFill>
                <a:latin typeface="黑体" panose="02010609060101010101" pitchFamily="49" charset="-122"/>
                <a:ea typeface="黑体" panose="02010609060101010101" pitchFamily="49" charset="-122"/>
              </a:rPr>
              <a:t>、</a:t>
            </a:r>
            <a:r>
              <a:rPr lang="zh-CN" altLang="zh-CN" sz="2400" b="1" noProof="1">
                <a:solidFill>
                  <a:srgbClr val="7030A0"/>
                </a:solidFill>
                <a:latin typeface="黑体" panose="02010609060101010101" pitchFamily="49" charset="-122"/>
                <a:ea typeface="黑体" panose="02010609060101010101" pitchFamily="49" charset="-122"/>
              </a:rPr>
              <a:t>从</a:t>
            </a:r>
            <a:r>
              <a:rPr lang="zh-CN" altLang="zh-CN" sz="2400" b="1" noProof="1" smtClean="0">
                <a:solidFill>
                  <a:srgbClr val="7030A0"/>
                </a:solidFill>
                <a:latin typeface="黑体" panose="02010609060101010101" pitchFamily="49" charset="-122"/>
                <a:ea typeface="黑体" panose="02010609060101010101" pitchFamily="49" charset="-122"/>
              </a:rPr>
              <a:t>整体史观</a:t>
            </a:r>
            <a:r>
              <a:rPr lang="zh-CN" altLang="en-US" sz="2400" b="1" noProof="1" smtClean="0">
                <a:solidFill>
                  <a:srgbClr val="7030A0"/>
                </a:solidFill>
                <a:latin typeface="黑体" panose="02010609060101010101" pitchFamily="49" charset="-122"/>
                <a:ea typeface="黑体" panose="02010609060101010101" pitchFamily="49" charset="-122"/>
              </a:rPr>
              <a:t>看：</a:t>
            </a:r>
            <a:endParaRPr lang="en-US" altLang="zh-CN" sz="2400" b="1" noProof="1" smtClean="0">
              <a:solidFill>
                <a:srgbClr val="7030A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r>
              <a:rPr lang="en-US" altLang="zh-CN" sz="2400" b="1" noProof="1" smtClean="0">
                <a:solidFill>
                  <a:srgbClr val="7030A0"/>
                </a:solidFill>
                <a:latin typeface="黑体" panose="02010609060101010101" pitchFamily="49" charset="-122"/>
                <a:ea typeface="黑体" panose="02010609060101010101" pitchFamily="49" charset="-122"/>
              </a:rPr>
              <a:t>4</a:t>
            </a:r>
            <a:r>
              <a:rPr lang="zh-CN" altLang="en-US" sz="2400" b="1" noProof="1">
                <a:solidFill>
                  <a:srgbClr val="7030A0"/>
                </a:solidFill>
                <a:latin typeface="黑体" panose="02010609060101010101" pitchFamily="49" charset="-122"/>
                <a:ea typeface="黑体" panose="02010609060101010101" pitchFamily="49" charset="-122"/>
              </a:rPr>
              <a:t>、</a:t>
            </a:r>
            <a:r>
              <a:rPr lang="zh-CN" altLang="zh-CN" sz="2400" b="1" noProof="1">
                <a:solidFill>
                  <a:srgbClr val="7030A0"/>
                </a:solidFill>
                <a:latin typeface="黑体" panose="02010609060101010101" pitchFamily="49" charset="-122"/>
                <a:ea typeface="黑体" panose="02010609060101010101" pitchFamily="49" charset="-122"/>
              </a:rPr>
              <a:t>从文明史</a:t>
            </a:r>
            <a:r>
              <a:rPr lang="zh-CN" altLang="zh-CN" sz="2400" b="1" noProof="1" smtClean="0">
                <a:solidFill>
                  <a:srgbClr val="7030A0"/>
                </a:solidFill>
                <a:latin typeface="黑体" panose="02010609060101010101" pitchFamily="49" charset="-122"/>
                <a:ea typeface="黑体" panose="02010609060101010101" pitchFamily="49" charset="-122"/>
              </a:rPr>
              <a:t>观看</a:t>
            </a:r>
            <a:r>
              <a:rPr lang="zh-CN" altLang="en-US" sz="2400" b="1" noProof="1" smtClean="0">
                <a:solidFill>
                  <a:srgbClr val="7030A0"/>
                </a:solidFill>
                <a:latin typeface="黑体" panose="02010609060101010101" pitchFamily="49" charset="-122"/>
                <a:ea typeface="黑体" panose="02010609060101010101" pitchFamily="49" charset="-122"/>
              </a:rPr>
              <a:t>：</a:t>
            </a:r>
            <a:endParaRPr lang="en-US" altLang="zh-CN" sz="2400" b="1" noProof="1" smtClean="0">
              <a:solidFill>
                <a:srgbClr val="7030A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a:p>
            <a:pPr algn="just">
              <a:buFont typeface="Arial" panose="020B0604020202020204" pitchFamily="34" charset="0"/>
              <a:buNone/>
              <a:tabLst>
                <a:tab pos="1891030" algn="l"/>
              </a:tabLst>
            </a:pPr>
            <a:endParaRPr lang="en-US" altLang="zh-CN" sz="2400" b="1" noProof="1" smtClean="0">
              <a:solidFill>
                <a:srgbClr val="000000"/>
              </a:solidFill>
              <a:latin typeface="黑体" panose="02010609060101010101" pitchFamily="49" charset="-122"/>
              <a:ea typeface="黑体" panose="02010609060101010101" pitchFamily="49" charset="-122"/>
            </a:endParaRPr>
          </a:p>
        </p:txBody>
      </p:sp>
      <p:sp>
        <p:nvSpPr>
          <p:cNvPr id="4" name="矩形 3"/>
          <p:cNvSpPr/>
          <p:nvPr/>
        </p:nvSpPr>
        <p:spPr>
          <a:xfrm>
            <a:off x="395536" y="2308810"/>
            <a:ext cx="8424936" cy="400110"/>
          </a:xfrm>
          <a:prstGeom prst="rect">
            <a:avLst/>
          </a:prstGeom>
        </p:spPr>
        <p:txBody>
          <a:bodyPr wrap="square">
            <a:spAutoFit/>
          </a:bodyPr>
          <a:lstStyle/>
          <a:p>
            <a:pPr algn="just">
              <a:buFont typeface="Arial" panose="020B0604020202020204" pitchFamily="34" charset="0"/>
              <a:buNone/>
              <a:tabLst>
                <a:tab pos="1891030" algn="l"/>
              </a:tabLst>
            </a:pPr>
            <a:r>
              <a:rPr lang="zh-CN" altLang="zh-CN" sz="2000" b="1" noProof="1" smtClean="0">
                <a:effectLst>
                  <a:outerShdw blurRad="38100" dist="38100" dir="2700000">
                    <a:srgbClr val="FFFFFF"/>
                  </a:outerShdw>
                </a:effectLst>
                <a:latin typeface="黑体" panose="02010609060101010101" pitchFamily="49" charset="-122"/>
                <a:ea typeface="黑体" panose="02010609060101010101" pitchFamily="49" charset="-122"/>
              </a:rPr>
              <a:t>洋务派出于地主阶级本能，目的在于</a:t>
            </a:r>
            <a:r>
              <a:rPr lang="zh-CN" altLang="zh-CN" sz="2000" b="1" noProof="1" smtClean="0">
                <a:solidFill>
                  <a:srgbClr val="FF0000"/>
                </a:solidFill>
                <a:latin typeface="黑体" panose="02010609060101010101" pitchFamily="49" charset="-122"/>
                <a:ea typeface="黑体" panose="02010609060101010101" pitchFamily="49" charset="-122"/>
              </a:rPr>
              <a:t>维护封建的君主专制制度和纲常名教。</a:t>
            </a:r>
            <a:endParaRPr lang="zh-CN" altLang="zh-CN" sz="2000" b="1" noProof="1">
              <a:solidFill>
                <a:srgbClr val="FF0000"/>
              </a:solidFill>
              <a:latin typeface="黑体" panose="02010609060101010101" pitchFamily="49" charset="-122"/>
              <a:ea typeface="黑体" panose="02010609060101010101" pitchFamily="49" charset="-122"/>
            </a:endParaRPr>
          </a:p>
        </p:txBody>
      </p:sp>
      <p:sp>
        <p:nvSpPr>
          <p:cNvPr id="5" name="矩形 4"/>
          <p:cNvSpPr/>
          <p:nvPr/>
        </p:nvSpPr>
        <p:spPr>
          <a:xfrm>
            <a:off x="251520" y="3183359"/>
            <a:ext cx="8820472" cy="461665"/>
          </a:xfrm>
          <a:prstGeom prst="rect">
            <a:avLst/>
          </a:prstGeom>
        </p:spPr>
        <p:txBody>
          <a:bodyPr wrap="square">
            <a:spAutoFit/>
          </a:bodyPr>
          <a:lstStyle/>
          <a:p>
            <a:pPr algn="just">
              <a:buFont typeface="Arial" panose="020B0604020202020204" pitchFamily="34" charset="0"/>
              <a:buNone/>
              <a:tabLst>
                <a:tab pos="1891030" algn="l"/>
              </a:tabLst>
            </a:pPr>
            <a:r>
              <a:rPr lang="zh-CN" altLang="zh-CN" sz="2400" b="1" noProof="1" smtClean="0">
                <a:solidFill>
                  <a:srgbClr val="000000"/>
                </a:solidFill>
                <a:latin typeface="黑体" panose="02010609060101010101" pitchFamily="49" charset="-122"/>
                <a:ea typeface="黑体" panose="02010609060101010101" pitchFamily="49" charset="-122"/>
              </a:rPr>
              <a:t>对中国工业、国防</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军队、教育和外交现代化起了一定推动作用。</a:t>
            </a:r>
            <a:endParaRPr lang="zh-CN" altLang="zh-CN" sz="2400" b="1" noProof="1">
              <a:latin typeface="黑体" panose="02010609060101010101" pitchFamily="49" charset="-122"/>
              <a:ea typeface="黑体" panose="02010609060101010101" pitchFamily="49" charset="-122"/>
            </a:endParaRPr>
          </a:p>
        </p:txBody>
      </p:sp>
      <p:sp>
        <p:nvSpPr>
          <p:cNvPr id="6" name="矩形 5"/>
          <p:cNvSpPr/>
          <p:nvPr/>
        </p:nvSpPr>
        <p:spPr>
          <a:xfrm>
            <a:off x="323528" y="4293096"/>
            <a:ext cx="8640960" cy="461665"/>
          </a:xfrm>
          <a:prstGeom prst="rect">
            <a:avLst/>
          </a:prstGeom>
        </p:spPr>
        <p:txBody>
          <a:bodyPr wrap="square">
            <a:spAutoFit/>
          </a:bodyPr>
          <a:lstStyle/>
          <a:p>
            <a:pPr algn="just">
              <a:buFont typeface="Arial" panose="020B0604020202020204" pitchFamily="34" charset="0"/>
              <a:buNone/>
              <a:tabLst>
                <a:tab pos="1891030" algn="l"/>
              </a:tabLst>
            </a:pPr>
            <a:r>
              <a:rPr lang="zh-CN" altLang="zh-CN" sz="2400" b="1" noProof="1" smtClean="0">
                <a:solidFill>
                  <a:srgbClr val="000000"/>
                </a:solidFill>
                <a:latin typeface="黑体" panose="02010609060101010101" pitchFamily="49" charset="-122"/>
                <a:ea typeface="黑体" panose="02010609060101010101" pitchFamily="49" charset="-122"/>
              </a:rPr>
              <a:t>是</a:t>
            </a:r>
            <a:r>
              <a:rPr lang="zh-CN" altLang="zh-CN" sz="2400" b="1" noProof="1" smtClean="0">
                <a:solidFill>
                  <a:srgbClr val="FF0000"/>
                </a:solidFill>
                <a:latin typeface="黑体" panose="02010609060101010101" pitchFamily="49" charset="-122"/>
                <a:ea typeface="黑体" panose="02010609060101010101" pitchFamily="49" charset="-122"/>
              </a:rPr>
              <a:t>西方工业文明</a:t>
            </a:r>
            <a:r>
              <a:rPr lang="zh-CN" altLang="zh-CN" sz="2400" b="1" noProof="1" smtClean="0">
                <a:solidFill>
                  <a:srgbClr val="000000"/>
                </a:solidFill>
                <a:latin typeface="黑体" panose="02010609060101010101" pitchFamily="49" charset="-122"/>
                <a:ea typeface="黑体" panose="02010609060101010101" pitchFamily="49" charset="-122"/>
              </a:rPr>
              <a:t>在世界范围内</a:t>
            </a:r>
            <a:r>
              <a:rPr lang="zh-CN" altLang="zh-CN" sz="2400" b="1" noProof="1" smtClean="0">
                <a:solidFill>
                  <a:srgbClr val="FF0000"/>
                </a:solidFill>
                <a:latin typeface="黑体" panose="02010609060101010101" pitchFamily="49" charset="-122"/>
                <a:ea typeface="黑体" panose="02010609060101010101" pitchFamily="49" charset="-122"/>
              </a:rPr>
              <a:t>扩展</a:t>
            </a:r>
            <a:r>
              <a:rPr lang="zh-CN" altLang="zh-CN" sz="2400" b="1" noProof="1" smtClean="0">
                <a:solidFill>
                  <a:srgbClr val="000000"/>
                </a:solidFill>
                <a:latin typeface="黑体" panose="02010609060101010101" pitchFamily="49" charset="-122"/>
                <a:ea typeface="黑体" panose="02010609060101010101" pitchFamily="49" charset="-122"/>
              </a:rPr>
              <a:t>的具体表现。</a:t>
            </a:r>
            <a:endParaRPr lang="zh-CN" altLang="zh-CN" sz="2400" b="1" noProof="1">
              <a:latin typeface="黑体" panose="02010609060101010101" pitchFamily="49" charset="-122"/>
              <a:ea typeface="黑体" panose="02010609060101010101" pitchFamily="49" charset="-122"/>
            </a:endParaRPr>
          </a:p>
        </p:txBody>
      </p:sp>
      <p:sp>
        <p:nvSpPr>
          <p:cNvPr id="7" name="矩形 6"/>
          <p:cNvSpPr/>
          <p:nvPr/>
        </p:nvSpPr>
        <p:spPr>
          <a:xfrm>
            <a:off x="0" y="5406315"/>
            <a:ext cx="8964488" cy="830997"/>
          </a:xfrm>
          <a:prstGeom prst="rect">
            <a:avLst/>
          </a:prstGeom>
        </p:spPr>
        <p:txBody>
          <a:bodyPr wrap="square">
            <a:spAutoFit/>
          </a:bodyPr>
          <a:lstStyle/>
          <a:p>
            <a:pPr algn="just">
              <a:buFont typeface="Arial" panose="020B0604020202020204" pitchFamily="34" charset="0"/>
              <a:buNone/>
              <a:tabLst>
                <a:tab pos="1891030" algn="l"/>
              </a:tabLst>
            </a:pP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FF0000"/>
                </a:solidFill>
                <a:latin typeface="黑体" panose="02010609060101010101" pitchFamily="49" charset="-122"/>
                <a:ea typeface="黑体" panose="02010609060101010101" pitchFamily="49" charset="-122"/>
              </a:rPr>
              <a:t>中体西用</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的思想</a:t>
            </a:r>
            <a:r>
              <a:rPr lang="zh-CN" altLang="zh-CN" sz="2400" b="1" noProof="1" smtClean="0">
                <a:latin typeface="黑体" panose="02010609060101010101" pitchFamily="49" charset="-122"/>
                <a:ea typeface="黑体" panose="02010609060101010101" pitchFamily="49" charset="-122"/>
              </a:rPr>
              <a:t>反映了</a:t>
            </a:r>
            <a:r>
              <a:rPr lang="zh-CN" altLang="zh-CN" sz="2400" b="1" noProof="1" smtClean="0">
                <a:solidFill>
                  <a:srgbClr val="FF0000"/>
                </a:solidFill>
                <a:latin typeface="黑体" panose="02010609060101010101" pitchFamily="49" charset="-122"/>
                <a:ea typeface="黑体" panose="02010609060101010101" pitchFamily="49" charset="-122"/>
              </a:rPr>
              <a:t>中国封建传统</a:t>
            </a:r>
            <a:r>
              <a:rPr lang="zh-CN" altLang="en-US" sz="2400" b="1" noProof="1" smtClean="0">
                <a:solidFill>
                  <a:srgbClr val="FF0000"/>
                </a:solidFill>
                <a:latin typeface="黑体" panose="02010609060101010101" pitchFamily="49" charset="-122"/>
                <a:ea typeface="黑体" panose="02010609060101010101" pitchFamily="49" charset="-122"/>
              </a:rPr>
              <a:t>文化</a:t>
            </a:r>
            <a:r>
              <a:rPr lang="zh-CN" altLang="zh-CN" sz="2400" b="1" noProof="1" smtClean="0">
                <a:solidFill>
                  <a:srgbClr val="000000"/>
                </a:solidFill>
                <a:latin typeface="黑体" panose="02010609060101010101" pitchFamily="49" charset="-122"/>
                <a:ea typeface="黑体" panose="02010609060101010101" pitchFamily="49" charset="-122"/>
              </a:rPr>
              <a:t>与</a:t>
            </a:r>
            <a:r>
              <a:rPr lang="zh-CN" altLang="zh-CN" sz="2400" b="1" noProof="1" smtClean="0">
                <a:solidFill>
                  <a:srgbClr val="FF0000"/>
                </a:solidFill>
                <a:latin typeface="黑体" panose="02010609060101010101" pitchFamily="49" charset="-122"/>
                <a:ea typeface="黑体" panose="02010609060101010101" pitchFamily="49" charset="-122"/>
              </a:rPr>
              <a:t>西方文明</a:t>
            </a:r>
            <a:r>
              <a:rPr lang="zh-CN" altLang="zh-CN" sz="2400" b="1" noProof="1" smtClean="0">
                <a:solidFill>
                  <a:srgbClr val="000000"/>
                </a:solidFill>
                <a:latin typeface="黑体" panose="02010609060101010101" pitchFamily="49" charset="-122"/>
                <a:ea typeface="黑体" panose="02010609060101010101" pitchFamily="49" charset="-122"/>
              </a:rPr>
              <a:t>的冲突，客观上</a:t>
            </a:r>
            <a:r>
              <a:rPr lang="zh-CN" altLang="en-US" sz="2400" b="1" noProof="1" smtClean="0">
                <a:solidFill>
                  <a:srgbClr val="000000"/>
                </a:solidFill>
                <a:latin typeface="黑体" panose="02010609060101010101" pitchFamily="49" charset="-122"/>
                <a:ea typeface="黑体" panose="02010609060101010101" pitchFamily="49" charset="-122"/>
              </a:rPr>
              <a:t>促</a:t>
            </a:r>
            <a:r>
              <a:rPr lang="zh-CN" altLang="zh-CN" sz="2400" b="1" noProof="1" smtClean="0">
                <a:solidFill>
                  <a:srgbClr val="000000"/>
                </a:solidFill>
                <a:latin typeface="黑体" panose="02010609060101010101" pitchFamily="49" charset="-122"/>
                <a:ea typeface="黑体" panose="02010609060101010101" pitchFamily="49" charset="-122"/>
              </a:rPr>
              <a:t>使中国人的价值观由</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传统人</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开始向</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现代人</a:t>
            </a:r>
            <a:r>
              <a:rPr lang="zh-CN" altLang="en-US" sz="2400" b="1" noProof="1" smtClean="0">
                <a:solidFill>
                  <a:srgbClr val="000000"/>
                </a:solidFill>
                <a:latin typeface="黑体" panose="02010609060101010101" pitchFamily="49" charset="-122"/>
                <a:ea typeface="黑体" panose="02010609060101010101" pitchFamily="49" charset="-122"/>
              </a:rPr>
              <a:t>”</a:t>
            </a:r>
            <a:r>
              <a:rPr lang="zh-CN" altLang="zh-CN" sz="2400" b="1" noProof="1" smtClean="0">
                <a:solidFill>
                  <a:srgbClr val="000000"/>
                </a:solidFill>
                <a:latin typeface="黑体" panose="02010609060101010101" pitchFamily="49" charset="-122"/>
                <a:ea typeface="黑体" panose="02010609060101010101" pitchFamily="49" charset="-122"/>
              </a:rPr>
              <a:t>转变。</a:t>
            </a:r>
            <a:endParaRPr lang="zh-CN" altLang="zh-CN" sz="2400" b="1" noProof="1">
              <a:solidFill>
                <a:srgbClr val="0000FF"/>
              </a:solidFill>
              <a:latin typeface="黑体" panose="02010609060101010101" pitchFamily="49" charset="-122"/>
              <a:ea typeface="黑体" panose="02010609060101010101" pitchFamily="49" charset="-122"/>
            </a:endParaRPr>
          </a:p>
        </p:txBody>
      </p:sp>
      <p:sp>
        <p:nvSpPr>
          <p:cNvPr id="8" name="矩形 1"/>
          <p:cNvSpPr>
            <a:spLocks noChangeArrowheads="1"/>
          </p:cNvSpPr>
          <p:nvPr/>
        </p:nvSpPr>
        <p:spPr bwMode="auto">
          <a:xfrm>
            <a:off x="0" y="2060848"/>
            <a:ext cx="8995172" cy="4262705"/>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zh-CN" sz="2800" b="1" dirty="0" smtClean="0">
                <a:solidFill>
                  <a:srgbClr val="FF0000"/>
                </a:solidFill>
                <a:latin typeface="微软雅黑" panose="020B0503020204020204" pitchFamily="34" charset="-122"/>
                <a:ea typeface="微软雅黑" panose="020B0503020204020204" pitchFamily="34" charset="-122"/>
              </a:rPr>
              <a:t>体</a:t>
            </a:r>
            <a:r>
              <a:rPr lang="zh-CN" altLang="zh-CN" sz="2800" b="1" dirty="0">
                <a:solidFill>
                  <a:srgbClr val="FF0000"/>
                </a:solidFill>
                <a:latin typeface="微软雅黑" panose="020B0503020204020204" pitchFamily="34" charset="-122"/>
                <a:ea typeface="微软雅黑" panose="020B0503020204020204" pitchFamily="34" charset="-122"/>
              </a:rPr>
              <a:t>用之争</a:t>
            </a:r>
            <a:r>
              <a:rPr lang="zh-CN" altLang="en-US" sz="2800" b="1" dirty="0" smtClean="0">
                <a:latin typeface="微软雅黑" panose="020B0503020204020204" pitchFamily="34" charset="-122"/>
                <a:ea typeface="微软雅黑" panose="020B0503020204020204" pitchFamily="34" charset="-122"/>
              </a:rPr>
              <a:t>（地</a:t>
            </a:r>
            <a:r>
              <a:rPr lang="zh-CN" altLang="en-US" sz="2800" b="1" dirty="0">
                <a:latin typeface="微软雅黑" panose="020B0503020204020204" pitchFamily="34" charset="-122"/>
                <a:ea typeface="微软雅黑" panose="020B0503020204020204" pitchFamily="34" charset="-122"/>
              </a:rPr>
              <a:t>主阶级洋务派与顽固派）</a:t>
            </a:r>
            <a:endParaRPr lang="zh-CN" altLang="zh-CN" sz="2800" b="1" dirty="0">
              <a:latin typeface="微软雅黑" panose="020B0503020204020204" pitchFamily="34" charset="-122"/>
              <a:ea typeface="微软雅黑" panose="020B0503020204020204" pitchFamily="34" charset="-122"/>
            </a:endParaRPr>
          </a:p>
          <a:p>
            <a:r>
              <a:rPr lang="en-US" altLang="zh-CN" sz="2700" b="1" dirty="0">
                <a:solidFill>
                  <a:srgbClr val="FF0000"/>
                </a:solidFill>
                <a:latin typeface="楷体_GB2312" panose="02010609030101010101" charset="-122"/>
                <a:ea typeface="楷体_GB2312" panose="02010609030101010101" charset="-122"/>
              </a:rPr>
              <a:t>(1)</a:t>
            </a:r>
            <a:r>
              <a:rPr lang="zh-CN" altLang="zh-CN" sz="2700" b="1" dirty="0">
                <a:solidFill>
                  <a:srgbClr val="FF0000"/>
                </a:solidFill>
                <a:latin typeface="楷体_GB2312" panose="02010609030101010101" charset="-122"/>
                <a:ea typeface="楷体_GB2312" panose="02010609030101010101" charset="-122"/>
              </a:rPr>
              <a:t>焦点：</a:t>
            </a:r>
            <a:r>
              <a:rPr lang="zh-CN" altLang="zh-CN" sz="2700" b="1" dirty="0">
                <a:latin typeface="楷体_GB2312" panose="02010609030101010101" charset="-122"/>
                <a:ea typeface="楷体_GB2312" panose="02010609030101010101" charset="-122"/>
              </a:rPr>
              <a:t>是否兼采西方文化变革救世。</a:t>
            </a:r>
          </a:p>
          <a:p>
            <a:r>
              <a:rPr lang="en-US" altLang="zh-CN" sz="2700" b="1" dirty="0">
                <a:solidFill>
                  <a:srgbClr val="FF0000"/>
                </a:solidFill>
                <a:latin typeface="楷体_GB2312" panose="02010609030101010101" charset="-122"/>
                <a:ea typeface="楷体_GB2312" panose="02010609030101010101" charset="-122"/>
              </a:rPr>
              <a:t>(2)</a:t>
            </a:r>
            <a:r>
              <a:rPr lang="zh-CN" altLang="zh-CN" sz="2700" b="1" dirty="0">
                <a:solidFill>
                  <a:srgbClr val="FF0000"/>
                </a:solidFill>
                <a:latin typeface="楷体_GB2312" panose="02010609030101010101" charset="-122"/>
                <a:ea typeface="楷体_GB2312" panose="02010609030101010101" charset="-122"/>
              </a:rPr>
              <a:t>表现</a:t>
            </a:r>
            <a:r>
              <a:rPr lang="zh-CN" altLang="en-US" sz="2700" b="1" dirty="0">
                <a:solidFill>
                  <a:srgbClr val="FF0000"/>
                </a:solidFill>
                <a:latin typeface="楷体_GB2312" panose="02010609030101010101" charset="-122"/>
                <a:ea typeface="楷体_GB2312" panose="02010609030101010101" charset="-122"/>
              </a:rPr>
              <a:t>：</a:t>
            </a:r>
            <a:r>
              <a:rPr lang="zh-CN" altLang="en-US" sz="2700" b="1" dirty="0">
                <a:latin typeface="楷体_GB2312" panose="02010609030101010101" charset="-122"/>
                <a:ea typeface="楷体_GB2312" panose="02010609030101010101" charset="-122"/>
              </a:rPr>
              <a:t>洋务派：中体西用；</a:t>
            </a:r>
            <a:endParaRPr lang="en-US" altLang="zh-CN" sz="2700" b="1" dirty="0">
              <a:latin typeface="楷体_GB2312" panose="02010609030101010101" charset="-122"/>
              <a:ea typeface="楷体_GB2312" panose="02010609030101010101" charset="-122"/>
            </a:endParaRPr>
          </a:p>
          <a:p>
            <a:r>
              <a:rPr lang="en-US" altLang="zh-CN" sz="2700" b="1" dirty="0">
                <a:latin typeface="楷体_GB2312" panose="02010609030101010101" charset="-122"/>
                <a:ea typeface="楷体_GB2312" panose="02010609030101010101" charset="-122"/>
              </a:rPr>
              <a:t>        </a:t>
            </a:r>
            <a:r>
              <a:rPr lang="en-US" altLang="zh-CN" sz="2700" b="1" dirty="0" smtClean="0">
                <a:latin typeface="楷体_GB2312" panose="02010609030101010101" charset="-122"/>
                <a:ea typeface="楷体_GB2312" panose="02010609030101010101" charset="-122"/>
              </a:rPr>
              <a:t>       </a:t>
            </a:r>
            <a:r>
              <a:rPr lang="zh-CN" altLang="en-US" sz="2700" b="1" dirty="0">
                <a:latin typeface="楷体_GB2312" panose="02010609030101010101" charset="-122"/>
                <a:ea typeface="楷体_GB2312" panose="02010609030101010101" charset="-122"/>
              </a:rPr>
              <a:t>顽固派：原封不动维持原有</a:t>
            </a:r>
            <a:r>
              <a:rPr lang="zh-CN" altLang="en-US" sz="2700" b="1" dirty="0" smtClean="0">
                <a:latin typeface="楷体_GB2312" panose="02010609030101010101" charset="-122"/>
                <a:ea typeface="楷体_GB2312" panose="02010609030101010101" charset="-122"/>
              </a:rPr>
              <a:t>的格局</a:t>
            </a:r>
            <a:r>
              <a:rPr lang="zh-CN" altLang="en-US" sz="2700" b="1" dirty="0">
                <a:latin typeface="楷体_GB2312" panose="02010609030101010101" charset="-122"/>
                <a:ea typeface="楷体_GB2312" panose="02010609030101010101" charset="-122"/>
              </a:rPr>
              <a:t>。</a:t>
            </a:r>
            <a:endParaRPr lang="en-US" altLang="zh-CN" sz="2700" b="1" dirty="0">
              <a:latin typeface="楷体_GB2312" panose="02010609030101010101" charset="-122"/>
              <a:ea typeface="楷体_GB2312" panose="02010609030101010101" charset="-122"/>
            </a:endParaRPr>
          </a:p>
          <a:p>
            <a:r>
              <a:rPr lang="zh-CN" altLang="en-US" sz="2700" b="1" dirty="0">
                <a:solidFill>
                  <a:srgbClr val="FF0000"/>
                </a:solidFill>
                <a:latin typeface="楷体_GB2312" panose="02010609030101010101" charset="-122"/>
                <a:ea typeface="楷体_GB2312" panose="02010609030101010101" charset="-122"/>
              </a:rPr>
              <a:t>本质上</a:t>
            </a:r>
            <a:r>
              <a:rPr lang="zh-CN" altLang="en-US" sz="2700" b="1" dirty="0" smtClean="0">
                <a:solidFill>
                  <a:srgbClr val="FF0000"/>
                </a:solidFill>
                <a:latin typeface="楷体_GB2312" panose="02010609030101010101" charset="-122"/>
                <a:ea typeface="楷体_GB2312" panose="02010609030101010101" charset="-122"/>
              </a:rPr>
              <a:t>：</a:t>
            </a:r>
            <a:r>
              <a:rPr lang="zh-CN" altLang="en-US" sz="2700" b="1" dirty="0" smtClean="0">
                <a:latin typeface="楷体_GB2312" panose="02010609030101010101" charset="-122"/>
                <a:ea typeface="楷体_GB2312" panose="02010609030101010101" charset="-122"/>
              </a:rPr>
              <a:t>根本</a:t>
            </a:r>
            <a:r>
              <a:rPr lang="zh-CN" altLang="en-US" sz="2700" b="1" dirty="0">
                <a:latin typeface="楷体_GB2312" panose="02010609030101010101" charset="-122"/>
                <a:ea typeface="楷体_GB2312" panose="02010609030101010101" charset="-122"/>
              </a:rPr>
              <a:t>目的是</a:t>
            </a:r>
            <a:r>
              <a:rPr lang="zh-CN" altLang="en-US" sz="2700" b="1" dirty="0">
                <a:solidFill>
                  <a:srgbClr val="FF0000"/>
                </a:solidFill>
                <a:latin typeface="楷体_GB2312" panose="02010609030101010101" charset="-122"/>
                <a:ea typeface="楷体_GB2312" panose="02010609030101010101" charset="-122"/>
              </a:rPr>
              <a:t>为了维护清政府的统治秩</a:t>
            </a:r>
            <a:r>
              <a:rPr lang="zh-CN" altLang="en-US" sz="2700" b="1" dirty="0" smtClean="0">
                <a:solidFill>
                  <a:srgbClr val="FF0000"/>
                </a:solidFill>
                <a:latin typeface="楷体_GB2312" panose="02010609030101010101" charset="-122"/>
                <a:ea typeface="楷体_GB2312" panose="02010609030101010101" charset="-122"/>
              </a:rPr>
              <a:t>序</a:t>
            </a:r>
            <a:endParaRPr lang="zh-CN" altLang="zh-CN" sz="2700" b="1" dirty="0">
              <a:latin typeface="楷体_GB2312" panose="02010609030101010101" charset="-122"/>
              <a:ea typeface="楷体_GB2312" panose="02010609030101010101" charset="-122"/>
            </a:endParaRPr>
          </a:p>
          <a:p>
            <a:r>
              <a:rPr lang="en-US" altLang="zh-CN" sz="2700" b="1" dirty="0">
                <a:solidFill>
                  <a:srgbClr val="FF0000"/>
                </a:solidFill>
                <a:latin typeface="楷体_GB2312" panose="02010609030101010101" charset="-122"/>
                <a:ea typeface="楷体_GB2312" panose="02010609030101010101" charset="-122"/>
              </a:rPr>
              <a:t>(3)</a:t>
            </a:r>
            <a:r>
              <a:rPr lang="zh-CN" altLang="zh-CN" sz="2700" b="1" dirty="0">
                <a:solidFill>
                  <a:srgbClr val="FF0000"/>
                </a:solidFill>
                <a:latin typeface="楷体_GB2312" panose="02010609030101010101" charset="-122"/>
                <a:ea typeface="楷体_GB2312" panose="02010609030101010101" charset="-122"/>
              </a:rPr>
              <a:t>评价</a:t>
            </a:r>
            <a:endParaRPr lang="en-US" altLang="zh-CN" sz="2700" b="1" dirty="0">
              <a:solidFill>
                <a:srgbClr val="FF0000"/>
              </a:solidFill>
              <a:latin typeface="楷体_GB2312" panose="02010609030101010101" charset="-122"/>
              <a:ea typeface="楷体_GB2312" panose="02010609030101010101" charset="-122"/>
            </a:endParaRPr>
          </a:p>
          <a:p>
            <a:r>
              <a:rPr lang="zh-CN" altLang="en-US" sz="2700" b="1" dirty="0" smtClean="0">
                <a:solidFill>
                  <a:srgbClr val="FF0000"/>
                </a:solidFill>
                <a:latin typeface="楷体_GB2312" panose="02010609030101010101" charset="-122"/>
                <a:ea typeface="楷体_GB2312" panose="02010609030101010101" charset="-122"/>
              </a:rPr>
              <a:t>积极</a:t>
            </a:r>
            <a:r>
              <a:rPr lang="zh-CN" altLang="en-US" sz="2700" b="1" dirty="0">
                <a:solidFill>
                  <a:srgbClr val="FF0000"/>
                </a:solidFill>
                <a:latin typeface="楷体_GB2312" panose="02010609030101010101" charset="-122"/>
                <a:ea typeface="楷体_GB2312" panose="02010609030101010101" charset="-122"/>
              </a:rPr>
              <a:t>：</a:t>
            </a:r>
            <a:r>
              <a:rPr lang="zh-CN" altLang="en-US" sz="2700" b="1" dirty="0">
                <a:latin typeface="楷体_GB2312" panose="02010609030101010101" charset="-122"/>
                <a:ea typeface="楷体_GB2312" panose="02010609030101010101" charset="-122"/>
              </a:rPr>
              <a:t>冲破了夷夏之辨的保守观念，为西学传播提供了良好的舆论环境；推动了洋务运动；推动</a:t>
            </a:r>
            <a:r>
              <a:rPr lang="zh-CN" altLang="en-US" sz="2700" b="1" dirty="0" smtClean="0">
                <a:latin typeface="楷体_GB2312" panose="02010609030101010101" charset="-122"/>
                <a:ea typeface="楷体_GB2312" panose="02010609030101010101" charset="-122"/>
              </a:rPr>
              <a:t>了近代化</a:t>
            </a:r>
            <a:r>
              <a:rPr lang="zh-CN" altLang="en-US" sz="2700" b="1" dirty="0">
                <a:latin typeface="楷体_GB2312" panose="02010609030101010101" charset="-122"/>
                <a:ea typeface="楷体_GB2312" panose="02010609030101010101" charset="-122"/>
              </a:rPr>
              <a:t>发展</a:t>
            </a:r>
            <a:r>
              <a:rPr lang="zh-CN" altLang="en-US" sz="2700" b="1" dirty="0" smtClean="0">
                <a:latin typeface="楷体_GB2312" panose="02010609030101010101" charset="-122"/>
                <a:ea typeface="楷体_GB2312" panose="02010609030101010101" charset="-122"/>
              </a:rPr>
              <a:t>。</a:t>
            </a:r>
            <a:endParaRPr lang="en-US" altLang="zh-CN" sz="2700" b="1" dirty="0" smtClean="0">
              <a:latin typeface="楷体_GB2312" panose="02010609030101010101" charset="-122"/>
              <a:ea typeface="楷体_GB2312" panose="02010609030101010101" charset="-122"/>
            </a:endParaRPr>
          </a:p>
          <a:p>
            <a:r>
              <a:rPr lang="zh-CN" altLang="en-US" sz="2700" b="1" dirty="0">
                <a:solidFill>
                  <a:srgbClr val="FF0000"/>
                </a:solidFill>
                <a:latin typeface="楷体_GB2312" panose="02010609030101010101" charset="-122"/>
                <a:ea typeface="楷体_GB2312" panose="02010609030101010101" charset="-122"/>
              </a:rPr>
              <a:t>局限：</a:t>
            </a:r>
            <a:r>
              <a:rPr lang="zh-CN" altLang="en-US" sz="2700" b="1" dirty="0">
                <a:latin typeface="楷体_GB2312" panose="02010609030101010101" charset="-122"/>
                <a:ea typeface="楷体_GB2312" panose="02010609030101010101" charset="-122"/>
              </a:rPr>
              <a:t>仅</a:t>
            </a:r>
            <a:r>
              <a:rPr lang="zh-CN" altLang="en-US" sz="2700" b="1" dirty="0" smtClean="0">
                <a:latin typeface="楷体_GB2312" panose="02010609030101010101" charset="-122"/>
                <a:ea typeface="楷体_GB2312" panose="02010609030101010101" charset="-122"/>
              </a:rPr>
              <a:t>学习物质器物，</a:t>
            </a:r>
            <a:r>
              <a:rPr lang="zh-CN" altLang="en-US" sz="2700" b="1" dirty="0">
                <a:latin typeface="楷体_GB2312" panose="02010609030101010101" charset="-122"/>
                <a:ea typeface="楷体_GB2312" panose="02010609030101010101" charset="-122"/>
              </a:rPr>
              <a:t>不涉及</a:t>
            </a:r>
            <a:r>
              <a:rPr lang="zh-CN" altLang="en-US" sz="2700" b="1" dirty="0" smtClean="0">
                <a:latin typeface="楷体_GB2312" panose="02010609030101010101" charset="-122"/>
                <a:ea typeface="楷体_GB2312" panose="02010609030101010101" charset="-122"/>
              </a:rPr>
              <a:t>封建</a:t>
            </a:r>
            <a:r>
              <a:rPr lang="zh-CN" altLang="en-US" sz="2700" b="1" dirty="0">
                <a:latin typeface="楷体_GB2312" panose="02010609030101010101" charset="-122"/>
                <a:ea typeface="楷体_GB2312" panose="02010609030101010101" charset="-122"/>
              </a:rPr>
              <a:t>制度</a:t>
            </a:r>
            <a:r>
              <a:rPr lang="zh-CN" altLang="en-US" sz="2700" b="1" dirty="0" smtClean="0">
                <a:latin typeface="楷体_GB2312" panose="02010609030101010101" charset="-122"/>
                <a:ea typeface="楷体_GB2312" panose="02010609030101010101" charset="-122"/>
              </a:rPr>
              <a:t>。</a:t>
            </a:r>
            <a:endParaRPr lang="en-US" altLang="zh-CN" sz="2700" b="1" dirty="0">
              <a:latin typeface="楷体_GB2312" panose="02010609030101010101" charset="-122"/>
              <a:ea typeface="楷体_GB2312" panose="02010609030101010101" charset="-122"/>
            </a:endParaRPr>
          </a:p>
          <a:p>
            <a:endParaRPr lang="zh-CN" altLang="en-US" sz="2700" b="1" dirty="0">
              <a:latin typeface="楷体_GB2312" panose="02010609030101010101" charset="-122"/>
              <a:ea typeface="楷体_GB2312" panose="02010609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1" dur="500"/>
                                        <p:tgtEl>
                                          <p:spTgt spid="2">
                                            <p:txEl>
                                              <p:pRg st="11" end="11"/>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2">
                                            <p:txEl>
                                              <p:pRg st="11" end="11"/>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4"/>
                                        </p:tgtEl>
                                        <p:attrNameLst>
                                          <p:attrName>ppt_x</p:attrName>
                                        </p:attrNameLst>
                                      </p:cBhvr>
                                      <p:tavLst>
                                        <p:tav tm="0">
                                          <p:val>
                                            <p:strVal val="ppt_x"/>
                                          </p:val>
                                        </p:tav>
                                        <p:tav tm="100000">
                                          <p:val>
                                            <p:strVal val="ppt_x"/>
                                          </p:val>
                                        </p:tav>
                                      </p:tavLst>
                                    </p:anim>
                                    <p:anim calcmode="lin" valueType="num">
                                      <p:cBhvr additive="base">
                                        <p:cTn id="47" dur="500"/>
                                        <p:tgtEl>
                                          <p:spTgt spid="4"/>
                                        </p:tgtEl>
                                        <p:attrNameLst>
                                          <p:attrName>ppt_y</p:attrName>
                                        </p:attrNameLst>
                                      </p:cBhvr>
                                      <p:tavLst>
                                        <p:tav tm="0">
                                          <p:val>
                                            <p:strVal val="ppt_y"/>
                                          </p:val>
                                        </p:tav>
                                        <p:tav tm="100000">
                                          <p:val>
                                            <p:strVal val="1+ppt_h/2"/>
                                          </p:val>
                                        </p:tav>
                                      </p:tavLst>
                                    </p:anim>
                                    <p:set>
                                      <p:cBhvr>
                                        <p:cTn id="48" dur="1" fill="hold">
                                          <p:stCondLst>
                                            <p:cond delay="4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0" nodeType="clickEffect">
                                  <p:stCondLst>
                                    <p:cond delay="0"/>
                                  </p:stCondLst>
                                  <p:childTnLst>
                                    <p:anim calcmode="lin" valueType="num">
                                      <p:cBhvr additive="base">
                                        <p:cTn id="52" dur="500"/>
                                        <p:tgtEl>
                                          <p:spTgt spid="5"/>
                                        </p:tgtEl>
                                        <p:attrNameLst>
                                          <p:attrName>ppt_x</p:attrName>
                                        </p:attrNameLst>
                                      </p:cBhvr>
                                      <p:tavLst>
                                        <p:tav tm="0">
                                          <p:val>
                                            <p:strVal val="ppt_x"/>
                                          </p:val>
                                        </p:tav>
                                        <p:tav tm="100000">
                                          <p:val>
                                            <p:strVal val="ppt_x"/>
                                          </p:val>
                                        </p:tav>
                                      </p:tavLst>
                                    </p:anim>
                                    <p:anim calcmode="lin" valueType="num">
                                      <p:cBhvr additive="base">
                                        <p:cTn id="53" dur="500"/>
                                        <p:tgtEl>
                                          <p:spTgt spid="5"/>
                                        </p:tgtEl>
                                        <p:attrNameLst>
                                          <p:attrName>ppt_y</p:attrName>
                                        </p:attrNameLst>
                                      </p:cBhvr>
                                      <p:tavLst>
                                        <p:tav tm="0">
                                          <p:val>
                                            <p:strVal val="ppt_y"/>
                                          </p:val>
                                        </p:tav>
                                        <p:tav tm="100000">
                                          <p:val>
                                            <p:strVal val="1+ppt_h/2"/>
                                          </p:val>
                                        </p:tav>
                                      </p:tavLst>
                                    </p:anim>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6"/>
                                        </p:tgtEl>
                                        <p:attrNameLst>
                                          <p:attrName>ppt_x</p:attrName>
                                        </p:attrNameLst>
                                      </p:cBhvr>
                                      <p:tavLst>
                                        <p:tav tm="0">
                                          <p:val>
                                            <p:strVal val="ppt_x"/>
                                          </p:val>
                                        </p:tav>
                                        <p:tav tm="100000">
                                          <p:val>
                                            <p:strVal val="ppt_x"/>
                                          </p:val>
                                        </p:tav>
                                      </p:tavLst>
                                    </p:anim>
                                    <p:anim calcmode="lin" valueType="num">
                                      <p:cBhvr additive="base">
                                        <p:cTn id="59" dur="500"/>
                                        <p:tgtEl>
                                          <p:spTgt spid="6"/>
                                        </p:tgtEl>
                                        <p:attrNameLst>
                                          <p:attrName>ppt_y</p:attrName>
                                        </p:attrNameLst>
                                      </p:cBhvr>
                                      <p:tavLst>
                                        <p:tav tm="0">
                                          <p:val>
                                            <p:strVal val="ppt_y"/>
                                          </p:val>
                                        </p:tav>
                                        <p:tav tm="100000">
                                          <p:val>
                                            <p:strVal val="1+ppt_h/2"/>
                                          </p:val>
                                        </p:tav>
                                      </p:tavLst>
                                    </p:anim>
                                    <p:set>
                                      <p:cBhvr>
                                        <p:cTn id="60" dur="1" fill="hold">
                                          <p:stCondLst>
                                            <p:cond delay="499"/>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7"/>
                                        </p:tgtEl>
                                        <p:attrNameLst>
                                          <p:attrName>ppt_x</p:attrName>
                                        </p:attrNameLst>
                                      </p:cBhvr>
                                      <p:tavLst>
                                        <p:tav tm="0">
                                          <p:val>
                                            <p:strVal val="ppt_x"/>
                                          </p:val>
                                        </p:tav>
                                        <p:tav tm="100000">
                                          <p:val>
                                            <p:strVal val="ppt_x"/>
                                          </p:val>
                                        </p:tav>
                                      </p:tavLst>
                                    </p:anim>
                                    <p:anim calcmode="lin" valueType="num">
                                      <p:cBhvr additive="base">
                                        <p:cTn id="65" dur="500"/>
                                        <p:tgtEl>
                                          <p:spTgt spid="7"/>
                                        </p:tgtEl>
                                        <p:attrNameLst>
                                          <p:attrName>ppt_y</p:attrName>
                                        </p:attrNameLst>
                                      </p:cBhvr>
                                      <p:tavLst>
                                        <p:tav tm="0">
                                          <p:val>
                                            <p:strVal val="ppt_y"/>
                                          </p:val>
                                        </p:tav>
                                        <p:tav tm="100000">
                                          <p:val>
                                            <p:strVal val="1+ppt_h/2"/>
                                          </p:val>
                                        </p:tav>
                                      </p:tavLst>
                                    </p:anim>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blinds(horizontal)">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0" y="0"/>
            <a:ext cx="9163224" cy="6858000"/>
          </a:xfrm>
          <a:prstGeom prst="rect">
            <a:avLst/>
          </a:prstGeom>
        </p:spPr>
        <p:txBody>
          <a:bodyPr/>
          <a:lstStyle/>
          <a:p>
            <a:pPr>
              <a:spcBef>
                <a:spcPts val="1000"/>
              </a:spcBef>
            </a:pPr>
            <a:r>
              <a:rPr lang="zh-CN" altLang="en-US" sz="2800" b="1" noProof="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三、早期维新思想</a:t>
            </a:r>
            <a:r>
              <a:rPr lang="zh-CN" altLang="en-US" sz="2800" b="1" noProof="1">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800" b="1" noProof="1">
                <a:latin typeface="微软雅黑" panose="020B0503020204020204" pitchFamily="34" charset="-122"/>
                <a:ea typeface="微软雅黑" panose="020B0503020204020204" pitchFamily="34" charset="-122"/>
                <a:sym typeface="微软雅黑" panose="020B0503020204020204" pitchFamily="34" charset="-122"/>
              </a:rPr>
              <a:t>19</a:t>
            </a:r>
            <a:r>
              <a:rPr lang="zh-CN" altLang="en-US" sz="2800" b="1" noProof="1">
                <a:latin typeface="微软雅黑" panose="020B0503020204020204" pitchFamily="34" charset="-122"/>
                <a:ea typeface="微软雅黑" panose="020B0503020204020204" pitchFamily="34" charset="-122"/>
                <a:sym typeface="微软雅黑" panose="020B0503020204020204" pitchFamily="34" charset="-122"/>
              </a:rPr>
              <a:t>世纪</a:t>
            </a:r>
            <a:r>
              <a:rPr lang="en-US" altLang="zh-CN" sz="2800" b="1" noProof="1">
                <a:latin typeface="微软雅黑" panose="020B0503020204020204" pitchFamily="34" charset="-122"/>
                <a:ea typeface="微软雅黑" panose="020B0503020204020204" pitchFamily="34" charset="-122"/>
                <a:sym typeface="微软雅黑" panose="020B0503020204020204" pitchFamily="34" charset="-122"/>
              </a:rPr>
              <a:t>60</a:t>
            </a:r>
            <a:r>
              <a:rPr lang="zh-CN" altLang="en-US" sz="2800" b="1" noProof="1">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800" b="1" noProof="1">
                <a:latin typeface="微软雅黑" panose="020B0503020204020204" pitchFamily="34" charset="-122"/>
                <a:ea typeface="微软雅黑" panose="020B0503020204020204" pitchFamily="34" charset="-122"/>
                <a:sym typeface="微软雅黑" panose="020B0503020204020204" pitchFamily="34" charset="-122"/>
              </a:rPr>
              <a:t>70</a:t>
            </a:r>
            <a:r>
              <a:rPr lang="zh-CN" altLang="en-US" sz="2800" b="1" noProof="1">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800" b="1" noProof="1" smtClean="0">
                <a:latin typeface="微软雅黑" panose="020B0503020204020204" pitchFamily="34" charset="-122"/>
                <a:ea typeface="微软雅黑" panose="020B0503020204020204" pitchFamily="34" charset="-122"/>
                <a:sym typeface="微软雅黑" panose="020B0503020204020204" pitchFamily="34" charset="-122"/>
              </a:rPr>
              <a:t>代）</a:t>
            </a:r>
            <a:endParaRPr lang="en-US" altLang="zh-CN" sz="2800" b="1" noProof="1">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r>
              <a:rPr lang="en-US" altLang="zh-CN" sz="2400" b="1" noProof="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noProof="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、背</a:t>
            </a:r>
            <a:r>
              <a:rPr lang="zh-CN" altLang="en-US"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景</a:t>
            </a:r>
            <a:endPar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endParaRPr lang="zh-CN" altLang="en-US" sz="2400" b="1" noProof="1">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endPar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endPar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r>
              <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noProof="1">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、代表</a:t>
            </a:r>
            <a:r>
              <a:rPr lang="zh-CN" altLang="en-US"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r>
              <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、主要观点：</a:t>
            </a:r>
          </a:p>
          <a:p>
            <a:pPr>
              <a:spcBef>
                <a:spcPts val="1000"/>
              </a:spcBef>
            </a:pPr>
            <a:r>
              <a:rPr lang="zh-CN" altLang="en-US" sz="2400" b="1" noProof="1"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经济：</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发展民族工业，与外国进行</a:t>
            </a:r>
            <a:r>
              <a:rPr lang="zh-CN" altLang="en-US" sz="2400" b="1" noProof="1" smtClean="0">
                <a:solidFill>
                  <a:srgbClr val="FF0000"/>
                </a:solidFill>
                <a:latin typeface="楷体_GB2312" panose="02010609030101010101" charset="-122"/>
                <a:ea typeface="楷体_GB2312" panose="02010609030101010101" charset="-122"/>
                <a:sym typeface="微软雅黑" panose="020B0503020204020204" pitchFamily="34" charset="-122"/>
              </a:rPr>
              <a:t>商战</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a:t>
            </a:r>
          </a:p>
          <a:p>
            <a:pPr>
              <a:spcBef>
                <a:spcPts val="1000"/>
              </a:spcBef>
            </a:pPr>
            <a:r>
              <a:rPr lang="zh-CN" altLang="en-US" sz="2400" b="1" noProof="1"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政治：</a:t>
            </a:r>
            <a:r>
              <a:rPr lang="zh-CN" altLang="en-US" sz="24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变革政治制度、</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实行</a:t>
            </a:r>
            <a:r>
              <a:rPr lang="zh-CN" altLang="en-US" sz="2400" b="1" noProof="1" smtClean="0">
                <a:solidFill>
                  <a:srgbClr val="FF0000"/>
                </a:solidFill>
                <a:latin typeface="楷体_GB2312" panose="02010609030101010101" charset="-122"/>
                <a:ea typeface="楷体_GB2312" panose="02010609030101010101" charset="-122"/>
                <a:sym typeface="微软雅黑" panose="020B0503020204020204" pitchFamily="34" charset="-122"/>
              </a:rPr>
              <a:t>君主立宪</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     </a:t>
            </a:r>
          </a:p>
          <a:p>
            <a:pPr>
              <a:spcBef>
                <a:spcPts val="1000"/>
              </a:spcBef>
            </a:pPr>
            <a:r>
              <a:rPr lang="zh-CN" altLang="en-US" sz="2400" b="1" noProof="1"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文化：</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兴办学校，学习西方自然</a:t>
            </a:r>
            <a:r>
              <a:rPr lang="zh-CN" altLang="en-US" sz="2400" b="1" noProof="1" smtClean="0">
                <a:solidFill>
                  <a:srgbClr val="FF0000"/>
                </a:solidFill>
                <a:latin typeface="楷体_GB2312" panose="02010609030101010101" charset="-122"/>
                <a:ea typeface="楷体_GB2312" panose="02010609030101010101" charset="-122"/>
                <a:sym typeface="微软雅黑" panose="020B0503020204020204" pitchFamily="34" charset="-122"/>
              </a:rPr>
              <a:t>科学</a:t>
            </a:r>
            <a:r>
              <a:rPr lang="zh-CN" altLang="en-US" sz="2400" b="1" noProof="1" smtClean="0">
                <a:latin typeface="楷体_GB2312" panose="02010609030101010101" charset="-122"/>
                <a:ea typeface="楷体_GB2312" panose="02010609030101010101" charset="-122"/>
                <a:sym typeface="微软雅黑" panose="020B0503020204020204" pitchFamily="34" charset="-122"/>
              </a:rPr>
              <a:t>知识</a:t>
            </a:r>
            <a:endPar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a:p>
            <a:pPr>
              <a:spcBef>
                <a:spcPts val="1000"/>
              </a:spcBef>
            </a:pPr>
            <a:r>
              <a:rPr lang="en-US" altLang="zh-CN"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2400" b="1" noProof="1" smtClean="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、评价：</a:t>
            </a:r>
          </a:p>
          <a:p>
            <a:pPr>
              <a:spcBef>
                <a:spcPts val="1000"/>
              </a:spcBef>
            </a:pPr>
            <a:r>
              <a:rPr lang="zh-CN" altLang="zh-CN" sz="2400" b="1" noProof="1" smtClean="0">
                <a:latin typeface="黑体" pitchFamily="49" charset="-122"/>
                <a:ea typeface="黑体" pitchFamily="49" charset="-122"/>
              </a:rPr>
              <a:t>对</a:t>
            </a:r>
            <a:r>
              <a:rPr lang="zh-CN" altLang="zh-CN" sz="2400" b="1" noProof="1" smtClean="0">
                <a:latin typeface="黑体" pitchFamily="49" charset="-122"/>
                <a:ea typeface="黑体" pitchFamily="49" charset="-122"/>
              </a:rPr>
              <a:t>引导知识分子把注意力从工商科技</a:t>
            </a:r>
            <a:r>
              <a:rPr lang="zh-CN" altLang="zh-CN" sz="2400" b="1" noProof="1" smtClean="0">
                <a:solidFill>
                  <a:srgbClr val="FF0000"/>
                </a:solidFill>
                <a:latin typeface="黑体" pitchFamily="49" charset="-122"/>
                <a:ea typeface="黑体" pitchFamily="49" charset="-122"/>
              </a:rPr>
              <a:t>转移到</a:t>
            </a:r>
            <a:r>
              <a:rPr lang="zh-CN" altLang="zh-CN" sz="2400" b="1" u="sng" noProof="1" smtClean="0">
                <a:solidFill>
                  <a:srgbClr val="FF0000"/>
                </a:solidFill>
                <a:latin typeface="黑体" pitchFamily="49" charset="-122"/>
                <a:ea typeface="黑体" pitchFamily="49" charset="-122"/>
              </a:rPr>
              <a:t>政治制度</a:t>
            </a:r>
            <a:r>
              <a:rPr lang="zh-CN" altLang="zh-CN" sz="2400" b="1" noProof="1" smtClean="0">
                <a:latin typeface="黑体" pitchFamily="49" charset="-122"/>
                <a:ea typeface="黑体" pitchFamily="49" charset="-122"/>
              </a:rPr>
              <a:t>方面起了启蒙作</a:t>
            </a:r>
            <a:r>
              <a:rPr lang="zh-CN" altLang="en-US" sz="2400" b="1" noProof="1" smtClean="0">
                <a:latin typeface="黑体" pitchFamily="49" charset="-122"/>
                <a:ea typeface="黑体" pitchFamily="49" charset="-122"/>
              </a:rPr>
              <a:t>用</a:t>
            </a:r>
            <a:r>
              <a:rPr lang="zh-CN" altLang="en-US" sz="2400" b="1" noProof="1" smtClean="0">
                <a:latin typeface="黑体" pitchFamily="49" charset="-122"/>
                <a:ea typeface="黑体" pitchFamily="49" charset="-122"/>
              </a:rPr>
              <a:t>。</a:t>
            </a:r>
            <a:r>
              <a:rPr lang="zh-CN" altLang="en-US" sz="2400" b="1" noProof="1" smtClean="0">
                <a:latin typeface="黑体" pitchFamily="49" charset="-122"/>
                <a:ea typeface="黑体" pitchFamily="49" charset="-122"/>
              </a:rPr>
              <a:t>但</a:t>
            </a:r>
            <a:r>
              <a:rPr lang="zh-CN" altLang="en-US" sz="2400" b="1" noProof="1" smtClean="0">
                <a:solidFill>
                  <a:srgbClr val="0000FF"/>
                </a:solidFill>
                <a:latin typeface="黑体" pitchFamily="49" charset="-122"/>
                <a:ea typeface="黑体" pitchFamily="49" charset="-122"/>
                <a:sym typeface="微软雅黑" panose="020B0503020204020204" pitchFamily="34" charset="-122"/>
              </a:rPr>
              <a:t>其</a:t>
            </a:r>
            <a:r>
              <a:rPr lang="zh-CN" altLang="en-US" sz="2400" b="1" noProof="1" smtClean="0">
                <a:solidFill>
                  <a:srgbClr val="0000FF"/>
                </a:solidFill>
                <a:latin typeface="黑体" pitchFamily="49" charset="-122"/>
                <a:ea typeface="黑体" pitchFamily="49" charset="-122"/>
                <a:sym typeface="微软雅黑" panose="020B0503020204020204" pitchFamily="34" charset="-122"/>
              </a:rPr>
              <a:t>思想没有形成完整的理论体系；也没有付诸实践。</a:t>
            </a:r>
            <a:endParaRPr lang="zh-CN" altLang="en-US" sz="2400" b="1" noProof="1" smtClean="0">
              <a:latin typeface="黑体" pitchFamily="49" charset="-122"/>
              <a:ea typeface="黑体" pitchFamily="49" charset="-122"/>
              <a:sym typeface="微软雅黑" panose="020B0503020204020204" pitchFamily="34" charset="-122"/>
            </a:endParaRPr>
          </a:p>
          <a:p>
            <a:pPr>
              <a:spcBef>
                <a:spcPts val="1000"/>
              </a:spcBef>
            </a:pPr>
            <a:endParaRPr lang="en-US" altLang="zh-CN" sz="2400" b="1" noProof="1">
              <a:latin typeface="楷体_GB2312" panose="02010609030101010101" charset="-122"/>
              <a:ea typeface="楷体_GB2312" panose="02010609030101010101" charset="-122"/>
              <a:sym typeface="微软雅黑" panose="020B0503020204020204" pitchFamily="34" charset="-122"/>
            </a:endParaRPr>
          </a:p>
        </p:txBody>
      </p:sp>
      <p:sp>
        <p:nvSpPr>
          <p:cNvPr id="3" name="文本框 99"/>
          <p:cNvSpPr txBox="1">
            <a:spLocks noChangeArrowheads="1"/>
          </p:cNvSpPr>
          <p:nvPr/>
        </p:nvSpPr>
        <p:spPr bwMode="auto">
          <a:xfrm>
            <a:off x="35496" y="3068960"/>
            <a:ext cx="9001125" cy="3539430"/>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b="1" dirty="0" err="1" smtClean="0">
                <a:latin typeface="微软雅黑" panose="020B0503020204020204" pitchFamily="34" charset="-122"/>
                <a:ea typeface="微软雅黑" panose="020B0503020204020204" pitchFamily="34" charset="-122"/>
                <a:sym typeface="微软雅黑" panose="020B0503020204020204" pitchFamily="34" charset="-122"/>
              </a:rPr>
              <a:t>晚清冯桂芬主张设立船炮局并聘洋人为师</a:t>
            </a:r>
            <a:r>
              <a:rPr lang="en-US" altLang="zh-CN" sz="2800" b="1" dirty="0" err="1">
                <a:latin typeface="微软雅黑" panose="020B0503020204020204" pitchFamily="34" charset="-122"/>
                <a:ea typeface="微软雅黑" panose="020B0503020204020204" pitchFamily="34" charset="-122"/>
                <a:sym typeface="微软雅黑" panose="020B0503020204020204" pitchFamily="34" charset="-122"/>
              </a:rPr>
              <a:t>，“招内地善运思者从受其法</a:t>
            </a: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800" b="1" dirty="0" err="1">
                <a:latin typeface="微软雅黑" panose="020B0503020204020204" pitchFamily="34" charset="-122"/>
                <a:ea typeface="微软雅黑" panose="020B0503020204020204" pitchFamily="34" charset="-122"/>
                <a:sym typeface="微软雅黑" panose="020B0503020204020204" pitchFamily="34" charset="-122"/>
              </a:rPr>
              <a:t>工成与夷制无辨者，赏给举人，一体会试；出夷制之上者，赏给进士，一体殿试</a:t>
            </a: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800" b="1" dirty="0" err="1">
                <a:latin typeface="微软雅黑" panose="020B0503020204020204" pitchFamily="34" charset="-122"/>
                <a:ea typeface="微软雅黑" panose="020B0503020204020204" pitchFamily="34" charset="-122"/>
                <a:sym typeface="微软雅黑" panose="020B0503020204020204" pitchFamily="34" charset="-122"/>
              </a:rPr>
              <a:t>这反映出</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A．科举制度顺应时代发展要求</a:t>
            </a:r>
          </a:p>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B．天朝上国理念阻碍社会进步</a:t>
            </a:r>
          </a:p>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C．西方列强侵略引发制度变革</a:t>
            </a:r>
          </a:p>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D．工业文明冲击促进观念革新</a:t>
            </a:r>
          </a:p>
        </p:txBody>
      </p:sp>
      <p:sp>
        <p:nvSpPr>
          <p:cNvPr id="4" name="矩形 3"/>
          <p:cNvSpPr/>
          <p:nvPr/>
        </p:nvSpPr>
        <p:spPr>
          <a:xfrm>
            <a:off x="6588224" y="4725144"/>
            <a:ext cx="974947" cy="1200329"/>
          </a:xfrm>
          <a:prstGeom prst="rect">
            <a:avLst/>
          </a:prstGeom>
          <a:noFill/>
          <a:ln>
            <a:noFill/>
          </a:ln>
        </p:spPr>
        <p:txBody>
          <a:bodyPr wrap="none">
            <a:spAutoFit/>
          </a:bodyPr>
          <a:lstStyle/>
          <a:p>
            <a:pPr algn="ctr" fontAlgn="auto"/>
            <a:r>
              <a:rPr lang="en-US" altLang="zh-CN" sz="72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n-lt"/>
                <a:ea typeface="+mn-ea"/>
              </a:rPr>
              <a:t>D </a:t>
            </a:r>
            <a:endParaRPr lang="en-US" altLang="zh-CN" sz="72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5" name="矩形 4"/>
          <p:cNvSpPr/>
          <p:nvPr/>
        </p:nvSpPr>
        <p:spPr>
          <a:xfrm>
            <a:off x="1453584" y="2535287"/>
            <a:ext cx="3262432" cy="461665"/>
          </a:xfrm>
          <a:prstGeom prst="rect">
            <a:avLst/>
          </a:prstGeom>
        </p:spPr>
        <p:txBody>
          <a:bodyPr wrap="none">
            <a:spAutoFit/>
          </a:bodyPr>
          <a:lstStyle/>
          <a:p>
            <a:r>
              <a:rPr lang="zh-CN" altLang="en-US" sz="2400" b="1" noProof="1" smtClean="0">
                <a:latin typeface="楷体_GB2312" panose="02010609030101010101" charset="-122"/>
                <a:ea typeface="楷体_GB2312" panose="02010609030101010101" charset="-122"/>
                <a:sym typeface="微软雅黑" panose="020B0503020204020204" pitchFamily="34" charset="-122"/>
              </a:rPr>
              <a:t>王韬、郑观应、冯桂芬</a:t>
            </a:r>
            <a:endParaRPr lang="zh-CN" altLang="en-US" sz="2400" dirty="0"/>
          </a:p>
        </p:txBody>
      </p:sp>
      <p:sp>
        <p:nvSpPr>
          <p:cNvPr id="6" name="矩形 5"/>
          <p:cNvSpPr/>
          <p:nvPr/>
        </p:nvSpPr>
        <p:spPr>
          <a:xfrm>
            <a:off x="179512" y="964079"/>
            <a:ext cx="4320480" cy="1456809"/>
          </a:xfrm>
          <a:prstGeom prst="rect">
            <a:avLst/>
          </a:prstGeom>
        </p:spPr>
        <p:txBody>
          <a:bodyPr wrap="square">
            <a:spAutoFit/>
          </a:bodyPr>
          <a:lstStyle/>
          <a:p>
            <a:pPr>
              <a:spcBef>
                <a:spcPts val="1000"/>
              </a:spcBef>
            </a:pPr>
            <a:r>
              <a:rPr lang="zh-CN" altLang="en-US" sz="2400" b="1" noProof="1" smtClean="0">
                <a:solidFill>
                  <a:srgbClr val="000000"/>
                </a:solidFill>
                <a:latin typeface="宋体" panose="02010600030101010101" pitchFamily="2" charset="-122"/>
                <a:sym typeface="微软雅黑" panose="020B0503020204020204" pitchFamily="34" charset="-122"/>
              </a:rPr>
              <a:t>（</a:t>
            </a:r>
            <a:r>
              <a:rPr lang="en-US" altLang="zh-CN" sz="2400" b="1" noProof="1" smtClean="0">
                <a:solidFill>
                  <a:srgbClr val="000000"/>
                </a:solidFill>
                <a:latin typeface="宋体" panose="02010600030101010101" pitchFamily="2" charset="-122"/>
                <a:sym typeface="微软雅黑" panose="020B0503020204020204" pitchFamily="34" charset="-122"/>
              </a:rPr>
              <a:t>1</a:t>
            </a:r>
            <a:r>
              <a:rPr lang="zh-CN" altLang="en-US" sz="2400" b="1" noProof="1" smtClean="0">
                <a:solidFill>
                  <a:srgbClr val="000000"/>
                </a:solidFill>
                <a:latin typeface="宋体" panose="02010600030101010101" pitchFamily="2" charset="-122"/>
                <a:sym typeface="微软雅黑" panose="020B0503020204020204" pitchFamily="34" charset="-122"/>
              </a:rPr>
              <a:t>）</a:t>
            </a:r>
            <a:r>
              <a:rPr lang="zh-CN" altLang="en-US" sz="2400" b="1" noProof="1" smtClean="0">
                <a:latin typeface="宋体" panose="02010600030101010101" pitchFamily="2" charset="-122"/>
                <a:sym typeface="微软雅黑" panose="020B0503020204020204" pitchFamily="34" charset="-122"/>
              </a:rPr>
              <a:t>民族资本主义产</a:t>
            </a:r>
            <a:r>
              <a:rPr lang="zh-CN" altLang="en-US" sz="2400" b="1" noProof="1" smtClean="0">
                <a:latin typeface="宋体" panose="02010600030101010101" pitchFamily="2" charset="-122"/>
                <a:sym typeface="微软雅黑" panose="020B0503020204020204" pitchFamily="34" charset="-122"/>
              </a:rPr>
              <a:t>生</a:t>
            </a:r>
            <a:r>
              <a:rPr lang="zh-CN" altLang="en-US" sz="2400" b="1" noProof="1" smtClean="0">
                <a:latin typeface="宋体" panose="02010600030101010101" pitchFamily="2" charset="-122"/>
                <a:sym typeface="微软雅黑" panose="020B0503020204020204" pitchFamily="34" charset="-122"/>
              </a:rPr>
              <a:t>；</a:t>
            </a:r>
            <a:endParaRPr lang="en-US" altLang="zh-CN" sz="2400" b="1" noProof="1" smtClean="0">
              <a:latin typeface="宋体" panose="02010600030101010101" pitchFamily="2" charset="-122"/>
              <a:sym typeface="微软雅黑" panose="020B0503020204020204" pitchFamily="34" charset="-122"/>
            </a:endParaRPr>
          </a:p>
          <a:p>
            <a:pPr>
              <a:spcBef>
                <a:spcPts val="1000"/>
              </a:spcBef>
            </a:pPr>
            <a:r>
              <a:rPr lang="en-US" altLang="zh-CN" sz="2400" b="1" noProof="1" smtClean="0">
                <a:latin typeface="宋体" panose="02010600030101010101" pitchFamily="2" charset="-122"/>
                <a:sym typeface="微软雅黑" panose="020B0503020204020204" pitchFamily="34" charset="-122"/>
              </a:rPr>
              <a:t> (</a:t>
            </a:r>
            <a:r>
              <a:rPr lang="en-US" altLang="zh-CN" sz="2400" b="1" noProof="1" smtClean="0">
                <a:latin typeface="宋体" panose="02010600030101010101" pitchFamily="2" charset="-122"/>
                <a:sym typeface="微软雅黑" panose="020B0503020204020204" pitchFamily="34" charset="-122"/>
              </a:rPr>
              <a:t>2)</a:t>
            </a:r>
            <a:r>
              <a:rPr lang="zh-CN" altLang="en-US" sz="2400" b="1" noProof="1" smtClean="0">
                <a:latin typeface="宋体" panose="02010600030101010101" pitchFamily="2" charset="-122"/>
                <a:sym typeface="微软雅黑" panose="020B0503020204020204" pitchFamily="34" charset="-122"/>
              </a:rPr>
              <a:t>民族资产阶级兴</a:t>
            </a:r>
            <a:r>
              <a:rPr lang="zh-CN" altLang="en-US" sz="2400" b="1" noProof="1" smtClean="0">
                <a:latin typeface="宋体" panose="02010600030101010101" pitchFamily="2" charset="-122"/>
                <a:sym typeface="微软雅黑" panose="020B0503020204020204" pitchFamily="34" charset="-122"/>
              </a:rPr>
              <a:t>起</a:t>
            </a:r>
            <a:r>
              <a:rPr lang="zh-CN" altLang="en-US" sz="2400" b="1" noProof="1" smtClean="0">
                <a:latin typeface="宋体" panose="02010600030101010101" pitchFamily="2" charset="-122"/>
                <a:sym typeface="微软雅黑" panose="020B0503020204020204" pitchFamily="34" charset="-122"/>
              </a:rPr>
              <a:t>；</a:t>
            </a:r>
            <a:endParaRPr lang="en-US" altLang="zh-CN" sz="2400" b="1" noProof="1" smtClean="0">
              <a:latin typeface="宋体" panose="02010600030101010101" pitchFamily="2" charset="-122"/>
              <a:sym typeface="微软雅黑" panose="020B0503020204020204" pitchFamily="34" charset="-122"/>
            </a:endParaRPr>
          </a:p>
          <a:p>
            <a:pPr>
              <a:spcBef>
                <a:spcPts val="1000"/>
              </a:spcBef>
            </a:pPr>
            <a:r>
              <a:rPr lang="en-US" altLang="zh-CN" sz="2400" b="1" noProof="1" smtClean="0">
                <a:latin typeface="宋体" panose="02010600030101010101" pitchFamily="2" charset="-122"/>
                <a:sym typeface="微软雅黑" panose="020B0503020204020204" pitchFamily="34" charset="-122"/>
              </a:rPr>
              <a:t> (</a:t>
            </a:r>
            <a:r>
              <a:rPr lang="en-US" altLang="zh-CN" sz="2400" b="1" noProof="1" smtClean="0">
                <a:latin typeface="宋体" panose="02010600030101010101" pitchFamily="2" charset="-122"/>
                <a:sym typeface="微软雅黑" panose="020B0503020204020204" pitchFamily="34" charset="-122"/>
              </a:rPr>
              <a:t>3)</a:t>
            </a:r>
            <a:r>
              <a:rPr lang="zh-CN" altLang="en-US" sz="2400" b="1" noProof="1" smtClean="0">
                <a:latin typeface="宋体" panose="02010600030101010101" pitchFamily="2" charset="-122"/>
                <a:sym typeface="微软雅黑" panose="020B0503020204020204" pitchFamily="34" charset="-122"/>
              </a:rPr>
              <a:t>西方资本主义思想传入</a:t>
            </a:r>
            <a:endParaRPr lang="en-US" altLang="zh-CN" sz="2400" b="1" noProof="1">
              <a:latin typeface="宋体" panose="02010600030101010101" pitchFamily="2" charset="-122"/>
              <a:sym typeface="微软雅黑" panose="020B0503020204020204" pitchFamily="34" charset="-122"/>
            </a:endParaRPr>
          </a:p>
        </p:txBody>
      </p:sp>
      <p:sp>
        <p:nvSpPr>
          <p:cNvPr id="7" name="矩形 6"/>
          <p:cNvSpPr/>
          <p:nvPr/>
        </p:nvSpPr>
        <p:spPr>
          <a:xfrm>
            <a:off x="72008" y="548680"/>
            <a:ext cx="8964488" cy="623731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1"/>
          <p:cNvSpPr txBox="1">
            <a:spLocks noChangeArrowheads="1"/>
          </p:cNvSpPr>
          <p:nvPr/>
        </p:nvSpPr>
        <p:spPr bwMode="auto">
          <a:xfrm>
            <a:off x="251520" y="444847"/>
            <a:ext cx="4687491"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zh-CN" altLang="zh-CN"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洋务派与维新派的区别</a:t>
            </a:r>
          </a:p>
        </p:txBody>
      </p:sp>
      <p:sp>
        <p:nvSpPr>
          <p:cNvPr id="9" name="文本框 3"/>
          <p:cNvSpPr txBox="1">
            <a:spLocks noChangeArrowheads="1"/>
          </p:cNvSpPr>
          <p:nvPr/>
        </p:nvSpPr>
        <p:spPr bwMode="auto">
          <a:xfrm>
            <a:off x="3573" y="1127126"/>
            <a:ext cx="9140428"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Clr>
                <a:srgbClr val="0066CC"/>
              </a:buClr>
              <a:buFont typeface="Wingdings" panose="05000000000000000000" pitchFamily="2" charset="2"/>
              <a:buNone/>
            </a:pPr>
            <a:r>
              <a:rPr lang="en-US" altLang="zh-CN" sz="2800" b="1" dirty="0">
                <a:solidFill>
                  <a:srgbClr val="0000FF"/>
                </a:solidFill>
                <a:latin typeface="黑体" panose="02010609060101010101" pitchFamily="49" charset="-122"/>
                <a:ea typeface="黑体" panose="02010609060101010101" pitchFamily="49" charset="-122"/>
              </a:rPr>
              <a:t>1</a:t>
            </a:r>
            <a:r>
              <a:rPr lang="zh-CN" altLang="en-US" sz="2800" b="1" dirty="0">
                <a:solidFill>
                  <a:srgbClr val="0000FF"/>
                </a:solidFill>
                <a:latin typeface="黑体" panose="02010609060101010101" pitchFamily="49" charset="-122"/>
                <a:ea typeface="黑体" panose="02010609060101010101" pitchFamily="49" charset="-122"/>
              </a:rPr>
              <a:t>、相同点：</a:t>
            </a:r>
          </a:p>
          <a:p>
            <a:pPr>
              <a:buClr>
                <a:srgbClr val="0066CC"/>
              </a:buClr>
              <a:buFont typeface="Wingdings" panose="05000000000000000000" pitchFamily="2" charset="2"/>
              <a:buNone/>
            </a:pPr>
            <a:r>
              <a:rPr lang="zh-CN" altLang="en-US" sz="2800" b="1" dirty="0">
                <a:solidFill>
                  <a:srgbClr val="000000"/>
                </a:solidFill>
                <a:latin typeface="黑体" panose="02010609060101010101" pitchFamily="49" charset="-122"/>
                <a:ea typeface="黑体" panose="02010609060101010101" pitchFamily="49" charset="-122"/>
              </a:rPr>
              <a:t> </a:t>
            </a:r>
            <a:r>
              <a:rPr lang="zh-CN" altLang="en-US" sz="2800" b="1" dirty="0" smtClean="0">
                <a:solidFill>
                  <a:srgbClr val="000000"/>
                </a:solidFill>
                <a:latin typeface="黑体" panose="02010609060101010101" pitchFamily="49" charset="-122"/>
                <a:ea typeface="黑体" panose="02010609060101010101" pitchFamily="49" charset="-122"/>
              </a:rPr>
              <a:t>  </a:t>
            </a:r>
            <a:endParaRPr lang="zh-CN" altLang="en-US" sz="2800" b="1" dirty="0">
              <a:solidFill>
                <a:srgbClr val="000000"/>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en-US" altLang="zh-CN" sz="2800" b="1" dirty="0">
                <a:solidFill>
                  <a:srgbClr val="0000FF"/>
                </a:solidFill>
                <a:latin typeface="黑体" panose="02010609060101010101" pitchFamily="49" charset="-122"/>
                <a:ea typeface="黑体" panose="02010609060101010101" pitchFamily="49" charset="-122"/>
              </a:rPr>
              <a:t>2</a:t>
            </a:r>
            <a:r>
              <a:rPr lang="zh-CN" altLang="en-US" sz="2800" b="1" dirty="0">
                <a:solidFill>
                  <a:srgbClr val="0000FF"/>
                </a:solidFill>
                <a:latin typeface="黑体" panose="02010609060101010101" pitchFamily="49" charset="-122"/>
                <a:ea typeface="黑体" panose="02010609060101010101" pitchFamily="49" charset="-122"/>
              </a:rPr>
              <a:t>、不同点：</a:t>
            </a:r>
          </a:p>
          <a:p>
            <a:pPr>
              <a:buClr>
                <a:srgbClr val="0066CC"/>
              </a:buClr>
              <a:buFont typeface="Wingdings" panose="05000000000000000000" pitchFamily="2" charset="2"/>
              <a:buNone/>
            </a:pPr>
            <a:r>
              <a:rPr lang="zh-CN" altLang="en-US" sz="2800" b="1" dirty="0">
                <a:solidFill>
                  <a:srgbClr val="0000FF"/>
                </a:solidFill>
                <a:latin typeface="黑体" panose="02010609060101010101" pitchFamily="49" charset="-122"/>
                <a:ea typeface="黑体" panose="02010609060101010101" pitchFamily="49" charset="-122"/>
              </a:rPr>
              <a:t> </a:t>
            </a:r>
            <a:r>
              <a:rPr lang="zh-CN" altLang="en-US" sz="2800" b="1" dirty="0" smtClean="0">
                <a:solidFill>
                  <a:srgbClr val="0000FF"/>
                </a:solidFill>
                <a:latin typeface="黑体" panose="02010609060101010101" pitchFamily="49" charset="-122"/>
                <a:ea typeface="黑体" panose="02010609060101010101" pitchFamily="49" charset="-122"/>
              </a:rPr>
              <a:t> （</a:t>
            </a:r>
            <a:r>
              <a:rPr lang="en-US" altLang="zh-CN" sz="2800" b="1" dirty="0" smtClean="0">
                <a:solidFill>
                  <a:srgbClr val="0000FF"/>
                </a:solidFill>
                <a:latin typeface="黑体" panose="02010609060101010101" pitchFamily="49" charset="-122"/>
                <a:ea typeface="黑体" panose="02010609060101010101" pitchFamily="49" charset="-122"/>
              </a:rPr>
              <a:t>1</a:t>
            </a:r>
            <a:r>
              <a:rPr lang="zh-CN" altLang="en-US" sz="2800" b="1" dirty="0" smtClean="0">
                <a:solidFill>
                  <a:srgbClr val="0000FF"/>
                </a:solidFill>
                <a:latin typeface="黑体" panose="02010609060101010101" pitchFamily="49" charset="-122"/>
                <a:ea typeface="黑体" panose="02010609060101010101" pitchFamily="49" charset="-122"/>
              </a:rPr>
              <a:t>）政治上</a:t>
            </a:r>
            <a:r>
              <a:rPr lang="zh-CN" altLang="en-US" sz="2800" b="1" dirty="0" smtClean="0">
                <a:solidFill>
                  <a:srgbClr val="0000FF"/>
                </a:solidFill>
                <a:latin typeface="黑体" panose="02010609060101010101" pitchFamily="49" charset="-122"/>
                <a:ea typeface="黑体" panose="02010609060101010101" pitchFamily="49" charset="-122"/>
              </a:rPr>
              <a:t>：</a:t>
            </a: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en-US" sz="2800" b="1" dirty="0" smtClean="0">
                <a:solidFill>
                  <a:srgbClr val="0000FF"/>
                </a:solidFill>
                <a:latin typeface="黑体" panose="02010609060101010101" pitchFamily="49" charset="-122"/>
                <a:ea typeface="黑体" panose="02010609060101010101" pitchFamily="49" charset="-122"/>
              </a:rPr>
              <a:t>（</a:t>
            </a:r>
            <a:r>
              <a:rPr lang="en-US" altLang="zh-CN" sz="2800" b="1" dirty="0">
                <a:solidFill>
                  <a:srgbClr val="0000FF"/>
                </a:solidFill>
                <a:latin typeface="黑体" panose="02010609060101010101" pitchFamily="49" charset="-122"/>
                <a:ea typeface="黑体" panose="02010609060101010101" pitchFamily="49" charset="-122"/>
              </a:rPr>
              <a:t>2</a:t>
            </a:r>
            <a:r>
              <a:rPr lang="zh-CN" altLang="en-US" sz="2800" b="1" dirty="0">
                <a:solidFill>
                  <a:srgbClr val="0000FF"/>
                </a:solidFill>
                <a:latin typeface="黑体" panose="02010609060101010101" pitchFamily="49" charset="-122"/>
                <a:ea typeface="黑体" panose="02010609060101010101" pitchFamily="49" charset="-122"/>
              </a:rPr>
              <a:t>）经济上</a:t>
            </a:r>
            <a:r>
              <a:rPr lang="zh-CN" altLang="en-US" sz="2800" b="1" dirty="0" smtClean="0">
                <a:solidFill>
                  <a:srgbClr val="0000FF"/>
                </a:solidFill>
                <a:latin typeface="黑体" panose="02010609060101010101" pitchFamily="49" charset="-122"/>
                <a:ea typeface="黑体" panose="02010609060101010101" pitchFamily="49" charset="-122"/>
              </a:rPr>
              <a:t>：</a:t>
            </a:r>
            <a:endParaRPr lang="en-US" altLang="zh-CN" sz="2800" b="1" dirty="0" smtClean="0">
              <a:solidFill>
                <a:srgbClr val="0000FF"/>
              </a:solidFill>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endParaRPr lang="zh-CN" altLang="en-US" sz="2800" dirty="0">
              <a:latin typeface="黑体" panose="02010609060101010101" pitchFamily="49" charset="-122"/>
              <a:ea typeface="黑体" panose="02010609060101010101" pitchFamily="49" charset="-122"/>
            </a:endParaRPr>
          </a:p>
        </p:txBody>
      </p:sp>
      <p:sp>
        <p:nvSpPr>
          <p:cNvPr id="10" name="矩形 9"/>
          <p:cNvSpPr/>
          <p:nvPr/>
        </p:nvSpPr>
        <p:spPr>
          <a:xfrm>
            <a:off x="1979712" y="1177588"/>
            <a:ext cx="7092280" cy="523220"/>
          </a:xfrm>
          <a:prstGeom prst="rect">
            <a:avLst/>
          </a:prstGeom>
        </p:spPr>
        <p:txBody>
          <a:bodyPr wrap="square">
            <a:spAutoFit/>
          </a:bodyPr>
          <a:lstStyle/>
          <a:p>
            <a:r>
              <a:rPr lang="zh-CN" altLang="en-US" sz="2800" b="1" dirty="0" smtClean="0">
                <a:solidFill>
                  <a:srgbClr val="000000"/>
                </a:solidFill>
                <a:latin typeface="黑体" panose="02010609060101010101" pitchFamily="49" charset="-122"/>
                <a:ea typeface="黑体" panose="02010609060101010101" pitchFamily="49" charset="-122"/>
              </a:rPr>
              <a:t>主</a:t>
            </a:r>
            <a:r>
              <a:rPr lang="zh-CN" altLang="en-US" sz="2800" b="1" dirty="0" smtClean="0">
                <a:solidFill>
                  <a:srgbClr val="000000"/>
                </a:solidFill>
                <a:latin typeface="黑体" panose="02010609060101010101" pitchFamily="49" charset="-122"/>
                <a:ea typeface="黑体" panose="02010609060101010101" pitchFamily="49" charset="-122"/>
              </a:rPr>
              <a:t>张向西方学习，</a:t>
            </a:r>
            <a:r>
              <a:rPr lang="zh-CN" altLang="en-US" sz="2800" b="1" dirty="0" smtClean="0">
                <a:latin typeface="黑体" panose="02010609060101010101" pitchFamily="49" charset="-122"/>
                <a:ea typeface="黑体" panose="02010609060101010101" pitchFamily="49" charset="-122"/>
              </a:rPr>
              <a:t>引进西</a:t>
            </a:r>
            <a:r>
              <a:rPr lang="zh-CN" altLang="en-US" sz="2800" b="1" dirty="0" smtClean="0">
                <a:latin typeface="黑体" panose="02010609060101010101" pitchFamily="49" charset="-122"/>
                <a:ea typeface="黑体" panose="02010609060101010101" pitchFamily="49" charset="-122"/>
              </a:rPr>
              <a:t>方技</a:t>
            </a:r>
            <a:r>
              <a:rPr lang="zh-CN" altLang="en-US" sz="2800" b="1" dirty="0" smtClean="0">
                <a:latin typeface="黑体" panose="02010609060101010101" pitchFamily="49" charset="-122"/>
                <a:ea typeface="黑体" panose="02010609060101010101" pitchFamily="49" charset="-122"/>
              </a:rPr>
              <a:t>术</a:t>
            </a:r>
            <a:r>
              <a:rPr lang="zh-CN" altLang="en-US" sz="2800" b="1" dirty="0" smtClean="0">
                <a:solidFill>
                  <a:srgbClr val="000000"/>
                </a:solidFill>
                <a:latin typeface="黑体" panose="02010609060101010101" pitchFamily="49" charset="-122"/>
                <a:ea typeface="黑体" panose="02010609060101010101" pitchFamily="49" charset="-122"/>
              </a:rPr>
              <a:t>，富国强兵。</a:t>
            </a:r>
            <a:endParaRPr lang="zh-CN" altLang="en-US" sz="2800" dirty="0"/>
          </a:p>
        </p:txBody>
      </p:sp>
      <p:sp>
        <p:nvSpPr>
          <p:cNvPr id="11" name="矩形 10"/>
          <p:cNvSpPr/>
          <p:nvPr/>
        </p:nvSpPr>
        <p:spPr>
          <a:xfrm>
            <a:off x="611560" y="2924944"/>
            <a:ext cx="8064896" cy="1569660"/>
          </a:xfrm>
          <a:prstGeom prst="rect">
            <a:avLst/>
          </a:prstGeom>
        </p:spPr>
        <p:txBody>
          <a:bodyPr wrap="square">
            <a:spAutoFit/>
          </a:bodyPr>
          <a:lstStyle/>
          <a:p>
            <a:pPr>
              <a:buClr>
                <a:srgbClr val="0066CC"/>
              </a:buClr>
            </a:pPr>
            <a:r>
              <a:rPr lang="zh-CN" altLang="en-US" sz="2400" b="1" dirty="0" smtClean="0">
                <a:latin typeface="黑体" panose="02010609060101010101" pitchFamily="49" charset="-122"/>
                <a:ea typeface="黑体" panose="02010609060101010101" pitchFamily="49" charset="-122"/>
              </a:rPr>
              <a:t>洋务派主张“中体西用”，单纯学习西</a:t>
            </a:r>
            <a:r>
              <a:rPr lang="zh-CN" altLang="en-US" sz="2400" b="1" dirty="0" smtClean="0">
                <a:latin typeface="黑体" panose="02010609060101010101" pitchFamily="49" charset="-122"/>
                <a:ea typeface="黑体" panose="02010609060101010101" pitchFamily="49" charset="-122"/>
              </a:rPr>
              <a:t>方技</a:t>
            </a:r>
            <a:r>
              <a:rPr lang="zh-CN" altLang="en-US" sz="2400" b="1" dirty="0" smtClean="0">
                <a:latin typeface="黑体" panose="02010609060101010101" pitchFamily="49" charset="-122"/>
                <a:ea typeface="黑体" panose="02010609060101010101" pitchFamily="49" charset="-122"/>
              </a:rPr>
              <a:t>术，目的为维护清王朝的封建专制制度；</a:t>
            </a:r>
            <a:endParaRPr lang="en-US" altLang="zh-CN" sz="2400" b="1" dirty="0" smtClean="0">
              <a:latin typeface="黑体" panose="02010609060101010101" pitchFamily="49" charset="-122"/>
              <a:ea typeface="黑体" panose="02010609060101010101" pitchFamily="49" charset="-122"/>
            </a:endParaRPr>
          </a:p>
          <a:p>
            <a:pPr>
              <a:buClr>
                <a:srgbClr val="0066CC"/>
              </a:buClr>
            </a:pPr>
            <a:r>
              <a:rPr lang="zh-CN" altLang="en-US" sz="2400" b="1" dirty="0" smtClean="0">
                <a:latin typeface="黑体" panose="02010609060101010101" pitchFamily="49" charset="-122"/>
                <a:ea typeface="黑体" panose="02010609060101010101" pitchFamily="49" charset="-122"/>
              </a:rPr>
              <a:t>维新派主张不仅要学习西方的科学技术，更</a:t>
            </a:r>
            <a:r>
              <a:rPr lang="zh-CN" altLang="en-US" sz="2400" b="1" dirty="0" smtClean="0">
                <a:latin typeface="黑体" panose="02010609060101010101" pitchFamily="49" charset="-122"/>
                <a:ea typeface="黑体" panose="02010609060101010101" pitchFamily="49" charset="-122"/>
              </a:rPr>
              <a:t>应学</a:t>
            </a:r>
            <a:r>
              <a:rPr lang="zh-CN" altLang="en-US" sz="2400" b="1" dirty="0" smtClean="0">
                <a:latin typeface="黑体" panose="02010609060101010101" pitchFamily="49" charset="-122"/>
                <a:ea typeface="黑体" panose="02010609060101010101" pitchFamily="49" charset="-122"/>
              </a:rPr>
              <a:t>习西</a:t>
            </a:r>
            <a:r>
              <a:rPr lang="zh-CN" altLang="en-US" sz="2400" b="1" dirty="0" smtClean="0">
                <a:latin typeface="黑体" panose="02010609060101010101" pitchFamily="49" charset="-122"/>
                <a:ea typeface="黑体" panose="02010609060101010101" pitchFamily="49" charset="-122"/>
              </a:rPr>
              <a:t>方政</a:t>
            </a:r>
            <a:r>
              <a:rPr lang="zh-CN" altLang="en-US" sz="2400" b="1" dirty="0" smtClean="0">
                <a:latin typeface="黑体" panose="02010609060101010101" pitchFamily="49" charset="-122"/>
                <a:ea typeface="黑体" panose="02010609060101010101" pitchFamily="49" charset="-122"/>
              </a:rPr>
              <a:t>治制度，提倡兴民权、设议院、实行君主立宪。</a:t>
            </a:r>
            <a:endParaRPr lang="zh-CN" altLang="en-US" sz="2400" b="1" dirty="0">
              <a:latin typeface="黑体" panose="02010609060101010101" pitchFamily="49" charset="-122"/>
              <a:ea typeface="黑体" panose="02010609060101010101" pitchFamily="49" charset="-122"/>
            </a:endParaRPr>
          </a:p>
        </p:txBody>
      </p:sp>
      <p:sp>
        <p:nvSpPr>
          <p:cNvPr id="12" name="矩形 11"/>
          <p:cNvSpPr/>
          <p:nvPr/>
        </p:nvSpPr>
        <p:spPr>
          <a:xfrm>
            <a:off x="827584" y="5229200"/>
            <a:ext cx="6696744" cy="954107"/>
          </a:xfrm>
          <a:prstGeom prst="rect">
            <a:avLst/>
          </a:prstGeom>
        </p:spPr>
        <p:txBody>
          <a:bodyPr wrap="square">
            <a:spAutoFit/>
          </a:bodyPr>
          <a:lstStyle/>
          <a:p>
            <a:pPr>
              <a:buClr>
                <a:srgbClr val="0066CC"/>
              </a:buClr>
              <a:buFont typeface="Wingdings" panose="05000000000000000000" pitchFamily="2" charset="2"/>
              <a:buNone/>
            </a:pPr>
            <a:r>
              <a:rPr lang="zh-CN" altLang="en-US" sz="2800" b="1" dirty="0" smtClean="0">
                <a:latin typeface="黑体" panose="02010609060101010101" pitchFamily="49" charset="-122"/>
                <a:ea typeface="黑体" panose="02010609060101010101" pitchFamily="49" charset="-122"/>
              </a:rPr>
              <a:t>前者兴办由封建政府主导的官办工业；</a:t>
            </a:r>
            <a:endParaRPr lang="en-US" altLang="zh-CN" sz="2800" b="1" dirty="0" smtClean="0">
              <a:latin typeface="黑体" panose="02010609060101010101" pitchFamily="49" charset="-122"/>
              <a:ea typeface="黑体" panose="02010609060101010101" pitchFamily="49" charset="-122"/>
            </a:endParaRPr>
          </a:p>
          <a:p>
            <a:pPr>
              <a:buClr>
                <a:srgbClr val="0066CC"/>
              </a:buClr>
              <a:buFont typeface="Wingdings" panose="05000000000000000000" pitchFamily="2" charset="2"/>
              <a:buNone/>
            </a:pPr>
            <a:r>
              <a:rPr lang="zh-CN" altLang="en-US" sz="2800" b="1" dirty="0" smtClean="0">
                <a:latin typeface="黑体" panose="02010609060101010101" pitchFamily="49" charset="-122"/>
                <a:ea typeface="黑体" panose="02010609060101010101" pitchFamily="49" charset="-122"/>
              </a:rPr>
              <a:t>后者鼓励发展民族资本主义工业。</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blinds(horizontal)">
                                      <p:cBhvr>
                                        <p:cTn id="20" dur="500"/>
                                        <p:tgtEl>
                                          <p:spTgt spid="2">
                                            <p:txEl>
                                              <p:pRg st="8" end="8"/>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Effect transition="in" filter="blinds(horizontal)">
                                      <p:cBhvr>
                                        <p:cTn id="23" dur="500"/>
                                        <p:tgtEl>
                                          <p:spTgt spid="2">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500"/>
                                        <p:tgtEl>
                                          <p:spTgt spid="2">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amond(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linds(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linds(horizont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heckerboard(across)">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checkerboard(across)">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linds(horizontal)">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251520" y="188640"/>
            <a:ext cx="521168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just">
              <a:lnSpc>
                <a:spcPct val="150000"/>
              </a:lnSpc>
            </a:pPr>
            <a:r>
              <a:rPr lang="zh-CN" altLang="zh-CN" sz="28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西学东渐与近代中国的思想解放</a:t>
            </a:r>
          </a:p>
        </p:txBody>
      </p:sp>
      <p:sp>
        <p:nvSpPr>
          <p:cNvPr id="3" name="矩形 7"/>
          <p:cNvSpPr>
            <a:spLocks noChangeArrowheads="1"/>
          </p:cNvSpPr>
          <p:nvPr/>
        </p:nvSpPr>
        <p:spPr bwMode="auto">
          <a:xfrm>
            <a:off x="0" y="887413"/>
            <a:ext cx="9016604" cy="4616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3" tIns="45711" rIns="91423" bIns="45711">
            <a:spAutoFit/>
          </a:bodyPr>
          <a:lstStyle/>
          <a:p>
            <a:pPr algn="just">
              <a:lnSpc>
                <a:spcPct val="120000"/>
              </a:lnSpc>
            </a:pPr>
            <a:r>
              <a:rPr lang="en-US" altLang="zh-CN" sz="2000" b="1" dirty="0">
                <a:solidFill>
                  <a:srgbClr val="FF0000"/>
                </a:solidFill>
                <a:latin typeface="微软雅黑" panose="020B0503020204020204" pitchFamily="34" charset="-122"/>
                <a:ea typeface="微软雅黑" panose="020B0503020204020204" pitchFamily="34" charset="-122"/>
              </a:rPr>
              <a:t>1.</a:t>
            </a:r>
            <a:r>
              <a:rPr lang="zh-CN" altLang="zh-CN" sz="2000" b="1" dirty="0">
                <a:solidFill>
                  <a:srgbClr val="FF0000"/>
                </a:solidFill>
                <a:latin typeface="微软雅黑" panose="020B0503020204020204" pitchFamily="34" charset="-122"/>
                <a:ea typeface="微软雅黑" panose="020B0503020204020204" pitchFamily="34" charset="-122"/>
              </a:rPr>
              <a:t>概述</a:t>
            </a:r>
            <a:r>
              <a:rPr lang="zh-CN" altLang="zh-CN" sz="2000" b="1" dirty="0" smtClean="0">
                <a:solidFill>
                  <a:srgbClr val="FF0000"/>
                </a:solidFill>
                <a:latin typeface="微软雅黑" panose="020B0503020204020204" pitchFamily="34" charset="-122"/>
                <a:ea typeface="微软雅黑" panose="020B0503020204020204" pitchFamily="34" charset="-122"/>
              </a:rPr>
              <a:t>：</a:t>
            </a:r>
            <a:endParaRPr lang="en-US" altLang="zh-CN" sz="2000" b="1" dirty="0" smtClean="0">
              <a:solidFill>
                <a:srgbClr val="FF0000"/>
              </a:solidFill>
              <a:latin typeface="微软雅黑" panose="020B0503020204020204" pitchFamily="34" charset="-122"/>
              <a:ea typeface="微软雅黑" panose="020B0503020204020204" pitchFamily="34" charset="-122"/>
            </a:endParaRPr>
          </a:p>
          <a:p>
            <a:pPr algn="just">
              <a:lnSpc>
                <a:spcPct val="120000"/>
              </a:lnSpc>
            </a:pPr>
            <a:r>
              <a:rPr lang="zh-CN" altLang="zh-CN" sz="2000" b="1" dirty="0" smtClean="0">
                <a:latin typeface="微软雅黑" panose="020B0503020204020204" pitchFamily="34" charset="-122"/>
                <a:ea typeface="微软雅黑" panose="020B0503020204020204" pitchFamily="34" charset="-122"/>
              </a:rPr>
              <a:t>是</a:t>
            </a:r>
            <a:r>
              <a:rPr lang="zh-CN" altLang="zh-CN" sz="2000" b="1" dirty="0">
                <a:latin typeface="微软雅黑" panose="020B0503020204020204" pitchFamily="34" charset="-122"/>
                <a:ea typeface="微软雅黑" panose="020B0503020204020204" pitchFamily="34" charset="-122"/>
              </a:rPr>
              <a:t>指在</a:t>
            </a:r>
            <a:r>
              <a:rPr lang="zh-CN" altLang="zh-CN" sz="2000" b="1" dirty="0">
                <a:solidFill>
                  <a:srgbClr val="FF0000"/>
                </a:solidFill>
                <a:latin typeface="微软雅黑" panose="020B0503020204020204" pitchFamily="34" charset="-122"/>
                <a:ea typeface="微软雅黑" panose="020B0503020204020204" pitchFamily="34" charset="-122"/>
              </a:rPr>
              <a:t>明末清初</a:t>
            </a:r>
            <a:r>
              <a:rPr lang="zh-CN" altLang="zh-CN" sz="2000" b="1" dirty="0">
                <a:latin typeface="微软雅黑" panose="020B0503020204020204" pitchFamily="34" charset="-122"/>
                <a:ea typeface="微软雅黑" panose="020B0503020204020204" pitchFamily="34" charset="-122"/>
              </a:rPr>
              <a:t>以及</a:t>
            </a:r>
            <a:r>
              <a:rPr lang="zh-CN" altLang="zh-CN" sz="2000" b="1" dirty="0">
                <a:solidFill>
                  <a:srgbClr val="FF0000"/>
                </a:solidFill>
                <a:latin typeface="微软雅黑" panose="020B0503020204020204" pitchFamily="34" charset="-122"/>
                <a:ea typeface="微软雅黑" panose="020B0503020204020204" pitchFamily="34" charset="-122"/>
              </a:rPr>
              <a:t>晚清民初</a:t>
            </a:r>
            <a:r>
              <a:rPr lang="zh-CN" altLang="zh-CN" sz="2000" b="1" dirty="0">
                <a:latin typeface="微软雅黑" panose="020B0503020204020204" pitchFamily="34" charset="-122"/>
                <a:ea typeface="微软雅黑" panose="020B0503020204020204" pitchFamily="34" charset="-122"/>
              </a:rPr>
              <a:t>两个时期之中，欧洲及美国等地学术思想的传入。</a:t>
            </a:r>
          </a:p>
          <a:p>
            <a:pPr algn="just">
              <a:lnSpc>
                <a:spcPct val="120000"/>
              </a:lnSpc>
            </a:pPr>
            <a:r>
              <a:rPr lang="en-US" altLang="zh-CN" sz="2000" b="1" dirty="0">
                <a:solidFill>
                  <a:srgbClr val="CC0000"/>
                </a:solidFill>
                <a:latin typeface="微软雅黑" panose="020B0503020204020204" pitchFamily="34" charset="-122"/>
                <a:ea typeface="微软雅黑" panose="020B0503020204020204" pitchFamily="34" charset="-122"/>
              </a:rPr>
              <a:t>2.</a:t>
            </a:r>
            <a:r>
              <a:rPr lang="zh-CN" altLang="zh-CN" sz="2000" b="1" dirty="0">
                <a:solidFill>
                  <a:srgbClr val="CC0000"/>
                </a:solidFill>
                <a:latin typeface="微软雅黑" panose="020B0503020204020204" pitchFamily="34" charset="-122"/>
                <a:ea typeface="微软雅黑" panose="020B0503020204020204" pitchFamily="34" charset="-122"/>
              </a:rPr>
              <a:t>表现</a:t>
            </a:r>
          </a:p>
          <a:p>
            <a:pPr algn="just">
              <a:lnSpc>
                <a:spcPct val="120000"/>
              </a:lnSpc>
            </a:pPr>
            <a:r>
              <a:rPr lang="en-US" altLang="zh-CN" sz="2000" b="1" dirty="0">
                <a:solidFill>
                  <a:srgbClr val="0000FF"/>
                </a:solidFill>
                <a:latin typeface="微软雅黑" panose="020B0503020204020204" pitchFamily="34" charset="-122"/>
                <a:ea typeface="微软雅黑" panose="020B0503020204020204" pitchFamily="34" charset="-122"/>
              </a:rPr>
              <a:t>(1)</a:t>
            </a:r>
            <a:r>
              <a:rPr lang="zh-CN" altLang="zh-CN" sz="2000" b="1" dirty="0">
                <a:solidFill>
                  <a:srgbClr val="0000FF"/>
                </a:solidFill>
                <a:latin typeface="微软雅黑" panose="020B0503020204020204" pitchFamily="34" charset="-122"/>
                <a:ea typeface="微软雅黑" panose="020B0503020204020204" pitchFamily="34" charset="-122"/>
              </a:rPr>
              <a:t>第一次高潮：</a:t>
            </a:r>
            <a:r>
              <a:rPr lang="zh-CN" altLang="zh-CN" sz="2000" b="1" dirty="0">
                <a:solidFill>
                  <a:srgbClr val="FF0000"/>
                </a:solidFill>
                <a:latin typeface="微软雅黑" panose="020B0503020204020204" pitchFamily="34" charset="-122"/>
                <a:ea typeface="微软雅黑" panose="020B0503020204020204" pitchFamily="34" charset="-122"/>
              </a:rPr>
              <a:t>明朝万历年间</a:t>
            </a:r>
            <a:r>
              <a:rPr lang="zh-CN" altLang="zh-CN" sz="2000" b="1" dirty="0">
                <a:latin typeface="微软雅黑" panose="020B0503020204020204" pitchFamily="34" charset="-122"/>
                <a:ea typeface="微软雅黑" panose="020B0503020204020204" pitchFamily="34" charset="-122"/>
              </a:rPr>
              <a:t>耶稣会传教士传入大量科学技术。当时中国一些士大夫及皇帝接受了科学技术知识，</a:t>
            </a:r>
            <a:r>
              <a:rPr lang="zh-CN" altLang="zh-CN" sz="2000" b="1" dirty="0" smtClean="0">
                <a:latin typeface="微软雅黑" panose="020B0503020204020204" pitchFamily="34" charset="-122"/>
                <a:ea typeface="微软雅黑" panose="020B0503020204020204" pitchFamily="34" charset="-122"/>
              </a:rPr>
              <a:t>但思想上基本</a:t>
            </a:r>
            <a:r>
              <a:rPr lang="zh-CN" altLang="en-US" sz="2000" b="1" dirty="0">
                <a:latin typeface="微软雅黑" panose="020B0503020204020204" pitchFamily="34" charset="-122"/>
                <a:ea typeface="微软雅黑" panose="020B0503020204020204" pitchFamily="34" charset="-122"/>
              </a:rPr>
              <a:t>未</a:t>
            </a:r>
            <a:r>
              <a:rPr lang="zh-CN" altLang="zh-CN" sz="2000" b="1" dirty="0" smtClean="0">
                <a:latin typeface="微软雅黑" panose="020B0503020204020204" pitchFamily="34" charset="-122"/>
                <a:ea typeface="微软雅黑" panose="020B0503020204020204" pitchFamily="34" charset="-122"/>
              </a:rPr>
              <a:t>受到</a:t>
            </a:r>
            <a:r>
              <a:rPr lang="zh-CN" altLang="zh-CN" sz="2000" b="1" dirty="0">
                <a:latin typeface="微软雅黑" panose="020B0503020204020204" pitchFamily="34" charset="-122"/>
                <a:ea typeface="微软雅黑" panose="020B0503020204020204" pitchFamily="34" charset="-122"/>
              </a:rPr>
              <a:t>影响。</a:t>
            </a:r>
          </a:p>
          <a:p>
            <a:pPr algn="just">
              <a:lnSpc>
                <a:spcPct val="120000"/>
              </a:lnSpc>
            </a:pPr>
            <a:r>
              <a:rPr lang="en-US" altLang="zh-CN" sz="2000" b="1" dirty="0">
                <a:solidFill>
                  <a:srgbClr val="0000FF"/>
                </a:solidFill>
                <a:latin typeface="微软雅黑" panose="020B0503020204020204" pitchFamily="34" charset="-122"/>
                <a:ea typeface="微软雅黑" panose="020B0503020204020204" pitchFamily="34" charset="-122"/>
              </a:rPr>
              <a:t>(2)</a:t>
            </a:r>
            <a:r>
              <a:rPr lang="zh-CN" altLang="zh-CN" sz="2000" b="1" dirty="0">
                <a:solidFill>
                  <a:srgbClr val="0000FF"/>
                </a:solidFill>
                <a:latin typeface="微软雅黑" panose="020B0503020204020204" pitchFamily="34" charset="-122"/>
                <a:ea typeface="微软雅黑" panose="020B0503020204020204" pitchFamily="34" charset="-122"/>
              </a:rPr>
              <a:t>第二次高潮：</a:t>
            </a:r>
            <a:r>
              <a:rPr lang="en-US" altLang="zh-CN" sz="2000" b="1" dirty="0">
                <a:solidFill>
                  <a:srgbClr val="FF0000"/>
                </a:solidFill>
                <a:latin typeface="微软雅黑" panose="020B0503020204020204" pitchFamily="34" charset="-122"/>
                <a:ea typeface="微软雅黑" panose="020B0503020204020204" pitchFamily="34" charset="-122"/>
              </a:rPr>
              <a:t>19</a:t>
            </a:r>
            <a:r>
              <a:rPr lang="zh-CN" altLang="zh-CN" sz="2000" b="1" dirty="0">
                <a:solidFill>
                  <a:srgbClr val="FF0000"/>
                </a:solidFill>
                <a:latin typeface="微软雅黑" panose="020B0503020204020204" pitchFamily="34" charset="-122"/>
                <a:ea typeface="微软雅黑" panose="020B0503020204020204" pitchFamily="34" charset="-122"/>
              </a:rPr>
              <a:t>世纪中叶前后开始，</a:t>
            </a:r>
            <a:r>
              <a:rPr lang="zh-CN" altLang="zh-CN" sz="2000" b="1" dirty="0">
                <a:latin typeface="微软雅黑" panose="020B0503020204020204" pitchFamily="34" charset="-122"/>
                <a:ea typeface="微软雅黑" panose="020B0503020204020204" pitchFamily="34" charset="-122"/>
              </a:rPr>
              <a:t>两次鸦片战争的刺激，洋务运动的兴办</a:t>
            </a:r>
            <a:r>
              <a:rPr lang="zh-CN" altLang="zh-CN" sz="2000" b="1" dirty="0" smtClean="0">
                <a:latin typeface="微软雅黑" panose="020B0503020204020204" pitchFamily="34" charset="-122"/>
                <a:ea typeface="微软雅黑" panose="020B0503020204020204" pitchFamily="34" charset="-122"/>
              </a:rPr>
              <a:t>，促使</a:t>
            </a:r>
            <a:r>
              <a:rPr lang="zh-CN" altLang="zh-CN" sz="2000" b="1" dirty="0">
                <a:latin typeface="微软雅黑" panose="020B0503020204020204" pitchFamily="34" charset="-122"/>
                <a:ea typeface="微软雅黑" panose="020B0503020204020204" pitchFamily="34" charset="-122"/>
              </a:rPr>
              <a:t>西方的科学技术再一次传入中国。</a:t>
            </a:r>
            <a:r>
              <a:rPr lang="zh-CN" altLang="zh-CN" sz="2000" b="1" dirty="0" smtClean="0">
                <a:latin typeface="微软雅黑" panose="020B0503020204020204" pitchFamily="34" charset="-122"/>
                <a:ea typeface="微软雅黑" panose="020B0503020204020204" pitchFamily="34" charset="-122"/>
              </a:rPr>
              <a:t>洋务派</a:t>
            </a:r>
            <a:r>
              <a:rPr lang="en-US" altLang="zh-CN" sz="2000" b="1" dirty="0" smtClean="0">
                <a:latin typeface="微软雅黑" panose="020B0503020204020204" pitchFamily="34" charset="-122"/>
                <a:ea typeface="微软雅黑" panose="020B0503020204020204" pitchFamily="34" charset="-122"/>
              </a:rPr>
              <a:t>“</a:t>
            </a:r>
            <a:r>
              <a:rPr lang="zh-CN" altLang="zh-CN" sz="2000" b="1" dirty="0">
                <a:latin typeface="微软雅黑" panose="020B0503020204020204" pitchFamily="34" charset="-122"/>
                <a:ea typeface="微软雅黑" panose="020B0503020204020204" pitchFamily="34" charset="-122"/>
              </a:rPr>
              <a:t>中体西用</a:t>
            </a:r>
            <a:r>
              <a:rPr lang="en-US" altLang="zh-CN" sz="2000" b="1" dirty="0">
                <a:latin typeface="微软雅黑" panose="020B0503020204020204" pitchFamily="34" charset="-122"/>
                <a:ea typeface="微软雅黑" panose="020B0503020204020204" pitchFamily="34" charset="-122"/>
              </a:rPr>
              <a:t>”</a:t>
            </a:r>
            <a:r>
              <a:rPr lang="zh-CN" altLang="zh-CN" sz="2000" b="1" dirty="0">
                <a:latin typeface="微软雅黑" panose="020B0503020204020204" pitchFamily="34" charset="-122"/>
                <a:ea typeface="微软雅黑" panose="020B0503020204020204" pitchFamily="34" charset="-122"/>
              </a:rPr>
              <a:t>的态度只关注西方先进武器及器械技术等，而未学习制度及思想。</a:t>
            </a:r>
            <a:endParaRPr lang="en-US" altLang="zh-CN" sz="2000" b="1" dirty="0">
              <a:latin typeface="微软雅黑" panose="020B0503020204020204" pitchFamily="34" charset="-122"/>
              <a:ea typeface="微软雅黑" panose="020B0503020204020204" pitchFamily="34" charset="-122"/>
            </a:endParaRPr>
          </a:p>
          <a:p>
            <a:pPr algn="just">
              <a:lnSpc>
                <a:spcPct val="120000"/>
              </a:lnSpc>
            </a:pPr>
            <a:r>
              <a:rPr lang="en-US" altLang="zh-CN" sz="2000" b="1" dirty="0">
                <a:solidFill>
                  <a:srgbClr val="0000FF"/>
                </a:solidFill>
                <a:latin typeface="微软雅黑" panose="020B0503020204020204" pitchFamily="34" charset="-122"/>
                <a:ea typeface="微软雅黑" panose="020B0503020204020204" pitchFamily="34" charset="-122"/>
              </a:rPr>
              <a:t>(3)</a:t>
            </a:r>
            <a:r>
              <a:rPr lang="zh-CN" altLang="zh-CN" sz="2000" b="1" dirty="0">
                <a:solidFill>
                  <a:srgbClr val="0000FF"/>
                </a:solidFill>
                <a:latin typeface="微软雅黑" panose="020B0503020204020204" pitchFamily="34" charset="-122"/>
                <a:ea typeface="微软雅黑" panose="020B0503020204020204" pitchFamily="34" charset="-122"/>
              </a:rPr>
              <a:t>第三次高潮：</a:t>
            </a:r>
            <a:r>
              <a:rPr lang="en-US" altLang="zh-CN" sz="2000" b="1" dirty="0">
                <a:solidFill>
                  <a:srgbClr val="FF0000"/>
                </a:solidFill>
                <a:latin typeface="微软雅黑" panose="020B0503020204020204" pitchFamily="34" charset="-122"/>
                <a:ea typeface="微软雅黑" panose="020B0503020204020204" pitchFamily="34" charset="-122"/>
              </a:rPr>
              <a:t>19</a:t>
            </a:r>
            <a:r>
              <a:rPr lang="zh-CN" altLang="zh-CN" sz="2000" b="1" dirty="0">
                <a:solidFill>
                  <a:srgbClr val="FF0000"/>
                </a:solidFill>
                <a:latin typeface="微软雅黑" panose="020B0503020204020204" pitchFamily="34" charset="-122"/>
                <a:ea typeface="微软雅黑" panose="020B0503020204020204" pitchFamily="34" charset="-122"/>
              </a:rPr>
              <a:t>世纪</a:t>
            </a:r>
            <a:r>
              <a:rPr lang="en-US" altLang="zh-CN" sz="2000" b="1" dirty="0">
                <a:solidFill>
                  <a:srgbClr val="FF0000"/>
                </a:solidFill>
                <a:latin typeface="微软雅黑" panose="020B0503020204020204" pitchFamily="34" charset="-122"/>
                <a:ea typeface="微软雅黑" panose="020B0503020204020204" pitchFamily="34" charset="-122"/>
              </a:rPr>
              <a:t>70</a:t>
            </a:r>
            <a:r>
              <a:rPr lang="zh-CN" altLang="zh-CN" sz="2000" b="1" dirty="0">
                <a:solidFill>
                  <a:srgbClr val="FF0000"/>
                </a:solidFill>
                <a:latin typeface="微软雅黑" panose="020B0503020204020204" pitchFamily="34" charset="-122"/>
                <a:ea typeface="微软雅黑" panose="020B0503020204020204" pitchFamily="34" charset="-122"/>
              </a:rPr>
              <a:t>年代以后，</a:t>
            </a:r>
            <a:r>
              <a:rPr lang="zh-CN" altLang="zh-CN" sz="2000" b="1" dirty="0" smtClean="0">
                <a:latin typeface="微软雅黑" panose="020B0503020204020204" pitchFamily="34" charset="-122"/>
                <a:ea typeface="微软雅黑" panose="020B0503020204020204" pitchFamily="34" charset="-122"/>
              </a:rPr>
              <a:t>洋务运动局限性</a:t>
            </a:r>
            <a:r>
              <a:rPr lang="zh-CN" altLang="zh-CN" sz="2000" b="1" dirty="0">
                <a:latin typeface="微软雅黑" panose="020B0503020204020204" pitchFamily="34" charset="-122"/>
                <a:ea typeface="微软雅黑" panose="020B0503020204020204" pitchFamily="34" charset="-122"/>
              </a:rPr>
              <a:t>逐渐暴露，许多有识之士开始更积极全面地向西方学习</a:t>
            </a:r>
            <a:r>
              <a:rPr lang="zh-CN"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除</a:t>
            </a:r>
            <a:r>
              <a:rPr lang="zh-CN" altLang="en-US" sz="2000" b="1" dirty="0">
                <a:latin typeface="微软雅黑" panose="020B0503020204020204" pitchFamily="34" charset="-122"/>
                <a:ea typeface="微软雅黑" panose="020B0503020204020204" pitchFamily="34" charset="-122"/>
              </a:rPr>
              <a:t>了</a:t>
            </a:r>
            <a:r>
              <a:rPr lang="zh-CN" altLang="zh-CN" sz="2000" b="1" dirty="0" smtClean="0">
                <a:latin typeface="微软雅黑" panose="020B0503020204020204" pitchFamily="34" charset="-122"/>
                <a:ea typeface="微软雅黑" panose="020B0503020204020204" pitchFamily="34" charset="-122"/>
              </a:rPr>
              <a:t>向</a:t>
            </a:r>
            <a:r>
              <a:rPr lang="zh-CN" altLang="zh-CN" sz="2000" b="1" dirty="0">
                <a:latin typeface="微软雅黑" panose="020B0503020204020204" pitchFamily="34" charset="-122"/>
                <a:ea typeface="微软雅黑" panose="020B0503020204020204" pitchFamily="34" charset="-122"/>
              </a:rPr>
              <a:t>西方学习大量的自然科学和社会科学的知识，政治上也要求改革。</a:t>
            </a:r>
            <a:endParaRPr lang="en-US" altLang="zh-CN" sz="2000" b="1" dirty="0">
              <a:latin typeface="微软雅黑" panose="020B0503020204020204" pitchFamily="34" charset="-122"/>
              <a:ea typeface="微软雅黑" panose="020B0503020204020204" pitchFamily="34" charset="-122"/>
            </a:endParaRPr>
          </a:p>
          <a:p>
            <a:pPr algn="just">
              <a:lnSpc>
                <a:spcPct val="150000"/>
              </a:lnSpc>
            </a:pPr>
            <a:endParaRPr lang="zh-CN" altLang="zh-CN" sz="2000" b="1" dirty="0">
              <a:latin typeface="微软雅黑" panose="020B0503020204020204" pitchFamily="34" charset="-122"/>
              <a:ea typeface="微软雅黑" panose="020B0503020204020204" pitchFamily="34" charset="-122"/>
            </a:endParaRPr>
          </a:p>
        </p:txBody>
      </p:sp>
      <p:sp>
        <p:nvSpPr>
          <p:cNvPr id="5" name="矩形 4"/>
          <p:cNvSpPr>
            <a:spLocks noChangeArrowheads="1"/>
          </p:cNvSpPr>
          <p:nvPr/>
        </p:nvSpPr>
        <p:spPr bwMode="auto">
          <a:xfrm>
            <a:off x="72008" y="1052736"/>
            <a:ext cx="8964488" cy="3970318"/>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en-US" altLang="zh-CN" sz="2400" b="1" dirty="0">
                <a:solidFill>
                  <a:srgbClr val="0000FF"/>
                </a:solidFill>
                <a:latin typeface="微软雅黑" panose="020B0503020204020204" pitchFamily="34" charset="-122"/>
                <a:ea typeface="微软雅黑" panose="020B0503020204020204" pitchFamily="34" charset="-122"/>
              </a:rPr>
              <a:t>3.</a:t>
            </a:r>
            <a:r>
              <a:rPr lang="zh-CN" altLang="zh-CN" sz="2400" b="1" dirty="0">
                <a:solidFill>
                  <a:srgbClr val="0000FF"/>
                </a:solidFill>
                <a:latin typeface="微软雅黑" panose="020B0503020204020204" pitchFamily="34" charset="-122"/>
                <a:ea typeface="微软雅黑" panose="020B0503020204020204" pitchFamily="34" charset="-122"/>
              </a:rPr>
              <a:t>特点</a:t>
            </a:r>
            <a:r>
              <a:rPr lang="zh-CN" altLang="zh-CN" sz="2400" b="1" dirty="0" smtClean="0">
                <a:solidFill>
                  <a:srgbClr val="0000FF"/>
                </a:solidFill>
                <a:latin typeface="微软雅黑" panose="020B0503020204020204" pitchFamily="34" charset="-122"/>
                <a:ea typeface="微软雅黑" panose="020B0503020204020204" pitchFamily="34" charset="-122"/>
              </a:rPr>
              <a:t>：</a:t>
            </a:r>
            <a:endParaRPr lang="en-US" altLang="zh-CN" sz="2400" b="1" dirty="0" smtClean="0">
              <a:solidFill>
                <a:srgbClr val="0000FF"/>
              </a:solidFill>
              <a:latin typeface="微软雅黑" panose="020B0503020204020204" pitchFamily="34" charset="-122"/>
              <a:ea typeface="微软雅黑" panose="020B0503020204020204" pitchFamily="34" charset="-122"/>
            </a:endParaRPr>
          </a:p>
          <a:p>
            <a:pPr algn="just">
              <a:lnSpc>
                <a:spcPct val="150000"/>
              </a:lnSpc>
            </a:pPr>
            <a:r>
              <a:rPr lang="zh-CN" altLang="zh-CN" sz="2400" b="1" dirty="0" smtClean="0">
                <a:latin typeface="微软雅黑" panose="020B0503020204020204" pitchFamily="34" charset="-122"/>
                <a:ea typeface="微软雅黑" panose="020B0503020204020204" pitchFamily="34" charset="-122"/>
              </a:rPr>
              <a:t>以来</a:t>
            </a:r>
            <a:r>
              <a:rPr lang="zh-CN" altLang="zh-CN" sz="2400" b="1" dirty="0">
                <a:latin typeface="微软雅黑" panose="020B0503020204020204" pitchFamily="34" charset="-122"/>
                <a:ea typeface="微软雅黑" panose="020B0503020204020204" pitchFamily="34" charset="-122"/>
              </a:rPr>
              <a:t>华西人、出洋华人、书籍以及新式教育等为媒介；</a:t>
            </a:r>
            <a:endParaRPr lang="en-US" altLang="zh-CN" sz="2400" b="1" dirty="0">
              <a:latin typeface="微软雅黑" panose="020B0503020204020204" pitchFamily="34" charset="-122"/>
              <a:ea typeface="微软雅黑" panose="020B0503020204020204" pitchFamily="34" charset="-122"/>
            </a:endParaRPr>
          </a:p>
          <a:p>
            <a:pPr algn="just">
              <a:lnSpc>
                <a:spcPct val="150000"/>
              </a:lnSpc>
            </a:pPr>
            <a:r>
              <a:rPr lang="zh-CN" altLang="zh-CN" sz="2400" b="1" dirty="0">
                <a:latin typeface="微软雅黑" panose="020B0503020204020204" pitchFamily="34" charset="-122"/>
                <a:ea typeface="微软雅黑" panose="020B0503020204020204" pitchFamily="34" charset="-122"/>
              </a:rPr>
              <a:t>以香港、通商口岸</a:t>
            </a:r>
            <a:r>
              <a:rPr lang="zh-CN" altLang="zh-CN" sz="2400" b="1" dirty="0" smtClean="0">
                <a:latin typeface="微软雅黑" panose="020B0503020204020204" pitchFamily="34" charset="-122"/>
                <a:ea typeface="微软雅黑" panose="020B0503020204020204" pitchFamily="34" charset="-122"/>
              </a:rPr>
              <a:t>以</a:t>
            </a:r>
            <a:r>
              <a:rPr lang="zh-CN" altLang="en-US" sz="2400" b="1" dirty="0" smtClean="0">
                <a:latin typeface="微软雅黑" panose="020B0503020204020204" pitchFamily="34" charset="-122"/>
                <a:ea typeface="微软雅黑" panose="020B0503020204020204" pitchFamily="34" charset="-122"/>
              </a:rPr>
              <a:t>、</a:t>
            </a:r>
            <a:r>
              <a:rPr lang="zh-CN" altLang="zh-CN" sz="2400" b="1" dirty="0" smtClean="0">
                <a:latin typeface="微软雅黑" panose="020B0503020204020204" pitchFamily="34" charset="-122"/>
                <a:ea typeface="微软雅黑" panose="020B0503020204020204" pitchFamily="34" charset="-122"/>
              </a:rPr>
              <a:t>日本</a:t>
            </a:r>
            <a:r>
              <a:rPr lang="zh-CN" altLang="zh-CN" sz="2400" b="1" dirty="0">
                <a:latin typeface="微软雅黑" panose="020B0503020204020204" pitchFamily="34" charset="-122"/>
                <a:ea typeface="微软雅黑" panose="020B0503020204020204" pitchFamily="34" charset="-122"/>
              </a:rPr>
              <a:t>等作为重要窗口；</a:t>
            </a:r>
            <a:endParaRPr lang="en-US" altLang="zh-CN" sz="2400" b="1" dirty="0">
              <a:latin typeface="微软雅黑" panose="020B0503020204020204" pitchFamily="34" charset="-122"/>
              <a:ea typeface="微软雅黑" panose="020B0503020204020204" pitchFamily="34" charset="-122"/>
            </a:endParaRPr>
          </a:p>
          <a:p>
            <a:pPr algn="just">
              <a:lnSpc>
                <a:spcPct val="150000"/>
              </a:lnSpc>
            </a:pPr>
            <a:r>
              <a:rPr lang="zh-CN" altLang="zh-CN" sz="2400" b="1" dirty="0">
                <a:latin typeface="微软雅黑" panose="020B0503020204020204" pitchFamily="34" charset="-122"/>
                <a:ea typeface="微软雅黑" panose="020B0503020204020204" pitchFamily="34" charset="-122"/>
              </a:rPr>
              <a:t>西方的人文科学、自然科学、文学</a:t>
            </a:r>
            <a:r>
              <a:rPr lang="zh-CN" altLang="zh-CN" sz="2400" b="1" dirty="0" smtClean="0">
                <a:latin typeface="微软雅黑" panose="020B0503020204020204" pitchFamily="34" charset="-122"/>
                <a:ea typeface="微软雅黑" panose="020B0503020204020204" pitchFamily="34" charset="-122"/>
              </a:rPr>
              <a:t>艺术大量</a:t>
            </a:r>
            <a:r>
              <a:rPr lang="zh-CN" altLang="zh-CN" sz="2400" b="1" dirty="0">
                <a:latin typeface="微软雅黑" panose="020B0503020204020204" pitchFamily="34" charset="-122"/>
                <a:ea typeface="微软雅黑" panose="020B0503020204020204" pitchFamily="34" charset="-122"/>
              </a:rPr>
              <a:t>传入中国，对中国各领域都</a:t>
            </a:r>
            <a:r>
              <a:rPr lang="zh-CN" altLang="zh-CN" sz="2400" b="1" dirty="0" smtClean="0">
                <a:latin typeface="微软雅黑" panose="020B0503020204020204" pitchFamily="34" charset="-122"/>
                <a:ea typeface="微软雅黑" panose="020B0503020204020204" pitchFamily="34" charset="-122"/>
              </a:rPr>
              <a:t>产生重大</a:t>
            </a:r>
            <a:r>
              <a:rPr lang="zh-CN" altLang="zh-CN" sz="2400" b="1" dirty="0">
                <a:latin typeface="微软雅黑" panose="020B0503020204020204" pitchFamily="34" charset="-122"/>
                <a:ea typeface="微软雅黑" panose="020B0503020204020204" pitchFamily="34" charset="-122"/>
              </a:rPr>
              <a:t>影响。</a:t>
            </a:r>
            <a:endParaRPr lang="en-US" altLang="zh-CN" sz="2400" b="1" dirty="0">
              <a:latin typeface="微软雅黑" panose="020B0503020204020204" pitchFamily="34" charset="-122"/>
              <a:ea typeface="微软雅黑" panose="020B0503020204020204" pitchFamily="34" charset="-122"/>
            </a:endParaRPr>
          </a:p>
          <a:p>
            <a:pPr algn="just">
              <a:lnSpc>
                <a:spcPct val="150000"/>
              </a:lnSpc>
            </a:pPr>
            <a:r>
              <a:rPr lang="zh-CN" altLang="en-US" sz="2400" b="1" dirty="0" smtClean="0">
                <a:latin typeface="微软雅黑" panose="020B0503020204020204" pitchFamily="34" charset="-122"/>
                <a:ea typeface="微软雅黑" panose="020B0503020204020204" pitchFamily="34" charset="-122"/>
              </a:rPr>
              <a:t>学习内容不断深入，</a:t>
            </a:r>
            <a:r>
              <a:rPr lang="zh-CN" altLang="zh-CN" sz="2400" b="1" dirty="0" smtClean="0">
                <a:solidFill>
                  <a:srgbClr val="FF0000"/>
                </a:solidFill>
                <a:latin typeface="微软雅黑" panose="020B0503020204020204" pitchFamily="34" charset="-122"/>
                <a:ea typeface="微软雅黑" panose="020B0503020204020204" pitchFamily="34" charset="-122"/>
              </a:rPr>
              <a:t>由</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器物</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层面向</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制度</a:t>
            </a:r>
            <a:r>
              <a:rPr lang="en-US" altLang="zh-CN" sz="2400" b="1" dirty="0">
                <a:solidFill>
                  <a:srgbClr val="FF0000"/>
                </a:solidFill>
                <a:latin typeface="微软雅黑" panose="020B0503020204020204" pitchFamily="34" charset="-122"/>
                <a:ea typeface="微软雅黑" panose="020B0503020204020204" pitchFamily="34" charset="-122"/>
              </a:rPr>
              <a:t>”</a:t>
            </a:r>
            <a:r>
              <a:rPr lang="zh-CN" altLang="zh-CN" sz="2400" b="1" dirty="0">
                <a:solidFill>
                  <a:srgbClr val="FF0000"/>
                </a:solidFill>
                <a:latin typeface="微软雅黑" panose="020B0503020204020204" pitchFamily="34" charset="-122"/>
                <a:ea typeface="微软雅黑" panose="020B0503020204020204" pitchFamily="34" charset="-122"/>
              </a:rPr>
              <a:t>层面</a:t>
            </a:r>
            <a:r>
              <a:rPr lang="zh-CN" altLang="zh-CN" sz="2400" b="1" dirty="0" smtClean="0">
                <a:solidFill>
                  <a:srgbClr val="FF0000"/>
                </a:solidFill>
                <a:latin typeface="微软雅黑" panose="020B0503020204020204" pitchFamily="34" charset="-122"/>
                <a:ea typeface="微软雅黑" panose="020B0503020204020204" pitchFamily="34" charset="-122"/>
              </a:rPr>
              <a:t>过渡</a:t>
            </a:r>
            <a:r>
              <a:rPr lang="zh-CN" altLang="en-US"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思想解放程度加深</a:t>
            </a:r>
            <a:r>
              <a:rPr lang="zh-CN" altLang="zh-CN" sz="2400" b="1" dirty="0" smtClean="0">
                <a:latin typeface="微软雅黑" panose="020B0503020204020204" pitchFamily="34" charset="-122"/>
                <a:ea typeface="微软雅黑" panose="020B0503020204020204" pitchFamily="34" charset="-122"/>
              </a:rPr>
              <a:t>。</a:t>
            </a:r>
            <a:endParaRPr lang="zh-CN" altLang="zh-CN" sz="2400" b="1" dirty="0">
              <a:latin typeface="微软雅黑" panose="020B0503020204020204" pitchFamily="34" charset="-122"/>
              <a:ea typeface="微软雅黑" panose="020B0503020204020204" pitchFamily="34" charset="-122"/>
            </a:endParaRPr>
          </a:p>
        </p:txBody>
      </p:sp>
      <p:sp>
        <p:nvSpPr>
          <p:cNvPr id="6" name="矩形 5"/>
          <p:cNvSpPr/>
          <p:nvPr/>
        </p:nvSpPr>
        <p:spPr>
          <a:xfrm>
            <a:off x="72008" y="4941168"/>
            <a:ext cx="8964488" cy="1865126"/>
          </a:xfrm>
          <a:prstGeom prst="rect">
            <a:avLst/>
          </a:prstGeom>
          <a:solidFill>
            <a:schemeClr val="accent1">
              <a:lumMod val="20000"/>
              <a:lumOff val="80000"/>
            </a:schemeClr>
          </a:solidFill>
          <a:ln>
            <a:solidFill>
              <a:schemeClr val="accent1"/>
            </a:solidFill>
          </a:ln>
        </p:spPr>
        <p:txBody>
          <a:bodyPr wrap="square">
            <a:spAutoFit/>
          </a:bodyPr>
          <a:lstStyle/>
          <a:p>
            <a:pPr algn="just">
              <a:lnSpc>
                <a:spcPct val="120000"/>
              </a:lnSpc>
              <a:buFont typeface="Arial" panose="020B0604020202020204" pitchFamily="34" charset="0"/>
              <a:buNone/>
            </a:pPr>
            <a:r>
              <a:rPr lang="en-US" altLang="zh-CN" sz="2400" b="1" dirty="0" smtClean="0">
                <a:solidFill>
                  <a:srgbClr val="000000"/>
                </a:solidFill>
                <a:latin typeface="微软雅黑" panose="020B0503020204020204" pitchFamily="34" charset="-122"/>
                <a:ea typeface="微软雅黑" panose="020B0503020204020204" pitchFamily="34" charset="-122"/>
              </a:rPr>
              <a:t>(1)</a:t>
            </a:r>
            <a:r>
              <a:rPr lang="zh-CN" altLang="zh-CN" sz="2400" b="1" dirty="0" smtClean="0">
                <a:solidFill>
                  <a:srgbClr val="FF0000"/>
                </a:solidFill>
                <a:latin typeface="微软雅黑" panose="020B0503020204020204" pitchFamily="34" charset="-122"/>
                <a:ea typeface="微软雅黑" panose="020B0503020204020204" pitchFamily="34" charset="-122"/>
              </a:rPr>
              <a:t>华夷观念</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zh-CN" altLang="zh-CN" sz="2400" b="1" dirty="0" smtClean="0">
                <a:solidFill>
                  <a:srgbClr val="000000"/>
                </a:solidFill>
                <a:latin typeface="微软雅黑" panose="020B0503020204020204" pitchFamily="34" charset="-122"/>
                <a:ea typeface="微软雅黑" panose="020B0503020204020204" pitchFamily="34" charset="-122"/>
              </a:rPr>
              <a:t>排斥西方文明。</a:t>
            </a:r>
            <a:r>
              <a:rPr lang="zh-CN" altLang="en-US" sz="2400" b="1" dirty="0" smtClean="0">
                <a:solidFill>
                  <a:srgbClr val="000000"/>
                </a:solidFill>
                <a:latin typeface="微软雅黑" panose="020B0503020204020204" pitchFamily="34" charset="-122"/>
                <a:ea typeface="微软雅黑" panose="020B0503020204020204" pitchFamily="34" charset="-122"/>
              </a:rPr>
              <a:t>（文化优越心理）</a:t>
            </a:r>
            <a:endParaRPr lang="zh-CN" altLang="zh-CN" sz="2400" b="1" dirty="0" smtClean="0">
              <a:latin typeface="微软雅黑" panose="020B0503020204020204" pitchFamily="34" charset="-122"/>
              <a:ea typeface="微软雅黑" panose="020B0503020204020204" pitchFamily="34" charset="-122"/>
            </a:endParaRPr>
          </a:p>
          <a:p>
            <a:pPr algn="just">
              <a:lnSpc>
                <a:spcPct val="120000"/>
              </a:lnSpc>
              <a:buFont typeface="Arial" panose="020B0604020202020204" pitchFamily="34" charset="0"/>
              <a:buNone/>
            </a:pPr>
            <a:r>
              <a:rPr lang="en-US" altLang="zh-CN" sz="2400" b="1" dirty="0" smtClean="0">
                <a:solidFill>
                  <a:srgbClr val="000000"/>
                </a:solidFill>
                <a:latin typeface="微软雅黑" panose="020B0503020204020204" pitchFamily="34" charset="-122"/>
                <a:ea typeface="微软雅黑" panose="020B0503020204020204" pitchFamily="34" charset="-122"/>
              </a:rPr>
              <a:t>(2)</a:t>
            </a:r>
            <a:r>
              <a:rPr lang="zh-CN" altLang="en-US" sz="2400" b="1" dirty="0" smtClean="0">
                <a:solidFill>
                  <a:srgbClr val="000000"/>
                </a:solidFill>
                <a:latin typeface="微软雅黑" panose="020B0503020204020204" pitchFamily="34" charset="-122"/>
                <a:ea typeface="微软雅黑" panose="020B0503020204020204" pitchFamily="34" charset="-122"/>
              </a:rPr>
              <a:t>长期</a:t>
            </a:r>
            <a:r>
              <a:rPr lang="zh-CN" altLang="zh-CN" sz="2400" b="1" dirty="0" smtClean="0">
                <a:solidFill>
                  <a:srgbClr val="FF0000"/>
                </a:solidFill>
                <a:latin typeface="微软雅黑" panose="020B0503020204020204" pitchFamily="34" charset="-122"/>
                <a:ea typeface="微软雅黑" panose="020B0503020204020204" pitchFamily="34" charset="-122"/>
              </a:rPr>
              <a:t>文化专制</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zh-CN" altLang="zh-CN" sz="2400" b="1" dirty="0" smtClean="0">
                <a:solidFill>
                  <a:srgbClr val="000000"/>
                </a:solidFill>
                <a:latin typeface="微软雅黑" panose="020B0503020204020204" pitchFamily="34" charset="-122"/>
                <a:ea typeface="微软雅黑" panose="020B0503020204020204" pitchFamily="34" charset="-122"/>
              </a:rPr>
              <a:t>民众</a:t>
            </a:r>
            <a:r>
              <a:rPr lang="zh-CN" altLang="zh-CN" sz="2400" b="1" dirty="0" smtClean="0">
                <a:solidFill>
                  <a:srgbClr val="FF0000"/>
                </a:solidFill>
                <a:latin typeface="微软雅黑" panose="020B0503020204020204" pitchFamily="34" charset="-122"/>
                <a:ea typeface="微软雅黑" panose="020B0503020204020204" pitchFamily="34" charset="-122"/>
              </a:rPr>
              <a:t>保守愚昧</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zh-CN" altLang="zh-CN" sz="2400" b="1" dirty="0" smtClean="0">
                <a:solidFill>
                  <a:srgbClr val="000000"/>
                </a:solidFill>
                <a:latin typeface="微软雅黑" panose="020B0503020204020204" pitchFamily="34" charset="-122"/>
                <a:ea typeface="微软雅黑" panose="020B0503020204020204" pitchFamily="34" charset="-122"/>
              </a:rPr>
              <a:t>新思想缺乏群众基础。</a:t>
            </a:r>
          </a:p>
          <a:p>
            <a:pPr algn="just">
              <a:lnSpc>
                <a:spcPct val="120000"/>
              </a:lnSpc>
              <a:buFont typeface="Arial" panose="020B0604020202020204" pitchFamily="34" charset="0"/>
              <a:buNone/>
            </a:pPr>
            <a:r>
              <a:rPr lang="en-US" altLang="zh-CN" sz="2400" b="1" dirty="0" smtClean="0">
                <a:solidFill>
                  <a:srgbClr val="000000"/>
                </a:solidFill>
                <a:latin typeface="微软雅黑" panose="020B0503020204020204" pitchFamily="34" charset="-122"/>
                <a:ea typeface="微软雅黑" panose="020B0503020204020204" pitchFamily="34" charset="-122"/>
              </a:rPr>
              <a:t>(3)</a:t>
            </a:r>
            <a:r>
              <a:rPr lang="zh-CN" altLang="zh-CN" sz="2400" b="1" dirty="0" smtClean="0">
                <a:solidFill>
                  <a:srgbClr val="000000"/>
                </a:solidFill>
                <a:latin typeface="微软雅黑" panose="020B0503020204020204" pitchFamily="34" charset="-122"/>
                <a:ea typeface="微软雅黑" panose="020B0503020204020204" pitchFamily="34" charset="-122"/>
              </a:rPr>
              <a:t>近代</a:t>
            </a:r>
            <a:r>
              <a:rPr lang="zh-CN" altLang="zh-CN" sz="2400" b="1" dirty="0" smtClean="0">
                <a:solidFill>
                  <a:srgbClr val="FF0000"/>
                </a:solidFill>
                <a:latin typeface="微软雅黑" panose="020B0503020204020204" pitchFamily="34" charset="-122"/>
                <a:ea typeface="微软雅黑" panose="020B0503020204020204" pitchFamily="34" charset="-122"/>
              </a:rPr>
              <a:t>资本主义经济</a:t>
            </a:r>
            <a:r>
              <a:rPr lang="zh-CN" altLang="zh-CN" sz="2400" b="1" dirty="0" smtClean="0">
                <a:solidFill>
                  <a:srgbClr val="2D14EA"/>
                </a:solidFill>
                <a:latin typeface="微软雅黑" panose="020B0503020204020204" pitchFamily="34" charset="-122"/>
                <a:ea typeface="微软雅黑" panose="020B0503020204020204" pitchFamily="34" charset="-122"/>
              </a:rPr>
              <a:t>未壮大</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zh-CN" altLang="zh-CN" sz="2400" b="1" dirty="0" smtClean="0">
                <a:solidFill>
                  <a:srgbClr val="FF0000"/>
                </a:solidFill>
                <a:latin typeface="微软雅黑" panose="020B0503020204020204" pitchFamily="34" charset="-122"/>
                <a:ea typeface="微软雅黑" panose="020B0503020204020204" pitchFamily="34" charset="-122"/>
              </a:rPr>
              <a:t>自然经济</a:t>
            </a:r>
            <a:r>
              <a:rPr lang="zh-CN" altLang="zh-CN" sz="2400" b="1" dirty="0" smtClean="0">
                <a:solidFill>
                  <a:srgbClr val="2D14EA"/>
                </a:solidFill>
                <a:latin typeface="微软雅黑" panose="020B0503020204020204" pitchFamily="34" charset="-122"/>
                <a:ea typeface="微软雅黑" panose="020B0503020204020204" pitchFamily="34" charset="-122"/>
              </a:rPr>
              <a:t>主导</a:t>
            </a:r>
            <a:r>
              <a:rPr lang="zh-CN" altLang="en-US" sz="2400" b="1" dirty="0" smtClean="0">
                <a:solidFill>
                  <a:srgbClr val="000000"/>
                </a:solidFill>
                <a:latin typeface="微软雅黑" panose="020B0503020204020204" pitchFamily="34" charset="-122"/>
                <a:ea typeface="微软雅黑" panose="020B0503020204020204" pitchFamily="34" charset="-122"/>
              </a:rPr>
              <a:t>，</a:t>
            </a:r>
            <a:r>
              <a:rPr lang="zh-CN" altLang="zh-CN" sz="2400" b="1" dirty="0" smtClean="0">
                <a:solidFill>
                  <a:srgbClr val="000000"/>
                </a:solidFill>
                <a:latin typeface="微软雅黑" panose="020B0503020204020204" pitchFamily="34" charset="-122"/>
                <a:ea typeface="微软雅黑" panose="020B0503020204020204" pitchFamily="34" charset="-122"/>
              </a:rPr>
              <a:t>缺乏</a:t>
            </a:r>
            <a:r>
              <a:rPr lang="zh-CN" altLang="zh-CN" sz="2400" b="1" dirty="0" smtClean="0">
                <a:solidFill>
                  <a:srgbClr val="FF0000"/>
                </a:solidFill>
                <a:latin typeface="微软雅黑" panose="020B0503020204020204" pitchFamily="34" charset="-122"/>
                <a:ea typeface="微软雅黑" panose="020B0503020204020204" pitchFamily="34" charset="-122"/>
              </a:rPr>
              <a:t>经济基础</a:t>
            </a:r>
            <a:r>
              <a:rPr lang="zh-CN" altLang="zh-CN" sz="2400" b="1" dirty="0" smtClean="0">
                <a:solidFill>
                  <a:srgbClr val="000000"/>
                </a:solidFill>
                <a:latin typeface="微软雅黑" panose="020B0503020204020204" pitchFamily="34" charset="-122"/>
                <a:ea typeface="微软雅黑" panose="020B0503020204020204" pitchFamily="34" charset="-122"/>
              </a:rPr>
              <a:t>。</a:t>
            </a:r>
            <a:endParaRPr lang="zh-CN" altLang="zh-CN" sz="2400" b="1" dirty="0" smtClean="0">
              <a:latin typeface="微软雅黑" panose="020B0503020204020204" pitchFamily="34" charset="-122"/>
              <a:ea typeface="微软雅黑" panose="020B0503020204020204" pitchFamily="34" charset="-122"/>
            </a:endParaRPr>
          </a:p>
          <a:p>
            <a:pPr algn="just">
              <a:lnSpc>
                <a:spcPct val="120000"/>
              </a:lnSpc>
              <a:buFont typeface="Arial" panose="020B0604020202020204" pitchFamily="34" charset="0"/>
              <a:buNone/>
            </a:pPr>
            <a:r>
              <a:rPr lang="en-US" altLang="zh-CN" sz="2400" b="1" dirty="0" smtClean="0">
                <a:solidFill>
                  <a:srgbClr val="000000"/>
                </a:solidFill>
                <a:latin typeface="微软雅黑" panose="020B0503020204020204" pitchFamily="34" charset="-122"/>
                <a:ea typeface="微软雅黑" panose="020B0503020204020204" pitchFamily="34" charset="-122"/>
              </a:rPr>
              <a:t>(4)</a:t>
            </a:r>
            <a:r>
              <a:rPr lang="zh-CN" altLang="zh-CN" sz="2400" b="1" dirty="0" smtClean="0">
                <a:solidFill>
                  <a:srgbClr val="000000"/>
                </a:solidFill>
                <a:latin typeface="微软雅黑" panose="020B0503020204020204" pitchFamily="34" charset="-122"/>
                <a:ea typeface="微软雅黑" panose="020B0503020204020204" pitchFamily="34" charset="-122"/>
              </a:rPr>
              <a:t>顽固势力坚守纲常名教，</a:t>
            </a:r>
            <a:r>
              <a:rPr lang="zh-CN" altLang="zh-CN" sz="2400" b="1" dirty="0" smtClean="0">
                <a:solidFill>
                  <a:srgbClr val="2D14EA"/>
                </a:solidFill>
                <a:latin typeface="微软雅黑" panose="020B0503020204020204" pitchFamily="34" charset="-122"/>
                <a:ea typeface="微软雅黑" panose="020B0503020204020204" pitchFamily="34" charset="-122"/>
              </a:rPr>
              <a:t>仇视</a:t>
            </a:r>
            <a:r>
              <a:rPr lang="zh-CN" altLang="zh-CN" sz="2400" b="1" dirty="0" smtClean="0">
                <a:solidFill>
                  <a:srgbClr val="000000"/>
                </a:solidFill>
                <a:latin typeface="微软雅黑" panose="020B0503020204020204" pitchFamily="34" charset="-122"/>
                <a:ea typeface="微软雅黑" panose="020B0503020204020204" pitchFamily="34" charset="-122"/>
              </a:rPr>
              <a:t>一切外洋事务</a:t>
            </a:r>
            <a:r>
              <a:rPr lang="zh-CN" altLang="zh-CN" sz="2400" b="1" dirty="0" smtClean="0">
                <a:solidFill>
                  <a:srgbClr val="2D14EA"/>
                </a:solidFill>
                <a:latin typeface="微软雅黑" panose="020B0503020204020204" pitchFamily="34" charset="-122"/>
                <a:ea typeface="微软雅黑" panose="020B0503020204020204" pitchFamily="34" charset="-122"/>
              </a:rPr>
              <a:t>阻碍</a:t>
            </a:r>
            <a:r>
              <a:rPr lang="zh-CN" altLang="zh-CN" sz="2400" b="1" dirty="0" smtClean="0">
                <a:solidFill>
                  <a:srgbClr val="FF0000"/>
                </a:solidFill>
                <a:latin typeface="微软雅黑" panose="020B0503020204020204" pitchFamily="34" charset="-122"/>
                <a:ea typeface="微软雅黑" panose="020B0503020204020204" pitchFamily="34" charset="-122"/>
              </a:rPr>
              <a:t>新思想</a:t>
            </a:r>
            <a:r>
              <a:rPr lang="zh-CN" altLang="zh-CN" sz="2400" b="1" dirty="0" smtClean="0">
                <a:solidFill>
                  <a:srgbClr val="000000"/>
                </a:solidFill>
                <a:latin typeface="微软雅黑" panose="020B0503020204020204" pitchFamily="34" charset="-122"/>
                <a:ea typeface="微软雅黑" panose="020B0503020204020204" pitchFamily="34" charset="-122"/>
              </a:rPr>
              <a:t>传播。</a:t>
            </a:r>
            <a:endParaRPr lang="zh-CN" altLang="en-US" sz="2400" dirty="0">
              <a:latin typeface="微软雅黑" panose="020B0503020204020204" pitchFamily="34" charset="-122"/>
              <a:ea typeface="微软雅黑" panose="020B0503020204020204" pitchFamily="34" charset="-122"/>
            </a:endParaRPr>
          </a:p>
        </p:txBody>
      </p:sp>
      <p:sp>
        <p:nvSpPr>
          <p:cNvPr id="7" name="文本框 1"/>
          <p:cNvSpPr txBox="1">
            <a:spLocks noChangeArrowheads="1"/>
          </p:cNvSpPr>
          <p:nvPr/>
        </p:nvSpPr>
        <p:spPr bwMode="auto">
          <a:xfrm>
            <a:off x="107504" y="4293096"/>
            <a:ext cx="7445227" cy="584775"/>
          </a:xfrm>
          <a:prstGeom prst="rect">
            <a:avLst/>
          </a:prstGeom>
          <a:solidFill>
            <a:schemeClr val="accent1">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探究：</a:t>
            </a:r>
            <a:r>
              <a:rPr lang="zh-CN" altLang="zh-CN" sz="3200"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近</a:t>
            </a:r>
            <a:r>
              <a:rPr lang="zh-CN" altLang="zh-CN" sz="3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代中国学习西方的不利因素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blinds(horizontal)">
                                      <p:cBhvr>
                                        <p:cTn id="23" dur="500"/>
                                        <p:tgtEl>
                                          <p:spTgt spid="5">
                                            <p:bg/>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linds(horizontal)">
                                      <p:cBhvr>
                                        <p:cTn id="26" dur="500"/>
                                        <p:tgtEl>
                                          <p:spTgt spid="5">
                                            <p:txEl>
                                              <p:pRg st="0" end="0"/>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blinds(horizontal)">
                                      <p:cBhvr>
                                        <p:cTn id="29" dur="500"/>
                                        <p:tgtEl>
                                          <p:spTgt spid="5">
                                            <p:txEl>
                                              <p:pRg st="1" end="1"/>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linds(horizontal)">
                                      <p:cBhvr>
                                        <p:cTn id="35" dur="500"/>
                                        <p:tgtEl>
                                          <p:spTgt spid="5">
                                            <p:txEl>
                                              <p:pRg st="3" end="3"/>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blinds(horizontal)">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p:tgtEl>
                                          <p:spTgt spid="5">
                                            <p:txEl>
                                              <p:pRg st="0" end="0"/>
                                            </p:txEl>
                                          </p:spTgt>
                                        </p:tgtEl>
                                        <p:attrNameLst>
                                          <p:attrName>ppt_y</p:attrName>
                                        </p:attrNameLst>
                                      </p:cBhvr>
                                      <p:tavLst>
                                        <p:tav tm="0">
                                          <p:val>
                                            <p:strVal val="ppt_y"/>
                                          </p:val>
                                        </p:tav>
                                        <p:tav tm="100000">
                                          <p:val>
                                            <p:strVal val="1+ppt_h/2"/>
                                          </p:val>
                                        </p:tav>
                                      </p:tavLst>
                                    </p:anim>
                                    <p:set>
                                      <p:cBhvr>
                                        <p:cTn id="44" dur="1" fill="hold">
                                          <p:stCondLst>
                                            <p:cond delay="499"/>
                                          </p:stCondLst>
                                        </p:cTn>
                                        <p:tgtEl>
                                          <p:spTgt spid="5">
                                            <p:txEl>
                                              <p:pRg st="0" end="0"/>
                                            </p:txEl>
                                          </p:spTgt>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7" dur="500"/>
                                        <p:tgtEl>
                                          <p:spTgt spid="5">
                                            <p:txEl>
                                              <p:pRg st="1" end="1"/>
                                            </p:txEl>
                                          </p:spTgt>
                                        </p:tgtEl>
                                        <p:attrNameLst>
                                          <p:attrName>ppt_y</p:attrName>
                                        </p:attrNameLst>
                                      </p:cBhvr>
                                      <p:tavLst>
                                        <p:tav tm="0">
                                          <p:val>
                                            <p:strVal val="ppt_y"/>
                                          </p:val>
                                        </p:tav>
                                        <p:tav tm="100000">
                                          <p:val>
                                            <p:strVal val="1+ppt_h/2"/>
                                          </p:val>
                                        </p:tav>
                                      </p:tavLst>
                                    </p:anim>
                                    <p:set>
                                      <p:cBhvr>
                                        <p:cTn id="48" dur="1" fill="hold">
                                          <p:stCondLst>
                                            <p:cond delay="499"/>
                                          </p:stCondLst>
                                        </p:cTn>
                                        <p:tgtEl>
                                          <p:spTgt spid="5">
                                            <p:txEl>
                                              <p:pRg st="1" end="1"/>
                                            </p:txEl>
                                          </p:spTgt>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1" dur="500"/>
                                        <p:tgtEl>
                                          <p:spTgt spid="5">
                                            <p:txEl>
                                              <p:pRg st="2" end="2"/>
                                            </p:txEl>
                                          </p:spTgt>
                                        </p:tgtEl>
                                        <p:attrNameLst>
                                          <p:attrName>ppt_y</p:attrName>
                                        </p:attrNameLst>
                                      </p:cBhvr>
                                      <p:tavLst>
                                        <p:tav tm="0">
                                          <p:val>
                                            <p:strVal val="ppt_y"/>
                                          </p:val>
                                        </p:tav>
                                        <p:tav tm="100000">
                                          <p:val>
                                            <p:strVal val="1+ppt_h/2"/>
                                          </p:val>
                                        </p:tav>
                                      </p:tavLst>
                                    </p:anim>
                                    <p:set>
                                      <p:cBhvr>
                                        <p:cTn id="52" dur="1" fill="hold">
                                          <p:stCondLst>
                                            <p:cond delay="499"/>
                                          </p:stCondLst>
                                        </p:cTn>
                                        <p:tgtEl>
                                          <p:spTgt spid="5">
                                            <p:txEl>
                                              <p:pRg st="2" end="2"/>
                                            </p:txEl>
                                          </p:spTgt>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5" dur="500"/>
                                        <p:tgtEl>
                                          <p:spTgt spid="5">
                                            <p:txEl>
                                              <p:pRg st="3" end="3"/>
                                            </p:txEl>
                                          </p:spTgt>
                                        </p:tgtEl>
                                        <p:attrNameLst>
                                          <p:attrName>ppt_y</p:attrName>
                                        </p:attrNameLst>
                                      </p:cBhvr>
                                      <p:tavLst>
                                        <p:tav tm="0">
                                          <p:val>
                                            <p:strVal val="ppt_y"/>
                                          </p:val>
                                        </p:tav>
                                        <p:tav tm="100000">
                                          <p:val>
                                            <p:strVal val="1+ppt_h/2"/>
                                          </p:val>
                                        </p:tav>
                                      </p:tavLst>
                                    </p:anim>
                                    <p:set>
                                      <p:cBhvr>
                                        <p:cTn id="56" dur="1" fill="hold">
                                          <p:stCondLst>
                                            <p:cond delay="499"/>
                                          </p:stCondLst>
                                        </p:cTn>
                                        <p:tgtEl>
                                          <p:spTgt spid="5">
                                            <p:txEl>
                                              <p:pRg st="3" end="3"/>
                                            </p:txEl>
                                          </p:spTgt>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9" dur="500"/>
                                        <p:tgtEl>
                                          <p:spTgt spid="5">
                                            <p:txEl>
                                              <p:pRg st="4" end="4"/>
                                            </p:txEl>
                                          </p:spTgt>
                                        </p:tgtEl>
                                        <p:attrNameLst>
                                          <p:attrName>ppt_y</p:attrName>
                                        </p:attrNameLst>
                                      </p:cBhvr>
                                      <p:tavLst>
                                        <p:tav tm="0">
                                          <p:val>
                                            <p:strVal val="ppt_y"/>
                                          </p:val>
                                        </p:tav>
                                        <p:tav tm="100000">
                                          <p:val>
                                            <p:strVal val="1+ppt_h/2"/>
                                          </p:val>
                                        </p:tav>
                                      </p:tavLst>
                                    </p:anim>
                                    <p:set>
                                      <p:cBhvr>
                                        <p:cTn id="60" dur="1" fill="hold">
                                          <p:stCondLst>
                                            <p:cond delay="499"/>
                                          </p:stCondLst>
                                        </p:cTn>
                                        <p:tgtEl>
                                          <p:spTgt spid="5">
                                            <p:txEl>
                                              <p:pRg st="4" end="4"/>
                                            </p:txEl>
                                          </p:spTgt>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5">
                                            <p:bg/>
                                          </p:spTgt>
                                        </p:tgtEl>
                                        <p:attrNameLst>
                                          <p:attrName>ppt_x</p:attrName>
                                        </p:attrNameLst>
                                      </p:cBhvr>
                                      <p:tavLst>
                                        <p:tav tm="0">
                                          <p:val>
                                            <p:strVal val="ppt_x"/>
                                          </p:val>
                                        </p:tav>
                                        <p:tav tm="100000">
                                          <p:val>
                                            <p:strVal val="ppt_x"/>
                                          </p:val>
                                        </p:tav>
                                      </p:tavLst>
                                    </p:anim>
                                    <p:anim calcmode="lin" valueType="num">
                                      <p:cBhvr additive="base">
                                        <p:cTn id="63" dur="500"/>
                                        <p:tgtEl>
                                          <p:spTgt spid="5">
                                            <p:bg/>
                                          </p:spTgt>
                                        </p:tgtEl>
                                        <p:attrNameLst>
                                          <p:attrName>ppt_y</p:attrName>
                                        </p:attrNameLst>
                                      </p:cBhvr>
                                      <p:tavLst>
                                        <p:tav tm="0">
                                          <p:val>
                                            <p:strVal val="ppt_y"/>
                                          </p:val>
                                        </p:tav>
                                        <p:tav tm="100000">
                                          <p:val>
                                            <p:strVal val="1+ppt_h/2"/>
                                          </p:val>
                                        </p:tav>
                                      </p:tavLst>
                                    </p:anim>
                                    <p:set>
                                      <p:cBhvr>
                                        <p:cTn id="64" dur="1" fill="hold">
                                          <p:stCondLst>
                                            <p:cond delay="499"/>
                                          </p:stCondLst>
                                        </p:cTn>
                                        <p:tgtEl>
                                          <p:spTgt spid="5">
                                            <p:bg/>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linds(horizontal)">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linds(horizontal)">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5" grpId="1" build="allAtOnce"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188595" y="259398"/>
            <a:ext cx="45961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微软雅黑" panose="020B0503020204020204" pitchFamily="34" charset="-122"/>
                <a:ea typeface="微软雅黑" panose="020B0503020204020204" pitchFamily="34" charset="-122"/>
              </a:rPr>
              <a:t>多种视角下的中国近现代史</a:t>
            </a:r>
            <a:r>
              <a:rPr lang="en-US" altLang="zh-CN" sz="2800" b="1">
                <a:solidFill>
                  <a:srgbClr val="FF0000"/>
                </a:solidFill>
                <a:latin typeface="微软雅黑" panose="020B0503020204020204" pitchFamily="34" charset="-122"/>
                <a:ea typeface="微软雅黑" panose="020B0503020204020204" pitchFamily="34" charset="-122"/>
              </a:rPr>
              <a:t>:</a:t>
            </a:r>
          </a:p>
        </p:txBody>
      </p:sp>
      <p:sp>
        <p:nvSpPr>
          <p:cNvPr id="4" name="矩形 3"/>
          <p:cNvSpPr>
            <a:spLocks noChangeArrowheads="1"/>
          </p:cNvSpPr>
          <p:nvPr/>
        </p:nvSpPr>
        <p:spPr bwMode="auto">
          <a:xfrm>
            <a:off x="188595" y="957899"/>
            <a:ext cx="9101138"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zh-CN" sz="2800" b="1">
                <a:latin typeface="黑体" panose="02010609060101010101" pitchFamily="49" charset="-122"/>
                <a:ea typeface="黑体" panose="02010609060101010101" pitchFamily="49" charset="-122"/>
              </a:rPr>
              <a:t>⒈</a:t>
            </a:r>
            <a:r>
              <a:rPr lang="zh-CN" altLang="en-US" sz="2800" b="1">
                <a:latin typeface="黑体" panose="02010609060101010101" pitchFamily="49" charset="-122"/>
                <a:ea typeface="黑体" panose="02010609060101010101" pitchFamily="49" charset="-122"/>
              </a:rPr>
              <a:t>中国沦为半殖民地半封建社会的</a:t>
            </a:r>
            <a:r>
              <a:rPr lang="zh-CN" altLang="en-US" sz="2800" b="1">
                <a:solidFill>
                  <a:srgbClr val="FF0000"/>
                </a:solidFill>
                <a:latin typeface="黑体" panose="02010609060101010101" pitchFamily="49" charset="-122"/>
                <a:ea typeface="黑体" panose="02010609060101010101" pitchFamily="49" charset="-122"/>
              </a:rPr>
              <a:t>屈辱史</a:t>
            </a:r>
            <a:endParaRPr lang="zh-CN" altLang="en-US" sz="2800" b="1">
              <a:latin typeface="黑体" panose="02010609060101010101" pitchFamily="49" charset="-122"/>
              <a:ea typeface="黑体" panose="02010609060101010101" pitchFamily="49" charset="-122"/>
            </a:endParaRPr>
          </a:p>
          <a:p>
            <a:r>
              <a:rPr lang="zh-CN" altLang="zh-CN" sz="2800" b="1">
                <a:latin typeface="黑体" panose="02010609060101010101" pitchFamily="49" charset="-122"/>
                <a:ea typeface="黑体" panose="02010609060101010101" pitchFamily="49" charset="-122"/>
              </a:rPr>
              <a:t>⒉</a:t>
            </a:r>
            <a:r>
              <a:rPr lang="zh-CN" altLang="en-US" sz="2800" b="1">
                <a:latin typeface="黑体" panose="02010609060101010101" pitchFamily="49" charset="-122"/>
                <a:ea typeface="黑体" panose="02010609060101010101" pitchFamily="49" charset="-122"/>
              </a:rPr>
              <a:t>中国人奋起抗争</a:t>
            </a:r>
            <a:r>
              <a:rPr lang="en-US" altLang="zh-CN" sz="2800" b="1">
                <a:latin typeface="黑体" panose="02010609060101010101" pitchFamily="49" charset="-122"/>
                <a:ea typeface="黑体" panose="02010609060101010101" pitchFamily="49" charset="-122"/>
              </a:rPr>
              <a:t>,</a:t>
            </a:r>
            <a:r>
              <a:rPr lang="zh-CN" altLang="en-US" sz="2800" b="1">
                <a:latin typeface="黑体" panose="02010609060101010101" pitchFamily="49" charset="-122"/>
                <a:ea typeface="黑体" panose="02010609060101010101" pitchFamily="49" charset="-122"/>
              </a:rPr>
              <a:t>反抗侵略的</a:t>
            </a:r>
            <a:r>
              <a:rPr lang="zh-CN" altLang="en-US" sz="2800" b="1">
                <a:solidFill>
                  <a:srgbClr val="FF0000"/>
                </a:solidFill>
                <a:latin typeface="黑体" panose="02010609060101010101" pitchFamily="49" charset="-122"/>
                <a:ea typeface="黑体" panose="02010609060101010101" pitchFamily="49" charset="-122"/>
              </a:rPr>
              <a:t>抗争史</a:t>
            </a:r>
            <a:endParaRPr lang="en-US" altLang="zh-CN" sz="2800" b="1">
              <a:solidFill>
                <a:srgbClr val="FF0000"/>
              </a:solidFill>
              <a:latin typeface="黑体" panose="02010609060101010101" pitchFamily="49" charset="-122"/>
              <a:ea typeface="黑体" panose="02010609060101010101" pitchFamily="49" charset="-122"/>
            </a:endParaRPr>
          </a:p>
          <a:p>
            <a:r>
              <a:rPr lang="en-US" altLang="zh-CN" sz="2800" b="1">
                <a:latin typeface="黑体" panose="02010609060101010101" pitchFamily="49" charset="-122"/>
                <a:ea typeface="黑体" panose="02010609060101010101" pitchFamily="49" charset="-122"/>
              </a:rPr>
              <a:t>⒊</a:t>
            </a:r>
            <a:r>
              <a:rPr lang="zh-CN" altLang="en-US" sz="2800" b="1">
                <a:latin typeface="黑体" panose="02010609060101010101" pitchFamily="49" charset="-122"/>
                <a:ea typeface="黑体" panose="02010609060101010101" pitchFamily="49" charset="-122"/>
              </a:rPr>
              <a:t>先进的中国人寻求救国救民之路的</a:t>
            </a:r>
            <a:r>
              <a:rPr lang="zh-CN" altLang="en-US" sz="2800" b="1">
                <a:solidFill>
                  <a:srgbClr val="FF0000"/>
                </a:solidFill>
                <a:latin typeface="黑体" panose="02010609060101010101" pitchFamily="49" charset="-122"/>
                <a:ea typeface="黑体" panose="02010609060101010101" pitchFamily="49" charset="-122"/>
              </a:rPr>
              <a:t>探索史</a:t>
            </a:r>
            <a:endParaRPr lang="en-US" altLang="zh-CN" sz="2800" b="1">
              <a:solidFill>
                <a:srgbClr val="FF0000"/>
              </a:solidFill>
              <a:latin typeface="黑体" panose="02010609060101010101" pitchFamily="49" charset="-122"/>
              <a:ea typeface="黑体" panose="02010609060101010101" pitchFamily="49" charset="-122"/>
            </a:endParaRPr>
          </a:p>
          <a:p>
            <a:r>
              <a:rPr lang="zh-CN" altLang="zh-CN" sz="2800" b="1">
                <a:latin typeface="黑体" panose="02010609060101010101" pitchFamily="49" charset="-122"/>
                <a:ea typeface="黑体" panose="02010609060101010101" pitchFamily="49" charset="-122"/>
              </a:rPr>
              <a:t>⒋</a:t>
            </a:r>
            <a:r>
              <a:rPr lang="zh-CN" altLang="en-US" sz="2800" b="1">
                <a:latin typeface="黑体" panose="02010609060101010101" pitchFamily="49" charset="-122"/>
                <a:ea typeface="黑体" panose="02010609060101010101" pitchFamily="49" charset="-122"/>
              </a:rPr>
              <a:t>中国由农业社会向工业社会社会转型的</a:t>
            </a:r>
            <a:r>
              <a:rPr lang="zh-CN" altLang="en-US" sz="2800" b="1">
                <a:solidFill>
                  <a:srgbClr val="FF0000"/>
                </a:solidFill>
                <a:latin typeface="黑体" panose="02010609060101010101" pitchFamily="49" charset="-122"/>
                <a:ea typeface="黑体" panose="02010609060101010101" pitchFamily="49" charset="-122"/>
              </a:rPr>
              <a:t>近代化历史</a:t>
            </a:r>
            <a:endParaRPr lang="en-US" altLang="zh-CN" sz="2800" b="1">
              <a:solidFill>
                <a:srgbClr val="FF0000"/>
              </a:solidFill>
              <a:latin typeface="黑体" panose="02010609060101010101" pitchFamily="49" charset="-122"/>
              <a:ea typeface="黑体" panose="02010609060101010101" pitchFamily="49" charset="-122"/>
            </a:endParaRPr>
          </a:p>
        </p:txBody>
      </p:sp>
      <p:sp>
        <p:nvSpPr>
          <p:cNvPr id="5" name="矩形 4"/>
          <p:cNvSpPr>
            <a:spLocks noChangeArrowheads="1"/>
          </p:cNvSpPr>
          <p:nvPr/>
        </p:nvSpPr>
        <p:spPr bwMode="auto">
          <a:xfrm>
            <a:off x="266065" y="2928303"/>
            <a:ext cx="45961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微软雅黑" panose="020B0503020204020204" pitchFamily="34" charset="-122"/>
                <a:ea typeface="微软雅黑" panose="020B0503020204020204" pitchFamily="34" charset="-122"/>
              </a:rPr>
              <a:t>近代化视角下的中国近代史</a:t>
            </a:r>
            <a:r>
              <a:rPr lang="en-US" altLang="zh-CN" sz="2800" b="1">
                <a:solidFill>
                  <a:srgbClr val="FF0000"/>
                </a:solidFill>
                <a:latin typeface="微软雅黑" panose="020B0503020204020204" pitchFamily="34" charset="-122"/>
                <a:ea typeface="微软雅黑" panose="020B0503020204020204" pitchFamily="34" charset="-122"/>
              </a:rPr>
              <a:t>:</a:t>
            </a:r>
          </a:p>
        </p:txBody>
      </p:sp>
      <p:sp>
        <p:nvSpPr>
          <p:cNvPr id="6" name="矩形 5"/>
          <p:cNvSpPr>
            <a:spLocks noChangeArrowheads="1"/>
          </p:cNvSpPr>
          <p:nvPr/>
        </p:nvSpPr>
        <p:spPr bwMode="auto">
          <a:xfrm>
            <a:off x="226060" y="3628390"/>
            <a:ext cx="8692515" cy="15684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2400" b="1" smtClean="0">
                <a:latin typeface="黑体" panose="02010609060101010101" pitchFamily="49" charset="-122"/>
                <a:ea typeface="黑体" panose="02010609060101010101" pitchFamily="49" charset="-122"/>
              </a:rPr>
              <a:t>⒈</a:t>
            </a:r>
            <a:r>
              <a:rPr lang="zh-CN" altLang="en-US" sz="2400" b="1" smtClean="0">
                <a:solidFill>
                  <a:srgbClr val="FF0000"/>
                </a:solidFill>
                <a:latin typeface="黑体" panose="02010609060101010101" pitchFamily="49" charset="-122"/>
                <a:ea typeface="黑体" panose="02010609060101010101" pitchFamily="49" charset="-122"/>
              </a:rPr>
              <a:t>近代化</a:t>
            </a:r>
            <a:r>
              <a:rPr lang="zh-CN" altLang="en-US" sz="2400" b="1">
                <a:solidFill>
                  <a:srgbClr val="FF0000"/>
                </a:solidFill>
                <a:latin typeface="黑体" panose="02010609060101010101" pitchFamily="49" charset="-122"/>
                <a:ea typeface="黑体" panose="02010609060101010101" pitchFamily="49" charset="-122"/>
              </a:rPr>
              <a:t>的艰难</a:t>
            </a:r>
            <a:r>
              <a:rPr lang="zh-CN" altLang="en-US" sz="2400" b="1" smtClean="0">
                <a:solidFill>
                  <a:srgbClr val="FF0000"/>
                </a:solidFill>
                <a:latin typeface="黑体" panose="02010609060101010101" pitchFamily="49" charset="-122"/>
                <a:ea typeface="黑体" panose="02010609060101010101" pitchFamily="49" charset="-122"/>
              </a:rPr>
              <a:t>起步，</a:t>
            </a:r>
            <a:r>
              <a:rPr lang="zh-CN" altLang="en-US" sz="2400" b="1" smtClean="0">
                <a:latin typeface="黑体" panose="02010609060101010101" pitchFamily="49" charset="-122"/>
                <a:ea typeface="黑体" panose="02010609060101010101" pitchFamily="49" charset="-122"/>
              </a:rPr>
              <a:t>向西学习</a:t>
            </a:r>
            <a:r>
              <a:rPr lang="zh-CN" altLang="en-US" sz="2400" b="1" smtClean="0">
                <a:solidFill>
                  <a:srgbClr val="FF0000"/>
                </a:solidFill>
                <a:latin typeface="黑体" panose="02010609060101010101" pitchFamily="49" charset="-122"/>
                <a:ea typeface="黑体" panose="02010609060101010101" pitchFamily="49" charset="-122"/>
              </a:rPr>
              <a:t>“器物”</a:t>
            </a:r>
            <a:r>
              <a:rPr lang="zh-CN" altLang="en-US" sz="2400" b="1" smtClean="0">
                <a:latin typeface="黑体" panose="02010609060101010101" pitchFamily="49" charset="-122"/>
                <a:ea typeface="黑体" panose="02010609060101010101" pitchFamily="49" charset="-122"/>
              </a:rPr>
              <a:t>阶段 </a:t>
            </a:r>
            <a:r>
              <a:rPr lang="zh-CN" altLang="en-US" sz="2400" b="1" smtClean="0">
                <a:solidFill>
                  <a:srgbClr val="FF0000"/>
                </a:solidFill>
                <a:latin typeface="黑体" panose="02010609060101010101" pitchFamily="49" charset="-122"/>
                <a:ea typeface="黑体" panose="02010609060101010101" pitchFamily="49" charset="-122"/>
              </a:rPr>
              <a:t> </a:t>
            </a:r>
            <a:r>
              <a:rPr lang="zh-CN" altLang="en-US" sz="2400" b="1">
                <a:solidFill>
                  <a:srgbClr val="0000FF"/>
                </a:solidFill>
                <a:latin typeface="黑体" panose="02010609060101010101" pitchFamily="49" charset="-122"/>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1840</a:t>
            </a:r>
            <a:r>
              <a:rPr lang="en-US" altLang="zh-CN" sz="2400" b="1">
                <a:solidFill>
                  <a:srgbClr val="0000FF"/>
                </a:solidFill>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1894</a:t>
            </a:r>
            <a:r>
              <a:rPr lang="zh-CN" altLang="en-US" sz="2400" b="1">
                <a:solidFill>
                  <a:srgbClr val="0000FF"/>
                </a:solidFill>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⒉</a:t>
            </a:r>
            <a:r>
              <a:rPr lang="zh-CN" altLang="en-US" sz="2400" b="1">
                <a:latin typeface="Times New Roman" panose="02020603050405020304" pitchFamily="18" charset="0"/>
                <a:ea typeface="黑体" panose="02010609060101010101" pitchFamily="49" charset="-122"/>
                <a:sym typeface="Arial" panose="020B0604020202020204" pitchFamily="34" charset="0"/>
              </a:rPr>
              <a:t>近代中国的</a:t>
            </a:r>
            <a:r>
              <a:rPr lang="zh-CN" altLang="en-US" sz="2400" b="1" smtClean="0">
                <a:latin typeface="Times New Roman" panose="02020603050405020304" pitchFamily="18" charset="0"/>
                <a:ea typeface="黑体" panose="02010609060101010101" pitchFamily="49" charset="-122"/>
                <a:sym typeface="Arial" panose="020B0604020202020204" pitchFamily="34" charset="0"/>
              </a:rPr>
              <a:t>觉醒，向西方学习</a:t>
            </a:r>
            <a:r>
              <a:rPr lang="zh-CN" altLang="en-US" sz="2400" b="1" smtClean="0">
                <a:solidFill>
                  <a:srgbClr val="FF0000"/>
                </a:solidFill>
                <a:latin typeface="Times New Roman" panose="02020603050405020304" pitchFamily="18" charset="0"/>
                <a:ea typeface="黑体" panose="02010609060101010101" pitchFamily="49" charset="-122"/>
                <a:sym typeface="Arial" panose="020B0604020202020204" pitchFamily="34" charset="0"/>
              </a:rPr>
              <a:t>“制度” </a:t>
            </a:r>
            <a:r>
              <a:rPr lang="zh-CN" altLang="en-US" sz="2400" b="1" smtClean="0">
                <a:latin typeface="Times New Roman" panose="02020603050405020304" pitchFamily="18" charset="0"/>
                <a:ea typeface="黑体" panose="02010609060101010101" pitchFamily="49" charset="-122"/>
                <a:sym typeface="Arial" panose="020B0604020202020204" pitchFamily="34" charset="0"/>
              </a:rPr>
              <a:t> 阶段  </a:t>
            </a:r>
            <a:r>
              <a:rPr lang="zh-CN" altLang="en-US" sz="2400" b="1">
                <a:solidFill>
                  <a:srgbClr val="0000FF"/>
                </a:solidFill>
                <a:latin typeface="黑体" panose="02010609060101010101" pitchFamily="49" charset="-122"/>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1894</a:t>
            </a:r>
            <a:r>
              <a:rPr lang="en-US" altLang="zh-CN" sz="2400" b="1">
                <a:solidFill>
                  <a:srgbClr val="0000FF"/>
                </a:solidFill>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1911</a:t>
            </a:r>
            <a:r>
              <a:rPr lang="zh-CN" altLang="en-US" sz="2400" b="1">
                <a:solidFill>
                  <a:srgbClr val="0000FF"/>
                </a:solidFill>
                <a:latin typeface="黑体" panose="02010609060101010101" pitchFamily="49" charset="-122"/>
                <a:ea typeface="黑体" panose="02010609060101010101" pitchFamily="49" charset="-122"/>
              </a:rPr>
              <a:t>）</a:t>
            </a:r>
          </a:p>
          <a:p>
            <a:r>
              <a:rPr lang="en-US" altLang="zh-CN" sz="2400" b="1" smtClean="0">
                <a:latin typeface="黑体" panose="02010609060101010101" pitchFamily="49" charset="-122"/>
                <a:ea typeface="黑体" panose="02010609060101010101" pitchFamily="49" charset="-122"/>
                <a:sym typeface="微软雅黑" panose="020B0503020204020204" pitchFamily="34" charset="-122"/>
              </a:rPr>
              <a:t>3.</a:t>
            </a:r>
            <a:r>
              <a:rPr lang="zh-CN" altLang="en-US" sz="2400" b="1" smtClean="0">
                <a:latin typeface="黑体" panose="02010609060101010101" pitchFamily="49" charset="-122"/>
                <a:ea typeface="黑体" panose="02010609060101010101" pitchFamily="49" charset="-122"/>
                <a:sym typeface="微软雅黑" panose="020B0503020204020204" pitchFamily="34" charset="-122"/>
              </a:rPr>
              <a:t>国民进一步觉醒，向西方学习</a:t>
            </a:r>
            <a:r>
              <a:rPr lang="zh-CN" altLang="en-US"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“思想”</a:t>
            </a:r>
            <a:r>
              <a:rPr lang="zh-CN" altLang="en-US" sz="2400" b="1" smtClean="0">
                <a:latin typeface="黑体" panose="02010609060101010101" pitchFamily="49" charset="-122"/>
                <a:ea typeface="黑体" panose="02010609060101010101" pitchFamily="49" charset="-122"/>
                <a:sym typeface="微软雅黑" panose="020B0503020204020204" pitchFamily="34" charset="-122"/>
              </a:rPr>
              <a:t> 阶段 </a:t>
            </a:r>
            <a:r>
              <a:rPr lang="zh-CN" altLang="en-US" sz="2400" b="1" smtClean="0">
                <a:solidFill>
                  <a:srgbClr val="0000FF"/>
                </a:solidFill>
                <a:latin typeface="黑体" panose="02010609060101010101" pitchFamily="49" charset="-122"/>
                <a:ea typeface="黑体" panose="02010609060101010101" pitchFamily="49" charset="-122"/>
                <a:sym typeface="微软雅黑" panose="020B0503020204020204" pitchFamily="34" charset="-122"/>
              </a:rPr>
              <a:t>（</a:t>
            </a:r>
            <a:r>
              <a:rPr lang="en-US"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1911</a:t>
            </a:r>
            <a:r>
              <a:rPr lang="en-US" altLang="zh-CN" sz="2400" b="1">
                <a:solidFill>
                  <a:srgbClr val="0000FF"/>
                </a:solidFill>
                <a:ea typeface="黑体" panose="02010609060101010101" pitchFamily="49" charset="-122"/>
                <a:sym typeface="微软雅黑" panose="020B0503020204020204" pitchFamily="34" charset="-122"/>
              </a:rPr>
              <a:t>—</a:t>
            </a:r>
            <a:r>
              <a:rPr lang="en-US"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1919</a:t>
            </a:r>
            <a:r>
              <a:rPr lang="zh-CN" altLang="en-US"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a:t>
            </a:r>
            <a:endParaRPr lang="zh-CN" altLang="en-US" sz="2400" b="1">
              <a:solidFill>
                <a:srgbClr val="0000FF"/>
              </a:solidFill>
              <a:latin typeface="黑体" panose="02010609060101010101" pitchFamily="49" charset="-122"/>
              <a:ea typeface="黑体" panose="02010609060101010101" pitchFamily="49" charset="-122"/>
            </a:endParaRPr>
          </a:p>
          <a:p>
            <a:r>
              <a:rPr lang="en-US" altLang="zh-CN" sz="2400" b="1" smtClean="0">
                <a:latin typeface="黑体" panose="02010609060101010101" pitchFamily="49" charset="-122"/>
                <a:ea typeface="黑体" panose="02010609060101010101" pitchFamily="49" charset="-122"/>
              </a:rPr>
              <a:t>4</a:t>
            </a:r>
            <a:r>
              <a:rPr lang="en-US"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近代中国的新方向与</a:t>
            </a:r>
            <a:r>
              <a:rPr lang="zh-CN" altLang="en-US" sz="2400" b="1">
                <a:solidFill>
                  <a:srgbClr val="FF0000"/>
                </a:solidFill>
                <a:latin typeface="黑体" panose="02010609060101010101" pitchFamily="49" charset="-122"/>
                <a:ea typeface="黑体" panose="02010609060101010101" pitchFamily="49" charset="-122"/>
              </a:rPr>
              <a:t>近代化的曲折前进      </a:t>
            </a:r>
            <a:r>
              <a:rPr lang="zh-CN" altLang="en-US" sz="2400" b="1">
                <a:solidFill>
                  <a:srgbClr val="0000FF"/>
                </a:solidFill>
                <a:latin typeface="黑体" panose="02010609060101010101" pitchFamily="49" charset="-122"/>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1919</a:t>
            </a:r>
            <a:r>
              <a:rPr lang="en-US" altLang="zh-CN" sz="2400" b="1">
                <a:solidFill>
                  <a:srgbClr val="0000FF"/>
                </a:solidFill>
                <a:ea typeface="黑体" panose="02010609060101010101" pitchFamily="49" charset="-122"/>
              </a:rPr>
              <a:t>—</a:t>
            </a:r>
            <a:r>
              <a:rPr lang="en-US" altLang="zh-CN" sz="2400" b="1">
                <a:solidFill>
                  <a:srgbClr val="0000FF"/>
                </a:solidFill>
                <a:latin typeface="黑体" panose="02010609060101010101" pitchFamily="49" charset="-122"/>
                <a:ea typeface="黑体" panose="02010609060101010101" pitchFamily="49" charset="-122"/>
              </a:rPr>
              <a:t>1949</a:t>
            </a:r>
            <a:r>
              <a:rPr lang="zh-CN" altLang="en-US" sz="2400" b="1">
                <a:solidFill>
                  <a:srgbClr val="0000FF"/>
                </a:solidFill>
                <a:latin typeface="黑体" panose="02010609060101010101" pitchFamily="49" charset="-122"/>
                <a:ea typeface="黑体" panose="02010609060101010101" pitchFamily="49" charset="-122"/>
              </a:rPr>
              <a:t>）</a:t>
            </a:r>
          </a:p>
        </p:txBody>
      </p:sp>
      <p:sp>
        <p:nvSpPr>
          <p:cNvPr id="7" name="矩形 1"/>
          <p:cNvSpPr/>
          <p:nvPr/>
        </p:nvSpPr>
        <p:spPr>
          <a:xfrm>
            <a:off x="143510" y="5373370"/>
            <a:ext cx="8853170" cy="1397635"/>
          </a:xfrm>
          <a:prstGeom prst="rect">
            <a:avLst/>
          </a:prstGeom>
          <a:solidFill>
            <a:schemeClr val="accent5">
              <a:lumMod val="20000"/>
              <a:lumOff val="80000"/>
            </a:schemeClr>
          </a:solidFill>
          <a:ln w="22225" cap="flat" cmpd="sng">
            <a:solidFill>
              <a:schemeClr val="tx1"/>
            </a:solidFill>
            <a:prstDash val="sysDot"/>
            <a:miter/>
            <a:headEnd type="none" w="med" len="med"/>
            <a:tailEnd type="none" w="med" len="med"/>
          </a:ln>
        </p:spPr>
        <p:txBody>
          <a:bodyPr wrap="square" lIns="68580" tIns="34290" rIns="68580" bIns="34290">
            <a:spAutoFit/>
          </a:bodyPr>
          <a:lstStyle/>
          <a:p>
            <a:pPr defTabSz="685800" fontAlgn="auto">
              <a:lnSpc>
                <a:spcPct val="120000"/>
              </a:lnSpc>
            </a:pPr>
            <a:r>
              <a:rPr lang="zh-CN" altLang="en-US" sz="2400" b="1" noProof="1">
                <a:solidFill>
                  <a:srgbClr val="FF0000"/>
                </a:solidFill>
                <a:latin typeface="黑体" panose="02010609060101010101" pitchFamily="49" charset="-122"/>
                <a:ea typeface="黑体" panose="02010609060101010101" pitchFamily="49" charset="-122"/>
              </a:rPr>
              <a:t>近代化</a:t>
            </a:r>
            <a:r>
              <a:rPr lang="zh-CN" altLang="en-US" sz="2400" b="1" noProof="1">
                <a:solidFill>
                  <a:srgbClr val="000000"/>
                </a:solidFill>
                <a:latin typeface="黑体" panose="02010609060101010101" pitchFamily="49" charset="-122"/>
                <a:ea typeface="黑体" panose="02010609060101010101" pitchFamily="49" charset="-122"/>
              </a:rPr>
              <a:t>=经济领域的</a:t>
            </a:r>
            <a:r>
              <a:rPr lang="zh-CN" altLang="en-US" sz="2400" b="1" noProof="1">
                <a:solidFill>
                  <a:srgbClr val="FF0000"/>
                </a:solidFill>
                <a:latin typeface="黑体" panose="02010609060101010101" pitchFamily="49" charset="-122"/>
                <a:ea typeface="黑体" panose="02010609060101010101" pitchFamily="49" charset="-122"/>
              </a:rPr>
              <a:t>工业化</a:t>
            </a:r>
            <a:r>
              <a:rPr lang="zh-CN" altLang="en-US" sz="2400" b="1" noProof="1">
                <a:solidFill>
                  <a:srgbClr val="000000"/>
                </a:solidFill>
                <a:latin typeface="黑体" panose="02010609060101010101" pitchFamily="49" charset="-122"/>
                <a:ea typeface="黑体" panose="02010609060101010101" pitchFamily="49" charset="-122"/>
              </a:rPr>
              <a:t>和</a:t>
            </a:r>
            <a:r>
              <a:rPr lang="zh-CN" altLang="en-US" sz="2400" b="1" noProof="1">
                <a:solidFill>
                  <a:srgbClr val="FF0000"/>
                </a:solidFill>
                <a:latin typeface="黑体" panose="02010609060101010101" pitchFamily="49" charset="-122"/>
                <a:ea typeface="黑体" panose="02010609060101010101" pitchFamily="49" charset="-122"/>
              </a:rPr>
              <a:t>市场化+</a:t>
            </a:r>
            <a:r>
              <a:rPr lang="zh-CN" altLang="en-US" sz="2400" b="1" noProof="1">
                <a:solidFill>
                  <a:srgbClr val="000000"/>
                </a:solidFill>
                <a:latin typeface="黑体" panose="02010609060101010101" pitchFamily="49" charset="-122"/>
                <a:ea typeface="黑体" panose="02010609060101010101" pitchFamily="49" charset="-122"/>
              </a:rPr>
              <a:t>政治领域的</a:t>
            </a:r>
            <a:r>
              <a:rPr lang="zh-CN" altLang="en-US" sz="2400" b="1" noProof="1">
                <a:solidFill>
                  <a:srgbClr val="FF0000"/>
                </a:solidFill>
                <a:latin typeface="黑体" panose="02010609060101010101" pitchFamily="49" charset="-122"/>
                <a:ea typeface="黑体" panose="02010609060101010101" pitchFamily="49" charset="-122"/>
              </a:rPr>
              <a:t>民主化</a:t>
            </a:r>
            <a:r>
              <a:rPr lang="zh-CN" altLang="en-US" sz="2400" b="1" noProof="1">
                <a:solidFill>
                  <a:srgbClr val="000000"/>
                </a:solidFill>
                <a:latin typeface="黑体" panose="02010609060101010101" pitchFamily="49" charset="-122"/>
                <a:ea typeface="黑体" panose="02010609060101010101" pitchFamily="49" charset="-122"/>
              </a:rPr>
              <a:t>和</a:t>
            </a:r>
            <a:r>
              <a:rPr lang="zh-CN" altLang="en-US" sz="2400" b="1" noProof="1">
                <a:solidFill>
                  <a:srgbClr val="FF0000"/>
                </a:solidFill>
                <a:latin typeface="黑体" panose="02010609060101010101" pitchFamily="49" charset="-122"/>
                <a:ea typeface="黑体" panose="02010609060101010101" pitchFamily="49" charset="-122"/>
              </a:rPr>
              <a:t>法制化</a:t>
            </a:r>
            <a:r>
              <a:rPr lang="zh-CN" altLang="en-US" sz="2400" b="1" noProof="1">
                <a:solidFill>
                  <a:srgbClr val="FF0066"/>
                </a:solidFill>
                <a:latin typeface="黑体" panose="02010609060101010101" pitchFamily="49" charset="-122"/>
                <a:ea typeface="黑体" panose="02010609060101010101" pitchFamily="49" charset="-122"/>
              </a:rPr>
              <a:t>+</a:t>
            </a:r>
            <a:r>
              <a:rPr lang="zh-CN" altLang="en-US" sz="2400" b="1" noProof="1">
                <a:solidFill>
                  <a:srgbClr val="000000"/>
                </a:solidFill>
                <a:latin typeface="黑体" panose="02010609060101010101" pitchFamily="49" charset="-122"/>
                <a:ea typeface="黑体" panose="02010609060101010101" pitchFamily="49" charset="-122"/>
              </a:rPr>
              <a:t>思想文化领域的</a:t>
            </a:r>
            <a:r>
              <a:rPr lang="zh-CN" altLang="en-US" sz="2400" b="1" noProof="1">
                <a:solidFill>
                  <a:srgbClr val="FF0000"/>
                </a:solidFill>
                <a:latin typeface="黑体" panose="02010609060101010101" pitchFamily="49" charset="-122"/>
                <a:ea typeface="黑体" panose="02010609060101010101" pitchFamily="49" charset="-122"/>
              </a:rPr>
              <a:t>理性化</a:t>
            </a:r>
            <a:r>
              <a:rPr lang="zh-CN" altLang="en-US" sz="2400" b="1" noProof="1">
                <a:solidFill>
                  <a:srgbClr val="000000"/>
                </a:solidFill>
                <a:latin typeface="黑体" panose="02010609060101010101" pitchFamily="49" charset="-122"/>
                <a:ea typeface="黑体" panose="02010609060101010101" pitchFamily="49" charset="-122"/>
              </a:rPr>
              <a:t>和</a:t>
            </a:r>
            <a:r>
              <a:rPr lang="zh-CN" altLang="en-US" sz="2400" b="1" noProof="1">
                <a:solidFill>
                  <a:srgbClr val="FF0000"/>
                </a:solidFill>
                <a:latin typeface="黑体" panose="02010609060101010101" pitchFamily="49" charset="-122"/>
                <a:ea typeface="黑体" panose="02010609060101010101" pitchFamily="49" charset="-122"/>
              </a:rPr>
              <a:t>科学化</a:t>
            </a:r>
            <a:r>
              <a:rPr lang="zh-CN" altLang="en-US" sz="2400" b="1" noProof="1">
                <a:solidFill>
                  <a:srgbClr val="000000"/>
                </a:solidFill>
                <a:latin typeface="黑体" panose="02010609060101010101" pitchFamily="49" charset="-122"/>
                <a:ea typeface="黑体" panose="02010609060101010101" pitchFamily="49" charset="-122"/>
              </a:rPr>
              <a:t>。  </a:t>
            </a:r>
          </a:p>
          <a:p>
            <a:pPr defTabSz="685800" fontAlgn="auto">
              <a:lnSpc>
                <a:spcPct val="120000"/>
              </a:lnSpc>
            </a:pPr>
            <a:r>
              <a:rPr lang="en-US" altLang="zh-CN" sz="2400" b="1" noProof="1">
                <a:solidFill>
                  <a:srgbClr val="000000"/>
                </a:solidFill>
                <a:latin typeface="宋体" panose="02010600030101010101" pitchFamily="2" charset="-122"/>
                <a:ea typeface="黑体" panose="02010609060101010101" pitchFamily="49" charset="-122"/>
              </a:rPr>
              <a:t>                               —</a:t>
            </a:r>
            <a:r>
              <a:rPr lang="zh-CN" altLang="en-US" sz="2400" b="1" noProof="1">
                <a:solidFill>
                  <a:srgbClr val="000000"/>
                </a:solidFill>
                <a:latin typeface="宋体" panose="02010600030101010101" pitchFamily="2" charset="-122"/>
                <a:ea typeface="黑体" panose="02010609060101010101" pitchFamily="49" charset="-122"/>
                <a:sym typeface="宋体" panose="02010600030101010101" pitchFamily="2" charset="-122"/>
              </a:rPr>
              <a:t>——</a:t>
            </a:r>
            <a:r>
              <a:rPr lang="zh-CN" altLang="en-US" sz="2400" b="1" noProof="1">
                <a:solidFill>
                  <a:srgbClr val="000000"/>
                </a:solidFill>
                <a:latin typeface="黑体" panose="02010609060101010101" pitchFamily="49" charset="-122"/>
                <a:ea typeface="黑体" panose="02010609060101010101" pitchFamily="49" charset="-122"/>
                <a:sym typeface="宋体" panose="02010600030101010101" pitchFamily="2" charset="-122"/>
              </a:rPr>
              <a:t>罗荣渠《现代化新论》</a:t>
            </a:r>
            <a:endParaRPr lang="zh-CN" altLang="en-US" sz="2400" b="1" noProof="1">
              <a:solidFill>
                <a:srgbClr val="00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p:nvPr/>
        </p:nvSpPr>
        <p:spPr>
          <a:xfrm>
            <a:off x="262" y="1187366"/>
            <a:ext cx="9105029" cy="2398395"/>
          </a:xfrm>
          <a:prstGeom prst="rect">
            <a:avLst/>
          </a:prstGeom>
          <a:noFill/>
          <a:ln w="9525">
            <a:noFill/>
          </a:ln>
        </p:spPr>
        <p:txBody>
          <a:bodyPr wrap="square" lIns="91402" tIns="45702" rIns="91402" bIns="45702">
            <a:spAutoFit/>
            <a:scene3d>
              <a:camera prst="orthographicFront"/>
              <a:lightRig rig="threePt" dir="t"/>
            </a:scene3d>
          </a:bodyPr>
          <a:lstStyle/>
          <a:p>
            <a:pPr algn="ctr">
              <a:lnSpc>
                <a:spcPct val="150000"/>
              </a:lnSpc>
            </a:pPr>
            <a:r>
              <a:rPr lang="zh-CN" altLang="en-US" sz="28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第一阶段：（</a:t>
            </a:r>
            <a:r>
              <a:rPr lang="en-US" altLang="zh-CN" sz="2800" b="1" noProof="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1840-1894</a:t>
            </a:r>
            <a:r>
              <a:rPr lang="zh-CN" altLang="en-US" sz="28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）鸦片战争</a:t>
            </a:r>
            <a:r>
              <a:rPr lang="zh-CN" altLang="en-US" sz="2800" b="1" noProof="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至甲午中日战争</a:t>
            </a:r>
            <a:r>
              <a:rPr lang="zh-CN" altLang="en-US" sz="28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rPr>
              <a:t>前</a:t>
            </a:r>
            <a:endParaRPr lang="en-US" altLang="zh-CN" sz="2800" b="1" noProof="1" smtClean="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endParaRPr>
          </a:p>
          <a:p>
            <a:pPr lvl="0" algn="ctr">
              <a:lnSpc>
                <a:spcPct val="150000"/>
              </a:lnSpc>
            </a:pPr>
            <a:endParaRPr lang="zh-CN" altLang="zh-CN" sz="3600"/>
          </a:p>
          <a:p>
            <a:pPr algn="ctr" fontAlgn="auto">
              <a:lnSpc>
                <a:spcPct val="150000"/>
              </a:lnSpc>
              <a:buFont typeface="Arial" panose="020B0604020202020204" pitchFamily="34" charset="0"/>
              <a:buNone/>
            </a:pPr>
            <a:endParaRPr lang="zh-CN" altLang="en-US" sz="3600" b="1" noProof="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ea typeface="黑体" panose="02010609060101010101" pitchFamily="49" charset="-122"/>
              <a:sym typeface="Arial" panose="020B0604020202020204" pitchFamily="34" charset="0"/>
            </a:endParaRPr>
          </a:p>
        </p:txBody>
      </p:sp>
      <p:sp>
        <p:nvSpPr>
          <p:cNvPr id="10" name="文本框 1"/>
          <p:cNvSpPr txBox="1">
            <a:spLocks noChangeArrowheads="1"/>
          </p:cNvSpPr>
          <p:nvPr/>
        </p:nvSpPr>
        <p:spPr bwMode="auto">
          <a:xfrm>
            <a:off x="0" y="2452112"/>
            <a:ext cx="9145191"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b="1">
                <a:solidFill>
                  <a:srgbClr val="0000FF"/>
                </a:solidFill>
                <a:latin typeface="Arial" panose="020B0604020202020204" pitchFamily="34" charset="0"/>
                <a:ea typeface="微软雅黑" panose="020B0503020204020204" pitchFamily="34" charset="-122"/>
              </a:rPr>
              <a:t>考向解读：</a:t>
            </a:r>
          </a:p>
          <a:p>
            <a:pPr lvl="0"/>
            <a:r>
              <a:rPr lang="zh-CN" altLang="en-US" sz="2400" b="1">
                <a:latin typeface="Arial" panose="020B0604020202020204" pitchFamily="34" charset="0"/>
                <a:ea typeface="微软雅黑" panose="020B0503020204020204" pitchFamily="34" charset="-122"/>
              </a:rPr>
              <a:t>本阶段内容是全国卷考查的重点之一，从考查内容上看，试题主要集中在</a:t>
            </a:r>
            <a:r>
              <a:rPr lang="zh-CN" altLang="en-US" sz="2400" b="1">
                <a:solidFill>
                  <a:srgbClr val="FF0000"/>
                </a:solidFill>
                <a:latin typeface="Arial" panose="020B0604020202020204" pitchFamily="34" charset="0"/>
                <a:ea typeface="微软雅黑" panose="020B0503020204020204" pitchFamily="34" charset="-122"/>
              </a:rPr>
              <a:t>晚清中国自然经济的解体、洋务运动、民族资本主义</a:t>
            </a:r>
            <a:r>
              <a:rPr lang="zh-CN" altLang="en-US" sz="2400" b="1" smtClean="0">
                <a:solidFill>
                  <a:srgbClr val="FF0000"/>
                </a:solidFill>
                <a:latin typeface="Arial" panose="020B0604020202020204" pitchFamily="34" charset="0"/>
                <a:ea typeface="微软雅黑" panose="020B0503020204020204" pitchFamily="34" charset="-122"/>
              </a:rPr>
              <a:t>产生</a:t>
            </a:r>
            <a:r>
              <a:rPr lang="zh-CN" altLang="en-US" sz="2400" b="1" smtClean="0">
                <a:latin typeface="Arial" panose="020B0604020202020204" pitchFamily="34" charset="0"/>
                <a:ea typeface="微软雅黑" panose="020B0503020204020204" pitchFamily="34" charset="-122"/>
              </a:rPr>
              <a:t>，</a:t>
            </a:r>
            <a:r>
              <a:rPr lang="zh-CN" altLang="en-US" sz="2400" b="1" smtClean="0">
                <a:solidFill>
                  <a:srgbClr val="FF0000"/>
                </a:solidFill>
                <a:latin typeface="Arial" panose="020B0604020202020204" pitchFamily="34" charset="0"/>
                <a:ea typeface="微软雅黑" panose="020B0503020204020204" pitchFamily="34" charset="-122"/>
              </a:rPr>
              <a:t>近代</a:t>
            </a:r>
            <a:r>
              <a:rPr lang="zh-CN" altLang="en-US" sz="2400" b="1">
                <a:solidFill>
                  <a:srgbClr val="FF0000"/>
                </a:solidFill>
                <a:latin typeface="Arial" panose="020B0604020202020204" pitchFamily="34" charset="0"/>
                <a:ea typeface="微软雅黑" panose="020B0503020204020204" pitchFamily="34" charset="-122"/>
              </a:rPr>
              <a:t>中国外交观念的</a:t>
            </a:r>
            <a:r>
              <a:rPr lang="zh-CN" altLang="en-US" sz="2400" b="1" smtClean="0">
                <a:solidFill>
                  <a:srgbClr val="FF0000"/>
                </a:solidFill>
                <a:latin typeface="Arial" panose="020B0604020202020204" pitchFamily="34" charset="0"/>
                <a:ea typeface="微软雅黑" panose="020B0503020204020204" pitchFamily="34" charset="-122"/>
              </a:rPr>
              <a:t>变化</a:t>
            </a:r>
            <a:r>
              <a:rPr lang="zh-CN" altLang="en-US" sz="2400" b="1" smtClean="0">
                <a:latin typeface="Arial" panose="020B0604020202020204" pitchFamily="34" charset="0"/>
                <a:ea typeface="微软雅黑" panose="020B0503020204020204" pitchFamily="34" charset="-122"/>
              </a:rPr>
              <a:t>等主干知识。</a:t>
            </a:r>
            <a:r>
              <a:rPr lang="zh-CN" altLang="en-US" sz="2400" b="1">
                <a:latin typeface="微软雅黑" panose="020B0503020204020204" pitchFamily="34" charset="-122"/>
                <a:ea typeface="微软雅黑" panose="020B0503020204020204" pitchFamily="34" charset="-122"/>
              </a:rPr>
              <a:t>从</a:t>
            </a:r>
            <a:r>
              <a:rPr lang="zh-CN" altLang="en-US" sz="2400" b="1">
                <a:solidFill>
                  <a:srgbClr val="FF0000"/>
                </a:solidFill>
                <a:latin typeface="微软雅黑" panose="020B0503020204020204" pitchFamily="34" charset="-122"/>
                <a:ea typeface="微软雅黑" panose="020B0503020204020204" pitchFamily="34" charset="-122"/>
              </a:rPr>
              <a:t>近代化</a:t>
            </a:r>
            <a:r>
              <a:rPr lang="zh-CN" altLang="en-US" sz="2400" b="1">
                <a:latin typeface="微软雅黑" panose="020B0503020204020204" pitchFamily="34" charset="-122"/>
                <a:ea typeface="微软雅黑" panose="020B0503020204020204" pitchFamily="34" charset="-122"/>
              </a:rPr>
              <a:t>的角度评价近代前期的重大事件。</a:t>
            </a:r>
          </a:p>
          <a:p>
            <a:r>
              <a:rPr lang="zh-CN" altLang="en-US" sz="2400" b="1" smtClean="0">
                <a:latin typeface="Arial" panose="020B0604020202020204" pitchFamily="34" charset="0"/>
                <a:ea typeface="微软雅黑" panose="020B0503020204020204" pitchFamily="34" charset="-122"/>
              </a:rPr>
              <a:t>从</a:t>
            </a:r>
            <a:r>
              <a:rPr lang="zh-CN" altLang="en-US" sz="2400" b="1">
                <a:latin typeface="Arial" panose="020B0604020202020204" pitchFamily="34" charset="0"/>
                <a:ea typeface="微软雅黑" panose="020B0503020204020204" pitchFamily="34" charset="-122"/>
              </a:rPr>
              <a:t>命题上看，</a:t>
            </a:r>
            <a:r>
              <a:rPr lang="zh-CN" altLang="en-US" sz="2400" b="1" smtClean="0">
                <a:latin typeface="Arial" panose="020B0604020202020204" pitchFamily="34" charset="0"/>
                <a:ea typeface="微软雅黑" panose="020B0503020204020204" pitchFamily="34" charset="-122"/>
              </a:rPr>
              <a:t>侧重</a:t>
            </a:r>
            <a:r>
              <a:rPr lang="zh-CN" altLang="en-US" sz="2400" b="1" smtClean="0">
                <a:solidFill>
                  <a:srgbClr val="FF0000"/>
                </a:solidFill>
                <a:latin typeface="Arial" panose="020B0604020202020204" pitchFamily="34" charset="0"/>
                <a:ea typeface="微软雅黑" panose="020B0503020204020204" pitchFamily="34" charset="-122"/>
              </a:rPr>
              <a:t>历史解释、史料实证</a:t>
            </a:r>
            <a:r>
              <a:rPr lang="zh-CN" altLang="en-US" sz="2400" b="1" smtClean="0">
                <a:latin typeface="Arial" panose="020B0604020202020204" pitchFamily="34" charset="0"/>
                <a:ea typeface="微软雅黑" panose="020B0503020204020204" pitchFamily="34" charset="-122"/>
              </a:rPr>
              <a:t>等</a:t>
            </a:r>
            <a:r>
              <a:rPr lang="zh-CN" altLang="en-US" sz="2400" b="1">
                <a:latin typeface="Arial" panose="020B0604020202020204" pitchFamily="34" charset="0"/>
                <a:ea typeface="微软雅黑" panose="020B0503020204020204" pitchFamily="34" charset="-122"/>
              </a:rPr>
              <a:t>核心素养，注重</a:t>
            </a:r>
            <a:r>
              <a:rPr lang="zh-CN" altLang="en-US" sz="2400" b="1">
                <a:solidFill>
                  <a:srgbClr val="FF0000"/>
                </a:solidFill>
                <a:latin typeface="Arial" panose="020B0604020202020204" pitchFamily="34" charset="0"/>
                <a:ea typeface="微软雅黑" panose="020B0503020204020204" pitchFamily="34" charset="-122"/>
              </a:rPr>
              <a:t>价值观</a:t>
            </a:r>
            <a:r>
              <a:rPr lang="zh-CN" altLang="en-US" sz="2400" b="1">
                <a:latin typeface="Arial" panose="020B0604020202020204" pitchFamily="34" charset="0"/>
                <a:ea typeface="微软雅黑" panose="020B0503020204020204" pitchFamily="34" charset="-122"/>
              </a:rPr>
              <a:t>的引领作用。</a:t>
            </a:r>
          </a:p>
          <a:p>
            <a:endParaRPr lang="zh-CN" altLang="en-US" sz="2800" b="1">
              <a:latin typeface="Arial" panose="020B0604020202020204" pitchFamily="34" charset="0"/>
            </a:endParaRPr>
          </a:p>
        </p:txBody>
      </p:sp>
      <p:pic>
        <p:nvPicPr>
          <p:cNvPr id="4" name="F17SZFX1LRJTSALS6.eps"/>
          <p:cNvPicPr>
            <a:picLocks noChangeAspect="1" noChangeArrowheads="1"/>
          </p:cNvPicPr>
          <p:nvPr>
            <p:custDataLst>
              <p:tags r:id="rId1"/>
            </p:custDataLst>
          </p:nvPr>
        </p:nvPicPr>
        <p:blipFill>
          <a:blip r:embed="rId4" cstate="print">
            <a:extLst>
              <a:ext uri="{28A0092B-C50C-407E-A947-70E740481C1C}">
                <a14:useLocalDpi xmlns="" xmlns:a14="http://schemas.microsoft.com/office/drawing/2010/main" val="0"/>
              </a:ext>
            </a:extLst>
          </a:blip>
          <a:stretch>
            <a:fillRect/>
          </a:stretch>
        </p:blipFill>
        <p:spPr bwMode="auto">
          <a:xfrm>
            <a:off x="5080" y="78740"/>
            <a:ext cx="9140190" cy="644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文本框 99"/>
          <p:cNvSpPr txBox="1">
            <a:spLocks noChangeArrowheads="1"/>
          </p:cNvSpPr>
          <p:nvPr/>
        </p:nvSpPr>
        <p:spPr bwMode="auto">
          <a:xfrm>
            <a:off x="4445" y="601980"/>
            <a:ext cx="9138920" cy="6054090"/>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5000"/>
              </a:lnSpc>
            </a:pPr>
            <a:r>
              <a:rPr lang="zh-CN" altLang="zh-CN" sz="2400" b="1" smtClean="0">
                <a:solidFill>
                  <a:srgbClr val="0070C0"/>
                </a:solidFill>
                <a:latin typeface="黑体" panose="02010609060101010101" pitchFamily="49" charset="-122"/>
                <a:ea typeface="黑体" panose="02010609060101010101" pitchFamily="49" charset="-122"/>
              </a:rPr>
              <a:t>阶段</a:t>
            </a:r>
            <a:r>
              <a:rPr lang="en-US" altLang="zh-CN" sz="2400" b="1" smtClean="0">
                <a:solidFill>
                  <a:srgbClr val="0070C0"/>
                </a:solidFill>
                <a:latin typeface="黑体" panose="02010609060101010101" pitchFamily="49" charset="-122"/>
                <a:ea typeface="黑体" panose="02010609060101010101" pitchFamily="49" charset="-122"/>
              </a:rPr>
              <a:t>1</a:t>
            </a:r>
            <a:r>
              <a:rPr lang="zh-CN" altLang="zh-CN" sz="2400" b="1" smtClean="0">
                <a:solidFill>
                  <a:srgbClr val="0070C0"/>
                </a:solidFill>
                <a:latin typeface="黑体" panose="02010609060101010101" pitchFamily="49" charset="-122"/>
                <a:ea typeface="黑体" panose="02010609060101010101" pitchFamily="49" charset="-122"/>
              </a:rPr>
              <a:t>：</a:t>
            </a:r>
            <a:r>
              <a:rPr lang="en-US" altLang="zh-CN" sz="2400" b="1">
                <a:solidFill>
                  <a:srgbClr val="FF0000"/>
                </a:solidFill>
                <a:latin typeface="黑体" panose="02010609060101010101" pitchFamily="49" charset="-122"/>
                <a:ea typeface="黑体" panose="02010609060101010101" pitchFamily="49" charset="-122"/>
              </a:rPr>
              <a:t>1840</a:t>
            </a:r>
            <a:r>
              <a:rPr lang="zh-CN" altLang="en-US" sz="2400" b="1">
                <a:solidFill>
                  <a:srgbClr val="FF0000"/>
                </a:solidFill>
                <a:latin typeface="黑体" panose="02010609060101010101" pitchFamily="49" charset="-122"/>
                <a:ea typeface="黑体" panose="02010609060101010101" pitchFamily="49" charset="-122"/>
              </a:rPr>
              <a:t>年至</a:t>
            </a:r>
            <a:r>
              <a:rPr lang="en-US" altLang="zh-CN" sz="2400" b="1">
                <a:solidFill>
                  <a:srgbClr val="FF0000"/>
                </a:solidFill>
                <a:latin typeface="黑体" panose="02010609060101010101" pitchFamily="49" charset="-122"/>
                <a:ea typeface="黑体" panose="02010609060101010101" pitchFamily="49" charset="-122"/>
              </a:rPr>
              <a:t>1860</a:t>
            </a:r>
            <a:r>
              <a:rPr lang="zh-CN" altLang="en-US" sz="2400" b="1" smtClean="0">
                <a:solidFill>
                  <a:srgbClr val="FF0000"/>
                </a:solidFill>
                <a:latin typeface="黑体" panose="02010609060101010101" pitchFamily="49" charset="-122"/>
                <a:ea typeface="黑体" panose="02010609060101010101" pitchFamily="49" charset="-122"/>
              </a:rPr>
              <a:t>年</a:t>
            </a:r>
            <a:r>
              <a:rPr lang="zh-CN" altLang="zh-CN"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道光、咸丰</a:t>
            </a:r>
            <a:r>
              <a:rPr lang="zh-CN" altLang="zh-CN"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zh-CN" sz="2400" b="1" smtClean="0">
                <a:latin typeface="黑体" panose="02010609060101010101" pitchFamily="49" charset="-122"/>
                <a:ea typeface="黑体" panose="02010609060101010101" pitchFamily="49" charset="-122"/>
              </a:rPr>
              <a:t>中国</a:t>
            </a:r>
            <a:r>
              <a:rPr lang="zh-CN" altLang="zh-CN" sz="2400" b="1">
                <a:latin typeface="黑体" panose="02010609060101010101" pitchFamily="49" charset="-122"/>
                <a:ea typeface="黑体" panose="02010609060101010101" pitchFamily="49" charset="-122"/>
              </a:rPr>
              <a:t>开始沦为半殖民地半封建</a:t>
            </a:r>
            <a:r>
              <a:rPr lang="zh-CN" altLang="zh-CN" sz="2400" b="1" smtClean="0">
                <a:latin typeface="黑体" panose="02010609060101010101" pitchFamily="49" charset="-122"/>
                <a:ea typeface="黑体" panose="02010609060101010101" pitchFamily="49" charset="-122"/>
              </a:rPr>
              <a:t>社会</a:t>
            </a:r>
            <a:r>
              <a:rPr lang="zh-CN" altLang="en-US" sz="2400" b="1">
                <a:latin typeface="黑体" panose="02010609060101010101" pitchFamily="49" charset="-122"/>
                <a:ea typeface="黑体" panose="02010609060101010101" pitchFamily="49" charset="-122"/>
              </a:rPr>
              <a:t> </a:t>
            </a:r>
            <a:r>
              <a:rPr lang="zh-CN" altLang="en-US" sz="2400" b="1" smtClean="0">
                <a:latin typeface="黑体" panose="02010609060101010101" pitchFamily="49" charset="-122"/>
                <a:ea typeface="黑体" panose="02010609060101010101" pitchFamily="49" charset="-122"/>
              </a:rPr>
              <a:t>  在</a:t>
            </a:r>
            <a:r>
              <a:rPr lang="zh-CN" altLang="en-US" sz="2400" b="1">
                <a:latin typeface="黑体" panose="02010609060101010101" pitchFamily="49" charset="-122"/>
                <a:ea typeface="黑体" panose="02010609060101010101" pitchFamily="49" charset="-122"/>
              </a:rPr>
              <a:t>外国资本主义的侵略下</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中国传统的</a:t>
            </a:r>
            <a:r>
              <a:rPr lang="zh-CN" altLang="en-US" sz="2400" b="1">
                <a:solidFill>
                  <a:srgbClr val="FF0000"/>
                </a:solidFill>
                <a:latin typeface="黑体" panose="02010609060101010101" pitchFamily="49" charset="-122"/>
                <a:ea typeface="黑体" panose="02010609060101010101" pitchFamily="49" charset="-122"/>
              </a:rPr>
              <a:t>自然经济逐步解体</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新的经济</a:t>
            </a:r>
            <a:r>
              <a:rPr lang="zh-CN" altLang="en-US" sz="2400" b="1" smtClean="0">
                <a:latin typeface="黑体" panose="02010609060101010101" pitchFamily="49" charset="-122"/>
                <a:ea typeface="黑体" panose="02010609060101010101" pitchFamily="49" charset="-122"/>
              </a:rPr>
              <a:t>因素</a:t>
            </a:r>
            <a:r>
              <a:rPr lang="zh-CN" altLang="en-US" sz="2400" b="1">
                <a:latin typeface="黑体" panose="02010609060101010101" pitchFamily="49" charset="-122"/>
                <a:ea typeface="黑体" panose="02010609060101010101" pitchFamily="49" charset="-122"/>
              </a:rPr>
              <a:t>发展</a:t>
            </a:r>
            <a:r>
              <a:rPr lang="zh-CN" altLang="zh-CN" sz="2400" b="1" smtClean="0">
                <a:latin typeface="黑体" panose="02010609060101010101" pitchFamily="49" charset="-122"/>
                <a:ea typeface="黑体" panose="02010609060101010101" pitchFamily="49" charset="-122"/>
              </a:rPr>
              <a:t>。</a:t>
            </a:r>
            <a:endParaRPr lang="zh-CN" altLang="zh-CN" sz="2400" b="1">
              <a:latin typeface="黑体" panose="02010609060101010101" pitchFamily="49" charset="-122"/>
              <a:ea typeface="黑体" panose="02010609060101010101" pitchFamily="49" charset="-122"/>
            </a:endParaRPr>
          </a:p>
          <a:p>
            <a:pPr>
              <a:lnSpc>
                <a:spcPct val="95000"/>
              </a:lnSpc>
            </a:pPr>
            <a:r>
              <a:rPr lang="zh-CN" altLang="en-US" sz="2400" b="1">
                <a:latin typeface="黑体" panose="02010609060101010101" pitchFamily="49" charset="-122"/>
                <a:ea typeface="黑体" panose="02010609060101010101" pitchFamily="49" charset="-122"/>
              </a:rPr>
              <a:t> </a:t>
            </a:r>
            <a:r>
              <a:rPr lang="zh-CN" altLang="en-US" sz="2400" b="1" smtClean="0">
                <a:latin typeface="黑体" panose="02010609060101010101" pitchFamily="49" charset="-122"/>
                <a:ea typeface="黑体" panose="02010609060101010101" pitchFamily="49" charset="-122"/>
              </a:rPr>
              <a:t>中国人民</a:t>
            </a:r>
            <a:r>
              <a:rPr lang="zh-CN" altLang="en-US" sz="2400" b="1">
                <a:latin typeface="黑体" panose="02010609060101010101" pitchFamily="49" charset="-122"/>
                <a:ea typeface="黑体" panose="02010609060101010101" pitchFamily="49" charset="-122"/>
              </a:rPr>
              <a:t>一方面</a:t>
            </a:r>
            <a:r>
              <a:rPr lang="zh-CN" altLang="en-US" sz="2400" b="1" smtClean="0">
                <a:latin typeface="黑体" panose="02010609060101010101" pitchFamily="49" charset="-122"/>
                <a:ea typeface="黑体" panose="02010609060101010101" pitchFamily="49" charset="-122"/>
              </a:rPr>
              <a:t>抵抗侵略</a:t>
            </a:r>
            <a:r>
              <a:rPr lang="zh-CN" altLang="zh-CN" sz="2400" b="1">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维护国家的主权与独立。</a:t>
            </a:r>
            <a:r>
              <a:rPr lang="zh-CN" altLang="en-US" sz="2400" b="1">
                <a:latin typeface="黑体" panose="02010609060101010101" pitchFamily="49" charset="-122"/>
                <a:ea typeface="黑体" panose="02010609060101010101" pitchFamily="49" charset="-122"/>
              </a:rPr>
              <a:t>另</a:t>
            </a:r>
            <a:r>
              <a:rPr lang="zh-CN" altLang="zh-CN" sz="2400" b="1">
                <a:latin typeface="黑体" panose="02010609060101010101" pitchFamily="49" charset="-122"/>
                <a:ea typeface="黑体" panose="02010609060101010101" pitchFamily="49" charset="-122"/>
              </a:rPr>
              <a:t>一</a:t>
            </a:r>
            <a:r>
              <a:rPr lang="zh-CN" altLang="en-US" sz="2400" b="1">
                <a:latin typeface="黑体" panose="02010609060101010101" pitchFamily="49" charset="-122"/>
                <a:ea typeface="黑体" panose="02010609060101010101" pitchFamily="49" charset="-122"/>
              </a:rPr>
              <a:t>方面</a:t>
            </a:r>
            <a:r>
              <a:rPr lang="zh-CN" altLang="zh-CN" sz="2400" b="1">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先进的中国人</a:t>
            </a:r>
            <a:r>
              <a:rPr lang="zh-CN" altLang="en-US" sz="2400" b="1">
                <a:latin typeface="黑体" panose="02010609060101010101" pitchFamily="49" charset="-122"/>
                <a:ea typeface="黑体" panose="02010609060101010101" pitchFamily="49" charset="-122"/>
              </a:rPr>
              <a:t>逐渐认识到中国的落后</a:t>
            </a:r>
            <a:r>
              <a:rPr lang="zh-CN" altLang="zh-CN" sz="2400" b="1">
                <a:latin typeface="黑体" panose="02010609060101010101" pitchFamily="49" charset="-122"/>
                <a:ea typeface="黑体" panose="02010609060101010101" pitchFamily="49" charset="-122"/>
              </a:rPr>
              <a:t>，</a:t>
            </a:r>
            <a:r>
              <a:rPr lang="zh-CN" altLang="en-US" sz="2400" b="1">
                <a:solidFill>
                  <a:srgbClr val="FF0000"/>
                </a:solidFill>
                <a:latin typeface="黑体" panose="02010609060101010101" pitchFamily="49" charset="-122"/>
                <a:ea typeface="黑体" panose="02010609060101010101" pitchFamily="49" charset="-122"/>
              </a:rPr>
              <a:t>开始主张学习西方</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开启了民智。</a:t>
            </a:r>
            <a:r>
              <a:rPr lang="zh-CN" altLang="en-US" sz="2400" b="1" smtClean="0">
                <a:latin typeface="黑体" panose="02010609060101010101" pitchFamily="49" charset="-122"/>
                <a:ea typeface="黑体" panose="02010609060101010101" pitchFamily="49" charset="-122"/>
              </a:rPr>
              <a:t>但</a:t>
            </a:r>
            <a:r>
              <a:rPr lang="zh-CN" altLang="en-US" sz="2400" b="1">
                <a:latin typeface="黑体" panose="02010609060101010101" pitchFamily="49" charset="-122"/>
                <a:ea typeface="黑体" panose="02010609060101010101" pitchFamily="49" charset="-122"/>
              </a:rPr>
              <a:t>由于传统自然经济根深蒂固</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专制主义势力仍然强大</a:t>
            </a:r>
            <a:r>
              <a:rPr lang="zh-CN" altLang="zh-CN" sz="2400" b="1">
                <a:latin typeface="黑体" panose="02010609060101010101" pitchFamily="49" charset="-122"/>
                <a:ea typeface="黑体" panose="02010609060101010101" pitchFamily="49" charset="-122"/>
              </a:rPr>
              <a:t>，</a:t>
            </a:r>
            <a:r>
              <a:rPr lang="zh-CN" altLang="en-US" sz="2400" b="1" smtClean="0">
                <a:latin typeface="黑体" panose="02010609060101010101" pitchFamily="49" charset="-122"/>
                <a:ea typeface="黑体" panose="02010609060101010101" pitchFamily="49" charset="-122"/>
              </a:rPr>
              <a:t>广大</a:t>
            </a:r>
            <a:r>
              <a:rPr lang="zh-CN" altLang="en-US" sz="2400" b="1">
                <a:latin typeface="黑体" panose="02010609060101010101" pitchFamily="49" charset="-122"/>
                <a:ea typeface="黑体" panose="02010609060101010101" pitchFamily="49" charset="-122"/>
              </a:rPr>
              <a:t>国人</a:t>
            </a:r>
            <a:r>
              <a:rPr lang="zh-CN" altLang="en-US" sz="2400" b="1" smtClean="0">
                <a:latin typeface="黑体" panose="02010609060101010101" pitchFamily="49" charset="-122"/>
                <a:ea typeface="黑体" panose="02010609060101010101" pitchFamily="49" charset="-122"/>
              </a:rPr>
              <a:t>主体思想</a:t>
            </a:r>
            <a:r>
              <a:rPr lang="zh-CN" altLang="en-US" sz="2400" b="1">
                <a:latin typeface="黑体" panose="02010609060101010101" pitchFamily="49" charset="-122"/>
                <a:ea typeface="黑体" panose="02010609060101010101" pitchFamily="49" charset="-122"/>
              </a:rPr>
              <a:t>仍然僵化</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加上外国势力的阻挠</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这一时期</a:t>
            </a:r>
            <a:r>
              <a:rPr lang="zh-CN" altLang="zh-CN" sz="2400" b="1">
                <a:latin typeface="黑体" panose="02010609060101010101" pitchFamily="49" charset="-122"/>
                <a:ea typeface="黑体" panose="02010609060101010101" pitchFamily="49" charset="-122"/>
              </a:rPr>
              <a:t>，</a:t>
            </a:r>
            <a:r>
              <a:rPr lang="zh-CN" altLang="en-US" sz="2400" b="1">
                <a:latin typeface="黑体" panose="02010609060101010101" pitchFamily="49" charset="-122"/>
                <a:ea typeface="黑体" panose="02010609060101010101" pitchFamily="49" charset="-122"/>
              </a:rPr>
              <a:t>中国社会仅仅出现了一些有利于近代化的因素，</a:t>
            </a:r>
            <a:r>
              <a:rPr lang="zh-CN" altLang="en-US" sz="2400" b="1">
                <a:solidFill>
                  <a:srgbClr val="FF0000"/>
                </a:solidFill>
                <a:latin typeface="黑体" panose="02010609060101010101" pitchFamily="49" charset="-122"/>
                <a:ea typeface="黑体" panose="02010609060101010101" pitchFamily="49" charset="-122"/>
              </a:rPr>
              <a:t>近代化的历程</a:t>
            </a:r>
            <a:r>
              <a:rPr lang="zh-CN" altLang="en-US" sz="2400" b="1" smtClean="0">
                <a:solidFill>
                  <a:srgbClr val="FF0000"/>
                </a:solidFill>
                <a:latin typeface="黑体" panose="02010609060101010101" pitchFamily="49" charset="-122"/>
                <a:ea typeface="黑体" panose="02010609060101010101" pitchFamily="49" charset="-122"/>
              </a:rPr>
              <a:t>并</a:t>
            </a:r>
            <a:r>
              <a:rPr lang="zh-CN" altLang="en-US" sz="2400" b="1">
                <a:solidFill>
                  <a:srgbClr val="FF0000"/>
                </a:solidFill>
                <a:latin typeface="黑体" panose="02010609060101010101" pitchFamily="49" charset="-122"/>
                <a:ea typeface="黑体" panose="02010609060101010101" pitchFamily="49" charset="-122"/>
              </a:rPr>
              <a:t>未</a:t>
            </a:r>
            <a:r>
              <a:rPr lang="zh-CN" altLang="en-US" sz="2400" b="1" smtClean="0">
                <a:solidFill>
                  <a:srgbClr val="FF0000"/>
                </a:solidFill>
                <a:latin typeface="黑体" panose="02010609060101010101" pitchFamily="49" charset="-122"/>
                <a:ea typeface="黑体" panose="02010609060101010101" pitchFamily="49" charset="-122"/>
              </a:rPr>
              <a:t>真正</a:t>
            </a:r>
            <a:r>
              <a:rPr lang="zh-CN" altLang="en-US" sz="2400" b="1">
                <a:solidFill>
                  <a:srgbClr val="FF0000"/>
                </a:solidFill>
                <a:latin typeface="黑体" panose="02010609060101010101" pitchFamily="49" charset="-122"/>
                <a:ea typeface="黑体" panose="02010609060101010101" pitchFamily="49" charset="-122"/>
              </a:rPr>
              <a:t>开始。</a:t>
            </a:r>
          </a:p>
          <a:p>
            <a:pPr>
              <a:lnSpc>
                <a:spcPct val="95000"/>
              </a:lnSpc>
            </a:pPr>
            <a:r>
              <a:rPr lang="zh-CN" altLang="zh-CN" sz="2400" b="1" smtClean="0">
                <a:solidFill>
                  <a:srgbClr val="0070C0"/>
                </a:solidFill>
                <a:latin typeface="黑体" panose="02010609060101010101" pitchFamily="49" charset="-122"/>
                <a:ea typeface="黑体" panose="02010609060101010101" pitchFamily="49" charset="-122"/>
                <a:sym typeface="微软雅黑" panose="020B0503020204020204" pitchFamily="34" charset="-122"/>
              </a:rPr>
              <a:t>阶段</a:t>
            </a:r>
            <a:r>
              <a:rPr lang="en-US" altLang="zh-CN" sz="2400" b="1" smtClean="0">
                <a:solidFill>
                  <a:srgbClr val="0070C0"/>
                </a:solidFill>
                <a:latin typeface="黑体" panose="02010609060101010101" pitchFamily="49" charset="-122"/>
                <a:ea typeface="黑体" panose="02010609060101010101" pitchFamily="49" charset="-122"/>
                <a:sym typeface="微软雅黑" panose="020B0503020204020204" pitchFamily="34" charset="-122"/>
              </a:rPr>
              <a:t>2</a:t>
            </a:r>
            <a:r>
              <a:rPr lang="zh-CN" altLang="zh-CN" sz="2400" b="1">
                <a:solidFill>
                  <a:srgbClr val="0070C0"/>
                </a:solidFill>
                <a:latin typeface="黑体" panose="02010609060101010101" pitchFamily="49" charset="-122"/>
                <a:ea typeface="黑体" panose="02010609060101010101" pitchFamily="49" charset="-122"/>
                <a:sym typeface="微软雅黑" panose="020B0503020204020204" pitchFamily="34" charset="-122"/>
              </a:rPr>
              <a:t>：</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1</a:t>
            </a:r>
            <a:r>
              <a:rPr lang="en-US"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86</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0－</a:t>
            </a:r>
            <a:r>
              <a:rPr lang="en-US"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1894</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年初（同治、光绪</a:t>
            </a:r>
            <a:r>
              <a:rPr lang="zh-CN" altLang="zh-CN"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zh-CN" sz="2400" b="1" smtClean="0">
                <a:latin typeface="黑体" panose="02010609060101010101" pitchFamily="49" charset="-122"/>
                <a:ea typeface="黑体" panose="02010609060101010101" pitchFamily="49" charset="-122"/>
                <a:sym typeface="微软雅黑" panose="020B0503020204020204" pitchFamily="34" charset="-122"/>
              </a:rPr>
              <a:t>，中国</a:t>
            </a:r>
            <a:r>
              <a:rPr lang="zh-CN" altLang="zh-CN" sz="2400" b="1">
                <a:latin typeface="黑体" panose="02010609060101010101" pitchFamily="49" charset="-122"/>
                <a:ea typeface="黑体" panose="02010609060101010101" pitchFamily="49" charset="-122"/>
                <a:sym typeface="微软雅黑" panose="020B0503020204020204" pitchFamily="34" charset="-122"/>
              </a:rPr>
              <a:t>社会发生剧烈转折</a:t>
            </a:r>
            <a:endParaRPr lang="zh-CN" altLang="en-US" sz="2400" b="1" noProof="1">
              <a:latin typeface="黑体" panose="02010609060101010101" pitchFamily="49" charset="-122"/>
              <a:ea typeface="黑体" panose="02010609060101010101" pitchFamily="49" charset="-122"/>
              <a:sym typeface="微软雅黑" panose="020B0503020204020204" pitchFamily="34" charset="-122"/>
            </a:endParaRPr>
          </a:p>
          <a:p>
            <a:pPr>
              <a:lnSpc>
                <a:spcPct val="95000"/>
              </a:lnSpc>
            </a:pPr>
            <a:r>
              <a:rPr lang="zh-CN" altLang="zh-CN" sz="2400" b="1">
                <a:latin typeface="黑体" panose="02010609060101010101" pitchFamily="49" charset="-122"/>
                <a:ea typeface="黑体" panose="02010609060101010101" pitchFamily="49" charset="-122"/>
                <a:sym typeface="微软雅黑" panose="020B0503020204020204" pitchFamily="34" charset="-122"/>
              </a:rPr>
              <a:t>两条线索：列强侵华；地主探索、 农民阶级抗争</a:t>
            </a:r>
            <a:endParaRPr lang="zh-CN" altLang="zh-CN" sz="2400" b="1" noProof="1">
              <a:latin typeface="黑体" panose="02010609060101010101" pitchFamily="49" charset="-122"/>
              <a:ea typeface="黑体" panose="02010609060101010101" pitchFamily="49" charset="-122"/>
              <a:sym typeface="微软雅黑" panose="020B0503020204020204" pitchFamily="34" charset="-122"/>
            </a:endParaRPr>
          </a:p>
          <a:p>
            <a:pPr>
              <a:lnSpc>
                <a:spcPct val="95000"/>
              </a:lnSpc>
            </a:pPr>
            <a:r>
              <a:rPr lang="zh-CN"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（1）政治：</a:t>
            </a:r>
            <a:r>
              <a:rPr lang="zh-CN" altLang="zh-CN" sz="2400" b="1">
                <a:latin typeface="黑体" panose="02010609060101010101" pitchFamily="49" charset="-122"/>
                <a:ea typeface="黑体" panose="02010609060101010101" pitchFamily="49" charset="-122"/>
                <a:sym typeface="微软雅黑" panose="020B0503020204020204" pitchFamily="34" charset="-122"/>
              </a:rPr>
              <a:t>太平天国</a:t>
            </a:r>
            <a:r>
              <a:rPr lang="zh-CN" altLang="zh-CN" sz="2400" b="1" smtClean="0">
                <a:latin typeface="黑体" panose="02010609060101010101" pitchFamily="49" charset="-122"/>
                <a:ea typeface="黑体" panose="02010609060101010101" pitchFamily="49" charset="-122"/>
                <a:sym typeface="微软雅黑" panose="020B0503020204020204" pitchFamily="34" charset="-122"/>
              </a:rPr>
              <a:t>运动</a:t>
            </a:r>
            <a:r>
              <a:rPr lang="zh-CN" altLang="en-US" sz="2400" b="1" smtClean="0">
                <a:latin typeface="黑体" panose="02010609060101010101" pitchFamily="49" charset="-122"/>
                <a:ea typeface="黑体" panose="02010609060101010101" pitchFamily="49" charset="-122"/>
                <a:sym typeface="微软雅黑" panose="020B0503020204020204" pitchFamily="34" charset="-122"/>
              </a:rPr>
              <a:t>反帝反封建</a:t>
            </a:r>
            <a:r>
              <a:rPr lang="zh-CN" altLang="zh-CN" sz="2400" b="1" smtClean="0">
                <a:latin typeface="黑体" panose="02010609060101010101" pitchFamily="49" charset="-122"/>
                <a:ea typeface="黑体" panose="02010609060101010101" pitchFamily="49" charset="-122"/>
                <a:sym typeface="微软雅黑" panose="020B0503020204020204" pitchFamily="34" charset="-122"/>
              </a:rPr>
              <a:t>，</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清朝中央集权</a:t>
            </a:r>
            <a:r>
              <a:rPr lang="zh-CN" altLang="zh-CN" sz="2400" b="1" smtClean="0">
                <a:solidFill>
                  <a:srgbClr val="FF0000"/>
                </a:solidFill>
                <a:latin typeface="黑体" panose="02010609060101010101" pitchFamily="49" charset="-122"/>
                <a:ea typeface="黑体" panose="02010609060101010101" pitchFamily="49" charset="-122"/>
                <a:sym typeface="微软雅黑" panose="020B0503020204020204" pitchFamily="34" charset="-122"/>
              </a:rPr>
              <a:t>减弱</a:t>
            </a:r>
            <a:endParaRPr lang="zh-CN" altLang="zh-CN" sz="2400" b="1" noProof="1">
              <a:solidFill>
                <a:srgbClr val="FF0000"/>
              </a:solidFill>
              <a:latin typeface="黑体" panose="02010609060101010101" pitchFamily="49" charset="-122"/>
              <a:ea typeface="黑体" panose="02010609060101010101" pitchFamily="49" charset="-122"/>
              <a:sym typeface="微软雅黑" panose="020B0503020204020204" pitchFamily="34" charset="-122"/>
            </a:endParaRPr>
          </a:p>
          <a:p>
            <a:pPr>
              <a:lnSpc>
                <a:spcPct val="95000"/>
              </a:lnSpc>
            </a:pPr>
            <a:r>
              <a:rPr lang="zh-CN"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（2）经济：</a:t>
            </a:r>
            <a:r>
              <a:rPr lang="zh-CN" altLang="zh-CN" sz="2400" b="1">
                <a:latin typeface="黑体" panose="02010609060101010101" pitchFamily="49" charset="-122"/>
                <a:ea typeface="黑体" panose="02010609060101010101" pitchFamily="49" charset="-122"/>
                <a:sym typeface="微软雅黑" panose="020B0503020204020204" pitchFamily="34" charset="-122"/>
              </a:rPr>
              <a:t>自然经济进一步解体，</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洋务经济、民族资本主义经济产生，</a:t>
            </a:r>
            <a:r>
              <a:rPr lang="zh-CN" altLang="zh-CN" sz="2400" b="1">
                <a:latin typeface="黑体" panose="02010609060101010101" pitchFamily="49" charset="-122"/>
                <a:ea typeface="黑体" panose="02010609060101010101" pitchFamily="49" charset="-122"/>
                <a:sym typeface="微软雅黑" panose="020B0503020204020204" pitchFamily="34" charset="-122"/>
              </a:rPr>
              <a:t>新的阶级力量产生。</a:t>
            </a:r>
            <a:endParaRPr lang="zh-CN" altLang="zh-CN" sz="2400" b="1" noProof="1">
              <a:latin typeface="黑体" panose="02010609060101010101" pitchFamily="49" charset="-122"/>
              <a:ea typeface="黑体" panose="02010609060101010101" pitchFamily="49" charset="-122"/>
              <a:sym typeface="微软雅黑" panose="020B0503020204020204" pitchFamily="34" charset="-122"/>
            </a:endParaRPr>
          </a:p>
          <a:p>
            <a:pPr>
              <a:lnSpc>
                <a:spcPct val="95000"/>
              </a:lnSpc>
            </a:pPr>
            <a:r>
              <a:rPr lang="zh-CN" altLang="zh-CN" sz="2400" b="1">
                <a:solidFill>
                  <a:srgbClr val="0000FF"/>
                </a:solidFill>
                <a:latin typeface="黑体" panose="02010609060101010101" pitchFamily="49" charset="-122"/>
                <a:ea typeface="黑体" panose="02010609060101010101" pitchFamily="49" charset="-122"/>
                <a:sym typeface="微软雅黑" panose="020B0503020204020204" pitchFamily="34" charset="-122"/>
              </a:rPr>
              <a:t>（3）思想：</a:t>
            </a:r>
            <a:r>
              <a:rPr lang="zh-CN" altLang="zh-CN" sz="2400" b="1">
                <a:solidFill>
                  <a:srgbClr val="FF0000"/>
                </a:solidFill>
                <a:latin typeface="黑体" panose="02010609060101010101" pitchFamily="49" charset="-122"/>
                <a:ea typeface="黑体" panose="02010609060101010101" pitchFamily="49" charset="-122"/>
                <a:sym typeface="微软雅黑" panose="020B0503020204020204" pitchFamily="34" charset="-122"/>
              </a:rPr>
              <a:t>中体西用，早期维新思想</a:t>
            </a:r>
            <a:r>
              <a:rPr lang="zh-CN" altLang="zh-CN" sz="2400" b="1">
                <a:latin typeface="黑体" panose="02010609060101010101" pitchFamily="49" charset="-122"/>
                <a:ea typeface="黑体" panose="02010609060101010101" pitchFamily="49" charset="-122"/>
                <a:sym typeface="微软雅黑" panose="020B0503020204020204" pitchFamily="34" charset="-122"/>
              </a:rPr>
              <a:t>产生。</a:t>
            </a:r>
            <a:endParaRPr lang="zh-CN" altLang="zh-CN" sz="2400" b="1" noProof="1">
              <a:latin typeface="黑体" panose="02010609060101010101" pitchFamily="49" charset="-122"/>
              <a:ea typeface="黑体" panose="02010609060101010101" pitchFamily="49" charset="-122"/>
              <a:sym typeface="微软雅黑" panose="020B0503020204020204" pitchFamily="34" charset="-122"/>
            </a:endParaRPr>
          </a:p>
          <a:p>
            <a:pPr>
              <a:lnSpc>
                <a:spcPct val="95000"/>
              </a:lnSpc>
            </a:pPr>
            <a:r>
              <a:rPr lang="zh-CN" altLang="zh-CN" sz="2400" b="1">
                <a:solidFill>
                  <a:srgbClr val="0000FF"/>
                </a:solidFill>
                <a:latin typeface="黑体" panose="02010609060101010101" pitchFamily="49" charset="-122"/>
                <a:ea typeface="黑体" panose="02010609060101010101" pitchFamily="49" charset="-122"/>
                <a:sym typeface="+mn-ea"/>
              </a:rPr>
              <a:t> (4) 生活: </a:t>
            </a:r>
            <a:r>
              <a:rPr lang="zh-CN" altLang="en-US" sz="2400" b="1">
                <a:latin typeface="Times New Roman" panose="02020603050405020304" pitchFamily="18" charset="0"/>
                <a:sym typeface="+mn-ea"/>
              </a:rPr>
              <a:t>随着中西交往的增多</a:t>
            </a:r>
            <a:r>
              <a:rPr lang="en-US" altLang="zh-CN" sz="2400" b="1">
                <a:latin typeface="Times New Roman" panose="02020603050405020304" pitchFamily="18" charset="0"/>
                <a:sym typeface="+mn-ea"/>
              </a:rPr>
              <a:t>,</a:t>
            </a:r>
            <a:r>
              <a:rPr lang="zh-CN" altLang="en-US" sz="2400" b="1">
                <a:solidFill>
                  <a:srgbClr val="FF0000"/>
                </a:solidFill>
                <a:latin typeface="黑体" panose="02010609060101010101" pitchFamily="49" charset="-122"/>
                <a:ea typeface="黑体" panose="02010609060101010101" pitchFamily="49" charset="-122"/>
                <a:sym typeface="+mn-ea"/>
              </a:rPr>
              <a:t>西方生活方式传入中国</a:t>
            </a:r>
            <a:r>
              <a:rPr lang="en-US" altLang="zh-CN" sz="2400" b="1">
                <a:solidFill>
                  <a:srgbClr val="FF0000"/>
                </a:solidFill>
                <a:latin typeface="黑体" panose="02010609060101010101" pitchFamily="49" charset="-122"/>
                <a:ea typeface="黑体" panose="02010609060101010101" pitchFamily="49" charset="-122"/>
                <a:sym typeface="+mn-ea"/>
              </a:rPr>
              <a:t>,</a:t>
            </a:r>
            <a:r>
              <a:rPr lang="zh-CN" altLang="en-US" sz="2400" b="1">
                <a:latin typeface="Times New Roman" panose="02020603050405020304" pitchFamily="18" charset="0"/>
                <a:sym typeface="+mn-ea"/>
              </a:rPr>
              <a:t>中国民众的生活习俗受到巨大冲击</a:t>
            </a:r>
            <a:r>
              <a:rPr lang="en-US" altLang="zh-CN" sz="2400" b="1">
                <a:latin typeface="Times New Roman" panose="02020603050405020304" pitchFamily="18" charset="0"/>
                <a:sym typeface="+mn-ea"/>
              </a:rPr>
              <a:t>,</a:t>
            </a:r>
            <a:r>
              <a:rPr lang="zh-CN" altLang="en-US" sz="2400" b="1">
                <a:latin typeface="Times New Roman" panose="02020603050405020304" pitchFamily="18" charset="0"/>
                <a:sym typeface="+mn-ea"/>
              </a:rPr>
              <a:t>开始发生变化。</a:t>
            </a:r>
            <a:endParaRPr lang="zh-CN" altLang="en-US" sz="24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p:nvPr/>
        </p:nvSpPr>
        <p:spPr>
          <a:xfrm>
            <a:off x="-34528" y="404664"/>
            <a:ext cx="9144000" cy="674031"/>
          </a:xfrm>
          <a:prstGeom prst="rect">
            <a:avLst/>
          </a:prstGeom>
          <a:noFill/>
          <a:ln w="9525">
            <a:noFill/>
          </a:ln>
        </p:spPr>
        <p:txBody>
          <a:bodyPr>
            <a:spAutoFit/>
          </a:bodyPr>
          <a:lstStyle/>
          <a:p>
            <a:pPr>
              <a:lnSpc>
                <a:spcPct val="105000"/>
              </a:lnSpc>
            </a:pPr>
            <a:r>
              <a:rPr lang="zh-CN" altLang="en-US" sz="3600" b="1" noProof="1">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一</a:t>
            </a:r>
            <a:r>
              <a:rPr lang="zh-CN" altLang="en-US"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a:t>
            </a:r>
            <a:r>
              <a:rPr lang="en-US" altLang="zh-CN"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1840—1860</a:t>
            </a:r>
            <a:r>
              <a:rPr lang="zh-CN" altLang="en-US" sz="3600" b="1" noProof="1" smtClean="0">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的</a:t>
            </a:r>
            <a:r>
              <a:rPr lang="zh-CN" altLang="en-US" sz="3600" b="1" noProof="1">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政治（</a:t>
            </a:r>
            <a:r>
              <a:rPr lang="zh-CN" altLang="en-US" sz="2800" b="1" noProof="1">
                <a:solidFill>
                  <a:srgbClr val="0000FF"/>
                </a:solidFill>
                <a:effectLst>
                  <a:outerShdw blurRad="38100" dist="38100" dir="2700000">
                    <a:srgbClr val="000000"/>
                  </a:outerShdw>
                </a:effectLst>
                <a:latin typeface="黑体" panose="02010609060101010101" pitchFamily="49" charset="-122"/>
                <a:ea typeface="黑体" panose="02010609060101010101" pitchFamily="49" charset="-122"/>
                <a:sym typeface="微软雅黑" panose="020B0503020204020204" pitchFamily="34" charset="-122"/>
              </a:rPr>
              <a:t>内忧外患与救亡图存</a:t>
            </a:r>
            <a:r>
              <a:rPr lang="zh-CN" altLang="en-US" sz="3600" b="1" noProof="1">
                <a:effectLst>
                  <a:outerShdw blurRad="38100" dist="38100" dir="2700000">
                    <a:srgbClr val="FFFFFF"/>
                  </a:outerShdw>
                </a:effectLst>
                <a:latin typeface="黑体" panose="02010609060101010101" pitchFamily="49" charset="-122"/>
                <a:ea typeface="黑体" panose="02010609060101010101" pitchFamily="49" charset="-122"/>
                <a:sym typeface="微软雅黑" panose="020B0503020204020204" pitchFamily="34" charset="-122"/>
              </a:rPr>
              <a:t>）</a:t>
            </a:r>
            <a:r>
              <a:rPr lang="zh-CN" altLang="en-US" sz="3600" b="1" noProof="1">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sym typeface="微软雅黑" panose="020B0503020204020204" pitchFamily="34" charset="-122"/>
              </a:rPr>
              <a:t> </a:t>
            </a:r>
          </a:p>
        </p:txBody>
      </p:sp>
      <p:sp>
        <p:nvSpPr>
          <p:cNvPr id="3" name="Text Box 6"/>
          <p:cNvSpPr txBox="1">
            <a:spLocks noChangeArrowheads="1"/>
          </p:cNvSpPr>
          <p:nvPr/>
        </p:nvSpPr>
        <p:spPr bwMode="auto">
          <a:xfrm>
            <a:off x="0" y="1654175"/>
            <a:ext cx="9144000" cy="3969385"/>
          </a:xfrm>
          <a:prstGeom prst="rect">
            <a:avLst/>
          </a:prstGeom>
          <a:noFill/>
          <a:ln w="28575">
            <a:solidFill>
              <a:srgbClr val="FF99FF"/>
            </a:solidFill>
            <a:prstDash val="lgDashDot"/>
            <a:miter lim="800000"/>
          </a:ln>
          <a:extLst>
            <a:ext uri="{909E8E84-426E-40DD-AFC4-6F175D3DCCD1}">
              <a14:hiddenFill xmlns="" xmlns:a14="http://schemas.microsoft.com/office/drawing/2010/main">
                <a:solidFill>
                  <a:srgbClr val="FFFFFF"/>
                </a:solidFill>
              </a14:hiddenFill>
            </a:ext>
          </a:extLst>
        </p:spPr>
        <p:txBody>
          <a:bodyPr>
            <a:spAutoFit/>
          </a:bodyPr>
          <a:lstStyle/>
          <a:p>
            <a:r>
              <a:rPr lang="zh-CN" altLang="en-US" sz="2800" b="1">
                <a:solidFill>
                  <a:srgbClr val="CC0000"/>
                </a:solidFill>
                <a:latin typeface="Arial" panose="020B0604020202020204" pitchFamily="34" charset="0"/>
                <a:ea typeface="黑体" panose="02010609060101010101" pitchFamily="49" charset="-122"/>
              </a:rPr>
              <a:t>（一）侵华史：</a:t>
            </a:r>
          </a:p>
          <a:p>
            <a:r>
              <a:rPr lang="en-US" altLang="zh-CN" sz="2800">
                <a:latin typeface="Arial" panose="020B0604020202020204" pitchFamily="34" charset="0"/>
                <a:ea typeface="黑体" panose="02010609060101010101" pitchFamily="49" charset="-122"/>
              </a:rPr>
              <a:t>1</a:t>
            </a:r>
            <a:r>
              <a:rPr lang="zh-CN" altLang="en-US" sz="2800">
                <a:latin typeface="Arial" panose="020B0604020202020204" pitchFamily="34" charset="0"/>
                <a:ea typeface="黑体" panose="02010609060101010101" pitchFamily="49" charset="-122"/>
              </a:rPr>
              <a:t>、鸦片战争（</a:t>
            </a:r>
            <a:r>
              <a:rPr lang="en-US" altLang="zh-CN" sz="2800">
                <a:latin typeface="Arial" panose="020B0604020202020204" pitchFamily="34" charset="0"/>
                <a:ea typeface="黑体" panose="02010609060101010101" pitchFamily="49" charset="-122"/>
              </a:rPr>
              <a:t>1840</a:t>
            </a:r>
            <a:r>
              <a:rPr lang="zh-CN" altLang="en-US" sz="2800">
                <a:latin typeface="Arial" panose="020B0604020202020204" pitchFamily="34" charset="0"/>
                <a:ea typeface="黑体" panose="02010609060101010101" pitchFamily="49" charset="-122"/>
              </a:rPr>
              <a:t>－</a:t>
            </a:r>
            <a:r>
              <a:rPr lang="en-US" altLang="zh-CN" sz="2800">
                <a:latin typeface="Arial" panose="020B0604020202020204" pitchFamily="34" charset="0"/>
                <a:ea typeface="黑体" panose="02010609060101010101" pitchFamily="49" charset="-122"/>
              </a:rPr>
              <a:t>1842</a:t>
            </a:r>
            <a:r>
              <a:rPr lang="zh-CN" altLang="en-US" sz="2800">
                <a:latin typeface="Arial" panose="020B0604020202020204" pitchFamily="34" charset="0"/>
                <a:ea typeface="黑体" panose="02010609060101010101" pitchFamily="49" charset="-122"/>
              </a:rPr>
              <a:t>）</a:t>
            </a:r>
          </a:p>
          <a:p>
            <a:r>
              <a:rPr lang="en-US" altLang="zh-CN" sz="2800">
                <a:latin typeface="Arial" panose="020B0604020202020204" pitchFamily="34" charset="0"/>
                <a:ea typeface="黑体" panose="02010609060101010101" pitchFamily="49" charset="-122"/>
              </a:rPr>
              <a:t>2</a:t>
            </a:r>
            <a:r>
              <a:rPr lang="zh-CN" altLang="en-US" sz="2800">
                <a:latin typeface="Arial" panose="020B0604020202020204" pitchFamily="34" charset="0"/>
                <a:ea typeface="黑体" panose="02010609060101010101" pitchFamily="49" charset="-122"/>
              </a:rPr>
              <a:t>、第二次鸦片战争（</a:t>
            </a:r>
            <a:r>
              <a:rPr lang="en-US" altLang="zh-CN" sz="2800">
                <a:latin typeface="Arial" panose="020B0604020202020204" pitchFamily="34" charset="0"/>
                <a:ea typeface="黑体" panose="02010609060101010101" pitchFamily="49" charset="-122"/>
              </a:rPr>
              <a:t>1856</a:t>
            </a:r>
            <a:r>
              <a:rPr lang="zh-CN" altLang="en-US" sz="2800">
                <a:latin typeface="Arial" panose="020B0604020202020204" pitchFamily="34" charset="0"/>
                <a:ea typeface="黑体" panose="02010609060101010101" pitchFamily="49" charset="-122"/>
              </a:rPr>
              <a:t>－</a:t>
            </a:r>
            <a:r>
              <a:rPr lang="en-US" altLang="zh-CN" sz="2800">
                <a:latin typeface="Arial" panose="020B0604020202020204" pitchFamily="34" charset="0"/>
                <a:ea typeface="黑体" panose="02010609060101010101" pitchFamily="49" charset="-122"/>
              </a:rPr>
              <a:t>1860</a:t>
            </a:r>
            <a:r>
              <a:rPr lang="zh-CN" altLang="en-US" sz="2800">
                <a:latin typeface="Arial" panose="020B0604020202020204" pitchFamily="34" charset="0"/>
                <a:ea typeface="黑体" panose="02010609060101010101" pitchFamily="49" charset="-122"/>
              </a:rPr>
              <a:t>）</a:t>
            </a:r>
            <a:endParaRPr lang="en-US" altLang="zh-CN" sz="2800">
              <a:latin typeface="Arial" panose="020B0604020202020204" pitchFamily="34" charset="0"/>
              <a:ea typeface="黑体" panose="02010609060101010101" pitchFamily="49" charset="-122"/>
            </a:endParaRPr>
          </a:p>
          <a:p>
            <a:endParaRPr lang="zh-CN" altLang="en-US" sz="2800">
              <a:latin typeface="Arial" panose="020B0604020202020204" pitchFamily="34" charset="0"/>
              <a:ea typeface="黑体" panose="02010609060101010101" pitchFamily="49" charset="-122"/>
            </a:endParaRPr>
          </a:p>
          <a:p>
            <a:r>
              <a:rPr lang="zh-CN" altLang="zh-CN"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rPr>
              <a:t>（二）</a:t>
            </a:r>
            <a:r>
              <a:rPr lang="zh-CN" altLang="en-US"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rPr>
              <a:t>抗</a:t>
            </a:r>
            <a:r>
              <a:rPr lang="zh-CN" altLang="zh-CN"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rPr>
              <a:t>争</a:t>
            </a:r>
            <a:r>
              <a:rPr lang="zh-CN" altLang="en-US"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rPr>
              <a:t>史</a:t>
            </a:r>
            <a:r>
              <a:rPr lang="zh-CN" altLang="zh-CN"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rPr>
              <a:t>：</a:t>
            </a:r>
            <a:endParaRPr lang="zh-CN" altLang="en-US" sz="2800" b="1">
              <a:solidFill>
                <a:srgbClr val="CC0000"/>
              </a:solidFill>
              <a:latin typeface="Times New Roman" panose="02020603050405020304" pitchFamily="18" charset="0"/>
              <a:ea typeface="黑体" panose="02010609060101010101" pitchFamily="49" charset="-122"/>
              <a:sym typeface="微软雅黑" panose="020B0503020204020204" pitchFamily="34" charset="-122"/>
            </a:endParaRPr>
          </a:p>
          <a:p>
            <a:r>
              <a:rPr lang="zh-CN" altLang="en-US" sz="2800" b="1">
                <a:solidFill>
                  <a:srgbClr val="0000FF"/>
                </a:solidFill>
                <a:latin typeface="Times New Roman" panose="02020603050405020304" pitchFamily="18" charset="0"/>
                <a:ea typeface="黑体" panose="02010609060101010101" pitchFamily="49" charset="-122"/>
                <a:sym typeface="微软雅黑" panose="020B0503020204020204" pitchFamily="34" charset="-122"/>
              </a:rPr>
              <a:t>地主阶级：</a:t>
            </a:r>
            <a:r>
              <a:rPr lang="zh-CN" altLang="en-US" sz="2800">
                <a:latin typeface="Times New Roman" panose="02020603050405020304" pitchFamily="18" charset="0"/>
                <a:ea typeface="黑体" panose="02010609060101010101" pitchFamily="49" charset="-122"/>
                <a:sym typeface="微软雅黑" panose="020B0503020204020204" pitchFamily="34" charset="-122"/>
              </a:rPr>
              <a:t>抵抗派和洋务派</a:t>
            </a:r>
          </a:p>
          <a:p>
            <a:r>
              <a:rPr lang="zh-CN" altLang="en-US" sz="2800" b="1">
                <a:solidFill>
                  <a:srgbClr val="0000FF"/>
                </a:solidFill>
                <a:latin typeface="Times New Roman" panose="02020603050405020304" pitchFamily="18" charset="0"/>
                <a:ea typeface="黑体" panose="02010609060101010101" pitchFamily="49" charset="-122"/>
                <a:sym typeface="微软雅黑" panose="020B0503020204020204" pitchFamily="34" charset="-122"/>
              </a:rPr>
              <a:t>农民阶级：</a:t>
            </a:r>
            <a:r>
              <a:rPr lang="en-US" altLang="zh-CN" sz="2800">
                <a:latin typeface="Times New Roman" panose="02020603050405020304" pitchFamily="18" charset="0"/>
                <a:ea typeface="黑体" panose="02010609060101010101" pitchFamily="49" charset="-122"/>
                <a:sym typeface="微软雅黑" panose="020B0503020204020204" pitchFamily="34" charset="-122"/>
              </a:rPr>
              <a:t>1</a:t>
            </a:r>
            <a:r>
              <a:rPr lang="zh-CN" altLang="en-US" sz="2800">
                <a:latin typeface="Times New Roman" panose="02020603050405020304" pitchFamily="18" charset="0"/>
                <a:ea typeface="微软雅黑" panose="020B0503020204020204" pitchFamily="34" charset="-122"/>
                <a:sym typeface="微软雅黑" panose="020B0503020204020204" pitchFamily="34" charset="-122"/>
              </a:rPr>
              <a:t>、</a:t>
            </a:r>
            <a:r>
              <a:rPr lang="zh-CN" altLang="zh-CN" sz="2800">
                <a:latin typeface="Times New Roman" panose="02020603050405020304" pitchFamily="18" charset="0"/>
                <a:ea typeface="黑体" panose="02010609060101010101" pitchFamily="49" charset="-122"/>
                <a:sym typeface="微软雅黑" panose="020B0503020204020204" pitchFamily="34" charset="-122"/>
              </a:rPr>
              <a:t>三元里人民抗英</a:t>
            </a:r>
            <a:r>
              <a:rPr lang="en-US" altLang="zh-CN" sz="2800">
                <a:latin typeface="Times New Roman" panose="02020603050405020304" pitchFamily="18" charset="0"/>
                <a:ea typeface="黑体" panose="02010609060101010101" pitchFamily="49" charset="-122"/>
                <a:sym typeface="微软雅黑" panose="020B0503020204020204" pitchFamily="34" charset="-122"/>
              </a:rPr>
              <a:t>1841</a:t>
            </a:r>
            <a:endParaRPr lang="zh-CN" altLang="zh-CN" sz="2800">
              <a:latin typeface="宋体" panose="02010600030101010101" pitchFamily="2" charset="-122"/>
              <a:ea typeface="微软雅黑" panose="020B0503020204020204" pitchFamily="34" charset="-122"/>
            </a:endParaRPr>
          </a:p>
          <a:p>
            <a:r>
              <a:rPr lang="en-US" altLang="zh-CN" sz="2800">
                <a:latin typeface="Arial" panose="020B0604020202020204" pitchFamily="34" charset="0"/>
                <a:ea typeface="黑体" panose="02010609060101010101" pitchFamily="49" charset="-122"/>
              </a:rPr>
              <a:t>                  2</a:t>
            </a:r>
            <a:r>
              <a:rPr lang="zh-CN" altLang="en-US" sz="2800">
                <a:latin typeface="Arial" panose="020B0604020202020204" pitchFamily="34" charset="0"/>
                <a:ea typeface="黑体" panose="02010609060101010101" pitchFamily="49" charset="-122"/>
              </a:rPr>
              <a:t>、太平天国运动</a:t>
            </a:r>
            <a:r>
              <a:rPr lang="en-US" altLang="zh-CN" sz="2800">
                <a:latin typeface="Arial" panose="020B0604020202020204" pitchFamily="34" charset="0"/>
                <a:ea typeface="黑体" panose="02010609060101010101" pitchFamily="49" charset="-122"/>
              </a:rPr>
              <a:t>1851-1864</a:t>
            </a:r>
          </a:p>
          <a:p>
            <a:endParaRPr lang="zh-CN" altLang="en-US" sz="2800">
              <a:latin typeface="Arial" panose="020B0604020202020204" pitchFamily="34" charset="0"/>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3097" y="4764"/>
            <a:ext cx="9144001" cy="52228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00"/>
                </a:solidFill>
                <a:latin typeface="微软雅黑" panose="020B0503020204020204" pitchFamily="34" charset="-122"/>
                <a:ea typeface="微软雅黑" panose="020B0503020204020204" pitchFamily="34" charset="-122"/>
              </a:rPr>
              <a:t>史料拓展：英国发动鸦片战争的背景</a:t>
            </a:r>
          </a:p>
        </p:txBody>
      </p:sp>
      <p:pic>
        <p:nvPicPr>
          <p:cNvPr id="3" name="图片 257029" descr="海外贸易"/>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13097" y="527051"/>
            <a:ext cx="9063038"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矩形 3"/>
          <p:cNvSpPr/>
          <p:nvPr/>
        </p:nvSpPr>
        <p:spPr>
          <a:xfrm>
            <a:off x="108347" y="642939"/>
            <a:ext cx="8281988" cy="954087"/>
          </a:xfrm>
          <a:prstGeom prst="rect">
            <a:avLst/>
          </a:prstGeom>
          <a:solidFill>
            <a:schemeClr val="accent3">
              <a:lumMod val="20000"/>
              <a:lumOff val="80000"/>
            </a:schemeClr>
          </a:solidFill>
          <a:ln w="9525">
            <a:noFill/>
          </a:ln>
        </p:spPr>
        <p:txBody>
          <a:bodyPr>
            <a:spAutoFit/>
          </a:bodyPr>
          <a:lstStyle/>
          <a:p>
            <a:pPr fontAlgn="auto"/>
            <a:r>
              <a:rPr lang="zh-CN" altLang="en-US" sz="2800" noProof="1">
                <a:solidFill>
                  <a:srgbClr val="000000"/>
                </a:solidFill>
                <a:latin typeface="微软雅黑" panose="020B0503020204020204" pitchFamily="34" charset="-122"/>
                <a:ea typeface="微软雅黑" panose="020B0503020204020204" pitchFamily="34" charset="-122"/>
              </a:rPr>
              <a:t>平等的</a:t>
            </a:r>
            <a:r>
              <a:rPr lang="zh-CN" altLang="en-US" sz="2800" noProof="1">
                <a:solidFill>
                  <a:srgbClr val="C00000"/>
                </a:solidFill>
                <a:latin typeface="微软雅黑" panose="020B0503020204020204" pitchFamily="34" charset="-122"/>
                <a:ea typeface="微软雅黑" panose="020B0503020204020204" pitchFamily="34" charset="-122"/>
              </a:rPr>
              <a:t>自由贸易</a:t>
            </a:r>
            <a:r>
              <a:rPr lang="zh-CN" altLang="en-US" sz="2800" noProof="1">
                <a:solidFill>
                  <a:srgbClr val="000000"/>
                </a:solidFill>
                <a:latin typeface="微软雅黑" panose="020B0503020204020204" pitchFamily="34" charset="-122"/>
                <a:ea typeface="微软雅黑" panose="020B0503020204020204" pitchFamily="34" charset="-122"/>
              </a:rPr>
              <a:t>才能使利益最大化。                                  </a:t>
            </a:r>
            <a:endParaRPr lang="en-US" altLang="zh-CN" sz="2800" noProof="1">
              <a:solidFill>
                <a:srgbClr val="000000"/>
              </a:solidFill>
              <a:latin typeface="微软雅黑" panose="020B0503020204020204" pitchFamily="34" charset="-122"/>
              <a:ea typeface="微软雅黑" panose="020B0503020204020204" pitchFamily="34" charset="-122"/>
            </a:endParaRPr>
          </a:p>
          <a:p>
            <a:pPr algn="r" fontAlgn="auto"/>
            <a:r>
              <a:rPr lang="en-US" altLang="zh-CN" sz="2800" noProof="1">
                <a:latin typeface="微软雅黑" panose="020B0503020204020204" pitchFamily="34" charset="-122"/>
                <a:ea typeface="微软雅黑" panose="020B0503020204020204" pitchFamily="34" charset="-122"/>
              </a:rPr>
              <a:t>——1776</a:t>
            </a:r>
            <a:r>
              <a:rPr lang="zh-CN" altLang="en-US" sz="2800" noProof="1">
                <a:latin typeface="微软雅黑" panose="020B0503020204020204" pitchFamily="34" charset="-122"/>
                <a:ea typeface="微软雅黑" panose="020B0503020204020204" pitchFamily="34" charset="-122"/>
              </a:rPr>
              <a:t>年亚当</a:t>
            </a:r>
            <a:r>
              <a:rPr lang="en-US" altLang="zh-CN" sz="2800" noProof="1">
                <a:latin typeface="微软雅黑" panose="020B0503020204020204" pitchFamily="34" charset="-122"/>
                <a:ea typeface="微软雅黑" panose="020B0503020204020204" pitchFamily="34" charset="-122"/>
              </a:rPr>
              <a:t>•</a:t>
            </a:r>
            <a:r>
              <a:rPr lang="zh-CN" altLang="en-US" sz="2800" noProof="1">
                <a:latin typeface="微软雅黑" panose="020B0503020204020204" pitchFamily="34" charset="-122"/>
                <a:ea typeface="微软雅黑" panose="020B0503020204020204" pitchFamily="34" charset="-122"/>
              </a:rPr>
              <a:t>斯密</a:t>
            </a:r>
            <a:r>
              <a:rPr lang="en-US" altLang="zh-CN" sz="2800" noProof="1">
                <a:latin typeface="微软雅黑" panose="020B0503020204020204" pitchFamily="34" charset="-122"/>
                <a:ea typeface="微软雅黑" panose="020B0503020204020204" pitchFamily="34" charset="-122"/>
              </a:rPr>
              <a:t>《</a:t>
            </a:r>
            <a:r>
              <a:rPr lang="zh-CN" altLang="en-US" sz="2800" noProof="1">
                <a:latin typeface="微软雅黑" panose="020B0503020204020204" pitchFamily="34" charset="-122"/>
                <a:ea typeface="微软雅黑" panose="020B0503020204020204" pitchFamily="34" charset="-122"/>
              </a:rPr>
              <a:t>国富论</a:t>
            </a:r>
            <a:r>
              <a:rPr lang="en-US" altLang="zh-CN" sz="2800" noProof="1">
                <a:latin typeface="微软雅黑" panose="020B0503020204020204" pitchFamily="34" charset="-122"/>
                <a:ea typeface="微软雅黑" panose="020B0503020204020204" pitchFamily="34" charset="-122"/>
              </a:rPr>
              <a:t>》</a:t>
            </a:r>
          </a:p>
        </p:txBody>
      </p:sp>
      <p:sp>
        <p:nvSpPr>
          <p:cNvPr id="5" name="矩形 4"/>
          <p:cNvSpPr/>
          <p:nvPr/>
        </p:nvSpPr>
        <p:spPr>
          <a:xfrm>
            <a:off x="108348" y="1597026"/>
            <a:ext cx="8941594" cy="2677656"/>
          </a:xfrm>
          <a:prstGeom prst="rect">
            <a:avLst/>
          </a:prstGeom>
          <a:solidFill>
            <a:schemeClr val="accent3">
              <a:lumMod val="40000"/>
              <a:lumOff val="60000"/>
            </a:schemeClr>
          </a:solidFill>
          <a:ln w="9525">
            <a:noFill/>
          </a:ln>
        </p:spPr>
        <p:txBody>
          <a:bodyPr>
            <a:spAutoFit/>
          </a:bodyPr>
          <a:lstStyle/>
          <a:p>
            <a:r>
              <a:rPr lang="zh-CN" altLang="en-US" sz="2800" noProof="1">
                <a:solidFill>
                  <a:srgbClr val="000000"/>
                </a:solidFill>
                <a:latin typeface="微软雅黑" panose="020B0503020204020204" pitchFamily="34" charset="-122"/>
                <a:ea typeface="微软雅黑" panose="020B0503020204020204" pitchFamily="34" charset="-122"/>
              </a:rPr>
              <a:t>       </a:t>
            </a:r>
            <a:r>
              <a:rPr lang="en-US" altLang="zh-CN" sz="2800" noProof="1">
                <a:solidFill>
                  <a:srgbClr val="C00000"/>
                </a:solidFill>
                <a:latin typeface="微软雅黑" panose="020B0503020204020204" pitchFamily="34" charset="-122"/>
                <a:ea typeface="微软雅黑" panose="020B0503020204020204" pitchFamily="34" charset="-122"/>
              </a:rPr>
              <a:t>1832</a:t>
            </a:r>
            <a:r>
              <a:rPr lang="zh-CN" altLang="en-US" sz="2800" noProof="1">
                <a:solidFill>
                  <a:srgbClr val="C00000"/>
                </a:solidFill>
                <a:latin typeface="微软雅黑" panose="020B0503020204020204" pitchFamily="34" charset="-122"/>
                <a:ea typeface="微软雅黑" panose="020B0503020204020204" pitchFamily="34" charset="-122"/>
              </a:rPr>
              <a:t>年议会改革，工业资产阶级取得更多的议会席位。</a:t>
            </a:r>
          </a:p>
          <a:p>
            <a:r>
              <a:rPr lang="zh-CN" altLang="en-US" sz="2800" noProof="1">
                <a:solidFill>
                  <a:srgbClr val="C00000"/>
                </a:solidFill>
                <a:latin typeface="微软雅黑" panose="020B0503020204020204" pitchFamily="34" charset="-122"/>
                <a:ea typeface="微软雅黑" panose="020B0503020204020204" pitchFamily="34" charset="-122"/>
              </a:rPr>
              <a:t>       </a:t>
            </a:r>
            <a:r>
              <a:rPr lang="zh-CN" altLang="en-US" sz="2800" b="1" noProof="1">
                <a:solidFill>
                  <a:srgbClr val="C00000"/>
                </a:solidFill>
                <a:latin typeface="微软雅黑" panose="020B0503020204020204" pitchFamily="34" charset="-122"/>
                <a:ea typeface="微软雅黑" panose="020B0503020204020204" pitchFamily="34" charset="-122"/>
              </a:rPr>
              <a:t>自由主义</a:t>
            </a:r>
            <a:r>
              <a:rPr lang="en-US" altLang="zh-CN" sz="2800" noProof="1">
                <a:solidFill>
                  <a:srgbClr val="000000"/>
                </a:solidFill>
                <a:latin typeface="微软雅黑" panose="020B0503020204020204" pitchFamily="34" charset="-122"/>
                <a:ea typeface="微软雅黑" panose="020B0503020204020204" pitchFamily="34" charset="-122"/>
              </a:rPr>
              <a:t>——</a:t>
            </a:r>
            <a:r>
              <a:rPr lang="zh-CN" altLang="en-US" sz="2800" noProof="1">
                <a:solidFill>
                  <a:srgbClr val="000000"/>
                </a:solidFill>
                <a:latin typeface="微软雅黑" panose="020B0503020204020204" pitchFamily="34" charset="-122"/>
                <a:ea typeface="微软雅黑" panose="020B0503020204020204" pitchFamily="34" charset="-122"/>
              </a:rPr>
              <a:t>这是射向重商主义的第一支利箭，更是古典经济自由主义的第一首乐章，西方学者认为它的地位不亚于同年发表的</a:t>
            </a:r>
            <a:r>
              <a:rPr lang="en-US" altLang="zh-CN" sz="2800" noProof="1">
                <a:solidFill>
                  <a:srgbClr val="000000"/>
                </a:solidFill>
                <a:latin typeface="微软雅黑" panose="020B0503020204020204" pitchFamily="34" charset="-122"/>
                <a:ea typeface="微软雅黑" panose="020B0503020204020204" pitchFamily="34" charset="-122"/>
              </a:rPr>
              <a:t>《</a:t>
            </a:r>
            <a:r>
              <a:rPr lang="zh-CN" altLang="en-US" sz="2800" noProof="1">
                <a:solidFill>
                  <a:srgbClr val="000000"/>
                </a:solidFill>
                <a:latin typeface="微软雅黑" panose="020B0503020204020204" pitchFamily="34" charset="-122"/>
                <a:ea typeface="微软雅黑" panose="020B0503020204020204" pitchFamily="34" charset="-122"/>
              </a:rPr>
              <a:t>美国独立宣言</a:t>
            </a:r>
            <a:r>
              <a:rPr lang="en-US" altLang="zh-CN" sz="2800" noProof="1">
                <a:solidFill>
                  <a:srgbClr val="000000"/>
                </a:solidFill>
                <a:latin typeface="微软雅黑" panose="020B0503020204020204" pitchFamily="34" charset="-122"/>
                <a:ea typeface="微软雅黑" panose="020B0503020204020204" pitchFamily="34" charset="-122"/>
              </a:rPr>
              <a:t>》</a:t>
            </a:r>
            <a:r>
              <a:rPr lang="zh-CN" altLang="en-US" sz="2800" noProof="1">
                <a:solidFill>
                  <a:srgbClr val="000000"/>
                </a:solidFill>
                <a:latin typeface="微软雅黑" panose="020B0503020204020204" pitchFamily="34" charset="-122"/>
                <a:ea typeface="微软雅黑" panose="020B0503020204020204" pitchFamily="34" charset="-122"/>
              </a:rPr>
              <a:t>。</a:t>
            </a:r>
            <a:r>
              <a:rPr lang="en-US" altLang="zh-CN" sz="2800" noProof="1">
                <a:solidFill>
                  <a:srgbClr val="000000"/>
                </a:solidFill>
                <a:latin typeface="微软雅黑" panose="020B0503020204020204" pitchFamily="34" charset="-122"/>
                <a:ea typeface="微软雅黑" panose="020B0503020204020204" pitchFamily="34" charset="-122"/>
              </a:rPr>
              <a:t>   </a:t>
            </a:r>
          </a:p>
          <a:p>
            <a:r>
              <a:rPr lang="en-US" altLang="zh-CN" sz="2800" noProof="1">
                <a:solidFill>
                  <a:srgbClr val="000000"/>
                </a:solidFill>
                <a:latin typeface="微软雅黑" panose="020B0503020204020204" pitchFamily="34" charset="-122"/>
                <a:ea typeface="微软雅黑" panose="020B0503020204020204" pitchFamily="34" charset="-122"/>
              </a:rPr>
              <a:t>      </a:t>
            </a:r>
            <a:r>
              <a:rPr lang="en-US" altLang="zh-CN" sz="2800" noProof="1">
                <a:solidFill>
                  <a:srgbClr val="C00000"/>
                </a:solidFill>
                <a:latin typeface="微软雅黑" panose="020B0503020204020204" pitchFamily="34" charset="-122"/>
                <a:ea typeface="微软雅黑" panose="020B0503020204020204" pitchFamily="34" charset="-122"/>
              </a:rPr>
              <a:t>1852</a:t>
            </a:r>
            <a:r>
              <a:rPr lang="zh-CN" altLang="en-US" sz="2800" noProof="1">
                <a:solidFill>
                  <a:srgbClr val="C00000"/>
                </a:solidFill>
                <a:latin typeface="微软雅黑" panose="020B0503020204020204" pitchFamily="34" charset="-122"/>
                <a:ea typeface="微软雅黑" panose="020B0503020204020204" pitchFamily="34" charset="-122"/>
              </a:rPr>
              <a:t>年</a:t>
            </a:r>
            <a:r>
              <a:rPr lang="zh-CN" altLang="en-US" sz="2800" noProof="1">
                <a:solidFill>
                  <a:srgbClr val="000000"/>
                </a:solidFill>
                <a:latin typeface="微软雅黑" panose="020B0503020204020204" pitchFamily="34" charset="-122"/>
                <a:ea typeface="微软雅黑" panose="020B0503020204020204" pitchFamily="34" charset="-122"/>
              </a:rPr>
              <a:t>自由贸易成为英国国策。</a:t>
            </a:r>
            <a:r>
              <a:rPr lang="zh-CN" altLang="en-US" sz="2800" noProof="1">
                <a:latin typeface="微软雅黑" panose="020B0503020204020204" pitchFamily="34" charset="-122"/>
                <a:ea typeface="微软雅黑" panose="020B0503020204020204" pitchFamily="34" charset="-122"/>
              </a:rPr>
              <a:t>      </a:t>
            </a:r>
            <a:endParaRPr lang="en-US" altLang="zh-CN" sz="2800" noProof="1">
              <a:solidFill>
                <a:srgbClr val="FF0000"/>
              </a:solidFill>
              <a:latin typeface="微软雅黑" panose="020B0503020204020204" pitchFamily="34" charset="-122"/>
              <a:ea typeface="微软雅黑" panose="020B0503020204020204" pitchFamily="34" charset="-122"/>
            </a:endParaRPr>
          </a:p>
        </p:txBody>
      </p:sp>
      <p:sp>
        <p:nvSpPr>
          <p:cNvPr id="6" name="文本框 2"/>
          <p:cNvSpPr txBox="1">
            <a:spLocks noChangeArrowheads="1"/>
          </p:cNvSpPr>
          <p:nvPr/>
        </p:nvSpPr>
        <p:spPr bwMode="auto">
          <a:xfrm>
            <a:off x="84022" y="4293100"/>
            <a:ext cx="8941594" cy="2246769"/>
          </a:xfrm>
          <a:prstGeom prst="rect">
            <a:avLst/>
          </a:prstGeom>
          <a:solidFill>
            <a:srgbClr val="BCE2F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800" b="1">
                <a:latin typeface="微软雅黑" panose="020B0503020204020204" pitchFamily="34" charset="-122"/>
                <a:ea typeface="微软雅黑" panose="020B0503020204020204" pitchFamily="34" charset="-122"/>
              </a:rPr>
              <a:t>中国幅员是那么广大，居民是那么多，物产是各种各样，各省间的水运交通又是及其便利，所以单单这个广大国内市场，就够支持很大的制造业。就面积而言，中国的国内市场，也许并不小于全欧洲各国的市场。 </a:t>
            </a:r>
          </a:p>
          <a:p>
            <a:r>
              <a:rPr lang="zh-CN" altLang="en-US" sz="2800" b="1">
                <a:latin typeface="微软雅黑" panose="020B0503020204020204" pitchFamily="34" charset="-122"/>
                <a:ea typeface="微软雅黑" panose="020B0503020204020204" pitchFamily="34" charset="-122"/>
              </a:rPr>
              <a:t>                                   </a:t>
            </a:r>
            <a:r>
              <a:rPr lang="zh-CN" altLang="en-US" sz="2800" b="1" smtClean="0">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——摘自亚当•斯密《国富论》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标题 3073"/>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0" y="1"/>
            <a:ext cx="8093869" cy="766763"/>
          </a:xfrm>
          <a:prstGeom prst="rect">
            <a:avLst/>
          </a:prstGeo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pic>
      <p:pic>
        <p:nvPicPr>
          <p:cNvPr id="3" name="Picture 7" descr="4708804"/>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6356748" y="1"/>
            <a:ext cx="2787253" cy="7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文本框 3"/>
          <p:cNvSpPr txBox="1">
            <a:spLocks noChangeArrowheads="1"/>
          </p:cNvSpPr>
          <p:nvPr/>
        </p:nvSpPr>
        <p:spPr bwMode="auto">
          <a:xfrm>
            <a:off x="-28577" y="766764"/>
            <a:ext cx="9172576" cy="1938992"/>
          </a:xfrm>
          <a:prstGeom prst="rect">
            <a:avLst/>
          </a:prstGeom>
          <a:solidFill>
            <a:srgbClr val="DEF0F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b="1">
                <a:latin typeface="Arial" panose="020B0604020202020204" pitchFamily="34" charset="0"/>
              </a:rPr>
              <a:t>        </a:t>
            </a:r>
            <a:r>
              <a:rPr lang="zh-CN" altLang="en-US" sz="2400" b="1">
                <a:latin typeface="微软雅黑" panose="020B0503020204020204" pitchFamily="34" charset="-122"/>
                <a:ea typeface="微软雅黑" panose="020B0503020204020204" pitchFamily="34" charset="-122"/>
              </a:rPr>
              <a:t>周边地区的各国君主，纷纷臣属于中国，向清王朝纳贡。至于藩属国以外的国家，包括西方各国，清王朝一般皆视为“</a:t>
            </a:r>
            <a:r>
              <a:rPr lang="zh-CN" altLang="en-US" sz="2400" b="1">
                <a:solidFill>
                  <a:srgbClr val="FF0000"/>
                </a:solidFill>
                <a:latin typeface="微软雅黑" panose="020B0503020204020204" pitchFamily="34" charset="-122"/>
                <a:ea typeface="微软雅黑" panose="020B0503020204020204" pitchFamily="34" charset="-122"/>
              </a:rPr>
              <a:t>化外蛮夷之邦</a:t>
            </a:r>
            <a:r>
              <a:rPr lang="zh-CN" altLang="en-US" sz="2400" b="1">
                <a:latin typeface="微软雅黑" panose="020B0503020204020204" pitchFamily="34" charset="-122"/>
                <a:ea typeface="微软雅黑" panose="020B0503020204020204" pitchFamily="34" charset="-122"/>
              </a:rPr>
              <a:t>”，在官方文书中蔑称为“夷”。因此，清王朝在对外关系上，自以为是居于他国之上的“天朝”，不承认与之平等的国家有存在。           </a:t>
            </a:r>
          </a:p>
          <a:p>
            <a:r>
              <a:rPr lang="zh-CN" altLang="en-US" sz="2400" b="1">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摘自蒋廷黻《中国近代史》</a:t>
            </a:r>
          </a:p>
        </p:txBody>
      </p:sp>
      <p:sp>
        <p:nvSpPr>
          <p:cNvPr id="5" name="Text Box 2"/>
          <p:cNvSpPr txBox="1">
            <a:spLocks noChangeArrowheads="1"/>
          </p:cNvSpPr>
          <p:nvPr/>
        </p:nvSpPr>
        <p:spPr bwMode="auto">
          <a:xfrm>
            <a:off x="-28575" y="2574926"/>
            <a:ext cx="9172575" cy="819562"/>
          </a:xfrm>
          <a:prstGeom prst="rect">
            <a:avLst/>
          </a:prstGeom>
          <a:solidFill>
            <a:srgbClr val="DFEAFA"/>
          </a:solidFill>
          <a:ln>
            <a:noFill/>
          </a:ln>
          <a:extLst>
            <a:ext uri="{91240B29-F687-4F45-9708-019B960494DF}">
              <a14:hiddenLine xmlns="" xmlns:a14="http://schemas.microsoft.com/office/drawing/2010/main" w="28575">
                <a:solidFill>
                  <a:srgbClr val="000000"/>
                </a:solidFill>
                <a:miter lim="800000"/>
                <a:headEnd/>
                <a:tailEnd/>
              </a14:hiddenLine>
            </a:ext>
          </a:extLst>
        </p:spPr>
        <p:txBody>
          <a:bodyPr lIns="80115" tIns="40058" rIns="80115" bIns="40058">
            <a:spAutoFit/>
          </a:bodyPr>
          <a:lstStyle/>
          <a:p>
            <a:pPr algn="just"/>
            <a:r>
              <a:rPr lang="zh-CN" altLang="en-US" sz="2400" b="1">
                <a:solidFill>
                  <a:srgbClr val="000000"/>
                </a:solidFill>
                <a:latin typeface="微软雅黑" panose="020B0503020204020204" pitchFamily="34" charset="-122"/>
                <a:ea typeface="微软雅黑" panose="020B0503020204020204" pitchFamily="34" charset="-122"/>
              </a:rPr>
              <a:t> 道光帝：</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所经过者几国？</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是否有水路可通？</a:t>
            </a:r>
            <a:r>
              <a:rPr lang="en-US" altLang="zh-CN" sz="2400" b="1">
                <a:solidFill>
                  <a:srgbClr val="000000"/>
                </a:solidFill>
                <a:latin typeface="微软雅黑" panose="020B0503020204020204" pitchFamily="34" charset="-122"/>
                <a:ea typeface="微软雅黑" panose="020B0503020204020204" pitchFamily="34" charset="-122"/>
              </a:rPr>
              <a:t>……该女主年甫二十二岁，何以被推为一国之主？有无匹配？其夫何名何人？”</a:t>
            </a:r>
          </a:p>
        </p:txBody>
      </p:sp>
      <p:sp>
        <p:nvSpPr>
          <p:cNvPr id="6" name="Text Box 2"/>
          <p:cNvSpPr txBox="1">
            <a:spLocks noChangeArrowheads="1"/>
          </p:cNvSpPr>
          <p:nvPr/>
        </p:nvSpPr>
        <p:spPr bwMode="auto">
          <a:xfrm>
            <a:off x="0" y="3478214"/>
            <a:ext cx="9084469" cy="1558226"/>
          </a:xfrm>
          <a:prstGeom prst="rect">
            <a:avLst/>
          </a:prstGeom>
          <a:solidFill>
            <a:srgbClr val="BFD5F5"/>
          </a:solidFill>
          <a:ln w="28575">
            <a:solidFill>
              <a:srgbClr val="663300"/>
            </a:solidFill>
            <a:miter lim="800000"/>
          </a:ln>
        </p:spPr>
        <p:txBody>
          <a:bodyPr lIns="80115" tIns="40058" rIns="80115" bIns="40058">
            <a:spAutoFit/>
          </a:bodyPr>
          <a:lstStyle/>
          <a:p>
            <a:pPr algn="just"/>
            <a:r>
              <a:rPr lang="zh-CN" altLang="en-US" sz="2000" b="1">
                <a:solidFill>
                  <a:srgbClr val="000000"/>
                </a:solidFill>
                <a:latin typeface="微软雅黑" panose="020B0503020204020204" pitchFamily="34" charset="-122"/>
                <a:ea typeface="微软雅黑" panose="020B0503020204020204" pitchFamily="34" charset="-122"/>
              </a:rPr>
              <a:t>       </a:t>
            </a:r>
            <a:r>
              <a:rPr lang="zh-CN" altLang="en-US" sz="2400" b="1">
                <a:solidFill>
                  <a:srgbClr val="000000"/>
                </a:solidFill>
                <a:latin typeface="微软雅黑" panose="020B0503020204020204" pitchFamily="34" charset="-122"/>
                <a:ea typeface="微软雅黑" panose="020B0503020204020204" pitchFamily="34" charset="-122"/>
              </a:rPr>
              <a:t>中国一向是世界上最富有的国家，就是说土地最肥沃，耕作最精细，人民最多，而且最勤勉。然而，许久以来，它似乎就停滞于静止状态了。        </a:t>
            </a:r>
          </a:p>
          <a:p>
            <a:pPr algn="just"/>
            <a:r>
              <a:rPr lang="zh-CN" altLang="en-US" sz="2400" b="1">
                <a:solidFill>
                  <a:srgbClr val="000000"/>
                </a:solidFill>
                <a:latin typeface="微软雅黑" panose="020B0503020204020204" pitchFamily="34" charset="-122"/>
                <a:ea typeface="微软雅黑" panose="020B0503020204020204" pitchFamily="34" charset="-122"/>
              </a:rPr>
              <a:t>                                                            </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亚当</a:t>
            </a:r>
            <a:r>
              <a:rPr lang="en-US" altLang="zh-CN" sz="2400" b="1">
                <a:solidFill>
                  <a:srgbClr val="000000"/>
                </a:solidFill>
                <a:latin typeface="微软雅黑" panose="020B0503020204020204" pitchFamily="34" charset="-122"/>
                <a:ea typeface="微软雅黑" panose="020B0503020204020204" pitchFamily="34" charset="-122"/>
              </a:rPr>
              <a:t>·斯密《国富论》</a:t>
            </a:r>
          </a:p>
        </p:txBody>
      </p:sp>
      <p:sp>
        <p:nvSpPr>
          <p:cNvPr id="7" name="矩形 6"/>
          <p:cNvSpPr>
            <a:spLocks noChangeArrowheads="1"/>
          </p:cNvSpPr>
          <p:nvPr/>
        </p:nvSpPr>
        <p:spPr bwMode="auto">
          <a:xfrm>
            <a:off x="15477" y="4981407"/>
            <a:ext cx="9084469" cy="1927558"/>
          </a:xfrm>
          <a:prstGeom prst="rect">
            <a:avLst/>
          </a:prstGeom>
          <a:solidFill>
            <a:srgbClr val="BCE2F5"/>
          </a:solidFill>
          <a:ln w="28575">
            <a:solidFill>
              <a:srgbClr val="663300"/>
            </a:solidFill>
            <a:miter lim="800000"/>
          </a:ln>
        </p:spPr>
        <p:txBody>
          <a:bodyPr lIns="80115" tIns="40058" rIns="80115" bIns="40058">
            <a:spAutoFit/>
          </a:bodyPr>
          <a:lstStyle/>
          <a:p>
            <a:pPr algn="just"/>
            <a:r>
              <a:rPr lang="zh-CN" altLang="en-US" sz="2000">
                <a:solidFill>
                  <a:srgbClr val="000000"/>
                </a:solidFill>
                <a:latin typeface="微软雅黑" panose="020B0503020204020204" pitchFamily="34" charset="-122"/>
                <a:ea typeface="微软雅黑" panose="020B0503020204020204" pitchFamily="34" charset="-122"/>
              </a:rPr>
              <a:t>        </a:t>
            </a:r>
            <a:r>
              <a:rPr lang="zh-CN" altLang="en-US" sz="2400" b="1">
                <a:solidFill>
                  <a:srgbClr val="000000"/>
                </a:solidFill>
                <a:latin typeface="微软雅黑" panose="020B0503020204020204" pitchFamily="34" charset="-122"/>
                <a:ea typeface="微软雅黑" panose="020B0503020204020204" pitchFamily="34" charset="-122"/>
              </a:rPr>
              <a:t>美国学者珀金斯认为，从三部中国农书来看：王祯的</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农书</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a:t>
            </a:r>
            <a:r>
              <a:rPr lang="en-US" altLang="zh-CN" sz="2400" b="1">
                <a:solidFill>
                  <a:srgbClr val="FF0000"/>
                </a:solidFill>
                <a:latin typeface="微软雅黑" panose="020B0503020204020204" pitchFamily="34" charset="-122"/>
                <a:ea typeface="微软雅黑" panose="020B0503020204020204" pitchFamily="34" charset="-122"/>
              </a:rPr>
              <a:t>1313</a:t>
            </a:r>
            <a:r>
              <a:rPr lang="zh-CN" altLang="en-US" sz="2400" b="1">
                <a:solidFill>
                  <a:srgbClr val="FF0000"/>
                </a:solidFill>
                <a:latin typeface="微软雅黑" panose="020B0503020204020204" pitchFamily="34" charset="-122"/>
                <a:ea typeface="微软雅黑" panose="020B0503020204020204" pitchFamily="34" charset="-122"/>
              </a:rPr>
              <a:t>年</a:t>
            </a:r>
            <a:r>
              <a:rPr lang="zh-CN" altLang="en-US" sz="2400" b="1">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、徐光启的</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农政全书</a:t>
            </a:r>
            <a:r>
              <a:rPr lang="en-US" altLang="zh-CN" sz="2400" b="1">
                <a:solidFill>
                  <a:srgbClr val="000000"/>
                </a:solidFill>
                <a:latin typeface="微软雅黑" panose="020B0503020204020204" pitchFamily="34" charset="-122"/>
                <a:ea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rPr>
              <a:t>1628</a:t>
            </a:r>
            <a:r>
              <a:rPr lang="zh-CN" altLang="en-US" sz="2400" b="1">
                <a:solidFill>
                  <a:srgbClr val="FF0000"/>
                </a:solidFill>
                <a:latin typeface="微软雅黑" panose="020B0503020204020204" pitchFamily="34" charset="-122"/>
                <a:ea typeface="微软雅黑" panose="020B0503020204020204" pitchFamily="34" charset="-122"/>
              </a:rPr>
              <a:t>年</a:t>
            </a:r>
            <a:r>
              <a:rPr lang="en-US" altLang="zh-CN" sz="2400" b="1">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、鄂尔泰等编的</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授时通考</a:t>
            </a:r>
            <a:r>
              <a:rPr lang="en-US" altLang="zh-CN" sz="2400" b="1">
                <a:solidFill>
                  <a:srgbClr val="000000"/>
                </a:solidFill>
                <a:latin typeface="微软雅黑" panose="020B0503020204020204" pitchFamily="34" charset="-122"/>
                <a:ea typeface="微软雅黑" panose="020B0503020204020204" pitchFamily="34" charset="-122"/>
              </a:rPr>
              <a:t>》</a:t>
            </a:r>
            <a:r>
              <a:rPr lang="zh-CN" altLang="en-US" sz="2400" b="1">
                <a:solidFill>
                  <a:srgbClr val="000000"/>
                </a:solidFill>
                <a:latin typeface="微软雅黑" panose="020B0503020204020204" pitchFamily="34" charset="-122"/>
                <a:ea typeface="微软雅黑" panose="020B0503020204020204" pitchFamily="34" charset="-122"/>
              </a:rPr>
              <a:t>（</a:t>
            </a:r>
            <a:r>
              <a:rPr lang="en-US" altLang="zh-CN" sz="2400" b="1">
                <a:solidFill>
                  <a:srgbClr val="FF0000"/>
                </a:solidFill>
                <a:latin typeface="微软雅黑" panose="020B0503020204020204" pitchFamily="34" charset="-122"/>
                <a:ea typeface="微软雅黑" panose="020B0503020204020204" pitchFamily="34" charset="-122"/>
              </a:rPr>
              <a:t>1742</a:t>
            </a:r>
            <a:r>
              <a:rPr lang="zh-CN" altLang="en-US" sz="2400" b="1">
                <a:solidFill>
                  <a:srgbClr val="FF0000"/>
                </a:solidFill>
                <a:latin typeface="微软雅黑" panose="020B0503020204020204" pitchFamily="34" charset="-122"/>
                <a:ea typeface="微软雅黑" panose="020B0503020204020204" pitchFamily="34" charset="-122"/>
              </a:rPr>
              <a:t>年</a:t>
            </a:r>
            <a:r>
              <a:rPr lang="zh-CN" altLang="en-US" sz="2400" b="1">
                <a:solidFill>
                  <a:srgbClr val="000000"/>
                </a:solidFill>
                <a:latin typeface="微软雅黑" panose="020B0503020204020204" pitchFamily="34" charset="-122"/>
                <a:ea typeface="微软雅黑" panose="020B0503020204020204" pitchFamily="34" charset="-122"/>
              </a:rPr>
              <a:t>）。后面两部书所开列的农具清单，几乎全是前一本书的重复。品种没有增加，性能没有改变，生产技术的发展处于停滞状态。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2435"/>
          <p:cNvSpPr txBox="1">
            <a:spLocks noChangeArrowheads="1"/>
          </p:cNvSpPr>
          <p:nvPr/>
        </p:nvSpPr>
        <p:spPr bwMode="auto">
          <a:xfrm>
            <a:off x="9637" y="0"/>
            <a:ext cx="572809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2400" b="1">
                <a:solidFill>
                  <a:srgbClr val="CC0000"/>
                </a:solidFill>
                <a:latin typeface="微软雅黑" panose="020B0503020204020204" pitchFamily="34" charset="-122"/>
                <a:ea typeface="微软雅黑" panose="020B0503020204020204" pitchFamily="34" charset="-122"/>
              </a:rPr>
              <a:t>（一）侵华史</a:t>
            </a:r>
          </a:p>
          <a:p>
            <a:r>
              <a:rPr lang="en-US" altLang="zh-CN" sz="2400" b="1">
                <a:latin typeface="微软雅黑" panose="020B0503020204020204" pitchFamily="34" charset="-122"/>
                <a:ea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rPr>
              <a:t>、第一次鸦片战争（</a:t>
            </a:r>
            <a:r>
              <a:rPr lang="en-US" altLang="zh-CN" sz="2400" b="1">
                <a:latin typeface="微软雅黑" panose="020B0503020204020204" pitchFamily="34" charset="-122"/>
                <a:ea typeface="微软雅黑" panose="020B0503020204020204" pitchFamily="34" charset="-122"/>
              </a:rPr>
              <a:t>1840</a:t>
            </a:r>
            <a:r>
              <a:rPr lang="zh-CN" altLang="en-US" sz="2400" b="1">
                <a:latin typeface="微软雅黑" panose="020B0503020204020204" pitchFamily="34" charset="-122"/>
                <a:ea typeface="微软雅黑" panose="020B0503020204020204" pitchFamily="34" charset="-122"/>
              </a:rPr>
              <a:t>年</a:t>
            </a:r>
            <a:r>
              <a:rPr lang="en-US" altLang="zh-CN" sz="2400" b="1">
                <a:latin typeface="微软雅黑" panose="020B0503020204020204" pitchFamily="34" charset="-122"/>
                <a:ea typeface="微软雅黑" panose="020B0503020204020204" pitchFamily="34" charset="-122"/>
              </a:rPr>
              <a:t>—1842</a:t>
            </a:r>
            <a:r>
              <a:rPr lang="zh-CN" altLang="en-US" sz="2400" b="1">
                <a:latin typeface="微软雅黑" panose="020B0503020204020204" pitchFamily="34" charset="-122"/>
                <a:ea typeface="微软雅黑" panose="020B0503020204020204" pitchFamily="34" charset="-122"/>
              </a:rPr>
              <a:t>年）</a:t>
            </a:r>
          </a:p>
        </p:txBody>
      </p:sp>
      <p:sp>
        <p:nvSpPr>
          <p:cNvPr id="3" name="文本框 5"/>
          <p:cNvSpPr txBox="1">
            <a:spLocks noChangeArrowheads="1"/>
          </p:cNvSpPr>
          <p:nvPr/>
        </p:nvSpPr>
        <p:spPr bwMode="auto">
          <a:xfrm>
            <a:off x="107503" y="692696"/>
            <a:ext cx="6829425" cy="81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98000"/>
              </a:lnSpc>
            </a:pPr>
            <a:r>
              <a:rPr lang="zh-CN" altLang="en-US" sz="2400" b="1">
                <a:latin typeface="黑体" panose="02010609060101010101" pitchFamily="49" charset="-122"/>
                <a:ea typeface="黑体" panose="02010609060101010101" pitchFamily="49" charset="-122"/>
              </a:rPr>
              <a:t>（</a:t>
            </a:r>
            <a:r>
              <a:rPr lang="en-US" altLang="zh-CN" sz="2400" b="1">
                <a:latin typeface="黑体" panose="02010609060101010101" pitchFamily="49" charset="-122"/>
                <a:ea typeface="黑体" panose="02010609060101010101" pitchFamily="49" charset="-122"/>
              </a:rPr>
              <a:t>1</a:t>
            </a:r>
            <a:r>
              <a:rPr lang="zh-CN" altLang="en-US" sz="2400" b="1">
                <a:latin typeface="黑体" panose="02010609060101010101" pitchFamily="49" charset="-122"/>
                <a:ea typeface="黑体" panose="02010609060101010101" pitchFamily="49" charset="-122"/>
              </a:rPr>
              <a:t>）背景：</a:t>
            </a:r>
          </a:p>
          <a:p>
            <a:pPr>
              <a:lnSpc>
                <a:spcPct val="98000"/>
              </a:lnSpc>
            </a:pPr>
            <a:r>
              <a:rPr lang="zh-CN" altLang="en-US" sz="2400" b="1">
                <a:ea typeface="黑体" panose="02010609060101010101" pitchFamily="49" charset="-122"/>
              </a:rPr>
              <a:t>①</a:t>
            </a:r>
            <a:r>
              <a:rPr lang="zh-CN" altLang="en-US" sz="2400" b="1">
                <a:latin typeface="黑体" panose="02010609060101010101" pitchFamily="49" charset="-122"/>
                <a:ea typeface="黑体" panose="02010609060101010101" pitchFamily="49" charset="-122"/>
              </a:rPr>
              <a:t>战前的中国与英国基本状况</a:t>
            </a:r>
          </a:p>
        </p:txBody>
      </p:sp>
      <p:graphicFrame>
        <p:nvGraphicFramePr>
          <p:cNvPr id="4" name="表格 3"/>
          <p:cNvGraphicFramePr>
            <a:graphicFrameLocks noGrp="1"/>
          </p:cNvGraphicFramePr>
          <p:nvPr>
            <p:custDataLst>
              <p:tags r:id="rId1"/>
            </p:custDataLst>
          </p:nvPr>
        </p:nvGraphicFramePr>
        <p:xfrm>
          <a:off x="-18706" y="1675315"/>
          <a:ext cx="9146382" cy="4027794"/>
        </p:xfrm>
        <a:graphic>
          <a:graphicData uri="http://schemas.openxmlformats.org/drawingml/2006/table">
            <a:tbl>
              <a:tblPr/>
              <a:tblGrid>
                <a:gridCol w="370523"/>
                <a:gridCol w="2790825"/>
                <a:gridCol w="2572385"/>
                <a:gridCol w="659448"/>
                <a:gridCol w="2753201"/>
              </a:tblGrid>
              <a:tr h="473641">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endParaRPr lang="zh-CN" altLang="en-US" sz="2800" b="1">
                        <a:latin typeface="黑体" panose="02010609060101010101" pitchFamily="49" charset="-122"/>
                        <a:ea typeface="黑体" panose="02010609060101010101" pitchFamily="49" charset="-122"/>
                      </a:endParaRPr>
                    </a:p>
                  </a:txBody>
                  <a:tcPr marL="51435" marR="51435" marT="34267" marB="34267">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95000"/>
                        </a:lnSpc>
                        <a:buFontTx/>
                        <a:buNone/>
                      </a:pPr>
                      <a:r>
                        <a:rPr lang="zh-CN" altLang="en-US" sz="2400" b="1">
                          <a:latin typeface="黑体" panose="02010609060101010101" pitchFamily="49" charset="-122"/>
                          <a:ea typeface="黑体" panose="02010609060101010101" pitchFamily="49" charset="-122"/>
                        </a:rPr>
                        <a:t>经济</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95000"/>
                        </a:lnSpc>
                        <a:buFontTx/>
                        <a:buNone/>
                      </a:pPr>
                      <a:r>
                        <a:rPr lang="zh-CN" altLang="en-US" sz="2400" b="1">
                          <a:latin typeface="黑体" panose="02010609060101010101" pitchFamily="49" charset="-122"/>
                          <a:ea typeface="黑体" panose="02010609060101010101" pitchFamily="49" charset="-122"/>
                        </a:rPr>
                        <a:t>政治</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95000"/>
                        </a:lnSpc>
                        <a:buFontTx/>
                        <a:buNone/>
                      </a:pPr>
                      <a:r>
                        <a:rPr lang="zh-CN" altLang="en-US" sz="2400" b="1">
                          <a:latin typeface="黑体" panose="02010609060101010101" pitchFamily="49" charset="-122"/>
                          <a:ea typeface="黑体" panose="02010609060101010101" pitchFamily="49" charset="-122"/>
                        </a:rPr>
                        <a:t>军事</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95000"/>
                        </a:lnSpc>
                        <a:buFontTx/>
                        <a:buNone/>
                      </a:pPr>
                      <a:r>
                        <a:rPr lang="zh-CN" altLang="en-US" sz="2400" b="1">
                          <a:latin typeface="黑体" panose="02010609060101010101" pitchFamily="49" charset="-122"/>
                          <a:ea typeface="黑体" panose="02010609060101010101" pitchFamily="49" charset="-122"/>
                        </a:rPr>
                        <a:t>外交</a:t>
                      </a:r>
                    </a:p>
                  </a:txBody>
                  <a:tcPr marL="51435" marR="51435" marT="34267" marB="34267">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28575"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r>
              <a:tr h="1283857">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800" b="1">
                          <a:latin typeface="黑体" panose="02010609060101010101" pitchFamily="49" charset="-122"/>
                          <a:ea typeface="黑体" panose="02010609060101010101" pitchFamily="49" charset="-122"/>
                        </a:rPr>
                        <a:t>中国</a:t>
                      </a:r>
                    </a:p>
                  </a:txBody>
                  <a:tcPr marL="51435" marR="51435" marT="34267" marB="34267">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a:latin typeface="黑体" panose="02010609060101010101" pitchFamily="49" charset="-122"/>
                          <a:ea typeface="黑体" panose="02010609060101010101" pitchFamily="49" charset="-122"/>
                        </a:rPr>
                        <a:t>资本主义萌芽发展缓慢、</a:t>
                      </a:r>
                      <a:r>
                        <a:rPr lang="zh-CN" altLang="en-US" sz="2400" b="1">
                          <a:solidFill>
                            <a:srgbClr val="CC0000"/>
                          </a:solidFill>
                          <a:latin typeface="黑体" panose="02010609060101010101" pitchFamily="49" charset="-122"/>
                          <a:ea typeface="黑体" panose="02010609060101010101" pitchFamily="49" charset="-122"/>
                        </a:rPr>
                        <a:t>自然经济</a:t>
                      </a:r>
                      <a:r>
                        <a:rPr lang="zh-CN" altLang="en-US" sz="2400" b="1">
                          <a:latin typeface="黑体" panose="02010609060101010101" pitchFamily="49" charset="-122"/>
                          <a:ea typeface="黑体" panose="02010609060101010101" pitchFamily="49" charset="-122"/>
                        </a:rPr>
                        <a:t>占统治地位，土地高度集中。</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a:solidFill>
                            <a:srgbClr val="CC0000"/>
                          </a:solidFill>
                          <a:latin typeface="黑体" panose="02010609060101010101" pitchFamily="49" charset="-122"/>
                          <a:ea typeface="黑体" panose="02010609060101010101" pitchFamily="49" charset="-122"/>
                        </a:rPr>
                        <a:t>专制主义中央集权制度</a:t>
                      </a:r>
                      <a:r>
                        <a:rPr lang="zh-CN" altLang="en-US" sz="2400" b="1">
                          <a:latin typeface="黑体" panose="02010609060101010101" pitchFamily="49" charset="-122"/>
                          <a:ea typeface="黑体" panose="02010609060101010101" pitchFamily="49" charset="-122"/>
                        </a:rPr>
                        <a:t>。官场腐败、财政困难、阶级矛盾。</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a:latin typeface="黑体" panose="02010609060101010101" pitchFamily="49" charset="-122"/>
                          <a:ea typeface="黑体" panose="02010609060101010101" pitchFamily="49" charset="-122"/>
                          <a:sym typeface="微软雅黑" panose="020B0503020204020204" pitchFamily="34" charset="-122"/>
                        </a:rPr>
                        <a:t>军备废弛</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smtClean="0">
                          <a:solidFill>
                            <a:srgbClr val="CC0000"/>
                          </a:solidFill>
                          <a:latin typeface="黑体" panose="02010609060101010101" pitchFamily="49" charset="-122"/>
                          <a:ea typeface="黑体" panose="02010609060101010101" pitchFamily="49" charset="-122"/>
                        </a:rPr>
                        <a:t>闭关</a:t>
                      </a:r>
                      <a:r>
                        <a:rPr lang="zh-CN" altLang="en-US" sz="2400" b="1" smtClean="0">
                          <a:latin typeface="黑体" panose="02010609060101010101" pitchFamily="49" charset="-122"/>
                          <a:ea typeface="黑体" panose="02010609060101010101" pitchFamily="49" charset="-122"/>
                        </a:rPr>
                        <a:t>自守</a:t>
                      </a:r>
                      <a:r>
                        <a:rPr lang="zh-CN" altLang="en-US" sz="2400" b="1" smtClean="0">
                          <a:solidFill>
                            <a:srgbClr val="CC0000"/>
                          </a:solidFill>
                          <a:latin typeface="黑体" panose="02010609060101010101" pitchFamily="49" charset="-122"/>
                          <a:ea typeface="黑体" panose="02010609060101010101" pitchFamily="49" charset="-122"/>
                        </a:rPr>
                        <a:t>自大</a:t>
                      </a:r>
                      <a:r>
                        <a:rPr lang="zh-CN" altLang="en-US" sz="2400" b="1">
                          <a:latin typeface="黑体" panose="02010609060101010101" pitchFamily="49" charset="-122"/>
                          <a:ea typeface="黑体" panose="02010609060101010101" pitchFamily="49" charset="-122"/>
                        </a:rPr>
                        <a:t>（天朝上国）。</a:t>
                      </a:r>
                    </a:p>
                  </a:txBody>
                  <a:tcPr marL="51435" marR="51435" marT="34267" marB="34267">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CCFF"/>
                    </a:solidFill>
                  </a:tcPr>
                </a:tc>
              </a:tr>
              <a:tr h="1688965">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800" b="1">
                          <a:latin typeface="黑体" panose="02010609060101010101" pitchFamily="49" charset="-122"/>
                          <a:ea typeface="黑体" panose="02010609060101010101" pitchFamily="49" charset="-122"/>
                        </a:rPr>
                        <a:t>英国</a:t>
                      </a:r>
                    </a:p>
                  </a:txBody>
                  <a:tcPr marL="51435" marR="51435" marT="34267" marB="34267">
                    <a:lnL w="28575"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en-US" altLang="zh-CN" sz="2400" b="1">
                          <a:latin typeface="黑体" panose="02010609060101010101" pitchFamily="49" charset="-122"/>
                          <a:ea typeface="黑体" panose="02010609060101010101" pitchFamily="49" charset="-122"/>
                        </a:rPr>
                        <a:t>19</a:t>
                      </a:r>
                      <a:r>
                        <a:rPr lang="zh-CN" altLang="en-US" sz="2400" b="1">
                          <a:latin typeface="黑体" panose="02010609060101010101" pitchFamily="49" charset="-122"/>
                          <a:ea typeface="黑体" panose="02010609060101010101" pitchFamily="49" charset="-122"/>
                        </a:rPr>
                        <a:t>世纪</a:t>
                      </a:r>
                      <a:r>
                        <a:rPr lang="en-US" altLang="zh-CN" sz="2400" b="1">
                          <a:latin typeface="黑体" panose="02010609060101010101" pitchFamily="49" charset="-122"/>
                          <a:ea typeface="黑体" panose="02010609060101010101" pitchFamily="49" charset="-122"/>
                        </a:rPr>
                        <a:t>40</a:t>
                      </a:r>
                      <a:r>
                        <a:rPr lang="zh-CN" altLang="en-US" sz="2400" b="1" smtClean="0">
                          <a:latin typeface="黑体" panose="02010609060101010101" pitchFamily="49" charset="-122"/>
                          <a:ea typeface="黑体" panose="02010609060101010101" pitchFamily="49" charset="-122"/>
                        </a:rPr>
                        <a:t>年代完成</a:t>
                      </a:r>
                      <a:r>
                        <a:rPr lang="zh-CN" altLang="en-US" sz="2400" b="1">
                          <a:solidFill>
                            <a:srgbClr val="CC0000"/>
                          </a:solidFill>
                          <a:latin typeface="黑体" panose="02010609060101010101" pitchFamily="49" charset="-122"/>
                          <a:ea typeface="黑体" panose="02010609060101010101" pitchFamily="49" charset="-122"/>
                        </a:rPr>
                        <a:t>工业革命</a:t>
                      </a:r>
                      <a:r>
                        <a:rPr lang="zh-CN" altLang="en-US" sz="2400" b="1">
                          <a:latin typeface="黑体" panose="02010609060101010101" pitchFamily="49" charset="-122"/>
                          <a:ea typeface="黑体" panose="02010609060101010101" pitchFamily="49" charset="-122"/>
                        </a:rPr>
                        <a:t>，</a:t>
                      </a:r>
                      <a:r>
                        <a:rPr lang="zh-CN" altLang="en-US" sz="2400" b="1">
                          <a:solidFill>
                            <a:srgbClr val="CC0000"/>
                          </a:solidFill>
                          <a:latin typeface="黑体" panose="02010609060101010101" pitchFamily="49" charset="-122"/>
                          <a:ea typeface="黑体" panose="02010609060101010101" pitchFamily="49" charset="-122"/>
                        </a:rPr>
                        <a:t>自由资本主义</a:t>
                      </a:r>
                      <a:r>
                        <a:rPr lang="zh-CN" altLang="en-US" sz="2400" b="1" smtClean="0">
                          <a:latin typeface="黑体" panose="02010609060101010101" pitchFamily="49" charset="-122"/>
                          <a:ea typeface="黑体" panose="02010609060101010101" pitchFamily="49" charset="-122"/>
                        </a:rPr>
                        <a:t>发展</a:t>
                      </a:r>
                      <a:endParaRPr lang="zh-CN" altLang="en-US" sz="2400" b="1">
                        <a:latin typeface="黑体" panose="02010609060101010101" pitchFamily="49" charset="-122"/>
                        <a:ea typeface="黑体" panose="02010609060101010101" pitchFamily="49" charset="-122"/>
                      </a:endParaRP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smtClean="0">
                          <a:solidFill>
                            <a:srgbClr val="CC0000"/>
                          </a:solidFill>
                          <a:latin typeface="黑体" panose="02010609060101010101" pitchFamily="49" charset="-122"/>
                          <a:ea typeface="黑体" panose="02010609060101010101" pitchFamily="49" charset="-122"/>
                        </a:rPr>
                        <a:t>资本主义民主代议制不断</a:t>
                      </a:r>
                      <a:r>
                        <a:rPr lang="zh-CN" altLang="en-US" sz="2400" b="1">
                          <a:solidFill>
                            <a:srgbClr val="CC0000"/>
                          </a:solidFill>
                          <a:latin typeface="黑体" panose="02010609060101010101" pitchFamily="49" charset="-122"/>
                          <a:ea typeface="黑体" panose="02010609060101010101" pitchFamily="49" charset="-122"/>
                        </a:rPr>
                        <a:t>发展，政局稳定。</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a:latin typeface="黑体" panose="02010609060101010101" pitchFamily="49" charset="-122"/>
                          <a:ea typeface="黑体" panose="02010609060101010101" pitchFamily="49" charset="-122"/>
                        </a:rPr>
                        <a:t>坚船利炮</a:t>
                      </a:r>
                    </a:p>
                  </a:txBody>
                  <a:tcPr marL="51435" marR="51435" marT="34267" marB="34267">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solidFill>
                      <a:srgbClr val="CCCCFF"/>
                    </a:solidFill>
                  </a:tcPr>
                </a:tc>
                <a:tc>
                  <a:txBody>
                    <a:bodyPr/>
                    <a:lstStyle>
                      <a:lvl1pPr marL="228600" lvl="0" indent="-228600" algn="l" rtl="0" eaLnBrk="0" fontAlgn="base" hangingPunct="0">
                        <a:lnSpc>
                          <a:spcPct val="90000"/>
                        </a:lnSpc>
                        <a:spcBef>
                          <a:spcPts val="1000"/>
                        </a:spcBef>
                        <a:spcAft>
                          <a:spcPct val="0"/>
                        </a:spcAft>
                        <a:buClrTx/>
                        <a:buSzTx/>
                        <a:buFont typeface="Arial" panose="020B0604020202020204" pitchFamily="34" charset="0"/>
                        <a:buChar char="•"/>
                        <a:defRPr sz="2800" kern="1200">
                          <a:solidFill>
                            <a:schemeClr val="tx1"/>
                          </a:solidFill>
                          <a:latin typeface="+mn-lt"/>
                          <a:ea typeface="+mn-ea"/>
                          <a:cs typeface="+mn-cs"/>
                        </a:defRPr>
                      </a:lvl1pPr>
                      <a:lvl2pPr marL="685800" lvl="1" indent="-228600" algn="l" rtl="0" eaLnBrk="0" fontAlgn="base" hangingPunct="0">
                        <a:lnSpc>
                          <a:spcPct val="90000"/>
                        </a:lnSpc>
                        <a:spcBef>
                          <a:spcPts val="500"/>
                        </a:spcBef>
                        <a:spcAft>
                          <a:spcPct val="0"/>
                        </a:spcAft>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rtl="0" eaLnBrk="0" fontAlgn="base" hangingPunct="0">
                        <a:lnSpc>
                          <a:spcPct val="90000"/>
                        </a:lnSpc>
                        <a:spcBef>
                          <a:spcPts val="500"/>
                        </a:spcBef>
                        <a:spcAft>
                          <a:spcPct val="0"/>
                        </a:spcAft>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rtl="0" eaLnBrk="0" fontAlgn="base" hangingPunct="0">
                        <a:lnSpc>
                          <a:spcPct val="90000"/>
                        </a:lnSpc>
                        <a:spcBef>
                          <a:spcPts val="500"/>
                        </a:spcBef>
                        <a:spcAft>
                          <a:spcPct val="0"/>
                        </a:spcAft>
                        <a:buClrTx/>
                        <a:buSzTx/>
                        <a:buFont typeface="Arial" panose="020B0604020202020204" pitchFamily="34" charset="0"/>
                        <a:buChar char="•"/>
                        <a:defRPr sz="1800" kern="1200">
                          <a:solidFill>
                            <a:schemeClr val="tx1"/>
                          </a:solidFill>
                          <a:latin typeface="+mn-lt"/>
                          <a:ea typeface="+mn-ea"/>
                          <a:cs typeface="+mn-cs"/>
                        </a:defRPr>
                      </a:lvl5pPr>
                    </a:lstStyle>
                    <a:p>
                      <a:pPr marL="0" lvl="0" indent="0">
                        <a:lnSpc>
                          <a:spcPct val="95000"/>
                        </a:lnSpc>
                        <a:buFontTx/>
                        <a:buNone/>
                      </a:pPr>
                      <a:r>
                        <a:rPr lang="zh-CN" altLang="en-US" sz="2400" b="1">
                          <a:solidFill>
                            <a:srgbClr val="CC0000"/>
                          </a:solidFill>
                          <a:latin typeface="黑体" panose="02010609060101010101" pitchFamily="49" charset="-122"/>
                          <a:ea typeface="黑体" panose="02010609060101010101" pitchFamily="49" charset="-122"/>
                        </a:rPr>
                        <a:t>对外扩张</a:t>
                      </a:r>
                      <a:r>
                        <a:rPr lang="zh-CN" altLang="en-US" sz="2400" b="1">
                          <a:latin typeface="黑体" panose="02010609060101010101" pitchFamily="49" charset="-122"/>
                          <a:ea typeface="黑体" panose="02010609060101010101" pitchFamily="49" charset="-122"/>
                        </a:rPr>
                        <a:t>、抢占殖民地，进行</a:t>
                      </a:r>
                      <a:r>
                        <a:rPr lang="zh-CN" altLang="en-US" sz="2400" b="1">
                          <a:solidFill>
                            <a:srgbClr val="CC0000"/>
                          </a:solidFill>
                          <a:latin typeface="黑体" panose="02010609060101010101" pitchFamily="49" charset="-122"/>
                          <a:ea typeface="黑体" panose="02010609060101010101" pitchFamily="49" charset="-122"/>
                        </a:rPr>
                        <a:t>原料</a:t>
                      </a:r>
                      <a:r>
                        <a:rPr lang="zh-CN" altLang="en-US" sz="2400" b="1">
                          <a:latin typeface="黑体" panose="02010609060101010101" pitchFamily="49" charset="-122"/>
                          <a:ea typeface="黑体" panose="02010609060101010101" pitchFamily="49" charset="-122"/>
                        </a:rPr>
                        <a:t>掠夺和</a:t>
                      </a:r>
                      <a:r>
                        <a:rPr lang="zh-CN" altLang="en-US" sz="2400" b="1">
                          <a:solidFill>
                            <a:srgbClr val="CC0000"/>
                          </a:solidFill>
                          <a:latin typeface="黑体" panose="02010609060101010101" pitchFamily="49" charset="-122"/>
                          <a:ea typeface="黑体" panose="02010609060101010101" pitchFamily="49" charset="-122"/>
                        </a:rPr>
                        <a:t>商品</a:t>
                      </a:r>
                      <a:r>
                        <a:rPr lang="zh-CN" altLang="en-US" sz="2400" b="1">
                          <a:latin typeface="黑体" panose="02010609060101010101" pitchFamily="49" charset="-122"/>
                          <a:ea typeface="黑体" panose="02010609060101010101" pitchFamily="49" charset="-122"/>
                        </a:rPr>
                        <a:t>倾销，世界殖民体系初步形成。</a:t>
                      </a:r>
                    </a:p>
                  </a:txBody>
                  <a:tcPr marL="51435" marR="51435" marT="34267" marB="34267">
                    <a:lnL w="12700" cap="flat" cmpd="sng">
                      <a:solidFill>
                        <a:srgbClr val="000000"/>
                      </a:solidFill>
                      <a:prstDash val="solid"/>
                      <a:headEnd type="none" w="med" len="med"/>
                      <a:tailEnd type="none" w="med" len="med"/>
                    </a:lnL>
                    <a:lnR w="2857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rgbClr val="000000"/>
                      </a:solidFill>
                      <a:prstDash val="solid"/>
                      <a:headEnd type="none" w="med" len="med"/>
                      <a:tailEnd type="none" w="med" len="med"/>
                    </a:lnB>
                    <a:lnTlToBr>
                      <a:noFill/>
                    </a:lnTlToBr>
                    <a:lnBlToTr>
                      <a:noFill/>
                    </a:lnBlToTr>
                    <a:solidFill>
                      <a:srgbClr val="CCCCFF"/>
                    </a:solidFill>
                  </a:tcPr>
                </a:tc>
              </a:tr>
            </a:tbl>
          </a:graphicData>
        </a:graphic>
      </p:graphicFrame>
      <p:sp>
        <p:nvSpPr>
          <p:cNvPr id="6" name="TextBox 4"/>
          <p:cNvSpPr txBox="1">
            <a:spLocks noChangeArrowheads="1"/>
          </p:cNvSpPr>
          <p:nvPr/>
        </p:nvSpPr>
        <p:spPr bwMode="auto">
          <a:xfrm>
            <a:off x="334010" y="5840095"/>
            <a:ext cx="8462645" cy="52197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zh-CN" altLang="en-US" sz="2800" b="1">
                <a:solidFill>
                  <a:srgbClr val="000000"/>
                </a:solidFill>
                <a:latin typeface="微软雅黑" panose="020B0503020204020204" pitchFamily="34" charset="-122"/>
                <a:ea typeface="微软雅黑" panose="020B0503020204020204" pitchFamily="34" charset="-122"/>
              </a:rPr>
              <a:t>探究问题一：英国发动鸦片战争</a:t>
            </a:r>
            <a:r>
              <a:rPr lang="zh-CN" altLang="en-US" sz="2800" b="1" smtClean="0">
                <a:solidFill>
                  <a:srgbClr val="000000"/>
                </a:solidFill>
                <a:latin typeface="微软雅黑" panose="020B0503020204020204" pitchFamily="34" charset="-122"/>
                <a:ea typeface="微软雅黑" panose="020B0503020204020204" pitchFamily="34" charset="-122"/>
              </a:rPr>
              <a:t>的</a:t>
            </a:r>
            <a:r>
              <a:rPr lang="zh-CN" altLang="en-US" sz="2800" b="1">
                <a:solidFill>
                  <a:srgbClr val="000000"/>
                </a:solidFill>
                <a:latin typeface="微软雅黑" panose="020B0503020204020204" pitchFamily="34" charset="-122"/>
                <a:ea typeface="微软雅黑" panose="020B0503020204020204" pitchFamily="34" charset="-122"/>
              </a:rPr>
              <a:t>根本</a:t>
            </a:r>
            <a:r>
              <a:rPr lang="zh-CN" altLang="en-US" sz="2800" b="1" smtClean="0">
                <a:solidFill>
                  <a:srgbClr val="000000"/>
                </a:solidFill>
                <a:latin typeface="微软雅黑" panose="020B0503020204020204" pitchFamily="34" charset="-122"/>
                <a:ea typeface="微软雅黑" panose="020B0503020204020204" pitchFamily="34" charset="-122"/>
              </a:rPr>
              <a:t>原因</a:t>
            </a:r>
            <a:r>
              <a:rPr lang="zh-CN" altLang="en-US" sz="2800" b="1">
                <a:solidFill>
                  <a:srgbClr val="000000"/>
                </a:solidFill>
                <a:latin typeface="微软雅黑" panose="020B0503020204020204" pitchFamily="34" charset="-122"/>
                <a:ea typeface="微软雅黑" panose="020B0503020204020204" pitchFamily="34" charset="-122"/>
              </a:rPr>
              <a:t>是什么？</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00,&quot;width&quot;:14394.376377952756}"/>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a18620b2-4ec4-4eca-8204-7ab734781ebb}"/>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f4d0ec80-04ba-4f9d-9604-f8618bec9ef7}"/>
  <p:tag name="TABLE_ENDDRAG_ORIGIN_RECT" val="687*231"/>
  <p:tag name="TABLE_ENDDRAG_RECT" val="20*63*687*231"/>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69f3200b-7945-4e24-b13f-71485cf62a81}"/>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48ba4e8d-2889-42a1-bfd4-6df2e265f5bb}"/>
  <p:tag name="TABLE_ENDDRAG_ORIGIN_RECT" val="543*111"/>
  <p:tag name="TABLE_ENDDRAG_RECT" val="167*146*543*111"/>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a43d5414-afac-4f63-864f-d39b49db18b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10153</Words>
  <PresentationFormat>全屏显示(4:3)</PresentationFormat>
  <Paragraphs>569</Paragraphs>
  <Slides>36</Slides>
  <Notes>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38" baseType="lpstr">
      <vt:lpstr>Office 主题</vt:lpstr>
      <vt:lpstr>Document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2021-06-25T14:56:00Z</cp:lastPrinted>
  <dcterms:created xsi:type="dcterms:W3CDTF">2021-06-25T14:56:00Z</dcterms:created>
  <dcterms:modified xsi:type="dcterms:W3CDTF">2021-09-04T06:40:52Z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2052-11.1.0.10314</vt:lpwstr>
  </property>
  <property fmtid="{D5CDD505-2E9C-101B-9397-08002B2CF9AE}" pid="7" name="ICV">
    <vt:lpwstr>E8C6CFAF079D45B8A152FA00CC19D060</vt:lpwstr>
  </property>
</Properties>
</file>