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72" r:id="rId4"/>
    <p:sldId id="274" r:id="rId5"/>
    <p:sldId id="275" r:id="rId6"/>
    <p:sldId id="271" r:id="rId7"/>
    <p:sldId id="270" r:id="rId8"/>
    <p:sldId id="269" r:id="rId9"/>
    <p:sldId id="268" r:id="rId10"/>
    <p:sldId id="267" r:id="rId11"/>
    <p:sldId id="266" r:id="rId12"/>
    <p:sldId id="265" r:id="rId13"/>
    <p:sldId id="264" r:id="rId14"/>
    <p:sldId id="263" r:id="rId15"/>
    <p:sldId id="262" r:id="rId16"/>
    <p:sldId id="261" r:id="rId17"/>
    <p:sldId id="260" r:id="rId18"/>
    <p:sldId id="259" r:id="rId19"/>
    <p:sldId id="258" r:id="rId20"/>
    <p:sldId id="257" r:id="rId21"/>
    <p:sldId id="276" r:id="rId22"/>
    <p:sldId id="277" r:id="rId23"/>
    <p:sldId id="283" r:id="rId24"/>
    <p:sldId id="284" r:id="rId25"/>
    <p:sldId id="285" r:id="rId26"/>
    <p:sldId id="286" r:id="rId27"/>
    <p:sldId id="287" r:id="rId28"/>
    <p:sldId id="288" r:id="rId29"/>
    <p:sldId id="289" r:id="rId30"/>
    <p:sldId id="290" r:id="rId31"/>
    <p:sldId id="291"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73" d="100"/>
          <a:sy n="73"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3#1">
  <dgm:title val=""/>
  <dgm:desc val=""/>
  <dgm:catLst>
    <dgm:cat type="colorful" pri="10300"/>
  </dgm:catLst>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C17B9AAD-24D5-4918-8EDF-B332210074D7}" type="doc">
      <dgm:prSet loTypeId="urn:microsoft.com/office/officeart/2005/8/layout/orgChart1#1" loCatId="hierarchy" qsTypeId="urn:microsoft.com/office/officeart/2005/8/quickstyle/simple1#1" qsCatId="simple" csTypeId="urn:microsoft.com/office/officeart/2005/8/colors/colorful3#1" csCatId="accent1" phldr="0"/>
      <dgm:spPr/>
      <dgm:t>
        <a:bodyPr/>
        <a:lstStyle/>
        <a:p>
          <a:endParaRPr lang="zh-CN" altLang="en-US"/>
        </a:p>
      </dgm:t>
    </dgm:pt>
    <dgm:pt modelId="{64128110-2BC2-4E83-AE3D-7442626E6916}">
      <dgm:prSet phldrT="[文本]" phldr="0" custT="1"/>
      <dgm:spPr>
        <a:xfrm>
          <a:off x="1828808" y="52556"/>
          <a:ext cx="1511124" cy="755562"/>
        </a:xfrm>
        <a:prstGeom prst="rect">
          <a:avLst/>
        </a:prstGeom>
        <a:solidFill>
          <a:srgbClr val="333399">
            <a:hueOff val="0"/>
            <a:satOff val="0"/>
            <a:lumOff val="0"/>
            <a:alphaOff val="0"/>
          </a:srgbClr>
        </a:solidFill>
        <a:ln w="12700" cap="flat" cmpd="sng" algn="ctr">
          <a:solidFill>
            <a:srgbClr val="FFFFFF">
              <a:hueOff val="0"/>
              <a:satOff val="0"/>
              <a:lumOff val="0"/>
              <a:alphaOff val="0"/>
            </a:srgbClr>
          </a:solidFill>
          <a:prstDash val="solid"/>
          <a:miter lim="800000"/>
        </a:ln>
        <a:effectLst/>
      </dgm:spPr>
      <dgm:t>
        <a:bodyPr vert="horz" wrap="square"/>
        <a:lstStyle/>
        <a:p>
          <a:pPr>
            <a:lnSpc>
              <a:spcPct val="100000"/>
            </a:lnSpc>
            <a:spcBef>
              <a:spcPct val="0"/>
            </a:spcBef>
            <a:spcAft>
              <a:spcPct val="35000"/>
            </a:spcAft>
          </a:pPr>
          <a:r>
            <a:rPr lang="zh-CN" altLang="en-US" sz="2800" b="1">
              <a:solidFill>
                <a:srgbClr val="FFFFFF"/>
              </a:solidFill>
              <a:latin typeface="Arial"/>
              <a:ea typeface="宋体"/>
              <a:cs typeface="+mn-cs"/>
            </a:rPr>
            <a:t>猛安谋克</a:t>
          </a:r>
        </a:p>
      </dgm:t>
    </dgm:pt>
    <dgm:pt modelId="{7C4D8020-E6A5-42B0-ACC1-F3A6FF2AC2B4}" type="parTrans" cxnId="{6BC47F51-B903-4F61-9B33-27EBB137AE08}">
      <dgm:prSet/>
      <dgm:spPr/>
      <dgm:t>
        <a:bodyPr/>
        <a:lstStyle/>
        <a:p>
          <a:endParaRPr lang="zh-CN" altLang="en-US"/>
        </a:p>
      </dgm:t>
    </dgm:pt>
    <dgm:pt modelId="{EC14B256-0355-49D6-9784-F21A5D6A7477}" type="sibTrans" cxnId="{6BC47F51-B903-4F61-9B33-27EBB137AE08}">
      <dgm:prSet/>
      <dgm:spPr/>
      <dgm:t>
        <a:bodyPr/>
        <a:lstStyle/>
        <a:p>
          <a:endParaRPr lang="zh-CN" altLang="en-US"/>
        </a:p>
      </dgm:t>
    </dgm:pt>
    <dgm:pt modelId="{225828B5-AAC3-48E3-8DDE-6E14A1E9FCE8}">
      <dgm:prSet phldrT="[文本]" phldr="0" custT="1"/>
      <dgm:spPr>
        <a:xfrm>
          <a:off x="347" y="1125455"/>
          <a:ext cx="1511124" cy="755562"/>
        </a:xfrm>
        <a:prstGeom prst="rect">
          <a:avLst/>
        </a:prstGeom>
        <a:solidFill>
          <a:srgbClr val="000000">
            <a:hueOff val="0"/>
            <a:satOff val="0"/>
            <a:lumOff val="0"/>
            <a:alphaOff val="0"/>
          </a:srgbClr>
        </a:solidFill>
        <a:ln w="12700" cap="flat" cmpd="sng" algn="ctr">
          <a:solidFill>
            <a:srgbClr val="FFFFFF">
              <a:hueOff val="0"/>
              <a:satOff val="0"/>
              <a:lumOff val="0"/>
              <a:alphaOff val="0"/>
            </a:srgbClr>
          </a:solidFill>
          <a:prstDash val="solid"/>
          <a:miter lim="800000"/>
        </a:ln>
        <a:effectLst/>
      </dgm:spPr>
      <dgm:t>
        <a:bodyPr vert="horz" wrap="square"/>
        <a:lstStyle/>
        <a:p>
          <a:pPr>
            <a:lnSpc>
              <a:spcPct val="100000"/>
            </a:lnSpc>
            <a:spcBef>
              <a:spcPct val="0"/>
            </a:spcBef>
            <a:spcAft>
              <a:spcPct val="35000"/>
            </a:spcAft>
          </a:pPr>
          <a:r>
            <a:rPr lang="zh-CN" altLang="en-US" sz="2800" b="1">
              <a:solidFill>
                <a:srgbClr val="FFFFFF"/>
              </a:solidFill>
              <a:latin typeface="Arial"/>
              <a:ea typeface="宋体"/>
              <a:cs typeface="+mn-cs"/>
            </a:rPr>
            <a:t>军事单位</a:t>
          </a:r>
        </a:p>
      </dgm:t>
    </dgm:pt>
    <dgm:pt modelId="{90F8E70F-E1C5-4691-812A-47839830C40B}" type="parTrans" cxnId="{85E1BD51-FBB2-4256-8159-99A7B962E652}">
      <dgm:prSet/>
      <dgm:spPr>
        <a:xfrm>
          <a:off x="755909" y="808119"/>
          <a:ext cx="1828461" cy="317336"/>
        </a:xfrm>
        <a:custGeom>
          <a:avLst/>
          <a:gdLst/>
          <a:ahLst/>
          <a:cxnLst/>
          <a:rect l="0" t="0" r="0" b="0"/>
          <a:pathLst>
            <a:path>
              <a:moveTo>
                <a:pt x="1828461" y="0"/>
              </a:moveTo>
              <a:lnTo>
                <a:pt x="1828461" y="158668"/>
              </a:lnTo>
              <a:lnTo>
                <a:pt x="0" y="158668"/>
              </a:lnTo>
              <a:lnTo>
                <a:pt x="0" y="317336"/>
              </a:lnTo>
            </a:path>
          </a:pathLst>
        </a:custGeom>
        <a:noFill/>
        <a:ln w="12700" cap="flat" cmpd="sng" algn="ctr">
          <a:solidFill>
            <a:srgbClr val="000000">
              <a:hueOff val="0"/>
              <a:satOff val="0"/>
              <a:lumOff val="0"/>
              <a:alphaOff val="0"/>
            </a:srgbClr>
          </a:solidFill>
          <a:prstDash val="solid"/>
          <a:miter lim="800000"/>
        </a:ln>
        <a:effectLst/>
      </dgm:spPr>
      <dgm:t>
        <a:bodyPr/>
        <a:lstStyle/>
        <a:p>
          <a:endParaRPr lang="zh-CN" altLang="en-US"/>
        </a:p>
      </dgm:t>
    </dgm:pt>
    <dgm:pt modelId="{6E8CAA27-4324-4304-92E5-3562A8011552}" type="sibTrans" cxnId="{85E1BD51-FBB2-4256-8159-99A7B962E652}">
      <dgm:prSet/>
      <dgm:spPr/>
      <dgm:t>
        <a:bodyPr/>
        <a:lstStyle/>
        <a:p>
          <a:endParaRPr lang="zh-CN" altLang="en-US"/>
        </a:p>
      </dgm:t>
    </dgm:pt>
    <dgm:pt modelId="{37D77502-DD69-4FCD-BFD3-1B91FA3A0B41}">
      <dgm:prSet phldrT="[文本]" phldr="0" custT="1"/>
      <dgm:spPr>
        <a:xfrm>
          <a:off x="1828808" y="1125455"/>
          <a:ext cx="1511124" cy="755562"/>
        </a:xfrm>
        <a:prstGeom prst="rect">
          <a:avLst/>
        </a:prstGeom>
        <a:solidFill>
          <a:srgbClr val="000000">
            <a:hueOff val="0"/>
            <a:satOff val="0"/>
            <a:lumOff val="0"/>
            <a:alphaOff val="0"/>
          </a:srgbClr>
        </a:solidFill>
        <a:ln w="12700" cap="flat" cmpd="sng" algn="ctr">
          <a:solidFill>
            <a:srgbClr val="FFFFFF">
              <a:hueOff val="0"/>
              <a:satOff val="0"/>
              <a:lumOff val="0"/>
              <a:alphaOff val="0"/>
            </a:srgbClr>
          </a:solidFill>
          <a:prstDash val="solid"/>
          <a:miter lim="800000"/>
        </a:ln>
        <a:effectLst/>
      </dgm:spPr>
      <dgm:t>
        <a:bodyPr vert="horz" wrap="square"/>
        <a:lstStyle/>
        <a:p>
          <a:pPr>
            <a:lnSpc>
              <a:spcPct val="100000"/>
            </a:lnSpc>
            <a:spcBef>
              <a:spcPct val="0"/>
            </a:spcBef>
            <a:spcAft>
              <a:spcPct val="35000"/>
            </a:spcAft>
          </a:pPr>
          <a:r>
            <a:rPr lang="zh-CN" altLang="en-US" sz="2800" b="1">
              <a:solidFill>
                <a:srgbClr val="FFFFFF"/>
              </a:solidFill>
              <a:latin typeface="Arial"/>
              <a:ea typeface="宋体"/>
              <a:cs typeface="+mn-cs"/>
            </a:rPr>
            <a:t>社会组织</a:t>
          </a:r>
        </a:p>
      </dgm:t>
    </dgm:pt>
    <dgm:pt modelId="{56E3332C-AB51-492A-BF41-0AEAAF10CB36}" type="parTrans" cxnId="{0BA48EDF-0F2B-408A-B111-ADF399F5A155}">
      <dgm:prSet/>
      <dgm:spPr>
        <a:xfrm>
          <a:off x="2538650" y="808119"/>
          <a:ext cx="91440" cy="317336"/>
        </a:xfrm>
        <a:custGeom>
          <a:avLst/>
          <a:gdLst/>
          <a:ahLst/>
          <a:cxnLst/>
          <a:rect l="0" t="0" r="0" b="0"/>
          <a:pathLst>
            <a:path>
              <a:moveTo>
                <a:pt x="45720" y="0"/>
              </a:moveTo>
              <a:lnTo>
                <a:pt x="45720" y="317336"/>
              </a:lnTo>
            </a:path>
          </a:pathLst>
        </a:custGeom>
        <a:noFill/>
        <a:ln w="12700" cap="flat" cmpd="sng" algn="ctr">
          <a:solidFill>
            <a:srgbClr val="000000">
              <a:hueOff val="0"/>
              <a:satOff val="0"/>
              <a:lumOff val="0"/>
              <a:alphaOff val="0"/>
            </a:srgbClr>
          </a:solidFill>
          <a:prstDash val="solid"/>
          <a:miter lim="800000"/>
        </a:ln>
        <a:effectLst/>
      </dgm:spPr>
      <dgm:t>
        <a:bodyPr/>
        <a:lstStyle/>
        <a:p>
          <a:endParaRPr lang="zh-CN" altLang="en-US"/>
        </a:p>
      </dgm:t>
    </dgm:pt>
    <dgm:pt modelId="{A79A0933-F266-4AC1-9DE1-FD7E900B09C8}" type="sibTrans" cxnId="{0BA48EDF-0F2B-408A-B111-ADF399F5A155}">
      <dgm:prSet/>
      <dgm:spPr/>
      <dgm:t>
        <a:bodyPr/>
        <a:lstStyle/>
        <a:p>
          <a:endParaRPr lang="zh-CN" altLang="en-US"/>
        </a:p>
      </dgm:t>
    </dgm:pt>
    <dgm:pt modelId="{81EE2E0C-6A5F-4B2C-ADA9-FDFFCB8C7AC8}">
      <dgm:prSet phldrT="[文本]" phldr="0" custT="1"/>
      <dgm:spPr>
        <a:xfrm>
          <a:off x="3657269" y="1125455"/>
          <a:ext cx="1511124" cy="755562"/>
        </a:xfrm>
        <a:prstGeom prst="rect">
          <a:avLst/>
        </a:prstGeom>
        <a:solidFill>
          <a:srgbClr val="000000">
            <a:hueOff val="0"/>
            <a:satOff val="0"/>
            <a:lumOff val="0"/>
            <a:alphaOff val="0"/>
          </a:srgbClr>
        </a:solidFill>
        <a:ln w="12700" cap="flat" cmpd="sng" algn="ctr">
          <a:solidFill>
            <a:srgbClr val="FFFFFF">
              <a:hueOff val="0"/>
              <a:satOff val="0"/>
              <a:lumOff val="0"/>
              <a:alphaOff val="0"/>
            </a:srgbClr>
          </a:solidFill>
          <a:prstDash val="solid"/>
          <a:miter lim="800000"/>
        </a:ln>
        <a:effectLst/>
      </dgm:spPr>
      <dgm:t>
        <a:bodyPr vert="horz" wrap="square"/>
        <a:lstStyle/>
        <a:p>
          <a:pPr>
            <a:lnSpc>
              <a:spcPct val="100000"/>
            </a:lnSpc>
            <a:spcBef>
              <a:spcPct val="0"/>
            </a:spcBef>
            <a:spcAft>
              <a:spcPct val="35000"/>
            </a:spcAft>
          </a:pPr>
          <a:r>
            <a:rPr lang="zh-CN" altLang="en-US" sz="2800" b="1">
              <a:solidFill>
                <a:srgbClr val="FFFFFF"/>
              </a:solidFill>
              <a:latin typeface="Arial"/>
              <a:ea typeface="宋体"/>
              <a:cs typeface="+mn-cs"/>
            </a:rPr>
            <a:t>基层制度</a:t>
          </a:r>
        </a:p>
      </dgm:t>
    </dgm:pt>
    <dgm:pt modelId="{01FF1330-6476-4A29-B36A-956B908B4DC2}" type="parTrans" cxnId="{33230AC9-1CA2-43CD-B297-D76981CE57B6}">
      <dgm:prSet/>
      <dgm:spPr>
        <a:xfrm>
          <a:off x="2584370" y="808119"/>
          <a:ext cx="1828461" cy="317336"/>
        </a:xfrm>
        <a:custGeom>
          <a:avLst/>
          <a:gdLst/>
          <a:ahLst/>
          <a:cxnLst/>
          <a:rect l="0" t="0" r="0" b="0"/>
          <a:pathLst>
            <a:path>
              <a:moveTo>
                <a:pt x="0" y="0"/>
              </a:moveTo>
              <a:lnTo>
                <a:pt x="0" y="158668"/>
              </a:lnTo>
              <a:lnTo>
                <a:pt x="1828461" y="158668"/>
              </a:lnTo>
              <a:lnTo>
                <a:pt x="1828461" y="317336"/>
              </a:lnTo>
            </a:path>
          </a:pathLst>
        </a:custGeom>
        <a:noFill/>
        <a:ln w="12700" cap="flat" cmpd="sng" algn="ctr">
          <a:solidFill>
            <a:srgbClr val="000000">
              <a:hueOff val="0"/>
              <a:satOff val="0"/>
              <a:lumOff val="0"/>
              <a:alphaOff val="0"/>
            </a:srgbClr>
          </a:solidFill>
          <a:prstDash val="solid"/>
          <a:miter lim="800000"/>
        </a:ln>
        <a:effectLst/>
      </dgm:spPr>
      <dgm:t>
        <a:bodyPr/>
        <a:lstStyle/>
        <a:p>
          <a:endParaRPr lang="zh-CN" altLang="en-US"/>
        </a:p>
      </dgm:t>
    </dgm:pt>
    <dgm:pt modelId="{72C2C69A-BE49-48A9-B607-A2F8C3C08133}" type="sibTrans" cxnId="{33230AC9-1CA2-43CD-B297-D76981CE57B6}">
      <dgm:prSet/>
      <dgm:spPr/>
      <dgm:t>
        <a:bodyPr/>
        <a:lstStyle/>
        <a:p>
          <a:endParaRPr lang="zh-CN" altLang="en-US"/>
        </a:p>
      </dgm:t>
    </dgm:pt>
    <dgm:pt modelId="{0F89BA2F-7FB1-47A4-B6A8-9A821D15E1C1}" type="pres">
      <dgm:prSet presAssocID="{C17B9AAD-24D5-4918-8EDF-B332210074D7}" presName="hierChild1" presStyleCnt="0">
        <dgm:presLayoutVars>
          <dgm:orgChart val="1"/>
          <dgm:chPref val="1"/>
          <dgm:dir/>
          <dgm:animOne val="branch"/>
          <dgm:animLvl val="lvl"/>
          <dgm:resizeHandles/>
        </dgm:presLayoutVars>
      </dgm:prSet>
      <dgm:spPr/>
      <dgm:t>
        <a:bodyPr/>
        <a:lstStyle/>
        <a:p>
          <a:endParaRPr lang="zh-CN" altLang="en-US"/>
        </a:p>
      </dgm:t>
    </dgm:pt>
    <dgm:pt modelId="{43B1D5CD-F6F5-420F-9336-DAB5AE405CAB}" type="pres">
      <dgm:prSet presAssocID="{64128110-2BC2-4E83-AE3D-7442626E6916}" presName="hierRoot1" presStyleCnt="0">
        <dgm:presLayoutVars>
          <dgm:hierBranch val="init"/>
        </dgm:presLayoutVars>
      </dgm:prSet>
      <dgm:spPr/>
    </dgm:pt>
    <dgm:pt modelId="{87C865EB-D9C7-4E5F-B312-83EF73AB58D0}" type="pres">
      <dgm:prSet presAssocID="{64128110-2BC2-4E83-AE3D-7442626E6916}" presName="rootComposite1" presStyleCnt="0"/>
      <dgm:spPr/>
      <dgm:t>
        <a:bodyPr/>
        <a:lstStyle/>
        <a:p>
          <a:endParaRPr lang="zh-CN" altLang="en-US"/>
        </a:p>
      </dgm:t>
    </dgm:pt>
    <dgm:pt modelId="{3F87A36D-B515-4CB3-9442-512F3C54FBDD}" type="pres">
      <dgm:prSet presAssocID="{64128110-2BC2-4E83-AE3D-7442626E6916}" presName="rootText1" presStyleLbl="node0" presStyleIdx="0" presStyleCnt="1">
        <dgm:presLayoutVars>
          <dgm:chPref val="3"/>
        </dgm:presLayoutVars>
      </dgm:prSet>
      <dgm:spPr/>
      <dgm:t>
        <a:bodyPr/>
        <a:lstStyle/>
        <a:p>
          <a:endParaRPr lang="zh-CN" altLang="en-US"/>
        </a:p>
      </dgm:t>
    </dgm:pt>
    <dgm:pt modelId="{C8EA578D-1EEF-4168-811C-C3CB6C46B153}" type="pres">
      <dgm:prSet presAssocID="{64128110-2BC2-4E83-AE3D-7442626E6916}" presName="rootConnector1" presStyleLbl="node1" presStyleIdx="0" presStyleCnt="0"/>
      <dgm:spPr/>
      <dgm:t>
        <a:bodyPr/>
        <a:lstStyle/>
        <a:p>
          <a:endParaRPr lang="zh-CN" altLang="en-US"/>
        </a:p>
      </dgm:t>
    </dgm:pt>
    <dgm:pt modelId="{5BEABAEC-9F0C-4E39-AD8E-6628EFFC11DC}" type="pres">
      <dgm:prSet presAssocID="{64128110-2BC2-4E83-AE3D-7442626E6916}" presName="hierChild2" presStyleCnt="0"/>
      <dgm:spPr/>
    </dgm:pt>
    <dgm:pt modelId="{1F968B94-413B-42AE-BA1D-5E5D1F62B58B}" type="pres">
      <dgm:prSet presAssocID="{90F8E70F-E1C5-4691-812A-47839830C40B}" presName="Name37" presStyleLbl="parChTrans1D2" presStyleIdx="0" presStyleCnt="3"/>
      <dgm:spPr/>
      <dgm:t>
        <a:bodyPr/>
        <a:lstStyle/>
        <a:p>
          <a:endParaRPr lang="zh-CN" altLang="en-US"/>
        </a:p>
      </dgm:t>
    </dgm:pt>
    <dgm:pt modelId="{841E9607-AFA8-422E-867A-D0B9A43F76FB}" type="pres">
      <dgm:prSet presAssocID="{225828B5-AAC3-48E3-8DDE-6E14A1E9FCE8}" presName="hierRoot2" presStyleCnt="0">
        <dgm:presLayoutVars>
          <dgm:hierBranch val="init"/>
        </dgm:presLayoutVars>
      </dgm:prSet>
      <dgm:spPr/>
    </dgm:pt>
    <dgm:pt modelId="{7848FCCC-0559-4207-BA93-63FF4F6D75CC}" type="pres">
      <dgm:prSet presAssocID="{225828B5-AAC3-48E3-8DDE-6E14A1E9FCE8}" presName="rootComposite" presStyleCnt="0"/>
      <dgm:spPr/>
      <dgm:t>
        <a:bodyPr/>
        <a:lstStyle/>
        <a:p>
          <a:endParaRPr lang="zh-CN" altLang="en-US"/>
        </a:p>
      </dgm:t>
    </dgm:pt>
    <dgm:pt modelId="{2FB69221-32D0-434B-B23D-866F77A6B0EE}" type="pres">
      <dgm:prSet presAssocID="{225828B5-AAC3-48E3-8DDE-6E14A1E9FCE8}" presName="rootText" presStyleLbl="node2" presStyleIdx="0" presStyleCnt="3">
        <dgm:presLayoutVars>
          <dgm:chPref val="3"/>
        </dgm:presLayoutVars>
      </dgm:prSet>
      <dgm:spPr/>
      <dgm:t>
        <a:bodyPr/>
        <a:lstStyle/>
        <a:p>
          <a:endParaRPr lang="zh-CN" altLang="en-US"/>
        </a:p>
      </dgm:t>
    </dgm:pt>
    <dgm:pt modelId="{5C67B634-DB68-4653-97A5-5D62FE999B47}" type="pres">
      <dgm:prSet presAssocID="{225828B5-AAC3-48E3-8DDE-6E14A1E9FCE8}" presName="rootConnector" presStyleLbl="node2" presStyleIdx="0" presStyleCnt="3"/>
      <dgm:spPr/>
      <dgm:t>
        <a:bodyPr/>
        <a:lstStyle/>
        <a:p>
          <a:endParaRPr lang="zh-CN" altLang="en-US"/>
        </a:p>
      </dgm:t>
    </dgm:pt>
    <dgm:pt modelId="{A7817FA8-C290-4779-9081-B0B52FF24E56}" type="pres">
      <dgm:prSet presAssocID="{225828B5-AAC3-48E3-8DDE-6E14A1E9FCE8}" presName="hierChild4" presStyleCnt="0"/>
      <dgm:spPr/>
    </dgm:pt>
    <dgm:pt modelId="{782C31C6-F89C-4EE5-9321-5D7AEDFD4677}" type="pres">
      <dgm:prSet presAssocID="{225828B5-AAC3-48E3-8DDE-6E14A1E9FCE8}" presName="hierChild5" presStyleCnt="0"/>
      <dgm:spPr/>
    </dgm:pt>
    <dgm:pt modelId="{4336AD91-6774-4DB4-BDD0-A33B76AEE6B7}" type="pres">
      <dgm:prSet presAssocID="{56E3332C-AB51-492A-BF41-0AEAAF10CB36}" presName="Name37" presStyleLbl="parChTrans1D2" presStyleIdx="1" presStyleCnt="3"/>
      <dgm:spPr/>
      <dgm:t>
        <a:bodyPr/>
        <a:lstStyle/>
        <a:p>
          <a:endParaRPr lang="zh-CN" altLang="en-US"/>
        </a:p>
      </dgm:t>
    </dgm:pt>
    <dgm:pt modelId="{9DFAC067-11BC-4885-918F-10D0401D4F77}" type="pres">
      <dgm:prSet presAssocID="{37D77502-DD69-4FCD-BFD3-1B91FA3A0B41}" presName="hierRoot2" presStyleCnt="0">
        <dgm:presLayoutVars>
          <dgm:hierBranch val="init"/>
        </dgm:presLayoutVars>
      </dgm:prSet>
      <dgm:spPr/>
    </dgm:pt>
    <dgm:pt modelId="{3798E192-B322-4C1D-A304-A3A890D1C199}" type="pres">
      <dgm:prSet presAssocID="{37D77502-DD69-4FCD-BFD3-1B91FA3A0B41}" presName="rootComposite" presStyleCnt="0"/>
      <dgm:spPr/>
      <dgm:t>
        <a:bodyPr/>
        <a:lstStyle/>
        <a:p>
          <a:endParaRPr lang="zh-CN" altLang="en-US"/>
        </a:p>
      </dgm:t>
    </dgm:pt>
    <dgm:pt modelId="{AFBE47F0-7A8F-4C93-AF1D-8BA2F7BEC08C}" type="pres">
      <dgm:prSet presAssocID="{37D77502-DD69-4FCD-BFD3-1B91FA3A0B41}" presName="rootText" presStyleLbl="node2" presStyleIdx="1" presStyleCnt="3">
        <dgm:presLayoutVars>
          <dgm:chPref val="3"/>
        </dgm:presLayoutVars>
      </dgm:prSet>
      <dgm:spPr/>
      <dgm:t>
        <a:bodyPr/>
        <a:lstStyle/>
        <a:p>
          <a:endParaRPr lang="zh-CN" altLang="en-US"/>
        </a:p>
      </dgm:t>
    </dgm:pt>
    <dgm:pt modelId="{2445C7C8-45D2-4D23-B6BE-965FFAF23B88}" type="pres">
      <dgm:prSet presAssocID="{37D77502-DD69-4FCD-BFD3-1B91FA3A0B41}" presName="rootConnector" presStyleLbl="node2" presStyleIdx="1" presStyleCnt="3"/>
      <dgm:spPr/>
      <dgm:t>
        <a:bodyPr/>
        <a:lstStyle/>
        <a:p>
          <a:endParaRPr lang="zh-CN" altLang="en-US"/>
        </a:p>
      </dgm:t>
    </dgm:pt>
    <dgm:pt modelId="{B814C46B-2953-4DFE-86D5-6641B5D8BDFD}" type="pres">
      <dgm:prSet presAssocID="{37D77502-DD69-4FCD-BFD3-1B91FA3A0B41}" presName="hierChild4" presStyleCnt="0"/>
      <dgm:spPr/>
    </dgm:pt>
    <dgm:pt modelId="{8C5F1B03-FD37-43EA-A7E6-8885D7520042}" type="pres">
      <dgm:prSet presAssocID="{37D77502-DD69-4FCD-BFD3-1B91FA3A0B41}" presName="hierChild5" presStyleCnt="0"/>
      <dgm:spPr/>
    </dgm:pt>
    <dgm:pt modelId="{F3FBFC0D-1C10-482A-B755-432B7B102F58}" type="pres">
      <dgm:prSet presAssocID="{01FF1330-6476-4A29-B36A-956B908B4DC2}" presName="Name37" presStyleLbl="parChTrans1D2" presStyleIdx="2" presStyleCnt="3"/>
      <dgm:spPr/>
      <dgm:t>
        <a:bodyPr/>
        <a:lstStyle/>
        <a:p>
          <a:endParaRPr lang="zh-CN" altLang="en-US"/>
        </a:p>
      </dgm:t>
    </dgm:pt>
    <dgm:pt modelId="{55EB3F4A-D96C-45F8-A083-E0A674B482EF}" type="pres">
      <dgm:prSet presAssocID="{81EE2E0C-6A5F-4B2C-ADA9-FDFFCB8C7AC8}" presName="hierRoot2" presStyleCnt="0">
        <dgm:presLayoutVars>
          <dgm:hierBranch val="init"/>
        </dgm:presLayoutVars>
      </dgm:prSet>
      <dgm:spPr/>
    </dgm:pt>
    <dgm:pt modelId="{26427A8A-8184-401A-BA5F-B732C715EED7}" type="pres">
      <dgm:prSet presAssocID="{81EE2E0C-6A5F-4B2C-ADA9-FDFFCB8C7AC8}" presName="rootComposite" presStyleCnt="0"/>
      <dgm:spPr/>
      <dgm:t>
        <a:bodyPr/>
        <a:lstStyle/>
        <a:p>
          <a:endParaRPr lang="zh-CN" altLang="en-US"/>
        </a:p>
      </dgm:t>
    </dgm:pt>
    <dgm:pt modelId="{CD29CA80-3F78-4D10-B0B9-E1DB408EE544}" type="pres">
      <dgm:prSet presAssocID="{81EE2E0C-6A5F-4B2C-ADA9-FDFFCB8C7AC8}" presName="rootText" presStyleLbl="node2" presStyleIdx="2" presStyleCnt="3">
        <dgm:presLayoutVars>
          <dgm:chPref val="3"/>
        </dgm:presLayoutVars>
      </dgm:prSet>
      <dgm:spPr/>
      <dgm:t>
        <a:bodyPr/>
        <a:lstStyle/>
        <a:p>
          <a:endParaRPr lang="zh-CN" altLang="en-US"/>
        </a:p>
      </dgm:t>
    </dgm:pt>
    <dgm:pt modelId="{64484104-CFD4-449D-95B4-82574E1BEAC9}" type="pres">
      <dgm:prSet presAssocID="{81EE2E0C-6A5F-4B2C-ADA9-FDFFCB8C7AC8}" presName="rootConnector" presStyleLbl="node2" presStyleIdx="2" presStyleCnt="3"/>
      <dgm:spPr/>
      <dgm:t>
        <a:bodyPr/>
        <a:lstStyle/>
        <a:p>
          <a:endParaRPr lang="zh-CN" altLang="en-US"/>
        </a:p>
      </dgm:t>
    </dgm:pt>
    <dgm:pt modelId="{03ED9A96-D917-442C-960F-6C2655E777D9}" type="pres">
      <dgm:prSet presAssocID="{81EE2E0C-6A5F-4B2C-ADA9-FDFFCB8C7AC8}" presName="hierChild4" presStyleCnt="0"/>
      <dgm:spPr/>
    </dgm:pt>
    <dgm:pt modelId="{07BBFBE8-D4F9-47E6-AB6D-6C2BA5426163}" type="pres">
      <dgm:prSet presAssocID="{81EE2E0C-6A5F-4B2C-ADA9-FDFFCB8C7AC8}" presName="hierChild5" presStyleCnt="0"/>
      <dgm:spPr/>
    </dgm:pt>
    <dgm:pt modelId="{4AECC906-F21A-45D0-9402-FE140FA9EBA5}" type="pres">
      <dgm:prSet presAssocID="{64128110-2BC2-4E83-AE3D-7442626E6916}" presName="hierChild3" presStyleCnt="0"/>
      <dgm:spPr/>
    </dgm:pt>
  </dgm:ptLst>
  <dgm:cxnLst>
    <dgm:cxn modelId="{2ED35502-3CDF-4DC3-AEC6-859AC76A958F}" type="presOf" srcId="{37D77502-DD69-4FCD-BFD3-1B91FA3A0B41}" destId="{2445C7C8-45D2-4D23-B6BE-965FFAF23B88}" srcOrd="2" destOrd="0" presId="urn:microsoft.com/office/officeart/2005/8/layout/orgChart1#1"/>
    <dgm:cxn modelId="{3E256383-CF19-48B0-9B09-C6F67663A6B6}" type="presOf" srcId="{81EE2E0C-6A5F-4B2C-ADA9-FDFFCB8C7AC8}" destId="{26427A8A-8184-401A-BA5F-B732C715EED7}" srcOrd="0" destOrd="0" presId="urn:microsoft.com/office/officeart/2005/8/layout/orgChart1#1"/>
    <dgm:cxn modelId="{D313109A-6D6D-4815-89B3-778BE2B0698C}" type="presOf" srcId="{64128110-2BC2-4E83-AE3D-7442626E6916}" destId="{3F87A36D-B515-4CB3-9442-512F3C54FBDD}" srcOrd="1" destOrd="0" presId="urn:microsoft.com/office/officeart/2005/8/layout/orgChart1#1"/>
    <dgm:cxn modelId="{33230AC9-1CA2-43CD-B297-D76981CE57B6}" srcId="{64128110-2BC2-4E83-AE3D-7442626E6916}" destId="{81EE2E0C-6A5F-4B2C-ADA9-FDFFCB8C7AC8}" srcOrd="2" destOrd="0" parTransId="{01FF1330-6476-4A29-B36A-956B908B4DC2}" sibTransId="{72C2C69A-BE49-48A9-B607-A2F8C3C08133}"/>
    <dgm:cxn modelId="{8DC016F4-8056-4EC4-9321-EF019BFF5077}" type="presOf" srcId="{C17B9AAD-24D5-4918-8EDF-B332210074D7}" destId="{0F89BA2F-7FB1-47A4-B6A8-9A821D15E1C1}" srcOrd="0" destOrd="0" presId="urn:microsoft.com/office/officeart/2005/8/layout/orgChart1#1"/>
    <dgm:cxn modelId="{0BA48EDF-0F2B-408A-B111-ADF399F5A155}" srcId="{64128110-2BC2-4E83-AE3D-7442626E6916}" destId="{37D77502-DD69-4FCD-BFD3-1B91FA3A0B41}" srcOrd="1" destOrd="0" parTransId="{56E3332C-AB51-492A-BF41-0AEAAF10CB36}" sibTransId="{A79A0933-F266-4AC1-9DE1-FD7E900B09C8}"/>
    <dgm:cxn modelId="{FF4A3AB4-C52A-42FF-B7CE-C3A8CAED30AE}" type="presOf" srcId="{37D77502-DD69-4FCD-BFD3-1B91FA3A0B41}" destId="{3798E192-B322-4C1D-A304-A3A890D1C199}" srcOrd="0" destOrd="0" presId="urn:microsoft.com/office/officeart/2005/8/layout/orgChart1#1"/>
    <dgm:cxn modelId="{BB86F327-1702-4417-96DA-881B4DF84913}" type="presOf" srcId="{56E3332C-AB51-492A-BF41-0AEAAF10CB36}" destId="{4336AD91-6774-4DB4-BDD0-A33B76AEE6B7}" srcOrd="0" destOrd="0" presId="urn:microsoft.com/office/officeart/2005/8/layout/orgChart1#1"/>
    <dgm:cxn modelId="{581A11D1-2EB2-4629-A46F-1703B1680C2D}" type="presOf" srcId="{64128110-2BC2-4E83-AE3D-7442626E6916}" destId="{C8EA578D-1EEF-4168-811C-C3CB6C46B153}" srcOrd="2" destOrd="0" presId="urn:microsoft.com/office/officeart/2005/8/layout/orgChart1#1"/>
    <dgm:cxn modelId="{C2AB0FF4-10E1-4FE8-AEA5-91E6C01D51A3}" type="presOf" srcId="{37D77502-DD69-4FCD-BFD3-1B91FA3A0B41}" destId="{AFBE47F0-7A8F-4C93-AF1D-8BA2F7BEC08C}" srcOrd="1" destOrd="0" presId="urn:microsoft.com/office/officeart/2005/8/layout/orgChart1#1"/>
    <dgm:cxn modelId="{1593630F-770A-4FC1-93A6-965967DF34C5}" type="presOf" srcId="{225828B5-AAC3-48E3-8DDE-6E14A1E9FCE8}" destId="{5C67B634-DB68-4653-97A5-5D62FE999B47}" srcOrd="2" destOrd="0" presId="urn:microsoft.com/office/officeart/2005/8/layout/orgChart1#1"/>
    <dgm:cxn modelId="{81E86701-5198-4364-AC3C-71A0967FE514}" type="presOf" srcId="{81EE2E0C-6A5F-4B2C-ADA9-FDFFCB8C7AC8}" destId="{CD29CA80-3F78-4D10-B0B9-E1DB408EE544}" srcOrd="1" destOrd="0" presId="urn:microsoft.com/office/officeart/2005/8/layout/orgChart1#1"/>
    <dgm:cxn modelId="{937CC04A-BA7B-4632-B4C9-892DEE603758}" type="presOf" srcId="{90F8E70F-E1C5-4691-812A-47839830C40B}" destId="{1F968B94-413B-42AE-BA1D-5E5D1F62B58B}" srcOrd="0" destOrd="0" presId="urn:microsoft.com/office/officeart/2005/8/layout/orgChart1#1"/>
    <dgm:cxn modelId="{FFEAC12E-2459-4506-9910-A93429802A75}" type="presOf" srcId="{01FF1330-6476-4A29-B36A-956B908B4DC2}" destId="{F3FBFC0D-1C10-482A-B755-432B7B102F58}" srcOrd="0" destOrd="0" presId="urn:microsoft.com/office/officeart/2005/8/layout/orgChart1#1"/>
    <dgm:cxn modelId="{6BC47F51-B903-4F61-9B33-27EBB137AE08}" srcId="{C17B9AAD-24D5-4918-8EDF-B332210074D7}" destId="{64128110-2BC2-4E83-AE3D-7442626E6916}" srcOrd="0" destOrd="0" parTransId="{7C4D8020-E6A5-42B0-ACC1-F3A6FF2AC2B4}" sibTransId="{EC14B256-0355-49D6-9784-F21A5D6A7477}"/>
    <dgm:cxn modelId="{85E1BD51-FBB2-4256-8159-99A7B962E652}" srcId="{64128110-2BC2-4E83-AE3D-7442626E6916}" destId="{225828B5-AAC3-48E3-8DDE-6E14A1E9FCE8}" srcOrd="0" destOrd="0" parTransId="{90F8E70F-E1C5-4691-812A-47839830C40B}" sibTransId="{6E8CAA27-4324-4304-92E5-3562A8011552}"/>
    <dgm:cxn modelId="{9C6BCA69-83D1-4A12-BF02-6883C571352F}" type="presOf" srcId="{225828B5-AAC3-48E3-8DDE-6E14A1E9FCE8}" destId="{2FB69221-32D0-434B-B23D-866F77A6B0EE}" srcOrd="1" destOrd="0" presId="urn:microsoft.com/office/officeart/2005/8/layout/orgChart1#1"/>
    <dgm:cxn modelId="{FEAC60CE-203F-45AF-B027-760B930EEE6F}" type="presOf" srcId="{225828B5-AAC3-48E3-8DDE-6E14A1E9FCE8}" destId="{7848FCCC-0559-4207-BA93-63FF4F6D75CC}" srcOrd="0" destOrd="0" presId="urn:microsoft.com/office/officeart/2005/8/layout/orgChart1#1"/>
    <dgm:cxn modelId="{16CAA8B9-6272-453D-B76B-E7CC1C4F78FF}" type="presOf" srcId="{81EE2E0C-6A5F-4B2C-ADA9-FDFFCB8C7AC8}" destId="{64484104-CFD4-449D-95B4-82574E1BEAC9}" srcOrd="2" destOrd="0" presId="urn:microsoft.com/office/officeart/2005/8/layout/orgChart1#1"/>
    <dgm:cxn modelId="{E8D803F6-891D-47C3-8664-98CD5D8192A6}" type="presOf" srcId="{64128110-2BC2-4E83-AE3D-7442626E6916}" destId="{87C865EB-D9C7-4E5F-B312-83EF73AB58D0}" srcOrd="0" destOrd="0" presId="urn:microsoft.com/office/officeart/2005/8/layout/orgChart1#1"/>
    <dgm:cxn modelId="{D449321F-B1CC-478C-8A1D-7FC90C1A054E}" type="presParOf" srcId="{0F89BA2F-7FB1-47A4-B6A8-9A821D15E1C1}" destId="{43B1D5CD-F6F5-420F-9336-DAB5AE405CAB}" srcOrd="0" destOrd="0" presId="urn:microsoft.com/office/officeart/2005/8/layout/orgChart1#1"/>
    <dgm:cxn modelId="{C88084FF-9FFA-47CB-8C40-C3BFC60C156B}" type="presParOf" srcId="{43B1D5CD-F6F5-420F-9336-DAB5AE405CAB}" destId="{87C865EB-D9C7-4E5F-B312-83EF73AB58D0}" srcOrd="0" destOrd="0" presId="urn:microsoft.com/office/officeart/2005/8/layout/orgChart1#1"/>
    <dgm:cxn modelId="{B7600BA5-EB83-4CD0-B433-DCC557834BCA}" type="presParOf" srcId="{87C865EB-D9C7-4E5F-B312-83EF73AB58D0}" destId="{3F87A36D-B515-4CB3-9442-512F3C54FBDD}" srcOrd="0" destOrd="0" presId="urn:microsoft.com/office/officeart/2005/8/layout/orgChart1#1"/>
    <dgm:cxn modelId="{1ABD833B-549D-427F-9C66-D36144EBFB29}" type="presParOf" srcId="{87C865EB-D9C7-4E5F-B312-83EF73AB58D0}" destId="{C8EA578D-1EEF-4168-811C-C3CB6C46B153}" srcOrd="1" destOrd="0" presId="urn:microsoft.com/office/officeart/2005/8/layout/orgChart1#1"/>
    <dgm:cxn modelId="{E9A72F77-A5C8-4C27-8577-C5CE5AAFF1CB}" type="presParOf" srcId="{43B1D5CD-F6F5-420F-9336-DAB5AE405CAB}" destId="{5BEABAEC-9F0C-4E39-AD8E-6628EFFC11DC}" srcOrd="1" destOrd="0" presId="urn:microsoft.com/office/officeart/2005/8/layout/orgChart1#1"/>
    <dgm:cxn modelId="{65F712FE-C6BE-43D9-9091-5CEB163056B5}" type="presParOf" srcId="{5BEABAEC-9F0C-4E39-AD8E-6628EFFC11DC}" destId="{1F968B94-413B-42AE-BA1D-5E5D1F62B58B}" srcOrd="0" destOrd="0" presId="urn:microsoft.com/office/officeart/2005/8/layout/orgChart1#1"/>
    <dgm:cxn modelId="{E2E7E0C0-011A-45C1-B620-F5BBCE9C75D7}" type="presParOf" srcId="{5BEABAEC-9F0C-4E39-AD8E-6628EFFC11DC}" destId="{841E9607-AFA8-422E-867A-D0B9A43F76FB}" srcOrd="1" destOrd="0" presId="urn:microsoft.com/office/officeart/2005/8/layout/orgChart1#1"/>
    <dgm:cxn modelId="{2591129A-44D1-497F-AC8F-C6A107AA313C}" type="presParOf" srcId="{841E9607-AFA8-422E-867A-D0B9A43F76FB}" destId="{7848FCCC-0559-4207-BA93-63FF4F6D75CC}" srcOrd="0" destOrd="0" presId="urn:microsoft.com/office/officeart/2005/8/layout/orgChart1#1"/>
    <dgm:cxn modelId="{BCC80571-2030-4FAE-93CD-29BF5DD1B261}" type="presParOf" srcId="{7848FCCC-0559-4207-BA93-63FF4F6D75CC}" destId="{2FB69221-32D0-434B-B23D-866F77A6B0EE}" srcOrd="0" destOrd="0" presId="urn:microsoft.com/office/officeart/2005/8/layout/orgChart1#1"/>
    <dgm:cxn modelId="{A7684E71-AA50-4234-A0F3-64DF881555B3}" type="presParOf" srcId="{7848FCCC-0559-4207-BA93-63FF4F6D75CC}" destId="{5C67B634-DB68-4653-97A5-5D62FE999B47}" srcOrd="1" destOrd="0" presId="urn:microsoft.com/office/officeart/2005/8/layout/orgChart1#1"/>
    <dgm:cxn modelId="{F2F7E8E8-DFFE-4512-98C1-1AF8C6ABE464}" type="presParOf" srcId="{841E9607-AFA8-422E-867A-D0B9A43F76FB}" destId="{A7817FA8-C290-4779-9081-B0B52FF24E56}" srcOrd="1" destOrd="0" presId="urn:microsoft.com/office/officeart/2005/8/layout/orgChart1#1"/>
    <dgm:cxn modelId="{DDF25727-015E-42FB-B3AE-B851DCB75EC0}" type="presParOf" srcId="{841E9607-AFA8-422E-867A-D0B9A43F76FB}" destId="{782C31C6-F89C-4EE5-9321-5D7AEDFD4677}" srcOrd="2" destOrd="0" presId="urn:microsoft.com/office/officeart/2005/8/layout/orgChart1#1"/>
    <dgm:cxn modelId="{42C8D2FF-2E81-4BAA-BD0A-82D7E9884150}" type="presParOf" srcId="{5BEABAEC-9F0C-4E39-AD8E-6628EFFC11DC}" destId="{4336AD91-6774-4DB4-BDD0-A33B76AEE6B7}" srcOrd="2" destOrd="0" presId="urn:microsoft.com/office/officeart/2005/8/layout/orgChart1#1"/>
    <dgm:cxn modelId="{64731A07-3C81-41B8-AF8E-B0E0A713590B}" type="presParOf" srcId="{5BEABAEC-9F0C-4E39-AD8E-6628EFFC11DC}" destId="{9DFAC067-11BC-4885-918F-10D0401D4F77}" srcOrd="3" destOrd="0" presId="urn:microsoft.com/office/officeart/2005/8/layout/orgChart1#1"/>
    <dgm:cxn modelId="{33FBA741-B5BD-4072-98D3-46EA7E698DB7}" type="presParOf" srcId="{9DFAC067-11BC-4885-918F-10D0401D4F77}" destId="{3798E192-B322-4C1D-A304-A3A890D1C199}" srcOrd="0" destOrd="0" presId="urn:microsoft.com/office/officeart/2005/8/layout/orgChart1#1"/>
    <dgm:cxn modelId="{E3914174-0E7E-466C-971F-0681D13F8E8F}" type="presParOf" srcId="{3798E192-B322-4C1D-A304-A3A890D1C199}" destId="{AFBE47F0-7A8F-4C93-AF1D-8BA2F7BEC08C}" srcOrd="0" destOrd="0" presId="urn:microsoft.com/office/officeart/2005/8/layout/orgChart1#1"/>
    <dgm:cxn modelId="{988C3191-C8A4-4AF4-BEA6-D719AFD7AA82}" type="presParOf" srcId="{3798E192-B322-4C1D-A304-A3A890D1C199}" destId="{2445C7C8-45D2-4D23-B6BE-965FFAF23B88}" srcOrd="1" destOrd="0" presId="urn:microsoft.com/office/officeart/2005/8/layout/orgChart1#1"/>
    <dgm:cxn modelId="{5737FB29-AE91-46E6-894E-3F5275A40527}" type="presParOf" srcId="{9DFAC067-11BC-4885-918F-10D0401D4F77}" destId="{B814C46B-2953-4DFE-86D5-6641B5D8BDFD}" srcOrd="1" destOrd="0" presId="urn:microsoft.com/office/officeart/2005/8/layout/orgChart1#1"/>
    <dgm:cxn modelId="{5EDCF5C8-9068-4310-8D68-ABC203953927}" type="presParOf" srcId="{9DFAC067-11BC-4885-918F-10D0401D4F77}" destId="{8C5F1B03-FD37-43EA-A7E6-8885D7520042}" srcOrd="2" destOrd="0" presId="urn:microsoft.com/office/officeart/2005/8/layout/orgChart1#1"/>
    <dgm:cxn modelId="{1F760ACC-230B-4217-BC5F-5F50E13B067A}" type="presParOf" srcId="{5BEABAEC-9F0C-4E39-AD8E-6628EFFC11DC}" destId="{F3FBFC0D-1C10-482A-B755-432B7B102F58}" srcOrd="4" destOrd="0" presId="urn:microsoft.com/office/officeart/2005/8/layout/orgChart1#1"/>
    <dgm:cxn modelId="{038A5862-B998-4840-9AB0-C1AE1C2F9DA8}" type="presParOf" srcId="{5BEABAEC-9F0C-4E39-AD8E-6628EFFC11DC}" destId="{55EB3F4A-D96C-45F8-A083-E0A674B482EF}" srcOrd="5" destOrd="0" presId="urn:microsoft.com/office/officeart/2005/8/layout/orgChart1#1"/>
    <dgm:cxn modelId="{5FDD9367-4E2C-4C41-A546-AA7EB3AD8748}" type="presParOf" srcId="{55EB3F4A-D96C-45F8-A083-E0A674B482EF}" destId="{26427A8A-8184-401A-BA5F-B732C715EED7}" srcOrd="0" destOrd="0" presId="urn:microsoft.com/office/officeart/2005/8/layout/orgChart1#1"/>
    <dgm:cxn modelId="{840F1792-34D9-47A4-867E-AC8281FFD61D}" type="presParOf" srcId="{26427A8A-8184-401A-BA5F-B732C715EED7}" destId="{CD29CA80-3F78-4D10-B0B9-E1DB408EE544}" srcOrd="0" destOrd="0" presId="urn:microsoft.com/office/officeart/2005/8/layout/orgChart1#1"/>
    <dgm:cxn modelId="{DCA9AEF1-241F-4987-8553-D6DF714B34AF}" type="presParOf" srcId="{26427A8A-8184-401A-BA5F-B732C715EED7}" destId="{64484104-CFD4-449D-95B4-82574E1BEAC9}" srcOrd="1" destOrd="0" presId="urn:microsoft.com/office/officeart/2005/8/layout/orgChart1#1"/>
    <dgm:cxn modelId="{9858B61A-5EF2-444F-A14D-67738ADFD14D}" type="presParOf" srcId="{55EB3F4A-D96C-45F8-A083-E0A674B482EF}" destId="{03ED9A96-D917-442C-960F-6C2655E777D9}" srcOrd="1" destOrd="0" presId="urn:microsoft.com/office/officeart/2005/8/layout/orgChart1#1"/>
    <dgm:cxn modelId="{F18F2C80-58AA-4AA0-BF1F-2AB10ADDEB5D}" type="presParOf" srcId="{55EB3F4A-D96C-45F8-A083-E0A674B482EF}" destId="{07BBFBE8-D4F9-47E6-AB6D-6C2BA5426163}" srcOrd="2" destOrd="0" presId="urn:microsoft.com/office/officeart/2005/8/layout/orgChart1#1"/>
    <dgm:cxn modelId="{5E8E291C-9356-4EE9-8E77-6968CAA7C01B}" type="presParOf" srcId="{43B1D5CD-F6F5-420F-9336-DAB5AE405CAB}" destId="{4AECC906-F21A-45D0-9402-FE140FA9EBA5}" srcOrd="2" destOrd="0" presId="urn:microsoft.com/office/officeart/2005/8/layout/orgChar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FBFC0D-1C10-482A-B755-432B7B102F58}">
      <dsp:nvSpPr>
        <dsp:cNvPr id="0" name=""/>
        <dsp:cNvSpPr/>
      </dsp:nvSpPr>
      <dsp:spPr>
        <a:xfrm>
          <a:off x="2584370" y="808119"/>
          <a:ext cx="1828461" cy="317336"/>
        </a:xfrm>
        <a:custGeom>
          <a:avLst/>
          <a:gdLst/>
          <a:ahLst/>
          <a:cxnLst/>
          <a:rect l="0" t="0" r="0" b="0"/>
          <a:pathLst>
            <a:path>
              <a:moveTo>
                <a:pt x="0" y="0"/>
              </a:moveTo>
              <a:lnTo>
                <a:pt x="0" y="158668"/>
              </a:lnTo>
              <a:lnTo>
                <a:pt x="1828461" y="158668"/>
              </a:lnTo>
              <a:lnTo>
                <a:pt x="1828461" y="317336"/>
              </a:lnTo>
            </a:path>
          </a:pathLst>
        </a:custGeom>
        <a:noFill/>
        <a:ln w="12700" cap="flat" cmpd="sng" algn="ctr">
          <a:solidFill>
            <a:srgbClr val="00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4336AD91-6774-4DB4-BDD0-A33B76AEE6B7}">
      <dsp:nvSpPr>
        <dsp:cNvPr id="0" name=""/>
        <dsp:cNvSpPr/>
      </dsp:nvSpPr>
      <dsp:spPr>
        <a:xfrm>
          <a:off x="2538650" y="808119"/>
          <a:ext cx="91440" cy="317336"/>
        </a:xfrm>
        <a:custGeom>
          <a:avLst/>
          <a:gdLst/>
          <a:ahLst/>
          <a:cxnLst/>
          <a:rect l="0" t="0" r="0" b="0"/>
          <a:pathLst>
            <a:path>
              <a:moveTo>
                <a:pt x="45720" y="0"/>
              </a:moveTo>
              <a:lnTo>
                <a:pt x="45720" y="317336"/>
              </a:lnTo>
            </a:path>
          </a:pathLst>
        </a:custGeom>
        <a:noFill/>
        <a:ln w="12700" cap="flat" cmpd="sng" algn="ctr">
          <a:solidFill>
            <a:srgbClr val="00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1F968B94-413B-42AE-BA1D-5E5D1F62B58B}">
      <dsp:nvSpPr>
        <dsp:cNvPr id="0" name=""/>
        <dsp:cNvSpPr/>
      </dsp:nvSpPr>
      <dsp:spPr>
        <a:xfrm>
          <a:off x="755909" y="808119"/>
          <a:ext cx="1828461" cy="317336"/>
        </a:xfrm>
        <a:custGeom>
          <a:avLst/>
          <a:gdLst/>
          <a:ahLst/>
          <a:cxnLst/>
          <a:rect l="0" t="0" r="0" b="0"/>
          <a:pathLst>
            <a:path>
              <a:moveTo>
                <a:pt x="1828461" y="0"/>
              </a:moveTo>
              <a:lnTo>
                <a:pt x="1828461" y="158668"/>
              </a:lnTo>
              <a:lnTo>
                <a:pt x="0" y="158668"/>
              </a:lnTo>
              <a:lnTo>
                <a:pt x="0" y="317336"/>
              </a:lnTo>
            </a:path>
          </a:pathLst>
        </a:custGeom>
        <a:noFill/>
        <a:ln w="12700" cap="flat" cmpd="sng" algn="ctr">
          <a:solidFill>
            <a:srgbClr val="00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3F87A36D-B515-4CB3-9442-512F3C54FBDD}">
      <dsp:nvSpPr>
        <dsp:cNvPr id="0" name=""/>
        <dsp:cNvSpPr/>
      </dsp:nvSpPr>
      <dsp:spPr>
        <a:xfrm>
          <a:off x="1828808" y="52556"/>
          <a:ext cx="1511124" cy="755562"/>
        </a:xfrm>
        <a:prstGeom prst="rect">
          <a:avLst/>
        </a:prstGeom>
        <a:solidFill>
          <a:srgbClr val="333399">
            <a:hueOff val="0"/>
            <a:satOff val="0"/>
            <a:lumOff val="0"/>
            <a:alphaOff val="0"/>
          </a:srgbClr>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100000"/>
            </a:lnSpc>
            <a:spcBef>
              <a:spcPct val="0"/>
            </a:spcBef>
            <a:spcAft>
              <a:spcPct val="35000"/>
            </a:spcAft>
          </a:pPr>
          <a:r>
            <a:rPr lang="zh-CN" altLang="en-US" sz="2800" b="1" kern="1200">
              <a:solidFill>
                <a:srgbClr val="FFFFFF"/>
              </a:solidFill>
              <a:latin typeface="Arial"/>
              <a:ea typeface="宋体"/>
              <a:cs typeface="+mn-cs"/>
            </a:rPr>
            <a:t>猛安谋克</a:t>
          </a:r>
        </a:p>
      </dsp:txBody>
      <dsp:txXfrm>
        <a:off x="1828808" y="52556"/>
        <a:ext cx="1511124" cy="755562"/>
      </dsp:txXfrm>
    </dsp:sp>
    <dsp:sp modelId="{2FB69221-32D0-434B-B23D-866F77A6B0EE}">
      <dsp:nvSpPr>
        <dsp:cNvPr id="0" name=""/>
        <dsp:cNvSpPr/>
      </dsp:nvSpPr>
      <dsp:spPr>
        <a:xfrm>
          <a:off x="347" y="1125455"/>
          <a:ext cx="1511124" cy="755562"/>
        </a:xfrm>
        <a:prstGeom prst="rect">
          <a:avLst/>
        </a:prstGeom>
        <a:solidFill>
          <a:srgbClr val="000000">
            <a:hueOff val="0"/>
            <a:satOff val="0"/>
            <a:lumOff val="0"/>
            <a:alphaOff val="0"/>
          </a:srgbClr>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100000"/>
            </a:lnSpc>
            <a:spcBef>
              <a:spcPct val="0"/>
            </a:spcBef>
            <a:spcAft>
              <a:spcPct val="35000"/>
            </a:spcAft>
          </a:pPr>
          <a:r>
            <a:rPr lang="zh-CN" altLang="en-US" sz="2800" b="1" kern="1200">
              <a:solidFill>
                <a:srgbClr val="FFFFFF"/>
              </a:solidFill>
              <a:latin typeface="Arial"/>
              <a:ea typeface="宋体"/>
              <a:cs typeface="+mn-cs"/>
            </a:rPr>
            <a:t>军事单位</a:t>
          </a:r>
        </a:p>
      </dsp:txBody>
      <dsp:txXfrm>
        <a:off x="347" y="1125455"/>
        <a:ext cx="1511124" cy="755562"/>
      </dsp:txXfrm>
    </dsp:sp>
    <dsp:sp modelId="{AFBE47F0-7A8F-4C93-AF1D-8BA2F7BEC08C}">
      <dsp:nvSpPr>
        <dsp:cNvPr id="0" name=""/>
        <dsp:cNvSpPr/>
      </dsp:nvSpPr>
      <dsp:spPr>
        <a:xfrm>
          <a:off x="1828808" y="1125455"/>
          <a:ext cx="1511124" cy="755562"/>
        </a:xfrm>
        <a:prstGeom prst="rect">
          <a:avLst/>
        </a:prstGeom>
        <a:solidFill>
          <a:srgbClr val="000000">
            <a:hueOff val="0"/>
            <a:satOff val="0"/>
            <a:lumOff val="0"/>
            <a:alphaOff val="0"/>
          </a:srgbClr>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100000"/>
            </a:lnSpc>
            <a:spcBef>
              <a:spcPct val="0"/>
            </a:spcBef>
            <a:spcAft>
              <a:spcPct val="35000"/>
            </a:spcAft>
          </a:pPr>
          <a:r>
            <a:rPr lang="zh-CN" altLang="en-US" sz="2800" b="1" kern="1200">
              <a:solidFill>
                <a:srgbClr val="FFFFFF"/>
              </a:solidFill>
              <a:latin typeface="Arial"/>
              <a:ea typeface="宋体"/>
              <a:cs typeface="+mn-cs"/>
            </a:rPr>
            <a:t>社会组织</a:t>
          </a:r>
        </a:p>
      </dsp:txBody>
      <dsp:txXfrm>
        <a:off x="1828808" y="1125455"/>
        <a:ext cx="1511124" cy="755562"/>
      </dsp:txXfrm>
    </dsp:sp>
    <dsp:sp modelId="{CD29CA80-3F78-4D10-B0B9-E1DB408EE544}">
      <dsp:nvSpPr>
        <dsp:cNvPr id="0" name=""/>
        <dsp:cNvSpPr/>
      </dsp:nvSpPr>
      <dsp:spPr>
        <a:xfrm>
          <a:off x="3657269" y="1125455"/>
          <a:ext cx="1511124" cy="755562"/>
        </a:xfrm>
        <a:prstGeom prst="rect">
          <a:avLst/>
        </a:prstGeom>
        <a:solidFill>
          <a:srgbClr val="000000">
            <a:hueOff val="0"/>
            <a:satOff val="0"/>
            <a:lumOff val="0"/>
            <a:alphaOff val="0"/>
          </a:srgbClr>
        </a:solidFill>
        <a:ln w="127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100000"/>
            </a:lnSpc>
            <a:spcBef>
              <a:spcPct val="0"/>
            </a:spcBef>
            <a:spcAft>
              <a:spcPct val="35000"/>
            </a:spcAft>
          </a:pPr>
          <a:r>
            <a:rPr lang="zh-CN" altLang="en-US" sz="2800" b="1" kern="1200">
              <a:solidFill>
                <a:srgbClr val="FFFFFF"/>
              </a:solidFill>
              <a:latin typeface="Arial"/>
              <a:ea typeface="宋体"/>
              <a:cs typeface="+mn-cs"/>
            </a:rPr>
            <a:t>基层制度</a:t>
          </a:r>
        </a:p>
      </dsp:txBody>
      <dsp:txXfrm>
        <a:off x="3657269" y="1125455"/>
        <a:ext cx="1511124" cy="75556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rSet qsTypeId="urn:microsoft.com/office/officeart/2005/8/quickstyle/simple5"/>
        </dgm:pt>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rSet csTypeId="urn:microsoft.com/office/officeart/2005/8/colors/accent6_5"/>
        </dgm:pt>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91CDE5CB-7B4B-4073-91D3-D1136A1C0626}" type="datetimeFigureOut">
              <a:rPr lang="zh-CN" altLang="en-US" smtClean="0"/>
              <a:t>2021-6-15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4E80685-C5D8-4951-8C9E-DEE1EE240049}" type="slidenum">
              <a:rPr lang="zh-CN" altLang="en-US" smtClean="0"/>
              <a:t>‹#›</a:t>
            </a:fld>
            <a:endParaRPr lang="zh-CN" altLang="en-US"/>
          </a:p>
        </p:txBody>
      </p:sp>
    </p:spTree>
    <p:extLst>
      <p:ext uri="{BB962C8B-B14F-4D97-AF65-F5344CB8AC3E}">
        <p14:creationId xmlns:p14="http://schemas.microsoft.com/office/powerpoint/2010/main" val="3018800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91CDE5CB-7B4B-4073-91D3-D1136A1C0626}" type="datetimeFigureOut">
              <a:rPr lang="zh-CN" altLang="en-US" smtClean="0"/>
              <a:t>2021-6-15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4E80685-C5D8-4951-8C9E-DEE1EE240049}" type="slidenum">
              <a:rPr lang="zh-CN" altLang="en-US" smtClean="0"/>
              <a:t>‹#›</a:t>
            </a:fld>
            <a:endParaRPr lang="zh-CN" altLang="en-US"/>
          </a:p>
        </p:txBody>
      </p:sp>
    </p:spTree>
    <p:extLst>
      <p:ext uri="{BB962C8B-B14F-4D97-AF65-F5344CB8AC3E}">
        <p14:creationId xmlns:p14="http://schemas.microsoft.com/office/powerpoint/2010/main" val="140773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91CDE5CB-7B4B-4073-91D3-D1136A1C0626}" type="datetimeFigureOut">
              <a:rPr lang="zh-CN" altLang="en-US" smtClean="0"/>
              <a:t>2021-6-15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4E80685-C5D8-4951-8C9E-DEE1EE240049}" type="slidenum">
              <a:rPr lang="zh-CN" altLang="en-US" smtClean="0"/>
              <a:t>‹#›</a:t>
            </a:fld>
            <a:endParaRPr lang="zh-CN" altLang="en-US"/>
          </a:p>
        </p:txBody>
      </p:sp>
    </p:spTree>
    <p:extLst>
      <p:ext uri="{BB962C8B-B14F-4D97-AF65-F5344CB8AC3E}">
        <p14:creationId xmlns:p14="http://schemas.microsoft.com/office/powerpoint/2010/main" val="4030525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91CDE5CB-7B4B-4073-91D3-D1136A1C0626}" type="datetimeFigureOut">
              <a:rPr lang="zh-CN" altLang="en-US" smtClean="0"/>
              <a:t>2021-6-15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4E80685-C5D8-4951-8C9E-DEE1EE240049}" type="slidenum">
              <a:rPr lang="zh-CN" altLang="en-US" smtClean="0"/>
              <a:t>‹#›</a:t>
            </a:fld>
            <a:endParaRPr lang="zh-CN" altLang="en-US"/>
          </a:p>
        </p:txBody>
      </p:sp>
    </p:spTree>
    <p:extLst>
      <p:ext uri="{BB962C8B-B14F-4D97-AF65-F5344CB8AC3E}">
        <p14:creationId xmlns:p14="http://schemas.microsoft.com/office/powerpoint/2010/main" val="1879250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91CDE5CB-7B4B-4073-91D3-D1136A1C0626}" type="datetimeFigureOut">
              <a:rPr lang="zh-CN" altLang="en-US" smtClean="0"/>
              <a:t>2021-6-15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4E80685-C5D8-4951-8C9E-DEE1EE240049}" type="slidenum">
              <a:rPr lang="zh-CN" altLang="en-US" smtClean="0"/>
              <a:t>‹#›</a:t>
            </a:fld>
            <a:endParaRPr lang="zh-CN" altLang="en-US"/>
          </a:p>
        </p:txBody>
      </p:sp>
    </p:spTree>
    <p:extLst>
      <p:ext uri="{BB962C8B-B14F-4D97-AF65-F5344CB8AC3E}">
        <p14:creationId xmlns:p14="http://schemas.microsoft.com/office/powerpoint/2010/main" val="2404509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91CDE5CB-7B4B-4073-91D3-D1136A1C0626}" type="datetimeFigureOut">
              <a:rPr lang="zh-CN" altLang="en-US" smtClean="0"/>
              <a:t>2021-6-15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4E80685-C5D8-4951-8C9E-DEE1EE240049}" type="slidenum">
              <a:rPr lang="zh-CN" altLang="en-US" smtClean="0"/>
              <a:t>‹#›</a:t>
            </a:fld>
            <a:endParaRPr lang="zh-CN" altLang="en-US"/>
          </a:p>
        </p:txBody>
      </p:sp>
    </p:spTree>
    <p:extLst>
      <p:ext uri="{BB962C8B-B14F-4D97-AF65-F5344CB8AC3E}">
        <p14:creationId xmlns:p14="http://schemas.microsoft.com/office/powerpoint/2010/main" val="775164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91CDE5CB-7B4B-4073-91D3-D1136A1C0626}" type="datetimeFigureOut">
              <a:rPr lang="zh-CN" altLang="en-US" smtClean="0"/>
              <a:t>2021-6-15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4E80685-C5D8-4951-8C9E-DEE1EE240049}" type="slidenum">
              <a:rPr lang="zh-CN" altLang="en-US" smtClean="0"/>
              <a:t>‹#›</a:t>
            </a:fld>
            <a:endParaRPr lang="zh-CN" altLang="en-US"/>
          </a:p>
        </p:txBody>
      </p:sp>
    </p:spTree>
    <p:extLst>
      <p:ext uri="{BB962C8B-B14F-4D97-AF65-F5344CB8AC3E}">
        <p14:creationId xmlns:p14="http://schemas.microsoft.com/office/powerpoint/2010/main" val="2167964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91CDE5CB-7B4B-4073-91D3-D1136A1C0626}" type="datetimeFigureOut">
              <a:rPr lang="zh-CN" altLang="en-US" smtClean="0"/>
              <a:t>2021-6-15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4E80685-C5D8-4951-8C9E-DEE1EE240049}" type="slidenum">
              <a:rPr lang="zh-CN" altLang="en-US" smtClean="0"/>
              <a:t>‹#›</a:t>
            </a:fld>
            <a:endParaRPr lang="zh-CN" altLang="en-US"/>
          </a:p>
        </p:txBody>
      </p:sp>
    </p:spTree>
    <p:extLst>
      <p:ext uri="{BB962C8B-B14F-4D97-AF65-F5344CB8AC3E}">
        <p14:creationId xmlns:p14="http://schemas.microsoft.com/office/powerpoint/2010/main" val="3290988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CDE5CB-7B4B-4073-91D3-D1136A1C0626}" type="datetimeFigureOut">
              <a:rPr lang="zh-CN" altLang="en-US" smtClean="0"/>
              <a:t>2021-6-15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4E80685-C5D8-4951-8C9E-DEE1EE240049}" type="slidenum">
              <a:rPr lang="zh-CN" altLang="en-US" smtClean="0"/>
              <a:t>‹#›</a:t>
            </a:fld>
            <a:endParaRPr lang="zh-CN" altLang="en-US"/>
          </a:p>
        </p:txBody>
      </p:sp>
    </p:spTree>
    <p:extLst>
      <p:ext uri="{BB962C8B-B14F-4D97-AF65-F5344CB8AC3E}">
        <p14:creationId xmlns:p14="http://schemas.microsoft.com/office/powerpoint/2010/main" val="1190420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91CDE5CB-7B4B-4073-91D3-D1136A1C0626}" type="datetimeFigureOut">
              <a:rPr lang="zh-CN" altLang="en-US" smtClean="0"/>
              <a:t>2021-6-15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4E80685-C5D8-4951-8C9E-DEE1EE240049}" type="slidenum">
              <a:rPr lang="zh-CN" altLang="en-US" smtClean="0"/>
              <a:t>‹#›</a:t>
            </a:fld>
            <a:endParaRPr lang="zh-CN" altLang="en-US"/>
          </a:p>
        </p:txBody>
      </p:sp>
    </p:spTree>
    <p:extLst>
      <p:ext uri="{BB962C8B-B14F-4D97-AF65-F5344CB8AC3E}">
        <p14:creationId xmlns:p14="http://schemas.microsoft.com/office/powerpoint/2010/main" val="141963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91CDE5CB-7B4B-4073-91D3-D1136A1C0626}" type="datetimeFigureOut">
              <a:rPr lang="zh-CN" altLang="en-US" smtClean="0"/>
              <a:t>2021-6-15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4E80685-C5D8-4951-8C9E-DEE1EE240049}" type="slidenum">
              <a:rPr lang="zh-CN" altLang="en-US" smtClean="0"/>
              <a:t>‹#›</a:t>
            </a:fld>
            <a:endParaRPr lang="zh-CN" altLang="en-US"/>
          </a:p>
        </p:txBody>
      </p:sp>
    </p:spTree>
    <p:extLst>
      <p:ext uri="{BB962C8B-B14F-4D97-AF65-F5344CB8AC3E}">
        <p14:creationId xmlns:p14="http://schemas.microsoft.com/office/powerpoint/2010/main" val="1438154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CDE5CB-7B4B-4073-91D3-D1136A1C0626}" type="datetimeFigureOut">
              <a:rPr lang="zh-CN" altLang="en-US" smtClean="0"/>
              <a:t>2021-6-15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80685-C5D8-4951-8C9E-DEE1EE240049}" type="slidenum">
              <a:rPr lang="zh-CN" altLang="en-US" smtClean="0"/>
              <a:t>‹#›</a:t>
            </a:fld>
            <a:endParaRPr lang="zh-CN" altLang="en-US"/>
          </a:p>
        </p:txBody>
      </p:sp>
    </p:spTree>
    <p:extLst>
      <p:ext uri="{BB962C8B-B14F-4D97-AF65-F5344CB8AC3E}">
        <p14:creationId xmlns:p14="http://schemas.microsoft.com/office/powerpoint/2010/main" val="2007901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83680" y="662041"/>
            <a:ext cx="7351693" cy="1015663"/>
          </a:xfrm>
          <a:prstGeom prst="rect">
            <a:avLst/>
          </a:prstGeom>
          <a:noFill/>
        </p:spPr>
        <p:txBody>
          <a:bodyPr wrap="none" rtlCol="0">
            <a:spAutoFit/>
          </a:bodyPr>
          <a:lstStyle/>
          <a:p>
            <a:r>
              <a:rPr lang="zh-CN" altLang="en-US" sz="3000" b="1" dirty="0" smtClean="0">
                <a:latin typeface="楷体_GB2312" panose="02010609030101010101" pitchFamily="49" charset="-122"/>
                <a:ea typeface="楷体_GB2312" panose="02010609030101010101" pitchFamily="49" charset="-122"/>
              </a:rPr>
              <a:t>第三单元</a:t>
            </a:r>
            <a:r>
              <a:rPr lang="en-US" altLang="zh-CN" sz="3000" b="1" dirty="0" smtClean="0">
                <a:latin typeface="楷体_GB2312" panose="02010609030101010101" pitchFamily="49" charset="-122"/>
                <a:ea typeface="楷体_GB2312" panose="02010609030101010101" pitchFamily="49" charset="-122"/>
              </a:rPr>
              <a:t>  </a:t>
            </a:r>
            <a:r>
              <a:rPr lang="zh-CN" altLang="en-US" sz="3000" b="1" dirty="0" smtClean="0">
                <a:latin typeface="楷体_GB2312" panose="02010609030101010101" pitchFamily="49" charset="-122"/>
                <a:ea typeface="楷体_GB2312" panose="02010609030101010101" pitchFamily="49" charset="-122"/>
              </a:rPr>
              <a:t>辽宋夏金多民族政权的并立</a:t>
            </a:r>
            <a:endParaRPr lang="en-US" altLang="zh-CN" sz="3000" b="1" dirty="0" smtClean="0">
              <a:latin typeface="楷体_GB2312" panose="02010609030101010101" pitchFamily="49" charset="-122"/>
              <a:ea typeface="楷体_GB2312" panose="02010609030101010101" pitchFamily="49" charset="-122"/>
            </a:endParaRPr>
          </a:p>
          <a:p>
            <a:r>
              <a:rPr lang="en-US" altLang="zh-CN" sz="3000" b="1" dirty="0">
                <a:latin typeface="楷体_GB2312" panose="02010609030101010101" pitchFamily="49" charset="-122"/>
                <a:ea typeface="楷体_GB2312" panose="02010609030101010101" pitchFamily="49" charset="-122"/>
              </a:rPr>
              <a:t> </a:t>
            </a:r>
            <a:r>
              <a:rPr lang="en-US" altLang="zh-CN" sz="3000" b="1" dirty="0" smtClean="0">
                <a:latin typeface="楷体_GB2312" panose="02010609030101010101" pitchFamily="49" charset="-122"/>
                <a:ea typeface="楷体_GB2312" panose="02010609030101010101" pitchFamily="49" charset="-122"/>
              </a:rPr>
              <a:t>                        </a:t>
            </a:r>
            <a:r>
              <a:rPr lang="zh-CN" altLang="en-US" sz="3000" b="1" dirty="0" smtClean="0">
                <a:latin typeface="楷体_GB2312" panose="02010609030101010101" pitchFamily="49" charset="-122"/>
                <a:ea typeface="楷体_GB2312" panose="02010609030101010101" pitchFamily="49" charset="-122"/>
              </a:rPr>
              <a:t>与元朝的统一</a:t>
            </a:r>
            <a:endParaRPr lang="zh-CN" altLang="en-US" sz="3000" b="1" dirty="0">
              <a:latin typeface="楷体_GB2312" panose="02010609030101010101" pitchFamily="49" charset="-122"/>
              <a:ea typeface="楷体_GB2312" panose="02010609030101010101" pitchFamily="49" charset="-122"/>
            </a:endParaRPr>
          </a:p>
        </p:txBody>
      </p:sp>
      <p:sp>
        <p:nvSpPr>
          <p:cNvPr id="5" name="文本框 4"/>
          <p:cNvSpPr txBox="1"/>
          <p:nvPr/>
        </p:nvSpPr>
        <p:spPr>
          <a:xfrm>
            <a:off x="908370" y="2255370"/>
            <a:ext cx="7366119" cy="1077218"/>
          </a:xfrm>
          <a:prstGeom prst="rect">
            <a:avLst/>
          </a:prstGeom>
          <a:noFill/>
        </p:spPr>
        <p:txBody>
          <a:bodyPr wrap="none" rtlCol="0">
            <a:spAutoFit/>
          </a:bodyPr>
          <a:lstStyle/>
          <a:p>
            <a:r>
              <a:rPr lang="zh-CN" altLang="en-US" sz="3200" dirty="0" smtClean="0">
                <a:solidFill>
                  <a:srgbClr val="FF0000"/>
                </a:solidFill>
                <a:latin typeface="黑体" panose="02010609060101010101" pitchFamily="49" charset="-122"/>
                <a:ea typeface="黑体" panose="02010609060101010101" pitchFamily="49" charset="-122"/>
              </a:rPr>
              <a:t>第</a:t>
            </a:r>
            <a:r>
              <a:rPr lang="en-US" altLang="zh-CN" sz="3200" dirty="0" smtClean="0">
                <a:solidFill>
                  <a:srgbClr val="FF0000"/>
                </a:solidFill>
                <a:latin typeface="黑体" panose="02010609060101010101" pitchFamily="49" charset="-122"/>
                <a:ea typeface="黑体" panose="02010609060101010101" pitchFamily="49" charset="-122"/>
              </a:rPr>
              <a:t>6</a:t>
            </a:r>
            <a:r>
              <a:rPr lang="zh-CN" altLang="en-US" sz="3200" dirty="0" smtClean="0">
                <a:solidFill>
                  <a:srgbClr val="FF0000"/>
                </a:solidFill>
                <a:latin typeface="黑体" panose="02010609060101010101" pitchFamily="49" charset="-122"/>
                <a:ea typeface="黑体" panose="02010609060101010101" pitchFamily="49" charset="-122"/>
              </a:rPr>
              <a:t>讲 辽夏金元民族政权的并立和统一</a:t>
            </a:r>
            <a:endParaRPr lang="en-US" altLang="zh-CN" sz="3200" dirty="0" smtClean="0">
              <a:solidFill>
                <a:srgbClr val="FF0000"/>
              </a:solidFill>
              <a:latin typeface="黑体" panose="02010609060101010101" pitchFamily="49" charset="-122"/>
              <a:ea typeface="黑体" panose="02010609060101010101" pitchFamily="49" charset="-122"/>
            </a:endParaRPr>
          </a:p>
          <a:p>
            <a:r>
              <a:rPr lang="en-US" altLang="zh-CN" sz="3200" dirty="0">
                <a:solidFill>
                  <a:srgbClr val="FF0000"/>
                </a:solidFill>
                <a:latin typeface="黑体" panose="02010609060101010101" pitchFamily="49" charset="-122"/>
                <a:ea typeface="黑体" panose="02010609060101010101" pitchFamily="49" charset="-122"/>
              </a:rPr>
              <a:t> </a:t>
            </a:r>
            <a:r>
              <a:rPr lang="en-US" altLang="zh-CN" sz="3200" dirty="0" smtClean="0">
                <a:solidFill>
                  <a:srgbClr val="FF0000"/>
                </a:solidFill>
                <a:latin typeface="黑体" panose="02010609060101010101" pitchFamily="49" charset="-122"/>
                <a:ea typeface="黑体" panose="02010609060101010101" pitchFamily="49" charset="-122"/>
              </a:rPr>
              <a:t>                  </a:t>
            </a:r>
            <a:r>
              <a:rPr lang="zh-CN" altLang="en-US" sz="3200" dirty="0" smtClean="0">
                <a:solidFill>
                  <a:srgbClr val="FF0000"/>
                </a:solidFill>
                <a:latin typeface="黑体" panose="02010609060101010101" pitchFamily="49" charset="-122"/>
                <a:ea typeface="黑体" panose="02010609060101010101" pitchFamily="49" charset="-122"/>
              </a:rPr>
              <a:t>与宋元时期的文化</a:t>
            </a:r>
            <a:endParaRPr lang="zh-CN" altLang="en-US" sz="3200" dirty="0">
              <a:solidFill>
                <a:srgbClr val="FF0000"/>
              </a:solidFill>
              <a:latin typeface="黑体" panose="02010609060101010101" pitchFamily="49" charset="-122"/>
              <a:ea typeface="黑体" panose="02010609060101010101" pitchFamily="49" charset="-122"/>
            </a:endParaRPr>
          </a:p>
        </p:txBody>
      </p:sp>
      <p:sp>
        <p:nvSpPr>
          <p:cNvPr id="6" name="文本框 5"/>
          <p:cNvSpPr txBox="1"/>
          <p:nvPr/>
        </p:nvSpPr>
        <p:spPr>
          <a:xfrm>
            <a:off x="2112798" y="3910254"/>
            <a:ext cx="4314001" cy="1107996"/>
          </a:xfrm>
          <a:prstGeom prst="rect">
            <a:avLst/>
          </a:prstGeom>
          <a:noFill/>
        </p:spPr>
        <p:txBody>
          <a:bodyPr wrap="none" rtlCol="0">
            <a:spAutoFit/>
          </a:bodyPr>
          <a:lstStyle/>
          <a:p>
            <a:pPr>
              <a:spcBef>
                <a:spcPts val="1200"/>
              </a:spcBef>
            </a:pPr>
            <a:r>
              <a:rPr lang="zh-CN" altLang="en-US" sz="2800" dirty="0" smtClean="0">
                <a:latin typeface="黑体" panose="02010609060101010101" pitchFamily="49" charset="-122"/>
                <a:ea typeface="黑体" panose="02010609060101010101" pitchFamily="49" charset="-122"/>
              </a:rPr>
              <a:t>第</a:t>
            </a:r>
            <a:r>
              <a:rPr lang="en-US" altLang="zh-CN" sz="2800" dirty="0" smtClean="0">
                <a:latin typeface="黑体" panose="02010609060101010101" pitchFamily="49" charset="-122"/>
                <a:ea typeface="黑体" panose="02010609060101010101" pitchFamily="49" charset="-122"/>
              </a:rPr>
              <a:t>10</a:t>
            </a:r>
            <a:r>
              <a:rPr lang="zh-CN" altLang="en-US" sz="2800" dirty="0" smtClean="0">
                <a:latin typeface="黑体" panose="02010609060101010101" pitchFamily="49" charset="-122"/>
                <a:ea typeface="黑体" panose="02010609060101010101" pitchFamily="49" charset="-122"/>
              </a:rPr>
              <a:t>课 辽宋夏金元的统治</a:t>
            </a:r>
            <a:endParaRPr lang="en-US" altLang="zh-CN" sz="2800" dirty="0" smtClean="0">
              <a:latin typeface="黑体" panose="02010609060101010101" pitchFamily="49" charset="-122"/>
              <a:ea typeface="黑体" panose="02010609060101010101" pitchFamily="49" charset="-122"/>
            </a:endParaRPr>
          </a:p>
          <a:p>
            <a:pPr>
              <a:spcBef>
                <a:spcPts val="1200"/>
              </a:spcBef>
            </a:pPr>
            <a:r>
              <a:rPr lang="zh-CN" altLang="en-US" sz="2800" dirty="0" smtClean="0">
                <a:latin typeface="黑体" panose="02010609060101010101" pitchFamily="49" charset="-122"/>
                <a:ea typeface="黑体" panose="02010609060101010101" pitchFamily="49" charset="-122"/>
              </a:rPr>
              <a:t>第</a:t>
            </a:r>
            <a:r>
              <a:rPr lang="en-US" altLang="zh-CN" sz="2800" dirty="0" smtClean="0">
                <a:latin typeface="黑体" panose="02010609060101010101" pitchFamily="49" charset="-122"/>
                <a:ea typeface="黑体" panose="02010609060101010101" pitchFamily="49" charset="-122"/>
              </a:rPr>
              <a:t>12</a:t>
            </a:r>
            <a:r>
              <a:rPr lang="zh-CN" altLang="en-US" sz="2800" dirty="0" smtClean="0">
                <a:latin typeface="黑体" panose="02010609060101010101" pitchFamily="49" charset="-122"/>
                <a:ea typeface="黑体" panose="02010609060101010101" pitchFamily="49" charset="-122"/>
              </a:rPr>
              <a:t>课 辽夏金元的文化</a:t>
            </a:r>
            <a:endParaRPr lang="en-US" altLang="zh-CN" sz="2800" dirty="0" smtClean="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9627953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2"/>
          <p:cNvSpPr txBox="1"/>
          <p:nvPr/>
        </p:nvSpPr>
        <p:spPr>
          <a:xfrm>
            <a:off x="962126" y="648570"/>
            <a:ext cx="7219748" cy="540725"/>
          </a:xfrm>
          <a:prstGeom prst="rect">
            <a:avLst/>
          </a:prstGeom>
          <a:solidFill>
            <a:schemeClr val="accent1">
              <a:lumMod val="20000"/>
              <a:lumOff val="80000"/>
            </a:schemeClr>
          </a:solidFill>
          <a:ln w="15875">
            <a:solidFill>
              <a:srgbClr val="FF0000"/>
            </a:solidFill>
          </a:ln>
        </p:spPr>
        <p:txBody>
          <a:bodyPr wrap="square" rtlCol="0">
            <a:spAutoFit/>
          </a:bodyPr>
          <a:lstStyle>
            <a:defPPr>
              <a:defRPr lang="en-US"/>
            </a:defPPr>
            <a:lvl1pPr algn="ctr">
              <a:lnSpc>
                <a:spcPct val="120000"/>
              </a:lnSpc>
              <a:spcAft>
                <a:spcPct val="0"/>
              </a:spcAft>
              <a:tabLst>
                <a:tab pos="1029335" algn="l"/>
                <a:tab pos="1850390" algn="l"/>
                <a:tab pos="2538095" algn="l"/>
                <a:tab pos="3221990" algn="l"/>
              </a:tabLst>
              <a:defRPr sz="2800">
                <a:solidFill>
                  <a:srgbClr val="000000"/>
                </a:solidFill>
                <a:latin typeface="黑体" panose="02010609060101010101" pitchFamily="49" charset="-122"/>
                <a:ea typeface="黑体" panose="02010609060101010101" pitchFamily="49" charset="-122"/>
                <a:cs typeface="Times New Roman" panose="02020603050405020304" pitchFamily="18" charset="0"/>
              </a:defRPr>
            </a:lvl1pPr>
          </a:lstStyle>
          <a:p>
            <a:r>
              <a:rPr lang="zh-CN" altLang="en-US" b="1" spc="200" dirty="0" smtClean="0"/>
              <a:t>元朝行省制的</a:t>
            </a:r>
            <a:r>
              <a:rPr lang="zh-CN" altLang="en-US" b="1" spc="200" dirty="0" smtClean="0">
                <a:solidFill>
                  <a:srgbClr val="FF0000"/>
                </a:solidFill>
              </a:rPr>
              <a:t>原因、内容、特点、评价</a:t>
            </a:r>
            <a:endParaRPr lang="zh-CN" altLang="en-US" b="1" spc="200" dirty="0">
              <a:solidFill>
                <a:srgbClr val="FF0000"/>
              </a:solidFill>
            </a:endParaRPr>
          </a:p>
        </p:txBody>
      </p:sp>
      <p:sp>
        <p:nvSpPr>
          <p:cNvPr id="4" name="文本框 3"/>
          <p:cNvSpPr txBox="1"/>
          <p:nvPr/>
        </p:nvSpPr>
        <p:spPr>
          <a:xfrm>
            <a:off x="169182" y="1483547"/>
            <a:ext cx="1261884" cy="954107"/>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特点：</a:t>
            </a:r>
            <a:endParaRPr lang="en-US" altLang="zh-CN" sz="2800" dirty="0" smtClean="0">
              <a:solidFill>
                <a:srgbClr val="FF0000"/>
              </a:solidFill>
              <a:latin typeface="黑体" panose="02010609060101010101" pitchFamily="49" charset="-122"/>
              <a:ea typeface="黑体" panose="02010609060101010101" pitchFamily="49" charset="-122"/>
            </a:endParaRPr>
          </a:p>
          <a:p>
            <a:endParaRPr lang="en-US" altLang="zh-CN" sz="2800" dirty="0" smtClean="0">
              <a:solidFill>
                <a:srgbClr val="FF0000"/>
              </a:solidFill>
              <a:latin typeface="黑体" panose="02010609060101010101" pitchFamily="49" charset="-122"/>
              <a:ea typeface="黑体" panose="02010609060101010101" pitchFamily="49" charset="-122"/>
            </a:endParaRPr>
          </a:p>
        </p:txBody>
      </p:sp>
      <p:sp>
        <p:nvSpPr>
          <p:cNvPr id="5" name="矩形 4"/>
          <p:cNvSpPr/>
          <p:nvPr/>
        </p:nvSpPr>
        <p:spPr>
          <a:xfrm>
            <a:off x="278845" y="2062817"/>
            <a:ext cx="8586309" cy="3724096"/>
          </a:xfrm>
          <a:prstGeom prst="rect">
            <a:avLst/>
          </a:prstGeom>
        </p:spPr>
        <p:txBody>
          <a:bodyPr wrap="square">
            <a:spAutoFit/>
          </a:bodyPr>
          <a:lstStyle/>
          <a:p>
            <a:pPr lvl="0" defTabSz="914400">
              <a:spcBef>
                <a:spcPts val="1200"/>
              </a:spcBef>
              <a:defRPr/>
            </a:pPr>
            <a:r>
              <a:rPr lang="zh-CN" altLang="en-US" sz="2800" b="1" dirty="0">
                <a:latin typeface="宋体" panose="02010600030101010101" pitchFamily="2" charset="-122"/>
                <a:ea typeface="宋体" panose="02010600030101010101" pitchFamily="2" charset="-122"/>
              </a:rPr>
              <a:t>(1)</a:t>
            </a:r>
            <a:r>
              <a:rPr lang="zh-CN" altLang="en-US" sz="2800" b="1" dirty="0">
                <a:solidFill>
                  <a:srgbClr val="FF0000"/>
                </a:solidFill>
                <a:latin typeface="宋体" panose="02010600030101010101" pitchFamily="2" charset="-122"/>
                <a:ea typeface="宋体" panose="02010600030101010101" pitchFamily="2" charset="-122"/>
              </a:rPr>
              <a:t>行省的双重性</a:t>
            </a:r>
            <a:r>
              <a:rPr lang="zh-CN" altLang="en-US" sz="2800" b="1" dirty="0">
                <a:latin typeface="宋体" panose="02010600030101010101" pitchFamily="2" charset="-122"/>
                <a:ea typeface="宋体" panose="02010600030101010101" pitchFamily="2" charset="-122"/>
              </a:rPr>
              <a:t>，既是朝廷的派出机构，又是地方的最高行政机构</a:t>
            </a:r>
            <a:r>
              <a:rPr lang="zh-CN" altLang="en-US" sz="2800" b="1" dirty="0" smtClean="0">
                <a:latin typeface="宋体" panose="02010600030101010101" pitchFamily="2" charset="-122"/>
                <a:ea typeface="宋体" panose="02010600030101010101" pitchFamily="2" charset="-122"/>
              </a:rPr>
              <a:t>；</a:t>
            </a:r>
            <a:endParaRPr lang="en-US" altLang="zh-CN" sz="2800" b="1" dirty="0" smtClean="0">
              <a:latin typeface="宋体" panose="02010600030101010101" pitchFamily="2" charset="-122"/>
              <a:ea typeface="宋体" panose="02010600030101010101" pitchFamily="2" charset="-122"/>
            </a:endParaRPr>
          </a:p>
          <a:p>
            <a:pPr lvl="0" defTabSz="914400">
              <a:spcBef>
                <a:spcPts val="1200"/>
              </a:spcBef>
              <a:defRPr/>
            </a:pPr>
            <a:r>
              <a:rPr lang="zh-CN" altLang="en-US" sz="2800" b="1" dirty="0" smtClean="0">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2)行省制度既有利于中央集权，又给地方留出了部分权力，达到</a:t>
            </a:r>
            <a:r>
              <a:rPr lang="zh-CN" altLang="en-US" sz="2800" b="1" dirty="0">
                <a:solidFill>
                  <a:srgbClr val="FF0000"/>
                </a:solidFill>
                <a:latin typeface="宋体" panose="02010600030101010101" pitchFamily="2" charset="-122"/>
                <a:ea typeface="宋体" panose="02010600030101010101" pitchFamily="2" charset="-122"/>
              </a:rPr>
              <a:t>中央与地方势力的平衡</a:t>
            </a:r>
            <a:r>
              <a:rPr lang="zh-CN" altLang="en-US" sz="2800" b="1" dirty="0" smtClean="0">
                <a:latin typeface="宋体" panose="02010600030101010101" pitchFamily="2" charset="-122"/>
                <a:ea typeface="宋体" panose="02010600030101010101" pitchFamily="2" charset="-122"/>
              </a:rPr>
              <a:t>；</a:t>
            </a:r>
            <a:endParaRPr lang="en-US" altLang="zh-CN" sz="2800" b="1" dirty="0" smtClean="0">
              <a:latin typeface="宋体" panose="02010600030101010101" pitchFamily="2" charset="-122"/>
              <a:ea typeface="宋体" panose="02010600030101010101" pitchFamily="2" charset="-122"/>
            </a:endParaRPr>
          </a:p>
          <a:p>
            <a:pPr lvl="0" defTabSz="914400">
              <a:spcBef>
                <a:spcPts val="1200"/>
              </a:spcBef>
              <a:defRPr/>
            </a:pPr>
            <a:r>
              <a:rPr lang="zh-CN" altLang="en-US" sz="2800" b="1" dirty="0" smtClean="0">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3)行省的领导体制是</a:t>
            </a:r>
            <a:r>
              <a:rPr lang="zh-CN" altLang="en-US" sz="2800" b="1" dirty="0">
                <a:solidFill>
                  <a:srgbClr val="FF0000"/>
                </a:solidFill>
                <a:latin typeface="宋体" panose="02010600030101010101" pitchFamily="2" charset="-122"/>
                <a:ea typeface="宋体" panose="02010600030101010101" pitchFamily="2" charset="-122"/>
              </a:rPr>
              <a:t>一署多员与长官节制</a:t>
            </a:r>
            <a:r>
              <a:rPr lang="zh-CN" altLang="en-US" sz="2800" b="1" dirty="0">
                <a:latin typeface="宋体" panose="02010600030101010101" pitchFamily="2" charset="-122"/>
                <a:ea typeface="宋体" panose="02010600030101010101" pitchFamily="2" charset="-122"/>
              </a:rPr>
              <a:t>相结合</a:t>
            </a:r>
            <a:r>
              <a:rPr lang="zh-CN" altLang="en-US" sz="2800" b="1" dirty="0" smtClean="0">
                <a:latin typeface="宋体" panose="02010600030101010101" pitchFamily="2" charset="-122"/>
                <a:ea typeface="宋体" panose="02010600030101010101" pitchFamily="2" charset="-122"/>
              </a:rPr>
              <a:t>；</a:t>
            </a:r>
            <a:endParaRPr lang="en-US" altLang="zh-CN" sz="2800" b="1" dirty="0" smtClean="0">
              <a:latin typeface="宋体" panose="02010600030101010101" pitchFamily="2" charset="-122"/>
              <a:ea typeface="宋体" panose="02010600030101010101" pitchFamily="2" charset="-122"/>
            </a:endParaRPr>
          </a:p>
          <a:p>
            <a:pPr lvl="0" defTabSz="914400">
              <a:spcBef>
                <a:spcPts val="1200"/>
              </a:spcBef>
              <a:defRPr/>
            </a:pPr>
            <a:r>
              <a:rPr lang="zh-CN" altLang="en-US" sz="2800" b="1" dirty="0" smtClean="0">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4)行省权力</a:t>
            </a:r>
            <a:r>
              <a:rPr lang="zh-CN" altLang="en-US" sz="2800" b="1" dirty="0">
                <a:solidFill>
                  <a:srgbClr val="FF0000"/>
                </a:solidFill>
                <a:latin typeface="宋体" panose="02010600030101010101" pitchFamily="2" charset="-122"/>
                <a:ea typeface="宋体" panose="02010600030101010101" pitchFamily="2" charset="-122"/>
              </a:rPr>
              <a:t>大而不专</a:t>
            </a:r>
            <a:r>
              <a:rPr lang="zh-CN" altLang="en-US" sz="2800" b="1" dirty="0" smtClean="0">
                <a:solidFill>
                  <a:srgbClr val="FF0000"/>
                </a:solidFill>
                <a:latin typeface="宋体" panose="02010600030101010101" pitchFamily="2" charset="-122"/>
                <a:ea typeface="宋体" panose="02010600030101010101" pitchFamily="2" charset="-122"/>
              </a:rPr>
              <a:t>；</a:t>
            </a:r>
            <a:endParaRPr lang="en-US" altLang="zh-CN" sz="2800" b="1" dirty="0" smtClean="0">
              <a:solidFill>
                <a:srgbClr val="FF0000"/>
              </a:solidFill>
              <a:latin typeface="宋体" panose="02010600030101010101" pitchFamily="2" charset="-122"/>
              <a:ea typeface="宋体" panose="02010600030101010101" pitchFamily="2" charset="-122"/>
            </a:endParaRPr>
          </a:p>
          <a:p>
            <a:pPr lvl="0" defTabSz="914400">
              <a:spcBef>
                <a:spcPts val="1200"/>
              </a:spcBef>
              <a:defRPr/>
            </a:pPr>
            <a:r>
              <a:rPr lang="zh-CN" altLang="en-US" sz="2800" b="1" dirty="0" smtClean="0">
                <a:latin typeface="宋体" panose="02010600030101010101" pitchFamily="2" charset="-122"/>
                <a:ea typeface="宋体" panose="02010600030101010101" pitchFamily="2" charset="-122"/>
              </a:rPr>
              <a:t>(</a:t>
            </a:r>
            <a:r>
              <a:rPr lang="zh-CN" altLang="en-US" sz="2800" b="1" dirty="0">
                <a:latin typeface="宋体" panose="02010600030101010101" pitchFamily="2" charset="-122"/>
                <a:ea typeface="宋体" panose="02010600030101010101" pitchFamily="2" charset="-122"/>
              </a:rPr>
              <a:t>5)</a:t>
            </a:r>
            <a:r>
              <a:rPr lang="zh-CN" altLang="en-US" sz="2800" b="1" dirty="0">
                <a:solidFill>
                  <a:srgbClr val="FF0000"/>
                </a:solidFill>
                <a:latin typeface="宋体" panose="02010600030101010101" pitchFamily="2" charset="-122"/>
                <a:ea typeface="宋体" panose="02010600030101010101" pitchFamily="2" charset="-122"/>
              </a:rPr>
              <a:t>犬牙交错的区划方式</a:t>
            </a:r>
            <a:r>
              <a:rPr lang="zh-CN" altLang="en-US" sz="2800" b="1" dirty="0">
                <a:latin typeface="宋体" panose="02010600030101010101" pitchFamily="2" charset="-122"/>
                <a:ea typeface="宋体" panose="02010600030101010101" pitchFamily="2" charset="-122"/>
              </a:rPr>
              <a:t>。</a:t>
            </a:r>
          </a:p>
        </p:txBody>
      </p:sp>
    </p:spTree>
    <p:extLst>
      <p:ext uri="{BB962C8B-B14F-4D97-AF65-F5344CB8AC3E}">
        <p14:creationId xmlns:p14="http://schemas.microsoft.com/office/powerpoint/2010/main" val="1252435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2"/>
          <p:cNvSpPr txBox="1"/>
          <p:nvPr/>
        </p:nvSpPr>
        <p:spPr>
          <a:xfrm>
            <a:off x="962126" y="648570"/>
            <a:ext cx="7219748" cy="540725"/>
          </a:xfrm>
          <a:prstGeom prst="rect">
            <a:avLst/>
          </a:prstGeom>
          <a:solidFill>
            <a:schemeClr val="accent1">
              <a:lumMod val="20000"/>
              <a:lumOff val="80000"/>
            </a:schemeClr>
          </a:solidFill>
          <a:ln w="15875">
            <a:solidFill>
              <a:srgbClr val="FF0000"/>
            </a:solidFill>
          </a:ln>
        </p:spPr>
        <p:txBody>
          <a:bodyPr wrap="square" rtlCol="0">
            <a:spAutoFit/>
          </a:bodyPr>
          <a:lstStyle>
            <a:defPPr>
              <a:defRPr lang="en-US"/>
            </a:defPPr>
            <a:lvl1pPr algn="ctr">
              <a:lnSpc>
                <a:spcPct val="120000"/>
              </a:lnSpc>
              <a:spcAft>
                <a:spcPct val="0"/>
              </a:spcAft>
              <a:tabLst>
                <a:tab pos="1029335" algn="l"/>
                <a:tab pos="1850390" algn="l"/>
                <a:tab pos="2538095" algn="l"/>
                <a:tab pos="3221990" algn="l"/>
              </a:tabLst>
              <a:defRPr sz="2800">
                <a:solidFill>
                  <a:srgbClr val="000000"/>
                </a:solidFill>
                <a:latin typeface="黑体" panose="02010609060101010101" pitchFamily="49" charset="-122"/>
                <a:ea typeface="黑体" panose="02010609060101010101" pitchFamily="49" charset="-122"/>
                <a:cs typeface="Times New Roman" panose="02020603050405020304" pitchFamily="18" charset="0"/>
              </a:defRPr>
            </a:lvl1pPr>
          </a:lstStyle>
          <a:p>
            <a:r>
              <a:rPr lang="zh-CN" altLang="en-US" b="1" spc="200" dirty="0" smtClean="0"/>
              <a:t>元朝行省制的</a:t>
            </a:r>
            <a:r>
              <a:rPr lang="zh-CN" altLang="en-US" b="1" spc="200" dirty="0" smtClean="0">
                <a:solidFill>
                  <a:srgbClr val="FF0000"/>
                </a:solidFill>
              </a:rPr>
              <a:t>原因、内容、特点、评价</a:t>
            </a:r>
            <a:endParaRPr lang="zh-CN" altLang="en-US" b="1" spc="200" dirty="0">
              <a:solidFill>
                <a:srgbClr val="FF0000"/>
              </a:solidFill>
            </a:endParaRPr>
          </a:p>
        </p:txBody>
      </p:sp>
      <p:sp>
        <p:nvSpPr>
          <p:cNvPr id="4" name="文本框 3"/>
          <p:cNvSpPr txBox="1"/>
          <p:nvPr/>
        </p:nvSpPr>
        <p:spPr>
          <a:xfrm>
            <a:off x="210745" y="1136668"/>
            <a:ext cx="1261884"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评价：</a:t>
            </a:r>
            <a:endParaRPr lang="en-US" altLang="zh-CN" sz="2800" dirty="0" smtClean="0">
              <a:solidFill>
                <a:srgbClr val="FF0000"/>
              </a:solidFill>
              <a:latin typeface="黑体" panose="02010609060101010101" pitchFamily="49" charset="-122"/>
              <a:ea typeface="黑体" panose="02010609060101010101" pitchFamily="49" charset="-122"/>
            </a:endParaRPr>
          </a:p>
        </p:txBody>
      </p:sp>
      <p:sp>
        <p:nvSpPr>
          <p:cNvPr id="5" name="矩形 4"/>
          <p:cNvSpPr/>
          <p:nvPr/>
        </p:nvSpPr>
        <p:spPr>
          <a:xfrm>
            <a:off x="346364" y="1659888"/>
            <a:ext cx="8797636" cy="5133713"/>
          </a:xfrm>
          <a:prstGeom prst="rect">
            <a:avLst/>
          </a:prstGeom>
        </p:spPr>
        <p:txBody>
          <a:bodyPr wrap="square">
            <a:spAutoFit/>
          </a:bodyPr>
          <a:lstStyle/>
          <a:p>
            <a:pPr>
              <a:lnSpc>
                <a:spcPct val="130000"/>
              </a:lnSpc>
            </a:pPr>
            <a:r>
              <a:rPr lang="zh-CN" altLang="en-US" sz="2800" dirty="0">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①</a:t>
            </a:r>
            <a:r>
              <a:rPr lang="zh-CN" altLang="en-US" sz="2800" dirty="0" smtClean="0">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以</a:t>
            </a:r>
            <a:r>
              <a:rPr lang="zh-CN" altLang="en-US" sz="2800" dirty="0">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犬牙交错为</a:t>
            </a:r>
            <a:r>
              <a:rPr lang="zh-CN" altLang="en-US" sz="2800" dirty="0" smtClean="0">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主导</a:t>
            </a:r>
            <a:r>
              <a:rPr lang="zh-CN" altLang="en-US" sz="2800" dirty="0">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有利于加强</a:t>
            </a:r>
            <a:r>
              <a:rPr lang="zh-CN" altLang="en-US" sz="2800" dirty="0" smtClean="0">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中央集权</a:t>
            </a:r>
            <a:endParaRPr lang="en-US" altLang="zh-CN" sz="2800" dirty="0" smtClean="0">
              <a:solidFill>
                <a:srgbClr val="FF0000"/>
              </a:solidFill>
              <a:latin typeface="黑体" panose="02010609060101010101" pitchFamily="49" charset="-122"/>
              <a:ea typeface="黑体" panose="02010609060101010101" pitchFamily="49" charset="-122"/>
              <a:cs typeface="宋体" panose="02010600030101010101" pitchFamily="2" charset="-122"/>
              <a:sym typeface="+mn-ea"/>
            </a:endParaRPr>
          </a:p>
          <a:p>
            <a:pPr>
              <a:lnSpc>
                <a:spcPct val="130000"/>
              </a:lnSpc>
            </a:pPr>
            <a:r>
              <a:rPr lang="zh-CN" altLang="en-US" sz="2800" dirty="0" smtClean="0">
                <a:latin typeface="黑体" panose="02010609060101010101" pitchFamily="49" charset="-122"/>
                <a:ea typeface="黑体" panose="02010609060101010101" pitchFamily="49" charset="-122"/>
                <a:cs typeface="宋体" panose="02010600030101010101" pitchFamily="2" charset="-122"/>
                <a:sym typeface="+mn-ea"/>
              </a:rPr>
              <a:t>②但削弱</a:t>
            </a:r>
            <a:r>
              <a:rPr lang="zh-CN" altLang="en-US" sz="2800" dirty="0">
                <a:latin typeface="黑体" panose="02010609060101010101" pitchFamily="49" charset="-122"/>
                <a:ea typeface="黑体" panose="02010609060101010101" pitchFamily="49" charset="-122"/>
                <a:cs typeface="宋体" panose="02010600030101010101" pitchFamily="2" charset="-122"/>
                <a:sym typeface="+mn-ea"/>
              </a:rPr>
              <a:t>地方的</a:t>
            </a:r>
            <a:r>
              <a:rPr lang="zh-CN" altLang="en-US" sz="2800" dirty="0" smtClean="0">
                <a:latin typeface="黑体" panose="02010609060101010101" pitchFamily="49" charset="-122"/>
                <a:ea typeface="黑体" panose="02010609060101010101" pitchFamily="49" charset="-122"/>
                <a:cs typeface="宋体" panose="02010600030101010101" pitchFamily="2" charset="-122"/>
                <a:sym typeface="+mn-ea"/>
              </a:rPr>
              <a:t>经济、文化认同感,不利于区域</a:t>
            </a:r>
            <a:r>
              <a:rPr lang="zh-CN" altLang="en-US" sz="2800" dirty="0">
                <a:latin typeface="黑体" panose="02010609060101010101" pitchFamily="49" charset="-122"/>
                <a:ea typeface="黑体" panose="02010609060101010101" pitchFamily="49" charset="-122"/>
                <a:cs typeface="宋体" panose="02010600030101010101" pitchFamily="2" charset="-122"/>
                <a:sym typeface="+mn-ea"/>
              </a:rPr>
              <a:t>经济的健康发展</a:t>
            </a:r>
            <a:r>
              <a:rPr lang="zh-CN" altLang="en-US" sz="2800" dirty="0" smtClean="0">
                <a:latin typeface="黑体" panose="02010609060101010101" pitchFamily="49" charset="-122"/>
                <a:ea typeface="黑体" panose="02010609060101010101" pitchFamily="49" charset="-122"/>
                <a:cs typeface="宋体" panose="02010600030101010101" pitchFamily="2" charset="-122"/>
                <a:sym typeface="+mn-ea"/>
              </a:rPr>
              <a:t>等；</a:t>
            </a:r>
            <a:endParaRPr lang="en-US" altLang="zh-CN" sz="2800" dirty="0" smtClean="0">
              <a:latin typeface="黑体" panose="02010609060101010101" pitchFamily="49" charset="-122"/>
              <a:ea typeface="黑体" panose="02010609060101010101" pitchFamily="49" charset="-122"/>
              <a:cs typeface="宋体" panose="02010600030101010101" pitchFamily="2" charset="-122"/>
              <a:sym typeface="+mn-ea"/>
            </a:endParaRPr>
          </a:p>
          <a:p>
            <a:pPr>
              <a:lnSpc>
                <a:spcPct val="130000"/>
              </a:lnSpc>
            </a:pPr>
            <a:r>
              <a:rPr lang="zh-CN" altLang="en-US" sz="2800" dirty="0" smtClean="0">
                <a:solidFill>
                  <a:srgbClr val="FF0000"/>
                </a:solidFill>
                <a:latin typeface="黑体" panose="02010609060101010101" pitchFamily="49" charset="-122"/>
                <a:ea typeface="黑体" panose="02010609060101010101" pitchFamily="49" charset="-122"/>
                <a:cs typeface="宋体" panose="02010600030101010101" pitchFamily="2" charset="-122"/>
              </a:rPr>
              <a:t>③促进</a:t>
            </a:r>
            <a:r>
              <a:rPr lang="zh-CN" altLang="en-US" sz="2800" dirty="0">
                <a:solidFill>
                  <a:srgbClr val="FF0000"/>
                </a:solidFill>
                <a:latin typeface="黑体" panose="02010609060101010101" pitchFamily="49" charset="-122"/>
                <a:ea typeface="黑体" panose="02010609060101010101" pitchFamily="49" charset="-122"/>
                <a:cs typeface="宋体" panose="02010600030101010101" pitchFamily="2" charset="-122"/>
              </a:rPr>
              <a:t>了各民族</a:t>
            </a:r>
            <a:r>
              <a:rPr lang="zh-CN" altLang="en-US" sz="2800" dirty="0" smtClean="0">
                <a:solidFill>
                  <a:srgbClr val="FF0000"/>
                </a:solidFill>
                <a:latin typeface="黑体" panose="02010609060101010101" pitchFamily="49" charset="-122"/>
                <a:ea typeface="黑体" panose="02010609060101010101" pitchFamily="49" charset="-122"/>
                <a:cs typeface="宋体" panose="02010600030101010101" pitchFamily="2" charset="-122"/>
              </a:rPr>
              <a:t>交流融合</a:t>
            </a:r>
            <a:r>
              <a:rPr lang="zh-CN" altLang="en-US" sz="2800" dirty="0">
                <a:solidFill>
                  <a:srgbClr val="FF0000"/>
                </a:solidFill>
                <a:latin typeface="黑体" panose="02010609060101010101" pitchFamily="49" charset="-122"/>
                <a:ea typeface="黑体" panose="02010609060101010101" pitchFamily="49" charset="-122"/>
                <a:cs typeface="宋体" panose="02010600030101010101" pitchFamily="2" charset="-122"/>
              </a:rPr>
              <a:t>,</a:t>
            </a:r>
            <a:r>
              <a:rPr lang="zh-CN" altLang="en-US" sz="2800" dirty="0">
                <a:latin typeface="黑体" panose="02010609060101010101" pitchFamily="49" charset="-122"/>
                <a:ea typeface="黑体" panose="02010609060101010101" pitchFamily="49" charset="-122"/>
                <a:cs typeface="宋体" panose="02010600030101010101" pitchFamily="2" charset="-122"/>
              </a:rPr>
              <a:t>使中华民族的向心力和凝聚力得到加强</a:t>
            </a:r>
            <a:r>
              <a:rPr lang="zh-CN" altLang="en-US" sz="2800" dirty="0" smtClean="0">
                <a:latin typeface="黑体" panose="02010609060101010101" pitchFamily="49" charset="-122"/>
                <a:ea typeface="黑体" panose="02010609060101010101" pitchFamily="49" charset="-122"/>
                <a:cs typeface="宋体" panose="02010600030101010101" pitchFamily="2" charset="-122"/>
              </a:rPr>
              <a:t>;</a:t>
            </a:r>
            <a:endParaRPr lang="en-US" altLang="zh-CN" sz="2800" dirty="0" smtClean="0">
              <a:latin typeface="黑体" panose="02010609060101010101" pitchFamily="49" charset="-122"/>
              <a:ea typeface="黑体" panose="02010609060101010101" pitchFamily="49" charset="-122"/>
              <a:cs typeface="宋体" panose="02010600030101010101" pitchFamily="2" charset="-122"/>
            </a:endParaRPr>
          </a:p>
          <a:p>
            <a:pPr>
              <a:lnSpc>
                <a:spcPct val="130000"/>
              </a:lnSpc>
            </a:pPr>
            <a:r>
              <a:rPr lang="zh-CN" altLang="en-US" sz="2800" b="1" dirty="0" smtClean="0">
                <a:solidFill>
                  <a:srgbClr val="FF0000"/>
                </a:solidFill>
                <a:latin typeface="黑体" panose="02010609060101010101" pitchFamily="49" charset="-122"/>
                <a:ea typeface="黑体" panose="02010609060101010101" pitchFamily="49" charset="-122"/>
              </a:rPr>
              <a:t>④是</a:t>
            </a:r>
            <a:r>
              <a:rPr lang="zh-CN" altLang="en-US" sz="2800" b="1" dirty="0">
                <a:solidFill>
                  <a:srgbClr val="FF0000"/>
                </a:solidFill>
                <a:latin typeface="黑体" panose="02010609060101010101" pitchFamily="49" charset="-122"/>
                <a:ea typeface="黑体" panose="02010609060101010101" pitchFamily="49" charset="-122"/>
              </a:rPr>
              <a:t>中国古代地方行政制度的重大变革</a:t>
            </a:r>
            <a:r>
              <a:rPr lang="zh-CN" altLang="en-US" sz="2800" b="1" dirty="0" smtClean="0">
                <a:solidFill>
                  <a:srgbClr val="FF0000"/>
                </a:solidFill>
                <a:latin typeface="黑体" panose="02010609060101010101" pitchFamily="49" charset="-122"/>
                <a:ea typeface="黑体" panose="02010609060101010101" pitchFamily="49" charset="-122"/>
              </a:rPr>
              <a:t>,</a:t>
            </a:r>
            <a:endParaRPr lang="en-US" altLang="zh-CN" sz="2800" b="1" dirty="0" smtClean="0">
              <a:solidFill>
                <a:srgbClr val="FF0000"/>
              </a:solidFill>
              <a:latin typeface="黑体" panose="02010609060101010101" pitchFamily="49" charset="-122"/>
              <a:ea typeface="黑体" panose="02010609060101010101" pitchFamily="49" charset="-122"/>
            </a:endParaRPr>
          </a:p>
          <a:p>
            <a:pPr>
              <a:lnSpc>
                <a:spcPct val="130000"/>
              </a:lnSpc>
            </a:pPr>
            <a:r>
              <a:rPr lang="zh-CN" altLang="en-US" sz="2800" b="1" dirty="0" smtClean="0">
                <a:solidFill>
                  <a:srgbClr val="FF0000"/>
                </a:solidFill>
                <a:latin typeface="黑体" panose="02010609060101010101" pitchFamily="49" charset="-122"/>
                <a:ea typeface="黑体" panose="02010609060101010101" pitchFamily="49" charset="-122"/>
              </a:rPr>
              <a:t>      是</a:t>
            </a:r>
            <a:r>
              <a:rPr lang="zh-CN" altLang="en-US" sz="2800" b="1" dirty="0">
                <a:solidFill>
                  <a:srgbClr val="FF0000"/>
                </a:solidFill>
                <a:latin typeface="黑体" panose="02010609060101010101" pitchFamily="49" charset="-122"/>
                <a:ea typeface="黑体" panose="02010609060101010101" pitchFamily="49" charset="-122"/>
              </a:rPr>
              <a:t>中国省制的开端</a:t>
            </a:r>
            <a:r>
              <a:rPr lang="zh-CN" altLang="en-US" sz="2800" b="1" dirty="0" smtClean="0">
                <a:solidFill>
                  <a:srgbClr val="FF0000"/>
                </a:solidFill>
                <a:latin typeface="黑体" panose="02010609060101010101" pitchFamily="49" charset="-122"/>
                <a:ea typeface="黑体" panose="02010609060101010101" pitchFamily="49" charset="-122"/>
              </a:rPr>
              <a:t>,</a:t>
            </a:r>
            <a:endParaRPr lang="en-US" altLang="zh-CN" sz="2800" b="1" dirty="0" smtClean="0">
              <a:solidFill>
                <a:srgbClr val="FF0000"/>
              </a:solidFill>
              <a:latin typeface="黑体" panose="02010609060101010101" pitchFamily="49" charset="-122"/>
              <a:ea typeface="黑体" panose="02010609060101010101" pitchFamily="49" charset="-122"/>
            </a:endParaRPr>
          </a:p>
          <a:p>
            <a:pPr>
              <a:lnSpc>
                <a:spcPct val="130000"/>
              </a:lnSpc>
            </a:pPr>
            <a:r>
              <a:rPr lang="zh-CN" altLang="en-US" sz="2800" b="1" dirty="0" smtClean="0">
                <a:solidFill>
                  <a:srgbClr val="FF0000"/>
                </a:solidFill>
                <a:latin typeface="黑体" panose="02010609060101010101" pitchFamily="49" charset="-122"/>
                <a:ea typeface="黑体" panose="02010609060101010101" pitchFamily="49" charset="-122"/>
              </a:rPr>
              <a:t>          为</a:t>
            </a:r>
            <a:r>
              <a:rPr lang="zh-CN" altLang="en-US" sz="2800" b="1" dirty="0">
                <a:solidFill>
                  <a:srgbClr val="FF0000"/>
                </a:solidFill>
                <a:latin typeface="黑体" panose="02010609060101010101" pitchFamily="49" charset="-122"/>
                <a:ea typeface="黑体" panose="02010609060101010101" pitchFamily="49" charset="-122"/>
              </a:rPr>
              <a:t>我国明后的行政划分奠定了初步基础。</a:t>
            </a:r>
          </a:p>
          <a:p>
            <a:pPr>
              <a:lnSpc>
                <a:spcPct val="130000"/>
              </a:lnSpc>
            </a:pPr>
            <a:endParaRPr lang="en-US" altLang="zh-CN" sz="2800" dirty="0">
              <a:latin typeface="黑体" panose="02010609060101010101" pitchFamily="49" charset="-122"/>
              <a:ea typeface="黑体" panose="02010609060101010101" pitchFamily="49" charset="-122"/>
              <a:cs typeface="宋体" panose="02010600030101010101" pitchFamily="2" charset="-122"/>
            </a:endParaRPr>
          </a:p>
        </p:txBody>
      </p:sp>
    </p:spTree>
    <p:extLst>
      <p:ext uri="{BB962C8B-B14F-4D97-AF65-F5344CB8AC3E}">
        <p14:creationId xmlns:p14="http://schemas.microsoft.com/office/powerpoint/2010/main" val="183224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a:stretch>
            <a:fillRect/>
          </a:stretch>
        </p:blipFill>
        <p:spPr>
          <a:xfrm>
            <a:off x="267488" y="1084165"/>
            <a:ext cx="8609024" cy="5452810"/>
          </a:xfrm>
          <a:prstGeom prst="rect">
            <a:avLst/>
          </a:prstGeom>
        </p:spPr>
      </p:pic>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2"/>
          <p:cNvSpPr txBox="1"/>
          <p:nvPr/>
        </p:nvSpPr>
        <p:spPr>
          <a:xfrm>
            <a:off x="962126" y="648570"/>
            <a:ext cx="7219748" cy="540725"/>
          </a:xfrm>
          <a:prstGeom prst="rect">
            <a:avLst/>
          </a:prstGeom>
          <a:solidFill>
            <a:schemeClr val="accent1">
              <a:lumMod val="20000"/>
              <a:lumOff val="80000"/>
            </a:schemeClr>
          </a:solidFill>
          <a:ln w="15875">
            <a:solidFill>
              <a:srgbClr val="FF0000"/>
            </a:solidFill>
          </a:ln>
        </p:spPr>
        <p:txBody>
          <a:bodyPr wrap="square" rtlCol="0">
            <a:spAutoFit/>
          </a:bodyPr>
          <a:lstStyle>
            <a:defPPr>
              <a:defRPr lang="en-US"/>
            </a:defPPr>
            <a:lvl1pPr algn="ctr">
              <a:lnSpc>
                <a:spcPct val="120000"/>
              </a:lnSpc>
              <a:spcAft>
                <a:spcPct val="0"/>
              </a:spcAft>
              <a:tabLst>
                <a:tab pos="1029335" algn="l"/>
                <a:tab pos="1850390" algn="l"/>
                <a:tab pos="2538095" algn="l"/>
                <a:tab pos="3221990" algn="l"/>
              </a:tabLst>
              <a:defRPr sz="2800">
                <a:solidFill>
                  <a:srgbClr val="000000"/>
                </a:solidFill>
                <a:latin typeface="黑体" panose="02010609060101010101" pitchFamily="49" charset="-122"/>
                <a:ea typeface="黑体" panose="02010609060101010101" pitchFamily="49" charset="-122"/>
                <a:cs typeface="Times New Roman" panose="02020603050405020304" pitchFamily="18" charset="0"/>
              </a:defRPr>
            </a:lvl1pPr>
          </a:lstStyle>
          <a:p>
            <a:r>
              <a:rPr lang="zh-CN" altLang="en-US" b="1" spc="200" dirty="0" smtClean="0">
                <a:solidFill>
                  <a:srgbClr val="FF0000"/>
                </a:solidFill>
              </a:rPr>
              <a:t>中国古代地方行政机构演变的特点</a:t>
            </a:r>
            <a:endParaRPr lang="zh-CN" altLang="en-US" b="1" spc="200" dirty="0">
              <a:solidFill>
                <a:srgbClr val="FF0000"/>
              </a:solidFill>
            </a:endParaRPr>
          </a:p>
        </p:txBody>
      </p:sp>
    </p:spTree>
    <p:extLst>
      <p:ext uri="{BB962C8B-B14F-4D97-AF65-F5344CB8AC3E}">
        <p14:creationId xmlns:p14="http://schemas.microsoft.com/office/powerpoint/2010/main" val="5576209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2"/>
          <p:cNvSpPr txBox="1"/>
          <p:nvPr/>
        </p:nvSpPr>
        <p:spPr>
          <a:xfrm>
            <a:off x="962126" y="579295"/>
            <a:ext cx="7219748" cy="540725"/>
          </a:xfrm>
          <a:prstGeom prst="rect">
            <a:avLst/>
          </a:prstGeom>
          <a:solidFill>
            <a:schemeClr val="accent1">
              <a:lumMod val="20000"/>
              <a:lumOff val="80000"/>
            </a:schemeClr>
          </a:solidFill>
          <a:ln w="15875">
            <a:solidFill>
              <a:srgbClr val="FF0000"/>
            </a:solidFill>
          </a:ln>
        </p:spPr>
        <p:txBody>
          <a:bodyPr wrap="square" rtlCol="0">
            <a:spAutoFit/>
          </a:bodyPr>
          <a:lstStyle>
            <a:defPPr>
              <a:defRPr lang="en-US"/>
            </a:defPPr>
            <a:lvl1pPr algn="ctr">
              <a:lnSpc>
                <a:spcPct val="120000"/>
              </a:lnSpc>
              <a:spcAft>
                <a:spcPct val="0"/>
              </a:spcAft>
              <a:tabLst>
                <a:tab pos="1029335" algn="l"/>
                <a:tab pos="1850390" algn="l"/>
                <a:tab pos="2538095" algn="l"/>
                <a:tab pos="3221990" algn="l"/>
              </a:tabLst>
              <a:defRPr sz="2800">
                <a:solidFill>
                  <a:srgbClr val="000000"/>
                </a:solidFill>
                <a:latin typeface="黑体" panose="02010609060101010101" pitchFamily="49" charset="-122"/>
                <a:ea typeface="黑体" panose="02010609060101010101" pitchFamily="49" charset="-122"/>
                <a:cs typeface="Times New Roman" panose="02020603050405020304" pitchFamily="18" charset="0"/>
              </a:defRPr>
            </a:lvl1pPr>
          </a:lstStyle>
          <a:p>
            <a:r>
              <a:rPr lang="zh-CN" altLang="en-US" b="1" spc="200" dirty="0" smtClean="0">
                <a:solidFill>
                  <a:srgbClr val="FF0000"/>
                </a:solidFill>
              </a:rPr>
              <a:t>中国古代地方行政机构演变的特点</a:t>
            </a:r>
            <a:endParaRPr lang="zh-CN" altLang="en-US" b="1" spc="200" dirty="0">
              <a:solidFill>
                <a:srgbClr val="FF0000"/>
              </a:solidFill>
            </a:endParaRPr>
          </a:p>
        </p:txBody>
      </p:sp>
      <p:pic>
        <p:nvPicPr>
          <p:cNvPr id="4" name="图片 3">
            <a:extLst>
              <a:ext uri="{FF2B5EF4-FFF2-40B4-BE49-F238E27FC236}">
                <a16:creationId xmlns:a16="http://schemas.microsoft.com/office/drawing/2014/main" id="{6111A12D-043A-4BD3-A29B-815DA8419310}"/>
              </a:ext>
            </a:extLst>
          </p:cNvPr>
          <p:cNvPicPr>
            <a:picLocks noChangeAspect="1"/>
          </p:cNvPicPr>
          <p:nvPr/>
        </p:nvPicPr>
        <p:blipFill>
          <a:blip r:embed="rId2"/>
          <a:srcRect b="4915"/>
          <a:stretch>
            <a:fillRect/>
          </a:stretch>
        </p:blipFill>
        <p:spPr>
          <a:xfrm>
            <a:off x="0" y="1189295"/>
            <a:ext cx="8984856" cy="5349240"/>
          </a:xfrm>
          <a:prstGeom prst="rect">
            <a:avLst/>
          </a:prstGeom>
          <a:ln w="57150" cmpd="sng">
            <a:noFill/>
            <a:prstDash val="solid"/>
          </a:ln>
        </p:spPr>
      </p:pic>
      <p:cxnSp>
        <p:nvCxnSpPr>
          <p:cNvPr id="5" name="直接连接符 4"/>
          <p:cNvCxnSpPr/>
          <p:nvPr/>
        </p:nvCxnSpPr>
        <p:spPr>
          <a:xfrm flipV="1">
            <a:off x="4295290" y="2436799"/>
            <a:ext cx="4689566" cy="2612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207811" y="2779019"/>
            <a:ext cx="2271742" cy="1306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V="1">
            <a:off x="4368331" y="3218802"/>
            <a:ext cx="2271742" cy="1306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6640073" y="3987742"/>
            <a:ext cx="2271742" cy="1306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207811" y="4474605"/>
            <a:ext cx="1135871" cy="1129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1117856" y="5663325"/>
            <a:ext cx="3502811" cy="1871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2096589" y="6538535"/>
            <a:ext cx="3407613" cy="3636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614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5" name="文本框 4"/>
          <p:cNvSpPr txBox="1"/>
          <p:nvPr/>
        </p:nvSpPr>
        <p:spPr>
          <a:xfrm>
            <a:off x="962126" y="1145071"/>
            <a:ext cx="7219748" cy="540725"/>
          </a:xfrm>
          <a:prstGeom prst="rect">
            <a:avLst/>
          </a:prstGeom>
          <a:solidFill>
            <a:schemeClr val="accent1">
              <a:lumMod val="20000"/>
              <a:lumOff val="80000"/>
            </a:schemeClr>
          </a:solidFill>
          <a:ln w="15875">
            <a:solidFill>
              <a:srgbClr val="FF0000"/>
            </a:solidFill>
          </a:ln>
        </p:spPr>
        <p:txBody>
          <a:bodyPr wrap="square" rtlCol="0">
            <a:spAutoFit/>
          </a:bodyPr>
          <a:lstStyle>
            <a:defPPr>
              <a:defRPr lang="en-US"/>
            </a:defPPr>
            <a:lvl1pPr algn="ctr">
              <a:lnSpc>
                <a:spcPct val="120000"/>
              </a:lnSpc>
              <a:spcAft>
                <a:spcPct val="0"/>
              </a:spcAft>
              <a:tabLst>
                <a:tab pos="1029335" algn="l"/>
                <a:tab pos="1850390" algn="l"/>
                <a:tab pos="2538095" algn="l"/>
                <a:tab pos="3221990" algn="l"/>
              </a:tabLst>
              <a:defRPr sz="2800">
                <a:solidFill>
                  <a:srgbClr val="000000"/>
                </a:solidFill>
                <a:latin typeface="黑体" panose="02010609060101010101" pitchFamily="49" charset="-122"/>
                <a:ea typeface="黑体" panose="02010609060101010101" pitchFamily="49" charset="-122"/>
                <a:cs typeface="Times New Roman" panose="02020603050405020304" pitchFamily="18" charset="0"/>
              </a:defRPr>
            </a:lvl1pPr>
          </a:lstStyle>
          <a:p>
            <a:r>
              <a:rPr lang="zh-CN" altLang="en-US" b="1" spc="200" dirty="0" smtClean="0">
                <a:solidFill>
                  <a:srgbClr val="FF0000"/>
                </a:solidFill>
              </a:rPr>
              <a:t>元朝民族关系的特点及其原因</a:t>
            </a:r>
            <a:endParaRPr lang="zh-CN" altLang="en-US" b="1" spc="200" dirty="0">
              <a:solidFill>
                <a:srgbClr val="FF0000"/>
              </a:solidFill>
            </a:endParaRPr>
          </a:p>
        </p:txBody>
      </p:sp>
      <p:sp>
        <p:nvSpPr>
          <p:cNvPr id="6" name="文本框 5"/>
          <p:cNvSpPr txBox="1"/>
          <p:nvPr/>
        </p:nvSpPr>
        <p:spPr>
          <a:xfrm>
            <a:off x="962126" y="2879150"/>
            <a:ext cx="7219748" cy="540725"/>
          </a:xfrm>
          <a:prstGeom prst="rect">
            <a:avLst/>
          </a:prstGeom>
          <a:solidFill>
            <a:schemeClr val="accent1">
              <a:lumMod val="20000"/>
              <a:lumOff val="80000"/>
            </a:schemeClr>
          </a:solidFill>
          <a:ln w="15875">
            <a:solidFill>
              <a:srgbClr val="FF0000"/>
            </a:solidFill>
          </a:ln>
        </p:spPr>
        <p:txBody>
          <a:bodyPr wrap="square" rtlCol="0">
            <a:spAutoFit/>
          </a:bodyPr>
          <a:lstStyle>
            <a:defPPr>
              <a:defRPr lang="en-US"/>
            </a:defPPr>
            <a:lvl1pPr algn="ctr">
              <a:lnSpc>
                <a:spcPct val="120000"/>
              </a:lnSpc>
              <a:spcAft>
                <a:spcPct val="0"/>
              </a:spcAft>
              <a:tabLst>
                <a:tab pos="1029335" algn="l"/>
                <a:tab pos="1850390" algn="l"/>
                <a:tab pos="2538095" algn="l"/>
                <a:tab pos="3221990" algn="l"/>
              </a:tabLst>
              <a:defRPr sz="2800">
                <a:solidFill>
                  <a:srgbClr val="000000"/>
                </a:solidFill>
                <a:latin typeface="黑体" panose="02010609060101010101" pitchFamily="49" charset="-122"/>
                <a:ea typeface="黑体" panose="02010609060101010101" pitchFamily="49" charset="-122"/>
                <a:cs typeface="Times New Roman" panose="02020603050405020304" pitchFamily="18" charset="0"/>
              </a:defRPr>
            </a:lvl1pPr>
          </a:lstStyle>
          <a:p>
            <a:r>
              <a:rPr lang="zh-CN" altLang="en-US" b="1" spc="200" dirty="0" smtClean="0">
                <a:solidFill>
                  <a:srgbClr val="FF0000"/>
                </a:solidFill>
              </a:rPr>
              <a:t>唐代中书省与元朝中书省的区别</a:t>
            </a:r>
            <a:endParaRPr lang="zh-CN" altLang="en-US" b="1" spc="200" dirty="0">
              <a:solidFill>
                <a:srgbClr val="FF0000"/>
              </a:solidFill>
            </a:endParaRPr>
          </a:p>
        </p:txBody>
      </p:sp>
    </p:spTree>
    <p:extLst>
      <p:ext uri="{BB962C8B-B14F-4D97-AF65-F5344CB8AC3E}">
        <p14:creationId xmlns:p14="http://schemas.microsoft.com/office/powerpoint/2010/main" val="2304517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二 宋元时期的文化</a:t>
            </a:r>
            <a:endParaRPr lang="zh-CN" altLang="en-US" sz="2600" dirty="0">
              <a:solidFill>
                <a:srgbClr val="FF0000"/>
              </a:solidFill>
              <a:latin typeface="黑体" panose="02010609060101010101" pitchFamily="49" charset="-122"/>
              <a:ea typeface="黑体" panose="02010609060101010101" pitchFamily="49"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1802524705"/>
              </p:ext>
            </p:extLst>
          </p:nvPr>
        </p:nvGraphicFramePr>
        <p:xfrm>
          <a:off x="198146" y="1046440"/>
          <a:ext cx="8747707" cy="5504730"/>
        </p:xfrm>
        <a:graphic>
          <a:graphicData uri="http://schemas.openxmlformats.org/drawingml/2006/table">
            <a:tbl>
              <a:tblPr firstRow="1" bandRow="1">
                <a:tableStyleId>{5C22544A-7EE6-4342-B048-85BDC9FD1C3A}</a:tableStyleId>
              </a:tblPr>
              <a:tblGrid>
                <a:gridCol w="2079011">
                  <a:extLst>
                    <a:ext uri="{9D8B030D-6E8A-4147-A177-3AD203B41FA5}">
                      <a16:colId xmlns:a16="http://schemas.microsoft.com/office/drawing/2014/main" val="188287551"/>
                    </a:ext>
                  </a:extLst>
                </a:gridCol>
                <a:gridCol w="6668696">
                  <a:extLst>
                    <a:ext uri="{9D8B030D-6E8A-4147-A177-3AD203B41FA5}">
                      <a16:colId xmlns:a16="http://schemas.microsoft.com/office/drawing/2014/main" val="2106104891"/>
                    </a:ext>
                  </a:extLst>
                </a:gridCol>
              </a:tblGrid>
              <a:tr h="550473">
                <a:tc>
                  <a:txBody>
                    <a:bodyPr/>
                    <a:lstStyle/>
                    <a:p>
                      <a:pPr algn="ctr"/>
                      <a:r>
                        <a:rPr lang="zh-CN" altLang="en-US" sz="2800" dirty="0" smtClean="0">
                          <a:latin typeface="黑体" panose="02010609060101010101" pitchFamily="49" charset="-122"/>
                          <a:ea typeface="黑体" panose="02010609060101010101" pitchFamily="49" charset="-122"/>
                        </a:rPr>
                        <a:t>时期</a:t>
                      </a:r>
                      <a:endParaRPr lang="zh-CN" altLang="en-US" sz="2800" dirty="0">
                        <a:latin typeface="黑体" panose="02010609060101010101" pitchFamily="49" charset="-122"/>
                        <a:ea typeface="黑体" panose="02010609060101010101" pitchFamily="49" charset="-122"/>
                      </a:endParaRPr>
                    </a:p>
                  </a:txBody>
                  <a:tcPr/>
                </a:tc>
                <a:tc>
                  <a:txBody>
                    <a:bodyPr/>
                    <a:lstStyle/>
                    <a:p>
                      <a:pPr algn="ctr"/>
                      <a:r>
                        <a:rPr lang="zh-CN" altLang="en-US" sz="2800" dirty="0" smtClean="0">
                          <a:latin typeface="黑体" panose="02010609060101010101" pitchFamily="49" charset="-122"/>
                          <a:ea typeface="黑体" panose="02010609060101010101" pitchFamily="49" charset="-122"/>
                        </a:rPr>
                        <a:t>阶段特征</a:t>
                      </a:r>
                      <a:endParaRPr lang="zh-CN" altLang="en-US" sz="2800" dirty="0">
                        <a:latin typeface="黑体" panose="02010609060101010101" pitchFamily="49" charset="-122"/>
                        <a:ea typeface="黑体" panose="02010609060101010101" pitchFamily="49" charset="-122"/>
                      </a:endParaRPr>
                    </a:p>
                  </a:txBody>
                  <a:tcPr/>
                </a:tc>
                <a:extLst>
                  <a:ext uri="{0D108BD9-81ED-4DB2-BD59-A6C34878D82A}">
                    <a16:rowId xmlns:a16="http://schemas.microsoft.com/office/drawing/2014/main" val="4027382445"/>
                  </a:ext>
                </a:extLst>
              </a:tr>
              <a:tr h="550473">
                <a:tc>
                  <a:txBody>
                    <a:bodyPr/>
                    <a:lstStyle/>
                    <a:p>
                      <a:pPr algn="ctr"/>
                      <a:r>
                        <a:rPr lang="zh-CN" altLang="en-US" sz="2800" dirty="0" smtClean="0">
                          <a:latin typeface="黑体" panose="02010609060101010101" pitchFamily="49" charset="-122"/>
                          <a:ea typeface="黑体" panose="02010609060101010101" pitchFamily="49" charset="-122"/>
                        </a:rPr>
                        <a:t>春秋</a:t>
                      </a:r>
                      <a:endParaRPr lang="en-US" altLang="zh-CN" sz="2800" dirty="0" smtClean="0">
                        <a:latin typeface="黑体" panose="02010609060101010101" pitchFamily="49" charset="-122"/>
                        <a:ea typeface="黑体" panose="02010609060101010101" pitchFamily="49" charset="-122"/>
                      </a:endParaRPr>
                    </a:p>
                  </a:txBody>
                  <a:tcPr/>
                </a:tc>
                <a:tc>
                  <a:txBody>
                    <a:bodyPr/>
                    <a:lstStyle/>
                    <a:p>
                      <a:pPr algn="ctr"/>
                      <a:endParaRPr lang="zh-CN" altLang="en-US" sz="2800">
                        <a:latin typeface="黑体" panose="02010609060101010101" pitchFamily="49" charset="-122"/>
                        <a:ea typeface="黑体" panose="02010609060101010101" pitchFamily="49" charset="-122"/>
                      </a:endParaRPr>
                    </a:p>
                  </a:txBody>
                  <a:tcPr/>
                </a:tc>
                <a:extLst>
                  <a:ext uri="{0D108BD9-81ED-4DB2-BD59-A6C34878D82A}">
                    <a16:rowId xmlns:a16="http://schemas.microsoft.com/office/drawing/2014/main" val="9317968"/>
                  </a:ext>
                </a:extLst>
              </a:tr>
              <a:tr h="550473">
                <a:tc>
                  <a:txBody>
                    <a:bodyPr/>
                    <a:lstStyle/>
                    <a:p>
                      <a:pPr algn="ctr"/>
                      <a:r>
                        <a:rPr lang="zh-CN" altLang="en-US" sz="2800" dirty="0" smtClean="0">
                          <a:solidFill>
                            <a:srgbClr val="FF0000"/>
                          </a:solidFill>
                          <a:latin typeface="黑体" panose="02010609060101010101" pitchFamily="49" charset="-122"/>
                          <a:ea typeface="黑体" panose="02010609060101010101" pitchFamily="49" charset="-122"/>
                        </a:rPr>
                        <a:t>战国</a:t>
                      </a:r>
                      <a:endParaRPr lang="zh-CN" altLang="en-US" sz="2800" dirty="0">
                        <a:solidFill>
                          <a:srgbClr val="FF0000"/>
                        </a:solidFill>
                        <a:latin typeface="黑体" panose="02010609060101010101" pitchFamily="49" charset="-122"/>
                        <a:ea typeface="黑体" panose="02010609060101010101" pitchFamily="49" charset="-122"/>
                      </a:endParaRPr>
                    </a:p>
                  </a:txBody>
                  <a:tcPr/>
                </a:tc>
                <a:tc>
                  <a:txBody>
                    <a:bodyPr/>
                    <a:lstStyle/>
                    <a:p>
                      <a:pPr algn="ctr"/>
                      <a:endParaRPr lang="zh-CN" altLang="en-US" sz="2800">
                        <a:latin typeface="黑体" panose="02010609060101010101" pitchFamily="49" charset="-122"/>
                        <a:ea typeface="黑体" panose="02010609060101010101" pitchFamily="49" charset="-122"/>
                      </a:endParaRPr>
                    </a:p>
                  </a:txBody>
                  <a:tcPr/>
                </a:tc>
                <a:extLst>
                  <a:ext uri="{0D108BD9-81ED-4DB2-BD59-A6C34878D82A}">
                    <a16:rowId xmlns:a16="http://schemas.microsoft.com/office/drawing/2014/main" val="3241217839"/>
                  </a:ext>
                </a:extLst>
              </a:tr>
              <a:tr h="550473">
                <a:tc>
                  <a:txBody>
                    <a:bodyPr/>
                    <a:lstStyle/>
                    <a:p>
                      <a:pPr algn="ctr"/>
                      <a:r>
                        <a:rPr lang="zh-CN" altLang="en-US" sz="2800" dirty="0" smtClean="0">
                          <a:latin typeface="黑体" panose="02010609060101010101" pitchFamily="49" charset="-122"/>
                          <a:ea typeface="黑体" panose="02010609060101010101" pitchFamily="49" charset="-122"/>
                        </a:rPr>
                        <a:t>秦朝</a:t>
                      </a:r>
                      <a:endParaRPr lang="zh-CN" altLang="en-US" sz="2800" dirty="0">
                        <a:latin typeface="黑体" panose="02010609060101010101" pitchFamily="49" charset="-122"/>
                        <a:ea typeface="黑体" panose="02010609060101010101" pitchFamily="49" charset="-122"/>
                      </a:endParaRPr>
                    </a:p>
                  </a:txBody>
                  <a:tcPr/>
                </a:tc>
                <a:tc>
                  <a:txBody>
                    <a:bodyPr/>
                    <a:lstStyle/>
                    <a:p>
                      <a:pPr algn="ctr"/>
                      <a:endParaRPr lang="zh-CN" altLang="en-US" sz="2800">
                        <a:latin typeface="黑体" panose="02010609060101010101" pitchFamily="49" charset="-122"/>
                        <a:ea typeface="黑体" panose="02010609060101010101" pitchFamily="49" charset="-122"/>
                      </a:endParaRPr>
                    </a:p>
                  </a:txBody>
                  <a:tcPr/>
                </a:tc>
                <a:extLst>
                  <a:ext uri="{0D108BD9-81ED-4DB2-BD59-A6C34878D82A}">
                    <a16:rowId xmlns:a16="http://schemas.microsoft.com/office/drawing/2014/main" val="2078210706"/>
                  </a:ext>
                </a:extLst>
              </a:tr>
              <a:tr h="550473">
                <a:tc>
                  <a:txBody>
                    <a:bodyPr/>
                    <a:lstStyle/>
                    <a:p>
                      <a:pPr algn="ctr"/>
                      <a:r>
                        <a:rPr lang="zh-CN" altLang="en-US" sz="2800" dirty="0" smtClean="0">
                          <a:solidFill>
                            <a:srgbClr val="FF0000"/>
                          </a:solidFill>
                          <a:latin typeface="黑体" panose="02010609060101010101" pitchFamily="49" charset="-122"/>
                          <a:ea typeface="黑体" panose="02010609060101010101" pitchFamily="49" charset="-122"/>
                        </a:rPr>
                        <a:t>汉初</a:t>
                      </a:r>
                      <a:endParaRPr lang="zh-CN" altLang="en-US" sz="2800" dirty="0">
                        <a:solidFill>
                          <a:srgbClr val="FF0000"/>
                        </a:solidFill>
                        <a:latin typeface="黑体" panose="02010609060101010101" pitchFamily="49" charset="-122"/>
                        <a:ea typeface="黑体" panose="02010609060101010101" pitchFamily="49" charset="-122"/>
                      </a:endParaRPr>
                    </a:p>
                  </a:txBody>
                  <a:tcPr/>
                </a:tc>
                <a:tc>
                  <a:txBody>
                    <a:bodyPr/>
                    <a:lstStyle/>
                    <a:p>
                      <a:pPr algn="ctr"/>
                      <a:endParaRPr lang="zh-CN" altLang="en-US" sz="2800">
                        <a:latin typeface="黑体" panose="02010609060101010101" pitchFamily="49" charset="-122"/>
                        <a:ea typeface="黑体" panose="02010609060101010101" pitchFamily="49" charset="-122"/>
                      </a:endParaRPr>
                    </a:p>
                  </a:txBody>
                  <a:tcPr/>
                </a:tc>
                <a:extLst>
                  <a:ext uri="{0D108BD9-81ED-4DB2-BD59-A6C34878D82A}">
                    <a16:rowId xmlns:a16="http://schemas.microsoft.com/office/drawing/2014/main" val="1075211531"/>
                  </a:ext>
                </a:extLst>
              </a:tr>
              <a:tr h="550473">
                <a:tc>
                  <a:txBody>
                    <a:bodyPr/>
                    <a:lstStyle/>
                    <a:p>
                      <a:pPr algn="ctr"/>
                      <a:r>
                        <a:rPr lang="zh-CN" altLang="en-US" sz="2800" dirty="0" smtClean="0">
                          <a:latin typeface="黑体" panose="02010609060101010101" pitchFamily="49" charset="-122"/>
                          <a:ea typeface="黑体" panose="02010609060101010101" pitchFamily="49" charset="-122"/>
                        </a:rPr>
                        <a:t>汉武帝</a:t>
                      </a:r>
                      <a:endParaRPr lang="zh-CN" altLang="en-US" sz="2800" dirty="0">
                        <a:latin typeface="黑体" panose="02010609060101010101" pitchFamily="49" charset="-122"/>
                        <a:ea typeface="黑体" panose="02010609060101010101" pitchFamily="49" charset="-122"/>
                      </a:endParaRPr>
                    </a:p>
                  </a:txBody>
                  <a:tcPr/>
                </a:tc>
                <a:tc>
                  <a:txBody>
                    <a:bodyPr/>
                    <a:lstStyle/>
                    <a:p>
                      <a:pPr algn="ctr"/>
                      <a:endParaRPr lang="zh-CN" altLang="en-US" sz="2800">
                        <a:latin typeface="黑体" panose="02010609060101010101" pitchFamily="49" charset="-122"/>
                        <a:ea typeface="黑体" panose="02010609060101010101" pitchFamily="49" charset="-122"/>
                      </a:endParaRPr>
                    </a:p>
                  </a:txBody>
                  <a:tcPr/>
                </a:tc>
                <a:extLst>
                  <a:ext uri="{0D108BD9-81ED-4DB2-BD59-A6C34878D82A}">
                    <a16:rowId xmlns:a16="http://schemas.microsoft.com/office/drawing/2014/main" val="2277170709"/>
                  </a:ext>
                </a:extLst>
              </a:tr>
              <a:tr h="550473">
                <a:tc>
                  <a:txBody>
                    <a:bodyPr/>
                    <a:lstStyle/>
                    <a:p>
                      <a:pPr algn="ctr"/>
                      <a:r>
                        <a:rPr lang="zh-CN" altLang="en-US" sz="2800" dirty="0" smtClean="0">
                          <a:solidFill>
                            <a:srgbClr val="FF0000"/>
                          </a:solidFill>
                          <a:latin typeface="黑体" panose="02010609060101010101" pitchFamily="49" charset="-122"/>
                          <a:ea typeface="黑体" panose="02010609060101010101" pitchFamily="49" charset="-122"/>
                        </a:rPr>
                        <a:t>魏晋南北朝</a:t>
                      </a:r>
                      <a:endParaRPr lang="zh-CN" altLang="en-US" sz="2800" dirty="0">
                        <a:solidFill>
                          <a:srgbClr val="FF0000"/>
                        </a:solidFill>
                        <a:latin typeface="黑体" panose="02010609060101010101" pitchFamily="49" charset="-122"/>
                        <a:ea typeface="黑体" panose="02010609060101010101" pitchFamily="49" charset="-122"/>
                      </a:endParaRPr>
                    </a:p>
                  </a:txBody>
                  <a:tcPr/>
                </a:tc>
                <a:tc>
                  <a:txBody>
                    <a:bodyPr/>
                    <a:lstStyle/>
                    <a:p>
                      <a:pPr algn="ctr"/>
                      <a:endParaRPr lang="zh-CN" altLang="en-US" sz="2800" dirty="0">
                        <a:latin typeface="黑体" panose="02010609060101010101" pitchFamily="49" charset="-122"/>
                        <a:ea typeface="黑体" panose="02010609060101010101" pitchFamily="49" charset="-122"/>
                      </a:endParaRPr>
                    </a:p>
                  </a:txBody>
                  <a:tcPr/>
                </a:tc>
                <a:extLst>
                  <a:ext uri="{0D108BD9-81ED-4DB2-BD59-A6C34878D82A}">
                    <a16:rowId xmlns:a16="http://schemas.microsoft.com/office/drawing/2014/main" val="328213548"/>
                  </a:ext>
                </a:extLst>
              </a:tr>
              <a:tr h="550473">
                <a:tc>
                  <a:txBody>
                    <a:bodyPr/>
                    <a:lstStyle/>
                    <a:p>
                      <a:pPr algn="ctr"/>
                      <a:r>
                        <a:rPr lang="zh-CN" altLang="en-US" sz="2800" dirty="0" smtClean="0">
                          <a:latin typeface="黑体" panose="02010609060101010101" pitchFamily="49" charset="-122"/>
                          <a:ea typeface="黑体" panose="02010609060101010101" pitchFamily="49" charset="-122"/>
                        </a:rPr>
                        <a:t>隋朝</a:t>
                      </a:r>
                      <a:endParaRPr lang="zh-CN" altLang="en-US" sz="2800" dirty="0">
                        <a:latin typeface="黑体" panose="02010609060101010101" pitchFamily="49" charset="-122"/>
                        <a:ea typeface="黑体" panose="02010609060101010101" pitchFamily="49" charset="-122"/>
                      </a:endParaRPr>
                    </a:p>
                  </a:txBody>
                  <a:tcPr/>
                </a:tc>
                <a:tc>
                  <a:txBody>
                    <a:bodyPr/>
                    <a:lstStyle/>
                    <a:p>
                      <a:pPr algn="ctr"/>
                      <a:endParaRPr lang="zh-CN" altLang="en-US" sz="2800" dirty="0">
                        <a:latin typeface="黑体" panose="02010609060101010101" pitchFamily="49" charset="-122"/>
                        <a:ea typeface="黑体" panose="02010609060101010101" pitchFamily="49" charset="-122"/>
                      </a:endParaRPr>
                    </a:p>
                  </a:txBody>
                  <a:tcPr/>
                </a:tc>
                <a:extLst>
                  <a:ext uri="{0D108BD9-81ED-4DB2-BD59-A6C34878D82A}">
                    <a16:rowId xmlns:a16="http://schemas.microsoft.com/office/drawing/2014/main" val="978704555"/>
                  </a:ext>
                </a:extLst>
              </a:tr>
              <a:tr h="550473">
                <a:tc>
                  <a:txBody>
                    <a:bodyPr/>
                    <a:lstStyle/>
                    <a:p>
                      <a:pPr algn="ctr"/>
                      <a:r>
                        <a:rPr lang="zh-CN" altLang="en-US" sz="2800" dirty="0" smtClean="0">
                          <a:solidFill>
                            <a:srgbClr val="FF0000"/>
                          </a:solidFill>
                          <a:latin typeface="黑体" panose="02010609060101010101" pitchFamily="49" charset="-122"/>
                          <a:ea typeface="黑体" panose="02010609060101010101" pitchFamily="49" charset="-122"/>
                        </a:rPr>
                        <a:t>唐朝</a:t>
                      </a:r>
                      <a:endParaRPr lang="zh-CN" altLang="en-US" sz="2800" dirty="0">
                        <a:solidFill>
                          <a:srgbClr val="FF0000"/>
                        </a:solidFill>
                        <a:latin typeface="黑体" panose="02010609060101010101" pitchFamily="49" charset="-122"/>
                        <a:ea typeface="黑体" panose="02010609060101010101" pitchFamily="49" charset="-122"/>
                      </a:endParaRPr>
                    </a:p>
                  </a:txBody>
                  <a:tcPr/>
                </a:tc>
                <a:tc>
                  <a:txBody>
                    <a:bodyPr/>
                    <a:lstStyle/>
                    <a:p>
                      <a:pPr algn="ctr"/>
                      <a:endParaRPr lang="zh-CN" altLang="en-US" sz="2800" dirty="0">
                        <a:latin typeface="黑体" panose="02010609060101010101" pitchFamily="49" charset="-122"/>
                        <a:ea typeface="黑体" panose="02010609060101010101" pitchFamily="49" charset="-122"/>
                      </a:endParaRPr>
                    </a:p>
                  </a:txBody>
                  <a:tcPr/>
                </a:tc>
                <a:extLst>
                  <a:ext uri="{0D108BD9-81ED-4DB2-BD59-A6C34878D82A}">
                    <a16:rowId xmlns:a16="http://schemas.microsoft.com/office/drawing/2014/main" val="593021024"/>
                  </a:ext>
                </a:extLst>
              </a:tr>
              <a:tr h="550473">
                <a:tc>
                  <a:txBody>
                    <a:bodyPr/>
                    <a:lstStyle/>
                    <a:p>
                      <a:pPr algn="ctr"/>
                      <a:r>
                        <a:rPr lang="zh-CN" altLang="en-US" sz="2800" dirty="0" smtClean="0">
                          <a:latin typeface="黑体" panose="02010609060101010101" pitchFamily="49" charset="-122"/>
                          <a:ea typeface="黑体" panose="02010609060101010101" pitchFamily="49" charset="-122"/>
                        </a:rPr>
                        <a:t>唐中期</a:t>
                      </a:r>
                      <a:endParaRPr lang="zh-CN" altLang="en-US" sz="2800" dirty="0">
                        <a:latin typeface="黑体" panose="02010609060101010101" pitchFamily="49" charset="-122"/>
                        <a:ea typeface="黑体" panose="02010609060101010101" pitchFamily="49" charset="-122"/>
                      </a:endParaRPr>
                    </a:p>
                  </a:txBody>
                  <a:tcPr/>
                </a:tc>
                <a:tc>
                  <a:txBody>
                    <a:bodyPr/>
                    <a:lstStyle/>
                    <a:p>
                      <a:pPr algn="ctr"/>
                      <a:endParaRPr lang="zh-CN" altLang="en-US" sz="2800" dirty="0">
                        <a:latin typeface="黑体" panose="02010609060101010101" pitchFamily="49" charset="-122"/>
                        <a:ea typeface="黑体" panose="02010609060101010101" pitchFamily="49" charset="-122"/>
                      </a:endParaRPr>
                    </a:p>
                  </a:txBody>
                  <a:tcPr/>
                </a:tc>
                <a:extLst>
                  <a:ext uri="{0D108BD9-81ED-4DB2-BD59-A6C34878D82A}">
                    <a16:rowId xmlns:a16="http://schemas.microsoft.com/office/drawing/2014/main" val="1054004259"/>
                  </a:ext>
                </a:extLst>
              </a:tr>
            </a:tbl>
          </a:graphicData>
        </a:graphic>
      </p:graphicFrame>
      <p:sp>
        <p:nvSpPr>
          <p:cNvPr id="4" name="文本框 3"/>
          <p:cNvSpPr txBox="1"/>
          <p:nvPr/>
        </p:nvSpPr>
        <p:spPr>
          <a:xfrm>
            <a:off x="368583" y="523220"/>
            <a:ext cx="3057247"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儒学的发展历程：</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5" name="文本框 4"/>
          <p:cNvSpPr txBox="1"/>
          <p:nvPr/>
        </p:nvSpPr>
        <p:spPr>
          <a:xfrm>
            <a:off x="4438239" y="1550482"/>
            <a:ext cx="2698175"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产生、不受重视</a:t>
            </a:r>
            <a:endParaRPr lang="zh-CN" altLang="en-US" sz="2800" dirty="0">
              <a:latin typeface="黑体" panose="02010609060101010101" pitchFamily="49" charset="-122"/>
              <a:ea typeface="黑体" panose="02010609060101010101" pitchFamily="49" charset="-122"/>
            </a:endParaRPr>
          </a:p>
        </p:txBody>
      </p:sp>
      <p:sp>
        <p:nvSpPr>
          <p:cNvPr id="6" name="文本框 5"/>
          <p:cNvSpPr txBox="1"/>
          <p:nvPr/>
        </p:nvSpPr>
        <p:spPr>
          <a:xfrm>
            <a:off x="4976848" y="2109675"/>
            <a:ext cx="1620957"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成为显学</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7" name="文本框 6"/>
          <p:cNvSpPr txBox="1"/>
          <p:nvPr/>
        </p:nvSpPr>
        <p:spPr>
          <a:xfrm>
            <a:off x="4976848" y="2668868"/>
            <a:ext cx="1620957"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遭到打击</a:t>
            </a:r>
            <a:endParaRPr lang="zh-CN" altLang="en-US" sz="2800" dirty="0">
              <a:latin typeface="黑体" panose="02010609060101010101" pitchFamily="49" charset="-122"/>
              <a:ea typeface="黑体" panose="02010609060101010101" pitchFamily="49" charset="-122"/>
            </a:endParaRPr>
          </a:p>
        </p:txBody>
      </p:sp>
      <p:sp>
        <p:nvSpPr>
          <p:cNvPr id="8" name="文本框 7"/>
          <p:cNvSpPr txBox="1"/>
          <p:nvPr/>
        </p:nvSpPr>
        <p:spPr>
          <a:xfrm>
            <a:off x="4947049" y="3228061"/>
            <a:ext cx="1680555" cy="523220"/>
          </a:xfrm>
          <a:prstGeom prst="rect">
            <a:avLst/>
          </a:prstGeom>
          <a:noFill/>
        </p:spPr>
        <p:txBody>
          <a:bodyPr wrap="squar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逐渐复苏</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9" name="文本框 8"/>
          <p:cNvSpPr txBox="1"/>
          <p:nvPr/>
        </p:nvSpPr>
        <p:spPr>
          <a:xfrm>
            <a:off x="4079166" y="3787254"/>
            <a:ext cx="3416320"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主流思想、正统思想</a:t>
            </a:r>
            <a:endParaRPr lang="zh-CN" altLang="en-US" sz="2800" dirty="0">
              <a:latin typeface="黑体" panose="02010609060101010101" pitchFamily="49" charset="-122"/>
              <a:ea typeface="黑体" panose="02010609060101010101" pitchFamily="49" charset="-122"/>
            </a:endParaRPr>
          </a:p>
        </p:txBody>
      </p:sp>
      <p:sp>
        <p:nvSpPr>
          <p:cNvPr id="10" name="文本框 9"/>
          <p:cNvSpPr txBox="1"/>
          <p:nvPr/>
        </p:nvSpPr>
        <p:spPr>
          <a:xfrm>
            <a:off x="3899630" y="4346447"/>
            <a:ext cx="3775393"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吸收佛道思想，新发展</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11" name="文本框 10"/>
          <p:cNvSpPr txBox="1"/>
          <p:nvPr/>
        </p:nvSpPr>
        <p:spPr>
          <a:xfrm>
            <a:off x="4617775" y="4905640"/>
            <a:ext cx="2339102"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三教合归于儒</a:t>
            </a:r>
            <a:endParaRPr lang="zh-CN" altLang="en-US" sz="2800" dirty="0">
              <a:latin typeface="黑体" panose="02010609060101010101" pitchFamily="49" charset="-122"/>
              <a:ea typeface="黑体" panose="02010609060101010101" pitchFamily="49" charset="-122"/>
            </a:endParaRPr>
          </a:p>
        </p:txBody>
      </p:sp>
      <p:sp>
        <p:nvSpPr>
          <p:cNvPr id="12" name="文本框 11"/>
          <p:cNvSpPr txBox="1"/>
          <p:nvPr/>
        </p:nvSpPr>
        <p:spPr>
          <a:xfrm>
            <a:off x="4976848" y="5464833"/>
            <a:ext cx="1620957"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三教并行</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13" name="文本框 12"/>
          <p:cNvSpPr txBox="1"/>
          <p:nvPr/>
        </p:nvSpPr>
        <p:spPr>
          <a:xfrm>
            <a:off x="4258702" y="6024022"/>
            <a:ext cx="3057247"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韩愈提出复兴儒学</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518750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二 宋元时期的文化</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2"/>
          <p:cNvSpPr txBox="1"/>
          <p:nvPr/>
        </p:nvSpPr>
        <p:spPr>
          <a:xfrm>
            <a:off x="0" y="581890"/>
            <a:ext cx="4134465" cy="523220"/>
          </a:xfrm>
          <a:prstGeom prst="rect">
            <a:avLst/>
          </a:prstGeom>
          <a:noFill/>
        </p:spPr>
        <p:txBody>
          <a:bodyPr wrap="none" rtlCol="0">
            <a:spAutoFit/>
          </a:bodyPr>
          <a:lstStyle/>
          <a:p>
            <a:r>
              <a:rPr lang="en-US" altLang="zh-CN" sz="2800" dirty="0" smtClean="0">
                <a:latin typeface="黑体" panose="02010609060101010101" pitchFamily="49" charset="-122"/>
                <a:ea typeface="黑体" panose="02010609060101010101" pitchFamily="49" charset="-122"/>
              </a:rPr>
              <a:t>1.</a:t>
            </a:r>
            <a:r>
              <a:rPr lang="zh-CN" altLang="en-US" sz="2800" dirty="0" smtClean="0">
                <a:latin typeface="黑体" panose="02010609060101010101" pitchFamily="49" charset="-122"/>
                <a:ea typeface="黑体" panose="02010609060101010101" pitchFamily="49" charset="-122"/>
              </a:rPr>
              <a:t>儒学复兴的</a:t>
            </a:r>
            <a:r>
              <a:rPr lang="zh-CN" altLang="en-US" sz="2800" dirty="0" smtClean="0">
                <a:solidFill>
                  <a:srgbClr val="FF0000"/>
                </a:solidFill>
                <a:latin typeface="黑体" panose="02010609060101010101" pitchFamily="49" charset="-122"/>
                <a:ea typeface="黑体" panose="02010609060101010101" pitchFamily="49" charset="-122"/>
              </a:rPr>
              <a:t>历史背景：</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4" name="文本框 3"/>
          <p:cNvSpPr txBox="1"/>
          <p:nvPr/>
        </p:nvSpPr>
        <p:spPr>
          <a:xfrm>
            <a:off x="471055" y="1118734"/>
            <a:ext cx="1261884"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文化：</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5" name="文本框 4"/>
          <p:cNvSpPr txBox="1"/>
          <p:nvPr/>
        </p:nvSpPr>
        <p:spPr>
          <a:xfrm>
            <a:off x="471055" y="1669432"/>
            <a:ext cx="1261884"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政治：</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6" name="文本框 5"/>
          <p:cNvSpPr txBox="1"/>
          <p:nvPr/>
        </p:nvSpPr>
        <p:spPr>
          <a:xfrm>
            <a:off x="471056" y="2565803"/>
            <a:ext cx="1261884"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经济：</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7" name="矩形 6"/>
          <p:cNvSpPr/>
          <p:nvPr/>
        </p:nvSpPr>
        <p:spPr>
          <a:xfrm>
            <a:off x="1732939" y="1091256"/>
            <a:ext cx="5955476" cy="523220"/>
          </a:xfrm>
          <a:prstGeom prst="rect">
            <a:avLst/>
          </a:prstGeom>
        </p:spPr>
        <p:txBody>
          <a:bodyPr wrap="none">
            <a:spAutoFit/>
          </a:bodyPr>
          <a:lstStyle/>
          <a:p>
            <a:r>
              <a:rPr lang="zh-CN" altLang="en-US" sz="2800" dirty="0">
                <a:latin typeface="黑体" panose="02010609060101010101" pitchFamily="49" charset="-122"/>
                <a:ea typeface="黑体" panose="02010609060101010101" pitchFamily="49" charset="-122"/>
              </a:rPr>
              <a:t>儒家学说日益僵化，独尊地位动摇；</a:t>
            </a:r>
          </a:p>
        </p:txBody>
      </p:sp>
      <p:sp>
        <p:nvSpPr>
          <p:cNvPr id="8" name="矩形 7"/>
          <p:cNvSpPr/>
          <p:nvPr/>
        </p:nvSpPr>
        <p:spPr>
          <a:xfrm>
            <a:off x="1732939" y="1669432"/>
            <a:ext cx="7591085" cy="954107"/>
          </a:xfrm>
          <a:prstGeom prst="rect">
            <a:avLst/>
          </a:prstGeom>
        </p:spPr>
        <p:txBody>
          <a:bodyPr wrap="square">
            <a:spAutoFit/>
          </a:bodyPr>
          <a:lstStyle/>
          <a:p>
            <a:r>
              <a:rPr lang="zh-CN" altLang="en-US" sz="2800" dirty="0">
                <a:latin typeface="黑体" panose="02010609060101010101" pitchFamily="49" charset="-122"/>
                <a:ea typeface="黑体" panose="02010609060101010101" pitchFamily="49" charset="-122"/>
              </a:rPr>
              <a:t>宋代加强专制主义中央集权，需要重建纲常伦理</a:t>
            </a:r>
            <a:r>
              <a:rPr lang="zh-CN" altLang="en-US" sz="2800" dirty="0" smtClean="0">
                <a:latin typeface="黑体" panose="02010609060101010101" pitchFamily="49" charset="-122"/>
                <a:ea typeface="黑体" panose="02010609060101010101" pitchFamily="49" charset="-122"/>
              </a:rPr>
              <a:t>；重文轻武的政策，提供了文化环境；</a:t>
            </a:r>
            <a:endParaRPr lang="zh-CN" altLang="en-US" sz="2800" dirty="0">
              <a:latin typeface="黑体" panose="02010609060101010101" pitchFamily="49" charset="-122"/>
              <a:ea typeface="黑体" panose="02010609060101010101" pitchFamily="49" charset="-122"/>
            </a:endParaRPr>
          </a:p>
        </p:txBody>
      </p:sp>
      <p:sp>
        <p:nvSpPr>
          <p:cNvPr id="9" name="矩形 8"/>
          <p:cNvSpPr/>
          <p:nvPr/>
        </p:nvSpPr>
        <p:spPr>
          <a:xfrm>
            <a:off x="1732940" y="2579658"/>
            <a:ext cx="4873450" cy="523220"/>
          </a:xfrm>
          <a:prstGeom prst="rect">
            <a:avLst/>
          </a:prstGeom>
        </p:spPr>
        <p:txBody>
          <a:bodyPr wrap="none">
            <a:spAutoFit/>
          </a:bodyPr>
          <a:lstStyle/>
          <a:p>
            <a:r>
              <a:rPr lang="zh-CN" altLang="en-US" sz="2800" dirty="0">
                <a:latin typeface="黑体" panose="02010609060101010101" pitchFamily="49" charset="-122"/>
                <a:ea typeface="黑体" panose="02010609060101010101" pitchFamily="49" charset="-122"/>
              </a:rPr>
              <a:t>农业、手工业、商业的发展；</a:t>
            </a:r>
            <a:endParaRPr lang="en-US" altLang="zh-CN" sz="2800" dirty="0">
              <a:latin typeface="黑体" panose="02010609060101010101" pitchFamily="49" charset="-122"/>
              <a:ea typeface="黑体" panose="02010609060101010101" pitchFamily="49" charset="-122"/>
            </a:endParaRPr>
          </a:p>
        </p:txBody>
      </p:sp>
      <p:sp>
        <p:nvSpPr>
          <p:cNvPr id="10" name="文本框 9"/>
          <p:cNvSpPr txBox="1"/>
          <p:nvPr/>
        </p:nvSpPr>
        <p:spPr>
          <a:xfrm>
            <a:off x="-1" y="3686468"/>
            <a:ext cx="4134465" cy="523220"/>
          </a:xfrm>
          <a:prstGeom prst="rect">
            <a:avLst/>
          </a:prstGeom>
          <a:noFill/>
        </p:spPr>
        <p:txBody>
          <a:bodyPr wrap="none" rtlCol="0">
            <a:spAutoFit/>
          </a:bodyPr>
          <a:lstStyle/>
          <a:p>
            <a:r>
              <a:rPr lang="en-US" altLang="zh-CN" sz="2800" dirty="0" smtClean="0">
                <a:latin typeface="黑体" panose="02010609060101010101" pitchFamily="49" charset="-122"/>
                <a:ea typeface="黑体" panose="02010609060101010101" pitchFamily="49" charset="-122"/>
              </a:rPr>
              <a:t>2.</a:t>
            </a:r>
            <a:r>
              <a:rPr lang="zh-CN" altLang="en-US" sz="2800" dirty="0" smtClean="0">
                <a:latin typeface="黑体" panose="02010609060101010101" pitchFamily="49" charset="-122"/>
                <a:ea typeface="黑体" panose="02010609060101010101" pitchFamily="49" charset="-122"/>
              </a:rPr>
              <a:t>儒学复兴的</a:t>
            </a:r>
            <a:r>
              <a:rPr lang="zh-CN" altLang="en-US" sz="2800" dirty="0" smtClean="0">
                <a:solidFill>
                  <a:srgbClr val="FF0000"/>
                </a:solidFill>
                <a:latin typeface="黑体" panose="02010609060101010101" pitchFamily="49" charset="-122"/>
                <a:ea typeface="黑体" panose="02010609060101010101" pitchFamily="49" charset="-122"/>
              </a:rPr>
              <a:t>主要内容：</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11" name="文本框 10"/>
          <p:cNvSpPr txBox="1"/>
          <p:nvPr/>
        </p:nvSpPr>
        <p:spPr>
          <a:xfrm>
            <a:off x="0" y="5972189"/>
            <a:ext cx="4134465" cy="523220"/>
          </a:xfrm>
          <a:prstGeom prst="rect">
            <a:avLst/>
          </a:prstGeom>
          <a:noFill/>
        </p:spPr>
        <p:txBody>
          <a:bodyPr wrap="none" rtlCol="0">
            <a:spAutoFit/>
          </a:bodyPr>
          <a:lstStyle/>
          <a:p>
            <a:r>
              <a:rPr lang="en-US" altLang="zh-CN" sz="2800" dirty="0" smtClean="0">
                <a:latin typeface="黑体" panose="02010609060101010101" pitchFamily="49" charset="-122"/>
                <a:ea typeface="黑体" panose="02010609060101010101" pitchFamily="49" charset="-122"/>
              </a:rPr>
              <a:t>3.</a:t>
            </a:r>
            <a:r>
              <a:rPr lang="zh-CN" altLang="en-US" sz="2800" dirty="0" smtClean="0">
                <a:latin typeface="黑体" panose="02010609060101010101" pitchFamily="49" charset="-122"/>
                <a:ea typeface="黑体" panose="02010609060101010101" pitchFamily="49" charset="-122"/>
              </a:rPr>
              <a:t>儒学复兴的</a:t>
            </a:r>
            <a:r>
              <a:rPr lang="zh-CN" altLang="en-US" sz="2800" dirty="0" smtClean="0">
                <a:solidFill>
                  <a:srgbClr val="FF0000"/>
                </a:solidFill>
                <a:latin typeface="黑体" panose="02010609060101010101" pitchFamily="49" charset="-122"/>
                <a:ea typeface="黑体" panose="02010609060101010101" pitchFamily="49" charset="-122"/>
              </a:rPr>
              <a:t>历史影响：</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12" name="矩形 11"/>
          <p:cNvSpPr/>
          <p:nvPr/>
        </p:nvSpPr>
        <p:spPr>
          <a:xfrm>
            <a:off x="332510" y="4273304"/>
            <a:ext cx="8811492" cy="1708160"/>
          </a:xfrm>
          <a:prstGeom prst="rect">
            <a:avLst/>
          </a:prstGeom>
        </p:spPr>
        <p:txBody>
          <a:bodyPr wrap="square">
            <a:spAutoFit/>
          </a:bodyPr>
          <a:lstStyle/>
          <a:p>
            <a:pPr algn="just">
              <a:lnSpc>
                <a:spcPct val="125000"/>
              </a:lnSpc>
              <a:buFont typeface="Arial" charset="0"/>
              <a:buNone/>
            </a:pPr>
            <a:r>
              <a:rPr lang="zh-CN" altLang="en-US" sz="2800" dirty="0" smtClean="0">
                <a:latin typeface="黑体" panose="02010609060101010101" pitchFamily="49" charset="-122"/>
                <a:ea typeface="黑体" panose="02010609060101010101" pitchFamily="49" charset="-122"/>
              </a:rPr>
              <a:t>   挖掘</a:t>
            </a:r>
            <a:r>
              <a:rPr lang="zh-CN" altLang="en-US" sz="2800" dirty="0">
                <a:latin typeface="黑体" panose="02010609060101010101" pitchFamily="49" charset="-122"/>
                <a:ea typeface="黑体" panose="02010609060101010101" pitchFamily="49" charset="-122"/>
              </a:rPr>
              <a:t>儒家经书的思想内涵，强调</a:t>
            </a:r>
            <a:r>
              <a:rPr lang="zh-CN" altLang="en-US" sz="2800" b="1" dirty="0">
                <a:solidFill>
                  <a:srgbClr val="FF0000"/>
                </a:solidFill>
                <a:latin typeface="黑体" pitchFamily="49" charset="-122"/>
                <a:ea typeface="黑体" pitchFamily="49" charset="-122"/>
              </a:rPr>
              <a:t>学术为现实服务</a:t>
            </a:r>
            <a:r>
              <a:rPr lang="zh-CN" altLang="en-US" sz="2800" dirty="0">
                <a:latin typeface="黑体" pitchFamily="49" charset="-122"/>
                <a:ea typeface="黑体" pitchFamily="49" charset="-122"/>
              </a:rPr>
              <a:t>，特别是希望充分发挥儒学在</a:t>
            </a:r>
            <a:r>
              <a:rPr lang="zh-CN" altLang="en-US" sz="2800" b="1" dirty="0">
                <a:solidFill>
                  <a:srgbClr val="FF0000"/>
                </a:solidFill>
                <a:latin typeface="黑体" pitchFamily="49" charset="-122"/>
                <a:ea typeface="黑体" pitchFamily="49" charset="-122"/>
              </a:rPr>
              <a:t>强化社会伦理道德秩序</a:t>
            </a:r>
            <a:r>
              <a:rPr lang="zh-CN" altLang="en-US" sz="2800" dirty="0">
                <a:latin typeface="黑体" pitchFamily="49" charset="-122"/>
                <a:ea typeface="黑体" pitchFamily="49" charset="-122"/>
              </a:rPr>
              <a:t>、树立基本价值观方面的作用。</a:t>
            </a:r>
          </a:p>
        </p:txBody>
      </p:sp>
      <p:sp>
        <p:nvSpPr>
          <p:cNvPr id="13" name="文本框 12"/>
          <p:cNvSpPr txBox="1"/>
          <p:nvPr/>
        </p:nvSpPr>
        <p:spPr>
          <a:xfrm>
            <a:off x="4466975" y="5972189"/>
            <a:ext cx="2139415" cy="523220"/>
          </a:xfrm>
          <a:prstGeom prst="rect">
            <a:avLst/>
          </a:prstGeom>
          <a:solidFill>
            <a:srgbClr val="FFFF00"/>
          </a:solidFill>
        </p:spPr>
        <p:txBody>
          <a:bodyPr wrap="squar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理学的诞生</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14" name="文本框 13"/>
          <p:cNvSpPr txBox="1"/>
          <p:nvPr/>
        </p:nvSpPr>
        <p:spPr>
          <a:xfrm>
            <a:off x="471056" y="3120705"/>
            <a:ext cx="1261884"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实践：</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15" name="矩形 14"/>
          <p:cNvSpPr/>
          <p:nvPr/>
        </p:nvSpPr>
        <p:spPr>
          <a:xfrm>
            <a:off x="1732940" y="3134560"/>
            <a:ext cx="2698175" cy="523220"/>
          </a:xfrm>
          <a:prstGeom prst="rect">
            <a:avLst/>
          </a:prstGeom>
        </p:spPr>
        <p:txBody>
          <a:bodyPr wrap="none">
            <a:spAutoFit/>
          </a:bodyPr>
          <a:lstStyle/>
          <a:p>
            <a:r>
              <a:rPr lang="zh-CN" altLang="en-US" sz="2800" dirty="0" smtClean="0">
                <a:latin typeface="黑体" panose="02010609060101010101" pitchFamily="49" charset="-122"/>
                <a:ea typeface="黑体" panose="02010609060101010101" pitchFamily="49" charset="-122"/>
              </a:rPr>
              <a:t>三教合一的潮流</a:t>
            </a:r>
            <a:endParaRPr lang="en-US" altLang="zh-CN"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228082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2" grpId="0"/>
      <p:bldP spid="13" grpId="0" animBg="1"/>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二 宋元时期的文化</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Rectangle 3"/>
          <p:cNvSpPr>
            <a:spLocks noChangeArrowheads="1"/>
          </p:cNvSpPr>
          <p:nvPr/>
        </p:nvSpPr>
        <p:spPr bwMode="auto">
          <a:xfrm>
            <a:off x="77323" y="647363"/>
            <a:ext cx="3691113" cy="523220"/>
          </a:xfrm>
          <a:prstGeom prst="rect">
            <a:avLst/>
          </a:prstGeom>
          <a:noFill/>
          <a:ln w="9525">
            <a:noFill/>
            <a:miter lim="800000"/>
          </a:ln>
          <a:effec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dirty="0">
                <a:ln>
                  <a:noFill/>
                </a:ln>
                <a:solidFill>
                  <a:srgbClr val="FF0000"/>
                </a:solidFill>
                <a:uLnTx/>
                <a:uFillTx/>
                <a:latin typeface="Times New Roman" panose="02020603050405020304" pitchFamily="18" charset="0"/>
                <a:ea typeface="黑体" panose="02010609060101010101" pitchFamily="2" charset="-122"/>
                <a:cs typeface="+mn-cs"/>
              </a:rPr>
              <a:t>“理学”一词的概念：</a:t>
            </a:r>
          </a:p>
        </p:txBody>
      </p:sp>
      <p:sp>
        <p:nvSpPr>
          <p:cNvPr id="4" name="Text Box 6"/>
          <p:cNvSpPr txBox="1"/>
          <p:nvPr/>
        </p:nvSpPr>
        <p:spPr>
          <a:xfrm>
            <a:off x="388474" y="1802755"/>
            <a:ext cx="8755526" cy="1200329"/>
          </a:xfrm>
          <a:prstGeom prst="rect">
            <a:avLst/>
          </a:prstGeom>
          <a:noFill/>
          <a:ln w="9525">
            <a:noFill/>
          </a:ln>
        </p:spPr>
        <p:txBody>
          <a:bodyPr wrap="square" anchor="t">
            <a:spAutoFit/>
          </a:bodyPr>
          <a:lstStyle/>
          <a:p>
            <a:pPr>
              <a:lnSpc>
                <a:spcPct val="120000"/>
              </a:lnSpc>
            </a:pPr>
            <a:r>
              <a:rPr lang="zh-CN" altLang="en-US" sz="3000" b="1" dirty="0">
                <a:solidFill>
                  <a:srgbClr val="292929"/>
                </a:solidFill>
                <a:latin typeface="华文中宋" panose="02010600040101010101" pitchFamily="2" charset="-122"/>
                <a:ea typeface="黑体" panose="02010609060101010101" pitchFamily="2" charset="-122"/>
              </a:rPr>
              <a:t>    理学是一种既贯通宇宙自然和人生命运，又继承孔孟正宗，并能治理国家</a:t>
            </a:r>
            <a:r>
              <a:rPr lang="zh-CN" altLang="en-US" sz="3000" b="1" dirty="0">
                <a:solidFill>
                  <a:srgbClr val="FF0000"/>
                </a:solidFill>
                <a:latin typeface="华文中宋" panose="02010600040101010101" pitchFamily="2" charset="-122"/>
                <a:ea typeface="黑体" panose="02010609060101010101" pitchFamily="2" charset="-122"/>
              </a:rPr>
              <a:t>的新儒学。</a:t>
            </a:r>
          </a:p>
        </p:txBody>
      </p:sp>
      <p:grpSp>
        <p:nvGrpSpPr>
          <p:cNvPr id="5" name="Group 7"/>
          <p:cNvGrpSpPr/>
          <p:nvPr/>
        </p:nvGrpSpPr>
        <p:grpSpPr>
          <a:xfrm>
            <a:off x="4957554" y="717063"/>
            <a:ext cx="2251076" cy="1228725"/>
            <a:chOff x="3232" y="1085"/>
            <a:chExt cx="1418" cy="774"/>
          </a:xfrm>
          <a:solidFill>
            <a:schemeClr val="accent1">
              <a:lumMod val="20000"/>
              <a:lumOff val="80000"/>
            </a:schemeClr>
          </a:solidFill>
        </p:grpSpPr>
        <p:sp>
          <p:nvSpPr>
            <p:cNvPr id="6" name="Text Box 8"/>
            <p:cNvSpPr txBox="1"/>
            <p:nvPr/>
          </p:nvSpPr>
          <p:spPr>
            <a:xfrm>
              <a:off x="3288" y="1085"/>
              <a:ext cx="1362" cy="349"/>
            </a:xfrm>
            <a:prstGeom prst="rect">
              <a:avLst/>
            </a:prstGeom>
            <a:grpFill/>
            <a:ln w="9525" cap="flat" cmpd="sng">
              <a:solidFill>
                <a:srgbClr val="FF0000"/>
              </a:solidFill>
              <a:prstDash val="solid"/>
              <a:miter/>
              <a:headEnd type="none" w="med" len="med"/>
              <a:tailEnd type="none" w="med" len="med"/>
            </a:ln>
          </p:spPr>
          <p:txBody>
            <a:bodyPr anchor="t">
              <a:spAutoFit/>
            </a:bodyPr>
            <a:lstStyle/>
            <a:p>
              <a:pPr algn="ctr"/>
              <a:r>
                <a:rPr lang="zh-CN" altLang="en-US" sz="3000" b="1" dirty="0">
                  <a:solidFill>
                    <a:srgbClr val="FF0000"/>
                  </a:solidFill>
                  <a:latin typeface="华文新魏" panose="02010800040101010101" pitchFamily="2" charset="-122"/>
                  <a:ea typeface="楷体_GB2312" pitchFamily="49" charset="-122"/>
                </a:rPr>
                <a:t>道、佛</a:t>
              </a:r>
            </a:p>
          </p:txBody>
        </p:sp>
        <p:grpSp>
          <p:nvGrpSpPr>
            <p:cNvPr id="7" name="Group 9"/>
            <p:cNvGrpSpPr/>
            <p:nvPr/>
          </p:nvGrpSpPr>
          <p:grpSpPr>
            <a:xfrm>
              <a:off x="3232" y="1554"/>
              <a:ext cx="1287" cy="305"/>
              <a:chOff x="3232" y="1554"/>
              <a:chExt cx="1287" cy="305"/>
            </a:xfrm>
            <a:grpFill/>
          </p:grpSpPr>
          <p:sp>
            <p:nvSpPr>
              <p:cNvPr id="8" name="Line 10"/>
              <p:cNvSpPr/>
              <p:nvPr/>
            </p:nvSpPr>
            <p:spPr>
              <a:xfrm flipV="1">
                <a:off x="3232" y="1554"/>
                <a:ext cx="469" cy="277"/>
              </a:xfrm>
              <a:prstGeom prst="line">
                <a:avLst/>
              </a:prstGeom>
              <a:grpFill/>
              <a:ln w="63500" cap="flat" cmpd="sng">
                <a:solidFill>
                  <a:srgbClr val="FF0000"/>
                </a:solidFill>
                <a:prstDash val="solid"/>
                <a:round/>
                <a:headEnd type="none" w="med" len="med"/>
                <a:tailEnd type="triangle" w="med" len="med"/>
              </a:ln>
            </p:spPr>
          </p:sp>
          <p:sp>
            <p:nvSpPr>
              <p:cNvPr id="9" name="Line 11"/>
              <p:cNvSpPr/>
              <p:nvPr/>
            </p:nvSpPr>
            <p:spPr>
              <a:xfrm flipH="1" flipV="1">
                <a:off x="4150" y="1563"/>
                <a:ext cx="369" cy="296"/>
              </a:xfrm>
              <a:prstGeom prst="line">
                <a:avLst/>
              </a:prstGeom>
              <a:grpFill/>
              <a:ln w="63500" cap="flat" cmpd="sng">
                <a:solidFill>
                  <a:srgbClr val="FF0000"/>
                </a:solidFill>
                <a:prstDash val="solid"/>
                <a:round/>
                <a:headEnd type="none" w="med" len="med"/>
                <a:tailEnd type="triangle" w="med" len="med"/>
              </a:ln>
            </p:spPr>
          </p:sp>
        </p:grpSp>
      </p:grpSp>
      <p:grpSp>
        <p:nvGrpSpPr>
          <p:cNvPr id="10" name="Group 12"/>
          <p:cNvGrpSpPr/>
          <p:nvPr/>
        </p:nvGrpSpPr>
        <p:grpSpPr>
          <a:xfrm>
            <a:off x="209642" y="2857098"/>
            <a:ext cx="2827338" cy="1049338"/>
            <a:chOff x="509" y="2568"/>
            <a:chExt cx="1781" cy="661"/>
          </a:xfrm>
          <a:solidFill>
            <a:schemeClr val="accent1">
              <a:lumMod val="20000"/>
              <a:lumOff val="80000"/>
            </a:schemeClr>
          </a:solidFill>
        </p:grpSpPr>
        <p:sp>
          <p:nvSpPr>
            <p:cNvPr id="11" name="Text Box 13"/>
            <p:cNvSpPr txBox="1"/>
            <p:nvPr/>
          </p:nvSpPr>
          <p:spPr>
            <a:xfrm>
              <a:off x="509" y="2880"/>
              <a:ext cx="1781" cy="349"/>
            </a:xfrm>
            <a:prstGeom prst="rect">
              <a:avLst/>
            </a:prstGeom>
            <a:grpFill/>
            <a:ln w="9525" cap="flat" cmpd="sng">
              <a:solidFill>
                <a:srgbClr val="FF0000"/>
              </a:solidFill>
              <a:prstDash val="solid"/>
              <a:miter/>
              <a:headEnd type="none" w="med" len="med"/>
              <a:tailEnd type="none" w="med" len="med"/>
            </a:ln>
          </p:spPr>
          <p:txBody>
            <a:bodyPr anchor="t">
              <a:spAutoFit/>
            </a:bodyPr>
            <a:lstStyle/>
            <a:p>
              <a:pPr algn="ctr"/>
              <a:r>
                <a:rPr lang="zh-CN" altLang="en-US" sz="3000" b="1" dirty="0">
                  <a:solidFill>
                    <a:srgbClr val="FF0000"/>
                  </a:solidFill>
                  <a:latin typeface="华文新魏" panose="02010800040101010101" pitchFamily="2" charset="-122"/>
                  <a:ea typeface="楷体_GB2312" pitchFamily="49" charset="-122"/>
                </a:rPr>
                <a:t>儒（根本）</a:t>
              </a:r>
            </a:p>
          </p:txBody>
        </p:sp>
        <p:sp>
          <p:nvSpPr>
            <p:cNvPr id="12" name="Line 14"/>
            <p:cNvSpPr/>
            <p:nvPr/>
          </p:nvSpPr>
          <p:spPr>
            <a:xfrm flipH="1">
              <a:off x="1219" y="2568"/>
              <a:ext cx="35" cy="318"/>
            </a:xfrm>
            <a:prstGeom prst="line">
              <a:avLst/>
            </a:prstGeom>
            <a:grpFill/>
            <a:ln w="63500" cap="flat" cmpd="sng">
              <a:solidFill>
                <a:srgbClr val="FF0000"/>
              </a:solidFill>
              <a:prstDash val="solid"/>
              <a:round/>
              <a:headEnd type="none" w="med" len="med"/>
              <a:tailEnd type="triangle" w="med" len="med"/>
            </a:ln>
          </p:spPr>
        </p:sp>
      </p:grpSp>
      <p:grpSp>
        <p:nvGrpSpPr>
          <p:cNvPr id="13" name="Group 15"/>
          <p:cNvGrpSpPr/>
          <p:nvPr/>
        </p:nvGrpSpPr>
        <p:grpSpPr>
          <a:xfrm>
            <a:off x="3286062" y="2857096"/>
            <a:ext cx="2735263" cy="1049338"/>
            <a:chOff x="2890" y="2568"/>
            <a:chExt cx="2303" cy="661"/>
          </a:xfrm>
          <a:solidFill>
            <a:schemeClr val="accent1">
              <a:lumMod val="20000"/>
              <a:lumOff val="80000"/>
            </a:schemeClr>
          </a:solidFill>
        </p:grpSpPr>
        <p:sp>
          <p:nvSpPr>
            <p:cNvPr id="14" name="Text Box 16"/>
            <p:cNvSpPr txBox="1"/>
            <p:nvPr/>
          </p:nvSpPr>
          <p:spPr>
            <a:xfrm>
              <a:off x="2890" y="2880"/>
              <a:ext cx="2303" cy="349"/>
            </a:xfrm>
            <a:prstGeom prst="rect">
              <a:avLst/>
            </a:prstGeom>
            <a:grpFill/>
            <a:ln w="9525" cap="flat" cmpd="sng">
              <a:solidFill>
                <a:srgbClr val="FF0000"/>
              </a:solidFill>
              <a:prstDash val="solid"/>
              <a:miter/>
              <a:headEnd type="none" w="med" len="med"/>
              <a:tailEnd type="none" w="med" len="med"/>
            </a:ln>
          </p:spPr>
          <p:txBody>
            <a:bodyPr anchor="t">
              <a:spAutoFit/>
            </a:bodyPr>
            <a:lstStyle/>
            <a:p>
              <a:pPr algn="ctr"/>
              <a:r>
                <a:rPr lang="zh-CN" altLang="en-US" sz="3000" b="1" dirty="0">
                  <a:solidFill>
                    <a:srgbClr val="FF0000"/>
                  </a:solidFill>
                  <a:latin typeface="华文新魏" panose="02010800040101010101" pitchFamily="2" charset="-122"/>
                  <a:ea typeface="楷体_GB2312" pitchFamily="49" charset="-122"/>
                </a:rPr>
                <a:t>（目的）</a:t>
              </a:r>
            </a:p>
          </p:txBody>
        </p:sp>
        <p:sp>
          <p:nvSpPr>
            <p:cNvPr id="15" name="Line 17"/>
            <p:cNvSpPr/>
            <p:nvPr/>
          </p:nvSpPr>
          <p:spPr>
            <a:xfrm>
              <a:off x="3751" y="2568"/>
              <a:ext cx="172" cy="313"/>
            </a:xfrm>
            <a:prstGeom prst="line">
              <a:avLst/>
            </a:prstGeom>
            <a:grpFill/>
            <a:ln w="63500" cap="flat" cmpd="sng">
              <a:solidFill>
                <a:srgbClr val="FF0000"/>
              </a:solidFill>
              <a:prstDash val="solid"/>
              <a:round/>
              <a:headEnd type="none" w="med" len="med"/>
              <a:tailEnd type="triangle" w="med" len="med"/>
            </a:ln>
          </p:spPr>
        </p:sp>
      </p:grpSp>
      <p:sp>
        <p:nvSpPr>
          <p:cNvPr id="16" name="TextBox 4">
            <a:extLst>
              <a:ext uri="{FF2B5EF4-FFF2-40B4-BE49-F238E27FC236}">
                <a16:creationId xmlns:a16="http://schemas.microsoft.com/office/drawing/2014/main" id="{E66EDDD7-D6B6-4473-BA23-AAC4D8F84F32}"/>
              </a:ext>
            </a:extLst>
          </p:cNvPr>
          <p:cNvSpPr txBox="1">
            <a:spLocks noChangeArrowheads="1"/>
          </p:cNvSpPr>
          <p:nvPr/>
        </p:nvSpPr>
        <p:spPr bwMode="auto">
          <a:xfrm>
            <a:off x="0" y="4408325"/>
            <a:ext cx="9144000" cy="954107"/>
          </a:xfrm>
          <a:prstGeom prst="rect">
            <a:avLst/>
          </a:prstGeom>
          <a:solidFill>
            <a:schemeClr val="bg2"/>
          </a:solidFill>
          <a:ln>
            <a:noFill/>
          </a:ln>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800" dirty="0" smtClean="0">
                <a:latin typeface="黑体" panose="02010609060101010101" pitchFamily="49" charset="-122"/>
                <a:ea typeface="黑体" panose="02010609060101010101" pitchFamily="49" charset="-122"/>
              </a:rPr>
              <a:t>    理学</a:t>
            </a:r>
            <a:r>
              <a:rPr lang="zh-CN" altLang="en-US" sz="2800" dirty="0">
                <a:latin typeface="黑体" panose="02010609060101010101" pitchFamily="49" charset="-122"/>
                <a:ea typeface="黑体" panose="02010609060101010101" pitchFamily="49" charset="-122"/>
              </a:rPr>
              <a:t>将佛道关于宇宙和自然的深层思考与传统儒家对现实人生的关怀联系起来</a:t>
            </a:r>
            <a:endParaRPr lang="en-US" altLang="zh-CN"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959383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0-#ppt_w/2"/>
                                          </p:val>
                                        </p:tav>
                                        <p:tav tm="100000">
                                          <p:val>
                                            <p:strVal val="#ppt_x"/>
                                          </p:val>
                                        </p:tav>
                                      </p:tavLst>
                                    </p:anim>
                                    <p:anim calcmode="lin" valueType="num">
                                      <p:cBhvr additive="base">
                                        <p:cTn id="13"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13"/>
                                        </p:tgtEl>
                                        <p:attrNameLst>
                                          <p:attrName>style.visibility</p:attrName>
                                        </p:attrNameLst>
                                      </p:cBhvr>
                                      <p:to>
                                        <p:strVal val="visible"/>
                                      </p:to>
                                    </p:set>
                                    <p:anim calcmode="lin" valueType="num">
                                      <p:cBhvr additive="base">
                                        <p:cTn id="18" dur="500" fill="hold"/>
                                        <p:tgtEl>
                                          <p:spTgt spid="13"/>
                                        </p:tgtEl>
                                        <p:attrNameLst>
                                          <p:attrName>ppt_x</p:attrName>
                                        </p:attrNameLst>
                                      </p:cBhvr>
                                      <p:tavLst>
                                        <p:tav tm="0">
                                          <p:val>
                                            <p:strVal val="1+#ppt_w/2"/>
                                          </p:val>
                                        </p:tav>
                                        <p:tav tm="100000">
                                          <p:val>
                                            <p:strVal val="#ppt_x"/>
                                          </p:val>
                                        </p:tav>
                                      </p:tavLst>
                                    </p:anim>
                                    <p:anim calcmode="lin" valueType="num">
                                      <p:cBhvr additive="base">
                                        <p:cTn id="19"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二 宋元时期的文化</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2"/>
          <p:cNvSpPr txBox="1"/>
          <p:nvPr/>
        </p:nvSpPr>
        <p:spPr>
          <a:xfrm>
            <a:off x="77323" y="1007221"/>
            <a:ext cx="8911932" cy="954107"/>
          </a:xfrm>
          <a:prstGeom prst="rect">
            <a:avLst/>
          </a:prstGeom>
          <a:noFill/>
        </p:spPr>
        <p:txBody>
          <a:bodyPr wrap="square" rtlCol="0">
            <a:spAutoFit/>
          </a:bodyPr>
          <a:lstStyle/>
          <a:p>
            <a:r>
              <a:rPr lang="zh-CN" altLang="en-US" sz="2800" dirty="0" smtClean="0">
                <a:latin typeface="楷体_GB2312" panose="02010609030101010101" pitchFamily="49" charset="-122"/>
                <a:ea typeface="楷体_GB2312" panose="02010609030101010101" pitchFamily="49" charset="-122"/>
              </a:rPr>
              <a:t>    理学比较注重抽象思维，是一套包括宇宙观、人生观、认识论、方法论的理论体系。</a:t>
            </a:r>
            <a:endParaRPr lang="zh-CN" altLang="en-US" sz="2800" dirty="0">
              <a:latin typeface="楷体_GB2312" panose="02010609030101010101" pitchFamily="49" charset="-122"/>
              <a:ea typeface="楷体_GB2312" panose="02010609030101010101" pitchFamily="49" charset="-122"/>
            </a:endParaRPr>
          </a:p>
        </p:txBody>
      </p:sp>
      <p:sp>
        <p:nvSpPr>
          <p:cNvPr id="4" name="文本框 3"/>
          <p:cNvSpPr txBox="1"/>
          <p:nvPr/>
        </p:nvSpPr>
        <p:spPr>
          <a:xfrm>
            <a:off x="351691" y="2280704"/>
            <a:ext cx="1441420" cy="954107"/>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本源论</a:t>
            </a:r>
            <a:r>
              <a:rPr lang="en-US" altLang="zh-CN" sz="2800" dirty="0" smtClean="0">
                <a:solidFill>
                  <a:srgbClr val="FF0000"/>
                </a:solidFill>
                <a:latin typeface="黑体" panose="02010609060101010101" pitchFamily="49" charset="-122"/>
                <a:ea typeface="黑体" panose="02010609060101010101" pitchFamily="49" charset="-122"/>
              </a:rPr>
              <a:t>/</a:t>
            </a:r>
          </a:p>
          <a:p>
            <a:r>
              <a:rPr lang="zh-CN" altLang="en-US" sz="2800" dirty="0" smtClean="0">
                <a:solidFill>
                  <a:srgbClr val="FF0000"/>
                </a:solidFill>
                <a:latin typeface="黑体" panose="02010609060101010101" pitchFamily="49" charset="-122"/>
                <a:ea typeface="黑体" panose="02010609060101010101" pitchFamily="49" charset="-122"/>
              </a:rPr>
              <a:t>世界观</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5" name="文本框 4"/>
          <p:cNvSpPr txBox="1"/>
          <p:nvPr/>
        </p:nvSpPr>
        <p:spPr>
          <a:xfrm>
            <a:off x="351691" y="3613203"/>
            <a:ext cx="1441420" cy="954107"/>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伦理观</a:t>
            </a:r>
            <a:r>
              <a:rPr lang="en-US" altLang="zh-CN" sz="2800" dirty="0" smtClean="0">
                <a:solidFill>
                  <a:srgbClr val="FF0000"/>
                </a:solidFill>
                <a:latin typeface="黑体" panose="02010609060101010101" pitchFamily="49" charset="-122"/>
                <a:ea typeface="黑体" panose="02010609060101010101" pitchFamily="49" charset="-122"/>
              </a:rPr>
              <a:t>/</a:t>
            </a:r>
          </a:p>
          <a:p>
            <a:r>
              <a:rPr lang="zh-CN" altLang="en-US" sz="2800" dirty="0" smtClean="0">
                <a:solidFill>
                  <a:srgbClr val="FF0000"/>
                </a:solidFill>
                <a:latin typeface="黑体" panose="02010609060101010101" pitchFamily="49" charset="-122"/>
                <a:ea typeface="黑体" panose="02010609060101010101" pitchFamily="49" charset="-122"/>
              </a:rPr>
              <a:t>道德观</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6" name="文本框 5"/>
          <p:cNvSpPr txBox="1"/>
          <p:nvPr/>
        </p:nvSpPr>
        <p:spPr>
          <a:xfrm>
            <a:off x="441459" y="4973426"/>
            <a:ext cx="1261884" cy="523220"/>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方法论</a:t>
            </a:r>
            <a:endParaRPr lang="zh-CN" altLang="en-US" sz="2800" dirty="0">
              <a:solidFill>
                <a:srgbClr val="FF0000"/>
              </a:solidFill>
              <a:latin typeface="黑体" panose="02010609060101010101" pitchFamily="49" charset="-122"/>
              <a:ea typeface="黑体" panose="02010609060101010101" pitchFamily="49" charset="-122"/>
            </a:endParaRPr>
          </a:p>
        </p:txBody>
      </p:sp>
      <p:sp>
        <p:nvSpPr>
          <p:cNvPr id="7" name="矩形 6"/>
          <p:cNvSpPr/>
          <p:nvPr/>
        </p:nvSpPr>
        <p:spPr>
          <a:xfrm>
            <a:off x="1922879" y="2228208"/>
            <a:ext cx="7066376" cy="954107"/>
          </a:xfrm>
          <a:prstGeom prst="rect">
            <a:avLst/>
          </a:prstGeom>
        </p:spPr>
        <p:txBody>
          <a:bodyPr wrap="square">
            <a:spAutoFit/>
          </a:bodyPr>
          <a:lstStyle/>
          <a:p>
            <a:r>
              <a:rPr lang="zh-CN" altLang="en-US" sz="2800" b="1" dirty="0">
                <a:latin typeface="宋体" pitchFamily="2" charset="-122"/>
                <a:ea typeface="宋体" pitchFamily="2" charset="-122"/>
              </a:rPr>
              <a:t>“理”是自然界和社会的根本原则（核心），三纲五常就是“理”的表现；</a:t>
            </a:r>
          </a:p>
        </p:txBody>
      </p:sp>
      <p:sp>
        <p:nvSpPr>
          <p:cNvPr id="8" name="矩形 7"/>
          <p:cNvSpPr/>
          <p:nvPr/>
        </p:nvSpPr>
        <p:spPr>
          <a:xfrm>
            <a:off x="1922879" y="3828646"/>
            <a:ext cx="3791423" cy="523220"/>
          </a:xfrm>
          <a:prstGeom prst="rect">
            <a:avLst/>
          </a:prstGeom>
        </p:spPr>
        <p:txBody>
          <a:bodyPr wrap="square">
            <a:spAutoFit/>
          </a:bodyPr>
          <a:lstStyle/>
          <a:p>
            <a:r>
              <a:rPr lang="zh-CN" altLang="en-US" sz="2800" b="1" dirty="0">
                <a:latin typeface="宋体" pitchFamily="2" charset="-122"/>
                <a:ea typeface="宋体" pitchFamily="2" charset="-122"/>
              </a:rPr>
              <a:t>“存天理，去人欲”；</a:t>
            </a:r>
          </a:p>
        </p:txBody>
      </p:sp>
      <p:sp>
        <p:nvSpPr>
          <p:cNvPr id="9" name="矩形 8"/>
          <p:cNvSpPr/>
          <p:nvPr/>
        </p:nvSpPr>
        <p:spPr>
          <a:xfrm>
            <a:off x="2037968" y="4916468"/>
            <a:ext cx="2348720" cy="523220"/>
          </a:xfrm>
          <a:prstGeom prst="rect">
            <a:avLst/>
          </a:prstGeom>
        </p:spPr>
        <p:txBody>
          <a:bodyPr wrap="square">
            <a:spAutoFit/>
          </a:bodyPr>
          <a:lstStyle/>
          <a:p>
            <a:r>
              <a:rPr lang="zh-CN" altLang="en-US" sz="2800" b="1" dirty="0">
                <a:latin typeface="宋体" pitchFamily="2" charset="-122"/>
                <a:ea typeface="宋体" pitchFamily="2" charset="-122"/>
              </a:rPr>
              <a:t>“格物致知”</a:t>
            </a:r>
          </a:p>
        </p:txBody>
      </p:sp>
    </p:spTree>
    <p:extLst>
      <p:ext uri="{BB962C8B-B14F-4D97-AF65-F5344CB8AC3E}">
        <p14:creationId xmlns:p14="http://schemas.microsoft.com/office/powerpoint/2010/main" val="233220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二 宋元时期的文化</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Rectangle 3"/>
          <p:cNvSpPr>
            <a:spLocks noChangeArrowheads="1"/>
          </p:cNvSpPr>
          <p:nvPr/>
        </p:nvSpPr>
        <p:spPr bwMode="auto">
          <a:xfrm>
            <a:off x="1526344" y="699361"/>
            <a:ext cx="5497911" cy="609398"/>
          </a:xfrm>
          <a:prstGeom prst="rect">
            <a:avLst/>
          </a:prstGeom>
          <a:solidFill>
            <a:schemeClr val="accent1">
              <a:lumMod val="20000"/>
              <a:lumOff val="80000"/>
            </a:schemeClr>
          </a:solidFill>
          <a:ln w="15875">
            <a:solidFill>
              <a:srgbClr val="FF0000"/>
            </a:solidFill>
          </a:ln>
        </p:spPr>
        <p:txBody>
          <a:bodyPr wrap="square" rtlCol="0">
            <a:spAutoFit/>
          </a:bodyPr>
          <a:lstStyle/>
          <a:p>
            <a:pPr algn="ctr">
              <a:lnSpc>
                <a:spcPct val="120000"/>
              </a:lnSpc>
              <a:spcAft>
                <a:spcPct val="0"/>
              </a:spcAft>
              <a:tabLst>
                <a:tab pos="1029335" algn="l"/>
                <a:tab pos="1850390" algn="l"/>
                <a:tab pos="2538095" algn="l"/>
                <a:tab pos="3221990" algn="l"/>
              </a:tabLst>
            </a:pPr>
            <a:r>
              <a:rPr lang="zh-CN" altLang="en-US" sz="2800" b="1" spc="2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“理学”的特点：</a:t>
            </a:r>
          </a:p>
        </p:txBody>
      </p:sp>
      <p:sp>
        <p:nvSpPr>
          <p:cNvPr id="4" name="文本框 3"/>
          <p:cNvSpPr txBox="1"/>
          <p:nvPr/>
        </p:nvSpPr>
        <p:spPr>
          <a:xfrm flipH="1">
            <a:off x="787577" y="1515677"/>
            <a:ext cx="1505243" cy="2862322"/>
          </a:xfrm>
          <a:prstGeom prst="rect">
            <a:avLst/>
          </a:prstGeom>
          <a:noFill/>
        </p:spPr>
        <p:txBody>
          <a:bodyPr wrap="square" rtlCol="0">
            <a:spAutoFit/>
          </a:bodyPr>
          <a:lstStyle/>
          <a:p>
            <a:r>
              <a:rPr lang="zh-CN" altLang="en-US" sz="3000" dirty="0" smtClean="0">
                <a:solidFill>
                  <a:srgbClr val="FF0000"/>
                </a:solidFill>
                <a:latin typeface="黑体" panose="02010609060101010101" pitchFamily="49" charset="-122"/>
                <a:ea typeface="黑体" panose="02010609060101010101" pitchFamily="49" charset="-122"/>
              </a:rPr>
              <a:t>新趋势</a:t>
            </a:r>
            <a:endParaRPr lang="en-US" altLang="zh-CN" sz="3000" dirty="0" smtClean="0">
              <a:solidFill>
                <a:srgbClr val="FF0000"/>
              </a:solidFill>
              <a:latin typeface="黑体" panose="02010609060101010101" pitchFamily="49" charset="-122"/>
              <a:ea typeface="黑体" panose="02010609060101010101" pitchFamily="49" charset="-122"/>
            </a:endParaRPr>
          </a:p>
          <a:p>
            <a:endParaRPr lang="en-US" altLang="zh-CN" sz="3000" dirty="0" smtClean="0">
              <a:solidFill>
                <a:srgbClr val="FF0000"/>
              </a:solidFill>
              <a:latin typeface="黑体" panose="02010609060101010101" pitchFamily="49" charset="-122"/>
              <a:ea typeface="黑体" panose="02010609060101010101" pitchFamily="49" charset="-122"/>
            </a:endParaRPr>
          </a:p>
          <a:p>
            <a:r>
              <a:rPr lang="zh-CN" altLang="en-US" sz="3000" dirty="0" smtClean="0">
                <a:solidFill>
                  <a:srgbClr val="FF0000"/>
                </a:solidFill>
                <a:latin typeface="黑体" panose="02010609060101010101" pitchFamily="49" charset="-122"/>
                <a:ea typeface="黑体" panose="02010609060101010101" pitchFamily="49" charset="-122"/>
              </a:rPr>
              <a:t>新核心</a:t>
            </a:r>
            <a:endParaRPr lang="en-US" altLang="zh-CN" sz="3000" dirty="0" smtClean="0">
              <a:solidFill>
                <a:srgbClr val="FF0000"/>
              </a:solidFill>
              <a:latin typeface="黑体" panose="02010609060101010101" pitchFamily="49" charset="-122"/>
              <a:ea typeface="黑体" panose="02010609060101010101" pitchFamily="49" charset="-122"/>
            </a:endParaRPr>
          </a:p>
          <a:p>
            <a:endParaRPr lang="en-US" altLang="zh-CN" sz="3000" dirty="0" smtClean="0">
              <a:solidFill>
                <a:srgbClr val="FF0000"/>
              </a:solidFill>
              <a:latin typeface="黑体" panose="02010609060101010101" pitchFamily="49" charset="-122"/>
              <a:ea typeface="黑体" panose="02010609060101010101" pitchFamily="49" charset="-122"/>
            </a:endParaRPr>
          </a:p>
          <a:p>
            <a:r>
              <a:rPr lang="zh-CN" altLang="en-US" sz="3000" dirty="0" smtClean="0">
                <a:solidFill>
                  <a:srgbClr val="FF0000"/>
                </a:solidFill>
                <a:latin typeface="黑体" panose="02010609060101010101" pitchFamily="49" charset="-122"/>
                <a:ea typeface="黑体" panose="02010609060101010101" pitchFamily="49" charset="-122"/>
              </a:rPr>
              <a:t>新来源</a:t>
            </a:r>
            <a:endParaRPr lang="en-US" altLang="zh-CN" sz="3000" dirty="0" smtClean="0">
              <a:solidFill>
                <a:srgbClr val="FF0000"/>
              </a:solidFill>
              <a:latin typeface="黑体" panose="02010609060101010101" pitchFamily="49" charset="-122"/>
              <a:ea typeface="黑体" panose="02010609060101010101" pitchFamily="49" charset="-122"/>
            </a:endParaRPr>
          </a:p>
          <a:p>
            <a:endParaRPr lang="zh-CN" altLang="en-US" sz="3000" dirty="0">
              <a:solidFill>
                <a:srgbClr val="FF0000"/>
              </a:solidFill>
              <a:latin typeface="黑体" panose="02010609060101010101" pitchFamily="49" charset="-122"/>
              <a:ea typeface="黑体" panose="02010609060101010101" pitchFamily="49" charset="-122"/>
            </a:endParaRPr>
          </a:p>
        </p:txBody>
      </p:sp>
      <p:sp>
        <p:nvSpPr>
          <p:cNvPr id="5" name="矩形 4"/>
          <p:cNvSpPr/>
          <p:nvPr/>
        </p:nvSpPr>
        <p:spPr>
          <a:xfrm>
            <a:off x="2857909" y="1515677"/>
            <a:ext cx="5206875" cy="553998"/>
          </a:xfrm>
          <a:prstGeom prst="rect">
            <a:avLst/>
          </a:prstGeom>
        </p:spPr>
        <p:txBody>
          <a:bodyPr wrap="none">
            <a:spAutoFit/>
          </a:bodyPr>
          <a:lstStyle/>
          <a:p>
            <a:r>
              <a:rPr lang="zh-CN" altLang="en-US" sz="3000" b="1" dirty="0">
                <a:latin typeface="宋体" pitchFamily="2" charset="-122"/>
                <a:ea typeface="宋体" pitchFamily="2" charset="-122"/>
              </a:rPr>
              <a:t>儒学进一步思辨</a:t>
            </a:r>
            <a:r>
              <a:rPr lang="zh-CN" altLang="en-US" sz="3000" b="1" dirty="0" smtClean="0">
                <a:latin typeface="宋体" pitchFamily="2" charset="-122"/>
                <a:ea typeface="宋体" pitchFamily="2" charset="-122"/>
              </a:rPr>
              <a:t>化、哲学化；</a:t>
            </a:r>
            <a:endParaRPr lang="en-US" altLang="zh-CN" sz="3000" b="1" dirty="0">
              <a:latin typeface="宋体" pitchFamily="2" charset="-122"/>
              <a:ea typeface="宋体" pitchFamily="2" charset="-122"/>
            </a:endParaRPr>
          </a:p>
        </p:txBody>
      </p:sp>
      <p:sp>
        <p:nvSpPr>
          <p:cNvPr id="6" name="矩形 5"/>
          <p:cNvSpPr/>
          <p:nvPr/>
        </p:nvSpPr>
        <p:spPr>
          <a:xfrm>
            <a:off x="2857909" y="2412720"/>
            <a:ext cx="4047903" cy="553998"/>
          </a:xfrm>
          <a:prstGeom prst="rect">
            <a:avLst/>
          </a:prstGeom>
        </p:spPr>
        <p:txBody>
          <a:bodyPr wrap="none">
            <a:spAutoFit/>
          </a:bodyPr>
          <a:lstStyle/>
          <a:p>
            <a:r>
              <a:rPr lang="zh-CN" altLang="en-US" sz="3000" b="1" dirty="0">
                <a:latin typeface="宋体" pitchFamily="2" charset="-122"/>
                <a:ea typeface="宋体" pitchFamily="2" charset="-122"/>
              </a:rPr>
              <a:t>强调伦理道德为核心；</a:t>
            </a:r>
            <a:endParaRPr lang="en-US" altLang="zh-CN" sz="3000" b="1" dirty="0">
              <a:latin typeface="宋体" pitchFamily="2" charset="-122"/>
              <a:ea typeface="宋体" pitchFamily="2" charset="-122"/>
            </a:endParaRPr>
          </a:p>
        </p:txBody>
      </p:sp>
      <p:sp>
        <p:nvSpPr>
          <p:cNvPr id="7" name="矩形 6"/>
          <p:cNvSpPr/>
          <p:nvPr/>
        </p:nvSpPr>
        <p:spPr>
          <a:xfrm>
            <a:off x="2857909" y="3425540"/>
            <a:ext cx="5593198" cy="553998"/>
          </a:xfrm>
          <a:prstGeom prst="rect">
            <a:avLst/>
          </a:prstGeom>
        </p:spPr>
        <p:txBody>
          <a:bodyPr wrap="none">
            <a:spAutoFit/>
          </a:bodyPr>
          <a:lstStyle/>
          <a:p>
            <a:r>
              <a:rPr lang="zh-CN" altLang="en-US" sz="3000" b="1" dirty="0">
                <a:latin typeface="宋体" pitchFamily="2" charset="-122"/>
                <a:ea typeface="宋体" pitchFamily="2" charset="-122"/>
              </a:rPr>
              <a:t>吸收了儒、</a:t>
            </a:r>
            <a:r>
              <a:rPr lang="zh-CN" altLang="en-US" sz="3000" b="1" dirty="0" smtClean="0">
                <a:latin typeface="宋体" pitchFamily="2" charset="-122"/>
                <a:ea typeface="宋体" pitchFamily="2" charset="-122"/>
              </a:rPr>
              <a:t>道、佛的</a:t>
            </a:r>
            <a:r>
              <a:rPr lang="zh-CN" altLang="en-US" sz="3000" b="1" dirty="0">
                <a:latin typeface="宋体" pitchFamily="2" charset="-122"/>
                <a:ea typeface="宋体" pitchFamily="2" charset="-122"/>
              </a:rPr>
              <a:t>思想主张。</a:t>
            </a:r>
          </a:p>
        </p:txBody>
      </p:sp>
      <p:sp>
        <p:nvSpPr>
          <p:cNvPr id="8" name="文本框 7"/>
          <p:cNvSpPr txBox="1"/>
          <p:nvPr/>
        </p:nvSpPr>
        <p:spPr>
          <a:xfrm>
            <a:off x="1460944" y="4721044"/>
            <a:ext cx="5710218" cy="523220"/>
          </a:xfrm>
          <a:prstGeom prst="rect">
            <a:avLst/>
          </a:prstGeom>
          <a:noFill/>
        </p:spPr>
        <p:txBody>
          <a:bodyPr wrap="none" rtlCol="0">
            <a:spAutoFit/>
          </a:bodyPr>
          <a:lstStyle/>
          <a:p>
            <a:r>
              <a:rPr lang="zh-CN" altLang="en-US" sz="2800" dirty="0" smtClean="0">
                <a:latin typeface="楷体_GB2312" panose="02010609030101010101" pitchFamily="49" charset="-122"/>
                <a:ea typeface="楷体_GB2312" panose="02010609030101010101" pitchFamily="49" charset="-122"/>
              </a:rPr>
              <a:t>董仲舒新儒学的特点</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“新”在哪？</a:t>
            </a:r>
            <a:endParaRPr lang="zh-CN" altLang="en-US" sz="2800" dirty="0">
              <a:latin typeface="楷体_GB2312" panose="02010609030101010101" pitchFamily="49" charset="-122"/>
              <a:ea typeface="楷体_GB2312" panose="02010609030101010101" pitchFamily="49" charset="-122"/>
            </a:endParaRPr>
          </a:p>
        </p:txBody>
      </p:sp>
    </p:spTree>
    <p:extLst>
      <p:ext uri="{BB962C8B-B14F-4D97-AF65-F5344CB8AC3E}">
        <p14:creationId xmlns:p14="http://schemas.microsoft.com/office/powerpoint/2010/main" val="216653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99"/>
          <p:cNvSpPr txBox="1">
            <a:spLocks noChangeArrowheads="1"/>
          </p:cNvSpPr>
          <p:nvPr/>
        </p:nvSpPr>
        <p:spPr bwMode="auto">
          <a:xfrm>
            <a:off x="63554" y="675406"/>
            <a:ext cx="2563813" cy="521970"/>
          </a:xfrm>
          <a:prstGeom prst="rect">
            <a:avLst/>
          </a:prstGeom>
          <a:solidFill>
            <a:schemeClr val="bg2"/>
          </a:solidFill>
          <a:ln>
            <a:noFill/>
          </a:ln>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800" dirty="0">
                <a:latin typeface="黑体" panose="02010609060101010101" charset="-122"/>
                <a:ea typeface="黑体" panose="02010609060101010101" charset="-122"/>
                <a:cs typeface="黑体" panose="02010609060101010101" charset="-122"/>
              </a:rPr>
              <a:t>1</a:t>
            </a:r>
            <a:r>
              <a:rPr lang="en-US" altLang="zh-CN" sz="2800" dirty="0" smtClean="0">
                <a:latin typeface="黑体" panose="02010609060101010101" charset="-122"/>
                <a:ea typeface="黑体" panose="02010609060101010101" charset="-122"/>
                <a:cs typeface="黑体" panose="02010609060101010101" charset="-122"/>
              </a:rPr>
              <a:t>.</a:t>
            </a:r>
            <a:r>
              <a:rPr lang="zh-CN" altLang="en-US" sz="2800" dirty="0" smtClean="0">
                <a:latin typeface="黑体" panose="02010609060101010101" charset="-122"/>
                <a:ea typeface="黑体" panose="02010609060101010101" charset="-122"/>
                <a:cs typeface="黑体" panose="02010609060101010101" charset="-122"/>
              </a:rPr>
              <a:t>契丹</a:t>
            </a:r>
            <a:r>
              <a:rPr lang="en-US" altLang="zh-CN" sz="2800" dirty="0" smtClean="0">
                <a:latin typeface="黑体" panose="02010609060101010101" charset="-122"/>
                <a:ea typeface="黑体" panose="02010609060101010101" charset="-122"/>
                <a:cs typeface="黑体" panose="02010609060101010101" charset="-122"/>
              </a:rPr>
              <a:t>——</a:t>
            </a:r>
            <a:r>
              <a:rPr lang="zh-CN" altLang="en-US" sz="2800" dirty="0" smtClean="0">
                <a:latin typeface="黑体" panose="02010609060101010101" charset="-122"/>
                <a:ea typeface="黑体" panose="02010609060101010101" charset="-122"/>
                <a:cs typeface="黑体" panose="02010609060101010101" charset="-122"/>
              </a:rPr>
              <a:t>辽</a:t>
            </a:r>
            <a:endParaRPr lang="zh-CN" altLang="en-US" sz="2800" dirty="0">
              <a:latin typeface="黑体" panose="02010609060101010101" charset="-122"/>
              <a:ea typeface="黑体" panose="02010609060101010101" charset="-122"/>
              <a:cs typeface="黑体" panose="02010609060101010101" charset="-122"/>
            </a:endParaRPr>
          </a:p>
        </p:txBody>
      </p:sp>
      <p:sp>
        <p:nvSpPr>
          <p:cNvPr id="4" name="文本框 3"/>
          <p:cNvSpPr txBox="1"/>
          <p:nvPr/>
        </p:nvSpPr>
        <p:spPr>
          <a:xfrm>
            <a:off x="439443" y="1496291"/>
            <a:ext cx="906017" cy="3970318"/>
          </a:xfrm>
          <a:prstGeom prst="rect">
            <a:avLst/>
          </a:prstGeom>
          <a:noFill/>
        </p:spPr>
        <p:txBody>
          <a:bodyPr wrap="none" rtlCol="0">
            <a:spAutoFit/>
          </a:bodyPr>
          <a:lstStyle/>
          <a:p>
            <a:r>
              <a:rPr lang="zh-CN" altLang="en-US" sz="2800" b="1" dirty="0" smtClean="0">
                <a:solidFill>
                  <a:srgbClr val="FF0000"/>
                </a:solidFill>
                <a:latin typeface="黑体" panose="02010609060101010101" pitchFamily="49" charset="-122"/>
                <a:ea typeface="黑体" panose="02010609060101010101" pitchFamily="49" charset="-122"/>
              </a:rPr>
              <a:t>建国</a:t>
            </a:r>
            <a:endParaRPr lang="en-US" altLang="zh-CN" sz="2800" b="1" dirty="0" smtClean="0">
              <a:solidFill>
                <a:srgbClr val="FF0000"/>
              </a:solidFill>
              <a:latin typeface="黑体" panose="02010609060101010101" pitchFamily="49" charset="-122"/>
              <a:ea typeface="黑体" panose="02010609060101010101" pitchFamily="49" charset="-122"/>
            </a:endParaRPr>
          </a:p>
          <a:p>
            <a:endParaRPr lang="en-US" altLang="zh-CN" sz="2800" b="1" dirty="0" smtClean="0">
              <a:solidFill>
                <a:srgbClr val="FF0000"/>
              </a:solidFill>
              <a:latin typeface="黑体" panose="02010609060101010101" pitchFamily="49" charset="-122"/>
              <a:ea typeface="黑体" panose="02010609060101010101" pitchFamily="49" charset="-122"/>
            </a:endParaRPr>
          </a:p>
          <a:p>
            <a:r>
              <a:rPr lang="zh-CN" altLang="en-US" sz="2800" b="1" dirty="0" smtClean="0">
                <a:solidFill>
                  <a:srgbClr val="FF0000"/>
                </a:solidFill>
                <a:latin typeface="黑体" panose="02010609060101010101" pitchFamily="49" charset="-122"/>
                <a:ea typeface="黑体" panose="02010609060101010101" pitchFamily="49" charset="-122"/>
              </a:rPr>
              <a:t>政治</a:t>
            </a:r>
            <a:endParaRPr lang="en-US" altLang="zh-CN" sz="2800" b="1" dirty="0" smtClean="0">
              <a:solidFill>
                <a:srgbClr val="FF0000"/>
              </a:solidFill>
              <a:latin typeface="黑体" panose="02010609060101010101" pitchFamily="49" charset="-122"/>
              <a:ea typeface="黑体" panose="02010609060101010101" pitchFamily="49" charset="-122"/>
            </a:endParaRPr>
          </a:p>
          <a:p>
            <a:endParaRPr lang="en-US" altLang="zh-CN" sz="2800" b="1" dirty="0" smtClean="0">
              <a:solidFill>
                <a:srgbClr val="FF0000"/>
              </a:solidFill>
              <a:latin typeface="黑体" panose="02010609060101010101" pitchFamily="49" charset="-122"/>
              <a:ea typeface="黑体" panose="02010609060101010101" pitchFamily="49" charset="-122"/>
            </a:endParaRPr>
          </a:p>
          <a:p>
            <a:r>
              <a:rPr lang="zh-CN" altLang="en-US" sz="2800" b="1" dirty="0" smtClean="0">
                <a:solidFill>
                  <a:srgbClr val="FF0000"/>
                </a:solidFill>
                <a:latin typeface="黑体" panose="02010609060101010101" pitchFamily="49" charset="-122"/>
                <a:ea typeface="黑体" panose="02010609060101010101" pitchFamily="49" charset="-122"/>
              </a:rPr>
              <a:t>经济</a:t>
            </a:r>
            <a:endParaRPr lang="en-US" altLang="zh-CN" sz="2800" b="1" dirty="0" smtClean="0">
              <a:solidFill>
                <a:srgbClr val="FF0000"/>
              </a:solidFill>
              <a:latin typeface="黑体" panose="02010609060101010101" pitchFamily="49" charset="-122"/>
              <a:ea typeface="黑体" panose="02010609060101010101" pitchFamily="49" charset="-122"/>
            </a:endParaRPr>
          </a:p>
          <a:p>
            <a:endParaRPr lang="en-US" altLang="zh-CN" sz="2800" b="1" dirty="0" smtClean="0">
              <a:solidFill>
                <a:srgbClr val="FF0000"/>
              </a:solidFill>
              <a:latin typeface="黑体" panose="02010609060101010101" pitchFamily="49" charset="-122"/>
              <a:ea typeface="黑体" panose="02010609060101010101" pitchFamily="49" charset="-122"/>
            </a:endParaRPr>
          </a:p>
          <a:p>
            <a:r>
              <a:rPr lang="zh-CN" altLang="en-US" sz="2800" b="1" dirty="0" smtClean="0">
                <a:solidFill>
                  <a:srgbClr val="FF0000"/>
                </a:solidFill>
                <a:latin typeface="黑体" panose="02010609060101010101" pitchFamily="49" charset="-122"/>
                <a:ea typeface="黑体" panose="02010609060101010101" pitchFamily="49" charset="-122"/>
              </a:rPr>
              <a:t>文化</a:t>
            </a:r>
            <a:endParaRPr lang="en-US" altLang="zh-CN" sz="2800" b="1" dirty="0" smtClean="0">
              <a:solidFill>
                <a:srgbClr val="FF0000"/>
              </a:solidFill>
              <a:latin typeface="黑体" panose="02010609060101010101" pitchFamily="49" charset="-122"/>
              <a:ea typeface="黑体" panose="02010609060101010101" pitchFamily="49" charset="-122"/>
            </a:endParaRPr>
          </a:p>
          <a:p>
            <a:endParaRPr lang="en-US" altLang="zh-CN" sz="2800" b="1" dirty="0" smtClean="0">
              <a:solidFill>
                <a:srgbClr val="FF0000"/>
              </a:solidFill>
              <a:latin typeface="黑体" panose="02010609060101010101" pitchFamily="49" charset="-122"/>
              <a:ea typeface="黑体" panose="02010609060101010101" pitchFamily="49" charset="-122"/>
            </a:endParaRPr>
          </a:p>
          <a:p>
            <a:r>
              <a:rPr lang="zh-CN" altLang="en-US" sz="2800" b="1" dirty="0" smtClean="0">
                <a:solidFill>
                  <a:srgbClr val="FF0000"/>
                </a:solidFill>
                <a:latin typeface="黑体" panose="02010609060101010101" pitchFamily="49" charset="-122"/>
                <a:ea typeface="黑体" panose="02010609060101010101" pitchFamily="49" charset="-122"/>
              </a:rPr>
              <a:t>外交</a:t>
            </a:r>
            <a:endParaRPr lang="zh-CN" altLang="en-US" sz="2800" b="1" dirty="0">
              <a:solidFill>
                <a:srgbClr val="FF0000"/>
              </a:solidFill>
              <a:latin typeface="黑体" panose="02010609060101010101" pitchFamily="49" charset="-122"/>
              <a:ea typeface="黑体" panose="02010609060101010101" pitchFamily="49" charset="-122"/>
            </a:endParaRPr>
          </a:p>
        </p:txBody>
      </p:sp>
      <p:sp>
        <p:nvSpPr>
          <p:cNvPr id="5" name="文本框 4"/>
          <p:cNvSpPr txBox="1"/>
          <p:nvPr/>
        </p:nvSpPr>
        <p:spPr>
          <a:xfrm>
            <a:off x="1884211" y="1496291"/>
            <a:ext cx="5211683"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契丹族 耶律阿保机 </a:t>
            </a:r>
            <a:r>
              <a:rPr lang="en-US" altLang="zh-CN" sz="2800" dirty="0" smtClean="0">
                <a:latin typeface="黑体" panose="02010609060101010101" pitchFamily="49" charset="-122"/>
                <a:ea typeface="黑体" panose="02010609060101010101" pitchFamily="49" charset="-122"/>
              </a:rPr>
              <a:t>916</a:t>
            </a:r>
            <a:r>
              <a:rPr lang="zh-CN" altLang="en-US" sz="2800" dirty="0" smtClean="0">
                <a:latin typeface="黑体" panose="02010609060101010101" pitchFamily="49" charset="-122"/>
                <a:ea typeface="黑体" panose="02010609060101010101" pitchFamily="49" charset="-122"/>
              </a:rPr>
              <a:t>年 上京</a:t>
            </a:r>
            <a:endParaRPr lang="zh-CN" altLang="en-US" sz="2800" dirty="0">
              <a:latin typeface="黑体" panose="02010609060101010101" pitchFamily="49" charset="-122"/>
              <a:ea typeface="黑体" panose="02010609060101010101" pitchFamily="49" charset="-122"/>
            </a:endParaRPr>
          </a:p>
        </p:txBody>
      </p:sp>
      <p:sp>
        <p:nvSpPr>
          <p:cNvPr id="6" name="文本框 5"/>
          <p:cNvSpPr txBox="1"/>
          <p:nvPr/>
        </p:nvSpPr>
        <p:spPr>
          <a:xfrm>
            <a:off x="1884211" y="2318426"/>
            <a:ext cx="6647974"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藩汉分治，南北面官制；定期迁徙；行宫</a:t>
            </a:r>
            <a:endParaRPr lang="zh-CN" altLang="en-US" sz="2800" dirty="0">
              <a:latin typeface="黑体" panose="02010609060101010101" pitchFamily="49" charset="-122"/>
              <a:ea typeface="黑体" panose="02010609060101010101" pitchFamily="49" charset="-122"/>
            </a:endParaRPr>
          </a:p>
        </p:txBody>
      </p:sp>
      <p:sp>
        <p:nvSpPr>
          <p:cNvPr id="7" name="文本框 6"/>
          <p:cNvSpPr txBox="1"/>
          <p:nvPr/>
        </p:nvSpPr>
        <p:spPr>
          <a:xfrm>
            <a:off x="1884211" y="3219840"/>
            <a:ext cx="4134465"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提倡农业，接受农耕生活</a:t>
            </a:r>
            <a:endParaRPr lang="zh-CN" altLang="en-US" sz="2800" dirty="0">
              <a:latin typeface="黑体" panose="02010609060101010101" pitchFamily="49" charset="-122"/>
              <a:ea typeface="黑体" panose="02010609060101010101" pitchFamily="49" charset="-122"/>
            </a:endParaRPr>
          </a:p>
        </p:txBody>
      </p:sp>
      <p:sp>
        <p:nvSpPr>
          <p:cNvPr id="8" name="文本框 7"/>
          <p:cNvSpPr txBox="1"/>
          <p:nvPr/>
        </p:nvSpPr>
        <p:spPr>
          <a:xfrm>
            <a:off x="1884211" y="4038124"/>
            <a:ext cx="4852610"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契丹文字，接受汉族封建文化</a:t>
            </a:r>
            <a:endParaRPr lang="zh-CN" altLang="en-US" sz="2800" dirty="0">
              <a:latin typeface="黑体" panose="02010609060101010101" pitchFamily="49" charset="-122"/>
              <a:ea typeface="黑体" panose="02010609060101010101" pitchFamily="49" charset="-122"/>
            </a:endParaRPr>
          </a:p>
        </p:txBody>
      </p:sp>
      <p:sp>
        <p:nvSpPr>
          <p:cNvPr id="9" name="文本框 8"/>
          <p:cNvSpPr txBox="1"/>
          <p:nvPr/>
        </p:nvSpPr>
        <p:spPr>
          <a:xfrm>
            <a:off x="1884211" y="4943389"/>
            <a:ext cx="1620957"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檀渊之盟</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913399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二 宋元时期的文化</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Rectangle 3"/>
          <p:cNvSpPr>
            <a:spLocks noChangeArrowheads="1"/>
          </p:cNvSpPr>
          <p:nvPr/>
        </p:nvSpPr>
        <p:spPr bwMode="auto">
          <a:xfrm>
            <a:off x="77323" y="552103"/>
            <a:ext cx="3691113" cy="523220"/>
          </a:xfrm>
          <a:prstGeom prst="rect">
            <a:avLst/>
          </a:prstGeom>
          <a:noFill/>
          <a:ln w="9525">
            <a:noFill/>
            <a:miter lim="800000"/>
          </a:ln>
          <a:effectLst/>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1" lang="zh-CN" altLang="en-US" sz="2800" i="0" u="none" strike="noStrike" kern="1200" cap="none" spc="0" normalizeH="0" baseline="0" noProof="0" dirty="0" smtClean="0">
                <a:ln>
                  <a:noFill/>
                </a:ln>
                <a:solidFill>
                  <a:srgbClr val="FF0000"/>
                </a:solidFill>
                <a:uLnTx/>
                <a:uFillTx/>
                <a:latin typeface="Times New Roman" panose="02020603050405020304" pitchFamily="18" charset="0"/>
                <a:ea typeface="黑体" panose="02010609060101010101" pitchFamily="2" charset="-122"/>
                <a:cs typeface="+mn-cs"/>
              </a:rPr>
              <a:t>“理学”的影响：</a:t>
            </a:r>
            <a:endParaRPr kumimoji="1" lang="zh-CN" altLang="en-US" sz="2800" i="0" u="none" strike="noStrike" kern="1200" cap="none" spc="0" normalizeH="0" baseline="0" noProof="0" dirty="0">
              <a:ln>
                <a:noFill/>
              </a:ln>
              <a:solidFill>
                <a:srgbClr val="FF0000"/>
              </a:solidFill>
              <a:uLnTx/>
              <a:uFillTx/>
              <a:latin typeface="Times New Roman" panose="02020603050405020304" pitchFamily="18" charset="0"/>
              <a:ea typeface="黑体" panose="02010609060101010101" pitchFamily="2" charset="-122"/>
              <a:cs typeface="+mn-cs"/>
            </a:endParaRPr>
          </a:p>
        </p:txBody>
      </p:sp>
      <p:sp>
        <p:nvSpPr>
          <p:cNvPr id="4" name="Text Box 3">
            <a:hlinkClick r:id="" action="ppaction://noaction"/>
            <a:extLst>
              <a:ext uri="{FF2B5EF4-FFF2-40B4-BE49-F238E27FC236}">
                <a16:creationId xmlns:a16="http://schemas.microsoft.com/office/drawing/2014/main" id="{56C39686-1023-4A08-9F45-4181F189A2F4}"/>
              </a:ext>
            </a:extLst>
          </p:cNvPr>
          <p:cNvSpPr txBox="1">
            <a:spLocks noChangeArrowheads="1"/>
          </p:cNvSpPr>
          <p:nvPr/>
        </p:nvSpPr>
        <p:spPr bwMode="auto">
          <a:xfrm>
            <a:off x="1412368" y="4551282"/>
            <a:ext cx="6716304" cy="1274195"/>
          </a:xfrm>
          <a:prstGeom prst="rect">
            <a:avLst/>
          </a:prstGeom>
          <a:noFill/>
          <a:ln w="9525">
            <a:noFill/>
            <a:miter lim="800000"/>
            <a:headEnd/>
            <a:tailEnd/>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20000"/>
              </a:lnSpc>
            </a:pPr>
            <a:r>
              <a:rPr lang="zh-CN" altLang="en-US" sz="3200" dirty="0" smtClean="0">
                <a:latin typeface="黑体" panose="02010609060101010101" pitchFamily="49" charset="-122"/>
                <a:ea typeface="黑体" panose="02010609060101010101" pitchFamily="49" charset="-122"/>
              </a:rPr>
              <a:t>①三纲五常</a:t>
            </a:r>
            <a:r>
              <a:rPr lang="zh-CN" altLang="en-US" sz="3200" dirty="0">
                <a:latin typeface="黑体" panose="02010609060101010101" pitchFamily="49" charset="-122"/>
                <a:ea typeface="黑体" panose="02010609060101010101" pitchFamily="49" charset="-122"/>
              </a:rPr>
              <a:t>维系封建专制，</a:t>
            </a:r>
            <a:br>
              <a:rPr lang="zh-CN" altLang="en-US" sz="3200" dirty="0">
                <a:latin typeface="黑体" panose="02010609060101010101" pitchFamily="49" charset="-122"/>
                <a:ea typeface="黑体" panose="02010609060101010101" pitchFamily="49" charset="-122"/>
              </a:rPr>
            </a:br>
            <a:r>
              <a:rPr lang="zh-CN" altLang="en-US" sz="3200" dirty="0" smtClean="0">
                <a:latin typeface="黑体" panose="02010609060101010101" pitchFamily="49" charset="-122"/>
                <a:ea typeface="黑体" panose="02010609060101010101" pitchFamily="49" charset="-122"/>
              </a:rPr>
              <a:t>②压抑</a:t>
            </a:r>
            <a:r>
              <a:rPr lang="zh-CN" altLang="en-US" sz="3200" dirty="0">
                <a:latin typeface="黑体" panose="02010609060101010101" pitchFamily="49" charset="-122"/>
                <a:ea typeface="黑体" panose="02010609060101010101" pitchFamily="49" charset="-122"/>
              </a:rPr>
              <a:t>、扼杀自然欲求。</a:t>
            </a:r>
          </a:p>
        </p:txBody>
      </p:sp>
      <p:sp>
        <p:nvSpPr>
          <p:cNvPr id="5" name="Text Box 5">
            <a:extLst>
              <a:ext uri="{FF2B5EF4-FFF2-40B4-BE49-F238E27FC236}">
                <a16:creationId xmlns:a16="http://schemas.microsoft.com/office/drawing/2014/main" id="{58AC8236-FE47-4E8F-9A3F-FC372AAD015D}"/>
              </a:ext>
            </a:extLst>
          </p:cNvPr>
          <p:cNvSpPr txBox="1">
            <a:spLocks noChangeArrowheads="1"/>
          </p:cNvSpPr>
          <p:nvPr/>
        </p:nvSpPr>
        <p:spPr bwMode="auto">
          <a:xfrm>
            <a:off x="1357803" y="1859719"/>
            <a:ext cx="7673975" cy="1922065"/>
          </a:xfrm>
          <a:prstGeom prst="rect">
            <a:avLst/>
          </a:prstGeom>
          <a:noFill/>
          <a:ln w="9525">
            <a:noFill/>
            <a:miter lim="800000"/>
            <a:headEnd/>
            <a:tailEnd/>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30000"/>
              </a:lnSpc>
            </a:pPr>
            <a:r>
              <a:rPr lang="zh-CN" altLang="en-US" sz="3200" dirty="0" smtClean="0">
                <a:latin typeface="黑体" panose="02010609060101010101" pitchFamily="49" charset="-122"/>
                <a:ea typeface="黑体" panose="02010609060101010101" pitchFamily="49" charset="-122"/>
              </a:rPr>
              <a:t>①塑造</a:t>
            </a:r>
            <a:r>
              <a:rPr lang="zh-CN" altLang="en-US" sz="3200" dirty="0">
                <a:latin typeface="黑体" panose="02010609060101010101" pitchFamily="49" charset="-122"/>
                <a:ea typeface="黑体" panose="02010609060101010101" pitchFamily="49" charset="-122"/>
              </a:rPr>
              <a:t>中华民族性格特征：</a:t>
            </a:r>
          </a:p>
          <a:p>
            <a:pPr eaLnBrk="1" hangingPunct="1">
              <a:lnSpc>
                <a:spcPct val="130000"/>
              </a:lnSpc>
            </a:pPr>
            <a:r>
              <a:rPr lang="zh-CN" altLang="en-US" sz="3200" dirty="0" smtClean="0">
                <a:latin typeface="黑体" panose="02010609060101010101" pitchFamily="49" charset="-122"/>
                <a:ea typeface="黑体" panose="02010609060101010101" pitchFamily="49" charset="-122"/>
              </a:rPr>
              <a:t>②重视</a:t>
            </a:r>
            <a:r>
              <a:rPr lang="zh-CN" altLang="en-US" sz="3200" dirty="0">
                <a:latin typeface="黑体" panose="02010609060101010101" pitchFamily="49" charset="-122"/>
                <a:ea typeface="黑体" panose="02010609060101010101" pitchFamily="49" charset="-122"/>
              </a:rPr>
              <a:t>主观意志力量、气节、道德；</a:t>
            </a:r>
          </a:p>
          <a:p>
            <a:pPr eaLnBrk="1" hangingPunct="1">
              <a:lnSpc>
                <a:spcPct val="130000"/>
              </a:lnSpc>
            </a:pPr>
            <a:r>
              <a:rPr lang="zh-CN" altLang="en-US" sz="3200" dirty="0" smtClean="0">
                <a:latin typeface="黑体" panose="02010609060101010101" pitchFamily="49" charset="-122"/>
                <a:ea typeface="黑体" panose="02010609060101010101" pitchFamily="49" charset="-122"/>
              </a:rPr>
              <a:t>③强调</a:t>
            </a:r>
            <a:r>
              <a:rPr lang="zh-CN" altLang="en-US" sz="3200" dirty="0">
                <a:latin typeface="黑体" panose="02010609060101010101" pitchFamily="49" charset="-122"/>
                <a:ea typeface="黑体" panose="02010609060101010101" pitchFamily="49" charset="-122"/>
              </a:rPr>
              <a:t>人的社会责任和历史</a:t>
            </a:r>
            <a:r>
              <a:rPr lang="zh-CN" altLang="en-US" sz="3200" dirty="0" smtClean="0">
                <a:latin typeface="黑体" panose="02010609060101010101" pitchFamily="49" charset="-122"/>
                <a:ea typeface="黑体" panose="02010609060101010101" pitchFamily="49" charset="-122"/>
              </a:rPr>
              <a:t>使命。</a:t>
            </a:r>
            <a:endParaRPr lang="zh-CN" altLang="en-US" sz="3200" dirty="0">
              <a:latin typeface="黑体" panose="02010609060101010101" pitchFamily="49" charset="-122"/>
              <a:ea typeface="黑体" panose="02010609060101010101" pitchFamily="49" charset="-122"/>
            </a:endParaRPr>
          </a:p>
        </p:txBody>
      </p:sp>
      <p:sp>
        <p:nvSpPr>
          <p:cNvPr id="6" name="文本框 5"/>
          <p:cNvSpPr txBox="1"/>
          <p:nvPr/>
        </p:nvSpPr>
        <p:spPr>
          <a:xfrm>
            <a:off x="384984" y="3874176"/>
            <a:ext cx="2344584" cy="677106"/>
          </a:xfrm>
          <a:prstGeom prst="rect">
            <a:avLst/>
          </a:prstGeom>
          <a:noFill/>
          <a:ln w="25400" cap="flat">
            <a:noFill/>
            <a:miter lim="400000"/>
          </a:ln>
        </p:spPr>
        <p:style>
          <a:lnRef idx="0">
            <a:srgbClr val="FFFFFF"/>
          </a:lnRef>
          <a:fillRef idx="0">
            <a:srgbClr val="FFFFFF"/>
          </a:fillRef>
          <a:effectRef idx="0">
            <a:srgbClr val="FFFFFF"/>
          </a:effectRef>
          <a:fontRef idx="none"/>
        </p:style>
        <p:txBody>
          <a:bodyPr rot="0" spcFirstLastPara="1" vertOverflow="overflow" horzOverflow="overflow" vert="horz" wrap="square" lIns="91439" tIns="91439" rIns="91439" bIns="9143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pPr>
            <a:r>
              <a:rPr lang="zh-CN" altLang="en-US" sz="3200" dirty="0">
                <a:solidFill>
                  <a:srgbClr val="FF0000"/>
                </a:solidFill>
                <a:latin typeface="黑体" panose="02010609060101010101" pitchFamily="49" charset="-122"/>
                <a:ea typeface="黑体" panose="02010609060101010101" pitchFamily="49" charset="-122"/>
              </a:rPr>
              <a:t>消极影响</a:t>
            </a:r>
            <a:endParaRPr kumimoji="0" lang="zh-CN" altLang="en-US" sz="3200" b="0" i="0" u="none" strike="noStrike" cap="none" spc="0" normalizeH="0" baseline="0" dirty="0">
              <a:ln>
                <a:noFill/>
              </a:ln>
              <a:solidFill>
                <a:srgbClr val="FF0000"/>
              </a:solidFill>
              <a:effectLst/>
              <a:uFillTx/>
              <a:latin typeface="黑体" panose="02010609060101010101" pitchFamily="49" charset="-122"/>
              <a:ea typeface="黑体" panose="02010609060101010101" pitchFamily="49" charset="-122"/>
              <a:sym typeface="Calibri" panose="020F0502020204030204"/>
            </a:endParaRPr>
          </a:p>
        </p:txBody>
      </p:sp>
      <p:sp>
        <p:nvSpPr>
          <p:cNvPr id="7" name="文本框 6"/>
          <p:cNvSpPr txBox="1"/>
          <p:nvPr/>
        </p:nvSpPr>
        <p:spPr>
          <a:xfrm>
            <a:off x="384984" y="1128968"/>
            <a:ext cx="3528392" cy="677106"/>
          </a:xfrm>
          <a:prstGeom prst="rect">
            <a:avLst/>
          </a:prstGeom>
          <a:noFill/>
          <a:ln w="25400" cap="flat">
            <a:noFill/>
            <a:miter lim="400000"/>
          </a:ln>
        </p:spPr>
        <p:style>
          <a:lnRef idx="0">
            <a:srgbClr val="FFFFFF"/>
          </a:lnRef>
          <a:fillRef idx="0">
            <a:srgbClr val="FFFFFF"/>
          </a:fillRef>
          <a:effectRef idx="0">
            <a:srgbClr val="FFFFFF"/>
          </a:effectRef>
          <a:fontRef idx="none"/>
        </p:style>
        <p:txBody>
          <a:bodyPr rot="0" spcFirstLastPara="1" vertOverflow="overflow" horzOverflow="overflow" vert="horz" wrap="square" lIns="91439" tIns="91439" rIns="91439" bIns="9143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pPr>
            <a:r>
              <a:rPr kumimoji="0" lang="zh-CN" altLang="en-US" sz="3200" b="0" i="0" u="none" strike="noStrike" cap="none" spc="0" normalizeH="0" baseline="0" dirty="0" smtClean="0">
                <a:ln>
                  <a:noFill/>
                </a:ln>
                <a:solidFill>
                  <a:srgbClr val="FF0000"/>
                </a:solidFill>
                <a:effectLst/>
                <a:uFillTx/>
                <a:latin typeface="黑体" panose="02010609060101010101" pitchFamily="49" charset="-122"/>
                <a:ea typeface="黑体" panose="02010609060101010101" pitchFamily="49" charset="-122"/>
                <a:sym typeface="Calibri" panose="020F0502020204030204"/>
              </a:rPr>
              <a:t>积极影响</a:t>
            </a:r>
            <a:endParaRPr kumimoji="0" lang="zh-CN" altLang="en-US" sz="3200" b="0" i="0" u="none" strike="noStrike" cap="none" spc="0" normalizeH="0" baseline="0" dirty="0">
              <a:ln>
                <a:noFill/>
              </a:ln>
              <a:solidFill>
                <a:srgbClr val="FF0000"/>
              </a:solidFill>
              <a:effectLst/>
              <a:uFillTx/>
              <a:latin typeface="黑体" panose="02010609060101010101" pitchFamily="49" charset="-122"/>
              <a:ea typeface="黑体" panose="02010609060101010101" pitchFamily="49" charset="-122"/>
              <a:sym typeface="Calibri" panose="020F0502020204030204"/>
            </a:endParaRPr>
          </a:p>
        </p:txBody>
      </p:sp>
    </p:spTree>
    <p:extLst>
      <p:ext uri="{BB962C8B-B14F-4D97-AF65-F5344CB8AC3E}">
        <p14:creationId xmlns:p14="http://schemas.microsoft.com/office/powerpoint/2010/main" val="315402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二 宋元时期的文化</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Rectangle 3"/>
          <p:cNvSpPr>
            <a:spLocks noChangeArrowheads="1"/>
          </p:cNvSpPr>
          <p:nvPr/>
        </p:nvSpPr>
        <p:spPr bwMode="auto">
          <a:xfrm>
            <a:off x="886691" y="685507"/>
            <a:ext cx="7162800" cy="609398"/>
          </a:xfrm>
          <a:prstGeom prst="rect">
            <a:avLst/>
          </a:prstGeom>
          <a:solidFill>
            <a:schemeClr val="accent1">
              <a:lumMod val="20000"/>
              <a:lumOff val="80000"/>
            </a:schemeClr>
          </a:solidFill>
          <a:ln w="15875">
            <a:solidFill>
              <a:srgbClr val="FF0000"/>
            </a:solidFill>
          </a:ln>
        </p:spPr>
        <p:txBody>
          <a:bodyPr wrap="square" rtlCol="0">
            <a:spAutoFit/>
          </a:bodyPr>
          <a:lstStyle/>
          <a:p>
            <a:pPr algn="ctr">
              <a:lnSpc>
                <a:spcPct val="120000"/>
              </a:lnSpc>
              <a:spcAft>
                <a:spcPct val="0"/>
              </a:spcAft>
              <a:tabLst>
                <a:tab pos="1029335" algn="l"/>
                <a:tab pos="1850390" algn="l"/>
                <a:tab pos="2538095" algn="l"/>
                <a:tab pos="3221990" algn="l"/>
              </a:tabLst>
            </a:pPr>
            <a:r>
              <a:rPr lang="zh-CN" altLang="en-US" sz="2800" b="1" spc="200" dirty="0" smtClean="0">
                <a:solidFill>
                  <a:srgbClr val="FF0000"/>
                </a:solidFill>
                <a:latin typeface="黑体" panose="02010609060101010101" pitchFamily="49" charset="-122"/>
                <a:ea typeface="黑体" panose="02010609060101010101" pitchFamily="49" charset="-122"/>
                <a:cs typeface="Times New Roman" panose="02020603050405020304" pitchFamily="18" charset="0"/>
              </a:rPr>
              <a:t>宋代理学对传统儒学思想的新发展</a:t>
            </a:r>
            <a:endParaRPr lang="zh-CN" altLang="en-US" sz="2800" b="1" spc="200" dirty="0">
              <a:solidFill>
                <a:srgbClr val="FF0000"/>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4" name="文本框 3"/>
          <p:cNvSpPr txBox="1"/>
          <p:nvPr/>
        </p:nvSpPr>
        <p:spPr>
          <a:xfrm>
            <a:off x="471055" y="2092036"/>
            <a:ext cx="8354290" cy="2123658"/>
          </a:xfrm>
          <a:prstGeom prst="rect">
            <a:avLst/>
          </a:prstGeom>
          <a:noFill/>
        </p:spPr>
        <p:txBody>
          <a:bodyPr wrap="square" rtlCol="0">
            <a:spAutoFit/>
          </a:bodyPr>
          <a:lstStyle/>
          <a:p>
            <a:pPr>
              <a:spcBef>
                <a:spcPts val="1200"/>
              </a:spcBef>
            </a:pPr>
            <a:r>
              <a:rPr lang="en-US" altLang="zh-CN" sz="2800" dirty="0" smtClean="0">
                <a:latin typeface="黑体" panose="02010609060101010101" pitchFamily="49" charset="-122"/>
                <a:ea typeface="黑体" panose="02010609060101010101" pitchFamily="49" charset="-122"/>
              </a:rPr>
              <a:t>1.</a:t>
            </a:r>
            <a:r>
              <a:rPr lang="zh-CN" altLang="en-US" sz="2800" dirty="0" smtClean="0">
                <a:latin typeface="黑体" panose="02010609060101010101" pitchFamily="49" charset="-122"/>
                <a:ea typeface="黑体" panose="02010609060101010101" pitchFamily="49" charset="-122"/>
              </a:rPr>
              <a:t>“理”是自然的普遍法则，社会的原则、等级秩序和社会道德规范，天理的体现。</a:t>
            </a:r>
            <a:endParaRPr lang="en-US" altLang="zh-CN" sz="2800" dirty="0" smtClean="0">
              <a:latin typeface="黑体" panose="02010609060101010101" pitchFamily="49" charset="-122"/>
              <a:ea typeface="黑体" panose="02010609060101010101" pitchFamily="49" charset="-122"/>
            </a:endParaRPr>
          </a:p>
          <a:p>
            <a:pPr>
              <a:spcBef>
                <a:spcPts val="1200"/>
              </a:spcBef>
            </a:pPr>
            <a:r>
              <a:rPr lang="en-US" altLang="zh-CN" sz="2800" dirty="0" smtClean="0">
                <a:latin typeface="黑体" panose="02010609060101010101" pitchFamily="49" charset="-122"/>
                <a:ea typeface="黑体" panose="02010609060101010101" pitchFamily="49" charset="-122"/>
              </a:rPr>
              <a:t>2.</a:t>
            </a:r>
            <a:r>
              <a:rPr lang="zh-CN" altLang="en-US" sz="2800" dirty="0" smtClean="0">
                <a:latin typeface="黑体" panose="02010609060101010101" pitchFamily="49" charset="-122"/>
                <a:ea typeface="黑体" panose="02010609060101010101" pitchFamily="49" charset="-122"/>
              </a:rPr>
              <a:t>“天人一理”表达“天人合一”。</a:t>
            </a:r>
            <a:endParaRPr lang="en-US" altLang="zh-CN" sz="2800" dirty="0" smtClean="0">
              <a:latin typeface="黑体" panose="02010609060101010101" pitchFamily="49" charset="-122"/>
              <a:ea typeface="黑体" panose="02010609060101010101" pitchFamily="49" charset="-122"/>
            </a:endParaRPr>
          </a:p>
          <a:p>
            <a:pPr>
              <a:spcBef>
                <a:spcPts val="1200"/>
              </a:spcBef>
            </a:pPr>
            <a:r>
              <a:rPr lang="en-US" altLang="zh-CN" sz="2800" dirty="0" smtClean="0">
                <a:latin typeface="黑体" panose="02010609060101010101" pitchFamily="49" charset="-122"/>
                <a:ea typeface="黑体" panose="02010609060101010101" pitchFamily="49" charset="-122"/>
              </a:rPr>
              <a:t>3.</a:t>
            </a:r>
            <a:r>
              <a:rPr lang="zh-CN" altLang="en-US" sz="2800" dirty="0" smtClean="0">
                <a:latin typeface="黑体" panose="02010609060101010101" pitchFamily="49" charset="-122"/>
                <a:ea typeface="黑体" panose="02010609060101010101" pitchFamily="49" charset="-122"/>
              </a:rPr>
              <a:t>理学的形成标志着儒家思想的成熟。</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0449260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a:t>
            </a:r>
            <a:r>
              <a:rPr lang="zh-CN" altLang="en-US" sz="2600" dirty="0">
                <a:solidFill>
                  <a:srgbClr val="000000"/>
                </a:solidFill>
                <a:latin typeface="黑体" panose="02010609060101010101" pitchFamily="49" charset="-122"/>
                <a:ea typeface="黑体" panose="02010609060101010101" pitchFamily="49" charset="-122"/>
              </a:rPr>
              <a:t>二</a:t>
            </a:r>
            <a:r>
              <a:rPr lang="zh-CN" altLang="en-US" sz="2600" dirty="0" smtClean="0">
                <a:solidFill>
                  <a:srgbClr val="000000"/>
                </a:solidFill>
                <a:latin typeface="黑体" panose="02010609060101010101" pitchFamily="49" charset="-122"/>
                <a:ea typeface="黑体" panose="02010609060101010101" pitchFamily="49" charset="-122"/>
              </a:rPr>
              <a:t> 宋元时期的文化</a:t>
            </a:r>
            <a:r>
              <a:rPr lang="en-US" altLang="zh-CN" sz="2600" dirty="0" smtClean="0">
                <a:solidFill>
                  <a:srgbClr val="000000"/>
                </a:solidFill>
                <a:latin typeface="黑体" panose="02010609060101010101" pitchFamily="49" charset="-122"/>
                <a:ea typeface="黑体" panose="02010609060101010101" pitchFamily="49" charset="-122"/>
              </a:rPr>
              <a:t>——</a:t>
            </a:r>
            <a:r>
              <a:rPr lang="zh-CN" altLang="en-US" sz="2600" dirty="0" smtClean="0">
                <a:solidFill>
                  <a:srgbClr val="000000"/>
                </a:solidFill>
                <a:latin typeface="黑体" panose="02010609060101010101" pitchFamily="49" charset="-122"/>
                <a:ea typeface="黑体" panose="02010609060101010101" pitchFamily="49" charset="-122"/>
              </a:rPr>
              <a:t>文学</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9" name="文本框 36865"/>
          <p:cNvSpPr txBox="1"/>
          <p:nvPr/>
        </p:nvSpPr>
        <p:spPr>
          <a:xfrm>
            <a:off x="275963" y="453446"/>
            <a:ext cx="8640762" cy="518160"/>
          </a:xfrm>
          <a:prstGeom prst="rect">
            <a:avLst/>
          </a:prstGeom>
          <a:noFill/>
          <a:ln w="9525">
            <a:noFill/>
          </a:ln>
        </p:spPr>
        <p:txBody>
          <a:bodyPr anchor="t">
            <a:spAutoFit/>
          </a:bodyPr>
          <a:lstStyle/>
          <a:p>
            <a:pPr lvl="0"/>
            <a:r>
              <a:rPr lang="zh-CN" altLang="en-US" sz="2800" b="1" dirty="0">
                <a:latin typeface="黑体" panose="02010600030101010101" pitchFamily="2" charset="-122"/>
                <a:ea typeface="黑体" panose="02010600030101010101" pitchFamily="2" charset="-122"/>
              </a:rPr>
              <a:t>问题探究：</a:t>
            </a:r>
            <a:r>
              <a:rPr lang="zh-CN" altLang="en-US" sz="2800" b="1" dirty="0">
                <a:solidFill>
                  <a:srgbClr val="FF0000"/>
                </a:solidFill>
                <a:latin typeface="黑体" panose="02010600030101010101" pitchFamily="2" charset="-122"/>
                <a:ea typeface="黑体" panose="02010600030101010101" pitchFamily="2" charset="-122"/>
              </a:rPr>
              <a:t>不同时期的文学特色与时代的关系。</a:t>
            </a:r>
            <a:r>
              <a:rPr lang="zh-CN" altLang="en-US" sz="2800" b="1" dirty="0">
                <a:latin typeface="黑体" panose="02010600030101010101" pitchFamily="2" charset="-122"/>
                <a:ea typeface="黑体" panose="02010600030101010101" pitchFamily="2" charset="-122"/>
              </a:rPr>
              <a:t> </a:t>
            </a:r>
          </a:p>
        </p:txBody>
      </p:sp>
      <p:graphicFrame>
        <p:nvGraphicFramePr>
          <p:cNvPr id="10" name="表格 9"/>
          <p:cNvGraphicFramePr/>
          <p:nvPr>
            <p:extLst>
              <p:ext uri="{D42A27DB-BD31-4B8C-83A1-F6EECF244321}">
                <p14:modId xmlns:p14="http://schemas.microsoft.com/office/powerpoint/2010/main" val="3499477568"/>
              </p:ext>
            </p:extLst>
          </p:nvPr>
        </p:nvGraphicFramePr>
        <p:xfrm>
          <a:off x="347400" y="929696"/>
          <a:ext cx="8713470" cy="5838825"/>
        </p:xfrm>
        <a:graphic>
          <a:graphicData uri="http://schemas.openxmlformats.org/drawingml/2006/table">
            <a:tbl>
              <a:tblPr/>
              <a:tblGrid>
                <a:gridCol w="944880">
                  <a:extLst>
                    <a:ext uri="{9D8B030D-6E8A-4147-A177-3AD203B41FA5}">
                      <a16:colId xmlns:a16="http://schemas.microsoft.com/office/drawing/2014/main" val="20000"/>
                    </a:ext>
                  </a:extLst>
                </a:gridCol>
                <a:gridCol w="1144270">
                  <a:extLst>
                    <a:ext uri="{9D8B030D-6E8A-4147-A177-3AD203B41FA5}">
                      <a16:colId xmlns:a16="http://schemas.microsoft.com/office/drawing/2014/main" val="20001"/>
                    </a:ext>
                  </a:extLst>
                </a:gridCol>
                <a:gridCol w="3211195">
                  <a:extLst>
                    <a:ext uri="{9D8B030D-6E8A-4147-A177-3AD203B41FA5}">
                      <a16:colId xmlns:a16="http://schemas.microsoft.com/office/drawing/2014/main" val="20002"/>
                    </a:ext>
                  </a:extLst>
                </a:gridCol>
                <a:gridCol w="3413125">
                  <a:extLst>
                    <a:ext uri="{9D8B030D-6E8A-4147-A177-3AD203B41FA5}">
                      <a16:colId xmlns:a16="http://schemas.microsoft.com/office/drawing/2014/main" val="20003"/>
                    </a:ext>
                  </a:extLst>
                </a:gridCol>
              </a:tblGrid>
              <a:tr h="612775">
                <a:tc gridSpan="2">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t>文学形式</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hMerge="1">
                  <a:txBody>
                    <a:bodyPr/>
                    <a:lstStyle/>
                    <a:p>
                      <a:endParaRPr lang="zh-CN"/>
                    </a:p>
                  </a:txBody>
                  <a:tcPr>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a:t>时代特征</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a:t>文学特色</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16330">
                <a:tc gridSpan="2">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dirty="0"/>
                        <a:t>汉赋</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hMerge="1">
                  <a:txBody>
                    <a:bodyPr/>
                    <a:lstStyle/>
                    <a:p>
                      <a:endParaRPr lang="zh-CN"/>
                    </a:p>
                  </a:txBody>
                  <a:tcPr>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solidFill>
                            <a:srgbClr val="0000FF"/>
                          </a:solidFill>
                        </a:rPr>
                        <a:t>铺陈排比、文采华丽</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70965">
                <a:tc rowSpan="2">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solidFill>
                            <a:srgbClr val="FF0000"/>
                          </a:solidFill>
                        </a:rPr>
                        <a:t>唐诗</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solidFill>
                            <a:srgbClr val="FF0000"/>
                          </a:solidFill>
                        </a:rPr>
                        <a:t>李白</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a:solidFill>
                          <a:srgbClr val="FF0000"/>
                        </a:solidFill>
                      </a:endParaRP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spcBef>
                          <a:spcPct val="50000"/>
                        </a:spcBef>
                        <a:buNone/>
                      </a:pPr>
                      <a:r>
                        <a:rPr lang="zh-CN" altLang="en-US" b="1">
                          <a:solidFill>
                            <a:srgbClr val="0000FF"/>
                          </a:solidFill>
                        </a:rPr>
                        <a:t>开朗奔放、刚健清新，张扬个性、蓬勃向上</a:t>
                      </a:r>
                      <a:endParaRPr lang="zh-CN" altLang="en-US">
                        <a:solidFill>
                          <a:srgbClr val="0000FF"/>
                        </a:solidFill>
                      </a:endParaRP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25500">
                <a:tc vMerge="1">
                  <a:txBody>
                    <a:bodyPr/>
                    <a:lstStyle/>
                    <a:p>
                      <a:endParaRPr lang="zh-CN"/>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B w="38100" cap="flat" cmpd="sng">
                      <a:solidFill>
                        <a:srgbClr val="0000FF"/>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solidFill>
                            <a:srgbClr val="FF0000"/>
                          </a:solidFill>
                        </a:rPr>
                        <a:t>杜甫</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a:solidFill>
                          <a:srgbClr val="FF0000"/>
                        </a:solidFill>
                      </a:endParaRP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solidFill>
                            <a:srgbClr val="0000FF"/>
                          </a:solidFill>
                        </a:rPr>
                        <a:t>批判现实，忧国忧民</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44880">
                <a:tc rowSpan="2">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solidFill>
                            <a:srgbClr val="FF0000"/>
                          </a:solidFill>
                        </a:rPr>
                        <a:t>宋词</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solidFill>
                            <a:srgbClr val="FF0000"/>
                          </a:solidFill>
                        </a:rPr>
                        <a:t>豪放派</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a:solidFill>
                          <a:srgbClr val="FF0000"/>
                        </a:solidFill>
                      </a:endParaRP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solidFill>
                            <a:srgbClr val="0000FF"/>
                          </a:solidFill>
                        </a:rPr>
                        <a:t>雄壮悲凉</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68375">
                <a:tc vMerge="1">
                  <a:txBody>
                    <a:bodyPr/>
                    <a:lstStyle/>
                    <a:p>
                      <a:endParaRPr lang="zh-CN"/>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B w="38100" cap="flat" cmpd="sng">
                      <a:solidFill>
                        <a:srgbClr val="0000FF"/>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solidFill>
                            <a:srgbClr val="FF0000"/>
                          </a:solidFill>
                        </a:rPr>
                        <a:t>婉约派</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a:solidFill>
                          <a:srgbClr val="FF0000"/>
                        </a:solidFill>
                      </a:endParaRP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dirty="0">
                          <a:solidFill>
                            <a:srgbClr val="0000FF"/>
                          </a:solidFill>
                        </a:rPr>
                        <a:t>委婉含蓄、市民情趣</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1" name="文本框 36899"/>
          <p:cNvSpPr txBox="1"/>
          <p:nvPr/>
        </p:nvSpPr>
        <p:spPr>
          <a:xfrm>
            <a:off x="2652450" y="1505959"/>
            <a:ext cx="2952750" cy="944880"/>
          </a:xfrm>
          <a:prstGeom prst="rect">
            <a:avLst/>
          </a:prstGeom>
          <a:noFill/>
          <a:ln w="9525">
            <a:noFill/>
          </a:ln>
        </p:spPr>
        <p:txBody>
          <a:bodyPr anchor="t">
            <a:spAutoFit/>
          </a:bodyPr>
          <a:lstStyle/>
          <a:p>
            <a:pPr lvl="0">
              <a:spcBef>
                <a:spcPct val="50000"/>
              </a:spcBef>
            </a:pPr>
            <a:r>
              <a:rPr lang="zh-CN" altLang="en-US" sz="2800" b="1">
                <a:latin typeface="Arial" panose="020B0604020202020204" pitchFamily="34" charset="0"/>
                <a:ea typeface="宋体" panose="02010600030101010101" pitchFamily="2" charset="-122"/>
              </a:rPr>
              <a:t>汉朝政治统一，经济发展　</a:t>
            </a:r>
          </a:p>
        </p:txBody>
      </p:sp>
      <p:sp>
        <p:nvSpPr>
          <p:cNvPr id="12" name="文本框 11"/>
          <p:cNvSpPr txBox="1"/>
          <p:nvPr/>
        </p:nvSpPr>
        <p:spPr>
          <a:xfrm>
            <a:off x="2436550" y="2874384"/>
            <a:ext cx="3168650" cy="944880"/>
          </a:xfrm>
          <a:prstGeom prst="rect">
            <a:avLst/>
          </a:prstGeom>
          <a:noFill/>
          <a:ln w="9525">
            <a:noFill/>
          </a:ln>
        </p:spPr>
        <p:txBody>
          <a:bodyPr anchor="t">
            <a:spAutoFit/>
          </a:bodyPr>
          <a:lstStyle/>
          <a:p>
            <a:pPr lvl="0">
              <a:spcBef>
                <a:spcPct val="50000"/>
              </a:spcBef>
            </a:pPr>
            <a:r>
              <a:rPr lang="zh-CN" altLang="en-US" sz="2800" b="1">
                <a:latin typeface="Arial" panose="020B0604020202020204" pitchFamily="34" charset="0"/>
                <a:ea typeface="宋体" panose="02010600030101010101" pitchFamily="2" charset="-122"/>
              </a:rPr>
              <a:t>盛唐统一繁荣，　开放和文化多元</a:t>
            </a:r>
          </a:p>
        </p:txBody>
      </p:sp>
      <p:sp>
        <p:nvSpPr>
          <p:cNvPr id="13" name="文本框 12"/>
          <p:cNvSpPr txBox="1"/>
          <p:nvPr/>
        </p:nvSpPr>
        <p:spPr>
          <a:xfrm>
            <a:off x="2436550" y="4026909"/>
            <a:ext cx="3313113" cy="518160"/>
          </a:xfrm>
          <a:prstGeom prst="rect">
            <a:avLst/>
          </a:prstGeom>
          <a:noFill/>
          <a:ln w="9525">
            <a:noFill/>
          </a:ln>
        </p:spPr>
        <p:txBody>
          <a:bodyPr anchor="t">
            <a:spAutoFit/>
          </a:bodyPr>
          <a:lstStyle/>
          <a:p>
            <a:pPr lvl="0">
              <a:spcBef>
                <a:spcPct val="50000"/>
              </a:spcBef>
            </a:pPr>
            <a:r>
              <a:rPr lang="zh-CN" altLang="en-US" sz="2800" b="1">
                <a:latin typeface="Arial" panose="020B0604020202020204" pitchFamily="34" charset="0"/>
                <a:ea typeface="宋体" panose="02010600030101010101" pitchFamily="2" charset="-122"/>
              </a:rPr>
              <a:t>战乱后政治黑暗</a:t>
            </a:r>
          </a:p>
        </p:txBody>
      </p:sp>
      <p:sp>
        <p:nvSpPr>
          <p:cNvPr id="14" name="文本框 13"/>
          <p:cNvSpPr txBox="1"/>
          <p:nvPr/>
        </p:nvSpPr>
        <p:spPr>
          <a:xfrm>
            <a:off x="2292088" y="4961946"/>
            <a:ext cx="3455987" cy="579438"/>
          </a:xfrm>
          <a:prstGeom prst="rect">
            <a:avLst/>
          </a:prstGeom>
          <a:noFill/>
          <a:ln w="9525">
            <a:noFill/>
          </a:ln>
        </p:spPr>
        <p:txBody>
          <a:bodyPr anchor="t"/>
          <a:lstStyle/>
          <a:p>
            <a:pPr lvl="0">
              <a:spcBef>
                <a:spcPct val="50000"/>
              </a:spcBef>
            </a:pPr>
            <a:r>
              <a:rPr lang="zh-CN" altLang="en-US" sz="2800" b="1">
                <a:latin typeface="Arial" panose="020B0604020202020204" pitchFamily="34" charset="0"/>
                <a:ea typeface="宋体" panose="02010600030101010101" pitchFamily="2" charset="-122"/>
              </a:rPr>
              <a:t>天下分裂，战乱频仍</a:t>
            </a:r>
          </a:p>
        </p:txBody>
      </p:sp>
      <p:sp>
        <p:nvSpPr>
          <p:cNvPr id="15" name="文本框 14"/>
          <p:cNvSpPr txBox="1"/>
          <p:nvPr/>
        </p:nvSpPr>
        <p:spPr>
          <a:xfrm>
            <a:off x="2581013" y="6043034"/>
            <a:ext cx="2520950" cy="518160"/>
          </a:xfrm>
          <a:prstGeom prst="rect">
            <a:avLst/>
          </a:prstGeom>
          <a:noFill/>
          <a:ln w="9525">
            <a:noFill/>
          </a:ln>
        </p:spPr>
        <p:txBody>
          <a:bodyPr anchor="t">
            <a:spAutoFit/>
          </a:bodyPr>
          <a:lstStyle/>
          <a:p>
            <a:pPr lvl="0">
              <a:spcBef>
                <a:spcPct val="50000"/>
              </a:spcBef>
            </a:pPr>
            <a:r>
              <a:rPr lang="zh-CN" altLang="en-US" sz="2800" b="1">
                <a:latin typeface="Arial" panose="020B0604020202020204" pitchFamily="34" charset="0"/>
                <a:ea typeface="宋体" panose="02010600030101010101" pitchFamily="2" charset="-122"/>
              </a:rPr>
              <a:t>市井生活丰富</a:t>
            </a:r>
          </a:p>
        </p:txBody>
      </p:sp>
    </p:spTree>
    <p:extLst>
      <p:ext uri="{BB962C8B-B14F-4D97-AF65-F5344CB8AC3E}">
        <p14:creationId xmlns:p14="http://schemas.microsoft.com/office/powerpoint/2010/main" val="115691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 fill="hold"/>
                                        <p:tgtEl>
                                          <p:spTgt spid="13"/>
                                        </p:tgtEl>
                                      </p:cBhvr>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linds(horizontal)">
                                      <p:cBhvr>
                                        <p:cTn id="2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a:t>
            </a:r>
            <a:r>
              <a:rPr lang="zh-CN" altLang="en-US" sz="2600" dirty="0">
                <a:solidFill>
                  <a:srgbClr val="000000"/>
                </a:solidFill>
                <a:latin typeface="黑体" panose="02010609060101010101" pitchFamily="49" charset="-122"/>
                <a:ea typeface="黑体" panose="02010609060101010101" pitchFamily="49" charset="-122"/>
              </a:rPr>
              <a:t>二</a:t>
            </a:r>
            <a:r>
              <a:rPr lang="zh-CN" altLang="en-US" sz="2600" dirty="0" smtClean="0">
                <a:solidFill>
                  <a:srgbClr val="000000"/>
                </a:solidFill>
                <a:latin typeface="黑体" panose="02010609060101010101" pitchFamily="49" charset="-122"/>
                <a:ea typeface="黑体" panose="02010609060101010101" pitchFamily="49" charset="-122"/>
              </a:rPr>
              <a:t> 宋元时期的文化</a:t>
            </a:r>
            <a:r>
              <a:rPr lang="en-US" altLang="zh-CN" sz="2600" dirty="0" smtClean="0">
                <a:solidFill>
                  <a:srgbClr val="000000"/>
                </a:solidFill>
                <a:latin typeface="黑体" panose="02010609060101010101" pitchFamily="49" charset="-122"/>
                <a:ea typeface="黑体" panose="02010609060101010101" pitchFamily="49" charset="-122"/>
              </a:rPr>
              <a:t>——</a:t>
            </a:r>
            <a:r>
              <a:rPr lang="zh-CN" altLang="en-US" sz="2600" dirty="0" smtClean="0">
                <a:solidFill>
                  <a:srgbClr val="000000"/>
                </a:solidFill>
                <a:latin typeface="黑体" panose="02010609060101010101" pitchFamily="49" charset="-122"/>
                <a:ea typeface="黑体" panose="02010609060101010101" pitchFamily="49" charset="-122"/>
              </a:rPr>
              <a:t>文学</a:t>
            </a:r>
            <a:endParaRPr lang="zh-CN" altLang="en-US" sz="2600" dirty="0">
              <a:solidFill>
                <a:srgbClr val="FF0000"/>
              </a:solidFill>
              <a:latin typeface="黑体" panose="02010609060101010101" pitchFamily="49" charset="-122"/>
              <a:ea typeface="黑体" panose="02010609060101010101" pitchFamily="49" charset="-122"/>
            </a:endParaRPr>
          </a:p>
        </p:txBody>
      </p:sp>
      <p:graphicFrame>
        <p:nvGraphicFramePr>
          <p:cNvPr id="4" name="表格 3"/>
          <p:cNvGraphicFramePr/>
          <p:nvPr>
            <p:extLst>
              <p:ext uri="{D42A27DB-BD31-4B8C-83A1-F6EECF244321}">
                <p14:modId xmlns:p14="http://schemas.microsoft.com/office/powerpoint/2010/main" val="3057693186"/>
              </p:ext>
            </p:extLst>
          </p:nvPr>
        </p:nvGraphicFramePr>
        <p:xfrm>
          <a:off x="306239" y="559380"/>
          <a:ext cx="8713470" cy="4829810"/>
        </p:xfrm>
        <a:graphic>
          <a:graphicData uri="http://schemas.openxmlformats.org/drawingml/2006/table">
            <a:tbl>
              <a:tblPr/>
              <a:tblGrid>
                <a:gridCol w="720725">
                  <a:extLst>
                    <a:ext uri="{9D8B030D-6E8A-4147-A177-3AD203B41FA5}">
                      <a16:colId xmlns:a16="http://schemas.microsoft.com/office/drawing/2014/main" val="20000"/>
                    </a:ext>
                  </a:extLst>
                </a:gridCol>
                <a:gridCol w="1094105">
                  <a:extLst>
                    <a:ext uri="{9D8B030D-6E8A-4147-A177-3AD203B41FA5}">
                      <a16:colId xmlns:a16="http://schemas.microsoft.com/office/drawing/2014/main" val="20001"/>
                    </a:ext>
                  </a:extLst>
                </a:gridCol>
                <a:gridCol w="3485515">
                  <a:extLst>
                    <a:ext uri="{9D8B030D-6E8A-4147-A177-3AD203B41FA5}">
                      <a16:colId xmlns:a16="http://schemas.microsoft.com/office/drawing/2014/main" val="20002"/>
                    </a:ext>
                  </a:extLst>
                </a:gridCol>
                <a:gridCol w="3413125">
                  <a:extLst>
                    <a:ext uri="{9D8B030D-6E8A-4147-A177-3AD203B41FA5}">
                      <a16:colId xmlns:a16="http://schemas.microsoft.com/office/drawing/2014/main" val="20003"/>
                    </a:ext>
                  </a:extLst>
                </a:gridCol>
              </a:tblGrid>
              <a:tr h="518160">
                <a:tc gridSpan="2">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t>文学形式</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hMerge="1">
                  <a:txBody>
                    <a:bodyPr/>
                    <a:lstStyle/>
                    <a:p>
                      <a:endParaRPr lang="zh-CN"/>
                    </a:p>
                  </a:txBody>
                  <a:tcPr>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t>时代特征</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t>文学特色</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39825">
                <a:tc gridSpan="2">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t>元曲</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hMerge="1">
                  <a:txBody>
                    <a:bodyPr/>
                    <a:lstStyle/>
                    <a:p>
                      <a:endParaRPr lang="zh-CN"/>
                    </a:p>
                  </a:txBody>
                  <a:tcPr>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t>抒发愁闷情怀</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71600">
                <a:tc rowSpan="2">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t>明清小说</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t>世情小说</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t>反映市民人生理想和追求个性发展等价值观变迁</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00225">
                <a:tc vMerge="1">
                  <a:txBody>
                    <a:bodyPr/>
                    <a:lstStyle/>
                    <a:p>
                      <a:endParaRPr lang="zh-CN"/>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B w="38100" cap="flat" cmpd="sng">
                      <a:solidFill>
                        <a:srgbClr val="0000FF"/>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t>批判现实的力作</a:t>
                      </a:r>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endParaRPr lang="zh-CN" altLang="en-US"/>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har char="•"/>
                        <a:defRPr sz="2800" b="0" i="0" u="none" kern="1200" baseline="0">
                          <a:solidFill>
                            <a:schemeClr val="tx1"/>
                          </a:solidFill>
                          <a:latin typeface="Arial" panose="020B0604020202020204" pitchFamily="34" charset="0"/>
                          <a:ea typeface="宋体" panose="02010600030101010101" pitchFamily="2" charset="-122"/>
                        </a:defRPr>
                      </a:lvl1pPr>
                      <a:lvl2pPr marL="742950" lvl="1" indent="-285750">
                        <a:defRPr sz="2400" kern="1200"/>
                      </a:lvl2pPr>
                      <a:lvl3pPr marL="1143000" lvl="2" indent="-228600">
                        <a:defRPr sz="2000" kern="1200"/>
                      </a:lvl3pPr>
                      <a:lvl4pPr marL="1600200" lvl="3" indent="-228600">
                        <a:defRPr sz="1800" kern="1200"/>
                      </a:lvl4pPr>
                      <a:lvl5pPr marL="2057400" lvl="4" indent="-228600">
                        <a:defRPr sz="1800" kern="1200"/>
                      </a:lvl5pPr>
                    </a:lstStyle>
                    <a:p>
                      <a:pPr marL="0" lvl="0" indent="0">
                        <a:buNone/>
                      </a:pPr>
                      <a:r>
                        <a:rPr lang="zh-CN" altLang="en-US" b="1"/>
                        <a:t>批判现实</a:t>
                      </a:r>
                    </a:p>
                    <a:p>
                      <a:pPr marL="0" lvl="0" indent="0">
                        <a:buNone/>
                      </a:pPr>
                      <a:endParaRPr lang="zh-CN" altLang="en-US" b="1"/>
                    </a:p>
                  </a:txBody>
                  <a:tcPr>
                    <a:lnL w="38100" cap="flat" cmpd="sng">
                      <a:solidFill>
                        <a:srgbClr val="0000FF"/>
                      </a:solidFill>
                      <a:prstDash val="solid"/>
                      <a:headEnd type="none" w="med" len="med"/>
                      <a:tailEnd type="none" w="med" len="med"/>
                    </a:lnL>
                    <a:lnR w="38100" cap="flat" cmpd="sng">
                      <a:solidFill>
                        <a:srgbClr val="0000FF"/>
                      </a:solidFill>
                      <a:prstDash val="solid"/>
                      <a:headEnd type="none" w="med" len="med"/>
                      <a:tailEnd type="none" w="med" len="med"/>
                    </a:lnR>
                    <a:lnT w="38100" cap="flat" cmpd="sng">
                      <a:solidFill>
                        <a:srgbClr val="0000FF"/>
                      </a:solidFill>
                      <a:prstDash val="solid"/>
                      <a:headEnd type="none" w="med" len="med"/>
                      <a:tailEnd type="none" w="med" len="med"/>
                    </a:lnT>
                    <a:lnB w="38100" cap="flat" cmpd="sng">
                      <a:solidFill>
                        <a:srgbClr val="0000FF"/>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 name="文本框 4"/>
          <p:cNvSpPr txBox="1"/>
          <p:nvPr/>
        </p:nvSpPr>
        <p:spPr>
          <a:xfrm>
            <a:off x="2106464" y="1208668"/>
            <a:ext cx="3384550" cy="944880"/>
          </a:xfrm>
          <a:prstGeom prst="rect">
            <a:avLst/>
          </a:prstGeom>
          <a:noFill/>
          <a:ln w="9525">
            <a:noFill/>
          </a:ln>
        </p:spPr>
        <p:txBody>
          <a:bodyPr anchor="t">
            <a:spAutoFit/>
          </a:bodyPr>
          <a:lstStyle/>
          <a:p>
            <a:pPr lvl="0">
              <a:spcBef>
                <a:spcPct val="50000"/>
              </a:spcBef>
            </a:pPr>
            <a:r>
              <a:rPr lang="zh-CN" altLang="en-US" sz="2800" b="1">
                <a:solidFill>
                  <a:srgbClr val="FF0000"/>
                </a:solidFill>
                <a:latin typeface="Arial" panose="020B0604020202020204" pitchFamily="34" charset="0"/>
                <a:ea typeface="宋体" panose="02010600030101010101" pitchFamily="2" charset="-122"/>
              </a:rPr>
              <a:t>社会黑暗，　　　　汉族文人进取无望</a:t>
            </a:r>
          </a:p>
        </p:txBody>
      </p:sp>
      <p:sp>
        <p:nvSpPr>
          <p:cNvPr id="6" name="文本框 5"/>
          <p:cNvSpPr txBox="1"/>
          <p:nvPr/>
        </p:nvSpPr>
        <p:spPr>
          <a:xfrm>
            <a:off x="2179489" y="2359605"/>
            <a:ext cx="3311525" cy="944880"/>
          </a:xfrm>
          <a:prstGeom prst="rect">
            <a:avLst/>
          </a:prstGeom>
          <a:noFill/>
          <a:ln w="9525">
            <a:noFill/>
          </a:ln>
        </p:spPr>
        <p:txBody>
          <a:bodyPr anchor="t">
            <a:spAutoFit/>
          </a:bodyPr>
          <a:lstStyle/>
          <a:p>
            <a:pPr lvl="0">
              <a:spcBef>
                <a:spcPct val="50000"/>
              </a:spcBef>
            </a:pPr>
            <a:r>
              <a:rPr lang="zh-CN" altLang="en-US" sz="2800" b="1">
                <a:solidFill>
                  <a:srgbClr val="FF0000"/>
                </a:solidFill>
                <a:latin typeface="Arial" panose="020B0604020202020204" pitchFamily="34" charset="0"/>
                <a:ea typeface="宋体" panose="02010600030101010101" pitchFamily="2" charset="-122"/>
              </a:rPr>
              <a:t>工商业城镇和市民阶层壮大</a:t>
            </a:r>
          </a:p>
        </p:txBody>
      </p:sp>
      <p:sp>
        <p:nvSpPr>
          <p:cNvPr id="7" name="文本框 6"/>
          <p:cNvSpPr txBox="1"/>
          <p:nvPr/>
        </p:nvSpPr>
        <p:spPr>
          <a:xfrm>
            <a:off x="2250927" y="3728030"/>
            <a:ext cx="3384550" cy="1371600"/>
          </a:xfrm>
          <a:prstGeom prst="rect">
            <a:avLst/>
          </a:prstGeom>
          <a:noFill/>
          <a:ln w="9525">
            <a:noFill/>
          </a:ln>
        </p:spPr>
        <p:txBody>
          <a:bodyPr anchor="t">
            <a:spAutoFit/>
          </a:bodyPr>
          <a:lstStyle/>
          <a:p>
            <a:pPr lvl="0">
              <a:spcBef>
                <a:spcPct val="50000"/>
              </a:spcBef>
            </a:pPr>
            <a:r>
              <a:rPr lang="zh-CN" altLang="en-US" sz="2800" b="1">
                <a:solidFill>
                  <a:srgbClr val="FF0000"/>
                </a:solidFill>
                <a:latin typeface="Arial" panose="020B0604020202020204" pitchFamily="34" charset="0"/>
                <a:ea typeface="宋体" panose="02010600030101010101" pitchFamily="2" charset="-122"/>
              </a:rPr>
              <a:t>政治黑暗、官场腐败，各种社会矛盾逐渐加深</a:t>
            </a:r>
          </a:p>
        </p:txBody>
      </p:sp>
      <p:sp>
        <p:nvSpPr>
          <p:cNvPr id="8" name="文本框 7"/>
          <p:cNvSpPr txBox="1"/>
          <p:nvPr/>
        </p:nvSpPr>
        <p:spPr>
          <a:xfrm>
            <a:off x="50969" y="5505078"/>
            <a:ext cx="9224010" cy="1066800"/>
          </a:xfrm>
          <a:prstGeom prst="rect">
            <a:avLst/>
          </a:prstGeom>
          <a:noFill/>
        </p:spPr>
        <p:txBody>
          <a:bodyPr wrap="square" rtlCol="0">
            <a:spAutoFit/>
            <a:scene3d>
              <a:camera prst="orthographicFront"/>
              <a:lightRig rig="threePt" dir="t"/>
            </a:scene3d>
          </a:bodyPr>
          <a:lstStyle/>
          <a:p>
            <a:r>
              <a:rPr lang="zh-CN" altLang="en-US" sz="3200" b="1" dirty="0">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sym typeface="+mn-ea"/>
              </a:rPr>
              <a:t>结 论：一 定 时 期 的 文 化 是 一 定 时 期 政 治 、 经 济 的 反 映</a:t>
            </a:r>
            <a:r>
              <a:rPr lang="zh-CN" altLang="en-US" sz="3200" dirty="0">
                <a:solidFill>
                  <a:srgbClr val="FF0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sym typeface="+mn-ea"/>
              </a:rPr>
              <a:t>。</a:t>
            </a:r>
          </a:p>
        </p:txBody>
      </p:sp>
    </p:spTree>
    <p:extLst>
      <p:ext uri="{BB962C8B-B14F-4D97-AF65-F5344CB8AC3E}">
        <p14:creationId xmlns:p14="http://schemas.microsoft.com/office/powerpoint/2010/main" val="167312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linds(horizontal)">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a:t>
            </a:r>
            <a:r>
              <a:rPr lang="zh-CN" altLang="en-US" sz="2600" dirty="0">
                <a:solidFill>
                  <a:srgbClr val="000000"/>
                </a:solidFill>
                <a:latin typeface="黑体" panose="02010609060101010101" pitchFamily="49" charset="-122"/>
                <a:ea typeface="黑体" panose="02010609060101010101" pitchFamily="49" charset="-122"/>
              </a:rPr>
              <a:t>二</a:t>
            </a:r>
            <a:r>
              <a:rPr lang="zh-CN" altLang="en-US" sz="2600" dirty="0" smtClean="0">
                <a:solidFill>
                  <a:srgbClr val="000000"/>
                </a:solidFill>
                <a:latin typeface="黑体" panose="02010609060101010101" pitchFamily="49" charset="-122"/>
                <a:ea typeface="黑体" panose="02010609060101010101" pitchFamily="49" charset="-122"/>
              </a:rPr>
              <a:t> 宋元时期的文化</a:t>
            </a:r>
            <a:r>
              <a:rPr lang="en-US" altLang="zh-CN" sz="2600" dirty="0" smtClean="0">
                <a:solidFill>
                  <a:srgbClr val="000000"/>
                </a:solidFill>
                <a:latin typeface="黑体" panose="02010609060101010101" pitchFamily="49" charset="-122"/>
                <a:ea typeface="黑体" panose="02010609060101010101" pitchFamily="49" charset="-122"/>
              </a:rPr>
              <a:t>——</a:t>
            </a:r>
            <a:r>
              <a:rPr lang="zh-CN" altLang="en-US" sz="2600" dirty="0">
                <a:solidFill>
                  <a:srgbClr val="000000"/>
                </a:solidFill>
                <a:latin typeface="黑体" panose="02010609060101010101" pitchFamily="49" charset="-122"/>
                <a:ea typeface="黑体" panose="02010609060101010101" pitchFamily="49" charset="-122"/>
              </a:rPr>
              <a:t>书法</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4" name="Rectangle 2"/>
          <p:cNvSpPr txBox="1">
            <a:spLocks/>
          </p:cNvSpPr>
          <p:nvPr/>
        </p:nvSpPr>
        <p:spPr>
          <a:xfrm>
            <a:off x="409647" y="2514247"/>
            <a:ext cx="3152775" cy="1550988"/>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zh-CN" altLang="en-US" noProof="1" smtClean="0">
                <a:solidFill>
                  <a:srgbClr val="0000CC"/>
                </a:solidFill>
                <a:latin typeface="黑体" panose="02010609060101010101" pitchFamily="49" charset="-122"/>
                <a:ea typeface="黑体" panose="02010609060101010101" pitchFamily="49" charset="-122"/>
              </a:rPr>
              <a:t>（</a:t>
            </a:r>
            <a:r>
              <a:rPr lang="zh-CN" altLang="zh-CN" noProof="1" smtClean="0">
                <a:solidFill>
                  <a:srgbClr val="0000CC"/>
                </a:solidFill>
                <a:latin typeface="黑体" panose="02010609060101010101" pitchFamily="49" charset="-122"/>
                <a:ea typeface="黑体" panose="02010609060101010101" pitchFamily="49" charset="-122"/>
              </a:rPr>
              <a:t>1</a:t>
            </a:r>
            <a:r>
              <a:rPr lang="zh-CN" altLang="en-US" noProof="1" smtClean="0">
                <a:solidFill>
                  <a:srgbClr val="0000CC"/>
                </a:solidFill>
                <a:latin typeface="黑体" panose="02010609060101010101" pitchFamily="49" charset="-122"/>
                <a:ea typeface="黑体" panose="02010609060101010101" pitchFamily="49" charset="-122"/>
              </a:rPr>
              <a:t>）材料：</a:t>
            </a:r>
          </a:p>
          <a:p>
            <a:pPr>
              <a:buFontTx/>
              <a:buNone/>
            </a:pPr>
            <a:r>
              <a:rPr lang="zh-CN" altLang="en-US" noProof="1" smtClean="0">
                <a:solidFill>
                  <a:srgbClr val="0000CC"/>
                </a:solidFill>
                <a:latin typeface="黑体" panose="02010609060101010101" pitchFamily="49" charset="-122"/>
                <a:ea typeface="黑体" panose="02010609060101010101" pitchFamily="49" charset="-122"/>
              </a:rPr>
              <a:t>（</a:t>
            </a:r>
            <a:r>
              <a:rPr lang="zh-CN" altLang="zh-CN" noProof="1" smtClean="0">
                <a:solidFill>
                  <a:srgbClr val="0000CC"/>
                </a:solidFill>
                <a:latin typeface="黑体" panose="02010609060101010101" pitchFamily="49" charset="-122"/>
                <a:ea typeface="黑体" panose="02010609060101010101" pitchFamily="49" charset="-122"/>
              </a:rPr>
              <a:t>2</a:t>
            </a:r>
            <a:r>
              <a:rPr lang="zh-CN" altLang="en-US" noProof="1" smtClean="0">
                <a:solidFill>
                  <a:srgbClr val="0000CC"/>
                </a:solidFill>
                <a:latin typeface="黑体" panose="02010609060101010101" pitchFamily="49" charset="-122"/>
                <a:ea typeface="黑体" panose="02010609060101010101" pitchFamily="49" charset="-122"/>
              </a:rPr>
              <a:t>）推动者：</a:t>
            </a:r>
          </a:p>
          <a:p>
            <a:pPr>
              <a:buFontTx/>
              <a:buNone/>
            </a:pPr>
            <a:r>
              <a:rPr lang="zh-CN" altLang="en-US" noProof="1" smtClean="0">
                <a:solidFill>
                  <a:srgbClr val="0000CC"/>
                </a:solidFill>
                <a:latin typeface="黑体" panose="02010609060101010101" pitchFamily="49" charset="-122"/>
                <a:ea typeface="黑体" panose="02010609060101010101" pitchFamily="49" charset="-122"/>
              </a:rPr>
              <a:t>（</a:t>
            </a:r>
            <a:r>
              <a:rPr lang="zh-CN" altLang="zh-CN" noProof="1" smtClean="0">
                <a:solidFill>
                  <a:srgbClr val="0000CC"/>
                </a:solidFill>
                <a:latin typeface="黑体" panose="02010609060101010101" pitchFamily="49" charset="-122"/>
                <a:ea typeface="黑体" panose="02010609060101010101" pitchFamily="49" charset="-122"/>
              </a:rPr>
              <a:t>3</a:t>
            </a:r>
            <a:r>
              <a:rPr lang="zh-CN" altLang="en-US" noProof="1" smtClean="0">
                <a:solidFill>
                  <a:srgbClr val="0000CC"/>
                </a:solidFill>
                <a:latin typeface="黑体" panose="02010609060101010101" pitchFamily="49" charset="-122"/>
                <a:ea typeface="黑体" panose="02010609060101010101" pitchFamily="49" charset="-122"/>
              </a:rPr>
              <a:t>）工具：</a:t>
            </a:r>
          </a:p>
        </p:txBody>
      </p:sp>
      <p:sp>
        <p:nvSpPr>
          <p:cNvPr id="5" name="Text Box 3"/>
          <p:cNvSpPr txBox="1"/>
          <p:nvPr/>
        </p:nvSpPr>
        <p:spPr>
          <a:xfrm>
            <a:off x="2786207" y="2457515"/>
            <a:ext cx="5594350" cy="523875"/>
          </a:xfrm>
          <a:prstGeom prst="rect">
            <a:avLst/>
          </a:prstGeom>
          <a:noFill/>
          <a:ln w="9525">
            <a:noFill/>
          </a:ln>
        </p:spPr>
        <p:txBody>
          <a:bodyPr wrap="none">
            <a:spAutoFit/>
          </a:bodyPr>
          <a:lstStyle/>
          <a:p>
            <a:pPr eaLnBrk="1" hangingPunct="1">
              <a:spcBef>
                <a:spcPct val="20000"/>
              </a:spcBef>
              <a:buClr>
                <a:schemeClr val="hlink"/>
              </a:buClr>
              <a:buFont typeface="Wingdings" panose="05000000000000000000" pitchFamily="2" charset="2"/>
              <a:buNone/>
              <a:defRPr/>
            </a:pPr>
            <a:r>
              <a:rPr lang="zh-CN" altLang="en-US" sz="2800" noProof="1">
                <a:effectLst>
                  <a:outerShdw blurRad="38100" dist="38100" dir="2700000">
                    <a:srgbClr val="FFFFFF"/>
                  </a:outerShdw>
                </a:effectLst>
                <a:latin typeface="黑体" panose="02010609060101010101" pitchFamily="49" charset="-122"/>
                <a:ea typeface="黑体" panose="02010609060101010101" pitchFamily="49" charset="-122"/>
                <a:cs typeface="+mn-ea"/>
              </a:rPr>
              <a:t>字形丰富、数量庞大的单体汉字；</a:t>
            </a:r>
            <a:endParaRPr lang="zh-CN" altLang="en-US" sz="2800" noProof="1">
              <a:effectLst>
                <a:outerShdw blurRad="38100" dist="38100" dir="2700000">
                  <a:srgbClr val="FFFFFF"/>
                </a:outerShdw>
              </a:effectLst>
              <a:latin typeface="黑体" panose="02010609060101010101" pitchFamily="49" charset="-122"/>
              <a:ea typeface="黑体" panose="02010609060101010101" pitchFamily="49" charset="-122"/>
            </a:endParaRPr>
          </a:p>
        </p:txBody>
      </p:sp>
      <p:sp>
        <p:nvSpPr>
          <p:cNvPr id="6" name="Text Box 4"/>
          <p:cNvSpPr txBox="1"/>
          <p:nvPr/>
        </p:nvSpPr>
        <p:spPr>
          <a:xfrm>
            <a:off x="2786207" y="2986418"/>
            <a:ext cx="4343400" cy="519113"/>
          </a:xfrm>
          <a:prstGeom prst="rect">
            <a:avLst/>
          </a:prstGeom>
          <a:noFill/>
          <a:ln w="9525">
            <a:noFill/>
          </a:ln>
        </p:spPr>
        <p:txBody>
          <a:bodyPr>
            <a:spAutoFit/>
          </a:bodyPr>
          <a:lstStyle/>
          <a:p>
            <a:pPr eaLnBrk="1" hangingPunct="1">
              <a:buFont typeface="Arial" panose="020B0604020202020204" pitchFamily="34" charset="0"/>
              <a:buNone/>
              <a:defRPr/>
            </a:pPr>
            <a:r>
              <a:rPr lang="zh-CN" altLang="en-US" sz="2800" noProof="1">
                <a:effectLst>
                  <a:outerShdw blurRad="38100" dist="38100" dir="2700000">
                    <a:srgbClr val="FFFFFF"/>
                  </a:outerShdw>
                </a:effectLst>
                <a:latin typeface="黑体" panose="02010609060101010101" pitchFamily="49" charset="-122"/>
                <a:ea typeface="黑体" panose="02010609060101010101" pitchFamily="49" charset="-122"/>
                <a:cs typeface="+mn-ea"/>
              </a:rPr>
              <a:t>士人群体的形成和壮大；</a:t>
            </a:r>
            <a:endParaRPr lang="zh-CN" altLang="en-US" sz="2800" noProof="1">
              <a:effectLst>
                <a:outerShdw blurRad="38100" dist="38100" dir="2700000">
                  <a:srgbClr val="FFFFFF"/>
                </a:outerShdw>
              </a:effectLst>
              <a:latin typeface="黑体" panose="02010609060101010101" pitchFamily="49" charset="-122"/>
              <a:ea typeface="黑体" panose="02010609060101010101" pitchFamily="49" charset="-122"/>
            </a:endParaRPr>
          </a:p>
        </p:txBody>
      </p:sp>
      <p:sp>
        <p:nvSpPr>
          <p:cNvPr id="7" name="Text Box 5"/>
          <p:cNvSpPr txBox="1"/>
          <p:nvPr/>
        </p:nvSpPr>
        <p:spPr>
          <a:xfrm>
            <a:off x="2786207" y="3505531"/>
            <a:ext cx="4113213" cy="519113"/>
          </a:xfrm>
          <a:prstGeom prst="rect">
            <a:avLst/>
          </a:prstGeom>
          <a:noFill/>
          <a:ln w="9525">
            <a:noFill/>
          </a:ln>
        </p:spPr>
        <p:txBody>
          <a:bodyPr wrap="none">
            <a:spAutoFit/>
          </a:bodyPr>
          <a:lstStyle/>
          <a:p>
            <a:pPr eaLnBrk="1" hangingPunct="1">
              <a:buFont typeface="Arial" panose="020B0604020202020204" pitchFamily="34" charset="0"/>
              <a:buNone/>
              <a:defRPr/>
            </a:pPr>
            <a:r>
              <a:rPr lang="zh-CN" altLang="en-US" sz="2800" noProof="1">
                <a:effectLst>
                  <a:outerShdw blurRad="38100" dist="38100" dir="2700000">
                    <a:srgbClr val="FFFFFF"/>
                  </a:outerShdw>
                </a:effectLst>
                <a:latin typeface="黑体" panose="02010609060101010101" pitchFamily="49" charset="-122"/>
                <a:ea typeface="黑体" panose="02010609060101010101" pitchFamily="49" charset="-122"/>
                <a:cs typeface="+mn-ea"/>
              </a:rPr>
              <a:t>笔墨纸张等文具的改进；</a:t>
            </a:r>
            <a:endParaRPr lang="zh-CN" altLang="en-US" sz="2800" noProof="1">
              <a:effectLst>
                <a:outerShdw blurRad="38100" dist="38100" dir="2700000">
                  <a:srgbClr val="FFFFFF"/>
                </a:outerShdw>
              </a:effectLst>
              <a:latin typeface="黑体" panose="02010609060101010101" pitchFamily="49" charset="-122"/>
              <a:ea typeface="黑体" panose="02010609060101010101" pitchFamily="49" charset="-122"/>
            </a:endParaRPr>
          </a:p>
        </p:txBody>
      </p:sp>
      <p:sp>
        <p:nvSpPr>
          <p:cNvPr id="9" name="文本框 8"/>
          <p:cNvSpPr txBox="1"/>
          <p:nvPr/>
        </p:nvSpPr>
        <p:spPr>
          <a:xfrm>
            <a:off x="497321" y="1221979"/>
            <a:ext cx="9215438" cy="523220"/>
          </a:xfrm>
          <a:prstGeom prst="rect">
            <a:avLst/>
          </a:prstGeom>
          <a:noFill/>
        </p:spPr>
        <p:txBody>
          <a:bodyPr>
            <a:spAutoFit/>
          </a:bodyPr>
          <a:lstStyle/>
          <a:p>
            <a:pPr eaLnBrk="1" hangingPunct="1">
              <a:buFont typeface="Arial" panose="020B0604020202020204" pitchFamily="34" charset="0"/>
              <a:buNone/>
              <a:defRPr/>
            </a:pPr>
            <a:r>
              <a:rPr lang="zh-CN" altLang="en-US" sz="2800" noProof="1">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秦小篆、汉隶具有书法的美感，但还是</a:t>
            </a:r>
            <a:r>
              <a:rPr lang="zh-CN" altLang="en-US" sz="2800" u="sng" noProof="1">
                <a:solidFill>
                  <a:srgbClr val="C00000"/>
                </a:solidFill>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实用性</a:t>
            </a:r>
            <a:r>
              <a:rPr lang="zh-CN" altLang="en-US" sz="2800" noProof="1">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文字。</a:t>
            </a:r>
          </a:p>
        </p:txBody>
      </p:sp>
      <p:sp>
        <p:nvSpPr>
          <p:cNvPr id="10" name="标题 12289"/>
          <p:cNvSpPr>
            <a:spLocks noGrp="1"/>
          </p:cNvSpPr>
          <p:nvPr/>
        </p:nvSpPr>
        <p:spPr>
          <a:xfrm>
            <a:off x="194541" y="492443"/>
            <a:ext cx="9093200" cy="884238"/>
          </a:xfrm>
          <a:prstGeom prst="rect">
            <a:avLst/>
          </a:prstGeom>
          <a:noFill/>
          <a:ln w="9525">
            <a:noFill/>
          </a:ln>
        </p:spPr>
        <p:txBody>
          <a:bodyPr anchor="ctr"/>
          <a:lstStyle>
            <a:lvl1pPr marL="0" lvl="0" indent="0" algn="ctr" defTabSz="914400" eaLnBrk="0" fontAlgn="base" latinLnBrk="0" hangingPunct="0">
              <a:lnSpc>
                <a:spcPct val="100000"/>
              </a:lnSpc>
              <a:spcBef>
                <a:spcPct val="0"/>
              </a:spcBef>
              <a:spcAft>
                <a:spcPct val="0"/>
              </a:spcAft>
              <a:buClr>
                <a:srgbClr val="000000"/>
              </a:buClr>
              <a:buNone/>
              <a:defRPr sz="4400" b="0" i="0" u="none" kern="1200" baseline="0">
                <a:solidFill>
                  <a:schemeClr val="tx2"/>
                </a:solidFill>
                <a:latin typeface="+mj-lt"/>
                <a:ea typeface="+mj-ea"/>
                <a:cs typeface="+mj-cs"/>
              </a:defRPr>
            </a:lvl1pPr>
          </a:lstStyle>
          <a:p>
            <a:pPr algn="l">
              <a:buFont typeface="Arial" panose="020B0604020202020204" pitchFamily="34" charset="0"/>
              <a:buNone/>
              <a:defRPr/>
            </a:pPr>
            <a:r>
              <a:rPr lang="en-US" altLang="zh-CN" sz="2800" noProof="1">
                <a:solidFill>
                  <a:srgbClr val="0000CC"/>
                </a:solidFill>
                <a:effectLst>
                  <a:outerShdw blurRad="38100" dist="38100" dir="2700000">
                    <a:srgbClr val="C0C0C0"/>
                  </a:outerShdw>
                </a:effectLst>
                <a:latin typeface="黑体" panose="02010609060101010101" pitchFamily="49" charset="-122"/>
                <a:ea typeface="黑体" panose="02010609060101010101" pitchFamily="49" charset="-122"/>
              </a:rPr>
              <a:t>①</a:t>
            </a:r>
            <a:r>
              <a:rPr lang="zh-CN" altLang="en-US" sz="2800" noProof="1">
                <a:solidFill>
                  <a:srgbClr val="0000CC"/>
                </a:solidFill>
                <a:effectLst>
                  <a:outerShdw blurRad="38100" dist="38100" dir="2700000">
                    <a:srgbClr val="C0C0C0"/>
                  </a:outerShdw>
                </a:effectLst>
                <a:latin typeface="黑体" panose="02010609060101010101" pitchFamily="49" charset="-122"/>
                <a:ea typeface="黑体" panose="02010609060101010101" pitchFamily="49" charset="-122"/>
              </a:rPr>
              <a:t>秦汉</a:t>
            </a:r>
            <a:r>
              <a:rPr lang="en-US" altLang="zh-CN" sz="2800" noProof="1">
                <a:solidFill>
                  <a:srgbClr val="0000CC"/>
                </a:solidFill>
                <a:effectLst>
                  <a:outerShdw blurRad="38100" dist="38100" dir="2700000">
                    <a:srgbClr val="C0C0C0"/>
                  </a:outerShdw>
                </a:effectLst>
                <a:latin typeface="黑体" panose="02010609060101010101" pitchFamily="49" charset="-122"/>
                <a:ea typeface="黑体" panose="02010609060101010101" pitchFamily="49" charset="-122"/>
              </a:rPr>
              <a:t>——</a:t>
            </a:r>
            <a:r>
              <a:rPr lang="zh-CN" altLang="en-US" sz="2800" u="sng" noProof="1">
                <a:solidFill>
                  <a:srgbClr val="0000CC"/>
                </a:solidFill>
                <a:effectLst>
                  <a:outerShdw blurRad="38100" dist="38100" dir="2700000">
                    <a:srgbClr val="C0C0C0"/>
                  </a:outerShdw>
                </a:effectLst>
                <a:latin typeface="黑体" panose="02010609060101010101" pitchFamily="49" charset="-122"/>
                <a:ea typeface="黑体" panose="02010609060101010101" pitchFamily="49" charset="-122"/>
              </a:rPr>
              <a:t>自发</a:t>
            </a:r>
            <a:r>
              <a:rPr lang="zh-CN" altLang="en-US" sz="2800" noProof="1">
                <a:solidFill>
                  <a:srgbClr val="0000CC"/>
                </a:solidFill>
                <a:effectLst>
                  <a:outerShdw blurRad="38100" dist="38100" dir="2700000">
                    <a:srgbClr val="C0C0C0"/>
                  </a:outerShdw>
                </a:effectLst>
                <a:latin typeface="黑体" panose="02010609060101010101" pitchFamily="49" charset="-122"/>
                <a:ea typeface="黑体" panose="02010609060101010101" pitchFamily="49" charset="-122"/>
              </a:rPr>
              <a:t>阶段</a:t>
            </a:r>
          </a:p>
        </p:txBody>
      </p:sp>
      <p:sp>
        <p:nvSpPr>
          <p:cNvPr id="11" name="文本占位符 12290"/>
          <p:cNvSpPr txBox="1">
            <a:spLocks/>
          </p:cNvSpPr>
          <p:nvPr/>
        </p:nvSpPr>
        <p:spPr>
          <a:xfrm>
            <a:off x="194541" y="1909677"/>
            <a:ext cx="8312150" cy="483969"/>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defRPr/>
            </a:pPr>
            <a:r>
              <a:rPr lang="en-US" altLang="zh-CN" noProof="1" smtClean="0">
                <a:solidFill>
                  <a:srgbClr val="0000CC"/>
                </a:solidFill>
                <a:effectLst>
                  <a:outerShdw blurRad="38100" dist="38100" dir="2700000">
                    <a:srgbClr val="C0C0C0"/>
                  </a:outerShdw>
                </a:effectLst>
                <a:latin typeface="黑体" panose="02010609060101010101" pitchFamily="49" charset="-122"/>
                <a:ea typeface="黑体" panose="02010609060101010101" pitchFamily="49" charset="-122"/>
              </a:rPr>
              <a:t>②</a:t>
            </a:r>
            <a:r>
              <a:rPr lang="zh-CN" altLang="en-US" noProof="1" smtClean="0">
                <a:solidFill>
                  <a:srgbClr val="0000CC"/>
                </a:solidFill>
                <a:effectLst>
                  <a:outerShdw blurRad="38100" dist="38100" dir="2700000">
                    <a:srgbClr val="C0C0C0"/>
                  </a:outerShdw>
                </a:effectLst>
                <a:latin typeface="黑体" panose="02010609060101010101" pitchFamily="49" charset="-122"/>
                <a:ea typeface="黑体" panose="02010609060101010101" pitchFamily="49" charset="-122"/>
              </a:rPr>
              <a:t>魏晋</a:t>
            </a:r>
            <a:r>
              <a:rPr lang="en-US" altLang="zh-CN" noProof="1" smtClean="0">
                <a:solidFill>
                  <a:srgbClr val="0000CC"/>
                </a:solidFill>
                <a:effectLst>
                  <a:outerShdw blurRad="38100" dist="38100" dir="2700000">
                    <a:srgbClr val="C0C0C0"/>
                  </a:outerShdw>
                </a:effectLst>
                <a:latin typeface="黑体" panose="02010609060101010101" pitchFamily="49" charset="-122"/>
                <a:ea typeface="黑体" panose="02010609060101010101" pitchFamily="49" charset="-122"/>
              </a:rPr>
              <a:t>——</a:t>
            </a:r>
            <a:r>
              <a:rPr lang="zh-CN" altLang="en-US" noProof="1" smtClean="0">
                <a:solidFill>
                  <a:srgbClr val="0000CC"/>
                </a:solidFill>
                <a:effectLst>
                  <a:outerShdw blurRad="38100" dist="38100" dir="2700000">
                    <a:srgbClr val="C0C0C0"/>
                  </a:outerShdw>
                </a:effectLst>
                <a:latin typeface="黑体" panose="02010609060101010101" pitchFamily="49" charset="-122"/>
                <a:ea typeface="黑体" panose="02010609060101010101" pitchFamily="49" charset="-122"/>
              </a:rPr>
              <a:t>成为</a:t>
            </a:r>
            <a:r>
              <a:rPr lang="zh-CN" altLang="en-US" u="sng" noProof="1" smtClean="0">
                <a:solidFill>
                  <a:srgbClr val="0000CC"/>
                </a:solidFill>
                <a:effectLst>
                  <a:outerShdw blurRad="38100" dist="38100" dir="2700000">
                    <a:srgbClr val="C0C0C0"/>
                  </a:outerShdw>
                </a:effectLst>
                <a:latin typeface="黑体" panose="02010609060101010101" pitchFamily="49" charset="-122"/>
                <a:ea typeface="黑体" panose="02010609060101010101" pitchFamily="49" charset="-122"/>
              </a:rPr>
              <a:t>自觉</a:t>
            </a:r>
            <a:r>
              <a:rPr lang="zh-CN" altLang="en-US" noProof="1" smtClean="0">
                <a:solidFill>
                  <a:srgbClr val="0000CC"/>
                </a:solidFill>
                <a:effectLst>
                  <a:outerShdw blurRad="38100" dist="38100" dir="2700000">
                    <a:srgbClr val="C0C0C0"/>
                  </a:outerShdw>
                </a:effectLst>
                <a:latin typeface="黑体" panose="02010609060101010101" pitchFamily="49" charset="-122"/>
                <a:ea typeface="黑体" panose="02010609060101010101" pitchFamily="49" charset="-122"/>
              </a:rPr>
              <a:t>的书法艺术</a:t>
            </a:r>
            <a:endParaRPr lang="zh-CN" altLang="en-US" noProof="1">
              <a:solidFill>
                <a:srgbClr val="663300"/>
              </a:solidFill>
              <a:effectLst>
                <a:outerShdw blurRad="38100" dist="38100" dir="2700000">
                  <a:srgbClr val="C0C0C0"/>
                </a:outerShdw>
              </a:effectLst>
              <a:latin typeface="黑体" panose="02010609060101010101" pitchFamily="49" charset="-122"/>
              <a:ea typeface="黑体" panose="02010609060101010101" pitchFamily="49" charset="-122"/>
            </a:endParaRPr>
          </a:p>
        </p:txBody>
      </p:sp>
      <p:sp>
        <p:nvSpPr>
          <p:cNvPr id="13" name="标题 14337"/>
          <p:cNvSpPr txBox="1">
            <a:spLocks/>
          </p:cNvSpPr>
          <p:nvPr/>
        </p:nvSpPr>
        <p:spPr>
          <a:xfrm>
            <a:off x="240506" y="4185836"/>
            <a:ext cx="8662987" cy="596900"/>
          </a:xfrm>
          <a:prstGeom prst="rect">
            <a:avLst/>
          </a:prstGeom>
          <a:noFill/>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zh-CN" sz="2800" noProof="1" smtClean="0">
                <a:solidFill>
                  <a:srgbClr val="0000CC"/>
                </a:solidFill>
                <a:latin typeface="黑体" panose="02010609060101010101" pitchFamily="49" charset="-122"/>
                <a:ea typeface="黑体" panose="02010609060101010101" pitchFamily="49" charset="-122"/>
              </a:rPr>
              <a:t>③</a:t>
            </a:r>
            <a:r>
              <a:rPr lang="zh-CN" altLang="en-US" sz="2800" noProof="1" smtClean="0">
                <a:solidFill>
                  <a:srgbClr val="0000CC"/>
                </a:solidFill>
                <a:latin typeface="黑体" panose="02010609060101010101" pitchFamily="49" charset="-122"/>
                <a:ea typeface="黑体" panose="02010609060101010101" pitchFamily="49" charset="-122"/>
              </a:rPr>
              <a:t>隋唐</a:t>
            </a:r>
            <a:r>
              <a:rPr lang="zh-CN" altLang="zh-CN" sz="2800" noProof="1" smtClean="0">
                <a:solidFill>
                  <a:srgbClr val="0000CC"/>
                </a:solidFill>
                <a:latin typeface="黑体" panose="02010609060101010101" pitchFamily="49" charset="-122"/>
                <a:ea typeface="黑体" panose="02010609060101010101" pitchFamily="49" charset="-122"/>
              </a:rPr>
              <a:t>——</a:t>
            </a:r>
            <a:r>
              <a:rPr lang="zh-CN" altLang="en-US" sz="2800" noProof="1" smtClean="0">
                <a:solidFill>
                  <a:srgbClr val="0000CC"/>
                </a:solidFill>
                <a:latin typeface="黑体" panose="02010609060101010101" pitchFamily="49" charset="-122"/>
                <a:ea typeface="黑体" panose="02010609060101010101" pitchFamily="49" charset="-122"/>
              </a:rPr>
              <a:t>新的高峰、书法理论日趋成熟</a:t>
            </a:r>
          </a:p>
        </p:txBody>
      </p:sp>
      <p:sp>
        <p:nvSpPr>
          <p:cNvPr id="14" name="矩形 13"/>
          <p:cNvSpPr/>
          <p:nvPr/>
        </p:nvSpPr>
        <p:spPr>
          <a:xfrm>
            <a:off x="1039091" y="4704949"/>
            <a:ext cx="7467600" cy="1772793"/>
          </a:xfrm>
          <a:prstGeom prst="rect">
            <a:avLst/>
          </a:prstGeom>
          <a:noFill/>
        </p:spPr>
        <p:txBody>
          <a:bodyPr wrap="square">
            <a:spAutoFit/>
          </a:bodyPr>
          <a:lstStyle/>
          <a:p>
            <a:pPr>
              <a:lnSpc>
                <a:spcPct val="130000"/>
              </a:lnSpc>
              <a:defRPr/>
            </a:pPr>
            <a:r>
              <a:rPr lang="zh-CN" altLang="en-US" sz="2800" noProof="1">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草书</a:t>
            </a:r>
            <a:r>
              <a:rPr lang="en-US" altLang="zh-CN" sz="2800" noProof="1">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a:t>
            </a:r>
            <a:r>
              <a:rPr lang="zh-CN" altLang="en-US" sz="2800" noProof="1">
                <a:solidFill>
                  <a:srgbClr val="FF0000"/>
                </a:solidFill>
                <a:latin typeface="黑体" panose="02010609060101010101" pitchFamily="49" charset="-122"/>
                <a:ea typeface="黑体" panose="02010609060101010101" pitchFamily="49" charset="-122"/>
                <a:cs typeface="+mn-ea"/>
                <a:sym typeface="+mn-ea"/>
              </a:rPr>
              <a:t>张旭、怀素</a:t>
            </a:r>
            <a:r>
              <a:rPr lang="zh-CN" altLang="en-US" sz="2800" noProof="1">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狂放不羁</a:t>
            </a:r>
            <a:endParaRPr lang="zh-CN" altLang="en-US" sz="2800" noProof="1">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nSpc>
                <a:spcPct val="130000"/>
              </a:lnSpc>
              <a:defRPr/>
            </a:pPr>
            <a:r>
              <a:rPr lang="zh-CN" altLang="en-US" sz="2800" noProof="1" smtClean="0">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楷书</a:t>
            </a:r>
            <a:r>
              <a:rPr lang="en-US" altLang="zh-CN" sz="2800" noProof="1">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a:t>
            </a:r>
            <a:r>
              <a:rPr lang="zh-CN" altLang="en-US" sz="2800" noProof="1">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注重规范法度</a:t>
            </a:r>
          </a:p>
          <a:p>
            <a:pPr>
              <a:lnSpc>
                <a:spcPct val="130000"/>
              </a:lnSpc>
              <a:defRPr/>
            </a:pPr>
            <a:r>
              <a:rPr lang="zh-CN" altLang="en-US" sz="2800" noProof="1">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    </a:t>
            </a:r>
            <a:r>
              <a:rPr lang="en-US" altLang="zh-CN" sz="2800" noProof="1" smtClean="0">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a:t>
            </a:r>
            <a:r>
              <a:rPr lang="zh-CN" altLang="en-US" sz="2800" noProof="1">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欧阳询、颜真卿、柳公权（</a:t>
            </a:r>
            <a:r>
              <a:rPr lang="zh-CN" altLang="en-US" sz="2800" noProof="1">
                <a:solidFill>
                  <a:srgbClr val="FF0000"/>
                </a:solidFill>
                <a:latin typeface="黑体" panose="02010609060101010101" pitchFamily="49" charset="-122"/>
                <a:ea typeface="黑体" panose="02010609060101010101" pitchFamily="49" charset="-122"/>
                <a:cs typeface="+mn-ea"/>
                <a:sym typeface="+mn-ea"/>
              </a:rPr>
              <a:t>颜筋柳骨</a:t>
            </a:r>
            <a:r>
              <a:rPr lang="zh-CN" altLang="en-US" sz="2800" noProof="1" smtClean="0">
                <a:effectLst>
                  <a:outerShdw blurRad="38100" dist="38100" dir="2700000">
                    <a:srgbClr val="C0C0C0"/>
                  </a:outerShdw>
                </a:effectLst>
                <a:latin typeface="黑体" panose="02010609060101010101" pitchFamily="49" charset="-122"/>
                <a:ea typeface="黑体" panose="02010609060101010101" pitchFamily="49" charset="-122"/>
                <a:cs typeface="+mn-ea"/>
                <a:sym typeface="+mn-ea"/>
              </a:rPr>
              <a:t>）</a:t>
            </a:r>
            <a:endParaRPr lang="zh-CN" altLang="en-US" sz="2800" noProof="1">
              <a:effectLst>
                <a:outerShdw blurRad="38100" dist="38100" dir="2700000">
                  <a:srgbClr val="C0C0C0"/>
                </a:outerShdw>
              </a:effectLst>
              <a:latin typeface="黑体" panose="02010609060101010101" pitchFamily="49" charset="-122"/>
              <a:ea typeface="黑体" panose="02010609060101010101" pitchFamily="49" charset="-122"/>
              <a:sym typeface="+mn-ea"/>
            </a:endParaRPr>
          </a:p>
        </p:txBody>
      </p:sp>
    </p:spTree>
    <p:extLst>
      <p:ext uri="{BB962C8B-B14F-4D97-AF65-F5344CB8AC3E}">
        <p14:creationId xmlns:p14="http://schemas.microsoft.com/office/powerpoint/2010/main" val="318342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ppt_x</p:attrName>
                                        </p:attrNameLst>
                                      </p:cBhvr>
                                      <p:tavLst>
                                        <p:tav tm="0">
                                          <p:val>
                                            <p:strVal val="1+#ppt_w/2"/>
                                          </p:val>
                                        </p:tav>
                                        <p:tav tm="100000">
                                          <p:val>
                                            <p:strVal val="#ppt_x"/>
                                          </p:val>
                                        </p:tav>
                                      </p:tavLst>
                                    </p:anim>
                                    <p:anim calcmode="lin" valueType="num">
                                      <p:cBhvr>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ppt_x</p:attrName>
                                        </p:attrNameLst>
                                      </p:cBhvr>
                                      <p:tavLst>
                                        <p:tav tm="0">
                                          <p:val>
                                            <p:strVal val="1+#ppt_w/2"/>
                                          </p:val>
                                        </p:tav>
                                        <p:tav tm="100000">
                                          <p:val>
                                            <p:strVal val="#ppt_x"/>
                                          </p:val>
                                        </p:tav>
                                      </p:tavLst>
                                    </p:anim>
                                    <p:anim calcmode="lin" valueType="num">
                                      <p:cBhvr>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ppt_x</p:attrName>
                                        </p:attrNameLst>
                                      </p:cBhvr>
                                      <p:tavLst>
                                        <p:tav tm="0">
                                          <p:val>
                                            <p:strVal val="1+#ppt_w/2"/>
                                          </p:val>
                                        </p:tav>
                                        <p:tav tm="100000">
                                          <p:val>
                                            <p:strVal val="#ppt_x"/>
                                          </p:val>
                                        </p:tav>
                                      </p:tavLst>
                                    </p:anim>
                                    <p:anim calcmode="lin" valueType="num">
                                      <p:cBhvr>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4337"/>
          <p:cNvSpPr>
            <a:spLocks noGrp="1"/>
          </p:cNvSpPr>
          <p:nvPr/>
        </p:nvSpPr>
        <p:spPr bwMode="auto">
          <a:xfrm>
            <a:off x="249382" y="492443"/>
            <a:ext cx="9144000"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spcBef>
                <a:spcPts val="0"/>
              </a:spcBef>
              <a:buClr>
                <a:srgbClr val="000000"/>
              </a:buClr>
              <a:buFontTx/>
              <a:buNone/>
            </a:pPr>
            <a:r>
              <a:rPr lang="zh-CN" altLang="en-US" sz="2800" b="1" noProof="1">
                <a:solidFill>
                  <a:srgbClr val="0000CC"/>
                </a:solidFill>
                <a:latin typeface="黑体" panose="02010609060101010101" pitchFamily="49" charset="-122"/>
                <a:ea typeface="黑体" panose="02010609060101010101" pitchFamily="49" charset="-122"/>
              </a:rPr>
              <a:t>④宋代</a:t>
            </a:r>
            <a:r>
              <a:rPr lang="zh-CN" altLang="zh-CN" sz="2800" b="1" noProof="1">
                <a:solidFill>
                  <a:srgbClr val="0000CC"/>
                </a:solidFill>
                <a:latin typeface="黑体" panose="02010609060101010101" pitchFamily="49" charset="-122"/>
                <a:ea typeface="黑体" panose="02010609060101010101" pitchFamily="49" charset="-122"/>
              </a:rPr>
              <a:t>——</a:t>
            </a:r>
            <a:r>
              <a:rPr lang="zh-CN" altLang="en-US" sz="2800" b="1" noProof="1">
                <a:solidFill>
                  <a:srgbClr val="0000CC"/>
                </a:solidFill>
                <a:latin typeface="黑体" panose="02010609060101010101" pitchFamily="49" charset="-122"/>
                <a:ea typeface="黑体" panose="02010609060101010101" pitchFamily="49" charset="-122"/>
              </a:rPr>
              <a:t>追求个性而忽略法度、</a:t>
            </a:r>
            <a:r>
              <a:rPr lang="zh-CN" altLang="en-US" sz="2800" b="1" noProof="1">
                <a:solidFill>
                  <a:srgbClr val="0000CC"/>
                </a:solidFill>
                <a:latin typeface="黑体" panose="02010609060101010101" pitchFamily="49" charset="-122"/>
                <a:ea typeface="黑体" panose="02010609060101010101" pitchFamily="49" charset="-122"/>
                <a:sym typeface="+mn-ea"/>
              </a:rPr>
              <a:t>有意无法</a:t>
            </a:r>
            <a:endParaRPr lang="zh-CN" altLang="en-US" sz="2800" b="1" noProof="1">
              <a:solidFill>
                <a:srgbClr val="0000CC"/>
              </a:solidFill>
              <a:latin typeface="黑体" panose="02010609060101010101" pitchFamily="49" charset="-122"/>
              <a:ea typeface="黑体" panose="02010609060101010101" pitchFamily="49" charset="-122"/>
            </a:endParaRPr>
          </a:p>
        </p:txBody>
      </p:sp>
      <p:sp>
        <p:nvSpPr>
          <p:cNvPr id="3" name="文本框 2"/>
          <p:cNvSpPr txBox="1">
            <a:spLocks noChangeArrowheads="1"/>
          </p:cNvSpPr>
          <p:nvPr/>
        </p:nvSpPr>
        <p:spPr bwMode="auto">
          <a:xfrm>
            <a:off x="2475923" y="1207729"/>
            <a:ext cx="4413827" cy="1384995"/>
          </a:xfrm>
          <a:prstGeom prst="rect">
            <a:avLst/>
          </a:prstGeom>
          <a:noFill/>
          <a:ln w="9525">
            <a:no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ts val="0"/>
              </a:spcBef>
              <a:buFontTx/>
              <a:buNone/>
            </a:pPr>
            <a:r>
              <a:rPr lang="zh-CN" altLang="en-US" sz="2800" b="1" dirty="0">
                <a:latin typeface="黑体" panose="02010609060101010101" pitchFamily="49" charset="-122"/>
                <a:ea typeface="黑体" panose="02010609060101010101" pitchFamily="49" charset="-122"/>
              </a:rPr>
              <a:t>经济：商品经济的发展</a:t>
            </a:r>
            <a:endParaRPr lang="en-US" altLang="zh-CN" sz="2800" b="1" dirty="0">
              <a:latin typeface="黑体" panose="02010609060101010101" pitchFamily="49" charset="-122"/>
              <a:ea typeface="黑体" panose="02010609060101010101" pitchFamily="49" charset="-122"/>
            </a:endParaRPr>
          </a:p>
          <a:p>
            <a:pPr eaLnBrk="1" hangingPunct="1">
              <a:spcBef>
                <a:spcPts val="0"/>
              </a:spcBef>
              <a:buFontTx/>
              <a:buNone/>
            </a:pPr>
            <a:r>
              <a:rPr lang="zh-CN" altLang="en-US" sz="2800" b="1" dirty="0">
                <a:latin typeface="黑体" panose="02010609060101010101" pitchFamily="49" charset="-122"/>
                <a:ea typeface="黑体" panose="02010609060101010101" pitchFamily="49" charset="-122"/>
              </a:rPr>
              <a:t>政治：文官治国</a:t>
            </a:r>
          </a:p>
          <a:p>
            <a:pPr eaLnBrk="1" hangingPunct="1">
              <a:spcBef>
                <a:spcPts val="0"/>
              </a:spcBef>
              <a:buFontTx/>
              <a:buNone/>
            </a:pPr>
            <a:r>
              <a:rPr lang="zh-CN" altLang="en-US" sz="2800" b="1" dirty="0">
                <a:latin typeface="黑体" panose="02010609060101010101" pitchFamily="49" charset="-122"/>
                <a:ea typeface="黑体" panose="02010609060101010101" pitchFamily="49" charset="-122"/>
              </a:rPr>
              <a:t>社会：市民阶层的兴起</a:t>
            </a:r>
          </a:p>
        </p:txBody>
      </p:sp>
      <p:sp>
        <p:nvSpPr>
          <p:cNvPr id="4" name="矩形 3"/>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a:t>
            </a:r>
            <a:r>
              <a:rPr lang="zh-CN" altLang="en-US" sz="2600" dirty="0">
                <a:solidFill>
                  <a:srgbClr val="000000"/>
                </a:solidFill>
                <a:latin typeface="黑体" panose="02010609060101010101" pitchFamily="49" charset="-122"/>
                <a:ea typeface="黑体" panose="02010609060101010101" pitchFamily="49" charset="-122"/>
              </a:rPr>
              <a:t>二</a:t>
            </a:r>
            <a:r>
              <a:rPr lang="zh-CN" altLang="en-US" sz="2600" dirty="0" smtClean="0">
                <a:solidFill>
                  <a:srgbClr val="000000"/>
                </a:solidFill>
                <a:latin typeface="黑体" panose="02010609060101010101" pitchFamily="49" charset="-122"/>
                <a:ea typeface="黑体" panose="02010609060101010101" pitchFamily="49" charset="-122"/>
              </a:rPr>
              <a:t> 宋元时期的文化</a:t>
            </a:r>
            <a:r>
              <a:rPr lang="en-US" altLang="zh-CN" sz="2600" dirty="0" smtClean="0">
                <a:solidFill>
                  <a:srgbClr val="000000"/>
                </a:solidFill>
                <a:latin typeface="黑体" panose="02010609060101010101" pitchFamily="49" charset="-122"/>
                <a:ea typeface="黑体" panose="02010609060101010101" pitchFamily="49" charset="-122"/>
              </a:rPr>
              <a:t>——</a:t>
            </a:r>
            <a:r>
              <a:rPr lang="zh-CN" altLang="en-US" sz="2600" dirty="0" smtClean="0">
                <a:solidFill>
                  <a:srgbClr val="000000"/>
                </a:solidFill>
                <a:latin typeface="黑体" panose="02010609060101010101" pitchFamily="49" charset="-122"/>
                <a:ea typeface="黑体" panose="02010609060101010101" pitchFamily="49" charset="-122"/>
              </a:rPr>
              <a:t>书法</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5" name="文本框 4"/>
          <p:cNvSpPr txBox="1"/>
          <p:nvPr/>
        </p:nvSpPr>
        <p:spPr>
          <a:xfrm>
            <a:off x="795482" y="2936842"/>
            <a:ext cx="6468437"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宋书法四大家：苏轼 黄庭坚 米芾 蔡襄</a:t>
            </a:r>
            <a:endParaRPr lang="zh-CN" altLang="en-US" sz="2800" dirty="0">
              <a:latin typeface="黑体" panose="02010609060101010101" pitchFamily="49" charset="-122"/>
              <a:ea typeface="黑体" panose="02010609060101010101" pitchFamily="49" charset="-122"/>
            </a:endParaRPr>
          </a:p>
        </p:txBody>
      </p:sp>
      <p:sp>
        <p:nvSpPr>
          <p:cNvPr id="6" name="标题 16385"/>
          <p:cNvSpPr txBox="1">
            <a:spLocks/>
          </p:cNvSpPr>
          <p:nvPr/>
        </p:nvSpPr>
        <p:spPr>
          <a:xfrm>
            <a:off x="362456" y="3460062"/>
            <a:ext cx="8640762"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a:spcBef>
                <a:spcPts val="0"/>
              </a:spcBef>
              <a:buClr>
                <a:srgbClr val="000000"/>
              </a:buClr>
              <a:buFontTx/>
              <a:buNone/>
              <a:defRPr sz="2800" b="1">
                <a:solidFill>
                  <a:srgbClr val="0000CC"/>
                </a:solidFill>
                <a:latin typeface="黑体" panose="02010609060101010101" pitchFamily="49" charset="-122"/>
                <a:ea typeface="黑体" panose="02010609060101010101" pitchFamily="49" charset="-122"/>
              </a:defRPr>
            </a:lvl1pPr>
            <a:lvl2pPr marL="742950" indent="-285750">
              <a:spcBef>
                <a:spcPct val="20000"/>
              </a:spcBef>
              <a:buChar char="–"/>
              <a:defRPr sz="2800">
                <a:latin typeface="Arial" panose="020B0604020202020204" pitchFamily="34" charset="0"/>
                <a:ea typeface="宋体" panose="02010600030101010101" pitchFamily="2" charset="-122"/>
              </a:defRPr>
            </a:lvl2pPr>
            <a:lvl3pPr marL="1143000" indent="-228600">
              <a:spcBef>
                <a:spcPct val="20000"/>
              </a:spcBef>
              <a:buChar char="•"/>
              <a:defRPr sz="2400">
                <a:latin typeface="Arial" panose="020B0604020202020204" pitchFamily="34" charset="0"/>
                <a:ea typeface="宋体" panose="02010600030101010101" pitchFamily="2" charset="-122"/>
              </a:defRPr>
            </a:lvl3pPr>
            <a:lvl4pPr marL="1600200" indent="-228600">
              <a:spcBef>
                <a:spcPct val="20000"/>
              </a:spcBef>
              <a:buChar char="–"/>
              <a:defRPr sz="2000">
                <a:latin typeface="Arial" panose="020B0604020202020204" pitchFamily="34" charset="0"/>
                <a:ea typeface="宋体" panose="02010600030101010101" pitchFamily="2" charset="-122"/>
              </a:defRPr>
            </a:lvl4pPr>
            <a:lvl5pPr marL="2057400" indent="-228600">
              <a:spcBef>
                <a:spcPct val="20000"/>
              </a:spcBef>
              <a:buChar char="»"/>
              <a:defRPr sz="2000">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latin typeface="Arial" panose="020B0604020202020204" pitchFamily="34" charset="0"/>
                <a:ea typeface="宋体" panose="02010600030101010101" pitchFamily="2" charset="-122"/>
              </a:defRPr>
            </a:lvl9pPr>
          </a:lstStyle>
          <a:p>
            <a:r>
              <a:rPr lang="zh-CN" altLang="en-US" noProof="1"/>
              <a:t>⑤明代</a:t>
            </a:r>
            <a:r>
              <a:rPr lang="zh-CN" altLang="zh-CN" noProof="1"/>
              <a:t>——</a:t>
            </a:r>
            <a:r>
              <a:rPr lang="zh-CN" altLang="en-US" noProof="1"/>
              <a:t>平民化、 世俗化、个性化</a:t>
            </a:r>
          </a:p>
        </p:txBody>
      </p:sp>
    </p:spTree>
    <p:extLst>
      <p:ext uri="{BB962C8B-B14F-4D97-AF65-F5344CB8AC3E}">
        <p14:creationId xmlns:p14="http://schemas.microsoft.com/office/powerpoint/2010/main" val="351556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100000">
                                          <p:val>
                                            <p:strVal val="#ppt_x"/>
                                          </p:val>
                                        </p:tav>
                                      </p:tavLst>
                                    </p:anim>
                                    <p:anim calcmode="lin" valueType="num">
                                      <p:cBhvr>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a:t>
            </a:r>
            <a:r>
              <a:rPr lang="zh-CN" altLang="en-US" sz="2600" dirty="0">
                <a:solidFill>
                  <a:srgbClr val="000000"/>
                </a:solidFill>
                <a:latin typeface="黑体" panose="02010609060101010101" pitchFamily="49" charset="-122"/>
                <a:ea typeface="黑体" panose="02010609060101010101" pitchFamily="49" charset="-122"/>
              </a:rPr>
              <a:t>二</a:t>
            </a:r>
            <a:r>
              <a:rPr lang="zh-CN" altLang="en-US" sz="2600" dirty="0" smtClean="0">
                <a:solidFill>
                  <a:srgbClr val="000000"/>
                </a:solidFill>
                <a:latin typeface="黑体" panose="02010609060101010101" pitchFamily="49" charset="-122"/>
                <a:ea typeface="黑体" panose="02010609060101010101" pitchFamily="49" charset="-122"/>
              </a:rPr>
              <a:t> 宋元时期的文化</a:t>
            </a:r>
            <a:r>
              <a:rPr lang="en-US" altLang="zh-CN" sz="2600" dirty="0" smtClean="0">
                <a:solidFill>
                  <a:srgbClr val="000000"/>
                </a:solidFill>
                <a:latin typeface="黑体" panose="02010609060101010101" pitchFamily="49" charset="-122"/>
                <a:ea typeface="黑体" panose="02010609060101010101" pitchFamily="49" charset="-122"/>
              </a:rPr>
              <a:t>——</a:t>
            </a:r>
            <a:r>
              <a:rPr lang="zh-CN" altLang="en-US" sz="2600" dirty="0" smtClean="0">
                <a:solidFill>
                  <a:srgbClr val="000000"/>
                </a:solidFill>
                <a:latin typeface="黑体" panose="02010609060101010101" pitchFamily="49" charset="-122"/>
                <a:ea typeface="黑体" panose="02010609060101010101" pitchFamily="49" charset="-122"/>
              </a:rPr>
              <a:t>绘画</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2"/>
          <p:cNvSpPr txBox="1"/>
          <p:nvPr/>
        </p:nvSpPr>
        <p:spPr>
          <a:xfrm>
            <a:off x="152405" y="667882"/>
            <a:ext cx="6048375" cy="523220"/>
          </a:xfrm>
          <a:prstGeom prst="rect">
            <a:avLst/>
          </a:prstGeom>
          <a:noFill/>
          <a:ln w="9525">
            <a:noFill/>
          </a:ln>
        </p:spPr>
        <p:txBody>
          <a:bodyPr>
            <a:spAutoFit/>
          </a:bodyPr>
          <a:lstStyle/>
          <a:p>
            <a:pPr lvl="0" eaLnBrk="1" hangingPunct="1">
              <a:spcBef>
                <a:spcPct val="50000"/>
              </a:spcBef>
            </a:pPr>
            <a:r>
              <a:rPr lang="zh-CN" altLang="en-US" sz="2800" b="1" dirty="0">
                <a:solidFill>
                  <a:srgbClr val="FF0000"/>
                </a:solidFill>
                <a:latin typeface="黑体" panose="02010609060101010101" pitchFamily="49" charset="-122"/>
                <a:ea typeface="黑体" panose="02010609060101010101" pitchFamily="49" charset="-122"/>
              </a:rPr>
              <a:t>起源</a:t>
            </a:r>
            <a:r>
              <a:rPr lang="zh-CN" altLang="en-US" sz="2800" b="1" dirty="0" smtClean="0">
                <a:solidFill>
                  <a:srgbClr val="FF0000"/>
                </a:solidFill>
                <a:latin typeface="黑体" panose="02010609060101010101" pitchFamily="49" charset="-122"/>
                <a:ea typeface="黑体" panose="02010609060101010101" pitchFamily="49" charset="-122"/>
              </a:rPr>
              <a:t>：新</a:t>
            </a:r>
            <a:r>
              <a:rPr lang="zh-CN" altLang="en-US" sz="2800" b="1" dirty="0">
                <a:solidFill>
                  <a:srgbClr val="FF0000"/>
                </a:solidFill>
                <a:latin typeface="黑体" panose="02010609060101010101" pitchFamily="49" charset="-122"/>
                <a:ea typeface="黑体" panose="02010609060101010101" pitchFamily="49" charset="-122"/>
              </a:rPr>
              <a:t>石器</a:t>
            </a:r>
            <a:r>
              <a:rPr lang="zh-CN" altLang="en-US" sz="2800" b="1" dirty="0" smtClean="0">
                <a:solidFill>
                  <a:srgbClr val="FF0000"/>
                </a:solidFill>
                <a:latin typeface="黑体" panose="02010609060101010101" pitchFamily="49" charset="-122"/>
                <a:ea typeface="黑体" panose="02010609060101010101" pitchFamily="49" charset="-122"/>
              </a:rPr>
              <a:t>时代</a:t>
            </a:r>
            <a:endParaRPr lang="zh-CN" altLang="en-US" sz="2800" b="1" dirty="0">
              <a:solidFill>
                <a:srgbClr val="FF0000"/>
              </a:solidFill>
              <a:latin typeface="黑体" panose="02010609060101010101" pitchFamily="49" charset="-122"/>
              <a:ea typeface="黑体" panose="02010609060101010101" pitchFamily="49" charset="-122"/>
            </a:endParaRPr>
          </a:p>
        </p:txBody>
      </p:sp>
      <p:sp>
        <p:nvSpPr>
          <p:cNvPr id="4" name="文本框 3"/>
          <p:cNvSpPr txBox="1"/>
          <p:nvPr/>
        </p:nvSpPr>
        <p:spPr>
          <a:xfrm>
            <a:off x="3598048" y="667882"/>
            <a:ext cx="3563938" cy="523220"/>
          </a:xfrm>
          <a:prstGeom prst="rect">
            <a:avLst/>
          </a:prstGeom>
          <a:noFill/>
          <a:ln w="9525">
            <a:noFill/>
          </a:ln>
        </p:spPr>
        <p:txBody>
          <a:bodyPr>
            <a:spAutoFit/>
          </a:bodyPr>
          <a:lstStyle/>
          <a:p>
            <a:pPr lvl="0" eaLnBrk="0" hangingPunct="0"/>
            <a:r>
              <a:rPr lang="zh-CN" altLang="en-US" sz="2800" b="1" dirty="0">
                <a:solidFill>
                  <a:srgbClr val="FF0000"/>
                </a:solidFill>
                <a:latin typeface="黑体" panose="02010609060101010101" pitchFamily="49" charset="-122"/>
                <a:ea typeface="黑体" panose="02010609060101010101" pitchFamily="49" charset="-122"/>
              </a:rPr>
              <a:t> </a:t>
            </a:r>
            <a:r>
              <a:rPr lang="zh-CN" altLang="en-US" sz="2800" b="1" dirty="0">
                <a:solidFill>
                  <a:srgbClr val="0000CC"/>
                </a:solidFill>
                <a:latin typeface="黑体" panose="02010609060101010101" pitchFamily="49" charset="-122"/>
                <a:ea typeface="黑体" panose="02010609060101010101" pitchFamily="49" charset="-122"/>
              </a:rPr>
              <a:t>陶</a:t>
            </a:r>
            <a:r>
              <a:rPr lang="zh-CN" altLang="en-US" sz="2800" b="1" dirty="0" smtClean="0">
                <a:solidFill>
                  <a:srgbClr val="0000CC"/>
                </a:solidFill>
                <a:latin typeface="黑体" panose="02010609060101010101" pitchFamily="49" charset="-122"/>
                <a:ea typeface="黑体" panose="02010609060101010101" pitchFamily="49" charset="-122"/>
              </a:rPr>
              <a:t>画</a:t>
            </a:r>
            <a:r>
              <a:rPr lang="zh-CN" altLang="en-US" sz="2800" b="1" dirty="0" smtClean="0">
                <a:solidFill>
                  <a:srgbClr val="FF0000"/>
                </a:solidFill>
                <a:latin typeface="黑体" panose="02010609060101010101" pitchFamily="49" charset="-122"/>
                <a:ea typeface="黑体" panose="02010609060101010101" pitchFamily="49" charset="-122"/>
              </a:rPr>
              <a:t> </a:t>
            </a:r>
            <a:endParaRPr lang="zh-CN" altLang="en-US" sz="2800" b="1" dirty="0">
              <a:solidFill>
                <a:srgbClr val="FF0000"/>
              </a:solidFill>
              <a:latin typeface="黑体" panose="02010609060101010101" pitchFamily="49" charset="-122"/>
              <a:ea typeface="黑体" panose="02010609060101010101" pitchFamily="49" charset="-122"/>
            </a:endParaRPr>
          </a:p>
        </p:txBody>
      </p:sp>
      <p:sp>
        <p:nvSpPr>
          <p:cNvPr id="5" name="文本框 4"/>
          <p:cNvSpPr txBox="1"/>
          <p:nvPr/>
        </p:nvSpPr>
        <p:spPr>
          <a:xfrm>
            <a:off x="4932484" y="691252"/>
            <a:ext cx="1268296" cy="523220"/>
          </a:xfrm>
          <a:prstGeom prst="rect">
            <a:avLst/>
          </a:prstGeom>
          <a:noFill/>
          <a:ln w="9525">
            <a:noFill/>
          </a:ln>
        </p:spPr>
        <p:txBody>
          <a:bodyPr wrap="none" anchor="t">
            <a:spAutoFit/>
          </a:bodyPr>
          <a:lstStyle/>
          <a:p>
            <a:pPr lvl="0" eaLnBrk="0" hangingPunct="0"/>
            <a:r>
              <a:rPr lang="zh-CN" altLang="en-US" sz="2800" b="1" dirty="0">
                <a:solidFill>
                  <a:srgbClr val="0000CC"/>
                </a:solidFill>
                <a:latin typeface="黑体" panose="02010609060101010101" pitchFamily="49" charset="-122"/>
                <a:ea typeface="黑体" panose="02010609060101010101" pitchFamily="49" charset="-122"/>
              </a:rPr>
              <a:t>地画</a:t>
            </a:r>
            <a:r>
              <a:rPr lang="zh-CN" altLang="en-US" sz="2800" b="1" dirty="0">
                <a:solidFill>
                  <a:srgbClr val="FF0000"/>
                </a:solidFill>
                <a:latin typeface="黑体" panose="02010609060101010101" pitchFamily="49" charset="-122"/>
                <a:ea typeface="黑体" panose="02010609060101010101" pitchFamily="49" charset="-122"/>
              </a:rPr>
              <a:t> </a:t>
            </a:r>
            <a:r>
              <a:rPr lang="zh-CN" altLang="en-US" sz="2800" b="1" dirty="0" smtClean="0">
                <a:solidFill>
                  <a:srgbClr val="FF0000"/>
                </a:solidFill>
                <a:latin typeface="黑体" panose="02010609060101010101" pitchFamily="49" charset="-122"/>
                <a:ea typeface="黑体" panose="02010609060101010101" pitchFamily="49" charset="-122"/>
              </a:rPr>
              <a:t> </a:t>
            </a:r>
            <a:endParaRPr lang="zh-CN" altLang="en-US" sz="2800" b="1" dirty="0">
              <a:solidFill>
                <a:srgbClr val="FF0000"/>
              </a:solidFill>
              <a:latin typeface="黑体" panose="02010609060101010101" pitchFamily="49" charset="-122"/>
              <a:ea typeface="黑体" panose="02010609060101010101" pitchFamily="49" charset="-122"/>
            </a:endParaRPr>
          </a:p>
        </p:txBody>
      </p:sp>
      <p:sp>
        <p:nvSpPr>
          <p:cNvPr id="6" name="文本框 5"/>
          <p:cNvSpPr txBox="1"/>
          <p:nvPr/>
        </p:nvSpPr>
        <p:spPr>
          <a:xfrm>
            <a:off x="6047235" y="686524"/>
            <a:ext cx="1268296" cy="523220"/>
          </a:xfrm>
          <a:prstGeom prst="rect">
            <a:avLst/>
          </a:prstGeom>
          <a:noFill/>
          <a:ln w="9525">
            <a:noFill/>
          </a:ln>
        </p:spPr>
        <p:txBody>
          <a:bodyPr wrap="none" anchor="t">
            <a:spAutoFit/>
          </a:bodyPr>
          <a:lstStyle/>
          <a:p>
            <a:pPr lvl="0" eaLnBrk="0" hangingPunct="0"/>
            <a:r>
              <a:rPr lang="zh-CN" altLang="en-US" sz="2800" b="1" dirty="0">
                <a:solidFill>
                  <a:srgbClr val="0000CC"/>
                </a:solidFill>
                <a:latin typeface="黑体" panose="02010609060101010101" pitchFamily="49" charset="-122"/>
                <a:ea typeface="黑体" panose="02010609060101010101" pitchFamily="49" charset="-122"/>
              </a:rPr>
              <a:t>壁画</a:t>
            </a:r>
            <a:r>
              <a:rPr lang="zh-CN" altLang="en-US" sz="2800" b="1" dirty="0">
                <a:solidFill>
                  <a:srgbClr val="FF0000"/>
                </a:solidFill>
                <a:latin typeface="黑体" panose="02010609060101010101" pitchFamily="49" charset="-122"/>
                <a:ea typeface="黑体" panose="02010609060101010101" pitchFamily="49" charset="-122"/>
              </a:rPr>
              <a:t> </a:t>
            </a:r>
            <a:r>
              <a:rPr lang="zh-CN" altLang="en-US" sz="2800" b="1" dirty="0" smtClean="0">
                <a:solidFill>
                  <a:srgbClr val="FF0000"/>
                </a:solidFill>
                <a:latin typeface="黑体" panose="02010609060101010101" pitchFamily="49" charset="-122"/>
                <a:ea typeface="黑体" panose="02010609060101010101" pitchFamily="49" charset="-122"/>
              </a:rPr>
              <a:t> </a:t>
            </a:r>
            <a:endParaRPr lang="zh-CN" altLang="en-US" sz="2800" b="1" dirty="0">
              <a:solidFill>
                <a:srgbClr val="FF0000"/>
              </a:solidFill>
              <a:latin typeface="黑体" panose="02010609060101010101" pitchFamily="49" charset="-122"/>
              <a:ea typeface="黑体" panose="02010609060101010101" pitchFamily="49" charset="-122"/>
            </a:endParaRPr>
          </a:p>
        </p:txBody>
      </p:sp>
      <p:sp>
        <p:nvSpPr>
          <p:cNvPr id="7" name="文本框 6"/>
          <p:cNvSpPr txBox="1"/>
          <p:nvPr/>
        </p:nvSpPr>
        <p:spPr>
          <a:xfrm>
            <a:off x="1571865" y="1429543"/>
            <a:ext cx="5535930" cy="521335"/>
          </a:xfrm>
          <a:prstGeom prst="rect">
            <a:avLst/>
          </a:prstGeom>
          <a:noFill/>
          <a:ln w="66675" cmpd="thickThin">
            <a:solidFill>
              <a:srgbClr val="C00000"/>
            </a:solidFill>
            <a:prstDash val="solid"/>
          </a:ln>
        </p:spPr>
        <p:txBody>
          <a:bodyPr wrap="square" anchor="t">
            <a:spAutoFit/>
          </a:bodyPr>
          <a:lstStyle/>
          <a:p>
            <a:pPr lvl="0" eaLnBrk="1" hangingPunct="1">
              <a:spcBef>
                <a:spcPct val="20000"/>
              </a:spcBef>
              <a:buClr>
                <a:schemeClr val="accent2"/>
              </a:buClr>
              <a:buFont typeface="Wingdings" panose="05000000000000000000" pitchFamily="2" charset="2"/>
              <a:buNone/>
            </a:pPr>
            <a:r>
              <a:rPr lang="en-US" altLang="zh-CN" sz="2800" b="1" dirty="0">
                <a:solidFill>
                  <a:srgbClr val="0000CC"/>
                </a:solidFill>
                <a:latin typeface="黑体" panose="02010609060101010101" pitchFamily="49" charset="-122"/>
                <a:ea typeface="黑体" panose="02010609060101010101" pitchFamily="49" charset="-122"/>
              </a:rPr>
              <a:t> </a:t>
            </a:r>
            <a:r>
              <a:rPr lang="zh-CN" altLang="en-US" sz="2800" b="1" dirty="0">
                <a:solidFill>
                  <a:schemeClr val="tx1"/>
                </a:solidFill>
                <a:latin typeface="黑体" panose="02010609060101010101" pitchFamily="49" charset="-122"/>
                <a:ea typeface="黑体" panose="02010609060101010101" pitchFamily="49" charset="-122"/>
              </a:rPr>
              <a:t>自然、生动、质朴而又不失浪漫</a:t>
            </a:r>
          </a:p>
        </p:txBody>
      </p:sp>
      <p:sp>
        <p:nvSpPr>
          <p:cNvPr id="8" name="文本框 7"/>
          <p:cNvSpPr txBox="1"/>
          <p:nvPr/>
        </p:nvSpPr>
        <p:spPr>
          <a:xfrm>
            <a:off x="152405" y="2079819"/>
            <a:ext cx="6048375" cy="523220"/>
          </a:xfrm>
          <a:prstGeom prst="rect">
            <a:avLst/>
          </a:prstGeom>
          <a:noFill/>
          <a:ln w="9525">
            <a:noFill/>
          </a:ln>
        </p:spPr>
        <p:txBody>
          <a:bodyPr>
            <a:spAutoFit/>
          </a:bodyPr>
          <a:lstStyle/>
          <a:p>
            <a:pPr lvl="0" eaLnBrk="1" hangingPunct="1">
              <a:spcBef>
                <a:spcPct val="50000"/>
              </a:spcBef>
            </a:pPr>
            <a:r>
              <a:rPr lang="zh-CN" altLang="en-US" sz="2800" b="1" dirty="0">
                <a:solidFill>
                  <a:srgbClr val="FF0000"/>
                </a:solidFill>
                <a:latin typeface="黑体" panose="02010609060101010101" pitchFamily="49" charset="-122"/>
                <a:ea typeface="黑体" panose="02010609060101010101" pitchFamily="49" charset="-122"/>
              </a:rPr>
              <a:t>初步发展</a:t>
            </a:r>
            <a:r>
              <a:rPr lang="zh-CN" altLang="en-US" sz="2800" b="1" dirty="0" smtClean="0">
                <a:solidFill>
                  <a:srgbClr val="FF0000"/>
                </a:solidFill>
                <a:latin typeface="黑体" panose="02010609060101010101" pitchFamily="49" charset="-122"/>
                <a:ea typeface="黑体" panose="02010609060101010101" pitchFamily="49" charset="-122"/>
              </a:rPr>
              <a:t>：战国到秦汉</a:t>
            </a:r>
            <a:endParaRPr lang="zh-CN" altLang="en-US" sz="2800" b="1" dirty="0">
              <a:solidFill>
                <a:srgbClr val="FF0000"/>
              </a:solidFill>
              <a:latin typeface="黑体" panose="02010609060101010101" pitchFamily="49" charset="-122"/>
              <a:ea typeface="黑体" panose="02010609060101010101" pitchFamily="49" charset="-122"/>
            </a:endParaRPr>
          </a:p>
        </p:txBody>
      </p:sp>
      <p:sp>
        <p:nvSpPr>
          <p:cNvPr id="9" name="文本框 8"/>
          <p:cNvSpPr txBox="1"/>
          <p:nvPr/>
        </p:nvSpPr>
        <p:spPr>
          <a:xfrm>
            <a:off x="1571865" y="2731980"/>
            <a:ext cx="5702016" cy="1040285"/>
          </a:xfrm>
          <a:prstGeom prst="rect">
            <a:avLst/>
          </a:prstGeom>
          <a:solidFill>
            <a:schemeClr val="bg1"/>
          </a:solidFill>
          <a:ln w="57150" cmpd="thickThin">
            <a:solidFill>
              <a:srgbClr val="C00000"/>
            </a:solidFill>
            <a:prstDash val="solid"/>
          </a:ln>
        </p:spPr>
        <p:txBody>
          <a:bodyPr wrap="square">
            <a:spAutoFit/>
          </a:bodyPr>
          <a:lstStyle/>
          <a:p>
            <a:pPr lvl="0" eaLnBrk="1" hangingPunct="1">
              <a:spcBef>
                <a:spcPct val="20000"/>
              </a:spcBef>
              <a:buClr>
                <a:schemeClr val="accent2"/>
              </a:buClr>
              <a:buFont typeface="Wingdings" panose="05000000000000000000" pitchFamily="2" charset="2"/>
              <a:buNone/>
            </a:pPr>
            <a:r>
              <a:rPr lang="zh-CN" altLang="en-US" sz="2800" b="1" dirty="0" smtClean="0">
                <a:latin typeface="黑体" panose="02010609060101010101" pitchFamily="49" charset="-122"/>
                <a:ea typeface="黑体" panose="02010609060101010101" pitchFamily="49" charset="-122"/>
              </a:rPr>
              <a:t>色彩</a:t>
            </a:r>
            <a:r>
              <a:rPr lang="zh-CN" altLang="en-US" sz="2800" b="1" dirty="0">
                <a:latin typeface="黑体" panose="02010609060101010101" pitchFamily="49" charset="-122"/>
                <a:ea typeface="黑体" panose="02010609060101010101" pitchFamily="49" charset="-122"/>
              </a:rPr>
              <a:t>艳丽，气势宏大、形态飞扬</a:t>
            </a:r>
            <a:r>
              <a:rPr lang="zh-CN" altLang="en-US" sz="2800" b="1" dirty="0" smtClean="0">
                <a:latin typeface="黑体" panose="02010609060101010101" pitchFamily="49" charset="-122"/>
                <a:ea typeface="黑体" panose="02010609060101010101" pitchFamily="49" charset="-122"/>
              </a:rPr>
              <a:t>，</a:t>
            </a:r>
            <a:endParaRPr lang="en-US" altLang="zh-CN" sz="2800" b="1" dirty="0" smtClean="0">
              <a:latin typeface="黑体" panose="02010609060101010101" pitchFamily="49" charset="-122"/>
              <a:ea typeface="黑体" panose="02010609060101010101" pitchFamily="49" charset="-122"/>
            </a:endParaRPr>
          </a:p>
          <a:p>
            <a:pPr lvl="0" eaLnBrk="1" hangingPunct="1">
              <a:spcBef>
                <a:spcPct val="20000"/>
              </a:spcBef>
              <a:buClr>
                <a:schemeClr val="accent2"/>
              </a:buClr>
              <a:buFont typeface="Wingdings" panose="05000000000000000000" pitchFamily="2" charset="2"/>
              <a:buNone/>
            </a:pPr>
            <a:r>
              <a:rPr lang="zh-CN" altLang="en-US" sz="2800" b="1" dirty="0" smtClean="0">
                <a:latin typeface="黑体" panose="02010609060101010101" pitchFamily="49" charset="-122"/>
                <a:ea typeface="黑体" panose="02010609060101010101" pitchFamily="49" charset="-122"/>
              </a:rPr>
              <a:t>浪漫</a:t>
            </a:r>
            <a:r>
              <a:rPr lang="zh-CN" altLang="en-US" sz="2800" b="1" dirty="0">
                <a:latin typeface="黑体" panose="02010609060101010101" pitchFamily="49" charset="-122"/>
                <a:ea typeface="黑体" panose="02010609060101010101" pitchFamily="49" charset="-122"/>
              </a:rPr>
              <a:t>、神秘又不失古拙</a:t>
            </a:r>
            <a:endParaRPr lang="zh-CN" altLang="en-US" sz="2800" dirty="0">
              <a:latin typeface="黑体" panose="02010609060101010101" pitchFamily="49" charset="-122"/>
              <a:ea typeface="黑体" panose="02010609060101010101" pitchFamily="49" charset="-122"/>
            </a:endParaRPr>
          </a:p>
        </p:txBody>
      </p:sp>
      <p:sp>
        <p:nvSpPr>
          <p:cNvPr id="10" name="文本框 9"/>
          <p:cNvSpPr txBox="1"/>
          <p:nvPr/>
        </p:nvSpPr>
        <p:spPr>
          <a:xfrm>
            <a:off x="1571865" y="4604560"/>
            <a:ext cx="5743666" cy="523220"/>
          </a:xfrm>
          <a:prstGeom prst="rect">
            <a:avLst/>
          </a:prstGeom>
          <a:noFill/>
          <a:ln w="57150" cap="flat" cmpd="dbl">
            <a:solidFill>
              <a:srgbClr val="C00000"/>
            </a:solidFill>
            <a:prstDash val="solid"/>
            <a:miter/>
            <a:headEnd type="none" w="med" len="med"/>
            <a:tailEnd type="none" w="med" len="med"/>
          </a:ln>
        </p:spPr>
        <p:txBody>
          <a:bodyPr wrap="square">
            <a:spAutoFit/>
          </a:bodyPr>
          <a:lstStyle/>
          <a:p>
            <a:pPr lvl="0" eaLnBrk="1" hangingPunct="1">
              <a:spcBef>
                <a:spcPct val="50000"/>
              </a:spcBef>
            </a:pPr>
            <a:r>
              <a:rPr lang="zh-CN" altLang="en-US" sz="2800" b="1" dirty="0" smtClean="0">
                <a:solidFill>
                  <a:srgbClr val="0000CC"/>
                </a:solidFill>
                <a:latin typeface="黑体" panose="02010609060101010101" pitchFamily="49" charset="-122"/>
                <a:ea typeface="黑体" panose="02010609060101010101" pitchFamily="49" charset="-122"/>
              </a:rPr>
              <a:t>魏</a:t>
            </a:r>
            <a:r>
              <a:rPr lang="zh-CN" altLang="en-US" sz="2800" b="1" dirty="0">
                <a:solidFill>
                  <a:srgbClr val="0000CC"/>
                </a:solidFill>
                <a:latin typeface="黑体" panose="02010609060101010101" pitchFamily="49" charset="-122"/>
                <a:ea typeface="黑体" panose="02010609060101010101" pitchFamily="49" charset="-122"/>
              </a:rPr>
              <a:t>晋文人画凸显个性，“以形写神”</a:t>
            </a:r>
          </a:p>
        </p:txBody>
      </p:sp>
      <p:sp>
        <p:nvSpPr>
          <p:cNvPr id="11" name="文本框 10"/>
          <p:cNvSpPr txBox="1"/>
          <p:nvPr/>
        </p:nvSpPr>
        <p:spPr>
          <a:xfrm>
            <a:off x="270667" y="3921962"/>
            <a:ext cx="6048375" cy="523220"/>
          </a:xfrm>
          <a:prstGeom prst="rect">
            <a:avLst/>
          </a:prstGeom>
          <a:noFill/>
          <a:ln w="9525">
            <a:noFill/>
          </a:ln>
        </p:spPr>
        <p:txBody>
          <a:bodyPr>
            <a:spAutoFit/>
          </a:bodyPr>
          <a:lstStyle/>
          <a:p>
            <a:pPr lvl="0" eaLnBrk="1" hangingPunct="1">
              <a:spcBef>
                <a:spcPct val="50000"/>
              </a:spcBef>
            </a:pPr>
            <a:r>
              <a:rPr lang="zh-CN" altLang="en-US" sz="2800" b="1" dirty="0" smtClean="0">
                <a:solidFill>
                  <a:srgbClr val="FF0000"/>
                </a:solidFill>
                <a:latin typeface="黑体" panose="02010609060101010101" pitchFamily="49" charset="-122"/>
                <a:ea typeface="黑体" panose="02010609060101010101" pitchFamily="49" charset="-122"/>
              </a:rPr>
              <a:t>魏晋：士人群体的追求</a:t>
            </a:r>
            <a:endParaRPr lang="zh-CN" altLang="en-US" sz="2800" b="1" dirty="0">
              <a:solidFill>
                <a:srgbClr val="FF0000"/>
              </a:solidFill>
              <a:latin typeface="黑体" panose="02010609060101010101" pitchFamily="49" charset="-122"/>
              <a:ea typeface="黑体" panose="02010609060101010101" pitchFamily="49" charset="-122"/>
            </a:endParaRPr>
          </a:p>
        </p:txBody>
      </p:sp>
      <p:sp>
        <p:nvSpPr>
          <p:cNvPr id="12" name="矩形 11"/>
          <p:cNvSpPr/>
          <p:nvPr/>
        </p:nvSpPr>
        <p:spPr>
          <a:xfrm>
            <a:off x="4339830" y="3916094"/>
            <a:ext cx="3543011" cy="523220"/>
          </a:xfrm>
          <a:prstGeom prst="rect">
            <a:avLst/>
          </a:prstGeom>
          <a:noFill/>
          <a:ln w="9525">
            <a:noFill/>
          </a:ln>
        </p:spPr>
        <p:txBody>
          <a:bodyPr wrap="none" anchor="t">
            <a:spAutoFit/>
          </a:bodyPr>
          <a:lstStyle/>
          <a:p>
            <a:pPr eaLnBrk="0" hangingPunct="0"/>
            <a:r>
              <a:rPr lang="zh-CN" altLang="en-US" sz="2800" b="1" dirty="0">
                <a:solidFill>
                  <a:srgbClr val="0000CC"/>
                </a:solidFill>
                <a:latin typeface="黑体" panose="02010609060101010101" pitchFamily="49" charset="-122"/>
                <a:ea typeface="黑体" panose="02010609060101010101" pitchFamily="49" charset="-122"/>
              </a:rPr>
              <a:t>顾恺之</a:t>
            </a:r>
            <a:r>
              <a:rPr lang="en-US" altLang="zh-CN" sz="2800" b="1" dirty="0">
                <a:solidFill>
                  <a:srgbClr val="0000CC"/>
                </a:solidFill>
                <a:latin typeface="黑体" panose="02010609060101010101" pitchFamily="49" charset="-122"/>
                <a:ea typeface="黑体" panose="02010609060101010101" pitchFamily="49" charset="-122"/>
              </a:rPr>
              <a:t>《</a:t>
            </a:r>
            <a:r>
              <a:rPr lang="zh-CN" altLang="en-US" sz="2800" b="1" dirty="0">
                <a:solidFill>
                  <a:srgbClr val="0000CC"/>
                </a:solidFill>
                <a:latin typeface="黑体" panose="02010609060101010101" pitchFamily="49" charset="-122"/>
                <a:ea typeface="黑体" panose="02010609060101010101" pitchFamily="49" charset="-122"/>
              </a:rPr>
              <a:t>女史箴图</a:t>
            </a:r>
            <a:r>
              <a:rPr lang="en-US" altLang="zh-CN" sz="2800" b="1" dirty="0">
                <a:solidFill>
                  <a:srgbClr val="0000CC"/>
                </a:solidFill>
                <a:latin typeface="黑体" panose="02010609060101010101" pitchFamily="49" charset="-122"/>
                <a:ea typeface="黑体" panose="02010609060101010101" pitchFamily="49" charset="-122"/>
              </a:rPr>
              <a:t>》</a:t>
            </a:r>
            <a:endParaRPr lang="zh-CN" altLang="en-US" sz="2800" b="1" dirty="0">
              <a:solidFill>
                <a:srgbClr val="0000CC"/>
              </a:solidFill>
              <a:latin typeface="黑体" panose="02010609060101010101" pitchFamily="49" charset="-122"/>
              <a:ea typeface="黑体" panose="02010609060101010101" pitchFamily="49" charset="-122"/>
            </a:endParaRPr>
          </a:p>
        </p:txBody>
      </p:sp>
      <p:sp>
        <p:nvSpPr>
          <p:cNvPr id="13" name="文本框 12"/>
          <p:cNvSpPr txBox="1"/>
          <p:nvPr/>
        </p:nvSpPr>
        <p:spPr>
          <a:xfrm>
            <a:off x="326498" y="5235017"/>
            <a:ext cx="6316153" cy="523220"/>
          </a:xfrm>
          <a:prstGeom prst="rect">
            <a:avLst/>
          </a:prstGeom>
          <a:noFill/>
        </p:spPr>
        <p:txBody>
          <a:bodyPr wrap="none" rtlCol="0">
            <a:spAutoFit/>
          </a:bodyPr>
          <a:lstStyle/>
          <a:p>
            <a:r>
              <a:rPr lang="zh-CN" altLang="en-US" sz="2800" b="1" dirty="0" smtClean="0">
                <a:solidFill>
                  <a:srgbClr val="FF0000"/>
                </a:solidFill>
                <a:latin typeface="黑体" panose="02010609060101010101" pitchFamily="49" charset="-122"/>
                <a:ea typeface="黑体" panose="02010609060101010101" pitchFamily="49" charset="-122"/>
              </a:rPr>
              <a:t>唐代画家表现了雍容华贵的盛唐气象。</a:t>
            </a:r>
            <a:endParaRPr lang="zh-CN" altLang="en-US" sz="2800" b="1" dirty="0">
              <a:solidFill>
                <a:srgbClr val="FF0000"/>
              </a:solidFill>
              <a:latin typeface="黑体" panose="02010609060101010101" pitchFamily="49" charset="-122"/>
              <a:ea typeface="黑体" panose="02010609060101010101" pitchFamily="49" charset="-122"/>
            </a:endParaRPr>
          </a:p>
        </p:txBody>
      </p:sp>
      <p:sp>
        <p:nvSpPr>
          <p:cNvPr id="14" name="文本框 13"/>
          <p:cNvSpPr txBox="1"/>
          <p:nvPr/>
        </p:nvSpPr>
        <p:spPr>
          <a:xfrm>
            <a:off x="5558507" y="5758237"/>
            <a:ext cx="3430747" cy="523220"/>
          </a:xfrm>
          <a:prstGeom prst="rect">
            <a:avLst/>
          </a:prstGeom>
          <a:noFill/>
          <a:ln w="9525">
            <a:noFill/>
          </a:ln>
        </p:spPr>
        <p:txBody>
          <a:bodyPr wrap="none" anchor="t">
            <a:spAutoFit/>
          </a:bodyPr>
          <a:lstStyle>
            <a:defPPr>
              <a:defRPr lang="en-US"/>
            </a:defPPr>
            <a:lvl1pPr eaLnBrk="0" hangingPunct="0">
              <a:defRPr sz="2800" b="1">
                <a:solidFill>
                  <a:srgbClr val="0000CC"/>
                </a:solidFill>
                <a:latin typeface="黑体" panose="02010609060101010101" pitchFamily="49" charset="-122"/>
                <a:ea typeface="黑体" panose="02010609060101010101" pitchFamily="49" charset="-122"/>
              </a:defRPr>
            </a:lvl1pPr>
          </a:lstStyle>
          <a:p>
            <a:r>
              <a:rPr lang="zh-CN" altLang="en-US" dirty="0" smtClean="0"/>
              <a:t>阎</a:t>
            </a:r>
            <a:r>
              <a:rPr lang="zh-CN" altLang="en-US" dirty="0"/>
              <a:t>立本之</a:t>
            </a:r>
            <a:r>
              <a:rPr lang="en-US" altLang="zh-CN" dirty="0"/>
              <a:t>《</a:t>
            </a:r>
            <a:r>
              <a:rPr lang="zh-CN" altLang="en-US" dirty="0"/>
              <a:t>步辇图</a:t>
            </a:r>
            <a:r>
              <a:rPr lang="en-US" altLang="zh-CN" dirty="0"/>
              <a:t>》</a:t>
            </a:r>
          </a:p>
        </p:txBody>
      </p:sp>
      <p:sp>
        <p:nvSpPr>
          <p:cNvPr id="15" name="文本框 14"/>
          <p:cNvSpPr txBox="1"/>
          <p:nvPr/>
        </p:nvSpPr>
        <p:spPr>
          <a:xfrm>
            <a:off x="724967" y="5758237"/>
            <a:ext cx="4152099" cy="523220"/>
          </a:xfrm>
          <a:prstGeom prst="rect">
            <a:avLst/>
          </a:prstGeom>
          <a:noFill/>
          <a:ln w="9525">
            <a:noFill/>
          </a:ln>
        </p:spPr>
        <p:txBody>
          <a:bodyPr wrap="none" anchor="t">
            <a:spAutoFit/>
          </a:bodyPr>
          <a:lstStyle>
            <a:defPPr>
              <a:defRPr lang="en-US"/>
            </a:defPPr>
            <a:lvl1pPr eaLnBrk="0" hangingPunct="0">
              <a:defRPr sz="2800" b="1">
                <a:solidFill>
                  <a:srgbClr val="0000CC"/>
                </a:solidFill>
                <a:latin typeface="黑体" panose="02010609060101010101" pitchFamily="49" charset="-122"/>
                <a:ea typeface="黑体" panose="02010609060101010101" pitchFamily="49" charset="-122"/>
              </a:defRPr>
            </a:lvl1pPr>
          </a:lstStyle>
          <a:p>
            <a:r>
              <a:rPr lang="zh-CN" altLang="en-US" dirty="0" smtClean="0"/>
              <a:t>吴</a:t>
            </a:r>
            <a:r>
              <a:rPr lang="zh-CN" altLang="en-US" dirty="0"/>
              <a:t>道子绘</a:t>
            </a:r>
            <a:r>
              <a:rPr lang="en-US" altLang="zh-CN" dirty="0"/>
              <a:t>《</a:t>
            </a:r>
            <a:r>
              <a:rPr lang="zh-CN" altLang="en-US" dirty="0"/>
              <a:t>天王送子图</a:t>
            </a:r>
            <a:r>
              <a:rPr lang="en-US" altLang="zh-CN" dirty="0"/>
              <a:t>》</a:t>
            </a:r>
          </a:p>
        </p:txBody>
      </p:sp>
    </p:spTree>
    <p:extLst>
      <p:ext uri="{BB962C8B-B14F-4D97-AF65-F5344CB8AC3E}">
        <p14:creationId xmlns:p14="http://schemas.microsoft.com/office/powerpoint/2010/main" val="365741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7"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P spid="9" grpId="0" bldLvl="0" animBg="1"/>
      <p:bldP spid="10" grpId="0" bldLvl="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a:t>
            </a:r>
            <a:r>
              <a:rPr lang="zh-CN" altLang="en-US" sz="2600" dirty="0">
                <a:solidFill>
                  <a:srgbClr val="000000"/>
                </a:solidFill>
                <a:latin typeface="黑体" panose="02010609060101010101" pitchFamily="49" charset="-122"/>
                <a:ea typeface="黑体" panose="02010609060101010101" pitchFamily="49" charset="-122"/>
              </a:rPr>
              <a:t>二</a:t>
            </a:r>
            <a:r>
              <a:rPr lang="zh-CN" altLang="en-US" sz="2600" dirty="0" smtClean="0">
                <a:solidFill>
                  <a:srgbClr val="000000"/>
                </a:solidFill>
                <a:latin typeface="黑体" panose="02010609060101010101" pitchFamily="49" charset="-122"/>
                <a:ea typeface="黑体" panose="02010609060101010101" pitchFamily="49" charset="-122"/>
              </a:rPr>
              <a:t> 宋元时期的文化</a:t>
            </a:r>
            <a:r>
              <a:rPr lang="en-US" altLang="zh-CN" sz="2600" dirty="0" smtClean="0">
                <a:solidFill>
                  <a:srgbClr val="000000"/>
                </a:solidFill>
                <a:latin typeface="黑体" panose="02010609060101010101" pitchFamily="49" charset="-122"/>
                <a:ea typeface="黑体" panose="02010609060101010101" pitchFamily="49" charset="-122"/>
              </a:rPr>
              <a:t>——</a:t>
            </a:r>
            <a:r>
              <a:rPr lang="zh-CN" altLang="en-US" sz="2600" dirty="0" smtClean="0">
                <a:solidFill>
                  <a:srgbClr val="000000"/>
                </a:solidFill>
                <a:latin typeface="黑体" panose="02010609060101010101" pitchFamily="49" charset="-122"/>
                <a:ea typeface="黑体" panose="02010609060101010101" pitchFamily="49" charset="-122"/>
              </a:rPr>
              <a:t>绘画</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6" name="Rectangle 4"/>
          <p:cNvSpPr/>
          <p:nvPr/>
        </p:nvSpPr>
        <p:spPr>
          <a:xfrm>
            <a:off x="83125" y="2727333"/>
            <a:ext cx="8991600" cy="1066800"/>
          </a:xfrm>
          <a:prstGeom prst="rect">
            <a:avLst/>
          </a:prstGeom>
          <a:solidFill>
            <a:schemeClr val="bg1">
              <a:lumMod val="85000"/>
            </a:schemeClr>
          </a:solidFill>
          <a:ln w="9525">
            <a:noFill/>
          </a:ln>
        </p:spPr>
        <p:txBody>
          <a:bodyPr wrap="square" anchor="ctr">
            <a:spAutoFit/>
          </a:bodyPr>
          <a:lstStyle/>
          <a:p>
            <a:pPr lvl="0" eaLnBrk="1" hangingPunct="1"/>
            <a:r>
              <a:rPr lang="zh-CN" altLang="en-US" sz="2400" b="1" dirty="0">
                <a:latin typeface="Verdana" panose="020B0604030504040204" pitchFamily="34" charset="0"/>
                <a:ea typeface="宋体" panose="02010600030101010101" pitchFamily="2" charset="-122"/>
              </a:rPr>
              <a:t> </a:t>
            </a:r>
            <a:r>
              <a:rPr lang="zh-CN" altLang="en-US" sz="2400" b="1" dirty="0" smtClean="0">
                <a:latin typeface="Verdana" panose="020B0604030504040204" pitchFamily="34" charset="0"/>
                <a:ea typeface="宋体" panose="02010600030101010101" pitchFamily="2" charset="-122"/>
              </a:rPr>
              <a:t>  </a:t>
            </a:r>
            <a:r>
              <a:rPr lang="zh-CN" altLang="en-US" sz="3200" b="1" dirty="0" smtClean="0">
                <a:latin typeface="Verdana" panose="020B0604030504040204" pitchFamily="34" charset="0"/>
                <a:ea typeface="宋体" panose="02010600030101010101" pitchFamily="2" charset="-122"/>
              </a:rPr>
              <a:t>北宋</a:t>
            </a:r>
            <a:r>
              <a:rPr lang="zh-CN" altLang="en-US" sz="3200" b="1" dirty="0">
                <a:latin typeface="Verdana" panose="020B0604030504040204" pitchFamily="34" charset="0"/>
                <a:ea typeface="宋体" panose="02010600030101010101" pitchFamily="2" charset="-122"/>
              </a:rPr>
              <a:t>与南宋的文人山水画风格有何不同？和时代有何关系？</a:t>
            </a:r>
            <a:endParaRPr lang="zh-CN" altLang="en-US" sz="3200" dirty="0">
              <a:latin typeface="Verdana" panose="020B0604030504040204" pitchFamily="34" charset="0"/>
              <a:ea typeface="宋体" panose="02010600030101010101" pitchFamily="2" charset="-122"/>
            </a:endParaRPr>
          </a:p>
        </p:txBody>
      </p:sp>
      <p:sp>
        <p:nvSpPr>
          <p:cNvPr id="7" name="Rectangle 18"/>
          <p:cNvSpPr/>
          <p:nvPr/>
        </p:nvSpPr>
        <p:spPr>
          <a:xfrm>
            <a:off x="83125" y="761417"/>
            <a:ext cx="8991600" cy="584775"/>
          </a:xfrm>
          <a:prstGeom prst="rect">
            <a:avLst/>
          </a:prstGeom>
          <a:solidFill>
            <a:schemeClr val="bg1">
              <a:lumMod val="85000"/>
            </a:schemeClr>
          </a:solidFill>
          <a:ln w="9525">
            <a:noFill/>
          </a:ln>
        </p:spPr>
        <p:txBody>
          <a:bodyPr wrap="square" anchor="ctr">
            <a:spAutoFit/>
          </a:bodyPr>
          <a:lstStyle/>
          <a:p>
            <a:pPr lvl="0" eaLnBrk="1" hangingPunct="1"/>
            <a:r>
              <a:rPr lang="zh-CN" altLang="en-US" sz="3200" b="1" dirty="0">
                <a:latin typeface="Verdana" panose="020B0604030504040204" pitchFamily="34" charset="0"/>
                <a:ea typeface="宋体" panose="02010600030101010101" pitchFamily="2" charset="-122"/>
              </a:rPr>
              <a:t>宋代，文人山水画为何从写实变为更加注重意境？ </a:t>
            </a:r>
          </a:p>
        </p:txBody>
      </p:sp>
      <p:sp>
        <p:nvSpPr>
          <p:cNvPr id="8" name="文本框 7"/>
          <p:cNvSpPr txBox="1"/>
          <p:nvPr/>
        </p:nvSpPr>
        <p:spPr>
          <a:xfrm>
            <a:off x="597333" y="1431917"/>
            <a:ext cx="7964776" cy="955675"/>
          </a:xfrm>
          <a:prstGeom prst="rect">
            <a:avLst/>
          </a:prstGeom>
          <a:solidFill>
            <a:schemeClr val="bg1"/>
          </a:solidFill>
          <a:ln w="9525" cap="flat" cmpd="sng">
            <a:solidFill>
              <a:schemeClr val="accent2"/>
            </a:solidFill>
            <a:prstDash val="solid"/>
            <a:miter/>
            <a:headEnd type="none" w="med" len="med"/>
            <a:tailEnd type="none" w="med" len="med"/>
          </a:ln>
        </p:spPr>
        <p:txBody>
          <a:bodyPr wrap="square" anchor="t">
            <a:spAutoFit/>
          </a:bodyPr>
          <a:lstStyle/>
          <a:p>
            <a:pPr lvl="0" eaLnBrk="1" hangingPunct="1"/>
            <a:r>
              <a:rPr lang="en-US" altLang="zh-CN" sz="2800" b="1">
                <a:solidFill>
                  <a:srgbClr val="FF0000"/>
                </a:solidFill>
                <a:latin typeface="Verdana" panose="020B0604030504040204" pitchFamily="34" charset="0"/>
                <a:ea typeface="宋体" panose="02010600030101010101" pitchFamily="2" charset="-122"/>
              </a:rPr>
              <a:t>1</a:t>
            </a:r>
            <a:r>
              <a:rPr lang="zh-CN" altLang="en-US" sz="2800" b="1" dirty="0">
                <a:solidFill>
                  <a:srgbClr val="FF0000"/>
                </a:solidFill>
                <a:latin typeface="Verdana" panose="020B0604030504040204" pitchFamily="34" charset="0"/>
                <a:ea typeface="宋体" panose="02010600030101010101" pitchFamily="2" charset="-122"/>
              </a:rPr>
              <a:t>、宋代重文，文人阶层壮大</a:t>
            </a:r>
          </a:p>
          <a:p>
            <a:pPr lvl="0" eaLnBrk="1" hangingPunct="1"/>
            <a:r>
              <a:rPr lang="en-US" altLang="zh-CN" sz="2800" b="1">
                <a:solidFill>
                  <a:srgbClr val="FF0000"/>
                </a:solidFill>
                <a:latin typeface="Verdana" panose="020B0604030504040204" pitchFamily="34" charset="0"/>
                <a:ea typeface="宋体" panose="02010600030101010101" pitchFamily="2" charset="-122"/>
              </a:rPr>
              <a:t>2</a:t>
            </a:r>
            <a:r>
              <a:rPr lang="zh-CN" altLang="en-US" sz="2800" b="1" dirty="0">
                <a:solidFill>
                  <a:srgbClr val="FF0000"/>
                </a:solidFill>
                <a:latin typeface="Verdana" panose="020B0604030504040204" pitchFamily="34" charset="0"/>
                <a:ea typeface="宋体" panose="02010600030101010101" pitchFamily="2" charset="-122"/>
              </a:rPr>
              <a:t>、理学的兴起 使文人更注重内心的修养</a:t>
            </a:r>
            <a:endParaRPr lang="zh-CN" altLang="en-US" sz="2800" dirty="0">
              <a:solidFill>
                <a:srgbClr val="FF0000"/>
              </a:solidFill>
              <a:latin typeface="Verdana" panose="020B0604030504040204" pitchFamily="34" charset="0"/>
              <a:ea typeface="宋体" panose="02010600030101010101" pitchFamily="2" charset="-122"/>
            </a:endParaRPr>
          </a:p>
        </p:txBody>
      </p:sp>
      <p:sp>
        <p:nvSpPr>
          <p:cNvPr id="9" name="文本框 8"/>
          <p:cNvSpPr txBox="1"/>
          <p:nvPr/>
        </p:nvSpPr>
        <p:spPr>
          <a:xfrm>
            <a:off x="496022" y="4110761"/>
            <a:ext cx="8066087" cy="519113"/>
          </a:xfrm>
          <a:prstGeom prst="rect">
            <a:avLst/>
          </a:prstGeom>
          <a:solidFill>
            <a:schemeClr val="bg1"/>
          </a:solidFill>
          <a:ln w="9525">
            <a:noFill/>
          </a:ln>
        </p:spPr>
        <p:txBody>
          <a:bodyPr>
            <a:spAutoFit/>
          </a:bodyPr>
          <a:lstStyle/>
          <a:p>
            <a:pPr lvl="0" eaLnBrk="1" hangingPunct="1">
              <a:spcBef>
                <a:spcPct val="50000"/>
              </a:spcBef>
              <a:buClr>
                <a:srgbClr val="000000"/>
              </a:buClr>
            </a:pPr>
            <a:r>
              <a:rPr lang="zh-CN" altLang="en-US" sz="2800" b="1" dirty="0">
                <a:solidFill>
                  <a:srgbClr val="FF0000"/>
                </a:solidFill>
                <a:latin typeface="Times New Roman" panose="02020603050405020304" pitchFamily="18" charset="0"/>
                <a:ea typeface="黑体" panose="02010600030101010101" pitchFamily="49" charset="-122"/>
              </a:rPr>
              <a:t>北宋：国家统一</a:t>
            </a:r>
            <a:r>
              <a:rPr lang="en-US" altLang="zh-CN" sz="2800" b="1" dirty="0">
                <a:solidFill>
                  <a:srgbClr val="FF0000"/>
                </a:solidFill>
                <a:latin typeface="Times New Roman" panose="02020603050405020304" pitchFamily="18" charset="0"/>
                <a:ea typeface="黑体" panose="02010600030101010101" pitchFamily="49" charset="-122"/>
              </a:rPr>
              <a:t>——</a:t>
            </a:r>
            <a:r>
              <a:rPr lang="zh-CN" altLang="en-US" sz="2800" b="1" dirty="0">
                <a:solidFill>
                  <a:srgbClr val="FF0000"/>
                </a:solidFill>
                <a:latin typeface="Times New Roman" panose="02020603050405020304" pitchFamily="18" charset="0"/>
                <a:ea typeface="黑体" panose="02010600030101010101" pitchFamily="49" charset="-122"/>
              </a:rPr>
              <a:t>构图气势宏伟，画风阳刚豪放</a:t>
            </a:r>
          </a:p>
        </p:txBody>
      </p:sp>
      <p:sp>
        <p:nvSpPr>
          <p:cNvPr id="10" name="文本框 9"/>
          <p:cNvSpPr txBox="1"/>
          <p:nvPr/>
        </p:nvSpPr>
        <p:spPr>
          <a:xfrm>
            <a:off x="496022" y="4685436"/>
            <a:ext cx="8064500" cy="519113"/>
          </a:xfrm>
          <a:prstGeom prst="rect">
            <a:avLst/>
          </a:prstGeom>
          <a:solidFill>
            <a:schemeClr val="bg1"/>
          </a:solidFill>
          <a:ln w="9525">
            <a:noFill/>
          </a:ln>
        </p:spPr>
        <p:txBody>
          <a:bodyPr>
            <a:spAutoFit/>
          </a:bodyPr>
          <a:lstStyle/>
          <a:p>
            <a:pPr lvl="0" eaLnBrk="1" hangingPunct="1">
              <a:spcBef>
                <a:spcPct val="50000"/>
              </a:spcBef>
              <a:buClr>
                <a:srgbClr val="000000"/>
              </a:buClr>
            </a:pPr>
            <a:r>
              <a:rPr lang="zh-CN" altLang="en-US" sz="2800" b="1" dirty="0">
                <a:solidFill>
                  <a:srgbClr val="FF0000"/>
                </a:solidFill>
                <a:latin typeface="黑体" panose="02010600030101010101" pitchFamily="49" charset="-122"/>
                <a:ea typeface="黑体" panose="02010600030101010101" pitchFamily="49" charset="-122"/>
              </a:rPr>
              <a:t>南宋：偏安江南</a:t>
            </a:r>
            <a:r>
              <a:rPr lang="en-US" altLang="zh-CN" sz="2800" b="1">
                <a:solidFill>
                  <a:srgbClr val="FF0000"/>
                </a:solidFill>
                <a:latin typeface="黑体" panose="02010600030101010101" pitchFamily="49" charset="-122"/>
                <a:ea typeface="黑体" panose="02010600030101010101" pitchFamily="49" charset="-122"/>
              </a:rPr>
              <a:t>——</a:t>
            </a:r>
            <a:r>
              <a:rPr lang="zh-CN" altLang="en-US" sz="2800" b="1" dirty="0">
                <a:solidFill>
                  <a:srgbClr val="FF0000"/>
                </a:solidFill>
                <a:latin typeface="黑体" panose="02010600030101010101" pitchFamily="49" charset="-122"/>
                <a:ea typeface="黑体" panose="02010600030101010101" pitchFamily="49" charset="-122"/>
              </a:rPr>
              <a:t>构图不对称、残山剩水</a:t>
            </a:r>
          </a:p>
        </p:txBody>
      </p:sp>
    </p:spTree>
    <p:extLst>
      <p:ext uri="{BB962C8B-B14F-4D97-AF65-F5344CB8AC3E}">
        <p14:creationId xmlns:p14="http://schemas.microsoft.com/office/powerpoint/2010/main" val="910519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par>
                          <p:cTn id="13" fill="hold">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a:t>
            </a:r>
            <a:r>
              <a:rPr lang="zh-CN" altLang="en-US" sz="2600" dirty="0">
                <a:solidFill>
                  <a:srgbClr val="000000"/>
                </a:solidFill>
                <a:latin typeface="黑体" panose="02010609060101010101" pitchFamily="49" charset="-122"/>
                <a:ea typeface="黑体" panose="02010609060101010101" pitchFamily="49" charset="-122"/>
              </a:rPr>
              <a:t>二</a:t>
            </a:r>
            <a:r>
              <a:rPr lang="zh-CN" altLang="en-US" sz="2600" dirty="0" smtClean="0">
                <a:solidFill>
                  <a:srgbClr val="000000"/>
                </a:solidFill>
                <a:latin typeface="黑体" panose="02010609060101010101" pitchFamily="49" charset="-122"/>
                <a:ea typeface="黑体" panose="02010609060101010101" pitchFamily="49" charset="-122"/>
              </a:rPr>
              <a:t> 宋元时期的文化</a:t>
            </a:r>
            <a:r>
              <a:rPr lang="en-US" altLang="zh-CN" sz="2600" dirty="0" smtClean="0">
                <a:solidFill>
                  <a:srgbClr val="000000"/>
                </a:solidFill>
                <a:latin typeface="黑体" panose="02010609060101010101" pitchFamily="49" charset="-122"/>
                <a:ea typeface="黑体" panose="02010609060101010101" pitchFamily="49" charset="-122"/>
              </a:rPr>
              <a:t>——</a:t>
            </a:r>
            <a:r>
              <a:rPr lang="zh-CN" altLang="en-US" sz="2600" dirty="0" smtClean="0">
                <a:solidFill>
                  <a:srgbClr val="000000"/>
                </a:solidFill>
                <a:latin typeface="黑体" panose="02010609060101010101" pitchFamily="49" charset="-122"/>
                <a:ea typeface="黑体" panose="02010609060101010101" pitchFamily="49" charset="-122"/>
              </a:rPr>
              <a:t>绘画</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2"/>
          <p:cNvSpPr txBox="1"/>
          <p:nvPr/>
        </p:nvSpPr>
        <p:spPr>
          <a:xfrm>
            <a:off x="0" y="593955"/>
            <a:ext cx="3117273" cy="523220"/>
          </a:xfrm>
          <a:prstGeom prst="rect">
            <a:avLst/>
          </a:prstGeom>
          <a:solidFill>
            <a:srgbClr val="FFFF00"/>
          </a:solidFill>
          <a:ln w="9525">
            <a:noFill/>
          </a:ln>
        </p:spPr>
        <p:txBody>
          <a:bodyPr wrap="square">
            <a:spAutoFit/>
          </a:bodyPr>
          <a:lstStyle/>
          <a:p>
            <a:pPr lvl="0" eaLnBrk="1" hangingPunct="1"/>
            <a:r>
              <a:rPr lang="zh-CN" altLang="en-US" sz="2800" b="1" dirty="0" smtClean="0">
                <a:solidFill>
                  <a:srgbClr val="FF0000"/>
                </a:solidFill>
                <a:latin typeface="黑体" panose="02010609060101010101" pitchFamily="49" charset="-122"/>
                <a:ea typeface="黑体" panose="02010609060101010101" pitchFamily="49" charset="-122"/>
              </a:rPr>
              <a:t>宋代民间</a:t>
            </a:r>
            <a:r>
              <a:rPr lang="zh-CN" altLang="en-US" sz="2800" b="1" dirty="0">
                <a:solidFill>
                  <a:srgbClr val="FF0000"/>
                </a:solidFill>
                <a:latin typeface="黑体" panose="02010609060101010101" pitchFamily="49" charset="-122"/>
                <a:ea typeface="黑体" panose="02010609060101010101" pitchFamily="49" charset="-122"/>
              </a:rPr>
              <a:t>风情画</a:t>
            </a:r>
          </a:p>
        </p:txBody>
      </p:sp>
      <p:sp>
        <p:nvSpPr>
          <p:cNvPr id="4" name="文本框 3"/>
          <p:cNvSpPr txBox="1"/>
          <p:nvPr/>
        </p:nvSpPr>
        <p:spPr>
          <a:xfrm>
            <a:off x="394854" y="1879600"/>
            <a:ext cx="8645236" cy="523220"/>
          </a:xfrm>
          <a:prstGeom prst="rect">
            <a:avLst/>
          </a:prstGeom>
          <a:noFill/>
          <a:ln w="38100" cap="flat" cmpd="dbl">
            <a:solidFill>
              <a:srgbClr val="0000CC"/>
            </a:solidFill>
            <a:prstDash val="solid"/>
            <a:miter/>
            <a:headEnd type="none" w="med" len="med"/>
            <a:tailEnd type="none" w="med" len="med"/>
          </a:ln>
        </p:spPr>
        <p:txBody>
          <a:bodyPr wrap="square">
            <a:spAutoFit/>
          </a:bodyPr>
          <a:lstStyle/>
          <a:p>
            <a:pPr lvl="0" eaLnBrk="0" hangingPunct="0"/>
            <a:r>
              <a:rPr lang="zh-CN" altLang="en-US" sz="2800" b="1" dirty="0">
                <a:solidFill>
                  <a:srgbClr val="CC3300"/>
                </a:solidFill>
                <a:latin typeface="黑体" panose="02010609060101010101" pitchFamily="49" charset="-122"/>
                <a:ea typeface="黑体" panose="02010609060101010101" pitchFamily="49" charset="-122"/>
              </a:rPr>
              <a:t>反映了绘画进一步世俗化、平民化</a:t>
            </a:r>
          </a:p>
        </p:txBody>
      </p:sp>
      <p:sp>
        <p:nvSpPr>
          <p:cNvPr id="5" name="矩形 4"/>
          <p:cNvSpPr/>
          <p:nvPr/>
        </p:nvSpPr>
        <p:spPr>
          <a:xfrm>
            <a:off x="394854" y="2896870"/>
            <a:ext cx="8645236" cy="954107"/>
          </a:xfrm>
          <a:prstGeom prst="rect">
            <a:avLst/>
          </a:prstGeom>
          <a:noFill/>
          <a:ln w="38100" cap="flat" cmpd="dbl">
            <a:solidFill>
              <a:srgbClr val="0000CC"/>
            </a:solidFill>
            <a:prstDash val="solid"/>
            <a:miter/>
            <a:headEnd type="none" w="med" len="med"/>
            <a:tailEnd type="none" w="med" len="med"/>
          </a:ln>
        </p:spPr>
        <p:txBody>
          <a:bodyPr wrap="square">
            <a:spAutoFit/>
          </a:bodyPr>
          <a:lstStyle/>
          <a:p>
            <a:pPr lvl="0" eaLnBrk="1" hangingPunct="1"/>
            <a:r>
              <a:rPr lang="zh-CN" altLang="en-US" sz="2800" b="1" dirty="0">
                <a:solidFill>
                  <a:srgbClr val="CC3300"/>
                </a:solidFill>
                <a:latin typeface="黑体" panose="02010609060101010101" pitchFamily="49" charset="-122"/>
                <a:ea typeface="黑体" panose="02010609060101010101" pitchFamily="49" charset="-122"/>
              </a:rPr>
              <a:t>宋代之后民间风情画的兴盛，折射了时代的变化</a:t>
            </a:r>
            <a:r>
              <a:rPr lang="en-US" altLang="zh-CN" sz="2800" b="1" dirty="0">
                <a:solidFill>
                  <a:srgbClr val="CC3300"/>
                </a:solidFill>
                <a:latin typeface="黑体" panose="02010609060101010101" pitchFamily="49" charset="-122"/>
                <a:ea typeface="黑体" panose="02010609060101010101" pitchFamily="49" charset="-122"/>
              </a:rPr>
              <a:t>——</a:t>
            </a:r>
            <a:r>
              <a:rPr lang="zh-CN" altLang="en-US" sz="2800" b="1" dirty="0">
                <a:solidFill>
                  <a:srgbClr val="CC3300"/>
                </a:solidFill>
                <a:latin typeface="黑体" panose="02010609060101010101" pitchFamily="49" charset="-122"/>
                <a:ea typeface="黑体" panose="02010609060101010101" pitchFamily="49" charset="-122"/>
              </a:rPr>
              <a:t>商业兴盛、城市发展、市民阶层兴起以及文化普及</a:t>
            </a:r>
          </a:p>
        </p:txBody>
      </p:sp>
    </p:spTree>
    <p:extLst>
      <p:ext uri="{BB962C8B-B14F-4D97-AF65-F5344CB8AC3E}">
        <p14:creationId xmlns:p14="http://schemas.microsoft.com/office/powerpoint/2010/main" val="119701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a:t>
            </a:r>
            <a:r>
              <a:rPr lang="zh-CN" altLang="en-US" sz="2600" dirty="0" smtClean="0">
                <a:solidFill>
                  <a:srgbClr val="000000"/>
                </a:solidFill>
                <a:latin typeface="黑体" panose="02010609060101010101" pitchFamily="49" charset="-122"/>
                <a:ea typeface="黑体" panose="02010609060101010101" pitchFamily="49" charset="-122"/>
              </a:rPr>
              <a:t>三 </a:t>
            </a:r>
            <a:r>
              <a:rPr lang="zh-CN" altLang="en-US" sz="2600" dirty="0" smtClean="0">
                <a:solidFill>
                  <a:srgbClr val="000000"/>
                </a:solidFill>
                <a:latin typeface="黑体" panose="02010609060101010101" pitchFamily="49" charset="-122"/>
                <a:ea typeface="黑体" panose="02010609060101010101" pitchFamily="49" charset="-122"/>
              </a:rPr>
              <a:t>宋元时期的文化</a:t>
            </a:r>
            <a:r>
              <a:rPr lang="en-US" altLang="zh-CN" sz="2600" dirty="0" smtClean="0">
                <a:solidFill>
                  <a:srgbClr val="000000"/>
                </a:solidFill>
                <a:latin typeface="黑体" panose="02010609060101010101" pitchFamily="49" charset="-122"/>
                <a:ea typeface="黑体" panose="02010609060101010101" pitchFamily="49" charset="-122"/>
              </a:rPr>
              <a:t>——</a:t>
            </a:r>
            <a:r>
              <a:rPr lang="zh-CN" altLang="en-US" sz="2600" dirty="0">
                <a:solidFill>
                  <a:srgbClr val="000000"/>
                </a:solidFill>
                <a:latin typeface="黑体" panose="02010609060101010101" pitchFamily="49" charset="-122"/>
                <a:ea typeface="黑体" panose="02010609060101010101" pitchFamily="49" charset="-122"/>
              </a:rPr>
              <a:t>科技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7"/>
          <p:cNvSpPr txBox="1">
            <a:spLocks noChangeArrowheads="1"/>
          </p:cNvSpPr>
          <p:nvPr/>
        </p:nvSpPr>
        <p:spPr bwMode="auto">
          <a:xfrm>
            <a:off x="140335" y="653098"/>
            <a:ext cx="4235722" cy="609398"/>
          </a:xfrm>
          <a:prstGeom prst="rect">
            <a:avLst/>
          </a:prstGeom>
          <a:noFill/>
          <a:ln w="9525">
            <a:noFill/>
            <a:miter lim="800000"/>
            <a:headEnd/>
            <a:tailEnd/>
          </a:ln>
        </p:spPr>
        <p:txBody>
          <a:bodyPr wrap="square">
            <a:spAutoFit/>
          </a:bodyPr>
          <a:lstStyle/>
          <a:p>
            <a:pPr>
              <a:lnSpc>
                <a:spcPct val="120000"/>
              </a:lnSpc>
              <a:buFont typeface="Arial" charset="0"/>
              <a:buNone/>
            </a:pPr>
            <a:r>
              <a:rPr lang="en-US" altLang="zh-CN" sz="2800" b="1" dirty="0">
                <a:latin typeface="黑体" pitchFamily="49" charset="-122"/>
                <a:ea typeface="黑体" pitchFamily="49" charset="-122"/>
              </a:rPr>
              <a:t>1.</a:t>
            </a:r>
            <a:r>
              <a:rPr lang="zh-CN" altLang="en-US" sz="2800" b="1" dirty="0" smtClean="0">
                <a:latin typeface="黑体" pitchFamily="49" charset="-122"/>
                <a:ea typeface="黑体" pitchFamily="49" charset="-122"/>
              </a:rPr>
              <a:t>印刷术</a:t>
            </a:r>
            <a:endParaRPr lang="zh-CN" altLang="en-US" sz="2800" b="1" dirty="0">
              <a:latin typeface="黑体" pitchFamily="49" charset="-122"/>
              <a:ea typeface="黑体" pitchFamily="49" charset="-122"/>
            </a:endParaRPr>
          </a:p>
        </p:txBody>
      </p:sp>
      <p:sp>
        <p:nvSpPr>
          <p:cNvPr id="4" name="文本框 8"/>
          <p:cNvSpPr txBox="1">
            <a:spLocks noChangeArrowheads="1"/>
          </p:cNvSpPr>
          <p:nvPr/>
        </p:nvSpPr>
        <p:spPr bwMode="auto">
          <a:xfrm>
            <a:off x="145099" y="1063478"/>
            <a:ext cx="9128124" cy="540725"/>
          </a:xfrm>
          <a:prstGeom prst="rect">
            <a:avLst/>
          </a:prstGeom>
          <a:noFill/>
          <a:ln w="9525">
            <a:noFill/>
            <a:miter lim="800000"/>
            <a:headEnd/>
            <a:tailEnd/>
          </a:ln>
        </p:spPr>
        <p:txBody>
          <a:bodyPr wrap="square">
            <a:spAutoFit/>
          </a:bodyPr>
          <a:lstStyle/>
          <a:p>
            <a:pPr algn="just">
              <a:lnSpc>
                <a:spcPct val="120000"/>
              </a:lnSpc>
              <a:buFont typeface="Arial" charset="0"/>
              <a:buNone/>
            </a:pPr>
            <a:r>
              <a:rPr lang="zh-CN" altLang="en-US" sz="2800" dirty="0">
                <a:latin typeface="黑体" pitchFamily="49" charset="-122"/>
                <a:ea typeface="黑体" pitchFamily="49" charset="-122"/>
              </a:rPr>
              <a:t>雕版印刷已经相当普及，北宋工匠毕昇发明了</a:t>
            </a:r>
            <a:r>
              <a:rPr lang="zh-CN" altLang="en-US" sz="2800" b="1" dirty="0">
                <a:solidFill>
                  <a:srgbClr val="FF0000"/>
                </a:solidFill>
                <a:latin typeface="黑体" pitchFamily="49" charset="-122"/>
                <a:ea typeface="黑体" pitchFamily="49" charset="-122"/>
              </a:rPr>
              <a:t>活字印刷术</a:t>
            </a:r>
            <a:r>
              <a:rPr lang="zh-CN" altLang="en-US" sz="2800" dirty="0">
                <a:latin typeface="黑体" pitchFamily="49" charset="-122"/>
                <a:ea typeface="黑体" pitchFamily="49" charset="-122"/>
              </a:rPr>
              <a:t>。</a:t>
            </a:r>
          </a:p>
        </p:txBody>
      </p:sp>
      <p:sp>
        <p:nvSpPr>
          <p:cNvPr id="5" name="文本框 1"/>
          <p:cNvSpPr txBox="1">
            <a:spLocks noChangeArrowheads="1"/>
          </p:cNvSpPr>
          <p:nvPr/>
        </p:nvSpPr>
        <p:spPr bwMode="auto">
          <a:xfrm>
            <a:off x="140335" y="1460795"/>
            <a:ext cx="3890963" cy="540725"/>
          </a:xfrm>
          <a:prstGeom prst="rect">
            <a:avLst/>
          </a:prstGeom>
          <a:noFill/>
          <a:ln w="9525">
            <a:noFill/>
            <a:miter lim="800000"/>
            <a:headEnd/>
            <a:tailEnd/>
          </a:ln>
        </p:spPr>
        <p:txBody>
          <a:bodyPr>
            <a:spAutoFit/>
          </a:bodyPr>
          <a:lstStyle/>
          <a:p>
            <a:pPr>
              <a:lnSpc>
                <a:spcPct val="120000"/>
              </a:lnSpc>
              <a:buFont typeface="Arial" charset="0"/>
              <a:buNone/>
            </a:pPr>
            <a:r>
              <a:rPr lang="en-US" altLang="zh-CN" sz="2800" b="1" dirty="0">
                <a:latin typeface="黑体" pitchFamily="49" charset="-122"/>
                <a:ea typeface="黑体" pitchFamily="49" charset="-122"/>
              </a:rPr>
              <a:t>2.</a:t>
            </a:r>
            <a:r>
              <a:rPr lang="zh-CN" altLang="en-US" sz="2800" b="1" dirty="0" smtClean="0">
                <a:latin typeface="黑体" pitchFamily="49" charset="-122"/>
                <a:ea typeface="黑体" pitchFamily="49" charset="-122"/>
              </a:rPr>
              <a:t>火药</a:t>
            </a:r>
            <a:endParaRPr lang="zh-CN" altLang="en-US" sz="2800" b="1" dirty="0">
              <a:latin typeface="黑体" pitchFamily="49" charset="-122"/>
              <a:ea typeface="黑体" pitchFamily="49" charset="-122"/>
            </a:endParaRPr>
          </a:p>
        </p:txBody>
      </p:sp>
      <p:sp>
        <p:nvSpPr>
          <p:cNvPr id="6" name="文本框 13"/>
          <p:cNvSpPr txBox="1">
            <a:spLocks noChangeArrowheads="1"/>
          </p:cNvSpPr>
          <p:nvPr/>
        </p:nvSpPr>
        <p:spPr bwMode="auto">
          <a:xfrm>
            <a:off x="201133" y="1963486"/>
            <a:ext cx="8907462" cy="954107"/>
          </a:xfrm>
          <a:prstGeom prst="rect">
            <a:avLst/>
          </a:prstGeom>
          <a:noFill/>
          <a:ln w="9525">
            <a:noFill/>
            <a:miter lim="800000"/>
            <a:headEnd/>
            <a:tailEnd/>
          </a:ln>
        </p:spPr>
        <p:txBody>
          <a:bodyPr wrap="square">
            <a:spAutoFit/>
          </a:bodyPr>
          <a:lstStyle/>
          <a:p>
            <a:pPr algn="just">
              <a:buFont typeface="Arial" charset="0"/>
              <a:buNone/>
            </a:pPr>
            <a:r>
              <a:rPr lang="zh-CN" altLang="en-US" sz="2800" dirty="0">
                <a:latin typeface="黑体" pitchFamily="49" charset="-122"/>
                <a:ea typeface="黑体" pitchFamily="49" charset="-122"/>
              </a:rPr>
              <a:t>火药</a:t>
            </a:r>
            <a:r>
              <a:rPr lang="zh-CN" altLang="en-US" sz="2800" b="1" dirty="0">
                <a:solidFill>
                  <a:srgbClr val="FF0000"/>
                </a:solidFill>
                <a:latin typeface="黑体" pitchFamily="49" charset="-122"/>
                <a:ea typeface="黑体" pitchFamily="49" charset="-122"/>
              </a:rPr>
              <a:t>大量制造</a:t>
            </a:r>
            <a:r>
              <a:rPr lang="zh-CN" altLang="en-US" sz="2800" dirty="0">
                <a:latin typeface="黑体" pitchFamily="49" charset="-122"/>
                <a:ea typeface="黑体" pitchFamily="49" charset="-122"/>
              </a:rPr>
              <a:t>并用于军事，由燃烧型火器逐步发展为</a:t>
            </a:r>
            <a:r>
              <a:rPr lang="zh-CN" altLang="en-US" sz="2800" b="1" dirty="0">
                <a:solidFill>
                  <a:srgbClr val="FF0000"/>
                </a:solidFill>
                <a:latin typeface="黑体" pitchFamily="49" charset="-122"/>
                <a:ea typeface="黑体" pitchFamily="49" charset="-122"/>
              </a:rPr>
              <a:t>爆炸型火器</a:t>
            </a:r>
            <a:r>
              <a:rPr lang="zh-CN" altLang="en-US" sz="2800" dirty="0">
                <a:latin typeface="黑体" pitchFamily="49" charset="-122"/>
                <a:ea typeface="黑体" pitchFamily="49" charset="-122"/>
              </a:rPr>
              <a:t>。</a:t>
            </a:r>
          </a:p>
        </p:txBody>
      </p:sp>
      <p:sp>
        <p:nvSpPr>
          <p:cNvPr id="7" name="文本框 14"/>
          <p:cNvSpPr txBox="1">
            <a:spLocks noChangeArrowheads="1"/>
          </p:cNvSpPr>
          <p:nvPr/>
        </p:nvSpPr>
        <p:spPr bwMode="auto">
          <a:xfrm>
            <a:off x="201132" y="2785641"/>
            <a:ext cx="5184185" cy="609398"/>
          </a:xfrm>
          <a:prstGeom prst="rect">
            <a:avLst/>
          </a:prstGeom>
          <a:noFill/>
          <a:ln w="9525">
            <a:noFill/>
            <a:miter lim="800000"/>
            <a:headEnd/>
            <a:tailEnd/>
          </a:ln>
        </p:spPr>
        <p:txBody>
          <a:bodyPr wrap="square">
            <a:spAutoFit/>
          </a:bodyPr>
          <a:lstStyle/>
          <a:p>
            <a:pPr>
              <a:lnSpc>
                <a:spcPct val="120000"/>
              </a:lnSpc>
              <a:buFont typeface="Arial" charset="0"/>
              <a:buNone/>
            </a:pPr>
            <a:r>
              <a:rPr lang="en-US" altLang="zh-CN" sz="2800" b="1" dirty="0">
                <a:latin typeface="黑体" pitchFamily="49" charset="-122"/>
                <a:ea typeface="黑体" pitchFamily="49" charset="-122"/>
              </a:rPr>
              <a:t>3.</a:t>
            </a:r>
            <a:r>
              <a:rPr lang="zh-CN" altLang="en-US" sz="2800" b="1" dirty="0" smtClean="0">
                <a:latin typeface="黑体" pitchFamily="49" charset="-122"/>
                <a:ea typeface="黑体" pitchFamily="49" charset="-122"/>
              </a:rPr>
              <a:t>指南针</a:t>
            </a:r>
            <a:endParaRPr lang="zh-CN" altLang="en-US" sz="2800" b="1" dirty="0">
              <a:latin typeface="黑体" pitchFamily="49" charset="-122"/>
              <a:ea typeface="黑体" pitchFamily="49" charset="-122"/>
            </a:endParaRPr>
          </a:p>
        </p:txBody>
      </p:sp>
      <p:sp>
        <p:nvSpPr>
          <p:cNvPr id="8" name="文本框 16"/>
          <p:cNvSpPr txBox="1">
            <a:spLocks noChangeArrowheads="1"/>
          </p:cNvSpPr>
          <p:nvPr/>
        </p:nvSpPr>
        <p:spPr bwMode="auto">
          <a:xfrm>
            <a:off x="148273" y="3290964"/>
            <a:ext cx="9136063" cy="954107"/>
          </a:xfrm>
          <a:prstGeom prst="rect">
            <a:avLst/>
          </a:prstGeom>
          <a:noFill/>
          <a:ln w="9525">
            <a:noFill/>
            <a:miter lim="800000"/>
            <a:headEnd/>
            <a:tailEnd/>
          </a:ln>
        </p:spPr>
        <p:txBody>
          <a:bodyPr>
            <a:spAutoFit/>
          </a:bodyPr>
          <a:lstStyle/>
          <a:p>
            <a:pPr algn="just">
              <a:buFont typeface="Arial" charset="0"/>
              <a:buNone/>
            </a:pPr>
            <a:r>
              <a:rPr lang="zh-CN" altLang="en-US" sz="2800" dirty="0">
                <a:latin typeface="黑体" pitchFamily="49" charset="-122"/>
                <a:ea typeface="黑体" pitchFamily="49" charset="-122"/>
              </a:rPr>
              <a:t>利用磁石指示南北的特性，用人工磁化的方法造出了指南针，并且</a:t>
            </a:r>
            <a:r>
              <a:rPr lang="zh-CN" altLang="en-US" sz="2800" b="1" dirty="0">
                <a:solidFill>
                  <a:srgbClr val="FF0000"/>
                </a:solidFill>
                <a:latin typeface="黑体" pitchFamily="49" charset="-122"/>
                <a:ea typeface="黑体" pitchFamily="49" charset="-122"/>
              </a:rPr>
              <a:t>广泛应用于航海</a:t>
            </a:r>
            <a:r>
              <a:rPr lang="zh-CN" altLang="en-US" sz="2800" dirty="0">
                <a:latin typeface="黑体" pitchFamily="49" charset="-122"/>
                <a:ea typeface="黑体" pitchFamily="49" charset="-122"/>
              </a:rPr>
              <a:t>。</a:t>
            </a:r>
          </a:p>
        </p:txBody>
      </p:sp>
      <p:sp>
        <p:nvSpPr>
          <p:cNvPr id="9" name="文本框 7"/>
          <p:cNvSpPr txBox="1">
            <a:spLocks noChangeArrowheads="1"/>
          </p:cNvSpPr>
          <p:nvPr/>
        </p:nvSpPr>
        <p:spPr bwMode="auto">
          <a:xfrm>
            <a:off x="201132" y="4245071"/>
            <a:ext cx="3890962" cy="609398"/>
          </a:xfrm>
          <a:prstGeom prst="rect">
            <a:avLst/>
          </a:prstGeom>
          <a:noFill/>
          <a:ln w="9525">
            <a:noFill/>
            <a:miter lim="800000"/>
            <a:headEnd/>
            <a:tailEnd/>
          </a:ln>
        </p:spPr>
        <p:txBody>
          <a:bodyPr>
            <a:spAutoFit/>
          </a:bodyPr>
          <a:lstStyle/>
          <a:p>
            <a:pPr>
              <a:lnSpc>
                <a:spcPct val="120000"/>
              </a:lnSpc>
              <a:buFont typeface="Arial" charset="0"/>
              <a:buNone/>
            </a:pPr>
            <a:r>
              <a:rPr lang="en-US" altLang="zh-CN" sz="2800" b="1" dirty="0">
                <a:latin typeface="黑体" pitchFamily="49" charset="-122"/>
                <a:ea typeface="黑体" pitchFamily="49" charset="-122"/>
              </a:rPr>
              <a:t>4.</a:t>
            </a:r>
            <a:r>
              <a:rPr lang="zh-CN" altLang="en-US" sz="2800" b="1" dirty="0">
                <a:latin typeface="黑体" pitchFamily="49" charset="-122"/>
                <a:ea typeface="黑体" pitchFamily="49" charset="-122"/>
              </a:rPr>
              <a:t>沈括（北宋）</a:t>
            </a:r>
          </a:p>
        </p:txBody>
      </p:sp>
      <p:sp>
        <p:nvSpPr>
          <p:cNvPr id="10" name="文本框 8"/>
          <p:cNvSpPr txBox="1">
            <a:spLocks noChangeArrowheads="1"/>
          </p:cNvSpPr>
          <p:nvPr/>
        </p:nvSpPr>
        <p:spPr bwMode="auto">
          <a:xfrm>
            <a:off x="-63482" y="4822617"/>
            <a:ext cx="9132888" cy="630942"/>
          </a:xfrm>
          <a:prstGeom prst="rect">
            <a:avLst/>
          </a:prstGeom>
          <a:noFill/>
          <a:ln w="9525">
            <a:noFill/>
            <a:miter lim="800000"/>
            <a:headEnd/>
            <a:tailEnd/>
          </a:ln>
        </p:spPr>
        <p:txBody>
          <a:bodyPr wrap="square">
            <a:spAutoFit/>
          </a:bodyPr>
          <a:lstStyle/>
          <a:p>
            <a:pPr algn="just">
              <a:lnSpc>
                <a:spcPct val="120000"/>
              </a:lnSpc>
              <a:buFont typeface="Arial" charset="0"/>
              <a:buNone/>
            </a:pPr>
            <a:r>
              <a:rPr lang="zh-CN" altLang="en-US" sz="2800" dirty="0" smtClean="0">
                <a:latin typeface="黑体" pitchFamily="49" charset="-122"/>
                <a:ea typeface="黑体" pitchFamily="49" charset="-122"/>
              </a:rPr>
              <a:t> </a:t>
            </a:r>
            <a:r>
              <a:rPr lang="en-US" altLang="zh-CN" sz="2800" b="1" dirty="0" smtClean="0">
                <a:solidFill>
                  <a:srgbClr val="FF0000"/>
                </a:solidFill>
                <a:latin typeface="黑体" pitchFamily="49" charset="-122"/>
                <a:ea typeface="黑体" pitchFamily="49" charset="-122"/>
              </a:rPr>
              <a:t>《</a:t>
            </a:r>
            <a:r>
              <a:rPr lang="zh-CN" altLang="en-US" sz="2800" b="1" dirty="0">
                <a:solidFill>
                  <a:srgbClr val="FF0000"/>
                </a:solidFill>
                <a:latin typeface="黑体" pitchFamily="49" charset="-122"/>
                <a:ea typeface="黑体" pitchFamily="49" charset="-122"/>
              </a:rPr>
              <a:t>梦溪笔谈</a:t>
            </a:r>
            <a:r>
              <a:rPr lang="en-US" altLang="zh-CN" sz="2800" b="1" dirty="0">
                <a:solidFill>
                  <a:srgbClr val="FF0000"/>
                </a:solidFill>
                <a:latin typeface="黑体" pitchFamily="49" charset="-122"/>
                <a:ea typeface="黑体" pitchFamily="49" charset="-122"/>
              </a:rPr>
              <a:t>》</a:t>
            </a:r>
            <a:r>
              <a:rPr lang="zh-CN" altLang="en-US" sz="2800" dirty="0">
                <a:latin typeface="黑体" pitchFamily="49" charset="-122"/>
                <a:ea typeface="黑体" pitchFamily="49" charset="-122"/>
              </a:rPr>
              <a:t>，记载和总结了当时的许多科技成果。</a:t>
            </a:r>
          </a:p>
        </p:txBody>
      </p:sp>
      <p:sp>
        <p:nvSpPr>
          <p:cNvPr id="11" name="文本框 9"/>
          <p:cNvSpPr txBox="1">
            <a:spLocks noChangeArrowheads="1"/>
          </p:cNvSpPr>
          <p:nvPr/>
        </p:nvSpPr>
        <p:spPr bwMode="auto">
          <a:xfrm>
            <a:off x="148273" y="5443492"/>
            <a:ext cx="3890963" cy="609398"/>
          </a:xfrm>
          <a:prstGeom prst="rect">
            <a:avLst/>
          </a:prstGeom>
          <a:noFill/>
          <a:ln w="9525">
            <a:noFill/>
            <a:miter lim="800000"/>
            <a:headEnd/>
            <a:tailEnd/>
          </a:ln>
        </p:spPr>
        <p:txBody>
          <a:bodyPr>
            <a:spAutoFit/>
          </a:bodyPr>
          <a:lstStyle/>
          <a:p>
            <a:pPr>
              <a:lnSpc>
                <a:spcPct val="120000"/>
              </a:lnSpc>
              <a:buFont typeface="Arial" charset="0"/>
              <a:buNone/>
            </a:pPr>
            <a:r>
              <a:rPr lang="en-US" altLang="zh-CN" sz="2800" b="1" dirty="0">
                <a:latin typeface="黑体" pitchFamily="49" charset="-122"/>
                <a:ea typeface="黑体" pitchFamily="49" charset="-122"/>
              </a:rPr>
              <a:t>5.</a:t>
            </a:r>
            <a:r>
              <a:rPr lang="zh-CN" altLang="en-US" sz="2800" b="1" dirty="0">
                <a:latin typeface="黑体" pitchFamily="49" charset="-122"/>
                <a:ea typeface="黑体" pitchFamily="49" charset="-122"/>
              </a:rPr>
              <a:t>郭守敬（元朝）</a:t>
            </a:r>
          </a:p>
        </p:txBody>
      </p:sp>
      <p:sp>
        <p:nvSpPr>
          <p:cNvPr id="12" name="文本框 12"/>
          <p:cNvSpPr txBox="1">
            <a:spLocks noChangeArrowheads="1"/>
          </p:cNvSpPr>
          <p:nvPr/>
        </p:nvSpPr>
        <p:spPr bwMode="auto">
          <a:xfrm>
            <a:off x="4031298" y="5423413"/>
            <a:ext cx="3890962" cy="609398"/>
          </a:xfrm>
          <a:prstGeom prst="rect">
            <a:avLst/>
          </a:prstGeom>
          <a:noFill/>
          <a:ln w="9525">
            <a:noFill/>
            <a:miter lim="800000"/>
            <a:headEnd/>
            <a:tailEnd/>
          </a:ln>
        </p:spPr>
        <p:txBody>
          <a:bodyPr>
            <a:spAutoFit/>
          </a:bodyPr>
          <a:lstStyle/>
          <a:p>
            <a:pPr>
              <a:lnSpc>
                <a:spcPct val="120000"/>
              </a:lnSpc>
              <a:buFont typeface="Arial" charset="0"/>
              <a:buNone/>
            </a:pPr>
            <a:r>
              <a:rPr lang="en-US" altLang="zh-CN" sz="2800" b="1" dirty="0">
                <a:latin typeface="黑体" pitchFamily="49" charset="-122"/>
                <a:ea typeface="黑体" pitchFamily="49" charset="-122"/>
              </a:rPr>
              <a:t>6.</a:t>
            </a:r>
            <a:r>
              <a:rPr lang="zh-CN" altLang="en-US" sz="2800" b="1" dirty="0">
                <a:latin typeface="黑体" pitchFamily="49" charset="-122"/>
                <a:ea typeface="黑体" pitchFamily="49" charset="-122"/>
              </a:rPr>
              <a:t>王祯（元朝）</a:t>
            </a:r>
          </a:p>
        </p:txBody>
      </p:sp>
      <p:sp>
        <p:nvSpPr>
          <p:cNvPr id="13" name="文本框 19"/>
          <p:cNvSpPr txBox="1">
            <a:spLocks noChangeArrowheads="1"/>
          </p:cNvSpPr>
          <p:nvPr/>
        </p:nvSpPr>
        <p:spPr bwMode="auto">
          <a:xfrm>
            <a:off x="4624594" y="5931832"/>
            <a:ext cx="3865028" cy="630942"/>
          </a:xfrm>
          <a:prstGeom prst="rect">
            <a:avLst/>
          </a:prstGeom>
          <a:noFill/>
          <a:ln w="9525">
            <a:noFill/>
            <a:miter lim="800000"/>
            <a:headEnd/>
            <a:tailEnd/>
          </a:ln>
        </p:spPr>
        <p:txBody>
          <a:bodyPr wrap="square">
            <a:spAutoFit/>
          </a:bodyPr>
          <a:lstStyle/>
          <a:p>
            <a:pPr algn="just">
              <a:lnSpc>
                <a:spcPct val="120000"/>
              </a:lnSpc>
              <a:buFont typeface="Arial" charset="0"/>
              <a:buNone/>
            </a:pPr>
            <a:r>
              <a:rPr lang="en-US" altLang="zh-CN" sz="2800" dirty="0">
                <a:latin typeface="黑体" pitchFamily="49" charset="-122"/>
                <a:ea typeface="黑体" pitchFamily="49" charset="-122"/>
              </a:rPr>
              <a:t>    </a:t>
            </a:r>
            <a:r>
              <a:rPr lang="zh-CN" altLang="en-US" sz="2800" b="1" dirty="0">
                <a:solidFill>
                  <a:srgbClr val="FF0000"/>
                </a:solidFill>
                <a:latin typeface="黑体" pitchFamily="49" charset="-122"/>
                <a:ea typeface="黑体" pitchFamily="49" charset="-122"/>
              </a:rPr>
              <a:t>编撰</a:t>
            </a:r>
            <a:r>
              <a:rPr lang="en-US" altLang="zh-CN" sz="2800" b="1" dirty="0">
                <a:solidFill>
                  <a:srgbClr val="FF0000"/>
                </a:solidFill>
                <a:latin typeface="黑体" pitchFamily="49" charset="-122"/>
                <a:ea typeface="黑体" pitchFamily="49" charset="-122"/>
              </a:rPr>
              <a:t>《</a:t>
            </a:r>
            <a:r>
              <a:rPr lang="zh-CN" altLang="en-US" sz="2800" b="1" dirty="0">
                <a:solidFill>
                  <a:srgbClr val="FF0000"/>
                </a:solidFill>
                <a:latin typeface="黑体" pitchFamily="49" charset="-122"/>
                <a:ea typeface="黑体" pitchFamily="49" charset="-122"/>
              </a:rPr>
              <a:t>农书</a:t>
            </a:r>
            <a:r>
              <a:rPr lang="en-US" altLang="zh-CN" sz="2800" b="1" dirty="0" smtClean="0">
                <a:solidFill>
                  <a:srgbClr val="FF0000"/>
                </a:solidFill>
                <a:latin typeface="黑体" pitchFamily="49" charset="-122"/>
                <a:ea typeface="黑体" pitchFamily="49" charset="-122"/>
              </a:rPr>
              <a:t>》</a:t>
            </a:r>
            <a:endParaRPr lang="zh-CN" altLang="en-US" sz="2800" dirty="0">
              <a:latin typeface="黑体" pitchFamily="49" charset="-122"/>
              <a:ea typeface="黑体" pitchFamily="49" charset="-122"/>
            </a:endParaRPr>
          </a:p>
        </p:txBody>
      </p:sp>
      <p:sp>
        <p:nvSpPr>
          <p:cNvPr id="14" name="文本框 19"/>
          <p:cNvSpPr txBox="1">
            <a:spLocks noChangeArrowheads="1"/>
          </p:cNvSpPr>
          <p:nvPr/>
        </p:nvSpPr>
        <p:spPr bwMode="auto">
          <a:xfrm>
            <a:off x="201132" y="5870292"/>
            <a:ext cx="2858754" cy="630942"/>
          </a:xfrm>
          <a:prstGeom prst="rect">
            <a:avLst/>
          </a:prstGeom>
          <a:noFill/>
          <a:ln w="9525">
            <a:noFill/>
            <a:miter lim="800000"/>
            <a:headEnd/>
            <a:tailEnd/>
          </a:ln>
        </p:spPr>
        <p:txBody>
          <a:bodyPr wrap="square">
            <a:spAutoFit/>
          </a:bodyPr>
          <a:lstStyle/>
          <a:p>
            <a:pPr algn="just">
              <a:lnSpc>
                <a:spcPct val="120000"/>
              </a:lnSpc>
              <a:buFont typeface="Arial" charset="0"/>
              <a:buNone/>
            </a:pPr>
            <a:r>
              <a:rPr lang="en-US" altLang="zh-CN" sz="2800" dirty="0">
                <a:latin typeface="黑体" pitchFamily="49" charset="-122"/>
                <a:ea typeface="黑体" pitchFamily="49" charset="-122"/>
              </a:rPr>
              <a:t>    </a:t>
            </a:r>
            <a:r>
              <a:rPr lang="en-US" altLang="zh-CN" sz="2800" b="1" dirty="0" smtClean="0">
                <a:solidFill>
                  <a:srgbClr val="FF0000"/>
                </a:solidFill>
                <a:latin typeface="黑体" pitchFamily="49" charset="-122"/>
                <a:ea typeface="黑体" pitchFamily="49" charset="-122"/>
              </a:rPr>
              <a:t>《</a:t>
            </a:r>
            <a:r>
              <a:rPr lang="zh-CN" altLang="en-US" sz="2800" b="1" dirty="0" smtClean="0">
                <a:solidFill>
                  <a:srgbClr val="FF0000"/>
                </a:solidFill>
                <a:latin typeface="黑体" pitchFamily="49" charset="-122"/>
                <a:ea typeface="黑体" pitchFamily="49" charset="-122"/>
              </a:rPr>
              <a:t>授时历</a:t>
            </a:r>
            <a:r>
              <a:rPr lang="en-US" altLang="zh-CN" sz="2800" b="1" dirty="0" smtClean="0">
                <a:solidFill>
                  <a:srgbClr val="FF0000"/>
                </a:solidFill>
                <a:latin typeface="黑体" pitchFamily="49" charset="-122"/>
                <a:ea typeface="黑体" pitchFamily="49" charset="-122"/>
              </a:rPr>
              <a:t>》</a:t>
            </a:r>
            <a:endParaRPr lang="zh-CN" altLang="en-US" sz="2800" b="1" dirty="0">
              <a:solidFill>
                <a:srgbClr val="FF0000"/>
              </a:solidFill>
              <a:latin typeface="黑体" pitchFamily="49" charset="-122"/>
              <a:ea typeface="黑体" pitchFamily="49" charset="-122"/>
            </a:endParaRPr>
          </a:p>
        </p:txBody>
      </p:sp>
    </p:spTree>
    <p:extLst>
      <p:ext uri="{BB962C8B-B14F-4D97-AF65-F5344CB8AC3E}">
        <p14:creationId xmlns:p14="http://schemas.microsoft.com/office/powerpoint/2010/main" val="4241226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6" name="Text Box 9"/>
          <p:cNvSpPr txBox="1">
            <a:spLocks noChangeArrowheads="1"/>
          </p:cNvSpPr>
          <p:nvPr/>
        </p:nvSpPr>
        <p:spPr bwMode="auto">
          <a:xfrm>
            <a:off x="151967" y="2421323"/>
            <a:ext cx="8840066"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pPr>
            <a:r>
              <a:rPr lang="zh-CN" altLang="en-US" sz="2800" dirty="0" smtClean="0">
                <a:solidFill>
                  <a:srgbClr val="FF0000"/>
                </a:solidFill>
                <a:latin typeface="黑体" panose="02010609060101010101" pitchFamily="49" charset="-122"/>
                <a:ea typeface="黑体" panose="02010609060101010101" pitchFamily="49" charset="-122"/>
              </a:rPr>
              <a:t>政治</a:t>
            </a:r>
            <a:r>
              <a:rPr lang="zh-CN" altLang="en-US" sz="2800" dirty="0">
                <a:solidFill>
                  <a:srgbClr val="FF0000"/>
                </a:solidFill>
                <a:latin typeface="黑体" panose="02010609060101010101" pitchFamily="49" charset="-122"/>
                <a:ea typeface="黑体" panose="02010609060101010101" pitchFamily="49" charset="-122"/>
              </a:rPr>
              <a:t>制度：</a:t>
            </a:r>
            <a:r>
              <a:rPr lang="zh-CN" altLang="en-US" sz="2800" dirty="0">
                <a:latin typeface="黑体" panose="02010609060101010101" pitchFamily="49" charset="-122"/>
                <a:ea typeface="黑体" panose="02010609060101010101" pitchFamily="49" charset="-122"/>
              </a:rPr>
              <a:t>南、北面官制。</a:t>
            </a:r>
            <a:r>
              <a:rPr lang="zh-CN" altLang="zh-CN" sz="2800" dirty="0">
                <a:solidFill>
                  <a:srgbClr val="FF0000"/>
                </a:solidFill>
                <a:latin typeface="黑体" panose="02010609060101010101" pitchFamily="49" charset="-122"/>
                <a:ea typeface="黑体" panose="02010609060101010101" pitchFamily="49" charset="-122"/>
              </a:rPr>
              <a:t>因俗而治、蕃汉分治。</a:t>
            </a:r>
            <a:endParaRPr lang="en-US" altLang="zh-CN" sz="2800" dirty="0">
              <a:latin typeface="黑体" panose="02010609060101010101" pitchFamily="49" charset="-122"/>
              <a:ea typeface="黑体" panose="02010609060101010101" pitchFamily="49" charset="-122"/>
            </a:endParaRPr>
          </a:p>
          <a:p>
            <a:pPr>
              <a:spcBef>
                <a:spcPct val="50000"/>
              </a:spcBef>
            </a:pPr>
            <a:r>
              <a:rPr lang="zh-CN" altLang="en-US" sz="2800" dirty="0" smtClean="0">
                <a:solidFill>
                  <a:srgbClr val="FF0000"/>
                </a:solidFill>
                <a:latin typeface="黑体" panose="02010609060101010101" pitchFamily="49" charset="-122"/>
                <a:ea typeface="黑体" panose="02010609060101010101" pitchFamily="49" charset="-122"/>
              </a:rPr>
              <a:t>原因</a:t>
            </a:r>
            <a:r>
              <a:rPr lang="zh-CN" altLang="en-US" sz="2800" dirty="0">
                <a:solidFill>
                  <a:srgbClr val="FF0000"/>
                </a:solidFill>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各民族间在经济、文化水平、生活方式、风俗习惯等方面的差异</a:t>
            </a:r>
            <a:endParaRPr lang="en-US" altLang="zh-CN" sz="2800" dirty="0">
              <a:latin typeface="黑体" panose="02010609060101010101" pitchFamily="49" charset="-122"/>
              <a:ea typeface="黑体" panose="02010609060101010101" pitchFamily="49" charset="-122"/>
            </a:endParaRPr>
          </a:p>
          <a:p>
            <a:pPr>
              <a:spcBef>
                <a:spcPct val="50000"/>
              </a:spcBef>
            </a:pPr>
            <a:r>
              <a:rPr lang="zh-CN" altLang="en-US" sz="2800" dirty="0" smtClean="0">
                <a:solidFill>
                  <a:srgbClr val="FF0000"/>
                </a:solidFill>
                <a:latin typeface="黑体" panose="02010609060101010101" pitchFamily="49" charset="-122"/>
                <a:ea typeface="黑体" panose="02010609060101010101" pitchFamily="49" charset="-122"/>
              </a:rPr>
              <a:t>意义</a:t>
            </a:r>
            <a:r>
              <a:rPr lang="zh-CN" altLang="en-US" sz="2800" dirty="0">
                <a:solidFill>
                  <a:srgbClr val="FF0000"/>
                </a:solidFill>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①是对汉族地区先进农耕文明的肯定和保护；</a:t>
            </a:r>
          </a:p>
          <a:p>
            <a:pPr>
              <a:spcBef>
                <a:spcPct val="50000"/>
              </a:spcBef>
            </a:pPr>
            <a:r>
              <a:rPr lang="zh-CN" altLang="en-US" sz="2800" dirty="0" smtClean="0">
                <a:latin typeface="黑体" panose="02010609060101010101" pitchFamily="49" charset="-122"/>
                <a:ea typeface="黑体" panose="02010609060101010101" pitchFamily="49" charset="-122"/>
              </a:rPr>
              <a:t>      ②</a:t>
            </a:r>
            <a:r>
              <a:rPr lang="zh-CN" altLang="en-US" sz="2800" dirty="0">
                <a:latin typeface="黑体" panose="02010609060101010101" pitchFamily="49" charset="-122"/>
                <a:ea typeface="黑体" panose="02010609060101010101" pitchFamily="49" charset="-122"/>
              </a:rPr>
              <a:t>利于契丹族学习先进的农耕文明，并向封建社会过渡；</a:t>
            </a:r>
          </a:p>
          <a:p>
            <a:pPr>
              <a:spcBef>
                <a:spcPct val="50000"/>
              </a:spcBef>
            </a:pPr>
            <a:r>
              <a:rPr lang="zh-CN" altLang="en-US" sz="2800" dirty="0" smtClean="0">
                <a:latin typeface="黑体" panose="02010609060101010101" pitchFamily="49" charset="-122"/>
                <a:ea typeface="黑体" panose="02010609060101010101" pitchFamily="49" charset="-122"/>
              </a:rPr>
              <a:t>      ③</a:t>
            </a:r>
            <a:r>
              <a:rPr lang="zh-CN" altLang="en-US" sz="2800" dirty="0">
                <a:latin typeface="黑体" panose="02010609060101010101" pitchFamily="49" charset="-122"/>
                <a:ea typeface="黑体" panose="02010609060101010101" pitchFamily="49" charset="-122"/>
              </a:rPr>
              <a:t>利于民族交融</a:t>
            </a:r>
          </a:p>
        </p:txBody>
      </p:sp>
      <p:sp>
        <p:nvSpPr>
          <p:cNvPr id="7" name="文本框 6"/>
          <p:cNvSpPr txBox="1"/>
          <p:nvPr/>
        </p:nvSpPr>
        <p:spPr>
          <a:xfrm>
            <a:off x="151967" y="605441"/>
            <a:ext cx="8840066" cy="1815882"/>
          </a:xfrm>
          <a:prstGeom prst="rect">
            <a:avLst/>
          </a:prstGeom>
          <a:noFill/>
        </p:spPr>
        <p:txBody>
          <a:bodyPr wrap="square" rtlCol="0">
            <a:spAutoFit/>
          </a:bodyPr>
          <a:lstStyle/>
          <a:p>
            <a:r>
              <a:rPr lang="zh-CN" altLang="en-US" sz="2800" dirty="0" smtClean="0">
                <a:latin typeface="楷体_GB2312" panose="02010609030101010101" pitchFamily="49" charset="-122"/>
                <a:ea typeface="楷体_GB2312" panose="02010609030101010101" pitchFamily="49" charset="-122"/>
              </a:rPr>
              <a:t>    契丹</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官分南北，以国制治契丹，以汉制待汉人</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北面治宫帐、部族、属国智政，南面治汉人州县、租赋、军马之事。因俗而治，得其宜矣。</a:t>
            </a:r>
            <a:endParaRPr lang="en-US" altLang="zh-CN" sz="2800" dirty="0" smtClean="0">
              <a:latin typeface="楷体_GB2312" panose="02010609030101010101" pitchFamily="49" charset="-122"/>
              <a:ea typeface="楷体_GB2312" panose="02010609030101010101" pitchFamily="49" charset="-122"/>
            </a:endParaRPr>
          </a:p>
          <a:p>
            <a:pPr algn="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辽史</a:t>
            </a:r>
            <a:r>
              <a:rPr lang="en-US" altLang="zh-CN" sz="2800" dirty="0" smtClean="0">
                <a:latin typeface="楷体_GB2312" panose="02010609030101010101" pitchFamily="49" charset="-122"/>
                <a:ea typeface="楷体_GB2312" panose="02010609030101010101" pitchFamily="49" charset="-122"/>
              </a:rPr>
              <a:t>·</a:t>
            </a:r>
            <a:r>
              <a:rPr lang="zh-CN" altLang="en-US" sz="2800" dirty="0" smtClean="0">
                <a:latin typeface="楷体_GB2312" panose="02010609030101010101" pitchFamily="49" charset="-122"/>
                <a:ea typeface="楷体_GB2312" panose="02010609030101010101" pitchFamily="49" charset="-122"/>
              </a:rPr>
              <a:t>百官志一</a:t>
            </a:r>
            <a:r>
              <a:rPr lang="en-US" altLang="zh-CN" sz="2800" dirty="0" smtClean="0">
                <a:latin typeface="楷体_GB2312" panose="02010609030101010101" pitchFamily="49" charset="-122"/>
                <a:ea typeface="楷体_GB2312" panose="02010609030101010101" pitchFamily="49" charset="-122"/>
              </a:rPr>
              <a:t>》</a:t>
            </a:r>
            <a:endParaRPr lang="zh-CN" altLang="en-US" sz="2800" dirty="0">
              <a:latin typeface="楷体_GB2312" panose="02010609030101010101" pitchFamily="49" charset="-122"/>
              <a:ea typeface="楷体_GB2312" panose="02010609030101010101" pitchFamily="49" charset="-122"/>
            </a:endParaRPr>
          </a:p>
        </p:txBody>
      </p:sp>
    </p:spTree>
    <p:extLst>
      <p:ext uri="{BB962C8B-B14F-4D97-AF65-F5344CB8AC3E}">
        <p14:creationId xmlns:p14="http://schemas.microsoft.com/office/powerpoint/2010/main" val="345219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a:t>
            </a:r>
            <a:r>
              <a:rPr lang="zh-CN" altLang="en-US" sz="2600" dirty="0" smtClean="0">
                <a:solidFill>
                  <a:srgbClr val="000000"/>
                </a:solidFill>
                <a:latin typeface="黑体" panose="02010609060101010101" pitchFamily="49" charset="-122"/>
                <a:ea typeface="黑体" panose="02010609060101010101" pitchFamily="49" charset="-122"/>
              </a:rPr>
              <a:t>三 </a:t>
            </a:r>
            <a:r>
              <a:rPr lang="zh-CN" altLang="en-US" sz="2600" dirty="0" smtClean="0">
                <a:solidFill>
                  <a:srgbClr val="000000"/>
                </a:solidFill>
                <a:latin typeface="黑体" panose="02010609060101010101" pitchFamily="49" charset="-122"/>
                <a:ea typeface="黑体" panose="02010609060101010101" pitchFamily="49" charset="-122"/>
              </a:rPr>
              <a:t>宋元时期的文化</a:t>
            </a:r>
            <a:r>
              <a:rPr lang="en-US" altLang="zh-CN" sz="2600" dirty="0" smtClean="0">
                <a:solidFill>
                  <a:srgbClr val="000000"/>
                </a:solidFill>
                <a:latin typeface="黑体" panose="02010609060101010101" pitchFamily="49" charset="-122"/>
                <a:ea typeface="黑体" panose="02010609060101010101" pitchFamily="49" charset="-122"/>
              </a:rPr>
              <a:t>——</a:t>
            </a:r>
            <a:r>
              <a:rPr lang="zh-CN" altLang="en-US" sz="2600" dirty="0">
                <a:solidFill>
                  <a:srgbClr val="000000"/>
                </a:solidFill>
                <a:latin typeface="黑体" panose="02010609060101010101" pitchFamily="49" charset="-122"/>
                <a:ea typeface="黑体" panose="02010609060101010101" pitchFamily="49" charset="-122"/>
              </a:rPr>
              <a:t>科技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占位符 25602"/>
          <p:cNvSpPr txBox="1">
            <a:spLocks/>
          </p:cNvSpPr>
          <p:nvPr/>
        </p:nvSpPr>
        <p:spPr>
          <a:xfrm>
            <a:off x="101289" y="986327"/>
            <a:ext cx="8702491" cy="56705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endParaRPr lang="zh-CN" altLang="en-US" b="1" noProof="1" smtClean="0">
              <a:latin typeface="黑体" panose="02010609060101010101" pitchFamily="49" charset="-122"/>
              <a:ea typeface="黑体" panose="02010609060101010101" pitchFamily="49" charset="-122"/>
            </a:endParaRPr>
          </a:p>
          <a:p>
            <a:r>
              <a:rPr lang="zh-CN" altLang="en-US" b="1" dirty="0" smtClean="0">
                <a:solidFill>
                  <a:srgbClr val="FF0000"/>
                </a:solidFill>
                <a:latin typeface="黑体" pitchFamily="49" charset="-122"/>
                <a:ea typeface="黑体" pitchFamily="49" charset="-122"/>
              </a:rPr>
              <a:t>造纸术、印刷术</a:t>
            </a:r>
            <a:r>
              <a:rPr lang="zh-CN" altLang="en-US" b="1" dirty="0" smtClean="0">
                <a:latin typeface="黑体" pitchFamily="49" charset="-122"/>
                <a:ea typeface="黑体" pitchFamily="49" charset="-122"/>
              </a:rPr>
              <a:t>，促进欧洲文化的发展，推动了文艺复兴和宗教改革；</a:t>
            </a:r>
          </a:p>
          <a:p>
            <a:r>
              <a:rPr lang="zh-CN" altLang="en-US" b="1" dirty="0" smtClean="0">
                <a:solidFill>
                  <a:srgbClr val="FF0000"/>
                </a:solidFill>
                <a:latin typeface="黑体" pitchFamily="49" charset="-122"/>
                <a:ea typeface="黑体" pitchFamily="49" charset="-122"/>
              </a:rPr>
              <a:t>火药</a:t>
            </a:r>
            <a:r>
              <a:rPr lang="zh-CN" altLang="en-US" b="1" dirty="0" smtClean="0">
                <a:latin typeface="黑体" pitchFamily="49" charset="-122"/>
                <a:ea typeface="黑体" pitchFamily="49" charset="-122"/>
              </a:rPr>
              <a:t>在欧洲的应用与发展，推动世界从冷兵器时代进入热兵器时代，</a:t>
            </a:r>
            <a:r>
              <a:rPr kumimoji="1" lang="zh-CN" altLang="en-US" b="1" dirty="0" smtClean="0">
                <a:latin typeface="黑体" panose="02010609060101010101" pitchFamily="49" charset="-122"/>
                <a:ea typeface="黑体" panose="02010609060101010101" pitchFamily="49" charset="-122"/>
              </a:rPr>
              <a:t>推动</a:t>
            </a:r>
            <a:r>
              <a:rPr kumimoji="1" lang="zh-CN" altLang="en-US" b="1" dirty="0" smtClean="0">
                <a:solidFill>
                  <a:srgbClr val="FF0000"/>
                </a:solidFill>
                <a:latin typeface="黑体" panose="02010609060101010101" pitchFamily="49" charset="-122"/>
                <a:ea typeface="黑体" panose="02010609060101010101" pitchFamily="49" charset="-122"/>
              </a:rPr>
              <a:t>资产阶级革命</a:t>
            </a:r>
            <a:r>
              <a:rPr kumimoji="1" lang="zh-CN" altLang="en-US" b="1" dirty="0" smtClean="0">
                <a:latin typeface="黑体" panose="02010609060101010101" pitchFamily="49" charset="-122"/>
                <a:ea typeface="黑体" panose="02010609060101010101" pitchFamily="49" charset="-122"/>
              </a:rPr>
              <a:t>的进行；</a:t>
            </a:r>
            <a:endParaRPr lang="zh-CN" altLang="en-US" b="1" dirty="0" smtClean="0">
              <a:latin typeface="黑体" pitchFamily="49" charset="-122"/>
              <a:ea typeface="黑体" pitchFamily="49" charset="-122"/>
            </a:endParaRPr>
          </a:p>
          <a:p>
            <a:r>
              <a:rPr lang="zh-CN" altLang="en-US" b="1" dirty="0" smtClean="0">
                <a:solidFill>
                  <a:srgbClr val="FF0000"/>
                </a:solidFill>
                <a:latin typeface="黑体" pitchFamily="49" charset="-122"/>
                <a:ea typeface="黑体" pitchFamily="49" charset="-122"/>
              </a:rPr>
              <a:t>指南针</a:t>
            </a:r>
            <a:r>
              <a:rPr lang="zh-CN" altLang="en-US" b="1" dirty="0" smtClean="0">
                <a:latin typeface="黑体" pitchFamily="49" charset="-122"/>
                <a:ea typeface="黑体" pitchFamily="49" charset="-122"/>
              </a:rPr>
              <a:t>的使用，</a:t>
            </a:r>
            <a:r>
              <a:rPr kumimoji="1" lang="zh-CN" altLang="en-US" b="1" dirty="0" smtClean="0">
                <a:latin typeface="黑体" panose="02010609060101010101" pitchFamily="49" charset="-122"/>
                <a:ea typeface="黑体" panose="02010609060101010101" pitchFamily="49" charset="-122"/>
              </a:rPr>
              <a:t>为西欧人</a:t>
            </a:r>
            <a:r>
              <a:rPr kumimoji="1" lang="zh-CN" altLang="en-US" b="1" dirty="0" smtClean="0">
                <a:solidFill>
                  <a:srgbClr val="FF0000"/>
                </a:solidFill>
                <a:latin typeface="黑体" panose="02010609060101010101" pitchFamily="49" charset="-122"/>
                <a:ea typeface="黑体" panose="02010609060101010101" pitchFamily="49" charset="-122"/>
              </a:rPr>
              <a:t>新航路的开辟</a:t>
            </a:r>
            <a:r>
              <a:rPr kumimoji="1" lang="zh-CN" altLang="en-US" b="1" dirty="0" smtClean="0">
                <a:latin typeface="黑体" panose="02010609060101010101" pitchFamily="49" charset="-122"/>
                <a:ea typeface="黑体" panose="02010609060101010101" pitchFamily="49" charset="-122"/>
              </a:rPr>
              <a:t>和</a:t>
            </a:r>
            <a:r>
              <a:rPr kumimoji="1" lang="zh-CN" altLang="en-US" b="1" dirty="0" smtClean="0">
                <a:solidFill>
                  <a:srgbClr val="FF0000"/>
                </a:solidFill>
                <a:latin typeface="黑体" panose="02010609060101010101" pitchFamily="49" charset="-122"/>
                <a:ea typeface="黑体" panose="02010609060101010101" pitchFamily="49" charset="-122"/>
              </a:rPr>
              <a:t>海外殖民征服</a:t>
            </a:r>
            <a:r>
              <a:rPr kumimoji="1" lang="zh-CN" altLang="en-US" b="1" dirty="0" smtClean="0">
                <a:latin typeface="黑体" panose="02010609060101010101" pitchFamily="49" charset="-122"/>
                <a:ea typeface="黑体" panose="02010609060101010101" pitchFamily="49" charset="-122"/>
              </a:rPr>
              <a:t>创造了条件，推动</a:t>
            </a:r>
            <a:r>
              <a:rPr kumimoji="1" lang="zh-CN" altLang="en-US" b="1" dirty="0" smtClean="0">
                <a:solidFill>
                  <a:srgbClr val="FF0000"/>
                </a:solidFill>
                <a:latin typeface="黑体" panose="02010609060101010101" pitchFamily="49" charset="-122"/>
                <a:ea typeface="黑体" panose="02010609060101010101" pitchFamily="49" charset="-122"/>
              </a:rPr>
              <a:t>世界市场</a:t>
            </a:r>
            <a:r>
              <a:rPr kumimoji="1" lang="zh-CN" altLang="en-US" b="1" dirty="0" smtClean="0">
                <a:latin typeface="黑体" panose="02010609060101010101" pitchFamily="49" charset="-122"/>
                <a:ea typeface="黑体" panose="02010609060101010101" pitchFamily="49" charset="-122"/>
              </a:rPr>
              <a:t>的形成和</a:t>
            </a:r>
            <a:r>
              <a:rPr kumimoji="1" lang="zh-CN" altLang="en-US" b="1" dirty="0" smtClean="0">
                <a:solidFill>
                  <a:srgbClr val="FF0000"/>
                </a:solidFill>
                <a:latin typeface="黑体" panose="02010609060101010101" pitchFamily="49" charset="-122"/>
                <a:ea typeface="黑体" panose="02010609060101010101" pitchFamily="49" charset="-122"/>
              </a:rPr>
              <a:t>资本主义经济</a:t>
            </a:r>
            <a:r>
              <a:rPr kumimoji="1" lang="zh-CN" altLang="en-US" b="1" dirty="0" smtClean="0">
                <a:latin typeface="黑体" panose="02010609060101010101" pitchFamily="49" charset="-122"/>
                <a:ea typeface="黑体" panose="02010609060101010101" pitchFamily="49" charset="-122"/>
              </a:rPr>
              <a:t>的发展；</a:t>
            </a:r>
          </a:p>
          <a:p>
            <a:r>
              <a:rPr kumimoji="1" lang="zh-CN" altLang="en-US" dirty="0" smtClean="0">
                <a:latin typeface="黑体" panose="02010609060101010101" pitchFamily="49" charset="-122"/>
                <a:ea typeface="黑体" panose="02010609060101010101" pitchFamily="49" charset="-122"/>
              </a:rPr>
              <a:t>总之，四大发明对欧洲经济、政治和文化乃至世界文明的进步作出了重大的贡献，</a:t>
            </a:r>
            <a:r>
              <a:rPr kumimoji="1" lang="zh-CN" altLang="en-US" dirty="0" smtClean="0">
                <a:solidFill>
                  <a:srgbClr val="FF0000"/>
                </a:solidFill>
                <a:latin typeface="黑体" panose="02010609060101010101" pitchFamily="49" charset="-122"/>
                <a:ea typeface="黑体" panose="02010609060101010101" pitchFamily="49" charset="-122"/>
              </a:rPr>
              <a:t>促进了欧洲从封建社会向资本主义社会的变革。</a:t>
            </a:r>
          </a:p>
          <a:p>
            <a:pPr>
              <a:buFont typeface="Wingdings" pitchFamily="2" charset="2"/>
              <a:buNone/>
            </a:pPr>
            <a:endParaRPr lang="zh-CN" altLang="en-US" dirty="0">
              <a:latin typeface="黑体" pitchFamily="49" charset="-122"/>
              <a:ea typeface="黑体" pitchFamily="49" charset="-122"/>
            </a:endParaRPr>
          </a:p>
        </p:txBody>
      </p:sp>
      <p:sp>
        <p:nvSpPr>
          <p:cNvPr id="4" name="矩形 25603"/>
          <p:cNvSpPr>
            <a:spLocks noChangeArrowheads="1"/>
          </p:cNvSpPr>
          <p:nvPr/>
        </p:nvSpPr>
        <p:spPr bwMode="auto">
          <a:xfrm>
            <a:off x="690127" y="681628"/>
            <a:ext cx="7524817" cy="609398"/>
          </a:xfrm>
          <a:prstGeom prst="rect">
            <a:avLst/>
          </a:prstGeom>
          <a:solidFill>
            <a:schemeClr val="accent1">
              <a:lumMod val="20000"/>
              <a:lumOff val="80000"/>
            </a:schemeClr>
          </a:solidFill>
          <a:ln w="15875">
            <a:solidFill>
              <a:srgbClr val="FF0000"/>
            </a:solidFill>
          </a:ln>
        </p:spPr>
        <p:txBody>
          <a:bodyPr wrap="square" rtlCol="0">
            <a:spAutoFit/>
          </a:bodyPr>
          <a:lstStyle/>
          <a:p>
            <a:pPr algn="ctr">
              <a:lnSpc>
                <a:spcPct val="120000"/>
              </a:lnSpc>
              <a:spcAft>
                <a:spcPct val="0"/>
              </a:spcAft>
              <a:tabLst>
                <a:tab pos="1029335" algn="l"/>
                <a:tab pos="1850390" algn="l"/>
                <a:tab pos="2538095" algn="l"/>
                <a:tab pos="3221990" algn="l"/>
              </a:tabLst>
            </a:pPr>
            <a:r>
              <a:rPr lang="zh-CN" altLang="en-US" sz="2800" b="1" spc="200" dirty="0">
                <a:solidFill>
                  <a:srgbClr val="FF0000"/>
                </a:solidFill>
                <a:latin typeface="黑体" panose="02010609060101010101" pitchFamily="49" charset="-122"/>
                <a:ea typeface="黑体" panose="02010609060101010101" pitchFamily="49" charset="-122"/>
                <a:cs typeface="Times New Roman" panose="02020603050405020304" pitchFamily="18" charset="0"/>
              </a:rPr>
              <a:t>我国古代的四大发明对世界的影响是什么？</a:t>
            </a:r>
          </a:p>
        </p:txBody>
      </p:sp>
    </p:spTree>
    <p:extLst>
      <p:ext uri="{BB962C8B-B14F-4D97-AF65-F5344CB8AC3E}">
        <p14:creationId xmlns:p14="http://schemas.microsoft.com/office/powerpoint/2010/main" val="1257584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p:cNvSpPr txBox="1">
            <a:spLocks/>
          </p:cNvSpPr>
          <p:nvPr/>
        </p:nvSpPr>
        <p:spPr>
          <a:xfrm>
            <a:off x="179512" y="861008"/>
            <a:ext cx="8964488" cy="353401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en-US" altLang="zh-CN" b="1" dirty="0" smtClean="0">
                <a:latin typeface="宋体" pitchFamily="2" charset="-122"/>
                <a:ea typeface="宋体" pitchFamily="2" charset="-122"/>
              </a:rPr>
              <a:t>1.</a:t>
            </a:r>
            <a:r>
              <a:rPr lang="zh-CN" altLang="en-US" b="1" dirty="0" smtClean="0">
                <a:latin typeface="宋体" pitchFamily="2" charset="-122"/>
                <a:ea typeface="宋体" pitchFamily="2" charset="-122"/>
              </a:rPr>
              <a:t>契丹族：契丹大字、小字，刻石碑，文学创作。</a:t>
            </a:r>
          </a:p>
          <a:p>
            <a:pPr marL="0" indent="0">
              <a:lnSpc>
                <a:spcPct val="150000"/>
              </a:lnSpc>
              <a:buFont typeface="Arial" panose="020B0604020202020204" pitchFamily="34" charset="0"/>
              <a:buNone/>
            </a:pPr>
            <a:r>
              <a:rPr lang="en-US" altLang="zh-CN" b="1" dirty="0" smtClean="0">
                <a:latin typeface="宋体" pitchFamily="2" charset="-122"/>
                <a:ea typeface="宋体" pitchFamily="2" charset="-122"/>
              </a:rPr>
              <a:t>2.</a:t>
            </a:r>
            <a:r>
              <a:rPr lang="zh-CN" altLang="en-US" b="1" dirty="0" smtClean="0">
                <a:latin typeface="宋体" pitchFamily="2" charset="-122"/>
                <a:ea typeface="宋体" pitchFamily="2" charset="-122"/>
              </a:rPr>
              <a:t>女真族：女真文字，设女真进士科。</a:t>
            </a:r>
          </a:p>
          <a:p>
            <a:pPr marL="0" indent="0">
              <a:lnSpc>
                <a:spcPct val="150000"/>
              </a:lnSpc>
              <a:buFont typeface="Arial" panose="020B0604020202020204" pitchFamily="34" charset="0"/>
              <a:buNone/>
            </a:pPr>
            <a:r>
              <a:rPr lang="en-US" altLang="zh-CN" b="1" dirty="0" smtClean="0">
                <a:latin typeface="宋体" pitchFamily="2" charset="-122"/>
                <a:ea typeface="宋体" pitchFamily="2" charset="-122"/>
              </a:rPr>
              <a:t>3.</a:t>
            </a:r>
            <a:r>
              <a:rPr lang="zh-CN" altLang="en-US" b="1" dirty="0" smtClean="0">
                <a:latin typeface="宋体" pitchFamily="2" charset="-122"/>
                <a:ea typeface="宋体" pitchFamily="2" charset="-122"/>
              </a:rPr>
              <a:t>党项族：西夏文，包括佛经、法律、字典，以及从汉文翻译过来的经史著作。</a:t>
            </a:r>
          </a:p>
          <a:p>
            <a:pPr marL="0" indent="0">
              <a:lnSpc>
                <a:spcPct val="150000"/>
              </a:lnSpc>
              <a:buFont typeface="Arial" panose="020B0604020202020204" pitchFamily="34" charset="0"/>
              <a:buNone/>
            </a:pPr>
            <a:r>
              <a:rPr lang="en-US" altLang="zh-CN" b="1" dirty="0" smtClean="0">
                <a:latin typeface="宋体" pitchFamily="2" charset="-122"/>
                <a:ea typeface="宋体" pitchFamily="2" charset="-122"/>
              </a:rPr>
              <a:t>4.</a:t>
            </a:r>
            <a:r>
              <a:rPr lang="zh-CN" altLang="en-US" b="1" dirty="0" smtClean="0">
                <a:latin typeface="宋体" pitchFamily="2" charset="-122"/>
                <a:ea typeface="宋体" pitchFamily="2" charset="-122"/>
              </a:rPr>
              <a:t>蒙古族：</a:t>
            </a:r>
            <a:endParaRPr lang="en-US" altLang="zh-CN" b="1" dirty="0" smtClean="0">
              <a:latin typeface="宋体" pitchFamily="2" charset="-122"/>
              <a:ea typeface="宋体" pitchFamily="2" charset="-122"/>
            </a:endParaRPr>
          </a:p>
          <a:p>
            <a:pPr marL="0" indent="0">
              <a:lnSpc>
                <a:spcPct val="150000"/>
              </a:lnSpc>
              <a:buFont typeface="Arial" panose="020B0604020202020204" pitchFamily="34" charset="0"/>
              <a:buNone/>
            </a:pPr>
            <a:r>
              <a:rPr lang="zh-CN" altLang="en-US" b="1" dirty="0" smtClean="0">
                <a:latin typeface="宋体" pitchFamily="2" charset="-122"/>
                <a:ea typeface="宋体" pitchFamily="2" charset="-122"/>
              </a:rPr>
              <a:t>（</a:t>
            </a:r>
            <a:r>
              <a:rPr lang="en-US" altLang="zh-CN" b="1" dirty="0" smtClean="0">
                <a:latin typeface="宋体" pitchFamily="2" charset="-122"/>
                <a:ea typeface="宋体" pitchFamily="2" charset="-122"/>
              </a:rPr>
              <a:t>1</a:t>
            </a:r>
            <a:r>
              <a:rPr lang="zh-CN" altLang="en-US" b="1" dirty="0" smtClean="0">
                <a:latin typeface="宋体" pitchFamily="2" charset="-122"/>
                <a:ea typeface="宋体" pitchFamily="2" charset="-122"/>
              </a:rPr>
              <a:t>）成吉思汗时期的畏兀体蒙古文，如</a:t>
            </a:r>
            <a:r>
              <a:rPr lang="en-US" altLang="zh-CN" b="1" dirty="0" smtClean="0">
                <a:latin typeface="宋体" pitchFamily="2" charset="-122"/>
                <a:ea typeface="宋体" pitchFamily="2" charset="-122"/>
              </a:rPr>
              <a:t>《</a:t>
            </a:r>
            <a:r>
              <a:rPr lang="zh-CN" altLang="en-US" b="1" dirty="0" smtClean="0">
                <a:latin typeface="宋体" pitchFamily="2" charset="-122"/>
                <a:ea typeface="宋体" pitchFamily="2" charset="-122"/>
              </a:rPr>
              <a:t>蒙古秘史</a:t>
            </a:r>
            <a:r>
              <a:rPr lang="en-US" altLang="zh-CN" b="1" dirty="0" smtClean="0">
                <a:latin typeface="宋体" pitchFamily="2" charset="-122"/>
                <a:ea typeface="宋体" pitchFamily="2" charset="-122"/>
              </a:rPr>
              <a:t>》</a:t>
            </a:r>
            <a:r>
              <a:rPr lang="zh-CN" altLang="en-US" b="1" dirty="0" smtClean="0">
                <a:latin typeface="宋体" pitchFamily="2" charset="-122"/>
                <a:ea typeface="宋体" pitchFamily="2" charset="-122"/>
              </a:rPr>
              <a:t>；</a:t>
            </a:r>
            <a:endParaRPr lang="en-US" altLang="zh-CN" b="1" dirty="0" smtClean="0">
              <a:latin typeface="宋体" pitchFamily="2" charset="-122"/>
              <a:ea typeface="宋体" pitchFamily="2" charset="-122"/>
            </a:endParaRPr>
          </a:p>
          <a:p>
            <a:pPr marL="0" indent="0">
              <a:lnSpc>
                <a:spcPct val="150000"/>
              </a:lnSpc>
              <a:buFont typeface="Arial" panose="020B0604020202020204" pitchFamily="34" charset="0"/>
              <a:buNone/>
            </a:pPr>
            <a:r>
              <a:rPr lang="zh-CN" altLang="en-US" b="1" dirty="0" smtClean="0">
                <a:latin typeface="宋体" pitchFamily="2" charset="-122"/>
                <a:ea typeface="宋体" pitchFamily="2" charset="-122"/>
              </a:rPr>
              <a:t>（</a:t>
            </a:r>
            <a:r>
              <a:rPr lang="en-US" altLang="zh-CN" b="1" dirty="0" smtClean="0">
                <a:latin typeface="宋体" pitchFamily="2" charset="-122"/>
                <a:ea typeface="宋体" pitchFamily="2" charset="-122"/>
              </a:rPr>
              <a:t>2</a:t>
            </a:r>
            <a:r>
              <a:rPr lang="zh-CN" altLang="en-US" b="1" dirty="0" smtClean="0">
                <a:latin typeface="宋体" pitchFamily="2" charset="-122"/>
                <a:ea typeface="宋体" pitchFamily="2" charset="-122"/>
              </a:rPr>
              <a:t>）忽必烈时期八思巴字，汉语拼音化的最早尝试。</a:t>
            </a:r>
            <a:endParaRPr lang="zh-CN" altLang="en-US" b="1" dirty="0">
              <a:latin typeface="宋体" pitchFamily="2" charset="-122"/>
              <a:ea typeface="宋体" pitchFamily="2" charset="-122"/>
            </a:endParaRPr>
          </a:p>
        </p:txBody>
      </p:sp>
      <p:sp>
        <p:nvSpPr>
          <p:cNvPr id="3" name="矩形 2"/>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a:t>
            </a:r>
            <a:r>
              <a:rPr lang="zh-CN" altLang="en-US" sz="2600" dirty="0" smtClean="0">
                <a:solidFill>
                  <a:srgbClr val="000000"/>
                </a:solidFill>
                <a:latin typeface="黑体" panose="02010609060101010101" pitchFamily="49" charset="-122"/>
                <a:ea typeface="黑体" panose="02010609060101010101" pitchFamily="49" charset="-122"/>
              </a:rPr>
              <a:t>三 </a:t>
            </a:r>
            <a:r>
              <a:rPr lang="zh-CN" altLang="en-US" sz="2600" dirty="0" smtClean="0">
                <a:solidFill>
                  <a:srgbClr val="000000"/>
                </a:solidFill>
                <a:latin typeface="黑体" panose="02010609060101010101" pitchFamily="49" charset="-122"/>
                <a:ea typeface="黑体" panose="02010609060101010101" pitchFamily="49" charset="-122"/>
              </a:rPr>
              <a:t>宋元时期的文化</a:t>
            </a:r>
            <a:r>
              <a:rPr lang="en-US" altLang="zh-CN" sz="2600" dirty="0" smtClean="0">
                <a:solidFill>
                  <a:srgbClr val="000000"/>
                </a:solidFill>
                <a:latin typeface="黑体" panose="02010609060101010101" pitchFamily="49" charset="-122"/>
                <a:ea typeface="黑体" panose="02010609060101010101" pitchFamily="49" charset="-122"/>
              </a:rPr>
              <a:t>——</a:t>
            </a:r>
            <a:r>
              <a:rPr lang="zh-CN" altLang="en-US" sz="2600" dirty="0" smtClean="0">
                <a:solidFill>
                  <a:srgbClr val="000000"/>
                </a:solidFill>
                <a:latin typeface="黑体" panose="02010609060101010101" pitchFamily="49" charset="-122"/>
                <a:ea typeface="黑体" panose="02010609060101010101" pitchFamily="49" charset="-122"/>
              </a:rPr>
              <a:t>少数民族文字</a:t>
            </a:r>
            <a:endParaRPr lang="zh-CN" altLang="en-US" sz="2600"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458708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99"/>
          <p:cNvSpPr txBox="1">
            <a:spLocks noChangeArrowheads="1"/>
          </p:cNvSpPr>
          <p:nvPr/>
        </p:nvSpPr>
        <p:spPr bwMode="auto">
          <a:xfrm>
            <a:off x="63554" y="675406"/>
            <a:ext cx="3261537" cy="523220"/>
          </a:xfrm>
          <a:prstGeom prst="rect">
            <a:avLst/>
          </a:prstGeom>
          <a:solidFill>
            <a:schemeClr val="bg2"/>
          </a:solidFill>
          <a:ln>
            <a:noFill/>
          </a:ln>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800" dirty="0" smtClean="0">
                <a:latin typeface="黑体" panose="02010609060101010101" charset="-122"/>
                <a:ea typeface="黑体" panose="02010609060101010101" charset="-122"/>
                <a:cs typeface="黑体" panose="02010609060101010101" charset="-122"/>
              </a:rPr>
              <a:t>2.</a:t>
            </a:r>
            <a:r>
              <a:rPr lang="zh-CN" altLang="en-US" sz="2800" dirty="0" smtClean="0">
                <a:latin typeface="黑体" panose="02010609060101010101" charset="-122"/>
                <a:ea typeface="黑体" panose="02010609060101010101" charset="-122"/>
                <a:cs typeface="黑体" panose="02010609060101010101" charset="-122"/>
              </a:rPr>
              <a:t>党项族</a:t>
            </a:r>
            <a:r>
              <a:rPr lang="en-US" altLang="zh-CN" sz="2800" dirty="0" smtClean="0">
                <a:latin typeface="黑体" panose="02010609060101010101" charset="-122"/>
                <a:ea typeface="黑体" panose="02010609060101010101" charset="-122"/>
                <a:cs typeface="黑体" panose="02010609060101010101" charset="-122"/>
              </a:rPr>
              <a:t>——</a:t>
            </a:r>
            <a:r>
              <a:rPr lang="zh-CN" altLang="en-US" sz="2800" dirty="0">
                <a:latin typeface="黑体" panose="02010609060101010101" charset="-122"/>
                <a:ea typeface="黑体" panose="02010609060101010101" charset="-122"/>
                <a:cs typeface="黑体" panose="02010609060101010101" charset="-122"/>
              </a:rPr>
              <a:t>西夏</a:t>
            </a:r>
          </a:p>
        </p:txBody>
      </p:sp>
      <p:sp>
        <p:nvSpPr>
          <p:cNvPr id="4" name="文本框 3"/>
          <p:cNvSpPr txBox="1"/>
          <p:nvPr/>
        </p:nvSpPr>
        <p:spPr>
          <a:xfrm>
            <a:off x="439443" y="1496291"/>
            <a:ext cx="906017" cy="3970318"/>
          </a:xfrm>
          <a:prstGeom prst="rect">
            <a:avLst/>
          </a:prstGeom>
          <a:noFill/>
        </p:spPr>
        <p:txBody>
          <a:bodyPr wrap="none" rtlCol="0">
            <a:spAutoFit/>
          </a:bodyPr>
          <a:lstStyle/>
          <a:p>
            <a:r>
              <a:rPr lang="zh-CN" altLang="en-US" sz="2800" b="1" dirty="0" smtClean="0">
                <a:solidFill>
                  <a:srgbClr val="FF0000"/>
                </a:solidFill>
                <a:latin typeface="黑体" panose="02010609060101010101" pitchFamily="49" charset="-122"/>
                <a:ea typeface="黑体" panose="02010609060101010101" pitchFamily="49" charset="-122"/>
              </a:rPr>
              <a:t>建国</a:t>
            </a:r>
            <a:endParaRPr lang="en-US" altLang="zh-CN" sz="2800" b="1" dirty="0" smtClean="0">
              <a:solidFill>
                <a:srgbClr val="FF0000"/>
              </a:solidFill>
              <a:latin typeface="黑体" panose="02010609060101010101" pitchFamily="49" charset="-122"/>
              <a:ea typeface="黑体" panose="02010609060101010101" pitchFamily="49" charset="-122"/>
            </a:endParaRPr>
          </a:p>
          <a:p>
            <a:endParaRPr lang="en-US" altLang="zh-CN" sz="2800" b="1" dirty="0" smtClean="0">
              <a:solidFill>
                <a:srgbClr val="FF0000"/>
              </a:solidFill>
              <a:latin typeface="黑体" panose="02010609060101010101" pitchFamily="49" charset="-122"/>
              <a:ea typeface="黑体" panose="02010609060101010101" pitchFamily="49" charset="-122"/>
            </a:endParaRPr>
          </a:p>
          <a:p>
            <a:r>
              <a:rPr lang="zh-CN" altLang="en-US" sz="2800" b="1" dirty="0" smtClean="0">
                <a:solidFill>
                  <a:srgbClr val="FF0000"/>
                </a:solidFill>
                <a:latin typeface="黑体" panose="02010609060101010101" pitchFamily="49" charset="-122"/>
                <a:ea typeface="黑体" panose="02010609060101010101" pitchFamily="49" charset="-122"/>
              </a:rPr>
              <a:t>政治</a:t>
            </a:r>
            <a:endParaRPr lang="en-US" altLang="zh-CN" sz="2800" b="1" dirty="0" smtClean="0">
              <a:solidFill>
                <a:srgbClr val="FF0000"/>
              </a:solidFill>
              <a:latin typeface="黑体" panose="02010609060101010101" pitchFamily="49" charset="-122"/>
              <a:ea typeface="黑体" panose="02010609060101010101" pitchFamily="49" charset="-122"/>
            </a:endParaRPr>
          </a:p>
          <a:p>
            <a:endParaRPr lang="en-US" altLang="zh-CN" sz="2800" b="1" dirty="0" smtClean="0">
              <a:solidFill>
                <a:srgbClr val="FF0000"/>
              </a:solidFill>
              <a:latin typeface="黑体" panose="02010609060101010101" pitchFamily="49" charset="-122"/>
              <a:ea typeface="黑体" panose="02010609060101010101" pitchFamily="49" charset="-122"/>
            </a:endParaRPr>
          </a:p>
          <a:p>
            <a:r>
              <a:rPr lang="zh-CN" altLang="en-US" sz="2800" b="1" dirty="0" smtClean="0">
                <a:solidFill>
                  <a:srgbClr val="FF0000"/>
                </a:solidFill>
                <a:latin typeface="黑体" panose="02010609060101010101" pitchFamily="49" charset="-122"/>
                <a:ea typeface="黑体" panose="02010609060101010101" pitchFamily="49" charset="-122"/>
              </a:rPr>
              <a:t>选官</a:t>
            </a:r>
            <a:endParaRPr lang="en-US" altLang="zh-CN" sz="2800" b="1" dirty="0" smtClean="0">
              <a:solidFill>
                <a:srgbClr val="FF0000"/>
              </a:solidFill>
              <a:latin typeface="黑体" panose="02010609060101010101" pitchFamily="49" charset="-122"/>
              <a:ea typeface="黑体" panose="02010609060101010101" pitchFamily="49" charset="-122"/>
            </a:endParaRPr>
          </a:p>
          <a:p>
            <a:endParaRPr lang="en-US" altLang="zh-CN" sz="2800" b="1" dirty="0" smtClean="0">
              <a:solidFill>
                <a:srgbClr val="FF0000"/>
              </a:solidFill>
              <a:latin typeface="黑体" panose="02010609060101010101" pitchFamily="49" charset="-122"/>
              <a:ea typeface="黑体" panose="02010609060101010101" pitchFamily="49" charset="-122"/>
            </a:endParaRPr>
          </a:p>
          <a:p>
            <a:r>
              <a:rPr lang="zh-CN" altLang="en-US" sz="2800" b="1" dirty="0" smtClean="0">
                <a:solidFill>
                  <a:srgbClr val="FF0000"/>
                </a:solidFill>
                <a:latin typeface="黑体" panose="02010609060101010101" pitchFamily="49" charset="-122"/>
                <a:ea typeface="黑体" panose="02010609060101010101" pitchFamily="49" charset="-122"/>
              </a:rPr>
              <a:t>文化</a:t>
            </a:r>
            <a:endParaRPr lang="en-US" altLang="zh-CN" sz="2800" b="1" dirty="0" smtClean="0">
              <a:solidFill>
                <a:srgbClr val="FF0000"/>
              </a:solidFill>
              <a:latin typeface="黑体" panose="02010609060101010101" pitchFamily="49" charset="-122"/>
              <a:ea typeface="黑体" panose="02010609060101010101" pitchFamily="49" charset="-122"/>
            </a:endParaRPr>
          </a:p>
          <a:p>
            <a:endParaRPr lang="en-US" altLang="zh-CN" sz="2800" b="1" dirty="0" smtClean="0">
              <a:solidFill>
                <a:srgbClr val="FF0000"/>
              </a:solidFill>
              <a:latin typeface="黑体" panose="02010609060101010101" pitchFamily="49" charset="-122"/>
              <a:ea typeface="黑体" panose="02010609060101010101" pitchFamily="49" charset="-122"/>
            </a:endParaRPr>
          </a:p>
          <a:p>
            <a:r>
              <a:rPr lang="zh-CN" altLang="en-US" sz="2800" b="1" dirty="0" smtClean="0">
                <a:solidFill>
                  <a:srgbClr val="FF0000"/>
                </a:solidFill>
                <a:latin typeface="黑体" panose="02010609060101010101" pitchFamily="49" charset="-122"/>
                <a:ea typeface="黑体" panose="02010609060101010101" pitchFamily="49" charset="-122"/>
              </a:rPr>
              <a:t>外交</a:t>
            </a:r>
            <a:endParaRPr lang="zh-CN" altLang="en-US" sz="2800" b="1" dirty="0">
              <a:solidFill>
                <a:srgbClr val="FF0000"/>
              </a:solidFill>
              <a:latin typeface="黑体" panose="02010609060101010101" pitchFamily="49" charset="-122"/>
              <a:ea typeface="黑体" panose="02010609060101010101" pitchFamily="49" charset="-122"/>
            </a:endParaRPr>
          </a:p>
        </p:txBody>
      </p:sp>
      <p:sp>
        <p:nvSpPr>
          <p:cNvPr id="5" name="文本框 4"/>
          <p:cNvSpPr txBox="1"/>
          <p:nvPr/>
        </p:nvSpPr>
        <p:spPr>
          <a:xfrm>
            <a:off x="1884211" y="1496291"/>
            <a:ext cx="4673074"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党项族 元昊 </a:t>
            </a:r>
            <a:r>
              <a:rPr lang="en-US" altLang="zh-CN" sz="2800" dirty="0" smtClean="0">
                <a:latin typeface="黑体" panose="02010609060101010101" pitchFamily="49" charset="-122"/>
                <a:ea typeface="黑体" panose="02010609060101010101" pitchFamily="49" charset="-122"/>
              </a:rPr>
              <a:t>1038</a:t>
            </a:r>
            <a:r>
              <a:rPr lang="zh-CN" altLang="en-US" sz="2800" dirty="0" smtClean="0">
                <a:latin typeface="黑体" panose="02010609060101010101" pitchFamily="49" charset="-122"/>
                <a:ea typeface="黑体" panose="02010609060101010101" pitchFamily="49" charset="-122"/>
              </a:rPr>
              <a:t>年 兴庆府</a:t>
            </a:r>
            <a:endParaRPr lang="zh-CN" altLang="en-US" sz="2800" dirty="0">
              <a:latin typeface="黑体" panose="02010609060101010101" pitchFamily="49" charset="-122"/>
              <a:ea typeface="黑体" panose="02010609060101010101" pitchFamily="49" charset="-122"/>
            </a:endParaRPr>
          </a:p>
        </p:txBody>
      </p:sp>
      <p:sp>
        <p:nvSpPr>
          <p:cNvPr id="6" name="文本框 5"/>
          <p:cNvSpPr txBox="1"/>
          <p:nvPr/>
        </p:nvSpPr>
        <p:spPr>
          <a:xfrm>
            <a:off x="1884211" y="2318426"/>
            <a:ext cx="4673074"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汉式官称 本民族称谓的官称</a:t>
            </a:r>
            <a:endParaRPr lang="zh-CN" altLang="en-US" sz="2800" dirty="0">
              <a:latin typeface="黑体" panose="02010609060101010101" pitchFamily="49" charset="-122"/>
              <a:ea typeface="黑体" panose="02010609060101010101" pitchFamily="49" charset="-122"/>
            </a:endParaRPr>
          </a:p>
        </p:txBody>
      </p:sp>
      <p:sp>
        <p:nvSpPr>
          <p:cNvPr id="7" name="文本框 6"/>
          <p:cNvSpPr txBox="1"/>
          <p:nvPr/>
        </p:nvSpPr>
        <p:spPr>
          <a:xfrm>
            <a:off x="1884211" y="3219840"/>
            <a:ext cx="1261884"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科举制</a:t>
            </a:r>
            <a:endParaRPr lang="zh-CN" altLang="en-US" sz="2800" dirty="0">
              <a:latin typeface="黑体" panose="02010609060101010101" pitchFamily="49" charset="-122"/>
              <a:ea typeface="黑体" panose="02010609060101010101" pitchFamily="49" charset="-122"/>
            </a:endParaRPr>
          </a:p>
        </p:txBody>
      </p:sp>
      <p:sp>
        <p:nvSpPr>
          <p:cNvPr id="8" name="文本框 7"/>
          <p:cNvSpPr txBox="1"/>
          <p:nvPr/>
        </p:nvSpPr>
        <p:spPr>
          <a:xfrm>
            <a:off x="1884211" y="4038124"/>
            <a:ext cx="3057247"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仿楷书，西夏文字</a:t>
            </a:r>
            <a:endParaRPr lang="zh-CN" altLang="en-US" sz="2800" dirty="0">
              <a:latin typeface="黑体" panose="02010609060101010101" pitchFamily="49" charset="-122"/>
              <a:ea typeface="黑体" panose="02010609060101010101" pitchFamily="49" charset="-122"/>
            </a:endParaRPr>
          </a:p>
        </p:txBody>
      </p:sp>
      <p:sp>
        <p:nvSpPr>
          <p:cNvPr id="9" name="文本框 8"/>
          <p:cNvSpPr txBox="1"/>
          <p:nvPr/>
        </p:nvSpPr>
        <p:spPr>
          <a:xfrm>
            <a:off x="1884211" y="4943389"/>
            <a:ext cx="1620957" cy="523220"/>
          </a:xfrm>
          <a:prstGeom prst="rect">
            <a:avLst/>
          </a:prstGeom>
          <a:noFill/>
        </p:spPr>
        <p:txBody>
          <a:bodyPr wrap="none" rtlCol="0">
            <a:spAutoFit/>
          </a:bodyPr>
          <a:lstStyle/>
          <a:p>
            <a:r>
              <a:rPr lang="zh-CN" altLang="en-US" sz="2800" dirty="0" smtClean="0">
                <a:latin typeface="黑体" panose="02010609060101010101" pitchFamily="49" charset="-122"/>
                <a:ea typeface="黑体" panose="02010609060101010101" pitchFamily="49" charset="-122"/>
              </a:rPr>
              <a:t>庆历议和</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346953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99"/>
          <p:cNvSpPr txBox="1">
            <a:spLocks noChangeArrowheads="1"/>
          </p:cNvSpPr>
          <p:nvPr/>
        </p:nvSpPr>
        <p:spPr bwMode="auto">
          <a:xfrm>
            <a:off x="63554" y="675406"/>
            <a:ext cx="3261537" cy="523220"/>
          </a:xfrm>
          <a:prstGeom prst="rect">
            <a:avLst/>
          </a:prstGeom>
          <a:solidFill>
            <a:schemeClr val="bg2"/>
          </a:solidFill>
          <a:ln>
            <a:noFill/>
          </a:ln>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800" dirty="0" smtClean="0">
                <a:latin typeface="黑体" panose="02010609060101010101" charset="-122"/>
                <a:ea typeface="黑体" panose="02010609060101010101" charset="-122"/>
                <a:cs typeface="黑体" panose="02010609060101010101" charset="-122"/>
              </a:rPr>
              <a:t>3.</a:t>
            </a:r>
            <a:r>
              <a:rPr lang="zh-CN" altLang="en-US" sz="2800" dirty="0" smtClean="0">
                <a:latin typeface="黑体" panose="02010609060101010101" charset="-122"/>
                <a:ea typeface="黑体" panose="02010609060101010101" charset="-122"/>
                <a:cs typeface="黑体" panose="02010609060101010101" charset="-122"/>
              </a:rPr>
              <a:t>女真族</a:t>
            </a:r>
            <a:r>
              <a:rPr lang="en-US" altLang="zh-CN" sz="2800" dirty="0" smtClean="0">
                <a:latin typeface="黑体" panose="02010609060101010101" charset="-122"/>
                <a:ea typeface="黑体" panose="02010609060101010101" charset="-122"/>
                <a:cs typeface="黑体" panose="02010609060101010101" charset="-122"/>
              </a:rPr>
              <a:t>——</a:t>
            </a:r>
            <a:r>
              <a:rPr lang="zh-CN" altLang="en-US" sz="2800" dirty="0" smtClean="0">
                <a:latin typeface="黑体" panose="02010609060101010101" charset="-122"/>
                <a:ea typeface="黑体" panose="02010609060101010101" charset="-122"/>
                <a:cs typeface="黑体" panose="02010609060101010101" charset="-122"/>
              </a:rPr>
              <a:t>金</a:t>
            </a:r>
            <a:endParaRPr lang="zh-CN" altLang="en-US" sz="2800" dirty="0">
              <a:latin typeface="黑体" panose="02010609060101010101" charset="-122"/>
              <a:ea typeface="黑体" panose="02010609060101010101" charset="-122"/>
              <a:cs typeface="黑体" panose="02010609060101010101" charset="-122"/>
            </a:endParaRPr>
          </a:p>
        </p:txBody>
      </p:sp>
      <p:sp>
        <p:nvSpPr>
          <p:cNvPr id="10" name="AutoShape 22"/>
          <p:cNvSpPr>
            <a:spLocks noChangeArrowheads="1"/>
          </p:cNvSpPr>
          <p:nvPr/>
        </p:nvSpPr>
        <p:spPr bwMode="auto">
          <a:xfrm>
            <a:off x="4016664" y="649497"/>
            <a:ext cx="4191000" cy="2133600"/>
          </a:xfrm>
          <a:prstGeom prst="roundRect">
            <a:avLst>
              <a:gd name="adj" fmla="val 16667"/>
            </a:avLst>
          </a:prstGeom>
          <a:solidFill>
            <a:srgbClr val="BBE0E3"/>
          </a:solidFill>
          <a:ln w="38100">
            <a:solidFill>
              <a:srgbClr val="0000FF"/>
            </a:solidFill>
            <a:round/>
            <a:headEnd/>
            <a:tailEnd/>
          </a:ln>
        </p:spPr>
        <p:txBody>
          <a:bodyPr wrap="none" lIns="91429" tIns="45714" rIns="91429" bIns="45714"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zh-CN" altLang="en-US" sz="1800" b="0" i="0" u="none" strike="noStrike" kern="0" cap="none" spc="0" normalizeH="0" baseline="0" noProof="0" smtClean="0">
              <a:ln>
                <a:noFill/>
              </a:ln>
              <a:solidFill>
                <a:srgbClr val="000000"/>
              </a:solidFill>
              <a:effectLst/>
              <a:uLnTx/>
              <a:uFillTx/>
              <a:ea typeface="宋体" panose="02010600030101010101" pitchFamily="2" charset="-122"/>
            </a:endParaRPr>
          </a:p>
        </p:txBody>
      </p:sp>
      <p:sp>
        <p:nvSpPr>
          <p:cNvPr id="11" name="Text Box 13"/>
          <p:cNvSpPr txBox="1">
            <a:spLocks noChangeArrowheads="1"/>
          </p:cNvSpPr>
          <p:nvPr/>
        </p:nvSpPr>
        <p:spPr bwMode="auto">
          <a:xfrm>
            <a:off x="4181763" y="691575"/>
            <a:ext cx="10668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p>
            <a:pPr defTabSz="914400" fontAlgn="base">
              <a:spcBef>
                <a:spcPct val="0"/>
              </a:spcBef>
              <a:spcAft>
                <a:spcPct val="0"/>
              </a:spcAft>
            </a:pPr>
            <a:r>
              <a:rPr lang="zh-CN" altLang="en-US" sz="2800" smtClean="0">
                <a:solidFill>
                  <a:srgbClr val="000000"/>
                </a:solidFill>
                <a:latin typeface="Times New Roman" panose="02020603050405020304" pitchFamily="18" charset="0"/>
                <a:ea typeface="黑体" panose="02010609060101010101" pitchFamily="49" charset="-122"/>
              </a:rPr>
              <a:t>商周</a:t>
            </a:r>
          </a:p>
        </p:txBody>
      </p:sp>
      <p:sp>
        <p:nvSpPr>
          <p:cNvPr id="12" name="Text Box 14"/>
          <p:cNvSpPr txBox="1">
            <a:spLocks noChangeArrowheads="1"/>
          </p:cNvSpPr>
          <p:nvPr/>
        </p:nvSpPr>
        <p:spPr bwMode="auto">
          <a:xfrm>
            <a:off x="5553363" y="691575"/>
            <a:ext cx="10668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p>
            <a:pPr defTabSz="914400" fontAlgn="base">
              <a:spcBef>
                <a:spcPct val="0"/>
              </a:spcBef>
              <a:spcAft>
                <a:spcPct val="0"/>
              </a:spcAft>
            </a:pPr>
            <a:r>
              <a:rPr lang="zh-CN" altLang="en-US" sz="2800" smtClean="0">
                <a:solidFill>
                  <a:srgbClr val="000000"/>
                </a:solidFill>
                <a:latin typeface="Times New Roman" panose="02020603050405020304" pitchFamily="18" charset="0"/>
                <a:ea typeface="黑体" panose="02010609060101010101" pitchFamily="49" charset="-122"/>
              </a:rPr>
              <a:t>唐朝</a:t>
            </a:r>
          </a:p>
        </p:txBody>
      </p:sp>
      <p:sp>
        <p:nvSpPr>
          <p:cNvPr id="13" name="Text Box 15"/>
          <p:cNvSpPr txBox="1">
            <a:spLocks noChangeArrowheads="1"/>
          </p:cNvSpPr>
          <p:nvPr/>
        </p:nvSpPr>
        <p:spPr bwMode="auto">
          <a:xfrm>
            <a:off x="7077363" y="691575"/>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p>
            <a:pPr defTabSz="914400" fontAlgn="base">
              <a:spcBef>
                <a:spcPct val="0"/>
              </a:spcBef>
              <a:spcAft>
                <a:spcPct val="0"/>
              </a:spcAft>
            </a:pPr>
            <a:r>
              <a:rPr lang="zh-CN" altLang="en-US" sz="2800" smtClean="0">
                <a:solidFill>
                  <a:srgbClr val="000000"/>
                </a:solidFill>
                <a:latin typeface="Times New Roman" panose="02020603050405020304" pitchFamily="18" charset="0"/>
                <a:ea typeface="黑体" panose="02010609060101010101" pitchFamily="49" charset="-122"/>
              </a:rPr>
              <a:t>辽宋</a:t>
            </a:r>
          </a:p>
        </p:txBody>
      </p:sp>
      <p:sp>
        <p:nvSpPr>
          <p:cNvPr id="14" name="Text Box 16"/>
          <p:cNvSpPr txBox="1">
            <a:spLocks noChangeArrowheads="1"/>
          </p:cNvSpPr>
          <p:nvPr/>
        </p:nvSpPr>
        <p:spPr bwMode="auto">
          <a:xfrm>
            <a:off x="4181763" y="1986975"/>
            <a:ext cx="9144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p>
            <a:pPr defTabSz="914400" fontAlgn="base">
              <a:spcBef>
                <a:spcPct val="0"/>
              </a:spcBef>
              <a:spcAft>
                <a:spcPct val="0"/>
              </a:spcAft>
            </a:pPr>
            <a:r>
              <a:rPr lang="zh-CN" altLang="en-US" sz="2800" smtClean="0">
                <a:solidFill>
                  <a:srgbClr val="000000"/>
                </a:solidFill>
                <a:latin typeface="Times New Roman" panose="02020603050405020304" pitchFamily="18" charset="0"/>
                <a:ea typeface="黑体" panose="02010609060101010101" pitchFamily="49" charset="-122"/>
              </a:rPr>
              <a:t>肃慎</a:t>
            </a:r>
          </a:p>
        </p:txBody>
      </p:sp>
      <p:sp>
        <p:nvSpPr>
          <p:cNvPr id="15" name="Text Box 17"/>
          <p:cNvSpPr txBox="1">
            <a:spLocks noChangeArrowheads="1"/>
          </p:cNvSpPr>
          <p:nvPr/>
        </p:nvSpPr>
        <p:spPr bwMode="auto">
          <a:xfrm>
            <a:off x="5553363" y="1758375"/>
            <a:ext cx="1066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p>
            <a:pPr defTabSz="914400" fontAlgn="base">
              <a:spcBef>
                <a:spcPct val="0"/>
              </a:spcBef>
              <a:spcAft>
                <a:spcPct val="0"/>
              </a:spcAft>
            </a:pPr>
            <a:r>
              <a:rPr lang="zh-CN" altLang="en-US" sz="2800" smtClean="0">
                <a:solidFill>
                  <a:srgbClr val="000000"/>
                </a:solidFill>
                <a:latin typeface="Times New Roman" panose="02020603050405020304" pitchFamily="18" charset="0"/>
                <a:ea typeface="黑体" panose="02010609060101010101" pitchFamily="49" charset="-122"/>
              </a:rPr>
              <a:t>黑水</a:t>
            </a:r>
          </a:p>
          <a:p>
            <a:pPr defTabSz="914400" fontAlgn="base">
              <a:spcBef>
                <a:spcPct val="0"/>
              </a:spcBef>
              <a:spcAft>
                <a:spcPct val="0"/>
              </a:spcAft>
            </a:pPr>
            <a:r>
              <a:rPr lang="zh-CN" altLang="en-US" sz="2800" smtClean="0">
                <a:solidFill>
                  <a:srgbClr val="000000"/>
                </a:solidFill>
                <a:latin typeface="Times New Roman" panose="02020603050405020304" pitchFamily="18" charset="0"/>
                <a:ea typeface="黑体" panose="02010609060101010101" pitchFamily="49" charset="-122"/>
              </a:rPr>
              <a:t>靺鞨</a:t>
            </a:r>
          </a:p>
        </p:txBody>
      </p:sp>
      <p:sp>
        <p:nvSpPr>
          <p:cNvPr id="16" name="Text Box 18"/>
          <p:cNvSpPr txBox="1">
            <a:spLocks noChangeArrowheads="1"/>
          </p:cNvSpPr>
          <p:nvPr/>
        </p:nvSpPr>
        <p:spPr bwMode="auto">
          <a:xfrm>
            <a:off x="7077363" y="1986975"/>
            <a:ext cx="103981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spAutoFit/>
          </a:bodyPr>
          <a:lstStyle/>
          <a:p>
            <a:pPr defTabSz="914400" fontAlgn="base">
              <a:spcBef>
                <a:spcPct val="0"/>
              </a:spcBef>
              <a:spcAft>
                <a:spcPct val="0"/>
              </a:spcAft>
            </a:pPr>
            <a:r>
              <a:rPr lang="zh-CN" altLang="en-US" sz="2800" dirty="0" smtClean="0">
                <a:solidFill>
                  <a:srgbClr val="000000"/>
                </a:solidFill>
                <a:latin typeface="Times New Roman" panose="02020603050405020304" pitchFamily="18" charset="0"/>
                <a:ea typeface="黑体" panose="02010609060101010101" pitchFamily="49" charset="-122"/>
              </a:rPr>
              <a:t>女真</a:t>
            </a:r>
          </a:p>
        </p:txBody>
      </p:sp>
      <p:sp>
        <p:nvSpPr>
          <p:cNvPr id="17" name="AutoShape 19"/>
          <p:cNvSpPr>
            <a:spLocks noChangeArrowheads="1"/>
          </p:cNvSpPr>
          <p:nvPr/>
        </p:nvSpPr>
        <p:spPr bwMode="auto">
          <a:xfrm>
            <a:off x="4486563" y="1224975"/>
            <a:ext cx="228600" cy="762000"/>
          </a:xfrm>
          <a:prstGeom prst="downArrow">
            <a:avLst>
              <a:gd name="adj1" fmla="val 50000"/>
              <a:gd name="adj2" fmla="val 82994"/>
            </a:avLst>
          </a:prstGeom>
          <a:solidFill>
            <a:srgbClr val="800080"/>
          </a:solidFill>
          <a:ln w="9525">
            <a:solidFill>
              <a:srgbClr val="993366"/>
            </a:solidFill>
            <a:miter lim="800000"/>
            <a:headEnd/>
            <a:tailEnd/>
          </a:ln>
        </p:spPr>
        <p:txBody>
          <a:bodyPr vert="eaVert" wrap="none" lIns="91429" tIns="45714" rIns="91429" bIns="45714" anchor="ctr"/>
          <a:lstStyle/>
          <a:p>
            <a:pPr defTabSz="914400" fontAlgn="base">
              <a:spcBef>
                <a:spcPct val="0"/>
              </a:spcBef>
              <a:spcAft>
                <a:spcPct val="0"/>
              </a:spcAft>
            </a:pPr>
            <a:endParaRPr lang="zh-CN" altLang="en-US" smtClean="0">
              <a:solidFill>
                <a:srgbClr val="000000"/>
              </a:solidFill>
              <a:ea typeface="宋体" panose="02010600030101010101" pitchFamily="2" charset="-122"/>
            </a:endParaRPr>
          </a:p>
        </p:txBody>
      </p:sp>
      <p:sp>
        <p:nvSpPr>
          <p:cNvPr id="18" name="AutoShape 20"/>
          <p:cNvSpPr>
            <a:spLocks noChangeArrowheads="1"/>
          </p:cNvSpPr>
          <p:nvPr/>
        </p:nvSpPr>
        <p:spPr bwMode="auto">
          <a:xfrm>
            <a:off x="5858163" y="1224975"/>
            <a:ext cx="228600" cy="685800"/>
          </a:xfrm>
          <a:prstGeom prst="downArrow">
            <a:avLst>
              <a:gd name="adj1" fmla="val 50000"/>
              <a:gd name="adj2" fmla="val 74875"/>
            </a:avLst>
          </a:prstGeom>
          <a:solidFill>
            <a:srgbClr val="993366"/>
          </a:solidFill>
          <a:ln w="9525">
            <a:solidFill>
              <a:srgbClr val="993366"/>
            </a:solidFill>
            <a:miter lim="800000"/>
            <a:headEnd/>
            <a:tailEnd/>
          </a:ln>
        </p:spPr>
        <p:txBody>
          <a:bodyPr vert="eaVert" wrap="none" lIns="91429" tIns="45714" rIns="91429" bIns="45714" anchor="ctr"/>
          <a:lstStyle/>
          <a:p>
            <a:pPr defTabSz="914400" fontAlgn="base">
              <a:spcBef>
                <a:spcPct val="0"/>
              </a:spcBef>
              <a:spcAft>
                <a:spcPct val="0"/>
              </a:spcAft>
            </a:pPr>
            <a:endParaRPr lang="zh-CN" altLang="en-US" smtClean="0">
              <a:solidFill>
                <a:srgbClr val="000000"/>
              </a:solidFill>
              <a:ea typeface="宋体" panose="02010600030101010101" pitchFamily="2" charset="-122"/>
            </a:endParaRPr>
          </a:p>
        </p:txBody>
      </p:sp>
      <p:sp>
        <p:nvSpPr>
          <p:cNvPr id="19" name="AutoShape 19"/>
          <p:cNvSpPr>
            <a:spLocks noChangeArrowheads="1"/>
          </p:cNvSpPr>
          <p:nvPr/>
        </p:nvSpPr>
        <p:spPr bwMode="auto">
          <a:xfrm>
            <a:off x="7344063" y="1248787"/>
            <a:ext cx="230188" cy="762000"/>
          </a:xfrm>
          <a:prstGeom prst="downArrow">
            <a:avLst>
              <a:gd name="adj1" fmla="val 50000"/>
              <a:gd name="adj2" fmla="val 82421"/>
            </a:avLst>
          </a:prstGeom>
          <a:solidFill>
            <a:srgbClr val="800080"/>
          </a:solidFill>
          <a:ln w="9525">
            <a:solidFill>
              <a:srgbClr val="993366"/>
            </a:solidFill>
            <a:miter lim="800000"/>
            <a:headEnd/>
            <a:tailEnd/>
          </a:ln>
        </p:spPr>
        <p:txBody>
          <a:bodyPr vert="eaVert" wrap="none" lIns="91429" tIns="45714" rIns="91429" bIns="45714" anchor="ctr"/>
          <a:lstStyle/>
          <a:p>
            <a:pPr defTabSz="914400" fontAlgn="base">
              <a:spcBef>
                <a:spcPct val="0"/>
              </a:spcBef>
              <a:spcAft>
                <a:spcPct val="0"/>
              </a:spcAft>
            </a:pPr>
            <a:endParaRPr lang="zh-CN" altLang="en-US" smtClean="0">
              <a:solidFill>
                <a:srgbClr val="000000"/>
              </a:solidFill>
              <a:ea typeface="宋体" panose="02010600030101010101" pitchFamily="2" charset="-122"/>
            </a:endParaRPr>
          </a:p>
        </p:txBody>
      </p:sp>
      <p:sp>
        <p:nvSpPr>
          <p:cNvPr id="20" name="矩形 19"/>
          <p:cNvSpPr/>
          <p:nvPr/>
        </p:nvSpPr>
        <p:spPr>
          <a:xfrm>
            <a:off x="193964" y="2870877"/>
            <a:ext cx="8594437" cy="3453253"/>
          </a:xfrm>
          <a:prstGeom prst="rect">
            <a:avLst/>
          </a:prstGeom>
        </p:spPr>
        <p:txBody>
          <a:bodyPr wrap="square">
            <a:spAutoFit/>
          </a:bodyPr>
          <a:lstStyle/>
          <a:p>
            <a:pPr>
              <a:lnSpc>
                <a:spcPct val="130000"/>
              </a:lnSpc>
            </a:pPr>
            <a:r>
              <a:rPr lang="zh-CN" altLang="en-US" sz="2800" dirty="0">
                <a:solidFill>
                  <a:srgbClr val="FF0000"/>
                </a:solidFill>
                <a:latin typeface="黑体" panose="02010609060101010101" pitchFamily="49" charset="-122"/>
                <a:ea typeface="黑体" panose="02010609060101010101" pitchFamily="49" charset="-122"/>
              </a:rPr>
              <a:t>1114年，</a:t>
            </a:r>
            <a:r>
              <a:rPr lang="zh-CN" altLang="en-US" sz="2800" dirty="0">
                <a:latin typeface="黑体" panose="02010609060101010101" pitchFamily="49" charset="-122"/>
                <a:ea typeface="黑体" panose="02010609060101010101" pitchFamily="49" charset="-122"/>
              </a:rPr>
              <a:t>女真族首领完颜阿骨打举兵反辽，次年称皇帝，建立金朝，定都会宁府，会宁府也称上京</a:t>
            </a:r>
            <a:r>
              <a:rPr lang="zh-CN" altLang="en-US" sz="2800" dirty="0" smtClean="0">
                <a:latin typeface="黑体" panose="02010609060101010101" pitchFamily="49" charset="-122"/>
                <a:ea typeface="黑体" panose="02010609060101010101" pitchFamily="49" charset="-122"/>
              </a:rPr>
              <a:t>。</a:t>
            </a:r>
            <a:endParaRPr lang="en-US" altLang="zh-CN" sz="2800" dirty="0" smtClean="0">
              <a:latin typeface="黑体" panose="02010609060101010101" pitchFamily="49" charset="-122"/>
              <a:ea typeface="黑体" panose="02010609060101010101" pitchFamily="49" charset="-122"/>
            </a:endParaRPr>
          </a:p>
          <a:p>
            <a:pPr>
              <a:lnSpc>
                <a:spcPct val="130000"/>
              </a:lnSpc>
            </a:pPr>
            <a:r>
              <a:rPr lang="zh-CN" altLang="en-US" sz="2800" dirty="0" smtClean="0">
                <a:solidFill>
                  <a:srgbClr val="FF0000"/>
                </a:solidFill>
                <a:latin typeface="黑体" panose="02010609060101010101" pitchFamily="49" charset="-122"/>
                <a:ea typeface="黑体" panose="02010609060101010101" pitchFamily="49" charset="-122"/>
              </a:rPr>
              <a:t>1125年</a:t>
            </a:r>
            <a:r>
              <a:rPr lang="zh-CN" altLang="en-US" sz="2800" dirty="0">
                <a:solidFill>
                  <a:srgbClr val="FF0000"/>
                </a:solidFill>
                <a:latin typeface="黑体" panose="02010609060101010101" pitchFamily="49" charset="-122"/>
                <a:ea typeface="黑体" panose="02010609060101010101" pitchFamily="49" charset="-122"/>
              </a:rPr>
              <a:t>，</a:t>
            </a:r>
            <a:r>
              <a:rPr lang="zh-CN" altLang="en-US" sz="2800" dirty="0">
                <a:latin typeface="黑体" panose="02010609060101010101" pitchFamily="49" charset="-122"/>
                <a:ea typeface="黑体" panose="02010609060101010101" pitchFamily="49" charset="-122"/>
              </a:rPr>
              <a:t>金灭辽</a:t>
            </a:r>
            <a:r>
              <a:rPr lang="zh-CN" altLang="en-US" sz="2800" dirty="0" smtClean="0">
                <a:latin typeface="黑体" panose="02010609060101010101" pitchFamily="49" charset="-122"/>
                <a:ea typeface="黑体" panose="02010609060101010101" pitchFamily="49" charset="-122"/>
              </a:rPr>
              <a:t>，</a:t>
            </a:r>
            <a:endParaRPr lang="en-US" altLang="zh-CN" sz="2800" dirty="0" smtClean="0">
              <a:latin typeface="黑体" panose="02010609060101010101" pitchFamily="49" charset="-122"/>
              <a:ea typeface="黑体" panose="02010609060101010101" pitchFamily="49" charset="-122"/>
            </a:endParaRPr>
          </a:p>
          <a:p>
            <a:pPr>
              <a:lnSpc>
                <a:spcPct val="130000"/>
              </a:lnSpc>
            </a:pPr>
            <a:r>
              <a:rPr lang="en-US" altLang="zh-CN" sz="2800" dirty="0" smtClean="0">
                <a:solidFill>
                  <a:srgbClr val="FF0000"/>
                </a:solidFill>
                <a:latin typeface="黑体" panose="02010609060101010101" pitchFamily="49" charset="-122"/>
                <a:ea typeface="黑体" panose="02010609060101010101" pitchFamily="49" charset="-122"/>
              </a:rPr>
              <a:t>1127</a:t>
            </a:r>
            <a:r>
              <a:rPr lang="zh-CN" altLang="en-US" sz="2800" dirty="0" smtClean="0">
                <a:solidFill>
                  <a:srgbClr val="FF0000"/>
                </a:solidFill>
                <a:latin typeface="黑体" panose="02010609060101010101" pitchFamily="49" charset="-122"/>
                <a:ea typeface="黑体" panose="02010609060101010101" pitchFamily="49" charset="-122"/>
              </a:rPr>
              <a:t>年，</a:t>
            </a:r>
            <a:r>
              <a:rPr lang="zh-CN" altLang="en-US" sz="2800" dirty="0" smtClean="0">
                <a:latin typeface="黑体" panose="02010609060101010101" pitchFamily="49" charset="-122"/>
                <a:ea typeface="黑体" panose="02010609060101010101" pitchFamily="49" charset="-122"/>
              </a:rPr>
              <a:t>又</a:t>
            </a:r>
            <a:r>
              <a:rPr lang="zh-CN" altLang="en-US" sz="2800" dirty="0">
                <a:latin typeface="黑体" panose="02010609060101010101" pitchFamily="49" charset="-122"/>
                <a:ea typeface="黑体" panose="02010609060101010101" pitchFamily="49" charset="-122"/>
              </a:rPr>
              <a:t>灭北宋</a:t>
            </a:r>
            <a:r>
              <a:rPr lang="zh-CN" altLang="en-US" sz="2800" dirty="0" smtClean="0">
                <a:latin typeface="黑体" panose="02010609060101010101" pitchFamily="49" charset="-122"/>
                <a:ea typeface="黑体" panose="02010609060101010101" pitchFamily="49" charset="-122"/>
              </a:rPr>
              <a:t>，</a:t>
            </a:r>
            <a:r>
              <a:rPr lang="zh-CN" altLang="en-US" sz="2800" dirty="0" smtClean="0">
                <a:solidFill>
                  <a:srgbClr val="FF0000"/>
                </a:solidFill>
                <a:latin typeface="黑体" panose="02010609060101010101" pitchFamily="49" charset="-122"/>
                <a:ea typeface="黑体" panose="02010609060101010101" pitchFamily="49" charset="-122"/>
              </a:rPr>
              <a:t>靖康之难</a:t>
            </a:r>
            <a:endParaRPr lang="en-US" altLang="zh-CN" sz="2800" dirty="0" smtClean="0">
              <a:solidFill>
                <a:srgbClr val="FF0000"/>
              </a:solidFill>
              <a:latin typeface="黑体" panose="02010609060101010101" pitchFamily="49" charset="-122"/>
              <a:ea typeface="黑体" panose="02010609060101010101" pitchFamily="49" charset="-122"/>
            </a:endParaRPr>
          </a:p>
          <a:p>
            <a:pPr>
              <a:lnSpc>
                <a:spcPct val="130000"/>
              </a:lnSpc>
            </a:pPr>
            <a:r>
              <a:rPr lang="en-US" altLang="zh-CN" sz="2800" dirty="0" smtClean="0">
                <a:solidFill>
                  <a:srgbClr val="FF0000"/>
                </a:solidFill>
                <a:latin typeface="黑体" panose="02010609060101010101" pitchFamily="49" charset="-122"/>
                <a:ea typeface="黑体" panose="02010609060101010101" pitchFamily="49" charset="-122"/>
              </a:rPr>
              <a:t>1141</a:t>
            </a:r>
            <a:r>
              <a:rPr lang="zh-CN" altLang="en-US" sz="2800" dirty="0" smtClean="0">
                <a:solidFill>
                  <a:srgbClr val="FF0000"/>
                </a:solidFill>
                <a:latin typeface="黑体" panose="02010609060101010101" pitchFamily="49" charset="-122"/>
                <a:ea typeface="黑体" panose="02010609060101010101" pitchFamily="49" charset="-122"/>
              </a:rPr>
              <a:t>年</a:t>
            </a:r>
            <a:r>
              <a:rPr lang="zh-CN" altLang="en-US" sz="2800" dirty="0" smtClean="0">
                <a:latin typeface="黑体" panose="02010609060101010101" pitchFamily="49" charset="-122"/>
                <a:ea typeface="黑体" panose="02010609060101010101" pitchFamily="49" charset="-122"/>
              </a:rPr>
              <a:t>，</a:t>
            </a:r>
            <a:r>
              <a:rPr lang="zh-CN" altLang="en-US" sz="2800" dirty="0" smtClean="0">
                <a:solidFill>
                  <a:srgbClr val="FF0000"/>
                </a:solidFill>
                <a:latin typeface="黑体" panose="02010609060101010101" pitchFamily="49" charset="-122"/>
                <a:ea typeface="黑体" panose="02010609060101010101" pitchFamily="49" charset="-122"/>
              </a:rPr>
              <a:t>绍兴和议</a:t>
            </a:r>
            <a:r>
              <a:rPr lang="zh-CN" altLang="en-US" sz="2800" dirty="0" smtClean="0">
                <a:latin typeface="黑体" panose="02010609060101010101" pitchFamily="49" charset="-122"/>
                <a:ea typeface="黑体" panose="02010609060101010101" pitchFamily="49" charset="-122"/>
              </a:rPr>
              <a:t>，与</a:t>
            </a:r>
            <a:r>
              <a:rPr lang="zh-CN" altLang="en-US" sz="2800" dirty="0">
                <a:latin typeface="黑体" panose="02010609060101010101" pitchFamily="49" charset="-122"/>
                <a:ea typeface="黑体" panose="02010609060101010101" pitchFamily="49" charset="-122"/>
              </a:rPr>
              <a:t>南宋逐渐形成对峙局面</a:t>
            </a:r>
            <a:r>
              <a:rPr lang="zh-CN" altLang="en-US" sz="2800" dirty="0" smtClean="0">
                <a:latin typeface="黑体" panose="02010609060101010101" pitchFamily="49" charset="-122"/>
                <a:ea typeface="黑体" panose="02010609060101010101" pitchFamily="49" charset="-122"/>
              </a:rPr>
              <a:t>。</a:t>
            </a:r>
            <a:endParaRPr lang="en-US" altLang="zh-CN" sz="2800" dirty="0" smtClean="0">
              <a:latin typeface="黑体" panose="02010609060101010101" pitchFamily="49" charset="-122"/>
              <a:ea typeface="黑体" panose="02010609060101010101" pitchFamily="49" charset="-122"/>
            </a:endParaRPr>
          </a:p>
          <a:p>
            <a:pPr>
              <a:lnSpc>
                <a:spcPct val="130000"/>
              </a:lnSpc>
            </a:pPr>
            <a:r>
              <a:rPr lang="zh-CN" altLang="en-US" sz="2800" dirty="0" smtClean="0">
                <a:solidFill>
                  <a:srgbClr val="FF0000"/>
                </a:solidFill>
                <a:latin typeface="黑体" panose="02010609060101010101" pitchFamily="49" charset="-122"/>
                <a:ea typeface="黑体" panose="02010609060101010101" pitchFamily="49" charset="-122"/>
              </a:rPr>
              <a:t>1153年</a:t>
            </a:r>
            <a:r>
              <a:rPr lang="zh-CN" altLang="en-US" sz="2800" dirty="0">
                <a:latin typeface="黑体" panose="02010609060101010101" pitchFamily="49" charset="-122"/>
                <a:ea typeface="黑体" panose="02010609060101010101" pitchFamily="49" charset="-122"/>
              </a:rPr>
              <a:t>，金迁都燕京，将燕京改名为中都。</a:t>
            </a:r>
          </a:p>
        </p:txBody>
      </p:sp>
    </p:spTree>
    <p:extLst>
      <p:ext uri="{BB962C8B-B14F-4D97-AF65-F5344CB8AC3E}">
        <p14:creationId xmlns:p14="http://schemas.microsoft.com/office/powerpoint/2010/main" val="3265372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p:cNvSpPr txBox="1">
            <a:spLocks noChangeArrowheads="1"/>
          </p:cNvSpPr>
          <p:nvPr/>
        </p:nvSpPr>
        <p:spPr bwMode="auto">
          <a:xfrm>
            <a:off x="166252" y="1254046"/>
            <a:ext cx="8783781" cy="250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lvl="1" indent="-285750" algn="l" rtl="0" fontAlgn="base">
              <a:spcBef>
                <a:spcPct val="20000"/>
              </a:spcBef>
              <a:spcAft>
                <a:spcPct val="0"/>
              </a:spcAft>
              <a:buChar char="–"/>
              <a:defRPr sz="2800" kern="1200">
                <a:solidFill>
                  <a:schemeClr val="tx1"/>
                </a:solidFill>
                <a:latin typeface="+mn-lt"/>
                <a:ea typeface="+mn-ea"/>
                <a:cs typeface="+mn-cs"/>
              </a:defRPr>
            </a:lvl2pPr>
            <a:lvl3pPr marL="1143000" lvl="2" indent="-228600" algn="l" rtl="0" fontAlgn="base">
              <a:spcBef>
                <a:spcPct val="20000"/>
              </a:spcBef>
              <a:spcAft>
                <a:spcPct val="0"/>
              </a:spcAft>
              <a:buChar char="•"/>
              <a:defRPr sz="2400" kern="1200">
                <a:solidFill>
                  <a:schemeClr val="tx1"/>
                </a:solidFill>
                <a:latin typeface="+mn-lt"/>
                <a:ea typeface="+mn-ea"/>
                <a:cs typeface="+mn-cs"/>
              </a:defRPr>
            </a:lvl3pPr>
            <a:lvl4pPr marL="1600200" lvl="3" indent="-228600" algn="l" rtl="0" fontAlgn="base">
              <a:spcBef>
                <a:spcPct val="20000"/>
              </a:spcBef>
              <a:spcAft>
                <a:spcPct val="0"/>
              </a:spcAft>
              <a:buChar char="–"/>
              <a:defRPr sz="2000" kern="1200">
                <a:solidFill>
                  <a:schemeClr val="tx1"/>
                </a:solidFill>
                <a:latin typeface="+mn-lt"/>
                <a:ea typeface="+mn-ea"/>
                <a:cs typeface="+mn-cs"/>
              </a:defRPr>
            </a:lvl4pPr>
            <a:lvl5pPr marL="2057400" lvl="4" indent="-228600" algn="l" rtl="0" fontAlgn="base">
              <a:spcBef>
                <a:spcPct val="20000"/>
              </a:spcBef>
              <a:spcAft>
                <a:spcPct val="0"/>
              </a:spcAft>
              <a:buChar char="»"/>
              <a:defRPr sz="2000" kern="120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a:lstStyle>
          <a:p>
            <a:pPr marL="0" marR="0" lvl="0" indent="0" algn="just" defTabSz="914400" rtl="0" eaLnBrk="1" fontAlgn="base" latinLnBrk="0" hangingPunct="1">
              <a:lnSpc>
                <a:spcPct val="130000"/>
              </a:lnSpc>
              <a:spcBef>
                <a:spcPts val="0"/>
              </a:spcBef>
              <a:spcAft>
                <a:spcPct val="0"/>
              </a:spcAft>
              <a:buClrTx/>
              <a:buSzTx/>
              <a:buFontTx/>
              <a:buNone/>
              <a:tabLst/>
              <a:defRPr/>
            </a:pP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    金朝制度基本沿袭唐宋，但却保持了一套女真民族的管理系统，叫作</a:t>
            </a:r>
            <a:r>
              <a:rPr kumimoji="0" lang="zh-CN" altLang="en-US" sz="2800" b="1" i="0" u="none" strike="noStrike" kern="1200" cap="none" spc="0" normalizeH="0" baseline="0" noProof="0" dirty="0" smtClean="0">
                <a:ln>
                  <a:noFill/>
                </a:ln>
                <a:solidFill>
                  <a:srgbClr val="FF0000"/>
                </a:solidFill>
                <a:effectLst/>
                <a:uLnTx/>
                <a:uFillTx/>
                <a:latin typeface="Arial"/>
                <a:ea typeface="宋体"/>
                <a:cs typeface="+mn-cs"/>
              </a:rPr>
              <a:t>猛安谋克</a:t>
            </a:r>
            <a:r>
              <a:rPr kumimoji="0" lang="zh-CN" altLang="en-US" sz="2800" b="0" i="0" u="none" strike="noStrike" kern="1200" cap="none" spc="0" normalizeH="0" baseline="0" noProof="0" dirty="0" smtClean="0">
                <a:ln>
                  <a:noFill/>
                </a:ln>
                <a:solidFill>
                  <a:srgbClr val="000000"/>
                </a:solidFill>
                <a:effectLst/>
                <a:uLnTx/>
                <a:uFillTx/>
                <a:latin typeface="Arial"/>
                <a:ea typeface="宋体"/>
                <a:cs typeface="+mn-cs"/>
              </a:rPr>
              <a:t>。凡女真民户，每300户编为一谋克，10谋克编为一猛安。他们被大批迁入中原，在汉族村落之间筑寨居住，平时耕作，战时选拔丁壮出征。</a:t>
            </a:r>
          </a:p>
        </p:txBody>
      </p:sp>
      <p:graphicFrame>
        <p:nvGraphicFramePr>
          <p:cNvPr id="3" name="图示 2"/>
          <p:cNvGraphicFramePr/>
          <p:nvPr>
            <p:extLst>
              <p:ext uri="{D42A27DB-BD31-4B8C-83A1-F6EECF244321}">
                <p14:modId xmlns:p14="http://schemas.microsoft.com/office/powerpoint/2010/main" val="2407319510"/>
              </p:ext>
            </p:extLst>
          </p:nvPr>
        </p:nvGraphicFramePr>
        <p:xfrm>
          <a:off x="1987628" y="3872590"/>
          <a:ext cx="5168741" cy="1933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矩形 3"/>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5" name="文本框 99"/>
          <p:cNvSpPr txBox="1">
            <a:spLocks noChangeArrowheads="1"/>
          </p:cNvSpPr>
          <p:nvPr/>
        </p:nvSpPr>
        <p:spPr bwMode="auto">
          <a:xfrm>
            <a:off x="63554" y="675406"/>
            <a:ext cx="3261537" cy="523220"/>
          </a:xfrm>
          <a:prstGeom prst="rect">
            <a:avLst/>
          </a:prstGeom>
          <a:solidFill>
            <a:schemeClr val="bg2"/>
          </a:solidFill>
          <a:ln>
            <a:noFill/>
          </a:ln>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800" dirty="0" smtClean="0">
                <a:latin typeface="黑体" panose="02010609060101010101" charset="-122"/>
                <a:ea typeface="黑体" panose="02010609060101010101" charset="-122"/>
                <a:cs typeface="黑体" panose="02010609060101010101" charset="-122"/>
              </a:rPr>
              <a:t>3.</a:t>
            </a:r>
            <a:r>
              <a:rPr lang="zh-CN" altLang="en-US" sz="2800" dirty="0" smtClean="0">
                <a:latin typeface="黑体" panose="02010609060101010101" charset="-122"/>
                <a:ea typeface="黑体" panose="02010609060101010101" charset="-122"/>
                <a:cs typeface="黑体" panose="02010609060101010101" charset="-122"/>
              </a:rPr>
              <a:t>女真族</a:t>
            </a:r>
            <a:r>
              <a:rPr lang="en-US" altLang="zh-CN" sz="2800" dirty="0" smtClean="0">
                <a:latin typeface="黑体" panose="02010609060101010101" charset="-122"/>
                <a:ea typeface="黑体" panose="02010609060101010101" charset="-122"/>
                <a:cs typeface="黑体" panose="02010609060101010101" charset="-122"/>
              </a:rPr>
              <a:t>——</a:t>
            </a:r>
            <a:r>
              <a:rPr lang="zh-CN" altLang="en-US" sz="2800" dirty="0" smtClean="0">
                <a:latin typeface="黑体" panose="02010609060101010101" charset="-122"/>
                <a:ea typeface="黑体" panose="02010609060101010101" charset="-122"/>
                <a:cs typeface="黑体" panose="02010609060101010101" charset="-122"/>
              </a:rPr>
              <a:t>金</a:t>
            </a:r>
            <a:endParaRPr lang="zh-CN" altLang="en-US" sz="2800" dirty="0">
              <a:latin typeface="黑体" panose="02010609060101010101" charset="-122"/>
              <a:ea typeface="黑体" panose="02010609060101010101" charset="-122"/>
              <a:cs typeface="黑体" panose="02010609060101010101" charset="-122"/>
            </a:endParaRPr>
          </a:p>
        </p:txBody>
      </p:sp>
    </p:spTree>
    <p:extLst>
      <p:ext uri="{BB962C8B-B14F-4D97-AF65-F5344CB8AC3E}">
        <p14:creationId xmlns:p14="http://schemas.microsoft.com/office/powerpoint/2010/main" val="3343375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99"/>
          <p:cNvSpPr txBox="1">
            <a:spLocks noChangeArrowheads="1"/>
          </p:cNvSpPr>
          <p:nvPr/>
        </p:nvSpPr>
        <p:spPr bwMode="auto">
          <a:xfrm>
            <a:off x="77409" y="592276"/>
            <a:ext cx="3261537" cy="523220"/>
          </a:xfrm>
          <a:prstGeom prst="rect">
            <a:avLst/>
          </a:prstGeom>
          <a:solidFill>
            <a:schemeClr val="bg2"/>
          </a:solidFill>
          <a:ln>
            <a:noFill/>
          </a:ln>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800" dirty="0" smtClean="0">
                <a:latin typeface="黑体" panose="02010609060101010101" charset="-122"/>
                <a:ea typeface="黑体" panose="02010609060101010101" charset="-122"/>
                <a:cs typeface="黑体" panose="02010609060101010101" charset="-122"/>
              </a:rPr>
              <a:t>4.</a:t>
            </a:r>
            <a:r>
              <a:rPr lang="zh-CN" altLang="en-US" sz="2800" dirty="0" smtClean="0">
                <a:latin typeface="黑体" panose="02010609060101010101" charset="-122"/>
                <a:ea typeface="黑体" panose="02010609060101010101" charset="-122"/>
                <a:cs typeface="黑体" panose="02010609060101010101" charset="-122"/>
              </a:rPr>
              <a:t>蒙古族</a:t>
            </a:r>
            <a:r>
              <a:rPr lang="en-US" altLang="zh-CN" sz="2800" dirty="0" smtClean="0">
                <a:latin typeface="黑体" panose="02010609060101010101" charset="-122"/>
                <a:ea typeface="黑体" panose="02010609060101010101" charset="-122"/>
                <a:cs typeface="黑体" panose="02010609060101010101" charset="-122"/>
              </a:rPr>
              <a:t>——</a:t>
            </a:r>
            <a:r>
              <a:rPr lang="zh-CN" altLang="en-US" sz="2800" dirty="0" smtClean="0">
                <a:latin typeface="黑体" panose="02010609060101010101" charset="-122"/>
                <a:ea typeface="黑体" panose="02010609060101010101" charset="-122"/>
                <a:cs typeface="黑体" panose="02010609060101010101" charset="-122"/>
              </a:rPr>
              <a:t>元</a:t>
            </a:r>
            <a:endParaRPr lang="zh-CN" altLang="en-US" sz="2800" dirty="0">
              <a:latin typeface="黑体" panose="02010609060101010101" charset="-122"/>
              <a:ea typeface="黑体" panose="02010609060101010101" charset="-122"/>
              <a:cs typeface="黑体" panose="02010609060101010101" charset="-122"/>
            </a:endParaRPr>
          </a:p>
        </p:txBody>
      </p:sp>
      <p:sp>
        <p:nvSpPr>
          <p:cNvPr id="4" name="内容占位符 2"/>
          <p:cNvSpPr>
            <a:spLocks noGrp="1" noChangeArrowheads="1"/>
          </p:cNvSpPr>
          <p:nvPr/>
        </p:nvSpPr>
        <p:spPr bwMode="auto">
          <a:xfrm>
            <a:off x="304800" y="1263650"/>
            <a:ext cx="8742218" cy="559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buClr>
                <a:schemeClr val="accent1"/>
              </a:buClr>
              <a:buSzPct val="50000"/>
            </a:pPr>
            <a:r>
              <a:rPr lang="zh-CN" altLang="en-US" sz="2800" dirty="0">
                <a:latin typeface="黑体" panose="02010609060101010101" pitchFamily="49" charset="-122"/>
                <a:ea typeface="黑体" panose="02010609060101010101" pitchFamily="49" charset="-122"/>
              </a:rPr>
              <a:t>（</a:t>
            </a:r>
            <a:r>
              <a:rPr lang="en-US" altLang="zh-CN" sz="2800" dirty="0">
                <a:latin typeface="黑体" panose="02010609060101010101" pitchFamily="49" charset="-122"/>
                <a:ea typeface="黑体" panose="02010609060101010101" pitchFamily="49" charset="-122"/>
              </a:rPr>
              <a:t>1</a:t>
            </a:r>
            <a:r>
              <a:rPr lang="zh-CN" altLang="en-US" sz="2800" dirty="0">
                <a:latin typeface="黑体" panose="02010609060101010101" pitchFamily="49" charset="-122"/>
                <a:ea typeface="黑体" panose="02010609060101010101" pitchFamily="49" charset="-122"/>
              </a:rPr>
              <a:t>）</a:t>
            </a:r>
            <a:r>
              <a:rPr lang="en-US" altLang="zh-CN" sz="2800" dirty="0">
                <a:solidFill>
                  <a:srgbClr val="FF0000"/>
                </a:solidFill>
                <a:latin typeface="黑体" panose="02010609060101010101" pitchFamily="49" charset="-122"/>
                <a:ea typeface="黑体" panose="02010609060101010101" pitchFamily="49" charset="-122"/>
              </a:rPr>
              <a:t>1206</a:t>
            </a:r>
            <a:r>
              <a:rPr lang="zh-CN" altLang="en-US" sz="2800" dirty="0">
                <a:solidFill>
                  <a:srgbClr val="FF0000"/>
                </a:solidFill>
                <a:latin typeface="黑体" panose="02010609060101010101" pitchFamily="49" charset="-122"/>
                <a:ea typeface="黑体" panose="02010609060101010101" pitchFamily="49" charset="-122"/>
              </a:rPr>
              <a:t>年</a:t>
            </a:r>
            <a:r>
              <a:rPr lang="zh-CN" altLang="en-US" sz="2800" dirty="0">
                <a:latin typeface="黑体" panose="02010609060101010101" pitchFamily="49" charset="-122"/>
                <a:ea typeface="黑体" panose="02010609060101010101" pitchFamily="49" charset="-122"/>
              </a:rPr>
              <a:t>，蒙古族首领铁木真建立蒙古汗国，被称为“成吉思汗”；</a:t>
            </a:r>
          </a:p>
          <a:p>
            <a:pPr>
              <a:spcBef>
                <a:spcPct val="20000"/>
              </a:spcBef>
              <a:buClr>
                <a:schemeClr val="accent1"/>
              </a:buClr>
              <a:buSzPct val="50000"/>
            </a:pPr>
            <a:r>
              <a:rPr lang="zh-CN" altLang="en-US" sz="2800" dirty="0">
                <a:latin typeface="黑体" panose="02010609060101010101" pitchFamily="49" charset="-122"/>
                <a:ea typeface="黑体" panose="02010609060101010101" pitchFamily="49" charset="-122"/>
              </a:rPr>
              <a:t>（</a:t>
            </a:r>
            <a:r>
              <a:rPr lang="en-US" altLang="zh-CN" sz="2800" dirty="0">
                <a:latin typeface="黑体" panose="02010609060101010101" pitchFamily="49" charset="-122"/>
                <a:ea typeface="黑体" panose="02010609060101010101" pitchFamily="49" charset="-122"/>
              </a:rPr>
              <a:t>2</a:t>
            </a:r>
            <a:r>
              <a:rPr lang="zh-CN" altLang="en-US" sz="2800" dirty="0">
                <a:latin typeface="黑体" panose="02010609060101010101" pitchFamily="49" charset="-122"/>
                <a:ea typeface="黑体" panose="02010609060101010101" pitchFamily="49" charset="-122"/>
              </a:rPr>
              <a:t>）</a:t>
            </a:r>
            <a:r>
              <a:rPr lang="en-US" altLang="zh-CN" sz="2800" dirty="0">
                <a:solidFill>
                  <a:srgbClr val="FF0000"/>
                </a:solidFill>
                <a:latin typeface="黑体" panose="02010609060101010101" pitchFamily="49" charset="-122"/>
                <a:ea typeface="黑体" panose="02010609060101010101" pitchFamily="49" charset="-122"/>
              </a:rPr>
              <a:t>1227</a:t>
            </a:r>
            <a:r>
              <a:rPr lang="zh-CN" altLang="en-US" sz="2800" dirty="0">
                <a:solidFill>
                  <a:srgbClr val="FF0000"/>
                </a:solidFill>
                <a:latin typeface="黑体" panose="02010609060101010101" pitchFamily="49" charset="-122"/>
                <a:ea typeface="黑体" panose="02010609060101010101" pitchFamily="49" charset="-122"/>
              </a:rPr>
              <a:t>年</a:t>
            </a:r>
            <a:r>
              <a:rPr lang="zh-CN" altLang="en-US" sz="2800" dirty="0">
                <a:latin typeface="黑体" panose="02010609060101010101" pitchFamily="49" charset="-122"/>
                <a:ea typeface="黑体" panose="02010609060101010101" pitchFamily="49" charset="-122"/>
              </a:rPr>
              <a:t>，蒙古灭西夏；</a:t>
            </a:r>
          </a:p>
          <a:p>
            <a:pPr>
              <a:spcBef>
                <a:spcPct val="20000"/>
              </a:spcBef>
              <a:buClr>
                <a:schemeClr val="accent1"/>
              </a:buClr>
              <a:buSzPct val="50000"/>
            </a:pPr>
            <a:r>
              <a:rPr lang="zh-CN" altLang="en-US" sz="2800" dirty="0">
                <a:latin typeface="黑体" panose="02010609060101010101" pitchFamily="49" charset="-122"/>
                <a:ea typeface="黑体" panose="02010609060101010101" pitchFamily="49" charset="-122"/>
              </a:rPr>
              <a:t>（</a:t>
            </a:r>
            <a:r>
              <a:rPr lang="en-US" altLang="zh-CN" sz="2800" dirty="0">
                <a:latin typeface="黑体" panose="02010609060101010101" pitchFamily="49" charset="-122"/>
                <a:ea typeface="黑体" panose="02010609060101010101" pitchFamily="49" charset="-122"/>
              </a:rPr>
              <a:t>3</a:t>
            </a:r>
            <a:r>
              <a:rPr lang="zh-CN" altLang="en-US" sz="2800" dirty="0">
                <a:latin typeface="黑体" panose="02010609060101010101" pitchFamily="49" charset="-122"/>
                <a:ea typeface="黑体" panose="02010609060101010101" pitchFamily="49" charset="-122"/>
              </a:rPr>
              <a:t>）</a:t>
            </a:r>
            <a:r>
              <a:rPr lang="en-US" altLang="zh-CN" sz="2800" dirty="0">
                <a:solidFill>
                  <a:srgbClr val="FF0000"/>
                </a:solidFill>
                <a:latin typeface="黑体" panose="02010609060101010101" pitchFamily="49" charset="-122"/>
                <a:ea typeface="黑体" panose="02010609060101010101" pitchFamily="49" charset="-122"/>
              </a:rPr>
              <a:t>1234</a:t>
            </a:r>
            <a:r>
              <a:rPr lang="zh-CN" altLang="en-US" sz="2800" dirty="0">
                <a:solidFill>
                  <a:srgbClr val="FF0000"/>
                </a:solidFill>
                <a:latin typeface="黑体" panose="02010609060101010101" pitchFamily="49" charset="-122"/>
                <a:ea typeface="黑体" panose="02010609060101010101" pitchFamily="49" charset="-122"/>
              </a:rPr>
              <a:t>年</a:t>
            </a:r>
            <a:r>
              <a:rPr lang="zh-CN" altLang="en-US" sz="2800" dirty="0">
                <a:latin typeface="黑体" panose="02010609060101010101" pitchFamily="49" charset="-122"/>
                <a:ea typeface="黑体" panose="02010609060101010101" pitchFamily="49" charset="-122"/>
              </a:rPr>
              <a:t>，蒙古灭金，后收服吐蕃、兼并大理，远征中亚、西亚、东欧；</a:t>
            </a:r>
          </a:p>
          <a:p>
            <a:pPr>
              <a:spcBef>
                <a:spcPct val="20000"/>
              </a:spcBef>
              <a:buClr>
                <a:schemeClr val="accent1"/>
              </a:buClr>
              <a:buSzPct val="50000"/>
            </a:pPr>
            <a:r>
              <a:rPr lang="zh-CN" altLang="en-US" sz="2800" dirty="0">
                <a:latin typeface="黑体" panose="02010609060101010101" pitchFamily="49" charset="-122"/>
                <a:ea typeface="黑体" panose="02010609060101010101" pitchFamily="49" charset="-122"/>
              </a:rPr>
              <a:t>（</a:t>
            </a:r>
            <a:r>
              <a:rPr lang="en-US" altLang="zh-CN" sz="2800" dirty="0">
                <a:latin typeface="黑体" panose="02010609060101010101" pitchFamily="49" charset="-122"/>
                <a:ea typeface="黑体" panose="02010609060101010101" pitchFamily="49" charset="-122"/>
              </a:rPr>
              <a:t>4</a:t>
            </a:r>
            <a:r>
              <a:rPr lang="zh-CN" altLang="en-US" sz="2800" dirty="0">
                <a:latin typeface="黑体" panose="02010609060101010101" pitchFamily="49" charset="-122"/>
                <a:ea typeface="黑体" panose="02010609060101010101" pitchFamily="49" charset="-122"/>
              </a:rPr>
              <a:t>）</a:t>
            </a:r>
            <a:r>
              <a:rPr lang="en-US" altLang="zh-CN" sz="2800" dirty="0">
                <a:solidFill>
                  <a:srgbClr val="FF0000"/>
                </a:solidFill>
                <a:latin typeface="黑体" panose="02010609060101010101" pitchFamily="49" charset="-122"/>
                <a:ea typeface="黑体" panose="02010609060101010101" pitchFamily="49" charset="-122"/>
              </a:rPr>
              <a:t>1260</a:t>
            </a:r>
            <a:r>
              <a:rPr lang="zh-CN" altLang="en-US" sz="2800" dirty="0">
                <a:solidFill>
                  <a:srgbClr val="FF0000"/>
                </a:solidFill>
                <a:latin typeface="黑体" panose="02010609060101010101" pitchFamily="49" charset="-122"/>
                <a:ea typeface="黑体" panose="02010609060101010101" pitchFamily="49" charset="-122"/>
              </a:rPr>
              <a:t>年</a:t>
            </a:r>
            <a:r>
              <a:rPr lang="zh-CN" altLang="en-US" sz="2800" dirty="0">
                <a:latin typeface="黑体" panose="02010609060101010101" pitchFamily="49" charset="-122"/>
                <a:ea typeface="黑体" panose="02010609060101010101" pitchFamily="49" charset="-122"/>
              </a:rPr>
              <a:t>，忽必烈即位，兴建大都，推行中原传统政治制度；</a:t>
            </a:r>
            <a:endParaRPr lang="en-US" altLang="zh-CN" sz="2800" dirty="0">
              <a:latin typeface="黑体" panose="02010609060101010101" pitchFamily="49" charset="-122"/>
              <a:ea typeface="黑体" panose="02010609060101010101" pitchFamily="49" charset="-122"/>
            </a:endParaRPr>
          </a:p>
          <a:p>
            <a:pPr>
              <a:spcBef>
                <a:spcPct val="20000"/>
              </a:spcBef>
              <a:buClr>
                <a:schemeClr val="accent1"/>
              </a:buClr>
              <a:buSzPct val="50000"/>
            </a:pPr>
            <a:r>
              <a:rPr lang="zh-CN" altLang="en-US" sz="2800" dirty="0">
                <a:latin typeface="黑体" panose="02010609060101010101" pitchFamily="49" charset="-122"/>
                <a:ea typeface="黑体" panose="02010609060101010101" pitchFamily="49" charset="-122"/>
              </a:rPr>
              <a:t>（</a:t>
            </a:r>
            <a:r>
              <a:rPr lang="en-US" altLang="zh-CN" sz="2800" dirty="0">
                <a:latin typeface="黑体" panose="02010609060101010101" pitchFamily="49" charset="-122"/>
                <a:ea typeface="黑体" panose="02010609060101010101" pitchFamily="49" charset="-122"/>
              </a:rPr>
              <a:t>5</a:t>
            </a:r>
            <a:r>
              <a:rPr lang="zh-CN" altLang="en-US" sz="2800" dirty="0">
                <a:latin typeface="黑体" panose="02010609060101010101" pitchFamily="49" charset="-122"/>
                <a:ea typeface="黑体" panose="02010609060101010101" pitchFamily="49" charset="-122"/>
              </a:rPr>
              <a:t>）</a:t>
            </a:r>
            <a:r>
              <a:rPr lang="en-US" altLang="zh-CN" sz="2800" dirty="0">
                <a:solidFill>
                  <a:srgbClr val="FF0000"/>
                </a:solidFill>
                <a:latin typeface="黑体" panose="02010609060101010101" pitchFamily="49" charset="-122"/>
                <a:ea typeface="黑体" panose="02010609060101010101" pitchFamily="49" charset="-122"/>
              </a:rPr>
              <a:t>1271</a:t>
            </a:r>
            <a:r>
              <a:rPr lang="zh-CN" altLang="en-US" sz="2800" dirty="0">
                <a:solidFill>
                  <a:srgbClr val="FF0000"/>
                </a:solidFill>
                <a:latin typeface="黑体" panose="02010609060101010101" pitchFamily="49" charset="-122"/>
                <a:ea typeface="黑体" panose="02010609060101010101" pitchFamily="49" charset="-122"/>
              </a:rPr>
              <a:t>年</a:t>
            </a:r>
            <a:r>
              <a:rPr lang="zh-CN" altLang="en-US" sz="2800" dirty="0">
                <a:latin typeface="黑体" panose="02010609060101010101" pitchFamily="49" charset="-122"/>
                <a:ea typeface="黑体" panose="02010609060101010101" pitchFamily="49" charset="-122"/>
              </a:rPr>
              <a:t>，定国号为大元，忽必烈就是元世祖；</a:t>
            </a:r>
            <a:endParaRPr lang="en-US" altLang="zh-CN" sz="2800" dirty="0">
              <a:latin typeface="黑体" panose="02010609060101010101" pitchFamily="49" charset="-122"/>
              <a:ea typeface="黑体" panose="02010609060101010101" pitchFamily="49" charset="-122"/>
            </a:endParaRPr>
          </a:p>
          <a:p>
            <a:pPr>
              <a:spcBef>
                <a:spcPct val="20000"/>
              </a:spcBef>
              <a:buClr>
                <a:schemeClr val="accent1"/>
              </a:buClr>
              <a:buSzPct val="50000"/>
            </a:pPr>
            <a:r>
              <a:rPr lang="zh-CN" altLang="en-US" sz="2800" dirty="0">
                <a:latin typeface="黑体" panose="02010609060101010101" pitchFamily="49" charset="-122"/>
                <a:ea typeface="黑体" panose="02010609060101010101" pitchFamily="49" charset="-122"/>
              </a:rPr>
              <a:t>（</a:t>
            </a:r>
            <a:r>
              <a:rPr lang="en-US" altLang="zh-CN" sz="2800" dirty="0">
                <a:latin typeface="黑体" panose="02010609060101010101" pitchFamily="49" charset="-122"/>
                <a:ea typeface="黑体" panose="02010609060101010101" pitchFamily="49" charset="-122"/>
              </a:rPr>
              <a:t>6</a:t>
            </a:r>
            <a:r>
              <a:rPr lang="zh-CN" altLang="en-US" sz="2800" dirty="0">
                <a:latin typeface="黑体" panose="02010609060101010101" pitchFamily="49" charset="-122"/>
                <a:ea typeface="黑体" panose="02010609060101010101" pitchFamily="49" charset="-122"/>
              </a:rPr>
              <a:t>）</a:t>
            </a:r>
            <a:r>
              <a:rPr lang="en-US" altLang="zh-CN" sz="2800" dirty="0">
                <a:solidFill>
                  <a:srgbClr val="FF0000"/>
                </a:solidFill>
                <a:latin typeface="黑体" panose="02010609060101010101" pitchFamily="49" charset="-122"/>
                <a:ea typeface="黑体" panose="02010609060101010101" pitchFamily="49" charset="-122"/>
              </a:rPr>
              <a:t>1276</a:t>
            </a:r>
            <a:r>
              <a:rPr lang="zh-CN" altLang="en-US" sz="2800" dirty="0">
                <a:solidFill>
                  <a:srgbClr val="FF0000"/>
                </a:solidFill>
                <a:latin typeface="黑体" panose="02010609060101010101" pitchFamily="49" charset="-122"/>
                <a:ea typeface="黑体" panose="02010609060101010101" pitchFamily="49" charset="-122"/>
              </a:rPr>
              <a:t>年</a:t>
            </a:r>
            <a:r>
              <a:rPr lang="zh-CN" altLang="en-US" sz="2800" dirty="0">
                <a:latin typeface="黑体" panose="02010609060101010101" pitchFamily="49" charset="-122"/>
                <a:ea typeface="黑体" panose="02010609060101010101" pitchFamily="49" charset="-122"/>
              </a:rPr>
              <a:t>，占领临安，南宋灭亡；</a:t>
            </a:r>
            <a:endParaRPr lang="en-US" altLang="zh-CN" sz="2800" dirty="0">
              <a:latin typeface="黑体" panose="02010609060101010101" pitchFamily="49" charset="-122"/>
              <a:ea typeface="黑体" panose="02010609060101010101" pitchFamily="49" charset="-122"/>
            </a:endParaRPr>
          </a:p>
          <a:p>
            <a:pPr>
              <a:spcBef>
                <a:spcPct val="20000"/>
              </a:spcBef>
              <a:buClr>
                <a:schemeClr val="accent1"/>
              </a:buClr>
              <a:buSzPct val="50000"/>
            </a:pPr>
            <a:r>
              <a:rPr lang="zh-CN" altLang="en-US" sz="2800" dirty="0">
                <a:latin typeface="黑体" panose="02010609060101010101" pitchFamily="49" charset="-122"/>
                <a:ea typeface="黑体" panose="02010609060101010101" pitchFamily="49" charset="-122"/>
              </a:rPr>
              <a:t>（</a:t>
            </a:r>
            <a:r>
              <a:rPr lang="en-US" altLang="zh-CN" sz="2800" dirty="0">
                <a:latin typeface="黑体" panose="02010609060101010101" pitchFamily="49" charset="-122"/>
                <a:ea typeface="黑体" panose="02010609060101010101" pitchFamily="49" charset="-122"/>
              </a:rPr>
              <a:t>7</a:t>
            </a:r>
            <a:r>
              <a:rPr lang="zh-CN" altLang="en-US" sz="2800" dirty="0">
                <a:latin typeface="黑体" panose="02010609060101010101" pitchFamily="49" charset="-122"/>
                <a:ea typeface="黑体" panose="02010609060101010101" pitchFamily="49" charset="-122"/>
              </a:rPr>
              <a:t>）</a:t>
            </a:r>
            <a:r>
              <a:rPr lang="en-US" altLang="zh-CN" sz="2800" dirty="0">
                <a:solidFill>
                  <a:srgbClr val="FF0000"/>
                </a:solidFill>
                <a:latin typeface="黑体" panose="02010609060101010101" pitchFamily="49" charset="-122"/>
                <a:ea typeface="黑体" panose="02010609060101010101" pitchFamily="49" charset="-122"/>
              </a:rPr>
              <a:t>1279</a:t>
            </a:r>
            <a:r>
              <a:rPr lang="zh-CN" altLang="en-US" sz="2800" dirty="0">
                <a:solidFill>
                  <a:srgbClr val="FF0000"/>
                </a:solidFill>
                <a:latin typeface="黑体" panose="02010609060101010101" pitchFamily="49" charset="-122"/>
                <a:ea typeface="黑体" panose="02010609060101010101" pitchFamily="49" charset="-122"/>
              </a:rPr>
              <a:t>年</a:t>
            </a:r>
            <a:r>
              <a:rPr lang="zh-CN" altLang="en-US" sz="2800" dirty="0">
                <a:latin typeface="黑体" panose="02010609060101010101" pitchFamily="49" charset="-122"/>
                <a:ea typeface="黑体" panose="02010609060101010101" pitchFamily="49" charset="-122"/>
              </a:rPr>
              <a:t>，击败南宋余部，完成统一。</a:t>
            </a:r>
          </a:p>
        </p:txBody>
      </p:sp>
    </p:spTree>
    <p:extLst>
      <p:ext uri="{BB962C8B-B14F-4D97-AF65-F5344CB8AC3E}">
        <p14:creationId xmlns:p14="http://schemas.microsoft.com/office/powerpoint/2010/main" val="119737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p:cTn id="35"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 calcmode="lin" valueType="num">
                                      <p:cBhvr>
                                        <p:cTn id="42"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4">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p:cTn id="49"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3" name="文本框 99"/>
          <p:cNvSpPr txBox="1">
            <a:spLocks noChangeArrowheads="1"/>
          </p:cNvSpPr>
          <p:nvPr/>
        </p:nvSpPr>
        <p:spPr bwMode="auto">
          <a:xfrm>
            <a:off x="77409" y="509146"/>
            <a:ext cx="3261537" cy="523220"/>
          </a:xfrm>
          <a:prstGeom prst="rect">
            <a:avLst/>
          </a:prstGeom>
          <a:solidFill>
            <a:schemeClr val="bg2"/>
          </a:solidFill>
          <a:ln>
            <a:noFill/>
          </a:ln>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2800" dirty="0" smtClean="0">
                <a:latin typeface="黑体" panose="02010609060101010101" charset="-122"/>
                <a:ea typeface="黑体" panose="02010609060101010101" charset="-122"/>
                <a:cs typeface="黑体" panose="02010609060101010101" charset="-122"/>
              </a:rPr>
              <a:t>4.</a:t>
            </a:r>
            <a:r>
              <a:rPr lang="zh-CN" altLang="en-US" sz="2800" dirty="0" smtClean="0">
                <a:latin typeface="黑体" panose="02010609060101010101" charset="-122"/>
                <a:ea typeface="黑体" panose="02010609060101010101" charset="-122"/>
                <a:cs typeface="黑体" panose="02010609060101010101" charset="-122"/>
              </a:rPr>
              <a:t>蒙古族</a:t>
            </a:r>
            <a:r>
              <a:rPr lang="en-US" altLang="zh-CN" sz="2800" dirty="0" smtClean="0">
                <a:latin typeface="黑体" panose="02010609060101010101" charset="-122"/>
                <a:ea typeface="黑体" panose="02010609060101010101" charset="-122"/>
                <a:cs typeface="黑体" panose="02010609060101010101" charset="-122"/>
              </a:rPr>
              <a:t>——</a:t>
            </a:r>
            <a:r>
              <a:rPr lang="zh-CN" altLang="en-US" sz="2800" dirty="0" smtClean="0">
                <a:latin typeface="黑体" panose="02010609060101010101" charset="-122"/>
                <a:ea typeface="黑体" panose="02010609060101010101" charset="-122"/>
                <a:cs typeface="黑体" panose="02010609060101010101" charset="-122"/>
              </a:rPr>
              <a:t>元</a:t>
            </a:r>
            <a:endParaRPr lang="zh-CN" altLang="en-US" sz="2800" dirty="0">
              <a:latin typeface="黑体" panose="02010609060101010101" charset="-122"/>
              <a:ea typeface="黑体" panose="02010609060101010101" charset="-122"/>
              <a:cs typeface="黑体" panose="02010609060101010101" charset="-122"/>
            </a:endParaRPr>
          </a:p>
        </p:txBody>
      </p:sp>
      <p:sp>
        <p:nvSpPr>
          <p:cNvPr id="4" name="文本框 1"/>
          <p:cNvSpPr txBox="1">
            <a:spLocks noChangeArrowheads="1"/>
          </p:cNvSpPr>
          <p:nvPr/>
        </p:nvSpPr>
        <p:spPr bwMode="auto">
          <a:xfrm>
            <a:off x="107228" y="1090634"/>
            <a:ext cx="9036772" cy="5558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0000"/>
              </a:lnSpc>
            </a:pPr>
            <a:r>
              <a:rPr lang="en-US" altLang="zh-CN" sz="3000" dirty="0" smtClean="0">
                <a:latin typeface="黑体" panose="02010609060101010101" pitchFamily="49" charset="-122"/>
                <a:ea typeface="黑体" panose="02010609060101010101" pitchFamily="49" charset="-122"/>
              </a:rPr>
              <a:t>1.</a:t>
            </a:r>
            <a:r>
              <a:rPr lang="zh-CN" altLang="en-US" sz="3000" dirty="0" smtClean="0">
                <a:latin typeface="黑体" panose="02010609060101010101" pitchFamily="49" charset="-122"/>
                <a:ea typeface="黑体" panose="02010609060101010101" pitchFamily="49" charset="-122"/>
              </a:rPr>
              <a:t>交通：设驿站、设急递铺；</a:t>
            </a:r>
            <a:endParaRPr lang="en-US" altLang="zh-CN" sz="3000" dirty="0" smtClean="0">
              <a:latin typeface="黑体" panose="02010609060101010101" pitchFamily="49" charset="-122"/>
              <a:ea typeface="黑体" panose="02010609060101010101" pitchFamily="49" charset="-122"/>
            </a:endParaRPr>
          </a:p>
          <a:p>
            <a:pPr>
              <a:lnSpc>
                <a:spcPct val="120000"/>
              </a:lnSpc>
            </a:pPr>
            <a:r>
              <a:rPr lang="en-US" altLang="zh-CN" sz="3000" dirty="0" smtClean="0">
                <a:latin typeface="黑体" panose="02010609060101010101" pitchFamily="49" charset="-122"/>
                <a:ea typeface="黑体" panose="02010609060101010101" pitchFamily="49" charset="-122"/>
              </a:rPr>
              <a:t>2.</a:t>
            </a:r>
            <a:r>
              <a:rPr lang="zh-CN" altLang="en-US" sz="3000" dirty="0" smtClean="0">
                <a:latin typeface="黑体" panose="02010609060101010101" pitchFamily="49" charset="-122"/>
                <a:ea typeface="黑体" panose="02010609060101010101" pitchFamily="49" charset="-122"/>
              </a:rPr>
              <a:t>中央</a:t>
            </a:r>
            <a:r>
              <a:rPr lang="zh-CN" altLang="en-US" sz="3000" dirty="0">
                <a:latin typeface="黑体" panose="02010609060101010101" pitchFamily="49" charset="-122"/>
                <a:ea typeface="黑体" panose="02010609060101010101" pitchFamily="49" charset="-122"/>
              </a:rPr>
              <a:t>：设中书省、枢密院和御史台</a:t>
            </a:r>
          </a:p>
          <a:p>
            <a:pPr>
              <a:lnSpc>
                <a:spcPct val="120000"/>
              </a:lnSpc>
            </a:pPr>
            <a:r>
              <a:rPr lang="zh-CN" altLang="en-US" sz="3000" dirty="0" smtClean="0">
                <a:latin typeface="黑体" panose="02010609060101010101" pitchFamily="49" charset="-122"/>
                <a:ea typeface="黑体" panose="02010609060101010101" pitchFamily="49" charset="-122"/>
              </a:rPr>
              <a:t>  ①</a:t>
            </a:r>
            <a:r>
              <a:rPr lang="zh-CN" altLang="en-US" sz="3000" dirty="0">
                <a:solidFill>
                  <a:srgbClr val="FF0000"/>
                </a:solidFill>
                <a:latin typeface="黑体" panose="02010609060101010101" pitchFamily="49" charset="-122"/>
                <a:ea typeface="黑体" panose="02010609060101010101" pitchFamily="49" charset="-122"/>
              </a:rPr>
              <a:t>中书省</a:t>
            </a:r>
            <a:r>
              <a:rPr lang="zh-CN" altLang="en-US" sz="3000" dirty="0">
                <a:latin typeface="黑体" panose="02010609060101010101" pitchFamily="49" charset="-122"/>
                <a:ea typeface="黑体" panose="02010609060101010101" pitchFamily="49" charset="-122"/>
              </a:rPr>
              <a:t>：元朝的宰相机构，上承天子、下总百司</a:t>
            </a:r>
            <a:r>
              <a:rPr lang="zh-CN" altLang="en-US" sz="3000" dirty="0" smtClean="0">
                <a:latin typeface="黑体" panose="02010609060101010101" pitchFamily="49" charset="-122"/>
                <a:ea typeface="黑体" panose="02010609060101010101" pitchFamily="49" charset="-122"/>
              </a:rPr>
              <a:t>，  是</a:t>
            </a:r>
            <a:r>
              <a:rPr lang="zh-CN" altLang="en-US" sz="3000" dirty="0">
                <a:latin typeface="黑体" panose="02010609060101010101" pitchFamily="49" charset="-122"/>
                <a:ea typeface="黑体" panose="02010609060101010101" pitchFamily="49" charset="-122"/>
              </a:rPr>
              <a:t>当时</a:t>
            </a:r>
            <a:r>
              <a:rPr lang="zh-CN" altLang="en-US" sz="3000" dirty="0">
                <a:solidFill>
                  <a:srgbClr val="FF0000"/>
                </a:solidFill>
                <a:latin typeface="黑体" panose="02010609060101010101" pitchFamily="49" charset="-122"/>
                <a:ea typeface="黑体" panose="02010609060101010101" pitchFamily="49" charset="-122"/>
              </a:rPr>
              <a:t>最高行政机关</a:t>
            </a:r>
            <a:r>
              <a:rPr lang="zh-CN" altLang="en-US" sz="3000" dirty="0">
                <a:latin typeface="黑体" panose="02010609060101010101" pitchFamily="49" charset="-122"/>
                <a:ea typeface="黑体" panose="02010609060101010101" pitchFamily="49" charset="-122"/>
              </a:rPr>
              <a:t>；</a:t>
            </a:r>
          </a:p>
          <a:p>
            <a:pPr>
              <a:lnSpc>
                <a:spcPct val="120000"/>
              </a:lnSpc>
            </a:pPr>
            <a:r>
              <a:rPr lang="zh-CN" altLang="en-US" sz="3000" dirty="0" smtClean="0">
                <a:latin typeface="黑体" panose="02010609060101010101" pitchFamily="49" charset="-122"/>
                <a:ea typeface="黑体" panose="02010609060101010101" pitchFamily="49" charset="-122"/>
              </a:rPr>
              <a:t>  ②</a:t>
            </a:r>
            <a:r>
              <a:rPr lang="zh-CN" altLang="en-US" sz="3000" dirty="0">
                <a:solidFill>
                  <a:srgbClr val="FF0000"/>
                </a:solidFill>
                <a:latin typeface="黑体" panose="02010609060101010101" pitchFamily="49" charset="-122"/>
                <a:ea typeface="黑体" panose="02010609060101010101" pitchFamily="49" charset="-122"/>
              </a:rPr>
              <a:t>枢密院：掌握军权</a:t>
            </a:r>
            <a:r>
              <a:rPr lang="zh-CN" altLang="en-US" sz="3000" dirty="0">
                <a:latin typeface="黑体" panose="02010609060101010101" pitchFamily="49" charset="-122"/>
                <a:ea typeface="黑体" panose="02010609060101010101" pitchFamily="49" charset="-122"/>
              </a:rPr>
              <a:t>，是最高军事管理机关；</a:t>
            </a:r>
          </a:p>
          <a:p>
            <a:pPr>
              <a:lnSpc>
                <a:spcPct val="120000"/>
              </a:lnSpc>
            </a:pPr>
            <a:r>
              <a:rPr lang="zh-CN" altLang="en-US" sz="3000" dirty="0" smtClean="0">
                <a:latin typeface="黑体" panose="02010609060101010101" pitchFamily="49" charset="-122"/>
                <a:ea typeface="黑体" panose="02010609060101010101" pitchFamily="49" charset="-122"/>
              </a:rPr>
              <a:t>  ③</a:t>
            </a:r>
            <a:r>
              <a:rPr lang="zh-CN" altLang="en-US" sz="3000" dirty="0">
                <a:solidFill>
                  <a:srgbClr val="FF0000"/>
                </a:solidFill>
                <a:latin typeface="黑体" panose="02010609060101010101" pitchFamily="49" charset="-122"/>
                <a:ea typeface="黑体" panose="02010609060101010101" pitchFamily="49" charset="-122"/>
              </a:rPr>
              <a:t>御史台：</a:t>
            </a:r>
            <a:r>
              <a:rPr lang="zh-CN" altLang="en-US" sz="3000" dirty="0">
                <a:latin typeface="黑体" panose="02010609060101010101" pitchFamily="49" charset="-122"/>
                <a:ea typeface="黑体" panose="02010609060101010101" pitchFamily="49" charset="-122"/>
              </a:rPr>
              <a:t>负责监督百官，是最高的</a:t>
            </a:r>
            <a:r>
              <a:rPr lang="zh-CN" altLang="en-US" sz="3000" dirty="0">
                <a:solidFill>
                  <a:srgbClr val="FF0000"/>
                </a:solidFill>
                <a:latin typeface="黑体" panose="02010609060101010101" pitchFamily="49" charset="-122"/>
                <a:ea typeface="黑体" panose="02010609060101010101" pitchFamily="49" charset="-122"/>
              </a:rPr>
              <a:t>监察机关</a:t>
            </a:r>
            <a:r>
              <a:rPr lang="zh-CN" altLang="en-US" sz="3000" dirty="0">
                <a:latin typeface="黑体" panose="02010609060101010101" pitchFamily="49" charset="-122"/>
                <a:ea typeface="黑体" panose="02010609060101010101" pitchFamily="49" charset="-122"/>
              </a:rPr>
              <a:t>。</a:t>
            </a:r>
          </a:p>
          <a:p>
            <a:pPr>
              <a:lnSpc>
                <a:spcPct val="120000"/>
              </a:lnSpc>
            </a:pPr>
            <a:r>
              <a:rPr lang="en-US" altLang="zh-CN" sz="3000" dirty="0" smtClean="0">
                <a:latin typeface="黑体" panose="02010609060101010101" pitchFamily="49" charset="-122"/>
                <a:ea typeface="黑体" panose="02010609060101010101" pitchFamily="49" charset="-122"/>
              </a:rPr>
              <a:t>3.</a:t>
            </a:r>
            <a:r>
              <a:rPr lang="zh-CN" altLang="en-US" sz="3000" dirty="0" smtClean="0">
                <a:latin typeface="黑体" panose="02010609060101010101" pitchFamily="49" charset="-122"/>
                <a:ea typeface="黑体" panose="02010609060101010101" pitchFamily="49" charset="-122"/>
              </a:rPr>
              <a:t>地方</a:t>
            </a:r>
            <a:r>
              <a:rPr lang="zh-CN" altLang="en-US" sz="3000" dirty="0">
                <a:latin typeface="黑体" panose="02010609060101010101" pitchFamily="49" charset="-122"/>
                <a:ea typeface="黑体" panose="02010609060101010101" pitchFamily="49" charset="-122"/>
              </a:rPr>
              <a:t>：</a:t>
            </a:r>
            <a:r>
              <a:rPr lang="zh-CN" altLang="en-US" sz="3000" u="sng" dirty="0">
                <a:solidFill>
                  <a:srgbClr val="FF0000"/>
                </a:solidFill>
                <a:latin typeface="黑体" panose="02010609060101010101" pitchFamily="49" charset="-122"/>
                <a:ea typeface="黑体" panose="02010609060101010101" pitchFamily="49" charset="-122"/>
              </a:rPr>
              <a:t>设行中书省，简称行省</a:t>
            </a:r>
            <a:r>
              <a:rPr lang="zh-CN" altLang="en-US" sz="3000" dirty="0">
                <a:latin typeface="黑体" panose="02010609060101010101" pitchFamily="49" charset="-122"/>
                <a:ea typeface="黑体" panose="02010609060101010101" pitchFamily="49" charset="-122"/>
              </a:rPr>
              <a:t>。</a:t>
            </a:r>
          </a:p>
          <a:p>
            <a:pPr>
              <a:lnSpc>
                <a:spcPct val="120000"/>
              </a:lnSpc>
            </a:pPr>
            <a:r>
              <a:rPr lang="zh-CN" altLang="en-US" sz="3000" dirty="0" smtClean="0">
                <a:latin typeface="黑体" panose="02010609060101010101" pitchFamily="49" charset="-122"/>
                <a:ea typeface="黑体" panose="02010609060101010101" pitchFamily="49" charset="-122"/>
              </a:rPr>
              <a:t>西南</a:t>
            </a:r>
            <a:r>
              <a:rPr lang="zh-CN" altLang="en-US" sz="3000" dirty="0">
                <a:latin typeface="黑体" panose="02010609060101010101" pitchFamily="49" charset="-122"/>
                <a:ea typeface="黑体" panose="02010609060101010101" pitchFamily="49" charset="-122"/>
              </a:rPr>
              <a:t>：</a:t>
            </a:r>
            <a:r>
              <a:rPr lang="zh-CN" altLang="en-US" sz="3000" dirty="0" smtClean="0">
                <a:latin typeface="黑体" panose="02010609060101010101" pitchFamily="49" charset="-122"/>
                <a:ea typeface="黑体" panose="02010609060101010101" pitchFamily="49" charset="-122"/>
              </a:rPr>
              <a:t>宣政院；西北</a:t>
            </a:r>
            <a:r>
              <a:rPr lang="zh-CN" altLang="en-US" sz="3000" dirty="0">
                <a:latin typeface="黑体" panose="02010609060101010101" pitchFamily="49" charset="-122"/>
                <a:ea typeface="黑体" panose="02010609060101010101" pitchFamily="49" charset="-122"/>
              </a:rPr>
              <a:t>：北庭都元帅府、</a:t>
            </a:r>
            <a:r>
              <a:rPr lang="zh-CN" altLang="en-US" sz="3000" dirty="0" smtClean="0">
                <a:latin typeface="黑体" panose="02010609060101010101" pitchFamily="49" charset="-122"/>
                <a:ea typeface="黑体" panose="02010609060101010101" pitchFamily="49" charset="-122"/>
              </a:rPr>
              <a:t>宣慰司；东南</a:t>
            </a:r>
            <a:r>
              <a:rPr lang="zh-CN" altLang="en-US" sz="3000" dirty="0">
                <a:latin typeface="黑体" panose="02010609060101010101" pitchFamily="49" charset="-122"/>
                <a:ea typeface="黑体" panose="02010609060101010101" pitchFamily="49" charset="-122"/>
              </a:rPr>
              <a:t>：澎湖巡检司</a:t>
            </a:r>
          </a:p>
          <a:p>
            <a:pPr>
              <a:lnSpc>
                <a:spcPct val="120000"/>
              </a:lnSpc>
            </a:pPr>
            <a:r>
              <a:rPr lang="en-US" altLang="zh-CN" sz="3000" dirty="0" smtClean="0">
                <a:latin typeface="黑体" panose="02010609060101010101" pitchFamily="49" charset="-122"/>
                <a:ea typeface="黑体" panose="02010609060101010101" pitchFamily="49" charset="-122"/>
              </a:rPr>
              <a:t>4.</a:t>
            </a:r>
            <a:r>
              <a:rPr lang="zh-CN" altLang="en-US" sz="3000" dirty="0" smtClean="0">
                <a:latin typeface="黑体" panose="02010609060101010101" pitchFamily="49" charset="-122"/>
                <a:ea typeface="黑体" panose="02010609060101010101" pitchFamily="49" charset="-122"/>
              </a:rPr>
              <a:t>民族</a:t>
            </a:r>
            <a:r>
              <a:rPr lang="zh-CN" altLang="en-US" sz="3000" dirty="0">
                <a:latin typeface="黑体" panose="02010609060101010101" pitchFamily="49" charset="-122"/>
                <a:ea typeface="黑体" panose="02010609060101010101" pitchFamily="49" charset="-122"/>
              </a:rPr>
              <a:t>关系</a:t>
            </a:r>
            <a:r>
              <a:rPr lang="zh-CN" altLang="en-US" sz="3000" dirty="0" smtClean="0">
                <a:latin typeface="黑体" panose="02010609060101010101" pitchFamily="49" charset="-122"/>
                <a:ea typeface="黑体" panose="02010609060101010101" pitchFamily="49" charset="-122"/>
              </a:rPr>
              <a:t>： </a:t>
            </a:r>
            <a:r>
              <a:rPr lang="zh-CN" altLang="en-US" sz="3000" dirty="0">
                <a:latin typeface="黑体" panose="02010609060101010101" pitchFamily="49" charset="-122"/>
                <a:ea typeface="黑体" panose="02010609060101010101" pitchFamily="49" charset="-122"/>
              </a:rPr>
              <a:t>四等人制</a:t>
            </a:r>
          </a:p>
        </p:txBody>
      </p:sp>
    </p:spTree>
    <p:extLst>
      <p:ext uri="{BB962C8B-B14F-4D97-AF65-F5344CB8AC3E}">
        <p14:creationId xmlns:p14="http://schemas.microsoft.com/office/powerpoint/2010/main" val="2134675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9144000" cy="492443"/>
          </a:xfrm>
          <a:prstGeom prst="rect">
            <a:avLst/>
          </a:prstGeom>
          <a:solidFill>
            <a:schemeClr val="accent2">
              <a:lumMod val="20000"/>
              <a:lumOff val="80000"/>
            </a:schemeClr>
          </a:solidFill>
        </p:spPr>
        <p:txBody>
          <a:bodyPr wrap="square">
            <a:spAutoFit/>
          </a:bodyPr>
          <a:lstStyle/>
          <a:p>
            <a:r>
              <a:rPr lang="zh-CN" altLang="en-US" sz="2600" dirty="0" smtClean="0">
                <a:solidFill>
                  <a:srgbClr val="000000"/>
                </a:solidFill>
                <a:latin typeface="黑体" panose="02010609060101010101" pitchFamily="49" charset="-122"/>
                <a:ea typeface="黑体" panose="02010609060101010101" pitchFamily="49" charset="-122"/>
              </a:rPr>
              <a:t>   一 辽夏金元民族政权的并立和统一</a:t>
            </a:r>
            <a:endParaRPr lang="zh-CN" altLang="en-US" sz="2600" dirty="0">
              <a:solidFill>
                <a:srgbClr val="FF0000"/>
              </a:solidFill>
              <a:latin typeface="黑体" panose="02010609060101010101" pitchFamily="49" charset="-122"/>
              <a:ea typeface="黑体" panose="02010609060101010101" pitchFamily="49" charset="-122"/>
            </a:endParaRPr>
          </a:p>
        </p:txBody>
      </p:sp>
      <p:sp>
        <p:nvSpPr>
          <p:cNvPr id="4" name="文本框 3"/>
          <p:cNvSpPr txBox="1"/>
          <p:nvPr/>
        </p:nvSpPr>
        <p:spPr>
          <a:xfrm>
            <a:off x="962126" y="551589"/>
            <a:ext cx="7219748" cy="540725"/>
          </a:xfrm>
          <a:prstGeom prst="rect">
            <a:avLst/>
          </a:prstGeom>
          <a:solidFill>
            <a:schemeClr val="accent1">
              <a:lumMod val="20000"/>
              <a:lumOff val="80000"/>
            </a:schemeClr>
          </a:solidFill>
          <a:ln w="15875">
            <a:solidFill>
              <a:srgbClr val="FF0000"/>
            </a:solidFill>
          </a:ln>
        </p:spPr>
        <p:txBody>
          <a:bodyPr wrap="square" rtlCol="0">
            <a:spAutoFit/>
          </a:bodyPr>
          <a:lstStyle>
            <a:defPPr>
              <a:defRPr lang="en-US"/>
            </a:defPPr>
            <a:lvl1pPr algn="ctr">
              <a:lnSpc>
                <a:spcPct val="120000"/>
              </a:lnSpc>
              <a:spcAft>
                <a:spcPct val="0"/>
              </a:spcAft>
              <a:tabLst>
                <a:tab pos="1029335" algn="l"/>
                <a:tab pos="1850390" algn="l"/>
                <a:tab pos="2538095" algn="l"/>
                <a:tab pos="3221990" algn="l"/>
              </a:tabLst>
              <a:defRPr sz="2800">
                <a:solidFill>
                  <a:srgbClr val="000000"/>
                </a:solidFill>
                <a:latin typeface="黑体" panose="02010609060101010101" pitchFamily="49" charset="-122"/>
                <a:ea typeface="黑体" panose="02010609060101010101" pitchFamily="49" charset="-122"/>
                <a:cs typeface="Times New Roman" panose="02020603050405020304" pitchFamily="18" charset="0"/>
              </a:defRPr>
            </a:lvl1pPr>
          </a:lstStyle>
          <a:p>
            <a:r>
              <a:rPr lang="zh-CN" altLang="en-US" b="1" spc="200" dirty="0" smtClean="0"/>
              <a:t>元朝行省制与郡县制的不同</a:t>
            </a:r>
            <a:endParaRPr lang="zh-CN" altLang="en-US" b="1" spc="200" dirty="0"/>
          </a:p>
        </p:txBody>
      </p:sp>
      <p:sp>
        <p:nvSpPr>
          <p:cNvPr id="5" name="文本框 4"/>
          <p:cNvSpPr txBox="1"/>
          <p:nvPr/>
        </p:nvSpPr>
        <p:spPr>
          <a:xfrm>
            <a:off x="962126" y="1272025"/>
            <a:ext cx="7219748" cy="540725"/>
          </a:xfrm>
          <a:prstGeom prst="rect">
            <a:avLst/>
          </a:prstGeom>
          <a:solidFill>
            <a:schemeClr val="accent1">
              <a:lumMod val="20000"/>
              <a:lumOff val="80000"/>
            </a:schemeClr>
          </a:solidFill>
          <a:ln w="15875">
            <a:solidFill>
              <a:srgbClr val="FF0000"/>
            </a:solidFill>
          </a:ln>
        </p:spPr>
        <p:txBody>
          <a:bodyPr wrap="square" rtlCol="0">
            <a:spAutoFit/>
          </a:bodyPr>
          <a:lstStyle>
            <a:defPPr>
              <a:defRPr lang="en-US"/>
            </a:defPPr>
            <a:lvl1pPr algn="ctr">
              <a:lnSpc>
                <a:spcPct val="120000"/>
              </a:lnSpc>
              <a:spcAft>
                <a:spcPct val="0"/>
              </a:spcAft>
              <a:tabLst>
                <a:tab pos="1029335" algn="l"/>
                <a:tab pos="1850390" algn="l"/>
                <a:tab pos="2538095" algn="l"/>
                <a:tab pos="3221990" algn="l"/>
              </a:tabLst>
              <a:defRPr sz="2800">
                <a:solidFill>
                  <a:srgbClr val="000000"/>
                </a:solidFill>
                <a:latin typeface="黑体" panose="02010609060101010101" pitchFamily="49" charset="-122"/>
                <a:ea typeface="黑体" panose="02010609060101010101" pitchFamily="49" charset="-122"/>
                <a:cs typeface="Times New Roman" panose="02020603050405020304" pitchFamily="18" charset="0"/>
              </a:defRPr>
            </a:lvl1pPr>
          </a:lstStyle>
          <a:p>
            <a:r>
              <a:rPr lang="zh-CN" altLang="en-US" b="1" spc="200" dirty="0" smtClean="0"/>
              <a:t>元朝行省制的</a:t>
            </a:r>
            <a:r>
              <a:rPr lang="zh-CN" altLang="en-US" b="1" spc="200" dirty="0" smtClean="0">
                <a:solidFill>
                  <a:srgbClr val="FF0000"/>
                </a:solidFill>
              </a:rPr>
              <a:t>原因、内容、特点、评价</a:t>
            </a:r>
            <a:endParaRPr lang="zh-CN" altLang="en-US" b="1" spc="200" dirty="0">
              <a:solidFill>
                <a:srgbClr val="FF0000"/>
              </a:solidFill>
            </a:endParaRPr>
          </a:p>
        </p:txBody>
      </p:sp>
      <p:sp>
        <p:nvSpPr>
          <p:cNvPr id="6" name="文本框 5"/>
          <p:cNvSpPr txBox="1"/>
          <p:nvPr/>
        </p:nvSpPr>
        <p:spPr>
          <a:xfrm>
            <a:off x="137320" y="2304184"/>
            <a:ext cx="1261884" cy="2246769"/>
          </a:xfrm>
          <a:prstGeom prst="rect">
            <a:avLst/>
          </a:prstGeom>
          <a:noFill/>
        </p:spPr>
        <p:txBody>
          <a:bodyPr wrap="none" rtlCol="0">
            <a:spAutoFit/>
          </a:bodyPr>
          <a:lstStyle/>
          <a:p>
            <a:r>
              <a:rPr lang="zh-CN" altLang="en-US" sz="2800" dirty="0" smtClean="0">
                <a:solidFill>
                  <a:srgbClr val="FF0000"/>
                </a:solidFill>
                <a:latin typeface="黑体" panose="02010609060101010101" pitchFamily="49" charset="-122"/>
                <a:ea typeface="黑体" panose="02010609060101010101" pitchFamily="49" charset="-122"/>
              </a:rPr>
              <a:t>原因：</a:t>
            </a:r>
            <a:endParaRPr lang="en-US" altLang="zh-CN" sz="2800" dirty="0" smtClean="0">
              <a:solidFill>
                <a:srgbClr val="FF0000"/>
              </a:solidFill>
              <a:latin typeface="黑体" panose="02010609060101010101" pitchFamily="49" charset="-122"/>
              <a:ea typeface="黑体" panose="02010609060101010101" pitchFamily="49" charset="-122"/>
            </a:endParaRPr>
          </a:p>
          <a:p>
            <a:endParaRPr lang="en-US" altLang="zh-CN" sz="2800" dirty="0" smtClean="0">
              <a:solidFill>
                <a:srgbClr val="FF0000"/>
              </a:solidFill>
              <a:latin typeface="黑体" panose="02010609060101010101" pitchFamily="49" charset="-122"/>
              <a:ea typeface="黑体" panose="02010609060101010101" pitchFamily="49" charset="-122"/>
            </a:endParaRPr>
          </a:p>
          <a:p>
            <a:r>
              <a:rPr lang="zh-CN" altLang="en-US" sz="2800" dirty="0" smtClean="0">
                <a:solidFill>
                  <a:srgbClr val="FF0000"/>
                </a:solidFill>
                <a:latin typeface="黑体" panose="02010609060101010101" pitchFamily="49" charset="-122"/>
                <a:ea typeface="黑体" panose="02010609060101010101" pitchFamily="49" charset="-122"/>
              </a:rPr>
              <a:t>内容：</a:t>
            </a:r>
            <a:endParaRPr lang="en-US" altLang="zh-CN" sz="2800" dirty="0" smtClean="0">
              <a:solidFill>
                <a:srgbClr val="FF0000"/>
              </a:solidFill>
              <a:latin typeface="黑体" panose="02010609060101010101" pitchFamily="49" charset="-122"/>
              <a:ea typeface="黑体" panose="02010609060101010101" pitchFamily="49" charset="-122"/>
            </a:endParaRPr>
          </a:p>
          <a:p>
            <a:endParaRPr lang="en-US" altLang="zh-CN" sz="2800" dirty="0" smtClean="0">
              <a:solidFill>
                <a:srgbClr val="FF0000"/>
              </a:solidFill>
              <a:latin typeface="黑体" panose="02010609060101010101" pitchFamily="49" charset="-122"/>
              <a:ea typeface="黑体" panose="02010609060101010101" pitchFamily="49" charset="-122"/>
            </a:endParaRPr>
          </a:p>
          <a:p>
            <a:endParaRPr lang="en-US" altLang="zh-CN" sz="2800" dirty="0" smtClean="0">
              <a:solidFill>
                <a:srgbClr val="FF0000"/>
              </a:solidFill>
              <a:latin typeface="黑体" panose="02010609060101010101" pitchFamily="49" charset="-122"/>
              <a:ea typeface="黑体" panose="02010609060101010101" pitchFamily="49" charset="-122"/>
            </a:endParaRPr>
          </a:p>
        </p:txBody>
      </p:sp>
      <p:sp>
        <p:nvSpPr>
          <p:cNvPr id="7" name="文本框 6"/>
          <p:cNvSpPr txBox="1"/>
          <p:nvPr/>
        </p:nvSpPr>
        <p:spPr>
          <a:xfrm>
            <a:off x="663793" y="2776904"/>
            <a:ext cx="8480207" cy="523220"/>
          </a:xfrm>
          <a:prstGeom prst="rect">
            <a:avLst/>
          </a:prstGeom>
          <a:noFill/>
        </p:spPr>
        <p:txBody>
          <a:bodyPr wrap="none" rtlCol="0">
            <a:spAutoFit/>
          </a:bodyPr>
          <a:lstStyle/>
          <a:p>
            <a:r>
              <a:rPr lang="en-US" altLang="zh-CN" sz="2800" b="1" dirty="0" err="1" smtClean="0">
                <a:latin typeface="宋体" panose="02010600030101010101" pitchFamily="2" charset="-122"/>
                <a:ea typeface="宋体" panose="02010600030101010101" pitchFamily="2" charset="-122"/>
              </a:rPr>
              <a:t>疆域辽阔，需要加强中央对全国的有效管辖和统治</a:t>
            </a:r>
            <a:r>
              <a:rPr lang="zh-CN" altLang="en-US" sz="2800" b="1" dirty="0" smtClean="0">
                <a:latin typeface="宋体" panose="02010600030101010101" pitchFamily="2" charset="-122"/>
                <a:ea typeface="宋体" panose="02010600030101010101" pitchFamily="2" charset="-122"/>
              </a:rPr>
              <a:t>。</a:t>
            </a:r>
            <a:endParaRPr lang="zh-CN" altLang="en-US" sz="2800" dirty="0"/>
          </a:p>
        </p:txBody>
      </p:sp>
      <p:sp>
        <p:nvSpPr>
          <p:cNvPr id="8" name="矩形 7"/>
          <p:cNvSpPr/>
          <p:nvPr/>
        </p:nvSpPr>
        <p:spPr>
          <a:xfrm>
            <a:off x="540274" y="3807451"/>
            <a:ext cx="8603726" cy="2608984"/>
          </a:xfrm>
          <a:prstGeom prst="rect">
            <a:avLst/>
          </a:prstGeom>
        </p:spPr>
        <p:txBody>
          <a:bodyPr wrap="square">
            <a:spAutoFit/>
          </a:bodyPr>
          <a:lstStyle/>
          <a:p>
            <a:pPr>
              <a:lnSpc>
                <a:spcPct val="120000"/>
              </a:lnSpc>
            </a:pPr>
            <a:r>
              <a:rPr lang="zh-CN" altLang="en-US" sz="2800" b="1" dirty="0">
                <a:latin typeface="楷体_GB2312" panose="02010609030101010101" pitchFamily="49" charset="-122"/>
                <a:ea typeface="楷体_GB2312" panose="02010609030101010101" pitchFamily="49" charset="-122"/>
              </a:rPr>
              <a:t>在地方</a:t>
            </a:r>
            <a:r>
              <a:rPr lang="zh-CN" altLang="en-US" sz="2800" b="1" dirty="0" smtClean="0">
                <a:latin typeface="楷体_GB2312" panose="02010609030101010101" pitchFamily="49" charset="-122"/>
                <a:ea typeface="楷体_GB2312" panose="02010609030101010101" pitchFamily="49" charset="-122"/>
              </a:rPr>
              <a:t>设置行省,</a:t>
            </a:r>
            <a:r>
              <a:rPr lang="zh-CN" altLang="en-US" sz="2800" b="1" dirty="0">
                <a:latin typeface="楷体_GB2312" panose="02010609030101010101" pitchFamily="49" charset="-122"/>
                <a:ea typeface="楷体_GB2312" panose="02010609030101010101" pitchFamily="49" charset="-122"/>
              </a:rPr>
              <a:t>作为中书省的派机构</a:t>
            </a:r>
            <a:r>
              <a:rPr lang="zh-CN" altLang="en-US" sz="2800" b="1" dirty="0" smtClean="0">
                <a:latin typeface="楷体_GB2312" panose="02010609030101010101" pitchFamily="49" charset="-122"/>
                <a:ea typeface="楷体_GB2312" panose="02010609030101010101" pitchFamily="49" charset="-122"/>
              </a:rPr>
              <a:t>。</a:t>
            </a:r>
            <a:endParaRPr lang="en-US" altLang="zh-CN" sz="2800" b="1" dirty="0" smtClean="0">
              <a:latin typeface="楷体_GB2312" panose="02010609030101010101" pitchFamily="49" charset="-122"/>
              <a:ea typeface="楷体_GB2312" panose="02010609030101010101" pitchFamily="49" charset="-122"/>
            </a:endParaRPr>
          </a:p>
          <a:p>
            <a:pPr>
              <a:lnSpc>
                <a:spcPct val="120000"/>
              </a:lnSpc>
            </a:pPr>
            <a:r>
              <a:rPr lang="zh-CN" altLang="en-US" sz="2800" b="1" dirty="0" smtClean="0">
                <a:latin typeface="楷体_GB2312" panose="02010609030101010101" pitchFamily="49" charset="-122"/>
                <a:ea typeface="楷体_GB2312" panose="02010609030101010101" pitchFamily="49" charset="-122"/>
              </a:rPr>
              <a:t>行省</a:t>
            </a:r>
            <a:r>
              <a:rPr lang="zh-CN" altLang="en-US" sz="2800" b="1" dirty="0">
                <a:latin typeface="楷体_GB2312" panose="02010609030101010101" pitchFamily="49" charset="-122"/>
                <a:ea typeface="楷体_GB2312" panose="02010609030101010101" pitchFamily="49" charset="-122"/>
              </a:rPr>
              <a:t>之下设路、府(州)、县</a:t>
            </a:r>
            <a:r>
              <a:rPr lang="zh-CN" altLang="en-US" sz="2800" b="1" dirty="0" smtClean="0">
                <a:latin typeface="楷体_GB2312" panose="02010609030101010101" pitchFamily="49" charset="-122"/>
                <a:ea typeface="楷体_GB2312" panose="02010609030101010101" pitchFamily="49" charset="-122"/>
              </a:rPr>
              <a:t>。</a:t>
            </a:r>
            <a:endParaRPr lang="en-US" altLang="zh-CN" sz="2800" b="1" dirty="0" smtClean="0">
              <a:latin typeface="楷体_GB2312" panose="02010609030101010101" pitchFamily="49" charset="-122"/>
              <a:ea typeface="楷体_GB2312" panose="02010609030101010101" pitchFamily="49" charset="-122"/>
            </a:endParaRPr>
          </a:p>
          <a:p>
            <a:pPr>
              <a:lnSpc>
                <a:spcPct val="120000"/>
              </a:lnSpc>
            </a:pPr>
            <a:r>
              <a:rPr lang="zh-CN" altLang="en-US" sz="2800" b="1" dirty="0" smtClean="0">
                <a:latin typeface="楷体_GB2312" panose="02010609030101010101" pitchFamily="49" charset="-122"/>
                <a:ea typeface="楷体_GB2312" panose="02010609030101010101" pitchFamily="49" charset="-122"/>
              </a:rPr>
              <a:t>京畿</a:t>
            </a:r>
            <a:r>
              <a:rPr lang="zh-CN" altLang="en-US" sz="2800" b="1" dirty="0">
                <a:latin typeface="楷体_GB2312" panose="02010609030101010101" pitchFamily="49" charset="-122"/>
                <a:ea typeface="楷体_GB2312" panose="02010609030101010101" pitchFamily="49" charset="-122"/>
              </a:rPr>
              <a:t>周围（山东、山西和河北）由中书省直接管辖</a:t>
            </a:r>
            <a:r>
              <a:rPr lang="zh-CN" altLang="en-US" sz="2800" b="1" dirty="0" smtClean="0">
                <a:latin typeface="楷体_GB2312" panose="02010609030101010101" pitchFamily="49" charset="-122"/>
                <a:ea typeface="楷体_GB2312" panose="02010609030101010101" pitchFamily="49" charset="-122"/>
              </a:rPr>
              <a:t>；</a:t>
            </a:r>
            <a:endParaRPr lang="en-US" altLang="zh-CN" sz="2800" b="1" dirty="0" smtClean="0">
              <a:latin typeface="楷体_GB2312" panose="02010609030101010101" pitchFamily="49" charset="-122"/>
              <a:ea typeface="楷体_GB2312" panose="02010609030101010101" pitchFamily="49" charset="-122"/>
            </a:endParaRPr>
          </a:p>
          <a:p>
            <a:pPr>
              <a:lnSpc>
                <a:spcPct val="120000"/>
              </a:lnSpc>
            </a:pPr>
            <a:r>
              <a:rPr lang="zh-CN" altLang="en-US" sz="2800" b="1" dirty="0" smtClean="0">
                <a:latin typeface="楷体_GB2312" panose="02010609030101010101" pitchFamily="49" charset="-122"/>
                <a:ea typeface="楷体_GB2312" panose="02010609030101010101" pitchFamily="49" charset="-122"/>
              </a:rPr>
              <a:t>设置</a:t>
            </a:r>
            <a:r>
              <a:rPr lang="zh-CN" altLang="en-US" sz="2800" b="1" dirty="0">
                <a:latin typeface="楷体_GB2312" panose="02010609030101010101" pitchFamily="49" charset="-122"/>
                <a:ea typeface="楷体_GB2312" panose="02010609030101010101" pitchFamily="49" charset="-122"/>
              </a:rPr>
              <a:t>宣政院统辖西藏</a:t>
            </a:r>
            <a:r>
              <a:rPr lang="zh-CN" altLang="en-US" sz="2800" b="1" dirty="0" smtClean="0">
                <a:latin typeface="楷体_GB2312" panose="02010609030101010101" pitchFamily="49" charset="-122"/>
                <a:ea typeface="楷体_GB2312" panose="02010609030101010101" pitchFamily="49" charset="-122"/>
              </a:rPr>
              <a:t>；</a:t>
            </a:r>
            <a:endParaRPr lang="en-US" altLang="zh-CN" sz="2800" b="1" dirty="0" smtClean="0">
              <a:latin typeface="楷体_GB2312" panose="02010609030101010101" pitchFamily="49" charset="-122"/>
              <a:ea typeface="楷体_GB2312" panose="02010609030101010101" pitchFamily="49" charset="-122"/>
            </a:endParaRPr>
          </a:p>
          <a:p>
            <a:pPr>
              <a:lnSpc>
                <a:spcPct val="120000"/>
              </a:lnSpc>
            </a:pPr>
            <a:r>
              <a:rPr lang="zh-CN" altLang="en-US" sz="2800" b="1" dirty="0" smtClean="0">
                <a:latin typeface="楷体_GB2312" panose="02010609030101010101" pitchFamily="49" charset="-122"/>
                <a:ea typeface="楷体_GB2312" panose="02010609030101010101" pitchFamily="49" charset="-122"/>
              </a:rPr>
              <a:t>设置</a:t>
            </a:r>
            <a:r>
              <a:rPr lang="zh-CN" altLang="en-US" sz="2800" b="1" dirty="0">
                <a:latin typeface="楷体_GB2312" panose="02010609030101010101" pitchFamily="49" charset="-122"/>
                <a:ea typeface="楷体_GB2312" panose="02010609030101010101" pitchFamily="49" charset="-122"/>
              </a:rPr>
              <a:t>澎湖巡检司管辖澎湖和琉球。</a:t>
            </a:r>
          </a:p>
        </p:txBody>
      </p:sp>
    </p:spTree>
    <p:extLst>
      <p:ext uri="{BB962C8B-B14F-4D97-AF65-F5344CB8AC3E}">
        <p14:creationId xmlns:p14="http://schemas.microsoft.com/office/powerpoint/2010/main" val="3815029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260</TotalTime>
  <Words>2497</Words>
  <PresentationFormat>全屏显示(4:3)</PresentationFormat>
  <Paragraphs>310</Paragraphs>
  <Slides>31</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31</vt:i4>
      </vt:variant>
    </vt:vector>
  </HeadingPairs>
  <TitlesOfParts>
    <vt:vector size="45" baseType="lpstr">
      <vt:lpstr>等线</vt:lpstr>
      <vt:lpstr>等线 Light</vt:lpstr>
      <vt:lpstr>黑体</vt:lpstr>
      <vt:lpstr>华文新魏</vt:lpstr>
      <vt:lpstr>华文中宋</vt:lpstr>
      <vt:lpstr>楷体_GB2312</vt:lpstr>
      <vt:lpstr>宋体</vt:lpstr>
      <vt:lpstr>Arial</vt:lpstr>
      <vt:lpstr>Calibri</vt:lpstr>
      <vt:lpstr>Calibri Light</vt:lpstr>
      <vt:lpstr>Times New Roman</vt:lpstr>
      <vt:lpstr>Verdana</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2021-06-15T07:07:18Z</dcterms:created>
  <dcterms:modified xsi:type="dcterms:W3CDTF">2021-06-15T11:38:35Z</dcterms:modified>
</cp:coreProperties>
</file>