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5" r:id="rId3"/>
    <p:sldId id="276" r:id="rId4"/>
    <p:sldId id="275" r:id="rId5"/>
    <p:sldId id="274" r:id="rId6"/>
    <p:sldId id="273" r:id="rId7"/>
    <p:sldId id="272" r:id="rId8"/>
    <p:sldId id="271" r:id="rId9"/>
    <p:sldId id="270" r:id="rId10"/>
    <p:sldId id="269" r:id="rId11"/>
    <p:sldId id="268" r:id="rId12"/>
    <p:sldId id="267" r:id="rId13"/>
    <p:sldId id="266" r:id="rId14"/>
    <p:sldId id="265" r:id="rId15"/>
    <p:sldId id="264" r:id="rId16"/>
    <p:sldId id="263" r:id="rId17"/>
    <p:sldId id="262" r:id="rId18"/>
    <p:sldId id="261" r:id="rId19"/>
    <p:sldId id="260" r:id="rId20"/>
    <p:sldId id="258" r:id="rId21"/>
    <p:sldId id="259" r:id="rId22"/>
    <p:sldId id="257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967" autoAdjust="0"/>
  </p:normalViewPr>
  <p:slideViewPr>
    <p:cSldViewPr snapToGrid="0">
      <p:cViewPr varScale="1">
        <p:scale>
          <a:sx n="69" d="100"/>
          <a:sy n="69" d="100"/>
        </p:scale>
        <p:origin x="14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7DA1E-9570-4A00-A8FE-9EBB0BB049AE}" type="datetimeFigureOut">
              <a:rPr lang="zh-CN" altLang="en-US" smtClean="0"/>
              <a:t>2021-6-13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B2E8-E7BE-42F8-93A2-2C9A4E631B4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4712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7DA1E-9570-4A00-A8FE-9EBB0BB049AE}" type="datetimeFigureOut">
              <a:rPr lang="zh-CN" altLang="en-US" smtClean="0"/>
              <a:t>2021-6-13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B2E8-E7BE-42F8-93A2-2C9A4E631B4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2245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7DA1E-9570-4A00-A8FE-9EBB0BB049AE}" type="datetimeFigureOut">
              <a:rPr lang="zh-CN" altLang="en-US" smtClean="0"/>
              <a:t>2021-6-13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B2E8-E7BE-42F8-93A2-2C9A4E631B4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9912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7DA1E-9570-4A00-A8FE-9EBB0BB049AE}" type="datetimeFigureOut">
              <a:rPr lang="zh-CN" altLang="en-US" smtClean="0"/>
              <a:t>2021-6-13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B2E8-E7BE-42F8-93A2-2C9A4E631B4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2887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7DA1E-9570-4A00-A8FE-9EBB0BB049AE}" type="datetimeFigureOut">
              <a:rPr lang="zh-CN" altLang="en-US" smtClean="0"/>
              <a:t>2021-6-13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B2E8-E7BE-42F8-93A2-2C9A4E631B4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8083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7DA1E-9570-4A00-A8FE-9EBB0BB049AE}" type="datetimeFigureOut">
              <a:rPr lang="zh-CN" altLang="en-US" smtClean="0"/>
              <a:t>2021-6-13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B2E8-E7BE-42F8-93A2-2C9A4E631B4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2729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7DA1E-9570-4A00-A8FE-9EBB0BB049AE}" type="datetimeFigureOut">
              <a:rPr lang="zh-CN" altLang="en-US" smtClean="0"/>
              <a:t>2021-6-13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B2E8-E7BE-42F8-93A2-2C9A4E631B4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2480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7DA1E-9570-4A00-A8FE-9EBB0BB049AE}" type="datetimeFigureOut">
              <a:rPr lang="zh-CN" altLang="en-US" smtClean="0"/>
              <a:t>2021-6-13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B2E8-E7BE-42F8-93A2-2C9A4E631B4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5693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7DA1E-9570-4A00-A8FE-9EBB0BB049AE}" type="datetimeFigureOut">
              <a:rPr lang="zh-CN" altLang="en-US" smtClean="0"/>
              <a:t>2021-6-13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B2E8-E7BE-42F8-93A2-2C9A4E631B4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3989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7DA1E-9570-4A00-A8FE-9EBB0BB049AE}" type="datetimeFigureOut">
              <a:rPr lang="zh-CN" altLang="en-US" smtClean="0"/>
              <a:t>2021-6-13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B2E8-E7BE-42F8-93A2-2C9A4E631B4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7357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7DA1E-9570-4A00-A8FE-9EBB0BB049AE}" type="datetimeFigureOut">
              <a:rPr lang="zh-CN" altLang="en-US" smtClean="0"/>
              <a:t>2021-6-13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B2E8-E7BE-42F8-93A2-2C9A4E631B4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4727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47DA1E-9570-4A00-A8FE-9EBB0BB049AE}" type="datetimeFigureOut">
              <a:rPr lang="zh-CN" altLang="en-US" smtClean="0"/>
              <a:t>2021-6-13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D9B2E8-E7BE-42F8-93A2-2C9A4E631B4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4426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slideLayout" Target="../slideLayouts/slideLayout7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783680" y="662041"/>
            <a:ext cx="735169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000" b="1" dirty="0" smtClean="0">
                <a:latin typeface="楷体_GB2312" panose="02010609030101010101" pitchFamily="49" charset="-122"/>
                <a:ea typeface="楷体_GB2312" panose="02010609030101010101" pitchFamily="49" charset="-122"/>
              </a:rPr>
              <a:t>第三单元</a:t>
            </a:r>
            <a:r>
              <a:rPr lang="en-US" altLang="zh-CN" sz="3000" b="1" dirty="0" smtClean="0">
                <a:latin typeface="楷体_GB2312" panose="02010609030101010101" pitchFamily="49" charset="-122"/>
                <a:ea typeface="楷体_GB2312" panose="02010609030101010101" pitchFamily="49" charset="-122"/>
              </a:rPr>
              <a:t>  </a:t>
            </a:r>
            <a:r>
              <a:rPr lang="zh-CN" altLang="en-US" sz="3000" b="1" dirty="0" smtClean="0">
                <a:latin typeface="楷体_GB2312" panose="02010609030101010101" pitchFamily="49" charset="-122"/>
                <a:ea typeface="楷体_GB2312" panose="02010609030101010101" pitchFamily="49" charset="-122"/>
              </a:rPr>
              <a:t>辽宋夏金多民族政权的并立</a:t>
            </a:r>
            <a:endParaRPr lang="en-US" altLang="zh-CN" sz="3000" b="1" dirty="0" smtClean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r>
              <a:rPr lang="en-US" altLang="zh-CN" sz="30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 </a:t>
            </a:r>
            <a:r>
              <a:rPr lang="en-US" altLang="zh-CN" sz="3000" b="1" dirty="0" smtClean="0">
                <a:latin typeface="楷体_GB2312" panose="02010609030101010101" pitchFamily="49" charset="-122"/>
                <a:ea typeface="楷体_GB2312" panose="02010609030101010101" pitchFamily="49" charset="-122"/>
              </a:rPr>
              <a:t>                        </a:t>
            </a:r>
            <a:r>
              <a:rPr lang="zh-CN" altLang="en-US" sz="3000" b="1" dirty="0" smtClean="0">
                <a:latin typeface="楷体_GB2312" panose="02010609030101010101" pitchFamily="49" charset="-122"/>
                <a:ea typeface="楷体_GB2312" panose="02010609030101010101" pitchFamily="49" charset="-122"/>
              </a:rPr>
              <a:t>与元朝的统一</a:t>
            </a:r>
            <a:endParaRPr lang="zh-CN" altLang="en-US" sz="3000" b="1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08370" y="2255370"/>
            <a:ext cx="736611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第</a:t>
            </a:r>
            <a:r>
              <a:rPr lang="en-US" altLang="zh-CN" sz="32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5</a:t>
            </a:r>
            <a:r>
              <a:rPr lang="zh-CN" altLang="en-US" sz="32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讲 两宋</a:t>
            </a:r>
            <a:endParaRPr lang="en-US" altLang="zh-CN" sz="3200" dirty="0" smtClean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sz="32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 ——</a:t>
            </a:r>
            <a:r>
              <a:rPr lang="zh-CN" altLang="en-US" sz="32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封建国家的进一步的发展</a:t>
            </a:r>
            <a:endParaRPr lang="zh-CN" altLang="en-US" sz="32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015817" y="3899321"/>
            <a:ext cx="539121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第 </a:t>
            </a:r>
            <a:r>
              <a:rPr lang="en-US" altLang="zh-CN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9</a:t>
            </a: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课 两宋的政治和军事</a:t>
            </a:r>
            <a:endParaRPr lang="en-US" altLang="zh-CN" sz="28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spcBef>
                <a:spcPts val="1200"/>
              </a:spcBef>
            </a:pP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第</a:t>
            </a:r>
            <a:r>
              <a:rPr lang="en-US" altLang="zh-CN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11</a:t>
            </a: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课 辽宋夏金元的经济与社会</a:t>
            </a:r>
            <a:endParaRPr lang="en-US" altLang="zh-CN" sz="28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92392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zh-CN" altLang="en-US" sz="260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一 宋初专制集权的强化</a:t>
            </a:r>
            <a:endParaRPr lang="zh-CN" altLang="en-US" sz="26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62126" y="579299"/>
            <a:ext cx="7219748" cy="5407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  <a:defRPr sz="28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b="1" spc="200" dirty="0" smtClean="0"/>
              <a:t>北宋加强中央集权的特点及影响</a:t>
            </a:r>
            <a:endParaRPr lang="zh-CN" altLang="en-US" b="1" spc="200" dirty="0"/>
          </a:p>
        </p:txBody>
      </p:sp>
      <p:sp>
        <p:nvSpPr>
          <p:cNvPr id="4" name="文本框 3"/>
          <p:cNvSpPr txBox="1"/>
          <p:nvPr/>
        </p:nvSpPr>
        <p:spPr>
          <a:xfrm>
            <a:off x="2687782" y="1787236"/>
            <a:ext cx="341632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重文轻武、文人治国</a:t>
            </a:r>
            <a:endParaRPr lang="en-US" altLang="zh-CN" sz="2800" dirty="0" smtClean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分化</a:t>
            </a:r>
            <a:r>
              <a:rPr lang="zh-CN" altLang="en-US" sz="28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事权、相互制约</a:t>
            </a:r>
            <a:endParaRPr lang="en-US" altLang="zh-CN" sz="2800" dirty="0" smtClean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强干弱</a:t>
            </a:r>
            <a:r>
              <a:rPr lang="zh-CN" altLang="en-US" sz="28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枝、守内虚外</a:t>
            </a:r>
            <a:endParaRPr lang="zh-CN" altLang="en-US" sz="28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61263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zh-CN" altLang="en-US" sz="260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二 北宋的统治危机</a:t>
            </a:r>
            <a:endParaRPr lang="zh-CN" altLang="en-US" sz="26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550933"/>
            <a:ext cx="4031673" cy="5232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1.</a:t>
            </a:r>
            <a:r>
              <a:rPr lang="zh-CN" altLang="en-US" sz="2800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边防压力</a:t>
            </a:r>
            <a:r>
              <a:rPr lang="en-US" altLang="zh-CN" sz="2800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——</a:t>
            </a:r>
            <a:r>
              <a:rPr lang="zh-CN" altLang="en-US" sz="2800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积弱</a:t>
            </a:r>
            <a:endParaRPr lang="zh-CN" altLang="en-US" sz="2800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4" name="文本框 1"/>
          <p:cNvSpPr txBox="1">
            <a:spLocks noChangeArrowheads="1"/>
          </p:cNvSpPr>
          <p:nvPr/>
        </p:nvSpPr>
        <p:spPr bwMode="auto">
          <a:xfrm>
            <a:off x="945572" y="1277877"/>
            <a:ext cx="6816725" cy="5835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dirty="0">
                <a:latin typeface="黑体" panose="02010609060101010101" charset="-122"/>
                <a:ea typeface="黑体" panose="02010609060101010101" charset="-122"/>
              </a:rPr>
              <a:t>北宋、辽和西夏建立政权的基本情况</a:t>
            </a:r>
          </a:p>
        </p:txBody>
      </p:sp>
      <p:graphicFrame>
        <p:nvGraphicFramePr>
          <p:cNvPr id="6" name="表格 5"/>
          <p:cNvGraphicFramePr/>
          <p:nvPr>
            <p:extLst>
              <p:ext uri="{D42A27DB-BD31-4B8C-83A1-F6EECF244321}">
                <p14:modId xmlns:p14="http://schemas.microsoft.com/office/powerpoint/2010/main" val="2901922600"/>
              </p:ext>
            </p:extLst>
          </p:nvPr>
        </p:nvGraphicFramePr>
        <p:xfrm>
          <a:off x="432502" y="2092879"/>
          <a:ext cx="7975600" cy="3987165"/>
        </p:xfrm>
        <a:graphic>
          <a:graphicData uri="http://schemas.openxmlformats.org/drawingml/2006/table">
            <a:tbl>
              <a:tblPr firstRow="1" firstCol="1">
                <a:tableStyleId>{74C1A8A3-306A-4EB7-A6B1-4F7E0EB9C5D6}</a:tableStyleId>
              </a:tblPr>
              <a:tblGrid>
                <a:gridCol w="18630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13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58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453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1468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zh-CN" altLang="en-US" sz="3200" b="0" dirty="0">
                          <a:solidFill>
                            <a:schemeClr val="tx1"/>
                          </a:solidFill>
                          <a:uFillTx/>
                          <a:latin typeface="黑体" panose="02010609060101010101" charset="-122"/>
                          <a:ea typeface="黑体" panose="02010609060101010101" charset="-122"/>
                        </a:rPr>
                        <a:t>民族</a:t>
                      </a:r>
                    </a:p>
                  </a:txBody>
                  <a:tcPr marL="0" marR="0" marT="0" marB="1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zh-CN" altLang="en-US" sz="3200" b="0" dirty="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契丹族</a:t>
                      </a:r>
                    </a:p>
                  </a:txBody>
                  <a:tcPr marL="0" marR="0" marT="0" marB="1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zh-CN" altLang="en-US" sz="3200" b="0" dirty="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汉族</a:t>
                      </a:r>
                    </a:p>
                  </a:txBody>
                  <a:tcPr marL="0" marR="0" marT="0" marB="1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zh-CN" altLang="en-US" sz="3200" b="0" dirty="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党项族</a:t>
                      </a:r>
                    </a:p>
                  </a:txBody>
                  <a:tcPr marL="0" marR="0" marT="0" marB="1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372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zh-CN" altLang="en-US" sz="3200" b="0" dirty="0">
                          <a:solidFill>
                            <a:schemeClr val="tx1"/>
                          </a:solidFill>
                          <a:uFillTx/>
                          <a:latin typeface="黑体" panose="02010609060101010101" charset="-122"/>
                          <a:ea typeface="黑体" panose="02010609060101010101" charset="-122"/>
                        </a:rPr>
                        <a:t>政权</a:t>
                      </a:r>
                    </a:p>
                  </a:txBody>
                  <a:tcPr marL="0" marR="0" marT="0" marB="1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zh-CN" altLang="en-US" sz="3200" b="0" dirty="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辽</a:t>
                      </a:r>
                    </a:p>
                  </a:txBody>
                  <a:tcPr marL="0" marR="0" marT="0" marB="1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zh-CN" altLang="en-US" sz="3200" b="0" dirty="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北宋</a:t>
                      </a:r>
                    </a:p>
                  </a:txBody>
                  <a:tcPr marL="0" marR="0" marT="0" marB="1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endParaRPr lang="zh-CN" altLang="en-US" sz="3200" b="0" dirty="0">
                        <a:solidFill>
                          <a:schemeClr val="tx1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0" marR="0" marT="0" marB="1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372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zh-CN" altLang="en-US" sz="3200" b="0" dirty="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时间</a:t>
                      </a:r>
                    </a:p>
                  </a:txBody>
                  <a:tcPr marL="0" marR="0" marT="0" marB="1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en-US" altLang="zh-CN" sz="3200" b="0" dirty="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916</a:t>
                      </a:r>
                      <a:r>
                        <a:rPr lang="zh-CN" altLang="en-US" sz="3200" b="0" dirty="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年</a:t>
                      </a:r>
                    </a:p>
                  </a:txBody>
                  <a:tcPr marL="0" marR="0" marT="0" marB="1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endParaRPr lang="zh-CN" altLang="en-US" sz="3200" b="0" dirty="0">
                        <a:solidFill>
                          <a:schemeClr val="tx1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0" marR="0" marT="0" marB="1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en-US" altLang="zh-CN" sz="3200" b="0" dirty="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1038</a:t>
                      </a:r>
                      <a:r>
                        <a:rPr lang="zh-CN" altLang="en-US" sz="3200" b="0" dirty="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年</a:t>
                      </a:r>
                    </a:p>
                  </a:txBody>
                  <a:tcPr marL="0" marR="0" marT="0" marB="1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579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zh-CN" altLang="en-US" sz="3200" b="0" dirty="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建立者</a:t>
                      </a:r>
                    </a:p>
                  </a:txBody>
                  <a:tcPr marL="0" marR="0" marT="0" marB="1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endParaRPr lang="zh-CN" altLang="en-US" sz="3200" b="0" dirty="0">
                        <a:solidFill>
                          <a:schemeClr val="tx1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0" marR="0" marT="0" marB="1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zh-CN" altLang="en-US" sz="3200" b="0" dirty="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赵匡胤</a:t>
                      </a:r>
                    </a:p>
                  </a:txBody>
                  <a:tcPr marL="0" marR="0" marT="0" marB="1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zh-CN" altLang="en-US" sz="3200" b="0" dirty="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元昊</a:t>
                      </a:r>
                    </a:p>
                  </a:txBody>
                  <a:tcPr marL="0" marR="0" marT="0" marB="1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277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zh-CN" altLang="en-US" sz="3200" b="0" dirty="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都城</a:t>
                      </a:r>
                    </a:p>
                  </a:txBody>
                  <a:tcPr marL="0" marR="0" marT="0" marB="1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zh-CN" altLang="en-US" sz="3200" b="0" dirty="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上京</a:t>
                      </a:r>
                    </a:p>
                  </a:txBody>
                  <a:tcPr marL="0" marR="0" marT="0" marB="1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zh-CN" altLang="en-US" sz="3200" b="0" dirty="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东京</a:t>
                      </a:r>
                    </a:p>
                  </a:txBody>
                  <a:tcPr marL="0" marR="0" marT="0" marB="1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zh-CN" altLang="en-US" sz="3200" b="0" dirty="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兴庆</a:t>
                      </a:r>
                    </a:p>
                  </a:txBody>
                  <a:tcPr marL="0" marR="0" marT="0" marB="1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0647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zh-CN" altLang="en-US" sz="3200" b="0" dirty="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重大事件</a:t>
                      </a:r>
                    </a:p>
                  </a:txBody>
                  <a:tcPr marL="0" marR="0" marT="0" marB="1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endParaRPr lang="zh-CN" altLang="en-US" sz="3200" b="0" dirty="0">
                        <a:solidFill>
                          <a:schemeClr val="tx1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0" marR="0" marT="0" marB="1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zh-CN" altLang="en-US" sz="3200" b="0" dirty="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陈桥兵变重文轻武</a:t>
                      </a:r>
                    </a:p>
                  </a:txBody>
                  <a:tcPr marL="0" marR="0" marT="0" marB="1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zh-CN" altLang="en-US" sz="3200" b="0" dirty="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宋夏议和</a:t>
                      </a:r>
                    </a:p>
                  </a:txBody>
                  <a:tcPr marL="0" marR="0" marT="0" marB="1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2486727" y="5307566"/>
            <a:ext cx="1816100" cy="5835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dirty="0">
                <a:latin typeface="黑体" panose="02010609060101010101" charset="-122"/>
                <a:ea typeface="黑体" panose="02010609060101010101" charset="-122"/>
              </a:rPr>
              <a:t>澶渊之盟</a:t>
            </a: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2318452" y="3924854"/>
            <a:ext cx="2297113" cy="5835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dirty="0">
                <a:latin typeface="黑体" panose="02010609060101010101" charset="-122"/>
                <a:ea typeface="黑体" panose="02010609060101010101" charset="-122"/>
              </a:rPr>
              <a:t>耶律阿保机</a:t>
            </a:r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4947987" y="3345416"/>
            <a:ext cx="1198880" cy="5835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3200" dirty="0">
                <a:latin typeface="黑体" panose="02010609060101010101" charset="-122"/>
                <a:ea typeface="黑体" panose="02010609060101010101" charset="-122"/>
              </a:rPr>
              <a:t>960</a:t>
            </a:r>
            <a:r>
              <a:rPr lang="zh-CN" altLang="en-US" sz="3200" dirty="0">
                <a:latin typeface="黑体" panose="02010609060101010101" charset="-122"/>
                <a:ea typeface="黑体" panose="02010609060101010101" charset="-122"/>
              </a:rPr>
              <a:t>年</a:t>
            </a:r>
          </a:p>
        </p:txBody>
      </p:sp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6966652" y="2743754"/>
            <a:ext cx="1119188" cy="5835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dirty="0">
                <a:latin typeface="黑体" panose="02010609060101010101" charset="-122"/>
                <a:ea typeface="黑体" panose="02010609060101010101" charset="-122"/>
              </a:rPr>
              <a:t>西夏</a:t>
            </a:r>
          </a:p>
        </p:txBody>
      </p:sp>
    </p:spTree>
    <p:extLst>
      <p:ext uri="{BB962C8B-B14F-4D97-AF65-F5344CB8AC3E}">
        <p14:creationId xmlns:p14="http://schemas.microsoft.com/office/powerpoint/2010/main" val="3638831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zh-CN" altLang="en-US" sz="260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二 北宋的统治危机</a:t>
            </a:r>
            <a:endParaRPr lang="zh-CN" altLang="en-US" sz="26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550933"/>
            <a:ext cx="4031673" cy="5232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1.</a:t>
            </a:r>
            <a:r>
              <a:rPr lang="zh-CN" altLang="en-US" sz="2800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边防压力</a:t>
            </a:r>
            <a:r>
              <a:rPr lang="en-US" altLang="zh-CN" sz="2800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——</a:t>
            </a:r>
            <a:r>
              <a:rPr lang="zh-CN" altLang="en-US" sz="2800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积弱</a:t>
            </a:r>
            <a:endParaRPr lang="zh-CN" altLang="en-US" sz="2800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4" name="文本框 6151"/>
          <p:cNvSpPr txBox="1">
            <a:spLocks noChangeArrowheads="1"/>
          </p:cNvSpPr>
          <p:nvPr/>
        </p:nvSpPr>
        <p:spPr bwMode="auto">
          <a:xfrm>
            <a:off x="2503049" y="1120724"/>
            <a:ext cx="3057247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rPr>
              <a:t>辽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rPr>
              <a:t>与北宋的和战争</a:t>
            </a:r>
            <a:endParaRPr lang="en-US" altLang="zh-CN" sz="2800" b="1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sym typeface="宋体" panose="02010600030101010101" pitchFamily="2" charset="-122"/>
            </a:endParaRPr>
          </a:p>
        </p:txBody>
      </p:sp>
      <p:grpSp>
        <p:nvGrpSpPr>
          <p:cNvPr id="5" name="组合 4"/>
          <p:cNvGrpSpPr/>
          <p:nvPr/>
        </p:nvGrpSpPr>
        <p:grpSpPr bwMode="auto">
          <a:xfrm>
            <a:off x="537813" y="1720796"/>
            <a:ext cx="8758865" cy="750887"/>
            <a:chOff x="2679438" y="794949"/>
            <a:chExt cx="8760909" cy="750187"/>
          </a:xfrm>
        </p:grpSpPr>
        <p:sp>
          <p:nvSpPr>
            <p:cNvPr id="7" name="任意多边形 6"/>
            <p:cNvSpPr/>
            <p:nvPr>
              <p:custDataLst>
                <p:tags r:id="rId10"/>
              </p:custDataLst>
            </p:nvPr>
          </p:nvSpPr>
          <p:spPr>
            <a:xfrm>
              <a:off x="2774710" y="1316749"/>
              <a:ext cx="1351277" cy="228387"/>
            </a:xfrm>
            <a:custGeom>
              <a:avLst/>
              <a:gdLst>
                <a:gd name="connsiteX0" fmla="*/ 0 w 928918"/>
                <a:gd name="connsiteY0" fmla="*/ 0 h 459023"/>
                <a:gd name="connsiteX1" fmla="*/ 928918 w 928918"/>
                <a:gd name="connsiteY1" fmla="*/ 0 h 459023"/>
                <a:gd name="connsiteX2" fmla="*/ 464459 w 928918"/>
                <a:gd name="connsiteY2" fmla="*/ 459023 h 459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28918" h="459023">
                  <a:moveTo>
                    <a:pt x="0" y="0"/>
                  </a:moveTo>
                  <a:lnTo>
                    <a:pt x="928918" y="0"/>
                  </a:lnTo>
                  <a:lnTo>
                    <a:pt x="464459" y="459023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72000" anchor="ctr"/>
            <a:lstStyle/>
            <a:p>
              <a:pPr algn="ctr"/>
              <a:endParaRPr lang="zh-CN" altLang="en-US" sz="2100" noProof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Arial" panose="020B0604020202020204" pitchFamily="34" charset="0"/>
              </a:endParaRPr>
            </a:p>
          </p:txBody>
        </p:sp>
        <p:sp>
          <p:nvSpPr>
            <p:cNvPr id="8" name="文本框 40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4352028" y="794949"/>
              <a:ext cx="7088319" cy="587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800" dirty="0">
                  <a:latin typeface="黑体" panose="02010609060101010101" charset="-122"/>
                  <a:ea typeface="黑体" panose="02010609060101010101" charset="-122"/>
                  <a:sym typeface="Arial" panose="020B0604020202020204" pitchFamily="34" charset="0"/>
                </a:rPr>
                <a:t>占领燕云十六</a:t>
              </a:r>
              <a:r>
                <a:rPr lang="zh-CN" altLang="en-US" sz="2800" dirty="0" smtClean="0">
                  <a:latin typeface="黑体" panose="02010609060101010101" charset="-122"/>
                  <a:ea typeface="黑体" panose="02010609060101010101" charset="-122"/>
                  <a:sym typeface="Arial" panose="020B0604020202020204" pitchFamily="34" charset="0"/>
                </a:rPr>
                <a:t>州，与</a:t>
              </a:r>
              <a:r>
                <a:rPr lang="zh-CN" altLang="en-US" sz="2800" dirty="0">
                  <a:latin typeface="黑体" panose="02010609060101010101" charset="-122"/>
                  <a:ea typeface="黑体" panose="02010609060101010101" charset="-122"/>
                  <a:sym typeface="Arial" panose="020B0604020202020204" pitchFamily="34" charset="0"/>
                </a:rPr>
                <a:t>中原王朝的冲突加剧</a:t>
              </a:r>
            </a:p>
          </p:txBody>
        </p:sp>
        <p:sp>
          <p:nvSpPr>
            <p:cNvPr id="9" name="文本框 41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2679438" y="794949"/>
              <a:ext cx="1672590" cy="521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b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2800" dirty="0">
                  <a:latin typeface="黑体" panose="02010609060101010101" charset="-122"/>
                  <a:ea typeface="黑体" panose="02010609060101010101" charset="-122"/>
                  <a:sym typeface="Arial" panose="020B0604020202020204" pitchFamily="34" charset="0"/>
                </a:rPr>
                <a:t>辽太宗时</a:t>
              </a:r>
            </a:p>
          </p:txBody>
        </p:sp>
      </p:grpSp>
      <p:grpSp>
        <p:nvGrpSpPr>
          <p:cNvPr id="10" name="组合 9"/>
          <p:cNvGrpSpPr/>
          <p:nvPr/>
        </p:nvGrpSpPr>
        <p:grpSpPr bwMode="auto">
          <a:xfrm>
            <a:off x="633063" y="2215077"/>
            <a:ext cx="6954422" cy="750887"/>
            <a:chOff x="2774688" y="1649828"/>
            <a:chExt cx="6954847" cy="751355"/>
          </a:xfrm>
        </p:grpSpPr>
        <p:sp>
          <p:nvSpPr>
            <p:cNvPr id="12" name="任意多边形 11"/>
            <p:cNvSpPr/>
            <p:nvPr>
              <p:custDataLst>
                <p:tags r:id="rId7"/>
              </p:custDataLst>
            </p:nvPr>
          </p:nvSpPr>
          <p:spPr>
            <a:xfrm>
              <a:off x="2774688" y="2172441"/>
              <a:ext cx="1352633" cy="228742"/>
            </a:xfrm>
            <a:custGeom>
              <a:avLst/>
              <a:gdLst>
                <a:gd name="connsiteX0" fmla="*/ 0 w 928918"/>
                <a:gd name="connsiteY0" fmla="*/ 0 h 459023"/>
                <a:gd name="connsiteX1" fmla="*/ 928918 w 928918"/>
                <a:gd name="connsiteY1" fmla="*/ 0 h 459023"/>
                <a:gd name="connsiteX2" fmla="*/ 464459 w 928918"/>
                <a:gd name="connsiteY2" fmla="*/ 459023 h 459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28918" h="459023">
                  <a:moveTo>
                    <a:pt x="0" y="0"/>
                  </a:moveTo>
                  <a:lnTo>
                    <a:pt x="928918" y="0"/>
                  </a:lnTo>
                  <a:lnTo>
                    <a:pt x="464459" y="459023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rgbClr val="4AB5F5">
                <a:shade val="50000"/>
              </a:srgbClr>
            </a:lnRef>
            <a:fillRef idx="1">
              <a:srgbClr val="4AB5F5"/>
            </a:fillRef>
            <a:effectRef idx="0">
              <a:srgbClr val="4AB5F5"/>
            </a:effectRef>
            <a:fontRef idx="minor">
              <a:sysClr val="window" lastClr="FFFFFF"/>
            </a:fontRef>
          </p:style>
          <p:txBody>
            <a:bodyPr lIns="0" tIns="0" rIns="0" bIns="72000" anchor="ctr"/>
            <a:lstStyle/>
            <a:p>
              <a:pPr algn="ctr"/>
              <a:endParaRPr lang="zh-CN" altLang="en-US" sz="2800" noProof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Arial" panose="020B0604020202020204" pitchFamily="34" charset="0"/>
              </a:endParaRPr>
            </a:p>
          </p:txBody>
        </p:sp>
        <p:sp>
          <p:nvSpPr>
            <p:cNvPr id="13" name="文本框 45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4351734" y="1667102"/>
              <a:ext cx="5377801" cy="587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800" dirty="0">
                  <a:latin typeface="黑体" panose="02010609060101010101" charset="-122"/>
                  <a:ea typeface="黑体" panose="02010609060101010101" charset="-122"/>
                  <a:sym typeface="Arial" panose="020B0604020202020204" pitchFamily="34" charset="0"/>
                </a:rPr>
                <a:t>执政晚期，双方友好，互通使节</a:t>
              </a:r>
            </a:p>
          </p:txBody>
        </p:sp>
        <p:sp>
          <p:nvSpPr>
            <p:cNvPr id="14" name="文本框 46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2774688" y="1649828"/>
              <a:ext cx="1475105" cy="521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b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2800" dirty="0">
                  <a:latin typeface="黑体" panose="02010609060101010101" charset="-122"/>
                  <a:ea typeface="黑体" panose="02010609060101010101" charset="-122"/>
                  <a:sym typeface="Arial" panose="020B0604020202020204" pitchFamily="34" charset="0"/>
                </a:rPr>
                <a:t>宋太祖时</a:t>
              </a:r>
            </a:p>
          </p:txBody>
        </p:sp>
      </p:grpSp>
      <p:grpSp>
        <p:nvGrpSpPr>
          <p:cNvPr id="15" name="组合 14"/>
          <p:cNvGrpSpPr/>
          <p:nvPr/>
        </p:nvGrpSpPr>
        <p:grpSpPr bwMode="auto">
          <a:xfrm>
            <a:off x="633063" y="2734394"/>
            <a:ext cx="7762788" cy="750887"/>
            <a:chOff x="2774688" y="2504707"/>
            <a:chExt cx="7764585" cy="751355"/>
          </a:xfrm>
        </p:grpSpPr>
        <p:sp>
          <p:nvSpPr>
            <p:cNvPr id="17" name="任意多边形 16"/>
            <p:cNvSpPr/>
            <p:nvPr>
              <p:custDataLst>
                <p:tags r:id="rId4"/>
              </p:custDataLst>
            </p:nvPr>
          </p:nvSpPr>
          <p:spPr>
            <a:xfrm>
              <a:off x="2774688" y="3027320"/>
              <a:ext cx="1351275" cy="228742"/>
            </a:xfrm>
            <a:custGeom>
              <a:avLst/>
              <a:gdLst>
                <a:gd name="connsiteX0" fmla="*/ 0 w 928918"/>
                <a:gd name="connsiteY0" fmla="*/ 0 h 459023"/>
                <a:gd name="connsiteX1" fmla="*/ 928918 w 928918"/>
                <a:gd name="connsiteY1" fmla="*/ 0 h 459023"/>
                <a:gd name="connsiteX2" fmla="*/ 464459 w 928918"/>
                <a:gd name="connsiteY2" fmla="*/ 459023 h 459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28918" h="459023">
                  <a:moveTo>
                    <a:pt x="0" y="0"/>
                  </a:moveTo>
                  <a:lnTo>
                    <a:pt x="928918" y="0"/>
                  </a:lnTo>
                  <a:lnTo>
                    <a:pt x="464459" y="459023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rgbClr val="4AB5F5">
                <a:shade val="50000"/>
              </a:srgbClr>
            </a:lnRef>
            <a:fillRef idx="1">
              <a:srgbClr val="4AB5F5"/>
            </a:fillRef>
            <a:effectRef idx="0">
              <a:srgbClr val="4AB5F5"/>
            </a:effectRef>
            <a:fontRef idx="minor">
              <a:sysClr val="window" lastClr="FFFFFF"/>
            </a:fontRef>
          </p:style>
          <p:txBody>
            <a:bodyPr lIns="0" tIns="0" rIns="0" bIns="72000" anchor="ctr"/>
            <a:lstStyle/>
            <a:p>
              <a:pPr algn="ctr"/>
              <a:endParaRPr lang="zh-CN" altLang="en-US" sz="2800" noProof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Arial" panose="020B0604020202020204" pitchFamily="34" charset="0"/>
              </a:endParaRPr>
            </a:p>
          </p:txBody>
        </p:sp>
        <p:sp>
          <p:nvSpPr>
            <p:cNvPr id="18" name="文本框 50"/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4352003" y="2519306"/>
              <a:ext cx="6187270" cy="587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800" dirty="0">
                  <a:latin typeface="黑体" panose="02010609060101010101" charset="-122"/>
                  <a:ea typeface="黑体" panose="02010609060101010101" charset="-122"/>
                  <a:sym typeface="Arial" panose="020B0604020202020204" pitchFamily="34" charset="0"/>
                </a:rPr>
                <a:t>宋多次进攻失败，转而采取防御政策</a:t>
              </a:r>
            </a:p>
          </p:txBody>
        </p:sp>
        <p:sp>
          <p:nvSpPr>
            <p:cNvPr id="19" name="文本框 51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2774688" y="2504707"/>
              <a:ext cx="1475105" cy="521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b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2800" dirty="0">
                  <a:latin typeface="黑体" panose="02010609060101010101" charset="-122"/>
                  <a:ea typeface="黑体" panose="02010609060101010101" charset="-122"/>
                  <a:sym typeface="Arial" panose="020B0604020202020204" pitchFamily="34" charset="0"/>
                </a:rPr>
                <a:t>宋太宗时</a:t>
              </a:r>
            </a:p>
          </p:txBody>
        </p:sp>
      </p:grpSp>
      <p:grpSp>
        <p:nvGrpSpPr>
          <p:cNvPr id="20" name="组合 19"/>
          <p:cNvGrpSpPr/>
          <p:nvPr/>
        </p:nvGrpSpPr>
        <p:grpSpPr bwMode="auto">
          <a:xfrm>
            <a:off x="383681" y="3338666"/>
            <a:ext cx="6649314" cy="750888"/>
            <a:chOff x="2774688" y="3359586"/>
            <a:chExt cx="5050941" cy="749836"/>
          </a:xfrm>
        </p:grpSpPr>
        <p:sp>
          <p:nvSpPr>
            <p:cNvPr id="22" name="任意多边形 21"/>
            <p:cNvSpPr/>
            <p:nvPr>
              <p:custDataLst>
                <p:tags r:id="rId1"/>
              </p:custDataLst>
            </p:nvPr>
          </p:nvSpPr>
          <p:spPr>
            <a:xfrm>
              <a:off x="2774688" y="3881142"/>
              <a:ext cx="1352499" cy="228280"/>
            </a:xfrm>
            <a:custGeom>
              <a:avLst/>
              <a:gdLst>
                <a:gd name="connsiteX0" fmla="*/ 0 w 928918"/>
                <a:gd name="connsiteY0" fmla="*/ 0 h 459023"/>
                <a:gd name="connsiteX1" fmla="*/ 928918 w 928918"/>
                <a:gd name="connsiteY1" fmla="*/ 0 h 459023"/>
                <a:gd name="connsiteX2" fmla="*/ 464459 w 928918"/>
                <a:gd name="connsiteY2" fmla="*/ 459023 h 459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28918" h="459023">
                  <a:moveTo>
                    <a:pt x="0" y="0"/>
                  </a:moveTo>
                  <a:lnTo>
                    <a:pt x="928918" y="0"/>
                  </a:lnTo>
                  <a:lnTo>
                    <a:pt x="464459" y="459023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rgbClr val="4AB5F5">
                <a:shade val="50000"/>
              </a:srgbClr>
            </a:lnRef>
            <a:fillRef idx="1">
              <a:srgbClr val="4AB5F5"/>
            </a:fillRef>
            <a:effectRef idx="0">
              <a:srgbClr val="4AB5F5"/>
            </a:effectRef>
            <a:fontRef idx="minor">
              <a:sysClr val="window" lastClr="FFFFFF"/>
            </a:fontRef>
          </p:style>
          <p:txBody>
            <a:bodyPr lIns="0" tIns="0" rIns="0" bIns="72000" anchor="ctr"/>
            <a:lstStyle/>
            <a:p>
              <a:pPr algn="ctr"/>
              <a:endParaRPr lang="zh-CN" altLang="en-US" sz="2800" noProof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Arial" panose="020B0604020202020204" pitchFamily="34" charset="0"/>
              </a:endParaRPr>
            </a:p>
          </p:txBody>
        </p:sp>
        <p:sp>
          <p:nvSpPr>
            <p:cNvPr id="23" name="文本框 55"/>
            <p:cNvSpPr txBox="1"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4179774" y="3389165"/>
              <a:ext cx="3645855" cy="587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800" dirty="0">
                  <a:latin typeface="黑体" panose="02010609060101010101" charset="-122"/>
                  <a:ea typeface="黑体" panose="02010609060101010101" charset="-122"/>
                  <a:sym typeface="Arial" panose="020B0604020202020204" pitchFamily="34" charset="0"/>
                </a:rPr>
                <a:t>澶渊之盟</a:t>
              </a:r>
            </a:p>
          </p:txBody>
        </p:sp>
        <p:sp>
          <p:nvSpPr>
            <p:cNvPr id="24" name="文本框 56"/>
            <p:cNvSpPr txBox="1"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774688" y="3359586"/>
              <a:ext cx="1475105" cy="521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b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2800" dirty="0">
                  <a:latin typeface="黑体" panose="02010609060101010101" charset="-122"/>
                  <a:ea typeface="黑体" panose="02010609060101010101" charset="-122"/>
                  <a:sym typeface="Arial" panose="020B0604020202020204" pitchFamily="34" charset="0"/>
                </a:rPr>
                <a:t>宋真宗时</a:t>
              </a:r>
            </a:p>
          </p:txBody>
        </p:sp>
      </p:grpSp>
      <p:sp>
        <p:nvSpPr>
          <p:cNvPr id="29" name="文本框 28"/>
          <p:cNvSpPr txBox="1">
            <a:spLocks noChangeArrowheads="1"/>
          </p:cNvSpPr>
          <p:nvPr/>
        </p:nvSpPr>
        <p:spPr bwMode="auto">
          <a:xfrm>
            <a:off x="633063" y="4494459"/>
            <a:ext cx="8029575" cy="52197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dirty="0">
                <a:latin typeface="黑体" panose="02010609060101010101" charset="-122"/>
                <a:ea typeface="黑体" panose="02010609060101010101" charset="-122"/>
              </a:rPr>
              <a:t>元昊称帝后，多次率军队进攻北宋</a:t>
            </a:r>
          </a:p>
        </p:txBody>
      </p:sp>
      <p:sp>
        <p:nvSpPr>
          <p:cNvPr id="30" name="文本框 29"/>
          <p:cNvSpPr txBox="1">
            <a:spLocks noChangeArrowheads="1"/>
          </p:cNvSpPr>
          <p:nvPr/>
        </p:nvSpPr>
        <p:spPr bwMode="auto">
          <a:xfrm>
            <a:off x="662708" y="5005089"/>
            <a:ext cx="8029575" cy="52197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dirty="0">
                <a:latin typeface="黑体" panose="02010609060101010101" charset="-122"/>
                <a:ea typeface="黑体" panose="02010609060101010101" charset="-122"/>
              </a:rPr>
              <a:t>元昊向宋称臣，宋给西夏</a:t>
            </a:r>
            <a:r>
              <a:rPr lang="zh-CN" altLang="en-US" sz="2800" dirty="0" smtClean="0">
                <a:latin typeface="黑体" panose="02010609060101010101" charset="-122"/>
                <a:ea typeface="黑体" panose="02010609060101010101" charset="-122"/>
              </a:rPr>
              <a:t>岁赐</a:t>
            </a:r>
            <a:endParaRPr lang="zh-CN" altLang="en-US" sz="280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1" name="文本框 6151"/>
          <p:cNvSpPr txBox="1">
            <a:spLocks noChangeArrowheads="1"/>
          </p:cNvSpPr>
          <p:nvPr/>
        </p:nvSpPr>
        <p:spPr bwMode="auto">
          <a:xfrm>
            <a:off x="2503049" y="3916304"/>
            <a:ext cx="3057247" cy="52322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rPr>
              <a:t>西夏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rPr>
              <a:t>与北宋的关系</a:t>
            </a:r>
          </a:p>
        </p:txBody>
      </p:sp>
      <p:sp>
        <p:nvSpPr>
          <p:cNvPr id="32" name="矩形 31"/>
          <p:cNvSpPr/>
          <p:nvPr/>
        </p:nvSpPr>
        <p:spPr>
          <a:xfrm>
            <a:off x="494269" y="5515719"/>
            <a:ext cx="8649731" cy="95410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zh-CN" altLang="en-US" sz="2800" noProof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“庆历和议”</a:t>
            </a:r>
            <a:r>
              <a:rPr lang="zh-CN" altLang="en-US" sz="2800" noProof="1">
                <a:latin typeface="黑体" panose="02010609060101010101" charset="-122"/>
                <a:ea typeface="黑体" panose="02010609060101010101" charset="-122"/>
                <a:sym typeface="+mn-ea"/>
              </a:rPr>
              <a:t>，宋仁宗庆历四年（1044年</a:t>
            </a:r>
            <a:r>
              <a:rPr lang="zh-CN" altLang="en-US" sz="2800" noProof="1" smtClean="0">
                <a:latin typeface="黑体" panose="02010609060101010101" charset="-122"/>
                <a:ea typeface="黑体" panose="02010609060101010101" charset="-122"/>
                <a:sym typeface="+mn-ea"/>
              </a:rPr>
              <a:t>），</a:t>
            </a:r>
            <a:r>
              <a:rPr lang="zh-CN" altLang="en-US" sz="2800" dirty="0" smtClean="0">
                <a:latin typeface="黑体" panose="02010609060101010101" charset="-122"/>
                <a:ea typeface="黑体" panose="02010609060101010101" charset="-122"/>
              </a:rPr>
              <a:t>宋</a:t>
            </a:r>
            <a:r>
              <a:rPr lang="zh-CN" altLang="en-US" sz="2800" dirty="0">
                <a:latin typeface="黑体" panose="02010609060101010101" charset="-122"/>
                <a:ea typeface="黑体" panose="02010609060101010101" charset="-122"/>
              </a:rPr>
              <a:t>夏边界贸易兴旺</a:t>
            </a:r>
          </a:p>
        </p:txBody>
      </p:sp>
    </p:spTree>
    <p:extLst>
      <p:ext uri="{BB962C8B-B14F-4D97-AF65-F5344CB8AC3E}">
        <p14:creationId xmlns:p14="http://schemas.microsoft.com/office/powerpoint/2010/main" val="2938974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1" y="523220"/>
            <a:ext cx="3643746" cy="5232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2.</a:t>
            </a:r>
            <a:r>
              <a:rPr lang="zh-CN" altLang="en-US" sz="2800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财政危机</a:t>
            </a:r>
            <a:r>
              <a:rPr lang="en-US" altLang="zh-CN" sz="2800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——</a:t>
            </a:r>
            <a:r>
              <a:rPr lang="zh-CN" altLang="en-US" sz="2800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积贫</a:t>
            </a:r>
            <a:endParaRPr lang="zh-CN" altLang="en-US" sz="2800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54181" y="1678909"/>
            <a:ext cx="803563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0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①冗兵</a:t>
            </a:r>
            <a:r>
              <a:rPr lang="zh-CN" altLang="en-US" sz="30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r>
              <a:rPr lang="zh-CN" altLang="en-US" sz="3000" dirty="0">
                <a:latin typeface="黑体" panose="02010609060101010101" pitchFamily="49" charset="-122"/>
                <a:ea typeface="黑体" panose="02010609060101010101" pitchFamily="49" charset="-122"/>
              </a:rPr>
              <a:t>扩充军队导致军费增加；</a:t>
            </a:r>
          </a:p>
          <a:p>
            <a:pPr>
              <a:lnSpc>
                <a:spcPct val="150000"/>
              </a:lnSpc>
            </a:pPr>
            <a:r>
              <a:rPr lang="zh-CN" altLang="en-US" sz="30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②冗官</a:t>
            </a:r>
            <a:r>
              <a:rPr lang="zh-CN" altLang="en-US" sz="30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r>
              <a:rPr lang="zh-CN" altLang="en-US" sz="3000" dirty="0">
                <a:latin typeface="黑体" panose="02010609060101010101" pitchFamily="49" charset="-122"/>
                <a:ea typeface="黑体" panose="02010609060101010101" pitchFamily="49" charset="-122"/>
              </a:rPr>
              <a:t>官僚队伍膨胀导致财政支出扩大；</a:t>
            </a:r>
          </a:p>
          <a:p>
            <a:pPr>
              <a:lnSpc>
                <a:spcPct val="150000"/>
              </a:lnSpc>
            </a:pPr>
            <a:r>
              <a:rPr lang="zh-CN" altLang="en-US" sz="30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③冗费：</a:t>
            </a:r>
            <a:r>
              <a:rPr lang="zh-CN" altLang="en-US" sz="3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战争</a:t>
            </a:r>
            <a:r>
              <a:rPr lang="zh-CN" altLang="en-US" sz="3000" dirty="0">
                <a:latin typeface="黑体" panose="02010609060101010101" pitchFamily="49" charset="-122"/>
                <a:ea typeface="黑体" panose="02010609060101010101" pitchFamily="49" charset="-122"/>
              </a:rPr>
              <a:t>赔款、大兴土木等导致国家财政</a:t>
            </a:r>
            <a:r>
              <a:rPr lang="zh-CN" altLang="en-US" sz="3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困难</a:t>
            </a:r>
            <a:r>
              <a:rPr lang="zh-CN" altLang="en-US" sz="3000" dirty="0"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</a:p>
        </p:txBody>
      </p:sp>
      <p:sp>
        <p:nvSpPr>
          <p:cNvPr id="4" name="矩形 3"/>
          <p:cNvSpPr/>
          <p:nvPr/>
        </p:nvSpPr>
        <p:spPr>
          <a:xfrm>
            <a:off x="411247" y="4588925"/>
            <a:ext cx="8321503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三冗两积：冗兵、冗官、冗费，积贫、积弱</a:t>
            </a:r>
            <a:endParaRPr lang="zh-CN" altLang="en-US" sz="32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zh-CN" altLang="en-US" sz="260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二 北宋的统治危机</a:t>
            </a:r>
            <a:endParaRPr lang="zh-CN" altLang="en-US" sz="26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82684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24690" y="592493"/>
            <a:ext cx="3643746" cy="5232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3.</a:t>
            </a:r>
            <a:r>
              <a:rPr lang="zh-CN" altLang="en-US" sz="2800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政治危机</a:t>
            </a:r>
            <a:endParaRPr lang="zh-CN" altLang="en-US" sz="2800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zh-CN" altLang="en-US" sz="260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二 北宋的统治危机</a:t>
            </a:r>
            <a:endParaRPr lang="zh-CN" altLang="en-US" sz="26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43345" y="1731819"/>
            <a:ext cx="8700655" cy="2576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收回兵权、分割君权，分化事权，军队战斗力弱、行政效率低下，致使宋朝积弱；</a:t>
            </a:r>
            <a:endParaRPr lang="en-US" altLang="zh-CN" sz="28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土地兼并严重、苛捐杂税繁重，激化阶级矛盾，致使政治危机。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28373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zh-CN" altLang="en-US" sz="260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三 北宋的改革</a:t>
            </a:r>
            <a:endParaRPr lang="zh-CN" altLang="en-US" sz="26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64191" y="643260"/>
            <a:ext cx="2911518" cy="5232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1.</a:t>
            </a:r>
            <a:r>
              <a:rPr lang="zh-CN" altLang="en-US" sz="2800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庆历新政</a:t>
            </a:r>
            <a:endParaRPr lang="zh-CN" altLang="zh-CN" sz="2800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04798" y="1575031"/>
            <a:ext cx="883920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1.</a:t>
            </a:r>
            <a:r>
              <a:rPr lang="zh-CN" altLang="en-US" sz="28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背景：北宋政治风气因循守旧，行政效率低下</a:t>
            </a:r>
            <a:endParaRPr lang="en-US" altLang="zh-CN" sz="28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sz="28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改革者：范仲淹</a:t>
            </a:r>
            <a:endParaRPr lang="en-US" altLang="zh-CN" sz="28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3.</a:t>
            </a:r>
            <a:r>
              <a:rPr lang="zh-CN" altLang="en-US" sz="28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支持者：宋仁宗</a:t>
            </a:r>
            <a:endParaRPr lang="en-US" altLang="zh-CN" sz="28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4.</a:t>
            </a:r>
            <a:r>
              <a:rPr lang="zh-CN" altLang="en-US" sz="28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改革目的：</a:t>
            </a: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整顿官僚机构</a:t>
            </a:r>
            <a:endParaRPr lang="en-US" altLang="zh-CN" sz="28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5.</a:t>
            </a:r>
            <a:r>
              <a:rPr lang="zh-CN" altLang="en-US" sz="28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改革结果：失败</a:t>
            </a:r>
            <a:endParaRPr lang="en-US" altLang="zh-CN" sz="28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6.</a:t>
            </a:r>
            <a:r>
              <a:rPr lang="zh-CN" altLang="en-US" sz="28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失败原因：触犯了官僚集团的既得利益</a:t>
            </a:r>
          </a:p>
        </p:txBody>
      </p:sp>
    </p:spTree>
    <p:extLst>
      <p:ext uri="{BB962C8B-B14F-4D97-AF65-F5344CB8AC3E}">
        <p14:creationId xmlns:p14="http://schemas.microsoft.com/office/powerpoint/2010/main" val="3382424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zh-CN" altLang="en-US" sz="260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三 北宋的改革</a:t>
            </a:r>
            <a:endParaRPr lang="zh-CN" altLang="en-US" sz="26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64191" y="643260"/>
            <a:ext cx="2911518" cy="5232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2.</a:t>
            </a:r>
            <a:r>
              <a:rPr lang="zh-CN" altLang="en-US" sz="2800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王安石变法</a:t>
            </a:r>
            <a:endParaRPr lang="zh-CN" altLang="zh-CN" sz="2800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77092" y="1317297"/>
            <a:ext cx="144087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背景：</a:t>
            </a:r>
            <a:endParaRPr lang="en-US" altLang="zh-CN" sz="3000" b="1" dirty="0" smtClean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sz="30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sz="3000" b="1" dirty="0" smtClean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sz="30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30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原则：</a:t>
            </a:r>
            <a:endParaRPr lang="en-US" altLang="zh-CN" sz="3000" b="1" dirty="0" smtClean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sz="3000" b="1" dirty="0" smtClean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30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目的：</a:t>
            </a:r>
            <a:endParaRPr lang="en-US" altLang="zh-CN" sz="3000" b="1" dirty="0" smtClean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sz="3000" b="1" dirty="0" smtClean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30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内容：</a:t>
            </a:r>
            <a:endParaRPr lang="zh-CN" altLang="en-US" sz="30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12619" y="1855728"/>
            <a:ext cx="863138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000" dirty="0"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3000" dirty="0"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3000" dirty="0"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  <a:r>
              <a:rPr lang="en-US" altLang="zh-CN" sz="3000" dirty="0">
                <a:latin typeface="黑体" panose="02010609060101010101" pitchFamily="49" charset="-122"/>
                <a:ea typeface="黑体" panose="02010609060101010101" pitchFamily="49" charset="-122"/>
              </a:rPr>
              <a:t>“</a:t>
            </a:r>
            <a:r>
              <a:rPr lang="zh-CN" altLang="en-US" sz="3000" dirty="0">
                <a:latin typeface="黑体" panose="02010609060101010101" pitchFamily="49" charset="-122"/>
                <a:ea typeface="黑体" panose="02010609060101010101" pitchFamily="49" charset="-122"/>
              </a:rPr>
              <a:t>三冗两积</a:t>
            </a:r>
            <a:r>
              <a:rPr lang="en-US" altLang="zh-CN" sz="3000" dirty="0">
                <a:latin typeface="黑体" panose="02010609060101010101" pitchFamily="49" charset="-122"/>
                <a:ea typeface="黑体" panose="02010609060101010101" pitchFamily="49" charset="-122"/>
              </a:rPr>
              <a:t>”</a:t>
            </a:r>
            <a:r>
              <a:rPr lang="zh-CN" altLang="en-US" sz="3000" dirty="0">
                <a:latin typeface="黑体" panose="02010609060101010101" pitchFamily="49" charset="-122"/>
                <a:ea typeface="黑体" panose="02010609060101010101" pitchFamily="49" charset="-122"/>
              </a:rPr>
              <a:t>，内忧外患，严重的社会危机</a:t>
            </a:r>
            <a:r>
              <a:rPr lang="zh-CN" altLang="en-US" sz="3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en-US" altLang="zh-CN" sz="30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3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3000" dirty="0"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3000" dirty="0"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  <a:r>
              <a:rPr lang="en-US" altLang="zh-CN" sz="3000" dirty="0">
                <a:latin typeface="黑体" panose="02010609060101010101" pitchFamily="49" charset="-122"/>
                <a:ea typeface="黑体" panose="02010609060101010101" pitchFamily="49" charset="-122"/>
              </a:rPr>
              <a:t>“</a:t>
            </a:r>
            <a:r>
              <a:rPr lang="zh-CN" altLang="en-US" sz="3000" dirty="0">
                <a:latin typeface="黑体" panose="02010609060101010101" pitchFamily="49" charset="-122"/>
                <a:ea typeface="黑体" panose="02010609060101010101" pitchFamily="49" charset="-122"/>
              </a:rPr>
              <a:t>庆历新政</a:t>
            </a:r>
            <a:r>
              <a:rPr lang="en-US" altLang="zh-CN" sz="3000" dirty="0">
                <a:latin typeface="黑体" panose="02010609060101010101" pitchFamily="49" charset="-122"/>
                <a:ea typeface="黑体" panose="02010609060101010101" pitchFamily="49" charset="-122"/>
              </a:rPr>
              <a:t>”</a:t>
            </a:r>
            <a:r>
              <a:rPr lang="zh-CN" altLang="en-US" sz="3000" dirty="0">
                <a:latin typeface="黑体" panose="02010609060101010101" pitchFamily="49" charset="-122"/>
                <a:ea typeface="黑体" panose="02010609060101010101" pitchFamily="49" charset="-122"/>
              </a:rPr>
              <a:t>失败。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579419" y="3158561"/>
            <a:ext cx="403187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加强国家的管理和控制</a:t>
            </a:r>
            <a:endParaRPr lang="zh-CN" altLang="en-US" sz="3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579419" y="4044332"/>
            <a:ext cx="172354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富国强兵</a:t>
            </a:r>
            <a:endParaRPr lang="zh-CN" altLang="en-US" sz="3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579419" y="5042779"/>
            <a:ext cx="749435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涉及农业、商业、军事、科举、教育等领域</a:t>
            </a:r>
            <a:endParaRPr lang="zh-CN" altLang="en-US" sz="3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13482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zh-CN" altLang="en-US" sz="260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三 北宋的改革</a:t>
            </a:r>
            <a:endParaRPr lang="zh-CN" altLang="en-US" sz="26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Rectangle 32"/>
          <p:cNvSpPr>
            <a:spLocks noChangeArrowheads="1"/>
          </p:cNvSpPr>
          <p:nvPr/>
        </p:nvSpPr>
        <p:spPr bwMode="auto">
          <a:xfrm>
            <a:off x="5825836" y="523222"/>
            <a:ext cx="295275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FF"/>
                </a:solidFill>
                <a:prstDash val="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algn="l"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algn="l"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l"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l"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l"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100">
                <a:latin typeface="Times New Roman" panose="02020603050405020304" pitchFamily="18" charset="0"/>
                <a:cs typeface="Times New Roman" panose="02020603050405020304" pitchFamily="18" charset="0"/>
              </a:rPr>
              <a:t>作用</a:t>
            </a:r>
            <a:endParaRPr lang="zh-CN" altLang="en-US" sz="2100" b="0"/>
          </a:p>
        </p:txBody>
      </p:sp>
      <p:sp>
        <p:nvSpPr>
          <p:cNvPr id="4" name="Rectangle 31"/>
          <p:cNvSpPr>
            <a:spLocks noChangeArrowheads="1"/>
          </p:cNvSpPr>
          <p:nvPr/>
        </p:nvSpPr>
        <p:spPr bwMode="auto">
          <a:xfrm>
            <a:off x="2658774" y="523222"/>
            <a:ext cx="3167062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FF"/>
                </a:solidFill>
                <a:prstDash val="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algn="l"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algn="l"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l"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l"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l"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100">
                <a:latin typeface="Times New Roman" panose="02020603050405020304" pitchFamily="18" charset="0"/>
                <a:cs typeface="Times New Roman" panose="02020603050405020304" pitchFamily="18" charset="0"/>
              </a:rPr>
              <a:t>内容</a:t>
            </a:r>
            <a:endParaRPr lang="zh-CN" altLang="en-US" sz="2100" b="0"/>
          </a:p>
        </p:txBody>
      </p:sp>
      <p:sp>
        <p:nvSpPr>
          <p:cNvPr id="5" name="Rectangle 30"/>
          <p:cNvSpPr>
            <a:spLocks noChangeArrowheads="1"/>
          </p:cNvSpPr>
          <p:nvPr/>
        </p:nvSpPr>
        <p:spPr bwMode="auto">
          <a:xfrm>
            <a:off x="1506250" y="523222"/>
            <a:ext cx="1152525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FF"/>
                </a:solidFill>
                <a:prstDash val="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algn="l"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algn="l"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l"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l"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l"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100">
                <a:latin typeface="Times New Roman" panose="02020603050405020304" pitchFamily="18" charset="0"/>
                <a:cs typeface="Times New Roman" panose="02020603050405020304" pitchFamily="18" charset="0"/>
              </a:rPr>
              <a:t>措施</a:t>
            </a:r>
            <a:endParaRPr lang="zh-CN" altLang="en-US" sz="2100" b="0"/>
          </a:p>
        </p:txBody>
      </p:sp>
      <p:sp>
        <p:nvSpPr>
          <p:cNvPr id="6" name="Rectangle 29"/>
          <p:cNvSpPr>
            <a:spLocks noChangeArrowheads="1"/>
          </p:cNvSpPr>
          <p:nvPr/>
        </p:nvSpPr>
        <p:spPr bwMode="auto">
          <a:xfrm>
            <a:off x="282287" y="523222"/>
            <a:ext cx="1223963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FF"/>
                </a:solidFill>
                <a:prstDash val="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algn="l"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algn="l"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l"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l"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l"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/>
            <a:r>
              <a:rPr lang="zh-CN" altLang="en-US" sz="2100">
                <a:latin typeface="Times New Roman" panose="02020603050405020304" pitchFamily="18" charset="0"/>
                <a:cs typeface="Times New Roman" panose="02020603050405020304" pitchFamily="18" charset="0"/>
              </a:rPr>
              <a:t>项目</a:t>
            </a:r>
            <a:endParaRPr lang="zh-CN" altLang="en-US" sz="2100">
              <a:cs typeface="Times New Roman" panose="02020603050405020304" pitchFamily="18" charset="0"/>
            </a:endParaRPr>
          </a:p>
          <a:p>
            <a:pPr eaLnBrk="0" hangingPunct="0">
              <a:buFontTx/>
              <a:buNone/>
            </a:pPr>
            <a:r>
              <a:rPr lang="zh-CN" altLang="en-US" sz="2100">
                <a:latin typeface="Times New Roman" panose="02020603050405020304" pitchFamily="18" charset="0"/>
                <a:cs typeface="Times New Roman" panose="02020603050405020304" pitchFamily="18" charset="0"/>
              </a:rPr>
              <a:t>领域 　</a:t>
            </a:r>
            <a:endParaRPr lang="zh-CN" altLang="en-US" sz="2100" b="0"/>
          </a:p>
        </p:txBody>
      </p:sp>
      <p:sp>
        <p:nvSpPr>
          <p:cNvPr id="7" name="Line 63"/>
          <p:cNvSpPr>
            <a:spLocks noChangeShapeType="1"/>
          </p:cNvSpPr>
          <p:nvPr/>
        </p:nvSpPr>
        <p:spPr bwMode="auto">
          <a:xfrm>
            <a:off x="282286" y="1256646"/>
            <a:ext cx="84963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zh-CN" altLang="en-US" sz="2400"/>
          </a:p>
        </p:txBody>
      </p:sp>
      <p:sp>
        <p:nvSpPr>
          <p:cNvPr id="8" name="Line 65"/>
          <p:cNvSpPr>
            <a:spLocks noChangeShapeType="1"/>
          </p:cNvSpPr>
          <p:nvPr/>
        </p:nvSpPr>
        <p:spPr bwMode="auto">
          <a:xfrm>
            <a:off x="1506249" y="523221"/>
            <a:ext cx="0" cy="6096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zh-CN" altLang="en-US"/>
          </a:p>
        </p:txBody>
      </p:sp>
      <p:sp>
        <p:nvSpPr>
          <p:cNvPr id="9" name="Line 68"/>
          <p:cNvSpPr>
            <a:spLocks noChangeShapeType="1"/>
          </p:cNvSpPr>
          <p:nvPr/>
        </p:nvSpPr>
        <p:spPr bwMode="auto">
          <a:xfrm>
            <a:off x="2658774" y="523221"/>
            <a:ext cx="0" cy="6096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zh-CN" altLang="en-US"/>
          </a:p>
        </p:txBody>
      </p:sp>
      <p:sp>
        <p:nvSpPr>
          <p:cNvPr id="10" name="Line 71"/>
          <p:cNvSpPr>
            <a:spLocks noChangeShapeType="1"/>
          </p:cNvSpPr>
          <p:nvPr/>
        </p:nvSpPr>
        <p:spPr bwMode="auto">
          <a:xfrm>
            <a:off x="5825836" y="523221"/>
            <a:ext cx="0" cy="6096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zh-CN" altLang="en-US"/>
          </a:p>
        </p:txBody>
      </p:sp>
      <p:sp>
        <p:nvSpPr>
          <p:cNvPr id="11" name="Line 89"/>
          <p:cNvSpPr>
            <a:spLocks noChangeShapeType="1"/>
          </p:cNvSpPr>
          <p:nvPr/>
        </p:nvSpPr>
        <p:spPr bwMode="auto">
          <a:xfrm>
            <a:off x="1506250" y="2310746"/>
            <a:ext cx="727233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zh-CN" altLang="en-US" sz="2400"/>
          </a:p>
        </p:txBody>
      </p:sp>
      <p:sp>
        <p:nvSpPr>
          <p:cNvPr id="12" name="Line 104"/>
          <p:cNvSpPr>
            <a:spLocks noChangeShapeType="1"/>
          </p:cNvSpPr>
          <p:nvPr/>
        </p:nvSpPr>
        <p:spPr bwMode="auto">
          <a:xfrm>
            <a:off x="1506250" y="3044171"/>
            <a:ext cx="727233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zh-CN" altLang="en-US" sz="2400"/>
          </a:p>
        </p:txBody>
      </p:sp>
      <p:sp>
        <p:nvSpPr>
          <p:cNvPr id="13" name="Line 120"/>
          <p:cNvSpPr>
            <a:spLocks noChangeShapeType="1"/>
          </p:cNvSpPr>
          <p:nvPr/>
        </p:nvSpPr>
        <p:spPr bwMode="auto">
          <a:xfrm>
            <a:off x="1506250" y="3777596"/>
            <a:ext cx="727233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zh-CN" altLang="en-US" sz="2400"/>
          </a:p>
        </p:txBody>
      </p:sp>
      <p:sp>
        <p:nvSpPr>
          <p:cNvPr id="14" name="Line 134"/>
          <p:cNvSpPr>
            <a:spLocks noChangeShapeType="1"/>
          </p:cNvSpPr>
          <p:nvPr/>
        </p:nvSpPr>
        <p:spPr bwMode="auto">
          <a:xfrm>
            <a:off x="1506250" y="4831696"/>
            <a:ext cx="727233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zh-CN" altLang="en-US" sz="2400"/>
          </a:p>
        </p:txBody>
      </p:sp>
      <p:sp>
        <p:nvSpPr>
          <p:cNvPr id="15" name="Line 148"/>
          <p:cNvSpPr>
            <a:spLocks noChangeShapeType="1"/>
          </p:cNvSpPr>
          <p:nvPr/>
        </p:nvSpPr>
        <p:spPr bwMode="auto">
          <a:xfrm>
            <a:off x="1506250" y="5565121"/>
            <a:ext cx="727233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zh-CN" altLang="en-US" sz="2400"/>
          </a:p>
        </p:txBody>
      </p:sp>
      <p:sp>
        <p:nvSpPr>
          <p:cNvPr id="16" name="Line 190"/>
          <p:cNvSpPr>
            <a:spLocks noChangeShapeType="1"/>
          </p:cNvSpPr>
          <p:nvPr/>
        </p:nvSpPr>
        <p:spPr bwMode="auto">
          <a:xfrm>
            <a:off x="282287" y="523222"/>
            <a:ext cx="1223963" cy="733425"/>
          </a:xfrm>
          <a:prstGeom prst="line">
            <a:avLst/>
          </a:prstGeom>
          <a:noFill/>
          <a:ln w="19050" cap="rnd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zh-CN" altLang="en-US"/>
          </a:p>
        </p:txBody>
      </p:sp>
      <p:sp>
        <p:nvSpPr>
          <p:cNvPr id="17" name="Line 59"/>
          <p:cNvSpPr>
            <a:spLocks noChangeShapeType="1"/>
          </p:cNvSpPr>
          <p:nvPr/>
        </p:nvSpPr>
        <p:spPr bwMode="auto">
          <a:xfrm>
            <a:off x="282286" y="523221"/>
            <a:ext cx="0" cy="6096000"/>
          </a:xfrm>
          <a:prstGeom prst="line">
            <a:avLst/>
          </a:prstGeom>
          <a:noFill/>
          <a:ln w="19050" cap="sq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zh-CN" altLang="en-US"/>
          </a:p>
        </p:txBody>
      </p:sp>
      <p:sp>
        <p:nvSpPr>
          <p:cNvPr id="18" name="Line 57"/>
          <p:cNvSpPr>
            <a:spLocks noChangeShapeType="1"/>
          </p:cNvSpPr>
          <p:nvPr/>
        </p:nvSpPr>
        <p:spPr bwMode="auto">
          <a:xfrm>
            <a:off x="282286" y="523220"/>
            <a:ext cx="8540334" cy="35341"/>
          </a:xfrm>
          <a:prstGeom prst="line">
            <a:avLst/>
          </a:prstGeom>
          <a:noFill/>
          <a:ln w="19050" cap="sq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zh-CN" altLang="en-US"/>
          </a:p>
        </p:txBody>
      </p:sp>
      <p:sp>
        <p:nvSpPr>
          <p:cNvPr id="19" name="Line 60"/>
          <p:cNvSpPr>
            <a:spLocks noChangeShapeType="1"/>
          </p:cNvSpPr>
          <p:nvPr/>
        </p:nvSpPr>
        <p:spPr bwMode="auto">
          <a:xfrm flipH="1">
            <a:off x="8778155" y="523221"/>
            <a:ext cx="431" cy="6096000"/>
          </a:xfrm>
          <a:prstGeom prst="line">
            <a:avLst/>
          </a:prstGeom>
          <a:noFill/>
          <a:ln w="19050" cap="sq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zh-CN" altLang="en-US"/>
          </a:p>
        </p:txBody>
      </p:sp>
      <p:sp>
        <p:nvSpPr>
          <p:cNvPr id="20" name="Line 58"/>
          <p:cNvSpPr>
            <a:spLocks noChangeShapeType="1"/>
          </p:cNvSpPr>
          <p:nvPr/>
        </p:nvSpPr>
        <p:spPr bwMode="auto">
          <a:xfrm>
            <a:off x="282286" y="6619221"/>
            <a:ext cx="8496300" cy="0"/>
          </a:xfrm>
          <a:prstGeom prst="line">
            <a:avLst/>
          </a:prstGeom>
          <a:noFill/>
          <a:ln w="19050" cap="sq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zh-CN" altLang="en-US" sz="2400"/>
          </a:p>
        </p:txBody>
      </p:sp>
      <p:sp>
        <p:nvSpPr>
          <p:cNvPr id="21" name="Rectangle 237"/>
          <p:cNvSpPr>
            <a:spLocks noChangeArrowheads="1"/>
          </p:cNvSpPr>
          <p:nvPr/>
        </p:nvSpPr>
        <p:spPr bwMode="auto">
          <a:xfrm>
            <a:off x="5825836" y="5565121"/>
            <a:ext cx="2952750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FF"/>
                </a:solidFill>
                <a:prstDash val="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algn="l"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algn="l"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l"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l"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l"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节省费用，增加了政府的财政收入，减轻了人民的负担</a:t>
            </a:r>
            <a:endParaRPr lang="zh-CN" altLang="en-US" sz="2400" b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2" name="Rectangle 238"/>
          <p:cNvSpPr>
            <a:spLocks noChangeArrowheads="1"/>
          </p:cNvSpPr>
          <p:nvPr/>
        </p:nvSpPr>
        <p:spPr bwMode="auto">
          <a:xfrm>
            <a:off x="2658774" y="5565121"/>
            <a:ext cx="3167062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FF"/>
                </a:solidFill>
                <a:prstDash val="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algn="l"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algn="l"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l"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l"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l"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采购物资“徙贵就贱，用近易远”</a:t>
            </a:r>
            <a:endParaRPr lang="zh-CN" altLang="en-US" sz="2400" b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3" name="Rectangle 239"/>
          <p:cNvSpPr>
            <a:spLocks noChangeArrowheads="1"/>
          </p:cNvSpPr>
          <p:nvPr/>
        </p:nvSpPr>
        <p:spPr bwMode="auto">
          <a:xfrm>
            <a:off x="1506250" y="5565121"/>
            <a:ext cx="1152525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FF"/>
                </a:solidFill>
                <a:prstDash val="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algn="l"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algn="l"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l"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l"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l"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均输法</a:t>
            </a:r>
            <a:endParaRPr lang="zh-CN" altLang="en-US" sz="2400" b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4" name="Rectangle 240"/>
          <p:cNvSpPr>
            <a:spLocks noChangeArrowheads="1"/>
          </p:cNvSpPr>
          <p:nvPr/>
        </p:nvSpPr>
        <p:spPr bwMode="auto">
          <a:xfrm>
            <a:off x="5825836" y="4831697"/>
            <a:ext cx="295275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FF"/>
                </a:solidFill>
                <a:prstDash val="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algn="l"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algn="l"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l"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l"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l"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增加了政府收入，农民得到实惠</a:t>
            </a:r>
            <a:endParaRPr lang="zh-CN" altLang="en-US" sz="2400" b="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5" name="Rectangle 241"/>
          <p:cNvSpPr>
            <a:spLocks noChangeArrowheads="1"/>
          </p:cNvSpPr>
          <p:nvPr/>
        </p:nvSpPr>
        <p:spPr bwMode="auto">
          <a:xfrm>
            <a:off x="2658773" y="4810971"/>
            <a:ext cx="3312536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FF"/>
                </a:solidFill>
                <a:prstDash val="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algn="l"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algn="l"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l"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l"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l"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重新丈量土地，收取赋税，官僚、</a:t>
            </a:r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地主不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例外</a:t>
            </a:r>
            <a:endParaRPr lang="zh-CN" altLang="en-US" sz="2400" b="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6" name="Rectangle 242"/>
          <p:cNvSpPr>
            <a:spLocks noChangeArrowheads="1"/>
          </p:cNvSpPr>
          <p:nvPr/>
        </p:nvSpPr>
        <p:spPr bwMode="auto">
          <a:xfrm>
            <a:off x="1506250" y="4831697"/>
            <a:ext cx="1152525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FF"/>
                </a:solidFill>
                <a:prstDash val="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algn="l"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algn="l"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l"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l"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l"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方田均税法</a:t>
            </a:r>
            <a:endParaRPr lang="zh-CN" altLang="en-US" sz="2400" b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7" name="Rectangle 243"/>
          <p:cNvSpPr>
            <a:spLocks noChangeArrowheads="1"/>
          </p:cNvSpPr>
          <p:nvPr/>
        </p:nvSpPr>
        <p:spPr bwMode="auto">
          <a:xfrm>
            <a:off x="5825836" y="3777596"/>
            <a:ext cx="2952750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FF"/>
                </a:solidFill>
                <a:prstDash val="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algn="l"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algn="l"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l"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l"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l"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打破了大商人对市场的垄断，增加了政府的财政收入</a:t>
            </a:r>
            <a:endParaRPr lang="zh-CN" altLang="en-US" sz="2400" b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8" name="Rectangle 244"/>
          <p:cNvSpPr>
            <a:spLocks noChangeArrowheads="1"/>
          </p:cNvSpPr>
          <p:nvPr/>
        </p:nvSpPr>
        <p:spPr bwMode="auto">
          <a:xfrm>
            <a:off x="2745690" y="4016151"/>
            <a:ext cx="2952319" cy="517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FF"/>
                </a:solidFill>
                <a:prstDash val="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algn="l"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algn="l"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l"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l"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l"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在东京设市易务</a:t>
            </a:r>
            <a:endParaRPr lang="zh-CN" altLang="en-US" sz="2400" b="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9" name="Rectangle 245"/>
          <p:cNvSpPr>
            <a:spLocks noChangeArrowheads="1"/>
          </p:cNvSpPr>
          <p:nvPr/>
        </p:nvSpPr>
        <p:spPr bwMode="auto">
          <a:xfrm>
            <a:off x="1506250" y="3777596"/>
            <a:ext cx="1152525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FF"/>
                </a:solidFill>
                <a:prstDash val="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algn="l"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algn="l"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l"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l"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l"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市易法</a:t>
            </a:r>
            <a:endParaRPr lang="zh-CN" altLang="en-US" sz="2400" b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0" name="Rectangle 246"/>
          <p:cNvSpPr>
            <a:spLocks noChangeArrowheads="1"/>
          </p:cNvSpPr>
          <p:nvPr/>
        </p:nvSpPr>
        <p:spPr bwMode="auto">
          <a:xfrm>
            <a:off x="5825836" y="3044172"/>
            <a:ext cx="295275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FF"/>
                </a:solidFill>
                <a:prstDash val="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algn="l"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algn="l"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l"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l"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l"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有利于经济发展，增加了政府的财政收入</a:t>
            </a:r>
            <a:endParaRPr lang="zh-CN" altLang="en-US" sz="2400" b="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1" name="Rectangle 247"/>
          <p:cNvSpPr>
            <a:spLocks noChangeArrowheads="1"/>
          </p:cNvSpPr>
          <p:nvPr/>
        </p:nvSpPr>
        <p:spPr bwMode="auto">
          <a:xfrm>
            <a:off x="2658774" y="3044172"/>
            <a:ext cx="3167062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FF"/>
                </a:solidFill>
                <a:prstDash val="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algn="l"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algn="l"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l"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l"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l"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纳钱代役</a:t>
            </a:r>
            <a:endParaRPr lang="zh-CN" altLang="en-US" sz="2400" b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2" name="Rectangle 248"/>
          <p:cNvSpPr>
            <a:spLocks noChangeArrowheads="1"/>
          </p:cNvSpPr>
          <p:nvPr/>
        </p:nvSpPr>
        <p:spPr bwMode="auto">
          <a:xfrm>
            <a:off x="1383507" y="3018858"/>
            <a:ext cx="1398011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FF"/>
                </a:solidFill>
                <a:prstDash val="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algn="l"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algn="l"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l"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l"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l"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募役</a:t>
            </a: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免役</a:t>
            </a: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)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法</a:t>
            </a:r>
            <a:endParaRPr lang="zh-CN" altLang="en-US" sz="2400" b="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3" name="Rectangle 249"/>
          <p:cNvSpPr>
            <a:spLocks noChangeArrowheads="1"/>
          </p:cNvSpPr>
          <p:nvPr/>
        </p:nvSpPr>
        <p:spPr bwMode="auto">
          <a:xfrm>
            <a:off x="5825836" y="2310747"/>
            <a:ext cx="295275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FF"/>
                </a:solidFill>
                <a:prstDash val="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algn="l"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algn="l"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l"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l"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l"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保证灌溉，防洪抗灾</a:t>
            </a:r>
            <a:endParaRPr lang="zh-CN" altLang="en-US" sz="2400" b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4" name="Rectangle 250"/>
          <p:cNvSpPr>
            <a:spLocks noChangeArrowheads="1"/>
          </p:cNvSpPr>
          <p:nvPr/>
        </p:nvSpPr>
        <p:spPr bwMode="auto">
          <a:xfrm>
            <a:off x="2658774" y="2310747"/>
            <a:ext cx="3167062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FF"/>
                </a:solidFill>
                <a:prstDash val="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algn="l"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algn="l"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l"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l"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l"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鼓励垦荒和兴修水利</a:t>
            </a:r>
            <a:endParaRPr lang="zh-CN" altLang="en-US" sz="2400" b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5" name="Rectangle 251"/>
          <p:cNvSpPr>
            <a:spLocks noChangeArrowheads="1"/>
          </p:cNvSpPr>
          <p:nvPr/>
        </p:nvSpPr>
        <p:spPr bwMode="auto">
          <a:xfrm>
            <a:off x="1506250" y="2310747"/>
            <a:ext cx="1152525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FF"/>
                </a:solidFill>
                <a:prstDash val="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algn="l"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algn="l"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l"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l"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l"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农田水利法</a:t>
            </a:r>
            <a:endParaRPr lang="zh-CN" altLang="en-US" sz="2400" b="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6" name="Rectangle 252"/>
          <p:cNvSpPr>
            <a:spLocks noChangeArrowheads="1"/>
          </p:cNvSpPr>
          <p:nvPr/>
        </p:nvSpPr>
        <p:spPr bwMode="auto">
          <a:xfrm>
            <a:off x="5825836" y="1256646"/>
            <a:ext cx="2952750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FF"/>
                </a:solidFill>
                <a:prstDash val="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algn="l"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algn="l"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l"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l"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l"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限制了高利贷对农民的剥削，增加了政府的财政收入</a:t>
            </a:r>
            <a:endParaRPr lang="zh-CN" altLang="en-US" sz="2400" b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7" name="Rectangle 253"/>
          <p:cNvSpPr>
            <a:spLocks noChangeArrowheads="1"/>
          </p:cNvSpPr>
          <p:nvPr/>
        </p:nvSpPr>
        <p:spPr bwMode="auto">
          <a:xfrm>
            <a:off x="2658773" y="1256646"/>
            <a:ext cx="3211095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FF"/>
                </a:solidFill>
                <a:prstDash val="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algn="l"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algn="l"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l"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l"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l"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青黄不接之时，政府贷款或谷物给农民，收获后还本付息</a:t>
            </a:r>
            <a:endParaRPr lang="zh-CN" altLang="en-US" sz="2400" b="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8" name="Rectangle 254"/>
          <p:cNvSpPr>
            <a:spLocks noChangeArrowheads="1"/>
          </p:cNvSpPr>
          <p:nvPr/>
        </p:nvSpPr>
        <p:spPr bwMode="auto">
          <a:xfrm>
            <a:off x="1506250" y="1256646"/>
            <a:ext cx="1108491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FF"/>
                </a:solidFill>
                <a:prstDash val="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algn="l"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algn="l"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l"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l"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l"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青苗法</a:t>
            </a:r>
            <a:endParaRPr lang="zh-CN" altLang="en-US" sz="2400" b="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9" name="Rectangle 255"/>
          <p:cNvSpPr>
            <a:spLocks noChangeArrowheads="1"/>
          </p:cNvSpPr>
          <p:nvPr/>
        </p:nvSpPr>
        <p:spPr bwMode="auto">
          <a:xfrm>
            <a:off x="282287" y="1256647"/>
            <a:ext cx="1223963" cy="536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FF"/>
                </a:solidFill>
                <a:prstDash val="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algn="l"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algn="l"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l"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l"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l"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/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经济上富国之法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24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改变积贫局面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zh-CN" sz="2400" b="0" dirty="0"/>
          </a:p>
        </p:txBody>
      </p:sp>
    </p:spTree>
    <p:extLst>
      <p:ext uri="{BB962C8B-B14F-4D97-AF65-F5344CB8AC3E}">
        <p14:creationId xmlns:p14="http://schemas.microsoft.com/office/powerpoint/2010/main" val="1304127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21" grpId="0" bldLvl="0" animBg="1"/>
      <p:bldP spid="22" grpId="0" bldLvl="0" animBg="1"/>
      <p:bldP spid="23" grpId="0" bldLvl="0" animBg="1"/>
      <p:bldP spid="24" grpId="0" bldLvl="0" animBg="1"/>
      <p:bldP spid="25" grpId="0" bldLvl="0" animBg="1"/>
      <p:bldP spid="26" grpId="0" bldLvl="0" animBg="1"/>
      <p:bldP spid="27" grpId="0" bldLvl="0" animBg="1"/>
      <p:bldP spid="28" grpId="0" bldLvl="0" animBg="1"/>
      <p:bldP spid="29" grpId="0" bldLvl="0" animBg="1"/>
      <p:bldP spid="30" grpId="0" bldLvl="0" animBg="1"/>
      <p:bldP spid="31" grpId="0" bldLvl="0" animBg="1"/>
      <p:bldP spid="32" grpId="0" bldLvl="0" animBg="1"/>
      <p:bldP spid="33" grpId="0" bldLvl="0" animBg="1"/>
      <p:bldP spid="34" grpId="0" bldLvl="0" animBg="1"/>
      <p:bldP spid="35" grpId="0" bldLvl="0" animBg="1"/>
      <p:bldP spid="36" grpId="0" bldLvl="0" animBg="1"/>
      <p:bldP spid="37" grpId="0" bldLvl="0" animBg="1"/>
      <p:bldP spid="38" grpId="0" bldLvl="0" animBg="1"/>
      <p:bldP spid="39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zh-CN" altLang="en-US" sz="260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三 北宋的改革</a:t>
            </a:r>
            <a:endParaRPr lang="zh-CN" altLang="en-US" sz="26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Rectangle 33"/>
          <p:cNvSpPr>
            <a:spLocks noChangeArrowheads="1"/>
          </p:cNvSpPr>
          <p:nvPr/>
        </p:nvSpPr>
        <p:spPr bwMode="auto">
          <a:xfrm>
            <a:off x="5780521" y="696626"/>
            <a:ext cx="3022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FF"/>
                </a:solidFill>
                <a:prstDash val="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algn="l"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algn="l"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l"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l"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l"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作用</a:t>
            </a:r>
            <a:endParaRPr lang="zh-CN" altLang="en-US" sz="2400" b="0"/>
          </a:p>
        </p:txBody>
      </p:sp>
      <p:sp>
        <p:nvSpPr>
          <p:cNvPr id="4" name="Rectangle 32"/>
          <p:cNvSpPr>
            <a:spLocks noChangeArrowheads="1"/>
          </p:cNvSpPr>
          <p:nvPr/>
        </p:nvSpPr>
        <p:spPr bwMode="auto">
          <a:xfrm>
            <a:off x="3126221" y="696626"/>
            <a:ext cx="26543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FF"/>
                </a:solidFill>
                <a:prstDash val="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algn="l"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algn="l"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l"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l"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l"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内容</a:t>
            </a:r>
            <a:endParaRPr lang="zh-CN" altLang="en-US" sz="2400" b="0"/>
          </a:p>
        </p:txBody>
      </p:sp>
      <p:sp>
        <p:nvSpPr>
          <p:cNvPr id="5" name="Rectangle 31"/>
          <p:cNvSpPr>
            <a:spLocks noChangeArrowheads="1"/>
          </p:cNvSpPr>
          <p:nvPr/>
        </p:nvSpPr>
        <p:spPr bwMode="auto">
          <a:xfrm>
            <a:off x="1718109" y="696626"/>
            <a:ext cx="1408112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FF"/>
                </a:solidFill>
                <a:prstDash val="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algn="l"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algn="l"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l"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l"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l"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措施</a:t>
            </a:r>
            <a:endParaRPr lang="zh-CN" altLang="en-US" sz="2400" b="0"/>
          </a:p>
        </p:txBody>
      </p:sp>
      <p:sp>
        <p:nvSpPr>
          <p:cNvPr id="6" name="Rectangle 30"/>
          <p:cNvSpPr>
            <a:spLocks noChangeArrowheads="1"/>
          </p:cNvSpPr>
          <p:nvPr/>
        </p:nvSpPr>
        <p:spPr bwMode="auto">
          <a:xfrm>
            <a:off x="381435" y="696626"/>
            <a:ext cx="13366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FF"/>
                </a:solidFill>
                <a:prstDash val="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algn="l"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algn="l"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l"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l"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l"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/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项目</a:t>
            </a:r>
            <a:endParaRPr lang="zh-CN" altLang="en-US" sz="2400">
              <a:cs typeface="Times New Roman" panose="02020603050405020304" pitchFamily="18" charset="0"/>
            </a:endParaRPr>
          </a:p>
          <a:p>
            <a:pPr eaLnBrk="0" hangingPunct="0">
              <a:buFontTx/>
              <a:buNone/>
            </a:pP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领域 　</a:t>
            </a:r>
            <a:endParaRPr lang="zh-CN" altLang="en-US" sz="2400" b="0"/>
          </a:p>
        </p:txBody>
      </p:sp>
      <p:sp>
        <p:nvSpPr>
          <p:cNvPr id="7" name="Line 68"/>
          <p:cNvSpPr>
            <a:spLocks noChangeShapeType="1"/>
          </p:cNvSpPr>
          <p:nvPr/>
        </p:nvSpPr>
        <p:spPr bwMode="auto">
          <a:xfrm>
            <a:off x="381435" y="1518950"/>
            <a:ext cx="84216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zh-CN" altLang="en-US" sz="2400"/>
          </a:p>
        </p:txBody>
      </p:sp>
      <p:sp>
        <p:nvSpPr>
          <p:cNvPr id="8" name="Line 70"/>
          <p:cNvSpPr>
            <a:spLocks noChangeShapeType="1"/>
          </p:cNvSpPr>
          <p:nvPr/>
        </p:nvSpPr>
        <p:spPr bwMode="auto">
          <a:xfrm>
            <a:off x="1718109" y="696626"/>
            <a:ext cx="0" cy="55705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zh-CN" altLang="en-US" sz="2400"/>
          </a:p>
        </p:txBody>
      </p:sp>
      <p:sp>
        <p:nvSpPr>
          <p:cNvPr id="9" name="Line 73"/>
          <p:cNvSpPr>
            <a:spLocks noChangeShapeType="1"/>
          </p:cNvSpPr>
          <p:nvPr/>
        </p:nvSpPr>
        <p:spPr bwMode="auto">
          <a:xfrm>
            <a:off x="3126221" y="696626"/>
            <a:ext cx="0" cy="55705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zh-CN" altLang="en-US" sz="2400"/>
          </a:p>
        </p:txBody>
      </p:sp>
      <p:sp>
        <p:nvSpPr>
          <p:cNvPr id="10" name="Line 76"/>
          <p:cNvSpPr>
            <a:spLocks noChangeShapeType="1"/>
          </p:cNvSpPr>
          <p:nvPr/>
        </p:nvSpPr>
        <p:spPr bwMode="auto">
          <a:xfrm>
            <a:off x="5780521" y="696626"/>
            <a:ext cx="0" cy="55705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zh-CN" altLang="en-US" sz="2400"/>
          </a:p>
        </p:txBody>
      </p:sp>
      <p:sp>
        <p:nvSpPr>
          <p:cNvPr id="11" name="Line 80"/>
          <p:cNvSpPr>
            <a:spLocks noChangeShapeType="1"/>
          </p:cNvSpPr>
          <p:nvPr/>
        </p:nvSpPr>
        <p:spPr bwMode="auto">
          <a:xfrm>
            <a:off x="381435" y="3957350"/>
            <a:ext cx="84216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zh-CN" altLang="en-US" sz="2400"/>
          </a:p>
        </p:txBody>
      </p:sp>
      <p:sp>
        <p:nvSpPr>
          <p:cNvPr id="12" name="Line 92"/>
          <p:cNvSpPr>
            <a:spLocks noChangeShapeType="1"/>
          </p:cNvSpPr>
          <p:nvPr/>
        </p:nvSpPr>
        <p:spPr bwMode="auto">
          <a:xfrm>
            <a:off x="1718109" y="2280950"/>
            <a:ext cx="70850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zh-CN" altLang="en-US" sz="2400"/>
          </a:p>
        </p:txBody>
      </p:sp>
      <p:sp>
        <p:nvSpPr>
          <p:cNvPr id="13" name="Line 107"/>
          <p:cNvSpPr>
            <a:spLocks noChangeShapeType="1"/>
          </p:cNvSpPr>
          <p:nvPr/>
        </p:nvSpPr>
        <p:spPr bwMode="auto">
          <a:xfrm>
            <a:off x="1718109" y="3042950"/>
            <a:ext cx="70850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zh-CN" altLang="en-US" sz="2400"/>
          </a:p>
        </p:txBody>
      </p:sp>
      <p:sp>
        <p:nvSpPr>
          <p:cNvPr id="14" name="Line 123"/>
          <p:cNvSpPr>
            <a:spLocks noChangeShapeType="1"/>
          </p:cNvSpPr>
          <p:nvPr/>
        </p:nvSpPr>
        <p:spPr bwMode="auto">
          <a:xfrm>
            <a:off x="1718109" y="3500150"/>
            <a:ext cx="70850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zh-CN" altLang="en-US" sz="2400"/>
          </a:p>
        </p:txBody>
      </p:sp>
      <p:sp>
        <p:nvSpPr>
          <p:cNvPr id="15" name="Line 158"/>
          <p:cNvSpPr>
            <a:spLocks noChangeShapeType="1"/>
          </p:cNvSpPr>
          <p:nvPr/>
        </p:nvSpPr>
        <p:spPr bwMode="auto">
          <a:xfrm>
            <a:off x="1718109" y="4719350"/>
            <a:ext cx="40624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zh-CN" altLang="en-US" sz="2400"/>
          </a:p>
        </p:txBody>
      </p:sp>
      <p:sp>
        <p:nvSpPr>
          <p:cNvPr id="16" name="Line 176"/>
          <p:cNvSpPr>
            <a:spLocks noChangeShapeType="1"/>
          </p:cNvSpPr>
          <p:nvPr/>
        </p:nvSpPr>
        <p:spPr bwMode="auto">
          <a:xfrm>
            <a:off x="1718109" y="5816312"/>
            <a:ext cx="40624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zh-CN" altLang="en-US" sz="2400"/>
          </a:p>
        </p:txBody>
      </p:sp>
      <p:sp>
        <p:nvSpPr>
          <p:cNvPr id="17" name="Line 62"/>
          <p:cNvSpPr>
            <a:spLocks noChangeShapeType="1"/>
          </p:cNvSpPr>
          <p:nvPr/>
        </p:nvSpPr>
        <p:spPr bwMode="auto">
          <a:xfrm>
            <a:off x="381434" y="696626"/>
            <a:ext cx="8421687" cy="0"/>
          </a:xfrm>
          <a:prstGeom prst="line">
            <a:avLst/>
          </a:prstGeom>
          <a:noFill/>
          <a:ln w="19050" cap="sq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zh-CN" altLang="en-US" sz="2400"/>
          </a:p>
        </p:txBody>
      </p:sp>
      <p:sp>
        <p:nvSpPr>
          <p:cNvPr id="18" name="Line 64"/>
          <p:cNvSpPr>
            <a:spLocks noChangeShapeType="1"/>
          </p:cNvSpPr>
          <p:nvPr/>
        </p:nvSpPr>
        <p:spPr bwMode="auto">
          <a:xfrm>
            <a:off x="381434" y="696626"/>
            <a:ext cx="0" cy="5570537"/>
          </a:xfrm>
          <a:prstGeom prst="line">
            <a:avLst/>
          </a:prstGeom>
          <a:noFill/>
          <a:ln w="19050" cap="sq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zh-CN" altLang="en-US" sz="2400"/>
          </a:p>
        </p:txBody>
      </p:sp>
      <p:sp>
        <p:nvSpPr>
          <p:cNvPr id="19" name="Line 65"/>
          <p:cNvSpPr>
            <a:spLocks noChangeShapeType="1"/>
          </p:cNvSpPr>
          <p:nvPr/>
        </p:nvSpPr>
        <p:spPr bwMode="auto">
          <a:xfrm>
            <a:off x="8803121" y="696626"/>
            <a:ext cx="0" cy="5570537"/>
          </a:xfrm>
          <a:prstGeom prst="line">
            <a:avLst/>
          </a:prstGeom>
          <a:noFill/>
          <a:ln w="19050" cap="sq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zh-CN" altLang="en-US" sz="2400"/>
          </a:p>
        </p:txBody>
      </p:sp>
      <p:sp>
        <p:nvSpPr>
          <p:cNvPr id="20" name="Line 63"/>
          <p:cNvSpPr>
            <a:spLocks noChangeShapeType="1"/>
          </p:cNvSpPr>
          <p:nvPr/>
        </p:nvSpPr>
        <p:spPr bwMode="auto">
          <a:xfrm>
            <a:off x="381435" y="6267162"/>
            <a:ext cx="8421687" cy="0"/>
          </a:xfrm>
          <a:prstGeom prst="line">
            <a:avLst/>
          </a:prstGeom>
          <a:noFill/>
          <a:ln w="19050" cap="sq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zh-CN" altLang="en-US" sz="2400"/>
          </a:p>
        </p:txBody>
      </p:sp>
      <p:sp>
        <p:nvSpPr>
          <p:cNvPr id="21" name="Line 249"/>
          <p:cNvSpPr>
            <a:spLocks noChangeShapeType="1"/>
          </p:cNvSpPr>
          <p:nvPr/>
        </p:nvSpPr>
        <p:spPr bwMode="auto">
          <a:xfrm>
            <a:off x="381435" y="696626"/>
            <a:ext cx="1336675" cy="822325"/>
          </a:xfrm>
          <a:prstGeom prst="line">
            <a:avLst/>
          </a:prstGeom>
          <a:noFill/>
          <a:ln w="19050" cap="rnd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zh-CN" altLang="en-US" sz="2400"/>
          </a:p>
        </p:txBody>
      </p:sp>
      <p:sp>
        <p:nvSpPr>
          <p:cNvPr id="22" name="Rectangle 251"/>
          <p:cNvSpPr>
            <a:spLocks noChangeArrowheads="1"/>
          </p:cNvSpPr>
          <p:nvPr/>
        </p:nvSpPr>
        <p:spPr bwMode="auto">
          <a:xfrm>
            <a:off x="3126221" y="5816312"/>
            <a:ext cx="265430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FF"/>
                </a:solidFill>
                <a:prstDash val="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algn="l"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algn="l"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l"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l"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l"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重改革、破成规</a:t>
            </a:r>
            <a:endParaRPr lang="zh-CN" altLang="en-US" sz="2400" b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3" name="Rectangle 252"/>
          <p:cNvSpPr>
            <a:spLocks noChangeArrowheads="1"/>
          </p:cNvSpPr>
          <p:nvPr/>
        </p:nvSpPr>
        <p:spPr bwMode="auto">
          <a:xfrm>
            <a:off x="1718109" y="5816312"/>
            <a:ext cx="1408112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FF"/>
                </a:solidFill>
                <a:prstDash val="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algn="l"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algn="l"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l"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l"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l"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唯才用人</a:t>
            </a:r>
            <a:endParaRPr lang="zh-CN" altLang="en-US" sz="2400" b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4" name="Rectangle 253"/>
          <p:cNvSpPr>
            <a:spLocks noChangeArrowheads="1"/>
          </p:cNvSpPr>
          <p:nvPr/>
        </p:nvSpPr>
        <p:spPr bwMode="auto">
          <a:xfrm>
            <a:off x="3126221" y="4719350"/>
            <a:ext cx="2654300" cy="1096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FF"/>
                </a:solidFill>
                <a:prstDash val="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algn="l"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algn="l"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l"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l"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l"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编纂教科书，太学生成绩优异者直接为官，设专门学校</a:t>
            </a:r>
            <a:endParaRPr lang="zh-CN" altLang="en-US" sz="2400" b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5" name="Rectangle 254"/>
          <p:cNvSpPr>
            <a:spLocks noChangeArrowheads="1"/>
          </p:cNvSpPr>
          <p:nvPr/>
        </p:nvSpPr>
        <p:spPr bwMode="auto">
          <a:xfrm>
            <a:off x="1718109" y="4719350"/>
            <a:ext cx="1408112" cy="1096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FF"/>
                </a:solidFill>
                <a:prstDash val="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algn="l"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algn="l"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l"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l"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l"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整顿太学</a:t>
            </a:r>
            <a:endParaRPr lang="zh-CN" altLang="en-US" sz="2400" b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6" name="Rectangle 255"/>
          <p:cNvSpPr>
            <a:spLocks noChangeArrowheads="1"/>
          </p:cNvSpPr>
          <p:nvPr/>
        </p:nvSpPr>
        <p:spPr bwMode="auto">
          <a:xfrm>
            <a:off x="5780521" y="3957350"/>
            <a:ext cx="2920134" cy="2309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FF"/>
                </a:solidFill>
                <a:prstDash val="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algn="l"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algn="l"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l"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l"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l"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/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有利于选拔和培养人才；有利于推动改革；有利于扩大统治基础</a:t>
            </a:r>
            <a:endParaRPr lang="zh-CN" altLang="en-US" sz="2400" b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7" name="Rectangle 256"/>
          <p:cNvSpPr>
            <a:spLocks noChangeArrowheads="1"/>
          </p:cNvSpPr>
          <p:nvPr/>
        </p:nvSpPr>
        <p:spPr bwMode="auto">
          <a:xfrm>
            <a:off x="3126221" y="3957350"/>
            <a:ext cx="26543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FF"/>
                </a:solidFill>
                <a:prstDash val="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algn="l"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algn="l"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l"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l"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l"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废明经诸科，改革进士科；设明法科</a:t>
            </a:r>
            <a:endParaRPr lang="zh-CN" altLang="en-US" sz="2400" b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8" name="Rectangle 257"/>
          <p:cNvSpPr>
            <a:spLocks noChangeArrowheads="1"/>
          </p:cNvSpPr>
          <p:nvPr/>
        </p:nvSpPr>
        <p:spPr bwMode="auto">
          <a:xfrm>
            <a:off x="1718109" y="3957350"/>
            <a:ext cx="1408112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FF"/>
                </a:solidFill>
                <a:prstDash val="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algn="l"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algn="l"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l"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l"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l"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改革科举制度</a:t>
            </a:r>
            <a:endParaRPr lang="zh-CN" altLang="en-US" sz="2400" b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9" name="Rectangle 258"/>
          <p:cNvSpPr>
            <a:spLocks noChangeArrowheads="1"/>
          </p:cNvSpPr>
          <p:nvPr/>
        </p:nvSpPr>
        <p:spPr bwMode="auto">
          <a:xfrm>
            <a:off x="381435" y="3957350"/>
            <a:ext cx="1336675" cy="2309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FF"/>
                </a:solidFill>
                <a:prstDash val="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algn="l"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algn="l"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l"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l"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l"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政治上取士之法 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240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培养变法人才</a:t>
            </a:r>
            <a:r>
              <a:rPr lang="en-US" altLang="zh-CN" sz="240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)</a:t>
            </a:r>
            <a:endParaRPr lang="en-US" altLang="zh-CN" sz="2400" b="0"/>
          </a:p>
        </p:txBody>
      </p:sp>
      <p:sp>
        <p:nvSpPr>
          <p:cNvPr id="30" name="Rectangle 259"/>
          <p:cNvSpPr>
            <a:spLocks noChangeArrowheads="1"/>
          </p:cNvSpPr>
          <p:nvPr/>
        </p:nvSpPr>
        <p:spPr bwMode="auto">
          <a:xfrm>
            <a:off x="5660665" y="3506501"/>
            <a:ext cx="32623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FF"/>
                </a:solidFill>
                <a:prstDash val="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algn="l"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algn="l"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l"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l"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l"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/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武器的产量、质量提高</a:t>
            </a:r>
            <a:endParaRPr lang="zh-CN" altLang="en-US" sz="2400" b="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1" name="Rectangle 260"/>
          <p:cNvSpPr>
            <a:spLocks noChangeArrowheads="1"/>
          </p:cNvSpPr>
          <p:nvPr/>
        </p:nvSpPr>
        <p:spPr bwMode="auto">
          <a:xfrm>
            <a:off x="3126221" y="3500150"/>
            <a:ext cx="2654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FF"/>
                </a:solidFill>
                <a:prstDash val="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algn="l"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algn="l"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l"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l"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l"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监督制造兵器</a:t>
            </a:r>
            <a:endParaRPr lang="zh-CN" altLang="en-US" sz="2400" b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2" name="Rectangle 261"/>
          <p:cNvSpPr>
            <a:spLocks noChangeArrowheads="1"/>
          </p:cNvSpPr>
          <p:nvPr/>
        </p:nvSpPr>
        <p:spPr bwMode="auto">
          <a:xfrm>
            <a:off x="1718109" y="3500150"/>
            <a:ext cx="14081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FF"/>
                </a:solidFill>
                <a:prstDash val="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algn="l"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algn="l"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l"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l"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l"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军器监</a:t>
            </a:r>
            <a:endParaRPr lang="zh-CN" altLang="en-US" sz="2400" b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3" name="Rectangle 262"/>
          <p:cNvSpPr>
            <a:spLocks noChangeArrowheads="1"/>
          </p:cNvSpPr>
          <p:nvPr/>
        </p:nvSpPr>
        <p:spPr bwMode="auto">
          <a:xfrm>
            <a:off x="5780521" y="3042950"/>
            <a:ext cx="302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FF"/>
                </a:solidFill>
                <a:prstDash val="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algn="l"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algn="l"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l"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l"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l"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提高了军队战斗力</a:t>
            </a:r>
            <a:endParaRPr lang="zh-CN" altLang="en-US" sz="2400" b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4" name="Rectangle 263"/>
          <p:cNvSpPr>
            <a:spLocks noChangeArrowheads="1"/>
          </p:cNvSpPr>
          <p:nvPr/>
        </p:nvSpPr>
        <p:spPr bwMode="auto">
          <a:xfrm>
            <a:off x="3126221" y="3042950"/>
            <a:ext cx="2654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FF"/>
                </a:solidFill>
                <a:prstDash val="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algn="l"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algn="l"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l"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l"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l"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在各路设“将”</a:t>
            </a:r>
            <a:endParaRPr lang="zh-CN" altLang="en-US" sz="2400" b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5" name="Rectangle 264"/>
          <p:cNvSpPr>
            <a:spLocks noChangeArrowheads="1"/>
          </p:cNvSpPr>
          <p:nvPr/>
        </p:nvSpPr>
        <p:spPr bwMode="auto">
          <a:xfrm>
            <a:off x="1718109" y="3042950"/>
            <a:ext cx="14081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FF"/>
                </a:solidFill>
                <a:prstDash val="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algn="l"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algn="l"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l"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l"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l"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将兵法</a:t>
            </a:r>
            <a:endParaRPr lang="zh-CN" altLang="en-US" sz="2400" b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6" name="Rectangle 265"/>
          <p:cNvSpPr>
            <a:spLocks noChangeArrowheads="1"/>
          </p:cNvSpPr>
          <p:nvPr/>
        </p:nvSpPr>
        <p:spPr bwMode="auto">
          <a:xfrm>
            <a:off x="5660665" y="2280950"/>
            <a:ext cx="336347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FF"/>
                </a:solidFill>
                <a:prstDash val="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algn="l"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algn="l"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l"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l"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l"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/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节约了政府开支，提高了马匹的质量和数量</a:t>
            </a:r>
            <a:endParaRPr lang="zh-CN" altLang="en-US" sz="2400" b="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7" name="Rectangle 266"/>
          <p:cNvSpPr>
            <a:spLocks noChangeArrowheads="1"/>
          </p:cNvSpPr>
          <p:nvPr/>
        </p:nvSpPr>
        <p:spPr bwMode="auto">
          <a:xfrm>
            <a:off x="3126221" y="2280950"/>
            <a:ext cx="26543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FF"/>
                </a:solidFill>
                <a:prstDash val="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algn="l"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algn="l"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l"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l"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l"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鼓励百姓养马</a:t>
            </a:r>
            <a:endParaRPr lang="zh-CN" altLang="en-US" sz="2400" b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8" name="Rectangle 267"/>
          <p:cNvSpPr>
            <a:spLocks noChangeArrowheads="1"/>
          </p:cNvSpPr>
          <p:nvPr/>
        </p:nvSpPr>
        <p:spPr bwMode="auto">
          <a:xfrm>
            <a:off x="1718109" y="2280950"/>
            <a:ext cx="1408112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FF"/>
                </a:solidFill>
                <a:prstDash val="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algn="l"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algn="l"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l"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l"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l"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保马法</a:t>
            </a:r>
            <a:endParaRPr lang="zh-CN" altLang="en-US" sz="2400" b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9" name="Rectangle 268"/>
          <p:cNvSpPr>
            <a:spLocks noChangeArrowheads="1"/>
          </p:cNvSpPr>
          <p:nvPr/>
        </p:nvSpPr>
        <p:spPr bwMode="auto">
          <a:xfrm>
            <a:off x="5679354" y="1507044"/>
            <a:ext cx="324362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FF"/>
                </a:solidFill>
                <a:prstDash val="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algn="l"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algn="l"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l"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l"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l"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/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维护了秩序，兵农合一</a:t>
            </a:r>
            <a:endParaRPr lang="zh-CN" altLang="en-US" sz="2400" b="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" name="Rectangle 269"/>
          <p:cNvSpPr>
            <a:spLocks noChangeArrowheads="1"/>
          </p:cNvSpPr>
          <p:nvPr/>
        </p:nvSpPr>
        <p:spPr bwMode="auto">
          <a:xfrm>
            <a:off x="3126221" y="1518950"/>
            <a:ext cx="26543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FF"/>
                </a:solidFill>
                <a:prstDash val="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algn="l"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algn="l"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l"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l"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l"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/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把农民编为保甲，实行连坐法</a:t>
            </a:r>
            <a:endParaRPr lang="zh-CN" altLang="en-US" sz="2400" b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1" name="Rectangle 270"/>
          <p:cNvSpPr>
            <a:spLocks noChangeArrowheads="1"/>
          </p:cNvSpPr>
          <p:nvPr/>
        </p:nvSpPr>
        <p:spPr bwMode="auto">
          <a:xfrm>
            <a:off x="1718109" y="1518950"/>
            <a:ext cx="1408112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FF"/>
                </a:solidFill>
                <a:prstDash val="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algn="l"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algn="l"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l"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l"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l"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保甲法</a:t>
            </a:r>
            <a:endParaRPr lang="zh-CN" altLang="en-US" sz="2400" b="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2" name="Rectangle 271"/>
          <p:cNvSpPr>
            <a:spLocks noChangeArrowheads="1"/>
          </p:cNvSpPr>
          <p:nvPr/>
        </p:nvSpPr>
        <p:spPr bwMode="auto">
          <a:xfrm>
            <a:off x="381435" y="1518950"/>
            <a:ext cx="1336675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FF"/>
                </a:solidFill>
                <a:prstDash val="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algn="l"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algn="l"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l"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l"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l"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军事上强兵之法 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240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改变积弱局面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zh-CN" sz="2400" b="0"/>
          </a:p>
        </p:txBody>
      </p:sp>
    </p:spTree>
    <p:extLst>
      <p:ext uri="{BB962C8B-B14F-4D97-AF65-F5344CB8AC3E}">
        <p14:creationId xmlns:p14="http://schemas.microsoft.com/office/powerpoint/2010/main" val="2652354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ldLvl="0" animBg="1"/>
      <p:bldP spid="23" grpId="0" bldLvl="0" animBg="1"/>
      <p:bldP spid="24" grpId="0" bldLvl="0" animBg="1"/>
      <p:bldP spid="25" grpId="0" bldLvl="0" animBg="1"/>
      <p:bldP spid="26" grpId="0" bldLvl="0" animBg="1"/>
      <p:bldP spid="27" grpId="0" bldLvl="0" animBg="1"/>
      <p:bldP spid="28" grpId="0" bldLvl="0" animBg="1"/>
      <p:bldP spid="29" grpId="0" bldLvl="0" animBg="1"/>
      <p:bldP spid="30" grpId="0" bldLvl="0" animBg="1"/>
      <p:bldP spid="31" grpId="0" bldLvl="0" animBg="1"/>
      <p:bldP spid="32" grpId="0" bldLvl="0" animBg="1"/>
      <p:bldP spid="33" grpId="0" bldLvl="0" animBg="1"/>
      <p:bldP spid="34" grpId="0" bldLvl="0" animBg="1"/>
      <p:bldP spid="35" grpId="0" bldLvl="0" animBg="1"/>
      <p:bldP spid="36" grpId="0" bldLvl="0" animBg="1"/>
      <p:bldP spid="37" grpId="0" bldLvl="0" animBg="1"/>
      <p:bldP spid="38" grpId="0" bldLvl="0" animBg="1"/>
      <p:bldP spid="39" grpId="0" bldLvl="0" animBg="1"/>
      <p:bldP spid="40" grpId="0" bldLvl="0" animBg="1"/>
      <p:bldP spid="41" grpId="0" bldLvl="0" animBg="1"/>
      <p:bldP spid="42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zh-CN" altLang="en-US" sz="260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三 北宋的改革</a:t>
            </a:r>
            <a:endParaRPr lang="zh-CN" altLang="en-US" sz="26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64190" y="643260"/>
            <a:ext cx="4296973" cy="5232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2.</a:t>
            </a:r>
            <a:r>
              <a:rPr lang="zh-CN" altLang="en-US" sz="2800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王安石变法</a:t>
            </a:r>
            <a:r>
              <a:rPr lang="en-US" altLang="zh-CN" sz="2800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——</a:t>
            </a:r>
            <a:r>
              <a:rPr lang="zh-CN" altLang="en-US" sz="2800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评价</a:t>
            </a:r>
            <a:endParaRPr lang="zh-CN" altLang="zh-CN" sz="2800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7008" y="1317297"/>
            <a:ext cx="8969983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  <a:sym typeface="Wingdings" pitchFamily="2" charset="2"/>
              </a:rPr>
              <a:t>（</a:t>
            </a:r>
            <a:r>
              <a:rPr lang="en-US" altLang="zh-CN" sz="2800" dirty="0" smtClean="0">
                <a:latin typeface="黑体" panose="02010609060101010101" pitchFamily="49" charset="-122"/>
                <a:ea typeface="黑体" panose="02010609060101010101" pitchFamily="49" charset="-122"/>
                <a:sym typeface="Wingdings" pitchFamily="2" charset="2"/>
              </a:rPr>
              <a:t>1</a:t>
            </a: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  <a:sym typeface="Wingdings" pitchFamily="2" charset="2"/>
              </a:rPr>
              <a:t>）</a:t>
            </a:r>
            <a:r>
              <a:rPr lang="zh-CN" altLang="en-US" sz="28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Wingdings" pitchFamily="2" charset="2"/>
              </a:rPr>
              <a:t>性质：在不触动封建土地私有制的前提下，对生产关系进行局部调整，是社会改良性质的改革。</a:t>
            </a:r>
            <a:endParaRPr lang="en-US" altLang="zh-CN" sz="2800" dirty="0" smtClean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Wingdings" pitchFamily="2" charset="2"/>
            </a:endParaRPr>
          </a:p>
          <a:p>
            <a:pPr>
              <a:spcBef>
                <a:spcPts val="1200"/>
              </a:spcBef>
            </a:pP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  <a:sym typeface="Wingdings" pitchFamily="2" charset="2"/>
              </a:rPr>
              <a:t>（</a:t>
            </a:r>
            <a:r>
              <a:rPr lang="en-US" altLang="zh-CN" sz="2800" dirty="0" smtClean="0">
                <a:latin typeface="黑体" panose="02010609060101010101" pitchFamily="49" charset="-122"/>
                <a:ea typeface="黑体" panose="02010609060101010101" pitchFamily="49" charset="-122"/>
                <a:sym typeface="Wingdings" pitchFamily="2" charset="2"/>
              </a:rPr>
              <a:t>2</a:t>
            </a: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  <a:sym typeface="Wingdings" pitchFamily="2" charset="2"/>
              </a:rPr>
              <a:t>）积极：</a:t>
            </a:r>
            <a:endParaRPr lang="en-US" altLang="zh-CN" sz="2800" dirty="0" smtClean="0">
              <a:latin typeface="黑体" panose="02010609060101010101" pitchFamily="49" charset="-122"/>
              <a:ea typeface="黑体" panose="02010609060101010101" pitchFamily="49" charset="-122"/>
              <a:sym typeface="Wingdings" pitchFamily="2" charset="2"/>
            </a:endParaRPr>
          </a:p>
          <a:p>
            <a:r>
              <a:rPr lang="en-US" altLang="zh-CN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zh-CN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王安石</a:t>
            </a:r>
            <a:r>
              <a:rPr lang="zh-CN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变法达到了富国目的，增加大笔收入，消除了财政赤字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en-US" altLang="zh-CN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spcBef>
                <a:spcPts val="1200"/>
              </a:spcBef>
            </a:pP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）消极</a:t>
            </a:r>
            <a:endParaRPr lang="en-US" altLang="zh-CN" sz="28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 ①</a:t>
            </a:r>
            <a:r>
              <a:rPr lang="zh-CN" altLang="zh-CN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强</a:t>
            </a:r>
            <a:r>
              <a:rPr lang="zh-CN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兵效果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不</a:t>
            </a:r>
            <a:r>
              <a:rPr lang="zh-CN" altLang="zh-CN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明显</a:t>
            </a: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；</a:t>
            </a:r>
            <a:endParaRPr lang="en-US" altLang="zh-CN" sz="28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en-US" altLang="zh-CN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</a:t>
            </a: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②一些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措施在执行过程中加重了人民的负担，引起激烈的争议</a:t>
            </a:r>
            <a:r>
              <a:rPr lang="en-US" altLang="zh-CN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;</a:t>
            </a:r>
          </a:p>
          <a:p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en-US" altLang="zh-CN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</a:t>
            </a: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③引起统治阶级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内部的分裂日益严重。</a:t>
            </a:r>
          </a:p>
          <a:p>
            <a:pPr>
              <a:spcBef>
                <a:spcPts val="1200"/>
              </a:spcBef>
            </a:pP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22541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出自【趣你的PPT】(微信:qunideppt)：最优质的PPT资源库"/>
          <p:cNvSpPr txBox="1">
            <a:spLocks noChangeArrowheads="1"/>
          </p:cNvSpPr>
          <p:nvPr/>
        </p:nvSpPr>
        <p:spPr bwMode="auto">
          <a:xfrm>
            <a:off x="1091738" y="1066456"/>
            <a:ext cx="761873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1.</a:t>
            </a:r>
            <a:r>
              <a:rPr lang="zh-CN" altLang="en-US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政治：强化中央集权及社会改革</a:t>
            </a:r>
          </a:p>
        </p:txBody>
      </p:sp>
      <p:sp>
        <p:nvSpPr>
          <p:cNvPr id="3" name="出自【趣你的PPT】(微信:qunideppt)：最优质的PPT资源库"/>
          <p:cNvSpPr txBox="1">
            <a:spLocks noChangeArrowheads="1"/>
          </p:cNvSpPr>
          <p:nvPr/>
        </p:nvSpPr>
        <p:spPr bwMode="auto">
          <a:xfrm>
            <a:off x="1091739" y="1873340"/>
            <a:ext cx="749427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经济：经济发展及社会新变化</a:t>
            </a:r>
          </a:p>
        </p:txBody>
      </p:sp>
      <p:sp>
        <p:nvSpPr>
          <p:cNvPr id="4" name="出自【趣你的PPT】(微信:qunideppt)：最优质的PPT资源库"/>
          <p:cNvSpPr txBox="1">
            <a:spLocks noChangeArrowheads="1"/>
          </p:cNvSpPr>
          <p:nvPr/>
        </p:nvSpPr>
        <p:spPr bwMode="auto">
          <a:xfrm>
            <a:off x="1091739" y="2680224"/>
            <a:ext cx="73310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3.</a:t>
            </a:r>
            <a:r>
              <a:rPr lang="zh-CN" altLang="en-US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文化：成就辉煌，</a:t>
            </a:r>
            <a:r>
              <a:rPr lang="zh-CN" altLang="en-US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领先</a:t>
            </a:r>
            <a:r>
              <a:rPr lang="zh-CN" altLang="en-US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世界</a:t>
            </a:r>
          </a:p>
        </p:txBody>
      </p:sp>
      <p:sp>
        <p:nvSpPr>
          <p:cNvPr id="5" name="出自【趣你的PPT】(微信:qunideppt)：最优质的PPT资源库"/>
          <p:cNvSpPr txBox="1">
            <a:spLocks noChangeArrowheads="1"/>
          </p:cNvSpPr>
          <p:nvPr/>
        </p:nvSpPr>
        <p:spPr bwMode="auto">
          <a:xfrm>
            <a:off x="1091738" y="3487108"/>
            <a:ext cx="733107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4.</a:t>
            </a:r>
            <a:r>
              <a:rPr lang="zh-CN" altLang="en-US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三个阶段：北宋与辽、西夏的对峙</a:t>
            </a:r>
            <a:r>
              <a:rPr lang="zh-CN" altLang="en-US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，</a:t>
            </a:r>
            <a:endParaRPr lang="en-US" altLang="zh-CN" b="1" dirty="0" smtClean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zh-CN" altLang="en-US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            南宋</a:t>
            </a:r>
            <a:r>
              <a:rPr lang="zh-CN" altLang="en-US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与金、西夏的并立</a:t>
            </a:r>
            <a:r>
              <a:rPr lang="zh-CN" altLang="en-US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，</a:t>
            </a:r>
            <a:endParaRPr lang="en-US" altLang="zh-CN" b="1" dirty="0" smtClean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zh-CN" altLang="en-US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            元朝</a:t>
            </a:r>
            <a:r>
              <a:rPr lang="zh-CN" altLang="en-US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的统一。</a:t>
            </a:r>
          </a:p>
        </p:txBody>
      </p:sp>
    </p:spTree>
    <p:extLst>
      <p:ext uri="{BB962C8B-B14F-4D97-AF65-F5344CB8AC3E}">
        <p14:creationId xmlns:p14="http://schemas.microsoft.com/office/powerpoint/2010/main" val="3528701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89" y="1555356"/>
            <a:ext cx="8801133" cy="4716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FF"/>
                </a:solidFill>
                <a:prstDash val="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40" y="2868867"/>
            <a:ext cx="8677248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FF"/>
                </a:solidFill>
                <a:prstDash val="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31" y="4250768"/>
            <a:ext cx="8963891" cy="2020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FF"/>
                </a:solidFill>
                <a:prstDash val="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7889" y="6914874"/>
            <a:ext cx="10967715" cy="808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FF"/>
                </a:solidFill>
                <a:prstDash val="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文本框 6"/>
          <p:cNvSpPr txBox="1"/>
          <p:nvPr/>
        </p:nvSpPr>
        <p:spPr>
          <a:xfrm>
            <a:off x="1045253" y="452457"/>
            <a:ext cx="7219748" cy="5407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  <a:defRPr sz="28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b="1" spc="200" dirty="0" smtClean="0"/>
              <a:t>王安石变法的启示</a:t>
            </a:r>
            <a:endParaRPr lang="zh-CN" altLang="en-US" b="1" spc="200" dirty="0"/>
          </a:p>
        </p:txBody>
      </p:sp>
    </p:spTree>
    <p:extLst>
      <p:ext uri="{BB962C8B-B14F-4D97-AF65-F5344CB8AC3E}">
        <p14:creationId xmlns:p14="http://schemas.microsoft.com/office/powerpoint/2010/main" val="2489869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zh-CN" altLang="en-US" sz="260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四 南宋的偏安</a:t>
            </a:r>
            <a:endParaRPr lang="zh-CN" altLang="en-US" sz="26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3" name="内容占位符 3">
            <a:extLst>
              <a:ext uri="{FF2B5EF4-FFF2-40B4-BE49-F238E27FC236}">
                <a16:creationId xmlns:a16="http://schemas.microsoft.com/office/drawing/2014/main" id="{4AA1C1E9-48DD-4076-B731-4CCD65920C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69845" y="630944"/>
            <a:ext cx="4582993" cy="3400729"/>
          </a:xfrm>
          <a:prstGeom prst="rect">
            <a:avLst/>
          </a:prstGeom>
        </p:spPr>
      </p:pic>
      <p:pic>
        <p:nvPicPr>
          <p:cNvPr id="4" name="图片 1">
            <a:extLst>
              <a:ext uri="{FF2B5EF4-FFF2-40B4-BE49-F238E27FC236}">
                <a16:creationId xmlns:a16="http://schemas.microsoft.com/office/drawing/2014/main" id="{EEED64F6-9C88-4187-A04C-FF7ADF8E1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30945"/>
            <a:ext cx="4369844" cy="3400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600CFF17-F077-4922-AC6A-38FD3A10D9CB}"/>
              </a:ext>
            </a:extLst>
          </p:cNvPr>
          <p:cNvSpPr txBox="1"/>
          <p:nvPr/>
        </p:nvSpPr>
        <p:spPr>
          <a:xfrm>
            <a:off x="632172" y="4113739"/>
            <a:ext cx="3482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公元</a:t>
            </a:r>
            <a:r>
              <a:rPr lang="en-US" altLang="zh-CN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960</a:t>
            </a:r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年</a:t>
            </a:r>
            <a:r>
              <a:rPr lang="en-US" altLang="zh-CN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—1127</a:t>
            </a:r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年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4F2FA8CE-FD3B-4356-88A5-119FC5E6E7F9}"/>
              </a:ext>
            </a:extLst>
          </p:cNvPr>
          <p:cNvSpPr txBox="1"/>
          <p:nvPr/>
        </p:nvSpPr>
        <p:spPr>
          <a:xfrm>
            <a:off x="5285868" y="4139397"/>
            <a:ext cx="36669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公元</a:t>
            </a:r>
            <a:r>
              <a:rPr lang="en-US" altLang="zh-CN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1127</a:t>
            </a:r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年</a:t>
            </a:r>
            <a:r>
              <a:rPr lang="en-US" altLang="zh-CN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—1276</a:t>
            </a:r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年</a:t>
            </a:r>
          </a:p>
        </p:txBody>
      </p:sp>
      <p:sp>
        <p:nvSpPr>
          <p:cNvPr id="7" name="内容占位符 2"/>
          <p:cNvSpPr txBox="1">
            <a:spLocks/>
          </p:cNvSpPr>
          <p:nvPr/>
        </p:nvSpPr>
        <p:spPr>
          <a:xfrm>
            <a:off x="220541" y="4975251"/>
            <a:ext cx="6110986" cy="42802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zh-CN" altLang="en-US" b="1" dirty="0" smtClean="0">
                <a:latin typeface="宋体" pitchFamily="2" charset="-122"/>
                <a:ea typeface="宋体" pitchFamily="2" charset="-122"/>
              </a:rPr>
              <a:t>时间：</a:t>
            </a:r>
            <a:r>
              <a:rPr lang="en-US" altLang="zh-CN" b="1" dirty="0" smtClean="0">
                <a:latin typeface="宋体" pitchFamily="2" charset="-122"/>
                <a:ea typeface="宋体" pitchFamily="2" charset="-122"/>
              </a:rPr>
              <a:t>1127</a:t>
            </a:r>
            <a:r>
              <a:rPr lang="zh-CN" altLang="en-US" b="1" dirty="0" smtClean="0">
                <a:latin typeface="宋体" pitchFamily="2" charset="-122"/>
                <a:ea typeface="宋体" pitchFamily="2" charset="-122"/>
              </a:rPr>
              <a:t>年；事件：“靖康之变”。</a:t>
            </a:r>
            <a:endParaRPr lang="zh-CN" altLang="en-US" b="1" dirty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20541" y="5544639"/>
            <a:ext cx="873229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>
                <a:latin typeface="宋体" pitchFamily="2" charset="-122"/>
                <a:ea typeface="宋体" pitchFamily="2" charset="-122"/>
              </a:rPr>
              <a:t>1127</a:t>
            </a:r>
            <a:r>
              <a:rPr lang="zh-CN" altLang="zh-CN" sz="2800" b="1" dirty="0">
                <a:latin typeface="宋体" pitchFamily="2" charset="-122"/>
                <a:ea typeface="宋体" pitchFamily="2" charset="-122"/>
              </a:rPr>
              <a:t>年，</a:t>
            </a:r>
            <a:r>
              <a:rPr lang="zh-CN" altLang="en-US" sz="2800" b="1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宋高宗</a:t>
            </a:r>
            <a:r>
              <a:rPr lang="zh-CN" altLang="zh-CN" sz="2800" b="1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赵构</a:t>
            </a:r>
            <a:r>
              <a:rPr lang="zh-CN" altLang="zh-CN" sz="2800" b="1" dirty="0">
                <a:latin typeface="宋体" pitchFamily="2" charset="-122"/>
                <a:ea typeface="宋体" pitchFamily="2" charset="-122"/>
              </a:rPr>
              <a:t>在应天府称帝，后定都临安，史称南宋。</a:t>
            </a:r>
          </a:p>
        </p:txBody>
      </p:sp>
    </p:spTree>
    <p:extLst>
      <p:ext uri="{BB962C8B-B14F-4D97-AF65-F5344CB8AC3E}">
        <p14:creationId xmlns:p14="http://schemas.microsoft.com/office/powerpoint/2010/main" val="23495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zh-CN" altLang="en-US" sz="260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四 南宋的偏安</a:t>
            </a:r>
            <a:endParaRPr lang="zh-CN" altLang="en-US" sz="26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74072" y="750650"/>
            <a:ext cx="87699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0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zh-CN" sz="30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lang="zh-CN" altLang="en-US" sz="30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金与南宋</a:t>
            </a:r>
            <a:r>
              <a:rPr lang="zh-CN" altLang="en-US" sz="3000" b="1" dirty="0"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</a:p>
          <a:p>
            <a:r>
              <a:rPr lang="zh-CN" altLang="en-US" sz="3000" b="1" dirty="0"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3000" b="1" dirty="0"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3000" b="1" dirty="0">
                <a:latin typeface="黑体" panose="02010609060101010101" pitchFamily="49" charset="-122"/>
                <a:ea typeface="黑体" panose="02010609060101010101" pitchFamily="49" charset="-122"/>
              </a:rPr>
              <a:t>）岳飞抗金</a:t>
            </a:r>
            <a:endParaRPr lang="en-US" altLang="zh-CN" sz="30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3000" b="1" dirty="0"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3000" b="1" dirty="0"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3000" b="1" dirty="0"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  <a:r>
              <a:rPr lang="zh-CN" altLang="en-US" sz="3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绍兴和议：</a:t>
            </a:r>
            <a:r>
              <a:rPr lang="zh-CN" altLang="en-US" sz="3000" b="1" dirty="0">
                <a:latin typeface="黑体" panose="02010609060101010101" pitchFamily="49" charset="-122"/>
                <a:ea typeface="黑体" panose="02010609060101010101" pitchFamily="49" charset="-122"/>
              </a:rPr>
              <a:t>南宋向金称臣，缴纳“岁贡”；后为“世为侄国”，维持对峙局面。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726598" y="3542021"/>
            <a:ext cx="7219748" cy="5407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  <a:defRPr sz="28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b="1" spc="200" dirty="0" smtClean="0"/>
              <a:t>宋代民族间的战与和</a:t>
            </a:r>
            <a:endParaRPr lang="zh-CN" altLang="en-US" b="1" spc="200" dirty="0"/>
          </a:p>
        </p:txBody>
      </p:sp>
    </p:spTree>
    <p:extLst>
      <p:ext uri="{BB962C8B-B14F-4D97-AF65-F5344CB8AC3E}">
        <p14:creationId xmlns:p14="http://schemas.microsoft.com/office/powerpoint/2010/main" val="896483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9208683"/>
              </p:ext>
            </p:extLst>
          </p:nvPr>
        </p:nvGraphicFramePr>
        <p:xfrm>
          <a:off x="207817" y="1468581"/>
          <a:ext cx="8728365" cy="26793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9455">
                  <a:extLst>
                    <a:ext uri="{9D8B030D-6E8A-4147-A177-3AD203B41FA5}">
                      <a16:colId xmlns:a16="http://schemas.microsoft.com/office/drawing/2014/main" val="2779242971"/>
                    </a:ext>
                  </a:extLst>
                </a:gridCol>
                <a:gridCol w="2909455">
                  <a:extLst>
                    <a:ext uri="{9D8B030D-6E8A-4147-A177-3AD203B41FA5}">
                      <a16:colId xmlns:a16="http://schemas.microsoft.com/office/drawing/2014/main" val="718898942"/>
                    </a:ext>
                  </a:extLst>
                </a:gridCol>
                <a:gridCol w="2909455">
                  <a:extLst>
                    <a:ext uri="{9D8B030D-6E8A-4147-A177-3AD203B41FA5}">
                      <a16:colId xmlns:a16="http://schemas.microsoft.com/office/drawing/2014/main" val="3436930853"/>
                    </a:ext>
                  </a:extLst>
                </a:gridCol>
              </a:tblGrid>
              <a:tr h="66809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角度</a:t>
                      </a:r>
                      <a:endParaRPr lang="zh-CN" altLang="en-US" sz="3200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表现</a:t>
                      </a:r>
                      <a:endParaRPr lang="zh-CN" altLang="en-US" sz="3200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影响</a:t>
                      </a:r>
                      <a:endParaRPr lang="zh-CN" altLang="en-US" sz="3200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98014248"/>
                  </a:ext>
                </a:extLst>
              </a:tr>
              <a:tr h="670407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耕作技术</a:t>
                      </a:r>
                      <a:endParaRPr lang="zh-CN" altLang="en-US" sz="3200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320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/>
                      <a:endParaRPr lang="zh-CN" altLang="en-US" sz="3200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39060469"/>
                  </a:ext>
                </a:extLst>
              </a:tr>
              <a:tr h="670407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经济结构</a:t>
                      </a:r>
                      <a:endParaRPr lang="zh-CN" altLang="en-US" sz="3200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3200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38613877"/>
                  </a:ext>
                </a:extLst>
              </a:tr>
              <a:tr h="670407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开发范围</a:t>
                      </a:r>
                      <a:endParaRPr lang="zh-CN" altLang="en-US" sz="3200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3200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zh-CN" altLang="en-US" sz="3200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63794194"/>
                  </a:ext>
                </a:extLst>
              </a:tr>
            </a:tbl>
          </a:graphicData>
        </a:graphic>
      </p:graphicFrame>
      <p:sp>
        <p:nvSpPr>
          <p:cNvPr id="3" name="矩形 2"/>
          <p:cNvSpPr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zh-CN" altLang="en-US" sz="260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五 农业的发展</a:t>
            </a:r>
            <a:endParaRPr lang="zh-CN" altLang="en-US" sz="26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105582" y="2237942"/>
            <a:ext cx="32367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一年两熟 一年三熟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926046" y="2845274"/>
            <a:ext cx="34163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棉花等经济作物出现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175435" y="3660801"/>
            <a:ext cx="29175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边疆地区得到进一步开发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362104" y="2499552"/>
            <a:ext cx="258065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农业发展成就突出，人口迅速增长，传统自然经济结构有一定突破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94604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zh-CN" altLang="en-US" sz="260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</a:t>
            </a:r>
            <a:r>
              <a:rPr lang="zh-CN" altLang="en-US" sz="26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六</a:t>
            </a:r>
            <a:r>
              <a:rPr lang="zh-CN" altLang="en-US" sz="260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手工业的发展</a:t>
            </a:r>
            <a:endParaRPr lang="zh-CN" altLang="en-US" sz="26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8811495"/>
              </p:ext>
            </p:extLst>
          </p:nvPr>
        </p:nvGraphicFramePr>
        <p:xfrm>
          <a:off x="304799" y="1397001"/>
          <a:ext cx="8649419" cy="31577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5040">
                  <a:extLst>
                    <a:ext uri="{9D8B030D-6E8A-4147-A177-3AD203B41FA5}">
                      <a16:colId xmlns:a16="http://schemas.microsoft.com/office/drawing/2014/main" val="3588679305"/>
                    </a:ext>
                  </a:extLst>
                </a:gridCol>
                <a:gridCol w="3211418">
                  <a:extLst>
                    <a:ext uri="{9D8B030D-6E8A-4147-A177-3AD203B41FA5}">
                      <a16:colId xmlns:a16="http://schemas.microsoft.com/office/drawing/2014/main" val="267147046"/>
                    </a:ext>
                  </a:extLst>
                </a:gridCol>
                <a:gridCol w="3082961">
                  <a:extLst>
                    <a:ext uri="{9D8B030D-6E8A-4147-A177-3AD203B41FA5}">
                      <a16:colId xmlns:a16="http://schemas.microsoft.com/office/drawing/2014/main" val="485450730"/>
                    </a:ext>
                  </a:extLst>
                </a:gridCol>
              </a:tblGrid>
              <a:tr h="631549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角度</a:t>
                      </a:r>
                      <a:endParaRPr lang="zh-CN" altLang="en-US" sz="3200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表现</a:t>
                      </a:r>
                      <a:endParaRPr lang="zh-CN" altLang="en-US" sz="3200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影响</a:t>
                      </a:r>
                      <a:endParaRPr lang="zh-CN" altLang="en-US" sz="3200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80211856"/>
                  </a:ext>
                </a:extLst>
              </a:tr>
              <a:tr h="631549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纺织业</a:t>
                      </a:r>
                      <a:endParaRPr lang="zh-CN" altLang="en-US" sz="3200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320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320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07169796"/>
                  </a:ext>
                </a:extLst>
              </a:tr>
              <a:tr h="631549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制瓷业</a:t>
                      </a:r>
                      <a:endParaRPr lang="zh-CN" altLang="en-US" sz="3200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320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320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63571185"/>
                  </a:ext>
                </a:extLst>
              </a:tr>
              <a:tr h="631549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矿冶业</a:t>
                      </a:r>
                      <a:endParaRPr lang="zh-CN" altLang="en-US" sz="3200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320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320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53310607"/>
                  </a:ext>
                </a:extLst>
              </a:tr>
              <a:tr h="631549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印刷业</a:t>
                      </a:r>
                      <a:endParaRPr lang="zh-CN" altLang="en-US" sz="3200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320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3200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9003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6558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zh-CN" altLang="en-US" sz="260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七 商业和城市的繁荣</a:t>
            </a:r>
            <a:endParaRPr lang="zh-CN" altLang="en-US" sz="26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8504922"/>
              </p:ext>
            </p:extLst>
          </p:nvPr>
        </p:nvGraphicFramePr>
        <p:xfrm>
          <a:off x="110835" y="898236"/>
          <a:ext cx="9033165" cy="54088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6074">
                  <a:extLst>
                    <a:ext uri="{9D8B030D-6E8A-4147-A177-3AD203B41FA5}">
                      <a16:colId xmlns:a16="http://schemas.microsoft.com/office/drawing/2014/main" val="2583716232"/>
                    </a:ext>
                  </a:extLst>
                </a:gridCol>
                <a:gridCol w="3089564">
                  <a:extLst>
                    <a:ext uri="{9D8B030D-6E8A-4147-A177-3AD203B41FA5}">
                      <a16:colId xmlns:a16="http://schemas.microsoft.com/office/drawing/2014/main" val="2763457463"/>
                    </a:ext>
                  </a:extLst>
                </a:gridCol>
                <a:gridCol w="4807527">
                  <a:extLst>
                    <a:ext uri="{9D8B030D-6E8A-4147-A177-3AD203B41FA5}">
                      <a16:colId xmlns:a16="http://schemas.microsoft.com/office/drawing/2014/main" val="2287250047"/>
                    </a:ext>
                  </a:extLst>
                </a:gridCol>
              </a:tblGrid>
              <a:tr h="637771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角度</a:t>
                      </a:r>
                      <a:endParaRPr lang="zh-CN" altLang="en-US" sz="2800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表现</a:t>
                      </a:r>
                      <a:endParaRPr lang="zh-CN" altLang="en-US" sz="2800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影响</a:t>
                      </a:r>
                      <a:endParaRPr lang="zh-CN" altLang="en-US" sz="2800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94631034"/>
                  </a:ext>
                </a:extLst>
              </a:tr>
              <a:tr h="2177011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市场</a:t>
                      </a:r>
                      <a:endParaRPr lang="zh-CN" altLang="en-US" sz="2800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80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800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96445918"/>
                  </a:ext>
                </a:extLst>
              </a:tr>
              <a:tr h="1011382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货币</a:t>
                      </a:r>
                      <a:endParaRPr lang="en-US" altLang="zh-CN" sz="2800" dirty="0" smtClean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80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80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82585426"/>
                  </a:ext>
                </a:extLst>
              </a:tr>
              <a:tr h="637771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海外贸易</a:t>
                      </a:r>
                      <a:endParaRPr lang="zh-CN" altLang="en-US" sz="2800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80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80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55463558"/>
                  </a:ext>
                </a:extLst>
              </a:tr>
              <a:tr h="637771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城市</a:t>
                      </a:r>
                      <a:endParaRPr lang="zh-CN" altLang="en-US" sz="2800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80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800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79542140"/>
                  </a:ext>
                </a:extLst>
              </a:tr>
            </a:tbl>
          </a:graphicData>
        </a:graphic>
      </p:graphicFrame>
      <p:sp>
        <p:nvSpPr>
          <p:cNvPr id="4" name="文本框 3"/>
          <p:cNvSpPr txBox="1"/>
          <p:nvPr/>
        </p:nvSpPr>
        <p:spPr>
          <a:xfrm>
            <a:off x="1211097" y="1766453"/>
            <a:ext cx="341632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官方：</a:t>
            </a: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榷场</a:t>
            </a:r>
            <a:endParaRPr lang="en-US" altLang="zh-CN" sz="28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民间：</a:t>
            </a:r>
            <a:r>
              <a:rPr lang="zh-CN" altLang="en-US" sz="28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草市、街市，</a:t>
            </a:r>
            <a:endParaRPr lang="en-US" altLang="zh-CN" sz="2800" dirty="0" smtClean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en-US" altLang="zh-CN" sz="28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</a:t>
            </a:r>
            <a:r>
              <a:rPr lang="zh-CN" altLang="en-US" sz="28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晓市、夜市</a:t>
            </a:r>
            <a:endParaRPr lang="zh-CN" altLang="en-US" sz="28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364182" y="1621677"/>
            <a:ext cx="4779818" cy="573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①密切宋与辽夏金经济往来</a:t>
            </a:r>
            <a:endParaRPr lang="en-US" altLang="zh-CN" sz="28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306935" y="3944419"/>
            <a:ext cx="3057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纸币</a:t>
            </a: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的出现和推广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987636" y="3944419"/>
            <a:ext cx="3057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推动了商业的发展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022763" y="4842655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繁荣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346135" y="4675123"/>
            <a:ext cx="198002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①外贸税收</a:t>
            </a:r>
            <a:endParaRPr lang="en-US" altLang="zh-CN" sz="28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②外贸港口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807525" y="5706530"/>
            <a:ext cx="3057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城市经济职能增加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364182" y="2335294"/>
            <a:ext cx="4572000" cy="121264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28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②打破坊市制的时间、空间限制</a:t>
            </a:r>
          </a:p>
        </p:txBody>
      </p:sp>
    </p:spTree>
    <p:extLst>
      <p:ext uri="{BB962C8B-B14F-4D97-AF65-F5344CB8AC3E}">
        <p14:creationId xmlns:p14="http://schemas.microsoft.com/office/powerpoint/2010/main" val="1968449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timgsa.baidu.com/timg?image&amp;quality=80&amp;size=b9999_10000&amp;sec=1571945828245&amp;di=9d41c688b32c97b2a101628912036cac&amp;imgtype=jpg&amp;src=http%3A%2F%2Fimg1.imgtn.bdimg.com%2Fit%2Fu%3D389336316%2C2171634421%26fm%3D214%26gp%3D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773" y="1423877"/>
            <a:ext cx="4523122" cy="4792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图片 150530" descr="东京城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1245" y="1381020"/>
            <a:ext cx="4193540" cy="44291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矩形 3"/>
          <p:cNvSpPr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zh-CN" altLang="en-US" sz="260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七 商业和城市的繁荣</a:t>
            </a:r>
            <a:endParaRPr lang="zh-CN" altLang="en-US" sz="26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62126" y="666369"/>
            <a:ext cx="7219748" cy="5407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  <a:defRPr sz="28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b="1" spc="200" dirty="0" smtClean="0"/>
              <a:t>宋代的“商业革命”</a:t>
            </a:r>
            <a:endParaRPr lang="zh-CN" altLang="en-US" b="1" spc="200" dirty="0"/>
          </a:p>
        </p:txBody>
      </p:sp>
    </p:spTree>
    <p:extLst>
      <p:ext uri="{BB962C8B-B14F-4D97-AF65-F5344CB8AC3E}">
        <p14:creationId xmlns:p14="http://schemas.microsoft.com/office/powerpoint/2010/main" val="2606505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zh-CN" altLang="en-US" sz="260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八 经济重心南移</a:t>
            </a:r>
            <a:endParaRPr lang="zh-CN" altLang="en-US" sz="26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8614945"/>
              </p:ext>
            </p:extLst>
          </p:nvPr>
        </p:nvGraphicFramePr>
        <p:xfrm>
          <a:off x="124689" y="828963"/>
          <a:ext cx="8922328" cy="46588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2329">
                  <a:extLst>
                    <a:ext uri="{9D8B030D-6E8A-4147-A177-3AD203B41FA5}">
                      <a16:colId xmlns:a16="http://schemas.microsoft.com/office/drawing/2014/main" val="3617871901"/>
                    </a:ext>
                  </a:extLst>
                </a:gridCol>
                <a:gridCol w="1953491">
                  <a:extLst>
                    <a:ext uri="{9D8B030D-6E8A-4147-A177-3AD203B41FA5}">
                      <a16:colId xmlns:a16="http://schemas.microsoft.com/office/drawing/2014/main" val="1475674022"/>
                    </a:ext>
                  </a:extLst>
                </a:gridCol>
                <a:gridCol w="2327564">
                  <a:extLst>
                    <a:ext uri="{9D8B030D-6E8A-4147-A177-3AD203B41FA5}">
                      <a16:colId xmlns:a16="http://schemas.microsoft.com/office/drawing/2014/main" val="1181286611"/>
                    </a:ext>
                  </a:extLst>
                </a:gridCol>
                <a:gridCol w="3338944">
                  <a:extLst>
                    <a:ext uri="{9D8B030D-6E8A-4147-A177-3AD203B41FA5}">
                      <a16:colId xmlns:a16="http://schemas.microsoft.com/office/drawing/2014/main" val="3688933014"/>
                    </a:ext>
                  </a:extLst>
                </a:gridCol>
              </a:tblGrid>
              <a:tr h="72089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时间</a:t>
                      </a:r>
                      <a:endParaRPr lang="zh-CN" altLang="en-US" sz="2800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事件</a:t>
                      </a:r>
                      <a:endParaRPr lang="zh-CN" altLang="en-US" sz="2800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表现</a:t>
                      </a:r>
                      <a:endParaRPr lang="zh-CN" altLang="en-US" sz="2800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影响</a:t>
                      </a:r>
                      <a:endParaRPr lang="zh-CN" altLang="en-US" sz="2800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06287918"/>
                  </a:ext>
                </a:extLst>
              </a:tr>
              <a:tr h="72089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三国</a:t>
                      </a:r>
                      <a:endParaRPr lang="zh-CN" altLang="en-US" sz="2800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800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80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anchor="ctr"/>
                </a:tc>
                <a:tc rowSpan="5">
                  <a:txBody>
                    <a:bodyPr/>
                    <a:lstStyle/>
                    <a:p>
                      <a:pPr algn="ctr"/>
                      <a:endParaRPr lang="zh-CN" altLang="en-US" sz="2800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89728014"/>
                  </a:ext>
                </a:extLst>
              </a:tr>
              <a:tr h="1054332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两晋</a:t>
                      </a:r>
                      <a:endParaRPr lang="zh-CN" altLang="en-US" sz="2800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80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80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0006704"/>
                  </a:ext>
                </a:extLst>
              </a:tr>
              <a:tr h="72089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唐中期</a:t>
                      </a:r>
                      <a:endParaRPr lang="zh-CN" altLang="en-US" sz="2800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80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80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7125110"/>
                  </a:ext>
                </a:extLst>
              </a:tr>
              <a:tr h="72089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两宋</a:t>
                      </a:r>
                      <a:endParaRPr lang="zh-CN" altLang="en-US" sz="2800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80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80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529356"/>
                  </a:ext>
                </a:extLst>
              </a:tr>
              <a:tr h="72089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元</a:t>
                      </a:r>
                      <a:endParaRPr lang="zh-CN" altLang="en-US" sz="2800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80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800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925622"/>
                  </a:ext>
                </a:extLst>
              </a:tr>
            </a:tbl>
          </a:graphicData>
        </a:graphic>
      </p:graphicFrame>
      <p:sp>
        <p:nvSpPr>
          <p:cNvPr id="4" name="文本框 3"/>
          <p:cNvSpPr txBox="1"/>
          <p:nvPr/>
        </p:nvSpPr>
        <p:spPr>
          <a:xfrm>
            <a:off x="1198822" y="1677206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东吴开发江南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557895" y="2336062"/>
            <a:ext cx="162095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八王之乱</a:t>
            </a:r>
            <a:endParaRPr lang="en-US" altLang="zh-CN" sz="2800" dirty="0" smtClean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8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五胡乱华</a:t>
            </a:r>
            <a:endParaRPr lang="zh-CN" altLang="en-US" sz="28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557895" y="3425805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安史之乱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557895" y="4084660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靖康之难</a:t>
            </a:r>
            <a:endParaRPr lang="zh-CN" altLang="en-US" sz="28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762292" y="1704104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初步开发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582756" y="2504319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进一步开发</a:t>
            </a:r>
            <a:endParaRPr lang="zh-CN" altLang="en-US" sz="28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761521" y="3443032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南北平衡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403219" y="4104749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南方超越北方</a:t>
            </a:r>
            <a:endParaRPr lang="zh-CN" altLang="en-US" sz="28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403219" y="4904964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南北差距拉大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146225" y="2336062"/>
            <a:ext cx="2698175" cy="16933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①财赋北运</a:t>
            </a:r>
            <a:endParaRPr lang="en-US" altLang="zh-CN" sz="28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②科举南北分卷</a:t>
            </a:r>
            <a:endParaRPr lang="en-US" altLang="zh-CN" sz="28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③江南人才集中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42404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62126" y="674130"/>
            <a:ext cx="7219748" cy="5407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  <a:defRPr sz="28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b="1" spc="200" dirty="0" smtClean="0"/>
              <a:t>经济重心、政治中心、文化中心</a:t>
            </a:r>
            <a:endParaRPr lang="zh-CN" altLang="en-US" b="1" spc="200" dirty="0"/>
          </a:p>
        </p:txBody>
      </p:sp>
      <p:sp>
        <p:nvSpPr>
          <p:cNvPr id="3" name="矩形 2"/>
          <p:cNvSpPr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zh-CN" altLang="en-US" sz="260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八 经济重心南移</a:t>
            </a:r>
            <a:endParaRPr lang="zh-CN" altLang="en-US" sz="26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62126" y="1574675"/>
            <a:ext cx="7219748" cy="5407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  <a:defRPr sz="28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b="1" spc="200" dirty="0" smtClean="0"/>
              <a:t>隋唐大运河与元朝大运河的对比</a:t>
            </a:r>
            <a:endParaRPr lang="zh-CN" altLang="en-US" b="1" spc="200" dirty="0"/>
          </a:p>
        </p:txBody>
      </p:sp>
      <p:pic>
        <p:nvPicPr>
          <p:cNvPr id="5" name="图片 4" descr="fig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2115400"/>
            <a:ext cx="4446445" cy="4174564"/>
          </a:xfrm>
          <a:prstGeom prst="rect">
            <a:avLst/>
          </a:prstGeom>
        </p:spPr>
      </p:pic>
      <p:pic>
        <p:nvPicPr>
          <p:cNvPr id="6" name="图片 5" descr="figure"/>
          <p:cNvPicPr/>
          <p:nvPr/>
        </p:nvPicPr>
        <p:blipFill>
          <a:blip r:embed="rId3"/>
          <a:stretch>
            <a:fillRect/>
          </a:stretch>
        </p:blipFill>
        <p:spPr>
          <a:xfrm>
            <a:off x="4588987" y="2115400"/>
            <a:ext cx="4555013" cy="4326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72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zh-CN" altLang="en-US" sz="260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八 经济重心南移</a:t>
            </a:r>
            <a:endParaRPr lang="zh-CN" altLang="en-US" sz="26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62126" y="632566"/>
            <a:ext cx="7219748" cy="5407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  <a:defRPr sz="28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b="1" spc="200" dirty="0" smtClean="0"/>
              <a:t>隋唐大运河与元朝大运河的对比</a:t>
            </a:r>
            <a:endParaRPr lang="zh-CN" altLang="en-US" b="1" spc="200" dirty="0"/>
          </a:p>
        </p:txBody>
      </p:sp>
      <p:sp>
        <p:nvSpPr>
          <p:cNvPr id="5" name="矩形 4"/>
          <p:cNvSpPr/>
          <p:nvPr/>
        </p:nvSpPr>
        <p:spPr>
          <a:xfrm>
            <a:off x="152400" y="1161366"/>
            <a:ext cx="88392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130000"/>
              </a:lnSpc>
            </a:pPr>
            <a:r>
              <a:rPr lang="zh-CN" altLang="zh-CN" sz="2800" b="1" kern="1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变化：</a:t>
            </a:r>
            <a:endParaRPr lang="en-US" altLang="zh-CN" sz="2800" b="1" kern="100" dirty="0" smtClean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</a:endParaRPr>
          </a:p>
          <a:p>
            <a:pPr fontAlgn="ctr">
              <a:lnSpc>
                <a:spcPct val="130000"/>
              </a:lnSpc>
            </a:pPr>
            <a:r>
              <a:rPr lang="en-US" altLang="zh-CN" sz="2800" kern="10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 </a:t>
            </a:r>
            <a:r>
              <a:rPr lang="en-US" altLang="zh-CN" sz="2800" kern="100" dirty="0" smtClean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   </a:t>
            </a:r>
            <a:r>
              <a:rPr lang="zh-CN" altLang="zh-CN" sz="2800" kern="100" dirty="0" smtClean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由</a:t>
            </a:r>
            <a:r>
              <a:rPr lang="zh-CN" altLang="zh-CN" sz="2800" kern="10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以洛阳为中心，到以大都（北京）为中心</a:t>
            </a:r>
            <a:r>
              <a:rPr lang="zh-CN" altLang="zh-CN" sz="2800" kern="100" dirty="0" smtClean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；</a:t>
            </a:r>
            <a:endParaRPr lang="en-US" altLang="zh-CN" sz="2800" kern="100" dirty="0" smtClean="0"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</a:endParaRPr>
          </a:p>
          <a:p>
            <a:pPr fontAlgn="ctr">
              <a:lnSpc>
                <a:spcPct val="130000"/>
              </a:lnSpc>
            </a:pPr>
            <a:r>
              <a:rPr lang="en-US" altLang="zh-CN" sz="2800" kern="100" dirty="0" smtClean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    </a:t>
            </a:r>
            <a:r>
              <a:rPr lang="zh-CN" altLang="zh-CN" sz="2800" kern="100" dirty="0" smtClean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航道</a:t>
            </a:r>
            <a:r>
              <a:rPr lang="zh-CN" altLang="zh-CN" sz="2800" kern="10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由南北取弯到截弯取直（航道由弯变直）</a:t>
            </a:r>
            <a:r>
              <a:rPr lang="zh-CN" altLang="zh-CN" sz="2800" kern="100" dirty="0" smtClean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；</a:t>
            </a:r>
            <a:endParaRPr lang="en-US" altLang="zh-CN" sz="2800" kern="100" dirty="0" smtClean="0"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</a:endParaRPr>
          </a:p>
          <a:p>
            <a:pPr fontAlgn="ctr">
              <a:lnSpc>
                <a:spcPct val="130000"/>
              </a:lnSpc>
            </a:pPr>
            <a:r>
              <a:rPr lang="en-US" altLang="zh-CN" sz="2800" kern="100" dirty="0" smtClean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    </a:t>
            </a:r>
            <a:r>
              <a:rPr lang="zh-CN" altLang="zh-CN" sz="2800" kern="100" dirty="0" smtClean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航运</a:t>
            </a:r>
            <a:r>
              <a:rPr lang="zh-CN" altLang="zh-CN" sz="2800" kern="10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距离大大缩短。</a:t>
            </a:r>
            <a:endParaRPr lang="zh-CN" altLang="zh-CN" sz="2800" kern="1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fontAlgn="ctr">
              <a:lnSpc>
                <a:spcPct val="130000"/>
              </a:lnSpc>
            </a:pPr>
            <a:r>
              <a:rPr lang="zh-CN" altLang="zh-CN" sz="2800" b="1" kern="1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原因</a:t>
            </a:r>
            <a:r>
              <a:rPr lang="zh-CN" altLang="zh-CN" sz="2800" b="1" kern="1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：</a:t>
            </a:r>
            <a:endParaRPr lang="en-US" altLang="zh-CN" sz="2800" b="1" kern="100" dirty="0" smtClean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</a:endParaRPr>
          </a:p>
          <a:p>
            <a:pPr fontAlgn="ctr">
              <a:lnSpc>
                <a:spcPct val="130000"/>
              </a:lnSpc>
            </a:pPr>
            <a:r>
              <a:rPr lang="en-US" altLang="zh-CN" sz="2800" kern="10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 </a:t>
            </a:r>
            <a:r>
              <a:rPr lang="en-US" altLang="zh-CN" sz="2800" kern="100" dirty="0" smtClean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   </a:t>
            </a:r>
            <a:r>
              <a:rPr lang="zh-CN" altLang="zh-CN" sz="2800" kern="100" dirty="0" smtClean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政治</a:t>
            </a:r>
            <a:r>
              <a:rPr lang="zh-CN" altLang="zh-CN" sz="2800" kern="10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中心逐步东移或北</a:t>
            </a:r>
            <a:r>
              <a:rPr lang="zh-CN" altLang="zh-CN" sz="2800" kern="100" dirty="0" smtClean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移；</a:t>
            </a:r>
            <a:endParaRPr lang="en-US" altLang="zh-CN" sz="2800" kern="100" dirty="0" smtClean="0"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</a:endParaRPr>
          </a:p>
          <a:p>
            <a:pPr fontAlgn="ctr">
              <a:lnSpc>
                <a:spcPct val="130000"/>
              </a:lnSpc>
            </a:pPr>
            <a:r>
              <a:rPr lang="en-US" altLang="zh-CN" sz="2800" kern="100" dirty="0" smtClean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    </a:t>
            </a:r>
            <a:r>
              <a:rPr lang="zh-CN" altLang="zh-CN" sz="2800" kern="100" dirty="0" smtClean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经济</a:t>
            </a:r>
            <a:r>
              <a:rPr lang="zh-CN" altLang="zh-CN" sz="2800" kern="10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重心逐渐南</a:t>
            </a:r>
            <a:r>
              <a:rPr lang="zh-CN" altLang="zh-CN" sz="2800" kern="100" dirty="0" smtClean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移</a:t>
            </a:r>
            <a:r>
              <a:rPr lang="zh-CN" altLang="en-US" sz="2800" kern="100" dirty="0" smtClean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，南粮北运；</a:t>
            </a:r>
            <a:endParaRPr lang="en-US" altLang="zh-CN" sz="2800" kern="100" dirty="0" smtClean="0"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</a:endParaRPr>
          </a:p>
          <a:p>
            <a:pPr fontAlgn="ctr">
              <a:lnSpc>
                <a:spcPct val="130000"/>
              </a:lnSpc>
            </a:pPr>
            <a:r>
              <a:rPr lang="zh-CN" altLang="en-US" sz="2800" kern="100" dirty="0" smtClean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    节约成本，提高效率的需要；</a:t>
            </a:r>
            <a:endParaRPr lang="en-US" altLang="zh-CN" sz="2800" kern="100" dirty="0" smtClean="0"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</a:endParaRPr>
          </a:p>
          <a:p>
            <a:pPr fontAlgn="ctr">
              <a:lnSpc>
                <a:spcPct val="130000"/>
              </a:lnSpc>
            </a:pPr>
            <a:r>
              <a:rPr lang="zh-CN" altLang="en-US" sz="2800" kern="100" dirty="0" smtClean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    海运的发展推动</a:t>
            </a:r>
            <a:endParaRPr lang="en-US" altLang="zh-CN" sz="2800" kern="100" dirty="0" smtClean="0"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</a:endParaRPr>
          </a:p>
          <a:p>
            <a:pPr fontAlgn="ctr">
              <a:lnSpc>
                <a:spcPct val="130000"/>
              </a:lnSpc>
            </a:pPr>
            <a:endParaRPr lang="zh-CN" altLang="zh-CN" sz="2800" kern="1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94511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zh-CN" altLang="en-US" sz="260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一 宋初专制集权的强化</a:t>
            </a:r>
            <a:endParaRPr lang="zh-CN" altLang="en-US" sz="26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文本框 99"/>
          <p:cNvSpPr txBox="1">
            <a:spLocks noChangeArrowheads="1"/>
          </p:cNvSpPr>
          <p:nvPr/>
        </p:nvSpPr>
        <p:spPr bwMode="auto">
          <a:xfrm>
            <a:off x="63554" y="675406"/>
            <a:ext cx="2563813" cy="521970"/>
          </a:xfrm>
          <a:prstGeom prst="rect">
            <a:avLst/>
          </a:prstGeom>
          <a:solidFill>
            <a:schemeClr val="bg2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1.</a:t>
            </a:r>
            <a:r>
              <a:rPr lang="zh-CN" altLang="en-US" sz="28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北宋的建立</a:t>
            </a: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144337" y="1323135"/>
            <a:ext cx="894788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（</a:t>
            </a:r>
            <a:r>
              <a:rPr lang="en-US" altLang="zh-CN" sz="28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</a:t>
            </a:r>
            <a:r>
              <a:rPr lang="zh-CN" altLang="en-US" sz="28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）概况：</a:t>
            </a:r>
            <a:r>
              <a:rPr lang="en-US" altLang="zh-CN" sz="2800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960</a:t>
            </a:r>
            <a:r>
              <a:rPr lang="zh-CN" altLang="en-US" sz="2800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年</a:t>
            </a:r>
            <a:r>
              <a:rPr lang="zh-CN" altLang="en-US" sz="28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，后周大将赵匡胤在</a:t>
            </a:r>
            <a:r>
              <a:rPr lang="zh-CN" altLang="en-US" sz="2800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陈桥驿发动兵变</a:t>
            </a:r>
            <a:r>
              <a:rPr lang="zh-CN" altLang="en-US" sz="28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，部下拥立他当皇帝</a:t>
            </a:r>
          </a:p>
        </p:txBody>
      </p:sp>
      <p:sp>
        <p:nvSpPr>
          <p:cNvPr id="5" name="文本框 1"/>
          <p:cNvSpPr txBox="1">
            <a:spLocks noChangeArrowheads="1"/>
          </p:cNvSpPr>
          <p:nvPr/>
        </p:nvSpPr>
        <p:spPr bwMode="auto">
          <a:xfrm>
            <a:off x="77786" y="3003807"/>
            <a:ext cx="906621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（</a:t>
            </a:r>
            <a:r>
              <a:rPr lang="en-US" altLang="zh-CN" sz="28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</a:t>
            </a:r>
            <a:r>
              <a:rPr lang="zh-CN" altLang="en-US" sz="28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）结果：赵匡胤夺取后周政权，改国号为宋，以开封为东京，作为都城，史称北宋</a:t>
            </a:r>
          </a:p>
        </p:txBody>
      </p:sp>
    </p:spTree>
    <p:extLst>
      <p:ext uri="{BB962C8B-B14F-4D97-AF65-F5344CB8AC3E}">
        <p14:creationId xmlns:p14="http://schemas.microsoft.com/office/powerpoint/2010/main" val="249928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zh-CN" altLang="en-US" sz="260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九 社会的变化</a:t>
            </a:r>
            <a:endParaRPr lang="zh-CN" altLang="en-US" sz="26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81404" y="968664"/>
            <a:ext cx="9050020" cy="55399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000" b="1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变化一：阶层流动加快，门第观念逐渐淡化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625841" y="1705431"/>
            <a:ext cx="8458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dirty="0">
                <a:latin typeface="黑体" panose="02010609060101010101" pitchFamily="49" charset="-122"/>
                <a:ea typeface="黑体" panose="02010609060101010101" pitchFamily="49" charset="-122"/>
              </a:rPr>
              <a:t>——“</a:t>
            </a:r>
            <a:r>
              <a:rPr lang="zh-CN" altLang="en-US" sz="3000" dirty="0">
                <a:latin typeface="黑体" panose="02010609060101010101" pitchFamily="49" charset="-122"/>
                <a:ea typeface="黑体" panose="02010609060101010101" pitchFamily="49" charset="-122"/>
              </a:rPr>
              <a:t>取士不问家世，婚姻不问阀阅</a:t>
            </a:r>
            <a:r>
              <a:rPr lang="en-US" altLang="zh-CN" sz="3000" dirty="0">
                <a:latin typeface="黑体" panose="02010609060101010101" pitchFamily="49" charset="-122"/>
                <a:ea typeface="黑体" panose="02010609060101010101" pitchFamily="49" charset="-122"/>
              </a:rPr>
              <a:t>”</a:t>
            </a:r>
          </a:p>
        </p:txBody>
      </p:sp>
      <p:sp>
        <p:nvSpPr>
          <p:cNvPr id="5" name="矩形 4"/>
          <p:cNvSpPr/>
          <p:nvPr/>
        </p:nvSpPr>
        <p:spPr>
          <a:xfrm>
            <a:off x="381404" y="2506628"/>
            <a:ext cx="815726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CN" altLang="en-US" sz="3000" b="1" dirty="0">
                <a:latin typeface="黑体" panose="02010609060101010101" pitchFamily="49" charset="-122"/>
                <a:ea typeface="黑体" panose="02010609060101010101" pitchFamily="49" charset="-122"/>
              </a:rPr>
              <a:t>变化二：人身依附渐趋</a:t>
            </a:r>
            <a:r>
              <a:rPr lang="zh-CN" altLang="en-US" sz="30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自由，雇佣制普遍</a:t>
            </a:r>
            <a:endParaRPr lang="zh-CN" altLang="en-US" sz="30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81404" y="3275611"/>
            <a:ext cx="623125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CN" altLang="en-US" sz="3000" b="1" dirty="0">
                <a:latin typeface="黑体" panose="02010609060101010101" pitchFamily="49" charset="-122"/>
                <a:ea typeface="黑体" panose="02010609060101010101" pitchFamily="49" charset="-122"/>
              </a:rPr>
              <a:t>变化三：官府管控更为松弛</a:t>
            </a:r>
          </a:p>
        </p:txBody>
      </p:sp>
      <p:sp>
        <p:nvSpPr>
          <p:cNvPr id="7" name="矩形 6"/>
          <p:cNvSpPr/>
          <p:nvPr/>
        </p:nvSpPr>
        <p:spPr>
          <a:xfrm>
            <a:off x="381404" y="4044592"/>
            <a:ext cx="6381025" cy="1369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变化四：市民生活丰富多彩</a:t>
            </a:r>
          </a:p>
          <a:p>
            <a:pPr>
              <a:lnSpc>
                <a:spcPct val="150000"/>
              </a:lnSpc>
            </a:pPr>
            <a:r>
              <a:rPr lang="zh-CN" altLang="en-US" sz="3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变化五：民族交融趋势明显</a:t>
            </a:r>
          </a:p>
        </p:txBody>
      </p:sp>
    </p:spTree>
    <p:extLst>
      <p:ext uri="{BB962C8B-B14F-4D97-AF65-F5344CB8AC3E}">
        <p14:creationId xmlns:p14="http://schemas.microsoft.com/office/powerpoint/2010/main" val="2215406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75620"/>
            <a:ext cx="3954929" cy="5232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2.</a:t>
            </a:r>
            <a:r>
              <a:rPr lang="zh-CN" altLang="en-US" sz="2800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巩固</a:t>
            </a:r>
            <a:r>
              <a:rPr lang="en-US" altLang="zh-CN" sz="2800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—</a:t>
            </a:r>
            <a:r>
              <a:rPr lang="zh-CN" altLang="en-US" sz="2800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加强中央集权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76860" y="2555200"/>
            <a:ext cx="8742449" cy="1384995"/>
          </a:xfrm>
          <a:prstGeom prst="rect">
            <a:avLst/>
          </a:prstGeom>
          <a:solidFill>
            <a:srgbClr val="FFFF00"/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鉴于唐后期以来军阀割据，政局动荡的的历史教训，有针对性的采取了一系列强化专制集权、维护政权稳定的措施。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76860" y="1198840"/>
            <a:ext cx="8742449" cy="954107"/>
          </a:xfrm>
          <a:prstGeom prst="rect">
            <a:avLst/>
          </a:prstGeom>
          <a:solidFill>
            <a:srgbClr val="FFFF00"/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北宋建国之后面临的首要问题，是如何使自己避免成为五代之后的又一个短命王朝。</a:t>
            </a:r>
          </a:p>
        </p:txBody>
      </p:sp>
      <p:sp>
        <p:nvSpPr>
          <p:cNvPr id="5" name="下箭头 4"/>
          <p:cNvSpPr/>
          <p:nvPr/>
        </p:nvSpPr>
        <p:spPr>
          <a:xfrm>
            <a:off x="3999230" y="2180887"/>
            <a:ext cx="1040130" cy="427990"/>
          </a:xfrm>
          <a:prstGeom prst="downArrow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276860" y="3940195"/>
            <a:ext cx="4242435" cy="1383665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2800" dirty="0" smtClean="0">
                <a:latin typeface="等线" panose="02010600030101010101" charset="-122"/>
                <a:ea typeface="等线" panose="02010600030101010101" charset="-122"/>
              </a:rPr>
              <a:t>第一</a:t>
            </a:r>
            <a:r>
              <a:rPr lang="zh-CN" altLang="en-US" sz="2800" dirty="0">
                <a:latin typeface="等线" panose="02010600030101010101" charset="-122"/>
                <a:ea typeface="等线" panose="02010600030101010101" charset="-122"/>
              </a:rPr>
              <a:t>原则</a:t>
            </a:r>
            <a:r>
              <a:rPr lang="zh-CN" altLang="en-US" sz="2800" dirty="0" smtClean="0">
                <a:latin typeface="等线" panose="02010600030101010101" charset="-122"/>
                <a:ea typeface="等线" panose="02010600030101010101" charset="-122"/>
              </a:rPr>
              <a:t>：对地方</a:t>
            </a:r>
            <a:r>
              <a:rPr lang="zh-CN" altLang="en-US" sz="2800" dirty="0" smtClean="0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</a:rPr>
              <a:t>收</a:t>
            </a:r>
            <a:r>
              <a:rPr lang="zh-CN" altLang="en-US" sz="2800" dirty="0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</a:rPr>
              <a:t>权</a:t>
            </a:r>
            <a:r>
              <a:rPr lang="zh-CN" altLang="en-US" sz="2800" dirty="0">
                <a:latin typeface="等线" panose="02010600030101010101" charset="-122"/>
                <a:ea typeface="等线" panose="02010600030101010101" charset="-122"/>
              </a:rPr>
              <a:t>，即将地方权力收归中央，加强对地方的控制。</a:t>
            </a:r>
          </a:p>
        </p:txBody>
      </p:sp>
      <p:sp>
        <p:nvSpPr>
          <p:cNvPr id="7" name="矩形 6"/>
          <p:cNvSpPr/>
          <p:nvPr/>
        </p:nvSpPr>
        <p:spPr>
          <a:xfrm>
            <a:off x="4901565" y="3940195"/>
            <a:ext cx="4242435" cy="1383665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2800" dirty="0" smtClean="0">
                <a:latin typeface="等线" panose="02010600030101010101" charset="-122"/>
                <a:ea typeface="等线" panose="02010600030101010101" charset="-122"/>
              </a:rPr>
              <a:t>第二</a:t>
            </a:r>
            <a:r>
              <a:rPr lang="zh-CN" altLang="en-US" sz="2800" dirty="0">
                <a:latin typeface="等线" panose="02010600030101010101" charset="-122"/>
                <a:ea typeface="等线" panose="02010600030101010101" charset="-122"/>
              </a:rPr>
              <a:t>原则</a:t>
            </a:r>
            <a:r>
              <a:rPr lang="zh-CN" altLang="en-US" sz="2800" dirty="0" smtClean="0">
                <a:latin typeface="等线" panose="02010600030101010101" charset="-122"/>
                <a:ea typeface="等线" panose="02010600030101010101" charset="-122"/>
              </a:rPr>
              <a:t>：对宰相</a:t>
            </a:r>
            <a:r>
              <a:rPr lang="zh-CN" altLang="en-US" sz="2800" dirty="0" smtClean="0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</a:rPr>
              <a:t>分权</a:t>
            </a:r>
            <a:r>
              <a:rPr lang="zh-CN" altLang="en-US" sz="2800" dirty="0">
                <a:latin typeface="等线" panose="02010600030101010101" charset="-122"/>
                <a:ea typeface="等线" panose="02010600030101010101" charset="-122"/>
              </a:rPr>
              <a:t>，即分散机构权力，使其相互牵制，避免专权。</a:t>
            </a:r>
          </a:p>
        </p:txBody>
      </p:sp>
      <p:sp>
        <p:nvSpPr>
          <p:cNvPr id="8" name="矩形 7"/>
          <p:cNvSpPr/>
          <p:nvPr/>
        </p:nvSpPr>
        <p:spPr>
          <a:xfrm>
            <a:off x="1274820" y="5465833"/>
            <a:ext cx="6746528" cy="523220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2800" dirty="0" smtClean="0">
                <a:latin typeface="等线" panose="02010600030101010101" charset="-122"/>
                <a:ea typeface="等线" panose="02010600030101010101" charset="-122"/>
              </a:rPr>
              <a:t>第三</a:t>
            </a:r>
            <a:r>
              <a:rPr lang="zh-CN" altLang="en-US" sz="2800" dirty="0">
                <a:latin typeface="等线" panose="02010600030101010101" charset="-122"/>
                <a:ea typeface="等线" panose="02010600030101010101" charset="-122"/>
              </a:rPr>
              <a:t>原则</a:t>
            </a:r>
            <a:r>
              <a:rPr lang="zh-CN" altLang="en-US" sz="2800" dirty="0" smtClean="0">
                <a:latin typeface="等线" panose="02010600030101010101" charset="-122"/>
                <a:ea typeface="等线" panose="02010600030101010101" charset="-122"/>
              </a:rPr>
              <a:t>：对武将</a:t>
            </a:r>
            <a:r>
              <a:rPr lang="zh-CN" altLang="en-US" sz="2800" dirty="0" smtClean="0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</a:rPr>
              <a:t>崇</a:t>
            </a:r>
            <a:r>
              <a:rPr lang="zh-CN" altLang="en-US" sz="2800" dirty="0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</a:rPr>
              <a:t>文抑武（重文轻武</a:t>
            </a:r>
            <a:r>
              <a:rPr lang="zh-CN" altLang="en-US" sz="2800" dirty="0" smtClean="0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</a:rPr>
              <a:t>）</a:t>
            </a:r>
            <a:endParaRPr lang="zh-CN" altLang="en-US" sz="2800" dirty="0">
              <a:latin typeface="等线" panose="02010600030101010101" charset="-122"/>
              <a:ea typeface="等线" panose="02010600030101010101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zh-CN" altLang="en-US" sz="260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一 宋初专制集权的强化</a:t>
            </a:r>
            <a:endParaRPr lang="zh-CN" altLang="en-US" sz="26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86117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zh-CN" altLang="en-US" sz="260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一 宋初专制集权的强化</a:t>
            </a:r>
            <a:endParaRPr lang="zh-CN" altLang="en-US" sz="26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523220"/>
            <a:ext cx="3954929" cy="5232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>
            <a:spAutoFit/>
          </a:bodyPr>
          <a:lstStyle/>
          <a:p>
            <a:r>
              <a:rPr lang="zh-CN" altLang="en-US" sz="2800" dirty="0" smtClean="0">
                <a:latin typeface="等线" panose="02010600030101010101" charset="-122"/>
                <a:ea typeface="等线" panose="02010600030101010101" charset="-122"/>
              </a:rPr>
              <a:t>第一原则：对</a:t>
            </a:r>
            <a:r>
              <a:rPr lang="zh-CN" altLang="en-US" sz="2800" dirty="0">
                <a:latin typeface="等线" panose="02010600030101010101" charset="-122"/>
                <a:ea typeface="等线" panose="02010600030101010101" charset="-122"/>
              </a:rPr>
              <a:t>地方</a:t>
            </a:r>
            <a:r>
              <a:rPr lang="zh-CN" altLang="en-US" sz="2800" dirty="0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</a:rPr>
              <a:t>收权</a:t>
            </a:r>
            <a:endParaRPr lang="zh-CN" altLang="en-US" sz="2800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17763" y="1175227"/>
            <a:ext cx="9026237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）行政：</a:t>
            </a:r>
            <a:endParaRPr lang="en-US" altLang="zh-CN" sz="28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spcBef>
                <a:spcPts val="1200"/>
              </a:spcBef>
            </a:pPr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en-US" altLang="zh-CN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</a:t>
            </a:r>
            <a:r>
              <a:rPr lang="zh-CN" altLang="zh-CN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中央</a:t>
            </a:r>
            <a:r>
              <a:rPr lang="zh-CN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派</a:t>
            </a:r>
            <a:r>
              <a:rPr lang="zh-CN" altLang="zh-CN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文官</a:t>
            </a:r>
            <a:r>
              <a:rPr lang="zh-CN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出任地方各州的</a:t>
            </a:r>
            <a:r>
              <a:rPr lang="zh-CN" altLang="zh-CN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长官知州</a:t>
            </a:r>
            <a:r>
              <a:rPr lang="zh-CN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，节度使逐渐变为虚衔。</a:t>
            </a:r>
          </a:p>
          <a:p>
            <a:pPr>
              <a:spcBef>
                <a:spcPts val="1200"/>
              </a:spcBef>
            </a:pP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）财政：</a:t>
            </a:r>
            <a:endParaRPr lang="en-US" altLang="zh-CN" sz="28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spcBef>
                <a:spcPts val="1200"/>
              </a:spcBef>
            </a:pPr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en-US" altLang="zh-CN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</a:t>
            </a:r>
            <a:r>
              <a:rPr lang="zh-CN" altLang="zh-CN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设</a:t>
            </a:r>
            <a:r>
              <a:rPr lang="zh-CN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诸路</a:t>
            </a:r>
            <a:r>
              <a:rPr lang="zh-CN" altLang="zh-CN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转运司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统管</a:t>
            </a:r>
            <a:r>
              <a:rPr lang="zh-CN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地方财政，保证各州赋税绝大部分上缴朝廷。</a:t>
            </a:r>
          </a:p>
          <a:p>
            <a:pPr>
              <a:spcBef>
                <a:spcPts val="1200"/>
              </a:spcBef>
            </a:pP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）军事：</a:t>
            </a:r>
            <a:endParaRPr lang="en-US" altLang="zh-CN" sz="28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spcBef>
                <a:spcPts val="1200"/>
              </a:spcBef>
            </a:pPr>
            <a:r>
              <a:rPr lang="en-US" altLang="zh-CN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en-US" altLang="zh-CN" sz="28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</a:t>
            </a:r>
            <a:r>
              <a:rPr lang="zh-CN" altLang="zh-CN" sz="28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将</a:t>
            </a:r>
            <a:r>
              <a:rPr lang="zh-CN" altLang="zh-CN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地方精锐部队编入禁军</a:t>
            </a:r>
            <a:r>
              <a:rPr lang="zh-CN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，分别拱卫京师和镇守地方，定期更换</a:t>
            </a:r>
            <a:r>
              <a:rPr lang="zh-CN" altLang="zh-CN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驻地</a:t>
            </a:r>
            <a:r>
              <a:rPr lang="zh-CN" altLang="en-US" sz="28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（更戍法）</a:t>
            </a:r>
            <a:r>
              <a:rPr lang="zh-CN" altLang="zh-CN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</a:p>
          <a:p>
            <a:pPr>
              <a:spcBef>
                <a:spcPts val="1200"/>
              </a:spcBef>
            </a:pP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）监察</a:t>
            </a:r>
            <a:endParaRPr lang="zh-CN" altLang="zh-CN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670190" y="1043002"/>
            <a:ext cx="5739519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削</a:t>
            </a:r>
            <a:r>
              <a:rPr lang="zh-CN" altLang="en-US" sz="28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实权 制钱谷 收精兵 强复审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45346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zh-CN" altLang="en-US" sz="260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一 宋初专制集权的强化</a:t>
            </a:r>
            <a:endParaRPr lang="zh-CN" altLang="en-US" sz="26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523220"/>
            <a:ext cx="3954929" cy="5232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>
            <a:spAutoFit/>
          </a:bodyPr>
          <a:lstStyle/>
          <a:p>
            <a:r>
              <a:rPr lang="zh-CN" altLang="en-US" sz="2800" dirty="0" smtClean="0">
                <a:latin typeface="等线" panose="02010600030101010101" charset="-122"/>
                <a:ea typeface="等线" panose="02010600030101010101" charset="-122"/>
              </a:rPr>
              <a:t>第一原则：对</a:t>
            </a:r>
            <a:r>
              <a:rPr lang="zh-CN" altLang="en-US" sz="2800" dirty="0">
                <a:latin typeface="等线" panose="02010600030101010101" charset="-122"/>
                <a:ea typeface="等线" panose="02010600030101010101" charset="-122"/>
              </a:rPr>
              <a:t>地方</a:t>
            </a:r>
            <a:r>
              <a:rPr lang="zh-CN" altLang="en-US" sz="2800" dirty="0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</a:rPr>
              <a:t>收权</a:t>
            </a:r>
            <a:endParaRPr lang="zh-CN" altLang="en-US" sz="2800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14745" y="1569660"/>
            <a:ext cx="8409710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3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3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  <a:r>
              <a:rPr lang="zh-CN" altLang="en-US" sz="3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）监察：</a:t>
            </a:r>
            <a:endParaRPr lang="en-US" altLang="zh-CN" sz="3000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0">
              <a:lnSpc>
                <a:spcPct val="130000"/>
              </a:lnSpc>
            </a:pPr>
            <a:r>
              <a:rPr lang="zh-CN" altLang="en-US" sz="3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①</a:t>
            </a:r>
            <a:r>
              <a:rPr lang="zh-CN" altLang="zh-CN" sz="3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设立了平行的四个路级机构，合称</a:t>
            </a:r>
            <a:r>
              <a:rPr lang="zh-CN" altLang="zh-CN" sz="30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“四监司”</a:t>
            </a:r>
            <a:r>
              <a:rPr lang="zh-CN" altLang="zh-CN" sz="3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，从不同方面对各州进行监控。</a:t>
            </a:r>
            <a:endParaRPr lang="en-US" altLang="zh-CN" sz="3000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0">
              <a:lnSpc>
                <a:spcPct val="130000"/>
              </a:lnSpc>
            </a:pPr>
            <a:r>
              <a:rPr lang="zh-CN" altLang="en-US" sz="3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②</a:t>
            </a:r>
            <a:r>
              <a:rPr lang="zh-CN" altLang="zh-CN" sz="3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州一级增设</a:t>
            </a:r>
            <a:r>
              <a:rPr lang="zh-CN" altLang="zh-CN" sz="30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通判</a:t>
            </a:r>
            <a:r>
              <a:rPr lang="zh-CN" altLang="zh-CN" sz="3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，与知州共同签署文书，彼此制约</a:t>
            </a:r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69" t="7765" r="2276"/>
          <a:stretch/>
        </p:blipFill>
        <p:spPr>
          <a:xfrm>
            <a:off x="1080813" y="1077217"/>
            <a:ext cx="6982374" cy="5345578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4203496" y="1278196"/>
            <a:ext cx="3629225" cy="2162804"/>
          </a:xfrm>
          <a:prstGeom prst="rect">
            <a:avLst/>
          </a:prstGeom>
          <a:solidFill>
            <a:srgbClr val="FF0000">
              <a:alpha val="0"/>
            </a:srgbClr>
          </a:solidFill>
          <a:ln w="76200"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4164462" y="4025774"/>
            <a:ext cx="3707291" cy="683945"/>
          </a:xfrm>
          <a:prstGeom prst="rect">
            <a:avLst/>
          </a:prstGeom>
          <a:solidFill>
            <a:srgbClr val="FF0000">
              <a:alpha val="0"/>
            </a:srgbClr>
          </a:solidFill>
          <a:ln w="76200"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543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zh-CN" altLang="en-US" sz="260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一 宋初专制集权的强化</a:t>
            </a:r>
            <a:endParaRPr lang="zh-CN" altLang="en-US" sz="26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523220"/>
            <a:ext cx="3954929" cy="5232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>
            <a:spAutoFit/>
          </a:bodyPr>
          <a:lstStyle/>
          <a:p>
            <a:r>
              <a:rPr lang="zh-CN" altLang="en-US" sz="2800" dirty="0" smtClean="0">
                <a:latin typeface="等线" panose="02010600030101010101" charset="-122"/>
                <a:ea typeface="等线" panose="02010600030101010101" charset="-122"/>
              </a:rPr>
              <a:t>第二原则：对宰相</a:t>
            </a:r>
            <a:r>
              <a:rPr lang="zh-CN" altLang="en-US" sz="2800" dirty="0" smtClean="0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</a:rPr>
              <a:t>分权</a:t>
            </a:r>
            <a:endParaRPr lang="zh-CN" altLang="en-US" sz="2800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8611596"/>
              </p:ext>
            </p:extLst>
          </p:nvPr>
        </p:nvGraphicFramePr>
        <p:xfrm>
          <a:off x="527770" y="1569660"/>
          <a:ext cx="8436120" cy="362288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333499">
                  <a:extLst>
                    <a:ext uri="{9D8B030D-6E8A-4147-A177-3AD203B41FA5}">
                      <a16:colId xmlns:a16="http://schemas.microsoft.com/office/drawing/2014/main" val="964436637"/>
                    </a:ext>
                  </a:extLst>
                </a:gridCol>
                <a:gridCol w="7102621">
                  <a:extLst>
                    <a:ext uri="{9D8B030D-6E8A-4147-A177-3AD203B41FA5}">
                      <a16:colId xmlns:a16="http://schemas.microsoft.com/office/drawing/2014/main" val="2195600968"/>
                    </a:ext>
                  </a:extLst>
                </a:gridCol>
              </a:tblGrid>
              <a:tr h="697567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000" b="0" dirty="0">
                          <a:solidFill>
                            <a:srgbClr val="FF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行政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zh-CN" altLang="en-US" sz="3000" b="0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1971925"/>
                  </a:ext>
                </a:extLst>
              </a:tr>
              <a:tr h="697567">
                <a:tc rowSpan="2">
                  <a:txBody>
                    <a:bodyPr/>
                    <a:lstStyle/>
                    <a:p>
                      <a:pPr algn="ctr"/>
                      <a:r>
                        <a:rPr lang="zh-CN" altLang="en-US" sz="3000" b="0" dirty="0">
                          <a:solidFill>
                            <a:srgbClr val="FF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军政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zh-CN" altLang="en-US" sz="3000" b="0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700044"/>
                  </a:ext>
                </a:extLst>
              </a:tr>
              <a:tr h="697567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zh-CN" altLang="en-US" sz="3000" b="0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0254375"/>
                  </a:ext>
                </a:extLst>
              </a:tr>
              <a:tr h="697567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000" b="0" dirty="0">
                          <a:solidFill>
                            <a:srgbClr val="FF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财政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zh-CN" altLang="en-US" sz="3000" b="0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3066850"/>
                  </a:ext>
                </a:extLst>
              </a:tr>
              <a:tr h="832612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000" b="0" dirty="0" smtClean="0">
                          <a:solidFill>
                            <a:srgbClr val="FF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监察</a:t>
                      </a:r>
                      <a:endParaRPr lang="zh-CN" altLang="en-US" sz="3000" b="0" dirty="0">
                        <a:solidFill>
                          <a:srgbClr val="FF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zh-CN" altLang="en-US" sz="3000" b="0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2045765"/>
                  </a:ext>
                </a:extLst>
              </a:tr>
            </a:tbl>
          </a:graphicData>
        </a:graphic>
      </p:graphicFrame>
      <p:sp>
        <p:nvSpPr>
          <p:cNvPr id="5" name="矩形 4"/>
          <p:cNvSpPr/>
          <p:nvPr/>
        </p:nvSpPr>
        <p:spPr>
          <a:xfrm>
            <a:off x="2217985" y="1538882"/>
            <a:ext cx="403187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000" dirty="0">
                <a:latin typeface="黑体" panose="02010609060101010101" pitchFamily="49" charset="-122"/>
                <a:ea typeface="黑体" panose="02010609060101010101" pitchFamily="49" charset="-122"/>
              </a:rPr>
              <a:t>中书门下增设参知政事</a:t>
            </a:r>
          </a:p>
        </p:txBody>
      </p:sp>
      <p:sp>
        <p:nvSpPr>
          <p:cNvPr id="6" name="矩形 5"/>
          <p:cNvSpPr/>
          <p:nvPr/>
        </p:nvSpPr>
        <p:spPr>
          <a:xfrm>
            <a:off x="2217985" y="2309869"/>
            <a:ext cx="441659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000" dirty="0">
                <a:latin typeface="黑体" panose="02010609060101010101" pitchFamily="49" charset="-122"/>
                <a:ea typeface="黑体" panose="02010609060101010101" pitchFamily="49" charset="-122"/>
              </a:rPr>
              <a:t>枢密院：有调兵权不统兵</a:t>
            </a:r>
          </a:p>
        </p:txBody>
      </p:sp>
      <p:sp>
        <p:nvSpPr>
          <p:cNvPr id="7" name="矩形 6"/>
          <p:cNvSpPr/>
          <p:nvPr/>
        </p:nvSpPr>
        <p:spPr>
          <a:xfrm>
            <a:off x="2217985" y="3080857"/>
            <a:ext cx="364715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000" dirty="0">
                <a:latin typeface="黑体" panose="02010609060101010101" pitchFamily="49" charset="-122"/>
                <a:ea typeface="黑体" panose="02010609060101010101" pitchFamily="49" charset="-122"/>
              </a:rPr>
              <a:t>三衙：统兵但不调兵</a:t>
            </a:r>
          </a:p>
        </p:txBody>
      </p:sp>
      <p:sp>
        <p:nvSpPr>
          <p:cNvPr id="8" name="矩形 7"/>
          <p:cNvSpPr/>
          <p:nvPr/>
        </p:nvSpPr>
        <p:spPr>
          <a:xfrm>
            <a:off x="2217985" y="3790581"/>
            <a:ext cx="480131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000" dirty="0">
                <a:latin typeface="黑体" panose="02010609060101010101" pitchFamily="49" charset="-122"/>
                <a:ea typeface="黑体" panose="02010609060101010101" pitchFamily="49" charset="-122"/>
              </a:rPr>
              <a:t>三司（盐铁、度支、户部）</a:t>
            </a:r>
          </a:p>
        </p:txBody>
      </p:sp>
      <p:sp>
        <p:nvSpPr>
          <p:cNvPr id="9" name="矩形 8"/>
          <p:cNvSpPr/>
          <p:nvPr/>
        </p:nvSpPr>
        <p:spPr>
          <a:xfrm>
            <a:off x="2217985" y="4622832"/>
            <a:ext cx="4572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3000" dirty="0">
                <a:latin typeface="黑体" panose="02010609060101010101" pitchFamily="49" charset="-122"/>
                <a:ea typeface="黑体" panose="02010609060101010101" pitchFamily="49" charset="-122"/>
              </a:rPr>
              <a:t>台谏（</a:t>
            </a:r>
            <a:r>
              <a:rPr lang="zh-CN" altLang="en-US" sz="3000" dirty="0">
                <a:solidFill>
                  <a:schemeClr val="dk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中央监察</a:t>
            </a:r>
            <a:r>
              <a:rPr lang="zh-CN" altLang="en-US" sz="3000" dirty="0" smtClean="0">
                <a:solidFill>
                  <a:schemeClr val="dk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系统</a:t>
            </a:r>
            <a:r>
              <a:rPr lang="zh-CN" altLang="en-US" sz="3000" dirty="0">
                <a:solidFill>
                  <a:schemeClr val="dk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  <a:endParaRPr lang="zh-CN" altLang="en-US" sz="3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618642" y="783138"/>
            <a:ext cx="2660617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二府三司制</a:t>
            </a:r>
            <a:endParaRPr lang="zh-CN" altLang="en-US" sz="32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2" t="23577" r="41341" b="-4516"/>
          <a:stretch/>
        </p:blipFill>
        <p:spPr>
          <a:xfrm>
            <a:off x="527770" y="1367913"/>
            <a:ext cx="8436120" cy="4150223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785321" y="2816305"/>
            <a:ext cx="6004664" cy="1646173"/>
          </a:xfrm>
          <a:prstGeom prst="rect">
            <a:avLst/>
          </a:prstGeom>
          <a:solidFill>
            <a:srgbClr val="FF0000">
              <a:alpha val="0"/>
            </a:srgbClr>
          </a:solidFill>
          <a:ln w="76200"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421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zh-CN" altLang="en-US" sz="260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一 宋初专制集权的强化</a:t>
            </a:r>
            <a:endParaRPr lang="zh-CN" altLang="en-US" sz="26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" y="523220"/>
            <a:ext cx="4724400" cy="5232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zh-CN" altLang="en-US" sz="2800" dirty="0" smtClean="0">
                <a:latin typeface="等线" panose="02010600030101010101" charset="-122"/>
                <a:ea typeface="等线" panose="02010600030101010101" charset="-122"/>
              </a:rPr>
              <a:t>第三原则：对武将</a:t>
            </a:r>
            <a:r>
              <a:rPr lang="zh-CN" altLang="en-US" sz="2800" dirty="0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</a:rPr>
              <a:t>崇文抑武</a:t>
            </a:r>
            <a:endParaRPr lang="zh-CN" altLang="en-US" sz="2800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4" name="TextBox 11">
            <a:extLst>
              <a:ext uri="{FF2B5EF4-FFF2-40B4-BE49-F238E27FC236}">
                <a16:creationId xmlns:a16="http://schemas.microsoft.com/office/drawing/2014/main" id="{08265F48-ED0B-4A6B-9240-2BBD71E806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793" y="4868166"/>
            <a:ext cx="5588751" cy="55399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3000" b="1" dirty="0">
                <a:latin typeface="黑体" panose="02010609060101010101" pitchFamily="49" charset="-122"/>
                <a:ea typeface="黑体" panose="02010609060101010101" pitchFamily="49" charset="-122"/>
              </a:rPr>
              <a:t>扩大科举</a:t>
            </a:r>
            <a:r>
              <a:rPr lang="zh-CN" altLang="en-US" sz="30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规模，</a:t>
            </a:r>
            <a:r>
              <a:rPr lang="zh-CN" altLang="en-US" sz="30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大力倡导文治</a:t>
            </a:r>
            <a:endParaRPr lang="zh-CN" altLang="en-US" sz="30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0126DFDF-D54F-468F-92C2-31F744183E57}"/>
              </a:ext>
            </a:extLst>
          </p:cNvPr>
          <p:cNvSpPr txBox="1"/>
          <p:nvPr/>
        </p:nvSpPr>
        <p:spPr>
          <a:xfrm>
            <a:off x="557793" y="1388366"/>
            <a:ext cx="5662897" cy="55399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000" b="1" dirty="0">
                <a:latin typeface="黑体" panose="02010609060101010101" pitchFamily="49" charset="-122"/>
                <a:ea typeface="黑体" panose="02010609060101010101" pitchFamily="49" charset="-122"/>
              </a:rPr>
              <a:t>剥夺军权</a:t>
            </a:r>
            <a:r>
              <a:rPr lang="en-US" altLang="zh-CN" sz="30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-</a:t>
            </a:r>
            <a:r>
              <a:rPr lang="zh-CN" altLang="en-US" sz="30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杯酒释兵权</a:t>
            </a:r>
            <a:endParaRPr lang="zh-CN" altLang="en-US" sz="3000" dirty="0">
              <a:solidFill>
                <a:srgbClr val="FF0000"/>
              </a:solidFill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B28D1804-8920-4A58-9527-D4D6000061B4}"/>
              </a:ext>
            </a:extLst>
          </p:cNvPr>
          <p:cNvSpPr txBox="1"/>
          <p:nvPr/>
        </p:nvSpPr>
        <p:spPr>
          <a:xfrm>
            <a:off x="557793" y="2900859"/>
            <a:ext cx="2004348" cy="55399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000" b="1" dirty="0">
                <a:latin typeface="黑体" panose="02010609060101010101" pitchFamily="49" charset="-122"/>
                <a:ea typeface="黑体" panose="02010609060101010101" pitchFamily="49" charset="-122"/>
              </a:rPr>
              <a:t>分散军权</a:t>
            </a:r>
          </a:p>
        </p:txBody>
      </p:sp>
      <p:sp>
        <p:nvSpPr>
          <p:cNvPr id="7" name="左大括号 6">
            <a:extLst>
              <a:ext uri="{FF2B5EF4-FFF2-40B4-BE49-F238E27FC236}">
                <a16:creationId xmlns:a16="http://schemas.microsoft.com/office/drawing/2014/main" id="{B61C2C54-F0C7-4E5B-A3B9-1D86C627EEA8}"/>
              </a:ext>
            </a:extLst>
          </p:cNvPr>
          <p:cNvSpPr/>
          <p:nvPr/>
        </p:nvSpPr>
        <p:spPr>
          <a:xfrm>
            <a:off x="2864237" y="2633625"/>
            <a:ext cx="272361" cy="1550447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 sz="300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EF606CA7-9F7F-4051-ADBE-C8BC3B87980A}"/>
              </a:ext>
            </a:extLst>
          </p:cNvPr>
          <p:cNvSpPr txBox="1"/>
          <p:nvPr/>
        </p:nvSpPr>
        <p:spPr>
          <a:xfrm>
            <a:off x="3150873" y="2297021"/>
            <a:ext cx="5458379" cy="55399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调兵权：</a:t>
            </a:r>
            <a:r>
              <a:rPr lang="zh-CN" altLang="en-US" sz="3000" b="1" dirty="0">
                <a:latin typeface="黑体" panose="02010609060101010101" pitchFamily="49" charset="-122"/>
                <a:ea typeface="黑体" panose="02010609060101010101" pitchFamily="49" charset="-122"/>
              </a:rPr>
              <a:t>枢密院（文官）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750A02AE-38CD-4CB6-AA77-8B89D45F4AC9}"/>
              </a:ext>
            </a:extLst>
          </p:cNvPr>
          <p:cNvSpPr txBox="1"/>
          <p:nvPr/>
        </p:nvSpPr>
        <p:spPr>
          <a:xfrm>
            <a:off x="3150873" y="3044489"/>
            <a:ext cx="5472655" cy="55399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统兵权：</a:t>
            </a:r>
            <a:r>
              <a:rPr lang="zh-CN" altLang="en-US" sz="3000" b="1" dirty="0">
                <a:latin typeface="黑体" panose="02010609060101010101" pitchFamily="49" charset="-122"/>
                <a:ea typeface="黑体" panose="02010609060101010101" pitchFamily="49" charset="-122"/>
              </a:rPr>
              <a:t>三衙（武将）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C6C62BE9-7610-4BFD-8B59-D0D5936E0459}"/>
              </a:ext>
            </a:extLst>
          </p:cNvPr>
          <p:cNvSpPr txBox="1"/>
          <p:nvPr/>
        </p:nvSpPr>
        <p:spPr>
          <a:xfrm>
            <a:off x="3136599" y="3903304"/>
            <a:ext cx="5472653" cy="55399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更戍法：</a:t>
            </a:r>
            <a:r>
              <a:rPr lang="zh-CN" altLang="en-US" sz="3000" b="1" dirty="0">
                <a:latin typeface="黑体" panose="02010609060101010101" pitchFamily="49" charset="-122"/>
                <a:ea typeface="黑体" panose="02010609060101010101" pitchFamily="49" charset="-122"/>
              </a:rPr>
              <a:t>禁军定期更换驻地</a:t>
            </a:r>
          </a:p>
        </p:txBody>
      </p:sp>
    </p:spTree>
    <p:extLst>
      <p:ext uri="{BB962C8B-B14F-4D97-AF65-F5344CB8AC3E}">
        <p14:creationId xmlns:p14="http://schemas.microsoft.com/office/powerpoint/2010/main" val="4275670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zh-CN" altLang="en-US" sz="260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一 宋初专制集权的强化</a:t>
            </a:r>
            <a:endParaRPr lang="zh-CN" altLang="en-US" sz="26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-1" y="523220"/>
            <a:ext cx="7897092" cy="5232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3.</a:t>
            </a:r>
            <a:r>
              <a:rPr lang="zh-CN" altLang="en-US" sz="2800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宋初加强中央集权措施的利弊得失。</a:t>
            </a:r>
            <a:endParaRPr lang="zh-CN" altLang="en-US" sz="2800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25858" y="1154024"/>
            <a:ext cx="8692284" cy="240065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zh-CN" altLang="en-US" sz="3000" b="1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特点：</a:t>
            </a:r>
            <a:r>
              <a:rPr lang="zh-CN" altLang="zh-CN" sz="30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“防弊”之政</a:t>
            </a:r>
          </a:p>
          <a:p>
            <a:r>
              <a:rPr lang="en-US" altLang="zh-CN" sz="3000" dirty="0">
                <a:latin typeface="黑体" panose="02010609060101010101" charset="-122"/>
                <a:ea typeface="黑体" panose="02010609060101010101" charset="-122"/>
              </a:rPr>
              <a:t>  </a:t>
            </a:r>
            <a:r>
              <a:rPr lang="en-US" altLang="zh-CN" sz="3000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“</a:t>
            </a:r>
            <a:r>
              <a:rPr lang="zh-CN" altLang="en-US" sz="3000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以防弊之政，作立国之法</a:t>
            </a:r>
            <a:r>
              <a:rPr lang="en-US" altLang="zh-CN" sz="3000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”</a:t>
            </a:r>
            <a:r>
              <a:rPr lang="zh-CN" altLang="en-US" sz="3000" dirty="0">
                <a:latin typeface="黑体" panose="02010609060101010101" charset="-122"/>
                <a:ea typeface="黑体" panose="02010609060101010101" charset="-122"/>
              </a:rPr>
              <a:t>，制定时主要从消极方面考虑，尽量预想到可能导致动乱的各种因素，事先加以防范，而并非考虑如何使国家机器最有效、合理的发挥作用。</a:t>
            </a:r>
          </a:p>
        </p:txBody>
      </p:sp>
      <p:sp>
        <p:nvSpPr>
          <p:cNvPr id="5" name="矩形 4"/>
          <p:cNvSpPr/>
          <p:nvPr/>
        </p:nvSpPr>
        <p:spPr>
          <a:xfrm>
            <a:off x="225858" y="3662265"/>
            <a:ext cx="8692284" cy="28623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zh-CN" altLang="en-US" sz="30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影响：</a:t>
            </a:r>
          </a:p>
          <a:p>
            <a:r>
              <a:rPr lang="zh-CN" altLang="en-US" sz="30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积极：</a:t>
            </a:r>
            <a:r>
              <a:rPr lang="zh-CN" altLang="en-US" sz="3000" dirty="0">
                <a:latin typeface="黑体" panose="02010609060101010101" charset="-122"/>
                <a:ea typeface="黑体" panose="02010609060101010101" charset="-122"/>
              </a:rPr>
              <a:t>预防、巩固、强化</a:t>
            </a:r>
          </a:p>
          <a:p>
            <a:r>
              <a:rPr lang="zh-CN" altLang="en-US" sz="30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局限：</a:t>
            </a:r>
            <a:r>
              <a:rPr lang="zh-CN" altLang="en-US" sz="3000" dirty="0">
                <a:latin typeface="黑体" panose="02010609060101010101" charset="-122"/>
                <a:ea typeface="黑体" panose="02010609060101010101" charset="-122"/>
              </a:rPr>
              <a:t>制度僵化，分权过细，行政效率低下，因循守旧的风气。</a:t>
            </a:r>
          </a:p>
          <a:p>
            <a:r>
              <a:rPr lang="zh-CN" altLang="en-US" sz="3000" dirty="0">
                <a:latin typeface="黑体" panose="02010609060101010101" charset="-122"/>
                <a:ea typeface="黑体" panose="02010609060101010101" charset="-122"/>
              </a:rPr>
              <a:t>      导致官僚机构膨胀、军队不断扩充，形成 三冗、两积的局面。</a:t>
            </a:r>
            <a:endParaRPr lang="en-US" altLang="zh-CN" sz="3000" dirty="0">
              <a:latin typeface="黑体" panose="02010609060101010101" charset="-122"/>
              <a:ea typeface="黑体" panose="0201060906010101010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95083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327"/>
  <p:tag name="KSO_WM_UNIT_TYPE" val="l_i"/>
  <p:tag name="KSO_WM_UNIT_INDEX" val="1_11"/>
  <p:tag name="KSO_WM_UNIT_ID" val="259*l_i*1_11"/>
  <p:tag name="KSO_WM_UNIT_CLEAR" val="1"/>
  <p:tag name="KSO_WM_UNIT_LAYERLEVEL" val="1_1"/>
  <p:tag name="KSO_WM_BEAUTIFY_FLAG" val="#wm#"/>
  <p:tag name="KSO_WM_DIAGRAM_GROUP_CODE" val="l1-1"/>
  <p:tag name="KSO_WM_UNIT_FILL_FORE_SCHEMECOLOR_INDEX" val="6"/>
  <p:tag name="KSO_WM_UNIT_FILL_TYPE" val="1"/>
  <p:tag name="KSO_WM_UNIT_TEXT_FILL_FORE_SCHEMECOLOR_INDEX" val="5"/>
  <p:tag name="KSO_WM_UNIT_TEXT_FILL_TYPE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327"/>
  <p:tag name="KSO_WM_UNIT_TYPE" val="l_i"/>
  <p:tag name="KSO_WM_UNIT_INDEX" val="1_2"/>
  <p:tag name="KSO_WM_UNIT_ID" val="259*l_i*1_2"/>
  <p:tag name="KSO_WM_UNIT_CLEAR" val="1"/>
  <p:tag name="KSO_WM_UNIT_LAYERLEVEL" val="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5"/>
  <p:tag name="KSO_WM_UNIT_TEXT_FILL_TYPE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327"/>
  <p:tag name="KSO_WM_UNIT_TYPE" val="l_h_f"/>
  <p:tag name="KSO_WM_UNIT_INDEX" val="1_1_1"/>
  <p:tag name="KSO_WM_UNIT_ID" val="259*l_h_f*1_1_1"/>
  <p:tag name="KSO_WM_UNIT_CLEAR" val="1"/>
  <p:tag name="KSO_WM_UNIT_LAYERLEVEL" val="1_1_1"/>
  <p:tag name="KSO_WM_UNIT_VALUE" val="30"/>
  <p:tag name="KSO_WM_UNIT_HIGHLIGHT" val="0"/>
  <p:tag name="KSO_WM_UNIT_COMPATIBLE" val="0"/>
  <p:tag name="KSO_WM_BEAUTIFY_FLAG" val="#wm#"/>
  <p:tag name="KSO_WM_UNIT_PRESET_TEXT_INDEX" val="4"/>
  <p:tag name="KSO_WM_UNIT_PRESET_TEXT_LEN" val="26"/>
  <p:tag name="KSO_WM_DIAGRAM_GROUP_CODE" val="l1-1"/>
  <p:tag name="KSO_WM_UNIT_TEXT_FILL_FORE_SCHEMECOLOR_INDEX" val="5"/>
  <p:tag name="KSO_WM_UNIT_TEXT_FILL_TYPE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327"/>
  <p:tag name="KSO_WM_UNIT_TYPE" val="l_i"/>
  <p:tag name="KSO_WM_UNIT_INDEX" val="1_3"/>
  <p:tag name="KSO_WM_UNIT_ID" val="259*l_i*1_3"/>
  <p:tag name="KSO_WM_UNIT_CLEAR" val="1"/>
  <p:tag name="KSO_WM_UNIT_LAYERLEVEL" val="1_1"/>
  <p:tag name="KSO_WM_BEAUTIFY_FLAG" val="#wm#"/>
  <p:tag name="KSO_WM_DIAGRAM_GROUP_CODE" val="l1-1"/>
  <p:tag name="KSO_WM_UNIT_TEXT_FILL_FORE_SCHEMECOLOR_INDEX" val="5"/>
  <p:tag name="KSO_WM_UNIT_TEXT_FILL_TYPE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327"/>
  <p:tag name="KSO_WM_UNIT_TYPE" val="l_h_f"/>
  <p:tag name="KSO_WM_UNIT_INDEX" val="1_4_1"/>
  <p:tag name="KSO_WM_UNIT_ID" val="259*l_h_f*1_4_1"/>
  <p:tag name="KSO_WM_UNIT_CLEAR" val="1"/>
  <p:tag name="KSO_WM_UNIT_LAYERLEVEL" val="1_1_1"/>
  <p:tag name="KSO_WM_UNIT_VALUE" val="30"/>
  <p:tag name="KSO_WM_UNIT_HIGHLIGHT" val="0"/>
  <p:tag name="KSO_WM_UNIT_COMPATIBLE" val="0"/>
  <p:tag name="KSO_WM_BEAUTIFY_FLAG" val="#wm#"/>
  <p:tag name="KSO_WM_UNIT_PRESET_TEXT_INDEX" val="4"/>
  <p:tag name="KSO_WM_UNIT_PRESET_TEXT_LEN" val="26"/>
  <p:tag name="KSO_WM_DIAGRAM_GROUP_CODE" val="l1-1"/>
  <p:tag name="KSO_WM_UNIT_TEXT_FILL_FORE_SCHEMECOLOR_INDEX" val="6"/>
  <p:tag name="KSO_WM_UNIT_TEXT_FILL_TYPE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327"/>
  <p:tag name="KSO_WM_UNIT_TYPE" val="l_i"/>
  <p:tag name="KSO_WM_UNIT_INDEX" val="1_12"/>
  <p:tag name="KSO_WM_UNIT_ID" val="259*l_i*1_12"/>
  <p:tag name="KSO_WM_UNIT_CLEAR" val="1"/>
  <p:tag name="KSO_WM_UNIT_LAYERLEVEL" val="1_1"/>
  <p:tag name="KSO_WM_BEAUTIFY_FLAG" val="#wm#"/>
  <p:tag name="KSO_WM_DIAGRAM_GROUP_CODE" val="l1-1"/>
  <p:tag name="KSO_WM_UNIT_TEXT_FILL_FORE_SCHEMECOLOR_INDEX" val="6"/>
  <p:tag name="KSO_WM_UNIT_TEXT_FILL_TYPE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327"/>
  <p:tag name="KSO_WM_UNIT_TYPE" val="l_i"/>
  <p:tag name="KSO_WM_UNIT_INDEX" val="1_8"/>
  <p:tag name="KSO_WM_UNIT_ID" val="259*l_i*1_8"/>
  <p:tag name="KSO_WM_UNIT_CLEAR" val="1"/>
  <p:tag name="KSO_WM_UNIT_LAYERLEVEL" val="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5"/>
  <p:tag name="KSO_WM_UNIT_TEXT_FILL_TYPE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327"/>
  <p:tag name="KSO_WM_UNIT_TYPE" val="l_h_f"/>
  <p:tag name="KSO_WM_UNIT_INDEX" val="1_3_1"/>
  <p:tag name="KSO_WM_UNIT_ID" val="259*l_h_f*1_3_1"/>
  <p:tag name="KSO_WM_UNIT_CLEAR" val="1"/>
  <p:tag name="KSO_WM_UNIT_LAYERLEVEL" val="1_1_1"/>
  <p:tag name="KSO_WM_UNIT_VALUE" val="30"/>
  <p:tag name="KSO_WM_UNIT_HIGHLIGHT" val="0"/>
  <p:tag name="KSO_WM_UNIT_COMPATIBLE" val="0"/>
  <p:tag name="KSO_WM_BEAUTIFY_FLAG" val="#wm#"/>
  <p:tag name="KSO_WM_UNIT_PRESET_TEXT_INDEX" val="4"/>
  <p:tag name="KSO_WM_UNIT_PRESET_TEXT_LEN" val="26"/>
  <p:tag name="KSO_WM_DIAGRAM_GROUP_CODE" val="l1-1"/>
  <p:tag name="KSO_WM_UNIT_TEXT_FILL_FORE_SCHEMECOLOR_INDEX" val="5"/>
  <p:tag name="KSO_WM_UNIT_TEXT_FILL_TYPE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327"/>
  <p:tag name="KSO_WM_UNIT_TYPE" val="l_i"/>
  <p:tag name="KSO_WM_UNIT_INDEX" val="1_9"/>
  <p:tag name="KSO_WM_UNIT_ID" val="259*l_i*1_9"/>
  <p:tag name="KSO_WM_UNIT_CLEAR" val="1"/>
  <p:tag name="KSO_WM_UNIT_LAYERLEVEL" val="1_1"/>
  <p:tag name="KSO_WM_BEAUTIFY_FLAG" val="#wm#"/>
  <p:tag name="KSO_WM_DIAGRAM_GROUP_CODE" val="l1-1"/>
  <p:tag name="KSO_WM_UNIT_TEXT_FILL_FORE_SCHEMECOLOR_INDEX" val="5"/>
  <p:tag name="KSO_WM_UNIT_TEXT_FILL_TYPE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327"/>
  <p:tag name="KSO_WM_UNIT_TYPE" val="l_i"/>
  <p:tag name="KSO_WM_UNIT_INDEX" val="1_5"/>
  <p:tag name="KSO_WM_UNIT_ID" val="259*l_i*1_5"/>
  <p:tag name="KSO_WM_UNIT_CLEAR" val="1"/>
  <p:tag name="KSO_WM_UNIT_LAYERLEVEL" val="1_1"/>
  <p:tag name="KSO_WM_BEAUTIFY_FLAG" val="#wm#"/>
  <p:tag name="KSO_WM_DIAGRAM_GROUP_CODE" val="l1-1"/>
  <p:tag name="KSO_WM_UNIT_FILL_FORE_SCHEMECOLOR_INDEX" val="6"/>
  <p:tag name="KSO_WM_UNIT_FILL_TYPE" val="1"/>
  <p:tag name="KSO_WM_UNIT_TEXT_FILL_FORE_SCHEMECOLOR_INDEX" val="5"/>
  <p:tag name="KSO_WM_UNIT_TEXT_FILL_TYPE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327"/>
  <p:tag name="KSO_WM_UNIT_TYPE" val="l_h_f"/>
  <p:tag name="KSO_WM_UNIT_INDEX" val="1_2_1"/>
  <p:tag name="KSO_WM_UNIT_ID" val="259*l_h_f*1_2_1"/>
  <p:tag name="KSO_WM_UNIT_CLEAR" val="1"/>
  <p:tag name="KSO_WM_UNIT_LAYERLEVEL" val="1_1_1"/>
  <p:tag name="KSO_WM_UNIT_VALUE" val="30"/>
  <p:tag name="KSO_WM_UNIT_HIGHLIGHT" val="0"/>
  <p:tag name="KSO_WM_UNIT_COMPATIBLE" val="0"/>
  <p:tag name="KSO_WM_BEAUTIFY_FLAG" val="#wm#"/>
  <p:tag name="KSO_WM_UNIT_PRESET_TEXT_INDEX" val="4"/>
  <p:tag name="KSO_WM_UNIT_PRESET_TEXT_LEN" val="26"/>
  <p:tag name="KSO_WM_DIAGRAM_GROUP_CODE" val="l1-1"/>
  <p:tag name="KSO_WM_UNIT_TEXT_FILL_FORE_SCHEMECOLOR_INDEX" val="6"/>
  <p:tag name="KSO_WM_UNIT_TEXT_FILL_TYPE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327"/>
  <p:tag name="KSO_WM_UNIT_TYPE" val="l_i"/>
  <p:tag name="KSO_WM_UNIT_INDEX" val="1_6"/>
  <p:tag name="KSO_WM_UNIT_ID" val="259*l_i*1_6"/>
  <p:tag name="KSO_WM_UNIT_CLEAR" val="1"/>
  <p:tag name="KSO_WM_UNIT_LAYERLEVEL" val="1_1"/>
  <p:tag name="KSO_WM_BEAUTIFY_FLAG" val="#wm#"/>
  <p:tag name="KSO_WM_DIAGRAM_GROUP_CODE" val="l1-1"/>
  <p:tag name="KSO_WM_UNIT_TEXT_FILL_FORE_SCHEMECOLOR_INDEX" val="6"/>
  <p:tag name="KSO_WM_UNIT_TEXT_FILL_TYPE" val="1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750</TotalTime>
  <Words>1981</Words>
  <PresentationFormat>全屏显示(4:3)</PresentationFormat>
  <Paragraphs>303</Paragraphs>
  <Slides>30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41" baseType="lpstr">
      <vt:lpstr>等线</vt:lpstr>
      <vt:lpstr>等线 Light</vt:lpstr>
      <vt:lpstr>黑体</vt:lpstr>
      <vt:lpstr>楷体_GB2312</vt:lpstr>
      <vt:lpstr>宋体</vt:lpstr>
      <vt:lpstr>Arial</vt:lpstr>
      <vt:lpstr>Calibri</vt:lpstr>
      <vt:lpstr>Calibri Light</vt:lpstr>
      <vt:lpstr>Times New Roman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2021-06-03T01:14:18Z</dcterms:created>
  <dcterms:modified xsi:type="dcterms:W3CDTF">2021-06-12T23:24:36Z</dcterms:modified>
</cp:coreProperties>
</file>