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29"/>
  </p:notesMasterIdLst>
  <p:handoutMasterIdLst>
    <p:handoutMasterId r:id="rId30"/>
  </p:handoutMasterIdLst>
  <p:sldIdLst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8" r:id="rId17"/>
    <p:sldId id="300" r:id="rId18"/>
    <p:sldId id="301" r:id="rId19"/>
    <p:sldId id="302" r:id="rId20"/>
    <p:sldId id="303" r:id="rId21"/>
    <p:sldId id="305" r:id="rId22"/>
    <p:sldId id="306" r:id="rId23"/>
    <p:sldId id="308" r:id="rId24"/>
    <p:sldId id="307" r:id="rId25"/>
    <p:sldId id="310" r:id="rId26"/>
    <p:sldId id="311" r:id="rId27"/>
    <p:sldId id="312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gs" Target="tags/tag536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2.png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8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2.png"/><Relationship Id="rId24" Type="http://schemas.openxmlformats.org/officeDocument/2006/relationships/tags" Target="../tags/tag108.xml"/><Relationship Id="rId23" Type="http://schemas.openxmlformats.org/officeDocument/2006/relationships/tags" Target="../tags/tag107.xml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7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4.png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5.png"/><Relationship Id="rId3" Type="http://schemas.openxmlformats.org/officeDocument/2006/relationships/tags" Target="../tags/tag115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tags" Target="../tags/tag114.xml"/><Relationship Id="rId19" Type="http://schemas.openxmlformats.org/officeDocument/2006/relationships/tags" Target="../tags/tag130.xml"/><Relationship Id="rId18" Type="http://schemas.openxmlformats.org/officeDocument/2006/relationships/tags" Target="../tags/tag129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image" Target="../media/image4.pn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4.png"/><Relationship Id="rId2" Type="http://schemas.openxmlformats.org/officeDocument/2006/relationships/tags" Target="../tags/tag144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../media/image4.png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2" Type="http://schemas.openxmlformats.org/officeDocument/2006/relationships/image" Target="../media/image5.png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image" Target="../media/image5.png"/><Relationship Id="rId3" Type="http://schemas.openxmlformats.org/officeDocument/2006/relationships/tags" Target="../tags/tag171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tags" Target="../tags/tag170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image" Target="../media/image1.png"/><Relationship Id="rId24" Type="http://schemas.openxmlformats.org/officeDocument/2006/relationships/tags" Target="../tags/tag219.xml"/><Relationship Id="rId23" Type="http://schemas.openxmlformats.org/officeDocument/2006/relationships/tags" Target="../tags/tag218.xml"/><Relationship Id="rId22" Type="http://schemas.openxmlformats.org/officeDocument/2006/relationships/tags" Target="../tags/tag217.xml"/><Relationship Id="rId21" Type="http://schemas.openxmlformats.org/officeDocument/2006/relationships/tags" Target="../tags/tag216.xml"/><Relationship Id="rId20" Type="http://schemas.openxmlformats.org/officeDocument/2006/relationships/tags" Target="../tags/tag215.xml"/><Relationship Id="rId2" Type="http://schemas.openxmlformats.org/officeDocument/2006/relationships/tags" Target="../tags/tag198.xml"/><Relationship Id="rId19" Type="http://schemas.openxmlformats.org/officeDocument/2006/relationships/tags" Target="../tags/tag214.xml"/><Relationship Id="rId18" Type="http://schemas.openxmlformats.org/officeDocument/2006/relationships/tags" Target="../tags/tag213.xml"/><Relationship Id="rId17" Type="http://schemas.openxmlformats.org/officeDocument/2006/relationships/tags" Target="../tags/tag212.xml"/><Relationship Id="rId16" Type="http://schemas.openxmlformats.org/officeDocument/2006/relationships/tags" Target="../tags/tag211.xml"/><Relationship Id="rId15" Type="http://schemas.openxmlformats.org/officeDocument/2006/relationships/tags" Target="../tags/tag210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image" Target="../media/image2.png"/><Relationship Id="rId24" Type="http://schemas.openxmlformats.org/officeDocument/2006/relationships/tags" Target="../tags/tag246.xml"/><Relationship Id="rId23" Type="http://schemas.openxmlformats.org/officeDocument/2006/relationships/tags" Target="../tags/tag245.xml"/><Relationship Id="rId22" Type="http://schemas.openxmlformats.org/officeDocument/2006/relationships/tags" Target="../tags/tag244.xml"/><Relationship Id="rId21" Type="http://schemas.openxmlformats.org/officeDocument/2006/relationships/tags" Target="../tags/tag243.xml"/><Relationship Id="rId20" Type="http://schemas.openxmlformats.org/officeDocument/2006/relationships/tags" Target="../tags/tag242.xml"/><Relationship Id="rId2" Type="http://schemas.openxmlformats.org/officeDocument/2006/relationships/tags" Target="../tags/tag225.xml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image" Target="../media/image3.png"/><Relationship Id="rId2" Type="http://schemas.openxmlformats.org/officeDocument/2006/relationships/tags" Target="../tags/tag26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image" Target="../media/image2.png"/><Relationship Id="rId24" Type="http://schemas.openxmlformats.org/officeDocument/2006/relationships/tags" Target="../tags/tag305.xml"/><Relationship Id="rId23" Type="http://schemas.openxmlformats.org/officeDocument/2006/relationships/tags" Target="../tags/tag304.xml"/><Relationship Id="rId22" Type="http://schemas.openxmlformats.org/officeDocument/2006/relationships/tags" Target="../tags/tag303.xml"/><Relationship Id="rId21" Type="http://schemas.openxmlformats.org/officeDocument/2006/relationships/tags" Target="../tags/tag302.xml"/><Relationship Id="rId20" Type="http://schemas.openxmlformats.org/officeDocument/2006/relationships/tags" Target="../tags/tag301.xml"/><Relationship Id="rId2" Type="http://schemas.openxmlformats.org/officeDocument/2006/relationships/tags" Target="../tags/tag284.xml"/><Relationship Id="rId19" Type="http://schemas.openxmlformats.org/officeDocument/2006/relationships/tags" Target="../tags/tag300.xml"/><Relationship Id="rId18" Type="http://schemas.openxmlformats.org/officeDocument/2006/relationships/tags" Target="../tags/tag299.xml"/><Relationship Id="rId17" Type="http://schemas.openxmlformats.org/officeDocument/2006/relationships/tags" Target="../tags/tag298.xml"/><Relationship Id="rId16" Type="http://schemas.openxmlformats.org/officeDocument/2006/relationships/tags" Target="../tags/tag297.xml"/><Relationship Id="rId15" Type="http://schemas.openxmlformats.org/officeDocument/2006/relationships/tags" Target="../tags/tag296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image" Target="../media/image4.png"/><Relationship Id="rId2" Type="http://schemas.openxmlformats.org/officeDocument/2006/relationships/tags" Target="../tags/tag30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image" Target="../media/image5.png"/><Relationship Id="rId3" Type="http://schemas.openxmlformats.org/officeDocument/2006/relationships/tags" Target="../tags/tag312.xml"/><Relationship Id="rId24" Type="http://schemas.openxmlformats.org/officeDocument/2006/relationships/tags" Target="../tags/tag332.xml"/><Relationship Id="rId23" Type="http://schemas.openxmlformats.org/officeDocument/2006/relationships/tags" Target="../tags/tag331.xml"/><Relationship Id="rId22" Type="http://schemas.openxmlformats.org/officeDocument/2006/relationships/tags" Target="../tags/tag330.xml"/><Relationship Id="rId21" Type="http://schemas.openxmlformats.org/officeDocument/2006/relationships/tags" Target="../tags/tag329.xml"/><Relationship Id="rId20" Type="http://schemas.openxmlformats.org/officeDocument/2006/relationships/tags" Target="../tags/tag328.xml"/><Relationship Id="rId2" Type="http://schemas.openxmlformats.org/officeDocument/2006/relationships/tags" Target="../tags/tag311.xml"/><Relationship Id="rId19" Type="http://schemas.openxmlformats.org/officeDocument/2006/relationships/tags" Target="../tags/tag327.xml"/><Relationship Id="rId18" Type="http://schemas.openxmlformats.org/officeDocument/2006/relationships/tags" Target="../tags/tag326.xml"/><Relationship Id="rId17" Type="http://schemas.openxmlformats.org/officeDocument/2006/relationships/tags" Target="../tags/tag325.xml"/><Relationship Id="rId16" Type="http://schemas.openxmlformats.org/officeDocument/2006/relationships/tags" Target="../tags/tag324.xml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image" Target="../media/image4.png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0" Type="http://schemas.openxmlformats.org/officeDocument/2006/relationships/tags" Target="../tags/tag340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image" Target="../media/image4.png"/><Relationship Id="rId2" Type="http://schemas.openxmlformats.org/officeDocument/2006/relationships/tags" Target="../tags/tag341.xml"/><Relationship Id="rId10" Type="http://schemas.openxmlformats.org/officeDocument/2006/relationships/tags" Target="../tags/tag348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image" Target="../media/image4.png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0" Type="http://schemas.openxmlformats.org/officeDocument/2006/relationships/tags" Target="../tags/tag356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2" Type="http://schemas.openxmlformats.org/officeDocument/2006/relationships/image" Target="../media/image5.png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image" Target="../media/image5.png"/><Relationship Id="rId3" Type="http://schemas.openxmlformats.org/officeDocument/2006/relationships/tags" Target="../tags/tag368.xml"/><Relationship Id="rId24" Type="http://schemas.openxmlformats.org/officeDocument/2006/relationships/tags" Target="../tags/tag388.xml"/><Relationship Id="rId23" Type="http://schemas.openxmlformats.org/officeDocument/2006/relationships/tags" Target="../tags/tag387.xml"/><Relationship Id="rId22" Type="http://schemas.openxmlformats.org/officeDocument/2006/relationships/tags" Target="../tags/tag386.xml"/><Relationship Id="rId21" Type="http://schemas.openxmlformats.org/officeDocument/2006/relationships/tags" Target="../tags/tag385.xml"/><Relationship Id="rId20" Type="http://schemas.openxmlformats.org/officeDocument/2006/relationships/tags" Target="../tags/tag384.xml"/><Relationship Id="rId2" Type="http://schemas.openxmlformats.org/officeDocument/2006/relationships/tags" Target="../tags/tag367.xml"/><Relationship Id="rId19" Type="http://schemas.openxmlformats.org/officeDocument/2006/relationships/tags" Target="../tags/tag383.xml"/><Relationship Id="rId18" Type="http://schemas.openxmlformats.org/officeDocument/2006/relationships/tags" Target="../tags/tag382.xml"/><Relationship Id="rId17" Type="http://schemas.openxmlformats.org/officeDocument/2006/relationships/tags" Target="../tags/tag381.xml"/><Relationship Id="rId16" Type="http://schemas.openxmlformats.org/officeDocument/2006/relationships/tags" Target="../tags/tag380.xml"/><Relationship Id="rId15" Type="http://schemas.openxmlformats.org/officeDocument/2006/relationships/tags" Target="../tags/tag379.xml"/><Relationship Id="rId14" Type="http://schemas.openxmlformats.org/officeDocument/2006/relationships/tags" Target="../tags/tag378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0" y="-309245"/>
            <a:ext cx="12202795" cy="7167245"/>
          </a:xfrm>
          <a:prstGeom prst="rect">
            <a:avLst/>
          </a:prstGeom>
          <a:solidFill>
            <a:schemeClr val="tx2"/>
          </a:solidFill>
        </p:spPr>
      </p:pic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1089660" y="3568065"/>
            <a:ext cx="5308600" cy="0"/>
          </a:xfrm>
          <a:prstGeom prst="line">
            <a:avLst/>
          </a:prstGeom>
          <a:ln w="12700" cmpd="sng"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823595" y="2179955"/>
            <a:ext cx="6995160" cy="1345565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000" b="0" spc="30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823784" y="3604260"/>
            <a:ext cx="5896018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36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>
            <p:custDataLst>
              <p:tags r:id="rId10"/>
            </p:custDataLst>
          </p:nvPr>
        </p:nvGrpSpPr>
        <p:grpSpPr>
          <a:xfrm>
            <a:off x="1089660" y="1242060"/>
            <a:ext cx="817880" cy="821690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0" name="矩形 9"/>
            <p:cNvSpPr/>
            <p:nvPr>
              <p:custDataLst>
                <p:tags r:id="rId11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2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3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4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6" name="矩形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31" name="矩形 30"/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2" name="矩形 31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9" name="矩形 28"/>
                <p:cNvSpPr/>
                <p:nvPr>
                  <p:custDataLst>
                    <p:tags r:id="rId18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0" name="矩形 2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9" name="矩形 18"/>
              <p:cNvSpPr/>
              <p:nvPr>
                <p:custDataLst>
                  <p:tags r:id="rId20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21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2" name="矩形 21"/>
                <p:cNvSpPr/>
                <p:nvPr>
                  <p:custDataLst>
                    <p:tags r:id="rId23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3" name="矩形 22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古建筑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3778885" y="3244850"/>
            <a:ext cx="8413115" cy="3613150"/>
          </a:xfrm>
          <a:prstGeom prst="rect">
            <a:avLst/>
          </a:prstGeom>
        </p:spPr>
      </p:pic>
      <p:grpSp>
        <p:nvGrpSpPr>
          <p:cNvPr id="8" name="组合 7"/>
          <p:cNvGrpSpPr/>
          <p:nvPr userDrawn="1">
            <p:custDataLst>
              <p:tags r:id="rId4"/>
            </p:custDataLst>
          </p:nvPr>
        </p:nvGrpSpPr>
        <p:grpSpPr>
          <a:xfrm>
            <a:off x="821055" y="5857875"/>
            <a:ext cx="507365" cy="509905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2" name="矩形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7" name="矩形 26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8" name="矩形 2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5" name="矩形 24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5" name="矩形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0" name="矩形 19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1" name="矩形 20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18" name="矩形 17"/>
                <p:cNvSpPr/>
                <p:nvPr>
                  <p:custDataLst>
                    <p:tags r:id="rId17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19" name="矩形 18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2717801" y="2384425"/>
            <a:ext cx="6273800" cy="100775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5400" b="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2717796" y="3470275"/>
            <a:ext cx="6273800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buNone/>
              <a:defRPr kumimoji="0" lang="zh-CN" altLang="en-US" sz="28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>
            <a:off x="2879090" y="3433445"/>
            <a:ext cx="5304155" cy="0"/>
          </a:xfrm>
          <a:prstGeom prst="line">
            <a:avLst/>
          </a:prstGeom>
          <a:ln w="12700" cmpd="sng"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635" y="4932045"/>
            <a:ext cx="4195445" cy="1913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古建筑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3778885" y="3244850"/>
            <a:ext cx="8413115" cy="3613150"/>
          </a:xfrm>
          <a:prstGeom prst="rect">
            <a:avLst/>
          </a:prstGeom>
        </p:spPr>
      </p:pic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1480820" y="2529205"/>
            <a:ext cx="817880" cy="821690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8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6" name="矩形 25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7" name="矩形 2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4" name="矩形 13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19" name="矩形 18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17" name="矩形 16"/>
                <p:cNvSpPr/>
                <p:nvPr>
                  <p:custDataLst>
                    <p:tags r:id="rId17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  <p:cxnSp>
        <p:nvCxnSpPr>
          <p:cNvPr id="28" name="直接连接符 27"/>
          <p:cNvCxnSpPr/>
          <p:nvPr userDrawn="1">
            <p:custDataLst>
              <p:tags r:id="rId19"/>
            </p:custDataLst>
          </p:nvPr>
        </p:nvCxnSpPr>
        <p:spPr>
          <a:xfrm>
            <a:off x="2657475" y="3622040"/>
            <a:ext cx="4404360" cy="0"/>
          </a:xfrm>
          <a:prstGeom prst="line">
            <a:avLst/>
          </a:prstGeom>
          <a:ln w="12700" cmpd="sng"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657476" y="2400301"/>
            <a:ext cx="6120764" cy="11633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3"/>
            <p:custDataLst>
              <p:tags r:id="rId24"/>
            </p:custDataLst>
          </p:nvPr>
        </p:nvSpPr>
        <p:spPr>
          <a:xfrm>
            <a:off x="2657474" y="3670300"/>
            <a:ext cx="6120763" cy="9144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9629775" y="5688965"/>
            <a:ext cx="2562225" cy="1169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charset="-122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古建筑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flipH="1">
            <a:off x="8823960" y="5293995"/>
            <a:ext cx="3368040" cy="1564005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>
            <a:off x="605155" y="609600"/>
            <a:ext cx="507365" cy="509905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6" name="矩形 25"/>
              <p:cNvSpPr/>
              <p:nvPr>
                <p:custDataLst>
                  <p:tags r:id="rId10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31" name="矩形 30"/>
                <p:cNvSpPr/>
                <p:nvPr>
                  <p:custDataLst>
                    <p:tags r:id="rId11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矩形 3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9" name="矩形 28"/>
                <p:cNvSpPr/>
                <p:nvPr>
                  <p:custDataLst>
                    <p:tags r:id="rId13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矩形 29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9" name="矩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2" name="矩形 21"/>
                <p:cNvSpPr/>
                <p:nvPr>
                  <p:custDataLst>
                    <p:tags r:id="rId18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矩形 2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1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 descr="古建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75" y="5697220"/>
            <a:ext cx="2562225" cy="1169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5" y="5697220"/>
            <a:ext cx="2562225" cy="116903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 descr="古建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75" y="5697220"/>
            <a:ext cx="2562225" cy="1169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4" name="图片 13" descr="古建筑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email"/>
          <a:srcRect/>
          <a:stretch>
            <a:fillRect/>
          </a:stretch>
        </p:blipFill>
        <p:spPr>
          <a:xfrm flipH="1">
            <a:off x="9626600" y="5666714"/>
            <a:ext cx="2565400" cy="1191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 descr="古建筑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flipH="1">
            <a:off x="6223000" y="4086196"/>
            <a:ext cx="5969000" cy="27718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10"/>
            </p:custDataLst>
          </p:nvPr>
        </p:nvGrpSpPr>
        <p:grpSpPr>
          <a:xfrm>
            <a:off x="358976" y="328154"/>
            <a:ext cx="1199950" cy="1205540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3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4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8" name="矩形 27"/>
              <p:cNvSpPr/>
              <p:nvPr>
                <p:custDataLst>
                  <p:tags r:id="rId15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33" name="矩形 32"/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31" name="矩形 30"/>
                <p:cNvSpPr/>
                <p:nvPr>
                  <p:custDataLst>
                    <p:tags r:id="rId18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2" name="矩形 31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21" name="矩形 20"/>
              <p:cNvSpPr/>
              <p:nvPr>
                <p:custDataLst>
                  <p:tags r:id="rId20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6" name="矩形 25"/>
                <p:cNvSpPr/>
                <p:nvPr>
                  <p:custDataLst>
                    <p:tags r:id="rId21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7" name="矩形 26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23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0" y="-309245"/>
            <a:ext cx="12202795" cy="7167245"/>
          </a:xfrm>
          <a:prstGeom prst="rect">
            <a:avLst/>
          </a:prstGeom>
          <a:solidFill>
            <a:schemeClr val="tx2"/>
          </a:solidFill>
        </p:spPr>
      </p:pic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1089660" y="3568065"/>
            <a:ext cx="5308600" cy="0"/>
          </a:xfrm>
          <a:prstGeom prst="line">
            <a:avLst/>
          </a:prstGeom>
          <a:ln w="12700" cmpd="sng"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823595" y="2179955"/>
            <a:ext cx="6995160" cy="1345565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000" b="0" spc="30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823784" y="3604260"/>
            <a:ext cx="5896018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36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>
            <p:custDataLst>
              <p:tags r:id="rId10"/>
            </p:custDataLst>
          </p:nvPr>
        </p:nvGrpSpPr>
        <p:grpSpPr>
          <a:xfrm>
            <a:off x="1089660" y="1242060"/>
            <a:ext cx="817880" cy="821690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0" name="矩形 9"/>
            <p:cNvSpPr/>
            <p:nvPr>
              <p:custDataLst>
                <p:tags r:id="rId11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2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3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4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6" name="矩形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31" name="矩形 30"/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2" name="矩形 31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9" name="矩形 28"/>
                <p:cNvSpPr/>
                <p:nvPr>
                  <p:custDataLst>
                    <p:tags r:id="rId18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0" name="矩形 2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9" name="矩形 18"/>
              <p:cNvSpPr/>
              <p:nvPr>
                <p:custDataLst>
                  <p:tags r:id="rId20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21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2" name="矩形 21"/>
                <p:cNvSpPr/>
                <p:nvPr>
                  <p:custDataLst>
                    <p:tags r:id="rId23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3" name="矩形 22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古建筑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3778885" y="3244850"/>
            <a:ext cx="8413115" cy="3613150"/>
          </a:xfrm>
          <a:prstGeom prst="rect">
            <a:avLst/>
          </a:prstGeom>
        </p:spPr>
      </p:pic>
      <p:grpSp>
        <p:nvGrpSpPr>
          <p:cNvPr id="8" name="组合 7"/>
          <p:cNvGrpSpPr/>
          <p:nvPr userDrawn="1">
            <p:custDataLst>
              <p:tags r:id="rId4"/>
            </p:custDataLst>
          </p:nvPr>
        </p:nvGrpSpPr>
        <p:grpSpPr>
          <a:xfrm>
            <a:off x="821055" y="5857875"/>
            <a:ext cx="507365" cy="509905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2" name="矩形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7" name="矩形 26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8" name="矩形 2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5" name="矩形 24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5" name="矩形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0" name="矩形 19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1" name="矩形 20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18" name="矩形 17"/>
                <p:cNvSpPr/>
                <p:nvPr>
                  <p:custDataLst>
                    <p:tags r:id="rId17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19" name="矩形 18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2717801" y="2384425"/>
            <a:ext cx="6273800" cy="100775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5400" b="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2717796" y="3470275"/>
            <a:ext cx="6273800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buNone/>
              <a:defRPr kumimoji="0" lang="zh-CN" altLang="en-US" sz="28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>
            <a:off x="2879090" y="3433445"/>
            <a:ext cx="5304155" cy="0"/>
          </a:xfrm>
          <a:prstGeom prst="line">
            <a:avLst/>
          </a:prstGeom>
          <a:ln w="12700" cmpd="sng"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635" y="4932045"/>
            <a:ext cx="4195445" cy="1913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古建筑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3778885" y="3244850"/>
            <a:ext cx="8413115" cy="3613150"/>
          </a:xfrm>
          <a:prstGeom prst="rect">
            <a:avLst/>
          </a:prstGeom>
        </p:spPr>
      </p:pic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1480820" y="2529205"/>
            <a:ext cx="817880" cy="821690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8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6" name="矩形 25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7" name="矩形 2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4" name="矩形 13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19" name="矩形 18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17" name="矩形 16"/>
                <p:cNvSpPr/>
                <p:nvPr>
                  <p:custDataLst>
                    <p:tags r:id="rId17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  <p:cxnSp>
        <p:nvCxnSpPr>
          <p:cNvPr id="28" name="直接连接符 27"/>
          <p:cNvCxnSpPr/>
          <p:nvPr userDrawn="1">
            <p:custDataLst>
              <p:tags r:id="rId19"/>
            </p:custDataLst>
          </p:nvPr>
        </p:nvCxnSpPr>
        <p:spPr>
          <a:xfrm>
            <a:off x="2657475" y="3622040"/>
            <a:ext cx="4404360" cy="0"/>
          </a:xfrm>
          <a:prstGeom prst="line">
            <a:avLst/>
          </a:prstGeom>
          <a:ln w="12700" cmpd="sng"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657476" y="2400301"/>
            <a:ext cx="6120764" cy="11633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3"/>
            <p:custDataLst>
              <p:tags r:id="rId24"/>
            </p:custDataLst>
          </p:nvPr>
        </p:nvSpPr>
        <p:spPr>
          <a:xfrm>
            <a:off x="2657474" y="3670300"/>
            <a:ext cx="6120763" cy="9144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9629775" y="5688965"/>
            <a:ext cx="2562225" cy="1169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charset="-122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古建筑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flipH="1">
            <a:off x="8823960" y="5293995"/>
            <a:ext cx="3368040" cy="1564005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>
            <a:off x="605155" y="609600"/>
            <a:ext cx="507365" cy="509905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6" name="矩形 25"/>
              <p:cNvSpPr/>
              <p:nvPr>
                <p:custDataLst>
                  <p:tags r:id="rId10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31" name="矩形 30"/>
                <p:cNvSpPr/>
                <p:nvPr>
                  <p:custDataLst>
                    <p:tags r:id="rId11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矩形 3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9" name="矩形 28"/>
                <p:cNvSpPr/>
                <p:nvPr>
                  <p:custDataLst>
                    <p:tags r:id="rId13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矩形 29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19" name="矩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2" name="矩形 21"/>
                <p:cNvSpPr/>
                <p:nvPr>
                  <p:custDataLst>
                    <p:tags r:id="rId18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矩形 2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1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 descr="古建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75" y="5697220"/>
            <a:ext cx="2562225" cy="1169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古建筑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5" y="5697220"/>
            <a:ext cx="2562225" cy="116903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 descr="古建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75" y="5697220"/>
            <a:ext cx="2562225" cy="1169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4" name="图片 13" descr="古建筑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email"/>
          <a:srcRect/>
          <a:stretch>
            <a:fillRect/>
          </a:stretch>
        </p:blipFill>
        <p:spPr>
          <a:xfrm flipH="1">
            <a:off x="9626600" y="5666714"/>
            <a:ext cx="2565400" cy="1191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 descr="古建筑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flipH="1">
            <a:off x="6223000" y="4086196"/>
            <a:ext cx="5969000" cy="27718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-200" normalizeH="0"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10"/>
            </p:custDataLst>
          </p:nvPr>
        </p:nvGrpSpPr>
        <p:grpSpPr>
          <a:xfrm>
            <a:off x="358976" y="328154"/>
            <a:ext cx="1199950" cy="1205540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3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4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28" name="矩形 27"/>
              <p:cNvSpPr/>
              <p:nvPr>
                <p:custDataLst>
                  <p:tags r:id="rId15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33" name="矩形 32"/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31" name="矩形 30"/>
                <p:cNvSpPr/>
                <p:nvPr>
                  <p:custDataLst>
                    <p:tags r:id="rId18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32" name="矩形 31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21" name="矩形 20"/>
              <p:cNvSpPr/>
              <p:nvPr>
                <p:custDataLst>
                  <p:tags r:id="rId20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  <a:sym typeface="+mn-ea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26" name="矩形 25"/>
                <p:cNvSpPr/>
                <p:nvPr>
                  <p:custDataLst>
                    <p:tags r:id="rId21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7" name="矩形 26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24" name="矩形 23"/>
                <p:cNvSpPr/>
                <p:nvPr>
                  <p:custDataLst>
                    <p:tags r:id="rId23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  <p:sp>
              <p:nvSpPr>
                <p:cNvPr id="25" name="矩形 24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grp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6" Type="http://schemas.openxmlformats.org/officeDocument/2006/relationships/theme" Target="../theme/theme3.xml"/><Relationship Id="rId25" Type="http://schemas.openxmlformats.org/officeDocument/2006/relationships/tags" Target="../tags/tag394.xml"/><Relationship Id="rId24" Type="http://schemas.openxmlformats.org/officeDocument/2006/relationships/tags" Target="../tags/tag393.xml"/><Relationship Id="rId23" Type="http://schemas.openxmlformats.org/officeDocument/2006/relationships/tags" Target="../tags/tag392.xml"/><Relationship Id="rId22" Type="http://schemas.openxmlformats.org/officeDocument/2006/relationships/tags" Target="../tags/tag391.xml"/><Relationship Id="rId21" Type="http://schemas.openxmlformats.org/officeDocument/2006/relationships/tags" Target="../tags/tag390.xml"/><Relationship Id="rId20" Type="http://schemas.openxmlformats.org/officeDocument/2006/relationships/tags" Target="../tags/tag389.xml"/><Relationship Id="rId2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97.xml"/><Relationship Id="rId8" Type="http://schemas.openxmlformats.org/officeDocument/2006/relationships/tags" Target="../tags/tag496.xml"/><Relationship Id="rId7" Type="http://schemas.openxmlformats.org/officeDocument/2006/relationships/tags" Target="../tags/tag495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6" Type="http://schemas.openxmlformats.org/officeDocument/2006/relationships/slideLayout" Target="../slideLayouts/slideLayout46.xml"/><Relationship Id="rId15" Type="http://schemas.openxmlformats.org/officeDocument/2006/relationships/tags" Target="../tags/tag503.xml"/><Relationship Id="rId14" Type="http://schemas.openxmlformats.org/officeDocument/2006/relationships/tags" Target="../tags/tag502.xml"/><Relationship Id="rId13" Type="http://schemas.openxmlformats.org/officeDocument/2006/relationships/tags" Target="../tags/tag501.xml"/><Relationship Id="rId12" Type="http://schemas.openxmlformats.org/officeDocument/2006/relationships/tags" Target="../tags/tag500.xml"/><Relationship Id="rId11" Type="http://schemas.openxmlformats.org/officeDocument/2006/relationships/tags" Target="../tags/tag499.xml"/><Relationship Id="rId10" Type="http://schemas.openxmlformats.org/officeDocument/2006/relationships/tags" Target="../tags/tag498.xml"/><Relationship Id="rId1" Type="http://schemas.openxmlformats.org/officeDocument/2006/relationships/tags" Target="../tags/tag48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50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0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tags" Target="../tags/tag516.xml"/><Relationship Id="rId7" Type="http://schemas.openxmlformats.org/officeDocument/2006/relationships/tags" Target="../tags/tag515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5" Type="http://schemas.openxmlformats.org/officeDocument/2006/relationships/slideLayout" Target="../slideLayouts/slideLayout46.xml"/><Relationship Id="rId14" Type="http://schemas.openxmlformats.org/officeDocument/2006/relationships/tags" Target="../tags/tag522.xml"/><Relationship Id="rId13" Type="http://schemas.openxmlformats.org/officeDocument/2006/relationships/tags" Target="../tags/tag521.xml"/><Relationship Id="rId12" Type="http://schemas.openxmlformats.org/officeDocument/2006/relationships/tags" Target="../tags/tag520.xml"/><Relationship Id="rId11" Type="http://schemas.openxmlformats.org/officeDocument/2006/relationships/tags" Target="../tags/tag519.xml"/><Relationship Id="rId10" Type="http://schemas.openxmlformats.org/officeDocument/2006/relationships/tags" Target="../tags/tag518.xml"/><Relationship Id="rId1" Type="http://schemas.openxmlformats.org/officeDocument/2006/relationships/tags" Target="../tags/tag50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2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ags" Target="../tags/tag52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53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3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Relationship Id="rId3" Type="http://schemas.openxmlformats.org/officeDocument/2006/relationships/tags" Target="../tags/tag404.xml"/><Relationship Id="rId28" Type="http://schemas.openxmlformats.org/officeDocument/2006/relationships/slideLayout" Target="../slideLayouts/slideLayout18.xml"/><Relationship Id="rId27" Type="http://schemas.openxmlformats.org/officeDocument/2006/relationships/tags" Target="../tags/tag428.xml"/><Relationship Id="rId26" Type="http://schemas.openxmlformats.org/officeDocument/2006/relationships/tags" Target="../tags/tag427.xml"/><Relationship Id="rId25" Type="http://schemas.openxmlformats.org/officeDocument/2006/relationships/tags" Target="../tags/tag426.xml"/><Relationship Id="rId24" Type="http://schemas.openxmlformats.org/officeDocument/2006/relationships/tags" Target="../tags/tag425.xml"/><Relationship Id="rId23" Type="http://schemas.openxmlformats.org/officeDocument/2006/relationships/tags" Target="../tags/tag424.xml"/><Relationship Id="rId22" Type="http://schemas.openxmlformats.org/officeDocument/2006/relationships/tags" Target="../tags/tag423.xml"/><Relationship Id="rId21" Type="http://schemas.openxmlformats.org/officeDocument/2006/relationships/tags" Target="../tags/tag422.xml"/><Relationship Id="rId20" Type="http://schemas.openxmlformats.org/officeDocument/2006/relationships/tags" Target="../tags/tag421.xml"/><Relationship Id="rId2" Type="http://schemas.openxmlformats.org/officeDocument/2006/relationships/image" Target="../media/image4.png"/><Relationship Id="rId19" Type="http://schemas.openxmlformats.org/officeDocument/2006/relationships/tags" Target="../tags/tag420.xml"/><Relationship Id="rId18" Type="http://schemas.openxmlformats.org/officeDocument/2006/relationships/tags" Target="../tags/tag419.xml"/><Relationship Id="rId17" Type="http://schemas.openxmlformats.org/officeDocument/2006/relationships/tags" Target="../tags/tag418.xml"/><Relationship Id="rId16" Type="http://schemas.openxmlformats.org/officeDocument/2006/relationships/tags" Target="../tags/tag417.xml"/><Relationship Id="rId15" Type="http://schemas.openxmlformats.org/officeDocument/2006/relationships/tags" Target="../tags/tag416.xml"/><Relationship Id="rId14" Type="http://schemas.openxmlformats.org/officeDocument/2006/relationships/tags" Target="../tags/tag415.xml"/><Relationship Id="rId13" Type="http://schemas.openxmlformats.org/officeDocument/2006/relationships/tags" Target="../tags/tag414.xml"/><Relationship Id="rId12" Type="http://schemas.openxmlformats.org/officeDocument/2006/relationships/tags" Target="../tags/tag413.xml"/><Relationship Id="rId11" Type="http://schemas.openxmlformats.org/officeDocument/2006/relationships/tags" Target="../tags/tag412.xml"/><Relationship Id="rId10" Type="http://schemas.openxmlformats.org/officeDocument/2006/relationships/tags" Target="../tags/tag411.xml"/><Relationship Id="rId1" Type="http://schemas.openxmlformats.org/officeDocument/2006/relationships/tags" Target="../tags/tag40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32.xml"/><Relationship Id="rId4" Type="http://schemas.openxmlformats.org/officeDocument/2006/relationships/image" Target="../media/image6.png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456.xml"/><Relationship Id="rId24" Type="http://schemas.openxmlformats.org/officeDocument/2006/relationships/tags" Target="../tags/tag455.xml"/><Relationship Id="rId23" Type="http://schemas.openxmlformats.org/officeDocument/2006/relationships/tags" Target="../tags/tag454.xml"/><Relationship Id="rId22" Type="http://schemas.openxmlformats.org/officeDocument/2006/relationships/tags" Target="../tags/tag453.xml"/><Relationship Id="rId21" Type="http://schemas.openxmlformats.org/officeDocument/2006/relationships/tags" Target="../tags/tag452.xml"/><Relationship Id="rId20" Type="http://schemas.openxmlformats.org/officeDocument/2006/relationships/tags" Target="../tags/tag451.xml"/><Relationship Id="rId2" Type="http://schemas.openxmlformats.org/officeDocument/2006/relationships/image" Target="../media/image4.png"/><Relationship Id="rId19" Type="http://schemas.openxmlformats.org/officeDocument/2006/relationships/tags" Target="../tags/tag450.xml"/><Relationship Id="rId18" Type="http://schemas.openxmlformats.org/officeDocument/2006/relationships/tags" Target="../tags/tag449.xml"/><Relationship Id="rId17" Type="http://schemas.openxmlformats.org/officeDocument/2006/relationships/tags" Target="../tags/tag448.xml"/><Relationship Id="rId16" Type="http://schemas.openxmlformats.org/officeDocument/2006/relationships/tags" Target="../tags/tag447.xml"/><Relationship Id="rId15" Type="http://schemas.openxmlformats.org/officeDocument/2006/relationships/tags" Target="../tags/tag446.xml"/><Relationship Id="rId14" Type="http://schemas.openxmlformats.org/officeDocument/2006/relationships/tags" Target="../tags/tag445.xml"/><Relationship Id="rId13" Type="http://schemas.openxmlformats.org/officeDocument/2006/relationships/tags" Target="../tags/tag444.xml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tags" Target="../tags/tag43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477.xml"/><Relationship Id="rId21" Type="http://schemas.openxmlformats.org/officeDocument/2006/relationships/tags" Target="../tags/tag476.xml"/><Relationship Id="rId20" Type="http://schemas.openxmlformats.org/officeDocument/2006/relationships/tags" Target="../tags/tag475.xml"/><Relationship Id="rId2" Type="http://schemas.openxmlformats.org/officeDocument/2006/relationships/image" Target="../media/image4.png"/><Relationship Id="rId19" Type="http://schemas.openxmlformats.org/officeDocument/2006/relationships/tags" Target="../tags/tag474.xml"/><Relationship Id="rId18" Type="http://schemas.openxmlformats.org/officeDocument/2006/relationships/tags" Target="../tags/tag473.xml"/><Relationship Id="rId17" Type="http://schemas.openxmlformats.org/officeDocument/2006/relationships/tags" Target="../tags/tag472.xml"/><Relationship Id="rId16" Type="http://schemas.openxmlformats.org/officeDocument/2006/relationships/tags" Target="../tags/tag471.xml"/><Relationship Id="rId15" Type="http://schemas.openxmlformats.org/officeDocument/2006/relationships/tags" Target="../tags/tag470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tags" Target="../tags/tag4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82.xml"/><Relationship Id="rId8" Type="http://schemas.openxmlformats.org/officeDocument/2006/relationships/tags" Target="../tags/tag481.xml"/><Relationship Id="rId7" Type="http://schemas.openxmlformats.org/officeDocument/2006/relationships/slide" Target="slide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480.xml"/><Relationship Id="rId3" Type="http://schemas.openxmlformats.org/officeDocument/2006/relationships/tags" Target="../tags/tag479.xml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28.xml"/><Relationship Id="rId17" Type="http://schemas.openxmlformats.org/officeDocument/2006/relationships/tags" Target="../tags/tag486.xml"/><Relationship Id="rId16" Type="http://schemas.openxmlformats.org/officeDocument/2006/relationships/tags" Target="../tags/tag485.xml"/><Relationship Id="rId15" Type="http://schemas.openxmlformats.org/officeDocument/2006/relationships/image" Target="../media/image13.png"/><Relationship Id="rId14" Type="http://schemas.openxmlformats.org/officeDocument/2006/relationships/tags" Target="../tags/tag484.xml"/><Relationship Id="rId13" Type="http://schemas.openxmlformats.org/officeDocument/2006/relationships/image" Target="../media/image12.png"/><Relationship Id="rId12" Type="http://schemas.openxmlformats.org/officeDocument/2006/relationships/tags" Target="../tags/tag483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4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488.xml"/><Relationship Id="rId1" Type="http://schemas.openxmlformats.org/officeDocument/2006/relationships/tags" Target="../tags/tag4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副标题 9" descr="7b0a20202020227461726765744d6f64756c65223a202270726f636573734f6e6c696e65466f6e7473220a7d0a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823784" y="3604260"/>
            <a:ext cx="5896018" cy="950984"/>
          </a:xfrm>
        </p:spPr>
        <p:txBody>
          <a:bodyPr>
            <a:normAutofit fontScale="6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zh-CN" altLang="en-US">
              <a:solidFill>
                <a:schemeClr val="lt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>
                <a:solidFill>
                  <a:schemeClr val="lt1"/>
                </a:solidFill>
              </a:rPr>
              <a:t> </a:t>
            </a:r>
            <a:r>
              <a:rPr lang="en-US" altLang="zh-CN">
                <a:solidFill>
                  <a:schemeClr val="lt1"/>
                </a:solidFill>
              </a:rPr>
              <a:t>  </a:t>
            </a:r>
            <a:r>
              <a:rPr lang="zh-CN" altLang="en-US">
                <a:solidFill>
                  <a:schemeClr val="lt1"/>
                </a:solidFill>
                <a:latin typeface="方正劲颜体" panose="02010600010101010101" charset="-122"/>
                <a:ea typeface="方正劲颜体" panose="02010600010101010101" charset="-122"/>
                <a:cs typeface="方正劲颜体" panose="02010600010101010101" charset="-122"/>
                <a:sym typeface="方正劲颜体" panose="02010600010101010101" charset="-122"/>
              </a:rPr>
              <a:t>大兴安岭实验中学西校区 </a:t>
            </a:r>
            <a:r>
              <a:rPr lang="zh-CN" altLang="en-US">
                <a:solidFill>
                  <a:schemeClr val="lt1"/>
                </a:solidFill>
                <a:latin typeface="方正劲颜体" panose="02010600010101010101" charset="-122"/>
                <a:ea typeface="方正劲颜体" panose="02010600010101010101" charset="-122"/>
                <a:cs typeface="方正劲颜体" panose="02010600010101010101" charset="-122"/>
                <a:sym typeface="方正劲颜体" panose="02010600010101010101" charset="-122"/>
              </a:rPr>
              <a:t>郑鑫</a:t>
            </a:r>
            <a:endParaRPr lang="zh-CN" altLang="en-US">
              <a:solidFill>
                <a:schemeClr val="lt1"/>
              </a:solidFill>
              <a:latin typeface="方正劲颜体" panose="02010600010101010101" charset="-122"/>
              <a:ea typeface="方正劲颜体" panose="02010600010101010101" charset="-122"/>
              <a:cs typeface="方正劲颜体" panose="02010600010101010101" charset="-122"/>
              <a:sym typeface="方正劲颜体" panose="02010600010101010101" charset="-122"/>
            </a:endParaRPr>
          </a:p>
        </p:txBody>
      </p:sp>
      <p:sp>
        <p:nvSpPr>
          <p:cNvPr id="4" name="标题 3"/>
          <p:cNvSpPr/>
          <p:nvPr>
            <p:ph type="ctrTitle"/>
            <p:custDataLst>
              <p:tags r:id="rId2"/>
            </p:custDataLst>
          </p:nvPr>
        </p:nvSpPr>
        <p:spPr>
          <a:xfrm>
            <a:off x="823595" y="2338705"/>
            <a:ext cx="6995160" cy="1345565"/>
          </a:xfrm>
        </p:spPr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cs typeface="汉仪雪君体简" panose="02010600000101010101" charset="-122"/>
              </a:rPr>
              <a:t>第一课 中华文明的起源与早期国家</a:t>
            </a:r>
            <a:endParaRPr lang="zh-CN" altLang="en-US">
              <a:solidFill>
                <a:schemeClr val="lt1"/>
              </a:solidFill>
              <a:latin typeface="汉仪雪君体简" panose="02010600000101010101" charset="-122"/>
              <a:ea typeface="汉仪雪君体简" panose="02010600000101010101" charset="-122"/>
              <a:cs typeface="汉仪雪君体简" panose="0201060000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8770" y="195055"/>
            <a:ext cx="11037600" cy="441964"/>
          </a:xfrm>
        </p:spPr>
        <p:txBody>
          <a:bodyPr>
            <a:normAutofit fontScale="90000"/>
          </a:bodyPr>
          <a:lstStyle/>
          <a:p>
            <a:r>
              <a:rPr lang="en-US" altLang="zh-CN" sz="3110">
                <a:sym typeface="+mn-ea"/>
              </a:rPr>
              <a:t>3</a:t>
            </a:r>
            <a:r>
              <a:rPr lang="zh-CN" altLang="en-US" sz="3110">
                <a:sym typeface="+mn-ea"/>
              </a:rPr>
              <a:t>、</a:t>
            </a:r>
            <a:r>
              <a:rPr lang="en-US" altLang="zh-CN" sz="3110">
                <a:sym typeface="+mn-ea"/>
              </a:rPr>
              <a:t>原始社会的社会形态：原始人群            母系氏族           父系氏族</a:t>
            </a:r>
            <a:br>
              <a:rPr lang="en-US" altLang="zh-CN" sz="3110" b="1"/>
            </a:br>
            <a:endParaRPr lang="en-US" altLang="zh-CN" sz="3110"/>
          </a:p>
        </p:txBody>
      </p:sp>
      <p:sp>
        <p:nvSpPr>
          <p:cNvPr id="7" name="右箭头 6"/>
          <p:cNvSpPr/>
          <p:nvPr/>
        </p:nvSpPr>
        <p:spPr>
          <a:xfrm>
            <a:off x="5725160" y="452120"/>
            <a:ext cx="56070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" name="右箭头 9"/>
          <p:cNvSpPr/>
          <p:nvPr/>
        </p:nvSpPr>
        <p:spPr>
          <a:xfrm>
            <a:off x="7929880" y="452755"/>
            <a:ext cx="52070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8925" y="1083945"/>
          <a:ext cx="5740400" cy="50946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2055"/>
                <a:gridCol w="2300605"/>
                <a:gridCol w="2237740"/>
              </a:tblGrid>
              <a:tr h="37528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000" b="1" dirty="0" smtClean="0"/>
                        <a:t>阶段</a:t>
                      </a:r>
                      <a:endParaRPr lang="zh-CN" altLang="en-US" sz="2000" b="1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000" b="1" dirty="0" smtClean="0"/>
                        <a:t>特征</a:t>
                      </a:r>
                      <a:endParaRPr lang="zh-CN" altLang="en-US" sz="2000" b="1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000" b="1" dirty="0" smtClean="0"/>
                        <a:t>代表</a:t>
                      </a:r>
                      <a:endParaRPr lang="zh-CN" altLang="en-US" sz="2000" b="1" dirty="0" smtClean="0"/>
                    </a:p>
                  </a:txBody>
                  <a:tcPr/>
                </a:tc>
              </a:tr>
              <a:tr h="14808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</a:rPr>
                        <a:t>原始人群</a:t>
                      </a:r>
                      <a:endParaRPr lang="zh-CN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endParaRPr lang="zh-CN" altLang="en-US" sz="2000" b="1" dirty="0"/>
                    </a:p>
                  </a:txBody>
                  <a:tcPr/>
                </a:tc>
              </a:tr>
              <a:tr h="148018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</a:rPr>
                        <a:t>母系氏族社会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/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endParaRPr lang="zh-CN" altLang="en-US" sz="2000" b="1" dirty="0"/>
                    </a:p>
                  </a:txBody>
                  <a:tcPr/>
                </a:tc>
              </a:tr>
              <a:tr h="175831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</a:rPr>
                        <a:t>父系氏族公社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endParaRPr lang="en-US" altLang="zh-CN" sz="2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816052" y="1819477"/>
            <a:ext cx="2044363" cy="923330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b="1" dirty="0">
                <a:solidFill>
                  <a:srgbClr val="FF0000"/>
                </a:solidFill>
              </a:rPr>
              <a:t>旧石器早期，元谋人、北京人、山顶洞人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61579" y="3452340"/>
            <a:ext cx="1898836" cy="646331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b="1" dirty="0">
                <a:solidFill>
                  <a:srgbClr val="FF0000"/>
                </a:solidFill>
              </a:rPr>
              <a:t>新石器早期的</a:t>
            </a:r>
            <a:r>
              <a:rPr lang="zh-CN" altLang="en-US" b="1" dirty="0" smtClean="0">
                <a:solidFill>
                  <a:srgbClr val="FF0000"/>
                </a:solidFill>
              </a:rPr>
              <a:t>文化，仰韶文化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37563" y="4860925"/>
            <a:ext cx="2148323" cy="1198880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b="1" dirty="0">
                <a:solidFill>
                  <a:srgbClr val="FF0000"/>
                </a:solidFill>
              </a:rPr>
              <a:t>新石器晚期文化</a:t>
            </a:r>
            <a:r>
              <a:rPr lang="zh-CN" altLang="en-US" b="1" dirty="0" smtClean="0">
                <a:solidFill>
                  <a:srgbClr val="FF0000"/>
                </a:solidFill>
              </a:rPr>
              <a:t>，大</a:t>
            </a:r>
            <a:r>
              <a:rPr lang="zh-CN" altLang="en-US" b="1" dirty="0">
                <a:solidFill>
                  <a:srgbClr val="FF0000"/>
                </a:solidFill>
              </a:rPr>
              <a:t>汶口文化、</a:t>
            </a:r>
            <a:r>
              <a:rPr lang="zh-CN" altLang="en-US" b="1" dirty="0" smtClean="0">
                <a:solidFill>
                  <a:srgbClr val="FF0000"/>
                </a:solidFill>
              </a:rPr>
              <a:t>龙山文化、红山文化、良渚文化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12265" y="1584960"/>
            <a:ext cx="2103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rgbClr val="0070C0"/>
                </a:solidFill>
                <a:sym typeface="+mn-ea"/>
              </a:rPr>
              <a:t>早期人类以群体的形式聚集在一起，集体劳动，集体生活，相互依赖。</a:t>
            </a:r>
            <a:endParaRPr lang="zh-CN" altLang="en-US" b="1" dirty="0" smtClean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0" y="3037205"/>
            <a:ext cx="20929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妇女</a:t>
            </a:r>
            <a:r>
              <a:rPr lang="zh-CN" altLang="en-US" b="1" dirty="0" smtClean="0">
                <a:solidFill>
                  <a:srgbClr val="0070C0"/>
                </a:solidFill>
                <a:sym typeface="+mn-ea"/>
              </a:rPr>
              <a:t>在经济和社会生活上占支配地位，共同劳动，成果共享</a:t>
            </a:r>
            <a:endParaRPr lang="en-US" altLang="zh-CN" b="0" dirty="0" smtClean="0">
              <a:solidFill>
                <a:schemeClr val="tx1"/>
              </a:solidFill>
            </a:endParaRPr>
          </a:p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91945" y="4680585"/>
            <a:ext cx="21240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男子</a:t>
            </a:r>
            <a:r>
              <a:rPr lang="zh-CN" altLang="en-US" b="1" dirty="0" smtClean="0">
                <a:solidFill>
                  <a:srgbClr val="0070C0"/>
                </a:solidFill>
                <a:sym typeface="+mn-ea"/>
              </a:rPr>
              <a:t>在经济和社会生活中居支配地位；产生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私有制，阶级分化，出现权贵阶层。</a:t>
            </a:r>
            <a:endParaRPr lang="zh-CN" altLang="en-US" b="1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任意多边形 19"/>
          <p:cNvSpPr/>
          <p:nvPr>
            <p:custDataLst>
              <p:tags r:id="rId3"/>
            </p:custDataLst>
          </p:nvPr>
        </p:nvSpPr>
        <p:spPr>
          <a:xfrm>
            <a:off x="8500735" y="2006079"/>
            <a:ext cx="873868" cy="873868"/>
          </a:xfrm>
          <a:custGeom>
            <a:avLst/>
            <a:gdLst>
              <a:gd name="connsiteX0" fmla="*/ 0 w 1037856"/>
              <a:gd name="connsiteY0" fmla="*/ 518928 h 1037856"/>
              <a:gd name="connsiteX1" fmla="*/ 518928 w 1037856"/>
              <a:gd name="connsiteY1" fmla="*/ 0 h 1037856"/>
              <a:gd name="connsiteX2" fmla="*/ 1037856 w 1037856"/>
              <a:gd name="connsiteY2" fmla="*/ 518928 h 1037856"/>
              <a:gd name="connsiteX3" fmla="*/ 518928 w 1037856"/>
              <a:gd name="connsiteY3" fmla="*/ 1037856 h 1037856"/>
              <a:gd name="connsiteX4" fmla="*/ 0 w 1037856"/>
              <a:gd name="connsiteY4" fmla="*/ 518928 h 10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6" h="1037856">
                <a:moveTo>
                  <a:pt x="0" y="518928"/>
                </a:moveTo>
                <a:cubicBezTo>
                  <a:pt x="0" y="232332"/>
                  <a:pt x="232332" y="0"/>
                  <a:pt x="518928" y="0"/>
                </a:cubicBezTo>
                <a:cubicBezTo>
                  <a:pt x="805524" y="0"/>
                  <a:pt x="1037856" y="232332"/>
                  <a:pt x="1037856" y="518928"/>
                </a:cubicBezTo>
                <a:cubicBezTo>
                  <a:pt x="1037856" y="805524"/>
                  <a:pt x="805524" y="1037856"/>
                  <a:pt x="518928" y="1037856"/>
                </a:cubicBezTo>
                <a:cubicBezTo>
                  <a:pt x="232332" y="1037856"/>
                  <a:pt x="0" y="805524"/>
                  <a:pt x="0" y="518928"/>
                </a:cubicBezTo>
                <a:close/>
              </a:path>
            </a:pathLst>
          </a:cu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F23A48">
              <a:hueOff val="0"/>
              <a:satOff val="0"/>
              <a:lumOff val="0"/>
              <a:alphaOff val="0"/>
            </a:srgbClr>
          </a:fillRef>
          <a:effectRef idx="0">
            <a:srgbClr val="F23A48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74850" tIns="174850" rIns="174850" bIns="17485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>
                <a:solidFill>
                  <a:sysClr val="window" lastClr="FFFFFF"/>
                </a:solidFill>
              </a:rPr>
              <a:t>私有制</a:t>
            </a:r>
            <a:endParaRPr lang="zh-CN" altLang="en-US" sz="2000" b="1" kern="1200" dirty="0">
              <a:solidFill>
                <a:sysClr val="window" lastClr="FFFFFF"/>
              </a:solidFill>
            </a:endParaRPr>
          </a:p>
        </p:txBody>
      </p:sp>
      <p:sp>
        <p:nvSpPr>
          <p:cNvPr id="21" name="任意多边形 20"/>
          <p:cNvSpPr/>
          <p:nvPr>
            <p:custDataLst>
              <p:tags r:id="rId4"/>
            </p:custDataLst>
          </p:nvPr>
        </p:nvSpPr>
        <p:spPr>
          <a:xfrm rot="5400000">
            <a:off x="8843616" y="2901592"/>
            <a:ext cx="232264" cy="294930"/>
          </a:xfrm>
          <a:custGeom>
            <a:avLst/>
            <a:gdLst>
              <a:gd name="connsiteX0" fmla="*/ 0 w 275850"/>
              <a:gd name="connsiteY0" fmla="*/ 70055 h 350276"/>
              <a:gd name="connsiteX1" fmla="*/ 137925 w 275850"/>
              <a:gd name="connsiteY1" fmla="*/ 70055 h 350276"/>
              <a:gd name="connsiteX2" fmla="*/ 137925 w 275850"/>
              <a:gd name="connsiteY2" fmla="*/ 0 h 350276"/>
              <a:gd name="connsiteX3" fmla="*/ 275850 w 275850"/>
              <a:gd name="connsiteY3" fmla="*/ 175138 h 350276"/>
              <a:gd name="connsiteX4" fmla="*/ 137925 w 275850"/>
              <a:gd name="connsiteY4" fmla="*/ 350276 h 350276"/>
              <a:gd name="connsiteX5" fmla="*/ 137925 w 275850"/>
              <a:gd name="connsiteY5" fmla="*/ 280221 h 350276"/>
              <a:gd name="connsiteX6" fmla="*/ 0 w 275850"/>
              <a:gd name="connsiteY6" fmla="*/ 280221 h 350276"/>
              <a:gd name="connsiteX7" fmla="*/ 0 w 275850"/>
              <a:gd name="connsiteY7" fmla="*/ 70055 h 3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850" h="350276">
                <a:moveTo>
                  <a:pt x="0" y="70055"/>
                </a:moveTo>
                <a:lnTo>
                  <a:pt x="137925" y="70055"/>
                </a:lnTo>
                <a:lnTo>
                  <a:pt x="137925" y="0"/>
                </a:lnTo>
                <a:lnTo>
                  <a:pt x="275850" y="175138"/>
                </a:lnTo>
                <a:lnTo>
                  <a:pt x="137925" y="350276"/>
                </a:lnTo>
                <a:lnTo>
                  <a:pt x="137925" y="280221"/>
                </a:lnTo>
                <a:lnTo>
                  <a:pt x="0" y="280221"/>
                </a:lnTo>
                <a:lnTo>
                  <a:pt x="0" y="70055"/>
                </a:lnTo>
                <a:close/>
              </a:path>
            </a:pathLst>
          </a:custGeom>
          <a:solidFill>
            <a:srgbClr val="FFCF00">
              <a:lumMod val="40000"/>
              <a:lumOff val="60000"/>
            </a:srgbClr>
          </a:solidFill>
        </p:spPr>
        <p:style>
          <a:lnRef idx="0">
            <a:srgbClr val="F23A48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F23A48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0" tIns="70054" rIns="82754" bIns="70055" numCol="1" spcCol="1270" anchor="ctr" anchorCtr="0">
            <a:normAutofit fontScale="90000" lnSpcReduction="20000"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200" kern="1200">
              <a:solidFill>
                <a:sysClr val="window" lastClr="FFFFFF"/>
              </a:solidFill>
            </a:endParaRPr>
          </a:p>
        </p:txBody>
      </p:sp>
      <p:sp>
        <p:nvSpPr>
          <p:cNvPr id="22" name="任意多边形 21"/>
          <p:cNvSpPr/>
          <p:nvPr>
            <p:custDataLst>
              <p:tags r:id="rId5"/>
            </p:custDataLst>
          </p:nvPr>
        </p:nvSpPr>
        <p:spPr>
          <a:xfrm>
            <a:off x="9637050" y="2662131"/>
            <a:ext cx="873868" cy="873868"/>
          </a:xfrm>
          <a:custGeom>
            <a:avLst/>
            <a:gdLst>
              <a:gd name="connsiteX0" fmla="*/ 0 w 1037856"/>
              <a:gd name="connsiteY0" fmla="*/ 518928 h 1037856"/>
              <a:gd name="connsiteX1" fmla="*/ 518928 w 1037856"/>
              <a:gd name="connsiteY1" fmla="*/ 0 h 1037856"/>
              <a:gd name="connsiteX2" fmla="*/ 1037856 w 1037856"/>
              <a:gd name="connsiteY2" fmla="*/ 518928 h 1037856"/>
              <a:gd name="connsiteX3" fmla="*/ 518928 w 1037856"/>
              <a:gd name="connsiteY3" fmla="*/ 1037856 h 1037856"/>
              <a:gd name="connsiteX4" fmla="*/ 0 w 1037856"/>
              <a:gd name="connsiteY4" fmla="*/ 518928 h 10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6" h="1037856">
                <a:moveTo>
                  <a:pt x="0" y="518928"/>
                </a:moveTo>
                <a:cubicBezTo>
                  <a:pt x="0" y="232332"/>
                  <a:pt x="232332" y="0"/>
                  <a:pt x="518928" y="0"/>
                </a:cubicBezTo>
                <a:cubicBezTo>
                  <a:pt x="805524" y="0"/>
                  <a:pt x="1037856" y="232332"/>
                  <a:pt x="1037856" y="518928"/>
                </a:cubicBezTo>
                <a:cubicBezTo>
                  <a:pt x="1037856" y="805524"/>
                  <a:pt x="805524" y="1037856"/>
                  <a:pt x="518928" y="1037856"/>
                </a:cubicBezTo>
                <a:cubicBezTo>
                  <a:pt x="232332" y="1037856"/>
                  <a:pt x="0" y="805524"/>
                  <a:pt x="0" y="518928"/>
                </a:cubicBezTo>
                <a:close/>
              </a:path>
            </a:pathLst>
          </a:custGeom>
          <a:solidFill>
            <a:srgbClr val="B3D236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F23A48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74850" tIns="174850" rIns="174850" bIns="174850" numCol="1" spcCol="1270" anchor="ctr" anchorCtr="0">
            <a:normAutofit fontScale="70000"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>
                <a:solidFill>
                  <a:sysClr val="window" lastClr="FFFFFF"/>
                </a:solidFill>
              </a:rPr>
              <a:t>贫富分化</a:t>
            </a:r>
            <a:endParaRPr lang="zh-CN" altLang="en-US" sz="2400" b="1" kern="1200" dirty="0">
              <a:solidFill>
                <a:sysClr val="window" lastClr="FFFFFF"/>
              </a:solidFill>
            </a:endParaRPr>
          </a:p>
        </p:txBody>
      </p:sp>
      <p:sp>
        <p:nvSpPr>
          <p:cNvPr id="23" name="任意多边形 22"/>
          <p:cNvSpPr/>
          <p:nvPr>
            <p:custDataLst>
              <p:tags r:id="rId6"/>
            </p:custDataLst>
          </p:nvPr>
        </p:nvSpPr>
        <p:spPr>
          <a:xfrm rot="8340000">
            <a:off x="9422547" y="3289928"/>
            <a:ext cx="232264" cy="294930"/>
          </a:xfrm>
          <a:custGeom>
            <a:avLst/>
            <a:gdLst>
              <a:gd name="connsiteX0" fmla="*/ 0 w 275850"/>
              <a:gd name="connsiteY0" fmla="*/ 70055 h 350276"/>
              <a:gd name="connsiteX1" fmla="*/ 137925 w 275850"/>
              <a:gd name="connsiteY1" fmla="*/ 70055 h 350276"/>
              <a:gd name="connsiteX2" fmla="*/ 137925 w 275850"/>
              <a:gd name="connsiteY2" fmla="*/ 0 h 350276"/>
              <a:gd name="connsiteX3" fmla="*/ 275850 w 275850"/>
              <a:gd name="connsiteY3" fmla="*/ 175138 h 350276"/>
              <a:gd name="connsiteX4" fmla="*/ 137925 w 275850"/>
              <a:gd name="connsiteY4" fmla="*/ 350276 h 350276"/>
              <a:gd name="connsiteX5" fmla="*/ 137925 w 275850"/>
              <a:gd name="connsiteY5" fmla="*/ 280221 h 350276"/>
              <a:gd name="connsiteX6" fmla="*/ 0 w 275850"/>
              <a:gd name="connsiteY6" fmla="*/ 280221 h 350276"/>
              <a:gd name="connsiteX7" fmla="*/ 0 w 275850"/>
              <a:gd name="connsiteY7" fmla="*/ 70055 h 3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850" h="350276">
                <a:moveTo>
                  <a:pt x="0" y="70055"/>
                </a:moveTo>
                <a:lnTo>
                  <a:pt x="137925" y="70055"/>
                </a:lnTo>
                <a:lnTo>
                  <a:pt x="137925" y="0"/>
                </a:lnTo>
                <a:lnTo>
                  <a:pt x="275850" y="175138"/>
                </a:lnTo>
                <a:lnTo>
                  <a:pt x="137925" y="350276"/>
                </a:lnTo>
                <a:lnTo>
                  <a:pt x="137925" y="280221"/>
                </a:lnTo>
                <a:lnTo>
                  <a:pt x="0" y="280221"/>
                </a:lnTo>
                <a:lnTo>
                  <a:pt x="0" y="70055"/>
                </a:lnTo>
                <a:close/>
              </a:path>
            </a:pathLst>
          </a:custGeom>
          <a:solidFill>
            <a:srgbClr val="B3D236">
              <a:lumMod val="60000"/>
              <a:lumOff val="40000"/>
            </a:srgbClr>
          </a:solidFill>
        </p:spPr>
        <p:style>
          <a:lnRef idx="0">
            <a:srgbClr val="F23A48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F23A48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0" tIns="70054" rIns="82754" bIns="70055" numCol="1" spcCol="1270" anchor="ctr" anchorCtr="0">
            <a:normAutofit fontScale="90000" lnSpcReduction="20000"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200" kern="1200">
              <a:solidFill>
                <a:sysClr val="window" lastClr="FFFFFF"/>
              </a:solidFill>
            </a:endParaRPr>
          </a:p>
        </p:txBody>
      </p:sp>
      <p:sp>
        <p:nvSpPr>
          <p:cNvPr id="24" name="任意多边形 23"/>
          <p:cNvSpPr/>
          <p:nvPr>
            <p:custDataLst>
              <p:tags r:id="rId7"/>
            </p:custDataLst>
          </p:nvPr>
        </p:nvSpPr>
        <p:spPr>
          <a:xfrm>
            <a:off x="9637050" y="3974234"/>
            <a:ext cx="873868" cy="873868"/>
          </a:xfrm>
          <a:custGeom>
            <a:avLst/>
            <a:gdLst>
              <a:gd name="connsiteX0" fmla="*/ 0 w 1037856"/>
              <a:gd name="connsiteY0" fmla="*/ 518928 h 1037856"/>
              <a:gd name="connsiteX1" fmla="*/ 518928 w 1037856"/>
              <a:gd name="connsiteY1" fmla="*/ 0 h 1037856"/>
              <a:gd name="connsiteX2" fmla="*/ 1037856 w 1037856"/>
              <a:gd name="connsiteY2" fmla="*/ 518928 h 1037856"/>
              <a:gd name="connsiteX3" fmla="*/ 518928 w 1037856"/>
              <a:gd name="connsiteY3" fmla="*/ 1037856 h 1037856"/>
              <a:gd name="connsiteX4" fmla="*/ 0 w 1037856"/>
              <a:gd name="connsiteY4" fmla="*/ 518928 h 10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6" h="1037856">
                <a:moveTo>
                  <a:pt x="0" y="518928"/>
                </a:moveTo>
                <a:cubicBezTo>
                  <a:pt x="0" y="232332"/>
                  <a:pt x="232332" y="0"/>
                  <a:pt x="518928" y="0"/>
                </a:cubicBezTo>
                <a:cubicBezTo>
                  <a:pt x="805524" y="0"/>
                  <a:pt x="1037856" y="232332"/>
                  <a:pt x="1037856" y="518928"/>
                </a:cubicBezTo>
                <a:cubicBezTo>
                  <a:pt x="1037856" y="805524"/>
                  <a:pt x="805524" y="1037856"/>
                  <a:pt x="518928" y="1037856"/>
                </a:cubicBezTo>
                <a:cubicBezTo>
                  <a:pt x="232332" y="1037856"/>
                  <a:pt x="0" y="805524"/>
                  <a:pt x="0" y="518928"/>
                </a:cubicBezTo>
                <a:close/>
              </a:path>
            </a:pathLst>
          </a:custGeom>
          <a:solidFill>
            <a:srgbClr val="00A0EC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F23A48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74850" tIns="174850" rIns="174850" bIns="174850" numCol="1" spcCol="1270" anchor="ctr" anchorCtr="0">
            <a:normAutofit fontScale="80000"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  <a:buClrTx/>
              <a:buSzTx/>
              <a:buFontTx/>
            </a:pPr>
            <a:r>
              <a:rPr lang="zh-CN" altLang="en-US" sz="2400" b="1" kern="1200" dirty="0">
                <a:solidFill>
                  <a:sysClr val="window" lastClr="FFFFFF"/>
                </a:solidFill>
              </a:rPr>
              <a:t>阶级</a:t>
            </a:r>
            <a:endParaRPr lang="zh-CN" altLang="en-US" sz="2400" b="1" kern="1200" dirty="0">
              <a:solidFill>
                <a:sysClr val="window" lastClr="FFFFFF"/>
              </a:solidFill>
            </a:endParaRPr>
          </a:p>
        </p:txBody>
      </p:sp>
      <p:sp>
        <p:nvSpPr>
          <p:cNvPr id="25" name="任意多边形 24"/>
          <p:cNvSpPr/>
          <p:nvPr>
            <p:custDataLst>
              <p:tags r:id="rId8"/>
            </p:custDataLst>
          </p:nvPr>
        </p:nvSpPr>
        <p:spPr>
          <a:xfrm rot="900000">
            <a:off x="9422693" y="4032817"/>
            <a:ext cx="232265" cy="294931"/>
          </a:xfrm>
          <a:custGeom>
            <a:avLst/>
            <a:gdLst>
              <a:gd name="connsiteX0" fmla="*/ 0 w 275850"/>
              <a:gd name="connsiteY0" fmla="*/ 70055 h 350276"/>
              <a:gd name="connsiteX1" fmla="*/ 137925 w 275850"/>
              <a:gd name="connsiteY1" fmla="*/ 70055 h 350276"/>
              <a:gd name="connsiteX2" fmla="*/ 137925 w 275850"/>
              <a:gd name="connsiteY2" fmla="*/ 0 h 350276"/>
              <a:gd name="connsiteX3" fmla="*/ 275850 w 275850"/>
              <a:gd name="connsiteY3" fmla="*/ 175138 h 350276"/>
              <a:gd name="connsiteX4" fmla="*/ 137925 w 275850"/>
              <a:gd name="connsiteY4" fmla="*/ 350276 h 350276"/>
              <a:gd name="connsiteX5" fmla="*/ 137925 w 275850"/>
              <a:gd name="connsiteY5" fmla="*/ 280221 h 350276"/>
              <a:gd name="connsiteX6" fmla="*/ 0 w 275850"/>
              <a:gd name="connsiteY6" fmla="*/ 280221 h 350276"/>
              <a:gd name="connsiteX7" fmla="*/ 0 w 275850"/>
              <a:gd name="connsiteY7" fmla="*/ 70055 h 3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850" h="350276">
                <a:moveTo>
                  <a:pt x="275850" y="280221"/>
                </a:moveTo>
                <a:lnTo>
                  <a:pt x="137925" y="280221"/>
                </a:lnTo>
                <a:lnTo>
                  <a:pt x="137925" y="350276"/>
                </a:lnTo>
                <a:lnTo>
                  <a:pt x="0" y="175138"/>
                </a:lnTo>
                <a:lnTo>
                  <a:pt x="137925" y="0"/>
                </a:lnTo>
                <a:lnTo>
                  <a:pt x="137925" y="70055"/>
                </a:lnTo>
                <a:lnTo>
                  <a:pt x="275850" y="70055"/>
                </a:lnTo>
                <a:lnTo>
                  <a:pt x="275850" y="280221"/>
                </a:lnTo>
                <a:close/>
              </a:path>
            </a:pathLst>
          </a:custGeom>
          <a:solidFill>
            <a:srgbClr val="00A0EC">
              <a:lumMod val="60000"/>
              <a:lumOff val="40000"/>
            </a:srgbClr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rgbClr val="F23A48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2754" tIns="70055" rIns="1" bIns="70055" numCol="1" spcCol="1270" anchor="ctr" anchorCtr="0">
            <a:normAutofit fontScale="90000" lnSpcReduction="20000"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200" kern="1200">
              <a:solidFill>
                <a:sysClr val="window" lastClr="FFFFFF"/>
              </a:solidFill>
            </a:endParaRPr>
          </a:p>
        </p:txBody>
      </p:sp>
      <p:sp>
        <p:nvSpPr>
          <p:cNvPr id="26" name="任意多边形 25"/>
          <p:cNvSpPr/>
          <p:nvPr>
            <p:custDataLst>
              <p:tags r:id="rId9"/>
            </p:custDataLst>
          </p:nvPr>
        </p:nvSpPr>
        <p:spPr>
          <a:xfrm>
            <a:off x="8500735" y="4630286"/>
            <a:ext cx="873868" cy="873868"/>
          </a:xfrm>
          <a:custGeom>
            <a:avLst/>
            <a:gdLst>
              <a:gd name="connsiteX0" fmla="*/ 0 w 1037856"/>
              <a:gd name="connsiteY0" fmla="*/ 518928 h 1037856"/>
              <a:gd name="connsiteX1" fmla="*/ 518928 w 1037856"/>
              <a:gd name="connsiteY1" fmla="*/ 0 h 1037856"/>
              <a:gd name="connsiteX2" fmla="*/ 1037856 w 1037856"/>
              <a:gd name="connsiteY2" fmla="*/ 518928 h 1037856"/>
              <a:gd name="connsiteX3" fmla="*/ 518928 w 1037856"/>
              <a:gd name="connsiteY3" fmla="*/ 1037856 h 1037856"/>
              <a:gd name="connsiteX4" fmla="*/ 0 w 1037856"/>
              <a:gd name="connsiteY4" fmla="*/ 518928 h 10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6" h="1037856">
                <a:moveTo>
                  <a:pt x="0" y="518928"/>
                </a:moveTo>
                <a:cubicBezTo>
                  <a:pt x="0" y="232332"/>
                  <a:pt x="232332" y="0"/>
                  <a:pt x="518928" y="0"/>
                </a:cubicBezTo>
                <a:cubicBezTo>
                  <a:pt x="805524" y="0"/>
                  <a:pt x="1037856" y="232332"/>
                  <a:pt x="1037856" y="518928"/>
                </a:cubicBezTo>
                <a:cubicBezTo>
                  <a:pt x="1037856" y="805524"/>
                  <a:pt x="805524" y="1037856"/>
                  <a:pt x="518928" y="1037856"/>
                </a:cubicBezTo>
                <a:cubicBezTo>
                  <a:pt x="232332" y="1037856"/>
                  <a:pt x="0" y="805524"/>
                  <a:pt x="0" y="518928"/>
                </a:cubicBezTo>
                <a:close/>
              </a:path>
            </a:pathLst>
          </a:custGeom>
          <a:solidFill>
            <a:srgbClr val="885880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F23A48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74850" tIns="174850" rIns="174850" bIns="174850" numCol="1" spcCol="1270" anchor="ctr" anchorCtr="0">
            <a:normAutofit fontScale="70000"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>
                <a:solidFill>
                  <a:sysClr val="window" lastClr="FFFFFF"/>
                </a:solidFill>
              </a:rPr>
              <a:t>部落联盟</a:t>
            </a:r>
            <a:endParaRPr lang="zh-CN" altLang="en-US" sz="2400" kern="1200" dirty="0">
              <a:solidFill>
                <a:sysClr val="window" lastClr="FFFFFF"/>
              </a:solidFill>
            </a:endParaRPr>
          </a:p>
        </p:txBody>
      </p:sp>
      <p:sp>
        <p:nvSpPr>
          <p:cNvPr id="27" name="任意多边形 26"/>
          <p:cNvSpPr/>
          <p:nvPr>
            <p:custDataLst>
              <p:tags r:id="rId10"/>
            </p:custDataLst>
          </p:nvPr>
        </p:nvSpPr>
        <p:spPr>
          <a:xfrm rot="5760000">
            <a:off x="8821047" y="4344190"/>
            <a:ext cx="232265" cy="294931"/>
          </a:xfrm>
          <a:custGeom>
            <a:avLst/>
            <a:gdLst>
              <a:gd name="connsiteX0" fmla="*/ 0 w 275850"/>
              <a:gd name="connsiteY0" fmla="*/ 70055 h 350276"/>
              <a:gd name="connsiteX1" fmla="*/ 137925 w 275850"/>
              <a:gd name="connsiteY1" fmla="*/ 70055 h 350276"/>
              <a:gd name="connsiteX2" fmla="*/ 137925 w 275850"/>
              <a:gd name="connsiteY2" fmla="*/ 0 h 350276"/>
              <a:gd name="connsiteX3" fmla="*/ 275850 w 275850"/>
              <a:gd name="connsiteY3" fmla="*/ 175138 h 350276"/>
              <a:gd name="connsiteX4" fmla="*/ 137925 w 275850"/>
              <a:gd name="connsiteY4" fmla="*/ 350276 h 350276"/>
              <a:gd name="connsiteX5" fmla="*/ 137925 w 275850"/>
              <a:gd name="connsiteY5" fmla="*/ 280221 h 350276"/>
              <a:gd name="connsiteX6" fmla="*/ 0 w 275850"/>
              <a:gd name="connsiteY6" fmla="*/ 280221 h 350276"/>
              <a:gd name="connsiteX7" fmla="*/ 0 w 275850"/>
              <a:gd name="connsiteY7" fmla="*/ 70055 h 3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850" h="350276">
                <a:moveTo>
                  <a:pt x="275850" y="280221"/>
                </a:moveTo>
                <a:lnTo>
                  <a:pt x="137925" y="280221"/>
                </a:lnTo>
                <a:lnTo>
                  <a:pt x="137925" y="350276"/>
                </a:lnTo>
                <a:lnTo>
                  <a:pt x="0" y="175138"/>
                </a:lnTo>
                <a:lnTo>
                  <a:pt x="137925" y="0"/>
                </a:lnTo>
                <a:lnTo>
                  <a:pt x="137925" y="70055"/>
                </a:lnTo>
                <a:lnTo>
                  <a:pt x="275850" y="70055"/>
                </a:lnTo>
                <a:lnTo>
                  <a:pt x="275850" y="280221"/>
                </a:lnTo>
                <a:close/>
              </a:path>
            </a:pathLst>
          </a:custGeom>
          <a:solidFill>
            <a:srgbClr val="885880">
              <a:lumMod val="60000"/>
              <a:lumOff val="40000"/>
            </a:srgbClr>
          </a:solidFill>
        </p:spPr>
        <p:style>
          <a:lnRef idx="0">
            <a:srgbClr val="F23A48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F23A48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2755" tIns="70056" rIns="0" bIns="70054" numCol="1" spcCol="1270" anchor="ctr" anchorCtr="0">
            <a:normAutofit fontScale="90000" lnSpcReduction="20000"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200" kern="1200">
              <a:solidFill>
                <a:sysClr val="window" lastClr="FFFFFF"/>
              </a:solidFill>
            </a:endParaRPr>
          </a:p>
        </p:txBody>
      </p:sp>
      <p:sp>
        <p:nvSpPr>
          <p:cNvPr id="28" name="任意多边形 27"/>
          <p:cNvSpPr/>
          <p:nvPr>
            <p:custDataLst>
              <p:tags r:id="rId11"/>
            </p:custDataLst>
          </p:nvPr>
        </p:nvSpPr>
        <p:spPr>
          <a:xfrm>
            <a:off x="7364420" y="3974234"/>
            <a:ext cx="873868" cy="873868"/>
          </a:xfrm>
          <a:custGeom>
            <a:avLst/>
            <a:gdLst>
              <a:gd name="connsiteX0" fmla="*/ 0 w 1037856"/>
              <a:gd name="connsiteY0" fmla="*/ 518928 h 1037856"/>
              <a:gd name="connsiteX1" fmla="*/ 518928 w 1037856"/>
              <a:gd name="connsiteY1" fmla="*/ 0 h 1037856"/>
              <a:gd name="connsiteX2" fmla="*/ 1037856 w 1037856"/>
              <a:gd name="connsiteY2" fmla="*/ 518928 h 1037856"/>
              <a:gd name="connsiteX3" fmla="*/ 518928 w 1037856"/>
              <a:gd name="connsiteY3" fmla="*/ 1037856 h 1037856"/>
              <a:gd name="connsiteX4" fmla="*/ 0 w 1037856"/>
              <a:gd name="connsiteY4" fmla="*/ 518928 h 10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6" h="1037856">
                <a:moveTo>
                  <a:pt x="0" y="518928"/>
                </a:moveTo>
                <a:cubicBezTo>
                  <a:pt x="0" y="232332"/>
                  <a:pt x="232332" y="0"/>
                  <a:pt x="518928" y="0"/>
                </a:cubicBezTo>
                <a:cubicBezTo>
                  <a:pt x="805524" y="0"/>
                  <a:pt x="1037856" y="232332"/>
                  <a:pt x="1037856" y="518928"/>
                </a:cubicBezTo>
                <a:cubicBezTo>
                  <a:pt x="1037856" y="805524"/>
                  <a:pt x="805524" y="1037856"/>
                  <a:pt x="518928" y="1037856"/>
                </a:cubicBezTo>
                <a:cubicBezTo>
                  <a:pt x="232332" y="1037856"/>
                  <a:pt x="0" y="805524"/>
                  <a:pt x="0" y="518928"/>
                </a:cubicBezTo>
                <a:close/>
              </a:path>
            </a:pathLst>
          </a:custGeom>
          <a:solidFill>
            <a:srgbClr val="F6712E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F23A48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74850" tIns="174850" rIns="174850" bIns="174850" numCol="1" spcCol="1270" anchor="ctr" anchorCtr="0">
            <a:normAutofit fontScale="80000"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  <a:buClrTx/>
              <a:buSzTx/>
              <a:buFontTx/>
            </a:pPr>
            <a:r>
              <a:rPr lang="zh-CN" altLang="en-US" sz="2400" b="1" kern="1200" dirty="0">
                <a:solidFill>
                  <a:sysClr val="window" lastClr="FFFFFF"/>
                </a:solidFill>
              </a:rPr>
              <a:t>战争</a:t>
            </a:r>
            <a:endParaRPr lang="zh-CN" altLang="en-US" sz="2400" b="1" kern="1200" dirty="0">
              <a:solidFill>
                <a:sysClr val="window" lastClr="FFFFFF"/>
              </a:solidFill>
            </a:endParaRPr>
          </a:p>
        </p:txBody>
      </p:sp>
      <p:sp>
        <p:nvSpPr>
          <p:cNvPr id="29" name="任意多边形 28"/>
          <p:cNvSpPr/>
          <p:nvPr>
            <p:custDataLst>
              <p:tags r:id="rId12"/>
            </p:custDataLst>
          </p:nvPr>
        </p:nvSpPr>
        <p:spPr>
          <a:xfrm rot="20220000">
            <a:off x="8286567" y="4002210"/>
            <a:ext cx="232264" cy="294930"/>
          </a:xfrm>
          <a:custGeom>
            <a:avLst/>
            <a:gdLst>
              <a:gd name="connsiteX0" fmla="*/ 0 w 275850"/>
              <a:gd name="connsiteY0" fmla="*/ 70055 h 350276"/>
              <a:gd name="connsiteX1" fmla="*/ 137925 w 275850"/>
              <a:gd name="connsiteY1" fmla="*/ 70055 h 350276"/>
              <a:gd name="connsiteX2" fmla="*/ 137925 w 275850"/>
              <a:gd name="connsiteY2" fmla="*/ 0 h 350276"/>
              <a:gd name="connsiteX3" fmla="*/ 275850 w 275850"/>
              <a:gd name="connsiteY3" fmla="*/ 175138 h 350276"/>
              <a:gd name="connsiteX4" fmla="*/ 137925 w 275850"/>
              <a:gd name="connsiteY4" fmla="*/ 350276 h 350276"/>
              <a:gd name="connsiteX5" fmla="*/ 137925 w 275850"/>
              <a:gd name="connsiteY5" fmla="*/ 280221 h 350276"/>
              <a:gd name="connsiteX6" fmla="*/ 0 w 275850"/>
              <a:gd name="connsiteY6" fmla="*/ 280221 h 350276"/>
              <a:gd name="connsiteX7" fmla="*/ 0 w 275850"/>
              <a:gd name="connsiteY7" fmla="*/ 70055 h 3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850" h="350276">
                <a:moveTo>
                  <a:pt x="0" y="70055"/>
                </a:moveTo>
                <a:lnTo>
                  <a:pt x="137925" y="70055"/>
                </a:lnTo>
                <a:lnTo>
                  <a:pt x="137925" y="0"/>
                </a:lnTo>
                <a:lnTo>
                  <a:pt x="275850" y="175138"/>
                </a:lnTo>
                <a:lnTo>
                  <a:pt x="137925" y="350276"/>
                </a:lnTo>
                <a:lnTo>
                  <a:pt x="137925" y="280221"/>
                </a:lnTo>
                <a:lnTo>
                  <a:pt x="0" y="280221"/>
                </a:lnTo>
                <a:lnTo>
                  <a:pt x="0" y="70055"/>
                </a:lnTo>
                <a:close/>
              </a:path>
            </a:pathLst>
          </a:custGeom>
          <a:solidFill>
            <a:srgbClr val="F6712E">
              <a:lumMod val="60000"/>
              <a:lumOff val="40000"/>
            </a:srgbClr>
          </a:solidFill>
        </p:spPr>
        <p:style>
          <a:lnRef idx="0">
            <a:srgbClr val="F23A48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F23A48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-1" tIns="70055" rIns="82755" bIns="70054" numCol="1" spcCol="1270" anchor="ctr" anchorCtr="0">
            <a:normAutofit fontScale="90000" lnSpcReduction="20000"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200" kern="1200">
              <a:solidFill>
                <a:sysClr val="window" lastClr="FFFFFF"/>
              </a:solidFill>
            </a:endParaRPr>
          </a:p>
        </p:txBody>
      </p:sp>
      <p:sp>
        <p:nvSpPr>
          <p:cNvPr id="30" name="任意多边形 29"/>
          <p:cNvSpPr/>
          <p:nvPr>
            <p:custDataLst>
              <p:tags r:id="rId13"/>
            </p:custDataLst>
          </p:nvPr>
        </p:nvSpPr>
        <p:spPr>
          <a:xfrm>
            <a:off x="7364420" y="2662131"/>
            <a:ext cx="873868" cy="873868"/>
          </a:xfrm>
          <a:custGeom>
            <a:avLst/>
            <a:gdLst>
              <a:gd name="connsiteX0" fmla="*/ 0 w 1037856"/>
              <a:gd name="connsiteY0" fmla="*/ 518928 h 1037856"/>
              <a:gd name="connsiteX1" fmla="*/ 518928 w 1037856"/>
              <a:gd name="connsiteY1" fmla="*/ 0 h 1037856"/>
              <a:gd name="connsiteX2" fmla="*/ 1037856 w 1037856"/>
              <a:gd name="connsiteY2" fmla="*/ 518928 h 1037856"/>
              <a:gd name="connsiteX3" fmla="*/ 518928 w 1037856"/>
              <a:gd name="connsiteY3" fmla="*/ 1037856 h 1037856"/>
              <a:gd name="connsiteX4" fmla="*/ 0 w 1037856"/>
              <a:gd name="connsiteY4" fmla="*/ 518928 h 10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6" h="1037856">
                <a:moveTo>
                  <a:pt x="0" y="518928"/>
                </a:moveTo>
                <a:cubicBezTo>
                  <a:pt x="0" y="232332"/>
                  <a:pt x="232332" y="0"/>
                  <a:pt x="518928" y="0"/>
                </a:cubicBezTo>
                <a:cubicBezTo>
                  <a:pt x="805524" y="0"/>
                  <a:pt x="1037856" y="232332"/>
                  <a:pt x="1037856" y="518928"/>
                </a:cubicBezTo>
                <a:cubicBezTo>
                  <a:pt x="1037856" y="805524"/>
                  <a:pt x="805524" y="1037856"/>
                  <a:pt x="518928" y="1037856"/>
                </a:cubicBezTo>
                <a:cubicBezTo>
                  <a:pt x="232332" y="1037856"/>
                  <a:pt x="0" y="805524"/>
                  <a:pt x="0" y="518928"/>
                </a:cubicBezTo>
                <a:close/>
              </a:path>
            </a:pathLst>
          </a:custGeom>
          <a:solidFill>
            <a:srgbClr val="FFCF00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F23A48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74850" tIns="174850" rIns="174850" bIns="174850" numCol="1" spcCol="1270" anchor="ctr" anchorCtr="0">
            <a:normAutofit fontScale="80000"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  <a:buClrTx/>
              <a:buSzTx/>
              <a:buFontTx/>
            </a:pPr>
            <a:r>
              <a:rPr lang="zh-CN" altLang="en-US" sz="2400" b="1" kern="1200" dirty="0">
                <a:solidFill>
                  <a:sysClr val="window" lastClr="FFFFFF"/>
                </a:solidFill>
              </a:rPr>
              <a:t>父权</a:t>
            </a:r>
            <a:endParaRPr lang="zh-CN" altLang="en-US" sz="2400" b="1" kern="1200" dirty="0">
              <a:solidFill>
                <a:sysClr val="window" lastClr="FFFFFF"/>
              </a:solidFill>
            </a:endParaRPr>
          </a:p>
        </p:txBody>
      </p:sp>
      <p:sp>
        <p:nvSpPr>
          <p:cNvPr id="31" name="任意多边形 30"/>
          <p:cNvSpPr/>
          <p:nvPr>
            <p:custDataLst>
              <p:tags r:id="rId14"/>
            </p:custDataLst>
          </p:nvPr>
        </p:nvSpPr>
        <p:spPr>
          <a:xfrm rot="960000">
            <a:off x="8202602" y="3347585"/>
            <a:ext cx="232264" cy="294930"/>
          </a:xfrm>
          <a:custGeom>
            <a:avLst/>
            <a:gdLst>
              <a:gd name="connsiteX0" fmla="*/ 0 w 275850"/>
              <a:gd name="connsiteY0" fmla="*/ 70055 h 350276"/>
              <a:gd name="connsiteX1" fmla="*/ 137925 w 275850"/>
              <a:gd name="connsiteY1" fmla="*/ 70055 h 350276"/>
              <a:gd name="connsiteX2" fmla="*/ 137925 w 275850"/>
              <a:gd name="connsiteY2" fmla="*/ 0 h 350276"/>
              <a:gd name="connsiteX3" fmla="*/ 275850 w 275850"/>
              <a:gd name="connsiteY3" fmla="*/ 175138 h 350276"/>
              <a:gd name="connsiteX4" fmla="*/ 137925 w 275850"/>
              <a:gd name="connsiteY4" fmla="*/ 350276 h 350276"/>
              <a:gd name="connsiteX5" fmla="*/ 137925 w 275850"/>
              <a:gd name="connsiteY5" fmla="*/ 280221 h 350276"/>
              <a:gd name="connsiteX6" fmla="*/ 0 w 275850"/>
              <a:gd name="connsiteY6" fmla="*/ 280221 h 350276"/>
              <a:gd name="connsiteX7" fmla="*/ 0 w 275850"/>
              <a:gd name="connsiteY7" fmla="*/ 70055 h 3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850" h="350276">
                <a:moveTo>
                  <a:pt x="0" y="70055"/>
                </a:moveTo>
                <a:lnTo>
                  <a:pt x="137925" y="70055"/>
                </a:lnTo>
                <a:lnTo>
                  <a:pt x="137925" y="0"/>
                </a:lnTo>
                <a:lnTo>
                  <a:pt x="275850" y="175138"/>
                </a:lnTo>
                <a:lnTo>
                  <a:pt x="137925" y="350276"/>
                </a:lnTo>
                <a:lnTo>
                  <a:pt x="137925" y="280221"/>
                </a:lnTo>
                <a:lnTo>
                  <a:pt x="0" y="280221"/>
                </a:lnTo>
                <a:lnTo>
                  <a:pt x="0" y="70055"/>
                </a:lnTo>
                <a:close/>
              </a:path>
            </a:pathLst>
          </a:custGeom>
          <a:solidFill>
            <a:srgbClr val="F23A48">
              <a:lumMod val="40000"/>
              <a:lumOff val="60000"/>
            </a:srgbClr>
          </a:solidFill>
        </p:spPr>
        <p:style>
          <a:lnRef idx="0">
            <a:srgbClr val="F23A48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F23A48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0" tIns="70055" rIns="82754" bIns="70054" numCol="1" spcCol="1270" anchor="ctr" anchorCtr="0">
            <a:normAutofit fontScale="90000" lnSpcReduction="20000"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200" kern="1200">
              <a:solidFill>
                <a:sysClr val="window" lastClr="FFFFFF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85865" y="1083945"/>
            <a:ext cx="5488305" cy="82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问题：指出新石器时代晚期人类社会发生了怎样的变化并分析其影响</a:t>
            </a:r>
            <a:endParaRPr lang="zh-CN" altLang="en-US" sz="24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470900" y="3218815"/>
            <a:ext cx="1035050" cy="10242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/>
              <a:t>生产力的提高</a:t>
            </a:r>
            <a:endParaRPr lang="zh-CN" altLang="en-US" sz="1600" b="1"/>
          </a:p>
        </p:txBody>
      </p:sp>
      <p:cxnSp>
        <p:nvCxnSpPr>
          <p:cNvPr id="47" name="直接连接符 46"/>
          <p:cNvCxnSpPr/>
          <p:nvPr/>
        </p:nvCxnSpPr>
        <p:spPr>
          <a:xfrm>
            <a:off x="6132830" y="967740"/>
            <a:ext cx="0" cy="590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685280" y="5803900"/>
            <a:ext cx="4606925" cy="497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影响：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人类即将迈入文明的门槛。</a:t>
            </a:r>
            <a:endParaRPr lang="zh-CN" altLang="en-US" sz="2400" b="1" dirty="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733077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4755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779677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9538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864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7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779677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69104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864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4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796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7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68647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73887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864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562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796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51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796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32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63987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321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3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562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62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51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62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32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3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388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63987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518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3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562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62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51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62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32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3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388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398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32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398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51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4" grpId="0"/>
      <p:bldP spid="15" grpId="0"/>
      <p:bldP spid="16" grpId="0"/>
      <p:bldP spid="20" grpId="0" animBg="1"/>
      <p:bldP spid="22" grpId="0" animBg="1"/>
      <p:bldP spid="20" grpId="1" animBg="1"/>
      <p:bldP spid="24" grpId="0" animBg="1"/>
      <p:bldP spid="20" grpId="2" animBg="1"/>
      <p:bldP spid="22" grpId="1" animBg="1"/>
      <p:bldP spid="26" grpId="0" animBg="1"/>
      <p:bldP spid="20" grpId="3" animBg="1"/>
      <p:bldP spid="22" grpId="2" animBg="1"/>
      <p:bldP spid="24" grpId="1" animBg="1"/>
      <p:bldP spid="28" grpId="0" animBg="1"/>
      <p:bldP spid="20" grpId="4" animBg="1"/>
      <p:bldP spid="22" grpId="3" animBg="1"/>
      <p:bldP spid="24" grpId="2" animBg="1"/>
      <p:bldP spid="26" grpId="1" animBg="1"/>
      <p:bldP spid="30" grpId="0" animBg="1"/>
      <p:bldP spid="20" grpId="5" animBg="1"/>
      <p:bldP spid="22" grpId="4" animBg="1"/>
      <p:bldP spid="24" grpId="3" animBg="1"/>
      <p:bldP spid="26" grpId="2" animBg="1"/>
      <p:bldP spid="28" grpId="1" animBg="1"/>
      <p:bldP spid="30" grpId="1" animBg="1"/>
      <p:bldP spid="46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1185545" y="2384425"/>
            <a:ext cx="1454150" cy="11988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p>
            <a:pPr marL="0" lvl="0" algn="l">
              <a:buClrTx/>
              <a:buSzTx/>
              <a:buFontTx/>
              <a:buNone/>
            </a:pPr>
            <a:r>
              <a:rPr lang="zh-CN" altLang="en-US" sz="7200" b="1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Arial" panose="020B0604020202020204" pitchFamily="34" charset="0"/>
              </a:rPr>
              <a:t>二</a:t>
            </a:r>
            <a:endParaRPr lang="zh-CN" altLang="en-US" sz="7200" b="1" dirty="0">
              <a:solidFill>
                <a:schemeClr val="lt1"/>
              </a:solidFill>
              <a:latin typeface="汉仪雪君体简" panose="02010600000101010101" charset="-122"/>
              <a:ea typeface="汉仪雪君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17800" y="2384425"/>
            <a:ext cx="9474200" cy="1007745"/>
          </a:xfrm>
        </p:spPr>
        <p:txBody>
          <a:bodyPr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Arial" panose="020B0604020202020204" pitchFamily="34" charset="0"/>
              </a:rPr>
              <a:t>从部落到国家</a:t>
            </a:r>
            <a:endParaRPr lang="zh-CN" altLang="en-US" dirty="0">
              <a:solidFill>
                <a:schemeClr val="lt1"/>
              </a:solidFill>
              <a:latin typeface="汉仪雪君体简" panose="02010600000101010101" charset="-122"/>
              <a:ea typeface="汉仪雪君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 descr="7b0a20202020227461726765744d6f64756c65223a202270726f636573734f6e6c696e65466f6e7473220a7d0a"/>
          <p:cNvSpPr txBox="1"/>
          <p:nvPr/>
        </p:nvSpPr>
        <p:spPr>
          <a:xfrm>
            <a:off x="2783840" y="3713480"/>
            <a:ext cx="53397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800">
                <a:solidFill>
                  <a:schemeClr val="bg1"/>
                </a:solidFill>
                <a:latin typeface="汉仪雪君体简" panose="02010600000101010101" charset="-122"/>
                <a:ea typeface="汉仪雪君体简" panose="02010600000101010101" charset="-122"/>
                <a:cs typeface="微软雅黑" panose="020B0503020204020204" charset="-122"/>
                <a:sym typeface="汉仪雪君体简" panose="02010600000101010101" charset="-122"/>
              </a:rPr>
              <a:t>中国历史进入文明时代</a:t>
            </a:r>
            <a:endParaRPr lang="zh-CN" altLang="en-US" sz="2800">
              <a:solidFill>
                <a:schemeClr val="bg1"/>
              </a:solidFill>
              <a:latin typeface="汉仪雪君体简" panose="02010600000101010101" charset="-122"/>
              <a:ea typeface="汉仪雪君体简" panose="02010600000101010101" charset="-122"/>
              <a:cs typeface="微软雅黑" panose="020B0503020204020204" charset="-122"/>
              <a:sym typeface="汉仪雪君体简" panose="02010600000101010101" charset="-122"/>
            </a:endParaRPr>
          </a:p>
          <a:p>
            <a:endParaRPr lang="zh-CN" altLang="en-US" sz="2800">
              <a:solidFill>
                <a:schemeClr val="bg1"/>
              </a:solidFill>
              <a:latin typeface="汉仪雪君体简" panose="02010600000101010101" charset="-122"/>
              <a:ea typeface="汉仪雪君体简" panose="02010600000101010101" charset="-122"/>
              <a:cs typeface="微软雅黑" panose="020B0503020204020204" charset="-122"/>
              <a:sym typeface="汉仪雪君体简" panose="0201060000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828040" y="3379470"/>
            <a:ext cx="9968230" cy="2205355"/>
            <a:chOff x="1948" y="6033"/>
            <a:chExt cx="15698" cy="3473"/>
          </a:xfrm>
        </p:grpSpPr>
        <p:pic>
          <p:nvPicPr>
            <p:cNvPr id="16" name="图片 15" descr="图片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48" y="6033"/>
              <a:ext cx="15699" cy="347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48" y="8926"/>
              <a:ext cx="3012" cy="5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 anchor="t">
              <a:spAutoFit/>
            </a:bodyPr>
            <a:p>
              <a:pPr algn="l"/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前</a:t>
              </a: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2717-2599</a:t>
              </a: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28040" y="288290"/>
            <a:ext cx="4843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中国历史从三皇五帝开始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28040" y="1395730"/>
            <a:ext cx="5184140" cy="1106170"/>
            <a:chOff x="1398" y="3650"/>
            <a:chExt cx="8164" cy="1742"/>
          </a:xfrm>
        </p:grpSpPr>
        <p:sp>
          <p:nvSpPr>
            <p:cNvPr id="3" name="文本框 2"/>
            <p:cNvSpPr txBox="1"/>
            <p:nvPr/>
          </p:nvSpPr>
          <p:spPr>
            <a:xfrm>
              <a:off x="1398" y="3650"/>
              <a:ext cx="19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三皇：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98" y="4668"/>
              <a:ext cx="169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五帝：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95" y="3650"/>
              <a:ext cx="631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燧人氏、伏羲氏、神农氏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40" y="4668"/>
              <a:ext cx="662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黄帝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颛顼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帝喾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尧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舜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3849370" cy="441960"/>
          </a:xfrm>
        </p:spPr>
        <p:txBody>
          <a:bodyPr/>
          <a:p>
            <a:r>
              <a:rPr lang="zh-CN" altLang="en-US" sz="2800" spc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2.炎黄部落联盟的形成</a:t>
            </a:r>
            <a:br>
              <a:rPr lang="zh-CN" altLang="en-US" sz="2800" b="1" spc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7080" y="1111250"/>
            <a:ext cx="5478145" cy="1031875"/>
            <a:chOff x="1680" y="1924"/>
            <a:chExt cx="8627" cy="1625"/>
          </a:xfrm>
        </p:grpSpPr>
        <p:sp>
          <p:nvSpPr>
            <p:cNvPr id="6" name="文本框 5"/>
            <p:cNvSpPr txBox="1"/>
            <p:nvPr/>
          </p:nvSpPr>
          <p:spPr>
            <a:xfrm>
              <a:off x="1680" y="1953"/>
              <a:ext cx="124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80" y="2824"/>
              <a:ext cx="1252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意义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063" y="1924"/>
              <a:ext cx="7244" cy="7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>
                <a:lnSpc>
                  <a:spcPct val="110000"/>
                </a:lnSpc>
                <a:buClrTx/>
                <a:buSzTx/>
                <a:buFontTx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统一战争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67080" y="4187190"/>
            <a:ext cx="446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3.尧、舜、禹“禅让”传说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9750" y="4749165"/>
            <a:ext cx="1501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“禅让”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5285" y="1682750"/>
            <a:ext cx="358394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形成了华夏族（汉族）多元一体的特点与风格，炎黄部落联盟，被后世尊为华夏始祖。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46885" y="4709160"/>
            <a:ext cx="367601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传说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尧、舜、禹时期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由各部落推举部落联盟首领的制度。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528945" y="102235"/>
            <a:ext cx="10160" cy="6732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245225" y="1309370"/>
            <a:ext cx="5194935" cy="4523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3200"/>
              <a:t>       </a:t>
            </a:r>
            <a:r>
              <a:rPr lang="zh-CN" altLang="en-US" sz="3200"/>
              <a:t>考古学证明，大约相当于五帝后期的龙山文化时代，中国大地上邦国林立，史称“万邦”时代。有些邦国都城规模较大，如陶寺遗址中有宫殿建筑、天文建筑以及各种礼器，阶级阶层分化也比较明显，有专家认为其具备了</a:t>
            </a:r>
            <a:r>
              <a:rPr lang="zh-CN" altLang="en-US" sz="3200">
                <a:solidFill>
                  <a:srgbClr val="FF0000"/>
                </a:solidFill>
              </a:rPr>
              <a:t>国家的初始形态。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355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合作</a:t>
            </a:r>
            <a:r>
              <a:rPr lang="zh-CN" altLang="en-US" sz="355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探究：</a:t>
            </a:r>
            <a:r>
              <a:rPr lang="zh-CN" altLang="en-US" sz="3555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生产力、私有制、阶级和国家产生的关系</a:t>
            </a:r>
            <a:b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/>
          </a:p>
        </p:txBody>
      </p:sp>
      <p:sp>
        <p:nvSpPr>
          <p:cNvPr id="22" name="圆角矩形 4"/>
          <p:cNvSpPr/>
          <p:nvPr>
            <p:custDataLst>
              <p:tags r:id="rId1"/>
            </p:custDataLst>
          </p:nvPr>
        </p:nvSpPr>
        <p:spPr>
          <a:xfrm>
            <a:off x="484008" y="1996331"/>
            <a:ext cx="2616793" cy="981299"/>
          </a:xfrm>
          <a:prstGeom prst="roundRect">
            <a:avLst/>
          </a:prstGeom>
          <a:solidFill>
            <a:srgbClr val="D87F82"/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rgbClr val="FFFFFF"/>
                </a:solidFill>
              </a:rPr>
              <a:t>生产力发展</a:t>
            </a:r>
            <a:endParaRPr lang="zh-CN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23" name="圆角矩形 5"/>
          <p:cNvSpPr/>
          <p:nvPr>
            <p:custDataLst>
              <p:tags r:id="rId2"/>
            </p:custDataLst>
          </p:nvPr>
        </p:nvSpPr>
        <p:spPr>
          <a:xfrm>
            <a:off x="4606464" y="2066032"/>
            <a:ext cx="2616793" cy="981299"/>
          </a:xfrm>
          <a:prstGeom prst="roundRect">
            <a:avLst/>
          </a:prstGeom>
          <a:solidFill>
            <a:srgbClr val="82B3B7"/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 fontScale="90000"/>
          </a:bodyPr>
          <a:lstStyle/>
          <a:p>
            <a:pPr lvl="0" algn="ctr">
              <a:buClrTx/>
              <a:buSzTx/>
              <a:buFontTx/>
              <a:defRPr/>
            </a:pPr>
            <a:r>
              <a:rPr lang="zh-CN" altLang="en-US" sz="3110" kern="0" dirty="0">
                <a:solidFill>
                  <a:srgbClr val="FFFFFF"/>
                </a:solidFill>
              </a:rPr>
              <a:t>剩余产品出现</a:t>
            </a:r>
            <a:endParaRPr lang="zh-CN" altLang="en-US" sz="3110" kern="0" dirty="0">
              <a:solidFill>
                <a:srgbClr val="FFFFFF"/>
              </a:solidFill>
            </a:endParaRPr>
          </a:p>
        </p:txBody>
      </p:sp>
      <p:sp>
        <p:nvSpPr>
          <p:cNvPr id="24" name="圆角矩形 6"/>
          <p:cNvSpPr/>
          <p:nvPr>
            <p:custDataLst>
              <p:tags r:id="rId3"/>
            </p:custDataLst>
          </p:nvPr>
        </p:nvSpPr>
        <p:spPr>
          <a:xfrm>
            <a:off x="8729548" y="2066032"/>
            <a:ext cx="2616793" cy="981299"/>
          </a:xfrm>
          <a:prstGeom prst="roundRect">
            <a:avLst/>
          </a:prstGeom>
          <a:solidFill>
            <a:srgbClr val="BC353E"/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lvl="0" algn="ctr">
              <a:defRPr/>
            </a:pPr>
            <a:r>
              <a:rPr lang="zh-CN" altLang="en-US" sz="2800" kern="0" dirty="0">
                <a:solidFill>
                  <a:srgbClr val="FFFFFF"/>
                </a:solidFill>
              </a:rPr>
              <a:t>私有制产生，贫富分化出现</a:t>
            </a:r>
            <a:endParaRPr lang="zh-CN" altLang="en-US" sz="2800" kern="0" dirty="0">
              <a:solidFill>
                <a:srgbClr val="FFFFFF"/>
              </a:solidFill>
            </a:endParaRPr>
          </a:p>
        </p:txBody>
      </p:sp>
      <p:sp>
        <p:nvSpPr>
          <p:cNvPr id="31" name="右箭头 13"/>
          <p:cNvSpPr/>
          <p:nvPr>
            <p:custDataLst>
              <p:tags r:id="rId4"/>
            </p:custDataLst>
          </p:nvPr>
        </p:nvSpPr>
        <p:spPr>
          <a:xfrm>
            <a:off x="3376059" y="2262747"/>
            <a:ext cx="954520" cy="608192"/>
          </a:xfrm>
          <a:prstGeom prst="rightArrow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 fontScale="72500"/>
          </a:bodyPr>
          <a:lstStyle/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圆角矩形 4"/>
          <p:cNvSpPr/>
          <p:nvPr>
            <p:custDataLst>
              <p:tags r:id="rId5"/>
            </p:custDataLst>
          </p:nvPr>
        </p:nvSpPr>
        <p:spPr>
          <a:xfrm>
            <a:off x="505986" y="3723146"/>
            <a:ext cx="2616793" cy="981299"/>
          </a:xfrm>
          <a:prstGeom prst="roundRect">
            <a:avLst/>
          </a:prstGeom>
          <a:solidFill>
            <a:srgbClr val="D87F82"/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3100" kern="0" dirty="0">
                <a:solidFill>
                  <a:srgbClr val="FFFFFF"/>
                </a:solidFill>
              </a:rPr>
              <a:t>阶级矛盾不可调和</a:t>
            </a:r>
            <a:endParaRPr lang="zh-CN" altLang="en-US" sz="3100" kern="0" dirty="0">
              <a:solidFill>
                <a:srgbClr val="FFFFFF"/>
              </a:solidFill>
            </a:endParaRPr>
          </a:p>
        </p:txBody>
      </p:sp>
      <p:sp>
        <p:nvSpPr>
          <p:cNvPr id="12" name="右箭头 13"/>
          <p:cNvSpPr/>
          <p:nvPr>
            <p:custDataLst>
              <p:tags r:id="rId6"/>
            </p:custDataLst>
          </p:nvPr>
        </p:nvSpPr>
        <p:spPr>
          <a:xfrm rot="10800000">
            <a:off x="3376059" y="3919233"/>
            <a:ext cx="954520" cy="608192"/>
          </a:xfrm>
          <a:prstGeom prst="rightArrow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 fontScale="72500"/>
          </a:bodyPr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3" name="右箭头 13"/>
          <p:cNvSpPr/>
          <p:nvPr>
            <p:custDataLst>
              <p:tags r:id="rId7"/>
            </p:custDataLst>
          </p:nvPr>
        </p:nvSpPr>
        <p:spPr>
          <a:xfrm rot="10800000">
            <a:off x="7580067" y="3919861"/>
            <a:ext cx="954520" cy="608192"/>
          </a:xfrm>
          <a:prstGeom prst="rightArrow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 fontScale="72500"/>
          </a:bodyPr>
          <a:lstStyle/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圆角矩形 5"/>
          <p:cNvSpPr/>
          <p:nvPr>
            <p:custDataLst>
              <p:tags r:id="rId8"/>
            </p:custDataLst>
          </p:nvPr>
        </p:nvSpPr>
        <p:spPr>
          <a:xfrm>
            <a:off x="4583859" y="3721890"/>
            <a:ext cx="2616793" cy="981299"/>
          </a:xfrm>
          <a:prstGeom prst="roundRect">
            <a:avLst/>
          </a:prstGeom>
          <a:solidFill>
            <a:srgbClr val="82B3B7"/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Autofit/>
          </a:bodyPr>
          <a:p>
            <a:pPr lvl="0" algn="ctr">
              <a:defRPr/>
            </a:pPr>
            <a:r>
              <a:rPr lang="zh-CN" altLang="en-US" sz="3200" kern="0" dirty="0">
                <a:solidFill>
                  <a:srgbClr val="FFFFFF"/>
                </a:solidFill>
              </a:rPr>
              <a:t>早期奴隶主、早期奴隶</a:t>
            </a:r>
            <a:endParaRPr lang="zh-CN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15" name="圆角矩形 6"/>
          <p:cNvSpPr/>
          <p:nvPr>
            <p:custDataLst>
              <p:tags r:id="rId9"/>
            </p:custDataLst>
          </p:nvPr>
        </p:nvSpPr>
        <p:spPr>
          <a:xfrm>
            <a:off x="8730176" y="3535394"/>
            <a:ext cx="2616793" cy="981299"/>
          </a:xfrm>
          <a:prstGeom prst="roundRect">
            <a:avLst/>
          </a:prstGeom>
          <a:solidFill>
            <a:srgbClr val="BC353E"/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lvl="0" algn="ctr">
              <a:defRPr/>
            </a:pPr>
            <a:r>
              <a:rPr lang="zh-CN" altLang="en-US" sz="3200" kern="0" dirty="0">
                <a:solidFill>
                  <a:srgbClr val="FFFFFF"/>
                </a:solidFill>
              </a:rPr>
              <a:t>阶级产生</a:t>
            </a:r>
            <a:endParaRPr lang="zh-CN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16" name="右箭头 13"/>
          <p:cNvSpPr/>
          <p:nvPr>
            <p:custDataLst>
              <p:tags r:id="rId10"/>
            </p:custDataLst>
          </p:nvPr>
        </p:nvSpPr>
        <p:spPr>
          <a:xfrm rot="5400000">
            <a:off x="9903460" y="3197860"/>
            <a:ext cx="412115" cy="207010"/>
          </a:xfrm>
          <a:prstGeom prst="rightArrow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 fontScale="25000"/>
          </a:bodyPr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7" name="右箭头 13"/>
          <p:cNvSpPr/>
          <p:nvPr>
            <p:custDataLst>
              <p:tags r:id="rId11"/>
            </p:custDataLst>
          </p:nvPr>
        </p:nvSpPr>
        <p:spPr>
          <a:xfrm rot="5400000">
            <a:off x="1585595" y="4907915"/>
            <a:ext cx="412115" cy="207010"/>
          </a:xfrm>
          <a:prstGeom prst="rightArrow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 fontScale="25000"/>
          </a:bodyPr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8" name="圆角矩形 4"/>
          <p:cNvSpPr/>
          <p:nvPr>
            <p:custDataLst>
              <p:tags r:id="rId12"/>
            </p:custDataLst>
          </p:nvPr>
        </p:nvSpPr>
        <p:spPr>
          <a:xfrm>
            <a:off x="483126" y="5242701"/>
            <a:ext cx="2616793" cy="981299"/>
          </a:xfrm>
          <a:prstGeom prst="roundRect">
            <a:avLst/>
          </a:prstGeom>
          <a:solidFill>
            <a:srgbClr val="D87F82"/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lvl="0" algn="ctr">
              <a:defRPr/>
            </a:pPr>
            <a:r>
              <a:rPr lang="zh-CN" altLang="en-US" sz="3200" kern="0" dirty="0">
                <a:solidFill>
                  <a:srgbClr val="FFFFFF"/>
                </a:solidFill>
              </a:rPr>
              <a:t>国家产生</a:t>
            </a:r>
            <a:endParaRPr lang="zh-CN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25" name="右箭头 14"/>
          <p:cNvSpPr/>
          <p:nvPr>
            <p:custDataLst>
              <p:tags r:id="rId13"/>
            </p:custDataLst>
          </p:nvPr>
        </p:nvSpPr>
        <p:spPr>
          <a:xfrm>
            <a:off x="7499143" y="2262747"/>
            <a:ext cx="954520" cy="608192"/>
          </a:xfrm>
          <a:prstGeom prst="rightArrow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D87F82">
              <a:shade val="50000"/>
            </a:srgbClr>
          </a:lnRef>
          <a:fillRef idx="1">
            <a:srgbClr val="D87F82"/>
          </a:fillRef>
          <a:effectRef idx="0">
            <a:srgbClr val="D87F82"/>
          </a:effectRef>
          <a:fontRef idx="minor">
            <a:srgbClr val="FFFFFF"/>
          </a:fontRef>
        </p:style>
        <p:txBody>
          <a:bodyPr rtlCol="0" anchor="ctr">
            <a:normAutofit fontScale="72500"/>
          </a:bodyPr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" grpId="0" animBg="1"/>
      <p:bldP spid="25" grpId="0" bldLvl="0" animBg="1"/>
      <p:bldP spid="23" grpId="0" animBg="1"/>
      <p:bldP spid="16" grpId="0" animBg="1"/>
      <p:bldP spid="24" grpId="0" animBg="1"/>
      <p:bldP spid="13" grpId="0" animBg="1"/>
      <p:bldP spid="15" grpId="0" animBg="1"/>
      <p:bldP spid="12" grpId="0" animBg="1"/>
      <p:bldP spid="14" grpId="0" animBg="1"/>
      <p:bldP spid="17" grpId="0" animBg="1"/>
      <p:bldP spid="1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1185545" y="2384425"/>
            <a:ext cx="1454150" cy="11988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p>
            <a:pPr marL="0" lvl="0" algn="l">
              <a:buClrTx/>
              <a:buSzTx/>
              <a:buFontTx/>
              <a:buNone/>
            </a:pPr>
            <a:r>
              <a:rPr lang="zh-CN" altLang="en-US" sz="7200" b="1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Arial" panose="020B0604020202020204" pitchFamily="34" charset="0"/>
              </a:rPr>
              <a:t>三</a:t>
            </a:r>
            <a:endParaRPr lang="zh-CN" altLang="en-US" sz="7200" b="1" dirty="0">
              <a:solidFill>
                <a:schemeClr val="lt1"/>
              </a:solidFill>
              <a:latin typeface="汉仪雪君体简" panose="02010600000101010101" charset="-122"/>
              <a:ea typeface="汉仪雪君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39695" y="2894965"/>
            <a:ext cx="9474200" cy="1909445"/>
          </a:xfrm>
        </p:spPr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+mn-ea"/>
              </a:rPr>
              <a:t>中国早期国家</a:t>
            </a:r>
            <a:br>
              <a:rPr lang="zh-CN" altLang="en-US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+mn-ea"/>
              </a:rPr>
            </a:br>
            <a:br>
              <a:rPr lang="zh-CN" altLang="en-US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+mn-ea"/>
              </a:rPr>
            </a:br>
            <a:r>
              <a:rPr lang="en-US" altLang="zh-CN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+mn-ea"/>
              </a:rPr>
              <a:t>——夏、商、西周</a:t>
            </a:r>
            <a:endParaRPr lang="zh-CN" altLang="en-US" dirty="0">
              <a:solidFill>
                <a:schemeClr val="lt1"/>
              </a:solidFill>
              <a:latin typeface="汉仪雪君体简" panose="02010600000101010101" charset="-122"/>
              <a:ea typeface="汉仪雪君体简" panose="0201060000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10">
                <a:latin typeface="+mj-ea"/>
                <a:ea typeface="+mj-ea"/>
                <a:cs typeface="+mj-ea"/>
              </a:rPr>
              <a:t>1</a:t>
            </a:r>
            <a:r>
              <a:rPr lang="zh-CN" altLang="en-US" sz="3110">
                <a:latin typeface="+mj-ea"/>
                <a:ea typeface="+mj-ea"/>
                <a:cs typeface="+mj-ea"/>
              </a:rPr>
              <a:t>、夏朝</a:t>
            </a:r>
            <a:endParaRPr lang="zh-CN" altLang="en-US" sz="3110">
              <a:latin typeface="+mj-ea"/>
              <a:ea typeface="+mj-ea"/>
              <a:cs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2345" y="1308100"/>
            <a:ext cx="1492250" cy="4538980"/>
            <a:chOff x="1547" y="2060"/>
            <a:chExt cx="2350" cy="7148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3865" y="2060"/>
              <a:ext cx="32" cy="71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圆角矩形 6"/>
            <p:cNvSpPr/>
            <p:nvPr/>
          </p:nvSpPr>
          <p:spPr>
            <a:xfrm>
              <a:off x="1547" y="4274"/>
              <a:ext cx="1839" cy="19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夏</a:t>
              </a:r>
              <a:endParaRPr lang="zh-CN" altLang="en-US" sz="8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593975" y="1430020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建立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93975" y="1978025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地位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97630" y="1430020"/>
            <a:ext cx="722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公元前2070年，禹</a:t>
            </a:r>
            <a:endParaRPr lang="zh-CN" altLang="en-US" sz="20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97630" y="1978025"/>
            <a:ext cx="3477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我国最早的奴隶制国家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93975" y="2517775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制度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78275" y="2517775"/>
            <a:ext cx="5316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①世袭制：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创立者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禹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81450" y="2950845"/>
            <a:ext cx="714248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②国家治理模式：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夏朝</a:t>
            </a:r>
            <a:r>
              <a: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聚族而居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。夏王称为“后”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中央设有机构与      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职官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地方主要实行间接统治。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3975" y="4814570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史料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97630" y="4719955"/>
            <a:ext cx="731012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①文献：《尚书》《诗经》和《史记·夏本纪》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②考古：在河南偃师发现的二里头遗址，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很有可能是夏文化的遗存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en-US" altLang="zh-CN" sz="2800"/>
              <a:t>2</a:t>
            </a:r>
            <a:r>
              <a:rPr lang="zh-CN" altLang="en-US" sz="2800"/>
              <a:t>、</a:t>
            </a:r>
            <a:r>
              <a:rPr lang="zh-CN" altLang="en-US" sz="2800"/>
              <a:t>商</a:t>
            </a:r>
            <a:endParaRPr lang="zh-CN" altLang="en-US" sz="2800"/>
          </a:p>
        </p:txBody>
      </p:sp>
      <p:grpSp>
        <p:nvGrpSpPr>
          <p:cNvPr id="7" name="组合 6"/>
          <p:cNvGrpSpPr/>
          <p:nvPr/>
        </p:nvGrpSpPr>
        <p:grpSpPr>
          <a:xfrm>
            <a:off x="715645" y="1083310"/>
            <a:ext cx="1318895" cy="5344160"/>
            <a:chOff x="1547" y="1241"/>
            <a:chExt cx="2077" cy="8416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617" y="1241"/>
              <a:ext cx="7" cy="841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1547" y="4274"/>
              <a:ext cx="1839" cy="19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88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商</a:t>
              </a:r>
              <a:endParaRPr lang="zh-CN" altLang="en-US" sz="8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81860" y="1165860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建立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81860" y="1760220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地位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81225" y="2336165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制度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1225" y="5631815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史料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22320" y="1156970"/>
            <a:ext cx="5397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公元前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1600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年，汤，殷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(今河南安阳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22320" y="1751330"/>
            <a:ext cx="4540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我国奴隶制社会经济发展时期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0745" y="2230755"/>
            <a:ext cx="5200015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经济：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井田制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政治：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商朝国家机构更加完善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400" b="1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商王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是最高统治者，商王之下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设有尹及各类事务官。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②商朝的国家管理结构是内外服制。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内服：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指商王直接控制的王畿地区，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外服：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指商王间接控制的方国和部落。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8205" y="5492115"/>
            <a:ext cx="747585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①文献：《尚书》《诗经》和《史记·殷本纪》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②考古：殷墟甲骨文、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铭文、青铜器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19185" y="1937385"/>
            <a:ext cx="1756410" cy="39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商文化的影响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336915" y="2630170"/>
            <a:ext cx="2557145" cy="2249170"/>
            <a:chOff x="14176" y="3849"/>
            <a:chExt cx="4027" cy="3542"/>
          </a:xfrm>
        </p:grpSpPr>
        <p:sp>
          <p:nvSpPr>
            <p:cNvPr id="31" name="圆角矩形 30"/>
            <p:cNvSpPr/>
            <p:nvPr/>
          </p:nvSpPr>
          <p:spPr>
            <a:xfrm>
              <a:off x="14176" y="3849"/>
              <a:ext cx="4027" cy="3542"/>
            </a:xfrm>
            <a:prstGeom prst="roundRect">
              <a:avLst>
                <a:gd name="adj" fmla="val 844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177" y="4013"/>
              <a:ext cx="4025" cy="3215"/>
              <a:chOff x="14177" y="4013"/>
              <a:chExt cx="4025" cy="3215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135" y="5591"/>
                <a:ext cx="205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15134" y="5620"/>
                <a:ext cx="205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>
                <a:off x="17190" y="5330"/>
                <a:ext cx="1012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b="1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大海</a:t>
                </a:r>
                <a:endPara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4177" y="5301"/>
                <a:ext cx="1012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b="1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陇山</a:t>
                </a:r>
                <a:endPara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5659" y="6648"/>
                <a:ext cx="1012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b="1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江汉</a:t>
                </a:r>
                <a:endPara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658" y="4013"/>
                <a:ext cx="1012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b="1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燕山</a:t>
                </a:r>
                <a:endPara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>
            <a:off x="126769" y="263695"/>
            <a:ext cx="4422371" cy="5230427"/>
            <a:chOff x="1402" y="1219"/>
            <a:chExt cx="7108" cy="2791"/>
          </a:xfrm>
        </p:grpSpPr>
        <p:sp>
          <p:nvSpPr>
            <p:cNvPr id="23" name="文本框 22"/>
            <p:cNvSpPr txBox="1"/>
            <p:nvPr/>
          </p:nvSpPr>
          <p:spPr>
            <a:xfrm>
              <a:off x="1772" y="1572"/>
              <a:ext cx="6738" cy="2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殷墟出土的文物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甲骨文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材料：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龟甲、兽骨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内容：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占卜记录（主要）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意义：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成熟的文字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青铜器   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造型雄奇，纹饰华丽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402" y="1219"/>
              <a:ext cx="1593" cy="65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知识拓展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3120" y="263525"/>
            <a:ext cx="4229735" cy="2647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15" y="3399155"/>
            <a:ext cx="4589780" cy="2921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633075" y="3998595"/>
            <a:ext cx="459740" cy="192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b="1"/>
              <a:t>商朝</a:t>
            </a:r>
            <a:r>
              <a:rPr lang="en-US" altLang="zh-CN" b="1"/>
              <a:t>——</a:t>
            </a:r>
            <a:r>
              <a:rPr lang="zh-CN" altLang="en-US" b="1"/>
              <a:t>司母戊鼎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en-US" sz="2800"/>
              <a:t>3</a:t>
            </a:r>
            <a:r>
              <a:rPr lang="zh-CN" altLang="en-US" sz="2800"/>
              <a:t>、</a:t>
            </a:r>
            <a:r>
              <a:rPr lang="zh-CN" altLang="en-US" sz="2800"/>
              <a:t>西周</a:t>
            </a:r>
            <a:endParaRPr lang="zh-CN" altLang="en-US" sz="2800"/>
          </a:p>
        </p:txBody>
      </p:sp>
      <p:grpSp>
        <p:nvGrpSpPr>
          <p:cNvPr id="3" name="组合 2"/>
          <p:cNvGrpSpPr/>
          <p:nvPr/>
        </p:nvGrpSpPr>
        <p:grpSpPr>
          <a:xfrm>
            <a:off x="687070" y="1136650"/>
            <a:ext cx="1329690" cy="5121910"/>
            <a:chOff x="1547" y="1430"/>
            <a:chExt cx="2094" cy="8066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3609" y="1430"/>
              <a:ext cx="32" cy="806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圆角矩形 4"/>
            <p:cNvSpPr/>
            <p:nvPr/>
          </p:nvSpPr>
          <p:spPr>
            <a:xfrm>
              <a:off x="1547" y="2910"/>
              <a:ext cx="1839" cy="41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88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西周</a:t>
              </a:r>
              <a:endParaRPr lang="zh-CN" altLang="en-US" sz="8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62810" y="1094105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建立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62810" y="1617345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地位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53285" y="2190750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制度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53285" y="3237230"/>
            <a:ext cx="1017270" cy="46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衰亡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3270" y="1085215"/>
            <a:ext cx="6480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公元前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1046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年，周武王，</a:t>
            </a:r>
            <a:r>
              <a:rPr lang="en-US" sz="24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镐（今陕西西安西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03270" y="1608455"/>
            <a:ext cx="6480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我国奴隶制社会经济由繁荣转向衰落的时期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385820" y="2076450"/>
            <a:ext cx="248983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经济：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井田制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政治：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分封制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宗法制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97100" y="4041775"/>
            <a:ext cx="973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衰落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97100" y="5478145"/>
            <a:ext cx="973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结束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48330" y="3581400"/>
            <a:ext cx="7809230" cy="1823720"/>
            <a:chOff x="5279" y="5537"/>
            <a:chExt cx="12298" cy="2872"/>
          </a:xfrm>
        </p:grpSpPr>
        <p:sp>
          <p:nvSpPr>
            <p:cNvPr id="37" name="左大括号 36"/>
            <p:cNvSpPr/>
            <p:nvPr/>
          </p:nvSpPr>
          <p:spPr>
            <a:xfrm>
              <a:off x="5279" y="5881"/>
              <a:ext cx="373" cy="1487"/>
            </a:xfrm>
            <a:prstGeom prst="leftBrace">
              <a:avLst>
                <a:gd name="adj1" fmla="val 42458"/>
                <a:gd name="adj2" fmla="val 50000"/>
              </a:avLst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652" y="5537"/>
              <a:ext cx="11925" cy="2872"/>
              <a:chOff x="5652" y="5537"/>
              <a:chExt cx="11925" cy="287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5652" y="5537"/>
                <a:ext cx="864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标志：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公元前</a:t>
                </a:r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841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</a:t>
                </a:r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“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国人暴动</a:t>
                </a:r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”</a:t>
                </a:r>
                <a:endParaRPr lang="en-US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652" y="6262"/>
                <a:ext cx="864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原因：</a:t>
                </a:r>
                <a:r>
                  <a:rPr sz="2400" b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周厉王贪财好利，为政暴虐</a:t>
                </a:r>
                <a:endParaRPr sz="24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652" y="6987"/>
                <a:ext cx="11925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结果：</a:t>
                </a:r>
                <a:r>
                  <a:rPr lang="zh-CN" altLang="en-US" sz="24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周厉王出逃，诸侯推举周公、召公共同执政，史称共和行政。西周从此走向衰落</a:t>
                </a:r>
                <a:endPara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3385820" y="5478145"/>
            <a:ext cx="53124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公元前771年，犬戎族攻破镐京，杀死周幽王，西周灭亡。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06775" y="5287936"/>
            <a:ext cx="4855141" cy="1383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知识链接：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东周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公元前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770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年，周平王（姬宜臼）迁都洛邑（河南洛阳），东周从此开始。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42" grpId="0"/>
      <p:bldP spid="4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010285" y="1844040"/>
            <a:ext cx="9144000" cy="3775075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en-US" sz="3200" b="1" dirty="0">
                <a:solidFill>
                  <a:schemeClr val="lt1"/>
                </a:solidFill>
              </a:rPr>
              <a:t>课标要求：</a:t>
            </a:r>
            <a:endParaRPr lang="zh-CN" altLang="en-US" sz="3200" b="1" dirty="0">
              <a:solidFill>
                <a:schemeClr val="lt1"/>
              </a:solidFill>
            </a:endParaRPr>
          </a:p>
          <a:p>
            <a:pPr marL="0" indent="0" algn="l">
              <a:buNone/>
            </a:pPr>
            <a:r>
              <a:rPr lang="en-US" altLang="zh-CN" sz="2800" dirty="0">
                <a:solidFill>
                  <a:schemeClr val="lt1"/>
                </a:solidFill>
              </a:rPr>
              <a:t>1</a:t>
            </a:r>
            <a:r>
              <a:rPr lang="zh-CN" altLang="en-US" sz="2800" dirty="0">
                <a:solidFill>
                  <a:schemeClr val="lt1"/>
                </a:solidFill>
              </a:rPr>
              <a:t>、继通过了解石器时代中国境内有代表性的文化遗存，认识它们与中华文明起源以及私有制、阶级和国家产生的关系；</a:t>
            </a:r>
            <a:endParaRPr lang="zh-CN" altLang="en-US" sz="2800" dirty="0">
              <a:solidFill>
                <a:schemeClr val="lt1"/>
              </a:solidFill>
            </a:endParaRPr>
          </a:p>
          <a:p>
            <a:pPr marL="0" indent="0" algn="l">
              <a:buNone/>
            </a:pPr>
            <a:r>
              <a:rPr lang="en-US" altLang="zh-CN" sz="2800" dirty="0">
                <a:solidFill>
                  <a:schemeClr val="lt1"/>
                </a:solidFill>
              </a:rPr>
              <a:t>2</a:t>
            </a:r>
            <a:r>
              <a:rPr lang="zh-CN" altLang="en-US" sz="2800" dirty="0">
                <a:solidFill>
                  <a:schemeClr val="lt1"/>
                </a:solidFill>
              </a:rPr>
              <a:t>、通过甲骨文、青铜铭文及其他文献记载，了解私有制、阶级和早期国家的特征。</a:t>
            </a:r>
            <a:endParaRPr lang="zh-CN" altLang="en-US" sz="2800" dirty="0">
              <a:solidFill>
                <a:schemeClr val="l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/>
              <a:t>*</a:t>
            </a:r>
            <a:r>
              <a:rPr lang="zh-CN" altLang="en-US" sz="3600"/>
              <a:t>分封制</a:t>
            </a:r>
            <a:endParaRPr lang="zh-CN" altLang="en-US" sz="3600"/>
          </a:p>
        </p:txBody>
      </p:sp>
      <p:pic>
        <p:nvPicPr>
          <p:cNvPr id="3" name="图片 2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5335" y="3039745"/>
            <a:ext cx="3928745" cy="36036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938530" y="1555750"/>
            <a:ext cx="8274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目的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1705" y="2212340"/>
            <a:ext cx="8274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对象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860" y="2792095"/>
            <a:ext cx="8274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封国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69110" y="1555750"/>
            <a:ext cx="3930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 封建亲戚，以蕃屏周”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670" y="4429760"/>
            <a:ext cx="8274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作用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40865" y="2212340"/>
            <a:ext cx="39382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王族子弟、功臣和前朝贵族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4195" y="2792095"/>
            <a:ext cx="421386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晋、卫、宋、鲁、齐、燕、吴等</a:t>
            </a:r>
            <a:endParaRPr lang="zh-CN" altLang="en-US" sz="2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5670" y="3375025"/>
            <a:ext cx="8274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特点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40865" y="4346575"/>
            <a:ext cx="421386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加强了对地方的控制；扩大了疆域；形成了等级序列；巩固了统治。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68170" y="3221990"/>
            <a:ext cx="415988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统治集团内部进行层层分封，形成了金字塔型的等级结构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969125" y="154305"/>
            <a:ext cx="4268470" cy="2799707"/>
            <a:chOff x="9697" y="1125"/>
            <a:chExt cx="3271" cy="3268"/>
          </a:xfrm>
        </p:grpSpPr>
        <p:pic>
          <p:nvPicPr>
            <p:cNvPr id="18454" name="图片 23"/>
            <p:cNvPicPr>
              <a:picLocks noChangeAspect="1"/>
            </p:cNvPicPr>
            <p:nvPr/>
          </p:nvPicPr>
          <p:blipFill>
            <a:blip r:embed="rId2">
              <a:lum bright="6000"/>
            </a:blip>
            <a:stretch>
              <a:fillRect/>
            </a:stretch>
          </p:blipFill>
          <p:spPr>
            <a:xfrm>
              <a:off x="9697" y="1125"/>
              <a:ext cx="2425" cy="3267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2122" y="1125"/>
              <a:ext cx="846" cy="3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pPr algn="dist">
                <a:lnSpc>
                  <a:spcPct val="100000"/>
                </a:lnSpc>
              </a:pPr>
              <a:r>
                <a:rPr lang="zh-CN" altLang="en-US" sz="16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王</a:t>
              </a: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r>
                <a:rPr lang="zh-CN" altLang="en-US" sz="16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侯</a:t>
              </a: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r>
                <a:rPr lang="zh-CN" altLang="en-US" sz="16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卿</a:t>
              </a: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r>
                <a:rPr lang="zh-CN" altLang="en-US" sz="16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士</a:t>
              </a: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r>
                <a:rPr lang="zh-CN" altLang="en-US" sz="16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平民</a:t>
              </a: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dist">
                <a:lnSpc>
                  <a:spcPct val="100000"/>
                </a:lnSpc>
              </a:pPr>
              <a:r>
                <a:rPr lang="zh-CN" altLang="en-US" sz="16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工商</a:t>
              </a:r>
              <a:endParaRPr lang="zh-CN" altLang="en-US"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737" y="1144"/>
              <a:ext cx="59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/>
              <a:t>*</a:t>
            </a:r>
            <a:r>
              <a:rPr lang="zh-CN" altLang="en-US" sz="3600"/>
              <a:t>宗法制</a:t>
            </a:r>
            <a:endParaRPr lang="zh-CN" altLang="en-US" sz="3600"/>
          </a:p>
        </p:txBody>
      </p:sp>
      <p:sp>
        <p:nvSpPr>
          <p:cNvPr id="15376" name="文本框 11"/>
          <p:cNvSpPr txBox="1"/>
          <p:nvPr/>
        </p:nvSpPr>
        <p:spPr>
          <a:xfrm>
            <a:off x="1659255" y="4826000"/>
            <a:ext cx="1037590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分封制和宗法制相互补充，相辅相成，互为表里，形成政权与族权的结合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85355" y="998220"/>
            <a:ext cx="4331970" cy="2962750"/>
            <a:chOff x="11976" y="2186"/>
            <a:chExt cx="5880" cy="3250"/>
          </a:xfrm>
        </p:grpSpPr>
        <p:sp>
          <p:nvSpPr>
            <p:cNvPr id="17" name="文本框 16"/>
            <p:cNvSpPr txBox="1"/>
            <p:nvPr/>
          </p:nvSpPr>
          <p:spPr>
            <a:xfrm>
              <a:off x="12645" y="2705"/>
              <a:ext cx="5211" cy="2731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“天子建国，诸侯立家，卿置侧室，大夫有贰宗，士有隶子弟，庶人工商各有分亲，皆有等衰（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cuī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）”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>
                <a:lnSpc>
                  <a:spcPct val="130000"/>
                </a:lnSpc>
              </a:pP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——《左传·桓公二年》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976" y="2186"/>
              <a:ext cx="1288" cy="111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史料链接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31850" y="1498600"/>
            <a:ext cx="8274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含义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91335" y="1498600"/>
            <a:ext cx="556323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以血缘关系的亲疏与嫡庶来确定继承关系和名分的制度，即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解决宗族内部权力和财产的继承问题的制度。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1335" y="3084195"/>
            <a:ext cx="44335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严格实行嫡长子继承制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1850" y="3084195"/>
            <a:ext cx="8274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特点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43212" y="410019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*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分封制与宗法制的关系</a:t>
            </a:r>
            <a:b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1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3555"/>
              <a:t>4、</a:t>
            </a:r>
            <a:r>
              <a:rPr lang="en-US" altLang="zh-CN" sz="3555">
                <a:sym typeface="+mn-ea"/>
              </a:rPr>
              <a:t>商和西周的社会经济</a:t>
            </a:r>
            <a:b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54405" y="752475"/>
            <a:ext cx="4380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1515" y="149542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基本土地制度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52445" y="1513205"/>
            <a:ext cx="39084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井田制（奴隶主土地国有制）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1515" y="21482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社会生产部门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7850" y="2868930"/>
            <a:ext cx="16744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农业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850" y="5019675"/>
            <a:ext cx="16744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手工业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18640" y="2787015"/>
            <a:ext cx="4799965" cy="1727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农业是主要生产部门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（农业生产中主要使用木、石、骨、蚌等材质的工具，青铜农具极少）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14775" y="4755515"/>
            <a:ext cx="4270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手工业生产中的主要部门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93925" y="4693920"/>
            <a:ext cx="1982470" cy="1248410"/>
            <a:chOff x="3698" y="7381"/>
            <a:chExt cx="3122" cy="1966"/>
          </a:xfrm>
        </p:grpSpPr>
        <p:sp>
          <p:nvSpPr>
            <p:cNvPr id="14" name="左大括号 13"/>
            <p:cNvSpPr/>
            <p:nvPr/>
          </p:nvSpPr>
          <p:spPr>
            <a:xfrm>
              <a:off x="3698" y="7755"/>
              <a:ext cx="304" cy="1295"/>
            </a:xfrm>
            <a:prstGeom prst="leftBrace">
              <a:avLst>
                <a:gd name="adj1" fmla="val 32894"/>
                <a:gd name="adj2" fmla="val 50000"/>
              </a:avLst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8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02" y="7381"/>
              <a:ext cx="281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青铜铸造</a:t>
              </a:r>
              <a:endPara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02" y="8525"/>
              <a:ext cx="281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养蚕缫丝</a:t>
              </a:r>
              <a:endPara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970655" y="5420360"/>
            <a:ext cx="5186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绢帛是商周贵族普遍的衣着材料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66560" y="679450"/>
            <a:ext cx="4688205" cy="4076065"/>
            <a:chOff x="10436" y="720"/>
            <a:chExt cx="7383" cy="6419"/>
          </a:xfrm>
        </p:grpSpPr>
        <p:sp>
          <p:nvSpPr>
            <p:cNvPr id="21" name="文本框 20"/>
            <p:cNvSpPr txBox="1"/>
            <p:nvPr/>
          </p:nvSpPr>
          <p:spPr>
            <a:xfrm>
              <a:off x="11304" y="952"/>
              <a:ext cx="6515" cy="61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p>
              <a:pPr algn="ctr">
                <a:lnSpc>
                  <a:spcPct val="160000"/>
                </a:lnSpc>
              </a:pPr>
              <a:r>
                <a:rPr lang="en-US" altLang="zh-CN" sz="24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分封制和井田制的关系</a:t>
              </a:r>
              <a:endParaRPr lang="zh-CN" altLang="en-US" sz="2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2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</a:t>
              </a: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分封制是政治制度；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井田制是经济制度。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</a:t>
              </a: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分封制以井田制为基础，没有  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井田制就没有分封制。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</a:t>
              </a: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两者都促进了生产力发展，使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西周走向强盛。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436" y="720"/>
              <a:ext cx="1748" cy="114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探究</a:t>
              </a:r>
              <a:r>
                <a:rPr lang="en-US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599595"/>
            <a:ext cx="9626400" cy="723600"/>
          </a:xfrm>
        </p:spPr>
        <p:txBody>
          <a:bodyPr>
            <a:normAutofit fontScale="90000"/>
          </a:bodyPr>
          <a:p>
            <a:r>
              <a:rPr lang="zh-CN" altLang="en-US"/>
              <a:t>重点探究：早期国家政治制度的基本内容及特点（</a:t>
            </a:r>
            <a:r>
              <a:rPr lang="zh-CN" altLang="en-US"/>
              <a:t>课后作业）</a:t>
            </a:r>
            <a:endParaRPr lang="zh-CN" altLang="en-US"/>
          </a:p>
        </p:txBody>
      </p:sp>
      <p:sp>
        <p:nvSpPr>
          <p:cNvPr id="3" name="内容占位符 2" descr="7b0a20202020227461726765744d6f64756c65223a202270726f636573734f6e6c696e65466f6e7473220a7d0a"/>
          <p:cNvSpPr>
            <a:spLocks noGrp="1"/>
          </p:cNvSpPr>
          <p:nvPr>
            <p:ph sz="quarter" idx="13"/>
          </p:nvPr>
        </p:nvSpPr>
        <p:spPr>
          <a:xfrm>
            <a:off x="692785" y="1323340"/>
            <a:ext cx="9626600" cy="459168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8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汉仪颜楷简" panose="00020600040101010101" charset="-122"/>
              </a:rPr>
              <a:t>1、早期国家政治制度的基本内容：王位在一家一姓中传承的王位世袭制、等级森严的分封制、以嫡长子继承制为核心的宗法制等。</a:t>
            </a:r>
            <a:endParaRPr lang="zh-CN" altLang="en-US" sz="28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  <a:sym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汉仪颜楷简" panose="00020600040101010101" charset="-122"/>
              </a:rPr>
              <a:t>2、特点</a:t>
            </a:r>
            <a:endParaRPr lang="zh-CN" altLang="en-US" sz="28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  <a:sym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汉仪颜楷简" panose="00020600040101010101" charset="-122"/>
              </a:rPr>
              <a:t>(1)王位世袭，王权与神权密切结合，具有神秘色彩，形成了一套从中央到地方的行政管理制度，监狱、军队等国家机器已经出现。</a:t>
            </a:r>
            <a:endParaRPr lang="zh-CN" altLang="en-US" sz="28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  <a:sym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汉仪颜楷简" panose="00020600040101010101" charset="-122"/>
              </a:rPr>
              <a:t>(2)以血缘关系为纽带形成了国家政治结构，等级森严，族权与政权合二为一，最高执政集团尚未实现权力的高度集中。</a:t>
            </a:r>
            <a:endParaRPr lang="zh-CN" altLang="en-US" sz="28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  <a:sym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汉仪颜楷简" panose="00020600040101010101" charset="-122"/>
              </a:rPr>
              <a:t>(3)政治制度前后沿袭，具有相对的延续性和稳定性。</a:t>
            </a:r>
            <a:endParaRPr lang="zh-CN" altLang="en-US" sz="28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  <a:sym typeface="汉仪颜楷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8800">
                <a:latin typeface="汉仪雪君体简" panose="02010600000101010101" charset="-122"/>
                <a:ea typeface="汉仪雪君体简" panose="02010600000101010101" charset="-122"/>
              </a:rPr>
              <a:t>谢谢观看！</a:t>
            </a:r>
            <a:endParaRPr lang="zh-CN" altLang="en-US" sz="8800"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1165860" y="2384425"/>
            <a:ext cx="1454150" cy="11988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p>
            <a:pPr marL="0" lvl="0" algn="l">
              <a:buClrTx/>
              <a:buSzTx/>
              <a:buFontTx/>
              <a:buNone/>
            </a:pPr>
            <a:r>
              <a:rPr lang="zh-CN" altLang="en-US" sz="7200" b="1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Arial" panose="020B0604020202020204" pitchFamily="34" charset="0"/>
              </a:rPr>
              <a:t>一</a:t>
            </a:r>
            <a:endParaRPr lang="zh-CN" altLang="en-US" sz="7200" b="1" dirty="0">
              <a:solidFill>
                <a:schemeClr val="lt1"/>
              </a:solidFill>
              <a:latin typeface="汉仪雪君体简" panose="02010600000101010101" charset="-122"/>
              <a:ea typeface="汉仪雪君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17800" y="2384425"/>
            <a:ext cx="9474200" cy="1007745"/>
          </a:xfrm>
        </p:spPr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olidFill>
                  <a:schemeClr val="lt1"/>
                </a:solidFill>
                <a:latin typeface="汉仪雪君体简" panose="02010600000101010101" charset="-122"/>
                <a:ea typeface="汉仪雪君体简" panose="02010600000101010101" charset="-122"/>
                <a:sym typeface="Arial" panose="020B0604020202020204" pitchFamily="34" charset="0"/>
              </a:rPr>
              <a:t>石器时代的古人类和文化遗存</a:t>
            </a:r>
            <a:endParaRPr lang="zh-CN" altLang="en-US" dirty="0">
              <a:solidFill>
                <a:schemeClr val="lt1"/>
              </a:solidFill>
              <a:latin typeface="汉仪雪君体简" panose="02010600000101010101" charset="-122"/>
              <a:ea typeface="汉仪雪君体简" panose="0201060000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古建筑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35" y="5676900"/>
            <a:ext cx="2562225" cy="1169035"/>
          </a:xfrm>
          <a:prstGeom prst="rect">
            <a:avLst/>
          </a:prstGeom>
        </p:spPr>
      </p:pic>
      <p:sp>
        <p:nvSpPr>
          <p:cNvPr id="4" name="内容占位符 1"/>
          <p:cNvSpPr txBox="1"/>
          <p:nvPr>
            <p:custDataLst>
              <p:tags r:id="rId3"/>
            </p:custDataLst>
          </p:nvPr>
        </p:nvSpPr>
        <p:spPr>
          <a:xfrm>
            <a:off x="610588" y="1491101"/>
            <a:ext cx="10970190" cy="40601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32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）代表性遗存：有数百处；如：距今约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170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万年的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和距今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70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万至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20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万年的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。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）社会特征：他们从事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和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；过着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生活。元谋人和北京人已经学会用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。</a:t>
            </a:r>
            <a:endParaRPr lang="zh-CN" altLang="en-US" sz="24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1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1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1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11006455" y="5880100"/>
            <a:ext cx="507365" cy="509905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6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40" name="矩形 39"/>
              <p:cNvSpPr/>
              <p:nvPr>
                <p:custDataLst>
                  <p:tags r:id="rId9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43" name="矩形 42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矩形 4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46" name="矩形 45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矩形 4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49" name="矩形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51" name="矩形 50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矩形 5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54" name="矩形 53"/>
                <p:cNvSpPr/>
                <p:nvPr>
                  <p:custDataLst>
                    <p:tags r:id="rId17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矩形 5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2" name="文本框 41"/>
          <p:cNvSpPr txBox="1"/>
          <p:nvPr>
            <p:custDataLst>
              <p:tags r:id="rId19"/>
            </p:custDataLst>
          </p:nvPr>
        </p:nvSpPr>
        <p:spPr>
          <a:xfrm>
            <a:off x="610588" y="643255"/>
            <a:ext cx="10881360" cy="645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、旧石器时代（以</a:t>
            </a:r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方法制作石器的时代）</a:t>
            </a:r>
            <a:endParaRPr lang="zh-CN" altLang="en-US" sz="3600" b="1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4797425" y="704850"/>
            <a:ext cx="1134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u="sng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光标题黑_CNKI" panose="02000500000000000000" charset="-122"/>
                <a:ea typeface="华光标题黑_CNKI" panose="02000500000000000000" charset="-122"/>
              </a:rPr>
              <a:t>打制</a:t>
            </a:r>
            <a:endParaRPr lang="zh-CN" altLang="en-US" sz="3600" u="sng"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光标题黑_CNKI" panose="02000500000000000000" charset="-122"/>
              <a:ea typeface="华光标题黑_CNKI" panose="0200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10145395" y="2375535"/>
            <a:ext cx="1435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元谋人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2"/>
            </p:custDataLst>
          </p:nvPr>
        </p:nvSpPr>
        <p:spPr>
          <a:xfrm>
            <a:off x="4858385" y="2878455"/>
            <a:ext cx="148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北京人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3"/>
            </p:custDataLst>
          </p:nvPr>
        </p:nvSpPr>
        <p:spPr>
          <a:xfrm>
            <a:off x="5412740" y="3625215"/>
            <a:ext cx="1034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渔猎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4"/>
            </p:custDataLst>
          </p:nvPr>
        </p:nvSpPr>
        <p:spPr>
          <a:xfrm>
            <a:off x="6794500" y="3625215"/>
            <a:ext cx="1043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采集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5"/>
            </p:custDataLst>
          </p:nvPr>
        </p:nvSpPr>
        <p:spPr>
          <a:xfrm>
            <a:off x="9039860" y="3625215"/>
            <a:ext cx="1105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群居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6"/>
            </p:custDataLst>
          </p:nvPr>
        </p:nvSpPr>
        <p:spPr>
          <a:xfrm>
            <a:off x="5620385" y="4208780"/>
            <a:ext cx="619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火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</p:spTree>
    <p:custDataLst>
      <p:tags r:id="rId2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200">
                <a:solidFill>
                  <a:schemeClr val="lt1"/>
                </a:solidFill>
              </a:rPr>
              <a:t>思考点：</a:t>
            </a:r>
            <a:endParaRPr lang="zh-CN" altLang="en-US" sz="3200">
              <a:solidFill>
                <a:schemeClr val="lt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86740" y="1764030"/>
            <a:ext cx="3956685" cy="29876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solidFill>
                  <a:schemeClr val="lt1"/>
                </a:solidFill>
                <a:sym typeface="Arial" panose="020B0604020202020204" pitchFamily="34" charset="0"/>
              </a:rPr>
              <a:t>中国早期人类遗址从南到北，从东到西，分布广泛。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pic>
        <p:nvPicPr>
          <p:cNvPr id="3" name="内容占位符 2" descr="C:\Users\Administrator\Desktop\图片1.png图片1"/>
          <p:cNvPicPr>
            <a:picLocks noGrp="1" noChangeAspect="1"/>
          </p:cNvPicPr>
          <p:nvPr>
            <p:ph sz="quarter" idx="14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095875" y="1093311"/>
            <a:ext cx="6464300" cy="4832350"/>
          </a:xfrm>
        </p:spPr>
      </p:pic>
      <p:sp>
        <p:nvSpPr>
          <p:cNvPr id="12" name="文本框 11"/>
          <p:cNvSpPr txBox="1"/>
          <p:nvPr/>
        </p:nvSpPr>
        <p:spPr>
          <a:xfrm>
            <a:off x="6043295" y="309880"/>
            <a:ext cx="5585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旧石器时代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重要人类遗址的分布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：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古建筑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685" y="5688965"/>
            <a:ext cx="2562225" cy="1169035"/>
          </a:xfrm>
          <a:prstGeom prst="rect">
            <a:avLst/>
          </a:prstGeom>
        </p:spPr>
      </p:pic>
      <p:sp>
        <p:nvSpPr>
          <p:cNvPr id="4" name="内容占位符 1"/>
          <p:cNvSpPr txBox="1"/>
          <p:nvPr>
            <p:custDataLst>
              <p:tags r:id="rId3"/>
            </p:custDataLst>
          </p:nvPr>
        </p:nvSpPr>
        <p:spPr>
          <a:xfrm>
            <a:off x="610588" y="1416806"/>
            <a:ext cx="10970190" cy="40601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32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）时间：距今约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万年前，我国进入新时期时代。</a:t>
            </a:r>
            <a:endParaRPr lang="zh-CN" altLang="en-US" sz="32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）社会特征：当时人们已经开始大量使用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，开始从事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  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，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    </a:t>
            </a:r>
            <a:r>
              <a:rPr lang="zh-CN" altLang="en-US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，生活逐渐稳定。</a:t>
            </a:r>
            <a:endParaRPr lang="zh-CN" altLang="en-US" sz="32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1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1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11006455" y="5880100"/>
            <a:ext cx="507365" cy="509905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6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40" name="矩形 39"/>
              <p:cNvSpPr/>
              <p:nvPr>
                <p:custDataLst>
                  <p:tags r:id="rId9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43" name="矩形 42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矩形 4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46" name="矩形 45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矩形 4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49" name="矩形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51" name="矩形 50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矩形 5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54" name="矩形 53"/>
                <p:cNvSpPr/>
                <p:nvPr>
                  <p:custDataLst>
                    <p:tags r:id="rId17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矩形 5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2" name="文本框 41"/>
          <p:cNvSpPr txBox="1"/>
          <p:nvPr>
            <p:custDataLst>
              <p:tags r:id="rId19"/>
            </p:custDataLst>
          </p:nvPr>
        </p:nvSpPr>
        <p:spPr>
          <a:xfrm>
            <a:off x="610588" y="643255"/>
            <a:ext cx="10881360" cy="645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、新石器时代（以</a:t>
            </a:r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   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方法制作石器的时代）</a:t>
            </a:r>
            <a:endParaRPr lang="zh-CN" altLang="en-US" sz="3600" b="1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4797425" y="704850"/>
            <a:ext cx="2077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u="sng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光标题黑_CNKI" panose="02000500000000000000" charset="-122"/>
                <a:ea typeface="华光标题黑_CNKI" panose="02000500000000000000" charset="-122"/>
              </a:rPr>
              <a:t>打磨结合</a:t>
            </a:r>
            <a:endParaRPr lang="zh-CN" altLang="en-US" sz="3600" u="sng"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光标题黑_CNKI" panose="02000500000000000000" charset="-122"/>
              <a:ea typeface="华光标题黑_CNKI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8701405" y="3063240"/>
            <a:ext cx="1064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陶器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2"/>
            </p:custDataLst>
          </p:nvPr>
        </p:nvSpPr>
        <p:spPr>
          <a:xfrm>
            <a:off x="1124585" y="3631565"/>
            <a:ext cx="1886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原始农业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3"/>
            </p:custDataLst>
          </p:nvPr>
        </p:nvSpPr>
        <p:spPr>
          <a:xfrm>
            <a:off x="3082290" y="3646805"/>
            <a:ext cx="1969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饲养家畜</a:t>
            </a:r>
            <a:endParaRPr lang="zh-CN" altLang="en-US" sz="3200" b="1" u="sng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82290" y="4166235"/>
            <a:ext cx="7476490" cy="2534920"/>
            <a:chOff x="4854" y="6561"/>
            <a:chExt cx="11774" cy="3992"/>
          </a:xfrm>
        </p:grpSpPr>
        <p:sp>
          <p:nvSpPr>
            <p:cNvPr id="8" name="云形 7"/>
            <p:cNvSpPr/>
            <p:nvPr>
              <p:custDataLst>
                <p:tags r:id="rId24"/>
              </p:custDataLst>
            </p:nvPr>
          </p:nvSpPr>
          <p:spPr>
            <a:xfrm>
              <a:off x="4854" y="6561"/>
              <a:ext cx="11775" cy="3992"/>
            </a:xfrm>
            <a:prstGeom prst="cloud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83" y="7556"/>
              <a:ext cx="8784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000000"/>
                  </a:solidFill>
                </a:rPr>
                <a:t>提醒：制陶、农业、家畜饲养和磨制石器的出现，构成了新石器时代早期文化的四要素，成为新石器时代开始的标志。</a:t>
              </a: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古建筑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35" y="5676900"/>
            <a:ext cx="2562225" cy="1169035"/>
          </a:xfrm>
          <a:prstGeom prst="rect">
            <a:avLst/>
          </a:prstGeom>
        </p:spPr>
      </p:pic>
      <p:sp>
        <p:nvSpPr>
          <p:cNvPr id="4" name="内容占位符 1"/>
          <p:cNvSpPr txBox="1"/>
          <p:nvPr>
            <p:custDataLst>
              <p:tags r:id="rId3"/>
            </p:custDataLst>
          </p:nvPr>
        </p:nvSpPr>
        <p:spPr>
          <a:xfrm>
            <a:off x="558800" y="1486535"/>
            <a:ext cx="10970260" cy="4356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r>
              <a:rPr 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3</a:t>
            </a:r>
            <a:r>
              <a:rPr 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）代表性文化遗存（</a:t>
            </a:r>
            <a:r>
              <a:rPr lang="en-US" altLang="zh-CN" sz="20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万多处文化遗存，奠定</a:t>
            </a:r>
            <a:r>
              <a:rPr lang="zh-CN" altLang="en-US" sz="2000" b="1" dirty="0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多元一体</a:t>
            </a:r>
            <a:r>
              <a:rPr lang="zh-CN" altLang="en-US" sz="20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的发展基础。</a:t>
            </a:r>
            <a:r>
              <a:rPr lang="zh-CN" sz="3200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）</a:t>
            </a:r>
            <a:endParaRPr lang="zh-CN" altLang="en-US" sz="1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  <a:p>
            <a:pPr lvl="0" algn="l" fontAlgn="auto">
              <a:lnSpc>
                <a:spcPct val="130000"/>
              </a:lnSpc>
              <a:spcAft>
                <a:spcPts val="2000"/>
              </a:spcAft>
              <a:buClrTx/>
              <a:buSzTx/>
              <a:buFontTx/>
            </a:pPr>
            <a:endParaRPr lang="zh-CN" altLang="en-US" sz="1600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11006455" y="5880100"/>
            <a:ext cx="507365" cy="509905"/>
            <a:chOff x="6596" y="1318"/>
            <a:chExt cx="1288" cy="1294"/>
          </a:xfrm>
          <a:solidFill>
            <a:schemeClr val="accent1"/>
          </a:solidFill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6596" y="1318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6"/>
              </p:custDataLst>
            </p:nvPr>
          </p:nvSpPr>
          <p:spPr>
            <a:xfrm rot="5400000">
              <a:off x="7172" y="742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 rot="5400000">
              <a:off x="7172" y="1900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7748" y="1318"/>
              <a:ext cx="136" cy="128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lvl="0" algn="l"/>
              <a:endParaRPr lang="zh-CN" altLang="en-US" sz="44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6" y="1457"/>
              <a:ext cx="668" cy="1016"/>
              <a:chOff x="6906" y="1452"/>
              <a:chExt cx="668" cy="1016"/>
            </a:xfrm>
            <a:grpFill/>
          </p:grpSpPr>
          <p:sp>
            <p:nvSpPr>
              <p:cNvPr id="40" name="矩形 39"/>
              <p:cNvSpPr/>
              <p:nvPr>
                <p:custDataLst>
                  <p:tags r:id="rId9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43" name="矩形 42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矩形 4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46" name="矩形 45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矩形 4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 rot="5400000">
              <a:off x="6906" y="1456"/>
              <a:ext cx="668" cy="1016"/>
              <a:chOff x="6906" y="1452"/>
              <a:chExt cx="668" cy="1016"/>
            </a:xfrm>
            <a:grpFill/>
          </p:grpSpPr>
          <p:sp>
            <p:nvSpPr>
              <p:cNvPr id="49" name="矩形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72" y="1621"/>
                <a:ext cx="136" cy="68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lvl="0" algn="l"/>
                <a:endParaRPr lang="zh-CN" altLang="en-US" sz="44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隶书" panose="0201050906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7171" y="1452"/>
                <a:ext cx="403" cy="299"/>
                <a:chOff x="7171" y="1452"/>
                <a:chExt cx="403" cy="299"/>
              </a:xfrm>
              <a:grpFill/>
            </p:grpSpPr>
            <p:sp>
              <p:nvSpPr>
                <p:cNvPr id="51" name="矩形 50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矩形 5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437" y="1452"/>
                  <a:ext cx="136" cy="29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 flipH="1" flipV="1">
                <a:off x="6906" y="2169"/>
                <a:ext cx="402" cy="299"/>
                <a:chOff x="7171" y="1451"/>
                <a:chExt cx="402" cy="299"/>
              </a:xfrm>
              <a:grpFill/>
            </p:grpSpPr>
            <p:sp>
              <p:nvSpPr>
                <p:cNvPr id="54" name="矩形 53"/>
                <p:cNvSpPr/>
                <p:nvPr>
                  <p:custDataLst>
                    <p:tags r:id="rId17"/>
                  </p:custDataLst>
                </p:nvPr>
              </p:nvSpPr>
              <p:spPr>
                <a:xfrm rot="5400000">
                  <a:off x="7304" y="1481"/>
                  <a:ext cx="136" cy="40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矩形 5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7" y="1451"/>
                  <a:ext cx="136" cy="2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lvl="0" algn="l"/>
                  <a:endParaRPr lang="zh-CN" altLang="en-US" sz="44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隶书" panose="0201050906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2" name="文本框 41"/>
          <p:cNvSpPr txBox="1"/>
          <p:nvPr>
            <p:custDataLst>
              <p:tags r:id="rId19"/>
            </p:custDataLst>
          </p:nvPr>
        </p:nvSpPr>
        <p:spPr>
          <a:xfrm>
            <a:off x="610588" y="643255"/>
            <a:ext cx="10881360" cy="645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、新石器时代（以</a:t>
            </a:r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            </a:t>
            </a:r>
            <a:r>
              <a:rPr lang="zh-CN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隶书" panose="02010509060101010101" charset="-122"/>
                <a:sym typeface="Arial" panose="020B0604020202020204" pitchFamily="34" charset="0"/>
              </a:rPr>
              <a:t>方法制作石器的时代）</a:t>
            </a:r>
            <a:endParaRPr lang="zh-CN" altLang="en-US" sz="3600" b="1" dirty="0">
              <a:solidFill>
                <a:schemeClr val="lt1"/>
              </a:solidFill>
              <a:latin typeface="Arial" panose="020B0604020202020204" pitchFamily="34" charset="0"/>
              <a:ea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4685665" y="643255"/>
            <a:ext cx="2077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u="sng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光标题黑_CNKI" panose="02000500000000000000" charset="-122"/>
                <a:ea typeface="华光标题黑_CNKI" panose="02000500000000000000" charset="-122"/>
              </a:rPr>
              <a:t>打磨结合</a:t>
            </a:r>
            <a:endParaRPr lang="zh-CN" altLang="en-US" sz="3600" u="sng"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光标题黑_CNKI" panose="02000500000000000000" charset="-122"/>
              <a:ea typeface="华光标题黑_CNKI" panose="020005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1"/>
            </p:custDataLst>
          </p:nvPr>
        </p:nvGraphicFramePr>
        <p:xfrm>
          <a:off x="1118870" y="2399665"/>
          <a:ext cx="985012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17955"/>
                <a:gridCol w="1438910"/>
                <a:gridCol w="5514975"/>
              </a:tblGrid>
              <a:tr h="49784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文化遗存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分布地域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概况</a:t>
                      </a:r>
                      <a:endParaRPr lang="zh-CN" altLang="en-US"/>
                    </a:p>
                  </a:txBody>
                  <a:tcPr/>
                </a:tc>
              </a:tr>
              <a:tr h="497840">
                <a:tc rowSpan="3">
                  <a:txBody>
                    <a:bodyPr/>
                    <a:p>
                      <a:pPr algn="just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距今约</a:t>
                      </a:r>
                      <a:r>
                        <a:rPr lang="en-US" altLang="zh-CN"/>
                        <a:t>7000</a:t>
                      </a:r>
                      <a:r>
                        <a:rPr lang="zh-CN" altLang="en-US"/>
                        <a:t>年至</a:t>
                      </a:r>
                      <a:r>
                        <a:rPr lang="en-US" altLang="zh-CN"/>
                        <a:t>5000</a:t>
                      </a:r>
                      <a:r>
                        <a:rPr lang="zh-CN" altLang="en-US"/>
                        <a:t>年</a:t>
                      </a:r>
                      <a:r>
                        <a:rPr lang="zh-CN" altLang="en-US"/>
                        <a:t>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仰韶文化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黄河中游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典型器物是彩绘陶器，以粟等为主要栽培</a:t>
                      </a:r>
                      <a:r>
                        <a:rPr lang="zh-CN" altLang="en-US"/>
                        <a:t>作物。</a:t>
                      </a:r>
                      <a:endParaRPr lang="zh-CN" altLang="en-US"/>
                    </a:p>
                  </a:txBody>
                  <a:tcPr/>
                </a:tc>
              </a:tr>
              <a:tr h="49784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大汶口文化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黄河下游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/>
                        <a:t>——</a:t>
                      </a:r>
                      <a:endParaRPr lang="en-US" altLang="zh-CN"/>
                    </a:p>
                  </a:txBody>
                  <a:tcPr/>
                </a:tc>
              </a:tr>
              <a:tr h="49784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河姆渡</a:t>
                      </a:r>
                      <a:r>
                        <a:rPr lang="zh-CN" altLang="en-US"/>
                        <a:t>文化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长江下游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居民种植水稻，且掌握了养蚕</a:t>
                      </a:r>
                      <a:r>
                        <a:rPr lang="zh-CN" altLang="en-US"/>
                        <a:t>缫丝技术。</a:t>
                      </a:r>
                      <a:endParaRPr lang="zh-CN" altLang="en-US"/>
                    </a:p>
                  </a:txBody>
                  <a:tcPr/>
                </a:tc>
              </a:tr>
              <a:tr h="497840">
                <a:tc rowSpan="3">
                  <a:txBody>
                    <a:bodyPr/>
                    <a:p>
                      <a:pPr algn="just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距今约</a:t>
                      </a:r>
                      <a:r>
                        <a:rPr lang="en-US" altLang="zh-CN"/>
                        <a:t>5000</a:t>
                      </a:r>
                      <a:r>
                        <a:rPr lang="zh-CN" altLang="en-US"/>
                        <a:t>年（新石器时代</a:t>
                      </a:r>
                      <a:r>
                        <a:rPr lang="zh-CN" altLang="en-US"/>
                        <a:t>晚期）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龙山文化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黄河</a:t>
                      </a:r>
                      <a:r>
                        <a:rPr lang="zh-CN" altLang="en-US"/>
                        <a:t>流域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代表器物是</a:t>
                      </a:r>
                      <a:r>
                        <a:rPr lang="zh-CN" altLang="en-US"/>
                        <a:t>黑陶。</a:t>
                      </a:r>
                      <a:endParaRPr lang="zh-CN" altLang="en-US"/>
                    </a:p>
                  </a:txBody>
                  <a:tcPr/>
                </a:tc>
              </a:tr>
              <a:tr h="49784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红山文化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辽河上游</a:t>
                      </a:r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都出土了精美的玉器，出现较大规模的祭坛和</a:t>
                      </a:r>
                      <a:r>
                        <a:rPr lang="zh-CN" altLang="en-US"/>
                        <a:t>神庙。</a:t>
                      </a:r>
                      <a:endParaRPr lang="zh-CN" altLang="en-US"/>
                    </a:p>
                  </a:txBody>
                  <a:tcPr/>
                </a:tc>
              </a:tr>
              <a:tr h="49784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良渚文化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长江下游</a:t>
                      </a:r>
                      <a:endParaRPr lang="zh-CN" altLang="en-US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9755" y="182880"/>
            <a:ext cx="1939290" cy="441960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solidFill>
                  <a:schemeClr val="lt1"/>
                </a:solidFill>
              </a:rPr>
              <a:t>图片展示</a:t>
            </a:r>
            <a:endParaRPr lang="zh-CN" altLang="en-US" sz="4000">
              <a:solidFill>
                <a:schemeClr val="lt1"/>
              </a:solidFill>
            </a:endParaRPr>
          </a:p>
        </p:txBody>
      </p:sp>
      <p:pic>
        <p:nvPicPr>
          <p:cNvPr id="209716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21" y="1012426"/>
            <a:ext cx="2761409" cy="2008002"/>
          </a:xfrm>
          <a:prstGeom prst="rect">
            <a:avLst/>
          </a:prstGeom>
        </p:spPr>
      </p:pic>
      <p:sp>
        <p:nvSpPr>
          <p:cNvPr id="1048634" name="文本框 8"/>
          <p:cNvSpPr txBox="1"/>
          <p:nvPr>
            <p:custDataLst>
              <p:tags r:id="rId3"/>
            </p:custDataLst>
          </p:nvPr>
        </p:nvSpPr>
        <p:spPr>
          <a:xfrm>
            <a:off x="3077133" y="6387781"/>
            <a:ext cx="3218816" cy="46037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rPr>
              <a:t>大汶口文化红陶</a:t>
            </a:r>
            <a:endParaRPr lang="zh-CN" altLang="en-US" sz="24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_GB2312" pitchFamily="49" charset="-122"/>
              <a:sym typeface="+mn-ea"/>
            </a:endParaRPr>
          </a:p>
        </p:txBody>
      </p:sp>
      <p:sp>
        <p:nvSpPr>
          <p:cNvPr id="1048637" name="文本框 17"/>
          <p:cNvSpPr txBox="1"/>
          <p:nvPr>
            <p:custDataLst>
              <p:tags r:id="rId4"/>
            </p:custDataLst>
          </p:nvPr>
        </p:nvSpPr>
        <p:spPr>
          <a:xfrm>
            <a:off x="8206906" y="6297477"/>
            <a:ext cx="3134128" cy="46037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rPr>
              <a:t>良渚文化玉琮</a:t>
            </a:r>
            <a:endParaRPr lang="zh-CN" altLang="en-US" sz="24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_GB2312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9755" y="1103854"/>
            <a:ext cx="10497493" cy="5335046"/>
            <a:chOff x="781" y="1628"/>
            <a:chExt cx="16531" cy="8402"/>
          </a:xfrm>
        </p:grpSpPr>
        <p:pic>
          <p:nvPicPr>
            <p:cNvPr id="2097160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3" y="1628"/>
              <a:ext cx="3690" cy="2921"/>
            </a:xfrm>
            <a:prstGeom prst="rect">
              <a:avLst/>
            </a:prstGeom>
          </p:spPr>
        </p:pic>
        <p:pic>
          <p:nvPicPr>
            <p:cNvPr id="2097161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" y="5599"/>
              <a:ext cx="3913" cy="3238"/>
            </a:xfrm>
            <a:prstGeom prst="rect">
              <a:avLst/>
            </a:prstGeom>
          </p:spPr>
        </p:pic>
        <p:sp>
          <p:nvSpPr>
            <p:cNvPr id="1048632" name="文本框 1">
              <a:hlinkClick r:id="rId7" action="ppaction://hlinksldjump"/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016" y="9115"/>
              <a:ext cx="3483" cy="725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dk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楷体_GB2312" pitchFamily="49" charset="-122"/>
                  <a:sym typeface="+mn-ea"/>
                </a:rPr>
                <a:t>磨制石器</a:t>
              </a:r>
              <a:endParaRPr lang="zh-CN" altLang="en-US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endParaRPr>
            </a:p>
          </p:txBody>
        </p:sp>
        <p:sp>
          <p:nvSpPr>
            <p:cNvPr id="1048633" name="文本框 6"/>
            <p:cNvSpPr txBox="1"/>
            <p:nvPr>
              <p:custDataLst>
                <p:tags r:id="rId9"/>
              </p:custDataLst>
            </p:nvPr>
          </p:nvSpPr>
          <p:spPr>
            <a:xfrm>
              <a:off x="4318" y="4711"/>
              <a:ext cx="5639" cy="725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dk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楷体_GB2312" pitchFamily="49" charset="-122"/>
                  <a:sym typeface="+mn-ea"/>
                </a:rPr>
                <a:t>仰韶文化彩绘陶器</a:t>
              </a:r>
              <a:endParaRPr lang="zh-CN" altLang="en-US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endParaRPr>
            </a:p>
          </p:txBody>
        </p:sp>
        <p:pic>
          <p:nvPicPr>
            <p:cNvPr id="2097163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35" y="1921"/>
              <a:ext cx="3444" cy="6460"/>
            </a:xfrm>
            <a:prstGeom prst="rect">
              <a:avLst/>
            </a:prstGeom>
          </p:spPr>
        </p:pic>
        <p:pic>
          <p:nvPicPr>
            <p:cNvPr id="2097164" name="图片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56" y="5598"/>
              <a:ext cx="3586" cy="4432"/>
            </a:xfrm>
            <a:prstGeom prst="rect">
              <a:avLst/>
            </a:prstGeom>
          </p:spPr>
        </p:pic>
        <p:sp>
          <p:nvSpPr>
            <p:cNvPr id="1048635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9795" y="8610"/>
              <a:ext cx="3059" cy="1307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dk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楷体_GB2312" pitchFamily="49" charset="-122"/>
                  <a:sym typeface="+mn-ea"/>
                </a:rPr>
                <a:t>龙山文化蛋壳陶</a:t>
              </a:r>
              <a:endParaRPr lang="zh-CN" altLang="en-US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endParaRPr>
            </a:p>
          </p:txBody>
        </p:sp>
        <p:pic>
          <p:nvPicPr>
            <p:cNvPr id="2097165" name="图片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72" y="1921"/>
              <a:ext cx="3518" cy="3912"/>
            </a:xfrm>
            <a:prstGeom prst="rect">
              <a:avLst/>
            </a:prstGeom>
          </p:spPr>
        </p:pic>
        <p:sp>
          <p:nvSpPr>
            <p:cNvPr id="104863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13837" y="5976"/>
              <a:ext cx="3475" cy="725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dk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楷体_GB2312" pitchFamily="49" charset="-122"/>
                  <a:sym typeface="+mn-ea"/>
                </a:rPr>
                <a:t>红山文化玉龙</a:t>
              </a:r>
              <a:endParaRPr lang="zh-CN" altLang="en-US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endParaRPr>
            </a:p>
          </p:txBody>
        </p:sp>
        <p:pic>
          <p:nvPicPr>
            <p:cNvPr id="2097166" name="图片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589" y="6844"/>
              <a:ext cx="3607" cy="3040"/>
            </a:xfrm>
            <a:prstGeom prst="rect">
              <a:avLst/>
            </a:prstGeom>
          </p:spPr>
        </p:pic>
        <p:sp>
          <p:nvSpPr>
            <p:cNvPr id="1048631" name="文本框 3"/>
            <p:cNvSpPr txBox="1"/>
            <p:nvPr>
              <p:custDataLst>
                <p:tags r:id="rId16"/>
              </p:custDataLst>
            </p:nvPr>
          </p:nvSpPr>
          <p:spPr>
            <a:xfrm>
              <a:off x="781" y="4594"/>
              <a:ext cx="3802" cy="727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zh-CN" altLang="en-US" sz="2400" b="1" dirty="0">
                  <a:solidFill>
                    <a:schemeClr val="dk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楷体_GB2312" pitchFamily="49" charset="-122"/>
                  <a:sym typeface="+mn-ea"/>
                </a:rPr>
                <a:t>打制石器</a:t>
              </a:r>
              <a:endParaRPr lang="zh-CN" altLang="en-US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endParaRPr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25755" y="2590165"/>
            <a:ext cx="4187190" cy="3817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①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发现的新石器时代文化遗存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数量多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分布广泛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各有特点，具有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使用陶器；原始农业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，饲养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家畜；修建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村落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，定居生活；出现原始宗教神权等共同特点，体现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的趋势。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400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6515" y="630065"/>
            <a:ext cx="3960000" cy="882000"/>
          </a:xfrm>
        </p:spPr>
        <p:txBody>
          <a:bodyPr>
            <a:normAutofit fontScale="90000"/>
          </a:bodyPr>
          <a:lstStyle/>
          <a:p>
            <a:r>
              <a:rPr lang="zh-CN" altLang="en-US" sz="3200">
                <a:sym typeface="+mn-ea"/>
              </a:rPr>
              <a:t>问题：指出中国早期文明形成特点和根据。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6045835" y="587375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新石器时代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众多人类遗址的分布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：</a:t>
            </a:r>
            <a:endParaRPr lang="zh-CN" altLang="en-US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755" y="1610360"/>
            <a:ext cx="4182334" cy="152971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特点：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根据：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>
              <a:lnSpc>
                <a:spcPct val="130000"/>
              </a:lnSpc>
            </a:pP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59425" y="1462405"/>
            <a:ext cx="5968365" cy="4377690"/>
            <a:chOff x="1816" y="2577"/>
            <a:chExt cx="7874" cy="5671"/>
          </a:xfrm>
        </p:grpSpPr>
        <p:sp>
          <p:nvSpPr>
            <p:cNvPr id="2051" name="内蒙古"/>
            <p:cNvSpPr/>
            <p:nvPr/>
          </p:nvSpPr>
          <p:spPr bwMode="auto">
            <a:xfrm>
              <a:off x="4644" y="2641"/>
              <a:ext cx="2950" cy="256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2" name="甘肃"/>
            <p:cNvSpPr/>
            <p:nvPr/>
          </p:nvSpPr>
          <p:spPr bwMode="auto">
            <a:xfrm>
              <a:off x="4077" y="4376"/>
              <a:ext cx="1886" cy="162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3" name="宁夏"/>
            <p:cNvSpPr/>
            <p:nvPr/>
          </p:nvSpPr>
          <p:spPr bwMode="auto">
            <a:xfrm>
              <a:off x="5416" y="4941"/>
              <a:ext cx="381" cy="640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4" name="新疆"/>
            <p:cNvSpPr/>
            <p:nvPr/>
          </p:nvSpPr>
          <p:spPr bwMode="auto">
            <a:xfrm>
              <a:off x="1816" y="3256"/>
              <a:ext cx="2695" cy="2077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5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5" name="青海"/>
            <p:cNvSpPr/>
            <p:nvPr/>
          </p:nvSpPr>
          <p:spPr bwMode="auto">
            <a:xfrm>
              <a:off x="3565" y="4886"/>
              <a:ext cx="1677" cy="1226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6" name="四川"/>
            <p:cNvSpPr/>
            <p:nvPr/>
          </p:nvSpPr>
          <p:spPr bwMode="auto">
            <a:xfrm>
              <a:off x="4528" y="5746"/>
              <a:ext cx="1451" cy="1297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7" name="西藏"/>
            <p:cNvSpPr/>
            <p:nvPr/>
          </p:nvSpPr>
          <p:spPr bwMode="auto">
            <a:xfrm>
              <a:off x="2118" y="5219"/>
              <a:ext cx="2597" cy="161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8" name="云南"/>
            <p:cNvSpPr/>
            <p:nvPr/>
          </p:nvSpPr>
          <p:spPr bwMode="auto">
            <a:xfrm>
              <a:off x="4483" y="6558"/>
              <a:ext cx="1174" cy="124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59" name="贵州"/>
            <p:cNvSpPr/>
            <p:nvPr/>
          </p:nvSpPr>
          <p:spPr bwMode="auto">
            <a:xfrm>
              <a:off x="5325" y="6542"/>
              <a:ext cx="794" cy="701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0" name="广西"/>
            <p:cNvSpPr/>
            <p:nvPr/>
          </p:nvSpPr>
          <p:spPr bwMode="auto">
            <a:xfrm>
              <a:off x="5454" y="6972"/>
              <a:ext cx="1038" cy="805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1" name="重庆"/>
            <p:cNvSpPr/>
            <p:nvPr/>
          </p:nvSpPr>
          <p:spPr bwMode="auto">
            <a:xfrm>
              <a:off x="5598" y="6086"/>
              <a:ext cx="587" cy="607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2" name="陕西"/>
            <p:cNvSpPr/>
            <p:nvPr/>
          </p:nvSpPr>
          <p:spPr bwMode="auto">
            <a:xfrm>
              <a:off x="5598" y="4908"/>
              <a:ext cx="670" cy="1217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3" name="山西"/>
            <p:cNvSpPr/>
            <p:nvPr/>
          </p:nvSpPr>
          <p:spPr bwMode="auto">
            <a:xfrm>
              <a:off x="6178" y="4679"/>
              <a:ext cx="445" cy="999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3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4" name="湖南"/>
            <p:cNvSpPr/>
            <p:nvPr/>
          </p:nvSpPr>
          <p:spPr bwMode="auto">
            <a:xfrm>
              <a:off x="6061" y="6383"/>
              <a:ext cx="711" cy="842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5" name="湖北"/>
            <p:cNvSpPr/>
            <p:nvPr/>
          </p:nvSpPr>
          <p:spPr bwMode="auto">
            <a:xfrm>
              <a:off x="5979" y="5898"/>
              <a:ext cx="1009" cy="644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6" name="广东"/>
            <p:cNvSpPr/>
            <p:nvPr/>
          </p:nvSpPr>
          <p:spPr bwMode="auto">
            <a:xfrm>
              <a:off x="6201" y="7082"/>
              <a:ext cx="1051" cy="847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7" name="江西"/>
            <p:cNvSpPr/>
            <p:nvPr/>
          </p:nvSpPr>
          <p:spPr bwMode="auto">
            <a:xfrm>
              <a:off x="6699" y="6348"/>
              <a:ext cx="629" cy="873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3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8" name="福建"/>
            <p:cNvSpPr/>
            <p:nvPr/>
          </p:nvSpPr>
          <p:spPr bwMode="auto">
            <a:xfrm>
              <a:off x="7025" y="6580"/>
              <a:ext cx="582" cy="725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69" name="浙江"/>
            <p:cNvSpPr/>
            <p:nvPr/>
          </p:nvSpPr>
          <p:spPr bwMode="auto">
            <a:xfrm>
              <a:off x="7286" y="6121"/>
              <a:ext cx="499" cy="589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1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0" name="安徽"/>
            <p:cNvSpPr/>
            <p:nvPr/>
          </p:nvSpPr>
          <p:spPr bwMode="auto">
            <a:xfrm>
              <a:off x="6797" y="5611"/>
              <a:ext cx="632" cy="789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1" name="天津"/>
            <p:cNvSpPr/>
            <p:nvPr/>
          </p:nvSpPr>
          <p:spPr bwMode="auto">
            <a:xfrm>
              <a:off x="6921" y="4701"/>
              <a:ext cx="165" cy="243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5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2" name="北京"/>
            <p:cNvSpPr/>
            <p:nvPr/>
          </p:nvSpPr>
          <p:spPr bwMode="auto">
            <a:xfrm>
              <a:off x="6756" y="4591"/>
              <a:ext cx="219" cy="240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3" name="辽宁"/>
            <p:cNvSpPr/>
            <p:nvPr/>
          </p:nvSpPr>
          <p:spPr bwMode="auto">
            <a:xfrm>
              <a:off x="7128" y="4116"/>
              <a:ext cx="778" cy="754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4" name="吉林"/>
            <p:cNvSpPr/>
            <p:nvPr/>
          </p:nvSpPr>
          <p:spPr bwMode="auto">
            <a:xfrm>
              <a:off x="7302" y="3660"/>
              <a:ext cx="1108" cy="767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5" name="黑龙江"/>
            <p:cNvSpPr/>
            <p:nvPr/>
          </p:nvSpPr>
          <p:spPr bwMode="auto">
            <a:xfrm>
              <a:off x="7067" y="2577"/>
              <a:ext cx="1483" cy="1374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6" name="山东"/>
            <p:cNvSpPr/>
            <p:nvPr/>
          </p:nvSpPr>
          <p:spPr bwMode="auto">
            <a:xfrm>
              <a:off x="6772" y="5042"/>
              <a:ext cx="898" cy="5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7" name="上海"/>
            <p:cNvSpPr/>
            <p:nvPr/>
          </p:nvSpPr>
          <p:spPr bwMode="auto">
            <a:xfrm>
              <a:off x="7611" y="5995"/>
              <a:ext cx="142" cy="126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8" name="江苏"/>
            <p:cNvSpPr/>
            <p:nvPr/>
          </p:nvSpPr>
          <p:spPr bwMode="auto">
            <a:xfrm>
              <a:off x="6954" y="5510"/>
              <a:ext cx="783" cy="615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79" name="河北"/>
            <p:cNvSpPr/>
            <p:nvPr/>
          </p:nvSpPr>
          <p:spPr bwMode="auto">
            <a:xfrm>
              <a:off x="6546" y="4333"/>
              <a:ext cx="727" cy="1058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80" name="河南"/>
            <p:cNvSpPr/>
            <p:nvPr/>
          </p:nvSpPr>
          <p:spPr bwMode="auto">
            <a:xfrm>
              <a:off x="6214" y="5349"/>
              <a:ext cx="765" cy="772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81" name="台湾"/>
            <p:cNvSpPr/>
            <p:nvPr/>
          </p:nvSpPr>
          <p:spPr bwMode="auto">
            <a:xfrm>
              <a:off x="7652" y="6998"/>
              <a:ext cx="219" cy="540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5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82" name="海南"/>
            <p:cNvSpPr/>
            <p:nvPr/>
          </p:nvSpPr>
          <p:spPr bwMode="auto">
            <a:xfrm>
              <a:off x="6041" y="7954"/>
              <a:ext cx="330" cy="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416" y="5349"/>
              <a:ext cx="2625" cy="982"/>
              <a:chOff x="3278" y="3912"/>
              <a:chExt cx="2625" cy="98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589" y="4309"/>
                <a:ext cx="314" cy="305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1200"/>
              </a:p>
            </p:txBody>
          </p:sp>
          <p:sp>
            <p:nvSpPr>
              <p:cNvPr id="49" name="圆角矩形标注 48"/>
              <p:cNvSpPr/>
              <p:nvPr/>
            </p:nvSpPr>
            <p:spPr>
              <a:xfrm>
                <a:off x="3278" y="3912"/>
                <a:ext cx="1735" cy="982"/>
              </a:xfrm>
              <a:prstGeom prst="wedgeRoundRectCallout">
                <a:avLst>
                  <a:gd name="adj1" fmla="val 80851"/>
                  <a:gd name="adj2" fmla="val -3370"/>
                  <a:gd name="adj3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仰韶文化（约</a:t>
                </a:r>
                <a:r>
                  <a:rPr lang="en-US" altLang="zh-CN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7000—5000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年前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4741" y="4321"/>
              <a:ext cx="2550" cy="1224"/>
              <a:chOff x="4603" y="2884"/>
              <a:chExt cx="2550" cy="1224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839" y="3804"/>
                <a:ext cx="314" cy="305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1200"/>
              </a:p>
            </p:txBody>
          </p:sp>
          <p:sp>
            <p:nvSpPr>
              <p:cNvPr id="52" name="圆角矩形标注 51"/>
              <p:cNvSpPr/>
              <p:nvPr/>
            </p:nvSpPr>
            <p:spPr>
              <a:xfrm>
                <a:off x="4603" y="2884"/>
                <a:ext cx="1730" cy="920"/>
              </a:xfrm>
              <a:prstGeom prst="wedgeRoundRectCallout">
                <a:avLst>
                  <a:gd name="adj1" fmla="val 78887"/>
                  <a:gd name="adj2" fmla="val 58961"/>
                  <a:gd name="adj3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大汶口文化</a:t>
                </a:r>
                <a:endPara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（约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7000—5000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年前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226" y="3191"/>
              <a:ext cx="2511" cy="1399"/>
              <a:chOff x="5088" y="1754"/>
              <a:chExt cx="2511" cy="1399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7285" y="2849"/>
                <a:ext cx="314" cy="3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标注 56"/>
              <p:cNvSpPr/>
              <p:nvPr/>
            </p:nvSpPr>
            <p:spPr>
              <a:xfrm>
                <a:off x="5088" y="1754"/>
                <a:ext cx="1785" cy="925"/>
              </a:xfrm>
              <a:prstGeom prst="wedgeRoundRectCallout">
                <a:avLst>
                  <a:gd name="adj1" fmla="val 73995"/>
                  <a:gd name="adj2" fmla="val 68533"/>
                  <a:gd name="adj3" fmla="val 16667"/>
                </a:avLst>
              </a:prstGeom>
              <a:solidFill>
                <a:srgbClr val="8AC08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红山文化</a:t>
                </a:r>
                <a:endParaRPr lang="zh-CN" altLang="en-US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</a:t>
                </a:r>
                <a:r>
                  <a:rPr lang="en-US" altLang="zh-CN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5000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年前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610" y="4831"/>
              <a:ext cx="4081" cy="1025"/>
              <a:chOff x="5472" y="3394"/>
              <a:chExt cx="4081" cy="1025"/>
            </a:xfrm>
          </p:grpSpPr>
          <p:sp>
            <p:nvSpPr>
              <p:cNvPr id="62" name="圆角矩形 61"/>
              <p:cNvSpPr/>
              <p:nvPr/>
            </p:nvSpPr>
            <p:spPr>
              <a:xfrm rot="20160000">
                <a:off x="5472" y="3953"/>
                <a:ext cx="1846" cy="466"/>
              </a:xfrm>
              <a:prstGeom prst="roundRect">
                <a:avLst/>
              </a:prstGeom>
              <a:noFill/>
              <a:ln w="28575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圆角矩形标注 62"/>
              <p:cNvSpPr/>
              <p:nvPr/>
            </p:nvSpPr>
            <p:spPr>
              <a:xfrm>
                <a:off x="7768" y="3394"/>
                <a:ext cx="1785" cy="925"/>
              </a:xfrm>
              <a:prstGeom prst="wedgeRoundRectCallout">
                <a:avLst>
                  <a:gd name="adj1" fmla="val -84229"/>
                  <a:gd name="adj2" fmla="val -11189"/>
                  <a:gd name="adj3" fmla="val 16667"/>
                </a:avLst>
              </a:prstGeom>
              <a:solidFill>
                <a:srgbClr val="8AC08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龙山文化</a:t>
                </a:r>
                <a:endParaRPr lang="zh-CN" altLang="en-US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</a:t>
                </a:r>
                <a:r>
                  <a:rPr lang="en-US" altLang="zh-CN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5000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年前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7471" y="6237"/>
              <a:ext cx="2201" cy="1147"/>
              <a:chOff x="7333" y="4800"/>
              <a:chExt cx="2201" cy="1147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333" y="4800"/>
                <a:ext cx="314" cy="305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角矩形标注 52"/>
              <p:cNvSpPr/>
              <p:nvPr/>
            </p:nvSpPr>
            <p:spPr>
              <a:xfrm>
                <a:off x="7768" y="4965"/>
                <a:ext cx="1767" cy="982"/>
              </a:xfrm>
              <a:prstGeom prst="wedgeRoundRectCallout">
                <a:avLst>
                  <a:gd name="adj1" fmla="val -62676"/>
                  <a:gd name="adj2" fmla="val -54378"/>
                  <a:gd name="adj3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河姆渡文化</a:t>
                </a:r>
                <a:endPara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（约</a:t>
                </a:r>
                <a:r>
                  <a:rPr lang="en-US" altLang="zh-CN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7000—5000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年前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154" y="6280"/>
              <a:ext cx="2420" cy="1085"/>
              <a:chOff x="5049" y="4838"/>
              <a:chExt cx="2420" cy="108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7155" y="4838"/>
                <a:ext cx="314" cy="3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圆角矩形标注 58"/>
              <p:cNvSpPr/>
              <p:nvPr/>
            </p:nvSpPr>
            <p:spPr>
              <a:xfrm>
                <a:off x="5049" y="4941"/>
                <a:ext cx="1767" cy="982"/>
              </a:xfrm>
              <a:prstGeom prst="wedgeRoundRectCallout">
                <a:avLst>
                  <a:gd name="adj1" fmla="val 70543"/>
                  <a:gd name="adj2" fmla="val -44806"/>
                  <a:gd name="adj3" fmla="val 16667"/>
                </a:avLst>
              </a:prstGeom>
              <a:solidFill>
                <a:srgbClr val="8AC08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良渚文化</a:t>
                </a:r>
                <a:endPara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</a:t>
                </a:r>
                <a:r>
                  <a:rPr lang="en-US" altLang="zh-CN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5000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年前</a:t>
                </a:r>
                <a:r>
                  <a:rPr lang="zh-CN" altLang="en-US" sz="12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1362075" y="1709420"/>
            <a:ext cx="1614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u="sng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多元一体</a:t>
            </a:r>
            <a:endParaRPr lang="zh-CN" altLang="en-US" sz="2400" u="sng"/>
          </a:p>
        </p:txBody>
      </p:sp>
      <p:sp>
        <p:nvSpPr>
          <p:cNvPr id="8" name="文本框 7"/>
          <p:cNvSpPr txBox="1"/>
          <p:nvPr/>
        </p:nvSpPr>
        <p:spPr>
          <a:xfrm>
            <a:off x="1041400" y="3602355"/>
            <a:ext cx="1191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u="sng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多元性</a:t>
            </a:r>
            <a:endParaRPr lang="zh-CN" altLang="en-US" sz="2400" u="sng"/>
          </a:p>
        </p:txBody>
      </p:sp>
      <p:sp>
        <p:nvSpPr>
          <p:cNvPr id="9" name="文本框 8"/>
          <p:cNvSpPr txBox="1"/>
          <p:nvPr/>
        </p:nvSpPr>
        <p:spPr>
          <a:xfrm>
            <a:off x="1052195" y="5499100"/>
            <a:ext cx="117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u="sng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一体化</a:t>
            </a:r>
            <a:endParaRPr lang="zh-CN" altLang="en-US" sz="2400" b="1" u="sng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7" grpId="0"/>
      <p:bldP spid="10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137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153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976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976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TEMPLATE_SUBCATEGORY" val="0"/>
  <p:tag name="KSO_WM_TEMPLATE_MASTER_TYPE" val="1"/>
  <p:tag name="KSO_WM_TEMPLATE_COLOR_TYPE" val="1"/>
  <p:tag name="KSO_WM_TAG_VERSION" val="1.0"/>
  <p:tag name="KSO_WM_TEMPLATE_THUMBS_INDEX" val="1、4、7、10、13、15、17、18、19、20、22"/>
  <p:tag name="KSO_WM_TEMPLATE_MASTER_THUMB_INDEX" val="1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334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1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97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976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TEMPLATE_SUBCATEGORY" val="0"/>
  <p:tag name="KSO_WM_TEMPLATE_MASTER_TYPE" val="1"/>
  <p:tag name="KSO_WM_TEMPLATE_COLOR_TYPE" val="1"/>
  <p:tag name="KSO_WM_TAG_VERSION" val="1.0"/>
  <p:tag name="KSO_WM_TEMPLATE_THUMBS_INDEX" val="1、4、7、10、13、15、17、18、19、20、22"/>
  <p:tag name="KSO_WM_TEMPLATE_MASTER_THUMB_INDEX" val="12"/>
</p:tagLst>
</file>

<file path=ppt/tags/tag39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6_1*b*1"/>
  <p:tag name="KSO_WM_TEMPLATE_CATEGORY" val="custom"/>
  <p:tag name="KSO_WM_TEMPLATE_INDEX" val="20204976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396.xml><?xml version="1.0" encoding="utf-8"?>
<p:tagLst xmlns:p="http://schemas.openxmlformats.org/presentationml/2006/main">
  <p:tag name="KSO_WM_UNIT_ISCONTENTSTITLE" val="0"/>
  <p:tag name="KSO_WM_UNIT_ISNUMDGMTITLE" val="0"/>
  <p:tag name="KSO_WM_UNIT_PRESET_TEXT" val="乘梦飞翔，共赢鼠年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6_1*a*1"/>
  <p:tag name="KSO_WM_TEMPLATE_CATEGORY" val="custom"/>
  <p:tag name="KSO_WM_TEMPLATE_INDEX" val="20204976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LIDE_ID" val="custom20204976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THUMBS_INDEX" val="1、4、7、10、13、15、17、18、19、20、22"/>
  <p:tag name="KSO_WM_TEMPLATE_MASTER_THUMB_INDEX" val="12"/>
  <p:tag name="KSO_WM_SPECIAL_SOURCE" val="bdnull"/>
</p:tagLst>
</file>

<file path=ppt/tags/tag398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975_21*f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399.xml><?xml version="1.0" encoding="utf-8"?>
<p:tagLst xmlns:p="http://schemas.openxmlformats.org/presentationml/2006/main">
  <p:tag name="KSO_WM_SLIDE_ID" val="custom20204976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1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976"/>
  <p:tag name="KSO_WM_SLIDE_LAYOUT" val="a_f"/>
  <p:tag name="KSO_WM_SLIDE_LAYOUT_CNT" val="1_1"/>
  <p:tag name="KSO_WM_SPECIAL_SOURCE" val="bdnul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975"/>
  <p:tag name="KSO_WM_UNIT_ID" val="custom20204975_7*e*1"/>
  <p:tag name="KSO_WM_UNIT_NOCLEAR" val="0"/>
  <p:tag name="KSO_WM_UNIT_VALUE" val="1"/>
  <p:tag name="KSO_WM_UNIT_PRESET_TEXT" val="01."/>
  <p:tag name="KSO_WM_UNIT_TEXT_FILL_FORE_SCHEMECOLOR_INDEX_BRIGHTNESS" val="0"/>
  <p:tag name="KSO_WM_UNIT_TEXT_FILL_FORE_SCHEMECOLOR_INDEX" val="14"/>
  <p:tag name="KSO_WM_UNIT_TEXT_FILL_TYPE" val="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7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9"/>
  <p:tag name="KSO_WM_UNIT_TYPE" val="a"/>
  <p:tag name="KSO_WM_UNIT_INDEX" val="1"/>
  <p:tag name="KSO_WM_UNIT_PRESET_TEXT" val="单击此处添加标题"/>
</p:tagLst>
</file>

<file path=ppt/tags/tag402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LIDE_ID" val="custom20204976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_e"/>
  <p:tag name="KSO_WM_SLIDE_LAYOUT_CNT" val="1_1_1"/>
  <p:tag name="KSO_WM_SLIDE_TYPE" val="sectionTitle"/>
  <p:tag name="KSO_WM_SLIDE_SUBTYPE" val="pureTxt"/>
  <p:tag name="KSO_WM_SPECIAL_SOURCE" val="bdnull"/>
</p:tagLst>
</file>

<file path=ppt/tags/tag403.xml><?xml version="1.0" encoding="utf-8"?>
<p:tagLst xmlns:p="http://schemas.openxmlformats.org/presentationml/2006/main">
  <p:tag name="REFSHAPE" val="1614491508"/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custom20204975_14*i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f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UNIT_TEXT_FILL_FORE_SCHEMECOLOR_INDEX_BRIGHTNESS" val="0"/>
  <p:tag name="KSO_WM_UNIT_TEXT_FILL_FORE_SCHEMECOLOR_INDEX" val="14"/>
  <p:tag name="KSO_WM_UNIT_TEXT_FILL_TYPE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3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4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5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6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7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8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9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0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1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2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3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3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4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4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5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5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6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6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点击输入内容"/>
  <p:tag name="KSO_WM_UNIT_TEXT_FILL_FORE_SCHEMECOLOR_INDEX_BRIGHTNESS" val="0"/>
  <p:tag name="KSO_WM_UNIT_TEXT_FILL_FORE_SCHEMECOLOR_INDEX" val="2"/>
  <p:tag name="KSO_WM_UNIT_TEXT_FILL_TYPE" val="1"/>
</p:tagLst>
</file>

<file path=ppt/tags/tag421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42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2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2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2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28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LIDE_ID" val="custom20204976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ureTxt"/>
  <p:tag name="KSO_WM_SLIDE_SIZE" val="911*489"/>
  <p:tag name="KSO_WM_SLIDE_POSITION" val="0*50"/>
  <p:tag name="KSO_WM_SLIDE_LAYOUT" val="a_f"/>
  <p:tag name="KSO_WM_SLIDE_LAYOUT_CNT" val="1_1"/>
  <p:tag name="KSO_WM_SPECIAL_SOURCE" val="bdnull"/>
</p:tagLst>
</file>

<file path=ppt/tags/tag4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17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ID" val="custom20204975_17*f*1"/>
  <p:tag name="KSO_WM_TEMPLATE_CATEGORY" val="custom"/>
  <p:tag name="KSO_WM_TEMPLATE_INDEX" val="20204975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431.xml><?xml version="1.0" encoding="utf-8"?>
<p:tagLst xmlns:p="http://schemas.openxmlformats.org/presentationml/2006/main">
  <p:tag name="KSO_WM_UNIT_VALUE" val="1410*179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4975_17*d*1"/>
  <p:tag name="KSO_WM_TEMPLATE_CATEGORY" val="custom"/>
  <p:tag name="KSO_WM_TEMPLATE_INDEX" val="20204975"/>
  <p:tag name="KSO_WM_UNIT_SUPPORT_UNIT_TYPE" val="[&quot;all&quot;]"/>
  <p:tag name="KSO_WM_UNIT_LAYERLEVEL" val="1"/>
  <p:tag name="KSO_WM_TAG_VERSION" val="1.0"/>
  <p:tag name="KSO_WM_BEAUTIFY_FLAG" val="#wm#"/>
  <p:tag name="KSO_WM_UNIT_PLACING_PICTURE_USER_VIEWPORT" val="{&quot;height&quot;:7610,&quot;width&quot;:10180}"/>
</p:tagLst>
</file>

<file path=ppt/tags/tag432.xml><?xml version="1.0" encoding="utf-8"?>
<p:tagLst xmlns:p="http://schemas.openxmlformats.org/presentationml/2006/main">
  <p:tag name="KSO_WM_SLIDE_ID" val="custom20204976_17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7"/>
  <p:tag name="KSO_WM_SLIDE_SIZE" val="866*400"/>
  <p:tag name="KSO_WM_SLIDE_POSITION" val="45*60"/>
  <p:tag name="KSO_WM_TAG_VERSION" val="1.0"/>
  <p:tag name="KSO_WM_BEAUTIFY_FLAG" val="#wm#"/>
  <p:tag name="KSO_WM_TEMPLATE_CATEGORY" val="custom"/>
  <p:tag name="KSO_WM_TEMPLATE_INDEX" val="20204976"/>
  <p:tag name="KSO_WM_SLIDE_LAYOUT" val="a_d_f"/>
  <p:tag name="KSO_WM_SLIDE_LAYOUT_CNT" val="1_1_1"/>
  <p:tag name="KSO_WM_SPECIAL_SOURCE" val="bdnull"/>
</p:tagLst>
</file>

<file path=ppt/tags/tag433.xml><?xml version="1.0" encoding="utf-8"?>
<p:tagLst xmlns:p="http://schemas.openxmlformats.org/presentationml/2006/main">
  <p:tag name="REFSHAPE" val="1614491508"/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custom20204975_14*i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f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UNIT_TEXT_FILL_FORE_SCHEMECOLOR_INDEX_BRIGHTNESS" val="0"/>
  <p:tag name="KSO_WM_UNIT_TEXT_FILL_FORE_SCHEMECOLOR_INDEX" val="14"/>
  <p:tag name="KSO_WM_UNIT_TEXT_FILL_TYPE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3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4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5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6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7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8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9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0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1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2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3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3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4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4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5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5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6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6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点击输入内容"/>
</p:tagLst>
</file>

<file path=ppt/tags/tag451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45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LIDE_ID" val="custom20204976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ureTxt"/>
  <p:tag name="KSO_WM_SLIDE_SIZE" val="911*489"/>
  <p:tag name="KSO_WM_SLIDE_POSITION" val="0*50"/>
  <p:tag name="KSO_WM_SLIDE_LAYOUT" val="a_f"/>
  <p:tag name="KSO_WM_SLIDE_LAYOUT_CNT" val="1_1"/>
  <p:tag name="KSO_WM_SPECIAL_SOURCE" val="bdnull"/>
</p:tagLst>
</file>

<file path=ppt/tags/tag457.xml><?xml version="1.0" encoding="utf-8"?>
<p:tagLst xmlns:p="http://schemas.openxmlformats.org/presentationml/2006/main">
  <p:tag name="REFSHAPE" val="1614491508"/>
  <p:tag name="KSO_WM_UNIT_PLACING_PICTURE_USER_VIEWPORT" val="{&quot;height&quot;:3014,&quot;width&quot;:6607}"/>
  <p:tag name="KSO_WM_UNIT_HIGHLIGHT" val="0"/>
  <p:tag name="KSO_WM_UNIT_COMPATIBLE" val="0"/>
  <p:tag name="KSO_WM_UNIT_DIAGRAM_ISNUMVISUAL" val="0"/>
  <p:tag name="KSO_WM_UNIT_DIAGRAM_ISREFERUNIT" val="0"/>
  <p:tag name="KSO_WM_UNIT_ID" val="custom20204975_14*i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f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UNIT_TEXT_FILL_FORE_SCHEMECOLOR_INDEX_BRIGHTNESS" val="0"/>
  <p:tag name="KSO_WM_UNIT_TEXT_FILL_FORE_SCHEMECOLOR_INDEX" val="14"/>
  <p:tag name="KSO_WM_UNIT_TEXT_FILL_TYPE" val="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3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4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5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6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7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8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9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0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1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2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3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3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4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4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5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5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i*16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YPE" val="i"/>
  <p:tag name="KSO_WM_UNIT_INDEX" val="16"/>
  <p:tag name="KSO_WM_UNIT_FILL_FORE_SCHEMECOLOR_INDEX_BRIGHTNESS" val="0"/>
  <p:tag name="KSO_WM_UNIT_FILL_FORE_SCHEMECOLOR_INDEX" val="5"/>
  <p:tag name="KSO_WM_UNIT_FILL_TYPE" val="1"/>
  <p:tag name="KSO_WM_UNIT_TEXT_FILL_FORE_SCHEMECOLOR_INDEX_BRIGHTNESS" val="0.6"/>
  <p:tag name="KSO_WM_UNIT_TEXT_FILL_FORE_SCHEMECOLOR_INDEX" val="5"/>
  <p:tag name="KSO_WM_UNIT_TEXT_FILL_TYPE" val="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14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点击输入内容"/>
</p:tagLst>
</file>

<file path=ppt/tags/tag475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476.xml><?xml version="1.0" encoding="utf-8"?>
<p:tagLst xmlns:p="http://schemas.openxmlformats.org/presentationml/2006/main">
  <p:tag name="KSO_WM_UNIT_TABLE_BEAUTIFY" val="smartTable{078a4e85-6d8d-4a19-9d06-7cb1eba532d7}"/>
  <p:tag name="TABLE_ENDDRAG_ORIGIN_RECT" val="775*274"/>
  <p:tag name="TABLE_ENDDRAG_RECT" val="88*188*775*274"/>
</p:tagLst>
</file>

<file path=ppt/tags/tag477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LIDE_ID" val="custom20204976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ureTxt"/>
  <p:tag name="KSO_WM_SLIDE_SIZE" val="911*489"/>
  <p:tag name="KSO_WM_SLIDE_POSITION" val="0*50"/>
  <p:tag name="KSO_WM_SLIDE_LAYOUT" val="a_f"/>
  <p:tag name="KSO_WM_SLIDE_LAYOUT_CNT" val="1_1"/>
  <p:tag name="KSO_WM_SPECIAL_SOURCE" val="bdnull"/>
</p:tagLst>
</file>

<file path=ppt/tags/tag4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20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86.xml><?xml version="1.0" encoding="utf-8"?>
<p:tagLst xmlns:p="http://schemas.openxmlformats.org/presentationml/2006/main">
  <p:tag name="KSO_WM_SLIDE_ID" val="custom20204976_20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869*422"/>
  <p:tag name="KSO_WM_SLIDE_POSITION" val="45*18"/>
  <p:tag name="KSO_WM_TAG_VERSION" val="1.0"/>
  <p:tag name="KSO_WM_BEAUTIFY_FLAG" val="#wm#"/>
  <p:tag name="KSO_WM_TEMPLATE_CATEGORY" val="custom"/>
  <p:tag name="KSO_WM_TEMPLATE_INDEX" val="20204976"/>
  <p:tag name="KSO_WM_SLIDE_LAYOUT" val="a_d_f"/>
  <p:tag name="KSO_WM_SLIDE_LAYOUT_CNT" val="1_2_2"/>
  <p:tag name="KSO_WM_SPECIAL_SOURCE" val="bdnull"/>
</p:tagLst>
</file>

<file path=ppt/tags/tag4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17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ID" val="custom20204976_17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7"/>
  <p:tag name="KSO_WM_SLIDE_SIZE" val="866*400"/>
  <p:tag name="KSO_WM_SLIDE_POSITION" val="45*60"/>
  <p:tag name="KSO_WM_TAG_VERSION" val="1.0"/>
  <p:tag name="KSO_WM_BEAUTIFY_FLAG" val="#wm#"/>
  <p:tag name="KSO_WM_TEMPLATE_CATEGORY" val="custom"/>
  <p:tag name="KSO_WM_TEMPLATE_INDEX" val="20204976"/>
  <p:tag name="KSO_WM_SLIDE_LAYOUT" val="a_d_f"/>
  <p:tag name="KSO_WM_SLIDE_LAYOUT_CNT" val="1_1_1"/>
  <p:tag name="KSO_WM_SPECIAL_SOURCE" val="bdnull"/>
</p:tagLst>
</file>

<file path=ppt/tags/tag4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20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TABLE_BEAUTIFY" val="smartTable{32e43f49-8b3f-438a-b127-8a615ed17b5f}"/>
</p:tagLst>
</file>

<file path=ppt/tags/tag491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h_g"/>
  <p:tag name="KSO_WM_UNIT_INDEX" val="1_1_1"/>
  <p:tag name="KSO_WM_UNIT_ID" val="diagram20185780_5*q_h_g*1_1_1"/>
  <p:tag name="KSO_WM_UNIT_LAYERLEVEL" val="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85780_5*q_h_f*1_1_1"/>
  <p:tag name="KSO_WM_UNIT_PRESET_TEXT_LEN" val="5"/>
  <p:tag name="KSO_WM_DIAGRAM_GROUP_CODE" val="q1-1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492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i"/>
  <p:tag name="KSO_WM_UNIT_INDEX" val="1_1"/>
  <p:tag name="KSO_WM_UNIT_ID" val="diagram20185780_5*q_i*1_1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93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h_g"/>
  <p:tag name="KSO_WM_UNIT_INDEX" val="1_2_1"/>
  <p:tag name="KSO_WM_UNIT_ID" val="diagram20185780_5*q_h_g*1_2_1"/>
  <p:tag name="KSO_WM_UNIT_LAYERLEVEL" val="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85780_5*q_h_f*1_2_1"/>
  <p:tag name="KSO_WM_UNIT_PRESET_TEXT_LEN" val="5"/>
  <p:tag name="KSO_WM_DIAGRAM_GROUP_CODE" val="q1-1"/>
  <p:tag name="KSO_WM_UNIT_FILL_FORE_SCHEMECOLOR_INDEX" val="9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494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i"/>
  <p:tag name="KSO_WM_UNIT_INDEX" val="1_2"/>
  <p:tag name="KSO_WM_UNIT_ID" val="diagram20185780_5*q_i*1_2"/>
  <p:tag name="KSO_WM_UNIT_LAYERLEVEL" val="1_1"/>
  <p:tag name="KSO_WM_DIAGRAM_GROUP_CODE" val="q1-1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495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h_g"/>
  <p:tag name="KSO_WM_UNIT_INDEX" val="1_3_1"/>
  <p:tag name="KSO_WM_UNIT_ID" val="diagram20185780_5*q_h_g*1_3_1"/>
  <p:tag name="KSO_WM_UNIT_LAYERLEVEL" val="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85780_5*q_h_f*1_3_1"/>
  <p:tag name="KSO_WM_UNIT_PRESET_TEXT_LEN" val="5"/>
  <p:tag name="KSO_WM_DIAGRAM_GROUP_CODE" val="q1-1"/>
  <p:tag name="KSO_WM_UNIT_FILL_FORE_SCHEMECOLOR_INDEX" val="10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496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i"/>
  <p:tag name="KSO_WM_UNIT_INDEX" val="1_3"/>
  <p:tag name="KSO_WM_UNIT_ID" val="diagram20185780_5*q_i*1_3"/>
  <p:tag name="KSO_WM_UNIT_LAYERLEVEL" val="1_1"/>
  <p:tag name="KSO_WM_DIAGRAM_GROUP_CODE" val="q1-1"/>
  <p:tag name="KSO_WM_UNIT_FILL_FORE_SCHEMECOLOR_INDEX" val="10"/>
  <p:tag name="KSO_WM_UNIT_FILL_TYPE" val="1"/>
  <p:tag name="KSO_WM_UNIT_TEXT_FILL_FORE_SCHEMECOLOR_INDEX" val="14"/>
  <p:tag name="KSO_WM_UNIT_TEXT_FILL_TYPE" val="1"/>
</p:tagLst>
</file>

<file path=ppt/tags/tag497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h_g"/>
  <p:tag name="KSO_WM_UNIT_INDEX" val="1_4_1"/>
  <p:tag name="KSO_WM_UNIT_ID" val="diagram20185780_5*q_h_g*1_4_1"/>
  <p:tag name="KSO_WM_UNIT_LAYERLEVEL" val="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85780_5*q_h_f*1_4_1"/>
  <p:tag name="KSO_WM_UNIT_PRESET_TEXT_LEN" val="5"/>
  <p:tag name="KSO_WM_DIAGRAM_GROUP_CODE" val="q1-1"/>
  <p:tag name="KSO_WM_UNIT_FILL_FORE_SCHEMECOLOR_INDEX" val="7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498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i"/>
  <p:tag name="KSO_WM_UNIT_INDEX" val="1_4"/>
  <p:tag name="KSO_WM_UNIT_ID" val="diagram20185780_5*q_i*1_4"/>
  <p:tag name="KSO_WM_UNIT_LAYERLEVEL" val="1_1"/>
  <p:tag name="KSO_WM_DIAGRAM_GROUP_CODE" val="q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499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h_g"/>
  <p:tag name="KSO_WM_UNIT_INDEX" val="1_5_1"/>
  <p:tag name="KSO_WM_UNIT_ID" val="diagram20185780_5*q_h_g*1_5_1"/>
  <p:tag name="KSO_WM_UNIT_LAYERLEVEL" val="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85780_5*q_h_f*1_5_1"/>
  <p:tag name="KSO_WM_UNIT_PRESET_TEXT_LEN" val="5"/>
  <p:tag name="KSO_WM_DIAGRAM_GROUP_CODE" val="q1-1"/>
  <p:tag name="KSO_WM_UNIT_FILL_FORE_SCHEMECOLOR_INDEX" val="8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i"/>
  <p:tag name="KSO_WM_UNIT_INDEX" val="1_5"/>
  <p:tag name="KSO_WM_UNIT_ID" val="diagram20185780_5*q_i*1_5"/>
  <p:tag name="KSO_WM_UNIT_LAYERLEVEL" val="1_1"/>
  <p:tag name="KSO_WM_DIAGRAM_GROUP_CODE" val="q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01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h_g"/>
  <p:tag name="KSO_WM_UNIT_INDEX" val="1_6_1"/>
  <p:tag name="KSO_WM_UNIT_ID" val="diagram20185780_5*q_h_g*1_6_1"/>
  <p:tag name="KSO_WM_UNIT_LAYERLEVEL" val="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85780_5*q_h_f*1_6_1"/>
  <p:tag name="KSO_WM_UNIT_PRESET_TEXT_LEN" val="5"/>
  <p:tag name="KSO_WM_DIAGRAM_GROUP_CODE" val="q1-1"/>
  <p:tag name="KSO_WM_UNIT_FILL_FORE_SCHEMECOLOR_INDEX" val="6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502.xml><?xml version="1.0" encoding="utf-8"?>
<p:tagLst xmlns:p="http://schemas.openxmlformats.org/presentationml/2006/main">
  <p:tag name="KSO_WM_TEMPLATE_CATEGORY" val="diagram"/>
  <p:tag name="KSO_WM_TEMPLATE_INDEX" val="20185780"/>
  <p:tag name="KSO_WM_TAG_VERSION" val="1.0"/>
  <p:tag name="KSO_WM_BEAUTIFY_FLAG" val="#wm#"/>
  <p:tag name="KSO_WM_UNIT_TYPE" val="q_i"/>
  <p:tag name="KSO_WM_UNIT_INDEX" val="1_6"/>
  <p:tag name="KSO_WM_UNIT_ID" val="diagram20185780_5*q_i*1_6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03.xml><?xml version="1.0" encoding="utf-8"?>
<p:tagLst xmlns:p="http://schemas.openxmlformats.org/presentationml/2006/main">
  <p:tag name="KSO_WM_SLIDE_ID" val="custom20204976_20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869*422"/>
  <p:tag name="KSO_WM_SLIDE_POSITION" val="45*18"/>
  <p:tag name="KSO_WM_TAG_VERSION" val="1.0"/>
  <p:tag name="KSO_WM_BEAUTIFY_FLAG" val="#wm#"/>
  <p:tag name="KSO_WM_TEMPLATE_CATEGORY" val="custom"/>
  <p:tag name="KSO_WM_TEMPLATE_INDEX" val="20204976"/>
  <p:tag name="KSO_WM_SLIDE_LAYOUT" val="a_d_f"/>
  <p:tag name="KSO_WM_SLIDE_LAYOUT_CNT" val="1_2_2"/>
  <p:tag name="KSO_WM_SPECIAL_SOURCE" val="bdnull"/>
  <p:tag name="KSO_WM_SLIDE_ANIMATION_ID" val="3167240"/>
  <p:tag name="KSO_WM_SLIDE_ANIMATION_TYPE" val="1_3_2_3"/>
</p:tagLst>
</file>

<file path=ppt/tags/tag50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975"/>
  <p:tag name="KSO_WM_UNIT_ID" val="custom20204975_7*e*1"/>
  <p:tag name="KSO_WM_UNIT_NOCLEAR" val="0"/>
  <p:tag name="KSO_WM_UNIT_VALUE" val="1"/>
  <p:tag name="KSO_WM_UNIT_PRESET_TEXT" val="01."/>
  <p:tag name="KSO_WM_UNIT_TEXT_FILL_FORE_SCHEMECOLOR_INDEX_BRIGHTNESS" val="0"/>
  <p:tag name="KSO_WM_UNIT_TEXT_FILL_FORE_SCHEMECOLOR_INDEX" val="14"/>
  <p:tag name="KSO_WM_UNIT_TEXT_FILL_TYPE" val="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7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9"/>
  <p:tag name="KSO_WM_UNIT_TYPE" val="a"/>
  <p:tag name="KSO_WM_UNIT_INDEX" val="1"/>
  <p:tag name="KSO_WM_UNIT_PRESET_TEXT" val="单击此处添加标题"/>
</p:tagLst>
</file>

<file path=ppt/tags/tag506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LIDE_ID" val="custom20204976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_e"/>
  <p:tag name="KSO_WM_SLIDE_LAYOUT_CNT" val="1_1_1"/>
  <p:tag name="KSO_WM_SLIDE_TYPE" val="sectionTitle"/>
  <p:tag name="KSO_WM_SLIDE_SUBTYPE" val="pureTxt"/>
  <p:tag name="KSO_WM_SPECIAL_SOURCE" val="bdnull"/>
</p:tagLst>
</file>

<file path=ppt/tags/tag507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08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09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m1-1"/>
  <p:tag name="KSO_WM_UNIT_ID" val="diagram20174816_2*m_h_f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m1-1"/>
  <p:tag name="KSO_WM_UNIT_ID" val="diagram20174816_2*m_h_f*1_2_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11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m1-1"/>
  <p:tag name="KSO_WM_UNIT_ID" val="diagram20174816_2*m_h_f*1_3_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512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ID" val="diagram20174816_2*m_i*1_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6"/>
  <p:tag name="KSO_WM_UNIT_TEXT_FILL_TYPE" val="1"/>
</p:tagLst>
</file>

<file path=ppt/tags/tag513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m1-1"/>
  <p:tag name="KSO_WM_UNIT_ID" val="diagram20174816_2*m_h_f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14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ID" val="diagram20174816_2*m_i*1_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6"/>
  <p:tag name="KSO_WM_UNIT_TEXT_FILL_TYPE" val="1"/>
</p:tagLst>
</file>

<file path=ppt/tags/tag515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ID" val="diagram20174816_2*m_i*1_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6"/>
  <p:tag name="KSO_WM_UNIT_TEXT_FILL_TYPE" val="1"/>
</p:tagLst>
</file>

<file path=ppt/tags/tag516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m1-1"/>
  <p:tag name="KSO_WM_UNIT_ID" val="diagram20174816_2*m_h_f*1_2_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17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m1-1"/>
  <p:tag name="KSO_WM_UNIT_ID" val="diagram20174816_2*m_h_f*1_3_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518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ID" val="diagram20174816_2*m_i*1_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6"/>
  <p:tag name="KSO_WM_UNIT_TEXT_FILL_TYPE" val="1"/>
</p:tagLst>
</file>

<file path=ppt/tags/tag519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ID" val="diagram20174816_2*m_i*1_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6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m1-1"/>
  <p:tag name="KSO_WM_UNIT_ID" val="diagram20174816_2*m_h_f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21.xml><?xml version="1.0" encoding="utf-8"?>
<p:tagLst xmlns:p="http://schemas.openxmlformats.org/presentationml/2006/main">
  <p:tag name="KSO_WM_TAG_VERSION" val="1.0"/>
  <p:tag name="KSO_WM_TEMPLATE_CATEGORY" val="diagram"/>
  <p:tag name="KSO_WM_TEMPLATE_INDEX" val="20174816"/>
  <p:tag name="KSO_WM_UNIT_ID" val="diagram20174816_2*m_i*1_2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6"/>
  <p:tag name="KSO_WM_UNIT_TEXT_FILL_TYPE" val="1"/>
</p:tagLst>
</file>

<file path=ppt/tags/tag522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2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975"/>
  <p:tag name="KSO_WM_UNIT_ID" val="custom20204975_7*e*1"/>
  <p:tag name="KSO_WM_UNIT_NOCLEAR" val="0"/>
  <p:tag name="KSO_WM_UNIT_VALUE" val="1"/>
  <p:tag name="KSO_WM_UNIT_PRESET_TEXT" val="01."/>
  <p:tag name="KSO_WM_UNIT_TEXT_FILL_FORE_SCHEMECOLOR_INDEX_BRIGHTNESS" val="0"/>
  <p:tag name="KSO_WM_UNIT_TEXT_FILL_FORE_SCHEMECOLOR_INDEX" val="14"/>
  <p:tag name="KSO_WM_UNIT_TEXT_FILL_TYPE" val="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7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9"/>
  <p:tag name="KSO_WM_UNIT_TYPE" val="a"/>
  <p:tag name="KSO_WM_UNIT_INDEX" val="1"/>
  <p:tag name="KSO_WM_UNIT_PRESET_TEXT" val="单击此处添加标题"/>
</p:tagLst>
</file>

<file path=ppt/tags/tag525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LIDE_ID" val="custom20204976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_e"/>
  <p:tag name="KSO_WM_SLIDE_LAYOUT_CNT" val="1_1_1"/>
  <p:tag name="KSO_WM_SLIDE_TYPE" val="sectionTitle"/>
  <p:tag name="KSO_WM_SLIDE_SUBTYPE" val="pureTxt"/>
  <p:tag name="KSO_WM_SPECIAL_SOURCE" val="bdnull"/>
</p:tagLst>
</file>

<file path=ppt/tags/tag5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20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SLIDE_ID" val="custom20204976_20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869*422"/>
  <p:tag name="KSO_WM_SLIDE_POSITION" val="45*18"/>
  <p:tag name="KSO_WM_TAG_VERSION" val="1.0"/>
  <p:tag name="KSO_WM_BEAUTIFY_FLAG" val="#wm#"/>
  <p:tag name="KSO_WM_TEMPLATE_CATEGORY" val="custom"/>
  <p:tag name="KSO_WM_TEMPLATE_INDEX" val="20204976"/>
  <p:tag name="KSO_WM_SLIDE_LAYOUT" val="a_d_f"/>
  <p:tag name="KSO_WM_SLIDE_LAYOUT_CNT" val="1_2_2"/>
  <p:tag name="KSO_WM_SPECIAL_SOURCE" val="bdnull"/>
</p:tagLst>
</file>

<file path=ppt/tags/tag528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29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31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32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33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34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35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  <p:tag name="KSO_WM_SPECIAL_SOURCE" val="bdnull"/>
</p:tagLst>
</file>

<file path=ppt/tags/tag536.xml><?xml version="1.0" encoding="utf-8"?>
<p:tagLst xmlns:p="http://schemas.openxmlformats.org/presentationml/2006/main">
  <p:tag name="KSO_DOCER_TEMPLATE_OPEN_ONCE_MARK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">
      <a:dk1>
        <a:srgbClr val="000000"/>
      </a:dk1>
      <a:lt1>
        <a:srgbClr val="FFFFFF"/>
      </a:lt1>
      <a:dk2>
        <a:srgbClr val="9D2932"/>
      </a:dk2>
      <a:lt2>
        <a:srgbClr val="FFFFFF"/>
      </a:lt2>
      <a:accent1>
        <a:srgbClr val="F8CA4D"/>
      </a:accent1>
      <a:accent2>
        <a:srgbClr val="F8AC40"/>
      </a:accent2>
      <a:accent3>
        <a:srgbClr val="F78B46"/>
      </a:accent3>
      <a:accent4>
        <a:srgbClr val="F66756"/>
      </a:accent4>
      <a:accent5>
        <a:srgbClr val="F53D6D"/>
      </a:accent5>
      <a:accent6>
        <a:srgbClr val="F00086"/>
      </a:accent6>
      <a:hlink>
        <a:srgbClr val="044F9A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000000"/>
      </a:dk1>
      <a:lt1>
        <a:srgbClr val="FFFFFF"/>
      </a:lt1>
      <a:dk2>
        <a:srgbClr val="9D2932"/>
      </a:dk2>
      <a:lt2>
        <a:srgbClr val="FFFFFF"/>
      </a:lt2>
      <a:accent1>
        <a:srgbClr val="F8CA4D"/>
      </a:accent1>
      <a:accent2>
        <a:srgbClr val="F8AC40"/>
      </a:accent2>
      <a:accent3>
        <a:srgbClr val="F78B46"/>
      </a:accent3>
      <a:accent4>
        <a:srgbClr val="F66756"/>
      </a:accent4>
      <a:accent5>
        <a:srgbClr val="F53D6D"/>
      </a:accent5>
      <a:accent6>
        <a:srgbClr val="F00086"/>
      </a:accent6>
      <a:hlink>
        <a:srgbClr val="044F9A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3230</Words>
  <PresentationFormat>宽屏</PresentationFormat>
  <Paragraphs>485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隶书</vt:lpstr>
      <vt:lpstr>微软雅黑</vt:lpstr>
      <vt:lpstr>汉仪尚巍手书W</vt:lpstr>
      <vt:lpstr>华文行楷</vt:lpstr>
      <vt:lpstr>方正劲颜体</vt:lpstr>
      <vt:lpstr>汉仪雪君体简</vt:lpstr>
      <vt:lpstr>华光标题黑_CNKI</vt:lpstr>
      <vt:lpstr>楷体_GB2312</vt:lpstr>
      <vt:lpstr>新宋体</vt:lpstr>
      <vt:lpstr>黑体</vt:lpstr>
      <vt:lpstr>Calibri</vt:lpstr>
      <vt:lpstr>Arial Unicode MS</vt:lpstr>
      <vt:lpstr>汉仪颜楷简</vt:lpstr>
      <vt:lpstr>Office 主题</vt:lpstr>
      <vt:lpstr>2_Office 主题​​</vt:lpstr>
      <vt:lpstr>1_Office 主题​​</vt:lpstr>
      <vt:lpstr>第一课 中华文明的起源与早期国家</vt:lpstr>
      <vt:lpstr>PowerPoint 演示文稿</vt:lpstr>
      <vt:lpstr>石器时代的古人类和文化遗存</vt:lpstr>
      <vt:lpstr>PowerPoint 演示文稿</vt:lpstr>
      <vt:lpstr>思考点：</vt:lpstr>
      <vt:lpstr>PowerPoint 演示文稿</vt:lpstr>
      <vt:lpstr>PowerPoint 演示文稿</vt:lpstr>
      <vt:lpstr>图片展示</vt:lpstr>
      <vt:lpstr>问题：指出中国早期文明形成特点和根据。</vt:lpstr>
      <vt:lpstr>3、原始社会的社会形态：原始人群            母系氏族           父系氏族 </vt:lpstr>
      <vt:lpstr>从部落到国家</vt:lpstr>
      <vt:lpstr>PowerPoint 演示文稿</vt:lpstr>
      <vt:lpstr>2.炎黄部落联盟的形成 </vt:lpstr>
      <vt:lpstr>合作探究：生产力、私有制、阶级和国家产生的关系 </vt:lpstr>
      <vt:lpstr>中国早期国家    ——夏、商、西周</vt:lpstr>
      <vt:lpstr>1、夏朝</vt:lpstr>
      <vt:lpstr>2、商</vt:lpstr>
      <vt:lpstr>PowerPoint 演示文稿</vt:lpstr>
      <vt:lpstr>3、西周</vt:lpstr>
      <vt:lpstr>*分封制</vt:lpstr>
      <vt:lpstr>*宗法制</vt:lpstr>
      <vt:lpstr>4、商和西周的社会经济 </vt:lpstr>
      <vt:lpstr>重点探究：早期国家政治制度的基本内容及特点（课后作业）</vt:lpstr>
      <vt:lpstr>谢谢观看！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2022-03-01T02:11:00Z</dcterms:created>
  <dcterms:modified xsi:type="dcterms:W3CDTF">2022-03-14T08:19:45Z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9C1E5899990648A995DCB3E2B532F637</vt:lpwstr>
  </property>
  <property fmtid="{D5CDD505-2E9C-101B-9397-08002B2CF9AE}" pid="3" name="KSOProductBuildVer">
    <vt:lpwstr>2052-11.1.0.11365</vt:lpwstr>
  </property>
</Properties>
</file>