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34" r:id="rId3"/>
    <p:sldId id="258" r:id="rId4"/>
    <p:sldId id="259" r:id="rId5"/>
    <p:sldId id="317" r:id="rId6"/>
    <p:sldId id="278" r:id="rId7"/>
    <p:sldId id="316" r:id="rId8"/>
    <p:sldId id="318" r:id="rId9"/>
    <p:sldId id="319" r:id="rId10"/>
    <p:sldId id="328" r:id="rId11"/>
    <p:sldId id="327" r:id="rId12"/>
    <p:sldId id="297" r:id="rId13"/>
    <p:sldId id="294" r:id="rId14"/>
    <p:sldId id="320" r:id="rId15"/>
    <p:sldId id="321" r:id="rId16"/>
    <p:sldId id="322" r:id="rId17"/>
    <p:sldId id="336" r:id="rId18"/>
    <p:sldId id="323" r:id="rId19"/>
    <p:sldId id="306" r:id="rId20"/>
    <p:sldId id="272" r:id="rId21"/>
    <p:sldId id="333" r:id="rId22"/>
    <p:sldId id="309" r:id="rId23"/>
    <p:sldId id="32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99" autoAdjust="0"/>
  </p:normalViewPr>
  <p:slideViewPr>
    <p:cSldViewPr snapToGrid="0">
      <p:cViewPr varScale="1">
        <p:scale>
          <a:sx n="96" d="100"/>
          <a:sy n="96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E6296-FFD8-4443-8408-5FF9ADD10DE6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B1C7-FE6C-4005-A34F-1D3AA20311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B1C7-FE6C-4005-A34F-1D3AA20311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76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98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537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826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1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02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14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5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47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137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7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B1C7-FE6C-4005-A34F-1D3AA20311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878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037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B1C7-FE6C-4005-A34F-1D3AA203115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513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B1C7-FE6C-4005-A34F-1D3AA203115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415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B1C7-FE6C-4005-A34F-1D3AA203115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6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A7D7-6561-4921-B69D-D3A6A8C8F2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95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40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43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69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042D0-FE6B-4A1D-B721-7E3FEAFF6F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54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E6AE-066B-4BDF-8F9B-1F209B780C7B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04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700-9D54-4CB4-B854-87090E38A322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4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580-460C-4350-A8DB-981F37303D4E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90C-49D5-411A-B2CA-57BD29DD458E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E3B-FFC4-40F0-90E6-4C07224E0DA4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4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8079-1EC0-4076-8BF7-F0AD43EA9D27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3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93E-3102-4982-9C3B-D935861EBB8A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45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2D57-5E01-4E64-88DF-66F5B492EE82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65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F4AD-8CAA-44EF-BC8E-6738AF959603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5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ED30-7911-4E4A-821F-77F93346E860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7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7978-5E25-436E-9E88-4383394E789C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4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4C74-C4EA-4E23-8088-62ABF6218EBD}" type="datetime1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1362-8284-4C68-B22A-765E82737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14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23YLLSXJC3-9.TIF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3067" y="627834"/>
            <a:ext cx="1152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第二单元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　</a:t>
            </a:r>
            <a:endParaRPr lang="en-US" altLang="zh-CN" sz="28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三国两晋南北朝的民族交融与隋唐统一多民族封建国家的发展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1568" y="2463629"/>
            <a:ext cx="9703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三国两晋南北朝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：分裂中孕育统一的</a:t>
            </a:r>
            <a:r>
              <a:rPr lang="zh-CN" altLang="en-US" sz="3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时代</a:t>
            </a:r>
            <a:endParaRPr lang="en-US" altLang="zh-CN" sz="36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三国两晋南北朝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的政权更迭与民族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交融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11411"/>
            <a:ext cx="455424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/>
              <a:t>2023</a:t>
            </a:r>
            <a:r>
              <a:rPr lang="zh-CN" altLang="en-US" sz="2000" dirty="0"/>
              <a:t>届部编教材</a:t>
            </a:r>
            <a:r>
              <a:rPr lang="en-US" altLang="zh-CN" sz="2000" dirty="0"/>
              <a:t>《</a:t>
            </a:r>
            <a:r>
              <a:rPr lang="zh-CN" altLang="en-US" sz="2000" dirty="0"/>
              <a:t>中外历史纲要</a:t>
            </a:r>
            <a:r>
              <a:rPr lang="en-US" altLang="zh-CN" sz="2000" dirty="0"/>
              <a:t>》</a:t>
            </a:r>
            <a:r>
              <a:rPr lang="zh-CN" altLang="en-US" sz="2000" dirty="0"/>
              <a:t>（上）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726" y="0"/>
            <a:ext cx="2914274" cy="9253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18647" y="6234254"/>
            <a:ext cx="50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广东省新兴县第一中学               丁文贵</a:t>
            </a:r>
            <a:endParaRPr lang="zh-CN" altLang="en-US" sz="20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067" y="4234214"/>
            <a:ext cx="11375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版课标：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1"/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1.4 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两晋南北朝的民族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交融与隋唐大一统的发展</a:t>
            </a:r>
            <a:endParaRPr lang="zh-CN" altLang="zh-CN" sz="20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zh-CN" sz="2400" dirty="0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通过了解三国两晋南北朝政权更迭的历史脉络，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隋唐时期封建社会的高度繁荣，</a:t>
            </a:r>
            <a:r>
              <a:rPr lang="zh-CN" altLang="zh-CN" sz="2400" dirty="0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认识三国两晋南北朝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至隋唐时期的制度变化与创新、</a:t>
            </a:r>
            <a:r>
              <a:rPr lang="zh-CN" altLang="zh-CN" sz="2400" dirty="0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民族交融、区域开发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和思想文化领域的新成就。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8878" y="372671"/>
            <a:ext cx="5041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zh-CN" altLang="en-US" sz="2800" dirty="0" smtClean="0"/>
              <a:t>：孝文帝改革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550" y="1038225"/>
            <a:ext cx="11753849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zh-CN" sz="2800" b="1" dirty="0" smtClean="0">
                <a:latin typeface="+mj-ea"/>
                <a:ea typeface="+mj-ea"/>
              </a:rPr>
              <a:t>魏晋</a:t>
            </a:r>
            <a:r>
              <a:rPr lang="zh-CN" altLang="zh-CN" sz="2800" b="1" dirty="0">
                <a:latin typeface="+mj-ea"/>
                <a:ea typeface="+mj-ea"/>
              </a:rPr>
              <a:t>时期，开始实行租调制，按户征收粮和绢帛。北魏孝文帝改革，颁布均田令，受田农民承担定额租调，一夫一妇每年纳粟为租，纳帛或布为调。成年男子负担一定的</a:t>
            </a:r>
            <a:r>
              <a:rPr lang="zh-CN" altLang="zh-CN" sz="2800" b="1" dirty="0" smtClean="0">
                <a:latin typeface="+mj-ea"/>
                <a:ea typeface="+mj-ea"/>
              </a:rPr>
              <a:t>徭役</a:t>
            </a:r>
            <a:r>
              <a:rPr lang="zh-CN" altLang="en-US" sz="2800" b="1" dirty="0" smtClean="0">
                <a:latin typeface="+mj-ea"/>
                <a:ea typeface="+mj-ea"/>
              </a:rPr>
              <a:t>。   </a:t>
            </a:r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</a:t>
            </a:r>
            <a:r>
              <a:rPr lang="en-US" altLang="zh-CN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P40</a:t>
            </a:r>
            <a:endParaRPr lang="zh-CN" altLang="en-US" sz="2000" b="1" dirty="0"/>
          </a:p>
        </p:txBody>
      </p:sp>
      <p:sp>
        <p:nvSpPr>
          <p:cNvPr id="7" name="圆角矩形 6"/>
          <p:cNvSpPr/>
          <p:nvPr/>
        </p:nvSpPr>
        <p:spPr>
          <a:xfrm>
            <a:off x="1552574" y="2552700"/>
            <a:ext cx="1590675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租调制</a:t>
            </a:r>
            <a:endParaRPr lang="zh-CN" altLang="en-US" sz="2800" dirty="0"/>
          </a:p>
        </p:txBody>
      </p:sp>
      <p:sp>
        <p:nvSpPr>
          <p:cNvPr id="11" name="圆角矩形 10"/>
          <p:cNvSpPr/>
          <p:nvPr/>
        </p:nvSpPr>
        <p:spPr>
          <a:xfrm>
            <a:off x="6819899" y="2543175"/>
            <a:ext cx="1590675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均田制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352426" y="3409950"/>
            <a:ext cx="4143374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目的：</a:t>
            </a:r>
            <a:r>
              <a:rPr lang="zh-CN" altLang="en-US" sz="2800" b="1" dirty="0" smtClean="0">
                <a:latin typeface="+mj-ea"/>
                <a:ea typeface="+mj-ea"/>
              </a:rPr>
              <a:t>适应均田制，保证国家赋税收入。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内容：</a:t>
            </a:r>
            <a:r>
              <a:rPr lang="zh-CN" altLang="en-US" sz="2800" b="1" dirty="0" smtClean="0">
                <a:latin typeface="+mj-ea"/>
                <a:ea typeface="+mj-ea"/>
              </a:rPr>
              <a:t>一对夫妻每年向政府缴纳一定数量租调。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作用：</a:t>
            </a:r>
            <a:r>
              <a:rPr lang="zh-CN" altLang="en-US" sz="2800" b="1" dirty="0" smtClean="0">
                <a:latin typeface="+mj-ea"/>
                <a:ea typeface="+mj-ea"/>
              </a:rPr>
              <a:t>改变了原先赋税的混乱，减轻了农民负担，增加了财政收入。</a:t>
            </a:r>
            <a:endParaRPr lang="en-US" altLang="zh-CN" sz="2800" b="1" dirty="0" smtClean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8251" y="3305175"/>
            <a:ext cx="6638924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+mj-ea"/>
                <a:ea typeface="+mj-ea"/>
                <a:cs typeface="等线 Light" panose="02010600030101010101" charset="-122"/>
              </a:rPr>
              <a:t>内容：</a:t>
            </a:r>
            <a:r>
              <a:rPr lang="zh-CN" altLang="en-US" sz="2600" b="1" dirty="0" smtClean="0">
                <a:latin typeface="+mj-ea"/>
                <a:ea typeface="+mj-ea"/>
                <a:cs typeface="等线 Light" panose="02010600030101010101" charset="-122"/>
              </a:rPr>
              <a:t>国家将无主荒地分给农民，不得</a:t>
            </a:r>
            <a:r>
              <a:rPr lang="zh-CN" altLang="en-US" sz="2600" b="1" dirty="0">
                <a:latin typeface="+mj-ea"/>
                <a:ea typeface="+mj-ea"/>
                <a:cs typeface="等线 Light" panose="02010600030101010101" charset="-122"/>
              </a:rPr>
              <a:t>买卖。</a:t>
            </a:r>
            <a:endParaRPr lang="en-US" altLang="zh-CN" sz="2600" b="1" dirty="0">
              <a:latin typeface="+mj-ea"/>
              <a:ea typeface="+mj-ea"/>
              <a:cs typeface="等线 Light" panose="02010600030101010101" charset="-122"/>
            </a:endParaRPr>
          </a:p>
          <a:p>
            <a:pPr lvl="0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  <a:cs typeface="等线 Light" panose="02010600030101010101" charset="-122"/>
              </a:rPr>
              <a:t>原因</a:t>
            </a:r>
            <a:r>
              <a:rPr lang="zh-CN" altLang="en-US" sz="2600" b="1" dirty="0">
                <a:latin typeface="+mj-ea"/>
                <a:ea typeface="+mj-ea"/>
                <a:cs typeface="等线 Light" panose="02010600030101010101" charset="-122"/>
              </a:rPr>
              <a:t>：北方战乱，土地荒芜，影响</a:t>
            </a:r>
            <a:r>
              <a:rPr lang="zh-CN" altLang="en-US" sz="2600" b="1" dirty="0" smtClean="0">
                <a:latin typeface="+mj-ea"/>
                <a:ea typeface="+mj-ea"/>
                <a:cs typeface="等线 Light" panose="02010600030101010101" charset="-122"/>
              </a:rPr>
              <a:t>财政收入。</a:t>
            </a:r>
            <a:endParaRPr lang="en-US" altLang="zh-CN" sz="2600" b="1" dirty="0">
              <a:latin typeface="+mj-ea"/>
              <a:ea typeface="+mj-ea"/>
              <a:cs typeface="等线 Light" panose="02010600030101010101" charset="-122"/>
            </a:endParaRPr>
          </a:p>
          <a:p>
            <a:pPr lvl="0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  <a:cs typeface="等线 Light" panose="02010600030101010101" charset="-122"/>
              </a:rPr>
              <a:t>性质</a:t>
            </a:r>
            <a:r>
              <a:rPr lang="zh-CN" altLang="en-US" sz="2600" b="1" dirty="0" smtClean="0">
                <a:latin typeface="+mj-ea"/>
                <a:ea typeface="+mj-ea"/>
                <a:cs typeface="等线 Light" panose="02010600030101010101" charset="-122"/>
              </a:rPr>
              <a:t>：封建国家</a:t>
            </a:r>
            <a:r>
              <a:rPr lang="zh-CN" altLang="en-US" sz="2600" b="1" dirty="0">
                <a:latin typeface="+mj-ea"/>
                <a:ea typeface="+mj-ea"/>
                <a:cs typeface="等线 Light" panose="02010600030101010101" charset="-122"/>
              </a:rPr>
              <a:t>土地</a:t>
            </a:r>
            <a:r>
              <a:rPr lang="zh-CN" altLang="en-US" sz="2600" b="1" dirty="0" smtClean="0">
                <a:latin typeface="+mj-ea"/>
                <a:ea typeface="+mj-ea"/>
                <a:cs typeface="等线 Light" panose="02010600030101010101" charset="-122"/>
              </a:rPr>
              <a:t>所有制，小农分散经营。</a:t>
            </a:r>
            <a:endParaRPr lang="zh-CN" altLang="en-US" sz="2600" b="1" dirty="0">
              <a:latin typeface="+mj-ea"/>
              <a:ea typeface="+mj-ea"/>
              <a:cs typeface="等线 Light" panose="02010600030101010101" charset="-122"/>
            </a:endParaRPr>
          </a:p>
          <a:p>
            <a:pPr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  <a:cs typeface="等线 Light" panose="02010600030101010101" charset="-122"/>
              </a:rPr>
              <a:t>作用</a:t>
            </a:r>
            <a:r>
              <a:rPr lang="zh-CN" altLang="en-US" sz="2600" b="1" dirty="0">
                <a:latin typeface="+mj-ea"/>
                <a:ea typeface="+mj-ea"/>
                <a:cs typeface="等线 Light" panose="02010600030101010101" charset="-122"/>
              </a:rPr>
              <a:t>：提高了农民积极性，推动了北方经济的恢复与发展；有利于抑制土地兼并；；吸引更多流民定居农耕，增加编户人口与赋役征收，增加政府的财政收入</a:t>
            </a:r>
            <a:r>
              <a:rPr lang="zh-CN" altLang="en-US" sz="2600" b="1" dirty="0">
                <a:latin typeface="+mj-ea"/>
                <a:ea typeface="+mj-ea"/>
              </a:rPr>
              <a:t>；</a:t>
            </a:r>
            <a:r>
              <a:rPr lang="zh-CN" altLang="en-US" sz="2600" b="1" dirty="0">
                <a:latin typeface="+mj-ea"/>
                <a:ea typeface="+mj-ea"/>
                <a:cs typeface="等线 Light" panose="02010600030101010101" charset="-122"/>
              </a:rPr>
              <a:t>促进北魏政权封建化，巩固统治；推动了北方民族大</a:t>
            </a:r>
            <a:r>
              <a:rPr lang="zh-CN" altLang="en-US" sz="2600" b="1" dirty="0" smtClean="0">
                <a:latin typeface="+mj-ea"/>
                <a:ea typeface="+mj-ea"/>
                <a:cs typeface="等线 Light" panose="02010600030101010101" charset="-122"/>
              </a:rPr>
              <a:t>融合。</a:t>
            </a:r>
            <a:endParaRPr lang="zh-CN" altLang="en-US" sz="2600" b="1" dirty="0"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2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8878" y="372671"/>
            <a:ext cx="5041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zh-CN" altLang="en-US" sz="2800" dirty="0" smtClean="0"/>
              <a:t>：孝文帝改革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400" y="1552575"/>
            <a:ext cx="7962900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2400" dirty="0"/>
              <a:t>李冲（</a:t>
            </a:r>
            <a:r>
              <a:rPr lang="en-US" altLang="zh-CN" sz="2400" dirty="0"/>
              <a:t>450</a:t>
            </a:r>
            <a:r>
              <a:rPr lang="zh-CN" altLang="zh-CN" sz="2400" dirty="0"/>
              <a:t>年—</a:t>
            </a:r>
            <a:r>
              <a:rPr lang="en-US" altLang="zh-CN" sz="2400" dirty="0"/>
              <a:t>495</a:t>
            </a:r>
            <a:r>
              <a:rPr lang="zh-CN" altLang="zh-CN" sz="2400" dirty="0"/>
              <a:t>年），北魏外戚重臣。为人大度，行为严谨，寡欲磊落，勤劳忧国。宗主督护制是自东汉以来，士族门阀地主发展的产物。北魏前期被一直沿用，他们享用“宗主”的名义督护地方，替朝廷征收租赋。在此情况下，“民多隐冒，五十、三十家方为一户”，甚至“百室合户、签丁共籍”的也不乏记载。同时，官吏畏于权势多与“宗主”勾结，“纵富督贫，避强侵弱”。李冲提出，废宗主督护制，实行三长制。五家立一邻长，五邻立一里长，五里立一党长。主要负责核查户口，催督租调。冯太后十分赞赏李冲的主张，她说，立三长则科有常准，赋有恒分，包荫之户可出，侥幸之人可止，何为而不可？孝文帝支持李冲的主张，立即“遣使者行其事”</a:t>
            </a:r>
            <a:r>
              <a:rPr lang="zh-CN" altLang="zh-CN" sz="2400" dirty="0" smtClean="0"/>
              <a:t>。</a:t>
            </a:r>
            <a:r>
              <a:rPr lang="en-US" altLang="zh-CN" sz="2000" dirty="0" smtClean="0"/>
              <a:t>——</a:t>
            </a:r>
            <a:r>
              <a:rPr lang="zh-CN" altLang="zh-CN" sz="2000" dirty="0"/>
              <a:t>摘编自吴少珉《北魏名臣李冲》</a:t>
            </a:r>
          </a:p>
          <a:p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）根据材料并结合所学知识，概括李冲主张三长制的原因。（</a:t>
            </a:r>
            <a:r>
              <a:rPr lang="en-US" altLang="zh-CN" sz="2000" dirty="0"/>
              <a:t>6</a:t>
            </a:r>
            <a:r>
              <a:rPr lang="zh-CN" altLang="zh-CN" sz="2000" dirty="0"/>
              <a:t>分）</a:t>
            </a:r>
          </a:p>
          <a:p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）根据材料并结合所学知识，概括李冲提出三长制的意义。（</a:t>
            </a:r>
            <a:r>
              <a:rPr lang="en-US" altLang="zh-CN" sz="2000" dirty="0"/>
              <a:t>6</a:t>
            </a:r>
            <a:r>
              <a:rPr lang="zh-CN" altLang="zh-CN" sz="2000" dirty="0"/>
              <a:t>分）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58175" y="1362075"/>
            <a:ext cx="3648075" cy="535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b="1" dirty="0">
                <a:solidFill>
                  <a:srgbClr val="FF0000"/>
                </a:solidFill>
              </a:rPr>
              <a:t>原因：</a:t>
            </a:r>
            <a:r>
              <a:rPr lang="zh-CN" altLang="zh-CN" sz="2400" b="1" dirty="0"/>
              <a:t>宗主督护制沿用，士族门阀地主势力膨胀；隐匿户口问题严重，中央政府财富匮乏；地方吏治败坏；民生艰难；李冲勤劳忧国</a:t>
            </a:r>
            <a:r>
              <a:rPr lang="zh-CN" altLang="zh-CN" sz="2400" b="1" dirty="0" smtClean="0"/>
              <a:t>思想</a:t>
            </a:r>
            <a:r>
              <a:rPr lang="zh-CN" altLang="en-US" sz="2400" b="1" dirty="0" smtClean="0"/>
              <a:t>。</a:t>
            </a:r>
            <a:endParaRPr lang="zh-CN" altLang="zh-CN" sz="2400" b="1" dirty="0"/>
          </a:p>
          <a:p>
            <a:pPr>
              <a:lnSpc>
                <a:spcPct val="110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</a:rPr>
              <a:t>意义</a:t>
            </a:r>
            <a:r>
              <a:rPr lang="zh-CN" altLang="zh-CN" sz="2400" b="1" dirty="0">
                <a:solidFill>
                  <a:srgbClr val="FF0000"/>
                </a:solidFill>
              </a:rPr>
              <a:t>：</a:t>
            </a:r>
            <a:r>
              <a:rPr lang="zh-CN" altLang="zh-CN" sz="2400" b="1" dirty="0"/>
              <a:t>有利于抑制地方</a:t>
            </a:r>
            <a:r>
              <a:rPr lang="zh-CN" altLang="zh-CN" sz="2400" b="1" dirty="0" smtClean="0"/>
              <a:t>门</a:t>
            </a:r>
            <a:r>
              <a:rPr lang="zh-CN" altLang="en-US" sz="2400" b="1" dirty="0" smtClean="0"/>
              <a:t>阀</a:t>
            </a:r>
            <a:r>
              <a:rPr lang="zh-CN" altLang="zh-CN" sz="2400" b="1" dirty="0" smtClean="0"/>
              <a:t>士</a:t>
            </a:r>
            <a:r>
              <a:rPr lang="zh-CN" altLang="zh-CN" sz="2400" b="1" dirty="0"/>
              <a:t>族势力，加强</a:t>
            </a:r>
            <a:r>
              <a:rPr lang="zh-CN" altLang="zh-CN" sz="2400" b="1" dirty="0" smtClean="0"/>
              <a:t>中央集权</a:t>
            </a:r>
            <a:r>
              <a:rPr lang="zh-CN" altLang="en-US" sz="2400" b="1" dirty="0" smtClean="0"/>
              <a:t>；</a:t>
            </a:r>
            <a:r>
              <a:rPr lang="zh-CN" altLang="zh-CN" sz="2400" b="1" dirty="0" smtClean="0"/>
              <a:t>有利于</a:t>
            </a:r>
            <a:r>
              <a:rPr lang="zh-CN" altLang="zh-CN" sz="2400" b="1" dirty="0"/>
              <a:t>减轻人民负担，发展社会</a:t>
            </a:r>
            <a:r>
              <a:rPr lang="zh-CN" altLang="zh-CN" sz="2400" b="1" dirty="0" smtClean="0"/>
              <a:t>经济</a:t>
            </a:r>
            <a:r>
              <a:rPr lang="zh-CN" altLang="en-US" sz="2400" b="1" dirty="0" smtClean="0"/>
              <a:t>；</a:t>
            </a:r>
            <a:r>
              <a:rPr lang="zh-CN" altLang="zh-CN" sz="2400" b="1" dirty="0" smtClean="0"/>
              <a:t>有利于</a:t>
            </a:r>
            <a:r>
              <a:rPr lang="zh-CN" altLang="zh-CN" sz="2400" b="1" dirty="0"/>
              <a:t>增加政府财赋收入；有利于加强对民众的控制，巩固北魏统治</a:t>
            </a:r>
            <a:r>
              <a:rPr lang="zh-CN" altLang="zh-CN" sz="2400" b="1" dirty="0" smtClean="0"/>
              <a:t>。</a:t>
            </a:r>
            <a:endParaRPr lang="zh-CN" altLang="zh-CN" sz="2400" b="1" dirty="0"/>
          </a:p>
        </p:txBody>
      </p:sp>
      <p:sp>
        <p:nvSpPr>
          <p:cNvPr id="16" name="圆角矩形 15"/>
          <p:cNvSpPr/>
          <p:nvPr/>
        </p:nvSpPr>
        <p:spPr>
          <a:xfrm>
            <a:off x="3171824" y="962025"/>
            <a:ext cx="1590675" cy="542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三长制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1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144" y="29011"/>
            <a:ext cx="2914274" cy="92535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7176" y="1009674"/>
            <a:ext cx="117157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     4</a:t>
            </a:r>
            <a:r>
              <a:rPr lang="zh-CN" altLang="zh-CN" sz="2400" dirty="0"/>
              <a:t> 世纪末，鲜卑拓跋部建立的北魏强大起来，于439 年统一北方。5 世纪后期，北魏孝文帝拓跋宏在位，大力推动民族交融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8878" y="372671"/>
            <a:ext cx="5041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zh-CN" altLang="en-US" sz="2800" dirty="0" smtClean="0"/>
              <a:t>：孝文帝改革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2057400"/>
            <a:ext cx="3457020" cy="4505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文本框 14"/>
          <p:cNvSpPr txBox="1"/>
          <p:nvPr/>
        </p:nvSpPr>
        <p:spPr>
          <a:xfrm>
            <a:off x="180975" y="2647950"/>
            <a:ext cx="4857749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北魏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孝文帝迁都洛阳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的影响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(1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可以减少改革的阻力。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推动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了北魏的封建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化。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(3)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有利于社会经济的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发展。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(4)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可以避免游牧部落的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骚扰。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(5)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有利于推动民族交融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(6)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有利于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摆脱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鲜卑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贵族影响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(7)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政权因丧失拓跋部支持而崩析。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76349" y="1943100"/>
            <a:ext cx="2047876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迁都洛阳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070" y="2047461"/>
            <a:ext cx="3137484" cy="45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750" y="390049"/>
            <a:ext cx="4682692" cy="670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二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拓展提升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 smtClean="0"/>
              <a:t>：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士族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政治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2400" y="1057275"/>
            <a:ext cx="118300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</a:t>
            </a:r>
            <a:r>
              <a:rPr lang="zh-CN" altLang="zh-CN" sz="2400" dirty="0" smtClean="0"/>
              <a:t>自</a:t>
            </a:r>
            <a:r>
              <a:rPr lang="zh-CN" altLang="zh-CN" sz="2400" dirty="0"/>
              <a:t>三国、西晋以来，一些声名显赫的士大夫家族</a:t>
            </a:r>
            <a:r>
              <a:rPr lang="zh-CN" altLang="zh-CN" sz="2400" dirty="0" smtClean="0"/>
              <a:t>世代把持</a:t>
            </a:r>
            <a:r>
              <a:rPr lang="zh-CN" altLang="zh-CN" sz="2400" dirty="0"/>
              <a:t>官位，享受政治、经济等方面特权，形成一个特殊的社会阶层，称为“士族”。逃到南方的几家北方高门士族先后执掌朝政，成为东晋政权的主要支柱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                                    </a:t>
            </a:r>
            <a:r>
              <a:rPr lang="en-US" altLang="zh-CN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P28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2286000"/>
            <a:ext cx="3195476" cy="4429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4298" y="3076575"/>
            <a:ext cx="8642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zh-CN" sz="2200" b="1" dirty="0" smtClean="0">
                <a:latin typeface="+mj-ea"/>
                <a:ea typeface="+mj-ea"/>
              </a:rPr>
              <a:t>东晋</a:t>
            </a:r>
            <a:r>
              <a:rPr lang="zh-CN" altLang="zh-CN" sz="2200" b="1" dirty="0">
                <a:latin typeface="+mj-ea"/>
                <a:ea typeface="+mj-ea"/>
              </a:rPr>
              <a:t>时士族制度得到充分</a:t>
            </a:r>
            <a:r>
              <a:rPr lang="zh-CN" altLang="zh-CN" sz="2200" b="1" dirty="0" smtClean="0">
                <a:latin typeface="+mj-ea"/>
                <a:ea typeface="+mj-ea"/>
              </a:rPr>
              <a:t>发展</a:t>
            </a:r>
            <a:r>
              <a:rPr lang="zh-CN" altLang="en-US" sz="2200" b="1" dirty="0" smtClean="0">
                <a:latin typeface="+mj-ea"/>
                <a:ea typeface="+mj-ea"/>
              </a:rPr>
              <a:t>，</a:t>
            </a:r>
            <a:r>
              <a:rPr lang="zh-CN" altLang="zh-CN" sz="2200" b="1" dirty="0" smtClean="0">
                <a:latin typeface="+mj-ea"/>
                <a:ea typeface="+mj-ea"/>
              </a:rPr>
              <a:t>东汉</a:t>
            </a:r>
            <a:r>
              <a:rPr lang="zh-CN" altLang="zh-CN" sz="2200" b="1" dirty="0">
                <a:latin typeface="+mj-ea"/>
                <a:ea typeface="+mj-ea"/>
              </a:rPr>
              <a:t>世家地主是其</a:t>
            </a:r>
            <a:r>
              <a:rPr lang="zh-CN" altLang="zh-CN" sz="2200" b="1" dirty="0" smtClean="0">
                <a:latin typeface="+mj-ea"/>
                <a:ea typeface="+mj-ea"/>
              </a:rPr>
              <a:t>前身</a:t>
            </a:r>
            <a:r>
              <a:rPr lang="zh-CN" altLang="en-US" sz="2200" b="1" dirty="0" smtClean="0">
                <a:latin typeface="+mj-ea"/>
                <a:ea typeface="+mj-ea"/>
              </a:rPr>
              <a:t>，</a:t>
            </a:r>
            <a:r>
              <a:rPr lang="zh-CN" altLang="zh-CN" sz="2200" b="1" dirty="0" smtClean="0">
                <a:latin typeface="+mj-ea"/>
                <a:ea typeface="+mj-ea"/>
              </a:rPr>
              <a:t>以</a:t>
            </a:r>
            <a:r>
              <a:rPr lang="zh-CN" altLang="zh-CN" sz="2200" b="1" dirty="0">
                <a:latin typeface="+mj-ea"/>
                <a:ea typeface="+mj-ea"/>
              </a:rPr>
              <a:t>庄园经济为</a:t>
            </a:r>
            <a:r>
              <a:rPr lang="zh-CN" altLang="zh-CN" sz="2200" b="1" dirty="0" smtClean="0">
                <a:latin typeface="+mj-ea"/>
                <a:ea typeface="+mj-ea"/>
              </a:rPr>
              <a:t>基础</a:t>
            </a:r>
            <a:r>
              <a:rPr lang="zh-CN" altLang="en-US" sz="2200" b="1" dirty="0" smtClean="0">
                <a:latin typeface="+mj-ea"/>
                <a:ea typeface="+mj-ea"/>
              </a:rPr>
              <a:t>，</a:t>
            </a:r>
            <a:r>
              <a:rPr lang="zh-CN" altLang="zh-CN" sz="2200" b="1" dirty="0" smtClean="0">
                <a:latin typeface="+mj-ea"/>
                <a:ea typeface="+mj-ea"/>
              </a:rPr>
              <a:t>累世经学</a:t>
            </a:r>
            <a:r>
              <a:rPr lang="zh-CN" altLang="en-US" sz="2200" b="1" dirty="0" smtClean="0">
                <a:latin typeface="+mj-ea"/>
                <a:ea typeface="+mj-ea"/>
              </a:rPr>
              <a:t>，</a:t>
            </a:r>
            <a:r>
              <a:rPr lang="zh-CN" altLang="zh-CN" sz="2200" b="1" dirty="0" smtClean="0">
                <a:latin typeface="+mj-ea"/>
                <a:ea typeface="+mj-ea"/>
              </a:rPr>
              <a:t>世代</a:t>
            </a:r>
            <a:r>
              <a:rPr lang="zh-CN" altLang="zh-CN" sz="2200" b="1" dirty="0">
                <a:latin typeface="+mj-ea"/>
                <a:ea typeface="+mj-ea"/>
              </a:rPr>
              <a:t>高</a:t>
            </a:r>
            <a:r>
              <a:rPr lang="zh-CN" altLang="zh-CN" sz="2200" b="1" dirty="0" smtClean="0">
                <a:latin typeface="+mj-ea"/>
                <a:ea typeface="+mj-ea"/>
              </a:rPr>
              <a:t>官</a:t>
            </a:r>
            <a:r>
              <a:rPr lang="zh-CN" altLang="en-US" sz="2200" b="1" dirty="0" smtClean="0">
                <a:latin typeface="+mj-ea"/>
                <a:ea typeface="+mj-ea"/>
              </a:rPr>
              <a:t>，</a:t>
            </a:r>
            <a:r>
              <a:rPr lang="en-US" altLang="zh-CN" sz="2200" b="1" dirty="0" smtClean="0">
                <a:latin typeface="+mj-ea"/>
                <a:ea typeface="+mj-ea"/>
              </a:rPr>
              <a:t>“</a:t>
            </a:r>
            <a:r>
              <a:rPr lang="zh-CN" altLang="zh-CN" sz="2200" b="1" dirty="0">
                <a:latin typeface="+mj-ea"/>
                <a:ea typeface="+mj-ea"/>
              </a:rPr>
              <a:t>门生故吏遍天下</a:t>
            </a:r>
            <a:r>
              <a:rPr lang="en-US" altLang="zh-CN" sz="2200" b="1" dirty="0" smtClean="0">
                <a:latin typeface="+mj-ea"/>
                <a:ea typeface="+mj-ea"/>
              </a:rPr>
              <a:t>”</a:t>
            </a:r>
            <a:r>
              <a:rPr lang="zh-CN" altLang="zh-CN" sz="2200" b="1" dirty="0" smtClean="0">
                <a:latin typeface="+mj-ea"/>
                <a:ea typeface="+mj-ea"/>
              </a:rPr>
              <a:t>。</a:t>
            </a:r>
            <a:r>
              <a:rPr lang="zh-CN" altLang="zh-CN" sz="2200" b="1" dirty="0">
                <a:latin typeface="+mj-ea"/>
                <a:ea typeface="+mj-ea"/>
              </a:rPr>
              <a:t>门阀制度形成的标志是九品中正制的</a:t>
            </a:r>
            <a:r>
              <a:rPr lang="zh-CN" altLang="zh-CN" sz="2200" b="1" dirty="0" smtClean="0">
                <a:latin typeface="+mj-ea"/>
                <a:ea typeface="+mj-ea"/>
              </a:rPr>
              <a:t>实行。</a:t>
            </a:r>
            <a:r>
              <a:rPr lang="zh-CN" altLang="zh-CN" sz="2200" b="1" dirty="0">
                <a:latin typeface="+mj-ea"/>
                <a:ea typeface="+mj-ea"/>
              </a:rPr>
              <a:t>士族把持</a:t>
            </a:r>
            <a:r>
              <a:rPr lang="zh-CN" altLang="zh-CN" sz="2200" b="1" dirty="0" smtClean="0">
                <a:latin typeface="+mj-ea"/>
                <a:ea typeface="+mj-ea"/>
              </a:rPr>
              <a:t>大权</a:t>
            </a:r>
            <a:r>
              <a:rPr lang="zh-CN" altLang="en-US" sz="2200" b="1" dirty="0" smtClean="0">
                <a:latin typeface="+mj-ea"/>
                <a:ea typeface="+mj-ea"/>
              </a:rPr>
              <a:t>，</a:t>
            </a:r>
            <a:r>
              <a:rPr lang="zh-CN" altLang="zh-CN" sz="2200" b="1" dirty="0" smtClean="0">
                <a:latin typeface="+mj-ea"/>
                <a:ea typeface="+mj-ea"/>
              </a:rPr>
              <a:t>却</a:t>
            </a:r>
            <a:r>
              <a:rPr lang="zh-CN" altLang="zh-CN" sz="2200" b="1" dirty="0">
                <a:latin typeface="+mj-ea"/>
                <a:ea typeface="+mj-ea"/>
              </a:rPr>
              <a:t>不愿涉身</a:t>
            </a:r>
            <a:r>
              <a:rPr lang="zh-CN" altLang="zh-CN" sz="2200" b="1" dirty="0" smtClean="0">
                <a:latin typeface="+mj-ea"/>
                <a:ea typeface="+mj-ea"/>
              </a:rPr>
              <a:t>实务</a:t>
            </a:r>
            <a:r>
              <a:rPr lang="zh-CN" altLang="en-US" sz="2200" b="1" dirty="0" smtClean="0">
                <a:latin typeface="+mj-ea"/>
                <a:ea typeface="+mj-ea"/>
              </a:rPr>
              <a:t>，</a:t>
            </a:r>
            <a:r>
              <a:rPr lang="zh-CN" altLang="zh-CN" sz="2200" b="1" dirty="0" smtClean="0">
                <a:latin typeface="+mj-ea"/>
                <a:ea typeface="+mj-ea"/>
              </a:rPr>
              <a:t>在</a:t>
            </a:r>
            <a:r>
              <a:rPr lang="zh-CN" altLang="zh-CN" sz="2200" b="1" dirty="0">
                <a:latin typeface="+mj-ea"/>
                <a:ea typeface="+mj-ea"/>
              </a:rPr>
              <a:t>优容奢侈中腐朽</a:t>
            </a:r>
            <a:r>
              <a:rPr lang="zh-CN" altLang="zh-CN" sz="2200" b="1" dirty="0" smtClean="0">
                <a:latin typeface="+mj-ea"/>
                <a:ea typeface="+mj-ea"/>
              </a:rPr>
              <a:t>衰落。</a:t>
            </a:r>
            <a:r>
              <a:rPr lang="en-US" altLang="zh-CN" sz="2200" b="1" dirty="0">
                <a:latin typeface="+mj-ea"/>
                <a:ea typeface="+mj-ea"/>
              </a:rPr>
              <a:t> </a:t>
            </a:r>
            <a:r>
              <a:rPr lang="en-US" altLang="zh-CN" sz="2200" b="1" dirty="0" smtClean="0">
                <a:latin typeface="+mj-ea"/>
                <a:ea typeface="+mj-ea"/>
              </a:rPr>
              <a:t>                                  </a:t>
            </a:r>
            <a:r>
              <a:rPr lang="en-US" altLang="zh-CN" sz="2000" dirty="0" smtClean="0">
                <a:latin typeface="+mj-ea"/>
                <a:ea typeface="+mj-ea"/>
              </a:rPr>
              <a:t>——</a:t>
            </a:r>
            <a:r>
              <a:rPr lang="zh-CN" altLang="zh-CN" sz="2000" dirty="0" smtClean="0">
                <a:latin typeface="+mj-ea"/>
                <a:ea typeface="+mj-ea"/>
              </a:rPr>
              <a:t>《魏晋门阀政治研究》</a:t>
            </a:r>
            <a:endParaRPr lang="zh-CN" altLang="zh-CN" sz="2000" dirty="0"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8965" y="2266950"/>
            <a:ext cx="861722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拓展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根据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材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料</a:t>
            </a:r>
            <a:r>
              <a:rPr lang="zh-CN" altLang="zh-CN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和所学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知识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，指出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魏晋</a:t>
            </a:r>
            <a:r>
              <a:rPr lang="zh-CN" altLang="zh-CN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时期门阀制度形成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的原因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？有何特点？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产生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什么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影响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  <a:endParaRPr lang="zh-CN" altLang="zh-CN" sz="2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774" y="4487406"/>
            <a:ext cx="863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00" dirty="0" smtClean="0"/>
              <a:t>原因：</a:t>
            </a:r>
            <a:endParaRPr lang="en-US" altLang="zh-CN" sz="2000" b="1" kern="100" dirty="0" smtClean="0"/>
          </a:p>
          <a:p>
            <a:r>
              <a:rPr lang="zh-CN" altLang="en-US" sz="2000" b="1" kern="1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历史因素：</a:t>
            </a:r>
            <a:r>
              <a:rPr lang="zh-CN" altLang="zh-CN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豪强</a:t>
            </a:r>
            <a:r>
              <a:rPr lang="zh-CN" altLang="zh-CN" sz="2000" b="1" kern="1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地主</a:t>
            </a:r>
            <a:r>
              <a:rPr lang="zh-CN" altLang="zh-CN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势力发展</a:t>
            </a:r>
            <a:r>
              <a:rPr lang="zh-CN" altLang="en-US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；  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经济因素：</a:t>
            </a:r>
            <a:r>
              <a:rPr lang="zh-CN" altLang="zh-CN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土地</a:t>
            </a:r>
            <a:r>
              <a:rPr lang="zh-CN" altLang="zh-CN" sz="2000" b="1" kern="1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兼并</a:t>
            </a:r>
            <a:r>
              <a:rPr lang="zh-CN" altLang="zh-CN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严重</a:t>
            </a:r>
            <a:r>
              <a:rPr lang="zh-CN" altLang="en-US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000" b="1" kern="1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b="1" kern="1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政治因素：</a:t>
            </a:r>
            <a:r>
              <a:rPr lang="zh-CN" altLang="zh-CN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皇帝依赖士族支持</a:t>
            </a:r>
            <a:r>
              <a:rPr lang="zh-CN" altLang="en-US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；  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制度保障：</a:t>
            </a:r>
            <a:r>
              <a:rPr lang="zh-CN" altLang="zh-CN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九品</a:t>
            </a:r>
            <a:r>
              <a:rPr lang="zh-CN" altLang="zh-CN" sz="2000" b="1" kern="1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中正</a:t>
            </a:r>
            <a:r>
              <a:rPr lang="zh-CN" altLang="zh-CN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制</a:t>
            </a:r>
            <a:r>
              <a:rPr lang="zh-CN" altLang="en-US" sz="20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000" b="1" kern="1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b="1" kern="100" dirty="0" smtClean="0"/>
              <a:t>特点：</a:t>
            </a:r>
            <a:endParaRPr lang="en-US" altLang="zh-CN" sz="2000" b="1" kern="100" dirty="0" smtClean="0"/>
          </a:p>
          <a:p>
            <a:r>
              <a:rPr lang="zh-CN" altLang="en-US" sz="2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政治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享有特权</a:t>
            </a: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，世代担任很重要官职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经济上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占有</a:t>
            </a: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大量土地和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劳动力（庄园经济</a:t>
            </a: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社会生活上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不</a:t>
            </a: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与庶族通婚，甚至坐不同席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文化上</a:t>
            </a:r>
            <a:r>
              <a:rPr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崇尚清谈。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47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750" y="390049"/>
            <a:ext cx="32464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二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拓展提升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 smtClean="0"/>
              <a:t>：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1449" y="1595021"/>
            <a:ext cx="8153401" cy="5008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客观积极作用：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．</a:t>
            </a:r>
            <a:r>
              <a:rPr lang="zh-CN" altLang="en-US" sz="2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经济上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，士族田庄经济在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魏晋动荡的政治局势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下，编户农民依附于世家大族，有较为保障的生产条件，这对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封建经济的发展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显然有利；而东晋南朝时期，客观形势使得士族地主成为开发南方经济的组织者，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对江南荒丘山泽地区开发起了推动作用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．</a:t>
            </a:r>
            <a:r>
              <a:rPr lang="zh-CN" altLang="en-US" sz="2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民族关系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上，士族士大夫推动了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北方各少数民族封建化进程。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．</a:t>
            </a:r>
            <a:r>
              <a:rPr lang="zh-CN" altLang="en-US" sz="2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思想、科技文化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上，士族生活优裕，部分士族蔑视礼法，倡导个性自由，思想上富有想象和浪漫色彩，因而东晋南朝时期在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哲学、文学、书法、绘画、科学上有较多的成就，并且富有特色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消极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作用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en-US" altLang="zh-CN" sz="24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1.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士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族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制度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使得</a:t>
            </a:r>
            <a:r>
              <a:rPr lang="zh-CN" altLang="en-US" sz="2000" b="1" dirty="0" smtClean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社会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（阶级、民族与统治集团内部）</a:t>
            </a:r>
            <a:r>
              <a:rPr lang="zh-CN" altLang="en-US" sz="2000" b="1" dirty="0" smtClean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矛盾尖锐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2. 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士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族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田庄经济</a:t>
            </a:r>
            <a:r>
              <a:rPr lang="zh-CN" altLang="en-US" sz="2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强化了封闭的自然经济，阻碍了商品经济的发展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3. 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士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族是</a:t>
            </a:r>
            <a:r>
              <a:rPr lang="zh-CN" altLang="en-US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地主阶级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中的</a:t>
            </a:r>
            <a:r>
              <a:rPr lang="zh-CN" altLang="en-US" sz="2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腐朽</a:t>
            </a:r>
            <a:r>
              <a:rPr lang="zh-CN" altLang="en-US" sz="2000" b="1" dirty="0" smtClean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集团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50" y="390049"/>
            <a:ext cx="4682692" cy="670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二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拓展提升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 smtClean="0"/>
              <a:t>：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士族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政治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0500" y="1019175"/>
            <a:ext cx="116681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拓展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根据</a:t>
            </a:r>
            <a:r>
              <a:rPr lang="zh-CN" altLang="en-US" sz="2800" dirty="0" smtClean="0"/>
              <a:t>材</a:t>
            </a:r>
            <a:r>
              <a:rPr lang="zh-CN" altLang="zh-CN" sz="2800" dirty="0" smtClean="0"/>
              <a:t>料</a:t>
            </a:r>
            <a:r>
              <a:rPr lang="zh-CN" altLang="zh-CN" sz="2800" dirty="0"/>
              <a:t>和所学</a:t>
            </a:r>
            <a:r>
              <a:rPr lang="zh-CN" altLang="zh-CN" sz="2800" dirty="0" smtClean="0"/>
              <a:t>知识</a:t>
            </a:r>
            <a:r>
              <a:rPr lang="zh-CN" altLang="en-US" sz="2800" dirty="0" smtClean="0"/>
              <a:t>，指出</a:t>
            </a:r>
            <a:r>
              <a:rPr lang="zh-CN" altLang="zh-CN" sz="2800" dirty="0" smtClean="0"/>
              <a:t>魏晋</a:t>
            </a:r>
            <a:r>
              <a:rPr lang="zh-CN" altLang="zh-CN" sz="2800" dirty="0"/>
              <a:t>时期门阀</a:t>
            </a:r>
            <a:r>
              <a:rPr lang="zh-CN" altLang="zh-CN" sz="2800" dirty="0" smtClean="0"/>
              <a:t>制度产生</a:t>
            </a:r>
            <a:r>
              <a:rPr lang="zh-CN" altLang="en-US" sz="2800" dirty="0" smtClean="0"/>
              <a:t>的</a:t>
            </a:r>
            <a:r>
              <a:rPr lang="zh-CN" altLang="zh-CN" sz="2800" dirty="0" smtClean="0"/>
              <a:t>影响</a:t>
            </a:r>
            <a:r>
              <a:rPr lang="en-US" altLang="zh-CN" sz="2800" dirty="0" smtClean="0"/>
              <a:t>?</a:t>
            </a:r>
            <a:endParaRPr lang="zh-CN" altLang="zh-CN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49" y="1552575"/>
            <a:ext cx="3504373" cy="5057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50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399988"/>
            <a:ext cx="46826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二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拓展提升</a:t>
            </a:r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r>
              <a:rPr lang="zh-CN" altLang="en-US" sz="2800" dirty="0" smtClean="0"/>
              <a:t>：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社会经济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4712" y="1722368"/>
            <a:ext cx="72700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材料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江南</a:t>
            </a:r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之为国盛矣。……民户繁育，将曩时一矣。地广野丰，民勤本业，一发或稔，则数郡忘饥</a:t>
            </a:r>
            <a:r>
              <a:rPr lang="zh-CN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     </a:t>
            </a:r>
          </a:p>
          <a:p>
            <a:pPr algn="r"/>
            <a:r>
              <a:rPr lang="en-US" altLang="zh-CN" sz="20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《宋书》</a:t>
            </a:r>
          </a:p>
          <a:p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材料二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白骨</a:t>
            </a:r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露于野，千里无鸡鸣。生民百遗一，念之断人肠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r>
              <a:rPr lang="en-US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                          </a:t>
            </a:r>
            <a:r>
              <a:rPr lang="en-US" altLang="zh-CN" sz="20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0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曹操</a:t>
            </a:r>
            <a:r>
              <a:rPr lang="zh-CN" altLang="zh-CN" sz="2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《蒿里</a:t>
            </a:r>
            <a:r>
              <a:rPr lang="zh-CN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行》</a:t>
            </a:r>
          </a:p>
          <a:p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材料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三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都</a:t>
            </a:r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下佛寺五百余，穷极宏丽。僧尼十余万，资产丰沃。所在郡县，不可胜言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r>
              <a:rPr lang="en-US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               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                                       </a:t>
            </a:r>
            <a:r>
              <a:rPr lang="en-US" altLang="zh-CN" sz="2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2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zh-CN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南史</a:t>
            </a:r>
            <a:r>
              <a:rPr lang="en-US" altLang="zh-CN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zh-CN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郭祖深传</a:t>
            </a:r>
            <a:r>
              <a:rPr lang="zh-CN" altLang="zh-CN" sz="2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sz="20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材料四：“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有田万顷，奴婢数千人，</a:t>
            </a:r>
            <a:r>
              <a:rPr lang="en-US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固吝山泽”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4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2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——《</a:t>
            </a:r>
            <a:r>
              <a:rPr lang="zh-CN" altLang="en-US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晋书</a:t>
            </a:r>
            <a:r>
              <a:rPr lang="en-US" altLang="zh-CN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•</a:t>
            </a:r>
            <a:r>
              <a:rPr lang="zh-CN" altLang="en-US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刁协传</a:t>
            </a:r>
            <a:r>
              <a:rPr lang="en-US" altLang="zh-CN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附</a:t>
            </a:r>
            <a:r>
              <a:rPr lang="en-US" altLang="zh-CN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刁逵传</a:t>
            </a:r>
            <a:r>
              <a:rPr lang="en-US" altLang="zh-CN" sz="2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zh-CN" sz="20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6469" y="1098274"/>
            <a:ext cx="11239500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拓展</a:t>
            </a:r>
            <a:r>
              <a:rPr lang="en-US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：阅读材料及所学知识，分析三国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时期的社会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经济的特征。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2742" y="5415964"/>
            <a:ext cx="1153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特征：</a:t>
            </a:r>
            <a:endParaRPr lang="en-US" altLang="zh-CN" sz="2400" b="1" dirty="0" smtClean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江南经济迅速开发，中原发展相对缓慢。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商品经济总体水平较低。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士族庄园经济和寺院经济占有重要地位。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民族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间的</a:t>
            </a:r>
            <a:r>
              <a:rPr lang="zh-CN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经济</a:t>
            </a:r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交流加强。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26" name="图片 148"/>
          <p:cNvPicPr>
            <a:picLocks noChangeAspect="1" noChangeArrowheads="1"/>
          </p:cNvPicPr>
          <p:nvPr/>
        </p:nvPicPr>
        <p:blipFill>
          <a:blip r:embed="rId4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91" y="1775101"/>
            <a:ext cx="4588435" cy="38405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532924"/>
            <a:ext cx="46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【</a:t>
            </a:r>
            <a:r>
              <a:rPr lang="zh-CN" altLang="en-US" sz="2800" dirty="0" smtClean="0"/>
              <a:t>二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拓展提升</a:t>
            </a:r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zh-CN" altLang="en-US" sz="2800" dirty="0" smtClean="0"/>
              <a:t>：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民族交融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" y="1114425"/>
            <a:ext cx="1174432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汉族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与内迁边疆民族从冲突到和平交往，逐步走向交融，推动了统一多民族封建国家的发展。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975" y="1943100"/>
            <a:ext cx="11734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拓展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：找出教材关于民族交融的叙述，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认识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时期民族交融方式及影响。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825" y="2495550"/>
            <a:ext cx="69151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蜀、吴两国则加强了对南方少数民族地区的控制</a:t>
            </a:r>
            <a:r>
              <a:rPr lang="zh-CN" altLang="zh-CN" sz="2400" dirty="0" smtClean="0"/>
              <a:t>。</a:t>
            </a:r>
            <a:r>
              <a:rPr lang="en-US" altLang="zh-CN" sz="2400" b="1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 b="1" spc="-20" dirty="0" smtClean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pitchFamily="49" charset="-122"/>
              <a:sym typeface="+mn-ea"/>
            </a:endParaRPr>
          </a:p>
          <a:p>
            <a:pPr algn="r"/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P27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zh-CN" sz="2400" dirty="0"/>
              <a:t>自东汉以来，西、北边陲的一些少数民族不断向内地迁徙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                          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P27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zh-CN" sz="2400" dirty="0"/>
              <a:t>在江南开发的过程中，许多山区的少数民族也逐步与汉族相交融</a:t>
            </a:r>
            <a:r>
              <a:rPr lang="zh-CN" altLang="zh-CN" sz="2400" dirty="0" smtClean="0"/>
              <a:t>。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      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P28</a:t>
            </a:r>
            <a:endParaRPr lang="zh-CN" altLang="zh-CN" dirty="0">
              <a:solidFill>
                <a:srgbClr val="0000FF"/>
              </a:solidFill>
            </a:endParaRPr>
          </a:p>
          <a:p>
            <a:r>
              <a:rPr lang="zh-CN" altLang="zh-CN" sz="2400" dirty="0" smtClean="0"/>
              <a:t>在长期</a:t>
            </a:r>
            <a:r>
              <a:rPr lang="zh-CN" altLang="zh-CN" sz="2400" dirty="0"/>
              <a:t>混战中，原有族群布局被打乱，各族彼此频繁接触， 差异慢慢</a:t>
            </a:r>
            <a:r>
              <a:rPr lang="zh-CN" altLang="zh-CN" sz="2400" dirty="0" smtClean="0"/>
              <a:t>缩小</a:t>
            </a:r>
            <a:r>
              <a:rPr lang="zh-CN" altLang="en-US" sz="2400" dirty="0" smtClean="0"/>
              <a:t>。</a:t>
            </a:r>
            <a:r>
              <a:rPr lang="en-US" altLang="zh-CN" sz="2400" dirty="0"/>
              <a:t> 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P29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sz="2400" dirty="0" smtClean="0"/>
              <a:t>（孝文帝改革）</a:t>
            </a:r>
            <a:r>
              <a:rPr lang="zh-CN" altLang="zh-CN" sz="2400" dirty="0" smtClean="0"/>
              <a:t>这些</a:t>
            </a:r>
            <a:r>
              <a:rPr lang="zh-CN" altLang="zh-CN" sz="2400" dirty="0"/>
              <a:t>改革措施顺应了北方民族交往、交融的历史</a:t>
            </a:r>
            <a:r>
              <a:rPr lang="zh-CN" altLang="zh-CN" sz="2400" dirty="0" smtClean="0"/>
              <a:t>趋势</a:t>
            </a:r>
            <a:r>
              <a:rPr lang="zh-CN" altLang="en-US" sz="2400" dirty="0" smtClean="0"/>
              <a:t>。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   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b="1" spc="-2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b="1" spc="-2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P30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597" y="2447926"/>
            <a:ext cx="2323978" cy="37147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050" y="2447925"/>
            <a:ext cx="2419350" cy="3714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文本框 11"/>
          <p:cNvSpPr txBox="1"/>
          <p:nvPr/>
        </p:nvSpPr>
        <p:spPr>
          <a:xfrm>
            <a:off x="171449" y="6248400"/>
            <a:ext cx="1172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民族交融的方式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：国家统一、人口迁移、经济交流、民族间的战争、统治者的改革等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9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532924"/>
            <a:ext cx="46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【</a:t>
            </a:r>
            <a:r>
              <a:rPr lang="zh-CN" altLang="en-US" sz="2800" dirty="0" smtClean="0"/>
              <a:t>二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拓展提升</a:t>
            </a:r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zh-CN" altLang="en-US" sz="2800" dirty="0" smtClean="0"/>
              <a:t>：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民族交融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" y="1114425"/>
            <a:ext cx="1174432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汉族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与内迁边疆民族从冲突到和平交往，逐步走向交融，推动了统一多民族封建国家的发展。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975" y="1943100"/>
            <a:ext cx="11734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拓展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：找出教材关于民族交融的叙述，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认识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时期的民族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交融。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597" y="2447926"/>
            <a:ext cx="2323978" cy="37147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050" y="2447925"/>
            <a:ext cx="2419350" cy="3714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文本框 12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9270" y="2514598"/>
            <a:ext cx="70170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影响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en-US" altLang="zh-CN" sz="2800" dirty="0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just" hangingPunct="0">
              <a:lnSpc>
                <a:spcPct val="125000"/>
              </a:lnSpc>
              <a:defRPr/>
            </a:pP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①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推动统一多民族国家的发展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just" hangingPunct="0">
              <a:lnSpc>
                <a:spcPct val="125000"/>
              </a:lnSpc>
              <a:defRPr/>
            </a:pP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②促进各民族间的经济、文化交流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just" hangingPunct="0">
              <a:lnSpc>
                <a:spcPct val="125000"/>
              </a:lnSpc>
              <a:defRPr/>
            </a:pP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③缩小了民族差异，强化了华夏认同，为全国统一准备了条件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hangingPunct="0">
              <a:lnSpc>
                <a:spcPct val="125000"/>
              </a:lnSpc>
              <a:defRPr/>
            </a:pP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④为中华文化的传承与发展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注入新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的活力，为隋唐时期多民族国家的繁荣与发展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奠定基础；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05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750" y="390049"/>
            <a:ext cx="32464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二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拓展提升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 smtClean="0"/>
              <a:t>：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6699" y="1762125"/>
            <a:ext cx="117062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拓展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4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：构建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时期政权更迭、经济发展、民族交融、文化认同与统一趋势之间的逻辑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关系。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175" y="1009650"/>
            <a:ext cx="1159192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zh-CN" sz="2400" b="1" dirty="0"/>
              <a:t>魏晋南北朝的走向重新统一并由北方政权隋朝完成，是一种不可避免的趋势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 algn="r"/>
            <a:r>
              <a:rPr lang="en-US" altLang="zh-CN" b="1" dirty="0" smtClean="0"/>
              <a:t>——</a:t>
            </a:r>
            <a:r>
              <a:rPr lang="zh-CN" altLang="zh-CN" b="1" dirty="0"/>
              <a:t>摘编自严耀中</a:t>
            </a:r>
            <a:r>
              <a:rPr lang="zh-CN" altLang="zh-CN" b="1" dirty="0" smtClean="0"/>
              <a:t>《试析魏晋南北朝的走向重新统一》</a:t>
            </a:r>
            <a:endParaRPr lang="zh-CN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6033052" y="2762024"/>
            <a:ext cx="5980043" cy="3877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三国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两晋南北朝包括三国、西晋、东晋十六国、南北朝几个阶段，除西晋外都处于分裂状态。尽管战火连绵， 形势动荡，但社会经济在曲折中仍有进步，南方的开发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初见成效</a:t>
            </a:r>
            <a:r>
              <a:rPr lang="en-US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r>
              <a:rPr lang="zh-CN" altLang="en-US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汉族与内迁边疆民族从冲突到和平交往，逐步走向交融，</a:t>
            </a:r>
            <a:r>
              <a:rPr lang="zh-CN" altLang="en-US" sz="22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推动了统一多民族封建国家的发展</a:t>
            </a:r>
            <a:r>
              <a:rPr lang="zh-CN" altLang="en-US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2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en-US" altLang="zh-CN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b="1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</a:p>
          <a:p>
            <a:r>
              <a:rPr lang="en-US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其中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大部分由内迁少数民族建立。它们都采用了中原模式的国号、年号，学习汉族的典章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制度</a:t>
            </a:r>
            <a:r>
              <a:rPr lang="zh-CN" altLang="en-US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r>
              <a:rPr lang="en-US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…</a:t>
            </a:r>
            <a:r>
              <a:rPr lang="zh-CN" altLang="en-US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孝文帝改革的“汉化”政策等</a:t>
            </a:r>
            <a:r>
              <a:rPr lang="en-US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</a:p>
          <a:p>
            <a:pPr algn="r"/>
            <a:r>
              <a:rPr lang="en-US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b="1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z="2000" b="1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000" b="1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sz="2000" b="1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P29-30</a:t>
            </a:r>
            <a:endParaRPr lang="en-US" altLang="zh-CN" sz="2000" dirty="0"/>
          </a:p>
        </p:txBody>
      </p:sp>
      <p:pic>
        <p:nvPicPr>
          <p:cNvPr id="6146" name="Picture 2" descr="23YLLSXJC3-9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100388"/>
            <a:ext cx="5644736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371663" y="2628900"/>
            <a:ext cx="5457825" cy="409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zh-CN" sz="2400" b="1" dirty="0"/>
              <a:t>魏晋南北朝时期分裂中孕育的统一因素</a:t>
            </a:r>
            <a:endParaRPr lang="zh-CN" altLang="zh-CN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63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878" y="372671"/>
            <a:ext cx="3057247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三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课堂小结</a:t>
            </a:r>
            <a:r>
              <a:rPr lang="zh-CN" altLang="en-US" sz="2800" dirty="0" smtClean="0"/>
              <a:t>：</a:t>
            </a:r>
            <a:endParaRPr lang="en-US" altLang="zh-CN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499293" y="3422952"/>
            <a:ext cx="920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三国两晋南北朝</a:t>
            </a:r>
            <a:r>
              <a:rPr lang="zh-CN" altLang="en-US" sz="3200" dirty="0" smtClean="0"/>
              <a:t>：分裂中孕育统一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2837" y="1976744"/>
            <a:ext cx="638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1.</a:t>
            </a:r>
            <a:r>
              <a:rPr lang="zh-CN" altLang="en-US" sz="3200" dirty="0" smtClean="0"/>
              <a:t>从朝代更迭看统一</a:t>
            </a:r>
            <a:endParaRPr lang="en-US" altLang="zh-CN" sz="3200" dirty="0" smtClean="0"/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</a:rPr>
              <a:t>（西晋统一、前秦北魏统一北方、北周灭北齐）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36701" y="4710292"/>
            <a:ext cx="4183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2.</a:t>
            </a:r>
            <a:r>
              <a:rPr lang="zh-CN" altLang="en-US" sz="3200" dirty="0" smtClean="0"/>
              <a:t>从经济发展看统一</a:t>
            </a:r>
            <a:endParaRPr lang="en-US" altLang="zh-CN" sz="3200" dirty="0" smtClean="0"/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</a:rPr>
              <a:t>（南方经济的开发）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7739" y="2976638"/>
            <a:ext cx="2325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3.</a:t>
            </a:r>
            <a:r>
              <a:rPr lang="zh-CN" altLang="en-US" sz="3200" dirty="0" smtClean="0"/>
              <a:t>从民族交融看统一</a:t>
            </a:r>
            <a:endParaRPr lang="en-US" altLang="zh-CN" sz="3200" dirty="0" smtClean="0"/>
          </a:p>
          <a:p>
            <a:pPr algn="ctr"/>
            <a:r>
              <a:rPr lang="zh-CN" altLang="en-US" sz="2400" dirty="0" smtClean="0"/>
              <a:t>（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民族凝聚力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364920" y="2950920"/>
            <a:ext cx="2325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4.</a:t>
            </a:r>
            <a:r>
              <a:rPr lang="zh-CN" altLang="en-US" sz="3200" dirty="0" smtClean="0"/>
              <a:t>从文化认同看统一</a:t>
            </a:r>
            <a:endParaRPr lang="en-US" altLang="zh-CN" sz="3200" dirty="0" smtClean="0"/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</a:rPr>
              <a:t>（华夏认同）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71403" y="2223978"/>
            <a:ext cx="7572653" cy="302574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箭头标注 15"/>
          <p:cNvSpPr/>
          <p:nvPr/>
        </p:nvSpPr>
        <p:spPr>
          <a:xfrm>
            <a:off x="2663301" y="2744057"/>
            <a:ext cx="6701619" cy="1989337"/>
          </a:xfrm>
          <a:prstGeom prst="quadArrow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0631" y="1098016"/>
            <a:ext cx="1160145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3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</a:t>
            </a:r>
            <a:r>
              <a:rPr lang="zh-CN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南北朝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，推动了统一多民族封建国家的发展。</a:t>
            </a:r>
            <a:r>
              <a:rPr lang="en-US" altLang="zh-CN" sz="30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</a:p>
          <a:p>
            <a:pPr algn="r"/>
            <a:r>
              <a:rPr lang="en-US" altLang="zh-CN" sz="24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4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4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9087" y="5740440"/>
            <a:ext cx="11887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课标：</a:t>
            </a:r>
            <a:r>
              <a:rPr lang="zh-CN" altLang="zh-CN" sz="21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通过了解三国两晋南北朝政权更迭的历史</a:t>
            </a:r>
            <a:r>
              <a:rPr lang="zh-CN" altLang="zh-CN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脉络，</a:t>
            </a:r>
            <a:r>
              <a:rPr lang="zh-CN" altLang="zh-CN" sz="2100" dirty="0">
                <a:latin typeface="华文中宋" panose="02010600040101010101" pitchFamily="2" charset="-122"/>
                <a:ea typeface="华文中宋" panose="02010600040101010101" pitchFamily="2" charset="-122"/>
              </a:rPr>
              <a:t>认识三国两晋</a:t>
            </a:r>
            <a:r>
              <a:rPr lang="zh-CN" altLang="zh-CN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南北朝</a:t>
            </a:r>
            <a:r>
              <a:rPr lang="zh-CN" altLang="en-US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zh-CN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民族</a:t>
            </a:r>
            <a:r>
              <a:rPr lang="zh-CN" altLang="zh-CN" sz="21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交融、</a:t>
            </a:r>
            <a:r>
              <a:rPr lang="zh-CN" altLang="zh-CN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区域开发。</a:t>
            </a:r>
            <a:endParaRPr lang="zh-CN" altLang="zh-CN" sz="2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86" y="1551815"/>
            <a:ext cx="11371428" cy="4390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文本框 5"/>
          <p:cNvSpPr txBox="1"/>
          <p:nvPr/>
        </p:nvSpPr>
        <p:spPr>
          <a:xfrm>
            <a:off x="283067" y="101060"/>
            <a:ext cx="1152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第二单元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　</a:t>
            </a:r>
            <a:endParaRPr lang="en-US" altLang="zh-CN" sz="28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三国两晋南北朝的民族交融与隋唐统一多民族封建国家的发展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7079" y="2335698"/>
            <a:ext cx="6629400" cy="37702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878" y="372671"/>
            <a:ext cx="3057247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三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课堂小结</a:t>
            </a:r>
            <a:r>
              <a:rPr lang="zh-CN" altLang="en-US" sz="2800" dirty="0" smtClean="0"/>
              <a:t>：</a:t>
            </a:r>
            <a:endParaRPr lang="en-US" altLang="zh-CN" sz="2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8904" y="5188226"/>
            <a:ext cx="11837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总述：</a:t>
            </a:r>
            <a:r>
              <a:rPr lang="zh-CN" altLang="zh-CN" sz="2400" b="1" dirty="0" smtClean="0"/>
              <a:t>三国</a:t>
            </a:r>
            <a:r>
              <a:rPr lang="zh-CN" altLang="zh-CN" sz="2400" b="1" dirty="0"/>
              <a:t>两晋南北朝是国家分裂和民族交融时期，也是政治、</a:t>
            </a:r>
            <a:r>
              <a:rPr lang="zh-CN" altLang="zh-CN" sz="2400" b="1" dirty="0" smtClean="0"/>
              <a:t>经济大</a:t>
            </a:r>
            <a:r>
              <a:rPr lang="zh-CN" altLang="zh-CN" sz="2400" b="1" dirty="0"/>
              <a:t>变革时期，上承秦汉帝国、下启隋唐帝国，为隋唐的大一统奠定了基础。政治上，国家由长期分裂走向新的</a:t>
            </a:r>
            <a:r>
              <a:rPr lang="zh-CN" altLang="zh-CN" sz="2400" b="1" dirty="0" smtClean="0"/>
              <a:t>大一统；</a:t>
            </a:r>
            <a:r>
              <a:rPr lang="zh-CN" altLang="zh-CN" sz="2400" b="1" dirty="0"/>
              <a:t>经济上，由于江南的开发，为经济重心的南移奠定了</a:t>
            </a:r>
            <a:r>
              <a:rPr lang="zh-CN" altLang="zh-CN" sz="2400" b="1" dirty="0" smtClean="0"/>
              <a:t>基础；民族</a:t>
            </a:r>
            <a:r>
              <a:rPr lang="zh-CN" altLang="zh-CN" sz="2400" b="1" dirty="0"/>
              <a:t>关系上，继春秋战国之后再次掀起民族交融的高潮，为统一多民族国家的发展奠定了基础</a:t>
            </a:r>
            <a:r>
              <a:rPr lang="zh-CN" altLang="zh-CN" sz="2400" b="1" dirty="0" smtClean="0"/>
              <a:t>。</a:t>
            </a:r>
            <a:endParaRPr lang="zh-CN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27" y="1053548"/>
            <a:ext cx="11600000" cy="42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878" y="372671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四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巩固练习</a:t>
            </a:r>
            <a:r>
              <a:rPr lang="zh-CN" altLang="en-US" sz="2800" dirty="0" smtClean="0"/>
              <a:t>：</a:t>
            </a:r>
            <a:endParaRPr lang="en-US" altLang="zh-CN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" y="1302026"/>
            <a:ext cx="11618843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2014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·海南高考·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史载，东晋时，太尉郗鉴为女择婿，遣人至朝廷重臣王导的家中“遍观子弟”。王氏子弟各自修饰，以图被选，只有王羲之“在东床坦腹食，独若不闻”，被郗鉴认为是理想的女婿人选，“遂以女妻之”。这主要反映了当时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endParaRPr lang="zh-CN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．女性地位低下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	B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．婚姻讲究门第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．择婿方式独特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	D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．大臣拉帮结派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【答案】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9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878" y="372671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四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巩固练习</a:t>
            </a:r>
            <a:r>
              <a:rPr lang="zh-CN" altLang="en-US" sz="2800" dirty="0" smtClean="0"/>
              <a:t>：</a:t>
            </a:r>
            <a:endParaRPr lang="en-US" altLang="zh-CN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357" y="1043609"/>
            <a:ext cx="11539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2021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·全国甲卷高考·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45</a:t>
            </a:r>
            <a:r>
              <a:rPr lang="zh-CN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en-US" altLang="zh-CN" sz="20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材料</a:t>
            </a:r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地方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行政制度改革是北魏孝文帝改革的重要内容。北魏前期，在少数民族聚集的地区广设军镇，相当于州，镇下置戍，相当于郡，对所在地区实行军事控制。孝文帝为推行均田制、三长制，下令将全国分为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38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州，除北方边境地区外，中原各地全面裁撤镇、戍，改为州、郡、县，地方管理回归汉晋体制。孝文帝还将州、郡、县依所管地区大小、民户多少等，各分为上、中、下三等，各等级地方长官的品级不同，其下所设属员多少也有相应的差别，规定地方长官“依户给俸”，即据民户多少确定俸禄；又将州刺史带将军号的办法推而广之，各州刺史、各郡太守例加将军号，将军府僚属纳入吏部管理，实际管理一州一郡行政事务，这为隋朝时将地方官吏全部纳入朝廷管理奠定基础。“依户给俸”在孝文帝以后停用，而地方行政机构分为三等九级，直到唐代一直没有改变。</a:t>
            </a:r>
          </a:p>
          <a:p>
            <a:pPr algn="r"/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据《魏书》等</a:t>
            </a:r>
          </a:p>
          <a:p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）根据材料并结合所学知识，概括孝文帝地方行政制度改革的主要内容。（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  <a:p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）根据材料并结合所学知识，简析孝文帝地方行政制度改革的意义。（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zh-CN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809" y="5039140"/>
            <a:ext cx="11529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内容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：改镇、戍为州、郡、县，由军事管控变为正常行政化管理；地方行政机构分等级，据民户多少给予俸禄；中央对地方官吏加强管理；改宗主督护制为三长制。</a:t>
            </a:r>
          </a:p>
          <a:p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）意义：实现了统一的行政管理，推动了北魏政权的转型；使均田制得以顺利推行，促进了北方社会经济发展；有利于整顿吏治，加强中央集权；影响了隋唐地方行政制度</a:t>
            </a:r>
            <a:r>
              <a:rPr lang="zh-CN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1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11" y="29011"/>
            <a:ext cx="2914274" cy="9253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878" y="372671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四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巩固练习</a:t>
            </a:r>
            <a:r>
              <a:rPr lang="zh-CN" altLang="en-US" sz="2800" dirty="0" smtClean="0"/>
              <a:t>：</a:t>
            </a:r>
            <a:endParaRPr lang="en-US" altLang="zh-CN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722" y="1242391"/>
            <a:ext cx="11738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2012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·山东高考文综·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35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）商鞅变法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和北魏孝文帝改革都是社会转型时期进行的重大改革，两次改革不囿于传统，除旧布新，对中国历史发展产生了深远影响。结合所学知识，回答问题。</a:t>
            </a:r>
          </a:p>
          <a:p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）面对社会转型，两次改革要解决的主要矛盾各是什么？举例说明。（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  <a:p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）依据改革的措施，概括说明两次改革“除旧布新”的形式有何不同，并指出其对历史发展所起的相同作用。（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113" y="3737113"/>
            <a:ext cx="11370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）商鞅变法：奴隶主贵族和新兴地主阶级之间的矛盾，如废井田开阡陌、废分封行郡县等。（举一例说明即可）</a:t>
            </a:r>
          </a:p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北魏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孝文帝改革：落后的鲜卑族文化和先进的中原文化之间的矛盾，如实行均田制、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推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行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汉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化政策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（举一例说明即可）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）形式：商鞅变法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：创设新制度；北魏孝文帝改革，学习借鉴中原文化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相同作用：促进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了经济发展，社会进步；促进了民族融合，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国家统一。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52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0935" y="2708156"/>
            <a:ext cx="11601450" cy="27699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3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两晋南北朝包括三国、西晋、东晋十六国、南北朝几个阶段，除西晋外都处于分裂状态。尽管战火连绵， 形势动荡，但社会经济在曲折中仍有进步，南方的开发</a:t>
            </a:r>
            <a:r>
              <a:rPr lang="zh-CN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初见成效</a:t>
            </a:r>
            <a:r>
              <a:rPr lang="en-US" altLang="zh-CN" sz="3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zh-CN" altLang="en-US" sz="3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汉族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与内迁边疆民族从冲突到和平交往，逐步走向交融，推动了统一多民族封建国家的发展。</a:t>
            </a:r>
            <a:r>
              <a:rPr lang="en-US" altLang="zh-CN" sz="30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</a:p>
          <a:p>
            <a:pPr algn="r"/>
            <a:r>
              <a:rPr lang="en-US" altLang="zh-CN" sz="24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4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4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1477" y="1406851"/>
            <a:ext cx="9703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三国两晋南北朝：分裂中孕育统一的时代</a:t>
            </a:r>
            <a:endParaRPr lang="en-US" altLang="zh-CN" sz="36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三国两晋南北朝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的政权更迭与民族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交融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1411"/>
            <a:ext cx="455424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/>
              <a:t>2023</a:t>
            </a:r>
            <a:r>
              <a:rPr lang="zh-CN" altLang="en-US" sz="2000" dirty="0"/>
              <a:t>届部编教材</a:t>
            </a:r>
            <a:r>
              <a:rPr lang="en-US" altLang="zh-CN" sz="2000" dirty="0"/>
              <a:t>《</a:t>
            </a:r>
            <a:r>
              <a:rPr lang="zh-CN" altLang="en-US" sz="2000" dirty="0"/>
              <a:t>中外历史纲要</a:t>
            </a:r>
            <a:r>
              <a:rPr lang="en-US" altLang="zh-CN" sz="2000" dirty="0"/>
              <a:t>》</a:t>
            </a:r>
            <a:r>
              <a:rPr lang="zh-CN" altLang="en-US" sz="2000" dirty="0"/>
              <a:t>（上）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726" y="0"/>
            <a:ext cx="2914274" cy="92535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5368" y="5710623"/>
            <a:ext cx="117680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课标：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通过了解三国两晋南北朝政权更迭的历史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脉络，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认识三国两晋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南北朝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民族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交融、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区域开发。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01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269" y="29012"/>
            <a:ext cx="2914274" cy="65530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1730" y="684317"/>
            <a:ext cx="67739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【</a:t>
            </a:r>
            <a:r>
              <a:rPr lang="zh-CN" altLang="en-US" sz="2400" b="1" dirty="0"/>
              <a:t>一</a:t>
            </a:r>
            <a:r>
              <a:rPr lang="en-US" altLang="zh-CN" sz="2400" b="1" dirty="0"/>
              <a:t>】</a:t>
            </a:r>
            <a:r>
              <a:rPr lang="zh-CN" altLang="en-US" sz="2400" b="1" dirty="0">
                <a:solidFill>
                  <a:srgbClr val="FF0000"/>
                </a:solidFill>
              </a:rPr>
              <a:t>夯实基础</a:t>
            </a:r>
            <a:r>
              <a:rPr lang="zh-CN" altLang="en-US" sz="2400" b="1" dirty="0"/>
              <a:t>：全面梳理</a:t>
            </a:r>
            <a:r>
              <a:rPr lang="zh-CN" altLang="en-US" sz="2400" b="1" dirty="0" smtClean="0"/>
              <a:t>考点</a:t>
            </a:r>
            <a:endParaRPr lang="en-US" altLang="zh-CN" sz="2400" b="1" dirty="0" smtClean="0"/>
          </a:p>
          <a:p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）梳理三国</a:t>
            </a:r>
            <a:r>
              <a:rPr lang="zh-CN" altLang="zh-CN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两晋南北朝政权</a:t>
            </a:r>
            <a:r>
              <a:rPr lang="zh-CN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更迭</a:t>
            </a:r>
            <a:r>
              <a:rPr lang="zh-CN" altLang="en-US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脉络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）东晋与南朝时期南方经济发展原因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）北魏孝文帝改革背景、措施、影响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b="1" dirty="0" smtClean="0"/>
              <a:t>【</a:t>
            </a:r>
            <a:r>
              <a:rPr lang="zh-CN" altLang="en-US" sz="2400" b="1" dirty="0"/>
              <a:t>二</a:t>
            </a:r>
            <a:r>
              <a:rPr lang="en-US" altLang="zh-CN" sz="2400" b="1" dirty="0"/>
              <a:t>】</a:t>
            </a:r>
            <a:r>
              <a:rPr lang="zh-CN" altLang="en-US" sz="2400" b="1" dirty="0">
                <a:solidFill>
                  <a:srgbClr val="FF0000"/>
                </a:solidFill>
              </a:rPr>
              <a:t>拓展提升</a:t>
            </a:r>
            <a:r>
              <a:rPr lang="zh-CN" altLang="en-US" sz="2400" b="1" dirty="0"/>
              <a:t>：知识关联、能力</a:t>
            </a:r>
            <a:r>
              <a:rPr lang="zh-CN" altLang="en-US" sz="2400" b="1" dirty="0" smtClean="0"/>
              <a:t>提升</a:t>
            </a:r>
            <a:endParaRPr lang="en-US" altLang="zh-CN" sz="2400" b="1" dirty="0" smtClean="0"/>
          </a:p>
          <a:p>
            <a:r>
              <a:rPr lang="zh-CN" altLang="en-US" sz="2200" dirty="0" smtClean="0"/>
              <a:t>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）理解三国</a:t>
            </a:r>
            <a:r>
              <a:rPr lang="zh-CN" altLang="zh-CN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时期的士族政治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）分析三国</a:t>
            </a:r>
            <a:r>
              <a:rPr lang="zh-CN" altLang="zh-CN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时期的社会经济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）认识</a:t>
            </a:r>
            <a:r>
              <a:rPr lang="zh-CN" altLang="en-US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时期的民族交融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en-US" sz="22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构建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时期政权更迭、经济发展、民族交融、文化认同与统一趋势之间的逻辑关系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b="1" dirty="0" smtClean="0"/>
              <a:t>【</a:t>
            </a:r>
            <a:r>
              <a:rPr lang="zh-CN" altLang="en-US" sz="2400" b="1" dirty="0"/>
              <a:t>三</a:t>
            </a:r>
            <a:r>
              <a:rPr lang="en-US" altLang="zh-CN" sz="2400" b="1" dirty="0"/>
              <a:t>】</a:t>
            </a:r>
            <a:r>
              <a:rPr lang="zh-CN" altLang="en-US" sz="2400" b="1" dirty="0">
                <a:solidFill>
                  <a:srgbClr val="FF0000"/>
                </a:solidFill>
              </a:rPr>
              <a:t>课堂小结</a:t>
            </a:r>
            <a:r>
              <a:rPr lang="zh-CN" altLang="en-US" sz="2400" b="1" dirty="0"/>
              <a:t>：考点内容</a:t>
            </a:r>
            <a:r>
              <a:rPr lang="zh-CN" altLang="en-US" sz="2400" b="1" dirty="0" smtClean="0"/>
              <a:t>结构化</a:t>
            </a:r>
            <a:endParaRPr lang="en-US" altLang="zh-CN" sz="2400" dirty="0"/>
          </a:p>
          <a:p>
            <a:r>
              <a:rPr lang="en-US" altLang="zh-CN" sz="2400" b="1" dirty="0"/>
              <a:t>【</a:t>
            </a:r>
            <a:r>
              <a:rPr lang="zh-CN" altLang="en-US" sz="2400" b="1" dirty="0"/>
              <a:t>四</a:t>
            </a:r>
            <a:r>
              <a:rPr lang="en-US" altLang="zh-CN" sz="2400" b="1" dirty="0"/>
              <a:t>】</a:t>
            </a:r>
            <a:r>
              <a:rPr lang="zh-CN" altLang="en-US" sz="2400" b="1" dirty="0">
                <a:solidFill>
                  <a:srgbClr val="FF0000"/>
                </a:solidFill>
              </a:rPr>
              <a:t>巩固练习</a:t>
            </a:r>
            <a:r>
              <a:rPr lang="zh-CN" altLang="en-US" sz="2400" b="1" dirty="0"/>
              <a:t>：精选高考真题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5368" y="5710623"/>
            <a:ext cx="117680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课标：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通过了解三国两晋南北朝政权更迭的历史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脉络，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认识三国两晋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南北朝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民族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交融、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区域开发。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835" y="672959"/>
            <a:ext cx="3343133" cy="4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144" y="29011"/>
            <a:ext cx="2914274" cy="92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879" y="372671"/>
            <a:ext cx="7524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 smtClean="0"/>
              <a:t>：政权更迭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4" y="2326689"/>
            <a:ext cx="3895725" cy="4204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947" y="2326689"/>
            <a:ext cx="4067176" cy="4212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文本框 7"/>
          <p:cNvSpPr txBox="1"/>
          <p:nvPr/>
        </p:nvSpPr>
        <p:spPr>
          <a:xfrm>
            <a:off x="257176" y="1009674"/>
            <a:ext cx="117157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两晋南北朝包括三国、西晋、东晋十六国、南北朝几个阶段，除西晋外都处于分裂状态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176" y="1838325"/>
            <a:ext cx="11496674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问题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：阅读图例并结合教材叙述，梳理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两晋南北朝政权更迭的历史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脉络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71" y="2381538"/>
            <a:ext cx="3425629" cy="41716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2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2326689"/>
            <a:ext cx="3952875" cy="4212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326689"/>
            <a:ext cx="4000500" cy="4212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144" y="29011"/>
            <a:ext cx="2914274" cy="92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878" y="372671"/>
            <a:ext cx="4682692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/>
              <a:t>：政权</a:t>
            </a:r>
            <a:r>
              <a:rPr lang="zh-CN" altLang="en-US" sz="2800" dirty="0" smtClean="0"/>
              <a:t>更迭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57176" y="1009674"/>
            <a:ext cx="117157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两晋南北朝包括三国、西晋、东晋十六国、南北朝几个阶段，除西晋外都处于分裂状态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7176" y="1838325"/>
            <a:ext cx="11496674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问题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：阅读图例并结合教材叙述，梳理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两晋南北朝政权更迭的历史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脉络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6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2371725"/>
            <a:ext cx="3482340" cy="42043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9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144" y="29011"/>
            <a:ext cx="2914274" cy="92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878" y="372671"/>
            <a:ext cx="4682692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/>
              <a:t>：政权</a:t>
            </a:r>
            <a:r>
              <a:rPr lang="zh-CN" altLang="en-US" sz="2800" dirty="0" smtClean="0"/>
              <a:t>更迭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7176" y="1009674"/>
            <a:ext cx="117157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两晋南北朝包括三国、西晋、东晋十六国、南北朝几个阶段，除西晋外都处于分裂状态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176" y="1838325"/>
            <a:ext cx="11496674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问题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：阅读图例并结合教材叙述，梳理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三国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两晋南北朝政权更迭的历史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脉络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2876550"/>
            <a:ext cx="10399014" cy="3704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62225" y="2371725"/>
            <a:ext cx="68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三国两晋南北朝政权更迭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144" y="29011"/>
            <a:ext cx="2914274" cy="92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878" y="372671"/>
            <a:ext cx="46826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r>
              <a:rPr lang="zh-CN" altLang="en-US" sz="2800" dirty="0" smtClean="0"/>
              <a:t>：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经济发展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57176" y="1009674"/>
            <a:ext cx="117157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尽管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战火连绵， 形势动荡，但社会经济在曲折中仍有进步，南方的开发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初见成效。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</a:p>
          <a:p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176" y="1838325"/>
            <a:ext cx="11496674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0" dirty="0" smtClean="0"/>
              <a:t>问题</a:t>
            </a:r>
            <a:r>
              <a:rPr lang="en-US" altLang="zh-CN" sz="2300" dirty="0" smtClean="0"/>
              <a:t>2</a:t>
            </a:r>
            <a:r>
              <a:rPr lang="zh-CN" altLang="en-US" sz="2300" dirty="0" smtClean="0"/>
              <a:t>：根据</a:t>
            </a:r>
            <a:r>
              <a:rPr lang="en-US" altLang="zh-CN" sz="2300" dirty="0" smtClean="0"/>
              <a:t>【</a:t>
            </a:r>
            <a:r>
              <a:rPr lang="zh-CN" altLang="en-US" sz="2300" dirty="0" smtClean="0"/>
              <a:t>学思之窗</a:t>
            </a:r>
            <a:r>
              <a:rPr lang="en-US" altLang="zh-CN" sz="2300" dirty="0" smtClean="0"/>
              <a:t>】</a:t>
            </a:r>
            <a:r>
              <a:rPr lang="zh-CN" altLang="en-US" sz="2300" dirty="0" smtClean="0"/>
              <a:t>并结合教材叙述，指出当时南方经济发展的成就并分析其原因</a:t>
            </a:r>
            <a:r>
              <a:rPr lang="zh-CN" altLang="en-US" sz="23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300" dirty="0"/>
          </a:p>
        </p:txBody>
      </p:sp>
      <p:sp>
        <p:nvSpPr>
          <p:cNvPr id="3" name="文本框 2"/>
          <p:cNvSpPr txBox="1"/>
          <p:nvPr/>
        </p:nvSpPr>
        <p:spPr>
          <a:xfrm>
            <a:off x="7239000" y="2371725"/>
            <a:ext cx="4676775" cy="430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学思之窗</a:t>
            </a:r>
            <a:r>
              <a:rPr lang="en-US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《宋书》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中概括南朝前期南方经济发展的情况，写道：</a:t>
            </a:r>
          </a:p>
          <a:p>
            <a:pPr>
              <a:lnSpc>
                <a:spcPct val="114000"/>
              </a:lnSpc>
            </a:pPr>
            <a:r>
              <a:rPr lang="en-US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至于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元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嘉末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……兵车勿用，民不外劳，役宽务简，氓庶繁息，至余粮栖亩，户不夜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扃盖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东西之极盛也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……地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广野丰，民勤本业，一岁或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稔，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则数郡忘饥。会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土带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海傍湖，良畴亦数十万顷，膏腴上地，亩直一金，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鄠、杜之间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，不能比也。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荆城跨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南楚之富，扬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部有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全吴之沃，鱼盐杞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梓之</a:t>
            </a:r>
            <a:r>
              <a:rPr lang="zh-CN" altLang="zh-CN" sz="2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利，充仞八方，丝绵布帛之饶，覆衣天下</a:t>
            </a:r>
            <a:r>
              <a:rPr lang="zh-CN" altLang="zh-CN" sz="2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zh-CN" sz="2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5275" y="2314575"/>
            <a:ext cx="6867525" cy="441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 smtClean="0">
                <a:solidFill>
                  <a:srgbClr val="0000FF"/>
                </a:solidFill>
                <a:latin typeface="+mj-ea"/>
                <a:ea typeface="+mj-ea"/>
              </a:rPr>
              <a:t>成就：</a:t>
            </a:r>
            <a:endParaRPr lang="en-US" altLang="zh-CN" sz="26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区域：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钱塘江下游平原、长江中下游平原等区域的经济发展。</a:t>
            </a:r>
            <a:endParaRPr lang="en-US" altLang="zh-CN" sz="20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农业：</a:t>
            </a:r>
            <a:r>
              <a:rPr lang="zh-CN" altLang="zh-CN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土地</a:t>
            </a:r>
            <a:r>
              <a:rPr lang="zh-CN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大量开垦，农作物品种增加，产量提高</a:t>
            </a:r>
            <a:r>
              <a:rPr lang="zh-CN" altLang="zh-CN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手工业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zh-CN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纺织</a:t>
            </a:r>
            <a:r>
              <a:rPr lang="zh-CN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、矿冶、陶瓷、造船、造纸</a:t>
            </a:r>
            <a:r>
              <a:rPr lang="zh-CN" altLang="zh-CN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等</a:t>
            </a:r>
            <a:r>
              <a:rPr lang="zh-CN" altLang="en-US" sz="2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发展。</a:t>
            </a:r>
            <a:endParaRPr lang="en-US" altLang="zh-CN" sz="20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 dirty="0" smtClean="0">
                <a:solidFill>
                  <a:srgbClr val="0000FF"/>
                </a:solidFill>
                <a:latin typeface="+mj-ea"/>
                <a:ea typeface="+mj-ea"/>
              </a:rPr>
              <a:t>原因：</a:t>
            </a:r>
            <a:endParaRPr lang="en-US" altLang="zh-CN" sz="26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人口</a:t>
            </a:r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南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迁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  <a:endParaRPr lang="zh-CN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战乱较少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  <a:endParaRPr lang="zh-CN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自然地理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  <a:endParaRPr lang="en-US" altLang="zh-CN" sz="24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劳动人民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  <a:endParaRPr lang="en-US" altLang="zh-CN" sz="24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）统治政策。</a:t>
            </a:r>
            <a:endParaRPr lang="zh-CN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38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144" y="29011"/>
            <a:ext cx="2914274" cy="92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878" y="372671"/>
            <a:ext cx="5041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【</a:t>
            </a:r>
            <a:r>
              <a:rPr lang="zh-CN" altLang="en-US" sz="2800" dirty="0"/>
              <a:t>一</a:t>
            </a:r>
            <a:r>
              <a:rPr lang="en-US" altLang="zh-CN" sz="2800" dirty="0"/>
              <a:t>】</a:t>
            </a:r>
            <a:r>
              <a:rPr lang="zh-CN" altLang="en-US" sz="2800" dirty="0">
                <a:solidFill>
                  <a:srgbClr val="FF0000"/>
                </a:solidFill>
              </a:rPr>
              <a:t>夯实</a:t>
            </a:r>
            <a:r>
              <a:rPr lang="zh-CN" altLang="en-US" sz="2800" dirty="0" smtClean="0">
                <a:solidFill>
                  <a:srgbClr val="FF0000"/>
                </a:solidFill>
              </a:rPr>
              <a:t>基础</a:t>
            </a:r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zh-CN" altLang="en-US" sz="2800" dirty="0" smtClean="0"/>
              <a:t>：孝文帝改革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1362-8284-4C68-B22A-765E82737F0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7176" y="1009674"/>
            <a:ext cx="117157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     4</a:t>
            </a:r>
            <a:r>
              <a:rPr lang="zh-CN" altLang="zh-CN" sz="2400" dirty="0"/>
              <a:t> 世纪末，鲜卑拓跋部建立的北魏强大起来，于439 年统一北方。5 世纪后期，北魏孝文帝拓跋宏在位，大力推动民族交融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            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z="2000" spc="-2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第二单元概述</a:t>
            </a:r>
            <a:r>
              <a:rPr lang="en-US" altLang="zh-CN" sz="2000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P25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3989"/>
              </p:ext>
            </p:extLst>
          </p:nvPr>
        </p:nvGraphicFramePr>
        <p:xfrm>
          <a:off x="266700" y="2340134"/>
          <a:ext cx="8677275" cy="36880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3985">
                  <a:extLst>
                    <a:ext uri="{9D8B030D-6E8A-4147-A177-3AD203B41FA5}">
                      <a16:colId xmlns:a16="http://schemas.microsoft.com/office/drawing/2014/main" val="3169362798"/>
                    </a:ext>
                  </a:extLst>
                </a:gridCol>
                <a:gridCol w="8283290">
                  <a:extLst>
                    <a:ext uri="{9D8B030D-6E8A-4147-A177-3AD203B41FA5}">
                      <a16:colId xmlns:a16="http://schemas.microsoft.com/office/drawing/2014/main" val="2695950183"/>
                    </a:ext>
                  </a:extLst>
                </a:gridCol>
              </a:tblGrid>
              <a:tr h="9459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200" b="1" kern="100" dirty="0">
                          <a:effectLst/>
                          <a:latin typeface="+mj-ea"/>
                          <a:ea typeface="+mj-ea"/>
                        </a:rPr>
                        <a:t>背景</a:t>
                      </a:r>
                      <a:endParaRPr lang="zh-CN" sz="2200" b="1" kern="100" dirty="0">
                        <a:effectLst/>
                        <a:latin typeface="+mj-ea"/>
                        <a:ea typeface="+mj-ea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zh-CN" sz="2000" b="1" kern="100" dirty="0">
                        <a:effectLst/>
                        <a:latin typeface="+mj-ea"/>
                        <a:ea typeface="+mj-ea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/>
                </a:tc>
                <a:extLst>
                  <a:ext uri="{0D108BD9-81ED-4DB2-BD59-A6C34878D82A}">
                    <a16:rowId xmlns:a16="http://schemas.microsoft.com/office/drawing/2014/main" val="570433920"/>
                  </a:ext>
                </a:extLst>
              </a:tr>
              <a:tr h="10654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2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改革措施</a:t>
                      </a:r>
                    </a:p>
                  </a:txBody>
                  <a:tcPr marL="19426" marR="1942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en-US" altLang="zh-CN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en-US" altLang="zh-CN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en-US" altLang="zh-CN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en-US" altLang="zh-CN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zh-CN" altLang="zh-CN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426" marR="19426" marT="0" marB="0" anchor="ctr"/>
                </a:tc>
                <a:extLst>
                  <a:ext uri="{0D108BD9-81ED-4DB2-BD59-A6C34878D82A}">
                    <a16:rowId xmlns:a16="http://schemas.microsoft.com/office/drawing/2014/main" val="1031402856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200" b="1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意义</a:t>
                      </a:r>
                    </a:p>
                  </a:txBody>
                  <a:tcPr marL="19426" marR="1942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en-US" altLang="zh-CN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en-US" altLang="zh-CN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426" marR="19426" marT="0" marB="0" anchor="ctr"/>
                </a:tc>
                <a:extLst>
                  <a:ext uri="{0D108BD9-81ED-4DB2-BD59-A6C34878D82A}">
                    <a16:rowId xmlns:a16="http://schemas.microsoft.com/office/drawing/2014/main" val="1345418924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551" y="1838325"/>
            <a:ext cx="2992400" cy="41719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7175" y="1838325"/>
            <a:ext cx="8677275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0" dirty="0" smtClean="0"/>
              <a:t>问题</a:t>
            </a:r>
            <a:r>
              <a:rPr lang="en-US" altLang="zh-CN" sz="2300" dirty="0"/>
              <a:t>3</a:t>
            </a:r>
            <a:r>
              <a:rPr lang="zh-CN" altLang="en-US" sz="2300" dirty="0" smtClean="0"/>
              <a:t>：阅读教材</a:t>
            </a:r>
            <a:r>
              <a:rPr lang="en-US" altLang="zh-CN" sz="2300" dirty="0" smtClean="0"/>
              <a:t>P30</a:t>
            </a:r>
            <a:r>
              <a:rPr lang="zh-CN" altLang="en-US" sz="2300" dirty="0" smtClean="0"/>
              <a:t>，简要梳理孝文帝改革的背景、措施及意义。</a:t>
            </a:r>
            <a:endParaRPr lang="zh-CN" altLang="en-US" sz="2300" dirty="0"/>
          </a:p>
        </p:txBody>
      </p:sp>
      <p:sp>
        <p:nvSpPr>
          <p:cNvPr id="9" name="文本框 8"/>
          <p:cNvSpPr txBox="1"/>
          <p:nvPr/>
        </p:nvSpPr>
        <p:spPr>
          <a:xfrm>
            <a:off x="180975" y="6038850"/>
            <a:ext cx="1177290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北魏孝文帝改革虽然长远来看有巨大的积极意义，但在短时期内也产生过明显的</a:t>
            </a:r>
            <a:r>
              <a:rPr lang="zh-CN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副作用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/>
            <a:r>
              <a:rPr lang="en-US" altLang="zh-CN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《中外历史纲要》</a:t>
            </a:r>
            <a:r>
              <a:rPr lang="zh-CN" altLang="en-US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P31【</a:t>
            </a:r>
            <a:r>
              <a:rPr lang="zh-CN" altLang="en-US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学习拓展</a:t>
            </a:r>
            <a:r>
              <a:rPr lang="en-US" altLang="zh-CN" spc="-2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  <a:sym typeface="+mn-ea"/>
              </a:rPr>
              <a:t>】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" y="436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考点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：三国两晋南北朝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：分裂中孕育统一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的时代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739" y="2295940"/>
            <a:ext cx="8239539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3150870" algn="l"/>
              </a:tabLst>
            </a:pPr>
            <a:r>
              <a:rPr lang="en-US" altLang="zh-CN" sz="1900" b="1" kern="100" dirty="0">
                <a:latin typeface="+mj-ea"/>
              </a:rPr>
              <a:t>①</a:t>
            </a:r>
            <a:r>
              <a:rPr lang="zh-CN" altLang="zh-CN" sz="1900" b="1" kern="100" dirty="0">
                <a:latin typeface="+mj-ea"/>
              </a:rPr>
              <a:t>社会矛盾：北魏阶级矛盾、民族矛盾激化，社会动荡不安。</a:t>
            </a:r>
          </a:p>
          <a:p>
            <a:pPr>
              <a:lnSpc>
                <a:spcPct val="110000"/>
              </a:lnSpc>
              <a:tabLst>
                <a:tab pos="3150870" algn="l"/>
              </a:tabLst>
            </a:pPr>
            <a:r>
              <a:rPr lang="en-US" altLang="zh-CN" sz="1900" b="1" kern="100" dirty="0">
                <a:latin typeface="+mj-ea"/>
              </a:rPr>
              <a:t>②</a:t>
            </a:r>
            <a:r>
              <a:rPr lang="zh-CN" altLang="zh-CN" sz="1900" b="1" kern="100" dirty="0">
                <a:latin typeface="+mj-ea"/>
              </a:rPr>
              <a:t>有利条件：北魏崛起并统一</a:t>
            </a:r>
            <a:r>
              <a:rPr lang="zh-CN" altLang="en-US" sz="1900" b="1" kern="100" dirty="0">
                <a:latin typeface="+mj-ea"/>
              </a:rPr>
              <a:t>北方。</a:t>
            </a:r>
            <a:endParaRPr lang="en-US" altLang="zh-CN" sz="1900" b="1" kern="100" dirty="0">
              <a:latin typeface="+mj-ea"/>
            </a:endParaRPr>
          </a:p>
          <a:p>
            <a:pPr>
              <a:lnSpc>
                <a:spcPct val="110000"/>
              </a:lnSpc>
              <a:tabLst>
                <a:tab pos="3150870" algn="l"/>
              </a:tabLst>
            </a:pPr>
            <a:r>
              <a:rPr lang="en-US" altLang="zh-CN" sz="1900" b="1" kern="100" dirty="0">
                <a:latin typeface="+mj-ea"/>
              </a:rPr>
              <a:t>③</a:t>
            </a:r>
            <a:r>
              <a:rPr lang="zh-CN" altLang="zh-CN" sz="1900" b="1" kern="100" dirty="0">
                <a:latin typeface="+mj-ea"/>
              </a:rPr>
              <a:t>个人作用：冯太后和孝文帝深受汉文化的影响</a:t>
            </a:r>
            <a:r>
              <a:rPr lang="zh-CN" altLang="en-US" sz="1900" b="1" kern="100" dirty="0" smtClean="0">
                <a:latin typeface="+mj-ea"/>
              </a:rPr>
              <a:t>。</a:t>
            </a:r>
            <a:endParaRPr lang="zh-CN" altLang="zh-CN" sz="1900" b="1" kern="100" dirty="0">
              <a:latin typeface="+mj-ea"/>
              <a:cs typeface="Courier New" panose="02070309020205020404" pitchFamily="49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5983" y="3329609"/>
            <a:ext cx="8199783" cy="168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tabLst>
                <a:tab pos="3150870" algn="l"/>
              </a:tabLst>
              <a:defRPr/>
            </a:pPr>
            <a:r>
              <a:rPr lang="zh-CN" altLang="zh-CN" sz="1900" b="1" kern="100" dirty="0">
                <a:latin typeface="+mj-ea"/>
                <a:sym typeface="+mn-ea"/>
              </a:rPr>
              <a:t>①制定官吏俸禄制，整顿吏治。</a:t>
            </a:r>
            <a:r>
              <a:rPr lang="en-US" altLang="zh-CN" sz="1900" b="1" kern="100" dirty="0">
                <a:latin typeface="+mj-ea"/>
                <a:sym typeface="+mn-ea"/>
              </a:rPr>
              <a:t>        </a:t>
            </a:r>
            <a:r>
              <a:rPr lang="zh-CN" altLang="zh-CN" sz="1900" b="1" kern="100" dirty="0">
                <a:solidFill>
                  <a:srgbClr val="0000FF"/>
                </a:solidFill>
                <a:latin typeface="+mj-ea"/>
                <a:sym typeface="+mn-ea"/>
              </a:rPr>
              <a:t>②推行均田制。</a:t>
            </a:r>
            <a:r>
              <a:rPr lang="en-US" altLang="zh-CN" sz="1900" b="1" kern="100" dirty="0">
                <a:solidFill>
                  <a:srgbClr val="0000FF"/>
                </a:solidFill>
                <a:latin typeface="+mj-ea"/>
                <a:sym typeface="+mn-ea"/>
              </a:rPr>
              <a:t>   </a:t>
            </a:r>
          </a:p>
          <a:p>
            <a:pPr lvl="0">
              <a:lnSpc>
                <a:spcPct val="110000"/>
              </a:lnSpc>
              <a:tabLst>
                <a:tab pos="3150870" algn="l"/>
              </a:tabLst>
              <a:defRPr/>
            </a:pPr>
            <a:r>
              <a:rPr lang="zh-CN" altLang="zh-CN" sz="1900" b="1" kern="100" dirty="0">
                <a:solidFill>
                  <a:srgbClr val="0000FF"/>
                </a:solidFill>
                <a:latin typeface="+mj-ea"/>
                <a:sym typeface="+mn-ea"/>
              </a:rPr>
              <a:t>③设立三长制。</a:t>
            </a:r>
            <a:r>
              <a:rPr lang="en-US" altLang="zh-CN" sz="1900" b="1" kern="100" dirty="0">
                <a:solidFill>
                  <a:srgbClr val="0000FF"/>
                </a:solidFill>
                <a:latin typeface="+mj-ea"/>
                <a:sym typeface="+mn-ea"/>
              </a:rPr>
              <a:t>                                  </a:t>
            </a:r>
            <a:r>
              <a:rPr lang="zh-CN" altLang="zh-CN" sz="1900" b="1" kern="100" dirty="0">
                <a:solidFill>
                  <a:srgbClr val="0000FF"/>
                </a:solidFill>
                <a:latin typeface="+mj-ea"/>
                <a:sym typeface="+mn-ea"/>
              </a:rPr>
              <a:t>④推行新的租调制。</a:t>
            </a:r>
            <a:endParaRPr lang="en-US" altLang="zh-CN" sz="1900" b="1" kern="100" dirty="0">
              <a:solidFill>
                <a:srgbClr val="0000FF"/>
              </a:solidFill>
              <a:latin typeface="+mj-ea"/>
              <a:sym typeface="+mn-ea"/>
            </a:endParaRPr>
          </a:p>
          <a:p>
            <a:pPr lvl="0">
              <a:lnSpc>
                <a:spcPct val="110000"/>
              </a:lnSpc>
              <a:tabLst>
                <a:tab pos="3150870" algn="l"/>
              </a:tabLst>
              <a:defRPr/>
            </a:pPr>
            <a:r>
              <a:rPr lang="zh-CN" altLang="en-US" sz="1900" b="1" kern="100" dirty="0">
                <a:solidFill>
                  <a:srgbClr val="0000FF"/>
                </a:solidFill>
                <a:latin typeface="+mj-ea"/>
              </a:rPr>
              <a:t>⑤</a:t>
            </a:r>
            <a:r>
              <a:rPr lang="zh-CN" altLang="zh-CN" sz="1900" b="1" kern="100" dirty="0">
                <a:solidFill>
                  <a:srgbClr val="0000FF"/>
                </a:solidFill>
                <a:latin typeface="+mj-ea"/>
              </a:rPr>
              <a:t>迁都洛阳，</a:t>
            </a:r>
            <a:r>
              <a:rPr lang="zh-CN" altLang="zh-CN" sz="1900" b="1" kern="100" dirty="0">
                <a:latin typeface="+mj-ea"/>
              </a:rPr>
              <a:t>改籍贯</a:t>
            </a:r>
            <a:r>
              <a:rPr lang="en-US" altLang="zh-CN" sz="1900" b="1" kern="100" dirty="0">
                <a:latin typeface="+mj-ea"/>
              </a:rPr>
              <a:t>                           ⑥</a:t>
            </a:r>
            <a:r>
              <a:rPr lang="zh-CN" altLang="zh-CN" sz="1900" b="1" kern="100" dirty="0">
                <a:latin typeface="+mj-ea"/>
              </a:rPr>
              <a:t>服饰：以汉族服饰取代鲜卑服饰。</a:t>
            </a:r>
            <a:endParaRPr lang="en-US" altLang="zh-CN" sz="1900" b="1" kern="100" dirty="0">
              <a:latin typeface="+mj-ea"/>
            </a:endParaRPr>
          </a:p>
          <a:p>
            <a:pPr lvl="0">
              <a:lnSpc>
                <a:spcPct val="110000"/>
              </a:lnSpc>
              <a:tabLst>
                <a:tab pos="3150870" algn="l"/>
              </a:tabLst>
              <a:defRPr/>
            </a:pPr>
            <a:r>
              <a:rPr lang="en-US" altLang="zh-CN" sz="1900" b="1" kern="100" dirty="0">
                <a:latin typeface="+mj-ea"/>
              </a:rPr>
              <a:t>⑦</a:t>
            </a:r>
            <a:r>
              <a:rPr lang="zh-CN" altLang="zh-CN" sz="1900" b="1" kern="100" dirty="0">
                <a:latin typeface="+mj-ea"/>
              </a:rPr>
              <a:t>语言：朝中禁鲜卑语，统一汉语</a:t>
            </a:r>
            <a:r>
              <a:rPr lang="zh-CN" altLang="en-US" sz="1900" b="1" kern="100" dirty="0">
                <a:latin typeface="+mj-ea"/>
              </a:rPr>
              <a:t>。</a:t>
            </a:r>
            <a:r>
              <a:rPr lang="en-US" altLang="zh-CN" sz="1900" b="1" kern="100" dirty="0">
                <a:latin typeface="+mj-ea"/>
              </a:rPr>
              <a:t>  ⑧</a:t>
            </a:r>
            <a:r>
              <a:rPr lang="zh-CN" altLang="zh-CN" sz="1900" b="1" kern="100" dirty="0">
                <a:latin typeface="+mj-ea"/>
              </a:rPr>
              <a:t>姓氏：改鲜卑姓为汉姓。</a:t>
            </a:r>
            <a:endParaRPr lang="en-US" altLang="zh-CN" sz="1900" b="1" kern="100" dirty="0">
              <a:latin typeface="+mj-ea"/>
            </a:endParaRPr>
          </a:p>
          <a:p>
            <a:pPr lvl="0">
              <a:lnSpc>
                <a:spcPct val="110000"/>
              </a:lnSpc>
              <a:tabLst>
                <a:tab pos="3150870" algn="l"/>
              </a:tabLst>
              <a:defRPr/>
            </a:pPr>
            <a:r>
              <a:rPr lang="zh-CN" altLang="en-US" sz="1900" b="1" kern="100" dirty="0">
                <a:latin typeface="+mj-ea"/>
              </a:rPr>
              <a:t>⑨</a:t>
            </a:r>
            <a:r>
              <a:rPr lang="zh-CN" altLang="zh-CN" sz="1900" b="1" kern="100" dirty="0">
                <a:latin typeface="+mj-ea"/>
              </a:rPr>
              <a:t>通婚：鼓励鲜卑贵族与汉族高门士族</a:t>
            </a:r>
            <a:r>
              <a:rPr lang="zh-CN" altLang="zh-CN" sz="1900" b="1" kern="100" dirty="0" smtClean="0">
                <a:latin typeface="+mj-ea"/>
              </a:rPr>
              <a:t>通婚</a:t>
            </a:r>
            <a:endParaRPr lang="zh-CN" altLang="zh-CN" sz="1900" b="1" kern="100" dirty="0">
              <a:latin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739" y="4999384"/>
            <a:ext cx="81898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900" b="1" kern="100" dirty="0">
                <a:latin typeface="+mj-ea"/>
                <a:sym typeface="+mn-ea"/>
              </a:rPr>
              <a:t>是一次自上而下的封建化改革运动</a:t>
            </a:r>
            <a:r>
              <a:rPr lang="zh-CN" altLang="en-US" sz="1900" b="1" kern="100" dirty="0">
                <a:latin typeface="+mj-ea"/>
                <a:sym typeface="+mn-ea"/>
              </a:rPr>
              <a:t>；</a:t>
            </a:r>
            <a:r>
              <a:rPr lang="zh-CN" altLang="en-US" sz="1900" b="1" kern="100" dirty="0">
                <a:latin typeface="+mj-ea"/>
              </a:rPr>
              <a:t>加速了北魏政权的封建化，</a:t>
            </a:r>
            <a:r>
              <a:rPr lang="zh-CN" altLang="zh-CN" sz="1900" b="1" kern="100" dirty="0">
                <a:latin typeface="+mj-ea"/>
              </a:rPr>
              <a:t>顺应了北方民族交往交流交融的历史趋势，大大缓解了民族矛盾，促进了北魏的经济发展和社会繁荣，为以后北方统一南方以及隋唐盛世的出现打下了基础</a:t>
            </a:r>
            <a:r>
              <a:rPr lang="zh-CN" altLang="en-US" sz="1900" b="1" kern="100" dirty="0" smtClean="0">
                <a:latin typeface="+mj-ea"/>
              </a:rPr>
              <a:t>。</a:t>
            </a:r>
            <a:endParaRPr lang="zh-CN" altLang="zh-CN" sz="1900" b="1" kern="1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028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4308</Words>
  <PresentationFormat>宽屏</PresentationFormat>
  <Paragraphs>267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黑体</vt:lpstr>
      <vt:lpstr>华文楷体</vt:lpstr>
      <vt:lpstr>华文细黑</vt:lpstr>
      <vt:lpstr>华文中宋</vt:lpstr>
      <vt:lpstr>楷体</vt:lpstr>
      <vt:lpstr>Arial</vt:lpstr>
      <vt:lpstr>Courier New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2022-04-15T07:50:03Z</dcterms:created>
  <dcterms:modified xsi:type="dcterms:W3CDTF">2022-04-28T02:41:50Z</dcterms:modified>
</cp:coreProperties>
</file>