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42"/>
  </p:handoutMasterIdLst>
  <p:sldIdLst>
    <p:sldId id="256" r:id="rId3"/>
    <p:sldId id="257" r:id="rId5"/>
    <p:sldId id="258" r:id="rId6"/>
    <p:sldId id="284" r:id="rId7"/>
    <p:sldId id="259" r:id="rId8"/>
    <p:sldId id="304" r:id="rId9"/>
    <p:sldId id="260" r:id="rId10"/>
    <p:sldId id="261" r:id="rId11"/>
    <p:sldId id="262" r:id="rId12"/>
    <p:sldId id="264" r:id="rId13"/>
    <p:sldId id="263" r:id="rId14"/>
    <p:sldId id="337" r:id="rId15"/>
    <p:sldId id="265" r:id="rId16"/>
    <p:sldId id="266" r:id="rId17"/>
    <p:sldId id="267" r:id="rId18"/>
    <p:sldId id="333" r:id="rId19"/>
    <p:sldId id="334" r:id="rId20"/>
    <p:sldId id="335" r:id="rId21"/>
    <p:sldId id="269" r:id="rId22"/>
    <p:sldId id="270" r:id="rId23"/>
    <p:sldId id="277" r:id="rId24"/>
    <p:sldId id="278" r:id="rId25"/>
    <p:sldId id="275" r:id="rId26"/>
    <p:sldId id="281" r:id="rId27"/>
    <p:sldId id="279" r:id="rId28"/>
    <p:sldId id="282" r:id="rId29"/>
    <p:sldId id="285" r:id="rId30"/>
    <p:sldId id="309" r:id="rId31"/>
    <p:sldId id="305" r:id="rId32"/>
    <p:sldId id="286" r:id="rId33"/>
    <p:sldId id="306" r:id="rId34"/>
    <p:sldId id="307" r:id="rId35"/>
    <p:sldId id="311" r:id="rId36"/>
    <p:sldId id="312" r:id="rId37"/>
    <p:sldId id="330" r:id="rId38"/>
    <p:sldId id="332" r:id="rId39"/>
    <p:sldId id="331" r:id="rId40"/>
    <p:sldId id="336" r:id="rId4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1"/>
  <p:cmAuthor id="0" name="Administrator" initials="A" lastIdx="1" clrIdx="0"/>
  <p:cmAuthor id="2" name="walkinnet" initials="w" lastIdx="0" clrIdx="0"/>
  <p:cmAuthor id="3" name="孙文纯" initials="孙" lastIdx="0" clrIdx="0"/>
  <p:cmAuthor id="4" name="1206988966@qq.com" initials="1" lastIdx="1" clrIdx="2"/>
  <p:cmAuthor id="5" name="姜伟光" initials="姜" lastIdx="1" clrIdx="0"/>
  <p:cmAuthor id="6" name="lenovo" initials="l" lastIdx="6" clrIdx="2"/>
  <p:cmAuthor id="7" name="宋洁然" initials="宋" lastIdx="2" clrIdx="1"/>
  <p:cmAuthor id="8" name="ming qiu" initials="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1BC0"/>
    <a:srgbClr val="FFFFFF"/>
    <a:srgbClr val="0B5FD1"/>
    <a:srgbClr val="CE292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82"/>
        <p:guide pos="381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6" Type="http://schemas.openxmlformats.org/officeDocument/2006/relationships/commentAuthors" Target="commentAuthors.xml"/><Relationship Id="rId45" Type="http://schemas.openxmlformats.org/officeDocument/2006/relationships/tableStyles" Target="tableStyles.xml"/><Relationship Id="rId44" Type="http://schemas.openxmlformats.org/officeDocument/2006/relationships/viewProps" Target="viewProps.xml"/><Relationship Id="rId43" Type="http://schemas.openxmlformats.org/officeDocument/2006/relationships/presProps" Target="presProps.xml"/><Relationship Id="rId42" Type="http://schemas.openxmlformats.org/officeDocument/2006/relationships/handoutMaster" Target="handoutMasters/handoutMaster1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174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 anchor="t" anchorCtr="0"/>
          <a:lstStyle/>
          <a:p>
            <a:pPr fontAlgn="auto"/>
            <a:r>
              <a:rPr lang="en-US" altLang="zh-CN" sz="1200" b="1" strike="noStrike" noProof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charset="-122"/>
                <a:ea typeface="仿宋" panose="02010609060101010101" charset="-122"/>
              </a:rPr>
              <a:t> </a:t>
            </a:r>
            <a:endParaRPr lang="zh-CN" altLang="en-US" strike="noStrike" noProof="1" dirty="0"/>
          </a:p>
        </p:txBody>
      </p:sp>
      <p:sp>
        <p:nvSpPr>
          <p:cNvPr id="33795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3584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>
              <a:lnSpc>
                <a:spcPct val="160000"/>
              </a:lnSpc>
            </a:pPr>
            <a:endParaRPr lang="en-US" altLang="zh-CN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E374D-6E28-41D4-B529-E46F9BB595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箭头: 五边形 10"/>
          <p:cNvSpPr/>
          <p:nvPr userDrawn="1"/>
        </p:nvSpPr>
        <p:spPr>
          <a:xfrm>
            <a:off x="0" y="678741"/>
            <a:ext cx="10093911" cy="62547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表格 7"/>
          <p:cNvGraphicFramePr>
            <a:graphicFrameLocks noGrp="1"/>
          </p:cNvGraphicFramePr>
          <p:nvPr userDrawn="1"/>
        </p:nvGraphicFramePr>
        <p:xfrm>
          <a:off x="0" y="17583"/>
          <a:ext cx="12192000" cy="62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  <a:gridCol w="2438400"/>
                <a:gridCol w="2438400"/>
              </a:tblGrid>
              <a:tr h="62547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0" kern="1200" dirty="0">
                          <a:solidFill>
                            <a:schemeClr val="tx1"/>
                          </a:solidFill>
                          <a:latin typeface="方正粗黑宋简体" panose="02000000000000000000" charset="-122"/>
                          <a:ea typeface="方正粗黑宋简体" panose="02000000000000000000" charset="-122"/>
                          <a:cs typeface="+mn-cs"/>
                        </a:rPr>
                        <a:t>课标解读</a:t>
                      </a:r>
                      <a:endParaRPr lang="zh-CN" altLang="en-US" sz="2400" b="0" kern="1200" dirty="0">
                        <a:solidFill>
                          <a:schemeClr val="tx1"/>
                        </a:solidFill>
                        <a:latin typeface="方正粗黑宋简体" panose="02000000000000000000" charset="-122"/>
                        <a:ea typeface="方正粗黑宋简体" panose="02000000000000000000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0" kern="1200" noProof="0" dirty="0">
                          <a:solidFill>
                            <a:schemeClr val="tx1"/>
                          </a:solidFill>
                          <a:latin typeface="方正粗黑宋简体" panose="02000000000000000000" charset="-122"/>
                          <a:ea typeface="方正粗黑宋简体" panose="02000000000000000000" charset="-122"/>
                          <a:cs typeface="+mn-cs"/>
                        </a:rPr>
                        <a:t>五年高频考点</a:t>
                      </a:r>
                      <a:endParaRPr lang="zh-CN" altLang="en-US" sz="2400" b="0" kern="1200" noProof="0" dirty="0">
                        <a:solidFill>
                          <a:schemeClr val="tx1"/>
                        </a:solidFill>
                        <a:latin typeface="方正粗黑宋简体" panose="02000000000000000000" charset="-122"/>
                        <a:ea typeface="方正粗黑宋简体" panose="02000000000000000000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0" kern="1200" noProof="0" dirty="0">
                          <a:solidFill>
                            <a:schemeClr val="bg1"/>
                          </a:solidFill>
                          <a:latin typeface="方正粗黑宋简体" panose="02000000000000000000" charset="-122"/>
                          <a:ea typeface="方正粗黑宋简体" panose="02000000000000000000" charset="-122"/>
                          <a:cs typeface="+mn-cs"/>
                        </a:rPr>
                        <a:t>知识梳理</a:t>
                      </a:r>
                      <a:endParaRPr lang="zh-CN" altLang="en-US" sz="2400" b="0" kern="1200" noProof="0" dirty="0">
                        <a:solidFill>
                          <a:schemeClr val="bg1"/>
                        </a:solidFill>
                        <a:latin typeface="方正粗黑宋简体" panose="02000000000000000000" charset="-122"/>
                        <a:ea typeface="方正粗黑宋简体" panose="02000000000000000000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0" kern="1200" noProof="0" dirty="0">
                          <a:solidFill>
                            <a:schemeClr val="tx1"/>
                          </a:solidFill>
                          <a:latin typeface="方正粗黑宋简体" panose="02000000000000000000" charset="-122"/>
                          <a:ea typeface="方正粗黑宋简体" panose="02000000000000000000" charset="-122"/>
                          <a:cs typeface="+mn-cs"/>
                        </a:rPr>
                        <a:t>阶段特征</a:t>
                      </a:r>
                      <a:endParaRPr lang="zh-CN" altLang="en-US" sz="2400" b="0" kern="1200" noProof="0" dirty="0">
                        <a:solidFill>
                          <a:schemeClr val="tx1"/>
                        </a:solidFill>
                        <a:latin typeface="方正粗黑宋简体" panose="02000000000000000000" charset="-122"/>
                        <a:ea typeface="方正粗黑宋简体" panose="02000000000000000000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0" kern="1200" noProof="0" dirty="0">
                          <a:solidFill>
                            <a:schemeClr val="tx1"/>
                          </a:solidFill>
                          <a:latin typeface="方正粗黑宋简体" panose="02000000000000000000" charset="-122"/>
                          <a:ea typeface="方正粗黑宋简体" panose="02000000000000000000" charset="-122"/>
                          <a:cs typeface="+mn-cs"/>
                        </a:rPr>
                        <a:t>命题探究</a:t>
                      </a:r>
                      <a:endParaRPr lang="zh-CN" altLang="en-US" sz="2400" b="0" kern="1200" noProof="0" dirty="0">
                        <a:solidFill>
                          <a:schemeClr val="tx1"/>
                        </a:solidFill>
                        <a:latin typeface="方正粗黑宋简体" panose="02000000000000000000" charset="-122"/>
                        <a:ea typeface="方正粗黑宋简体" panose="02000000000000000000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030" y="6550660"/>
            <a:ext cx="1725295" cy="238760"/>
          </a:xfrm>
          <a:prstGeom prst="rect">
            <a:avLst/>
          </a:prstGeom>
        </p:spPr>
      </p:pic>
      <p:sp>
        <p:nvSpPr>
          <p:cNvPr id="14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52488" y="1819275"/>
            <a:ext cx="9702800" cy="348138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dirty="0"/>
              <a:t>默认模板字体：华文中宋</a:t>
            </a:r>
            <a:endParaRPr lang="en-US" altLang="zh-CN" dirty="0"/>
          </a:p>
          <a:p>
            <a:pPr lvl="0"/>
            <a:r>
              <a:rPr lang="zh-CN" altLang="en-US" dirty="0"/>
              <a:t>默认模板字号：</a:t>
            </a:r>
            <a:r>
              <a:rPr lang="en-US" altLang="zh-CN" dirty="0"/>
              <a:t>28</a:t>
            </a:r>
            <a:r>
              <a:rPr lang="zh-CN" altLang="en-US" dirty="0"/>
              <a:t>号</a:t>
            </a:r>
            <a:endParaRPr lang="en-US" altLang="zh-CN" dirty="0"/>
          </a:p>
          <a:p>
            <a:pPr lvl="0"/>
            <a:r>
              <a:rPr lang="zh-CN" altLang="en-US" dirty="0"/>
              <a:t>默认模板字距：</a:t>
            </a:r>
            <a:r>
              <a:rPr lang="en-US" altLang="zh-CN" dirty="0"/>
              <a:t>1.2</a:t>
            </a:r>
            <a:endParaRPr lang="en-US" altLang="zh-CN" dirty="0"/>
          </a:p>
          <a:p>
            <a:pPr lvl="0"/>
            <a:endParaRPr lang="en-US" altLang="zh-CN" dirty="0"/>
          </a:p>
          <a:p>
            <a:pPr lvl="0"/>
            <a:r>
              <a:rPr lang="zh-CN" altLang="en-US" dirty="0"/>
              <a:t>如需要修改，请转到“母版”修改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1"/>
          </p:nvPr>
        </p:nvSpPr>
        <p:spPr>
          <a:xfrm>
            <a:off x="0" y="716048"/>
            <a:ext cx="4077810" cy="5508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zh-CN" altLang="en-US" sz="28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tags" Target="../tags/tag11.xml"/><Relationship Id="rId2" Type="http://schemas.openxmlformats.org/officeDocument/2006/relationships/image" Target="../media/image4.jpeg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tags" Target="../tags/tag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3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本框 6"/>
          <p:cNvSpPr txBox="1"/>
          <p:nvPr/>
        </p:nvSpPr>
        <p:spPr>
          <a:xfrm>
            <a:off x="20638" y="9525"/>
            <a:ext cx="3821112" cy="460375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中外历史纲要上一轮复习</a:t>
            </a:r>
            <a:endParaRPr lang="zh-CN" altLang="en-US" sz="2400" b="1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3076" name="文本占位符 8"/>
          <p:cNvSpPr>
            <a:spLocks noGrp="1"/>
          </p:cNvSpPr>
          <p:nvPr/>
        </p:nvSpPr>
        <p:spPr>
          <a:xfrm>
            <a:off x="440373" y="1506855"/>
            <a:ext cx="10852150" cy="19272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101600" tIns="0" rIns="82550" bIns="0" anchor="t"/>
          <a:p>
            <a:pPr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</a:pPr>
            <a:r>
              <a:rPr lang="zh-CN" altLang="en-US" sz="2000" b="1" baseline="0" dirty="0">
                <a:latin typeface="方正粗黑宋简体" panose="02000000000000000000" charset="-122"/>
                <a:ea typeface="方正粗黑宋简体" panose="02000000000000000000" charset="-122"/>
              </a:rPr>
              <a:t>课标：</a:t>
            </a:r>
            <a:endParaRPr lang="zh-CN" altLang="en-US" sz="2000" b="1" baseline="0" dirty="0"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>
              <a:buClr>
                <a:srgbClr val="477AB1"/>
              </a:buClr>
              <a:buSzPct val="50000"/>
              <a:buFont typeface="Wingdings 2" panose="05020102010507070707"/>
            </a:pPr>
            <a:r>
              <a:rPr lang="en-US" altLang="zh-CN" sz="2000" b="1" kern="1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   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概括隋唐的</a:t>
            </a:r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选官制度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、</a:t>
            </a:r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中枢机构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、</a:t>
            </a:r>
            <a:r>
              <a:rPr lang="zh-CN" altLang="en-US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赋税制度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charset="-122"/>
              </a:rPr>
              <a:t>的演变等重要史实。理解隋唐制度的变化与创新，是大一统王朝鼎盛辉煌的根源。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了解隋唐时期在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思想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文学艺术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科技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对外交流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等方面取得的成就。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</a:pPr>
            <a:endParaRPr lang="zh-CN" altLang="en-US" sz="2400" b="1" baseline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文本框 7"/>
          <p:cNvSpPr txBox="1"/>
          <p:nvPr/>
        </p:nvSpPr>
        <p:spPr>
          <a:xfrm>
            <a:off x="2155825" y="800100"/>
            <a:ext cx="85509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 dirty="0">
                <a:latin typeface="方正粗黑宋简体" panose="02000000000000000000" charset="-122"/>
                <a:ea typeface="方正粗黑宋简体" panose="02000000000000000000" charset="-122"/>
              </a:rPr>
              <a:t>第</a:t>
            </a:r>
            <a:r>
              <a:rPr lang="en-US" altLang="zh-CN" sz="4000" b="1" dirty="0">
                <a:latin typeface="方正粗黑宋简体" panose="02000000000000000000" charset="-122"/>
                <a:ea typeface="方正粗黑宋简体" panose="02000000000000000000" charset="-122"/>
              </a:rPr>
              <a:t>6</a:t>
            </a:r>
            <a:r>
              <a:rPr lang="zh-CN" altLang="en-US" sz="4000" b="1" dirty="0">
                <a:latin typeface="方正粗黑宋简体" panose="02000000000000000000" charset="-122"/>
                <a:ea typeface="方正粗黑宋简体" panose="02000000000000000000" charset="-122"/>
              </a:rPr>
              <a:t>讲 从隋唐到五代十国</a:t>
            </a:r>
            <a:endParaRPr lang="zh-CN" altLang="en-US" sz="4000" b="1" dirty="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pic>
        <p:nvPicPr>
          <p:cNvPr id="7" name="Picture 2" descr="长安十二时辰|插画|其他插画|傲雪红梅的...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1" r="11771"/>
          <a:stretch>
            <a:fillRect/>
          </a:stretch>
        </p:blipFill>
        <p:spPr bwMode="auto">
          <a:xfrm rot="5400000">
            <a:off x="4514215" y="-816610"/>
            <a:ext cx="3322955" cy="1182497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51155" y="251460"/>
            <a:ext cx="11257280" cy="6000750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zh-CN" sz="3200" b="1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【拓展】汉唐以来中枢权力体系演变有什么特点？</a:t>
            </a:r>
            <a:endParaRPr lang="zh-CN" sz="2800" b="1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indent="0">
              <a:lnSpc>
                <a:spcPct val="150000"/>
              </a:lnSpc>
            </a:pP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（</a:t>
            </a:r>
            <a:r>
              <a:rPr 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1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）皇帝通过不断</a:t>
            </a:r>
            <a:r>
              <a:rPr lang="zh-CN" sz="28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压抑、侵夺相权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来加强皇权。宰相制度伴随相权的逐步衰落和君权的逐渐强化而演变。（</a:t>
            </a:r>
            <a:r>
              <a:rPr 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2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</a:t>
            </a:r>
            <a:r>
              <a:rPr lang="zh-CN" sz="28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内朝官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向</a:t>
            </a:r>
            <a:r>
              <a:rPr lang="zh-CN" sz="28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外朝官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转化。内朝在牵制、架空外朝的同时，久而久之逐步发展为制度化、合法化的外朝中央机构（</a:t>
            </a:r>
            <a:r>
              <a:rPr 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3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）宰相职位的设置由</a:t>
            </a:r>
            <a:r>
              <a:rPr lang="zh-CN" sz="28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实位转向虚位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。由实位到虚位反映了宰相权限及权威的下降，宰相不再专职是对相权的限制压缩。（</a:t>
            </a:r>
            <a:r>
              <a:rPr 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4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）宰相</a:t>
            </a:r>
            <a:r>
              <a:rPr lang="zh-CN" sz="28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权力不断分化</a:t>
            </a:r>
            <a:r>
              <a:rPr lang="zh-CN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。宰相既实行分权，在同一机构中，往往设置几个宰相职位，又注重事权的相对集中，弥补分权的效率低下的弊端。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" name="文本框 67"/>
          <p:cNvSpPr txBox="1"/>
          <p:nvPr/>
        </p:nvSpPr>
        <p:spPr>
          <a:xfrm>
            <a:off x="125730" y="61595"/>
            <a:ext cx="99352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【命题点二】隋唐地方行政区划的变动（中央与地方） </a:t>
            </a:r>
            <a:endParaRPr lang="zh-CN" altLang="zh-CN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67665" y="843915"/>
            <a:ext cx="11470640" cy="1568450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txBody>
          <a:bodyPr wrap="square">
            <a:spAutoFit/>
          </a:bodyPr>
          <a:p>
            <a:pPr indent="0"/>
            <a:r>
              <a:rPr lang="zh-CN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（</a:t>
            </a:r>
            <a:r>
              <a:rPr lang="en-US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1</a:t>
            </a:r>
            <a:r>
              <a:rPr lang="zh-CN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）唐代演变为“</a:t>
            </a:r>
            <a:r>
              <a:rPr lang="zh-CN" sz="32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道—州—县</a:t>
            </a:r>
            <a:r>
              <a:rPr lang="zh-CN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”三级制度。（道和东汉的州相似，都由监察区划演变而来）（</a:t>
            </a:r>
            <a:r>
              <a:rPr lang="en-US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2</a:t>
            </a:r>
            <a:r>
              <a:rPr lang="zh-CN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）唐代后期，地方设置</a:t>
            </a:r>
            <a:r>
              <a:rPr lang="zh-CN" sz="3200" b="1">
                <a:solidFill>
                  <a:srgbClr val="401B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节度使</a:t>
            </a:r>
            <a:r>
              <a:rPr lang="zh-CN" sz="32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，导致“藩镇割据”局面。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124933" name="文本框 100"/>
          <p:cNvSpPr txBox="1"/>
          <p:nvPr/>
        </p:nvSpPr>
        <p:spPr>
          <a:xfrm>
            <a:off x="263525" y="2865755"/>
            <a:ext cx="11828145" cy="20916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600" b="1" dirty="0">
                <a:latin typeface="黑体" panose="02010609060101010101" pitchFamily="49" charset="-122"/>
                <a:ea typeface="黑体" panose="02010609060101010101" pitchFamily="49" charset="-122"/>
              </a:rPr>
              <a:t>汉末的州、唐代的道、宋代的路，最初都是虚设于郡县之上的监察派出机构；但它们在地方动荡甚至叛乱时，往往变成具实权的行政区，以承担镇压叛乱的作用；当它们兵强马壮时，又容易滋生抗衡中央的念头。州、道、路的变迁表明了</a:t>
            </a:r>
            <a:r>
              <a:rPr lang="en-US" altLang="zh-CN" sz="2600" b="1" dirty="0">
                <a:latin typeface="黑体" panose="02010609060101010101" pitchFamily="49" charset="-122"/>
                <a:ea typeface="黑体" panose="02010609060101010101" pitchFamily="49" charset="-122"/>
              </a:rPr>
              <a:t>(   </a:t>
            </a:r>
            <a:endParaRPr lang="zh-CN" altLang="en-US" sz="2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en-US" altLang="zh-CN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．二级行政比三级行政更加稳定</a:t>
            </a:r>
            <a:r>
              <a:rPr lang="en-US" altLang="zh-CN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B</a:t>
            </a:r>
            <a:r>
              <a:rPr lang="zh-CN" altLang="en-US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．中央集权与地方分权之间的矛盾</a:t>
            </a:r>
            <a:endParaRPr lang="zh-CN" altLang="en-US" sz="2600" b="1" dirty="0">
              <a:solidFill>
                <a:srgbClr val="0B5FD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en-US" altLang="zh-CN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．地方监察权与行政权从未分离      </a:t>
            </a:r>
            <a:r>
              <a:rPr lang="en-US" altLang="zh-CN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en-US" sz="2600" b="1" dirty="0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．中央对地方的控制能力不断弱化</a:t>
            </a:r>
            <a:endParaRPr lang="zh-CN" altLang="en-US" sz="2600" b="1" dirty="0">
              <a:solidFill>
                <a:srgbClr val="0B5FD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100965" y="2723515"/>
            <a:ext cx="12085955" cy="0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11278870" y="4009390"/>
            <a:ext cx="10909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B</a:t>
            </a:r>
            <a:endParaRPr lang="en-US" altLang="zh-CN" sz="4400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6365" y="5059045"/>
            <a:ext cx="118294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66700" indent="-266700"/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唐宪宗（</a:t>
            </a:r>
            <a:r>
              <a:rPr lang="en-US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806—820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在位）时，逐渐形成“上供”（供应中央）、“送使”（归节度使）、“留州”（留给各州）各占三分之一的财政分配模式。这一模式（　　）</a:t>
            </a:r>
            <a:endParaRPr lang="en-US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266700" indent="-266700"/>
            <a:r>
              <a:rPr lang="en-US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A</a:t>
            </a:r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．一定程度上延续了唐朝统治</a:t>
            </a:r>
            <a:r>
              <a:rPr lang="en-US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B</a:t>
            </a:r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．顺应了赋税货币化的趋势</a:t>
            </a:r>
            <a:r>
              <a:rPr lang="en-US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C</a:t>
            </a:r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．导致了藩镇割据现象的出现</a:t>
            </a:r>
            <a:r>
              <a:rPr lang="en-US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D</a:t>
            </a:r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．有利于唐王朝的对外战争</a:t>
            </a:r>
            <a:endParaRPr lang="zh-CN" altLang="en-US" sz="2400" b="1">
              <a:solidFill>
                <a:srgbClr val="0B5FD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47375" y="5544185"/>
            <a:ext cx="10909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A</a:t>
            </a:r>
            <a:endParaRPr lang="en-US" altLang="zh-CN" sz="4400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2020" y="5728970"/>
            <a:ext cx="3439160" cy="583565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t">
            <a:spAutoFit/>
          </a:bodyPr>
          <a:p>
            <a:r>
              <a:rPr lang="zh-CN" sz="3200" b="1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藩镇割据的两面性</a:t>
            </a:r>
            <a:endParaRPr lang="zh-CN" altLang="en-US" sz="3200" b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/>
      <p:bldP spid="57" grpId="0"/>
      <p:bldP spid="4" grpId="0"/>
      <p:bldP spid="3" grpId="0"/>
      <p:bldP spid="100" grpId="0" bldLvl="0" animBg="1"/>
      <p:bldP spid="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/>
        </p:nvSpPr>
        <p:spPr>
          <a:xfrm>
            <a:off x="226695" y="540385"/>
            <a:ext cx="5557520" cy="5511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zh-CN" altLang="en-US" sz="28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>
                <a:solidFill>
                  <a:srgbClr val="C00000"/>
                </a:solidFill>
              </a:rPr>
              <a:t>理解：隋唐时期的军事制度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330" y="1257935"/>
            <a:ext cx="11737975" cy="481584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>
              <a:lnSpc>
                <a:spcPct val="160000"/>
              </a:lnSpc>
            </a:pPr>
            <a:r>
              <a:rPr lang="zh-CN" altLang="en-US" sz="3200" b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(一)府兵制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，即府兵平时耕种土地，农隙训练，战时从军打仗，其最大特点是“兵农合一”。由隋文帝确立，唐太宗对其进行调整和健全，有利于巩固边防和加强中央集权。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b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(二)募兵制，</a:t>
            </a:r>
            <a:r>
              <a:rPr lang="zh-CN" altLang="en-US" sz="32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即征兵制，是国家以雇佣的形式招募士兵的一种军事制度。唐玄宗建立，减轻了农民的兵役负担，有利于生产的发展，封建国家得以建立一支强有力的军队。</a:t>
            </a:r>
            <a:endParaRPr lang="zh-CN" altLang="en-US" sz="3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84215" y="540556"/>
            <a:ext cx="2868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solidFill>
                  <a:srgbClr val="002060"/>
                </a:solidFill>
              </a:rPr>
              <a:t>（融合选必</a:t>
            </a:r>
            <a:r>
              <a:rPr lang="en-US" altLang="zh-CN" sz="2800" b="1" dirty="0">
                <a:solidFill>
                  <a:srgbClr val="002060"/>
                </a:solidFill>
              </a:rPr>
              <a:t>1</a:t>
            </a:r>
            <a:r>
              <a:rPr lang="zh-CN" altLang="en-US" sz="2800" b="1" dirty="0">
                <a:solidFill>
                  <a:srgbClr val="002060"/>
                </a:solidFill>
              </a:rPr>
              <a:t>）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" name="文本框 67"/>
          <p:cNvSpPr txBox="1"/>
          <p:nvPr/>
        </p:nvSpPr>
        <p:spPr>
          <a:xfrm>
            <a:off x="125730" y="61595"/>
            <a:ext cx="99352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【命题点三】隋唐的选官制度：科举制 </a:t>
            </a:r>
            <a:endParaRPr lang="zh-CN" altLang="zh-CN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cxnSp>
        <p:nvCxnSpPr>
          <p:cNvPr id="4" name="直接箭头连接符 5"/>
          <p:cNvCxnSpPr/>
          <p:nvPr/>
        </p:nvCxnSpPr>
        <p:spPr>
          <a:xfrm>
            <a:off x="384810" y="1759585"/>
            <a:ext cx="635" cy="50165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rgbClr val="4472C4"/>
          </a:lnRef>
          <a:fillRef idx="0">
            <a:srgbClr val="4472C4"/>
          </a:fillRef>
          <a:effectRef idx="0">
            <a:srgbClr val="4472C4"/>
          </a:effectRef>
          <a:fontRef idx="minor">
            <a:sysClr val="windowText" lastClr="000000"/>
          </a:fontRef>
        </p:style>
      </p:cxnSp>
      <p:grpSp>
        <p:nvGrpSpPr>
          <p:cNvPr id="5" name="组合 4"/>
          <p:cNvGrpSpPr/>
          <p:nvPr/>
        </p:nvGrpSpPr>
        <p:grpSpPr>
          <a:xfrm>
            <a:off x="351790" y="1387712"/>
            <a:ext cx="6570802" cy="570730"/>
            <a:chOff x="614254" y="1780766"/>
            <a:chExt cx="6570802" cy="570730"/>
          </a:xfrm>
          <a:solidFill>
            <a:srgbClr val="FFC000">
              <a:lumMod val="40000"/>
              <a:lumOff val="60000"/>
            </a:srgbClr>
          </a:solidFill>
        </p:grpSpPr>
        <p:sp>
          <p:nvSpPr>
            <p:cNvPr id="6" name="圆: 空心 6"/>
            <p:cNvSpPr/>
            <p:nvPr/>
          </p:nvSpPr>
          <p:spPr>
            <a:xfrm>
              <a:off x="614254" y="1972488"/>
              <a:ext cx="187287" cy="187287"/>
            </a:xfrm>
            <a:prstGeom prst="donu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893124" y="1780766"/>
              <a:ext cx="6291932" cy="570730"/>
              <a:chOff x="893124" y="1780766"/>
              <a:chExt cx="6291932" cy="570730"/>
            </a:xfrm>
            <a:grpFill/>
          </p:grpSpPr>
          <p:sp>
            <p:nvSpPr>
              <p:cNvPr id="8" name="矩形 7"/>
              <p:cNvSpPr/>
              <p:nvPr/>
            </p:nvSpPr>
            <p:spPr>
              <a:xfrm>
                <a:off x="2117399" y="1823855"/>
                <a:ext cx="5067657" cy="4603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开始采用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分科考试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的方式选官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9" name="组合 8"/>
              <p:cNvGrpSpPr/>
              <p:nvPr/>
            </p:nvGrpSpPr>
            <p:grpSpPr>
              <a:xfrm>
                <a:off x="893124" y="1780766"/>
                <a:ext cx="1224275" cy="570730"/>
                <a:chOff x="6731306" y="1173546"/>
                <a:chExt cx="1224275" cy="570730"/>
              </a:xfrm>
              <a:grpFill/>
            </p:grpSpPr>
            <p:sp>
              <p:nvSpPr>
                <p:cNvPr id="10" name="矩形: 圆角 13"/>
                <p:cNvSpPr/>
                <p:nvPr/>
              </p:nvSpPr>
              <p:spPr>
                <a:xfrm>
                  <a:off x="6731306" y="1173546"/>
                  <a:ext cx="1224275" cy="57073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rgbClr val="4472C4">
                    <a:shade val="50000"/>
                  </a:srgbClr>
                </a:lnRef>
                <a:fillRef idx="1">
                  <a:srgbClr val="4472C4"/>
                </a:fillRef>
                <a:effectRef idx="0">
                  <a:srgbClr val="4472C4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11" name="文本框 10"/>
                <p:cNvSpPr txBox="1"/>
                <p:nvPr/>
              </p:nvSpPr>
              <p:spPr>
                <a:xfrm>
                  <a:off x="6824941" y="1173546"/>
                  <a:ext cx="1130640" cy="55308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p>
                  <a:pPr marL="0" marR="0" lvl="0" indent="0" algn="l" defTabSz="914400" rtl="0" eaLnBrk="1" fontAlgn="auto" latinLnBrk="0" hangingPunct="1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黑体" panose="02010609060101010101" pitchFamily="49" charset="-122"/>
                      <a:ea typeface="黑体" panose="02010609060101010101" pitchFamily="49" charset="-122"/>
                      <a:cs typeface="华文中宋" panose="02010600040101010101" pitchFamily="2" charset="-122"/>
                    </a:rPr>
                    <a:t>隋文帝 </a:t>
                  </a:r>
                  <a:endPara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  <a:cs typeface="华文中宋" panose="02010600040101010101" pitchFamily="2" charset="-122"/>
                  </a:endParaRPr>
                </a:p>
              </p:txBody>
            </p:sp>
          </p:grpSp>
        </p:grpSp>
      </p:grpSp>
      <p:grpSp>
        <p:nvGrpSpPr>
          <p:cNvPr id="12" name="组合 11"/>
          <p:cNvGrpSpPr/>
          <p:nvPr/>
        </p:nvGrpSpPr>
        <p:grpSpPr>
          <a:xfrm>
            <a:off x="291465" y="2289891"/>
            <a:ext cx="6353911" cy="570730"/>
            <a:chOff x="614254" y="1780766"/>
            <a:chExt cx="6353911" cy="570730"/>
          </a:xfrm>
          <a:solidFill>
            <a:srgbClr val="FFC000">
              <a:lumMod val="40000"/>
              <a:lumOff val="60000"/>
            </a:srgbClr>
          </a:solidFill>
        </p:grpSpPr>
        <p:sp>
          <p:nvSpPr>
            <p:cNvPr id="13" name="圆: 空心 20"/>
            <p:cNvSpPr/>
            <p:nvPr/>
          </p:nvSpPr>
          <p:spPr>
            <a:xfrm>
              <a:off x="614254" y="1972488"/>
              <a:ext cx="187287" cy="187287"/>
            </a:xfrm>
            <a:prstGeom prst="donu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893124" y="1780766"/>
              <a:ext cx="6075041" cy="570730"/>
              <a:chOff x="893124" y="1780766"/>
              <a:chExt cx="6075041" cy="570730"/>
            </a:xfrm>
            <a:grpFill/>
          </p:grpSpPr>
          <p:sp>
            <p:nvSpPr>
              <p:cNvPr id="15" name="矩形 14"/>
              <p:cNvSpPr/>
              <p:nvPr/>
            </p:nvSpPr>
            <p:spPr>
              <a:xfrm>
                <a:off x="2208982" y="1836290"/>
                <a:ext cx="4759183" cy="4603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始建进士科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，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科举制度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形成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893124" y="1780766"/>
                <a:ext cx="1224275" cy="570730"/>
                <a:chOff x="6731306" y="1173546"/>
                <a:chExt cx="1224275" cy="570730"/>
              </a:xfrm>
              <a:grpFill/>
            </p:grpSpPr>
            <p:sp>
              <p:nvSpPr>
                <p:cNvPr id="17" name="矩形: 圆角 24"/>
                <p:cNvSpPr/>
                <p:nvPr/>
              </p:nvSpPr>
              <p:spPr>
                <a:xfrm>
                  <a:off x="6731306" y="1173546"/>
                  <a:ext cx="1224275" cy="570730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rgbClr val="4472C4">
                    <a:shade val="50000"/>
                  </a:srgbClr>
                </a:lnRef>
                <a:fillRef idx="1">
                  <a:srgbClr val="4472C4"/>
                </a:fillRef>
                <a:effectRef idx="0">
                  <a:srgbClr val="4472C4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18" name="文本框 17"/>
                <p:cNvSpPr txBox="1"/>
                <p:nvPr/>
              </p:nvSpPr>
              <p:spPr>
                <a:xfrm>
                  <a:off x="6824941" y="1173546"/>
                  <a:ext cx="1130640" cy="55308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p>
                  <a:pPr marL="0" marR="0" lvl="0" indent="0" algn="l" defTabSz="914400" rtl="0" eaLnBrk="1" fontAlgn="auto" latinLnBrk="0" hangingPunct="1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黑体" panose="02010609060101010101" pitchFamily="49" charset="-122"/>
                      <a:ea typeface="黑体" panose="02010609060101010101" pitchFamily="49" charset="-122"/>
                      <a:cs typeface="华文中宋" panose="02010600040101010101" pitchFamily="2" charset="-122"/>
                    </a:rPr>
                    <a:t>隋炀帝 </a:t>
                  </a:r>
                  <a:endPara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  <a:cs typeface="华文中宋" panose="02010600040101010101" pitchFamily="2" charset="-122"/>
                  </a:endParaRPr>
                </a:p>
              </p:txBody>
            </p:sp>
          </p:grpSp>
        </p:grpSp>
      </p:grpSp>
      <p:grpSp>
        <p:nvGrpSpPr>
          <p:cNvPr id="19" name="组合 18"/>
          <p:cNvGrpSpPr/>
          <p:nvPr/>
        </p:nvGrpSpPr>
        <p:grpSpPr>
          <a:xfrm>
            <a:off x="291465" y="3013557"/>
            <a:ext cx="5530320" cy="829945"/>
            <a:chOff x="614254" y="1650513"/>
            <a:chExt cx="5530320" cy="829945"/>
          </a:xfrm>
        </p:grpSpPr>
        <p:sp>
          <p:nvSpPr>
            <p:cNvPr id="20" name="圆: 空心 27"/>
            <p:cNvSpPr/>
            <p:nvPr/>
          </p:nvSpPr>
          <p:spPr>
            <a:xfrm>
              <a:off x="614254" y="1972488"/>
              <a:ext cx="187287" cy="187287"/>
            </a:xfrm>
            <a:prstGeom prst="donu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893124" y="1650513"/>
              <a:ext cx="5251450" cy="829945"/>
              <a:chOff x="893124" y="1650513"/>
              <a:chExt cx="5251450" cy="829945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2208844" y="1650513"/>
                <a:ext cx="3935730" cy="8299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增加了考试科目</a:t>
                </a:r>
                <a:r>
                  <a:rPr lang="zh-CN" altLang="en-US" sz="2400" b="1" dirty="0">
                    <a:solidFill>
                      <a:prstClr val="black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，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以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进士和明经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两科为主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893124" y="1780766"/>
                <a:ext cx="1224275" cy="570730"/>
                <a:chOff x="6731306" y="1173546"/>
                <a:chExt cx="1224275" cy="570730"/>
              </a:xfrm>
            </p:grpSpPr>
            <p:sp>
              <p:nvSpPr>
                <p:cNvPr id="24" name="矩形: 圆角 31"/>
                <p:cNvSpPr/>
                <p:nvPr/>
              </p:nvSpPr>
              <p:spPr>
                <a:xfrm>
                  <a:off x="6731306" y="1173546"/>
                  <a:ext cx="1224275" cy="570730"/>
                </a:xfrm>
                <a:prstGeom prst="roundRect">
                  <a:avLst/>
                </a:prstGeom>
                <a:solidFill>
                  <a:srgbClr val="5B9BD5">
                    <a:lumMod val="40000"/>
                    <a:lumOff val="60000"/>
                  </a:srgbClr>
                </a:solidFill>
                <a:ln>
                  <a:noFill/>
                </a:ln>
              </p:spPr>
              <p:style>
                <a:lnRef idx="2">
                  <a:srgbClr val="4472C4">
                    <a:shade val="50000"/>
                  </a:srgbClr>
                </a:lnRef>
                <a:fillRef idx="1">
                  <a:srgbClr val="4472C4"/>
                </a:fillRef>
                <a:effectRef idx="0">
                  <a:srgbClr val="4472C4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25" name="文本框 24"/>
                <p:cNvSpPr txBox="1"/>
                <p:nvPr/>
              </p:nvSpPr>
              <p:spPr>
                <a:xfrm>
                  <a:off x="6824941" y="1173546"/>
                  <a:ext cx="1130640" cy="5530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pPr marL="0" marR="0" lvl="0" indent="0" algn="l" defTabSz="914400" rtl="0" eaLnBrk="1" fontAlgn="auto" latinLnBrk="0" hangingPunct="1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黑体" panose="02010609060101010101" pitchFamily="49" charset="-122"/>
                      <a:ea typeface="黑体" panose="02010609060101010101" pitchFamily="49" charset="-122"/>
                      <a:cs typeface="华文中宋" panose="02010600040101010101" pitchFamily="2" charset="-122"/>
                    </a:rPr>
                    <a:t>唐太宗 </a:t>
                  </a:r>
                  <a:endPara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  <a:cs typeface="华文中宋" panose="02010600040101010101" pitchFamily="2" charset="-122"/>
                  </a:endParaRPr>
                </a:p>
              </p:txBody>
            </p:sp>
          </p:grpSp>
        </p:grpSp>
      </p:grpSp>
      <p:grpSp>
        <p:nvGrpSpPr>
          <p:cNvPr id="26" name="组合 25"/>
          <p:cNvGrpSpPr/>
          <p:nvPr/>
        </p:nvGrpSpPr>
        <p:grpSpPr>
          <a:xfrm>
            <a:off x="291465" y="4028209"/>
            <a:ext cx="7357289" cy="570730"/>
            <a:chOff x="614254" y="1780766"/>
            <a:chExt cx="7357289" cy="570730"/>
          </a:xfrm>
        </p:grpSpPr>
        <p:sp>
          <p:nvSpPr>
            <p:cNvPr id="27" name="圆: 空心 34"/>
            <p:cNvSpPr/>
            <p:nvPr/>
          </p:nvSpPr>
          <p:spPr>
            <a:xfrm>
              <a:off x="614254" y="1972488"/>
              <a:ext cx="187287" cy="187287"/>
            </a:xfrm>
            <a:prstGeom prst="donu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893124" y="1780766"/>
              <a:ext cx="7078419" cy="570730"/>
              <a:chOff x="893124" y="1780766"/>
              <a:chExt cx="7078419" cy="570730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2153331" y="1843140"/>
                <a:ext cx="5818212" cy="460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首创了</a:t>
                </a: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武举和殿试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30" name="组合 29"/>
              <p:cNvGrpSpPr/>
              <p:nvPr/>
            </p:nvGrpSpPr>
            <p:grpSpPr>
              <a:xfrm>
                <a:off x="893124" y="1780766"/>
                <a:ext cx="1224275" cy="570730"/>
                <a:chOff x="6731306" y="1173546"/>
                <a:chExt cx="1224275" cy="570730"/>
              </a:xfrm>
            </p:grpSpPr>
            <p:sp>
              <p:nvSpPr>
                <p:cNvPr id="31" name="矩形: 圆角 38"/>
                <p:cNvSpPr/>
                <p:nvPr/>
              </p:nvSpPr>
              <p:spPr>
                <a:xfrm>
                  <a:off x="6731306" y="1173546"/>
                  <a:ext cx="1224275" cy="570730"/>
                </a:xfrm>
                <a:prstGeom prst="roundRect">
                  <a:avLst/>
                </a:prstGeom>
                <a:solidFill>
                  <a:srgbClr val="5B9BD5">
                    <a:lumMod val="40000"/>
                    <a:lumOff val="60000"/>
                  </a:srgbClr>
                </a:solidFill>
                <a:ln>
                  <a:noFill/>
                </a:ln>
              </p:spPr>
              <p:style>
                <a:lnRef idx="2">
                  <a:srgbClr val="4472C4">
                    <a:shade val="50000"/>
                  </a:srgbClr>
                </a:lnRef>
                <a:fillRef idx="1">
                  <a:srgbClr val="4472C4"/>
                </a:fillRef>
                <a:effectRef idx="0">
                  <a:srgbClr val="4472C4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32" name="文本框 31"/>
                <p:cNvSpPr txBox="1"/>
                <p:nvPr/>
              </p:nvSpPr>
              <p:spPr>
                <a:xfrm>
                  <a:off x="6824941" y="1173546"/>
                  <a:ext cx="1130640" cy="5530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pPr marL="0" marR="0" lvl="0" indent="0" algn="l" defTabSz="914400" rtl="0" eaLnBrk="1" fontAlgn="auto" latinLnBrk="0" hangingPunct="1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黑体" panose="02010609060101010101" pitchFamily="49" charset="-122"/>
                      <a:ea typeface="黑体" panose="02010609060101010101" pitchFamily="49" charset="-122"/>
                      <a:cs typeface="华文中宋" panose="02010600040101010101" pitchFamily="2" charset="-122"/>
                    </a:rPr>
                    <a:t>武则天 </a:t>
                  </a:r>
                  <a:endPara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  <a:cs typeface="华文中宋" panose="02010600040101010101" pitchFamily="2" charset="-122"/>
                  </a:endParaRPr>
                </a:p>
              </p:txBody>
            </p:sp>
          </p:grpSp>
        </p:grpSp>
      </p:grpSp>
      <p:grpSp>
        <p:nvGrpSpPr>
          <p:cNvPr id="33" name="组合 32"/>
          <p:cNvGrpSpPr/>
          <p:nvPr/>
        </p:nvGrpSpPr>
        <p:grpSpPr>
          <a:xfrm>
            <a:off x="291465" y="4816088"/>
            <a:ext cx="7560255" cy="570730"/>
            <a:chOff x="614254" y="1780766"/>
            <a:chExt cx="7560255" cy="570730"/>
          </a:xfrm>
        </p:grpSpPr>
        <p:sp>
          <p:nvSpPr>
            <p:cNvPr id="34" name="圆: 空心 41"/>
            <p:cNvSpPr/>
            <p:nvPr/>
          </p:nvSpPr>
          <p:spPr>
            <a:xfrm>
              <a:off x="614254" y="1972488"/>
              <a:ext cx="187287" cy="187287"/>
            </a:xfrm>
            <a:prstGeom prst="donu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893124" y="1780766"/>
              <a:ext cx="7281385" cy="570730"/>
              <a:chOff x="893124" y="1780766"/>
              <a:chExt cx="7281385" cy="570730"/>
            </a:xfrm>
          </p:grpSpPr>
          <p:sp>
            <p:nvSpPr>
              <p:cNvPr id="36" name="矩形 35"/>
              <p:cNvSpPr/>
              <p:nvPr/>
            </p:nvSpPr>
            <p:spPr>
              <a:xfrm>
                <a:off x="2093308" y="1803912"/>
                <a:ext cx="6081201" cy="460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rPr>
                  <a:t>进一步提高了科举考试的地位</a:t>
                </a:r>
                <a:endPara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37" name="组合 36"/>
              <p:cNvGrpSpPr/>
              <p:nvPr/>
            </p:nvGrpSpPr>
            <p:grpSpPr>
              <a:xfrm>
                <a:off x="893124" y="1780766"/>
                <a:ext cx="1224275" cy="570730"/>
                <a:chOff x="6731306" y="1173546"/>
                <a:chExt cx="1224275" cy="570730"/>
              </a:xfrm>
            </p:grpSpPr>
            <p:sp>
              <p:nvSpPr>
                <p:cNvPr id="38" name="矩形: 圆角 45"/>
                <p:cNvSpPr/>
                <p:nvPr/>
              </p:nvSpPr>
              <p:spPr>
                <a:xfrm>
                  <a:off x="6731306" y="1173546"/>
                  <a:ext cx="1224275" cy="570730"/>
                </a:xfrm>
                <a:prstGeom prst="roundRect">
                  <a:avLst/>
                </a:prstGeom>
                <a:solidFill>
                  <a:srgbClr val="5B9BD5">
                    <a:lumMod val="40000"/>
                    <a:lumOff val="60000"/>
                  </a:srgbClr>
                </a:solidFill>
                <a:ln>
                  <a:noFill/>
                </a:ln>
              </p:spPr>
              <p:style>
                <a:lnRef idx="2">
                  <a:srgbClr val="4472C4">
                    <a:shade val="50000"/>
                  </a:srgbClr>
                </a:lnRef>
                <a:fillRef idx="1">
                  <a:srgbClr val="4472C4"/>
                </a:fillRef>
                <a:effectRef idx="0">
                  <a:srgbClr val="4472C4"/>
                </a:effectRef>
                <a:fontRef idx="minor">
                  <a:sysClr val="window" lastClr="FFFFFF"/>
                </a:fontRef>
              </p:style>
              <p:txBody>
                <a:bodyPr rtlCol="0" anchor="ctr"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39" name="文本框 38"/>
                <p:cNvSpPr txBox="1"/>
                <p:nvPr/>
              </p:nvSpPr>
              <p:spPr>
                <a:xfrm>
                  <a:off x="6824941" y="1173546"/>
                  <a:ext cx="1130640" cy="5530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pPr marL="0" marR="0" lvl="0" indent="0" algn="l" defTabSz="914400" rtl="0" eaLnBrk="1" fontAlgn="auto" latinLnBrk="0" hangingPunct="1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黑体" panose="02010609060101010101" pitchFamily="49" charset="-122"/>
                      <a:ea typeface="黑体" panose="02010609060101010101" pitchFamily="49" charset="-122"/>
                      <a:cs typeface="华文中宋" panose="02010600040101010101" pitchFamily="2" charset="-122"/>
                    </a:rPr>
                    <a:t>唐玄宗 </a:t>
                  </a:r>
                  <a:endParaRPr kumimoji="0" lang="zh-CN" alt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黑体" panose="02010609060101010101" pitchFamily="49" charset="-122"/>
                    <a:ea typeface="黑体" panose="02010609060101010101" pitchFamily="49" charset="-122"/>
                    <a:cs typeface="华文中宋" panose="02010600040101010101" pitchFamily="2" charset="-122"/>
                  </a:endParaRPr>
                </a:p>
              </p:txBody>
            </p:sp>
          </p:grpSp>
        </p:grpSp>
      </p:grpSp>
      <p:sp>
        <p:nvSpPr>
          <p:cNvPr id="2" name="文本框 1"/>
          <p:cNvSpPr txBox="1"/>
          <p:nvPr/>
        </p:nvSpPr>
        <p:spPr>
          <a:xfrm>
            <a:off x="351790" y="715645"/>
            <a:ext cx="24295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kumimoji="1" lang="en-US" altLang="zh-CN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kumimoji="1" lang="zh-CN" altLang="en-US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、发展过程</a:t>
            </a:r>
            <a:endParaRPr kumimoji="1" lang="zh-CN" altLang="en-US" sz="3200" b="1" dirty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9115" y="5630545"/>
            <a:ext cx="1576705" cy="515620"/>
          </a:xfrm>
          <a:prstGeom prst="rect">
            <a:avLst/>
          </a:prstGeom>
          <a:solidFill>
            <a:srgbClr val="00B050"/>
          </a:solidFill>
        </p:spPr>
        <p:txBody>
          <a:bodyPr wrap="square" rtlCol="0" anchor="t">
            <a:spAutoFit/>
          </a:bodyPr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zh-CN" altLang="en-US" sz="2400" b="1" smtClean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宋代成熟</a:t>
            </a:r>
            <a:endParaRPr lang="zh-CN" altLang="en-US" sz="2400" b="1" smtClean="0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727190" y="1287145"/>
            <a:ext cx="1607820" cy="52197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选官方式</a:t>
            </a:r>
            <a:endParaRPr lang="zh-CN" altLang="en-US" sz="2800" b="1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6727190" y="2643505"/>
            <a:ext cx="1607820" cy="52197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选官标准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727190" y="4077335"/>
            <a:ext cx="1607820" cy="52197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选官原则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887460" y="924560"/>
            <a:ext cx="3030220" cy="1209675"/>
          </a:xfrm>
          <a:prstGeom prst="rect">
            <a:avLst/>
          </a:prstGeom>
          <a:noFill/>
          <a:ln>
            <a:solidFill>
              <a:srgbClr val="0B5FD1"/>
            </a:solidFill>
          </a:ln>
        </p:spPr>
        <p:txBody>
          <a:bodyPr wrap="square" rtlCol="0">
            <a:spAutoFit/>
          </a:bodyPr>
          <a:p>
            <a:pPr algn="l" fontAlgn="auto">
              <a:lnSpc>
                <a:spcPts val="4360"/>
              </a:lnSpc>
            </a:pPr>
            <a:r>
              <a:rPr lang="zh-CN" altLang="en-US" sz="24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由推荐品评演变为</a:t>
            </a:r>
            <a:r>
              <a:rPr lang="zh-CN" altLang="en-US" sz="2400" b="1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分科考试</a:t>
            </a:r>
            <a:r>
              <a:rPr lang="zh-CN" altLang="en-US" sz="24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、择优录取</a:t>
            </a:r>
            <a:endParaRPr lang="zh-CN" altLang="en-US" sz="2400" b="1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8887460" y="2345690"/>
            <a:ext cx="3030220" cy="1209675"/>
          </a:xfrm>
          <a:prstGeom prst="rect">
            <a:avLst/>
          </a:prstGeom>
          <a:noFill/>
          <a:ln>
            <a:solidFill>
              <a:srgbClr val="0B5FD1"/>
            </a:solidFill>
          </a:ln>
        </p:spPr>
        <p:txBody>
          <a:bodyPr wrap="square" rtlCol="0">
            <a:spAutoFit/>
          </a:bodyPr>
          <a:p>
            <a:pPr algn="l" fontAlgn="auto">
              <a:lnSpc>
                <a:spcPts val="4360"/>
              </a:lnSpc>
            </a:pPr>
            <a:r>
              <a:rPr lang="zh-CN" altLang="en-US" sz="2400" b="1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由家世门第演变为</a:t>
            </a:r>
            <a:r>
              <a:rPr lang="zh-CN" altLang="en-US" sz="2400" b="1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学识、才能</a:t>
            </a:r>
            <a:endParaRPr lang="zh-CN" altLang="en-US" sz="2400" b="1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888095" y="3949065"/>
            <a:ext cx="3029585" cy="650240"/>
          </a:xfrm>
          <a:prstGeom prst="rect">
            <a:avLst/>
          </a:prstGeom>
          <a:noFill/>
          <a:ln>
            <a:solidFill>
              <a:srgbClr val="0B5FD1"/>
            </a:solidFill>
          </a:ln>
        </p:spPr>
        <p:txBody>
          <a:bodyPr wrap="square" rtlCol="0">
            <a:spAutoFit/>
          </a:bodyPr>
          <a:p>
            <a:pPr algn="l" fontAlgn="auto">
              <a:lnSpc>
                <a:spcPts val="4360"/>
              </a:lnSpc>
            </a:pPr>
            <a:r>
              <a:rPr lang="zh-CN" altLang="en-US" sz="2400" b="1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制度化、公平公开</a:t>
            </a:r>
            <a:endParaRPr lang="zh-CN" altLang="en-US" sz="2400" b="1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135" name=" 135"/>
          <p:cNvSpPr/>
          <p:nvPr/>
        </p:nvSpPr>
        <p:spPr>
          <a:xfrm>
            <a:off x="8539480" y="1373505"/>
            <a:ext cx="347980" cy="38608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8" name=" 135"/>
          <p:cNvSpPr/>
          <p:nvPr/>
        </p:nvSpPr>
        <p:spPr>
          <a:xfrm>
            <a:off x="8422005" y="2724785"/>
            <a:ext cx="347980" cy="38608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9" name=" 135"/>
          <p:cNvSpPr/>
          <p:nvPr/>
        </p:nvSpPr>
        <p:spPr>
          <a:xfrm>
            <a:off x="8422005" y="4145280"/>
            <a:ext cx="347980" cy="38608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0" name="圆: 空心 41"/>
          <p:cNvSpPr/>
          <p:nvPr/>
        </p:nvSpPr>
        <p:spPr>
          <a:xfrm>
            <a:off x="291465" y="5849185"/>
            <a:ext cx="187287" cy="187287"/>
          </a:xfrm>
          <a:prstGeom prst="donu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rgbClr val="4472C4">
              <a:shade val="50000"/>
            </a:srgbClr>
          </a:lnRef>
          <a:fillRef idx="1">
            <a:srgbClr val="4472C4"/>
          </a:fillRef>
          <a:effectRef idx="0">
            <a:srgbClr val="4472C4"/>
          </a:effectRef>
          <a:fontRef idx="minor">
            <a:sysClr val="window" lastClr="FFFFFF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056130" y="5658485"/>
            <a:ext cx="50698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smtClean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增加策论考试，锁院、糊名、誊录。</a:t>
            </a:r>
            <a:endParaRPr lang="zh-CN" altLang="en-US" sz="2400" b="1" smtClean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412365" y="6260465"/>
            <a:ext cx="14046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 smtClean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八股取士</a:t>
            </a:r>
            <a:endParaRPr lang="zh-CN" altLang="en-US" sz="2400" b="1" smtClean="0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539115" y="6260465"/>
            <a:ext cx="1404620" cy="515620"/>
          </a:xfrm>
          <a:prstGeom prst="rect">
            <a:avLst/>
          </a:prstGeom>
          <a:solidFill>
            <a:srgbClr val="C8C8C8"/>
          </a:solidFill>
        </p:spPr>
        <p:txBody>
          <a:bodyPr wrap="none" rtlCol="0">
            <a:spAutoFit/>
          </a:bodyPr>
          <a:p>
            <a:pPr marL="0" indent="0" algn="l">
              <a:lnSpc>
                <a:spcPct val="115000"/>
              </a:lnSpc>
              <a:spcBef>
                <a:spcPct val="0"/>
              </a:spcBef>
              <a:buNone/>
            </a:pPr>
            <a:r>
              <a:rPr lang="zh-CN" altLang="en-US" sz="2400" b="1" smtClean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+mn-ea"/>
              </a:rPr>
              <a:t>明清僵化</a:t>
            </a:r>
            <a:endParaRPr lang="zh-CN" altLang="en-US" sz="2400" b="1" smtClean="0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+mn-ea"/>
            </a:endParaRPr>
          </a:p>
        </p:txBody>
      </p:sp>
      <p:sp>
        <p:nvSpPr>
          <p:cNvPr id="52" name="圆: 空心 41"/>
          <p:cNvSpPr/>
          <p:nvPr/>
        </p:nvSpPr>
        <p:spPr>
          <a:xfrm>
            <a:off x="291465" y="6284160"/>
            <a:ext cx="187287" cy="187287"/>
          </a:xfrm>
          <a:prstGeom prst="donu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rgbClr val="4472C4">
              <a:shade val="50000"/>
            </a:srgbClr>
          </a:lnRef>
          <a:fillRef idx="1">
            <a:srgbClr val="4472C4"/>
          </a:fillRef>
          <a:effectRef idx="0">
            <a:srgbClr val="4472C4"/>
          </a:effectRef>
          <a:fontRef idx="minor">
            <a:sysClr val="window" lastClr="FFFFFF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  <p:bldP spid="135" grpId="0" animBg="1"/>
      <p:bldP spid="43" grpId="0" animBg="1"/>
      <p:bldP spid="48" grpId="0" animBg="1"/>
      <p:bldP spid="46" grpId="0" animBg="1"/>
      <p:bldP spid="44" grpId="0" animBg="1"/>
      <p:bldP spid="49" grpId="0" animBg="1"/>
      <p:bldP spid="47" grpId="0" animBg="1"/>
      <p:bldP spid="40" grpId="0" animBg="1"/>
      <p:bldP spid="3" grpId="1" animBg="1"/>
      <p:bldP spid="41" grpId="0"/>
      <p:bldP spid="52" grpId="0" animBg="1"/>
      <p:bldP spid="51" grpId="0" animBg="1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866" y="876701"/>
            <a:ext cx="8890807" cy="54997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材料一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（唐代）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改成自由竞选，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所谓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“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怀牒自列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”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，既不需要地方长官察举，更不需要中央九品中正评定；把进仕之门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扩大打开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，经由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个人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各自到地方政府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报名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，参加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中央之考试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。</a:t>
            </a:r>
            <a:endParaRPr lang="en-US" altLang="zh-CN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algn="r">
              <a:lnSpc>
                <a:spcPct val="90000"/>
              </a:lnSpc>
            </a:pP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——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钱穆《中国历代政治得失》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材料二 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少小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须勤学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，文章可立身；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满朝朱紫贵，尽是读书人。</a:t>
            </a:r>
            <a:b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</a:b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……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。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朝为田舍郎，暮登天子堂；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将相本无种，男儿当自强。</a:t>
            </a:r>
            <a:endParaRPr lang="en-US" altLang="zh-CN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algn="r"/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——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（宋）汪洙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《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神童诗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》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（节选）</a:t>
            </a:r>
            <a:endParaRPr lang="en-US" altLang="zh-CN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材料三 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科举考试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偏重文学、历史和学术问题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,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使得统治阶层产生一种讲求考证、沉溺文学或一味好古的倾向，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这对培养求实致用的思想是很不利的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。</a:t>
            </a:r>
            <a:endParaRPr lang="en-US" altLang="zh-CN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algn="r">
              <a:lnSpc>
                <a:spcPct val="120000"/>
              </a:lnSpc>
            </a:pP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——[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美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]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费正清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《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中国：传统与变迁</a:t>
            </a:r>
            <a:r>
              <a:rPr lang="en-US" altLang="zh-CN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》</a:t>
            </a:r>
            <a:endParaRPr lang="en-US" altLang="zh-CN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材料四 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西国莫不慕之</a:t>
            </a:r>
            <a:r>
              <a:rPr lang="zh-CN" altLang="en-US" sz="2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，近代渐设考试以取人才，而为学优则仕之举。今</a:t>
            </a:r>
            <a:r>
              <a:rPr lang="zh-CN" altLang="en-US" sz="2400" b="1" dirty="0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英、法、美均已见端，</a:t>
            </a:r>
            <a:r>
              <a:rPr lang="zh-CN" altLang="en-US" sz="2400" b="1" dirty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将来必至推广</a:t>
            </a:r>
            <a:r>
              <a:rPr lang="zh-CN" altLang="en-US" sz="2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。                            </a:t>
            </a:r>
            <a:endParaRPr lang="en-US" altLang="zh-CN" sz="24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lv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——</a:t>
            </a:r>
            <a:r>
              <a:rPr lang="zh-CN" altLang="en-US" sz="2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丁韪良《西学考略》</a:t>
            </a:r>
            <a:endParaRPr lang="zh-CN" altLang="en-US" sz="2400" b="1" dirty="0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8994611" y="997324"/>
            <a:ext cx="3130709" cy="486703"/>
          </a:xfrm>
          <a:prstGeom prst="wedgeRoundRectCallout">
            <a:avLst>
              <a:gd name="adj1" fmla="val -29049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选拔过程相对公平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8994610" y="2152044"/>
            <a:ext cx="3133443" cy="784301"/>
          </a:xfrm>
          <a:prstGeom prst="wedgeRoundRectCallout">
            <a:avLst>
              <a:gd name="adj1" fmla="val -46807"/>
              <a:gd name="adj2" fmla="val 1496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提高了官员的文化素质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2" name="圆角矩形标注 11"/>
          <p:cNvSpPr/>
          <p:nvPr/>
        </p:nvSpPr>
        <p:spPr>
          <a:xfrm>
            <a:off x="9010753" y="3028815"/>
            <a:ext cx="3114673" cy="460914"/>
          </a:xfrm>
          <a:prstGeom prst="wedgeRoundRectCallout">
            <a:avLst>
              <a:gd name="adj1" fmla="val -41938"/>
              <a:gd name="adj2" fmla="val 24931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扩大了统治基础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3" name="圆角矩形标注 12"/>
          <p:cNvSpPr/>
          <p:nvPr/>
        </p:nvSpPr>
        <p:spPr>
          <a:xfrm>
            <a:off x="8994610" y="1596883"/>
            <a:ext cx="3130709" cy="486704"/>
          </a:xfrm>
          <a:prstGeom prst="wedgeRoundRectCallout">
            <a:avLst>
              <a:gd name="adj1" fmla="val 32961"/>
              <a:gd name="adj2" fmla="val -41774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加强了中央集权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4" name="标题 42"/>
          <p:cNvSpPr txBox="1"/>
          <p:nvPr/>
        </p:nvSpPr>
        <p:spPr>
          <a:xfrm>
            <a:off x="2766695" y="271145"/>
            <a:ext cx="8161020" cy="4686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阅读材料，思考科举制的影响</a:t>
            </a:r>
            <a:endParaRPr lang="en-US" altLang="zh-CN" sz="28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994610" y="3582199"/>
            <a:ext cx="3130709" cy="156845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</a:rPr>
              <a:t>禁锢了人们的思想，忽视实用性，不利于科技发展，阻碍社会进步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</a:endParaRPr>
          </a:p>
        </p:txBody>
      </p:sp>
      <p:sp>
        <p:nvSpPr>
          <p:cNvPr id="18" name="圆角矩形标注 17"/>
          <p:cNvSpPr/>
          <p:nvPr/>
        </p:nvSpPr>
        <p:spPr>
          <a:xfrm>
            <a:off x="8963660" y="5244465"/>
            <a:ext cx="3161665" cy="1211580"/>
          </a:xfrm>
          <a:prstGeom prst="wedgeRoundRectCallout">
            <a:avLst>
              <a:gd name="adj1" fmla="val -41938"/>
              <a:gd name="adj2" fmla="val 24931"/>
              <a:gd name="adj3" fmla="val 16667"/>
            </a:avLst>
          </a:prstGeom>
          <a:solidFill>
            <a:srgbClr val="FFC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对后世影响深远，沿用至今（现代文官制度）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745" y="156210"/>
            <a:ext cx="324612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kumimoji="1" lang="en-US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kumimoji="1" lang="zh-CN" altLang="en-US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、科举制的影响</a:t>
            </a:r>
            <a:endParaRPr kumimoji="1" lang="zh-CN" altLang="en-US" sz="3200" b="1" dirty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9" grpId="2" bldLvl="0" animBg="1"/>
      <p:bldP spid="10" grpId="1" animBg="1"/>
      <p:bldP spid="10" grpId="2" bldLvl="0" animBg="1"/>
      <p:bldP spid="12" grpId="1" animBg="1"/>
      <p:bldP spid="12" grpId="2" bldLvl="0" animBg="1"/>
      <p:bldP spid="13" grpId="1" animBg="1"/>
      <p:bldP spid="13" grpId="2" bldLvl="0" animBg="1"/>
      <p:bldP spid="17" grpId="0" bldLvl="0" animBg="1"/>
      <p:bldP spid="18" grpId="0" animBg="1"/>
      <p:bldP spid="18" grpId="1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1" name="表格 50"/>
          <p:cNvGraphicFramePr/>
          <p:nvPr>
            <p:custDataLst>
              <p:tags r:id="rId1"/>
            </p:custDataLst>
          </p:nvPr>
        </p:nvGraphicFramePr>
        <p:xfrm>
          <a:off x="288609" y="1109867"/>
          <a:ext cx="8581071" cy="4983446"/>
        </p:xfrm>
        <a:graphic>
          <a:graphicData uri="http://schemas.openxmlformats.org/drawingml/2006/table">
            <a:tbl>
              <a:tblPr/>
              <a:tblGrid>
                <a:gridCol w="1513972"/>
                <a:gridCol w="1876782"/>
                <a:gridCol w="2946111"/>
                <a:gridCol w="2244206"/>
              </a:tblGrid>
              <a:tr h="682451"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时期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制度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选官标准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选官方式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82451"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商周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世卿世禄制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血缘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官位世袭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0835">
                <a:tc>
                  <a:txBody>
                    <a:bodyPr/>
                    <a:p>
                      <a:pPr marL="0" lvl="0" indent="0" algn="ctr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战国</a:t>
                      </a:r>
                      <a:r>
                        <a:rPr lang="en-US" altLang="zh-CN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-</a:t>
                      </a: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秦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军功爵制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军功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朝廷授予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241"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汉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察举制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德行</a:t>
                      </a:r>
                      <a:endParaRPr lang="en-US" altLang="zh-CN" sz="2400" b="1" dirty="0">
                        <a:solidFill>
                          <a:schemeClr val="tx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↓</a:t>
                      </a:r>
                      <a:endParaRPr lang="en-US" altLang="zh-CN" sz="2400" b="1" dirty="0">
                        <a:solidFill>
                          <a:schemeClr val="tx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家世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自下而上推荐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8589"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魏晋</a:t>
                      </a:r>
                      <a:endParaRPr lang="en-US" altLang="zh-CN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南北朝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九品中正制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家世、道德、才能</a:t>
                      </a:r>
                      <a:endParaRPr lang="en-US" altLang="zh-CN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↓</a:t>
                      </a:r>
                      <a:endParaRPr lang="en-US" altLang="zh-CN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  <a:cs typeface="华文中宋" panose="02010600040101010101" pitchFamily="2" charset="-122"/>
                        </a:rPr>
                        <a:t>家世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  <a:cs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官员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推荐</a:t>
                      </a:r>
                      <a:endParaRPr lang="en-US" altLang="zh-CN" sz="2400" b="1" dirty="0">
                        <a:solidFill>
                          <a:srgbClr val="FF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朝廷授予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313"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隋唐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科举制</a:t>
                      </a:r>
                      <a:endParaRPr lang="zh-CN" altLang="en-US" sz="2400" b="1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才学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中央</a:t>
                      </a:r>
                      <a:r>
                        <a:rPr lang="zh-CN" altLang="en-US" sz="2400" b="1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组织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考试</a:t>
                      </a:r>
                      <a:endParaRPr lang="zh-CN" altLang="en-US" sz="2400" b="1" dirty="0">
                        <a:solidFill>
                          <a:srgbClr val="FF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9094545" y="1388188"/>
            <a:ext cx="2914577" cy="4831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457200" indent="-457200">
              <a:buClr>
                <a:srgbClr val="C00000"/>
              </a:buClr>
              <a:buSzPct val="130000"/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选官标准</a:t>
            </a:r>
            <a:endParaRPr kumimoji="1" lang="en-US" altLang="zh-CN" sz="2800" b="1" dirty="0">
              <a:solidFill>
                <a:srgbClr val="0070C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  <a:p>
            <a:pPr indent="0">
              <a:buClr>
                <a:srgbClr val="C00000"/>
              </a:buClr>
              <a:buSzPct val="130000"/>
              <a:buFont typeface="Arial" panose="020B0604020202020204" pitchFamily="34" charset="0"/>
              <a:buNone/>
            </a:pPr>
            <a:r>
              <a:rPr kumimoji="1" lang="zh-CN" altLang="en-US" sz="2800" b="1" dirty="0">
                <a:solidFill>
                  <a:sysClr val="windowText" lastClr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趋向客观、科学</a:t>
            </a:r>
            <a:endParaRPr kumimoji="1" lang="zh-CN" altLang="en-US" sz="2800" b="1" dirty="0">
              <a:solidFill>
                <a:sysClr val="windowText" lastClr="0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  <a:p>
            <a:pPr marL="457200" indent="-457200">
              <a:buClr>
                <a:srgbClr val="C00000"/>
              </a:buClr>
              <a:buSzPct val="130000"/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</a:rPr>
              <a:t>选官方式</a:t>
            </a:r>
            <a:endParaRPr lang="en-US" altLang="zh-CN" sz="2800" b="1" dirty="0">
              <a:solidFill>
                <a:srgbClr val="0070C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</a:endParaRPr>
          </a:p>
          <a:p>
            <a:pPr indent="0">
              <a:buClr>
                <a:srgbClr val="C00000"/>
              </a:buClr>
              <a:buSzPct val="130000"/>
              <a:buFont typeface="Arial" panose="020B0604020202020204" pitchFamily="34" charset="0"/>
              <a:buNone/>
            </a:pP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</a:rPr>
              <a:t>趋向公平、公开</a:t>
            </a:r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</a:endParaRPr>
          </a:p>
          <a:p>
            <a:pPr marL="457200" indent="-457200">
              <a:buClr>
                <a:srgbClr val="C00000"/>
              </a:buClr>
              <a:buSzPct val="130000"/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选官权力</a:t>
            </a:r>
            <a:endParaRPr kumimoji="1" lang="en-US" altLang="zh-CN" sz="2800" b="1" dirty="0">
              <a:solidFill>
                <a:srgbClr val="0070C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  <a:p>
            <a:pPr indent="0">
              <a:buClr>
                <a:srgbClr val="C00000"/>
              </a:buClr>
              <a:buSzPct val="130000"/>
              <a:buFont typeface="Arial" panose="020B0604020202020204" pitchFamily="34" charset="0"/>
              <a:buNone/>
            </a:pPr>
            <a:r>
              <a:rPr kumimoji="1" lang="zh-CN" altLang="en-US" sz="2800" b="1" dirty="0">
                <a:solidFill>
                  <a:sysClr val="windowText" lastClr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从地方逐渐收归中央</a:t>
            </a: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，中央集权强化</a:t>
            </a:r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  <a:p>
            <a:pPr marL="457200" indent="-457200" algn="l">
              <a:buClr>
                <a:srgbClr val="C00000"/>
              </a:buClr>
              <a:buSzPct val="130000"/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solidFill>
                  <a:srgbClr val="0070C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选拔形式</a:t>
            </a:r>
            <a:endParaRPr kumimoji="1" lang="zh-CN" altLang="en-US" sz="2800" b="1" dirty="0">
              <a:solidFill>
                <a:srgbClr val="0070C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  <a:p>
            <a:pPr indent="0">
              <a:buClr>
                <a:srgbClr val="C00000"/>
              </a:buClr>
              <a:buSzPct val="130000"/>
              <a:buFont typeface="Arial" panose="020B0604020202020204" pitchFamily="34" charset="0"/>
              <a:buNone/>
            </a:pPr>
            <a:r>
              <a:rPr kumimoji="1" lang="zh-CN" altLang="en-US" sz="2800" b="1" dirty="0">
                <a:solidFill>
                  <a:sysClr val="windowText" lastClr="0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宋体" panose="02010600030101010101" pitchFamily="2" charset="-122"/>
              </a:rPr>
              <a:t>趋向于制度化，形式日益严密，</a:t>
            </a:r>
            <a:endParaRPr kumimoji="1" lang="zh-CN" altLang="en-US" sz="2800" b="1" dirty="0">
              <a:solidFill>
                <a:sysClr val="windowText" lastClr="0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43400" y="1109867"/>
            <a:ext cx="1719263" cy="60082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918960" y="1119615"/>
            <a:ext cx="1719263" cy="60082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745" y="156210"/>
            <a:ext cx="528764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kumimoji="1" lang="en-US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kumimoji="1" lang="zh-CN" altLang="en-US" sz="32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、古代选官制度的演变趋势</a:t>
            </a:r>
            <a:endParaRPr kumimoji="1" lang="zh-CN" altLang="en-US" sz="3200" b="1" dirty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 bldLvl="0" animBg="1"/>
      <p:bldP spid="22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标题 1"/>
          <p:cNvSpPr>
            <a:spLocks noGrp="1"/>
          </p:cNvSpPr>
          <p:nvPr/>
        </p:nvSpPr>
        <p:spPr>
          <a:xfrm>
            <a:off x="337185" y="645160"/>
            <a:ext cx="7804785" cy="647700"/>
          </a:xfrm>
          <a:prstGeom prst="rect">
            <a:avLst/>
          </a:prstGeom>
          <a:noFill/>
          <a:ln w="9525">
            <a:noFill/>
          </a:ln>
        </p:spPr>
        <p:txBody>
          <a:bodyPr lIns="101600" tIns="38100" rIns="76200" bIns="38100" anchor="ctr" anchorCtr="0"/>
          <a:p>
            <a:r>
              <a:rPr lang="zh-CN" altLang="en-US" sz="2800" b="1">
                <a:latin typeface="Calibri" panose="020F0502020204030204" charset="0"/>
                <a:ea typeface="微软雅黑" panose="020B0503020204020204" charset="-122"/>
                <a:sym typeface="微软雅黑" panose="020B0503020204020204" charset="-122"/>
              </a:rPr>
              <a:t>唐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朝：中华法系确立</a:t>
            </a:r>
            <a:r>
              <a:rPr lang="en-US" altLang="zh-CN" sz="2800" b="1"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——</a:t>
            </a:r>
            <a:r>
              <a:rPr lang="zh-CN" altLang="zh-CN" sz="2800" b="1">
                <a:latin typeface="Arial" panose="020B0604020202020204" pitchFamily="34" charset="0"/>
                <a:ea typeface="微软雅黑" panose="020B0503020204020204" charset="-122"/>
                <a:sym typeface="微软雅黑" panose="020B0503020204020204" charset="-122"/>
              </a:rPr>
              <a:t>律令儒家化完成</a:t>
            </a:r>
            <a:endParaRPr lang="zh-CN" altLang="zh-CN" sz="2800" b="1"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072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5305" y="1292860"/>
            <a:ext cx="7606665" cy="55416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8" name="文本框 67"/>
          <p:cNvSpPr txBox="1"/>
          <p:nvPr/>
        </p:nvSpPr>
        <p:spPr>
          <a:xfrm>
            <a:off x="125730" y="61595"/>
            <a:ext cx="99352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【命题点四】隋唐法律体系（选必一）</a:t>
            </a:r>
            <a:endParaRPr lang="zh-CN" altLang="zh-CN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10245" y="2483485"/>
            <a:ext cx="38601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base"/>
            <a:r>
              <a:rPr lang="zh-CN" sz="4000" b="1">
                <a:latin typeface="微软雅黑" panose="020B0503020204020204" charset="-122"/>
                <a:ea typeface="微软雅黑" panose="020B0503020204020204" charset="-122"/>
                <a:cs typeface="方正宋刻本秀楷简体" charset="-122"/>
                <a:sym typeface="+mn-ea"/>
              </a:rPr>
              <a:t>德礼</a:t>
            </a:r>
            <a:r>
              <a:rPr sz="4000" b="1">
                <a:latin typeface="微软雅黑" panose="020B0503020204020204" charset="-122"/>
                <a:ea typeface="微软雅黑" panose="020B0503020204020204" charset="-122"/>
                <a:cs typeface="方正宋刻本秀楷简体" charset="-122"/>
                <a:sym typeface="+mn-ea"/>
              </a:rPr>
              <a:t>为政教之本，</a:t>
            </a:r>
            <a:endParaRPr sz="4000" b="1">
              <a:latin typeface="微软雅黑" panose="020B0503020204020204" charset="-122"/>
              <a:ea typeface="微软雅黑" panose="020B0503020204020204" charset="-122"/>
              <a:cs typeface="方正宋刻本秀楷简体" charset="-122"/>
              <a:sym typeface="+mn-ea"/>
            </a:endParaRPr>
          </a:p>
          <a:p>
            <a:pPr algn="l" fontAlgn="base"/>
            <a:r>
              <a:rPr sz="4000" b="1">
                <a:latin typeface="微软雅黑" panose="020B0503020204020204" charset="-122"/>
                <a:ea typeface="微软雅黑" panose="020B0503020204020204" charset="-122"/>
                <a:cs typeface="方正宋刻本秀楷简体" charset="-122"/>
                <a:sym typeface="+mn-ea"/>
              </a:rPr>
              <a:t>刑罚为政教之用</a:t>
            </a:r>
            <a:endParaRPr lang="zh-CN" altLang="en-US" sz="4000" b="1" strike="noStrike" noProof="1">
              <a:latin typeface="微软雅黑" panose="020B0503020204020204" charset="-122"/>
              <a:ea typeface="微软雅黑" panose="020B0503020204020204" charset="-122"/>
              <a:cs typeface="方正宋刻本秀楷简体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3" name="矩形 3"/>
          <p:cNvSpPr/>
          <p:nvPr/>
        </p:nvSpPr>
        <p:spPr>
          <a:xfrm>
            <a:off x="-24135" y="2780665"/>
            <a:ext cx="12058019" cy="2091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  <a:effectLst/>
        </p:spPr>
        <p:txBody>
          <a:bodyPr wrap="square" anchor="t" anchorCtr="0">
            <a:spAutoFit/>
          </a:bodyPr>
          <a:p>
            <a:pPr fontAlgn="base">
              <a:lnSpc>
                <a:spcPct val="100000"/>
              </a:lnSpc>
            </a:pP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唐律疏议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在内容的技术性排序上，是先总则后分则，先原则性制度后具体律文，先实体法后程序法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; 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而在内容的精神性排序上，是先皇室后国家，先中央后地方，先政治后经济，先重罪后轻罪。这与当时的中国社会和国家体制吻合，反映出</a:t>
            </a:r>
            <a:r>
              <a:rPr lang="zh-CN" altLang="en-US" sz="2600" b="1" strike="noStrike" noProof="1" dirty="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法典与社会同构的立法原理</a:t>
            </a:r>
            <a:r>
              <a:rPr lang="zh-CN" altLang="en-US" sz="2600" b="1" strike="noStrike" noProof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。因此，从立法技术上说，这不仅达到而且代表了</a:t>
            </a:r>
            <a:r>
              <a:rPr lang="zh-CN" altLang="en-US" sz="2600" b="1" strike="noStrike" noProof="1" dirty="0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那个时代的最高水准</a:t>
            </a:r>
            <a:r>
              <a:rPr lang="zh-CN" altLang="en-US" sz="2600" b="1" strike="noStrike" noProof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en-US" altLang="zh-CN" sz="2600" b="1" strike="noStrike" noProof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张中秋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为什么说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&lt;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唐律疏议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&gt;</a:t>
            </a:r>
            <a:r>
              <a:rPr lang="zh-CN" altLang="en-US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是一部优秀的法典</a:t>
            </a:r>
            <a:r>
              <a:rPr lang="en-US" altLang="zh-CN" sz="2600" b="1" strike="noStrike" noProof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endParaRPr lang="zh-CN" altLang="en-US" sz="2600" b="1" strike="noStrike" noProof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2770" name="矩形 4"/>
          <p:cNvSpPr/>
          <p:nvPr/>
        </p:nvSpPr>
        <p:spPr>
          <a:xfrm>
            <a:off x="0" y="1123950"/>
            <a:ext cx="11993563" cy="1660525"/>
          </a:xfrm>
          <a:prstGeom prst="rect">
            <a:avLst/>
          </a:prstGeom>
          <a:noFill/>
          <a:ln w="28575" cap="flat" cmpd="sng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唐律疏议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共十二篇三十五卷五百条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其篇名为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名例、卫禁、职制、户婚、厩库、擅兴、贼盗、斗讼、诈伪、杂律、捕亡、断狱。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zh-CN" sz="2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五刑之中，十恶尤切，亏损名教,毁裂冠冕,特标篇首,以为明诫。……“谋反”、“谋大逆”、“谋叛”、</a:t>
            </a:r>
            <a:endParaRPr lang="zh-CN" altLang="zh-CN" sz="2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zh-CN" sz="2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“恶逆”、“不道”、“大不敬”、“不孝”、“不睦”、“不义”、“内乱”。</a:t>
            </a:r>
            <a:endParaRPr lang="en-US" altLang="zh-CN" sz="2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-74933" y="44450"/>
            <a:ext cx="12259945" cy="10147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 anchorCtr="0">
            <a:spAutoFit/>
          </a:bodyPr>
          <a:p>
            <a:pPr algn="l" fontAlgn="base"/>
            <a:r>
              <a:rPr lang="en-US" altLang="zh-CN" sz="3200" b="1" strike="noStrike" noProof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特点：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①以刑为主，诸法合体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礼法合一</a:t>
            </a:r>
            <a:endParaRPr lang="zh-CN" altLang="en-US" sz="2800" b="1" strike="noStrike" noProof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base"/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科条简要，刑罚适中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④</a:t>
            </a:r>
            <a:r>
              <a:rPr lang="en-US" altLang="zh-CN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 strike="noStrike" noProof="1" dirty="0">
                <a:ln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立法技术空前完善</a:t>
            </a:r>
            <a:endParaRPr lang="zh-CN" altLang="en-US" sz="2800" b="1" strike="noStrike" noProof="1" dirty="0">
              <a:ln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3812" y="4927600"/>
            <a:ext cx="1190148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论者谓《唐律》一准乎礼，以为出入得古今之平。</a:t>
            </a:r>
            <a:r>
              <a:rPr lang="en-US" altLang="zh-CN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24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纪晓岚《四库全书总目纲要》</a:t>
            </a:r>
            <a:endParaRPr lang="zh-CN" altLang="en-US" sz="24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685" y="5381625"/>
            <a:ext cx="12070080" cy="14763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p>
            <a:pPr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noProof="1">
                <a:solidFill>
                  <a:srgbClr val="32618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影响：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继承了汉魏以来法律制定和阐释的经验，是中国</a:t>
            </a:r>
            <a:r>
              <a:rPr lang="zh-CN" altLang="en-US" sz="24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现存最早、最为完整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的封建法典，</a:t>
            </a:r>
            <a:endParaRPr lang="zh-CN" altLang="en-US" sz="2400" b="1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	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</a:t>
            </a:r>
            <a:r>
              <a:rPr lang="zh-CN" altLang="en-US" sz="2400" b="1" noProof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中华法系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确立的标志。历代王朝大多以此为蓝本创制自己的法律。</a:t>
            </a:r>
            <a:endParaRPr lang="zh-CN" altLang="en-US" sz="2400" b="1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noProof="1">
                <a:solidFill>
                  <a:srgbClr val="32618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特点：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唐律是礼法结合的典范，如对儒家伦理中的</a:t>
            </a:r>
            <a:r>
              <a:rPr lang="en-US" altLang="zh-CN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孝</a:t>
            </a:r>
            <a:r>
              <a:rPr lang="en-US" altLang="zh-CN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2400" b="1" noProof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特别重视。</a:t>
            </a:r>
            <a:endParaRPr lang="zh-CN" altLang="en-US" sz="2400" b="1" noProof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charRg st="40" end="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2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charRg st="72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330200" y="467678"/>
            <a:ext cx="11520488" cy="2861310"/>
          </a:xfrm>
          <a:prstGeom prst="rect">
            <a:avLst/>
          </a:prstGeom>
          <a:solidFill>
            <a:srgbClr val="F0EBE5"/>
          </a:solidFill>
          <a:ln w="9525">
            <a:noFill/>
          </a:ln>
        </p:spPr>
        <p:txBody>
          <a:bodyPr wrap="square" anchor="t" anchorCtr="0">
            <a:spAutoFit/>
          </a:bodyPr>
          <a:p>
            <a:pPr algn="just">
              <a:lnSpc>
                <a:spcPct val="125000"/>
              </a:lnSpc>
            </a:pPr>
            <a:r>
              <a:rPr lang="zh-CN" altLang="en-US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）提倡礼治</a:t>
            </a:r>
            <a:endParaRPr lang="zh-CN" altLang="en-US" sz="2400" b="1">
              <a:solidFill>
                <a:srgbClr val="8A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①标志性法典</a:t>
            </a:r>
            <a:r>
              <a:rPr lang="zh-CN" altLang="en-US" sz="2400" b="1">
                <a:solidFill>
                  <a:srgbClr val="32618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732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颁布《大唐开元礼》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②内容：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分吉、宾、军、嘉、凶五礼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2400" b="1">
                <a:solidFill>
                  <a:srgbClr val="8A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③特点：</a:t>
            </a:r>
            <a:r>
              <a:rPr lang="zh-CN" altLang="zh-CN" sz="2400" b="1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体系庞大、体例严谨、内容繁复</a:t>
            </a: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的礼仪法典，</a:t>
            </a:r>
            <a:endParaRPr lang="zh-CN" alt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秦汉以来封建礼仪制度的集大成之作。</a:t>
            </a:r>
            <a:endParaRPr lang="zh-CN" alt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）社会层面：</a:t>
            </a: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唐朝政府推广魏晋南北朝以来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重视家训</a:t>
            </a: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的经验，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强化基层教化</a:t>
            </a: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0200" y="3720465"/>
            <a:ext cx="9207500" cy="2306955"/>
          </a:xfrm>
          <a:prstGeom prst="rect">
            <a:avLst/>
          </a:prstGeom>
          <a:noFill/>
          <a:ln w="19050" cap="flat" cmpd="sng">
            <a:solidFill>
              <a:srgbClr val="326185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pPr indent="609600"/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材料一：唐朝的礼乐制度主要体现在开元礼中，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……</a:t>
            </a:r>
            <a:r>
              <a:rPr lang="zh-CN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中吉礼的内容主要是祭祀，宾礼的主要内容是接待周边国家的君主和使节，军礼的主要内容是军事活动中的仪式，嘉礼主要包括成人、婚嫁、朝议、养老等嘉庆仪式，凶礼主要内容则是有关丧、葬及凶年赈抚、劳问疾苦等。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</a:t>
            </a:r>
            <a:r>
              <a:rPr lang="zh-CN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——赵毅、赵轶峰《中国古代史》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en-US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609600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材料二：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家法备，然后可以言养人。——《新唐书·柳公绰传》  </a:t>
            </a:r>
            <a:endParaRPr lang="en-US" altLang="zh-CN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 descr="30adcbef76094b36acaf129783806bd98d1001e9373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b="9111"/>
          <a:stretch>
            <a:fillRect/>
          </a:stretch>
        </p:blipFill>
        <p:spPr>
          <a:xfrm>
            <a:off x="9837420" y="3720148"/>
            <a:ext cx="1668463" cy="2317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src=http___www.mianfeiwendang.com_pic_a1913371836682dd986538c7_1-540-png_6_0_0_0_0_0_0_892.979_1262.879-893-0-2767-893.jpg&amp;refer=http___www.mianfeiwenda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15118" r="43309"/>
          <a:stretch>
            <a:fillRect/>
          </a:stretch>
        </p:blipFill>
        <p:spPr>
          <a:xfrm>
            <a:off x="9737725" y="27305"/>
            <a:ext cx="1768475" cy="2571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1504930" y="1189038"/>
            <a:ext cx="490220" cy="2443162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 anchorCtr="0">
            <a:spAutoFit/>
          </a:bodyPr>
          <a:p>
            <a:r>
              <a:rPr lang="zh-CN" altLang="en-US" sz="2000" b="1">
                <a:solidFill>
                  <a:srgbClr val="326185"/>
                </a:solidFill>
                <a:latin typeface="微软雅黑" panose="020B0503020204020204" charset="-122"/>
                <a:ea typeface="微软雅黑" panose="020B0503020204020204" charset="-122"/>
              </a:rPr>
              <a:t>◎（南北朝）颜之推</a:t>
            </a:r>
            <a:endParaRPr lang="zh-CN" altLang="en-US" sz="2000" b="1">
              <a:solidFill>
                <a:srgbClr val="326185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07904" y="3329323"/>
            <a:ext cx="5601141" cy="2910514"/>
          </a:xfrm>
          <a:prstGeom prst="ellipse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以礼入法，道德教化成为重要准则，法律成为维护封建礼教的重要工具。</a:t>
            </a:r>
            <a:endParaRPr lang="zh-CN" altLang="en-US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8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charRg st="0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52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charRg st="152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3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7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72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52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90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ldLvl="0" animBg="1" build="allAtOnce"/>
      <p:bldP spid="7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" name="文本框 67"/>
          <p:cNvSpPr txBox="1"/>
          <p:nvPr/>
        </p:nvSpPr>
        <p:spPr>
          <a:xfrm>
            <a:off x="125730" y="61595"/>
            <a:ext cx="993521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【命题点五】隋唐的民族关系与民族管理</a:t>
            </a:r>
            <a:endParaRPr lang="zh-CN" altLang="zh-CN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-2540" y="732790"/>
          <a:ext cx="12197715" cy="4733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0720"/>
                <a:gridCol w="3939540"/>
                <a:gridCol w="5037455"/>
              </a:tblGrid>
              <a:tr h="518160">
                <a:tc rowSpan="2"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民族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 gridSpan="2"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与唐朝关系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 hMerge="1">
                  <a:tcPr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518160">
                <a:tc vMerge="1">
                  <a:tcPr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B w="28575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0B5FD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政策</a:t>
                      </a:r>
                      <a:endParaRPr lang="zh-CN" altLang="en-US" sz="2800" b="1">
                        <a:solidFill>
                          <a:srgbClr val="0B5FD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0B5FD1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表现</a:t>
                      </a:r>
                      <a:endParaRPr lang="zh-CN" altLang="en-US" sz="2800" b="1">
                        <a:solidFill>
                          <a:srgbClr val="0B5FD1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5620">
                <a:tc rowSpan="2"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突厥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88645">
                <a:tc vMerge="1">
                  <a:tcPr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5620">
                <a:tc rowSpan="2"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回纥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6255">
                <a:tc vMerge="1">
                  <a:tcPr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6255">
                <a:tc rowSpan="2"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吐蕃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6255">
                <a:tc vMerge="1">
                  <a:tcPr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5620">
                <a:tc>
                  <a:txBody>
                    <a:bodyPr wrap="square"/>
                    <a:p>
                      <a:pPr algn="ctr"/>
                      <a:r>
                        <a:rPr lang="zh-CN" altLang="en-US" sz="2800" b="1">
                          <a:solidFill>
                            <a:srgbClr val="C00000"/>
                          </a:solidFill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靺鞨族</a:t>
                      </a:r>
                      <a:endParaRPr lang="zh-CN" altLang="en-US" sz="2800" b="1">
                        <a:solidFill>
                          <a:srgbClr val="C00000"/>
                        </a:solidFill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ctr"/>
                      <a:endParaRPr lang="zh-CN" altLang="en-US" sz="2800" b="1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 wrap="square"/>
                    <a:p>
                      <a:pPr algn="l">
                        <a:spcAft>
                          <a:spcPct val="0"/>
                        </a:spcAft>
                      </a:pPr>
                      <a:endParaRPr lang="zh-CN" sz="2800" b="1" kern="0"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vert="horz">
                    <a:lnL w="28575">
                      <a:solidFill>
                        <a:schemeClr val="accent2"/>
                      </a:solidFill>
                      <a:prstDash val="solid"/>
                    </a:lnL>
                    <a:lnR w="28575">
                      <a:solidFill>
                        <a:schemeClr val="accent2"/>
                      </a:solidFill>
                      <a:prstDash val="solid"/>
                    </a:lnR>
                    <a:lnT w="28575">
                      <a:solidFill>
                        <a:schemeClr val="accent2"/>
                      </a:solidFill>
                      <a:prstDash val="solid"/>
                    </a:lnT>
                    <a:lnB w="28575">
                      <a:solidFill>
                        <a:schemeClr val="accent2"/>
                      </a:solidFill>
                      <a:prstDash val="soli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121660" y="1849755"/>
            <a:ext cx="39433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军事打击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21660" y="2371725"/>
            <a:ext cx="3943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设置机构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22930" y="2926080"/>
            <a:ext cx="39427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归附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21660" y="3480435"/>
            <a:ext cx="3943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册封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065645" y="1849755"/>
            <a:ext cx="50336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东突厥、西突厥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065645" y="2404110"/>
            <a:ext cx="5038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安西都护府、北庭都护府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65645" y="2925445"/>
            <a:ext cx="503936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联合唐军灭东突厥后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065645" y="3447415"/>
            <a:ext cx="50457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怀仁可汗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121025" y="3969385"/>
            <a:ext cx="394462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和亲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065645" y="3969385"/>
            <a:ext cx="50457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文成公主入藏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122930" y="4533265"/>
            <a:ext cx="39427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会盟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065645" y="4490720"/>
            <a:ext cx="503872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长庆会盟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122930" y="5013325"/>
            <a:ext cx="39427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dk1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册封</a:t>
            </a:r>
            <a:endParaRPr lang="zh-CN" altLang="en-US" sz="2800" b="1">
              <a:solidFill>
                <a:schemeClr val="dk1"/>
              </a:solidFill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65645" y="5056505"/>
            <a:ext cx="503999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sz="2800" b="1" kern="0">
                <a:solidFill>
                  <a:schemeClr val="dk1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渤海郡王</a:t>
            </a:r>
            <a:endParaRPr lang="zh-CN" altLang="en-US" sz="2800" b="1" kern="0">
              <a:solidFill>
                <a:schemeClr val="dk1"/>
              </a:solidFill>
              <a:effectLst/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4" grpId="0"/>
      <p:bldP spid="14" grpId="1"/>
      <p:bldP spid="9" grpId="0"/>
      <p:bldP spid="9" grpId="1"/>
      <p:bldP spid="16" grpId="0"/>
      <p:bldP spid="16" grpId="1"/>
      <p:bldP spid="11" grpId="0"/>
      <p:bldP spid="11" grpId="1"/>
      <p:bldP spid="17" grpId="0"/>
      <p:bldP spid="17" grpId="1"/>
      <p:bldP spid="12" grpId="0"/>
      <p:bldP spid="12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50371" y="1106924"/>
          <a:ext cx="11691257" cy="5461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4"/>
                <a:gridCol w="5020945"/>
                <a:gridCol w="5559968"/>
              </a:tblGrid>
              <a:tr h="668687">
                <a:tc>
                  <a:txBody>
                    <a:bodyPr/>
                    <a:lstStyle/>
                    <a:p>
                      <a:pPr marL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zh-CN" altLang="en-US" sz="2400" b="1" i="0" u="none" kern="120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时间</a:t>
                      </a:r>
                      <a:endParaRPr lang="zh-CN" altLang="en-US" sz="2400" b="1" i="0" u="none" kern="120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defTabSz="685800" eaLnBrk="1" hangingPunct="1">
                        <a:buNone/>
                      </a:pPr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sym typeface="+mn-ea"/>
                        </a:rPr>
                        <a:t>全国卷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1"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685800" eaLnBrk="1" hangingPunct="1">
                        <a:buFont typeface="Arial" panose="020B0604020202020204" pitchFamily="34" charset="0"/>
                        <a:buNone/>
                      </a:pPr>
                      <a:r>
                        <a:rPr lang="zh-CN" altLang="en-US" sz="2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地方卷</a:t>
                      </a:r>
                      <a:endParaRPr lang="zh-CN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1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057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n-ea"/>
                          <a:ea typeface="+mn-ea"/>
                        </a:rPr>
                        <a:t>2017</a:t>
                      </a:r>
                      <a:endParaRPr lang="zh-CN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【Ⅱ】26·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魏晋以后官修史书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江苏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三省六部制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 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n-ea"/>
                          <a:ea typeface="+mn-ea"/>
                        </a:rPr>
                        <a:t>2018</a:t>
                      </a:r>
                      <a:endParaRPr lang="zh-CN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【Ⅱ】26·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唐三省六部制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江苏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唐三省六部制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浙江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唐三省六部制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944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n-ea"/>
                          <a:ea typeface="+mn-ea"/>
                        </a:rPr>
                        <a:t>2019</a:t>
                      </a:r>
                      <a:endParaRPr lang="zh-CN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   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海南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五代科举制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江苏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唐代科举制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    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上海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隋唐科举制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n-ea"/>
                          <a:ea typeface="+mn-ea"/>
                        </a:rPr>
                        <a:t>2020</a:t>
                      </a:r>
                      <a:endParaRPr lang="zh-CN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    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浙江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隋唐三省六部制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天津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唐地方治理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4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latin typeface="+mn-ea"/>
                          <a:ea typeface="+mn-ea"/>
                        </a:rPr>
                        <a:t>2021</a:t>
                      </a:r>
                      <a:endParaRPr lang="zh-CN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【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乙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】47·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历史人物评价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——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冯道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   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湖南</a:t>
                      </a:r>
                      <a:r>
                        <a:rPr lang="en-US" altLang="zh-CN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·</a:t>
                      </a:r>
                      <a:r>
                        <a:rPr lang="zh-CN" altLang="en-US" sz="2000" dirty="0">
                          <a:latin typeface="华文中宋" panose="02010600040101010101" pitchFamily="2" charset="-122"/>
                          <a:ea typeface="华文中宋" panose="02010600040101010101" pitchFamily="2" charset="-122"/>
                          <a:sym typeface="+mn-ea"/>
                        </a:rPr>
                        <a:t>官吏俸禄、土地制度</a:t>
                      </a:r>
                      <a:endParaRPr lang="zh-CN" altLang="en-US" sz="2000" dirty="0">
                        <a:latin typeface="华文中宋" panose="02010600040101010101" pitchFamily="2" charset="-122"/>
                        <a:ea typeface="华文中宋" panose="02010600040101010101" pitchFamily="2" charset="-122"/>
                        <a:sym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1" name="文本框 99"/>
          <p:cNvSpPr txBox="1"/>
          <p:nvPr/>
        </p:nvSpPr>
        <p:spPr>
          <a:xfrm>
            <a:off x="3540125" y="117475"/>
            <a:ext cx="4041775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近五年高考频考点</a:t>
            </a:r>
            <a:endParaRPr lang="zh-CN" altLang="en-US" sz="36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3886835" y="79375"/>
            <a:ext cx="46285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00000"/>
              </a:lnSpc>
            </a:pPr>
            <a:r>
              <a:rPr sz="3600" b="1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仿宋" panose="02010609060101010101" charset="-122"/>
                <a:sym typeface="隶书" panose="02010509060101010101" charset="-122"/>
              </a:rPr>
              <a:t>唐朝民族关系发展</a:t>
            </a:r>
            <a:endParaRPr sz="3600" b="1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仿宋" panose="02010609060101010101" charset="-122"/>
              <a:sym typeface="隶书" panose="020105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0520" y="954405"/>
            <a:ext cx="5874385" cy="439991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(1)促进因素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①魏晋南北朝时期的民族大融合使唐朝时期民族间的隔大为减少。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②各族间的经济文化交流空前发展。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③唐太宗能采取开明的政策，较为平等地对待少数民族。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④唐朝前期政治稳定，经济繁荣，文化发达。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⑤“对外交通线”中的陆路交通也可通往不少边疆地区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24905" y="954405"/>
            <a:ext cx="5840095" cy="439991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 anchor="t">
            <a:spAutoFit/>
          </a:bodyPr>
          <a:p>
            <a:pPr lvl="0" algn="l"/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(2)处理方式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lvl="0" algn="l"/>
            <a:r>
              <a:rPr lang="zh-CN" altLang="en-US" sz="2800" b="1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①设机构:一是直接派官吏管理;二是任命当地少数民族首领为长官管理当地人民。</a:t>
            </a:r>
            <a:endParaRPr lang="zh-CN" altLang="en-US" sz="2800" b="1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lvl="0" algn="l"/>
            <a:r>
              <a:rPr lang="zh-CN" altLang="en-US" sz="2800" b="1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②册封:册封是唐朝帝给少数民族首领加上某种名称或封号，</a:t>
            </a:r>
            <a:endParaRPr lang="zh-CN" altLang="en-US" sz="2800" b="1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lvl="0" algn="l"/>
            <a:r>
              <a:rPr lang="zh-CN" altLang="en-US" sz="2800" b="1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③和亲:文成公主、金城公主入藏和亲，促进了汉藏经济文化的交流，</a:t>
            </a:r>
            <a:endParaRPr lang="zh-CN" altLang="en-US" sz="2800" b="1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lvl="0" algn="l"/>
            <a:r>
              <a:rPr lang="zh-CN" altLang="en-US" sz="2800" b="1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④会盟:唐蕃会盟，旨在约束双方行动，维护和好局面。</a:t>
            </a:r>
            <a:endParaRPr lang="zh-CN" altLang="en-US" sz="2800" b="1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5755" y="5615305"/>
            <a:ext cx="11541125" cy="95313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（</a:t>
            </a:r>
            <a:r>
              <a:rPr lang="en-US" altLang="zh-CN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3</a:t>
            </a:r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）影响: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唐朝民族关系的发展，大大加强了各族之间的联系和经济文化的交流，促进了边疆地区的开发和统一的多民族国家的发展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考点二：隋唐的经济发展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34938" y="536575"/>
            <a:ext cx="54743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【命题点一】唐朝的赋税制度</a:t>
            </a:r>
            <a:endParaRPr lang="en-US" altLang="zh-CN" sz="3200" b="1">
              <a:solidFill>
                <a:srgbClr val="C00000"/>
              </a:solidFill>
              <a:latin typeface="方正宋刻本秀楷简体" charset="-122"/>
              <a:ea typeface="方正宋刻本秀楷简体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18440" y="1198880"/>
          <a:ext cx="11755120" cy="45554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4810"/>
                <a:gridCol w="1654810"/>
                <a:gridCol w="4994910"/>
                <a:gridCol w="3450590"/>
              </a:tblGrid>
              <a:tr h="574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赋税制度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内容或特点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作用或意义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1327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唐初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13271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/>
                        <a:t>唐朝后期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007235" y="2606040"/>
            <a:ext cx="1527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租庸调制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2189480" y="4983480"/>
            <a:ext cx="11626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/>
              <a:t>两税法</a:t>
            </a:r>
            <a:r>
              <a:rPr lang="zh-CN" altLang="en-US" b="1"/>
              <a:t> </a:t>
            </a:r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218440" y="1868170"/>
            <a:ext cx="6185535" cy="4831080"/>
          </a:xfrm>
          <a:prstGeom prst="rect">
            <a:avLst/>
          </a:prstGeom>
          <a:solidFill>
            <a:schemeClr val="bg1"/>
          </a:solidFill>
          <a:ln w="28575">
            <a:solidFill>
              <a:srgbClr val="0B5FD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7030A0"/>
                </a:solidFill>
              </a:rPr>
              <a:t>【租庸调制的内容】</a:t>
            </a:r>
            <a:endParaRPr lang="zh-CN" altLang="en-US" sz="2800" b="1">
              <a:solidFill>
                <a:srgbClr val="7030A0"/>
              </a:solidFill>
            </a:endParaRPr>
          </a:p>
          <a:p>
            <a:r>
              <a:rPr lang="zh-CN" altLang="en-US" sz="2800" b="1"/>
              <a:t>其史书记载:“所授之田，十分之二分为世业，余以为口分。世业之田，身死则承户者授:口分则收入官，更以给人。每丁岁入票二石。调则随乡土所产，输绫绢者，兼调绵三两:输布者，麻三。若不役，则收其储，每日三尺。”材料涉及的制度有()</a:t>
            </a:r>
            <a:endParaRPr lang="zh-CN" altLang="en-US" sz="2800" b="1"/>
          </a:p>
          <a:p>
            <a:r>
              <a:rPr lang="zh-CN" altLang="en-US" sz="2800" b="1"/>
              <a:t>①两税法        ②租庸调制 </a:t>
            </a:r>
            <a:endParaRPr lang="zh-CN" altLang="en-US" sz="2800" b="1"/>
          </a:p>
          <a:p>
            <a:r>
              <a:rPr lang="zh-CN" altLang="en-US" sz="2800" b="1"/>
              <a:t>③均田制       ④井田制 </a:t>
            </a:r>
            <a:endParaRPr lang="zh-CN" altLang="en-US" sz="2800" b="1"/>
          </a:p>
          <a:p>
            <a:r>
              <a:rPr lang="zh-CN" altLang="en-US" sz="2800" b="1"/>
              <a:t>A.①②   B.①③      </a:t>
            </a:r>
            <a:r>
              <a:rPr lang="en-US" altLang="zh-CN" sz="2800" b="1"/>
              <a:t>C.</a:t>
            </a:r>
            <a:r>
              <a:rPr lang="zh-CN" altLang="en-US" sz="2800" b="1"/>
              <a:t>③④    </a:t>
            </a:r>
            <a:r>
              <a:rPr lang="en-US" altLang="zh-CN" sz="2800" b="1"/>
              <a:t>D</a:t>
            </a:r>
            <a:r>
              <a:rPr lang="zh-CN" altLang="en-US" sz="2800" b="1"/>
              <a:t>.②③</a:t>
            </a:r>
            <a:endParaRPr lang="zh-CN" altLang="en-US" sz="2800" b="1"/>
          </a:p>
        </p:txBody>
      </p:sp>
      <p:sp>
        <p:nvSpPr>
          <p:cNvPr id="10" name="矩形 9"/>
          <p:cNvSpPr/>
          <p:nvPr/>
        </p:nvSpPr>
        <p:spPr>
          <a:xfrm>
            <a:off x="5317490" y="4837430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76365" y="1868170"/>
            <a:ext cx="5593080" cy="4831080"/>
          </a:xfrm>
          <a:prstGeom prst="rect">
            <a:avLst/>
          </a:prstGeom>
          <a:solidFill>
            <a:schemeClr val="bg1"/>
          </a:solidFill>
          <a:ln w="28575">
            <a:solidFill>
              <a:srgbClr val="0B5FD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7030A0"/>
                </a:solidFill>
              </a:rPr>
              <a:t>【租庸调制的特点】</a:t>
            </a:r>
            <a:endParaRPr lang="zh-CN" altLang="en-US" sz="2800" b="1">
              <a:solidFill>
                <a:srgbClr val="7030A0"/>
              </a:solidFill>
            </a:endParaRPr>
          </a:p>
          <a:p>
            <a:r>
              <a:rPr lang="zh-CN" altLang="en-US" sz="2800" b="1"/>
              <a:t>从租庸调法可以看出，唐朝课税的对象一是田，二是户，三是身。“有田则有租，有家则有调有身则有庸，天下为家，法制均一，虽欲转徙，莫容其奸，故人无摇心，而事有定制。”这说明唐朝当时()</a:t>
            </a:r>
            <a:endParaRPr lang="zh-CN" altLang="en-US" sz="2800" b="1"/>
          </a:p>
          <a:p>
            <a:r>
              <a:rPr lang="zh-CN" altLang="en-US" sz="2800" b="1"/>
              <a:t>A.人民负担沉重 </a:t>
            </a:r>
            <a:endParaRPr lang="zh-CN" altLang="en-US" sz="2800" b="1"/>
          </a:p>
          <a:p>
            <a:r>
              <a:rPr lang="zh-CN" altLang="en-US" sz="2800" b="1"/>
              <a:t>B社会群体间流动性增强 </a:t>
            </a:r>
            <a:endParaRPr lang="zh-CN" altLang="en-US" sz="2800" b="1"/>
          </a:p>
          <a:p>
            <a:r>
              <a:rPr lang="zh-CN" altLang="en-US" sz="2800" b="1"/>
              <a:t>C土地兼并严重 </a:t>
            </a:r>
            <a:endParaRPr lang="zh-CN" altLang="en-US" sz="2800" b="1"/>
          </a:p>
          <a:p>
            <a:r>
              <a:rPr lang="zh-CN" altLang="en-US" sz="2800" b="1"/>
              <a:t>D.封建人身依附关系较强</a:t>
            </a:r>
            <a:endParaRPr lang="zh-CN" altLang="en-US" sz="2800" b="1"/>
          </a:p>
        </p:txBody>
      </p:sp>
      <p:sp>
        <p:nvSpPr>
          <p:cNvPr id="12" name="矩形 11"/>
          <p:cNvSpPr/>
          <p:nvPr/>
        </p:nvSpPr>
        <p:spPr>
          <a:xfrm>
            <a:off x="10962005" y="4902200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考点二：隋唐的经济发展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34938" y="679450"/>
            <a:ext cx="54743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【命题点一】唐朝的赋税制度</a:t>
            </a:r>
            <a:endParaRPr lang="en-US" altLang="zh-CN" sz="3200" b="1">
              <a:solidFill>
                <a:srgbClr val="C00000"/>
              </a:solidFill>
              <a:latin typeface="方正宋刻本秀楷简体" charset="-122"/>
              <a:ea typeface="方正宋刻本秀楷简体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94640" y="1391920"/>
          <a:ext cx="11755120" cy="57924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4810"/>
                <a:gridCol w="1654810"/>
                <a:gridCol w="4994910"/>
                <a:gridCol w="3450590"/>
              </a:tblGrid>
              <a:tr h="574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赋税制度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内容或特点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作用或意义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23837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唐初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24199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/>
                        <a:t>唐朝后期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016760" y="2837180"/>
            <a:ext cx="1527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租庸调制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3676650" y="1975485"/>
            <a:ext cx="48685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</a:rPr>
              <a:t>内容：</a:t>
            </a:r>
            <a:r>
              <a:rPr lang="zh-CN" altLang="en-US" sz="2400" b="1">
                <a:solidFill>
                  <a:srgbClr val="0B5FD1"/>
                </a:solidFill>
              </a:rPr>
              <a:t>(1)</a:t>
            </a:r>
            <a:r>
              <a:rPr lang="zh-CN" altLang="en-US" sz="2400" b="1"/>
              <a:t>将赋税征收对象定为21-59岁的成年男子;</a:t>
            </a:r>
            <a:r>
              <a:rPr lang="zh-CN" altLang="en-US" sz="2400" b="1">
                <a:solidFill>
                  <a:srgbClr val="0B5FD1"/>
                </a:solidFill>
              </a:rPr>
              <a:t>(2)</a:t>
            </a:r>
            <a:r>
              <a:rPr lang="zh-CN" altLang="en-US" sz="2400" b="1"/>
              <a:t>男子不去服役的可以纳绢或布代替;</a:t>
            </a:r>
            <a:r>
              <a:rPr lang="zh-CN" altLang="en-US" sz="2400" b="1">
                <a:solidFill>
                  <a:srgbClr val="0B5FD1"/>
                </a:solidFill>
              </a:rPr>
              <a:t>(3)</a:t>
            </a:r>
            <a:r>
              <a:rPr lang="zh-CN" altLang="en-US" sz="2400" b="1"/>
              <a:t>规定了农民负担的上限。</a:t>
            </a:r>
            <a:endParaRPr lang="zh-CN" altLang="en-US" sz="2400" b="1"/>
          </a:p>
          <a:p>
            <a:r>
              <a:rPr lang="zh-CN" altLang="en-US" sz="2400" b="1">
                <a:solidFill>
                  <a:srgbClr val="C00000"/>
                </a:solidFill>
                <a:effectLst/>
              </a:rPr>
              <a:t>特点:</a:t>
            </a:r>
            <a:r>
              <a:rPr lang="zh-CN" altLang="en-US" sz="2400" b="1">
                <a:solidFill>
                  <a:srgbClr val="0B5FD1"/>
                </a:solidFill>
              </a:rPr>
              <a:t>(1)建立在均田制基础</a:t>
            </a:r>
            <a:r>
              <a:rPr lang="zh-CN" altLang="en-US" sz="2400" b="1"/>
              <a:t>之上;</a:t>
            </a:r>
            <a:endParaRPr lang="zh-CN" altLang="en-US" sz="2400" b="1"/>
          </a:p>
          <a:p>
            <a:r>
              <a:rPr lang="zh-CN" altLang="en-US" sz="2400" b="1"/>
              <a:t>        </a:t>
            </a:r>
            <a:r>
              <a:rPr lang="zh-CN" altLang="en-US" sz="2400" b="1">
                <a:solidFill>
                  <a:srgbClr val="0B5FD1"/>
                </a:solidFill>
              </a:rPr>
              <a:t>(2)</a:t>
            </a:r>
            <a:r>
              <a:rPr lang="zh-CN" altLang="en-US" sz="2400" b="1"/>
              <a:t>以庸(纳绢或布)代役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8648700" y="1975485"/>
            <a:ext cx="327279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0B5FD1"/>
                </a:solidFill>
              </a:rPr>
              <a:t> </a:t>
            </a:r>
            <a:r>
              <a:rPr lang="zh-CN" altLang="en-US" sz="2400" b="1">
                <a:solidFill>
                  <a:srgbClr val="0B5FD1"/>
                </a:solidFill>
              </a:rPr>
              <a:t>(1)</a:t>
            </a:r>
            <a:r>
              <a:rPr lang="zh-CN" altLang="en-US" sz="2400" b="1"/>
              <a:t>相对减轻了农民负担;</a:t>
            </a:r>
            <a:endParaRPr lang="zh-CN" altLang="en-US" sz="2400" b="1"/>
          </a:p>
          <a:p>
            <a:r>
              <a:rPr lang="zh-CN" altLang="en-US" sz="2400" b="1">
                <a:solidFill>
                  <a:srgbClr val="0B5FD1"/>
                </a:solidFill>
              </a:rPr>
              <a:t>(2)</a:t>
            </a:r>
            <a:r>
              <a:rPr lang="zh-CN" altLang="en-US" sz="2400" b="1"/>
              <a:t>以庸代役保证农民有较充分的生产时间;</a:t>
            </a:r>
            <a:endParaRPr lang="zh-CN" altLang="en-US" sz="2400" b="1"/>
          </a:p>
          <a:p>
            <a:r>
              <a:rPr lang="zh-CN" altLang="en-US" sz="2400" b="1">
                <a:solidFill>
                  <a:srgbClr val="0B5FD1"/>
                </a:solidFill>
              </a:rPr>
              <a:t>(3)</a:t>
            </a:r>
            <a:r>
              <a:rPr lang="zh-CN" altLang="en-US" sz="2400" b="1"/>
              <a:t>政府的赋税收入也有了保障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94005" y="4205605"/>
            <a:ext cx="11755755" cy="2676525"/>
          </a:xfrm>
          <a:prstGeom prst="rect">
            <a:avLst/>
          </a:prstGeom>
          <a:solidFill>
            <a:schemeClr val="bg1"/>
          </a:solidFill>
          <a:ln w="28575">
            <a:solidFill>
              <a:srgbClr val="0B5FD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CE292F"/>
                </a:solidFill>
              </a:rPr>
              <a:t>【</a:t>
            </a:r>
            <a:r>
              <a:rPr lang="zh-CN" altLang="en-US" sz="2800" b="1">
                <a:solidFill>
                  <a:srgbClr val="CE292F"/>
                </a:solidFill>
                <a:sym typeface="+mn-ea"/>
              </a:rPr>
              <a:t>租庸调制的作用</a:t>
            </a:r>
            <a:r>
              <a:rPr lang="zh-CN" altLang="en-US" sz="2800" b="1">
                <a:solidFill>
                  <a:srgbClr val="CE292F"/>
                </a:solidFill>
              </a:rPr>
              <a:t>】</a:t>
            </a:r>
            <a:endParaRPr lang="zh-CN" altLang="en-US" sz="2800" b="1">
              <a:solidFill>
                <a:srgbClr val="CE292F"/>
              </a:solidFill>
            </a:endParaRPr>
          </a:p>
          <a:p>
            <a:r>
              <a:rPr lang="zh-CN" altLang="en-US" sz="2800" b="1"/>
              <a:t>唐朝初期实行租调制，规定:每丁每年需纳粟二石;纳绢二丈、棉三两:每丁每年需服徭役二十天，如不服徭役，则每天折纳绢三尺或布三尺七寸五。由此可知“租庸调”的实施(  )</a:t>
            </a:r>
            <a:endParaRPr lang="zh-CN" altLang="en-US" sz="2800" b="1"/>
          </a:p>
          <a:p>
            <a:r>
              <a:rPr lang="zh-CN" altLang="en-US" sz="2800" b="1"/>
              <a:t>A.有利于保证农业生产时间              B.加重了农民的赋税负担 </a:t>
            </a:r>
            <a:endParaRPr lang="zh-CN" altLang="en-US" sz="2800" b="1"/>
          </a:p>
          <a:p>
            <a:r>
              <a:rPr lang="zh-CN" altLang="en-US" sz="2800" b="1"/>
              <a:t>C有效抑制了土地兼并现象               D.加强对农民的人身控制</a:t>
            </a:r>
            <a:endParaRPr lang="zh-CN" altLang="en-US" sz="2800" b="1"/>
          </a:p>
        </p:txBody>
      </p:sp>
      <p:sp>
        <p:nvSpPr>
          <p:cNvPr id="10" name="矩形 9"/>
          <p:cNvSpPr/>
          <p:nvPr/>
        </p:nvSpPr>
        <p:spPr>
          <a:xfrm>
            <a:off x="10332085" y="5280660"/>
            <a:ext cx="141922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 bldLvl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57505" y="414020"/>
            <a:ext cx="1147762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CE292F"/>
                </a:solidFill>
              </a:rPr>
              <a:t>【从租庸调制到两税法】</a:t>
            </a:r>
            <a:endParaRPr lang="zh-CN" altLang="en-US" sz="2800" b="1">
              <a:solidFill>
                <a:srgbClr val="CE292F"/>
              </a:solidFill>
            </a:endParaRPr>
          </a:p>
          <a:p>
            <a:r>
              <a:rPr lang="zh-CN" altLang="en-US" sz="2800" b="1"/>
              <a:t>唐朝前期，实行租庸调制，农民以人丁为主向政府交纳赋税:唐朝后期，实行两税法，“唯以资产为宗，不以丁身为本”。这一变化基于()</a:t>
            </a:r>
            <a:endParaRPr lang="zh-CN" altLang="en-US" sz="2800" b="1"/>
          </a:p>
          <a:p>
            <a:r>
              <a:rPr lang="zh-CN" altLang="en-US" sz="2800" b="1"/>
              <a:t>A.土地兼并严重 B.土地经营权的改变 </a:t>
            </a:r>
            <a:endParaRPr lang="zh-CN" altLang="en-US" sz="2800" b="1"/>
          </a:p>
          <a:p>
            <a:r>
              <a:rPr lang="zh-CN" altLang="en-US" sz="2800" b="1"/>
              <a:t>C商品经济发展 D.人身依附关系强化</a:t>
            </a:r>
            <a:endParaRPr lang="zh-CN" altLang="en-US" sz="2800" b="1"/>
          </a:p>
        </p:txBody>
      </p:sp>
      <p:sp>
        <p:nvSpPr>
          <p:cNvPr id="5" name="矩形 4"/>
          <p:cNvSpPr/>
          <p:nvPr/>
        </p:nvSpPr>
        <p:spPr>
          <a:xfrm>
            <a:off x="10771505" y="1323975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505" y="2856865"/>
            <a:ext cx="1147762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欧阳修认为，租庸调之法，以人丁为本，但自开元以后，“天下户籍久不更造，丁中转死，田亩卖易，贫富升降不实，租庸调之法坏而两税行”，“惟以资产为宗，不以丁身为本”。这反映了()</a:t>
            </a:r>
            <a:endParaRPr lang="zh-CN" altLang="en-US" sz="2800" b="1"/>
          </a:p>
          <a:p>
            <a:r>
              <a:rPr lang="zh-CN" altLang="en-US" sz="2800" b="1"/>
              <a:t>A.赋税征收更公平台理                 B，赋税制度因时因势调整</a:t>
            </a:r>
            <a:endParaRPr lang="zh-CN" altLang="en-US" sz="2800" b="1"/>
          </a:p>
          <a:p>
            <a:r>
              <a:rPr lang="zh-CN" altLang="en-US" sz="2800" b="1"/>
              <a:t> C.土地兼并已不受限制                    D.人身依附关系逐渐松弛</a:t>
            </a:r>
            <a:endParaRPr lang="zh-CN" altLang="en-US" sz="2800" b="1"/>
          </a:p>
        </p:txBody>
      </p:sp>
      <p:sp>
        <p:nvSpPr>
          <p:cNvPr id="7" name="矩形 6"/>
          <p:cNvSpPr/>
          <p:nvPr/>
        </p:nvSpPr>
        <p:spPr>
          <a:xfrm>
            <a:off x="10647045" y="4013835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1615" y="5212715"/>
            <a:ext cx="11912600" cy="156845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bg1"/>
                </a:solidFill>
              </a:rPr>
              <a:t>赋税制度的变化取决于生产力和生产关系的发展状况，是随着土地制度或状况的变化而变化的，与当时的政治、经济状况相关联。赋税制度演变的主要趋势充分体现了这一点。</a:t>
            </a:r>
            <a:endParaRPr lang="zh-CN" alt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考点二：隋唐的经济发展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34938" y="679450"/>
            <a:ext cx="54743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【命题点一】唐朝的赋税制度</a:t>
            </a:r>
            <a:endParaRPr lang="en-US" altLang="zh-CN" sz="3200" b="1">
              <a:solidFill>
                <a:srgbClr val="C00000"/>
              </a:solidFill>
              <a:latin typeface="方正宋刻本秀楷简体" charset="-122"/>
              <a:ea typeface="方正宋刻本秀楷简体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94640" y="1391920"/>
          <a:ext cx="11755120" cy="45554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4810"/>
                <a:gridCol w="1654810"/>
                <a:gridCol w="4994910"/>
                <a:gridCol w="3450590"/>
              </a:tblGrid>
              <a:tr h="574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赋税制度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内容或特点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作用或意义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1327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唐初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13271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/>
                        <a:t>唐朝后期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007235" y="2606040"/>
            <a:ext cx="1527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租庸调制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3676650" y="1975485"/>
            <a:ext cx="486854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C00000"/>
                </a:solidFill>
              </a:rPr>
              <a:t>内容：</a:t>
            </a:r>
            <a:r>
              <a:rPr lang="zh-CN" altLang="en-US" sz="2000" b="1">
                <a:solidFill>
                  <a:srgbClr val="0B5FD1"/>
                </a:solidFill>
              </a:rPr>
              <a:t>(1)</a:t>
            </a:r>
            <a:r>
              <a:rPr lang="zh-CN" altLang="en-US" sz="2000" b="1"/>
              <a:t>将赋税征收对象定为21-59岁的成年男子;</a:t>
            </a:r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男子不去服役的可以纳绢或布代替;</a:t>
            </a:r>
            <a:r>
              <a:rPr lang="zh-CN" altLang="en-US" sz="2000" b="1">
                <a:solidFill>
                  <a:srgbClr val="0B5FD1"/>
                </a:solidFill>
              </a:rPr>
              <a:t>(3)</a:t>
            </a:r>
            <a:r>
              <a:rPr lang="zh-CN" altLang="en-US" sz="2000" b="1"/>
              <a:t>规定了农民负担的上限。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C00000"/>
                </a:solidFill>
                <a:effectLst/>
              </a:rPr>
              <a:t>特点:</a:t>
            </a:r>
            <a:r>
              <a:rPr lang="zh-CN" altLang="en-US" sz="2000" b="1">
                <a:solidFill>
                  <a:srgbClr val="0B5FD1"/>
                </a:solidFill>
              </a:rPr>
              <a:t>(1)建立在均田制基础</a:t>
            </a:r>
            <a:r>
              <a:rPr lang="zh-CN" altLang="en-US" sz="2000" b="1"/>
              <a:t>之上;</a:t>
            </a:r>
            <a:endParaRPr lang="zh-CN" altLang="en-US" sz="2000" b="1"/>
          </a:p>
          <a:p>
            <a:r>
              <a:rPr lang="zh-CN" altLang="en-US" sz="2000" b="1"/>
              <a:t>        </a:t>
            </a:r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以庸(纳绢或布)代役</a:t>
            </a:r>
            <a:endParaRPr lang="zh-CN" altLang="en-US" sz="2000" b="1"/>
          </a:p>
        </p:txBody>
      </p:sp>
      <p:sp>
        <p:nvSpPr>
          <p:cNvPr id="6" name="文本框 5"/>
          <p:cNvSpPr txBox="1"/>
          <p:nvPr/>
        </p:nvSpPr>
        <p:spPr>
          <a:xfrm>
            <a:off x="8648700" y="1975485"/>
            <a:ext cx="327279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0B5FD1"/>
                </a:solidFill>
              </a:rPr>
              <a:t> (1)</a:t>
            </a:r>
            <a:r>
              <a:rPr lang="zh-CN" altLang="en-US" sz="2000" b="1"/>
              <a:t>相对减轻了农民负担;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以庸代役保证农民有较充分的生产时间;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0B5FD1"/>
                </a:solidFill>
              </a:rPr>
              <a:t>(3)</a:t>
            </a:r>
            <a:r>
              <a:rPr lang="zh-CN" altLang="en-US" sz="2000" b="1"/>
              <a:t>政府的赋税收入也有了保障</a:t>
            </a:r>
            <a:endParaRPr lang="zh-CN" altLang="en-US" sz="2000" b="1"/>
          </a:p>
        </p:txBody>
      </p:sp>
      <p:sp>
        <p:nvSpPr>
          <p:cNvPr id="7" name="文本框 6"/>
          <p:cNvSpPr txBox="1"/>
          <p:nvPr/>
        </p:nvSpPr>
        <p:spPr>
          <a:xfrm>
            <a:off x="2141220" y="4432935"/>
            <a:ext cx="11626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/>
              <a:t>两税法</a:t>
            </a:r>
            <a:r>
              <a:rPr lang="zh-CN" altLang="en-US" b="1"/>
              <a:t> </a:t>
            </a:r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2134235" y="2810510"/>
            <a:ext cx="1527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租庸调制</a:t>
            </a:r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2189480" y="5060950"/>
            <a:ext cx="11626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/>
              <a:t>两税法</a:t>
            </a:r>
            <a:r>
              <a:rPr lang="zh-CN" altLang="en-US" b="1"/>
              <a:t> </a:t>
            </a:r>
            <a:endParaRPr lang="zh-CN" altLang="en-US" b="1"/>
          </a:p>
        </p:txBody>
      </p:sp>
      <p:sp>
        <p:nvSpPr>
          <p:cNvPr id="11" name="文本框 10"/>
          <p:cNvSpPr txBox="1"/>
          <p:nvPr/>
        </p:nvSpPr>
        <p:spPr>
          <a:xfrm>
            <a:off x="218440" y="2061210"/>
            <a:ext cx="11571605" cy="4461510"/>
          </a:xfrm>
          <a:prstGeom prst="rect">
            <a:avLst/>
          </a:prstGeom>
          <a:solidFill>
            <a:schemeClr val="bg1"/>
          </a:solidFill>
          <a:ln w="28575">
            <a:solidFill>
              <a:srgbClr val="0B5FD1"/>
            </a:solidFill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rgbClr val="CE292F"/>
                </a:solidFill>
                <a:sym typeface="+mn-ea"/>
              </a:rPr>
              <a:t>【两税法的内容和作用】</a:t>
            </a:r>
            <a:endParaRPr lang="zh-CN" altLang="en-US" sz="2800" b="1">
              <a:solidFill>
                <a:srgbClr val="CE292F"/>
              </a:solidFill>
            </a:endParaRPr>
          </a:p>
          <a:p>
            <a:pPr algn="l"/>
            <a:r>
              <a:rPr lang="zh-CN" altLang="en-US" sz="3200" b="1">
                <a:sym typeface="+mn-ea"/>
              </a:rPr>
              <a:t>780年，唐朝开始推行新的赋税制度，规定:每户按人和咨产缴纳户税，按田亩缴纳地税，取消租庸调制和一切杂税和杂役:一年分夏季和秋季两次纳税。这次赋税制度改革产生的影响有(  )</a:t>
            </a:r>
            <a:endParaRPr lang="zh-CN" altLang="en-US" sz="3200" b="1"/>
          </a:p>
          <a:p>
            <a:pPr algn="l"/>
            <a:r>
              <a:rPr lang="zh-CN" altLang="en-US" sz="3200" b="1">
                <a:sym typeface="+mn-ea"/>
              </a:rPr>
              <a:t>①减轻了政府对农民的人身控制     </a:t>
            </a:r>
            <a:endParaRPr lang="zh-CN" altLang="en-US" sz="3200" b="1">
              <a:sym typeface="+mn-ea"/>
            </a:endParaRPr>
          </a:p>
          <a:p>
            <a:pPr algn="l"/>
            <a:r>
              <a:rPr lang="zh-CN" altLang="en-US" sz="3200" b="1">
                <a:sym typeface="+mn-ea"/>
              </a:rPr>
              <a:t>②一定程度上保证了国家的财政收入 </a:t>
            </a:r>
            <a:endParaRPr lang="zh-CN" altLang="en-US" sz="3200" b="1"/>
          </a:p>
          <a:p>
            <a:pPr algn="l"/>
            <a:r>
              <a:rPr lang="zh-CN" altLang="en-US" sz="3200" b="1">
                <a:sym typeface="+mn-ea"/>
              </a:rPr>
              <a:t>③简化了税收名目和扩大了收税对象 </a:t>
            </a:r>
            <a:endParaRPr lang="zh-CN" altLang="en-US" sz="3200" b="1">
              <a:sym typeface="+mn-ea"/>
            </a:endParaRPr>
          </a:p>
          <a:p>
            <a:pPr algn="l"/>
            <a:r>
              <a:rPr lang="zh-CN" altLang="en-US" sz="3200" b="1">
                <a:sym typeface="+mn-ea"/>
              </a:rPr>
              <a:t>④征税的主要标准开始从财产转为人丁 </a:t>
            </a:r>
            <a:endParaRPr lang="zh-CN" altLang="en-US" sz="3200" b="1"/>
          </a:p>
          <a:p>
            <a:pPr algn="l"/>
            <a:r>
              <a:rPr lang="zh-CN" altLang="en-US" sz="3200" b="1">
                <a:sym typeface="+mn-ea"/>
              </a:rPr>
              <a:t>A.①②③         B .①③④                  C.②③④ D.①②④</a:t>
            </a:r>
            <a:endParaRPr lang="zh-CN" altLang="en-US" sz="3200" b="1"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426450" y="4180840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考点二：隋唐的经济发展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34938" y="679450"/>
            <a:ext cx="547433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【命题点一】唐朝的赋税制度</a:t>
            </a:r>
            <a:endParaRPr lang="en-US" altLang="zh-CN" sz="3200" b="1">
              <a:solidFill>
                <a:srgbClr val="C00000"/>
              </a:solidFill>
              <a:latin typeface="方正宋刻本秀楷简体" charset="-122"/>
              <a:ea typeface="方正宋刻本秀楷简体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94640" y="1391920"/>
          <a:ext cx="11755120" cy="45554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4810"/>
                <a:gridCol w="1654810"/>
                <a:gridCol w="4994910"/>
                <a:gridCol w="3450590"/>
              </a:tblGrid>
              <a:tr h="574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时期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赋税制度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内容或特点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bg1"/>
                          </a:solidFill>
                        </a:rPr>
                        <a:t>作用或意义</a:t>
                      </a:r>
                      <a:endParaRPr lang="zh-CN" altLang="en-US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1327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唐初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132715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/>
                        <a:t>唐朝后期</a:t>
                      </a:r>
                      <a:endParaRPr lang="zh-CN" altLang="en-US" sz="2400" b="1"/>
                    </a:p>
                  </a:txBody>
                  <a:tcPr anchor="ctr" anchorCtr="0"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28575">
                      <a:solidFill>
                        <a:srgbClr val="C00000"/>
                      </a:solidFill>
                      <a:prstDash val="solid"/>
                    </a:lnL>
                    <a:lnR w="28575">
                      <a:solidFill>
                        <a:srgbClr val="C00000"/>
                      </a:solidFill>
                      <a:prstDash val="solid"/>
                    </a:lnR>
                    <a:lnT w="28575">
                      <a:solidFill>
                        <a:srgbClr val="C00000"/>
                      </a:solidFill>
                      <a:prstDash val="solid"/>
                    </a:lnT>
                    <a:lnB w="285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2007235" y="2606040"/>
            <a:ext cx="1527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租庸调制</a:t>
            </a:r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3676650" y="1975485"/>
            <a:ext cx="486854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C00000"/>
                </a:solidFill>
              </a:rPr>
              <a:t>内容：</a:t>
            </a:r>
            <a:r>
              <a:rPr lang="zh-CN" altLang="en-US" sz="2000" b="1">
                <a:solidFill>
                  <a:srgbClr val="0B5FD1"/>
                </a:solidFill>
              </a:rPr>
              <a:t>(1)</a:t>
            </a:r>
            <a:r>
              <a:rPr lang="zh-CN" altLang="en-US" sz="2000" b="1"/>
              <a:t>将赋税征收对象定为21-59岁的成年男子;</a:t>
            </a:r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男子不去服役的可以纳绢或布代替;</a:t>
            </a:r>
            <a:r>
              <a:rPr lang="zh-CN" altLang="en-US" sz="2000" b="1">
                <a:solidFill>
                  <a:srgbClr val="0B5FD1"/>
                </a:solidFill>
              </a:rPr>
              <a:t>(3)</a:t>
            </a:r>
            <a:r>
              <a:rPr lang="zh-CN" altLang="en-US" sz="2000" b="1"/>
              <a:t>规定了农民负担的上限。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C00000"/>
                </a:solidFill>
                <a:effectLst/>
              </a:rPr>
              <a:t>特点:</a:t>
            </a:r>
            <a:r>
              <a:rPr lang="zh-CN" altLang="en-US" sz="2000" b="1">
                <a:solidFill>
                  <a:srgbClr val="0B5FD1"/>
                </a:solidFill>
              </a:rPr>
              <a:t>(1)建立在均田制基础</a:t>
            </a:r>
            <a:r>
              <a:rPr lang="zh-CN" altLang="en-US" sz="2000" b="1"/>
              <a:t>之上;</a:t>
            </a:r>
            <a:endParaRPr lang="zh-CN" altLang="en-US" sz="2000" b="1"/>
          </a:p>
          <a:p>
            <a:r>
              <a:rPr lang="zh-CN" altLang="en-US" sz="2000" b="1"/>
              <a:t>        </a:t>
            </a:r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以庸(纳绢或布)代役</a:t>
            </a:r>
            <a:endParaRPr lang="zh-CN" altLang="en-US" sz="2000" b="1"/>
          </a:p>
        </p:txBody>
      </p:sp>
      <p:sp>
        <p:nvSpPr>
          <p:cNvPr id="6" name="文本框 5"/>
          <p:cNvSpPr txBox="1"/>
          <p:nvPr/>
        </p:nvSpPr>
        <p:spPr>
          <a:xfrm>
            <a:off x="8648700" y="1975485"/>
            <a:ext cx="327279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0B5FD1"/>
                </a:solidFill>
              </a:rPr>
              <a:t> (1)</a:t>
            </a:r>
            <a:r>
              <a:rPr lang="zh-CN" altLang="en-US" sz="2000" b="1"/>
              <a:t>相对减轻了农民负担;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以庸代役保证农民有较充分的生产时间;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0B5FD1"/>
                </a:solidFill>
              </a:rPr>
              <a:t>(3)</a:t>
            </a:r>
            <a:r>
              <a:rPr lang="zh-CN" altLang="en-US" sz="2000" b="1"/>
              <a:t>政府的赋税收入也有了保障</a:t>
            </a:r>
            <a:endParaRPr lang="zh-CN" altLang="en-US" sz="2000" b="1"/>
          </a:p>
        </p:txBody>
      </p:sp>
      <p:sp>
        <p:nvSpPr>
          <p:cNvPr id="7" name="文本框 6"/>
          <p:cNvSpPr txBox="1"/>
          <p:nvPr/>
        </p:nvSpPr>
        <p:spPr>
          <a:xfrm>
            <a:off x="2189480" y="5107305"/>
            <a:ext cx="11626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/>
              <a:t>两税法</a:t>
            </a:r>
            <a:r>
              <a:rPr lang="zh-CN" altLang="en-US" b="1"/>
              <a:t> 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3676650" y="3954780"/>
            <a:ext cx="447992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olidFill>
                  <a:srgbClr val="C00000"/>
                </a:solidFill>
              </a:rPr>
              <a:t>内容：</a:t>
            </a:r>
            <a:r>
              <a:rPr lang="zh-CN" altLang="en-US" sz="2000" b="1">
                <a:solidFill>
                  <a:srgbClr val="0B5FD1"/>
                </a:solidFill>
              </a:rPr>
              <a:t>(1)</a:t>
            </a:r>
            <a:r>
              <a:rPr lang="zh-CN" altLang="en-US" sz="2000" b="1"/>
              <a:t>由</a:t>
            </a:r>
            <a:r>
              <a:rPr lang="zh-CN" altLang="en-US" sz="2000" b="1">
                <a:solidFill>
                  <a:srgbClr val="0B5FD1"/>
                </a:solidFill>
              </a:rPr>
              <a:t>中央政府确定总的税额</a:t>
            </a:r>
            <a:r>
              <a:rPr lang="zh-CN" altLang="en-US" sz="2000" b="1"/>
              <a:t>，分配到各地征收;</a:t>
            </a:r>
            <a:r>
              <a:rPr lang="zh-CN" altLang="en-US" sz="2000" b="1">
                <a:solidFill>
                  <a:srgbClr val="0B5FD1"/>
                </a:solidFill>
              </a:rPr>
              <a:t>(2)</a:t>
            </a:r>
            <a:r>
              <a:rPr lang="zh-CN" altLang="en-US" sz="2000" b="1"/>
              <a:t>“户无主客,以现居为薄”;</a:t>
            </a:r>
            <a:r>
              <a:rPr lang="zh-CN" altLang="en-US" sz="2000" b="1">
                <a:solidFill>
                  <a:srgbClr val="0B5FD1"/>
                </a:solidFill>
              </a:rPr>
              <a:t>(3)征两税，两次收</a:t>
            </a:r>
            <a:r>
              <a:rPr lang="zh-CN" altLang="en-US" sz="2000" b="1"/>
              <a:t>:每户按人丁和资产缴纳户税，按田亩缴纳地税，取消租庸调和一切杂税、杂役;一年分夏季和秋季两次纳税。</a:t>
            </a:r>
            <a:endParaRPr lang="zh-CN" altLang="en-US" sz="2000" b="1"/>
          </a:p>
          <a:p>
            <a:r>
              <a:rPr lang="zh-CN" altLang="en-US" sz="2000" b="1">
                <a:solidFill>
                  <a:srgbClr val="C00000"/>
                </a:solidFill>
              </a:rPr>
              <a:t>特点:</a:t>
            </a:r>
            <a:r>
              <a:rPr lang="zh-CN" altLang="en-US" sz="2000" b="1"/>
              <a:t>征税的主要标准从人丁转为财产(以资产和土地作为纳税标准)</a:t>
            </a:r>
            <a:endParaRPr lang="zh-CN" altLang="en-US" sz="2000" b="1"/>
          </a:p>
        </p:txBody>
      </p:sp>
      <p:sp>
        <p:nvSpPr>
          <p:cNvPr id="9" name="文本框 8"/>
          <p:cNvSpPr txBox="1"/>
          <p:nvPr/>
        </p:nvSpPr>
        <p:spPr>
          <a:xfrm>
            <a:off x="8716645" y="4060825"/>
            <a:ext cx="320484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0B5FD1"/>
                </a:solidFill>
              </a:rPr>
              <a:t> (1)</a:t>
            </a:r>
            <a:r>
              <a:rPr lang="zh-CN" altLang="en-US" sz="2400" b="1"/>
              <a:t>简化税收名目，扩大收税对象，保证国家的财政收入:</a:t>
            </a:r>
            <a:endParaRPr lang="zh-CN" altLang="en-US" sz="2400" b="1"/>
          </a:p>
          <a:p>
            <a:r>
              <a:rPr lang="zh-CN" altLang="en-US" sz="2400" b="1">
                <a:solidFill>
                  <a:srgbClr val="0B5FD1"/>
                </a:solidFill>
              </a:rPr>
              <a:t>(2)</a:t>
            </a:r>
            <a:r>
              <a:rPr lang="zh-CN" altLang="en-US" sz="2400" b="1"/>
              <a:t>改变了自战国以来以人丁为主的赋税制度，减轻了政府对农民的人身控制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99135" y="1631950"/>
          <a:ext cx="6736715" cy="453517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84655"/>
                <a:gridCol w="2525395"/>
                <a:gridCol w="2526665"/>
              </a:tblGrid>
              <a:tr h="560705">
                <a:tc>
                  <a:txBody>
                    <a:bodyPr/>
                    <a:p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租庸调制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两税法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</a:tr>
              <a:tr h="993775"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征税标准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</a:tr>
              <a:tr h="993775"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征税项目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</a:tr>
              <a:tr h="993140"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征税对象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</a:tr>
              <a:tr h="993775">
                <a:tc>
                  <a:txBody>
                    <a:bodyPr/>
                    <a:p>
                      <a:pPr algn="ctr"/>
                      <a:r>
                        <a:rPr lang="zh-CN" altLang="en-US" sz="2800" b="1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征税次数</a:t>
                      </a: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800" b="1" dirty="0">
                        <a:solidFill>
                          <a:srgbClr val="00206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91431" marR="91431" marT="45721" marB="45721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292465" y="2557145"/>
            <a:ext cx="3307715" cy="4438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pitchFamily="49" charset="-122"/>
                <a:sym typeface="+mn-ea"/>
              </a:rPr>
              <a:t>放松了人身控制</a:t>
            </a:r>
            <a:endParaRPr lang="en-US" altLang="zh-CN" sz="2800" b="1" dirty="0" err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37926" name="矩形 6"/>
          <p:cNvSpPr/>
          <p:nvPr/>
        </p:nvSpPr>
        <p:spPr>
          <a:xfrm>
            <a:off x="8292465" y="3503930"/>
            <a:ext cx="3307715" cy="419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pitchFamily="49" charset="-122"/>
                <a:sym typeface="+mn-ea"/>
              </a:rPr>
              <a:t>简化了税收名目</a:t>
            </a:r>
            <a:endParaRPr lang="en-US" altLang="zh-CN" sz="2800" b="1" dirty="0" err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37927" name="矩形 7"/>
          <p:cNvSpPr/>
          <p:nvPr/>
        </p:nvSpPr>
        <p:spPr>
          <a:xfrm>
            <a:off x="8292465" y="4402455"/>
            <a:ext cx="3308350" cy="4375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pitchFamily="49" charset="-122"/>
                <a:sym typeface="+mn-ea"/>
              </a:rPr>
              <a:t>扩大了收税对象</a:t>
            </a:r>
            <a:endParaRPr lang="en-US" altLang="zh-CN" sz="2800" b="1" dirty="0" err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08070" y="2500586"/>
            <a:ext cx="71882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人丁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30900" y="2486620"/>
            <a:ext cx="71882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财产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41948" y="3317398"/>
            <a:ext cx="1790700" cy="737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田租、户调、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力役、杂税等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42652" y="3478626"/>
            <a:ext cx="152273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户税、地税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84525" y="4369911"/>
            <a:ext cx="125476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授田农民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09155" y="4252501"/>
            <a:ext cx="1894999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不分主客农商，一律纳税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209918" y="5363835"/>
            <a:ext cx="125476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zh-CN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旬输月送</a:t>
            </a:r>
            <a:endParaRPr lang="zh-CN" altLang="zh-CN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415914" y="5445750"/>
            <a:ext cx="1522730" cy="414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algn="ctr">
              <a:defRPr/>
            </a:pPr>
            <a:r>
              <a:rPr lang="zh-CN" altLang="en-US" sz="2100" b="1" dirty="0">
                <a:solidFill>
                  <a:schemeClr val="tx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夏、秋两季</a:t>
            </a:r>
            <a:endParaRPr lang="zh-CN" altLang="en-US" sz="2100" b="1" dirty="0">
              <a:solidFill>
                <a:schemeClr val="tx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7204075" y="2486700"/>
            <a:ext cx="717709" cy="428149"/>
            <a:chOff x="12552" y="4390"/>
            <a:chExt cx="1507" cy="899"/>
          </a:xfrm>
        </p:grpSpPr>
        <p:sp>
          <p:nvSpPr>
            <p:cNvPr id="40" name="等腰三角形 39"/>
            <p:cNvSpPr/>
            <p:nvPr/>
          </p:nvSpPr>
          <p:spPr>
            <a:xfrm rot="5400000">
              <a:off x="12791" y="4299"/>
              <a:ext cx="750" cy="1229"/>
            </a:xfrm>
            <a:prstGeom prst="triangle">
              <a:avLst/>
            </a:prstGeom>
            <a:solidFill>
              <a:srgbClr val="6194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8" name="等腰三角形 47"/>
            <p:cNvSpPr/>
            <p:nvPr/>
          </p:nvSpPr>
          <p:spPr>
            <a:xfrm rot="5400000">
              <a:off x="13069" y="4150"/>
              <a:ext cx="750" cy="1229"/>
            </a:xfrm>
            <a:prstGeom prst="triangle">
              <a:avLst/>
            </a:prstGeom>
            <a:solidFill>
              <a:srgbClr val="EE84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237889" y="3535363"/>
            <a:ext cx="717709" cy="428149"/>
            <a:chOff x="12552" y="4390"/>
            <a:chExt cx="1507" cy="899"/>
          </a:xfrm>
        </p:grpSpPr>
        <p:sp>
          <p:nvSpPr>
            <p:cNvPr id="51" name="等腰三角形 50"/>
            <p:cNvSpPr/>
            <p:nvPr/>
          </p:nvSpPr>
          <p:spPr>
            <a:xfrm rot="5400000">
              <a:off x="12791" y="4299"/>
              <a:ext cx="750" cy="1229"/>
            </a:xfrm>
            <a:prstGeom prst="triangle">
              <a:avLst/>
            </a:prstGeom>
            <a:solidFill>
              <a:srgbClr val="6194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2" name="等腰三角形 51"/>
            <p:cNvSpPr/>
            <p:nvPr/>
          </p:nvSpPr>
          <p:spPr>
            <a:xfrm rot="5400000">
              <a:off x="13069" y="4150"/>
              <a:ext cx="750" cy="1229"/>
            </a:xfrm>
            <a:prstGeom prst="triangle">
              <a:avLst/>
            </a:prstGeom>
            <a:solidFill>
              <a:srgbClr val="EE84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7237889" y="4442936"/>
            <a:ext cx="717709" cy="428149"/>
            <a:chOff x="12552" y="4390"/>
            <a:chExt cx="1507" cy="899"/>
          </a:xfrm>
        </p:grpSpPr>
        <p:sp>
          <p:nvSpPr>
            <p:cNvPr id="54" name="等腰三角形 53"/>
            <p:cNvSpPr/>
            <p:nvPr/>
          </p:nvSpPr>
          <p:spPr>
            <a:xfrm rot="5400000">
              <a:off x="12791" y="4299"/>
              <a:ext cx="750" cy="1229"/>
            </a:xfrm>
            <a:prstGeom prst="triangle">
              <a:avLst/>
            </a:prstGeom>
            <a:solidFill>
              <a:srgbClr val="6194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等腰三角形 54"/>
            <p:cNvSpPr/>
            <p:nvPr/>
          </p:nvSpPr>
          <p:spPr>
            <a:xfrm rot="5400000">
              <a:off x="13069" y="4150"/>
              <a:ext cx="750" cy="1229"/>
            </a:xfrm>
            <a:prstGeom prst="triangle">
              <a:avLst/>
            </a:prstGeom>
            <a:solidFill>
              <a:srgbClr val="EE84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237650" y="5474653"/>
            <a:ext cx="717709" cy="428149"/>
            <a:chOff x="12552" y="4390"/>
            <a:chExt cx="1507" cy="899"/>
          </a:xfrm>
        </p:grpSpPr>
        <p:sp>
          <p:nvSpPr>
            <p:cNvPr id="3" name="等腰三角形 2"/>
            <p:cNvSpPr/>
            <p:nvPr/>
          </p:nvSpPr>
          <p:spPr>
            <a:xfrm rot="5400000">
              <a:off x="12791" y="4299"/>
              <a:ext cx="750" cy="1229"/>
            </a:xfrm>
            <a:prstGeom prst="triangle">
              <a:avLst/>
            </a:prstGeom>
            <a:solidFill>
              <a:srgbClr val="6194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13069" y="4150"/>
              <a:ext cx="750" cy="1229"/>
            </a:xfrm>
            <a:prstGeom prst="triangle">
              <a:avLst/>
            </a:prstGeom>
            <a:solidFill>
              <a:srgbClr val="EE84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矩形 7"/>
          <p:cNvSpPr/>
          <p:nvPr/>
        </p:nvSpPr>
        <p:spPr>
          <a:xfrm>
            <a:off x="8292465" y="5433695"/>
            <a:ext cx="3308350" cy="4375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pitchFamily="49" charset="-122"/>
                <a:sym typeface="+mn-ea"/>
              </a:rPr>
              <a:t>简化了税收时间</a:t>
            </a:r>
            <a:endParaRPr lang="zh-CN" altLang="en-US" sz="28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184525" y="750570"/>
            <a:ext cx="5388610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68604" tIns="34302" rIns="68604" bIns="34302" rtlCol="0" anchor="ctr"/>
          <a:p>
            <a:pPr algn="ctr"/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【总结】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比较租庸调制与两税法</a:t>
            </a:r>
            <a:endParaRPr lang="zh-CN" altLang="en-US" sz="28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948295" y="1790700"/>
            <a:ext cx="3734435" cy="517525"/>
          </a:xfrm>
          <a:prstGeom prst="rect">
            <a:avLst/>
          </a:prstGeom>
          <a:solidFill>
            <a:srgbClr val="C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604" tIns="34302" rIns="68604" bIns="34302" rtlCol="0" anchor="ctr"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创新之处</a:t>
            </a:r>
            <a:endParaRPr lang="zh-CN" altLang="en-US" sz="32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7926" grpId="0" bldLvl="0" animBg="1"/>
      <p:bldP spid="37927" grpId="0" bldLvl="0" animBg="1"/>
      <p:bldP spid="7" grpId="0"/>
      <p:bldP spid="8" grpId="0"/>
      <p:bldP spid="9" grpId="0"/>
      <p:bldP spid="10" grpId="0"/>
      <p:bldP spid="11" grpId="0"/>
      <p:bldP spid="14" grpId="0"/>
      <p:bldP spid="22" grpId="0"/>
      <p:bldP spid="23" grpId="0"/>
      <p:bldP spid="12" grpId="0" bldLvl="0" animBg="1"/>
      <p:bldP spid="29" grpId="0" bldLvl="0" animBg="1"/>
      <p:bldP spid="28" grpId="0" bldLvl="0" animBg="1"/>
      <p:bldP spid="2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9540" y="512445"/>
          <a:ext cx="4765040" cy="540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385"/>
                <a:gridCol w="3716655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olidFill>
                            <a:srgbClr val="C00000"/>
                          </a:solidFill>
                        </a:rPr>
                        <a:t>【命题点一：文化</a:t>
                      </a:r>
                      <a:r>
                        <a:rPr lang="zh-CN" altLang="en-US" sz="2800" b="1">
                          <a:solidFill>
                            <a:srgbClr val="C00000"/>
                          </a:solidFill>
                          <a:sym typeface="+mn-ea"/>
                        </a:rPr>
                        <a:t>】</a:t>
                      </a:r>
                      <a:endParaRPr lang="zh-CN" altLang="en-US" sz="2800" b="1">
                        <a:solidFill>
                          <a:srgbClr val="C00000"/>
                        </a:solidFill>
                        <a:sym typeface="+mn-ea"/>
                      </a:endParaRPr>
                    </a:p>
                  </a:txBody>
                  <a:tcPr anchor="ctr" anchorCtr="0"/>
                </a:tc>
                <a:tc hMerge="1">
                  <a:tcPr/>
                </a:tc>
              </a:tr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思想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458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科技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0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文学</a:t>
                      </a:r>
                      <a:endParaRPr lang="zh-CN" altLang="en-US" sz="24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06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书法</a:t>
                      </a:r>
                      <a:endParaRPr lang="zh-CN" altLang="en-US" sz="2800" b="1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4338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r>
                        <a:rPr lang="zh-CN" altLang="en-US" sz="2800" b="1"/>
                        <a:t>绘画</a:t>
                      </a: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294765" y="1207135"/>
            <a:ext cx="3535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隋三教合一，唐三教并行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5069840" y="80010"/>
            <a:ext cx="14605" cy="677037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5" name="文本框 30"/>
          <p:cNvSpPr txBox="1"/>
          <p:nvPr/>
        </p:nvSpPr>
        <p:spPr>
          <a:xfrm>
            <a:off x="64135" y="79693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考点三：隋唐的文化发展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547360" y="1536065"/>
            <a:ext cx="6127115" cy="3858193"/>
            <a:chOff x="2187" y="2928"/>
            <a:chExt cx="15210" cy="6076"/>
          </a:xfrm>
        </p:grpSpPr>
        <p:sp>
          <p:nvSpPr>
            <p:cNvPr id="11" name="椭圆 10"/>
            <p:cNvSpPr/>
            <p:nvPr/>
          </p:nvSpPr>
          <p:spPr>
            <a:xfrm>
              <a:off x="2187" y="6794"/>
              <a:ext cx="1757" cy="1806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3600" b="1">
                  <a:latin typeface="微软雅黑" panose="020B0503020204020204" charset="-122"/>
                  <a:ea typeface="微软雅黑" panose="020B0503020204020204" charset="-122"/>
                </a:rPr>
                <a:t>道教</a:t>
              </a:r>
              <a:endParaRPr lang="zh-CN" altLang="en-US" sz="360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5640" y="6794"/>
              <a:ext cx="1757" cy="180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3600" b="1">
                  <a:latin typeface="微软雅黑" panose="020B0503020204020204" charset="-122"/>
                  <a:ea typeface="微软雅黑" panose="020B0503020204020204" charset="-122"/>
                </a:rPr>
                <a:t>佛教</a:t>
              </a:r>
              <a:endParaRPr lang="zh-CN" altLang="en-US" sz="360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8872" y="2928"/>
              <a:ext cx="1757" cy="1806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 sz="3600" b="1">
                  <a:latin typeface="微软雅黑" panose="020B0503020204020204" charset="-122"/>
                  <a:ea typeface="微软雅黑" panose="020B0503020204020204" charset="-122"/>
                </a:rPr>
                <a:t>儒学</a:t>
              </a:r>
              <a:endParaRPr lang="zh-CN" altLang="en-US" sz="3600" b="1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2934" y="4076"/>
              <a:ext cx="6645" cy="2982"/>
              <a:chOff x="2223" y="4783"/>
              <a:chExt cx="8813" cy="3720"/>
            </a:xfrm>
          </p:grpSpPr>
          <p:cxnSp>
            <p:nvCxnSpPr>
              <p:cNvPr id="15" name="直接箭头连接符 14"/>
              <p:cNvCxnSpPr>
                <a:stCxn id="14" idx="3"/>
                <a:endCxn id="11" idx="7"/>
              </p:cNvCxnSpPr>
              <p:nvPr/>
            </p:nvCxnSpPr>
            <p:spPr>
              <a:xfrm flipH="1">
                <a:off x="3818" y="5275"/>
                <a:ext cx="7218" cy="3228"/>
              </a:xfrm>
              <a:prstGeom prst="straightConnector1">
                <a:avLst/>
              </a:prstGeom>
              <a:ln>
                <a:tailEnd type="arrow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0" name="文本框 19"/>
              <p:cNvSpPr txBox="1"/>
              <p:nvPr/>
            </p:nvSpPr>
            <p:spPr>
              <a:xfrm rot="19200000">
                <a:off x="2223" y="4783"/>
                <a:ext cx="6840" cy="2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道教受儒学影响，主张“</a:t>
                </a:r>
                <a:r>
                  <a:rPr lang="zh-CN" altLang="en-US" sz="2400" b="1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贵儒</a:t>
                </a:r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”“</a:t>
                </a:r>
                <a:r>
                  <a:rPr lang="zh-CN" altLang="en-US" sz="2400" b="1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尊道</a:t>
                </a:r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</a:rPr>
                  <a:t>”</a:t>
                </a:r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 rot="0">
              <a:off x="10343" y="4076"/>
              <a:ext cx="6340" cy="2982"/>
              <a:chOff x="9720" y="4723"/>
              <a:chExt cx="8467" cy="3789"/>
            </a:xfrm>
          </p:grpSpPr>
          <p:cxnSp>
            <p:nvCxnSpPr>
              <p:cNvPr id="23" name="直接箭头连接符 22"/>
              <p:cNvCxnSpPr>
                <a:endCxn id="13" idx="1"/>
              </p:cNvCxnSpPr>
              <p:nvPr/>
            </p:nvCxnSpPr>
            <p:spPr>
              <a:xfrm>
                <a:off x="9720" y="5230"/>
                <a:ext cx="7378" cy="3282"/>
              </a:xfrm>
              <a:prstGeom prst="straightConnector1">
                <a:avLst/>
              </a:prstGeom>
              <a:ln>
                <a:tailEnd type="arrow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24" name="文本框 23"/>
              <p:cNvSpPr txBox="1"/>
              <p:nvPr/>
            </p:nvSpPr>
            <p:spPr>
              <a:xfrm rot="2160000" flipH="1">
                <a:off x="11949" y="4723"/>
                <a:ext cx="6238" cy="2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  <a:cs typeface="方正宋刻本秀楷简体" charset="-122"/>
                  </a:rPr>
                  <a:t>佛教吸收儒、道思想，渐趋</a:t>
                </a:r>
                <a:r>
                  <a:rPr lang="zh-CN" altLang="en-US" sz="2400" b="1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  <a:cs typeface="方正宋刻本秀楷简体" charset="-122"/>
                  </a:rPr>
                  <a:t>本土化</a:t>
                </a:r>
                <a:endParaRPr lang="zh-CN" altLang="en-US" sz="2400" b="1">
                  <a:solidFill>
                    <a:srgbClr val="C00000"/>
                  </a:solidFill>
                  <a:latin typeface="微软雅黑" panose="020B0503020204020204" charset="-122"/>
                  <a:ea typeface="微软雅黑" panose="020B0503020204020204" charset="-122"/>
                  <a:cs typeface="方正宋刻本秀楷简体" charset="-122"/>
                </a:endParaRPr>
              </a:p>
            </p:txBody>
          </p:sp>
        </p:grpSp>
        <p:cxnSp>
          <p:nvCxnSpPr>
            <p:cNvPr id="25" name="直接箭头连接符 24"/>
            <p:cNvCxnSpPr>
              <a:stCxn id="11" idx="6"/>
              <a:endCxn id="13" idx="2"/>
            </p:cNvCxnSpPr>
            <p:nvPr/>
          </p:nvCxnSpPr>
          <p:spPr>
            <a:xfrm>
              <a:off x="3944" y="7697"/>
              <a:ext cx="11696" cy="0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4807" y="5118"/>
              <a:ext cx="10352" cy="3886"/>
              <a:chOff x="3259" y="6058"/>
              <a:chExt cx="13887" cy="5069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3259" y="9422"/>
                <a:ext cx="13887" cy="1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l"/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</a:rPr>
                  <a:t>渐趋融合，但并未合为一体</a:t>
                </a:r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  <a:p>
                <a:pPr algn="l"/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</a:rPr>
                  <a:t>也未动摇</a:t>
                </a:r>
                <a:r>
                  <a:rPr lang="zh-CN" altLang="en-US" sz="2400" b="1">
                    <a:solidFill>
                      <a:srgbClr val="C00000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儒学正统</a:t>
                </a:r>
                <a:r>
                  <a:rPr lang="zh-CN" altLang="en-US" sz="2400" b="1">
                    <a:latin typeface="微软雅黑" panose="020B0503020204020204" charset="-122"/>
                    <a:ea typeface="微软雅黑" panose="020B0503020204020204" charset="-122"/>
                  </a:rPr>
                  <a:t>地位</a:t>
                </a:r>
                <a:endParaRPr lang="zh-CN" altLang="en-US" sz="2400" b="1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pic>
            <p:nvPicPr>
              <p:cNvPr id="32" name="图片 31" descr="图片包含 游戏机, 亮, 夜晚&#10;&#10;描述已自动生成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9235" y="6058"/>
                <a:ext cx="1311" cy="2531"/>
              </a:xfrm>
              <a:prstGeom prst="rect">
                <a:avLst/>
              </a:prstGeom>
            </p:spPr>
          </p:pic>
        </p:grpSp>
      </p:grpSp>
      <p:sp>
        <p:nvSpPr>
          <p:cNvPr id="10" name="文本框 9"/>
          <p:cNvSpPr txBox="1"/>
          <p:nvPr/>
        </p:nvSpPr>
        <p:spPr>
          <a:xfrm>
            <a:off x="5523230" y="1346835"/>
            <a:ext cx="6510655" cy="452310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p>
            <a:pPr algn="ctr"/>
            <a:r>
              <a:rPr lang="zh-CN" altLang="en-US" sz="3600" b="1">
                <a:solidFill>
                  <a:srgbClr val="C00000"/>
                </a:solidFill>
              </a:rPr>
              <a:t>【隋朝的三教合一】</a:t>
            </a:r>
            <a:endParaRPr lang="zh-CN" altLang="en-US" sz="3600" b="1">
              <a:solidFill>
                <a:srgbClr val="C00000"/>
              </a:solidFill>
            </a:endParaRPr>
          </a:p>
          <a:p>
            <a:r>
              <a:rPr lang="zh-CN" altLang="en-US" sz="3600" b="1"/>
              <a:t>隋朝大儒王通,在处理儒、释、道三者的关系时，提出了“三教合一”的主张，也就是“儒、释、道三教合归儒”。其本质是()</a:t>
            </a:r>
            <a:endParaRPr lang="zh-CN" altLang="en-US" sz="3600" b="1"/>
          </a:p>
          <a:p>
            <a:r>
              <a:rPr lang="zh-CN" altLang="en-US" sz="3600" b="1">
                <a:solidFill>
                  <a:srgbClr val="401BC0"/>
                </a:solidFill>
              </a:rPr>
              <a:t>A.弘扬儒学 B.否定儒学正统 </a:t>
            </a:r>
            <a:endParaRPr lang="zh-CN" altLang="en-US" sz="3600" b="1">
              <a:solidFill>
                <a:srgbClr val="401BC0"/>
              </a:solidFill>
            </a:endParaRPr>
          </a:p>
          <a:p>
            <a:r>
              <a:rPr lang="zh-CN" altLang="en-US" sz="3600" b="1">
                <a:solidFill>
                  <a:srgbClr val="401BC0"/>
                </a:solidFill>
              </a:rPr>
              <a:t>C.传播佛教 D.倡导思想多元</a:t>
            </a:r>
            <a:endParaRPr lang="zh-CN" altLang="en-US" sz="3600" b="1">
              <a:solidFill>
                <a:srgbClr val="401BC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899140" y="3793490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0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" name="文本框 36"/>
          <p:cNvSpPr txBox="1"/>
          <p:nvPr/>
        </p:nvSpPr>
        <p:spPr>
          <a:xfrm>
            <a:off x="473075" y="1052830"/>
            <a:ext cx="5125085" cy="5777230"/>
          </a:xfrm>
          <a:prstGeom prst="rect">
            <a:avLst/>
          </a:prstGeom>
          <a:solidFill>
            <a:srgbClr val="ED7D31"/>
          </a:solidFill>
        </p:spPr>
        <p:txBody>
          <a:bodyPr wrap="square" rtlCol="0">
            <a:spAutoFit/>
          </a:bodyPr>
          <a:p>
            <a:pPr algn="just">
              <a:lnSpc>
                <a:spcPct val="11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隋朝：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10000"/>
              </a:lnSpc>
            </a:pPr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儒学家提出儒、佛、道“三教合归儒”，主张以儒学为主，调和并吸收佛教、道教理论。</a:t>
            </a:r>
            <a:endParaRPr kumimoji="1"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唐朝：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①儒学：儒学复兴运动</a:t>
            </a:r>
            <a:endParaRPr kumimoji="1"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②道教：统治者奉行三教并行政策，奉老子为祖先，道教最受尊崇。</a:t>
            </a:r>
            <a:endParaRPr kumimoji="1"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③佛教：武则天时期，佛教在社会上有很大发展，形成不同宗派，禅宗对后世影响很大。</a:t>
            </a:r>
            <a:endParaRPr kumimoji="1"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右箭头 1"/>
          <p:cNvSpPr/>
          <p:nvPr/>
        </p:nvSpPr>
        <p:spPr>
          <a:xfrm>
            <a:off x="5889625" y="3199130"/>
            <a:ext cx="1095375" cy="460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129780" y="1315720"/>
            <a:ext cx="4576445" cy="5406390"/>
          </a:xfrm>
          <a:prstGeom prst="rect">
            <a:avLst/>
          </a:prstGeom>
          <a:noFill/>
          <a:ln w="28575">
            <a:solidFill>
              <a:srgbClr val="401BC0"/>
            </a:solidFill>
          </a:ln>
        </p:spPr>
        <p:txBody>
          <a:bodyPr wrap="square" rtlCol="0">
            <a:spAutoFit/>
          </a:bodyPr>
          <a:p>
            <a:pPr algn="just">
              <a:lnSpc>
                <a:spcPct val="120000"/>
              </a:lnSpc>
            </a:pP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en-US" altLang="zh-CN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儒学复兴运动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20000"/>
              </a:lnSpc>
            </a:pPr>
            <a:r>
              <a:rPr kumimoji="1"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①原因：佛道的发展使儒学正统地位受到挑战。</a:t>
            </a:r>
            <a:endParaRPr kumimoji="1" lang="zh-CN" altLang="en-US" sz="3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kumimoji="1"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②概况：韩愈率先提出复兴儒学，用儒家天命观和封建纲常来反对佛教的观点</a:t>
            </a:r>
            <a:endParaRPr kumimoji="1" lang="zh-CN" altLang="en-US" sz="3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>
              <a:lnSpc>
                <a:spcPct val="120000"/>
              </a:lnSpc>
            </a:pPr>
            <a:r>
              <a:rPr kumimoji="1"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③意义：巩固儒学主流思想的统治地位。</a:t>
            </a:r>
            <a:endParaRPr kumimoji="1" lang="zh-CN" altLang="en-US" sz="32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737938" y="140880"/>
            <a:ext cx="6161314" cy="7067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zh-CN" altLang="en-US" sz="4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【三教融合】</a:t>
            </a:r>
            <a:endParaRPr kumimoji="1" lang="zh-CN" altLang="en-US" sz="4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2" grpId="0" bldLvl="0" animBg="1"/>
      <p:bldP spid="3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9540" y="512445"/>
          <a:ext cx="4765040" cy="540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385"/>
                <a:gridCol w="3716655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 b="1"/>
                        <a:t>文化</a:t>
                      </a:r>
                      <a:endParaRPr lang="zh-CN" altLang="en-US" sz="3600" b="1"/>
                    </a:p>
                  </a:txBody>
                  <a:tcPr anchor="ctr" anchorCtr="0"/>
                </a:tc>
                <a:tc hMerge="1">
                  <a:tcPr/>
                </a:tc>
              </a:tr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思想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458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科技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0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文学</a:t>
                      </a:r>
                      <a:endParaRPr lang="zh-CN" altLang="en-US" sz="24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06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书法</a:t>
                      </a:r>
                      <a:endParaRPr lang="zh-CN" altLang="en-US" sz="2800" b="1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4338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r>
                        <a:rPr lang="zh-CN" altLang="en-US" sz="2800" b="1"/>
                        <a:t>绘画</a:t>
                      </a: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294765" y="120713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隋三教合一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，唐三教并行</a:t>
            </a:r>
            <a:endParaRPr lang="zh-CN" altLang="en-US" sz="24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5069840" y="80010"/>
            <a:ext cx="14605" cy="677037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考点三：唐朝的文化发展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152505" y="4016375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69230" y="735965"/>
            <a:ext cx="635000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 sz="3200" b="1"/>
          </a:p>
          <a:p>
            <a:r>
              <a:rPr lang="zh-CN" altLang="en-US" sz="3200" b="1"/>
              <a:t>唐朝时,佛教的华严宗提出，唯心回转善成门，或善或恶，皆由心之转变:道教认为，境为心造，只有收心，使其一尘不染，超凡脱俗，才能向静和虚无的心体回归;韩愈亦有“古之君子，其责己也重以周(周密)”之言。这体现了(   )</a:t>
            </a:r>
            <a:endParaRPr lang="zh-CN" altLang="en-US" sz="3200" b="1"/>
          </a:p>
          <a:p>
            <a:r>
              <a:rPr lang="zh-CN" altLang="en-US" sz="3200" b="1">
                <a:solidFill>
                  <a:srgbClr val="401BC0"/>
                </a:solidFill>
              </a:rPr>
              <a:t>A</a:t>
            </a:r>
            <a:r>
              <a:rPr lang="en-US" altLang="zh-CN" sz="3200" b="1">
                <a:solidFill>
                  <a:srgbClr val="401BC0"/>
                </a:solidFill>
              </a:rPr>
              <a:t>.</a:t>
            </a:r>
            <a:r>
              <a:rPr lang="zh-CN" altLang="en-US" sz="3200" b="1">
                <a:solidFill>
                  <a:srgbClr val="401BC0"/>
                </a:solidFill>
              </a:rPr>
              <a:t>佛道儒思想同源共生互动 </a:t>
            </a:r>
            <a:endParaRPr lang="zh-CN" altLang="en-US" sz="3200" b="1">
              <a:solidFill>
                <a:srgbClr val="401BC0"/>
              </a:solidFill>
            </a:endParaRPr>
          </a:p>
          <a:p>
            <a:r>
              <a:rPr lang="zh-CN" altLang="en-US" sz="3200" b="1">
                <a:solidFill>
                  <a:srgbClr val="401BC0"/>
                </a:solidFill>
              </a:rPr>
              <a:t>B</a:t>
            </a:r>
            <a:r>
              <a:rPr lang="en-US" altLang="zh-CN" sz="3200" b="1">
                <a:solidFill>
                  <a:srgbClr val="401BC0"/>
                </a:solidFill>
              </a:rPr>
              <a:t>.</a:t>
            </a:r>
            <a:r>
              <a:rPr lang="zh-CN" altLang="en-US" sz="3200" b="1">
                <a:solidFill>
                  <a:srgbClr val="401BC0"/>
                </a:solidFill>
              </a:rPr>
              <a:t>三教道德教化的社会作用 </a:t>
            </a:r>
            <a:endParaRPr lang="zh-CN" altLang="en-US" sz="3200" b="1">
              <a:solidFill>
                <a:srgbClr val="401BC0"/>
              </a:solidFill>
            </a:endParaRPr>
          </a:p>
          <a:p>
            <a:r>
              <a:rPr lang="zh-CN" altLang="en-US" sz="3200" b="1">
                <a:solidFill>
                  <a:srgbClr val="401BC0"/>
                </a:solidFill>
              </a:rPr>
              <a:t>C</a:t>
            </a:r>
            <a:r>
              <a:rPr lang="en-US" altLang="zh-CN" sz="3200" b="1">
                <a:solidFill>
                  <a:srgbClr val="401BC0"/>
                </a:solidFill>
              </a:rPr>
              <a:t>.</a:t>
            </a:r>
            <a:r>
              <a:rPr lang="zh-CN" altLang="en-US" sz="3200" b="1">
                <a:solidFill>
                  <a:srgbClr val="401BC0"/>
                </a:solidFill>
              </a:rPr>
              <a:t>心学在唐代的影响力较大 </a:t>
            </a:r>
            <a:endParaRPr lang="zh-CN" altLang="en-US" sz="3200" b="1">
              <a:solidFill>
                <a:srgbClr val="401BC0"/>
              </a:solidFill>
            </a:endParaRPr>
          </a:p>
          <a:p>
            <a:r>
              <a:rPr lang="zh-CN" altLang="en-US" sz="3200" b="1">
                <a:solidFill>
                  <a:srgbClr val="401BC0"/>
                </a:solidFill>
              </a:rPr>
              <a:t>D.儒学社会主流地位的动摇</a:t>
            </a:r>
            <a:endParaRPr lang="zh-CN" altLang="en-US" sz="3200" b="1">
              <a:solidFill>
                <a:srgbClr val="401BC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69230" y="6225540"/>
            <a:ext cx="5685155" cy="4781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ctr">
              <a:lnSpc>
                <a:spcPct val="90000"/>
              </a:lnSpc>
              <a:buClrTx/>
              <a:buSzTx/>
              <a:buFontTx/>
            </a:pPr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江西拙楷" panose="02010600040101010101" pitchFamily="2" charset="-122"/>
                <a:sym typeface="+mn-ea"/>
              </a:rPr>
              <a:t>儒学始终是封建社会的正统思想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江西拙楷" panose="0201060004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86425" y="536575"/>
            <a:ext cx="5466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C00000"/>
                </a:solidFill>
                <a:sym typeface="+mn-ea"/>
              </a:rPr>
              <a:t>【唐朝三教并行对社会影响】</a:t>
            </a:r>
            <a:endParaRPr lang="zh-CN" altLang="en-US" sz="3200" b="1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682875" y="115570"/>
            <a:ext cx="730313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sz="2800" b="1">
                <a:solidFill>
                  <a:srgbClr val="011CB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隋唐时期</a:t>
            </a:r>
            <a:r>
              <a:rPr lang="en-US" sz="2800" b="1">
                <a:solidFill>
                  <a:srgbClr val="011CB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--</a:t>
            </a:r>
            <a:endParaRPr lang="en-US" sz="2800" b="1">
              <a:solidFill>
                <a:srgbClr val="011CB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ctr"/>
            <a:r>
              <a:rPr sz="2800" b="1">
                <a:solidFill>
                  <a:srgbClr val="011CB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古代中华文明的鼎盛时期（581年～907年）</a:t>
            </a:r>
            <a:endParaRPr lang="zh-CN" altLang="en-US" sz="2800" b="1">
              <a:solidFill>
                <a:srgbClr val="011CB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39115" y="1243330"/>
            <a:ext cx="10800715" cy="3017084"/>
            <a:chOff x="145" y="1937"/>
            <a:chExt cx="17219" cy="5767"/>
          </a:xfrm>
        </p:grpSpPr>
        <p:grpSp>
          <p:nvGrpSpPr>
            <p:cNvPr id="3" name="组合 2"/>
            <p:cNvGrpSpPr/>
            <p:nvPr/>
          </p:nvGrpSpPr>
          <p:grpSpPr>
            <a:xfrm>
              <a:off x="145" y="1937"/>
              <a:ext cx="17219" cy="4924"/>
              <a:chOff x="1066" y="3012"/>
              <a:chExt cx="17219" cy="4924"/>
            </a:xfrm>
          </p:grpSpPr>
          <p:sp>
            <p:nvSpPr>
              <p:cNvPr id="9218" name="直接连接符 13314"/>
              <p:cNvSpPr/>
              <p:nvPr/>
            </p:nvSpPr>
            <p:spPr>
              <a:xfrm>
                <a:off x="1066" y="7846"/>
                <a:ext cx="16957" cy="49"/>
              </a:xfrm>
              <a:prstGeom prst="line">
                <a:avLst/>
              </a:prstGeom>
              <a:ln w="57150" cap="flat" cmpd="sng">
                <a:solidFill>
                  <a:srgbClr val="11069E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19" name="直接连接符 13315"/>
              <p:cNvSpPr/>
              <p:nvPr/>
            </p:nvSpPr>
            <p:spPr>
              <a:xfrm flipH="1">
                <a:off x="1771" y="7560"/>
                <a:ext cx="1" cy="286"/>
              </a:xfrm>
              <a:prstGeom prst="line">
                <a:avLst/>
              </a:prstGeom>
              <a:ln w="28575" cap="flat" cmpd="sng">
                <a:solidFill>
                  <a:srgbClr val="11069E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21" name="直接连接符 13317"/>
              <p:cNvSpPr/>
              <p:nvPr/>
            </p:nvSpPr>
            <p:spPr>
              <a:xfrm>
                <a:off x="3533" y="7330"/>
                <a:ext cx="1" cy="526"/>
              </a:xfrm>
              <a:prstGeom prst="line">
                <a:avLst/>
              </a:prstGeom>
              <a:ln w="28575" cap="flat" cmpd="sng">
                <a:solidFill>
                  <a:srgbClr val="11069E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3319" name="文本框 13318"/>
              <p:cNvSpPr txBox="1"/>
              <p:nvPr/>
            </p:nvSpPr>
            <p:spPr>
              <a:xfrm>
                <a:off x="2523" y="6764"/>
                <a:ext cx="2681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en-US" altLang="zh-CN" sz="222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589</a:t>
                </a:r>
                <a:r>
                  <a:rPr lang="zh-CN" altLang="en-US" sz="222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隋统一</a:t>
                </a:r>
                <a:endParaRPr lang="zh-CN" altLang="en-US" sz="222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225" name="直接连接符 13321"/>
              <p:cNvSpPr/>
              <p:nvPr/>
            </p:nvSpPr>
            <p:spPr>
              <a:xfrm flipV="1">
                <a:off x="5579" y="3665"/>
                <a:ext cx="3947" cy="419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27" name="直接连接符 13323"/>
              <p:cNvSpPr/>
              <p:nvPr/>
            </p:nvSpPr>
            <p:spPr>
              <a:xfrm>
                <a:off x="10976" y="3694"/>
                <a:ext cx="4793" cy="4200"/>
              </a:xfrm>
              <a:prstGeom prst="line">
                <a:avLst/>
              </a:prstGeom>
              <a:ln w="38100" cap="flat" cmpd="sng">
                <a:solidFill>
                  <a:srgbClr val="99440B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327" name="文本框 13326"/>
              <p:cNvSpPr txBox="1"/>
              <p:nvPr/>
            </p:nvSpPr>
            <p:spPr>
              <a:xfrm>
                <a:off x="2288" y="5774"/>
                <a:ext cx="5133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贞观之治（</a:t>
                </a:r>
                <a:r>
                  <a:rPr lang="en-US" altLang="zh-CN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627——649</a:t>
                </a: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）</a:t>
                </a:r>
                <a:endParaRPr lang="zh-CN" altLang="en-US" sz="222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3329" name="文本框 13328"/>
              <p:cNvSpPr txBox="1"/>
              <p:nvPr/>
            </p:nvSpPr>
            <p:spPr>
              <a:xfrm>
                <a:off x="4159" y="4609"/>
                <a:ext cx="4278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latin typeface="黑体" panose="02010609060101010101" pitchFamily="49" charset="-122"/>
                    <a:ea typeface="黑体" panose="02010609060101010101" pitchFamily="49" charset="-122"/>
                  </a:rPr>
                  <a:t>武则天（武周之治） </a:t>
                </a:r>
                <a:endParaRPr lang="zh-CN" altLang="en-US" sz="2220" b="1" dirty="0"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3330" name="文本框 13329"/>
              <p:cNvSpPr txBox="1"/>
              <p:nvPr/>
            </p:nvSpPr>
            <p:spPr>
              <a:xfrm>
                <a:off x="7447" y="3012"/>
                <a:ext cx="4306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开元盛世（</a:t>
                </a:r>
                <a:r>
                  <a:rPr lang="en-US" altLang="zh-CN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713-741</a:t>
                </a: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）</a:t>
                </a:r>
                <a:endParaRPr lang="zh-CN" altLang="en-US" sz="222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3332" name="文本框 13331"/>
              <p:cNvSpPr txBox="1"/>
              <p:nvPr/>
            </p:nvSpPr>
            <p:spPr>
              <a:xfrm>
                <a:off x="11624" y="3694"/>
                <a:ext cx="5862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安史之乱（</a:t>
                </a:r>
                <a:r>
                  <a:rPr lang="en-US" altLang="zh-CN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755-763</a:t>
                </a: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）</a:t>
                </a:r>
                <a:endParaRPr lang="zh-CN" altLang="en-US" sz="222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3334" name="文本框 13333"/>
              <p:cNvSpPr txBox="1"/>
              <p:nvPr/>
            </p:nvSpPr>
            <p:spPr>
              <a:xfrm>
                <a:off x="13651" y="5516"/>
                <a:ext cx="3462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solidFill>
                      <a:srgbClr val="A30D0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藩镇割据</a:t>
                </a:r>
                <a:endParaRPr lang="zh-CN" altLang="en-US" sz="2220" b="1" dirty="0">
                  <a:solidFill>
                    <a:srgbClr val="A30D01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3336" name="文本框 13335"/>
              <p:cNvSpPr txBox="1"/>
              <p:nvPr/>
            </p:nvSpPr>
            <p:spPr>
              <a:xfrm>
                <a:off x="14580" y="6544"/>
                <a:ext cx="3705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zh-CN" altLang="en-US" sz="2220" b="1" dirty="0">
                    <a:solidFill>
                      <a:srgbClr val="99440B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农民起义</a:t>
                </a:r>
                <a:endParaRPr lang="zh-CN" altLang="en-US" sz="2220" b="1" dirty="0">
                  <a:solidFill>
                    <a:srgbClr val="99440B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9240" name="直接连接符 13337"/>
              <p:cNvSpPr/>
              <p:nvPr/>
            </p:nvSpPr>
            <p:spPr>
              <a:xfrm>
                <a:off x="15819" y="7597"/>
                <a:ext cx="1" cy="339"/>
              </a:xfrm>
              <a:prstGeom prst="line">
                <a:avLst/>
              </a:prstGeom>
              <a:ln w="28575" cap="flat" cmpd="sng">
                <a:solidFill>
                  <a:srgbClr val="99440B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4" name="文本框 3"/>
              <p:cNvSpPr txBox="1"/>
              <p:nvPr/>
            </p:nvSpPr>
            <p:spPr>
              <a:xfrm>
                <a:off x="12525" y="4620"/>
                <a:ext cx="4352" cy="8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lIns="88328" tIns="44163" rIns="88328" bIns="44163">
                <a:spAutoFit/>
              </a:bodyPr>
              <a:p>
                <a:pPr defTabSz="1113155">
                  <a:spcBef>
                    <a:spcPct val="50000"/>
                  </a:spcBef>
                </a:pPr>
                <a:r>
                  <a:rPr lang="en-US" altLang="zh-CN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780</a:t>
                </a:r>
                <a:r>
                  <a:rPr lang="zh-CN" altLang="en-US" sz="2220" b="1" dirty="0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年两税法</a:t>
                </a:r>
                <a:endParaRPr lang="zh-CN" altLang="en-US" sz="222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3317" name="文本框 13316"/>
            <p:cNvSpPr txBox="1"/>
            <p:nvPr/>
          </p:nvSpPr>
          <p:spPr>
            <a:xfrm>
              <a:off x="268" y="6885"/>
              <a:ext cx="2467" cy="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88328" tIns="44163" rIns="88328" bIns="44163">
              <a:spAutoFit/>
            </a:bodyPr>
            <a:p>
              <a:pPr defTabSz="1113155">
                <a:spcBef>
                  <a:spcPct val="50000"/>
                </a:spcBef>
              </a:pPr>
              <a:r>
                <a:rPr lang="en-US" altLang="zh-CN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581</a:t>
              </a:r>
              <a:r>
                <a:rPr lang="zh-CN" altLang="en-US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隋建立</a:t>
              </a:r>
              <a:endParaRPr lang="zh-CN" altLang="en-US" sz="2220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3321" name="文本框 13320"/>
            <p:cNvSpPr txBox="1"/>
            <p:nvPr/>
          </p:nvSpPr>
          <p:spPr>
            <a:xfrm>
              <a:off x="5038" y="6885"/>
              <a:ext cx="4131" cy="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88328" tIns="44163" rIns="88328" bIns="44163">
              <a:spAutoFit/>
            </a:bodyPr>
            <a:p>
              <a:pPr defTabSz="1113155">
                <a:spcBef>
                  <a:spcPct val="50000"/>
                </a:spcBef>
              </a:pPr>
              <a:r>
                <a:rPr lang="en-US" altLang="zh-CN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618</a:t>
              </a:r>
              <a:r>
                <a:rPr lang="zh-CN" altLang="en-US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年唐建立</a:t>
              </a:r>
              <a:endParaRPr lang="zh-CN" altLang="en-US" sz="2220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3325" name="文本框 13324"/>
            <p:cNvSpPr txBox="1"/>
            <p:nvPr/>
          </p:nvSpPr>
          <p:spPr>
            <a:xfrm>
              <a:off x="11281" y="6780"/>
              <a:ext cx="4397" cy="8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88328" tIns="44163" rIns="88328" bIns="44163">
              <a:spAutoFit/>
            </a:bodyPr>
            <a:p>
              <a:pPr defTabSz="1113155">
                <a:spcBef>
                  <a:spcPct val="50000"/>
                </a:spcBef>
              </a:pPr>
              <a:r>
                <a:rPr lang="en-US" altLang="zh-CN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907</a:t>
              </a:r>
              <a:r>
                <a:rPr lang="zh-CN" altLang="en-US" sz="2220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年唐灭亡</a:t>
              </a:r>
              <a:endParaRPr lang="zh-CN" altLang="en-US" sz="2220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802640" y="5307965"/>
            <a:ext cx="10036175" cy="953135"/>
          </a:xfrm>
          <a:prstGeom prst="rect">
            <a:avLst/>
          </a:prstGeom>
          <a:solidFill>
            <a:srgbClr val="232851"/>
          </a:solidFill>
        </p:spPr>
        <p:txBody>
          <a:bodyPr wrap="square" rtlCol="0">
            <a:spAutoFit/>
          </a:bodyPr>
          <a:p>
            <a:pPr indent="342900" algn="l"/>
            <a:r>
              <a:rPr lang="zh-CN" sz="28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【总体特征】国家统一，社会安定，经济繁荣，制度完善，民族关系融洽，中外交流频繁，兼容并蓄，文化艺术全面繁盛</a:t>
            </a:r>
            <a:endParaRPr lang="zh-CN" sz="2800" b="1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9540" y="512445"/>
          <a:ext cx="4765040" cy="540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385"/>
                <a:gridCol w="3716655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 b="1"/>
                        <a:t>文化</a:t>
                      </a:r>
                      <a:endParaRPr lang="zh-CN" altLang="en-US" sz="3600" b="1"/>
                    </a:p>
                  </a:txBody>
                  <a:tcPr anchor="ctr" anchorCtr="0"/>
                </a:tc>
                <a:tc hMerge="1">
                  <a:tcPr/>
                </a:tc>
              </a:tr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思想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458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科技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0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文学</a:t>
                      </a:r>
                      <a:endParaRPr lang="zh-CN" altLang="en-US" sz="24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06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书法</a:t>
                      </a:r>
                      <a:endParaRPr lang="zh-CN" altLang="en-US" sz="2800" b="1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4338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r>
                        <a:rPr lang="zh-CN" altLang="en-US" sz="2800" b="1"/>
                        <a:t>绘画</a:t>
                      </a: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196975" y="1830070"/>
            <a:ext cx="359537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①印刷：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雕版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②发明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火药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唐末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应用于军事；</a:t>
            </a:r>
            <a:r>
              <a:rPr lang="en-US" sz="2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③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造纸术开始东传；</a:t>
            </a:r>
            <a:endParaRPr lang="zh-CN" altLang="en-US" sz="2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5069840" y="80010"/>
            <a:ext cx="11430" cy="6769735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考点三：唐朝的文化发展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94765" y="120713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隋三教合一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，唐三教并行</a:t>
            </a:r>
            <a:endParaRPr lang="zh-CN" altLang="en-US" sz="24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24170" y="685165"/>
            <a:ext cx="6597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思考：隋唐时期科技繁荣的原因是什么？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17820" y="1667510"/>
            <a:ext cx="6713220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民族交融推进技术交流</a:t>
            </a:r>
            <a:r>
              <a:rPr lang="en-US" altLang="zh-CN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社会基础</a:t>
            </a:r>
            <a:endParaRPr lang="zh-CN" altLang="en-US" sz="28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24170" y="2493645"/>
            <a:ext cx="6713220" cy="86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经济发展（江南开发和农业发展）</a:t>
            </a:r>
            <a:r>
              <a:rPr lang="en-US" altLang="zh-CN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经济基础</a:t>
            </a:r>
            <a:endParaRPr lang="zh-CN" altLang="en-US" sz="28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24170" y="3473450"/>
            <a:ext cx="6713220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文化交流</a:t>
            </a:r>
            <a:r>
              <a:rPr lang="en-US" altLang="zh-CN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必要条件</a:t>
            </a:r>
            <a:endParaRPr lang="zh-CN" altLang="en-US" sz="28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24170" y="4249420"/>
            <a:ext cx="6713220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政府与统治者的重视</a:t>
            </a:r>
            <a:endParaRPr lang="zh-CN" altLang="en-US" sz="28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526405" y="4955540"/>
            <a:ext cx="6713220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</a:t>
            </a:r>
            <a:r>
              <a:rPr lang="zh-CN" altLang="en-US" sz="28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历史传承与创新</a:t>
            </a:r>
            <a:endParaRPr lang="zh-CN" altLang="en-US" sz="28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9540" y="512445"/>
          <a:ext cx="4765040" cy="540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385"/>
                <a:gridCol w="3716655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 b="1"/>
                        <a:t>文化</a:t>
                      </a:r>
                      <a:endParaRPr lang="zh-CN" altLang="en-US" sz="3600" b="1"/>
                    </a:p>
                  </a:txBody>
                  <a:tcPr anchor="ctr" anchorCtr="0"/>
                </a:tc>
                <a:tc hMerge="1">
                  <a:tcPr/>
                </a:tc>
              </a:tr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思想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458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科技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0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文学</a:t>
                      </a:r>
                      <a:endParaRPr lang="zh-CN" altLang="en-US" sz="24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06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书法</a:t>
                      </a:r>
                      <a:endParaRPr lang="zh-CN" altLang="en-US" sz="2800" b="1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4338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r>
                        <a:rPr lang="zh-CN" altLang="en-US" sz="2800" b="1"/>
                        <a:t>绘画</a:t>
                      </a: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196975" y="1830070"/>
            <a:ext cx="359537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①印刷：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雕版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②发明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火药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唐末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应用于军事；</a:t>
            </a:r>
            <a:r>
              <a:rPr lang="en-US" sz="2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③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造纸术开始东传；</a:t>
            </a:r>
            <a:endParaRPr lang="zh-CN" altLang="en-US" sz="22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94765" y="2951480"/>
            <a:ext cx="34982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诗歌、传奇（小说）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5069840" y="80010"/>
            <a:ext cx="14605" cy="677037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考点三：唐朝的文化发展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94765" y="120713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隋三教合一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，唐三教并行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431155" y="1207135"/>
            <a:ext cx="634047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00025" indent="-200025"/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2020·</a:t>
            </a:r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江苏高考</a:t>
            </a:r>
            <a:r>
              <a:rPr 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·3</a:t>
            </a:r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有学者认为，如果说安史之乱以前，唐诗以豪放、浪漫色彩引人注目，那么安史之乱以后，则已代之以沉郁悲壮的情调了。对这一评论理解正确的是</a:t>
            </a:r>
            <a:endParaRPr 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00025" indent="-200025"/>
            <a:r>
              <a:rPr lang="en-US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．社会变迁影响唐诗创作                </a:t>
            </a:r>
            <a:r>
              <a:rPr lang="en-US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．盛唐气象推动唐诗演变</a:t>
            </a:r>
            <a:r>
              <a:rPr lang="en-US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C</a:t>
            </a:r>
            <a:r>
              <a:rPr lang="zh-CN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．唐诗全景再现社会真实                </a:t>
            </a:r>
            <a:r>
              <a:rPr lang="en-US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sz="3200" b="1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．安史之乱导致唐诗衰微</a:t>
            </a:r>
            <a:endParaRPr lang="zh-CN" altLang="en-US" sz="3200" b="1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152505" y="4016375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95745" y="53657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C00000"/>
                </a:solidFill>
                <a:sym typeface="+mn-ea"/>
              </a:rPr>
              <a:t>【文学的时代性】</a:t>
            </a:r>
            <a:endParaRPr lang="zh-CN" altLang="en-US" sz="3200" b="1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9540" y="512445"/>
          <a:ext cx="4765040" cy="540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8385"/>
                <a:gridCol w="3716655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600" b="1"/>
                        <a:t>文化</a:t>
                      </a:r>
                      <a:endParaRPr lang="zh-CN" altLang="en-US" sz="3600" b="1"/>
                    </a:p>
                  </a:txBody>
                  <a:tcPr anchor="ctr" anchorCtr="0"/>
                </a:tc>
                <a:tc hMerge="1">
                  <a:tcPr/>
                </a:tc>
              </a:tr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思想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458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科技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6902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/>
                        <a:t>文学</a:t>
                      </a:r>
                      <a:endParaRPr lang="zh-CN" altLang="en-US" sz="24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06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sym typeface="+mn-ea"/>
                        </a:rPr>
                        <a:t>书法</a:t>
                      </a:r>
                      <a:endParaRPr lang="zh-CN" altLang="en-US" sz="2800" b="1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4338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  <a:p>
                      <a:pPr algn="ctr">
                        <a:buNone/>
                      </a:pPr>
                      <a:r>
                        <a:rPr lang="zh-CN" altLang="en-US" sz="2800" b="1"/>
                        <a:t>绘画</a:t>
                      </a:r>
                      <a:endParaRPr lang="zh-CN" altLang="en-US" sz="2800" b="1"/>
                    </a:p>
                    <a:p>
                      <a:pPr algn="ctr">
                        <a:buNone/>
                      </a:pPr>
                      <a:endParaRPr lang="zh-CN" altLang="en-US" sz="2800" b="1"/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196975" y="1830070"/>
            <a:ext cx="359537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①印刷：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雕版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②发明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火药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</a:t>
            </a:r>
            <a:r>
              <a:rPr lang="zh-CN" sz="22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唐末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应用于军事；</a:t>
            </a:r>
            <a:r>
              <a:rPr lang="en-US" sz="2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③</a:t>
            </a:r>
            <a:r>
              <a:rPr lang="zh-CN" sz="22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造纸术开始东传；</a:t>
            </a:r>
            <a:endParaRPr lang="zh-CN" altLang="en-US" sz="22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94765" y="2951480"/>
            <a:ext cx="349821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诗歌、传奇（小说）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5069840" y="80010"/>
            <a:ext cx="14605" cy="677037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330960" y="3727450"/>
            <a:ext cx="16052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颜筋柳骨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考点三：唐朝的文化发展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94765" y="120713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隋三教合一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，唐三教并行</a:t>
            </a:r>
            <a:endParaRPr lang="zh-CN" altLang="en-US" sz="24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03520" y="687705"/>
            <a:ext cx="6863080" cy="6015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/>
              <a:t>晋、南朝的正统艺术以空灵平淡为尚，文人书法表现为洒脱，阴柔气象，而北朝疆域天真质朴，雄强大气的石刻文字魏碑成了后人反正统书法的范式;自隋至唐，极重法度的书在李唐一代达到高潮，温柔敦厚、法度森严的颜体楷书是唐代书艺的标志。这一时期书法艺术的变化()</a:t>
            </a:r>
            <a:endParaRPr lang="zh-CN" altLang="en-US" sz="2800" b="1"/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olidFill>
                  <a:srgbClr val="401BC0"/>
                </a:solidFill>
              </a:rPr>
              <a:t>A.深受儒学思想境遇起伏的影响 </a:t>
            </a:r>
            <a:endParaRPr lang="zh-CN" altLang="en-US" sz="2800" b="1">
              <a:solidFill>
                <a:srgbClr val="401BC0"/>
              </a:solidFill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olidFill>
                  <a:srgbClr val="401BC0"/>
                </a:solidFill>
              </a:rPr>
              <a:t>B.反映民众审美观念趋向一致 </a:t>
            </a:r>
            <a:endParaRPr lang="zh-CN" altLang="en-US" sz="2800" b="1">
              <a:solidFill>
                <a:srgbClr val="401BC0"/>
              </a:solidFill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olidFill>
                  <a:srgbClr val="401BC0"/>
                </a:solidFill>
              </a:rPr>
              <a:t>C取决于统治阶级的偏好与推当 </a:t>
            </a:r>
            <a:endParaRPr lang="zh-CN" altLang="en-US" sz="2800" b="1">
              <a:solidFill>
                <a:srgbClr val="401BC0"/>
              </a:solidFill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olidFill>
                  <a:srgbClr val="401BC0"/>
                </a:solidFill>
              </a:rPr>
              <a:t>D.体现了书写者不受礼法约束</a:t>
            </a:r>
            <a:endParaRPr lang="zh-CN" altLang="en-US" sz="2800" b="1">
              <a:solidFill>
                <a:srgbClr val="401BC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152505" y="4016375"/>
            <a:ext cx="8432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solidFill>
                  <a:srgbClr val="CE292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altLang="zh-CN" sz="7200" b="1">
              <a:solidFill>
                <a:srgbClr val="CE292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96975" y="4563110"/>
            <a:ext cx="359600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隋朝展子虔《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游春图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》初唐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阎立本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《步辇图》；盛唐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吴道子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被誉为“画圣”《送子天王图》；敦煌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莫高窟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壁画盛极一时。</a:t>
            </a:r>
            <a:endParaRPr lang="zh-CN" altLang="en-US" sz="2400" b="1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/>
        </p:nvSpPr>
        <p:spPr>
          <a:xfrm>
            <a:off x="1099185" y="257175"/>
            <a:ext cx="9594215" cy="551180"/>
          </a:xfrm>
          <a:prstGeom prst="rect">
            <a:avLst/>
          </a:prstGeom>
        </p:spPr>
        <p:txBody>
          <a:bodyPr/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lang="zh-CN" altLang="en-US" sz="2800" b="1" u="none" strike="noStrike" kern="1200" cap="none" spc="150" normalizeH="0" baseline="0" dirty="0" smtClean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拓展深化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家国情怀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角度认识</a:t>
            </a:r>
            <a:r>
              <a:rPr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盛唐气象下的文化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特</a:t>
            </a:r>
            <a:r>
              <a:rPr>
                <a:latin typeface="方正清刻本悦宋简体" panose="02000000000000000000" charset="0"/>
                <a:ea typeface="方正清刻本悦宋简体" panose="02000000000000000000" charset="0"/>
                <a:sym typeface="+mn-ea"/>
              </a:rPr>
              <a:t>征</a:t>
            </a:r>
            <a:endParaRPr>
              <a:latin typeface="方正清刻本悦宋简体" panose="02000000000000000000" charset="0"/>
              <a:ea typeface="方正清刻本悦宋简体" panose="02000000000000000000" charset="0"/>
              <a:sym typeface="+mn-ea"/>
            </a:endParaRPr>
          </a:p>
        </p:txBody>
      </p:sp>
      <p:graphicFrame>
        <p:nvGraphicFramePr>
          <p:cNvPr id="21" name="表格 20"/>
          <p:cNvGraphicFramePr/>
          <p:nvPr>
            <p:custDataLst>
              <p:tags r:id="rId1"/>
            </p:custDataLst>
          </p:nvPr>
        </p:nvGraphicFramePr>
        <p:xfrm>
          <a:off x="234315" y="983615"/>
          <a:ext cx="11835765" cy="5600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5705"/>
                <a:gridCol w="9370060"/>
              </a:tblGrid>
              <a:tr h="1120140"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2400" b="1" dirty="0">
                          <a:solidFill>
                            <a:srgbClr val="C00000"/>
                          </a:solidFill>
                        </a:rPr>
                        <a:t>艳丽明快的色彩</a:t>
                      </a:r>
                      <a:endParaRPr lang="zh-CN" alt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endParaRPr lang="zh-CN" altLang="en-US" sz="2400" u="none" dirty="0"/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1120140"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2400" b="1" dirty="0">
                          <a:solidFill>
                            <a:srgbClr val="C00000"/>
                          </a:solidFill>
                        </a:rPr>
                        <a:t>生动自然的情调</a:t>
                      </a: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endParaRPr lang="zh-CN" altLang="en-US" sz="2400" u="none" dirty="0"/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605790"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2400" b="1" dirty="0">
                          <a:solidFill>
                            <a:srgbClr val="C00000"/>
                          </a:solidFill>
                        </a:rPr>
                        <a:t>博大恢宏的气势</a:t>
                      </a:r>
                      <a:endParaRPr lang="zh-CN" alt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endParaRPr lang="zh-CN" altLang="en-US" sz="2400" u="none" dirty="0"/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1120140"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2400" b="1" dirty="0">
                          <a:solidFill>
                            <a:srgbClr val="C00000"/>
                          </a:solidFill>
                        </a:rPr>
                        <a:t>雍容华贵的风度</a:t>
                      </a: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endParaRPr lang="zh-CN" altLang="en-US" sz="2400" u="none" dirty="0"/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  <a:tr h="1634490"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r>
                        <a:rPr lang="zh-CN" altLang="en-US" sz="2400" b="1" dirty="0">
                          <a:solidFill>
                            <a:srgbClr val="C00000"/>
                          </a:solidFill>
                        </a:rPr>
                        <a:t>昂扬坚定与开放进取的精神风貌</a:t>
                      </a: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buNone/>
                      </a:pPr>
                      <a:endParaRPr lang="zh-CN" altLang="en-US" sz="2400" b="1" u="none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>
                        <a:lnSpc>
                          <a:spcPct val="140000"/>
                        </a:lnSpc>
                        <a:buNone/>
                      </a:pPr>
                      <a:endParaRPr lang="zh-CN" altLang="en-US" sz="2400" u="none" dirty="0"/>
                    </a:p>
                  </a:txBody>
                  <a:tcPr>
                    <a:lnL w="28575" cmpd="sng">
                      <a:solidFill>
                        <a:schemeClr val="accent2"/>
                      </a:solidFill>
                      <a:prstDash val="solid"/>
                    </a:lnL>
                    <a:lnR w="28575" cmpd="sng">
                      <a:solidFill>
                        <a:schemeClr val="accent2"/>
                      </a:solidFill>
                      <a:prstDash val="solid"/>
                    </a:lnR>
                    <a:lnT w="28575" cmpd="sng">
                      <a:solidFill>
                        <a:schemeClr val="accent2"/>
                      </a:solidFill>
                      <a:prstDash val="solid"/>
                    </a:lnT>
                    <a:lnB w="28575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765425" y="1040765"/>
            <a:ext cx="93046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既体现在唐三彩、铜镜、丝绸织物、金银器、敦煌壁画等物质性文化上，也体现在盛唐诗歌中</a:t>
            </a:r>
            <a:endParaRPr lang="zh-CN" altLang="en-US" sz="2400" b="1" u="none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65425" y="2102485"/>
            <a:ext cx="9304655" cy="11245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  <a:buNone/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唐人自信，思想解放。一些供养人壁画中，世俗人物高大不凡，大有压倒诸天菩萨的不凡气概。唐人率性，较少做作</a:t>
            </a:r>
            <a:endParaRPr lang="zh-CN" altLang="en-US" sz="2400" b="1" u="none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69565" y="3227070"/>
            <a:ext cx="4145280" cy="6076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40000"/>
              </a:lnSpc>
              <a:buNone/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如唐长安是明代西安城的六倍</a:t>
            </a:r>
            <a:endParaRPr lang="zh-CN" altLang="en-US" sz="2400" b="1" u="none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65425" y="3949700"/>
            <a:ext cx="93046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洛阳龙门石窟是盛唐文化典雅秀美、雍容华贵的集中体现。观赏牡丹成为当时最时髦的娱乐活动，也是唐人风度的一个象征</a:t>
            </a:r>
            <a:endParaRPr lang="zh-CN" altLang="en-US" sz="2400" b="1" u="none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65425" y="4942840"/>
            <a:ext cx="9305290" cy="1641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40000"/>
              </a:lnSpc>
              <a:buNone/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唐朝的时代精神，可以用开放、进取、尚武、多元等词语进行概括，这是一种新民族新文化的优势所在。人们在社会生活中有多元化的选择和较大的个人空间</a:t>
            </a:r>
            <a:endParaRPr lang="zh-CN" altLang="en-US" sz="2400" b="1" u="none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" name="文本框 67"/>
          <p:cNvSpPr txBox="1"/>
          <p:nvPr/>
        </p:nvSpPr>
        <p:spPr>
          <a:xfrm>
            <a:off x="134938" y="679450"/>
            <a:ext cx="709168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【命题点二】中外文化交流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与文化互动</a:t>
            </a:r>
            <a:endParaRPr lang="zh-CN" altLang="en-US" sz="32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考点三：唐朝的文化发展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49885" y="2242185"/>
          <a:ext cx="11623675" cy="4275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255"/>
                <a:gridCol w="9837420"/>
              </a:tblGrid>
              <a:tr h="4902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时 期</a:t>
                      </a: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交 流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概 况</a:t>
                      </a: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（基本史实）</a:t>
                      </a:r>
                      <a:endParaRPr lang="zh-CN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489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东汉后期</a:t>
                      </a:r>
                      <a:endParaRPr 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至</a:t>
                      </a: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北朝</a:t>
                      </a:r>
                      <a:endParaRPr 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①有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  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的高僧来华，将大批佛经翻译成汉文。</a:t>
                      </a:r>
                      <a:endParaRPr 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②东晋的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</a:t>
                      </a: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从长安出发经西域至天竺，收集了大批梵文经典。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3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唐朝 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40000"/>
                        </a:lnSpc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①玄奘在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     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西行前往天竺取经。在天竺的佛教中心那烂陀寺钻研多年，又到许多国家周游讲学，成为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                   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。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40000"/>
                        </a:lnSpc>
                        <a:buNone/>
                      </a:pPr>
                      <a:r>
                        <a:rPr 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②</a:t>
                      </a: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日本、新罗等国常常派学问僧来长安求法，日本的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就是很有名的一位高僧。他回国时带走了许多佛经和诗文集。</a:t>
                      </a:r>
                      <a:endParaRPr lang="en-US" altLang="en-US" sz="2400" b="1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40000"/>
                        </a:lnSpc>
                        <a:buNone/>
                      </a:pP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③唐朝高僧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（</a:t>
                      </a:r>
                      <a:r>
                        <a:rPr lang="en-US" altLang="zh-CN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      </a:t>
                      </a:r>
                      <a:r>
                        <a:rPr lang="zh-CN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r>
                        <a:rPr lang="en-US" altLang="en-US" sz="2400" b="1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6次东渡，历尽艰险最终到达日本，传授</a:t>
                      </a:r>
                      <a:r>
                        <a:rPr lang="en-US" altLang="en-US" sz="2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佛法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916555" y="2823845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中亚、印度</a:t>
            </a:r>
            <a:endParaRPr lang="en-US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11880" y="3284220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法显</a:t>
            </a:r>
            <a:endParaRPr lang="en-US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11880" y="3944620"/>
            <a:ext cx="1612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贞观</a:t>
            </a:r>
            <a:r>
              <a:rPr lang="en-US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初年</a:t>
            </a:r>
            <a:endParaRPr lang="en-US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043545" y="4466590"/>
            <a:ext cx="2685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en-US" sz="28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公认的佛学大师</a:t>
            </a:r>
            <a:endParaRPr lang="en-US" altLang="en-US" sz="2800" b="1">
              <a:solidFill>
                <a:srgbClr val="C0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587865" y="498856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en-US" sz="28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空海</a:t>
            </a:r>
            <a:endParaRPr lang="en-US" altLang="en-US" sz="2800" b="1">
              <a:solidFill>
                <a:srgbClr val="C0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20820" y="5935345"/>
            <a:ext cx="897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方正清楷 简" panose="02000500000000000000" charset="-122"/>
                <a:sym typeface="+mn-ea"/>
              </a:rPr>
              <a:t>鉴真</a:t>
            </a:r>
            <a:endParaRPr lang="en-US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09770" y="1491615"/>
            <a:ext cx="30276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古代中外交流历史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0" y="436880"/>
            <a:ext cx="2846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</a:rPr>
              <a:t>（二）基本特点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1049020"/>
            <a:ext cx="1443990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重点探讨</a:t>
            </a:r>
            <a:endParaRPr lang="zh-CN" altLang="en-US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748010" y="1049020"/>
            <a:ext cx="1443990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相关史料</a:t>
            </a:r>
            <a:endParaRPr lang="zh-CN" altLang="en-US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5642610" y="1599565"/>
            <a:ext cx="1905" cy="48113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6905" y="1599565"/>
            <a:ext cx="6392545" cy="447230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716905" y="6071870"/>
            <a:ext cx="63220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唐朝对外主要交通路线示意图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66545" y="1049020"/>
            <a:ext cx="90589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阅读《唐朝对外主要交通路线示意图》，指出中外文化交流的特点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3525" y="2205355"/>
            <a:ext cx="5619750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、交流范围广泛、国家众多。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、交流领域全面、政经文教。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、交往渠道众多、贸易佛教。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、交流的双向性、兼收并蓄。</a:t>
            </a:r>
            <a:endParaRPr lang="zh-CN" altLang="en-US" sz="2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、交流过程中中华文化圈形成。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383270" y="2033905"/>
            <a:ext cx="3479800" cy="2510790"/>
            <a:chOff x="13202" y="3203"/>
            <a:chExt cx="5480" cy="3954"/>
          </a:xfrm>
          <a:solidFill>
            <a:schemeClr val="bg1"/>
          </a:solidFill>
        </p:grpSpPr>
        <p:sp>
          <p:nvSpPr>
            <p:cNvPr id="14" name="椭圆 13"/>
            <p:cNvSpPr/>
            <p:nvPr>
              <p:custDataLst>
                <p:tags r:id="rId2"/>
              </p:custDataLst>
            </p:nvPr>
          </p:nvSpPr>
          <p:spPr>
            <a:xfrm>
              <a:off x="13202" y="3203"/>
              <a:ext cx="5481" cy="3955"/>
            </a:xfrm>
            <a:prstGeom prst="ellipse">
              <a:avLst/>
            </a:prstGeom>
            <a:grpFill/>
            <a:ln w="19050" cmpd="sng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3200">
                <a:solidFill>
                  <a:srgbClr val="FF0000"/>
                </a:solidFill>
              </a:endParaRPr>
            </a:p>
          </p:txBody>
        </p:sp>
        <p:sp>
          <p:nvSpPr>
            <p:cNvPr id="15" name="文本框 14"/>
            <p:cNvSpPr txBox="1"/>
            <p:nvPr>
              <p:custDataLst>
                <p:tags r:id="rId3"/>
              </p:custDataLst>
            </p:nvPr>
          </p:nvSpPr>
          <p:spPr>
            <a:xfrm>
              <a:off x="13599" y="4701"/>
              <a:ext cx="4688" cy="12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pPr algn="ctr"/>
              <a:r>
                <a:rPr lang="zh-CN" altLang="en-US" sz="4400">
                  <a:solidFill>
                    <a:srgbClr val="C00000"/>
                  </a:solidFill>
                  <a:latin typeface="楷体" panose="02010609060101010101" pitchFamily="49" charset="-122"/>
                  <a:ea typeface="楷体" panose="02010609060101010101" pitchFamily="49" charset="-122"/>
                  <a:sym typeface="+mn-ea"/>
                </a:rPr>
                <a:t>中华文化圈</a:t>
              </a:r>
              <a:endParaRPr lang="zh-CN" altLang="en-US" sz="440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endParaRPr>
            </a:p>
          </p:txBody>
        </p:sp>
      </p:grp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1994535" y="382270"/>
            <a:ext cx="96653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思考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：这一时期中国文化对周边国家的影响有哪些？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3700" y="1216025"/>
          <a:ext cx="11404600" cy="411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590"/>
                <a:gridCol w="3865245"/>
                <a:gridCol w="5739765"/>
              </a:tblGrid>
              <a:tr h="4572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内容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中国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日本、朝鲜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文字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汉字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日本文字、朝鲜使用汉字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思想宗教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佛教、儒学传入日本、朝鲜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hMerge="1">
                  <a:tcPr/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社会习俗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饮茶、围棋、宽衣博带</a:t>
                      </a: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传入日本（和服）、朝鲜（贵族服饰）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/>
                </a:tc>
                <a:tc hMerge="1">
                  <a:tcPr/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城市建筑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长安、洛阳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日本藤原京、平城京；新罗平壤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</a:tr>
              <a:tr h="8502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农业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科技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茶种传入日本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造纸术、印刷术传入朝鲜；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漏刻、水车制造、铜镜铸造的传入日本；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hMerge="1">
                  <a:tcPr/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制度建设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</a:rPr>
                        <a:t>均田制、租庸调制</a:t>
                      </a:r>
                      <a:r>
                        <a:rPr lang="zh-CN" altLang="en-US" sz="2800" b="1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传入日本、朝鲜</a:t>
                      </a:r>
                      <a:endParaRPr lang="zh-CN" altLang="en-US" sz="2800" b="1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/>
                </a:tc>
                <a:tc hMerge="1"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矩形 5"/>
          <p:cNvSpPr/>
          <p:nvPr>
            <p:custDataLst>
              <p:tags r:id="rId1"/>
            </p:custDataLst>
          </p:nvPr>
        </p:nvSpPr>
        <p:spPr>
          <a:xfrm>
            <a:off x="1270" y="295275"/>
            <a:ext cx="12192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新时期</a:t>
            </a:r>
            <a:r>
              <a:rPr lang="zh-CN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如何才能增强我国的文化竞争力</a:t>
            </a:r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?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3552190" y="1061085"/>
            <a:ext cx="6078220" cy="217360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marR="0" lvl="0" indent="0" algn="l" defTabSz="914400" rtl="0" fontAlgn="auto">
              <a:lnSpc>
                <a:spcPts val="40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继承、吸收、融合、创新；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fontAlgn="auto">
              <a:lnSpc>
                <a:spcPts val="40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开放包容的对外政策；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marR="0" lvl="0" indent="0" algn="l" defTabSz="914400" rtl="0" fontAlgn="auto">
              <a:lnSpc>
                <a:spcPts val="40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坚持科教兴国战略，重视人才的培养；</a:t>
            </a:r>
            <a:endParaRPr lang="zh-CN" altLang="en-US" sz="2800" b="1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marR="0" lvl="0" indent="0" algn="l" defTabSz="914400" rtl="0" fontAlgn="auto">
              <a:lnSpc>
                <a:spcPts val="40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800" b="1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国家的统一与强盛。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1610" y="3416935"/>
            <a:ext cx="11831955" cy="31921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中国文明之所以能绵延不绝，源于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中华文化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能不断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继承创新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兼收并蓄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因时而变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著名史学家冯天瑜在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中华文化史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中说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一个民族的文化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始终闪现着该民族灵魂的搏动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以巨大的向心力吸引着该民族的各类成员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因而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文化认同构成民族文化的核心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这种体现出民族精神的文化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又决非凝固的化石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僵硬的模式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而是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常与变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因与革</a:t>
            </a:r>
            <a:r>
              <a:rPr 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内与外相统一的有生命的机体</a:t>
            </a:r>
            <a:r>
              <a:rPr 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0650" y="1096010"/>
            <a:ext cx="11866245" cy="5420995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ysDot"/>
            <a:miter lim="800000"/>
          </a:ln>
        </p:spPr>
        <p:txBody>
          <a:bodyPr wrap="square" anchor="ctr">
            <a:spAutoFit/>
          </a:bodyPr>
          <a:p>
            <a:pPr indent="466725" algn="just" fontAlgn="t">
              <a:lnSpc>
                <a:spcPts val="3500"/>
              </a:lnSpc>
            </a:pPr>
            <a:r>
              <a:rPr lang="en-US" altLang="zh-CN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</a:t>
            </a: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中央官制的变化。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中央官制实行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三省六部制，从而取代了秦汉以来的三公九卿制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，中央机构更加成熟完善，为后世朝代所沿用。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66725" algn="just" fontAlgn="t">
              <a:lnSpc>
                <a:spcPct val="100000"/>
              </a:lnSpc>
            </a:pPr>
            <a:r>
              <a:rPr lang="en-US" altLang="zh-CN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</a:t>
            </a: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选官制度的变化。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科举制取代了魏晋以来的九品中正制，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各阶层知识分子，特别是庶族地主的参政，扩大了封建政权的基础，极大地改变了秦汉至南北朝时期豪强地主垄断政权的局面。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66725" algn="just" fontAlgn="t">
              <a:lnSpc>
                <a:spcPct val="100000"/>
              </a:lnSpc>
            </a:pP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(3)土地制度的变化。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在生产力发展的基础上，土地制度发生了重大变化，即均田制崩溃，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土地兼并严重，地主庄园经济发展。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66725" algn="just" fontAlgn="t">
              <a:lnSpc>
                <a:spcPct val="100000"/>
              </a:lnSpc>
            </a:pP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(4)赋税制度的变化。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从租庸调制到两税法的变化，符合土地集中和贫富分化的社会现实。这一变化，不仅是唐代赋税制度的改革，也是从汉代以来征税由重人口、轻田产转变为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轻人口、重田产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的分水岭。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66725" algn="just" fontAlgn="t">
              <a:lnSpc>
                <a:spcPct val="100000"/>
              </a:lnSpc>
            </a:pP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(5)民族关系和对外关系上的变化。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中央政府的政策比较开明和开放。东北边疆地区开始纳入中央政府的管辖之下，疆域变得空前辽阔，中国在世界上的影响进一步扩大。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466725" algn="just" fontAlgn="t">
              <a:lnSpc>
                <a:spcPct val="100000"/>
              </a:lnSpc>
            </a:pPr>
            <a:r>
              <a:rPr lang="zh-CN" altLang="en-US" sz="2400" b="1" dirty="0">
                <a:solidFill>
                  <a:srgbClr val="1D41D5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(6)文化上的变化。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佛教中国化。社会风气由于受少数民族和外国生活习俗的影响，变得多姿多彩、比较开放。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25040" y="220345"/>
            <a:ext cx="8442960" cy="539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>
            <a:spAutoFit/>
          </a:bodyPr>
          <a:p>
            <a:pPr indent="466725" algn="just" fontAlgn="t">
              <a:lnSpc>
                <a:spcPts val="35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总结：隋唐时期社会领域发生的重大变化</a:t>
            </a:r>
            <a:endParaRPr lang="zh-CN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40799" name="表格 240798"/>
          <p:cNvGraphicFramePr/>
          <p:nvPr>
            <p:custDataLst>
              <p:tags r:id="rId1"/>
            </p:custDataLst>
          </p:nvPr>
        </p:nvGraphicFramePr>
        <p:xfrm>
          <a:off x="85725" y="128270"/>
          <a:ext cx="12043410" cy="6701790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924560"/>
                <a:gridCol w="9182100"/>
                <a:gridCol w="1936750"/>
              </a:tblGrid>
              <a:tr h="466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领域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                                 </a:t>
                      </a: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具体知识点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     </a:t>
                      </a: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阶段特征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时间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0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政治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186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经济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u="none" baseline="0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05840" y="650875"/>
            <a:ext cx="76123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隋朝：581----618年     唐朝：618----907年</a:t>
            </a:r>
            <a:endParaRPr lang="zh-CN" altLang="en-US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90295" y="1092200"/>
            <a:ext cx="914336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zh-CN" sz="2000" b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①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总体：</a:t>
            </a:r>
            <a:r>
              <a:rPr 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国家统一，政治清明，疆域辽阔，国力强盛；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贞观之治、开元之治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endParaRPr lang="zh-CN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②中枢官制与地方制度：</a:t>
            </a:r>
            <a:r>
              <a:rPr 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隋朝正式建立、唐朝完善的三省六部制；地方实行道州县三级制</a:t>
            </a: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</a:t>
            </a:r>
            <a:r>
              <a:rPr 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安史之乱后出现藩镇割据局面，中央集权遭削弱</a:t>
            </a:r>
            <a:endParaRPr lang="zh-CN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③选官制度：</a:t>
            </a:r>
            <a:r>
              <a:rPr 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科举制扩大了统治基础。</a:t>
            </a:r>
            <a:endParaRPr lang="zh-CN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</a:t>
            </a:r>
            <a:r>
              <a:rPr lang="zh-CN" altLang="en-US" sz="2000" b="1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法律：</a:t>
            </a:r>
            <a:r>
              <a:rPr lang="zh-CN" altLang="en-US" sz="2000" b="1" kern="1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《唐律疏议》确立中华法系；唐律是礼法结合典范</a:t>
            </a:r>
            <a:endParaRPr lang="zh-CN" altLang="en-US" sz="2000" b="1" kern="1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Times New Roman" panose="02020603050405020304"/>
            </a:endParaRPr>
          </a:p>
          <a:p>
            <a:pPr indent="0"/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</a:t>
            </a:r>
            <a:r>
              <a:rPr lang="zh-CN" altLang="en-US" sz="2000" b="1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民族管理：</a:t>
            </a:r>
            <a:r>
              <a:rPr lang="zh-CN" altLang="en-US" sz="2000" b="1" kern="1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鸿胪寺、都护府、羁縻州</a:t>
            </a:r>
            <a:endParaRPr lang="en-US" altLang="zh-CN" sz="2000" b="1" kern="1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Times New Roman" panose="02020603050405020304"/>
            </a:endParaRPr>
          </a:p>
          <a:p>
            <a:pPr indent="0"/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⑥</a:t>
            </a:r>
            <a:r>
              <a:rPr lang="zh-CN" altLang="en-US" sz="2000" b="1" kern="1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基层治理：</a:t>
            </a:r>
            <a:r>
              <a:rPr lang="zh-CN" altLang="en-US" sz="2000" b="1" kern="1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Times New Roman" panose="02020603050405020304"/>
              </a:rPr>
              <a:t>重视家训，强化基层教化</a:t>
            </a:r>
            <a:endParaRPr lang="zh-CN" altLang="en-US" sz="2000" b="1" kern="1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Times New Roman" panose="02020603050405020304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0295" y="3381375"/>
            <a:ext cx="9055735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zh-CN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农业：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耕作工具：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曲辕犁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出现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;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水利灌溉：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筒车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大运河修建；经济重心逐渐南移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。农产品商品化程度提高。地税: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均田制、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租庸调制、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两税法；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（2）手工业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：①纺织业：私营纺织作坊兴起；丝织业吸收波斯织法和图案风格；，②制瓷业成为独立的生产部门，陶瓷业：唐三彩（陶制品），形成南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青北白两大系统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；瓷器大量输出国外；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solidFill>
                  <a:srgbClr val="011CB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（3）商业：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①金融方面： 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柜坊和飞钱出现；</a:t>
            </a:r>
            <a:endParaRPr lang="zh-CN" sz="20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②城市繁荣： 长安、洛阳、益州、扬州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③市场发展“市”“坊”分开，但从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唐代后期起，市坊严格分开的制度被打破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，草市发展起来。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④对外贸易：广州成为对外贸易的港口，唐设</a:t>
            </a:r>
            <a:r>
              <a:rPr lang="zh-CN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市舶使</a:t>
            </a: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专管对外贸易，海上丝绸之路发达，海陆并举。 </a:t>
            </a: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243820" y="1019175"/>
            <a:ext cx="18986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zh-CN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政治：</a:t>
            </a:r>
            <a:r>
              <a:rPr lang="zh-CN" sz="20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封建社会的繁荣，国家统一，政局相对稳定；实行完善的中央集权制度；</a:t>
            </a: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269220" y="2957195"/>
            <a:ext cx="187325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altLang="zh-CN" sz="20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zh-CN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经济：</a:t>
            </a:r>
            <a:r>
              <a:rPr lang="zh-CN" sz="20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江南经济进一步发展，经济重心逐渐南移；封建经济继续发展，政策的调整，生产工具的改进，对内外交通的发达，促进了农业的发展和手工业、商业的繁荣；</a:t>
            </a:r>
            <a:endParaRPr lang="zh-CN" altLang="en-US" sz="20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40799" name="表格 240798"/>
          <p:cNvGraphicFramePr/>
          <p:nvPr>
            <p:custDataLst>
              <p:tags r:id="rId1"/>
            </p:custDataLst>
          </p:nvPr>
        </p:nvGraphicFramePr>
        <p:xfrm>
          <a:off x="85725" y="128270"/>
          <a:ext cx="12031345" cy="4031615"/>
        </p:xfrm>
        <a:graphic>
          <a:graphicData uri="http://schemas.openxmlformats.org/drawingml/2006/table">
            <a:tbl>
              <a:tblPr>
                <a:effectLst/>
                <a:tableStyleId>{5940675A-B579-460E-94D1-54222C63F5DA}</a:tableStyleId>
              </a:tblPr>
              <a:tblGrid>
                <a:gridCol w="923925"/>
                <a:gridCol w="8220075"/>
                <a:gridCol w="2887345"/>
              </a:tblGrid>
              <a:tr h="6032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领域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                                 </a:t>
                      </a: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具体知识点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     </a:t>
                      </a: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阶段特征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82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时间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415">
                <a:tc>
                  <a:txBody>
                    <a:bodyPr/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政治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75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经济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990099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文化</a:t>
                      </a:r>
                      <a:endParaRPr lang="zh-CN" altLang="en-US" sz="2400" b="1" dirty="0">
                        <a:solidFill>
                          <a:srgbClr val="990099"/>
                        </a:solidFill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990099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>
                        <a:buNone/>
                      </a:pPr>
                      <a:endParaRPr lang="zh-CN" altLang="en-US" sz="2000" b="1" dirty="0">
                        <a:solidFill>
                          <a:srgbClr val="00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05840" y="694690"/>
            <a:ext cx="76123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隋朝：581----618年     唐朝：618----907年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37920" y="2494915"/>
            <a:ext cx="8327390" cy="42157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⑴思想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：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三教合一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，儒学复兴</a:t>
            </a:r>
            <a:endParaRPr lang="zh-CN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⑵科技：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①印刷：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雕版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②发明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火药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唐末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应用于军事；</a:t>
            </a:r>
            <a:r>
              <a:rPr lang="en-US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③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造纸术开始东传；</a:t>
            </a:r>
            <a:endParaRPr lang="zh-CN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⑶文学：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A.诗歌鼎盛时期B.“传奇”出现（短篇小说），出现平民化的发展趋势</a:t>
            </a:r>
            <a:endParaRPr lang="zh-CN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⑷书法：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草书、楷书</a:t>
            </a:r>
            <a:endParaRPr lang="zh-CN" sz="2400" b="1" u="sng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⑸绘画：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隋朝展子虔《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游春图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》初唐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阎立本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《步辇图》；盛唐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吴道子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被誉为“画圣”《送子天王图》；敦煌</a:t>
            </a:r>
            <a:r>
              <a:rPr lang="zh-CN" sz="2400" b="1" u="sng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莫高窟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壁画盛极一时。</a:t>
            </a:r>
            <a:endParaRPr lang="zh-CN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r>
              <a:rPr lang="zh-CN" sz="2400" b="1">
                <a:solidFill>
                  <a:srgbClr val="0B5FD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⑹教育：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科举制度推行；</a:t>
            </a:r>
            <a:endParaRPr lang="zh-CN" sz="28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/>
            <a:endParaRPr lang="zh-CN" sz="28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210675" y="1395730"/>
            <a:ext cx="291274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文化：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全面繁荣；兼收并蓄；世界领先；影响深远，形成了以中国为中心中华文化圈。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194800" y="3449955"/>
            <a:ext cx="29438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</a:t>
            </a:r>
            <a:r>
              <a:rPr lang="zh-CN"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民族关系：</a:t>
            </a:r>
            <a:r>
              <a:rPr lang="zh-CN"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民族政策开明，民族关系空前融洽。实行较为开放的对外政策。</a:t>
            </a:r>
            <a:endParaRPr lang="zh-CN"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989330" y="103505"/>
            <a:ext cx="2944495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zh-CN" altLang="en-US" sz="4265" b="1" noProof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复习目录</a:t>
            </a:r>
            <a:endParaRPr lang="zh-CN" altLang="en-US" sz="4265" b="1" noProof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90575" y="958850"/>
            <a:ext cx="6259513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466850" y="979488"/>
            <a:ext cx="199866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400" dirty="0">
                <a:solidFill>
                  <a:srgbClr val="C00000"/>
                </a:solidFill>
                <a:latin typeface="Century Gothic" panose="020B0502020202020204" pitchFamily="34" charset="0"/>
                <a:ea typeface="微软雅黑" panose="020B0503020204020204" charset="-122"/>
              </a:rPr>
              <a:t>CONTENTS</a:t>
            </a:r>
            <a:endParaRPr lang="zh-CN" altLang="en-US" sz="2400" dirty="0">
              <a:solidFill>
                <a:srgbClr val="C00000"/>
              </a:solidFill>
              <a:latin typeface="Century Gothic" panose="020B0502020202020204" pitchFamily="34" charset="0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05865" y="1592580"/>
            <a:ext cx="2364740" cy="730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600" b="1" strike="noStrike" noProof="1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76655" y="3199130"/>
            <a:ext cx="2393950" cy="6318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600" b="1" strike="noStrike" noProof="1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76020" y="4800600"/>
            <a:ext cx="2364740" cy="7048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600" b="1" strike="noStrike" noProof="1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93495" y="1657350"/>
            <a:ext cx="2259965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zh-CN" altLang="en-US" sz="3735" b="1" noProof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考点一</a:t>
            </a:r>
            <a:endParaRPr lang="zh-CN" altLang="en-US" sz="3735" b="1" noProof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327468" y="3198813"/>
            <a:ext cx="2208213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zh-CN" altLang="en-US" sz="3735" b="1" noProof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考点二</a:t>
            </a:r>
            <a:endParaRPr lang="zh-CN" altLang="en-US" sz="3735" b="1" noProof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27785" y="4800600"/>
            <a:ext cx="2097405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zh-CN" altLang="en-US" sz="3735" b="1" noProof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考点三</a:t>
            </a:r>
            <a:endParaRPr lang="zh-CN" altLang="en-US" sz="3735" b="1" noProof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736975" y="1587500"/>
            <a:ext cx="7351713" cy="70326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355" strike="noStrike" noProof="1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688080" y="3178493"/>
            <a:ext cx="7400925" cy="63182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355" strike="noStrike" noProof="1">
              <a:solidFill>
                <a:srgbClr val="C0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684905" y="4797108"/>
            <a:ext cx="7404100" cy="68262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z="1355" strike="noStrike" noProof="1">
              <a:solidFill>
                <a:srgbClr val="C0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36975" y="1657350"/>
            <a:ext cx="8094663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zh-CN" altLang="en-US" sz="3735" b="1" noProof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隋唐的政治</a:t>
            </a:r>
            <a:endParaRPr lang="zh-CN" altLang="en-US" sz="3735" b="1" noProof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707130" y="3143568"/>
            <a:ext cx="7553325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/>
            <a:r>
              <a:rPr lang="zh-CN" altLang="en-US" sz="3735" strike="noStrike" noProof="1" dirty="0">
                <a:sym typeface="Arial" panose="020B0604020202020204" pitchFamily="34" charset="0"/>
              </a:rPr>
              <a:t>隋唐的经济</a:t>
            </a:r>
            <a:endParaRPr lang="zh-CN" altLang="en-US" sz="3735" strike="noStrike" noProof="1" dirty="0"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07130" y="4797108"/>
            <a:ext cx="8245475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/>
            <a:r>
              <a:rPr lang="zh-CN" altLang="en-US" sz="3735" strike="noStrike" noProof="1" dirty="0">
                <a:sym typeface="Arial" panose="020B0604020202020204" pitchFamily="34" charset="0"/>
              </a:rPr>
              <a:t>隋唐的文化</a:t>
            </a:r>
            <a:endParaRPr lang="zh-CN" altLang="en-US" sz="3735" strike="noStrike" noProof="1" dirty="0"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19580" y="2473960"/>
            <a:ext cx="1424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命题点：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36975" y="2473960"/>
            <a:ext cx="83483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三省六部制；节度使与藩镇割据；选官制度；法律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53870" y="3955415"/>
            <a:ext cx="1424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命题点：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07130" y="3955415"/>
            <a:ext cx="73526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从租庸调到两税法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45920" y="5728335"/>
            <a:ext cx="1424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命题点：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599180" y="5728335"/>
            <a:ext cx="73526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三教并行；科技；文学</a:t>
            </a:r>
            <a:r>
              <a:rPr lang="en-US" altLang="zh-CN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.......</a:t>
            </a:r>
            <a:r>
              <a:rPr lang="zh-CN" altLang="en-US" sz="2800" b="1" noProof="1" dirty="0">
                <a:solidFill>
                  <a:srgbClr val="401BC0"/>
                </a:solidFill>
                <a:latin typeface="微软雅黑" panose="020B0503020204020204" charset="-122"/>
                <a:ea typeface="微软雅黑" panose="020B0503020204020204" charset="-122"/>
              </a:rPr>
              <a:t>中外文化交流</a:t>
            </a:r>
            <a:endParaRPr lang="zh-CN" altLang="en-US" sz="2800" b="1" noProof="1" dirty="0">
              <a:solidFill>
                <a:srgbClr val="401B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bldLvl="0" animBg="1"/>
      <p:bldP spid="10" grpId="0" bldLvl="0" animBg="1"/>
      <p:bldP spid="11" grpId="0" bldLvl="0" animBg="1"/>
      <p:bldP spid="12" grpId="0"/>
      <p:bldP spid="13" grpId="0"/>
      <p:bldP spid="14" grpId="0"/>
      <p:bldP spid="15" grpId="0" bldLvl="0" animBg="1"/>
      <p:bldP spid="16" grpId="0" bldLvl="0" animBg="1"/>
      <p:bldP spid="17" grpId="0" bldLvl="0" animBg="1"/>
      <p:bldP spid="19" grpId="0"/>
      <p:bldP spid="20" grpId="0"/>
      <p:bldP spid="21" grpId="0"/>
      <p:bldP spid="2" grpId="0"/>
      <p:bldP spid="3" grpId="0"/>
      <p:bldP spid="4" grpId="0"/>
      <p:bldP spid="5" grpId="0"/>
      <p:bldP spid="1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30"/>
          <p:cNvSpPr txBox="1"/>
          <p:nvPr/>
        </p:nvSpPr>
        <p:spPr>
          <a:xfrm>
            <a:off x="28575" y="14288"/>
            <a:ext cx="6191250" cy="52197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考点一：隋唐的政治制度</a:t>
            </a:r>
            <a:endParaRPr lang="zh-CN" altLang="en-US" sz="28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34938" y="679450"/>
            <a:ext cx="791654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zh-CN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【命题点一】唐朝的中央官制：三省六部制</a:t>
            </a:r>
            <a:endParaRPr lang="zh-CN" altLang="en-US" sz="3200" b="1">
              <a:solidFill>
                <a:srgbClr val="C00000"/>
              </a:solidFill>
              <a:latin typeface="方正宋刻本秀楷简体" charset="-122"/>
              <a:ea typeface="方正宋刻本秀楷简体" charset="-122"/>
              <a:sym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4020" y="1396365"/>
            <a:ext cx="444309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0B5FD1"/>
                </a:solidFill>
              </a:rPr>
              <a:t>1</a:t>
            </a:r>
            <a:r>
              <a:rPr lang="zh-CN" altLang="en-US" sz="2800" b="1">
                <a:solidFill>
                  <a:srgbClr val="0B5FD1"/>
                </a:solidFill>
              </a:rPr>
              <a:t>、历史沿革：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魏晋南北朝三省雏形出现，隋朝正式确立，唐朝完备，以后历朝基本沿袭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 bwMode="auto">
          <a:xfrm>
            <a:off x="8691245" y="1949450"/>
            <a:ext cx="0" cy="45931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_s6160"/>
          <p:cNvSpPr>
            <a:spLocks noChangeArrowheads="1"/>
          </p:cNvSpPr>
          <p:nvPr/>
        </p:nvSpPr>
        <p:spPr bwMode="auto">
          <a:xfrm>
            <a:off x="8149590" y="1591945"/>
            <a:ext cx="1487805" cy="560705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solidFill>
              <a:srgbClr val="FFC000"/>
            </a:solidFill>
            <a:round/>
          </a:ln>
        </p:spPr>
        <p:txBody>
          <a:bodyPr lIns="0" tIns="0" rIns="0" bIns="0" anchor="ctr"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皇帝</a:t>
            </a:r>
            <a:endParaRPr lang="zh-CN" altLang="en-US" sz="2800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6793865" y="2345055"/>
            <a:ext cx="3841750" cy="5778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 bwMode="auto">
          <a:xfrm flipH="1">
            <a:off x="8679180" y="2400300"/>
            <a:ext cx="10160" cy="10433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 bwMode="auto">
          <a:xfrm>
            <a:off x="6793653" y="2362202"/>
            <a:ext cx="0" cy="41063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圆角矩形 49"/>
          <p:cNvSpPr/>
          <p:nvPr/>
        </p:nvSpPr>
        <p:spPr bwMode="auto">
          <a:xfrm>
            <a:off x="7967345" y="3443605"/>
            <a:ext cx="1447165" cy="5759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尚书省</a:t>
            </a:r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13" name="组合 50"/>
          <p:cNvGrpSpPr/>
          <p:nvPr/>
        </p:nvGrpSpPr>
        <p:grpSpPr bwMode="auto">
          <a:xfrm>
            <a:off x="5543336" y="4062578"/>
            <a:ext cx="6239933" cy="1993900"/>
            <a:chOff x="76200" y="2479786"/>
            <a:chExt cx="4679950" cy="1496902"/>
          </a:xfrm>
        </p:grpSpPr>
        <p:grpSp>
          <p:nvGrpSpPr>
            <p:cNvPr id="14" name="组合 45"/>
            <p:cNvGrpSpPr/>
            <p:nvPr/>
          </p:nvGrpSpPr>
          <p:grpSpPr bwMode="auto">
            <a:xfrm>
              <a:off x="304800" y="2479786"/>
              <a:ext cx="4119563" cy="531703"/>
              <a:chOff x="4343400" y="3034967"/>
              <a:chExt cx="4119563" cy="586120"/>
            </a:xfrm>
          </p:grpSpPr>
          <p:cxnSp>
            <p:nvCxnSpPr>
              <p:cNvPr id="15" name="直接连接符 14"/>
              <p:cNvCxnSpPr/>
              <p:nvPr/>
            </p:nvCxnSpPr>
            <p:spPr bwMode="auto">
              <a:xfrm>
                <a:off x="6477000" y="3034967"/>
                <a:ext cx="0" cy="299542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 bwMode="auto">
              <a:xfrm>
                <a:off x="4343400" y="3334509"/>
                <a:ext cx="4119563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 bwMode="auto">
              <a:xfrm>
                <a:off x="4343400" y="3334509"/>
                <a:ext cx="0" cy="287279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 bwMode="auto">
              <a:xfrm>
                <a:off x="8458200" y="3334509"/>
                <a:ext cx="0" cy="287279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组合 7"/>
            <p:cNvGrpSpPr/>
            <p:nvPr/>
          </p:nvGrpSpPr>
          <p:grpSpPr bwMode="auto">
            <a:xfrm>
              <a:off x="76200" y="3028950"/>
              <a:ext cx="4679950" cy="947738"/>
              <a:chOff x="76200" y="3910012"/>
              <a:chExt cx="4679950" cy="947738"/>
            </a:xfrm>
          </p:grpSpPr>
          <p:sp>
            <p:nvSpPr>
              <p:cNvPr id="20" name="圆角矩形 81"/>
              <p:cNvSpPr/>
              <p:nvPr/>
            </p:nvSpPr>
            <p:spPr bwMode="auto">
              <a:xfrm>
                <a:off x="76200" y="3910666"/>
                <a:ext cx="720725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吏部曹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21" name="圆角矩形 82"/>
              <p:cNvSpPr/>
              <p:nvPr/>
            </p:nvSpPr>
            <p:spPr bwMode="auto">
              <a:xfrm>
                <a:off x="4037013" y="3910666"/>
                <a:ext cx="719137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田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22" name="圆角矩形 83"/>
              <p:cNvSpPr/>
              <p:nvPr/>
            </p:nvSpPr>
            <p:spPr bwMode="auto">
              <a:xfrm>
                <a:off x="3244850" y="3910666"/>
                <a:ext cx="719138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左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民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23" name="圆角矩形 84"/>
              <p:cNvSpPr/>
              <p:nvPr/>
            </p:nvSpPr>
            <p:spPr bwMode="auto">
              <a:xfrm>
                <a:off x="2452688" y="3910666"/>
                <a:ext cx="720725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五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兵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24" name="圆角矩形 85"/>
              <p:cNvSpPr/>
              <p:nvPr/>
            </p:nvSpPr>
            <p:spPr bwMode="auto">
              <a:xfrm>
                <a:off x="1660525" y="3910666"/>
                <a:ext cx="720725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殿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中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25" name="圆角矩形 86"/>
              <p:cNvSpPr/>
              <p:nvPr/>
            </p:nvSpPr>
            <p:spPr bwMode="auto">
              <a:xfrm>
                <a:off x="868363" y="3910666"/>
                <a:ext cx="720725" cy="947084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度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支</a:t>
                </a:r>
                <a:endParaRPr lang="en-US" altLang="zh-CN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 algn="ctr">
                  <a:defRPr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曹</a:t>
                </a:r>
                <a:endParaRPr lang="zh-CN" altLang="en-US" sz="1400" b="1" dirty="0">
                  <a:solidFill>
                    <a:schemeClr val="tx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</p:grpSp>
      <p:sp>
        <p:nvSpPr>
          <p:cNvPr id="26" name="圆角矩形 44"/>
          <p:cNvSpPr/>
          <p:nvPr/>
        </p:nvSpPr>
        <p:spPr bwMode="auto">
          <a:xfrm>
            <a:off x="6170295" y="2773045"/>
            <a:ext cx="1484630" cy="5759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中书省</a:t>
            </a:r>
            <a:endParaRPr lang="zh-CN" altLang="en-US" sz="2800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7" name="圆角矩形 47"/>
          <p:cNvSpPr/>
          <p:nvPr/>
        </p:nvSpPr>
        <p:spPr bwMode="auto">
          <a:xfrm>
            <a:off x="10021570" y="2842260"/>
            <a:ext cx="1513840" cy="575945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门下省</a:t>
            </a:r>
            <a:endParaRPr lang="zh-CN" altLang="en-US" sz="28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28" name="组合 65"/>
          <p:cNvGrpSpPr/>
          <p:nvPr/>
        </p:nvGrpSpPr>
        <p:grpSpPr bwMode="auto">
          <a:xfrm>
            <a:off x="5639644" y="4029440"/>
            <a:ext cx="6107430" cy="1731434"/>
            <a:chOff x="4182586" y="2524929"/>
            <a:chExt cx="4580573" cy="1299360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29" name="组合 7"/>
            <p:cNvGrpSpPr/>
            <p:nvPr/>
          </p:nvGrpSpPr>
          <p:grpSpPr bwMode="auto">
            <a:xfrm>
              <a:off x="4182586" y="3198595"/>
              <a:ext cx="4580573" cy="625694"/>
              <a:chOff x="175736" y="4003457"/>
              <a:chExt cx="4580573" cy="625694"/>
            </a:xfrm>
            <a:grpFill/>
          </p:grpSpPr>
          <p:sp>
            <p:nvSpPr>
              <p:cNvPr id="30" name="圆角矩形 34"/>
              <p:cNvSpPr/>
              <p:nvPr/>
            </p:nvSpPr>
            <p:spPr bwMode="auto">
              <a:xfrm>
                <a:off x="175736" y="4003457"/>
                <a:ext cx="621030" cy="625694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吏部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32" name="圆角矩形 36"/>
              <p:cNvSpPr/>
              <p:nvPr/>
            </p:nvSpPr>
            <p:spPr bwMode="auto">
              <a:xfrm>
                <a:off x="4171474" y="4140700"/>
                <a:ext cx="584835" cy="488451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工部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33" name="圆角矩形 37"/>
              <p:cNvSpPr/>
              <p:nvPr/>
            </p:nvSpPr>
            <p:spPr bwMode="auto">
              <a:xfrm>
                <a:off x="3369945" y="4155473"/>
                <a:ext cx="593884" cy="47367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刑部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34" name="圆角矩形 38"/>
              <p:cNvSpPr/>
              <p:nvPr/>
            </p:nvSpPr>
            <p:spPr bwMode="auto">
              <a:xfrm>
                <a:off x="2540794" y="4126404"/>
                <a:ext cx="632460" cy="502747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兵部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35" name="圆角矩形 39"/>
              <p:cNvSpPr/>
              <p:nvPr/>
            </p:nvSpPr>
            <p:spPr bwMode="auto">
              <a:xfrm>
                <a:off x="1756409" y="4083039"/>
                <a:ext cx="599123" cy="54611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礼部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36" name="圆角矩形 40"/>
              <p:cNvSpPr/>
              <p:nvPr/>
            </p:nvSpPr>
            <p:spPr bwMode="auto">
              <a:xfrm>
                <a:off x="938689" y="4068743"/>
                <a:ext cx="650081" cy="56040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/>
                </a:pPr>
                <a:r>
                  <a:rPr lang="zh-CN" altLang="en-US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户部</a:t>
                </a:r>
                <a:endParaRPr lang="zh-CN" altLang="en-US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grpSp>
          <p:nvGrpSpPr>
            <p:cNvPr id="37" name="组合 45"/>
            <p:cNvGrpSpPr/>
            <p:nvPr/>
          </p:nvGrpSpPr>
          <p:grpSpPr bwMode="auto">
            <a:xfrm>
              <a:off x="4338638" y="2524929"/>
              <a:ext cx="4124325" cy="562757"/>
              <a:chOff x="4343400" y="3000735"/>
              <a:chExt cx="4124326" cy="620353"/>
            </a:xfrm>
            <a:grpFill/>
          </p:grpSpPr>
          <p:cxnSp>
            <p:nvCxnSpPr>
              <p:cNvPr id="38" name="直接连接符 37"/>
              <p:cNvCxnSpPr/>
              <p:nvPr/>
            </p:nvCxnSpPr>
            <p:spPr bwMode="auto">
              <a:xfrm>
                <a:off x="6477001" y="3000735"/>
                <a:ext cx="0" cy="332696"/>
              </a:xfrm>
              <a:prstGeom prst="line">
                <a:avLst/>
              </a:prstGeom>
              <a:grpFill/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 bwMode="auto">
              <a:xfrm>
                <a:off x="4348162" y="3333431"/>
                <a:ext cx="4119564" cy="0"/>
              </a:xfrm>
              <a:prstGeom prst="line">
                <a:avLst/>
              </a:prstGeom>
              <a:grpFill/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 bwMode="auto">
              <a:xfrm>
                <a:off x="4343400" y="3333431"/>
                <a:ext cx="0" cy="287169"/>
              </a:xfrm>
              <a:prstGeom prst="line">
                <a:avLst/>
              </a:prstGeom>
              <a:grpFill/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 bwMode="auto">
              <a:xfrm>
                <a:off x="8458201" y="3333431"/>
                <a:ext cx="0" cy="287169"/>
              </a:xfrm>
              <a:prstGeom prst="line">
                <a:avLst/>
              </a:prstGeom>
              <a:grpFill/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8" name="TextBox 73"/>
          <p:cNvSpPr txBox="1"/>
          <p:nvPr/>
        </p:nvSpPr>
        <p:spPr>
          <a:xfrm>
            <a:off x="5374005" y="1692275"/>
            <a:ext cx="365125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eaLnBrk="1" hangingPunct="1"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曹魏：中书省出现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9" name="TextBox 74"/>
          <p:cNvSpPr txBox="1"/>
          <p:nvPr/>
        </p:nvSpPr>
        <p:spPr>
          <a:xfrm>
            <a:off x="9636125" y="1796627"/>
            <a:ext cx="4368800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p>
            <a:pPr eaLnBrk="1" hangingPunct="1"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西晋：门下省出现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0" name="TextBox 72"/>
          <p:cNvSpPr txBox="1"/>
          <p:nvPr/>
        </p:nvSpPr>
        <p:spPr>
          <a:xfrm>
            <a:off x="6134948" y="6183208"/>
            <a:ext cx="5099049" cy="460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p>
            <a:pPr algn="ctr" eaLnBrk="1" hangingPunct="1"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隋代：三省六部制定型</a:t>
            </a:r>
            <a:endParaRPr lang="zh-CN" altLang="en-US" sz="24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1" name="圆角矩形 44"/>
          <p:cNvSpPr/>
          <p:nvPr/>
        </p:nvSpPr>
        <p:spPr bwMode="auto">
          <a:xfrm>
            <a:off x="7936230" y="2334895"/>
            <a:ext cx="1758315" cy="57594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政事堂</a:t>
            </a:r>
            <a:endParaRPr lang="zh-CN" altLang="en-US" sz="2800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10635615" y="2403965"/>
            <a:ext cx="6350" cy="43815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72"/>
          <p:cNvSpPr txBox="1"/>
          <p:nvPr/>
        </p:nvSpPr>
        <p:spPr>
          <a:xfrm>
            <a:off x="8376285" y="812800"/>
            <a:ext cx="3226435" cy="583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algn="ctr" eaLnBrk="1" hangingPunct="1"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唐代：设政事堂</a:t>
            </a:r>
            <a:endParaRPr lang="zh-CN" altLang="en-US" sz="32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18135" y="3235325"/>
            <a:ext cx="4778375" cy="3408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800" b="1" smtClean="0">
                <a:solidFill>
                  <a:srgbClr val="0B5FD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800" b="1" smtClean="0">
                <a:solidFill>
                  <a:srgbClr val="0B5FD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机构设置：</a:t>
            </a:r>
            <a:endParaRPr lang="zh-CN" altLang="en-US" sz="2800" b="1" smtClean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2800" b="1" smtClean="0"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altLang="en-US" sz="2800" b="1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中央设中书省、门下省和尚书省；</a:t>
            </a:r>
            <a:endParaRPr lang="zh-CN" altLang="en-US" sz="2800" b="1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2800" b="1" smtClean="0">
                <a:solidFill>
                  <a:schemeClr val="tx1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政事堂</a:t>
            </a:r>
            <a:r>
              <a:rPr lang="zh-CN" altLang="en-US" sz="2800" b="1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（中书门下）：宰相议政场所，提高了工作效率，三省出现了一体化的趋势。</a:t>
            </a:r>
            <a:endParaRPr lang="zh-CN" altLang="en-US" sz="2800" b="1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062220" y="1517650"/>
            <a:ext cx="7077075" cy="526224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唐初，三省长官都是宰相，共同在政事堂开会商议军国大事。唐玄宗时，中书，门下两省长官兼任六部尚书的情况越来越普遍。“政事堂”也改为“中书门下”，成为宰相办事的常设机构，有自己独立的印，公文和僚属。这表明(  )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A.君主试图逐步削弱相权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B.尚书省被剥夺执行诏令的权力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C.三省出现一体化的趋势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D·六部变成中书门下的隶属机构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10727055" y="3836035"/>
            <a:ext cx="10909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C</a:t>
            </a:r>
            <a:endParaRPr lang="en-US" altLang="zh-CN" sz="4400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1"/>
      <p:bldP spid="26" grpId="0" bldLvl="0" animBg="1"/>
      <p:bldP spid="2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4" grpId="0" bldLvl="0" animBg="1"/>
      <p:bldP spid="56" grpId="0" bldLvl="0" animBg="1"/>
      <p:bldP spid="57" grpId="0"/>
      <p:bldP spid="5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31140" y="142875"/>
            <a:ext cx="6264275" cy="970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zh-CN" sz="2800" b="1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职能划分和权力运行机制</a:t>
            </a:r>
            <a:endParaRPr lang="zh-CN" altLang="en-US" sz="2800" b="1" smtClean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endParaRPr lang="zh-CN" altLang="en-US" sz="2400" b="1" smtClean="0">
              <a:solidFill>
                <a:srgbClr val="0000FF"/>
              </a:solidFill>
              <a:latin typeface="Calibri" panose="020F050202020403020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425202" y="4687360"/>
            <a:ext cx="461665" cy="1727200"/>
          </a:xfrm>
          <a:prstGeom prst="roundRect">
            <a:avLst/>
          </a:prstGeom>
          <a:solidFill>
            <a:srgbClr val="F7D2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草拟政令</a:t>
            </a:r>
            <a:endParaRPr lang="zh-CN" altLang="en-US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7" name="矩形: 圆角 36"/>
          <p:cNvSpPr/>
          <p:nvPr/>
        </p:nvSpPr>
        <p:spPr>
          <a:xfrm>
            <a:off x="2662454" y="4667461"/>
            <a:ext cx="461665" cy="1727200"/>
          </a:xfrm>
          <a:prstGeom prst="roundRect">
            <a:avLst/>
          </a:prstGeom>
          <a:solidFill>
            <a:srgbClr val="F7D2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审核政令</a:t>
            </a:r>
            <a:endParaRPr lang="zh-CN" altLang="en-US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8" name="矩形: 圆角 37"/>
          <p:cNvSpPr/>
          <p:nvPr/>
        </p:nvSpPr>
        <p:spPr>
          <a:xfrm>
            <a:off x="4859873" y="4630374"/>
            <a:ext cx="461665" cy="1727200"/>
          </a:xfrm>
          <a:prstGeom prst="roundRect">
            <a:avLst/>
          </a:prstGeom>
          <a:solidFill>
            <a:srgbClr val="F7D2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执行政令</a:t>
            </a:r>
            <a:endParaRPr lang="zh-CN" altLang="en-US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601347" y="2753932"/>
            <a:ext cx="1585545" cy="1096402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 rot="19552793">
            <a:off x="322912" y="2895272"/>
            <a:ext cx="1719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③提交上奏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2780451" y="3134245"/>
            <a:ext cx="5159" cy="775450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275170" y="4500321"/>
            <a:ext cx="1149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②审议         封驳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1394658" y="4195740"/>
            <a:ext cx="840542" cy="12869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/>
        </p:nvCxnSpPr>
        <p:spPr>
          <a:xfrm flipH="1">
            <a:off x="1380955" y="4423124"/>
            <a:ext cx="814753" cy="0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>
            <a:off x="1308457" y="3734075"/>
            <a:ext cx="11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①草诏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778350" y="3307818"/>
            <a:ext cx="11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④批准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>
            <a:off x="3718876" y="4208609"/>
            <a:ext cx="726124" cy="9978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54"/>
          <p:cNvSpPr txBox="1"/>
          <p:nvPr/>
        </p:nvSpPr>
        <p:spPr>
          <a:xfrm>
            <a:off x="3545744" y="4380586"/>
            <a:ext cx="11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⑤存档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587737" y="3552866"/>
            <a:ext cx="1149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⑥执行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8094123" y="2138216"/>
            <a:ext cx="3963332" cy="2538966"/>
          </a:xfrm>
          <a:prstGeom prst="rect">
            <a:avLst/>
          </a:prstGeom>
          <a:solidFill>
            <a:srgbClr val="E9BF9D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720090"/>
            <a:r>
              <a:rPr lang="zh-CN" altLang="en-US" sz="28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“闰五月，大雨，水涨暴溢，漂溺麟游，县居人及当番卫士，死者三千余人。”</a:t>
            </a:r>
            <a:endParaRPr lang="en-US" altLang="zh-CN" sz="28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indent="720090" algn="r"/>
            <a:r>
              <a:rPr lang="en-US" altLang="zh-CN" sz="28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——《</a:t>
            </a:r>
            <a:r>
              <a:rPr lang="zh-CN" altLang="en-US" sz="28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旧唐书</a:t>
            </a:r>
            <a:r>
              <a:rPr lang="en-US" altLang="zh-CN" sz="28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》</a:t>
            </a:r>
            <a:endParaRPr lang="zh-CN" altLang="en-US" sz="28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8204176" y="4842706"/>
            <a:ext cx="3983465" cy="166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r>
              <a:rPr lang="zh-CN" altLang="en-US" sz="28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唐政府如果要进行水利修缮，按照三省六部制度，该遵循什么样的流程呢？</a:t>
            </a:r>
            <a:endParaRPr lang="zh-CN" altLang="en-US" sz="28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6" name="圆角矩形 49"/>
          <p:cNvSpPr/>
          <p:nvPr/>
        </p:nvSpPr>
        <p:spPr bwMode="auto">
          <a:xfrm>
            <a:off x="4516554" y="4022491"/>
            <a:ext cx="1440743" cy="478442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尚书省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80" name="圆角矩形 47"/>
          <p:cNvSpPr/>
          <p:nvPr/>
        </p:nvSpPr>
        <p:spPr bwMode="auto">
          <a:xfrm>
            <a:off x="2301728" y="3979507"/>
            <a:ext cx="1407636" cy="478442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门下省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4" name="_s6160"/>
          <p:cNvSpPr>
            <a:spLocks noChangeArrowheads="1"/>
          </p:cNvSpPr>
          <p:nvPr/>
        </p:nvSpPr>
        <p:spPr bwMode="auto">
          <a:xfrm>
            <a:off x="2288135" y="2430162"/>
            <a:ext cx="1049698" cy="560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solidFill>
              <a:srgbClr val="FFC000"/>
            </a:solidFill>
            <a:round/>
          </a:ln>
        </p:spPr>
        <p:txBody>
          <a:bodyPr lIns="0" tIns="0" rIns="0" bIns="0" anchor="ctr"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皇帝</a:t>
            </a:r>
            <a:endParaRPr lang="zh-CN" altLang="en-US" sz="28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11" name="组合 45"/>
          <p:cNvGrpSpPr/>
          <p:nvPr/>
        </p:nvGrpSpPr>
        <p:grpSpPr bwMode="auto">
          <a:xfrm rot="16200000">
            <a:off x="4902835" y="3783965"/>
            <a:ext cx="3220085" cy="980440"/>
            <a:chOff x="4343400" y="2809407"/>
            <a:chExt cx="4124326" cy="811193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112" name="直接连接符 111"/>
            <p:cNvCxnSpPr/>
            <p:nvPr/>
          </p:nvCxnSpPr>
          <p:spPr bwMode="auto">
            <a:xfrm rot="5400000">
              <a:off x="6222202" y="3064206"/>
              <a:ext cx="524023" cy="14426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 bwMode="auto">
            <a:xfrm>
              <a:off x="4348162" y="3333431"/>
              <a:ext cx="4119564" cy="0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 bwMode="auto">
            <a:xfrm>
              <a:off x="4343400" y="3333431"/>
              <a:ext cx="0" cy="287169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 bwMode="auto">
            <a:xfrm>
              <a:off x="8458201" y="3333431"/>
              <a:ext cx="0" cy="287169"/>
            </a:xfrm>
            <a:prstGeom prst="line">
              <a:avLst/>
            </a:prstGeom>
            <a:grpFill/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7" name="直接箭头连接符 56"/>
          <p:cNvCxnSpPr/>
          <p:nvPr/>
        </p:nvCxnSpPr>
        <p:spPr>
          <a:xfrm>
            <a:off x="5957297" y="4207323"/>
            <a:ext cx="777237" cy="11827"/>
          </a:xfrm>
          <a:prstGeom prst="straightConnector1">
            <a:avLst/>
          </a:prstGeom>
          <a:ln w="57150">
            <a:solidFill>
              <a:srgbClr val="DB1F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6350000" y="250190"/>
            <a:ext cx="555053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C00000"/>
                </a:solidFill>
              </a:rPr>
              <a:t>六部职责：</a:t>
            </a:r>
            <a:r>
              <a:rPr lang="zh-CN" altLang="en-US" sz="2400" b="1"/>
              <a:t>:</a:t>
            </a:r>
            <a:r>
              <a:rPr lang="zh-CN" altLang="en-US" sz="2400" b="1">
                <a:solidFill>
                  <a:srgbClr val="0B5FD1"/>
                </a:solidFill>
              </a:rPr>
              <a:t>吏部</a:t>
            </a:r>
            <a:r>
              <a:rPr lang="zh-CN" altLang="en-US" sz="2400" b="1"/>
              <a:t>：负责官吏考核、任免;</a:t>
            </a:r>
            <a:r>
              <a:rPr lang="zh-CN" altLang="en-US" sz="2400" b="1">
                <a:solidFill>
                  <a:srgbClr val="0B5FD1"/>
                </a:solidFill>
              </a:rPr>
              <a:t>户部</a:t>
            </a:r>
            <a:r>
              <a:rPr lang="zh-CN" altLang="en-US" sz="2400" b="1"/>
              <a:t>：负责财政、国库;</a:t>
            </a:r>
            <a:r>
              <a:rPr lang="zh-CN" altLang="en-US" sz="2400" b="1">
                <a:solidFill>
                  <a:srgbClr val="0B5FD1"/>
                </a:solidFill>
              </a:rPr>
              <a:t>礼部</a:t>
            </a:r>
            <a:r>
              <a:rPr lang="zh-CN" altLang="en-US" sz="2400" b="1"/>
              <a:t>：负责贡举、祭祀、典礼;</a:t>
            </a:r>
            <a:r>
              <a:rPr lang="zh-CN" altLang="en-US" sz="2400" b="1">
                <a:solidFill>
                  <a:srgbClr val="0B5FD1"/>
                </a:solidFill>
              </a:rPr>
              <a:t>兵部</a:t>
            </a:r>
            <a:r>
              <a:rPr lang="zh-CN" altLang="en-US" sz="2400" b="1"/>
              <a:t>：负责军事;</a:t>
            </a:r>
            <a:r>
              <a:rPr lang="zh-CN" altLang="en-US" sz="2400" b="1">
                <a:solidFill>
                  <a:srgbClr val="0B5FD1"/>
                </a:solidFill>
              </a:rPr>
              <a:t>刑部</a:t>
            </a:r>
            <a:r>
              <a:rPr lang="zh-CN" altLang="en-US" sz="2400" b="1"/>
              <a:t>：负责司法事务;</a:t>
            </a:r>
            <a:r>
              <a:rPr lang="zh-CN" altLang="en-US" sz="2400" b="1">
                <a:solidFill>
                  <a:srgbClr val="0B5FD1"/>
                </a:solidFill>
              </a:rPr>
              <a:t>工部</a:t>
            </a:r>
            <a:r>
              <a:rPr lang="zh-CN" altLang="en-US" sz="2400" b="1"/>
              <a:t>：负责工程建设。</a:t>
            </a:r>
            <a:endParaRPr lang="zh-CN" altLang="en-US" sz="2400" b="1"/>
          </a:p>
        </p:txBody>
      </p:sp>
      <p:sp>
        <p:nvSpPr>
          <p:cNvPr id="30" name="圆角矩形 34"/>
          <p:cNvSpPr/>
          <p:nvPr/>
        </p:nvSpPr>
        <p:spPr bwMode="auto">
          <a:xfrm>
            <a:off x="7003415" y="2494915"/>
            <a:ext cx="828040" cy="49593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吏部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6" name="圆角矩形 40"/>
          <p:cNvSpPr/>
          <p:nvPr/>
        </p:nvSpPr>
        <p:spPr bwMode="auto">
          <a:xfrm>
            <a:off x="6984365" y="3022600"/>
            <a:ext cx="866775" cy="5308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户部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5" name="圆角矩形 39"/>
          <p:cNvSpPr/>
          <p:nvPr/>
        </p:nvSpPr>
        <p:spPr bwMode="auto">
          <a:xfrm>
            <a:off x="7003415" y="3601085"/>
            <a:ext cx="828040" cy="5943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礼部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4" name="圆角矩形 38"/>
          <p:cNvSpPr/>
          <p:nvPr/>
        </p:nvSpPr>
        <p:spPr bwMode="auto">
          <a:xfrm>
            <a:off x="7007860" y="4298315"/>
            <a:ext cx="843280" cy="48704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兵部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3" name="圆角矩形 37"/>
          <p:cNvSpPr/>
          <p:nvPr/>
        </p:nvSpPr>
        <p:spPr bwMode="auto">
          <a:xfrm>
            <a:off x="7028389" y="4842665"/>
            <a:ext cx="791845" cy="63118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刑部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2" name="圆角矩形 36"/>
          <p:cNvSpPr/>
          <p:nvPr/>
        </p:nvSpPr>
        <p:spPr bwMode="auto">
          <a:xfrm>
            <a:off x="7051884" y="5558944"/>
            <a:ext cx="779780" cy="6508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工部</a:t>
            </a:r>
            <a:endParaRPr lang="zh-CN" altLang="en-US" b="1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340" y="697230"/>
            <a:ext cx="5680710" cy="13087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0" indent="0" algn="l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2400" b="1" smtClean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①中书省：</a:t>
            </a:r>
            <a:r>
              <a:rPr lang="zh-CN" altLang="en-US" sz="2400" b="1" smtClean="0">
                <a:solidFill>
                  <a:srgbClr val="0000FF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草拟皇帝的诏令（起草诏令）</a:t>
            </a:r>
            <a:endParaRPr lang="zh-CN" altLang="en-US" sz="2400" b="1" smtClean="0">
              <a:solidFill>
                <a:srgbClr val="0000FF"/>
              </a:solidFill>
              <a:latin typeface="Calibri" panose="020F050202020403020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 algn="l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2400" b="1" smtClean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②门下省：</a:t>
            </a:r>
            <a:r>
              <a:rPr lang="zh-CN" altLang="en-US" sz="2400" b="1" smtClean="0">
                <a:solidFill>
                  <a:srgbClr val="0000FF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审核诏令（封驳审议）</a:t>
            </a:r>
            <a:endParaRPr lang="zh-CN" altLang="en-US" sz="2400" b="1" smtClean="0">
              <a:solidFill>
                <a:srgbClr val="0000FF"/>
              </a:solidFill>
              <a:latin typeface="Calibri" panose="020F050202020403020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 algn="l">
              <a:lnSpc>
                <a:spcPct val="110000"/>
              </a:lnSpc>
              <a:spcBef>
                <a:spcPct val="0"/>
              </a:spcBef>
              <a:buNone/>
            </a:pPr>
            <a:r>
              <a:rPr lang="zh-CN" altLang="en-US" sz="2400" b="1" smtClean="0">
                <a:solidFill>
                  <a:srgbClr val="C00000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③尚书省：</a:t>
            </a:r>
            <a:r>
              <a:rPr lang="zh-CN" altLang="en-US" sz="2400" b="1" smtClean="0">
                <a:solidFill>
                  <a:srgbClr val="0000FF"/>
                </a:solidFill>
                <a:latin typeface="Calibri" panose="020F050202020403020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执行</a:t>
            </a:r>
            <a:endParaRPr lang="zh-CN" altLang="en-US" sz="2400" b="1" smtClean="0">
              <a:solidFill>
                <a:srgbClr val="0000FF"/>
              </a:solidFill>
              <a:latin typeface="Calibri" panose="020F050202020403020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7" name="圆角矩形 44"/>
          <p:cNvSpPr/>
          <p:nvPr/>
        </p:nvSpPr>
        <p:spPr bwMode="auto">
          <a:xfrm>
            <a:off x="53426" y="4032644"/>
            <a:ext cx="1407539" cy="478442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r>
              <a:rPr lang="zh-CN" altLang="en-US" sz="28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中书省</a:t>
            </a:r>
            <a:endParaRPr lang="zh-CN" altLang="en-US" sz="28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3" grpId="0"/>
      <p:bldP spid="53" grpId="0"/>
      <p:bldP spid="54" grpId="0"/>
      <p:bldP spid="55" grpId="0"/>
      <p:bldP spid="56" grpId="0"/>
      <p:bldP spid="62" grpId="0" bldLvl="0" animBg="1"/>
      <p:bldP spid="63" grpId="0" bldLvl="0" animBg="1"/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2405" y="289560"/>
            <a:ext cx="674941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4.特点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C00000"/>
                </a:solidFill>
              </a:rPr>
              <a:t>(1)相权三分，职权分明:</a:t>
            </a:r>
            <a:r>
              <a:rPr lang="zh-CN" altLang="en-US" sz="2800" b="1"/>
              <a:t>三省的长官同为宰相，三省分权，既相互制约，又分工合作，既加强皇权，也提高行政效率。</a:t>
            </a:r>
            <a:endParaRPr lang="zh-CN" altLang="en-US" sz="2800" b="1"/>
          </a:p>
          <a:p>
            <a:r>
              <a:rPr lang="zh-CN" altLang="en-US" sz="2800" b="1">
                <a:solidFill>
                  <a:srgbClr val="C00000"/>
                </a:solidFill>
              </a:rPr>
              <a:t>(2)节制君权:</a:t>
            </a:r>
            <a:r>
              <a:rPr lang="zh-CN" altLang="en-US" sz="2800" b="1"/>
              <a:t>皇帝所颁布政令，未经政事堂通过，不能施行，以相权节制君权。</a:t>
            </a:r>
            <a:endParaRPr lang="zh-CN" altLang="en-US" sz="2800" b="1"/>
          </a:p>
        </p:txBody>
      </p:sp>
      <p:sp>
        <p:nvSpPr>
          <p:cNvPr id="3" name="文本框 2"/>
          <p:cNvSpPr txBox="1"/>
          <p:nvPr/>
        </p:nvSpPr>
        <p:spPr>
          <a:xfrm>
            <a:off x="6981190" y="700405"/>
            <a:ext cx="5175250" cy="439991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唐朝政事堂为政府最高机构，凡皇帝命令需经政事堂群相会议正式通过方可送尚书省执行，若未加盖政事堂印章而由皇帝直接发出的命令，则被认为违法。这表明(  )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A.古代政治制度日益成熟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B.专制皇权遭到严重削弱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C分权与制衡体制的形成 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r>
              <a:rPr lang="zh-CN" altLang="en-US" sz="2800" b="1">
                <a:solidFill>
                  <a:srgbClr val="0B5FD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D宰相擅权现象越发严重</a:t>
            </a:r>
            <a:endParaRPr lang="zh-CN" altLang="en-US" sz="2800" b="1">
              <a:solidFill>
                <a:srgbClr val="0B5FD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11065510" y="2880360"/>
            <a:ext cx="10909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rgbClr val="C00000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A</a:t>
            </a:r>
            <a:endParaRPr lang="en-US" altLang="zh-CN" sz="4400">
              <a:solidFill>
                <a:srgbClr val="C00000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2405" y="2966085"/>
            <a:ext cx="635254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5.影响</a:t>
            </a:r>
            <a:endParaRPr lang="zh-CN" altLang="en-US" sz="2800" b="1"/>
          </a:p>
          <a:p>
            <a:endParaRPr lang="zh-CN" altLang="en-US" sz="2800" b="1"/>
          </a:p>
        </p:txBody>
      </p:sp>
      <p:sp>
        <p:nvSpPr>
          <p:cNvPr id="13" name="TextBox 13"/>
          <p:cNvSpPr txBox="1"/>
          <p:nvPr/>
        </p:nvSpPr>
        <p:spPr>
          <a:xfrm>
            <a:off x="192297" y="3799319"/>
            <a:ext cx="1415772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群相制</a:t>
            </a:r>
            <a:endParaRPr lang="zh-CN" altLang="en-US" sz="3200" b="1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311400" y="3799205"/>
            <a:ext cx="4430395" cy="5835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分割相权，加强皇权</a:t>
            </a:r>
            <a:endParaRPr lang="zh-CN" altLang="en-US" sz="32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311400" y="4615815"/>
            <a:ext cx="4431030" cy="5835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集体议政，科学决策</a:t>
            </a:r>
            <a:endParaRPr lang="zh-CN" altLang="en-US" sz="32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311400" y="5502275"/>
            <a:ext cx="4361815" cy="5835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职权分明，提高效率</a:t>
            </a:r>
            <a:endParaRPr lang="zh-CN" altLang="en-US" sz="32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192101" y="4615901"/>
            <a:ext cx="1415772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政事堂</a:t>
            </a:r>
            <a:endParaRPr lang="zh-CN" altLang="en-US" sz="3200" b="1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35" name=" 135"/>
          <p:cNvSpPr/>
          <p:nvPr/>
        </p:nvSpPr>
        <p:spPr>
          <a:xfrm>
            <a:off x="1504315" y="3897630"/>
            <a:ext cx="868680" cy="38608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 135"/>
          <p:cNvSpPr/>
          <p:nvPr/>
        </p:nvSpPr>
        <p:spPr>
          <a:xfrm>
            <a:off x="1442720" y="4714240"/>
            <a:ext cx="868680" cy="386080"/>
          </a:xfrm>
          <a:custGeom>
            <a:avLst/>
            <a:gdLst>
              <a:gd name="connsiteX0" fmla="*/ 4381875 w 6516714"/>
              <a:gd name="connsiteY0" fmla="*/ 0 h 2476413"/>
              <a:gd name="connsiteX1" fmla="*/ 6516714 w 6516714"/>
              <a:gd name="connsiteY1" fmla="*/ 1238208 h 2476413"/>
              <a:gd name="connsiteX2" fmla="*/ 4381875 w 6516714"/>
              <a:gd name="connsiteY2" fmla="*/ 2476413 h 2476413"/>
              <a:gd name="connsiteX3" fmla="*/ 4381875 w 6516714"/>
              <a:gd name="connsiteY3" fmla="*/ 2456682 h 2476413"/>
              <a:gd name="connsiteX4" fmla="*/ 4855462 w 6516714"/>
              <a:gd name="connsiteY4" fmla="*/ 1644997 h 2476413"/>
              <a:gd name="connsiteX5" fmla="*/ 0 w 6516714"/>
              <a:gd name="connsiteY5" fmla="*/ 1238206 h 2476413"/>
              <a:gd name="connsiteX6" fmla="*/ 4855461 w 6516714"/>
              <a:gd name="connsiteY6" fmla="*/ 831415 h 2476413"/>
              <a:gd name="connsiteX7" fmla="*/ 4381875 w 6516714"/>
              <a:gd name="connsiteY7" fmla="*/ 19731 h 247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16714" h="2476413">
                <a:moveTo>
                  <a:pt x="4381875" y="0"/>
                </a:moveTo>
                <a:lnTo>
                  <a:pt x="6516714" y="1238208"/>
                </a:lnTo>
                <a:lnTo>
                  <a:pt x="4381875" y="2476413"/>
                </a:lnTo>
                <a:lnTo>
                  <a:pt x="4381875" y="2456682"/>
                </a:lnTo>
                <a:lnTo>
                  <a:pt x="4855462" y="1644997"/>
                </a:lnTo>
                <a:lnTo>
                  <a:pt x="0" y="1238206"/>
                </a:lnTo>
                <a:lnTo>
                  <a:pt x="4855461" y="831415"/>
                </a:lnTo>
                <a:lnTo>
                  <a:pt x="4381875" y="1973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4935" y="6201410"/>
            <a:ext cx="1204150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/>
              <a:t>三省六部制是中国官制史的重大变革，此后历朝基本上沿袭这种制度</a:t>
            </a:r>
            <a:endParaRPr lang="zh-CN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2" grpId="0"/>
      <p:bldP spid="4" grpId="0"/>
      <p:bldP spid="13" grpId="0" animBg="1"/>
      <p:bldP spid="135" grpId="0" animBg="1"/>
      <p:bldP spid="28" grpId="0" animBg="1"/>
      <p:bldP spid="32" grpId="0" animBg="1"/>
      <p:bldP spid="5" grpId="0" animBg="1"/>
      <p:bldP spid="29" grpId="0" animBg="1"/>
      <p:bldP spid="30" grpId="0" animBg="1"/>
      <p:bldP spid="6" grpId="0"/>
    </p:bldLst>
  </p:timing>
</p:sld>
</file>

<file path=ppt/tags/tag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UNIT_PLACING_PICTURE_USER_VIEWPORT" val="{&quot;height&quot;:3650,&quot;width&quot;:2627}"/>
</p:tagLst>
</file>

<file path=ppt/tags/tag11.xml><?xml version="1.0" encoding="utf-8"?>
<p:tagLst xmlns:p="http://schemas.openxmlformats.org/presentationml/2006/main">
  <p:tag name="KSO_WM_UNIT_PLACING_PICTURE_USER_VIEWPORT" val="{&quot;height&quot;:4050,&quot;width&quot;:2784}"/>
</p:tagLst>
</file>

<file path=ppt/tags/tag12.xml><?xml version="1.0" encoding="utf-8"?>
<p:tagLst xmlns:p="http://schemas.openxmlformats.org/presentationml/2006/main">
  <p:tag name="KSO_WM_UNIT_TABLE_BEAUTIFY" val="smartTable{a924958a-3a0a-464f-a30c-f64d5ec214cc}"/>
  <p:tag name="TABLE_ENDDRAG_ORIGIN_RECT" val="960*333"/>
  <p:tag name="TABLE_ENDDRAG_RECT" val="0*157*960*333"/>
</p:tagLst>
</file>

<file path=ppt/tags/tag13.xml><?xml version="1.0" encoding="utf-8"?>
<p:tagLst xmlns:p="http://schemas.openxmlformats.org/presentationml/2006/main">
  <p:tag name="KSO_WM_UNIT_TABLE_BEAUTIFY" val="smartTable{e0cda71d-7763-4597-9d73-9d1da5d8e13b}"/>
  <p:tag name="TABLE_ENDDRAG_ORIGIN_RECT" val="604*355"/>
  <p:tag name="TABLE_ENDDRAG_RECT" val="12*130*604*355"/>
</p:tagLst>
</file>

<file path=ppt/tags/tag14.xml><?xml version="1.0" encoding="utf-8"?>
<p:tagLst xmlns:p="http://schemas.openxmlformats.org/presentationml/2006/main">
  <p:tag name="KSO_WM_UNIT_TABLE_BEAUTIFY" val="smartTable{1901fa92-4133-42be-8f2e-3b9bc4bb97ff}"/>
</p:tagLst>
</file>

<file path=ppt/tags/tag15.xml><?xml version="1.0" encoding="utf-8"?>
<p:tagLst xmlns:p="http://schemas.openxmlformats.org/presentationml/2006/main">
  <p:tag name="KSO_WM_UNIT_TABLE_BEAUTIFY" val="smartTable{1901fa92-4133-42be-8f2e-3b9bc4bb97ff}"/>
</p:tagLst>
</file>

<file path=ppt/tags/tag16.xml><?xml version="1.0" encoding="utf-8"?>
<p:tagLst xmlns:p="http://schemas.openxmlformats.org/presentationml/2006/main">
  <p:tag name="KSO_WM_UNIT_TABLE_BEAUTIFY" val="smartTable{1901fa92-4133-42be-8f2e-3b9bc4bb97ff}"/>
</p:tagLst>
</file>

<file path=ppt/tags/tag17.xml><?xml version="1.0" encoding="utf-8"?>
<p:tagLst xmlns:p="http://schemas.openxmlformats.org/presentationml/2006/main">
  <p:tag name="KSO_WM_UNIT_TABLE_BEAUTIFY" val="smartTable{1901fa92-4133-42be-8f2e-3b9bc4bb97ff}"/>
</p:tagLst>
</file>

<file path=ppt/tags/tag18.xml><?xml version="1.0" encoding="utf-8"?>
<p:tagLst xmlns:p="http://schemas.openxmlformats.org/presentationml/2006/main">
  <p:tag name="KSO_WM_UNIT_TABLE_BEAUTIFY" val="smartTable{1901fa92-4133-42be-8f2e-3b9bc4bb97ff}"/>
</p:tagLst>
</file>

<file path=ppt/tags/tag19.xml><?xml version="1.0" encoding="utf-8"?>
<p:tagLst xmlns:p="http://schemas.openxmlformats.org/presentationml/2006/main">
  <p:tag name="KSO_WM_UNIT_TABLE_BEAUTIFY" val="smartTable{ae544de1-8e32-4b52-9d20-d114fe1121cf}"/>
  <p:tag name="TABLE_ENDDRAG_ORIGIN_RECT" val="959*438"/>
  <p:tag name="TABLE_ENDDRAG_RECT" val="0*101*959*438"/>
</p:tagLst>
</file>

<file path=ppt/tags/tag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20.xml><?xml version="1.0" encoding="utf-8"?>
<p:tagLst xmlns:p="http://schemas.openxmlformats.org/presentationml/2006/main">
  <p:tag name="KSO_WM_UNIT_TABLE_BEAUTIFY" val="smartTable{11275627-a5c2-4eb2-80bd-a2f42e36f8f4}"/>
  <p:tag name="TABLE_ENDDRAG_ORIGIN_RECT" val="915*336"/>
  <p:tag name="TABLE_ENDDRAG_RECT" val="27*127*915*336"/>
</p:tagLst>
</file>

<file path=ppt/tags/tag21.xml><?xml version="1.0" encoding="utf-8"?>
<p:tagLst xmlns:p="http://schemas.openxmlformats.org/presentationml/2006/main">
  <p:tag name="AS_UNIQUEID" val="2994"/>
</p:tagLst>
</file>

<file path=ppt/tags/tag22.xml><?xml version="1.0" encoding="utf-8"?>
<p:tagLst xmlns:p="http://schemas.openxmlformats.org/presentationml/2006/main">
  <p:tag name="AS_UNIQUEID" val="2995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2594"/>
</p:tagLst>
</file>

<file path=ppt/tags/tag24.xml><?xml version="1.0" encoding="utf-8"?>
<p:tagLst xmlns:p="http://schemas.openxmlformats.org/presentationml/2006/main">
  <p:tag name="KSO_WM_UNIT_TABLE_BEAUTIFY" val="smartTable{eff79722-ed3d-4393-92f6-15055f0375ad}"/>
  <p:tag name="TABLE_ENDDRAG_ORIGIN_RECT" val="898*303"/>
  <p:tag name="TABLE_ENDDRAG_RECT" val="39*300*898*303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4975"/>
  <p:tag name="KSO_WM_SPECIAL_SOURCE" val="bdnull"/>
</p:tagLst>
</file>

<file path=ppt/tags/tag26.xml><?xml version="1.0" encoding="utf-8"?>
<p:tagLst xmlns:p="http://schemas.openxmlformats.org/presentationml/2006/main">
  <p:tag name="AS_UNIQUEID" val="703"/>
</p:tagLst>
</file>

<file path=ppt/tags/tag27.xml><?xml version="1.0" encoding="utf-8"?>
<p:tagLst xmlns:p="http://schemas.openxmlformats.org/presentationml/2006/main">
  <p:tag name="AS_UNIQUEID" val="3029"/>
</p:tagLst>
</file>

<file path=ppt/tags/tag28.xml><?xml version="1.0" encoding="utf-8"?>
<p:tagLst xmlns:p="http://schemas.openxmlformats.org/presentationml/2006/main">
  <p:tag name="KSO_WM_SLIDE_ID" val="custom20202594_7"/>
  <p:tag name="KSO_WM_SLIDE_TYPE" val="text"/>
  <p:tag name="KSO_WM_SLIDE_SUBTYPE" val="diag"/>
  <p:tag name="KSO_WM_SLIDE_ITEM_CNT" val="2"/>
  <p:tag name="KSO_WM_SLIDE_INDEX" val="7"/>
  <p:tag name="KSO_WM_SLIDE_SIZE" val="399.4*255.45"/>
  <p:tag name="KSO_WM_SLIDE_POSITION" val="280.325*175.25"/>
  <p:tag name="KSO_WM_TAG_VERSION" val="1.0"/>
  <p:tag name="KSO_WM_BEAUTIFY_FLAG" val="#wm#"/>
  <p:tag name="KSO_WM_TEMPLATE_CATEGORY" val="custom"/>
  <p:tag name="KSO_WM_TEMPLATE_INDEX" val="20202594"/>
  <p:tag name="KSO_WM_SLIDE_LAYOUT" val="a_l"/>
  <p:tag name="KSO_WM_SLIDE_LAYOUT_CNT" val="1_1"/>
  <p:tag name="KSO_WM_SLIDE_COLORSCHEME_VERSION" val="3.2"/>
  <p:tag name="KSO_WM_TEMPLATE_SUBCATEGORY" val="0"/>
  <p:tag name="KSO_WM_TEMPLATE_MASTER_TYPE" val="1"/>
  <p:tag name="KSO_WM_TEMPLATE_COLOR_TYPE" val="1"/>
  <p:tag name="KSO_WM_DIAGRAM_GROUP_CODE" val="l1-2"/>
  <p:tag name="KSO_WM_SLIDE_DIAGTYPE" val="l"/>
</p:tagLst>
</file>

<file path=ppt/tags/tag3.xml><?xml version="1.0" encoding="utf-8"?>
<p:tagLst xmlns:p="http://schemas.openxmlformats.org/presentationml/2006/main">
  <p:tag name="KSO_WM_UNIT_TABLE_BEAUTIFY" val="smartTable{d02ac7a1-16df-4bd2-a736-3a9a29a262c6}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p="http://schemas.openxmlformats.org/presentationml/2006/main">
  <p:tag name="KSO_WM_UNIT_TABLE_BEAUTIFY" val="smartTable{f216033e-7592-4c71-b6d2-ea3b3bf7e1f2}"/>
</p:tagLst>
</file>

<file path=ppt/tags/tag7.xml><?xml version="1.0" encoding="utf-8"?>
<p:tagLst xmlns:p="http://schemas.openxmlformats.org/presentationml/2006/main">
  <p:tag name="KSO_WM_UNIT_TABLE_BEAUTIFY" val="smartTable{01f1d8f8-5452-415f-aa72-80f825ba868a}"/>
</p:tagLst>
</file>

<file path=ppt/tags/tag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.xml><?xml version="1.0" encoding="utf-8"?>
<p:tagLst xmlns:p="http://schemas.openxmlformats.org/presentationml/2006/main">
  <p:tag name="KSO_WM_UNIT_TABLE_BEAUTIFY" val="smartTable{0c276a91-ee0e-481e-b9ed-bb4c06079305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10596</Words>
  <PresentationFormat>宽屏</PresentationFormat>
  <Paragraphs>1209</Paragraphs>
  <Slides>38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62" baseType="lpstr">
      <vt:lpstr>Arial</vt:lpstr>
      <vt:lpstr>宋体</vt:lpstr>
      <vt:lpstr>Wingdings</vt:lpstr>
      <vt:lpstr>方正粗黑宋简体</vt:lpstr>
      <vt:lpstr>华文中宋</vt:lpstr>
      <vt:lpstr>微软雅黑</vt:lpstr>
      <vt:lpstr>黑体</vt:lpstr>
      <vt:lpstr>Times New Roman</vt:lpstr>
      <vt:lpstr>Century Gothic</vt:lpstr>
      <vt:lpstr>方正宋刻本秀楷简体</vt:lpstr>
      <vt:lpstr>Calibri</vt:lpstr>
      <vt:lpstr>华文楷体</vt:lpstr>
      <vt:lpstr>楷体</vt:lpstr>
      <vt:lpstr>Arial Unicode MS</vt:lpstr>
      <vt:lpstr>仿宋</vt:lpstr>
      <vt:lpstr>隶书</vt:lpstr>
      <vt:lpstr>江西拙楷</vt:lpstr>
      <vt:lpstr>方正清刻本悦宋简体</vt:lpstr>
      <vt:lpstr>Wingdings 2</vt:lpstr>
      <vt:lpstr>华光淡古印_CNKI</vt:lpstr>
      <vt:lpstr>方正清楷 简</vt:lpstr>
      <vt:lpstr>华文仿宋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2019-06-19T02:08:00Z</dcterms:created>
  <dcterms:modified xsi:type="dcterms:W3CDTF">2022-04-08T01:43:17Z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2052-11.3.0.9236</vt:lpwstr>
  </property>
</Properties>
</file>