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4" r:id="rId4"/>
    <p:sldMasterId id="2147483687" r:id="rId5"/>
  </p:sldMasterIdLst>
  <p:notesMasterIdLst>
    <p:notesMasterId r:id="rId12"/>
  </p:notesMasterIdLst>
  <p:sldIdLst>
    <p:sldId id="397" r:id="rId6"/>
    <p:sldId id="353" r:id="rId7"/>
    <p:sldId id="351" r:id="rId8"/>
    <p:sldId id="328" r:id="rId9"/>
    <p:sldId id="329" r:id="rId10"/>
    <p:sldId id="355" r:id="rId11"/>
    <p:sldId id="327" r:id="rId13"/>
    <p:sldId id="311" r:id="rId14"/>
    <p:sldId id="330" r:id="rId15"/>
    <p:sldId id="377" r:id="rId16"/>
    <p:sldId id="376" r:id="rId17"/>
    <p:sldId id="380" r:id="rId18"/>
    <p:sldId id="381" r:id="rId19"/>
    <p:sldId id="382" r:id="rId20"/>
    <p:sldId id="383" r:id="rId21"/>
    <p:sldId id="334" r:id="rId22"/>
    <p:sldId id="326" r:id="rId23"/>
    <p:sldId id="272" r:id="rId24"/>
    <p:sldId id="319" r:id="rId25"/>
    <p:sldId id="385" r:id="rId26"/>
    <p:sldId id="386"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vin" initials="K" lastIdx="2" clrIdx="0"/>
  <p:cmAuthor id="2" name="雨林木风" initials="雨" lastIdx="0" clrIdx="1"/>
  <p:cmAuthor id="3" name="lenovo" initials="l" lastIdx="0" clrIdx="1"/>
  <p:cmAuthor id="4" name="kingsoft" initials="k" lastIdx="1" clrIdx="0"/>
  <p:cmAuthor id="0" name="微软用户" initials="微软用户" lastIdx="1" clrIdx="0"/>
  <p:cmAuthor id="7" name="1206988966@qq.com" initials="1" lastIdx="0" clrIdx="2"/>
  <p:cmAuthor id="8" name="姜伟光" initials="姜" lastIdx="0" clrIdx="0"/>
  <p:cmAuthor id="5" name="宋洁然" initials="宋" lastIdx="0" clrIdx="1"/>
  <p:cmAuthor id="6" name="ming qiu" initials="m" lastIdx="0" clrIdx="1"/>
  <p:cmAuthor id="10" name="86136" initials="8" lastIdx="0" clrIdx="9"/>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09" autoAdjust="0"/>
    <p:restoredTop sz="94660"/>
  </p:normalViewPr>
  <p:slideViewPr>
    <p:cSldViewPr snapToGrid="0">
      <p:cViewPr varScale="1">
        <p:scale>
          <a:sx n="68" d="100"/>
          <a:sy n="68" d="100"/>
        </p:scale>
        <p:origin x="780" y="54"/>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2" Type="http://schemas.openxmlformats.org/officeDocument/2006/relationships/tags" Target="tags/tag59.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notesMaster" Target="notesMasters/notesMaster1.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a:latin typeface="黑体" panose="02010609060101010101" pitchFamily="49" charset="-122"/>
                <a:ea typeface="黑体" panose="02010609060101010101" pitchFamily="49" charset="-122"/>
                <a:cs typeface="黑体" panose="02010609060101010101" pitchFamily="49" charset="-122"/>
                <a:sym typeface="+mn-ea"/>
              </a:rPr>
              <a:t>古希腊历来被认为是欧洲文明的摇篮，它的哲学更是欧洲乃至整个西方哲学的源头，是西方人文精神的起源（开端）。</a:t>
            </a:r>
            <a:endParaRPr lang="zh-CN" altLang="en-US" b="1">
              <a:latin typeface="黑体" panose="02010609060101010101" pitchFamily="49" charset="-122"/>
              <a:ea typeface="黑体" panose="02010609060101010101" pitchFamily="49" charset="-122"/>
              <a:cs typeface="黑体" panose="02010609060101010101" pitchFamily="49" charset="-122"/>
              <a:sym typeface="+mn-ea"/>
            </a:endParaRPr>
          </a:p>
          <a:p>
            <a:r>
              <a:rPr lang="zh-CN" altLang="en-US"/>
              <a:t>原因：</a:t>
            </a:r>
            <a:endParaRPr lang="zh-CN" altLang="en-US"/>
          </a:p>
          <a:p>
            <a:r>
              <a:rPr lang="zh-CN" altLang="en-US">
                <a:sym typeface="+mn-ea"/>
              </a:rPr>
              <a:t>(</a:t>
            </a:r>
            <a:r>
              <a:rPr lang="en-US" altLang="zh-CN">
                <a:sym typeface="+mn-ea"/>
              </a:rPr>
              <a:t>1</a:t>
            </a:r>
            <a:r>
              <a:rPr lang="zh-CN" altLang="en-US">
                <a:sym typeface="+mn-ea"/>
              </a:rPr>
              <a:t>)地理位置：三洲五海之地，古希腊从周边国家汲取了亚非优秀文化成果。</a:t>
            </a:r>
            <a:endParaRPr lang="zh-CN" altLang="en-US"/>
          </a:p>
          <a:p>
            <a:r>
              <a:rPr lang="zh-CN" altLang="en-US"/>
              <a:t>(1)自然环境：推动了海外贸易和殖民活动的发展，繁荣的工商业为其提供了经济基础。</a:t>
            </a:r>
            <a:br>
              <a:rPr lang="zh-CN" altLang="en-US"/>
            </a:br>
            <a:r>
              <a:rPr lang="zh-CN" altLang="en-US"/>
              <a:t>(2)社会环境：雅典民主的城邦制度为哲学家、史学家等的活动提供了宽松的政治环境。</a:t>
            </a:r>
            <a:br>
              <a:rPr lang="zh-CN" altLang="en-US"/>
            </a:br>
            <a:r>
              <a:rPr lang="zh-CN" altLang="en-US"/>
              <a:t>(4)政府支持：古希腊各城邦执政者重视文化教育。</a:t>
            </a:r>
            <a:br>
              <a:rPr lang="zh-CN" altLang="en-US"/>
            </a:br>
            <a:r>
              <a:rPr lang="zh-CN" altLang="en-US"/>
              <a:t>(5)思想家们：许多名流学者定居雅典，促进了学术和思想的传播。</a:t>
            </a:r>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image" Target="../media/image1.png"/><Relationship Id="rId2" Type="http://schemas.openxmlformats.org/officeDocument/2006/relationships/tags" Target="../tags/tag4.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1" Type="http://schemas.openxmlformats.org/officeDocument/2006/relationships/tags" Target="../tags/tag52.xml"/><Relationship Id="rId40" Type="http://schemas.openxmlformats.org/officeDocument/2006/relationships/tags" Target="../tags/tag51.xml"/><Relationship Id="rId4" Type="http://schemas.openxmlformats.org/officeDocument/2006/relationships/tags" Target="../tags/tag15.xml"/><Relationship Id="rId39" Type="http://schemas.openxmlformats.org/officeDocument/2006/relationships/tags" Target="../tags/tag50.xml"/><Relationship Id="rId38" Type="http://schemas.openxmlformats.org/officeDocument/2006/relationships/tags" Target="../tags/tag49.xml"/><Relationship Id="rId37" Type="http://schemas.openxmlformats.org/officeDocument/2006/relationships/tags" Target="../tags/tag48.xml"/><Relationship Id="rId36" Type="http://schemas.openxmlformats.org/officeDocument/2006/relationships/tags" Target="../tags/tag47.xml"/><Relationship Id="rId35" Type="http://schemas.openxmlformats.org/officeDocument/2006/relationships/tags" Target="../tags/tag46.xml"/><Relationship Id="rId34" Type="http://schemas.openxmlformats.org/officeDocument/2006/relationships/tags" Target="../tags/tag45.xml"/><Relationship Id="rId33" Type="http://schemas.openxmlformats.org/officeDocument/2006/relationships/tags" Target="../tags/tag44.xml"/><Relationship Id="rId32" Type="http://schemas.openxmlformats.org/officeDocument/2006/relationships/tags" Target="../tags/tag43.xml"/><Relationship Id="rId31" Type="http://schemas.openxmlformats.org/officeDocument/2006/relationships/tags" Target="../tags/tag42.xml"/><Relationship Id="rId30" Type="http://schemas.openxmlformats.org/officeDocument/2006/relationships/tags" Target="../tags/tag41.xml"/><Relationship Id="rId3" Type="http://schemas.openxmlformats.org/officeDocument/2006/relationships/tags" Target="../tags/tag14.xml"/><Relationship Id="rId29" Type="http://schemas.openxmlformats.org/officeDocument/2006/relationships/tags" Target="../tags/tag40.xml"/><Relationship Id="rId28" Type="http://schemas.openxmlformats.org/officeDocument/2006/relationships/tags" Target="../tags/tag39.xml"/><Relationship Id="rId27" Type="http://schemas.openxmlformats.org/officeDocument/2006/relationships/tags" Target="../tags/tag38.xml"/><Relationship Id="rId26" Type="http://schemas.openxmlformats.org/officeDocument/2006/relationships/tags" Target="../tags/tag37.xml"/><Relationship Id="rId25" Type="http://schemas.openxmlformats.org/officeDocument/2006/relationships/tags" Target="../tags/tag36.xml"/><Relationship Id="rId24" Type="http://schemas.openxmlformats.org/officeDocument/2006/relationships/tags" Target="../tags/tag35.xml"/><Relationship Id="rId23" Type="http://schemas.openxmlformats.org/officeDocument/2006/relationships/tags" Target="../tags/tag34.xml"/><Relationship Id="rId22" Type="http://schemas.openxmlformats.org/officeDocument/2006/relationships/tags" Target="../tags/tag33.xml"/><Relationship Id="rId21" Type="http://schemas.openxmlformats.org/officeDocument/2006/relationships/tags" Target="../tags/tag32.xml"/><Relationship Id="rId20" Type="http://schemas.openxmlformats.org/officeDocument/2006/relationships/tags" Target="../tags/tag31.xml"/><Relationship Id="rId2" Type="http://schemas.openxmlformats.org/officeDocument/2006/relationships/tags" Target="../tags/tag13.xml"/><Relationship Id="rId19" Type="http://schemas.openxmlformats.org/officeDocument/2006/relationships/tags" Target="../tags/tag30.xml"/><Relationship Id="rId18" Type="http://schemas.openxmlformats.org/officeDocument/2006/relationships/tags" Target="../tags/tag29.xml"/><Relationship Id="rId17" Type="http://schemas.openxmlformats.org/officeDocument/2006/relationships/tags" Target="../tags/tag28.xml"/><Relationship Id="rId16" Type="http://schemas.openxmlformats.org/officeDocument/2006/relationships/tags" Target="../tags/tag27.xml"/><Relationship Id="rId15" Type="http://schemas.openxmlformats.org/officeDocument/2006/relationships/tags" Target="../tags/tag26.xml"/><Relationship Id="rId14" Type="http://schemas.openxmlformats.org/officeDocument/2006/relationships/tags" Target="../tags/tag25.xml"/><Relationship Id="rId13" Type="http://schemas.openxmlformats.org/officeDocument/2006/relationships/tags" Target="../tags/tag24.xml"/><Relationship Id="rId12" Type="http://schemas.openxmlformats.org/officeDocument/2006/relationships/tags" Target="../tags/tag23.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E975564-1984-44AF-B43F-DAE28F4E347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86F7C4-3EF6-4281-B5DD-F0587C7BA616}"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975564-1984-44AF-B43F-DAE28F4E347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86F7C4-3EF6-4281-B5DD-F0587C7BA616}"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975564-1984-44AF-B43F-DAE28F4E347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86F7C4-3EF6-4281-B5DD-F0587C7BA616}"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615DFD-8505-4C7B-90FE-F45A3565472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406F3C-FA24-4A80-8CD4-EE5698C541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0BB7672-A38A-49A4-843D-607239B7AF4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CE74CF-356A-4169-9D6E-C5675D7456C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2"/>
            </p:custDataLst>
          </p:nvPr>
        </p:nvSpPr>
        <p:spPr>
          <a:xfrm>
            <a:off x="838200" y="6356350"/>
            <a:ext cx="2743200" cy="365125"/>
          </a:xfrm>
          <a:prstGeom prst="rect">
            <a:avLst/>
          </a:prstGeom>
        </p:spPr>
        <p:txBody>
          <a:bodyPr rtlCol="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200" b="0" i="0" u="none" baseline="0">
                <a:solidFill>
                  <a:schemeClr val="tx1">
                    <a:tint val="75000"/>
                  </a:schemeClr>
                </a:solidFill>
                <a:latin typeface="Calibri" panose="020F050202020403020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charset="0"/>
                <a:ea typeface="宋体" panose="02010600030101010101" pitchFamily="2" charset="-122"/>
              </a:defRPr>
            </a:lvl5pPr>
          </a:lstStyle>
          <a:p>
            <a:pPr marL="0" lvl="0" indent="0" fontAlgn="base"/>
            <a:endParaRPr lang="zh-CN" altLang="en-US" sz="1200" strike="noStrike" noProof="1">
              <a:solidFill>
                <a:srgbClr val="898989"/>
              </a:solidFill>
            </a:endParaRPr>
          </a:p>
        </p:txBody>
      </p:sp>
      <p:sp>
        <p:nvSpPr>
          <p:cNvPr id="3" name="Footer Placeholder 4"/>
          <p:cNvSpPr>
            <a:spLocks noGrp="1"/>
          </p:cNvSpPr>
          <p:nvPr>
            <p:ph type="ftr" sz="quarter" idx="11"/>
            <p:custDataLst>
              <p:tags r:id="rId3"/>
            </p:custDataLst>
          </p:nvPr>
        </p:nvSpPr>
        <p:spPr>
          <a:xfrm>
            <a:off x="4038600" y="6356350"/>
            <a:ext cx="4114800" cy="365125"/>
          </a:xfrm>
          <a:prstGeom prst="rect">
            <a:avLst/>
          </a:prstGeom>
        </p:spPr>
        <p:txBody>
          <a:bodyPr rtlCol="0" anchor="ctr" anchorCtr="0">
            <a:noAutofit/>
          </a:bodyPr>
          <a:lstStyle>
            <a:defPPr>
              <a:defRPr lang="zh-CN"/>
            </a:defPPr>
            <a:lvl1pPr marL="0" indent="0" algn="ctr" defTabSz="914400" rtl="0" eaLnBrk="0" fontAlgn="base" hangingPunct="0">
              <a:lnSpc>
                <a:spcPct val="100000"/>
              </a:lnSpc>
              <a:spcBef>
                <a:spcPct val="0"/>
              </a:spcBef>
              <a:spcAft>
                <a:spcPct val="0"/>
              </a:spcAft>
              <a:buClrTx/>
              <a:buSzTx/>
              <a:buFontTx/>
              <a:buNone/>
              <a:defRPr kumimoji="0" lang="zh-CN" altLang="en-US" sz="1200" b="0" i="0" u="none" baseline="0">
                <a:solidFill>
                  <a:schemeClr val="tx1">
                    <a:tint val="75000"/>
                  </a:schemeClr>
                </a:solidFill>
                <a:latin typeface="Calibri" panose="020F050202020403020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charset="0"/>
                <a:ea typeface="宋体" panose="02010600030101010101" pitchFamily="2" charset="-122"/>
              </a:defRPr>
            </a:lvl5pPr>
          </a:lstStyle>
          <a:p>
            <a:pPr marL="0" lvl="0" indent="0" algn="ctr" fontAlgn="base"/>
            <a:endParaRPr lang="zh-CN" altLang="en-US" sz="1200" strike="noStrike" noProof="1">
              <a:solidFill>
                <a:srgbClr val="898989"/>
              </a:solidFill>
            </a:endParaRPr>
          </a:p>
        </p:txBody>
      </p:sp>
      <p:sp>
        <p:nvSpPr>
          <p:cNvPr id="4" name="Slide Number Placeholder 5"/>
          <p:cNvSpPr>
            <a:spLocks noGrp="1"/>
          </p:cNvSpPr>
          <p:nvPr>
            <p:ph type="sldNum" sz="quarter" idx="12"/>
            <p:custDataLst>
              <p:tags r:id="rId4"/>
            </p:custDataLst>
          </p:nvPr>
        </p:nvSpPr>
        <p:spPr>
          <a:xfrm>
            <a:off x="8610600" y="6356350"/>
            <a:ext cx="2743200" cy="365125"/>
          </a:xfrm>
          <a:prstGeom prst="rect">
            <a:avLst/>
          </a:prstGeom>
        </p:spPr>
        <p:txBody>
          <a:bodyPr numCol="1" anchor="ctr" anchorCtr="0" compatLnSpc="1">
            <a:noAutofit/>
          </a:bodyPr>
          <a:lstStyle>
            <a:defPPr>
              <a:defRPr lang="zh-CN"/>
            </a:defPPr>
            <a:lvl1pPr marL="0" indent="0" algn="r" defTabSz="914400" rtl="0" eaLnBrk="0" fontAlgn="base" hangingPunct="0">
              <a:lnSpc>
                <a:spcPct val="100000"/>
              </a:lnSpc>
              <a:spcBef>
                <a:spcPct val="0"/>
              </a:spcBef>
              <a:spcAft>
                <a:spcPct val="0"/>
              </a:spcAft>
              <a:buClrTx/>
              <a:buSzTx/>
              <a:buFontTx/>
              <a:buNone/>
              <a:defRPr kumimoji="0" lang="zh-CN" altLang="en-US" sz="1200" b="0" i="0" u="none" baseline="0">
                <a:solidFill>
                  <a:srgbClr val="898989"/>
                </a:solidFill>
                <a:latin typeface="Calibri" panose="020F050202020403020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charset="0"/>
                <a:ea typeface="宋体" panose="02010600030101010101" pitchFamily="2" charset="-122"/>
              </a:defRPr>
            </a:lvl5pPr>
          </a:lstStyle>
          <a:p>
            <a:pPr marL="0" lvl="0" indent="0" algn="r" eaLnBrk="1" fontAlgn="base" hangingPunct="1"/>
            <a:fld id="{C40C1803-C296-4239-9CE1-67394B1BE3E0}" type="slidenum">
              <a:rPr lang="zh-CN" altLang="en-US" sz="1200" strike="noStrike" noProof="1">
                <a:solidFill>
                  <a:srgbClr val="898989"/>
                </a:solidFill>
                <a:latin typeface="Calibri" panose="020F0502020204030204" charset="0"/>
                <a:ea typeface="宋体" panose="02010600030101010101" pitchFamily="2" charset="-122"/>
                <a:cs typeface="+mn-ea"/>
              </a:rPr>
            </a:fld>
            <a:endParaRPr lang="zh-CN" altLang="en-US" sz="1200" strike="noStrike" noProof="1">
              <a:solidFill>
                <a:srgbClr val="898989"/>
              </a:solidFill>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2" name="图片 11"/>
          <p:cNvPicPr>
            <a:picLocks noChangeAspect="1"/>
          </p:cNvPicPr>
          <p:nvPr>
            <p:custDataLst>
              <p:tags r:id="rId2"/>
            </p:custDataLst>
          </p:nvPr>
        </p:nvPicPr>
        <p:blipFill>
          <a:blip r:embed="rId3"/>
          <a:stretch>
            <a:fillRect/>
          </a:stretch>
        </p:blipFill>
        <p:spPr>
          <a:xfrm flipH="1">
            <a:off x="10105072" y="5187351"/>
            <a:ext cx="2081823" cy="1666661"/>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5"/>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ct val="0"/>
              </a:spcAft>
              <a:buNone/>
              <a:defRPr sz="2000" b="0" u="none" strike="noStrike" kern="1200" cap="none" spc="200" normalizeH="0" baseline="0">
                <a:solidFill>
                  <a:schemeClr val="tx1">
                    <a:lumMod val="75000"/>
                    <a:lumOff val="25000"/>
                  </a:schemeClr>
                </a:solidFill>
                <a:uFillTx/>
                <a:latin typeface="Arial" panose="020B0604020202020204" pitchFamily="34" charset="0"/>
                <a:ea typeface="隶书"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765"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6"/>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7"/>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0" i="0" u="none" strike="noStrike" kern="1200" cap="none" spc="200" normalizeH="0" baseline="0" noProof="1">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765"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9"/>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p:txBody>
          <a:bodyPr/>
          <a:lstStyle>
            <a:lvl1pPr>
              <a:defRPr baseline="0">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11"/>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975564-1984-44AF-B43F-DAE28F4E347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86F7C4-3EF6-4281-B5DD-F0587C7BA616}" type="slidenum">
              <a:rPr lang="zh-CN" altLang="en-US" smtClean="0"/>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noProof="1"/>
              <a:t>单击此处编辑母版标题样式</a:t>
            </a:r>
            <a:endParaRPr lang="zh-CN" altLang="en-US" noProof="1"/>
          </a:p>
        </p:txBody>
      </p:sp>
      <p:sp>
        <p:nvSpPr>
          <p:cNvPr id="3" name="表格占位符 2"/>
          <p:cNvSpPr>
            <a:spLocks noGrp="1"/>
          </p:cNvSpPr>
          <p:nvPr>
            <p:ph type="tbl" idx="1"/>
          </p:nvPr>
        </p:nvSpPr>
        <p:spPr>
          <a:xfrm>
            <a:off x="609600" y="1600201"/>
            <a:ext cx="10972800" cy="4525963"/>
          </a:xfrm>
        </p:spPr>
        <p:txBody>
          <a:bodyPr/>
          <a:lstStyle/>
          <a:p>
            <a:pPr lvl="0"/>
            <a:endParaRPr lang="zh-CN" altLang="en-US" noProof="1"/>
          </a:p>
        </p:txBody>
      </p:sp>
      <p:sp>
        <p:nvSpPr>
          <p:cNvPr id="4" name="灯片编号占位符 1029"/>
          <p:cNvSpPr>
            <a:spLocks noGrp="1" noChangeArrowheads="1"/>
          </p:cNvSpPr>
          <p:nvPr>
            <p:ph type="sldNum" sz="quarter" idx="10"/>
          </p:nvPr>
        </p:nvSpPr>
        <p:spPr/>
        <p:txBody>
          <a:bodyPr/>
          <a:lstStyle>
            <a:lvl1pPr>
              <a:defRPr smtClean="0"/>
            </a:lvl1pPr>
          </a:lstStyle>
          <a:p>
            <a:pPr>
              <a:defRPr/>
            </a:pPr>
            <a:fld id="{D71793D8-714B-4369-A8D0-3C73ED16081B}" type="slidenum">
              <a:rPr lang="zh-CN" altLang="en-US"/>
            </a:fld>
            <a:endParaRPr lang="zh-CN" altLang="en-US"/>
          </a:p>
        </p:txBody>
      </p:sp>
      <p:sp>
        <p:nvSpPr>
          <p:cNvPr id="5" name="日期占位符 1027"/>
          <p:cNvSpPr>
            <a:spLocks noGrp="1" noChangeArrowheads="1"/>
          </p:cNvSpPr>
          <p:nvPr>
            <p:ph type="dt" sz="half" idx="11"/>
          </p:nvPr>
        </p:nvSpPr>
        <p:spPr/>
        <p:txBody>
          <a:bodyPr/>
          <a:lstStyle>
            <a:lvl1pPr>
              <a:defRPr smtClean="0"/>
            </a:lvl1pPr>
          </a:lstStyle>
          <a:p>
            <a:pPr>
              <a:defRPr/>
            </a:pPr>
            <a:fld id="{AA665BAE-CF65-452A-81F4-68698B49AEB9}" type="datetime1">
              <a:rPr lang="zh-CN" altLang="en-US"/>
            </a:fld>
            <a:endParaRPr lang="zh-CN" altLang="en-US"/>
          </a:p>
        </p:txBody>
      </p:sp>
      <p:sp>
        <p:nvSpPr>
          <p:cNvPr id="6" name="页脚占位符 1028"/>
          <p:cNvSpPr>
            <a:spLocks noGrp="1" noChangeArrowheads="1"/>
          </p:cNvSpPr>
          <p:nvPr>
            <p:ph type="ftr" sz="quarter" idx="12"/>
          </p:nvPr>
        </p:nvSpPr>
        <p:spPr/>
        <p:txBody>
          <a:bodyPr/>
          <a:lstStyle>
            <a:lvl1pPr>
              <a:defRPr/>
            </a:lvl1pPr>
          </a:lstStyle>
          <a:p>
            <a:pPr>
              <a:defRPr/>
            </a:pPr>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日期占位符 1027"/>
          <p:cNvSpPr>
            <a:spLocks noGrp="1" noChangeArrowheads="1"/>
          </p:cNvSpPr>
          <p:nvPr>
            <p:ph type="dt" sz="half" idx="10"/>
          </p:nvPr>
        </p:nvSpPr>
        <p:spPr>
          <a:xfrm>
            <a:off x="838200" y="6356350"/>
            <a:ext cx="2743200" cy="365125"/>
          </a:xfrm>
        </p:spPr>
        <p:txBody>
          <a:bodyPr/>
          <a:lstStyle>
            <a:lvl1pPr>
              <a:defRPr/>
            </a:lvl1pPr>
          </a:lstStyle>
          <a:p>
            <a:endParaRPr lang="zh-CN" altLang="en-US"/>
          </a:p>
        </p:txBody>
      </p:sp>
      <p:sp>
        <p:nvSpPr>
          <p:cNvPr id="3" name="页脚占位符 1028"/>
          <p:cNvSpPr>
            <a:spLocks noGrp="1" noChangeArrowheads="1"/>
          </p:cNvSpPr>
          <p:nvPr>
            <p:ph type="ftr" sz="quarter" idx="11"/>
          </p:nvPr>
        </p:nvSpPr>
        <p:spPr>
          <a:xfrm>
            <a:off x="4038600" y="6356350"/>
            <a:ext cx="4114800" cy="365125"/>
          </a:xfrm>
        </p:spPr>
        <p:txBody>
          <a:bodyPr/>
          <a:lstStyle>
            <a:lvl1pPr>
              <a:defRPr/>
            </a:lvl1pPr>
          </a:lstStyle>
          <a:p>
            <a:endParaRPr lang="zh-CN" altLang="en-US"/>
          </a:p>
        </p:txBody>
      </p:sp>
      <p:sp>
        <p:nvSpPr>
          <p:cNvPr id="4" name="灯片编号占位符 1029"/>
          <p:cNvSpPr>
            <a:spLocks noGrp="1" noChangeArrowheads="1"/>
          </p:cNvSpPr>
          <p:nvPr>
            <p:ph type="sldNum" sz="quarter" idx="12"/>
          </p:nvPr>
        </p:nvSpPr>
        <p:spPr>
          <a:xfrm>
            <a:off x="8610600" y="6356350"/>
            <a:ext cx="2743200" cy="365125"/>
          </a:xfrm>
        </p:spPr>
        <p:txBody>
          <a:bodyPr/>
          <a:lstStyle>
            <a:lvl1pPr>
              <a:defRPr/>
            </a:lvl1pPr>
          </a:lstStyle>
          <a:p>
            <a:fld id="{283E5CA3-3EE7-4B30-ACE9-692391A2DCB1}" type="slidenum">
              <a:rPr lang="zh-CN" altLang="en-US"/>
            </a:fld>
            <a:endParaRPr lang="zh-CN"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mn-ea"/>
              <a:cs typeface="+mn-cs"/>
            </a:endParaRPr>
          </a:p>
        </p:txBody>
      </p:sp>
      <p:sp>
        <p:nvSpPr>
          <p:cNvPr id="4" name="页脚占位符 3"/>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mn-ea"/>
              <a:cs typeface="+mn-cs"/>
            </a:endParaRPr>
          </a:p>
        </p:txBody>
      </p:sp>
      <p:sp>
        <p:nvSpPr>
          <p:cNvPr id="5" name="灯片编号占位符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0AC31F40-EA61-4A57-8923-6805D3A2BEEB}" type="slidenum">
              <a:rPr kumimoji="0" lang="en-US" altLang="zh-CN" sz="1100" b="0" i="0" u="none" strike="noStrike" kern="1200" cap="none" spc="0" normalizeH="0" baseline="0" noProof="0" smtClean="0">
                <a:ln>
                  <a:noFill/>
                </a:ln>
                <a:solidFill>
                  <a:srgbClr val="636363"/>
                </a:solidFill>
                <a:effectLst/>
                <a:uLnTx/>
                <a:uFillTx/>
                <a:latin typeface="Arial" panose="020B0604020202020204" pitchFamily="34" charset="0"/>
                <a:ea typeface="黑体" panose="02010609060101010101" pitchFamily="49" charset="-122"/>
                <a:cs typeface="+mn-cs"/>
              </a:rPr>
            </a:fld>
            <a:endParaRPr kumimoji="0" lang="en-US" altLang="zh-CN" sz="1100" b="0" i="0" u="none" strike="noStrike" kern="1200" cap="none" spc="0" normalizeH="0" baseline="0" noProof="0">
              <a:ln>
                <a:noFill/>
              </a:ln>
              <a:solidFill>
                <a:srgbClr val="636363"/>
              </a:solidFill>
              <a:effectLst/>
              <a:uLnTx/>
              <a:uFillTx/>
              <a:latin typeface="Arial" panose="020B0604020202020204" pitchFamily="34" charset="0"/>
              <a:ea typeface="黑体" panose="02010609060101010101" pitchFamily="49"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页">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0" y="6242050"/>
            <a:ext cx="12192000" cy="615950"/>
          </a:xfrm>
          <a:prstGeom prst="rect">
            <a:avLst/>
          </a:prstGeom>
          <a:blipFill rotWithShape="1">
            <a:blip r:embed="rId2"/>
            <a:stretch>
              <a:fillRect/>
            </a:stretch>
          </a:blip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6" name="图片 5" descr="史辰工作室1(1)"/>
          <p:cNvPicPr>
            <a:picLocks noChangeAspect="1"/>
          </p:cNvPicPr>
          <p:nvPr userDrawn="1"/>
        </p:nvPicPr>
        <p:blipFill>
          <a:blip r:embed="rId3">
            <a:lum bright="90000"/>
          </a:blip>
          <a:srcRect t="30848" b="29260"/>
          <a:stretch>
            <a:fillRect/>
          </a:stretch>
        </p:blipFill>
        <p:spPr>
          <a:xfrm>
            <a:off x="10121265" y="6129655"/>
            <a:ext cx="1932305" cy="7708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E975564-1984-44AF-B43F-DAE28F4E347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86F7C4-3EF6-4281-B5DD-F0587C7BA616}" type="slidenum">
              <a:rPr lang="zh-CN" altLang="en-US" smtClean="0"/>
            </a:fld>
            <a:endParaRPr lang="zh-CN"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E975564-1984-44AF-B43F-DAE28F4E347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86F7C4-3EF6-4281-B5DD-F0587C7BA616}" type="slidenum">
              <a:rPr lang="zh-CN" altLang="en-US" smtClean="0"/>
            </a:fld>
            <a:endParaRPr lang="zh-CN" alt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rgbClr val="FEFEFE"/>
        </a:solidFill>
        <a:effectLst/>
      </p:bgPr>
    </p:bg>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228600" y="5162550"/>
            <a:ext cx="5867400" cy="1695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nvGrpSpPr>
          <p:cNvPr id="6147" name="组合 42"/>
          <p:cNvGrpSpPr/>
          <p:nvPr userDrawn="1">
            <p:custDataLst>
              <p:tags r:id="rId3"/>
            </p:custDataLst>
          </p:nvPr>
        </p:nvGrpSpPr>
        <p:grpSpPr>
          <a:xfrm>
            <a:off x="217488" y="200025"/>
            <a:ext cx="11717337" cy="6486525"/>
            <a:chOff x="216886" y="199284"/>
            <a:chExt cx="11718711" cy="6487648"/>
          </a:xfrm>
        </p:grpSpPr>
        <p:cxnSp>
          <p:nvCxnSpPr>
            <p:cNvPr id="44" name="直接连接符 43"/>
            <p:cNvCxnSpPr/>
            <p:nvPr userDrawn="1">
              <p:custDataLst>
                <p:tags r:id="rId4"/>
              </p:custDataLst>
            </p:nvPr>
          </p:nvCxnSpPr>
          <p:spPr>
            <a:xfrm>
              <a:off x="419100" y="211745"/>
              <a:ext cx="11304000" cy="0"/>
            </a:xfrm>
            <a:prstGeom prst="line">
              <a:avLst/>
            </a:prstGeom>
            <a:ln w="25400">
              <a:solidFill>
                <a:srgbClr val="C5AA89"/>
              </a:solidFill>
            </a:ln>
          </p:spPr>
          <p:style>
            <a:lnRef idx="1">
              <a:schemeClr val="accent1"/>
            </a:lnRef>
            <a:fillRef idx="0">
              <a:schemeClr val="accent1"/>
            </a:fillRef>
            <a:effectRef idx="0">
              <a:schemeClr val="accent1"/>
            </a:effectRef>
            <a:fontRef idx="minor">
              <a:schemeClr val="tx1"/>
            </a:fontRef>
          </p:style>
        </p:cxnSp>
        <p:grpSp>
          <p:nvGrpSpPr>
            <p:cNvPr id="6149" name="组合 44"/>
            <p:cNvGrpSpPr/>
            <p:nvPr userDrawn="1">
              <p:custDataLst>
                <p:tags r:id="rId5"/>
              </p:custDataLst>
            </p:nvPr>
          </p:nvGrpSpPr>
          <p:grpSpPr>
            <a:xfrm>
              <a:off x="216886" y="199284"/>
              <a:ext cx="11718711" cy="6487648"/>
              <a:chOff x="216886" y="199284"/>
              <a:chExt cx="11718711" cy="6487648"/>
            </a:xfrm>
          </p:grpSpPr>
          <p:cxnSp>
            <p:nvCxnSpPr>
              <p:cNvPr id="46" name="直接连接符 45"/>
              <p:cNvCxnSpPr/>
              <p:nvPr userDrawn="1">
                <p:custDataLst>
                  <p:tags r:id="rId6"/>
                </p:custDataLst>
              </p:nvPr>
            </p:nvCxnSpPr>
            <p:spPr>
              <a:xfrm flipH="1">
                <a:off x="229372" y="396750"/>
                <a:ext cx="0" cy="6084000"/>
              </a:xfrm>
              <a:prstGeom prst="line">
                <a:avLst/>
              </a:prstGeom>
              <a:ln w="25400">
                <a:solidFill>
                  <a:srgbClr val="C5AA89"/>
                </a:solidFill>
              </a:ln>
            </p:spPr>
            <p:style>
              <a:lnRef idx="1">
                <a:schemeClr val="accent1"/>
              </a:lnRef>
              <a:fillRef idx="0">
                <a:schemeClr val="accent1"/>
              </a:fillRef>
              <a:effectRef idx="0">
                <a:schemeClr val="accent1"/>
              </a:effectRef>
              <a:fontRef idx="minor">
                <a:schemeClr val="tx1"/>
              </a:fontRef>
            </p:style>
          </p:cxnSp>
          <p:grpSp>
            <p:nvGrpSpPr>
              <p:cNvPr id="6151" name="组合 46"/>
              <p:cNvGrpSpPr/>
              <p:nvPr userDrawn="1">
                <p:custDataLst>
                  <p:tags r:id="rId7"/>
                </p:custDataLst>
              </p:nvPr>
            </p:nvGrpSpPr>
            <p:grpSpPr>
              <a:xfrm>
                <a:off x="229372" y="199284"/>
                <a:ext cx="11704681" cy="286491"/>
                <a:chOff x="229372" y="199284"/>
                <a:chExt cx="11704681" cy="286491"/>
              </a:xfrm>
            </p:grpSpPr>
            <p:grpSp>
              <p:nvGrpSpPr>
                <p:cNvPr id="6152" name="组合 64"/>
                <p:cNvGrpSpPr/>
                <p:nvPr userDrawn="1">
                  <p:custDataLst>
                    <p:tags r:id="rId8"/>
                  </p:custDataLst>
                </p:nvPr>
              </p:nvGrpSpPr>
              <p:grpSpPr>
                <a:xfrm>
                  <a:off x="229372" y="211745"/>
                  <a:ext cx="298880" cy="274030"/>
                  <a:chOff x="7911670" y="1230920"/>
                  <a:chExt cx="1843650" cy="1378930"/>
                </a:xfrm>
              </p:grpSpPr>
              <p:sp>
                <p:nvSpPr>
                  <p:cNvPr id="73" name="矩形 72"/>
                  <p:cNvSpPr/>
                  <p:nvPr userDrawn="1">
                    <p:custDataLst>
                      <p:tags r:id="rId9"/>
                    </p:custDataLst>
                  </p:nvPr>
                </p:nvSpPr>
                <p:spPr>
                  <a:xfrm>
                    <a:off x="7911670" y="1230920"/>
                    <a:ext cx="614550" cy="578830"/>
                  </a:xfrm>
                  <a:prstGeom prst="rect">
                    <a:avLst/>
                  </a:prstGeom>
                  <a:noFill/>
                  <a:ln w="25400">
                    <a:solidFill>
                      <a:srgbClr val="C5A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sp>
                <p:nvSpPr>
                  <p:cNvPr id="74" name="矩形 73"/>
                  <p:cNvSpPr/>
                  <p:nvPr userDrawn="1">
                    <p:custDataLst>
                      <p:tags r:id="rId10"/>
                    </p:custDataLst>
                  </p:nvPr>
                </p:nvSpPr>
                <p:spPr>
                  <a:xfrm>
                    <a:off x="8526220" y="1809750"/>
                    <a:ext cx="614550" cy="400050"/>
                  </a:xfrm>
                  <a:prstGeom prst="rect">
                    <a:avLst/>
                  </a:prstGeom>
                  <a:noFill/>
                  <a:ln w="25400">
                    <a:solidFill>
                      <a:srgbClr val="C5A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sp>
                <p:nvSpPr>
                  <p:cNvPr id="75" name="矩形 74"/>
                  <p:cNvSpPr/>
                  <p:nvPr userDrawn="1">
                    <p:custDataLst>
                      <p:tags r:id="rId11"/>
                    </p:custDataLst>
                  </p:nvPr>
                </p:nvSpPr>
                <p:spPr>
                  <a:xfrm>
                    <a:off x="8526220" y="2209800"/>
                    <a:ext cx="614550" cy="400050"/>
                  </a:xfrm>
                  <a:prstGeom prst="rect">
                    <a:avLst/>
                  </a:prstGeom>
                  <a:noFill/>
                  <a:ln w="25400">
                    <a:solidFill>
                      <a:srgbClr val="C5A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sp>
                <p:nvSpPr>
                  <p:cNvPr id="76" name="矩形 75"/>
                  <p:cNvSpPr/>
                  <p:nvPr userDrawn="1">
                    <p:custDataLst>
                      <p:tags r:id="rId12"/>
                    </p:custDataLst>
                  </p:nvPr>
                </p:nvSpPr>
                <p:spPr>
                  <a:xfrm>
                    <a:off x="9140770" y="1809750"/>
                    <a:ext cx="614550" cy="400050"/>
                  </a:xfrm>
                  <a:prstGeom prst="rect">
                    <a:avLst/>
                  </a:prstGeom>
                  <a:noFill/>
                  <a:ln w="25400">
                    <a:solidFill>
                      <a:srgbClr val="C5A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cxnSp>
                <p:nvCxnSpPr>
                  <p:cNvPr id="77" name="直接连接符 76"/>
                  <p:cNvCxnSpPr/>
                  <p:nvPr userDrawn="1">
                    <p:custDataLst>
                      <p:tags r:id="rId13"/>
                    </p:custDataLst>
                  </p:nvPr>
                </p:nvCxnSpPr>
                <p:spPr>
                  <a:xfrm flipH="1">
                    <a:off x="7911670" y="2209800"/>
                    <a:ext cx="614550" cy="0"/>
                  </a:xfrm>
                  <a:prstGeom prst="line">
                    <a:avLst/>
                  </a:prstGeom>
                  <a:noFill/>
                  <a:ln w="25400">
                    <a:solidFill>
                      <a:srgbClr val="C5AA89"/>
                    </a:solidFill>
                  </a:ln>
                </p:spPr>
                <p:style>
                  <a:lnRef idx="2">
                    <a:schemeClr val="accent1">
                      <a:shade val="50000"/>
                    </a:schemeClr>
                  </a:lnRef>
                  <a:fillRef idx="1">
                    <a:schemeClr val="accent1"/>
                  </a:fillRef>
                  <a:effectRef idx="0">
                    <a:schemeClr val="accent1"/>
                  </a:effectRef>
                  <a:fontRef idx="minor">
                    <a:schemeClr val="lt1"/>
                  </a:fontRef>
                </p:style>
              </p:cxnSp>
              <p:cxnSp>
                <p:nvCxnSpPr>
                  <p:cNvPr id="78" name="直接连接符 77"/>
                  <p:cNvCxnSpPr/>
                  <p:nvPr userDrawn="1">
                    <p:custDataLst>
                      <p:tags r:id="rId14"/>
                    </p:custDataLst>
                  </p:nvPr>
                </p:nvCxnSpPr>
                <p:spPr>
                  <a:xfrm flipH="1">
                    <a:off x="9140770" y="1230920"/>
                    <a:ext cx="0" cy="603740"/>
                  </a:xfrm>
                  <a:prstGeom prst="line">
                    <a:avLst/>
                  </a:prstGeom>
                  <a:noFill/>
                  <a:ln w="25400">
                    <a:solidFill>
                      <a:srgbClr val="C5AA89"/>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6159" name="组合 65"/>
                <p:cNvGrpSpPr/>
                <p:nvPr userDrawn="1">
                  <p:custDataLst>
                    <p:tags r:id="rId15"/>
                  </p:custDataLst>
                </p:nvPr>
              </p:nvGrpSpPr>
              <p:grpSpPr>
                <a:xfrm flipH="1">
                  <a:off x="11635173" y="199284"/>
                  <a:ext cx="298880" cy="274030"/>
                  <a:chOff x="7911670" y="1230920"/>
                  <a:chExt cx="1843650" cy="1378930"/>
                </a:xfrm>
              </p:grpSpPr>
              <p:sp>
                <p:nvSpPr>
                  <p:cNvPr id="67" name="矩形 66"/>
                  <p:cNvSpPr/>
                  <p:nvPr userDrawn="1">
                    <p:custDataLst>
                      <p:tags r:id="rId16"/>
                    </p:custDataLst>
                  </p:nvPr>
                </p:nvSpPr>
                <p:spPr>
                  <a:xfrm>
                    <a:off x="7911670" y="1230920"/>
                    <a:ext cx="614550" cy="578830"/>
                  </a:xfrm>
                  <a:prstGeom prst="rect">
                    <a:avLst/>
                  </a:prstGeom>
                  <a:noFill/>
                  <a:ln w="25400">
                    <a:solidFill>
                      <a:srgbClr val="C5A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sp>
                <p:nvSpPr>
                  <p:cNvPr id="68" name="矩形 67"/>
                  <p:cNvSpPr/>
                  <p:nvPr userDrawn="1">
                    <p:custDataLst>
                      <p:tags r:id="rId17"/>
                    </p:custDataLst>
                  </p:nvPr>
                </p:nvSpPr>
                <p:spPr>
                  <a:xfrm>
                    <a:off x="8526220" y="1809750"/>
                    <a:ext cx="614550" cy="400050"/>
                  </a:xfrm>
                  <a:prstGeom prst="rect">
                    <a:avLst/>
                  </a:prstGeom>
                  <a:noFill/>
                  <a:ln w="25400">
                    <a:solidFill>
                      <a:srgbClr val="C5A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sp>
                <p:nvSpPr>
                  <p:cNvPr id="69" name="矩形 68"/>
                  <p:cNvSpPr/>
                  <p:nvPr userDrawn="1">
                    <p:custDataLst>
                      <p:tags r:id="rId18"/>
                    </p:custDataLst>
                  </p:nvPr>
                </p:nvSpPr>
                <p:spPr>
                  <a:xfrm>
                    <a:off x="8526220" y="2209800"/>
                    <a:ext cx="614550" cy="400050"/>
                  </a:xfrm>
                  <a:prstGeom prst="rect">
                    <a:avLst/>
                  </a:prstGeom>
                  <a:noFill/>
                  <a:ln w="25400">
                    <a:solidFill>
                      <a:srgbClr val="C5A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sp>
                <p:nvSpPr>
                  <p:cNvPr id="70" name="矩形 69"/>
                  <p:cNvSpPr/>
                  <p:nvPr userDrawn="1">
                    <p:custDataLst>
                      <p:tags r:id="rId19"/>
                    </p:custDataLst>
                  </p:nvPr>
                </p:nvSpPr>
                <p:spPr>
                  <a:xfrm>
                    <a:off x="9140770" y="1809750"/>
                    <a:ext cx="614550" cy="400050"/>
                  </a:xfrm>
                  <a:prstGeom prst="rect">
                    <a:avLst/>
                  </a:prstGeom>
                  <a:noFill/>
                  <a:ln w="25400">
                    <a:solidFill>
                      <a:srgbClr val="C5A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cxnSp>
                <p:nvCxnSpPr>
                  <p:cNvPr id="71" name="直接连接符 70"/>
                  <p:cNvCxnSpPr/>
                  <p:nvPr userDrawn="1">
                    <p:custDataLst>
                      <p:tags r:id="rId20"/>
                    </p:custDataLst>
                  </p:nvPr>
                </p:nvCxnSpPr>
                <p:spPr>
                  <a:xfrm flipH="1">
                    <a:off x="7911670" y="2209800"/>
                    <a:ext cx="614550" cy="0"/>
                  </a:xfrm>
                  <a:prstGeom prst="line">
                    <a:avLst/>
                  </a:prstGeom>
                  <a:noFill/>
                  <a:ln w="25400">
                    <a:solidFill>
                      <a:srgbClr val="C5AA89"/>
                    </a:solidFill>
                  </a:ln>
                </p:spPr>
                <p:style>
                  <a:lnRef idx="2">
                    <a:schemeClr val="accent1">
                      <a:shade val="50000"/>
                    </a:schemeClr>
                  </a:lnRef>
                  <a:fillRef idx="1">
                    <a:schemeClr val="accent1"/>
                  </a:fillRef>
                  <a:effectRef idx="0">
                    <a:schemeClr val="accent1"/>
                  </a:effectRef>
                  <a:fontRef idx="minor">
                    <a:schemeClr val="lt1"/>
                  </a:fontRef>
                </p:style>
              </p:cxnSp>
              <p:cxnSp>
                <p:nvCxnSpPr>
                  <p:cNvPr id="72" name="直接连接符 71"/>
                  <p:cNvCxnSpPr/>
                  <p:nvPr userDrawn="1">
                    <p:custDataLst>
                      <p:tags r:id="rId21"/>
                    </p:custDataLst>
                  </p:nvPr>
                </p:nvCxnSpPr>
                <p:spPr>
                  <a:xfrm flipH="1">
                    <a:off x="9140770" y="1230920"/>
                    <a:ext cx="0" cy="603740"/>
                  </a:xfrm>
                  <a:prstGeom prst="line">
                    <a:avLst/>
                  </a:prstGeom>
                  <a:noFill/>
                  <a:ln w="25400">
                    <a:solidFill>
                      <a:srgbClr val="C5AA89"/>
                    </a:solidFill>
                  </a:ln>
                </p:spPr>
                <p:style>
                  <a:lnRef idx="2">
                    <a:schemeClr val="accent1">
                      <a:shade val="50000"/>
                    </a:schemeClr>
                  </a:lnRef>
                  <a:fillRef idx="1">
                    <a:schemeClr val="accent1"/>
                  </a:fillRef>
                  <a:effectRef idx="0">
                    <a:schemeClr val="accent1"/>
                  </a:effectRef>
                  <a:fontRef idx="minor">
                    <a:schemeClr val="lt1"/>
                  </a:fontRef>
                </p:style>
              </p:cxnSp>
            </p:grpSp>
          </p:grpSp>
          <p:cxnSp>
            <p:nvCxnSpPr>
              <p:cNvPr id="48" name="直接连接符 47"/>
              <p:cNvCxnSpPr/>
              <p:nvPr userDrawn="1">
                <p:custDataLst>
                  <p:tags r:id="rId22"/>
                </p:custDataLst>
              </p:nvPr>
            </p:nvCxnSpPr>
            <p:spPr>
              <a:xfrm flipH="1">
                <a:off x="11935597" y="377700"/>
                <a:ext cx="0" cy="6124951"/>
              </a:xfrm>
              <a:prstGeom prst="line">
                <a:avLst/>
              </a:prstGeom>
              <a:ln w="25400">
                <a:solidFill>
                  <a:srgbClr val="C5AA89"/>
                </a:solidFill>
              </a:ln>
            </p:spPr>
            <p:style>
              <a:lnRef idx="1">
                <a:schemeClr val="accent1"/>
              </a:lnRef>
              <a:fillRef idx="0">
                <a:schemeClr val="accent1"/>
              </a:fillRef>
              <a:effectRef idx="0">
                <a:schemeClr val="accent1"/>
              </a:effectRef>
              <a:fontRef idx="minor">
                <a:schemeClr val="tx1"/>
              </a:fontRef>
            </p:style>
          </p:cxnSp>
          <p:grpSp>
            <p:nvGrpSpPr>
              <p:cNvPr id="6167" name="组合 48"/>
              <p:cNvGrpSpPr/>
              <p:nvPr userDrawn="1">
                <p:custDataLst>
                  <p:tags r:id="rId23"/>
                </p:custDataLst>
              </p:nvPr>
            </p:nvGrpSpPr>
            <p:grpSpPr>
              <a:xfrm flipV="1">
                <a:off x="216886" y="6400441"/>
                <a:ext cx="11704681" cy="286491"/>
                <a:chOff x="229372" y="199284"/>
                <a:chExt cx="11704681" cy="286491"/>
              </a:xfrm>
            </p:grpSpPr>
            <p:grpSp>
              <p:nvGrpSpPr>
                <p:cNvPr id="6168" name="组合 50"/>
                <p:cNvGrpSpPr/>
                <p:nvPr userDrawn="1">
                  <p:custDataLst>
                    <p:tags r:id="rId24"/>
                  </p:custDataLst>
                </p:nvPr>
              </p:nvGrpSpPr>
              <p:grpSpPr>
                <a:xfrm>
                  <a:off x="229372" y="211745"/>
                  <a:ext cx="298880" cy="274030"/>
                  <a:chOff x="7911670" y="1230920"/>
                  <a:chExt cx="1843650" cy="1378930"/>
                </a:xfrm>
              </p:grpSpPr>
              <p:sp>
                <p:nvSpPr>
                  <p:cNvPr id="59" name="矩形 58"/>
                  <p:cNvSpPr/>
                  <p:nvPr userDrawn="1">
                    <p:custDataLst>
                      <p:tags r:id="rId25"/>
                    </p:custDataLst>
                  </p:nvPr>
                </p:nvSpPr>
                <p:spPr>
                  <a:xfrm>
                    <a:off x="7911670" y="1230920"/>
                    <a:ext cx="614550" cy="578830"/>
                  </a:xfrm>
                  <a:prstGeom prst="rect">
                    <a:avLst/>
                  </a:prstGeom>
                  <a:noFill/>
                  <a:ln w="25400">
                    <a:solidFill>
                      <a:srgbClr val="C5A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sp>
                <p:nvSpPr>
                  <p:cNvPr id="60" name="矩形 59"/>
                  <p:cNvSpPr/>
                  <p:nvPr userDrawn="1">
                    <p:custDataLst>
                      <p:tags r:id="rId26"/>
                    </p:custDataLst>
                  </p:nvPr>
                </p:nvSpPr>
                <p:spPr>
                  <a:xfrm>
                    <a:off x="8526220" y="1809750"/>
                    <a:ext cx="614550" cy="400050"/>
                  </a:xfrm>
                  <a:prstGeom prst="rect">
                    <a:avLst/>
                  </a:prstGeom>
                  <a:noFill/>
                  <a:ln w="25400">
                    <a:solidFill>
                      <a:srgbClr val="C5A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sp>
                <p:nvSpPr>
                  <p:cNvPr id="61" name="矩形 60"/>
                  <p:cNvSpPr/>
                  <p:nvPr userDrawn="1">
                    <p:custDataLst>
                      <p:tags r:id="rId27"/>
                    </p:custDataLst>
                  </p:nvPr>
                </p:nvSpPr>
                <p:spPr>
                  <a:xfrm>
                    <a:off x="8526220" y="2209800"/>
                    <a:ext cx="614550" cy="400050"/>
                  </a:xfrm>
                  <a:prstGeom prst="rect">
                    <a:avLst/>
                  </a:prstGeom>
                  <a:noFill/>
                  <a:ln w="25400">
                    <a:solidFill>
                      <a:srgbClr val="C5A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sp>
                <p:nvSpPr>
                  <p:cNvPr id="62" name="矩形 61"/>
                  <p:cNvSpPr/>
                  <p:nvPr userDrawn="1">
                    <p:custDataLst>
                      <p:tags r:id="rId28"/>
                    </p:custDataLst>
                  </p:nvPr>
                </p:nvSpPr>
                <p:spPr>
                  <a:xfrm>
                    <a:off x="9140770" y="1809750"/>
                    <a:ext cx="614550" cy="400050"/>
                  </a:xfrm>
                  <a:prstGeom prst="rect">
                    <a:avLst/>
                  </a:prstGeom>
                  <a:noFill/>
                  <a:ln w="25400">
                    <a:solidFill>
                      <a:srgbClr val="C5A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cxnSp>
                <p:nvCxnSpPr>
                  <p:cNvPr id="63" name="直接连接符 62"/>
                  <p:cNvCxnSpPr/>
                  <p:nvPr userDrawn="1">
                    <p:custDataLst>
                      <p:tags r:id="rId29"/>
                    </p:custDataLst>
                  </p:nvPr>
                </p:nvCxnSpPr>
                <p:spPr>
                  <a:xfrm flipH="1">
                    <a:off x="7911670" y="2209800"/>
                    <a:ext cx="614550" cy="0"/>
                  </a:xfrm>
                  <a:prstGeom prst="line">
                    <a:avLst/>
                  </a:prstGeom>
                  <a:noFill/>
                  <a:ln w="25400">
                    <a:solidFill>
                      <a:srgbClr val="C5AA89"/>
                    </a:solidFill>
                  </a:ln>
                </p:spPr>
                <p:style>
                  <a:lnRef idx="2">
                    <a:schemeClr val="accent1">
                      <a:shade val="50000"/>
                    </a:schemeClr>
                  </a:lnRef>
                  <a:fillRef idx="1">
                    <a:schemeClr val="accent1"/>
                  </a:fillRef>
                  <a:effectRef idx="0">
                    <a:schemeClr val="accent1"/>
                  </a:effectRef>
                  <a:fontRef idx="minor">
                    <a:schemeClr val="lt1"/>
                  </a:fontRef>
                </p:style>
              </p:cxnSp>
              <p:cxnSp>
                <p:nvCxnSpPr>
                  <p:cNvPr id="64" name="直接连接符 63"/>
                  <p:cNvCxnSpPr/>
                  <p:nvPr userDrawn="1">
                    <p:custDataLst>
                      <p:tags r:id="rId30"/>
                    </p:custDataLst>
                  </p:nvPr>
                </p:nvCxnSpPr>
                <p:spPr>
                  <a:xfrm flipH="1">
                    <a:off x="9140770" y="1230920"/>
                    <a:ext cx="0" cy="603740"/>
                  </a:xfrm>
                  <a:prstGeom prst="line">
                    <a:avLst/>
                  </a:prstGeom>
                  <a:noFill/>
                  <a:ln w="25400">
                    <a:solidFill>
                      <a:srgbClr val="C5AA89"/>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6175" name="组合 51"/>
                <p:cNvGrpSpPr/>
                <p:nvPr userDrawn="1">
                  <p:custDataLst>
                    <p:tags r:id="rId31"/>
                  </p:custDataLst>
                </p:nvPr>
              </p:nvGrpSpPr>
              <p:grpSpPr>
                <a:xfrm flipH="1">
                  <a:off x="11635173" y="199284"/>
                  <a:ext cx="298880" cy="274030"/>
                  <a:chOff x="7911670" y="1230920"/>
                  <a:chExt cx="1843650" cy="1378930"/>
                </a:xfrm>
              </p:grpSpPr>
              <p:sp>
                <p:nvSpPr>
                  <p:cNvPr id="53" name="矩形 52"/>
                  <p:cNvSpPr/>
                  <p:nvPr userDrawn="1">
                    <p:custDataLst>
                      <p:tags r:id="rId32"/>
                    </p:custDataLst>
                  </p:nvPr>
                </p:nvSpPr>
                <p:spPr>
                  <a:xfrm>
                    <a:off x="7911670" y="1230920"/>
                    <a:ext cx="614550" cy="578830"/>
                  </a:xfrm>
                  <a:prstGeom prst="rect">
                    <a:avLst/>
                  </a:prstGeom>
                  <a:noFill/>
                  <a:ln w="25400">
                    <a:solidFill>
                      <a:srgbClr val="C5A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sp>
                <p:nvSpPr>
                  <p:cNvPr id="54" name="矩形 53"/>
                  <p:cNvSpPr/>
                  <p:nvPr userDrawn="1">
                    <p:custDataLst>
                      <p:tags r:id="rId33"/>
                    </p:custDataLst>
                  </p:nvPr>
                </p:nvSpPr>
                <p:spPr>
                  <a:xfrm>
                    <a:off x="8526220" y="1809750"/>
                    <a:ext cx="614550" cy="400050"/>
                  </a:xfrm>
                  <a:prstGeom prst="rect">
                    <a:avLst/>
                  </a:prstGeom>
                  <a:noFill/>
                  <a:ln w="25400">
                    <a:solidFill>
                      <a:srgbClr val="C5A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sp>
                <p:nvSpPr>
                  <p:cNvPr id="55" name="矩形 54"/>
                  <p:cNvSpPr/>
                  <p:nvPr userDrawn="1">
                    <p:custDataLst>
                      <p:tags r:id="rId34"/>
                    </p:custDataLst>
                  </p:nvPr>
                </p:nvSpPr>
                <p:spPr>
                  <a:xfrm>
                    <a:off x="8526220" y="2209800"/>
                    <a:ext cx="614550" cy="400050"/>
                  </a:xfrm>
                  <a:prstGeom prst="rect">
                    <a:avLst/>
                  </a:prstGeom>
                  <a:noFill/>
                  <a:ln w="25400">
                    <a:solidFill>
                      <a:srgbClr val="C5A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sp>
                <p:nvSpPr>
                  <p:cNvPr id="56" name="矩形 55"/>
                  <p:cNvSpPr/>
                  <p:nvPr userDrawn="1">
                    <p:custDataLst>
                      <p:tags r:id="rId35"/>
                    </p:custDataLst>
                  </p:nvPr>
                </p:nvSpPr>
                <p:spPr>
                  <a:xfrm>
                    <a:off x="9140770" y="1809750"/>
                    <a:ext cx="614550" cy="400050"/>
                  </a:xfrm>
                  <a:prstGeom prst="rect">
                    <a:avLst/>
                  </a:prstGeom>
                  <a:noFill/>
                  <a:ln w="25400">
                    <a:solidFill>
                      <a:srgbClr val="C5A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cxnSp>
                <p:nvCxnSpPr>
                  <p:cNvPr id="57" name="直接连接符 56"/>
                  <p:cNvCxnSpPr/>
                  <p:nvPr userDrawn="1">
                    <p:custDataLst>
                      <p:tags r:id="rId36"/>
                    </p:custDataLst>
                  </p:nvPr>
                </p:nvCxnSpPr>
                <p:spPr>
                  <a:xfrm flipH="1">
                    <a:off x="7911670" y="2209800"/>
                    <a:ext cx="614550" cy="0"/>
                  </a:xfrm>
                  <a:prstGeom prst="line">
                    <a:avLst/>
                  </a:prstGeom>
                  <a:noFill/>
                  <a:ln w="25400">
                    <a:solidFill>
                      <a:srgbClr val="C5AA89"/>
                    </a:solidFill>
                  </a:ln>
                </p:spPr>
                <p:style>
                  <a:lnRef idx="2">
                    <a:schemeClr val="accent1">
                      <a:shade val="50000"/>
                    </a:schemeClr>
                  </a:lnRef>
                  <a:fillRef idx="1">
                    <a:schemeClr val="accent1"/>
                  </a:fillRef>
                  <a:effectRef idx="0">
                    <a:schemeClr val="accent1"/>
                  </a:effectRef>
                  <a:fontRef idx="minor">
                    <a:schemeClr val="lt1"/>
                  </a:fontRef>
                </p:style>
              </p:cxnSp>
              <p:cxnSp>
                <p:nvCxnSpPr>
                  <p:cNvPr id="58" name="直接连接符 57"/>
                  <p:cNvCxnSpPr/>
                  <p:nvPr userDrawn="1">
                    <p:custDataLst>
                      <p:tags r:id="rId37"/>
                    </p:custDataLst>
                  </p:nvPr>
                </p:nvCxnSpPr>
                <p:spPr>
                  <a:xfrm flipH="1">
                    <a:off x="9140770" y="1230920"/>
                    <a:ext cx="0" cy="603740"/>
                  </a:xfrm>
                  <a:prstGeom prst="line">
                    <a:avLst/>
                  </a:prstGeom>
                  <a:noFill/>
                  <a:ln w="25400">
                    <a:solidFill>
                      <a:srgbClr val="C5AA89"/>
                    </a:solidFill>
                  </a:ln>
                </p:spPr>
                <p:style>
                  <a:lnRef idx="2">
                    <a:schemeClr val="accent1">
                      <a:shade val="50000"/>
                    </a:schemeClr>
                  </a:lnRef>
                  <a:fillRef idx="1">
                    <a:schemeClr val="accent1"/>
                  </a:fillRef>
                  <a:effectRef idx="0">
                    <a:schemeClr val="accent1"/>
                  </a:effectRef>
                  <a:fontRef idx="minor">
                    <a:schemeClr val="lt1"/>
                  </a:fontRef>
                </p:style>
              </p:cxnSp>
            </p:grpSp>
          </p:grpSp>
          <p:cxnSp>
            <p:nvCxnSpPr>
              <p:cNvPr id="50" name="直接连接符 49"/>
              <p:cNvCxnSpPr/>
              <p:nvPr userDrawn="1">
                <p:custDataLst>
                  <p:tags r:id="rId38"/>
                </p:custDataLst>
              </p:nvPr>
            </p:nvCxnSpPr>
            <p:spPr>
              <a:xfrm>
                <a:off x="419100" y="6674471"/>
                <a:ext cx="11304000" cy="0"/>
              </a:xfrm>
              <a:prstGeom prst="line">
                <a:avLst/>
              </a:prstGeom>
              <a:ln w="25400">
                <a:solidFill>
                  <a:srgbClr val="C5AA89"/>
                </a:solidFill>
              </a:ln>
            </p:spPr>
            <p:style>
              <a:lnRef idx="1">
                <a:schemeClr val="accent1"/>
              </a:lnRef>
              <a:fillRef idx="0">
                <a:schemeClr val="accent1"/>
              </a:fillRef>
              <a:effectRef idx="0">
                <a:schemeClr val="accent1"/>
              </a:effectRef>
              <a:fontRef idx="minor">
                <a:schemeClr val="tx1"/>
              </a:fontRef>
            </p:style>
          </p:cxnSp>
        </p:grpSp>
      </p:grpSp>
      <p:sp>
        <p:nvSpPr>
          <p:cNvPr id="3" name="日期占位符 2"/>
          <p:cNvSpPr>
            <a:spLocks noGrp="1"/>
          </p:cNvSpPr>
          <p:nvPr>
            <p:ph type="dt" sz="half" idx="10"/>
            <p:custDataLst>
              <p:tags r:id="rId39"/>
            </p:custDataLst>
          </p:nvPr>
        </p:nvSpPr>
        <p:spPr/>
        <p:txBody>
          <a:bodyPr/>
          <a:lstStyle/>
          <a:p>
            <a:pPr fontAlgn="base"/>
            <a:fld id="{D997B5FA-0921-464F-AAE1-844C04324D75}"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40"/>
            </p:custDataLst>
          </p:nvPr>
        </p:nvSpPr>
        <p:spPr/>
        <p:txBody>
          <a:bodyPr/>
          <a:lstStyle/>
          <a:p>
            <a:pPr fontAlgn="base"/>
            <a:r>
              <a:rPr lang="zh-CN" altLang="en-US" strike="noStrike" noProof="1">
                <a:latin typeface="汉仪尚巍手书W" panose="00020600040101010101" pitchFamily="18" charset="-122"/>
                <a:ea typeface="汉仪尚巍手书W" panose="00020600040101010101" pitchFamily="18" charset="-122"/>
                <a:cs typeface="+mn-cs"/>
              </a:rPr>
              <a:t>中外历史纲要（上）</a:t>
            </a:r>
            <a:endParaRPr lang="zh-CN" altLang="en-US" strike="noStrike" noProof="1"/>
          </a:p>
        </p:txBody>
      </p:sp>
      <p:sp>
        <p:nvSpPr>
          <p:cNvPr id="5" name="灯片编号占位符 4"/>
          <p:cNvSpPr>
            <a:spLocks noGrp="1"/>
          </p:cNvSpPr>
          <p:nvPr>
            <p:ph type="sldNum" sz="quarter" idx="12"/>
            <p:custDataLst>
              <p:tags r:id="rId41"/>
            </p:custDataLst>
          </p:nvPr>
        </p:nvSpPr>
        <p:spPr/>
        <p:txBody>
          <a:bodyPr/>
          <a:lstStyle/>
          <a:p>
            <a:pPr fontAlgn="base"/>
            <a:fld id="{565CE74E-AB26-4998-AD42-012C4C1AD076}"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975564-1984-44AF-B43F-DAE28F4E347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286F7C4-3EF6-4281-B5DD-F0587C7BA616}"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E975564-1984-44AF-B43F-DAE28F4E347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286F7C4-3EF6-4281-B5DD-F0587C7BA616}"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E975564-1984-44AF-B43F-DAE28F4E347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86F7C4-3EF6-4281-B5DD-F0587C7BA616}"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E975564-1984-44AF-B43F-DAE28F4E347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86F7C4-3EF6-4281-B5DD-F0587C7BA616}"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E975564-1984-44AF-B43F-DAE28F4E347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86F7C4-3EF6-4281-B5DD-F0587C7BA616}"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3" Type="http://schemas.openxmlformats.org/officeDocument/2006/relationships/theme" Target="../theme/theme3.xml"/><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2" Type="http://schemas.openxmlformats.org/officeDocument/2006/relationships/theme" Target="../theme/theme4.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975564-1984-44AF-B43F-DAE28F4E347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6F7C4-3EF6-4281-B5DD-F0587C7BA61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1"/>
            <a:ext cx="10515224" cy="1324636"/>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389" y="6356746"/>
            <a:ext cx="2742447" cy="364275"/>
          </a:xfrm>
          <a:prstGeom prst="rect">
            <a:avLst/>
          </a:prstGeom>
        </p:spPr>
        <p:txBody>
          <a:bodyPr vert="horz" lIns="91440" tIns="45720" rIns="91440" bIns="45720" rtlCol="0" anchor="ctr"/>
          <a:lstStyle>
            <a:lvl1pPr algn="l">
              <a:defRPr sz="1140">
                <a:solidFill>
                  <a:schemeClr val="tx1">
                    <a:tint val="75000"/>
                  </a:schemeClr>
                </a:solidFill>
              </a:defRPr>
            </a:lvl1pPr>
          </a:lstStyle>
          <a:p>
            <a:fld id="{DD615DFD-8505-4C7B-90FE-F45A3565472F}" type="datetimeFigureOut">
              <a:rPr lang="zh-CN" altLang="en-US" smtClean="0"/>
            </a:fld>
            <a:endParaRPr lang="zh-CN" altLang="en-US"/>
          </a:p>
        </p:txBody>
      </p:sp>
      <p:sp>
        <p:nvSpPr>
          <p:cNvPr id="5" name="页脚占位符 4"/>
          <p:cNvSpPr>
            <a:spLocks noGrp="1"/>
          </p:cNvSpPr>
          <p:nvPr>
            <p:ph type="ftr" sz="quarter" idx="3"/>
          </p:nvPr>
        </p:nvSpPr>
        <p:spPr>
          <a:xfrm>
            <a:off x="4038412" y="6356746"/>
            <a:ext cx="4115176" cy="364275"/>
          </a:xfrm>
          <a:prstGeom prst="rect">
            <a:avLst/>
          </a:prstGeom>
        </p:spPr>
        <p:txBody>
          <a:bodyPr vert="horz" lIns="91440" tIns="45720" rIns="91440" bIns="45720" rtlCol="0" anchor="ctr"/>
          <a:lstStyle>
            <a:lvl1pPr algn="ctr">
              <a:defRPr sz="114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5" y="6356746"/>
            <a:ext cx="2742447" cy="364275"/>
          </a:xfrm>
          <a:prstGeom prst="rect">
            <a:avLst/>
          </a:prstGeom>
        </p:spPr>
        <p:txBody>
          <a:bodyPr vert="horz" lIns="91440" tIns="45720" rIns="91440" bIns="45720" rtlCol="0" anchor="ctr"/>
          <a:lstStyle>
            <a:lvl1pPr algn="r">
              <a:defRPr sz="1140">
                <a:solidFill>
                  <a:schemeClr val="tx1">
                    <a:tint val="75000"/>
                  </a:schemeClr>
                </a:solidFill>
              </a:defRPr>
            </a:lvl1pPr>
          </a:lstStyle>
          <a:p>
            <a:fld id="{27406F3C-FA24-4A80-8CD4-EE5698C541F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ct val="19000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ct val="95000"/>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ct val="95000"/>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5pPr>
      <a:lvl6pPr marL="238442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8pPr>
      <a:lvl9pPr marL="368490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8.png"/><Relationship Id="rId1" Type="http://schemas.openxmlformats.org/officeDocument/2006/relationships/tags" Target="../tags/tag5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1.jpeg"/><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2.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png"/><Relationship Id="rId1"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9.jpeg"/><Relationship Id="rId1" Type="http://schemas.openxmlformats.org/officeDocument/2006/relationships/image" Target="../media/image28.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tags" Target="../tags/tag53.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3.xml"/><Relationship Id="rId3" Type="http://schemas.openxmlformats.org/officeDocument/2006/relationships/tags" Target="../tags/tag55.xml"/><Relationship Id="rId2" Type="http://schemas.openxmlformats.org/officeDocument/2006/relationships/slide" Target="slide2.xml"/><Relationship Id="rId1" Type="http://schemas.openxmlformats.org/officeDocument/2006/relationships/tags" Target="../tags/tag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2.png"/><Relationship Id="rId3" Type="http://schemas.openxmlformats.org/officeDocument/2006/relationships/tags" Target="../tags/tag57.xml"/><Relationship Id="rId2" Type="http://schemas.openxmlformats.org/officeDocument/2006/relationships/image" Target="../media/image11.png"/><Relationship Id="rId1" Type="http://schemas.openxmlformats.org/officeDocument/2006/relationships/tags" Target="../tags/tag56.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alphaModFix amt="31000"/>
          </a:blip>
          <a:stretch>
            <a:fillRect/>
          </a:stretch>
        </a:blipFill>
        <a:effectLst/>
      </p:bgPr>
    </p:bg>
    <p:spTree>
      <p:nvGrpSpPr>
        <p:cNvPr id="1" name=""/>
        <p:cNvGrpSpPr/>
        <p:nvPr/>
      </p:nvGrpSpPr>
      <p:grpSpPr/>
      <p:sp>
        <p:nvSpPr>
          <p:cNvPr id="4" name="文本框 3"/>
          <p:cNvSpPr txBox="1"/>
          <p:nvPr/>
        </p:nvSpPr>
        <p:spPr>
          <a:xfrm>
            <a:off x="635" y="405130"/>
            <a:ext cx="12191365" cy="2984500"/>
          </a:xfrm>
          <a:prstGeom prst="rect">
            <a:avLst/>
          </a:prstGeom>
          <a:noFill/>
        </p:spPr>
        <p:txBody>
          <a:bodyPr wrap="square" rtlCol="0">
            <a:spAutoFit/>
          </a:bodyPr>
          <a:p>
            <a:pPr algn="ctr"/>
            <a:r>
              <a:rPr lang="zh-CN" altLang="en-US" sz="8000" b="1">
                <a:solidFill>
                  <a:srgbClr val="FF0000"/>
                </a:solidFill>
                <a:latin typeface="微软雅黑" panose="020B0503020204020204" charset="-122"/>
                <a:ea typeface="微软雅黑" panose="020B0503020204020204" charset="-122"/>
              </a:rPr>
              <a:t>山东省昌乐二中</a:t>
            </a:r>
            <a:endParaRPr lang="zh-CN" altLang="en-US" sz="8000" b="1">
              <a:solidFill>
                <a:srgbClr val="FF0000"/>
              </a:solidFill>
              <a:latin typeface="微软雅黑" panose="020B0503020204020204" charset="-122"/>
              <a:ea typeface="微软雅黑" panose="020B0503020204020204" charset="-122"/>
            </a:endParaRPr>
          </a:p>
          <a:p>
            <a:pPr algn="ctr"/>
            <a:endParaRPr lang="zh-CN" altLang="en-US" sz="5400" b="1">
              <a:solidFill>
                <a:srgbClr val="3333CB"/>
              </a:solidFill>
              <a:latin typeface="微软雅黑" panose="020B0503020204020204" charset="-122"/>
              <a:ea typeface="微软雅黑" panose="020B0503020204020204" charset="-122"/>
            </a:endParaRPr>
          </a:p>
          <a:p>
            <a:pPr algn="ctr"/>
            <a:r>
              <a:rPr lang="zh-CN" altLang="en-US" sz="5400" b="1">
                <a:solidFill>
                  <a:srgbClr val="3333CB"/>
                </a:solidFill>
                <a:latin typeface="微软雅黑" panose="020B0503020204020204" charset="-122"/>
                <a:ea typeface="微软雅黑" panose="020B0503020204020204" charset="-122"/>
              </a:rPr>
              <a:t>贾江虹</a:t>
            </a:r>
            <a:r>
              <a:rPr lang="en-US" altLang="zh-CN" sz="5400" b="1">
                <a:solidFill>
                  <a:srgbClr val="3333CB"/>
                </a:solidFill>
                <a:latin typeface="微软雅黑" panose="020B0503020204020204" charset="-122"/>
                <a:ea typeface="微软雅黑" panose="020B0503020204020204" charset="-122"/>
              </a:rPr>
              <a:t>   </a:t>
            </a:r>
            <a:r>
              <a:rPr lang="zh-CN" altLang="en-US" sz="5400" b="1">
                <a:solidFill>
                  <a:srgbClr val="3333CB"/>
                </a:solidFill>
                <a:latin typeface="微软雅黑" panose="020B0503020204020204" charset="-122"/>
                <a:ea typeface="微软雅黑" panose="020B0503020204020204" charset="-122"/>
              </a:rPr>
              <a:t>许建</a:t>
            </a:r>
            <a:endParaRPr lang="zh-CN" altLang="en-US" sz="5400" b="1">
              <a:solidFill>
                <a:srgbClr val="3333CB"/>
              </a:solidFill>
              <a:latin typeface="微软雅黑" panose="020B0503020204020204" charset="-122"/>
              <a:ea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203200" y="3075305"/>
          <a:ext cx="6562725" cy="3502660"/>
        </p:xfrm>
        <a:graphic>
          <a:graphicData uri="http://schemas.openxmlformats.org/drawingml/2006/table">
            <a:tbl>
              <a:tblPr firstRow="1" bandRow="1">
                <a:tableStyleId>{5940675A-B579-460E-94D1-54222C63F5DA}</a:tableStyleId>
              </a:tblPr>
              <a:tblGrid>
                <a:gridCol w="867410"/>
                <a:gridCol w="5695315"/>
              </a:tblGrid>
              <a:tr h="401955">
                <a:tc>
                  <a:txBody>
                    <a:bodyPr/>
                    <a:p>
                      <a:pPr indent="0" algn="ctr">
                        <a:lnSpc>
                          <a:spcPct val="110000"/>
                        </a:lnSpc>
                        <a:buNone/>
                      </a:pPr>
                      <a:r>
                        <a:rPr lang="en-US" sz="2400" b="1">
                          <a:latin typeface="微软雅黑" panose="020B0503020204020204" charset="-122"/>
                          <a:ea typeface="微软雅黑" panose="020B0503020204020204" charset="-122"/>
                          <a:cs typeface="宋体" panose="02010600030101010101" pitchFamily="2" charset="-122"/>
                        </a:rPr>
                        <a:t>地位</a:t>
                      </a:r>
                      <a:endParaRPr lang="en-US" altLang="en-US" sz="2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nSpc>
                          <a:spcPct val="110000"/>
                        </a:lnSpc>
                        <a:buNone/>
                      </a:pPr>
                      <a:r>
                        <a:rPr lang="en-US" sz="2200" b="0">
                          <a:latin typeface="微软雅黑" panose="020B0503020204020204" charset="-122"/>
                          <a:ea typeface="微软雅黑" panose="020B0503020204020204" charset="-122"/>
                          <a:cs typeface="宋体" panose="02010600030101010101" pitchFamily="2" charset="-122"/>
                        </a:rPr>
                        <a:t>是古罗马</a:t>
                      </a:r>
                      <a:r>
                        <a:rPr lang="en-US" sz="2200" b="1">
                          <a:solidFill>
                            <a:srgbClr val="FF0000"/>
                          </a:solidFill>
                          <a:latin typeface="微软雅黑" panose="020B0503020204020204" charset="-122"/>
                          <a:ea typeface="微软雅黑" panose="020B0503020204020204" charset="-122"/>
                          <a:cs typeface="宋体" panose="02010600030101010101" pitchFamily="2" charset="-122"/>
                        </a:rPr>
                        <a:t>第一部成文法</a:t>
                      </a:r>
                      <a:endParaRPr lang="en-US" altLang="en-US" sz="2200" b="1">
                        <a:solidFill>
                          <a:srgbClr val="FF0000"/>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32510">
                <a:tc>
                  <a:txBody>
                    <a:bodyPr/>
                    <a:p>
                      <a:pPr indent="0" algn="ctr">
                        <a:lnSpc>
                          <a:spcPct val="110000"/>
                        </a:lnSpc>
                        <a:buNone/>
                      </a:pPr>
                      <a:r>
                        <a:rPr lang="en-US" sz="2400" b="1">
                          <a:latin typeface="微软雅黑" panose="020B0503020204020204" charset="-122"/>
                          <a:ea typeface="微软雅黑" panose="020B0503020204020204" charset="-122"/>
                          <a:cs typeface="宋体" panose="02010600030101010101" pitchFamily="2" charset="-122"/>
                        </a:rPr>
                        <a:t>内容</a:t>
                      </a:r>
                      <a:endParaRPr lang="en-US" altLang="en-US" sz="2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alpha val="70000"/>
                      </a:schemeClr>
                    </a:solidFill>
                  </a:tcPr>
                </a:tc>
                <a:tc>
                  <a:txBody>
                    <a:bodyPr/>
                    <a:p>
                      <a:pPr algn="l" fontAlgn="auto">
                        <a:lnSpc>
                          <a:spcPts val="2580"/>
                        </a:lnSpc>
                      </a:pPr>
                      <a:r>
                        <a:rPr lang="en-US" sz="2200" b="1">
                          <a:latin typeface="楷体" panose="02010609060101010101" charset="-122"/>
                          <a:ea typeface="楷体" panose="02010609060101010101" charset="-122"/>
                          <a:cs typeface="宋体" panose="02010600030101010101" pitchFamily="2" charset="-122"/>
                          <a:sym typeface="+mn-ea"/>
                        </a:rPr>
                        <a:t>包括债务法、继承法、婚姻法以及诉讼程序等多个方面</a:t>
                      </a:r>
                      <a:endParaRPr lang="en-US" sz="2200" b="1">
                        <a:latin typeface="楷体" panose="02010609060101010101" charset="-122"/>
                        <a:ea typeface="楷体" panose="02010609060101010101" charset="-122"/>
                        <a:cs typeface="宋体" panose="02010600030101010101" pitchFamily="2" charset="-122"/>
                      </a:endParaRPr>
                    </a:p>
                    <a:p>
                      <a:pPr algn="l" fontAlgn="auto">
                        <a:lnSpc>
                          <a:spcPts val="2580"/>
                        </a:lnSpc>
                      </a:pPr>
                      <a:r>
                        <a:rPr lang="en-US" sz="2200" b="1">
                          <a:latin typeface="楷体" panose="02010609060101010101" charset="-122"/>
                          <a:ea typeface="楷体" panose="02010609060101010101" charset="-122"/>
                          <a:cs typeface="宋体" panose="02010600030101010101" pitchFamily="2" charset="-122"/>
                          <a:sym typeface="+mn-ea"/>
                        </a:rPr>
                        <a:t>维护</a:t>
                      </a:r>
                      <a:r>
                        <a:rPr lang="en-US" sz="2200" b="1">
                          <a:solidFill>
                            <a:srgbClr val="FF0000"/>
                          </a:solidFill>
                          <a:latin typeface="楷体" panose="02010609060101010101" charset="-122"/>
                          <a:ea typeface="楷体" panose="02010609060101010101" charset="-122"/>
                          <a:cs typeface="宋体" panose="02010600030101010101" pitchFamily="2" charset="-122"/>
                          <a:sym typeface="+mn-ea"/>
                        </a:rPr>
                        <a:t>贵族和富人的财产利益</a:t>
                      </a:r>
                      <a:r>
                        <a:rPr lang="en-US" sz="2200" b="1">
                          <a:latin typeface="楷体" panose="02010609060101010101" charset="-122"/>
                          <a:ea typeface="楷体" panose="02010609060101010101" charset="-122"/>
                          <a:cs typeface="宋体" panose="02010600030101010101" pitchFamily="2" charset="-122"/>
                          <a:sym typeface="+mn-ea"/>
                        </a:rPr>
                        <a:t>为核心</a:t>
                      </a:r>
                      <a:endParaRPr lang="en-US" altLang="en-US" sz="2200" b="1">
                        <a:latin typeface="楷体" panose="02010609060101010101" charset="-122"/>
                        <a:ea typeface="楷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alpha val="70000"/>
                      </a:schemeClr>
                    </a:solidFill>
                  </a:tcPr>
                </a:tc>
              </a:tr>
              <a:tr h="1295400">
                <a:tc>
                  <a:txBody>
                    <a:bodyPr/>
                    <a:p>
                      <a:pPr indent="0" algn="ctr">
                        <a:lnSpc>
                          <a:spcPct val="110000"/>
                        </a:lnSpc>
                        <a:buNone/>
                      </a:pPr>
                      <a:r>
                        <a:rPr lang="en-US" sz="2400" b="1">
                          <a:latin typeface="微软雅黑" panose="020B0503020204020204" charset="-122"/>
                          <a:ea typeface="微软雅黑" panose="020B0503020204020204" charset="-122"/>
                          <a:cs typeface="宋体" panose="02010600030101010101" pitchFamily="2" charset="-122"/>
                        </a:rPr>
                        <a:t>评价</a:t>
                      </a:r>
                      <a:endParaRPr lang="en-US" altLang="en-US" sz="2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l" fontAlgn="auto">
                        <a:lnSpc>
                          <a:spcPts val="2580"/>
                        </a:lnSpc>
                      </a:pPr>
                      <a:r>
                        <a:rPr lang="zh-CN" altLang="en-US" sz="2200" b="1">
                          <a:latin typeface="楷体" panose="02010609060101010101" charset="-122"/>
                          <a:ea typeface="楷体" panose="02010609060101010101" charset="-122"/>
                          <a:cs typeface="宋体" panose="02010600030101010101" pitchFamily="2" charset="-122"/>
                          <a:sym typeface="+mn-ea"/>
                        </a:rPr>
                        <a:t>①</a:t>
                      </a:r>
                      <a:r>
                        <a:rPr lang="en-US" sz="2200" b="1">
                          <a:latin typeface="楷体" panose="02010609060101010101" charset="-122"/>
                          <a:ea typeface="楷体" panose="02010609060101010101" charset="-122"/>
                          <a:cs typeface="宋体" panose="02010600030101010101" pitchFamily="2" charset="-122"/>
                          <a:sym typeface="+mn-ea"/>
                        </a:rPr>
                        <a:t>明文公示，按律量刑，</a:t>
                      </a:r>
                      <a:r>
                        <a:rPr lang="en-US" sz="2200" b="1">
                          <a:solidFill>
                            <a:srgbClr val="FF0000"/>
                          </a:solidFill>
                          <a:latin typeface="楷体" panose="02010609060101010101" charset="-122"/>
                          <a:ea typeface="楷体" panose="02010609060101010101" charset="-122"/>
                          <a:cs typeface="宋体" panose="02010600030101010101" pitchFamily="2" charset="-122"/>
                          <a:sym typeface="+mn-ea"/>
                        </a:rPr>
                        <a:t>限制了贵族</a:t>
                      </a:r>
                      <a:r>
                        <a:rPr lang="en-US" sz="2200" b="1">
                          <a:latin typeface="楷体" panose="02010609060101010101" charset="-122"/>
                          <a:ea typeface="楷体" panose="02010609060101010101" charset="-122"/>
                          <a:cs typeface="宋体" panose="02010600030101010101" pitchFamily="2" charset="-122"/>
                          <a:sym typeface="+mn-ea"/>
                        </a:rPr>
                        <a:t>滥用权力，规范了社会契约行为</a:t>
                      </a:r>
                      <a:endParaRPr lang="en-US" sz="2200" b="1">
                        <a:latin typeface="楷体" panose="02010609060101010101" charset="-122"/>
                        <a:ea typeface="楷体" panose="02010609060101010101" charset="-122"/>
                        <a:cs typeface="宋体" panose="02010600030101010101" pitchFamily="2" charset="-122"/>
                      </a:endParaRPr>
                    </a:p>
                    <a:p>
                      <a:pPr algn="l" fontAlgn="auto">
                        <a:lnSpc>
                          <a:spcPts val="2580"/>
                        </a:lnSpc>
                      </a:pPr>
                      <a:r>
                        <a:rPr lang="zh-CN" altLang="en-US" sz="2200" b="1">
                          <a:latin typeface="楷体" panose="02010609060101010101" charset="-122"/>
                          <a:ea typeface="楷体" panose="02010609060101010101" charset="-122"/>
                          <a:cs typeface="宋体" panose="02010600030101010101" pitchFamily="2" charset="-122"/>
                          <a:sym typeface="+mn-ea"/>
                        </a:rPr>
                        <a:t>②</a:t>
                      </a:r>
                      <a:r>
                        <a:rPr lang="en-US" sz="2200" b="1">
                          <a:latin typeface="楷体" panose="02010609060101010101" charset="-122"/>
                          <a:ea typeface="楷体" panose="02010609060101010101" charset="-122"/>
                          <a:cs typeface="宋体" panose="02010600030101010101" pitchFamily="2" charset="-122"/>
                          <a:sym typeface="+mn-ea"/>
                        </a:rPr>
                        <a:t>一定程度上</a:t>
                      </a:r>
                      <a:r>
                        <a:rPr lang="en-US" sz="2200" b="1">
                          <a:solidFill>
                            <a:srgbClr val="FF0000"/>
                          </a:solidFill>
                          <a:latin typeface="楷体" panose="02010609060101010101" charset="-122"/>
                          <a:ea typeface="楷体" panose="02010609060101010101" charset="-122"/>
                          <a:cs typeface="宋体" panose="02010600030101010101" pitchFamily="2" charset="-122"/>
                          <a:sym typeface="+mn-ea"/>
                        </a:rPr>
                        <a:t>保障了平民</a:t>
                      </a:r>
                      <a:r>
                        <a:rPr lang="en-US" sz="2200" b="1">
                          <a:latin typeface="楷体" panose="02010609060101010101" charset="-122"/>
                          <a:ea typeface="楷体" panose="02010609060101010101" charset="-122"/>
                          <a:cs typeface="宋体" panose="02010600030101010101" pitchFamily="2" charset="-122"/>
                          <a:sym typeface="+mn-ea"/>
                        </a:rPr>
                        <a:t>利益，成为后来陆续颁布的一系列</a:t>
                      </a:r>
                      <a:r>
                        <a:rPr lang="en-US" sz="2200" b="1">
                          <a:solidFill>
                            <a:srgbClr val="FF0000"/>
                          </a:solidFill>
                          <a:latin typeface="楷体" panose="02010609060101010101" charset="-122"/>
                          <a:ea typeface="楷体" panose="02010609060101010101" charset="-122"/>
                          <a:cs typeface="宋体" panose="02010600030101010101" pitchFamily="2" charset="-122"/>
                          <a:sym typeface="+mn-ea"/>
                        </a:rPr>
                        <a:t>公民法</a:t>
                      </a:r>
                      <a:r>
                        <a:rPr lang="en-US" sz="2200" b="1">
                          <a:latin typeface="楷体" panose="02010609060101010101" charset="-122"/>
                          <a:ea typeface="楷体" panose="02010609060101010101" charset="-122"/>
                          <a:cs typeface="宋体" panose="02010600030101010101" pitchFamily="2" charset="-122"/>
                          <a:sym typeface="+mn-ea"/>
                        </a:rPr>
                        <a:t>的基础</a:t>
                      </a:r>
                      <a:endParaRPr lang="zh-CN" altLang="en-US" sz="2200" b="1">
                        <a:latin typeface="楷体" panose="02010609060101010101" charset="-122"/>
                        <a:ea typeface="楷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57555">
                <a:tc>
                  <a:txBody>
                    <a:bodyPr/>
                    <a:p>
                      <a:pPr indent="0" algn="ctr">
                        <a:lnSpc>
                          <a:spcPct val="110000"/>
                        </a:lnSpc>
                        <a:buNone/>
                      </a:pPr>
                      <a:r>
                        <a:rPr lang="en-US" sz="2400" b="1">
                          <a:latin typeface="微软雅黑" panose="020B0503020204020204" charset="-122"/>
                          <a:ea typeface="微软雅黑" panose="020B0503020204020204" charset="-122"/>
                          <a:cs typeface="宋体" panose="02010600030101010101" pitchFamily="2" charset="-122"/>
                        </a:rPr>
                        <a:t>影响</a:t>
                      </a:r>
                      <a:endParaRPr lang="en-US" altLang="en-US" sz="2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alpha val="70000"/>
                      </a:schemeClr>
                    </a:solidFill>
                  </a:tcPr>
                </a:tc>
                <a:tc>
                  <a:txBody>
                    <a:bodyPr/>
                    <a:p>
                      <a:pPr indent="0" fontAlgn="auto">
                        <a:lnSpc>
                          <a:spcPts val="2580"/>
                        </a:lnSpc>
                        <a:buNone/>
                      </a:pPr>
                      <a:r>
                        <a:rPr lang="en-US" sz="2200" b="1">
                          <a:latin typeface="楷体" panose="02010609060101010101" charset="-122"/>
                          <a:ea typeface="楷体" panose="02010609060101010101" charset="-122"/>
                          <a:cs typeface="宋体" panose="02010600030101010101" pitchFamily="2" charset="-122"/>
                          <a:sym typeface="+mn-ea"/>
                        </a:rPr>
                        <a:t>罗马法体系适应了当时社会发展的需要，对后世欧洲国家的法律制度产生深远影响</a:t>
                      </a:r>
                      <a:endParaRPr lang="en-US" altLang="en-US" sz="2200" b="1">
                        <a:latin typeface="楷体" panose="02010609060101010101" charset="-122"/>
                        <a:ea typeface="楷体" panose="02010609060101010101" charset="-122"/>
                        <a:cs typeface="宋体" panose="02010600030101010101" pitchFamily="2" charset="-122"/>
                        <a:sym typeface="+mn-ea"/>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alpha val="70000"/>
                      </a:schemeClr>
                    </a:solidFill>
                  </a:tcPr>
                </a:tc>
              </a:tr>
            </a:tbl>
          </a:graphicData>
        </a:graphic>
      </p:graphicFrame>
      <p:sp>
        <p:nvSpPr>
          <p:cNvPr id="5" name="文本框 4"/>
          <p:cNvSpPr txBox="1"/>
          <p:nvPr/>
        </p:nvSpPr>
        <p:spPr>
          <a:xfrm>
            <a:off x="2635885" y="1277620"/>
            <a:ext cx="2672080" cy="565150"/>
          </a:xfrm>
          <a:prstGeom prst="rect">
            <a:avLst/>
          </a:prstGeom>
          <a:noFill/>
        </p:spPr>
        <p:txBody>
          <a:bodyPr wrap="none" rtlCol="0">
            <a:spAutoFit/>
          </a:bodyPr>
          <a:p>
            <a:pPr algn="l">
              <a:lnSpc>
                <a:spcPct val="110000"/>
              </a:lnSpc>
            </a:pPr>
            <a:r>
              <a:rPr lang="zh-CN" altLang="en-US" sz="2800" b="1">
                <a:latin typeface="微软雅黑" panose="020B0503020204020204" charset="-122"/>
                <a:ea typeface="微软雅黑" panose="020B0503020204020204" charset="-122"/>
                <a:sym typeface="+mn-ea"/>
              </a:rPr>
              <a:t>《十二铜表法》</a:t>
            </a:r>
            <a:endParaRPr lang="zh-CN" altLang="en-US" sz="2800" b="1">
              <a:latin typeface="微软雅黑" panose="020B0503020204020204" charset="-122"/>
              <a:ea typeface="微软雅黑" panose="020B0503020204020204" charset="-122"/>
              <a:sym typeface="+mn-ea"/>
            </a:endParaRPr>
          </a:p>
        </p:txBody>
      </p:sp>
      <p:sp>
        <p:nvSpPr>
          <p:cNvPr id="9" name="矩形 3"/>
          <p:cNvSpPr>
            <a:spLocks noChangeArrowheads="1"/>
          </p:cNvSpPr>
          <p:nvPr/>
        </p:nvSpPr>
        <p:spPr bwMode="auto">
          <a:xfrm>
            <a:off x="5076190" y="119380"/>
            <a:ext cx="6881495" cy="2030095"/>
          </a:xfrm>
          <a:prstGeom prst="rect">
            <a:avLst/>
          </a:prstGeom>
          <a:noFill/>
          <a:ln w="28575">
            <a:solidFill>
              <a:schemeClr val="accent4"/>
            </a:solidFill>
            <a:miter lim="800000"/>
          </a:ln>
        </p:spPr>
        <p:txBody>
          <a:bodyPr wrap="square">
            <a:spAutoFit/>
          </a:bodyPr>
          <a:p>
            <a:pPr marL="0" marR="0" lvl="0" indent="0" algn="l" defTabSz="914400" rtl="0" eaLnBrk="1" fontAlgn="base" latinLnBrk="0" hangingPunct="1">
              <a:lnSpc>
                <a:spcPct val="9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2060"/>
                </a:solidFill>
                <a:effectLst/>
                <a:uLnTx/>
                <a:uFillTx/>
                <a:latin typeface="仿宋" panose="02010609060101010101" pitchFamily="49" charset="-122"/>
                <a:ea typeface="仿宋" panose="02010609060101010101" pitchFamily="49" charset="-122"/>
                <a:cs typeface="+mn-cs"/>
              </a:rPr>
              <a:t>第五表：凡以遗嘱处分自己的财产</a:t>
            </a:r>
            <a:r>
              <a:rPr kumimoji="0" lang="en-US" altLang="zh-CN" sz="2000" b="1" i="0" u="none" strike="noStrike" kern="1200" cap="none" spc="0" normalizeH="0" baseline="0" noProof="0" dirty="0">
                <a:ln>
                  <a:noFill/>
                </a:ln>
                <a:solidFill>
                  <a:srgbClr val="002060"/>
                </a:solidFill>
                <a:effectLst/>
                <a:uLnTx/>
                <a:uFillTx/>
                <a:latin typeface="仿宋" panose="02010609060101010101" pitchFamily="49" charset="-122"/>
                <a:ea typeface="仿宋" panose="02010609060101010101" pitchFamily="49" charset="-122"/>
                <a:cs typeface="+mn-cs"/>
              </a:rPr>
              <a:t>……</a:t>
            </a:r>
            <a:r>
              <a:rPr kumimoji="0" lang="zh-CN" altLang="en-US" sz="2000" b="1" i="0" u="none" strike="noStrike" kern="1200" cap="none" spc="0" normalizeH="0" baseline="0" noProof="0" dirty="0">
                <a:ln>
                  <a:noFill/>
                </a:ln>
                <a:solidFill>
                  <a:srgbClr val="002060"/>
                </a:solidFill>
                <a:effectLst/>
                <a:uLnTx/>
                <a:uFillTx/>
                <a:latin typeface="仿宋" panose="02010609060101010101" pitchFamily="49" charset="-122"/>
                <a:ea typeface="仿宋" panose="02010609060101010101" pitchFamily="49" charset="-122"/>
                <a:cs typeface="+mn-cs"/>
              </a:rPr>
              <a:t>，具有法律上的效力。</a:t>
            </a:r>
            <a:endParaRPr kumimoji="0" lang="en-US" altLang="zh-CN" sz="2000" b="1" i="0" u="none" strike="noStrike" kern="1200" cap="none" spc="0" normalizeH="0" baseline="0" noProof="0" dirty="0">
              <a:ln>
                <a:noFill/>
              </a:ln>
              <a:solidFill>
                <a:srgbClr val="002060"/>
              </a:solidFill>
              <a:effectLst/>
              <a:uLnTx/>
              <a:uFillTx/>
              <a:latin typeface="仿宋" panose="02010609060101010101" pitchFamily="49" charset="-122"/>
              <a:ea typeface="仿宋" panose="02010609060101010101" pitchFamily="49" charset="-122"/>
              <a:cs typeface="+mn-cs"/>
            </a:endParaRPr>
          </a:p>
          <a:p>
            <a:pPr marL="0" marR="0" lvl="0" indent="0" algn="l" defTabSz="914400" rtl="0" eaLnBrk="1" fontAlgn="base" latinLnBrk="0" hangingPunct="1">
              <a:lnSpc>
                <a:spcPct val="9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2060"/>
                </a:solidFill>
                <a:effectLst/>
                <a:uLnTx/>
                <a:uFillTx/>
                <a:latin typeface="仿宋" panose="02010609060101010101" pitchFamily="49" charset="-122"/>
                <a:ea typeface="仿宋" panose="02010609060101010101" pitchFamily="49" charset="-122"/>
                <a:cs typeface="+mn-cs"/>
              </a:rPr>
              <a:t>第六表：缔结（“现金借贷” 或“要式买卖” ）契约后又否认的，处以双倍于标的的罚金。</a:t>
            </a:r>
            <a:endParaRPr kumimoji="0" lang="en-US" altLang="zh-CN" sz="2000" b="1" i="0" u="none" strike="noStrike" kern="1200" cap="none" spc="0" normalizeH="0" baseline="0" noProof="0" dirty="0">
              <a:ln>
                <a:noFill/>
              </a:ln>
              <a:solidFill>
                <a:srgbClr val="002060"/>
              </a:solidFill>
              <a:effectLst/>
              <a:uLnTx/>
              <a:uFillTx/>
              <a:latin typeface="仿宋" panose="02010609060101010101" pitchFamily="49" charset="-122"/>
              <a:ea typeface="仿宋" panose="02010609060101010101" pitchFamily="49" charset="-122"/>
              <a:cs typeface="+mn-cs"/>
            </a:endParaRPr>
          </a:p>
          <a:p>
            <a:pPr marL="0" marR="0" lvl="0" indent="0" algn="l" defTabSz="914400" rtl="0" eaLnBrk="1" fontAlgn="base" latinLnBrk="0" hangingPunct="1">
              <a:lnSpc>
                <a:spcPct val="9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2060"/>
                </a:solidFill>
                <a:effectLst/>
                <a:uLnTx/>
                <a:uFillTx/>
                <a:latin typeface="仿宋" panose="02010609060101010101" pitchFamily="49" charset="-122"/>
                <a:ea typeface="仿宋" panose="02010609060101010101" pitchFamily="49" charset="-122"/>
                <a:cs typeface="+mn-cs"/>
              </a:rPr>
              <a:t>第七表：建筑物的周围应用二尺半宽的空地，以便通行。</a:t>
            </a:r>
            <a:endParaRPr kumimoji="0" lang="en-US" altLang="zh-CN" sz="2000" b="1" i="0" u="none" strike="noStrike" kern="1200" cap="none" spc="0" normalizeH="0" baseline="0" noProof="0" dirty="0">
              <a:ln>
                <a:noFill/>
              </a:ln>
              <a:solidFill>
                <a:srgbClr val="002060"/>
              </a:solidFill>
              <a:effectLst/>
              <a:uLnTx/>
              <a:uFillTx/>
              <a:latin typeface="仿宋" panose="02010609060101010101" pitchFamily="49" charset="-122"/>
              <a:ea typeface="仿宋" panose="02010609060101010101" pitchFamily="49" charset="-122"/>
              <a:cs typeface="+mn-cs"/>
            </a:endParaRPr>
          </a:p>
          <a:p>
            <a:pPr marL="0" marR="0" lvl="0" indent="0" algn="l" defTabSz="914400" rtl="0" eaLnBrk="1" fontAlgn="base" latinLnBrk="0" hangingPunct="1">
              <a:lnSpc>
                <a:spcPct val="9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2060"/>
                </a:solidFill>
                <a:effectLst/>
                <a:uLnTx/>
                <a:uFillTx/>
                <a:latin typeface="仿宋" panose="02010609060101010101" pitchFamily="49" charset="-122"/>
                <a:ea typeface="仿宋" panose="02010609060101010101" pitchFamily="49" charset="-122"/>
                <a:cs typeface="+mn-cs"/>
              </a:rPr>
              <a:t>第八表：利息不得超过一分，超过的，处高利贷者四倍于超过额的罚金。</a:t>
            </a:r>
            <a:endParaRPr kumimoji="0" lang="en-US" altLang="zh-CN" sz="2000" b="1" i="0" u="none" strike="noStrike" kern="1200" cap="none" spc="0" normalizeH="0" baseline="0" noProof="0" dirty="0">
              <a:ln>
                <a:noFill/>
              </a:ln>
              <a:solidFill>
                <a:srgbClr val="002060"/>
              </a:solidFill>
              <a:effectLst/>
              <a:uLnTx/>
              <a:uFillTx/>
              <a:latin typeface="仿宋" panose="02010609060101010101" pitchFamily="49" charset="-122"/>
              <a:ea typeface="仿宋" panose="02010609060101010101" pitchFamily="49" charset="-122"/>
              <a:cs typeface="+mn-cs"/>
            </a:endParaRPr>
          </a:p>
          <a:p>
            <a:pPr marL="0" marR="0" lvl="0" indent="0" algn="l" defTabSz="914400" rtl="0" eaLnBrk="1" fontAlgn="base" latinLnBrk="0" hangingPunct="1">
              <a:lnSpc>
                <a:spcPct val="9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2060"/>
                </a:solidFill>
                <a:effectLst/>
                <a:uLnTx/>
                <a:uFillTx/>
                <a:latin typeface="仿宋" panose="02010609060101010101" pitchFamily="49" charset="-122"/>
                <a:ea typeface="仿宋" panose="02010609060101010101" pitchFamily="49" charset="-122"/>
                <a:cs typeface="+mn-cs"/>
              </a:rPr>
              <a:t>第九表 ：任何人非经审判，不得处死刑。</a:t>
            </a:r>
            <a:endParaRPr kumimoji="0" lang="zh-CN" altLang="en-US" sz="2000" b="1" i="0" u="none" strike="noStrike" kern="1200" cap="none" spc="0" normalizeH="0" baseline="0" noProof="0" dirty="0">
              <a:ln>
                <a:noFill/>
              </a:ln>
              <a:solidFill>
                <a:srgbClr val="002060"/>
              </a:solidFill>
              <a:effectLst/>
              <a:uLnTx/>
              <a:uFillTx/>
              <a:latin typeface="仿宋" panose="02010609060101010101" pitchFamily="49" charset="-122"/>
              <a:ea typeface="仿宋" panose="02010609060101010101" pitchFamily="49" charset="-122"/>
              <a:cs typeface="+mn-cs"/>
            </a:endParaRPr>
          </a:p>
        </p:txBody>
      </p:sp>
      <p:pic>
        <p:nvPicPr>
          <p:cNvPr id="31747" name="Picture 4"/>
          <p:cNvPicPr>
            <a:picLocks noChangeAspect="1"/>
          </p:cNvPicPr>
          <p:nvPr/>
        </p:nvPicPr>
        <p:blipFill>
          <a:blip r:embed="rId2"/>
          <a:stretch>
            <a:fillRect/>
          </a:stretch>
        </p:blipFill>
        <p:spPr>
          <a:xfrm>
            <a:off x="304165" y="119380"/>
            <a:ext cx="2331720" cy="2880995"/>
          </a:xfrm>
          <a:prstGeom prst="rect">
            <a:avLst/>
          </a:prstGeom>
          <a:noFill/>
          <a:ln w="9525">
            <a:noFill/>
          </a:ln>
        </p:spPr>
      </p:pic>
      <p:sp>
        <p:nvSpPr>
          <p:cNvPr id="30723" name="TextBox 5"/>
          <p:cNvSpPr txBox="1"/>
          <p:nvPr/>
        </p:nvSpPr>
        <p:spPr>
          <a:xfrm>
            <a:off x="3774440" y="2185670"/>
            <a:ext cx="8417560" cy="423545"/>
          </a:xfrm>
          <a:prstGeom prst="rect">
            <a:avLst/>
          </a:prstGeom>
          <a:noFill/>
          <a:ln w="9525">
            <a:noFill/>
          </a:ln>
        </p:spPr>
        <p:txBody>
          <a:bodyPr wrap="square">
            <a:spAutoFit/>
          </a:bodyPr>
          <a:p>
            <a:pPr>
              <a:lnSpc>
                <a:spcPct val="90000"/>
              </a:lnSpc>
              <a:spcBef>
                <a:spcPts val="0"/>
              </a:spcBef>
              <a:spcAft>
                <a:spcPts val="0"/>
              </a:spcAft>
            </a:pPr>
            <a:r>
              <a:rPr lang="zh-CN" altLang="en-US" sz="2400" b="1" dirty="0">
                <a:solidFill>
                  <a:srgbClr val="C00000"/>
                </a:solidFill>
                <a:latin typeface="华文楷体" panose="02010600040101010101" charset="-122"/>
                <a:ea typeface="华文楷体" panose="02010600040101010101" charset="-122"/>
              </a:rPr>
              <a:t>依据材料并结合所学知识，概括</a:t>
            </a:r>
            <a:r>
              <a:rPr lang="en-US" altLang="zh-CN" sz="2400" b="1" dirty="0">
                <a:solidFill>
                  <a:srgbClr val="C00000"/>
                </a:solidFill>
                <a:latin typeface="华文楷体" panose="02010600040101010101" charset="-122"/>
                <a:ea typeface="华文楷体" panose="02010600040101010101" charset="-122"/>
              </a:rPr>
              <a:t>《</a:t>
            </a:r>
            <a:r>
              <a:rPr lang="zh-CN" altLang="en-US" sz="2400" b="1" dirty="0">
                <a:solidFill>
                  <a:srgbClr val="C00000"/>
                </a:solidFill>
                <a:latin typeface="华文楷体" panose="02010600040101010101" charset="-122"/>
                <a:ea typeface="华文楷体" panose="02010600040101010101" charset="-122"/>
              </a:rPr>
              <a:t>十二铜表法</a:t>
            </a:r>
            <a:r>
              <a:rPr lang="en-US" altLang="zh-CN" sz="2400" b="1" dirty="0">
                <a:solidFill>
                  <a:srgbClr val="C00000"/>
                </a:solidFill>
                <a:latin typeface="华文楷体" panose="02010600040101010101" charset="-122"/>
                <a:ea typeface="华文楷体" panose="02010600040101010101" charset="-122"/>
              </a:rPr>
              <a:t>》</a:t>
            </a:r>
            <a:r>
              <a:rPr lang="zh-CN" altLang="en-US" sz="2400" b="1" dirty="0">
                <a:solidFill>
                  <a:srgbClr val="C00000"/>
                </a:solidFill>
                <a:latin typeface="华文楷体" panose="02010600040101010101" charset="-122"/>
                <a:ea typeface="华文楷体" panose="02010600040101010101" charset="-122"/>
              </a:rPr>
              <a:t>的主要内容</a:t>
            </a:r>
            <a:endParaRPr lang="zh-CN" altLang="en-US" sz="2400" b="1" dirty="0">
              <a:solidFill>
                <a:srgbClr val="C00000"/>
              </a:solidFill>
              <a:latin typeface="华文楷体" panose="02010600040101010101" charset="-122"/>
              <a:ea typeface="华文楷体" panose="02010600040101010101" charset="-122"/>
            </a:endParaRPr>
          </a:p>
        </p:txBody>
      </p:sp>
      <p:sp>
        <p:nvSpPr>
          <p:cNvPr id="10" name="文本框 9"/>
          <p:cNvSpPr txBox="1"/>
          <p:nvPr/>
        </p:nvSpPr>
        <p:spPr>
          <a:xfrm>
            <a:off x="6942455" y="2572385"/>
            <a:ext cx="5015230" cy="706755"/>
          </a:xfrm>
          <a:prstGeom prst="rect">
            <a:avLst/>
          </a:prstGeom>
          <a:solidFill>
            <a:schemeClr val="accent1">
              <a:lumMod val="40000"/>
              <a:lumOff val="60000"/>
            </a:schemeClr>
          </a:solidFill>
        </p:spPr>
        <p:txBody>
          <a:bodyPr wrap="square" rtlCol="0" anchor="t">
            <a:spAutoFit/>
          </a:bodyPr>
          <a:p>
            <a:r>
              <a:rPr lang="zh-CN" altLang="en-US" sz="2000" b="1"/>
              <a:t>注重保护私有财产、规范契约行为、维护公众利益、保护平民利益、强调法治精神。</a:t>
            </a:r>
            <a:endParaRPr lang="zh-CN" altLang="en-US" sz="2000" b="1"/>
          </a:p>
        </p:txBody>
      </p:sp>
      <p:sp>
        <p:nvSpPr>
          <p:cNvPr id="35842" name="矩形 2"/>
          <p:cNvSpPr>
            <a:spLocks noChangeArrowheads="1"/>
          </p:cNvSpPr>
          <p:nvPr/>
        </p:nvSpPr>
        <p:spPr bwMode="auto">
          <a:xfrm>
            <a:off x="2635885" y="3329305"/>
            <a:ext cx="9321800" cy="1753235"/>
          </a:xfrm>
          <a:prstGeom prst="rect">
            <a:avLst/>
          </a:prstGeom>
          <a:solidFill>
            <a:schemeClr val="accent4">
              <a:lumMod val="20000"/>
              <a:lumOff val="80000"/>
            </a:schemeClr>
          </a:solidFill>
          <a:ln w="15875">
            <a:solidFill>
              <a:schemeClr val="tx1">
                <a:lumMod val="75000"/>
                <a:lumOff val="25000"/>
              </a:schemeClr>
            </a:solidFill>
            <a:miter lim="800000"/>
          </a:ln>
        </p:spPr>
        <p:txBody>
          <a:bodyPr wrap="square">
            <a:spAutoFit/>
          </a:bodyPr>
          <a:p>
            <a:pPr marL="0" marR="0" lvl="0" indent="0" algn="l" defTabSz="914400" rtl="0" eaLnBrk="1" fontAlgn="base" latinLnBrk="0" hangingPunct="1">
              <a:lnSpc>
                <a:spcPct val="9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2060"/>
                </a:solidFill>
                <a:effectLst/>
                <a:uLnTx/>
                <a:uFillTx/>
                <a:latin typeface="仿宋" panose="02010609060101010101" pitchFamily="49" charset="-122"/>
                <a:ea typeface="仿宋" panose="02010609060101010101" pitchFamily="49" charset="-122"/>
                <a:cs typeface="+mn-cs"/>
              </a:rPr>
              <a:t>《十二铜表法》是 “一切公法和私法的渊源”。</a:t>
            </a:r>
            <a:r>
              <a:rPr kumimoji="0" lang="en-US" altLang="zh-CN" sz="2000" b="1" i="0" u="none" strike="noStrike" kern="1200" cap="none" spc="0" normalizeH="0" baseline="0" noProof="0" dirty="0">
                <a:ln>
                  <a:noFill/>
                </a:ln>
                <a:solidFill>
                  <a:srgbClr val="002060"/>
                </a:solidFill>
                <a:effectLst/>
                <a:uLnTx/>
                <a:uFillTx/>
                <a:latin typeface="仿宋" panose="02010609060101010101" pitchFamily="49" charset="-122"/>
                <a:ea typeface="仿宋" panose="02010609060101010101" pitchFamily="49" charset="-122"/>
                <a:cs typeface="+mn-cs"/>
              </a:rPr>
              <a:t>   </a:t>
            </a:r>
            <a:r>
              <a:rPr kumimoji="0" lang="zh-CN" altLang="en-US" sz="2000" b="1" i="0" u="none" strike="noStrike" kern="1200" cap="none" spc="0" normalizeH="0" baseline="0" noProof="0" dirty="0">
                <a:ln>
                  <a:noFill/>
                </a:ln>
                <a:solidFill>
                  <a:srgbClr val="002060"/>
                </a:solidFill>
                <a:effectLst/>
                <a:uLnTx/>
                <a:uFillTx/>
                <a:latin typeface="仿宋" panose="02010609060101010101" pitchFamily="49" charset="-122"/>
                <a:ea typeface="仿宋" panose="02010609060101010101" pitchFamily="49" charset="-122"/>
                <a:cs typeface="+mn-cs"/>
              </a:rPr>
              <a:t>——古罗马 李维</a:t>
            </a:r>
            <a:endParaRPr kumimoji="0" lang="zh-CN" altLang="en-US" sz="2000" b="1" i="0" u="none" strike="noStrike" kern="1200" cap="none" spc="0" normalizeH="0" baseline="0" noProof="0" dirty="0">
              <a:ln>
                <a:noFill/>
              </a:ln>
              <a:solidFill>
                <a:srgbClr val="002060"/>
              </a:solidFill>
              <a:effectLst/>
              <a:uLnTx/>
              <a:uFillTx/>
              <a:latin typeface="仿宋" panose="02010609060101010101" pitchFamily="49" charset="-122"/>
              <a:ea typeface="仿宋" panose="02010609060101010101" pitchFamily="49" charset="-122"/>
              <a:cs typeface="+mn-cs"/>
            </a:endParaRPr>
          </a:p>
          <a:p>
            <a:pPr marL="0" marR="0" lvl="0" indent="0" algn="l" defTabSz="914400" rtl="0" eaLnBrk="1" fontAlgn="base" latinLnBrk="0" hangingPunct="1">
              <a:lnSpc>
                <a:spcPct val="9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2060"/>
                </a:solidFill>
                <a:effectLst/>
                <a:uLnTx/>
                <a:uFillTx/>
                <a:latin typeface="仿宋" panose="02010609060101010101" pitchFamily="49" charset="-122"/>
                <a:ea typeface="仿宋" panose="02010609060101010101" pitchFamily="49" charset="-122"/>
                <a:cs typeface="+mn-cs"/>
              </a:rPr>
              <a:t>它限制了贵族的司法专横，“有了成文法典他们就可以不再依靠贵族的记忆力”。</a:t>
            </a:r>
            <a:r>
              <a:rPr kumimoji="0" lang="en-US" altLang="zh-CN" sz="2000" b="1" i="0" u="none" strike="noStrike" kern="1200" cap="none" spc="0" normalizeH="0" baseline="0" noProof="0" dirty="0">
                <a:ln>
                  <a:noFill/>
                </a:ln>
                <a:solidFill>
                  <a:srgbClr val="002060"/>
                </a:solidFill>
                <a:effectLst/>
                <a:uLnTx/>
                <a:uFillTx/>
                <a:latin typeface="仿宋" panose="02010609060101010101" pitchFamily="49" charset="-122"/>
                <a:ea typeface="仿宋" panose="02010609060101010101" pitchFamily="49" charset="-122"/>
                <a:cs typeface="+mn-cs"/>
              </a:rPr>
              <a:t>                                        </a:t>
            </a:r>
            <a:r>
              <a:rPr kumimoji="0" lang="zh-CN" altLang="en-US" sz="2000" b="1" i="0" u="none" strike="noStrike" kern="1200" cap="none" spc="0" normalizeH="0" baseline="0" noProof="0" dirty="0">
                <a:ln>
                  <a:noFill/>
                </a:ln>
                <a:solidFill>
                  <a:srgbClr val="002060"/>
                </a:solidFill>
                <a:effectLst/>
                <a:uLnTx/>
                <a:uFillTx/>
                <a:latin typeface="仿宋" panose="02010609060101010101" pitchFamily="49" charset="-122"/>
                <a:ea typeface="仿宋" panose="02010609060101010101" pitchFamily="49" charset="-122"/>
                <a:cs typeface="+mn-cs"/>
              </a:rPr>
              <a:t>——古罗马 西塞罗</a:t>
            </a:r>
            <a:endParaRPr kumimoji="0" lang="zh-CN" altLang="en-US" sz="2000" b="1" i="0" u="none" strike="noStrike" kern="1200" cap="none" spc="0" normalizeH="0" baseline="0" noProof="0" dirty="0">
              <a:ln>
                <a:noFill/>
              </a:ln>
              <a:solidFill>
                <a:srgbClr val="002060"/>
              </a:solidFill>
              <a:effectLst/>
              <a:uLnTx/>
              <a:uFillTx/>
              <a:latin typeface="仿宋" panose="02010609060101010101" pitchFamily="49" charset="-122"/>
              <a:ea typeface="仿宋" panose="02010609060101010101" pitchFamily="49" charset="-122"/>
              <a:cs typeface="+mn-cs"/>
            </a:endParaRPr>
          </a:p>
          <a:p>
            <a:pPr marL="0" marR="0" lvl="0" indent="0" algn="l" defTabSz="914400" rtl="0" eaLnBrk="1" fontAlgn="base" latinLnBrk="0" hangingPunct="1">
              <a:lnSpc>
                <a:spcPct val="9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2060"/>
                </a:solidFill>
                <a:effectLst/>
                <a:uLnTx/>
                <a:uFillTx/>
                <a:latin typeface="仿宋" panose="02010609060101010101" pitchFamily="49" charset="-122"/>
                <a:ea typeface="仿宋" panose="02010609060101010101" pitchFamily="49" charset="-122"/>
                <a:cs typeface="+mn-cs"/>
              </a:rPr>
              <a:t>罗马法是“简单的商品生产即资本主义前的商品生产的最完善的法” 。也是“纯粹私有制占统治地位的社会的生活条件和冲突的十分经典性的法律表现。”</a:t>
            </a:r>
            <a:r>
              <a:rPr kumimoji="0" lang="en-US" altLang="zh-CN" sz="2000" b="1" i="0" u="none" strike="noStrike" kern="1200" cap="none" spc="0" normalizeH="0" baseline="0" noProof="0" dirty="0">
                <a:ln>
                  <a:noFill/>
                </a:ln>
                <a:solidFill>
                  <a:srgbClr val="002060"/>
                </a:solidFill>
                <a:effectLst/>
                <a:uLnTx/>
                <a:uFillTx/>
                <a:latin typeface="仿宋" panose="02010609060101010101" pitchFamily="49" charset="-122"/>
                <a:ea typeface="仿宋" panose="02010609060101010101" pitchFamily="49" charset="-122"/>
                <a:cs typeface="+mn-cs"/>
              </a:rPr>
              <a:t> </a:t>
            </a:r>
            <a:endParaRPr kumimoji="0" lang="en-US" altLang="zh-CN" sz="2000" b="1" i="0" u="none" strike="noStrike" kern="1200" cap="none" spc="0" normalizeH="0" baseline="0" noProof="0" dirty="0">
              <a:ln>
                <a:noFill/>
              </a:ln>
              <a:solidFill>
                <a:srgbClr val="002060"/>
              </a:solidFill>
              <a:effectLst/>
              <a:uLnTx/>
              <a:uFillTx/>
              <a:latin typeface="仿宋" panose="02010609060101010101" pitchFamily="49" charset="-122"/>
              <a:ea typeface="仿宋" panose="02010609060101010101" pitchFamily="49" charset="-122"/>
              <a:cs typeface="+mn-cs"/>
            </a:endParaRPr>
          </a:p>
          <a:p>
            <a:pPr marL="0" marR="0" lvl="0" indent="0" algn="l" defTabSz="914400" rtl="0" eaLnBrk="1" fontAlgn="base" latinLnBrk="0" hangingPunct="1">
              <a:lnSpc>
                <a:spcPct val="9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2060"/>
                </a:solidFill>
                <a:effectLst/>
                <a:uLnTx/>
                <a:uFillTx/>
                <a:latin typeface="仿宋" panose="02010609060101010101" pitchFamily="49" charset="-122"/>
                <a:ea typeface="仿宋" panose="02010609060101010101" pitchFamily="49" charset="-122"/>
                <a:cs typeface="+mn-cs"/>
              </a:rPr>
              <a:t>                                             </a:t>
            </a:r>
            <a:r>
              <a:rPr kumimoji="0" lang="zh-CN" altLang="en-US" sz="2000" b="1" i="0" u="none" strike="noStrike" kern="1200" cap="none" spc="0" normalizeH="0" baseline="0" noProof="0" dirty="0">
                <a:ln>
                  <a:noFill/>
                </a:ln>
                <a:solidFill>
                  <a:srgbClr val="002060"/>
                </a:solidFill>
                <a:effectLst/>
                <a:uLnTx/>
                <a:uFillTx/>
                <a:latin typeface="仿宋" panose="02010609060101010101" pitchFamily="49" charset="-122"/>
                <a:ea typeface="仿宋" panose="02010609060101010101" pitchFamily="49" charset="-122"/>
                <a:cs typeface="+mn-cs"/>
              </a:rPr>
              <a:t>——恩格斯</a:t>
            </a:r>
            <a:endParaRPr kumimoji="0" lang="zh-CN" altLang="en-US" sz="2000" b="1" i="0" u="none" strike="noStrike" kern="1200" cap="none" spc="0" normalizeH="0" baseline="0" noProof="0" dirty="0">
              <a:ln>
                <a:noFill/>
              </a:ln>
              <a:solidFill>
                <a:srgbClr val="002060"/>
              </a:solidFill>
              <a:effectLst/>
              <a:uLnTx/>
              <a:uFillTx/>
              <a:latin typeface="仿宋" panose="02010609060101010101" pitchFamily="49" charset="-122"/>
              <a:ea typeface="仿宋" panose="02010609060101010101" pitchFamily="49" charset="-122"/>
              <a:cs typeface="+mn-cs"/>
            </a:endParaRPr>
          </a:p>
        </p:txBody>
      </p:sp>
      <p:sp>
        <p:nvSpPr>
          <p:cNvPr id="11" name="文本框 10"/>
          <p:cNvSpPr txBox="1"/>
          <p:nvPr/>
        </p:nvSpPr>
        <p:spPr>
          <a:xfrm>
            <a:off x="2635250" y="5541645"/>
            <a:ext cx="9322435" cy="1014730"/>
          </a:xfrm>
          <a:prstGeom prst="rect">
            <a:avLst/>
          </a:prstGeom>
          <a:solidFill>
            <a:schemeClr val="accent1">
              <a:lumMod val="60000"/>
              <a:lumOff val="40000"/>
            </a:schemeClr>
          </a:solidFill>
        </p:spPr>
        <p:txBody>
          <a:bodyPr wrap="square" rtlCol="0" anchor="t">
            <a:spAutoFit/>
          </a:bodyPr>
          <a:p>
            <a:r>
              <a:rPr lang="zh-CN" altLang="en-US" sz="2000" b="1">
                <a:sym typeface="+mn-ea"/>
              </a:rPr>
              <a:t>《十二铜表法》是罗马第一部成文法，限制了贵族的特权，打破其对法律垄断，一定程度上保护了平民的利益，是平民的胜利。</a:t>
            </a:r>
            <a:r>
              <a:rPr lang="zh-CN" altLang="en-US" sz="2000" b="1"/>
              <a:t>开辟了西方法治的先河；奠定了罗马法系的基础；是当今世界现代法律的渊源。</a:t>
            </a:r>
            <a:endParaRPr lang="zh-CN" altLang="en-US" sz="2000" b="1"/>
          </a:p>
        </p:txBody>
      </p:sp>
      <p:sp>
        <p:nvSpPr>
          <p:cNvPr id="31748" name="TextBox 3"/>
          <p:cNvSpPr txBox="1"/>
          <p:nvPr/>
        </p:nvSpPr>
        <p:spPr>
          <a:xfrm>
            <a:off x="2635885" y="5063490"/>
            <a:ext cx="9321800" cy="460375"/>
          </a:xfrm>
          <a:prstGeom prst="rect">
            <a:avLst/>
          </a:prstGeom>
          <a:solidFill>
            <a:schemeClr val="accent4">
              <a:lumMod val="20000"/>
              <a:lumOff val="80000"/>
            </a:schemeClr>
          </a:solidFill>
          <a:ln w="9525">
            <a:noFill/>
          </a:ln>
        </p:spPr>
        <p:txBody>
          <a:bodyPr wrap="square">
            <a:spAutoFit/>
          </a:bodyPr>
          <a:p>
            <a:r>
              <a:rPr lang="zh-CN" altLang="en-US" sz="2400" b="1" dirty="0">
                <a:solidFill>
                  <a:srgbClr val="C00000"/>
                </a:solidFill>
                <a:latin typeface="华文楷体" panose="02010600040101010101" charset="-122"/>
                <a:ea typeface="华文楷体" panose="02010600040101010101" charset="-122"/>
              </a:rPr>
              <a:t>依据材料并结合所学概括《十二铜表法》的历史价值。</a:t>
            </a:r>
            <a:endParaRPr lang="zh-CN" altLang="en-US" sz="2400" b="1" dirty="0">
              <a:solidFill>
                <a:srgbClr val="C00000"/>
              </a:solidFill>
              <a:latin typeface="华文楷体" panose="02010600040101010101" charset="-122"/>
              <a:ea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23"/>
                                        </p:tgtEl>
                                        <p:attrNameLst>
                                          <p:attrName>style.visibility</p:attrName>
                                        </p:attrNameLst>
                                      </p:cBhvr>
                                      <p:to>
                                        <p:strVal val="visible"/>
                                      </p:to>
                                    </p:set>
                                    <p:animEffect transition="in" filter="blinds(horizontal)">
                                      <p:cBhvr>
                                        <p:cTn id="12" dur="500"/>
                                        <p:tgtEl>
                                          <p:spTgt spid="307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5842"/>
                                        </p:tgtEl>
                                        <p:attrNameLst>
                                          <p:attrName>style.visibility</p:attrName>
                                        </p:attrNameLst>
                                      </p:cBhvr>
                                      <p:to>
                                        <p:strVal val="visible"/>
                                      </p:to>
                                    </p:set>
                                    <p:animEffect transition="in" filter="blinds(horizontal)">
                                      <p:cBhvr>
                                        <p:cTn id="22" dur="500"/>
                                        <p:tgtEl>
                                          <p:spTgt spid="3584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1748"/>
                                        </p:tgtEl>
                                        <p:attrNameLst>
                                          <p:attrName>style.visibility</p:attrName>
                                        </p:attrNameLst>
                                      </p:cBhvr>
                                      <p:to>
                                        <p:strVal val="visible"/>
                                      </p:to>
                                    </p:set>
                                    <p:animEffect transition="in" filter="blinds(horizontal)">
                                      <p:cBhvr>
                                        <p:cTn id="25" dur="500"/>
                                        <p:tgtEl>
                                          <p:spTgt spid="3174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2"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11" grpId="1" animBg="1"/>
      <p:bldP spid="9" grpId="0" bldLvl="0" animBg="1"/>
      <p:bldP spid="30723" grpId="0"/>
      <p:bldP spid="10" grpId="2" bldLvl="0" animBg="1"/>
      <p:bldP spid="35842" grpId="0" bldLvl="0" animBg="1"/>
      <p:bldP spid="11" grpId="2" bldLvl="0" animBg="1"/>
      <p:bldP spid="3174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nvSpPr>
        <p:spPr>
          <a:xfrm>
            <a:off x="253365" y="2022475"/>
            <a:ext cx="11731625" cy="4527550"/>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panose="05020102010507070707"/>
              <a:buChar char=""/>
              <a:defRPr kumimoji="0" sz="2600" kern="1200">
                <a:solidFill>
                  <a:schemeClr val="tx1"/>
                </a:solidFill>
                <a:latin typeface="+mn-lt"/>
                <a:ea typeface="+mn-ea"/>
                <a:cs typeface="+mn-cs"/>
              </a:defRPr>
            </a:lvl1pPr>
            <a:lvl2pPr marL="640080" indent="-247015" algn="l" rtl="0" eaLnBrk="1" latinLnBrk="0" hangingPunct="1">
              <a:spcBef>
                <a:spcPct val="20000"/>
              </a:spcBef>
              <a:buClr>
                <a:schemeClr val="accent1"/>
              </a:buClr>
              <a:buSzPct val="85000"/>
              <a:buFont typeface="Wingdings 2" panose="05020102010507070707"/>
              <a:buChar char=""/>
              <a:defRPr kumimoji="0" sz="2400" kern="1200">
                <a:solidFill>
                  <a:schemeClr val="tx1"/>
                </a:solidFill>
                <a:latin typeface="+mn-lt"/>
                <a:ea typeface="+mn-ea"/>
                <a:cs typeface="+mn-cs"/>
              </a:defRPr>
            </a:lvl2pPr>
            <a:lvl3pPr marL="914400" indent="-247015" algn="l" rtl="0" eaLnBrk="1" latinLnBrk="0" hangingPunct="1">
              <a:spcBef>
                <a:spcPct val="20000"/>
              </a:spcBef>
              <a:buClr>
                <a:schemeClr val="accent2"/>
              </a:buClr>
              <a:buSzPct val="70000"/>
              <a:buFont typeface="Wingdings 2" panose="05020102010507070707"/>
              <a:buChar char=""/>
              <a:defRPr kumimoji="0" sz="2100" kern="1200">
                <a:solidFill>
                  <a:schemeClr val="tx1"/>
                </a:solidFill>
                <a:latin typeface="+mn-lt"/>
                <a:ea typeface="+mn-ea"/>
                <a:cs typeface="+mn-cs"/>
              </a:defRPr>
            </a:lvl3pPr>
            <a:lvl4pPr marL="1188720" indent="-210185" algn="l" rtl="0" eaLnBrk="1" latinLnBrk="0" hangingPunct="1">
              <a:spcBef>
                <a:spcPct val="20000"/>
              </a:spcBef>
              <a:buClr>
                <a:schemeClr val="accent3"/>
              </a:buClr>
              <a:buSzPct val="65000"/>
              <a:buFont typeface="Wingdings 2" panose="05020102010507070707"/>
              <a:buChar char=""/>
              <a:defRPr kumimoji="0" sz="2000" kern="1200">
                <a:solidFill>
                  <a:schemeClr val="tx1"/>
                </a:solidFill>
                <a:latin typeface="+mn-lt"/>
                <a:ea typeface="+mn-ea"/>
                <a:cs typeface="+mn-cs"/>
              </a:defRPr>
            </a:lvl4pPr>
            <a:lvl5pPr marL="1463040" indent="-210185" algn="l" rtl="0" eaLnBrk="1" latinLnBrk="0" hangingPunct="1">
              <a:spcBef>
                <a:spcPct val="20000"/>
              </a:spcBef>
              <a:buClr>
                <a:schemeClr val="accent4"/>
              </a:buClr>
              <a:buSzPct val="65000"/>
              <a:buFont typeface="Wingdings 2" panose="05020102010507070707"/>
              <a:buChar char=""/>
              <a:defRPr kumimoji="0"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l">
              <a:lnSpc>
                <a:spcPct val="100000"/>
              </a:lnSpc>
              <a:spcBef>
                <a:spcPts val="0"/>
              </a:spcBef>
              <a:buNone/>
            </a:pPr>
            <a:r>
              <a:rPr lang="zh-CN" altLang="en-US" sz="27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总结：罗马法的发展历程</a:t>
            </a:r>
            <a:endParaRPr lang="en-US" altLang="zh-CN" sz="27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endParaRPr>
          </a:p>
          <a:p>
            <a:pPr marL="0" indent="0" algn="l">
              <a:lnSpc>
                <a:spcPct val="100000"/>
              </a:lnSpc>
              <a:spcBef>
                <a:spcPts val="0"/>
              </a:spcBef>
              <a:buNone/>
            </a:pPr>
            <a:r>
              <a:rPr lang="en-US" altLang="x-none" sz="2400" b="1" dirty="0">
                <a:solidFill>
                  <a:srgbClr val="0000FF"/>
                </a:solidFill>
                <a:latin typeface="黑体" panose="02010609060101010101" pitchFamily="49" charset="-122"/>
                <a:ea typeface="黑体" panose="02010609060101010101" pitchFamily="49" charset="-122"/>
              </a:rPr>
              <a:t>1.过程：</a:t>
            </a:r>
            <a:endParaRPr lang="en-US" altLang="zh-CN" sz="2400" b="1" dirty="0">
              <a:gradFill>
                <a:gsLst>
                  <a:gs pos="0">
                    <a:srgbClr val="007BD3"/>
                  </a:gs>
                  <a:gs pos="100000">
                    <a:srgbClr val="034373"/>
                  </a:gs>
                </a:gsLst>
                <a:lin scaled="0"/>
              </a:gradFill>
              <a:latin typeface="黑体" panose="02010609060101010101" pitchFamily="49" charset="-122"/>
              <a:ea typeface="黑体" panose="02010609060101010101" pitchFamily="49" charset="-122"/>
              <a:cs typeface="黑体" panose="02010609060101010101" pitchFamily="49" charset="-122"/>
            </a:endParaRPr>
          </a:p>
          <a:p>
            <a:pPr marL="0" indent="0" algn="l">
              <a:lnSpc>
                <a:spcPct val="100000"/>
              </a:lnSpc>
              <a:spcBef>
                <a:spcPts val="0"/>
              </a:spcBef>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①起源（从习惯法到成文法）</a:t>
            </a:r>
            <a:endParaRPr lang="en-US" altLang="zh-CN" sz="2400" b="1" dirty="0">
              <a:latin typeface="黑体" panose="02010609060101010101" pitchFamily="49" charset="-122"/>
              <a:ea typeface="黑体" panose="02010609060101010101" pitchFamily="49" charset="-122"/>
              <a:cs typeface="黑体" panose="02010609060101010101" pitchFamily="49" charset="-122"/>
            </a:endParaRPr>
          </a:p>
          <a:p>
            <a:pPr marL="0" indent="0" algn="l">
              <a:lnSpc>
                <a:spcPct val="100000"/>
              </a:lnSpc>
              <a:spcBef>
                <a:spcPts val="0"/>
              </a:spcBef>
              <a:buNone/>
            </a:pPr>
            <a:r>
              <a:rPr lang="en-US" altLang="zh-CN" sz="2400" b="1" dirty="0">
                <a:latin typeface="楷体" panose="02010609060101010101" charset="-122"/>
                <a:ea typeface="楷体" panose="02010609060101010101" charset="-122"/>
                <a:cs typeface="楷体" panose="02010609060101010101" charset="-122"/>
              </a:rPr>
              <a:t>   BC5</a:t>
            </a:r>
            <a:r>
              <a:rPr lang="zh-CN" altLang="en-US" sz="2400" b="1" dirty="0">
                <a:latin typeface="楷体" panose="02010609060101010101" charset="-122"/>
                <a:ea typeface="楷体" panose="02010609060101010101" charset="-122"/>
                <a:cs typeface="楷体" panose="02010609060101010101" charset="-122"/>
              </a:rPr>
              <a:t>世纪（</a:t>
            </a:r>
            <a:r>
              <a:rPr lang="en-US" altLang="zh-CN" sz="2400" b="1" dirty="0">
                <a:latin typeface="楷体" panose="02010609060101010101" charset="-122"/>
                <a:ea typeface="楷体" panose="02010609060101010101" charset="-122"/>
                <a:cs typeface="楷体" panose="02010609060101010101" charset="-122"/>
              </a:rPr>
              <a:t>450</a:t>
            </a:r>
            <a:r>
              <a:rPr lang="zh-CN" altLang="en-US" sz="2400" b="1" dirty="0">
                <a:latin typeface="楷体" panose="02010609060101010101" charset="-122"/>
                <a:ea typeface="楷体" panose="02010609060101010101" charset="-122"/>
                <a:cs typeface="楷体" panose="02010609060101010101" charset="-122"/>
              </a:rPr>
              <a:t>年左右）颁布的</a:t>
            </a:r>
            <a:r>
              <a:rPr lang="en-US" altLang="zh-CN" sz="2400" b="1" dirty="0">
                <a:solidFill>
                  <a:srgbClr val="FF0000"/>
                </a:solidFill>
                <a:latin typeface="楷体" panose="02010609060101010101" charset="-122"/>
                <a:ea typeface="楷体" panose="02010609060101010101" charset="-122"/>
                <a:cs typeface="楷体" panose="02010609060101010101" charset="-122"/>
              </a:rPr>
              <a:t>《</a:t>
            </a:r>
            <a:r>
              <a:rPr lang="zh-CN" altLang="en-US" sz="2400" b="1" dirty="0">
                <a:solidFill>
                  <a:srgbClr val="FF0000"/>
                </a:solidFill>
                <a:latin typeface="楷体" panose="02010609060101010101" charset="-122"/>
                <a:ea typeface="楷体" panose="02010609060101010101" charset="-122"/>
                <a:cs typeface="楷体" panose="02010609060101010101" charset="-122"/>
              </a:rPr>
              <a:t>十二铜表法</a:t>
            </a:r>
            <a:r>
              <a:rPr lang="en-US" altLang="zh-CN" sz="2400" b="1" dirty="0">
                <a:solidFill>
                  <a:srgbClr val="FF0000"/>
                </a:solidFill>
                <a:latin typeface="楷体" panose="02010609060101010101" charset="-122"/>
                <a:ea typeface="楷体" panose="02010609060101010101" charset="-122"/>
                <a:cs typeface="楷体" panose="02010609060101010101" charset="-122"/>
              </a:rPr>
              <a:t>》</a:t>
            </a:r>
            <a:r>
              <a:rPr lang="zh-CN" altLang="en-US" sz="2400" b="1" dirty="0">
                <a:latin typeface="楷体" panose="02010609060101010101" charset="-122"/>
                <a:ea typeface="楷体" panose="02010609060101010101" charset="-122"/>
                <a:cs typeface="楷体" panose="02010609060101010101" charset="-122"/>
              </a:rPr>
              <a:t>，是古罗马第一部成文法，重视对私有财产的保护；但有习惯法的野蛮做法（同态复仇等），过于重视程序。</a:t>
            </a:r>
            <a:r>
              <a:rPr lang="en-US" altLang="zh-CN" sz="2400" b="1" dirty="0">
                <a:latin typeface="楷体" panose="02010609060101010101" charset="-122"/>
                <a:ea typeface="楷体" panose="02010609060101010101" charset="-122"/>
                <a:cs typeface="楷体" panose="02010609060101010101" charset="-122"/>
              </a:rPr>
              <a:t>     </a:t>
            </a:r>
            <a:endParaRPr lang="en-US" altLang="zh-CN" sz="2400" b="1" dirty="0">
              <a:latin typeface="楷体" panose="02010609060101010101" charset="-122"/>
              <a:ea typeface="楷体" panose="02010609060101010101" charset="-122"/>
              <a:cs typeface="楷体" panose="02010609060101010101" charset="-122"/>
            </a:endParaRPr>
          </a:p>
          <a:p>
            <a:pPr marL="0" indent="0" algn="l">
              <a:lnSpc>
                <a:spcPct val="100000"/>
              </a:lnSpc>
              <a:spcBef>
                <a:spcPts val="0"/>
              </a:spcBef>
              <a:buNone/>
            </a:pPr>
            <a:r>
              <a:rPr lang="zh-CN" altLang="en-US" sz="2400" b="1" dirty="0" smtClean="0">
                <a:latin typeface="黑体" panose="02010609060101010101" pitchFamily="49" charset="-122"/>
                <a:ea typeface="黑体" panose="02010609060101010101" pitchFamily="49" charset="-122"/>
                <a:cs typeface="黑体" panose="02010609060101010101" pitchFamily="49" charset="-122"/>
              </a:rPr>
              <a:t>②</a:t>
            </a:r>
            <a:r>
              <a:rPr lang="zh-CN" altLang="en-US" sz="2400" b="1" dirty="0">
                <a:latin typeface="黑体" panose="02010609060101010101" pitchFamily="49" charset="-122"/>
                <a:ea typeface="黑体" panose="02010609060101010101" pitchFamily="49" charset="-122"/>
                <a:cs typeface="黑体" panose="02010609060101010101" pitchFamily="49" charset="-122"/>
              </a:rPr>
              <a:t>发展（从公民法到万民法）</a:t>
            </a:r>
            <a:endParaRPr lang="en-US" altLang="zh-CN" sz="2400" b="1" dirty="0">
              <a:latin typeface="黑体" panose="02010609060101010101" pitchFamily="49" charset="-122"/>
              <a:ea typeface="黑体" panose="02010609060101010101" pitchFamily="49" charset="-122"/>
              <a:cs typeface="黑体" panose="02010609060101010101" pitchFamily="49" charset="-122"/>
            </a:endParaRPr>
          </a:p>
          <a:p>
            <a:pPr marL="0" indent="0" algn="l">
              <a:lnSpc>
                <a:spcPct val="100000"/>
              </a:lnSpc>
              <a:spcBef>
                <a:spcPts val="0"/>
              </a:spcBef>
              <a:buNone/>
            </a:pPr>
            <a:r>
              <a:rPr lang="en-US" altLang="zh-CN" sz="2400" b="1" dirty="0">
                <a:latin typeface="楷体" panose="02010609060101010101" charset="-122"/>
                <a:ea typeface="楷体" panose="02010609060101010101" charset="-122"/>
                <a:cs typeface="楷体" panose="02010609060101010101" charset="-122"/>
              </a:rPr>
              <a:t>  BC27年开始，罗马由共和国开始成为帝国，法律的适用范围也从公民扩展为自由民，开始由公民法变为万民法。（212年</a:t>
            </a:r>
            <a:r>
              <a:rPr lang="en-US" altLang="zh-CN" sz="2400" b="1" dirty="0">
                <a:solidFill>
                  <a:srgbClr val="FF0000"/>
                </a:solidFill>
                <a:latin typeface="楷体" panose="02010609060101010101" charset="-122"/>
                <a:ea typeface="楷体" panose="02010609060101010101" charset="-122"/>
                <a:cs typeface="楷体" panose="02010609060101010101" charset="-122"/>
              </a:rPr>
              <a:t>《卡拉卡拉敕令》</a:t>
            </a:r>
            <a:r>
              <a:rPr lang="en-US" altLang="zh-CN" sz="2400" b="1" dirty="0">
                <a:latin typeface="楷体" panose="02010609060101010101" charset="-122"/>
                <a:ea typeface="楷体" panose="02010609060101010101" charset="-122"/>
                <a:cs typeface="楷体" panose="02010609060101010101" charset="-122"/>
              </a:rPr>
              <a:t>的颁布标志万民法形成）</a:t>
            </a:r>
            <a:endParaRPr lang="en-US" altLang="zh-CN" sz="2400" b="1" dirty="0">
              <a:latin typeface="黑体" panose="02010609060101010101" pitchFamily="49" charset="-122"/>
              <a:ea typeface="黑体" panose="02010609060101010101" pitchFamily="49" charset="-122"/>
              <a:cs typeface="黑体" panose="02010609060101010101" pitchFamily="49" charset="-122"/>
            </a:endParaRPr>
          </a:p>
          <a:p>
            <a:pPr marL="0" indent="0" algn="l">
              <a:lnSpc>
                <a:spcPct val="100000"/>
              </a:lnSpc>
              <a:spcBef>
                <a:spcPts val="0"/>
              </a:spcBef>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③体系完备</a:t>
            </a:r>
            <a:endParaRPr lang="en-US" altLang="zh-CN" sz="2400" b="1" dirty="0">
              <a:latin typeface="黑体" panose="02010609060101010101" pitchFamily="49" charset="-122"/>
              <a:ea typeface="黑体" panose="02010609060101010101" pitchFamily="49" charset="-122"/>
              <a:cs typeface="黑体" panose="02010609060101010101" pitchFamily="49" charset="-122"/>
            </a:endParaRPr>
          </a:p>
          <a:p>
            <a:pPr marL="0" indent="0" algn="l">
              <a:lnSpc>
                <a:spcPct val="100000"/>
              </a:lnSpc>
              <a:spcBef>
                <a:spcPts val="0"/>
              </a:spcBef>
              <a:buNone/>
            </a:pPr>
            <a:r>
              <a:rPr lang="en-US" altLang="zh-CN" sz="2400" b="1" dirty="0">
                <a:latin typeface="楷体" panose="02010609060101010101" charset="-122"/>
                <a:ea typeface="楷体" panose="02010609060101010101" charset="-122"/>
                <a:cs typeface="楷体" panose="02010609060101010101" charset="-122"/>
              </a:rPr>
              <a:t> 公元6世纪，查士丁尼民法大全标志罗马法体系最终完成。</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p>
            <a:pPr marL="0" indent="0" algn="l">
              <a:lnSpc>
                <a:spcPct val="100000"/>
              </a:lnSpc>
              <a:spcBef>
                <a:spcPts val="0"/>
              </a:spcBef>
              <a:buNone/>
            </a:pPr>
            <a:r>
              <a:rPr lang="en-US" altLang="x-none" sz="2400" b="1" dirty="0">
                <a:solidFill>
                  <a:srgbClr val="0000FF"/>
                </a:solidFill>
                <a:latin typeface="黑体" panose="02010609060101010101" pitchFamily="49" charset="-122"/>
                <a:ea typeface="黑体" panose="02010609060101010101" pitchFamily="49" charset="-122"/>
              </a:rPr>
              <a:t>2</a:t>
            </a:r>
            <a:r>
              <a:rPr lang="en-US" altLang="x-none" sz="2400" b="1" dirty="0">
                <a:solidFill>
                  <a:srgbClr val="0000FF"/>
                </a:solidFill>
                <a:latin typeface="黑体" panose="02010609060101010101" pitchFamily="49" charset="-122"/>
                <a:ea typeface="黑体" panose="02010609060101010101" pitchFamily="49" charset="-122"/>
                <a:sym typeface="+mn-ea"/>
              </a:rPr>
              <a:t>.</a:t>
            </a:r>
            <a:r>
              <a:rPr lang="en-US" altLang="x-none" sz="2400" b="1" dirty="0">
                <a:solidFill>
                  <a:srgbClr val="0000FF"/>
                </a:solidFill>
                <a:latin typeface="黑体" panose="02010609060101010101" pitchFamily="49" charset="-122"/>
                <a:ea typeface="黑体" panose="02010609060101010101" pitchFamily="49" charset="-122"/>
              </a:rPr>
              <a:t>核心精神：</a:t>
            </a:r>
            <a:r>
              <a:rPr lang="zh-CN" altLang="en-US" sz="2400" b="1" dirty="0">
                <a:latin typeface="楷体" panose="02010609060101010101" charset="-122"/>
                <a:ea typeface="楷体" panose="02010609060101010101" charset="-122"/>
                <a:cs typeface="楷体" panose="02010609060101010101" charset="-122"/>
              </a:rPr>
              <a:t>自然法的精神（西塞罗）</a:t>
            </a:r>
            <a:r>
              <a:rPr lang="en-US" altLang="zh-CN" sz="2400" b="1" dirty="0">
                <a:latin typeface="楷体" panose="02010609060101010101" charset="-122"/>
                <a:ea typeface="楷体" panose="02010609060101010101" charset="-122"/>
                <a:cs typeface="楷体" panose="02010609060101010101" charset="-122"/>
              </a:rPr>
              <a:t>——</a:t>
            </a:r>
            <a:r>
              <a:rPr lang="zh-CN" altLang="en-US" sz="2400" b="1" dirty="0">
                <a:latin typeface="楷体" panose="02010609060101010101" charset="-122"/>
                <a:ea typeface="楷体" panose="02010609060101010101" charset="-122"/>
                <a:cs typeface="楷体" panose="02010609060101010101" charset="-122"/>
              </a:rPr>
              <a:t>法律面前人人平等。</a:t>
            </a:r>
            <a:endParaRPr lang="en-US" altLang="zh-CN" sz="2400" b="1" dirty="0">
              <a:latin typeface="楷体" panose="02010609060101010101" charset="-122"/>
              <a:ea typeface="楷体" panose="02010609060101010101" charset="-122"/>
              <a:cs typeface="楷体" panose="02010609060101010101" charset="-122"/>
            </a:endParaRPr>
          </a:p>
          <a:p>
            <a:pPr marL="0" indent="0" algn="l">
              <a:lnSpc>
                <a:spcPct val="100000"/>
              </a:lnSpc>
              <a:spcBef>
                <a:spcPts val="0"/>
              </a:spcBef>
              <a:buNone/>
            </a:pPr>
            <a:r>
              <a:rPr lang="en-US" altLang="x-none" sz="2400" b="1" dirty="0">
                <a:solidFill>
                  <a:srgbClr val="0000FF"/>
                </a:solidFill>
                <a:latin typeface="黑体" panose="02010609060101010101" pitchFamily="49" charset="-122"/>
                <a:ea typeface="黑体" panose="02010609060101010101" pitchFamily="49" charset="-122"/>
              </a:rPr>
              <a:t>3</a:t>
            </a:r>
            <a:r>
              <a:rPr lang="en-US" altLang="x-none" sz="2400" b="1" dirty="0">
                <a:solidFill>
                  <a:srgbClr val="0000FF"/>
                </a:solidFill>
                <a:latin typeface="黑体" panose="02010609060101010101" pitchFamily="49" charset="-122"/>
                <a:ea typeface="黑体" panose="02010609060101010101" pitchFamily="49" charset="-122"/>
                <a:sym typeface="+mn-ea"/>
              </a:rPr>
              <a:t>.</a:t>
            </a:r>
            <a:r>
              <a:rPr lang="en-US" altLang="x-none" sz="2400" b="1" dirty="0">
                <a:solidFill>
                  <a:srgbClr val="0000FF"/>
                </a:solidFill>
                <a:latin typeface="黑体" panose="02010609060101010101" pitchFamily="49" charset="-122"/>
                <a:ea typeface="黑体" panose="02010609060101010101" pitchFamily="49" charset="-122"/>
              </a:rPr>
              <a:t>遗产：</a:t>
            </a:r>
            <a:r>
              <a:rPr lang="zh-CN" altLang="en-US" sz="2400" b="1" dirty="0">
                <a:latin typeface="楷体" panose="02010609060101010101" charset="-122"/>
                <a:ea typeface="楷体" panose="02010609060101010101" charset="-122"/>
                <a:cs typeface="黑体" panose="02010609060101010101" pitchFamily="49" charset="-122"/>
              </a:rPr>
              <a:t>律师制度、陪审制度、诉讼原则（不告不理，疑罪从无等）。</a:t>
            </a:r>
            <a:endParaRPr lang="zh-CN" altLang="en-US" sz="2400" b="1" dirty="0">
              <a:latin typeface="楷体" panose="02010609060101010101" charset="-122"/>
              <a:ea typeface="楷体" panose="02010609060101010101" charset="-122"/>
              <a:cs typeface="黑体" panose="02010609060101010101" pitchFamily="49" charset="-122"/>
            </a:endParaRPr>
          </a:p>
        </p:txBody>
      </p:sp>
      <p:pic>
        <p:nvPicPr>
          <p:cNvPr id="2" name="图片 1"/>
          <p:cNvPicPr>
            <a:picLocks noChangeAspect="1"/>
          </p:cNvPicPr>
          <p:nvPr/>
        </p:nvPicPr>
        <p:blipFill>
          <a:blip r:embed="rId1">
            <a:lum bright="6000"/>
          </a:blip>
          <a:srcRect l="2115" t="15717" b="-607"/>
          <a:stretch>
            <a:fillRect/>
          </a:stretch>
        </p:blipFill>
        <p:spPr>
          <a:xfrm>
            <a:off x="4382135" y="113030"/>
            <a:ext cx="7524115" cy="2988945"/>
          </a:xfrm>
          <a:prstGeom prst="rect">
            <a:avLst/>
          </a:prstGeom>
          <a:ln w="15875">
            <a:solidFill>
              <a:schemeClr val="bg2">
                <a:lumMod val="50000"/>
              </a:schemeClr>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additive="base">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 calcmode="lin" valueType="num">
                                      <p:cBhvr additive="base">
                                        <p:cTn id="1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7257415" y="129540"/>
            <a:ext cx="4808220" cy="3740785"/>
          </a:xfrm>
          <a:prstGeom prst="rect">
            <a:avLst/>
          </a:prstGeom>
        </p:spPr>
      </p:pic>
      <p:sp>
        <p:nvSpPr>
          <p:cNvPr id="2" name="文本框 1"/>
          <p:cNvSpPr txBox="1"/>
          <p:nvPr/>
        </p:nvSpPr>
        <p:spPr>
          <a:xfrm>
            <a:off x="233680" y="129540"/>
            <a:ext cx="7023735" cy="2159000"/>
          </a:xfrm>
          <a:prstGeom prst="rect">
            <a:avLst/>
          </a:prstGeom>
          <a:noFill/>
        </p:spPr>
        <p:txBody>
          <a:bodyPr wrap="square" rtlCol="0" anchor="t">
            <a:spAutoFit/>
          </a:bodyPr>
          <a:p>
            <a:r>
              <a:rPr lang="zh-CN" altLang="en-US" sz="3200" b="1">
                <a:solidFill>
                  <a:schemeClr val="tx1"/>
                </a:solidFill>
                <a:latin typeface="微软雅黑" panose="020B0503020204020204" charset="-122"/>
                <a:ea typeface="微软雅黑" panose="020B0503020204020204" charset="-122"/>
                <a:cs typeface="微软雅黑" panose="020B0503020204020204" charset="-122"/>
              </a:rPr>
              <a:t>二、流：中古（</a:t>
            </a:r>
            <a:r>
              <a:rPr lang="en-US" altLang="zh-CN" sz="3200" b="1">
                <a:solidFill>
                  <a:schemeClr val="tx1"/>
                </a:solidFill>
                <a:latin typeface="微软雅黑" panose="020B0503020204020204" charset="-122"/>
                <a:ea typeface="微软雅黑" panose="020B0503020204020204" charset="-122"/>
                <a:cs typeface="微软雅黑" panose="020B0503020204020204" charset="-122"/>
              </a:rPr>
              <a:t>5C</a:t>
            </a:r>
            <a:r>
              <a:rPr lang="en-US" altLang="zh-CN" sz="3200" b="1">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3200" b="1">
                <a:solidFill>
                  <a:schemeClr val="tx1"/>
                </a:solidFill>
                <a:latin typeface="微软雅黑" panose="020B0503020204020204" charset="-122"/>
                <a:ea typeface="微软雅黑" panose="020B0503020204020204" charset="-122"/>
                <a:cs typeface="微软雅黑" panose="020B0503020204020204" charset="-122"/>
              </a:rPr>
              <a:t>15C)</a:t>
            </a:r>
            <a:r>
              <a:rPr lang="zh-CN" altLang="en-US" sz="3200" b="1">
                <a:solidFill>
                  <a:schemeClr val="tx1"/>
                </a:solidFill>
                <a:latin typeface="微软雅黑" panose="020B0503020204020204" charset="-122"/>
                <a:ea typeface="微软雅黑" panose="020B0503020204020204" charset="-122"/>
                <a:cs typeface="微软雅黑" panose="020B0503020204020204" charset="-122"/>
              </a:rPr>
              <a:t>欧洲的文化</a:t>
            </a:r>
            <a:endParaRPr lang="zh-CN" altLang="en-US" sz="3200" b="1">
              <a:solidFill>
                <a:srgbClr val="FF0000"/>
              </a:solidFill>
              <a:latin typeface="微软雅黑" panose="020B0503020204020204" charset="-122"/>
              <a:ea typeface="微软雅黑" panose="020B0503020204020204" charset="-122"/>
              <a:cs typeface="微软雅黑" panose="020B0503020204020204" charset="-122"/>
            </a:endParaRPr>
          </a:p>
          <a:p>
            <a:r>
              <a:rPr lang="zh-CN" altLang="en-US" sz="2800" b="1">
                <a:solidFill>
                  <a:srgbClr val="1D41D5"/>
                </a:solidFill>
                <a:latin typeface="微软雅黑" panose="020B0503020204020204" charset="-122"/>
                <a:ea typeface="微软雅黑" panose="020B0503020204020204" charset="-122"/>
                <a:cs typeface="微软雅黑" panose="020B0503020204020204" charset="-122"/>
              </a:rPr>
              <a:t>（一）西欧：以基督教文化为特征</a:t>
            </a:r>
            <a:endParaRPr lang="zh-CN" altLang="en-US" sz="2800" b="1">
              <a:solidFill>
                <a:srgbClr val="1D41D5"/>
              </a:solidFill>
              <a:latin typeface="微软雅黑" panose="020B0503020204020204" charset="-122"/>
              <a:ea typeface="微软雅黑" panose="020B0503020204020204" charset="-122"/>
              <a:cs typeface="微软雅黑" panose="020B0503020204020204" charset="-122"/>
            </a:endParaRPr>
          </a:p>
          <a:p>
            <a:r>
              <a:rPr lang="zh-CN" altLang="en-US" sz="2400" b="1">
                <a:solidFill>
                  <a:schemeClr val="accent2"/>
                </a:solidFill>
                <a:latin typeface="微软雅黑" panose="020B0503020204020204" charset="-122"/>
                <a:ea typeface="微软雅黑" panose="020B0503020204020204" charset="-122"/>
                <a:cs typeface="微软雅黑" panose="020B0503020204020204" charset="-122"/>
              </a:rPr>
              <a:t>1.背景：</a:t>
            </a:r>
            <a:endParaRPr lang="zh-CN" altLang="en-US" sz="2400" b="1">
              <a:solidFill>
                <a:schemeClr val="accent2"/>
              </a:solidFill>
              <a:latin typeface="微软雅黑" panose="020B0503020204020204" charset="-122"/>
              <a:ea typeface="微软雅黑" panose="020B0503020204020204" charset="-122"/>
              <a:cs typeface="微软雅黑" panose="020B0503020204020204" charset="-122"/>
            </a:endParaRPr>
          </a:p>
          <a:p>
            <a:r>
              <a:rPr lang="zh-CN" altLang="en-US" sz="2400" b="1">
                <a:latin typeface="微软雅黑" panose="020B0503020204020204" charset="-122"/>
                <a:ea typeface="微软雅黑" panose="020B0503020204020204" charset="-122"/>
                <a:cs typeface="微软雅黑" panose="020B0503020204020204" charset="-122"/>
              </a:rPr>
              <a:t>（1）中古封建国家的建立：</a:t>
            </a:r>
            <a:endParaRPr lang="zh-CN" altLang="en-US" sz="2400" b="1">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2400" b="1">
                <a:latin typeface="楷体" panose="02010609060101010101" charset="-122"/>
                <a:ea typeface="楷体" panose="02010609060101010101" charset="-122"/>
                <a:cs typeface="微软雅黑" panose="020B0503020204020204" charset="-122"/>
              </a:rPr>
              <a:t>日耳曼人在西欧地区建立了法兰克王国等封建国家</a:t>
            </a:r>
            <a:endParaRPr lang="zh-CN" altLang="en-US" sz="2400" b="1">
              <a:latin typeface="楷体" panose="02010609060101010101" charset="-122"/>
              <a:ea typeface="楷体" panose="02010609060101010101" charset="-122"/>
              <a:cs typeface="微软雅黑" panose="020B0503020204020204" charset="-122"/>
            </a:endParaRPr>
          </a:p>
        </p:txBody>
      </p:sp>
      <p:pic>
        <p:nvPicPr>
          <p:cNvPr id="38918" name="Picture 11"/>
          <p:cNvPicPr>
            <a:picLocks noChangeAspect="1"/>
          </p:cNvPicPr>
          <p:nvPr/>
        </p:nvPicPr>
        <p:blipFill>
          <a:blip r:embed="rId2"/>
          <a:stretch>
            <a:fillRect/>
          </a:stretch>
        </p:blipFill>
        <p:spPr>
          <a:xfrm>
            <a:off x="7321550" y="129540"/>
            <a:ext cx="4031615" cy="3608070"/>
          </a:xfrm>
          <a:prstGeom prst="rect">
            <a:avLst/>
          </a:prstGeom>
          <a:solidFill>
            <a:schemeClr val="bg1"/>
          </a:solidFill>
          <a:ln w="28575" cap="flat" cmpd="sng">
            <a:noFill/>
            <a:prstDash val="solid"/>
            <a:miter/>
            <a:headEnd type="none" w="med" len="med"/>
            <a:tailEnd type="none" w="med" len="med"/>
          </a:ln>
        </p:spPr>
      </p:pic>
      <p:sp>
        <p:nvSpPr>
          <p:cNvPr id="3" name="文本框 2"/>
          <p:cNvSpPr txBox="1"/>
          <p:nvPr/>
        </p:nvSpPr>
        <p:spPr>
          <a:xfrm>
            <a:off x="304800" y="2288540"/>
            <a:ext cx="5277485" cy="460375"/>
          </a:xfrm>
          <a:prstGeom prst="rect">
            <a:avLst/>
          </a:prstGeom>
          <a:noFill/>
        </p:spPr>
        <p:txBody>
          <a:bodyPr wrap="square" rtlCol="0" anchor="t">
            <a:spAutoFit/>
          </a:bodyPr>
          <a:p>
            <a:pPr algn="l">
              <a:buClrTx/>
              <a:buSzTx/>
              <a:buFontTx/>
            </a:pPr>
            <a:r>
              <a:rPr lang="zh-CN" altLang="en-US" sz="2400" b="1">
                <a:latin typeface="微软雅黑" panose="020B0503020204020204" charset="-122"/>
                <a:ea typeface="微软雅黑" panose="020B0503020204020204" charset="-122"/>
                <a:cs typeface="微软雅黑" panose="020B0503020204020204" charset="-122"/>
              </a:rPr>
              <a:t>（2）克洛维皈依基督教：496年</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38917" name="矩形 2"/>
          <p:cNvSpPr/>
          <p:nvPr/>
        </p:nvSpPr>
        <p:spPr>
          <a:xfrm>
            <a:off x="11243310" y="140335"/>
            <a:ext cx="692785" cy="3784600"/>
          </a:xfrm>
          <a:prstGeom prst="rect">
            <a:avLst/>
          </a:prstGeom>
          <a:solidFill>
            <a:schemeClr val="bg1"/>
          </a:solidFill>
          <a:ln w="9525">
            <a:noFill/>
          </a:ln>
        </p:spPr>
        <p:txBody>
          <a:bodyPr wrap="square">
            <a:spAutoFit/>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anose="05020102010507070707"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zh-CN" altLang="en-US" sz="2400" b="1" dirty="0">
                <a:latin typeface="楷体" panose="02010609060101010101" charset="-122"/>
                <a:ea typeface="楷体" panose="02010609060101010101" charset="-122"/>
              </a:rPr>
              <a:t>克</a:t>
            </a:r>
            <a:endParaRPr lang="zh-CN" altLang="en-US" sz="2400" b="1" dirty="0">
              <a:latin typeface="楷体" panose="02010609060101010101" charset="-122"/>
              <a:ea typeface="楷体" panose="02010609060101010101" charset="-122"/>
            </a:endParaRPr>
          </a:p>
          <a:p>
            <a:pPr marL="0" lvl="0" indent="0" algn="ctr" eaLnBrk="1" hangingPunct="1">
              <a:spcBef>
                <a:spcPct val="0"/>
              </a:spcBef>
              <a:buClrTx/>
              <a:buSzTx/>
              <a:buFontTx/>
              <a:buNone/>
            </a:pPr>
            <a:r>
              <a:rPr lang="zh-CN" altLang="en-US" sz="2400" b="1" dirty="0">
                <a:latin typeface="楷体" panose="02010609060101010101" charset="-122"/>
                <a:ea typeface="楷体" panose="02010609060101010101" charset="-122"/>
              </a:rPr>
              <a:t>洛</a:t>
            </a:r>
            <a:endParaRPr lang="zh-CN" altLang="en-US" sz="2400" b="1" dirty="0">
              <a:latin typeface="楷体" panose="02010609060101010101" charset="-122"/>
              <a:ea typeface="楷体" panose="02010609060101010101" charset="-122"/>
            </a:endParaRPr>
          </a:p>
          <a:p>
            <a:pPr marL="0" lvl="0" indent="0" algn="ctr" eaLnBrk="1" hangingPunct="1">
              <a:spcBef>
                <a:spcPct val="0"/>
              </a:spcBef>
              <a:buClrTx/>
              <a:buSzTx/>
              <a:buFontTx/>
              <a:buNone/>
            </a:pPr>
            <a:r>
              <a:rPr lang="zh-CN" altLang="en-US" sz="2400" b="1" dirty="0">
                <a:latin typeface="楷体" panose="02010609060101010101" charset="-122"/>
                <a:ea typeface="楷体" panose="02010609060101010101" charset="-122"/>
              </a:rPr>
              <a:t>维</a:t>
            </a:r>
            <a:endParaRPr lang="zh-CN" altLang="en-US" sz="2400" b="1" dirty="0">
              <a:latin typeface="楷体" panose="02010609060101010101" charset="-122"/>
              <a:ea typeface="楷体" panose="02010609060101010101" charset="-122"/>
            </a:endParaRPr>
          </a:p>
          <a:p>
            <a:pPr marL="0" lvl="0" indent="0" algn="ctr" eaLnBrk="1" hangingPunct="1">
              <a:spcBef>
                <a:spcPct val="0"/>
              </a:spcBef>
              <a:buClrTx/>
              <a:buSzTx/>
              <a:buFontTx/>
              <a:buNone/>
            </a:pPr>
            <a:r>
              <a:rPr lang="zh-CN" altLang="en-US" sz="2400" b="1" dirty="0">
                <a:latin typeface="楷体" panose="02010609060101010101" charset="-122"/>
                <a:ea typeface="楷体" panose="02010609060101010101" charset="-122"/>
              </a:rPr>
              <a:t>在</a:t>
            </a:r>
            <a:endParaRPr lang="zh-CN" altLang="en-US" sz="2400" b="1" dirty="0">
              <a:latin typeface="楷体" panose="02010609060101010101" charset="-122"/>
              <a:ea typeface="楷体" panose="02010609060101010101" charset="-122"/>
            </a:endParaRPr>
          </a:p>
          <a:p>
            <a:pPr marL="0" lvl="0" indent="0" algn="ctr" eaLnBrk="1" hangingPunct="1">
              <a:spcBef>
                <a:spcPct val="0"/>
              </a:spcBef>
              <a:buClrTx/>
              <a:buSzTx/>
              <a:buFontTx/>
              <a:buNone/>
            </a:pPr>
            <a:r>
              <a:rPr lang="zh-CN" altLang="en-US" sz="2400" b="1" dirty="0">
                <a:latin typeface="楷体" panose="02010609060101010101" charset="-122"/>
                <a:ea typeface="楷体" panose="02010609060101010101" charset="-122"/>
              </a:rPr>
              <a:t>兰</a:t>
            </a:r>
            <a:endParaRPr lang="zh-CN" altLang="en-US" sz="2400" b="1" dirty="0">
              <a:latin typeface="楷体" panose="02010609060101010101" charset="-122"/>
              <a:ea typeface="楷体" panose="02010609060101010101" charset="-122"/>
            </a:endParaRPr>
          </a:p>
          <a:p>
            <a:pPr marL="0" lvl="0" indent="0" algn="ctr" eaLnBrk="1" hangingPunct="1">
              <a:spcBef>
                <a:spcPct val="0"/>
              </a:spcBef>
              <a:buClrTx/>
              <a:buSzTx/>
              <a:buFontTx/>
              <a:buNone/>
            </a:pPr>
            <a:r>
              <a:rPr lang="zh-CN" altLang="en-US" sz="2400" b="1" dirty="0">
                <a:latin typeface="楷体" panose="02010609060101010101" charset="-122"/>
                <a:ea typeface="楷体" panose="02010609060101010101" charset="-122"/>
              </a:rPr>
              <a:t>斯</a:t>
            </a:r>
            <a:endParaRPr lang="zh-CN" altLang="en-US" sz="2400" b="1" dirty="0">
              <a:latin typeface="楷体" panose="02010609060101010101" charset="-122"/>
              <a:ea typeface="楷体" panose="02010609060101010101" charset="-122"/>
            </a:endParaRPr>
          </a:p>
          <a:p>
            <a:pPr marL="0" lvl="0" indent="0" algn="ctr" eaLnBrk="1" hangingPunct="1">
              <a:spcBef>
                <a:spcPct val="0"/>
              </a:spcBef>
              <a:buClrTx/>
              <a:buSzTx/>
              <a:buFontTx/>
              <a:buNone/>
            </a:pPr>
            <a:r>
              <a:rPr lang="zh-CN" altLang="en-US" sz="2400" b="1" dirty="0">
                <a:latin typeface="楷体" panose="02010609060101010101" charset="-122"/>
                <a:ea typeface="楷体" panose="02010609060101010101" charset="-122"/>
              </a:rPr>
              <a:t>受</a:t>
            </a:r>
            <a:endParaRPr lang="zh-CN" altLang="en-US" sz="2400" b="1" dirty="0">
              <a:latin typeface="楷体" panose="02010609060101010101" charset="-122"/>
              <a:ea typeface="楷体" panose="02010609060101010101" charset="-122"/>
            </a:endParaRPr>
          </a:p>
          <a:p>
            <a:pPr marL="0" lvl="0" indent="0" algn="ctr" eaLnBrk="1" hangingPunct="1">
              <a:spcBef>
                <a:spcPct val="0"/>
              </a:spcBef>
              <a:buClrTx/>
              <a:buSzTx/>
              <a:buFontTx/>
              <a:buNone/>
            </a:pPr>
            <a:r>
              <a:rPr lang="zh-CN" altLang="en-US" sz="2400" b="1" dirty="0">
                <a:latin typeface="楷体" panose="02010609060101010101" charset="-122"/>
                <a:ea typeface="楷体" panose="02010609060101010101" charset="-122"/>
              </a:rPr>
              <a:t>洗</a:t>
            </a:r>
            <a:endParaRPr lang="zh-CN" altLang="en-US" sz="2400" b="1" dirty="0">
              <a:latin typeface="楷体" panose="02010609060101010101" charset="-122"/>
              <a:ea typeface="楷体" panose="02010609060101010101" charset="-122"/>
            </a:endParaRPr>
          </a:p>
          <a:p>
            <a:pPr marL="0" lvl="0" indent="0" algn="ctr" eaLnBrk="1" hangingPunct="1">
              <a:spcBef>
                <a:spcPct val="0"/>
              </a:spcBef>
              <a:buClrTx/>
              <a:buSzTx/>
              <a:buFontTx/>
              <a:buNone/>
            </a:pPr>
            <a:endParaRPr lang="zh-CN" altLang="en-US" sz="2400" b="1" dirty="0">
              <a:latin typeface="楷体" panose="02010609060101010101" charset="-122"/>
              <a:ea typeface="楷体" panose="02010609060101010101" charset="-122"/>
            </a:endParaRPr>
          </a:p>
          <a:p>
            <a:pPr marL="0" lvl="0" indent="0" algn="ctr" eaLnBrk="1" hangingPunct="1">
              <a:spcBef>
                <a:spcPct val="0"/>
              </a:spcBef>
              <a:buClrTx/>
              <a:buSzTx/>
              <a:buFontTx/>
              <a:buNone/>
            </a:pPr>
            <a:endParaRPr lang="zh-CN" altLang="en-US" sz="2400" b="1" dirty="0">
              <a:latin typeface="楷体" panose="02010609060101010101" charset="-122"/>
              <a:ea typeface="楷体" panose="02010609060101010101" charset="-122"/>
            </a:endParaRPr>
          </a:p>
        </p:txBody>
      </p:sp>
      <p:sp>
        <p:nvSpPr>
          <p:cNvPr id="4" name="文本框 3"/>
          <p:cNvSpPr txBox="1"/>
          <p:nvPr/>
        </p:nvSpPr>
        <p:spPr>
          <a:xfrm>
            <a:off x="309880" y="2803525"/>
            <a:ext cx="6871335" cy="1308735"/>
          </a:xfrm>
          <a:prstGeom prst="rect">
            <a:avLst/>
          </a:prstGeom>
          <a:noFill/>
        </p:spPr>
        <p:txBody>
          <a:bodyPr wrap="square" rtlCol="0" anchor="t">
            <a:spAutoFit/>
          </a:bodyPr>
          <a:p>
            <a:pPr algn="l">
              <a:lnSpc>
                <a:spcPct val="110000"/>
              </a:lnSpc>
              <a:buClrTx/>
              <a:buSzTx/>
              <a:buFontTx/>
            </a:pPr>
            <a:r>
              <a:rPr lang="zh-CN" altLang="en-US" sz="2400" b="1">
                <a:latin typeface="微软雅黑" panose="020B0503020204020204" charset="-122"/>
                <a:ea typeface="微软雅黑" panose="020B0503020204020204" charset="-122"/>
                <a:cs typeface="微软雅黑" panose="020B0503020204020204" charset="-122"/>
              </a:rPr>
              <a:t>（3）“教皇国”建立：756年</a:t>
            </a:r>
            <a:endParaRPr lang="zh-CN" altLang="en-US" sz="2400" b="1">
              <a:latin typeface="微软雅黑" panose="020B0503020204020204" charset="-122"/>
              <a:ea typeface="微软雅黑" panose="020B0503020204020204" charset="-122"/>
              <a:cs typeface="微软雅黑" panose="020B0503020204020204" charset="-122"/>
            </a:endParaRPr>
          </a:p>
          <a:p>
            <a:pPr algn="l">
              <a:lnSpc>
                <a:spcPct val="110000"/>
              </a:lnSpc>
              <a:buClrTx/>
              <a:buSzTx/>
              <a:buFontTx/>
            </a:pPr>
            <a:r>
              <a:rPr lang="zh-CN" altLang="en-US" sz="2400" b="1">
                <a:latin typeface="楷体" panose="02010609060101010101" charset="-122"/>
                <a:ea typeface="楷体" panose="02010609060101010101" charset="-122"/>
                <a:cs typeface="楷体" panose="02010609060101010101" charset="-122"/>
              </a:rPr>
              <a:t>①建立：756年，丕平献土</a:t>
            </a:r>
            <a:endParaRPr lang="zh-CN" altLang="en-US" sz="2400" b="1">
              <a:latin typeface="楷体" panose="02010609060101010101" charset="-122"/>
              <a:ea typeface="楷体" panose="02010609060101010101" charset="-122"/>
              <a:cs typeface="楷体" panose="02010609060101010101" charset="-122"/>
            </a:endParaRPr>
          </a:p>
          <a:p>
            <a:pPr algn="l">
              <a:lnSpc>
                <a:spcPct val="110000"/>
              </a:lnSpc>
              <a:buClrTx/>
              <a:buSzTx/>
              <a:buFontTx/>
            </a:pPr>
            <a:r>
              <a:rPr lang="zh-CN" altLang="en-US" sz="2400" b="1">
                <a:latin typeface="楷体" panose="02010609060101010101" charset="-122"/>
                <a:ea typeface="楷体" panose="02010609060101010101" charset="-122"/>
                <a:cs typeface="楷体" panose="02010609060101010101" charset="-122"/>
              </a:rPr>
              <a:t>②影响（政治格局）：</a:t>
            </a:r>
            <a:endParaRPr lang="zh-CN" altLang="en-US" sz="2400" b="1">
              <a:solidFill>
                <a:srgbClr val="FF0000"/>
              </a:solidFill>
              <a:latin typeface="楷体" panose="02010609060101010101" charset="-122"/>
              <a:ea typeface="楷体" panose="02010609060101010101" charset="-122"/>
              <a:cs typeface="楷体" panose="02010609060101010101" charset="-122"/>
            </a:endParaRPr>
          </a:p>
        </p:txBody>
      </p:sp>
      <p:sp>
        <p:nvSpPr>
          <p:cNvPr id="11" name="矩形 13"/>
          <p:cNvSpPr>
            <a:spLocks noChangeArrowheads="1"/>
          </p:cNvSpPr>
          <p:nvPr/>
        </p:nvSpPr>
        <p:spPr bwMode="auto">
          <a:xfrm>
            <a:off x="143510" y="4491355"/>
            <a:ext cx="11883390" cy="1938020"/>
          </a:xfrm>
          <a:prstGeom prst="rect">
            <a:avLst/>
          </a:prstGeom>
          <a:noFill/>
          <a:ln w="28575">
            <a:solidFill>
              <a:schemeClr val="accent4"/>
            </a:solidFill>
            <a:miter lim="800000"/>
          </a:ln>
        </p:spPr>
        <p:txBody>
          <a:bodyPr wrap="square">
            <a:spAutoFit/>
          </a:bodyPr>
          <a:p>
            <a:pPr marL="0" marR="0" lvl="0" indent="45720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rPr>
              <a:t>我的天职是用武力保卫教会，使它不受异教徒的攻击蹂躏，在教会内部确保教会的纯正信仰。而圣父，你的职责是用祈祷支持我的武力。</a:t>
            </a:r>
            <a:endParaRPr kumimoji="0" lang="en-US" altLang="zh-CN" sz="24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endParaRPr>
          </a:p>
          <a:p>
            <a:pPr marL="0" marR="0" lvl="0" indent="457200" algn="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rPr>
              <a:t>——</a:t>
            </a:r>
            <a:r>
              <a:rPr kumimoji="0" lang="zh-CN" altLang="en-US" sz="24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rPr>
              <a:t>查理曼大帝 </a:t>
            </a:r>
            <a:r>
              <a:rPr kumimoji="0" lang="en-US" altLang="zh-CN" sz="24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rPr>
              <a:t>796</a:t>
            </a:r>
            <a:r>
              <a:rPr kumimoji="0" lang="zh-CN" altLang="en-US" sz="24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rPr>
              <a:t>年</a:t>
            </a:r>
            <a:endParaRPr kumimoji="0" lang="en-US" altLang="zh-CN" sz="24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endParaRPr>
          </a:p>
          <a:p>
            <a:pPr marL="0" marR="0" lvl="0" indent="45720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rPr>
              <a:t>教皇权力好比太阳，国王权力犹如月亮，它的光是向太阳借来的。</a:t>
            </a:r>
            <a:endParaRPr kumimoji="0" lang="zh-CN" altLang="en-US" sz="24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endParaRPr>
          </a:p>
          <a:p>
            <a:pPr marL="0" marR="0" lvl="0" indent="457200" algn="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rPr>
              <a:t>——</a:t>
            </a:r>
            <a:r>
              <a:rPr kumimoji="0" lang="zh-CN" altLang="en-US" sz="24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rPr>
              <a:t>教皇英诺森三世 （</a:t>
            </a:r>
            <a:r>
              <a:rPr kumimoji="0" lang="en-US" altLang="zh-CN" sz="24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rPr>
              <a:t>1198—1216</a:t>
            </a:r>
            <a:r>
              <a:rPr kumimoji="0" lang="zh-CN" altLang="en-US" sz="24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rPr>
              <a:t>年在位）</a:t>
            </a:r>
            <a:endParaRPr kumimoji="0" lang="zh-CN" altLang="en-US" sz="24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endParaRPr>
          </a:p>
        </p:txBody>
      </p:sp>
      <p:sp>
        <p:nvSpPr>
          <p:cNvPr id="6" name="文本框 5"/>
          <p:cNvSpPr txBox="1"/>
          <p:nvPr/>
        </p:nvSpPr>
        <p:spPr>
          <a:xfrm>
            <a:off x="3355340" y="3615055"/>
            <a:ext cx="5739765" cy="497205"/>
          </a:xfrm>
          <a:prstGeom prst="rect">
            <a:avLst/>
          </a:prstGeom>
          <a:noFill/>
        </p:spPr>
        <p:txBody>
          <a:bodyPr wrap="square" rtlCol="0" anchor="t">
            <a:spAutoFit/>
          </a:bodyPr>
          <a:p>
            <a:pPr algn="l">
              <a:lnSpc>
                <a:spcPct val="110000"/>
              </a:lnSpc>
              <a:buClrTx/>
              <a:buSzTx/>
              <a:buFontTx/>
            </a:pP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基督教会与世俗王权互相利用、竞争共存</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3891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891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bldLvl="0" animBg="1"/>
      <p:bldP spid="3" grpId="0"/>
      <p:bldP spid="4" grpId="0"/>
      <p:bldP spid="11" grpId="0" bldLvl="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33680" y="129540"/>
            <a:ext cx="6268720" cy="1753235"/>
          </a:xfrm>
          <a:prstGeom prst="rect">
            <a:avLst/>
          </a:prstGeom>
          <a:noFill/>
        </p:spPr>
        <p:txBody>
          <a:bodyPr wrap="square" rtlCol="0" anchor="t">
            <a:spAutoFit/>
          </a:bodyPr>
          <a:p>
            <a:r>
              <a:rPr lang="zh-CN" altLang="en-US" sz="3200" b="1">
                <a:solidFill>
                  <a:schemeClr val="tx1"/>
                </a:solidFill>
                <a:latin typeface="微软雅黑" panose="020B0503020204020204" charset="-122"/>
                <a:ea typeface="微软雅黑" panose="020B0503020204020204" charset="-122"/>
                <a:cs typeface="微软雅黑" panose="020B0503020204020204" charset="-122"/>
              </a:rPr>
              <a:t>二、流：中古欧洲的文化</a:t>
            </a:r>
            <a:endParaRPr lang="zh-CN" altLang="en-US" sz="3200" b="1">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800" b="1">
                <a:solidFill>
                  <a:srgbClr val="1D41D5"/>
                </a:solidFill>
                <a:latin typeface="微软雅黑" panose="020B0503020204020204" charset="-122"/>
                <a:ea typeface="微软雅黑" panose="020B0503020204020204" charset="-122"/>
                <a:cs typeface="微软雅黑" panose="020B0503020204020204" charset="-122"/>
              </a:rPr>
              <a:t>（一）西欧：以基督教文化为特征</a:t>
            </a:r>
            <a:endParaRPr lang="zh-CN" altLang="en-US" sz="2800" b="1">
              <a:solidFill>
                <a:srgbClr val="1D41D5"/>
              </a:solidFill>
              <a:latin typeface="微软雅黑" panose="020B0503020204020204" charset="-122"/>
              <a:ea typeface="微软雅黑" panose="020B0503020204020204" charset="-122"/>
              <a:cs typeface="微软雅黑" panose="020B0503020204020204" charset="-122"/>
            </a:endParaRPr>
          </a:p>
          <a:p>
            <a:r>
              <a:rPr lang="zh-CN" altLang="en-US" sz="2400" b="1">
                <a:solidFill>
                  <a:schemeClr val="accent2"/>
                </a:solidFill>
                <a:latin typeface="微软雅黑" panose="020B0503020204020204" charset="-122"/>
                <a:ea typeface="微软雅黑" panose="020B0503020204020204" charset="-122"/>
                <a:cs typeface="微软雅黑" panose="020B0503020204020204" charset="-122"/>
              </a:rPr>
              <a:t>2.表现</a:t>
            </a:r>
            <a:endParaRPr lang="zh-CN" altLang="en-US" sz="2400" b="1">
              <a:solidFill>
                <a:schemeClr val="accent2"/>
              </a:solidFill>
              <a:latin typeface="微软雅黑" panose="020B0503020204020204" charset="-122"/>
              <a:ea typeface="微软雅黑" panose="020B0503020204020204" charset="-122"/>
              <a:cs typeface="微软雅黑" panose="020B0503020204020204" charset="-122"/>
            </a:endParaRPr>
          </a:p>
          <a:p>
            <a:r>
              <a:rPr lang="zh-CN" altLang="en-US" sz="2400" b="1">
                <a:solidFill>
                  <a:schemeClr val="tx1"/>
                </a:solidFill>
                <a:latin typeface="微软雅黑" panose="020B0503020204020204" charset="-122"/>
                <a:ea typeface="微软雅黑" panose="020B0503020204020204" charset="-122"/>
                <a:cs typeface="微软雅黑" panose="020B0503020204020204" charset="-122"/>
              </a:rPr>
              <a:t>（1）以基督教文化为特征的地域文化</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394335" y="3133725"/>
            <a:ext cx="6346825" cy="3338195"/>
          </a:xfrm>
          <a:prstGeom prst="rect">
            <a:avLst/>
          </a:prstGeom>
          <a:noFill/>
          <a:ln>
            <a:solidFill>
              <a:schemeClr val="accent6">
                <a:lumMod val="75000"/>
              </a:schemeClr>
            </a:solidFill>
          </a:ln>
        </p:spPr>
        <p:txBody>
          <a:bodyPr wrap="square" rtlCol="0" anchor="t">
            <a:spAutoFit/>
          </a:bodyPr>
          <a:p>
            <a:pPr>
              <a:lnSpc>
                <a:spcPct val="110000"/>
              </a:lnSpc>
            </a:pPr>
            <a:r>
              <a:rPr lang="zh-CN" altLang="en-US" sz="2400" b="1">
                <a:solidFill>
                  <a:schemeClr val="accent6">
                    <a:lumMod val="50000"/>
                  </a:schemeClr>
                </a:solidFill>
                <a:latin typeface="黑体" panose="02010609060101010101" pitchFamily="49" charset="-122"/>
                <a:ea typeface="黑体" panose="02010609060101010101" pitchFamily="49" charset="-122"/>
                <a:cs typeface="黑体" panose="02010609060101010101" pitchFamily="49" charset="-122"/>
              </a:rPr>
              <a:t>A.基督教文化的载体：</a:t>
            </a:r>
            <a:endParaRPr lang="zh-CN" altLang="en-US" sz="2400" b="1">
              <a:solidFill>
                <a:schemeClr val="accent6">
                  <a:lumMod val="50000"/>
                </a:schemeClr>
              </a:solidFill>
              <a:latin typeface="黑体" panose="02010609060101010101" pitchFamily="49" charset="-122"/>
              <a:ea typeface="黑体" panose="02010609060101010101" pitchFamily="49" charset="-122"/>
              <a:cs typeface="黑体" panose="02010609060101010101" pitchFamily="49" charset="-122"/>
            </a:endParaRPr>
          </a:p>
          <a:p>
            <a:pPr>
              <a:lnSpc>
                <a:spcPct val="110000"/>
              </a:lnSpc>
            </a:pPr>
            <a:endParaRPr lang="zh-CN" altLang="en-US" sz="2400">
              <a:latin typeface="黑体" panose="02010609060101010101" pitchFamily="49" charset="-122"/>
              <a:ea typeface="黑体" panose="02010609060101010101" pitchFamily="49" charset="-122"/>
              <a:cs typeface="黑体" panose="02010609060101010101" pitchFamily="49" charset="-122"/>
            </a:endParaRPr>
          </a:p>
          <a:p>
            <a:pPr>
              <a:lnSpc>
                <a:spcPct val="110000"/>
              </a:lnSpc>
            </a:pPr>
            <a:r>
              <a:rPr lang="zh-CN" altLang="en-US" sz="2400" b="1">
                <a:solidFill>
                  <a:schemeClr val="accent6">
                    <a:lumMod val="50000"/>
                  </a:schemeClr>
                </a:solidFill>
                <a:latin typeface="黑体" panose="02010609060101010101" pitchFamily="49" charset="-122"/>
                <a:ea typeface="黑体" panose="02010609060101010101" pitchFamily="49" charset="-122"/>
                <a:cs typeface="黑体" panose="02010609060101010101" pitchFamily="49" charset="-122"/>
              </a:rPr>
              <a:t>B.神学家的作用</a:t>
            </a:r>
            <a:r>
              <a:rPr lang="zh-CN" altLang="en-US" sz="2400">
                <a:latin typeface="黑体" panose="02010609060101010101" pitchFamily="49" charset="-122"/>
                <a:ea typeface="黑体" panose="02010609060101010101" pitchFamily="49" charset="-122"/>
                <a:cs typeface="黑体" panose="02010609060101010101" pitchFamily="49" charset="-122"/>
              </a:rPr>
              <a:t>：</a:t>
            </a:r>
            <a:endParaRPr lang="zh-CN" altLang="en-US" sz="2400">
              <a:latin typeface="黑体" panose="02010609060101010101" pitchFamily="49" charset="-122"/>
              <a:ea typeface="黑体" panose="02010609060101010101" pitchFamily="49" charset="-122"/>
              <a:cs typeface="黑体" panose="02010609060101010101" pitchFamily="49" charset="-122"/>
            </a:endParaRPr>
          </a:p>
          <a:p>
            <a:pPr>
              <a:lnSpc>
                <a:spcPct val="110000"/>
              </a:lnSpc>
            </a:pPr>
            <a:endParaRPr lang="zh-CN" altLang="en-US" sz="2400">
              <a:latin typeface="黑体" panose="02010609060101010101" pitchFamily="49" charset="-122"/>
              <a:ea typeface="黑体" panose="02010609060101010101" pitchFamily="49" charset="-122"/>
              <a:cs typeface="黑体" panose="02010609060101010101" pitchFamily="49" charset="-122"/>
            </a:endParaRPr>
          </a:p>
          <a:p>
            <a:pPr>
              <a:lnSpc>
                <a:spcPct val="110000"/>
              </a:lnSpc>
            </a:pPr>
            <a:endParaRPr lang="zh-CN" altLang="en-US" sz="2400">
              <a:latin typeface="黑体" panose="02010609060101010101" pitchFamily="49" charset="-122"/>
              <a:ea typeface="黑体" panose="02010609060101010101" pitchFamily="49" charset="-122"/>
              <a:cs typeface="黑体" panose="02010609060101010101" pitchFamily="49" charset="-122"/>
            </a:endParaRPr>
          </a:p>
          <a:p>
            <a:pPr>
              <a:lnSpc>
                <a:spcPct val="110000"/>
              </a:lnSpc>
            </a:pPr>
            <a:r>
              <a:rPr lang="zh-CN" altLang="en-US" sz="2400" b="1">
                <a:solidFill>
                  <a:schemeClr val="accent6">
                    <a:lumMod val="50000"/>
                  </a:schemeClr>
                </a:solidFill>
                <a:latin typeface="黑体" panose="02010609060101010101" pitchFamily="49" charset="-122"/>
                <a:ea typeface="黑体" panose="02010609060101010101" pitchFamily="49" charset="-122"/>
                <a:cs typeface="黑体" panose="02010609060101010101" pitchFamily="49" charset="-122"/>
              </a:rPr>
              <a:t>C.神学家的影响</a:t>
            </a:r>
            <a:r>
              <a:rPr lang="zh-CN" altLang="en-US" sz="2400">
                <a:latin typeface="黑体" panose="02010609060101010101" pitchFamily="49" charset="-122"/>
                <a:ea typeface="黑体" panose="02010609060101010101" pitchFamily="49" charset="-122"/>
                <a:cs typeface="黑体" panose="02010609060101010101" pitchFamily="49" charset="-122"/>
              </a:rPr>
              <a:t>：</a:t>
            </a:r>
            <a:endParaRPr lang="zh-CN" altLang="en-US" sz="2400">
              <a:latin typeface="黑体" panose="02010609060101010101" pitchFamily="49" charset="-122"/>
              <a:ea typeface="黑体" panose="02010609060101010101" pitchFamily="49" charset="-122"/>
              <a:cs typeface="黑体" panose="02010609060101010101" pitchFamily="49" charset="-122"/>
            </a:endParaRPr>
          </a:p>
          <a:p>
            <a:pPr>
              <a:lnSpc>
                <a:spcPct val="110000"/>
              </a:lnSpc>
            </a:pPr>
            <a:endParaRPr lang="zh-CN" altLang="en-US" sz="2400">
              <a:latin typeface="黑体" panose="02010609060101010101" pitchFamily="49" charset="-122"/>
              <a:ea typeface="黑体" panose="02010609060101010101" pitchFamily="49" charset="-122"/>
              <a:cs typeface="黑体" panose="02010609060101010101" pitchFamily="49" charset="-122"/>
            </a:endParaRPr>
          </a:p>
          <a:p>
            <a:pPr>
              <a:lnSpc>
                <a:spcPct val="110000"/>
              </a:lnSpc>
            </a:pPr>
            <a:endParaRPr lang="zh-CN" altLang="en-US" sz="2400">
              <a:latin typeface="黑体" panose="02010609060101010101" pitchFamily="49" charset="-122"/>
              <a:ea typeface="黑体" panose="02010609060101010101" pitchFamily="49" charset="-122"/>
              <a:cs typeface="黑体" panose="02010609060101010101" pitchFamily="49" charset="-122"/>
            </a:endParaRPr>
          </a:p>
        </p:txBody>
      </p:sp>
      <p:sp>
        <p:nvSpPr>
          <p:cNvPr id="8" name="文本框 7"/>
          <p:cNvSpPr txBox="1"/>
          <p:nvPr/>
        </p:nvSpPr>
        <p:spPr>
          <a:xfrm>
            <a:off x="394335" y="2053590"/>
            <a:ext cx="6346825" cy="460375"/>
          </a:xfrm>
          <a:prstGeom prst="rect">
            <a:avLst/>
          </a:prstGeom>
          <a:solidFill>
            <a:schemeClr val="accent6">
              <a:lumMod val="20000"/>
              <a:lumOff val="80000"/>
            </a:schemeClr>
          </a:solidFill>
        </p:spPr>
        <p:txBody>
          <a:bodyPr wrap="square" rtlCol="0" anchor="t">
            <a:spAutoFit/>
          </a:bodyPr>
          <a:p>
            <a:r>
              <a:rPr lang="zh-CN" altLang="en-US" sz="2400" b="1">
                <a:sym typeface="+mn-ea"/>
              </a:rPr>
              <a:t>①基督教信仰成为西欧地区普遍的文化符号</a:t>
            </a:r>
            <a:endParaRPr lang="zh-CN" altLang="en-US" sz="2400" b="1">
              <a:sym typeface="+mn-ea"/>
            </a:endParaRPr>
          </a:p>
        </p:txBody>
      </p:sp>
      <p:sp>
        <p:nvSpPr>
          <p:cNvPr id="9" name="文本框 8"/>
          <p:cNvSpPr txBox="1"/>
          <p:nvPr/>
        </p:nvSpPr>
        <p:spPr>
          <a:xfrm>
            <a:off x="394335" y="2673350"/>
            <a:ext cx="5414010" cy="460375"/>
          </a:xfrm>
          <a:prstGeom prst="rect">
            <a:avLst/>
          </a:prstGeom>
          <a:solidFill>
            <a:schemeClr val="accent6">
              <a:lumMod val="20000"/>
              <a:lumOff val="80000"/>
            </a:schemeClr>
          </a:solidFill>
        </p:spPr>
        <p:txBody>
          <a:bodyPr wrap="square" rtlCol="0" anchor="t">
            <a:spAutoFit/>
          </a:bodyPr>
          <a:p>
            <a:pPr lvl="0" algn="l">
              <a:buClrTx/>
              <a:buSzTx/>
              <a:buFontTx/>
            </a:pPr>
            <a:r>
              <a:rPr lang="zh-CN" altLang="en-US" sz="2400" b="1">
                <a:sym typeface="+mn-ea"/>
              </a:rPr>
              <a:t>②基督教会控制着西欧社会的精神生活</a:t>
            </a:r>
            <a:endParaRPr lang="zh-CN" altLang="en-US" sz="2400" b="1">
              <a:sym typeface="+mn-ea"/>
            </a:endParaRPr>
          </a:p>
        </p:txBody>
      </p:sp>
      <p:sp>
        <p:nvSpPr>
          <p:cNvPr id="10" name="TextBox 5"/>
          <p:cNvSpPr txBox="1"/>
          <p:nvPr/>
        </p:nvSpPr>
        <p:spPr>
          <a:xfrm>
            <a:off x="6741160" y="3730625"/>
            <a:ext cx="5322570" cy="2676525"/>
          </a:xfrm>
          <a:prstGeom prst="rect">
            <a:avLst/>
          </a:prstGeom>
          <a:noFill/>
          <a:ln w="28575">
            <a:solidFill>
              <a:schemeClr val="accent4"/>
            </a:solidFill>
          </a:ln>
        </p:spPr>
        <p:txBody>
          <a:bodyPr wrap="square">
            <a:spAutoFit/>
          </a:bodyPr>
          <a:p>
            <a:pPr marR="0" defTabSz="914400" eaLnBrk="1" hangingPunct="1">
              <a:lnSpc>
                <a:spcPct val="100000"/>
              </a:lnSpc>
              <a:spcBef>
                <a:spcPts val="0"/>
              </a:spcBef>
              <a:spcAft>
                <a:spcPts val="0"/>
              </a:spcAft>
              <a:buClrTx/>
              <a:buSzTx/>
              <a:buFontTx/>
              <a:buNone/>
              <a:defRPr/>
            </a:pPr>
            <a:r>
              <a:rPr kumimoji="0" lang="zh-CN" altLang="en-US" sz="2400" b="1" kern="1200" cap="none" spc="0" normalizeH="0" baseline="0" noProof="0" dirty="0">
                <a:latin typeface="楷体" panose="02010609060101010101" charset="-122"/>
                <a:ea typeface="楷体" panose="02010609060101010101" charset="-122"/>
                <a:cs typeface="楷体" panose="02010609060101010101" charset="-122"/>
              </a:rPr>
              <a:t>托马斯</a:t>
            </a:r>
            <a:r>
              <a:rPr kumimoji="0" lang="en-US" altLang="zh-CN" sz="2400" b="1" kern="1200" cap="none" spc="0" normalizeH="0" baseline="0" noProof="0" dirty="0">
                <a:latin typeface="楷体" panose="02010609060101010101" charset="-122"/>
                <a:ea typeface="楷体" panose="02010609060101010101" charset="-122"/>
                <a:cs typeface="楷体" panose="02010609060101010101" charset="-122"/>
              </a:rPr>
              <a:t>·</a:t>
            </a:r>
            <a:r>
              <a:rPr kumimoji="0" lang="zh-CN" altLang="en-US" sz="2400" b="1" kern="1200" cap="none" spc="0" normalizeH="0" baseline="0" noProof="0" dirty="0">
                <a:latin typeface="楷体" panose="02010609060101010101" charset="-122"/>
                <a:ea typeface="楷体" panose="02010609060101010101" charset="-122"/>
                <a:cs typeface="楷体" panose="02010609060101010101" charset="-122"/>
              </a:rPr>
              <a:t>阿奎纳用逻辑学论证上帝的存在</a:t>
            </a:r>
            <a:endParaRPr kumimoji="0" lang="en-US" altLang="zh-CN" sz="2400" b="1" kern="1200" cap="none" spc="0" normalizeH="0" baseline="0" noProof="0" dirty="0">
              <a:latin typeface="楷体" panose="02010609060101010101" charset="-122"/>
              <a:ea typeface="楷体" panose="02010609060101010101" charset="-122"/>
              <a:cs typeface="楷体" panose="02010609060101010101" charset="-122"/>
            </a:endParaRPr>
          </a:p>
          <a:p>
            <a:pPr marR="0" defTabSz="914400" eaLnBrk="1" hangingPunct="1">
              <a:lnSpc>
                <a:spcPct val="100000"/>
              </a:lnSpc>
              <a:spcBef>
                <a:spcPts val="0"/>
              </a:spcBef>
              <a:spcAft>
                <a:spcPts val="0"/>
              </a:spcAft>
              <a:buClrTx/>
              <a:buSzTx/>
              <a:buFontTx/>
              <a:buNone/>
              <a:defRPr/>
            </a:pPr>
            <a:r>
              <a:rPr kumimoji="0" lang="zh-CN" altLang="en-US" sz="2400" b="1" kern="1200" cap="none" spc="0" normalizeH="0" baseline="0" noProof="0" dirty="0">
                <a:solidFill>
                  <a:srgbClr val="C00000"/>
                </a:solidFill>
                <a:latin typeface="楷体" panose="02010609060101010101" charset="-122"/>
                <a:ea typeface="楷体" panose="02010609060101010101" charset="-122"/>
                <a:cs typeface="楷体" panose="02010609060101010101" charset="-122"/>
              </a:rPr>
              <a:t>大前提：</a:t>
            </a:r>
            <a:r>
              <a:rPr kumimoji="0" lang="zh-CN" altLang="en-US" sz="2400" b="1" kern="1200" cap="none" spc="0" normalizeH="0" baseline="0" noProof="0" dirty="0">
                <a:latin typeface="楷体" panose="02010609060101010101" charset="-122"/>
                <a:ea typeface="楷体" panose="02010609060101010101" charset="-122"/>
                <a:cs typeface="楷体" panose="02010609060101010101" charset="-122"/>
              </a:rPr>
              <a:t>世间万物都有不同的完善程度，而上帝是最完美的存在；</a:t>
            </a:r>
            <a:endParaRPr kumimoji="0" lang="en-US" altLang="zh-CN" sz="2400" b="1" kern="1200" cap="none" spc="0" normalizeH="0" baseline="0" noProof="0" dirty="0">
              <a:latin typeface="楷体" panose="02010609060101010101" charset="-122"/>
              <a:ea typeface="楷体" panose="02010609060101010101" charset="-122"/>
              <a:cs typeface="楷体" panose="02010609060101010101" charset="-122"/>
            </a:endParaRPr>
          </a:p>
          <a:p>
            <a:pPr marR="0" defTabSz="914400" eaLnBrk="1" hangingPunct="1">
              <a:lnSpc>
                <a:spcPct val="100000"/>
              </a:lnSpc>
              <a:spcBef>
                <a:spcPts val="0"/>
              </a:spcBef>
              <a:spcAft>
                <a:spcPts val="0"/>
              </a:spcAft>
              <a:buClrTx/>
              <a:buSzTx/>
              <a:buFontTx/>
              <a:buNone/>
              <a:defRPr/>
            </a:pPr>
            <a:r>
              <a:rPr kumimoji="0" lang="zh-CN" altLang="en-US" sz="2400" b="1" kern="1200" cap="none" spc="0" normalizeH="0" baseline="0" noProof="0" dirty="0">
                <a:solidFill>
                  <a:srgbClr val="C00000"/>
                </a:solidFill>
                <a:latin typeface="楷体" panose="02010609060101010101" charset="-122"/>
                <a:ea typeface="楷体" panose="02010609060101010101" charset="-122"/>
                <a:cs typeface="楷体" panose="02010609060101010101" charset="-122"/>
              </a:rPr>
              <a:t>小前提：</a:t>
            </a:r>
            <a:r>
              <a:rPr kumimoji="0" lang="zh-CN" altLang="en-US" sz="2400" b="1" kern="1200" cap="none" spc="0" normalizeH="0" baseline="0" noProof="0" dirty="0">
                <a:latin typeface="楷体" panose="02010609060101010101" charset="-122"/>
                <a:ea typeface="楷体" panose="02010609060101010101" charset="-122"/>
                <a:cs typeface="楷体" panose="02010609060101010101" charset="-122"/>
              </a:rPr>
              <a:t>世界上一定有一种最完美的存在；</a:t>
            </a:r>
            <a:endParaRPr kumimoji="0" lang="en-US" altLang="zh-CN" sz="2400" b="1" kern="1200" cap="none" spc="0" normalizeH="0" baseline="0" noProof="0" dirty="0">
              <a:latin typeface="楷体" panose="02010609060101010101" charset="-122"/>
              <a:ea typeface="楷体" panose="02010609060101010101" charset="-122"/>
              <a:cs typeface="楷体" panose="02010609060101010101" charset="-122"/>
            </a:endParaRPr>
          </a:p>
          <a:p>
            <a:pPr marR="0" defTabSz="914400" eaLnBrk="1" hangingPunct="1">
              <a:lnSpc>
                <a:spcPct val="100000"/>
              </a:lnSpc>
              <a:spcBef>
                <a:spcPts val="0"/>
              </a:spcBef>
              <a:spcAft>
                <a:spcPts val="0"/>
              </a:spcAft>
              <a:buClrTx/>
              <a:buSzTx/>
              <a:buFontTx/>
              <a:buNone/>
              <a:defRPr/>
            </a:pPr>
            <a:r>
              <a:rPr kumimoji="0" lang="zh-CN" altLang="en-US" sz="2400" b="1" kern="1200" cap="none" spc="0" normalizeH="0" baseline="0" noProof="0" dirty="0">
                <a:solidFill>
                  <a:srgbClr val="C00000"/>
                </a:solidFill>
                <a:latin typeface="楷体" panose="02010609060101010101" charset="-122"/>
                <a:ea typeface="楷体" panose="02010609060101010101" charset="-122"/>
                <a:cs typeface="楷体" panose="02010609060101010101" charset="-122"/>
              </a:rPr>
              <a:t>结论：</a:t>
            </a:r>
            <a:r>
              <a:rPr kumimoji="0" lang="zh-CN" altLang="en-US" sz="2400" b="1" kern="1200" cap="none" spc="0" normalizeH="0" baseline="0" noProof="0" dirty="0">
                <a:latin typeface="楷体" panose="02010609060101010101" charset="-122"/>
                <a:ea typeface="楷体" panose="02010609060101010101" charset="-122"/>
                <a:cs typeface="楷体" panose="02010609060101010101" charset="-122"/>
              </a:rPr>
              <a:t>所以上帝是存在的。</a:t>
            </a:r>
            <a:endParaRPr kumimoji="0" lang="zh-CN" altLang="en-US" sz="2400" b="1" kern="1200" cap="none" spc="0" normalizeH="0" baseline="0" noProof="0" dirty="0">
              <a:latin typeface="楷体" panose="02010609060101010101" charset="-122"/>
              <a:ea typeface="楷体" panose="02010609060101010101" charset="-122"/>
              <a:cs typeface="楷体" panose="02010609060101010101" charset="-122"/>
            </a:endParaRPr>
          </a:p>
        </p:txBody>
      </p:sp>
      <p:sp>
        <p:nvSpPr>
          <p:cNvPr id="39938" name="矩形 4"/>
          <p:cNvSpPr/>
          <p:nvPr/>
        </p:nvSpPr>
        <p:spPr>
          <a:xfrm>
            <a:off x="9394825" y="1868805"/>
            <a:ext cx="2669540" cy="829945"/>
          </a:xfrm>
          <a:prstGeom prst="rect">
            <a:avLst/>
          </a:prstGeom>
          <a:solidFill>
            <a:schemeClr val="accent4">
              <a:lumMod val="20000"/>
              <a:lumOff val="80000"/>
              <a:alpha val="64000"/>
            </a:schemeClr>
          </a:solidFill>
          <a:ln w="28575">
            <a:noFill/>
          </a:ln>
        </p:spPr>
        <p:txBody>
          <a:bodyPr wrap="square">
            <a:spAutoFit/>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anose="05020102010507070707"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400" b="1" dirty="0">
                <a:solidFill>
                  <a:schemeClr val="tx1"/>
                </a:solidFill>
                <a:latin typeface="楷体" panose="02010609060101010101" charset="-122"/>
                <a:ea typeface="楷体" panose="02010609060101010101" charset="-122"/>
              </a:rPr>
              <a:t>“</a:t>
            </a:r>
            <a:r>
              <a:rPr lang="zh-CN" altLang="en-US" sz="2400" b="1" dirty="0">
                <a:solidFill>
                  <a:schemeClr val="tx1"/>
                </a:solidFill>
                <a:latin typeface="楷体" panose="02010609060101010101" charset="-122"/>
                <a:ea typeface="楷体" panose="02010609060101010101" charset="-122"/>
              </a:rPr>
              <a:t>哲学是神学的婢女。</a:t>
            </a:r>
            <a:r>
              <a:rPr lang="en-US" altLang="zh-CN" sz="2400" b="1" dirty="0">
                <a:solidFill>
                  <a:schemeClr val="tx1"/>
                </a:solidFill>
                <a:latin typeface="楷体" panose="02010609060101010101" charset="-122"/>
                <a:ea typeface="楷体" panose="02010609060101010101" charset="-122"/>
              </a:rPr>
              <a:t>”</a:t>
            </a:r>
            <a:endParaRPr lang="en-US" altLang="zh-CN" sz="2400" b="1" dirty="0">
              <a:solidFill>
                <a:schemeClr val="tx1"/>
              </a:solidFill>
              <a:latin typeface="楷体" panose="02010609060101010101" charset="-122"/>
              <a:ea typeface="楷体" panose="02010609060101010101" charset="-122"/>
            </a:endParaRPr>
          </a:p>
        </p:txBody>
      </p:sp>
      <p:sp>
        <p:nvSpPr>
          <p:cNvPr id="12" name="文本框 11"/>
          <p:cNvSpPr txBox="1"/>
          <p:nvPr/>
        </p:nvSpPr>
        <p:spPr>
          <a:xfrm>
            <a:off x="466090" y="3568065"/>
            <a:ext cx="4161790" cy="460375"/>
          </a:xfrm>
          <a:prstGeom prst="rect">
            <a:avLst/>
          </a:prstGeom>
          <a:noFill/>
        </p:spPr>
        <p:txBody>
          <a:bodyPr wrap="none" rtlCol="0" anchor="t">
            <a:spAutoFit/>
          </a:bodyPr>
          <a:p>
            <a:r>
              <a:rPr lang="zh-CN" altLang="en-US" sz="2400" b="1">
                <a:latin typeface="楷体" panose="02010609060101010101" charset="-122"/>
                <a:ea typeface="楷体" panose="02010609060101010101" charset="-122"/>
                <a:sym typeface="+mn-ea"/>
              </a:rPr>
              <a:t>《圣经》以及研究教义的神学</a:t>
            </a:r>
            <a:endParaRPr lang="zh-CN" altLang="en-US" b="1">
              <a:latin typeface="楷体" panose="02010609060101010101" charset="-122"/>
              <a:ea typeface="楷体" panose="02010609060101010101" charset="-122"/>
            </a:endParaRPr>
          </a:p>
        </p:txBody>
      </p:sp>
      <p:sp>
        <p:nvSpPr>
          <p:cNvPr id="13" name="文本框 12"/>
          <p:cNvSpPr txBox="1"/>
          <p:nvPr/>
        </p:nvSpPr>
        <p:spPr>
          <a:xfrm>
            <a:off x="466090" y="4367530"/>
            <a:ext cx="6527800" cy="792480"/>
          </a:xfrm>
          <a:prstGeom prst="rect">
            <a:avLst/>
          </a:prstGeom>
          <a:noFill/>
        </p:spPr>
        <p:txBody>
          <a:bodyPr wrap="square" rtlCol="0" anchor="t">
            <a:spAutoFit/>
          </a:bodyPr>
          <a:p>
            <a:pPr>
              <a:lnSpc>
                <a:spcPct val="95000"/>
              </a:lnSpc>
              <a:spcBef>
                <a:spcPts val="0"/>
              </a:spcBef>
              <a:spcAft>
                <a:spcPts val="0"/>
              </a:spcAft>
            </a:pPr>
            <a:r>
              <a:rPr lang="zh-CN" altLang="en-US" sz="2400" b="1">
                <a:latin typeface="楷体" panose="02010609060101010101" charset="-122"/>
                <a:ea typeface="楷体" panose="02010609060101010101" charset="-122"/>
                <a:sym typeface="+mn-ea"/>
              </a:rPr>
              <a:t>神学家用形式逻辑论证基督教教义，发展出经院哲学，维护基督教会和封建主的统治。</a:t>
            </a:r>
            <a:endParaRPr lang="zh-CN" altLang="en-US"/>
          </a:p>
        </p:txBody>
      </p:sp>
      <p:pic>
        <p:nvPicPr>
          <p:cNvPr id="14" name="Picture 2"/>
          <p:cNvPicPr>
            <a:picLocks noChangeAspect="1"/>
          </p:cNvPicPr>
          <p:nvPr/>
        </p:nvPicPr>
        <p:blipFill>
          <a:blip r:embed="rId1"/>
          <a:stretch>
            <a:fillRect/>
          </a:stretch>
        </p:blipFill>
        <p:spPr>
          <a:xfrm>
            <a:off x="6876415" y="342900"/>
            <a:ext cx="2557145" cy="3387725"/>
          </a:xfrm>
          <a:prstGeom prst="rect">
            <a:avLst/>
          </a:prstGeom>
          <a:noFill/>
          <a:ln w="9525">
            <a:noFill/>
          </a:ln>
        </p:spPr>
      </p:pic>
      <p:sp>
        <p:nvSpPr>
          <p:cNvPr id="15" name="矩形 1"/>
          <p:cNvSpPr/>
          <p:nvPr/>
        </p:nvSpPr>
        <p:spPr>
          <a:xfrm>
            <a:off x="9117965" y="681355"/>
            <a:ext cx="3087370" cy="11988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anose="05020102010507070707"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zh-CN" altLang="en-US" sz="2400" b="1" dirty="0">
                <a:latin typeface="楷体" panose="02010609060101010101" charset="-122"/>
                <a:ea typeface="楷体" panose="02010609060101010101" charset="-122"/>
                <a:cs typeface="楷体" panose="02010609060101010101" charset="-122"/>
              </a:rPr>
              <a:t>托马斯</a:t>
            </a:r>
            <a:r>
              <a:rPr lang="en-US" altLang="zh-CN" sz="2400" b="1" dirty="0">
                <a:latin typeface="楷体" panose="02010609060101010101" charset="-122"/>
                <a:ea typeface="楷体" panose="02010609060101010101" charset="-122"/>
                <a:cs typeface="楷体" panose="02010609060101010101" charset="-122"/>
              </a:rPr>
              <a:t>·</a:t>
            </a:r>
            <a:r>
              <a:rPr lang="zh-CN" altLang="en-US" sz="2400" b="1" dirty="0">
                <a:latin typeface="楷体" panose="02010609060101010101" charset="-122"/>
                <a:ea typeface="楷体" panose="02010609060101010101" charset="-122"/>
                <a:cs typeface="楷体" panose="02010609060101010101" charset="-122"/>
              </a:rPr>
              <a:t>阿奎纳</a:t>
            </a:r>
            <a:endParaRPr lang="en-US" altLang="zh-CN" sz="2400" b="1" dirty="0">
              <a:latin typeface="楷体" panose="02010609060101010101" charset="-122"/>
              <a:ea typeface="楷体" panose="02010609060101010101" charset="-122"/>
              <a:cs typeface="楷体" panose="02010609060101010101" charset="-122"/>
            </a:endParaRPr>
          </a:p>
          <a:p>
            <a:pPr marL="0" lvl="0" indent="0" algn="ctr" eaLnBrk="1" hangingPunct="1">
              <a:spcBef>
                <a:spcPct val="0"/>
              </a:spcBef>
              <a:buClrTx/>
              <a:buSzTx/>
              <a:buFontTx/>
              <a:buNone/>
            </a:pPr>
            <a:r>
              <a:rPr lang="zh-CN" altLang="en-US" sz="2400" b="1" dirty="0">
                <a:latin typeface="楷体" panose="02010609060101010101" charset="-122"/>
                <a:ea typeface="楷体" panose="02010609060101010101" charset="-122"/>
                <a:cs typeface="楷体" panose="02010609060101010101" charset="-122"/>
              </a:rPr>
              <a:t>中世纪西欧神学家</a:t>
            </a:r>
            <a:endParaRPr lang="en-US" altLang="zh-CN" sz="2400" b="1" dirty="0">
              <a:latin typeface="楷体" panose="02010609060101010101" charset="-122"/>
              <a:ea typeface="楷体" panose="02010609060101010101" charset="-122"/>
              <a:cs typeface="楷体" panose="02010609060101010101" charset="-122"/>
            </a:endParaRPr>
          </a:p>
          <a:p>
            <a:pPr marL="0" lvl="0" indent="0" algn="ctr" eaLnBrk="1" hangingPunct="1">
              <a:spcBef>
                <a:spcPct val="0"/>
              </a:spcBef>
              <a:buClrTx/>
              <a:buSzTx/>
              <a:buFontTx/>
              <a:buNone/>
            </a:pPr>
            <a:r>
              <a:rPr lang="zh-CN" altLang="en-US" sz="2400" b="1" dirty="0">
                <a:latin typeface="楷体" panose="02010609060101010101" charset="-122"/>
                <a:ea typeface="楷体" panose="02010609060101010101" charset="-122"/>
                <a:cs typeface="楷体" panose="02010609060101010101" charset="-122"/>
              </a:rPr>
              <a:t>“神学界之王”</a:t>
            </a:r>
            <a:endParaRPr lang="zh-CN" altLang="en-US" sz="2400" b="1" dirty="0">
              <a:latin typeface="楷体" panose="02010609060101010101" charset="-122"/>
              <a:ea typeface="楷体" panose="02010609060101010101" charset="-122"/>
              <a:cs typeface="楷体" panose="02010609060101010101" charset="-122"/>
            </a:endParaRPr>
          </a:p>
        </p:txBody>
      </p:sp>
      <p:sp>
        <p:nvSpPr>
          <p:cNvPr id="17" name="文本框 16"/>
          <p:cNvSpPr txBox="1"/>
          <p:nvPr/>
        </p:nvSpPr>
        <p:spPr>
          <a:xfrm>
            <a:off x="466090" y="5590540"/>
            <a:ext cx="6035675" cy="792480"/>
          </a:xfrm>
          <a:prstGeom prst="rect">
            <a:avLst/>
          </a:prstGeom>
          <a:noFill/>
        </p:spPr>
        <p:txBody>
          <a:bodyPr wrap="square" rtlCol="0" anchor="t">
            <a:spAutoFit/>
          </a:bodyPr>
          <a:p>
            <a:pPr algn="l">
              <a:lnSpc>
                <a:spcPct val="95000"/>
              </a:lnSpc>
              <a:spcBef>
                <a:spcPts val="0"/>
              </a:spcBef>
              <a:spcAft>
                <a:spcPts val="0"/>
              </a:spcAft>
            </a:pPr>
            <a:r>
              <a:rPr lang="zh-CN" altLang="en-US" sz="2400" b="1">
                <a:latin typeface="楷体" panose="02010609060101010101" charset="-122"/>
                <a:ea typeface="楷体" panose="02010609060101010101" charset="-122"/>
                <a:sym typeface="+mn-ea"/>
              </a:rPr>
              <a:t>他们的思维方式源自古希腊哲学，对西欧思想文化的传承和发展产生了很大影响。</a:t>
            </a:r>
            <a:endParaRPr lang="zh-CN" altLang="en-US" sz="2400" b="1">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par>
                          <p:cTn id="30" fill="hold">
                            <p:stCondLst>
                              <p:cond delay="500"/>
                            </p:stCondLst>
                            <p:childTnLst>
                              <p:par>
                                <p:cTn id="31" presetID="2" presetClass="entr" presetSubtype="4" fill="hold" grpId="0" nodeType="afterEffect">
                                  <p:stCondLst>
                                    <p:cond delay="0"/>
                                  </p:stCondLst>
                                  <p:childTnLst>
                                    <p:set>
                                      <p:cBhvr>
                                        <p:cTn id="32" dur="1" fill="hold">
                                          <p:stCondLst>
                                            <p:cond delay="0"/>
                                          </p:stCondLst>
                                        </p:cTn>
                                        <p:tgtEl>
                                          <p:spTgt spid="39938"/>
                                        </p:tgtEl>
                                        <p:attrNameLst>
                                          <p:attrName>style.visibility</p:attrName>
                                        </p:attrNameLst>
                                      </p:cBhvr>
                                      <p:to>
                                        <p:strVal val="visible"/>
                                      </p:to>
                                    </p:set>
                                    <p:anim calcmode="lin" valueType="num">
                                      <p:cBhvr additive="base">
                                        <p:cTn id="33" dur="500" fill="hold"/>
                                        <p:tgtEl>
                                          <p:spTgt spid="39938"/>
                                        </p:tgtEl>
                                        <p:attrNameLst>
                                          <p:attrName>ppt_x</p:attrName>
                                        </p:attrNameLst>
                                      </p:cBhvr>
                                      <p:tavLst>
                                        <p:tav tm="0">
                                          <p:val>
                                            <p:strVal val="#ppt_x"/>
                                          </p:val>
                                        </p:tav>
                                        <p:tav tm="100000">
                                          <p:val>
                                            <p:strVal val="#ppt_x"/>
                                          </p:val>
                                        </p:tav>
                                      </p:tavLst>
                                    </p:anim>
                                    <p:anim calcmode="lin" valueType="num">
                                      <p:cBhvr additive="base">
                                        <p:cTn id="34" dur="500" fill="hold"/>
                                        <p:tgtEl>
                                          <p:spTgt spid="39938"/>
                                        </p:tgtEl>
                                        <p:attrNameLst>
                                          <p:attrName>ppt_y</p:attrName>
                                        </p:attrNameLst>
                                      </p:cBhvr>
                                      <p:tavLst>
                                        <p:tav tm="0">
                                          <p:val>
                                            <p:strVal val="1+#ppt_h/2"/>
                                          </p:val>
                                        </p:tav>
                                        <p:tav tm="100000">
                                          <p:val>
                                            <p:strVal val="#ppt_y"/>
                                          </p:val>
                                        </p:tav>
                                      </p:tavLst>
                                    </p:anim>
                                  </p:childTnLst>
                                </p:cTn>
                              </p:par>
                              <p:par>
                                <p:cTn id="35" presetID="2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par>
                          <p:cTn id="38" fill="hold">
                            <p:stCondLst>
                              <p:cond delay="1000"/>
                            </p:stCondLst>
                            <p:childTnLst>
                              <p:par>
                                <p:cTn id="39" presetID="3" presetClass="entr" presetSubtype="1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linds(horizont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7" grpId="0" bldLvl="0" animBg="1"/>
      <p:bldP spid="12" grpId="0"/>
      <p:bldP spid="13" grpId="0"/>
      <p:bldP spid="15" grpId="0"/>
      <p:bldP spid="10" grpId="0" bldLvl="0" animBg="1"/>
      <p:bldP spid="17" grpId="0"/>
      <p:bldP spid="3993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33680" y="129540"/>
            <a:ext cx="6508115" cy="1753235"/>
          </a:xfrm>
          <a:prstGeom prst="rect">
            <a:avLst/>
          </a:prstGeom>
          <a:noFill/>
        </p:spPr>
        <p:txBody>
          <a:bodyPr wrap="square" rtlCol="0" anchor="t">
            <a:spAutoFit/>
          </a:bodyPr>
          <a:p>
            <a:r>
              <a:rPr lang="zh-CN" altLang="en-US" sz="3200" b="1">
                <a:solidFill>
                  <a:schemeClr val="tx1"/>
                </a:solidFill>
                <a:latin typeface="微软雅黑" panose="020B0503020204020204" charset="-122"/>
                <a:ea typeface="微软雅黑" panose="020B0503020204020204" charset="-122"/>
                <a:cs typeface="微软雅黑" panose="020B0503020204020204" charset="-122"/>
              </a:rPr>
              <a:t>二、流：中古欧洲的文化</a:t>
            </a:r>
            <a:endParaRPr lang="zh-CN" altLang="en-US" sz="3200" b="1">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800" b="1">
                <a:solidFill>
                  <a:srgbClr val="1D41D5"/>
                </a:solidFill>
                <a:latin typeface="微软雅黑" panose="020B0503020204020204" charset="-122"/>
                <a:ea typeface="微软雅黑" panose="020B0503020204020204" charset="-122"/>
                <a:cs typeface="微软雅黑" panose="020B0503020204020204" charset="-122"/>
              </a:rPr>
              <a:t>（一）西欧：以基督教文化为特征</a:t>
            </a:r>
            <a:endParaRPr lang="zh-CN" altLang="en-US" sz="2800" b="1">
              <a:solidFill>
                <a:srgbClr val="1D41D5"/>
              </a:solidFill>
              <a:latin typeface="微软雅黑" panose="020B0503020204020204" charset="-122"/>
              <a:ea typeface="微软雅黑" panose="020B0503020204020204" charset="-122"/>
              <a:cs typeface="微软雅黑" panose="020B0503020204020204" charset="-122"/>
            </a:endParaRPr>
          </a:p>
          <a:p>
            <a:r>
              <a:rPr lang="zh-CN" altLang="en-US" sz="2400" b="1">
                <a:solidFill>
                  <a:schemeClr val="accent2"/>
                </a:solidFill>
                <a:latin typeface="微软雅黑" panose="020B0503020204020204" charset="-122"/>
                <a:ea typeface="微软雅黑" panose="020B0503020204020204" charset="-122"/>
                <a:cs typeface="微软雅黑" panose="020B0503020204020204" charset="-122"/>
              </a:rPr>
              <a:t>2.表现</a:t>
            </a:r>
            <a:endParaRPr lang="zh-CN" altLang="en-US" sz="2400" b="1">
              <a:solidFill>
                <a:schemeClr val="accent2"/>
              </a:solidFill>
              <a:latin typeface="微软雅黑" panose="020B0503020204020204" charset="-122"/>
              <a:ea typeface="微软雅黑" panose="020B0503020204020204" charset="-122"/>
              <a:cs typeface="微软雅黑" panose="020B0503020204020204" charset="-122"/>
            </a:endParaRPr>
          </a:p>
          <a:p>
            <a:r>
              <a:rPr lang="zh-CN" altLang="en-US" sz="2400" b="1">
                <a:solidFill>
                  <a:schemeClr val="tx1"/>
                </a:solidFill>
                <a:latin typeface="微软雅黑" panose="020B0503020204020204" charset="-122"/>
                <a:ea typeface="微软雅黑" panose="020B0503020204020204" charset="-122"/>
                <a:cs typeface="微软雅黑" panose="020B0503020204020204" charset="-122"/>
              </a:rPr>
              <a:t>（1）以基督教文化为特征的地域文化</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394335" y="2053590"/>
            <a:ext cx="6346825" cy="460375"/>
          </a:xfrm>
          <a:prstGeom prst="rect">
            <a:avLst/>
          </a:prstGeom>
          <a:solidFill>
            <a:schemeClr val="accent6">
              <a:lumMod val="20000"/>
              <a:lumOff val="80000"/>
            </a:schemeClr>
          </a:solidFill>
        </p:spPr>
        <p:txBody>
          <a:bodyPr wrap="square" rtlCol="0" anchor="t">
            <a:spAutoFit/>
          </a:bodyPr>
          <a:p>
            <a:r>
              <a:rPr lang="zh-CN" altLang="en-US" sz="2400" b="1">
                <a:latin typeface="宋体" panose="02010600030101010101" pitchFamily="2" charset="-122"/>
                <a:ea typeface="宋体" panose="02010600030101010101" pitchFamily="2" charset="-122"/>
                <a:sym typeface="+mn-ea"/>
              </a:rPr>
              <a:t>①基督教信仰成为西欧地区普遍的文化符号</a:t>
            </a:r>
            <a:endParaRPr lang="zh-CN" altLang="en-US" sz="2400" b="1">
              <a:latin typeface="宋体" panose="02010600030101010101" pitchFamily="2" charset="-122"/>
              <a:ea typeface="宋体" panose="02010600030101010101" pitchFamily="2" charset="-122"/>
              <a:sym typeface="+mn-ea"/>
            </a:endParaRPr>
          </a:p>
        </p:txBody>
      </p:sp>
      <p:sp>
        <p:nvSpPr>
          <p:cNvPr id="9" name="文本框 8"/>
          <p:cNvSpPr txBox="1"/>
          <p:nvPr/>
        </p:nvSpPr>
        <p:spPr>
          <a:xfrm>
            <a:off x="394335" y="2673350"/>
            <a:ext cx="5414010" cy="460375"/>
          </a:xfrm>
          <a:prstGeom prst="rect">
            <a:avLst/>
          </a:prstGeom>
          <a:solidFill>
            <a:schemeClr val="accent6">
              <a:lumMod val="20000"/>
              <a:lumOff val="80000"/>
            </a:schemeClr>
          </a:solidFill>
        </p:spPr>
        <p:txBody>
          <a:bodyPr wrap="square" rtlCol="0" anchor="t">
            <a:spAutoFit/>
          </a:bodyPr>
          <a:p>
            <a:pPr lvl="0" algn="l">
              <a:buClrTx/>
              <a:buSzTx/>
              <a:buFontTx/>
            </a:pPr>
            <a:r>
              <a:rPr lang="zh-CN" altLang="en-US" sz="2400" b="1">
                <a:latin typeface="宋体" panose="02010600030101010101" pitchFamily="2" charset="-122"/>
                <a:ea typeface="宋体" panose="02010600030101010101" pitchFamily="2" charset="-122"/>
                <a:sym typeface="+mn-ea"/>
              </a:rPr>
              <a:t>②基督教会控制着西欧社会的精神生活</a:t>
            </a:r>
            <a:endParaRPr lang="zh-CN" altLang="en-US" sz="2400">
              <a:sym typeface="+mn-ea"/>
            </a:endParaRPr>
          </a:p>
        </p:txBody>
      </p:sp>
      <p:sp>
        <p:nvSpPr>
          <p:cNvPr id="3" name="文本框 2"/>
          <p:cNvSpPr txBox="1"/>
          <p:nvPr/>
        </p:nvSpPr>
        <p:spPr>
          <a:xfrm>
            <a:off x="394335" y="3250565"/>
            <a:ext cx="5845175" cy="460375"/>
          </a:xfrm>
          <a:prstGeom prst="rect">
            <a:avLst/>
          </a:prstGeom>
          <a:solidFill>
            <a:schemeClr val="accent6">
              <a:lumMod val="20000"/>
              <a:lumOff val="80000"/>
            </a:schemeClr>
          </a:solidFill>
        </p:spPr>
        <p:txBody>
          <a:bodyPr wrap="square" rtlCol="0" anchor="t">
            <a:spAutoFit/>
          </a:bodyPr>
          <a:p>
            <a:pPr lvl="0" algn="l">
              <a:buClrTx/>
              <a:buSzTx/>
              <a:buFontTx/>
            </a:pPr>
            <a:r>
              <a:rPr lang="zh-CN" altLang="en-US" sz="2400" b="1">
                <a:latin typeface="宋体" panose="02010600030101010101" pitchFamily="2" charset="-122"/>
                <a:ea typeface="宋体" panose="02010600030101010101" pitchFamily="2" charset="-122"/>
                <a:sym typeface="+mn-ea"/>
              </a:rPr>
              <a:t>③《圣经》对西欧文学艺术有重要的影响</a:t>
            </a:r>
            <a:endParaRPr lang="zh-CN" altLang="en-US" sz="2400" b="1">
              <a:latin typeface="宋体" panose="02010600030101010101" pitchFamily="2" charset="-122"/>
              <a:ea typeface="宋体" panose="02010600030101010101" pitchFamily="2" charset="-122"/>
              <a:sym typeface="+mn-ea"/>
            </a:endParaRPr>
          </a:p>
        </p:txBody>
      </p:sp>
      <p:sp>
        <p:nvSpPr>
          <p:cNvPr id="49155" name="矩形 4"/>
          <p:cNvSpPr/>
          <p:nvPr/>
        </p:nvSpPr>
        <p:spPr>
          <a:xfrm>
            <a:off x="8617162" y="2673350"/>
            <a:ext cx="2010833" cy="4603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anose="05020102010507070707"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创造亚当</a:t>
            </a:r>
            <a:r>
              <a:rPr lang="en-US" altLang="zh-CN" sz="2400" b="1" dirty="0">
                <a:latin typeface="黑体" panose="02010609060101010101" pitchFamily="49" charset="-122"/>
                <a:ea typeface="黑体" panose="02010609060101010101" pitchFamily="49" charset="-122"/>
              </a:rPr>
              <a:t>》</a:t>
            </a:r>
            <a:endParaRPr lang="zh-CN" altLang="en-US" sz="2400" b="1" dirty="0">
              <a:latin typeface="黑体" panose="02010609060101010101" pitchFamily="49" charset="-122"/>
              <a:ea typeface="黑体" panose="02010609060101010101" pitchFamily="49" charset="-122"/>
            </a:endParaRPr>
          </a:p>
        </p:txBody>
      </p:sp>
      <p:pic>
        <p:nvPicPr>
          <p:cNvPr id="49158" name="Picture 7"/>
          <p:cNvPicPr>
            <a:picLocks noChangeAspect="1"/>
          </p:cNvPicPr>
          <p:nvPr/>
        </p:nvPicPr>
        <p:blipFill>
          <a:blip r:embed="rId1"/>
          <a:stretch>
            <a:fillRect/>
          </a:stretch>
        </p:blipFill>
        <p:spPr>
          <a:xfrm>
            <a:off x="7127028" y="311150"/>
            <a:ext cx="4800600" cy="2362200"/>
          </a:xfrm>
          <a:prstGeom prst="rect">
            <a:avLst/>
          </a:prstGeom>
          <a:noFill/>
          <a:ln w="28575" cap="flat" cmpd="sng">
            <a:solidFill>
              <a:srgbClr val="C00000"/>
            </a:solidFill>
            <a:prstDash val="solid"/>
            <a:miter/>
            <a:headEnd type="none" w="med" len="med"/>
            <a:tailEnd type="none" w="med" len="med"/>
          </a:ln>
        </p:spPr>
      </p:pic>
      <p:pic>
        <p:nvPicPr>
          <p:cNvPr id="49159" name="Picture 4"/>
          <p:cNvPicPr>
            <a:picLocks noChangeAspect="1"/>
          </p:cNvPicPr>
          <p:nvPr/>
        </p:nvPicPr>
        <p:blipFill>
          <a:blip r:embed="rId2"/>
          <a:stretch>
            <a:fillRect/>
          </a:stretch>
        </p:blipFill>
        <p:spPr>
          <a:xfrm>
            <a:off x="7247890" y="3453977"/>
            <a:ext cx="4559300" cy="2514600"/>
          </a:xfrm>
          <a:prstGeom prst="rect">
            <a:avLst/>
          </a:prstGeom>
          <a:noFill/>
          <a:ln w="28575" cap="flat" cmpd="sng">
            <a:solidFill>
              <a:srgbClr val="C00000"/>
            </a:solidFill>
            <a:prstDash val="solid"/>
            <a:miter/>
            <a:headEnd type="none" w="med" len="med"/>
            <a:tailEnd type="none" w="med" len="med"/>
          </a:ln>
        </p:spPr>
      </p:pic>
      <p:sp>
        <p:nvSpPr>
          <p:cNvPr id="49160" name="矩形 4"/>
          <p:cNvSpPr/>
          <p:nvPr/>
        </p:nvSpPr>
        <p:spPr>
          <a:xfrm>
            <a:off x="8365490" y="5998210"/>
            <a:ext cx="2571751" cy="4603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anose="05020102010507070707"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最后的晚餐</a:t>
            </a:r>
            <a:r>
              <a:rPr lang="en-US" altLang="zh-CN" sz="2400" b="1" dirty="0">
                <a:latin typeface="黑体" panose="02010609060101010101" pitchFamily="49" charset="-122"/>
                <a:ea typeface="黑体" panose="02010609060101010101" pitchFamily="49" charset="-122"/>
              </a:rPr>
              <a:t>》</a:t>
            </a:r>
            <a:endParaRPr lang="zh-CN" altLang="en-US" sz="2400" b="1" dirty="0">
              <a:latin typeface="黑体" panose="02010609060101010101" pitchFamily="49" charset="-122"/>
              <a:ea typeface="黑体" panose="02010609060101010101" pitchFamily="49" charset="-122"/>
            </a:endParaRPr>
          </a:p>
        </p:txBody>
      </p:sp>
      <p:pic>
        <p:nvPicPr>
          <p:cNvPr id="50180" name="Picture 7"/>
          <p:cNvPicPr>
            <a:picLocks noChangeAspect="1"/>
          </p:cNvPicPr>
          <p:nvPr/>
        </p:nvPicPr>
        <p:blipFill>
          <a:blip r:embed="rId3"/>
          <a:stretch>
            <a:fillRect/>
          </a:stretch>
        </p:blipFill>
        <p:spPr>
          <a:xfrm>
            <a:off x="864871" y="3740150"/>
            <a:ext cx="4320116" cy="3117851"/>
          </a:xfrm>
          <a:prstGeom prst="rect">
            <a:avLst/>
          </a:prstGeom>
          <a:noFill/>
          <a:ln w="9525">
            <a:noFill/>
          </a:ln>
        </p:spPr>
      </p:pic>
      <p:sp>
        <p:nvSpPr>
          <p:cNvPr id="50184" name="矩形 4"/>
          <p:cNvSpPr/>
          <p:nvPr/>
        </p:nvSpPr>
        <p:spPr>
          <a:xfrm>
            <a:off x="1602740" y="6269355"/>
            <a:ext cx="2844800" cy="460375"/>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anose="05020102010507070707"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诺亚方舟</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海报</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9158"/>
                                        </p:tgtEl>
                                        <p:attrNameLst>
                                          <p:attrName>style.visibility</p:attrName>
                                        </p:attrNameLst>
                                      </p:cBhvr>
                                      <p:to>
                                        <p:strVal val="visible"/>
                                      </p:to>
                                    </p:set>
                                    <p:anim calcmode="lin" valueType="num">
                                      <p:cBhvr additive="base">
                                        <p:cTn id="7" dur="500"/>
                                        <p:tgtEl>
                                          <p:spTgt spid="49158"/>
                                        </p:tgtEl>
                                        <p:attrNameLst>
                                          <p:attrName>ppt_y</p:attrName>
                                        </p:attrNameLst>
                                      </p:cBhvr>
                                      <p:tavLst>
                                        <p:tav tm="0">
                                          <p:val>
                                            <p:strVal val="#ppt_y+#ppt_h*1.125000"/>
                                          </p:val>
                                        </p:tav>
                                        <p:tav tm="100000">
                                          <p:val>
                                            <p:strVal val="#ppt_y"/>
                                          </p:val>
                                        </p:tav>
                                      </p:tavLst>
                                    </p:anim>
                                    <p:animEffect transition="in" filter="wipe(up)">
                                      <p:cBhvr>
                                        <p:cTn id="8" dur="500"/>
                                        <p:tgtEl>
                                          <p:spTgt spid="49158"/>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9155"/>
                                        </p:tgtEl>
                                        <p:attrNameLst>
                                          <p:attrName>style.visibility</p:attrName>
                                        </p:attrNameLst>
                                      </p:cBhvr>
                                      <p:to>
                                        <p:strVal val="visible"/>
                                      </p:to>
                                    </p:set>
                                    <p:anim calcmode="lin" valueType="num">
                                      <p:cBhvr additive="base">
                                        <p:cTn id="11" dur="500"/>
                                        <p:tgtEl>
                                          <p:spTgt spid="49155"/>
                                        </p:tgtEl>
                                        <p:attrNameLst>
                                          <p:attrName>ppt_y</p:attrName>
                                        </p:attrNameLst>
                                      </p:cBhvr>
                                      <p:tavLst>
                                        <p:tav tm="0">
                                          <p:val>
                                            <p:strVal val="#ppt_y+#ppt_h*1.125000"/>
                                          </p:val>
                                        </p:tav>
                                        <p:tav tm="100000">
                                          <p:val>
                                            <p:strVal val="#ppt_y"/>
                                          </p:val>
                                        </p:tav>
                                      </p:tavLst>
                                    </p:anim>
                                    <p:animEffect transition="in" filter="wipe(up)">
                                      <p:cBhvr>
                                        <p:cTn id="12" dur="500"/>
                                        <p:tgtEl>
                                          <p:spTgt spid="49155"/>
                                        </p:tgtEl>
                                      </p:cBhvr>
                                    </p:animEffect>
                                  </p:childTnLst>
                                </p:cTn>
                              </p:par>
                              <p:par>
                                <p:cTn id="13" presetID="12" presetClass="entr" presetSubtype="4" fill="hold" nodeType="withEffect">
                                  <p:stCondLst>
                                    <p:cond delay="0"/>
                                  </p:stCondLst>
                                  <p:childTnLst>
                                    <p:set>
                                      <p:cBhvr>
                                        <p:cTn id="14" dur="1" fill="hold">
                                          <p:stCondLst>
                                            <p:cond delay="0"/>
                                          </p:stCondLst>
                                        </p:cTn>
                                        <p:tgtEl>
                                          <p:spTgt spid="49159"/>
                                        </p:tgtEl>
                                        <p:attrNameLst>
                                          <p:attrName>style.visibility</p:attrName>
                                        </p:attrNameLst>
                                      </p:cBhvr>
                                      <p:to>
                                        <p:strVal val="visible"/>
                                      </p:to>
                                    </p:set>
                                    <p:anim calcmode="lin" valueType="num">
                                      <p:cBhvr additive="base">
                                        <p:cTn id="15" dur="500"/>
                                        <p:tgtEl>
                                          <p:spTgt spid="49159"/>
                                        </p:tgtEl>
                                        <p:attrNameLst>
                                          <p:attrName>ppt_y</p:attrName>
                                        </p:attrNameLst>
                                      </p:cBhvr>
                                      <p:tavLst>
                                        <p:tav tm="0">
                                          <p:val>
                                            <p:strVal val="#ppt_y+#ppt_h*1.125000"/>
                                          </p:val>
                                        </p:tav>
                                        <p:tav tm="100000">
                                          <p:val>
                                            <p:strVal val="#ppt_y"/>
                                          </p:val>
                                        </p:tav>
                                      </p:tavLst>
                                    </p:anim>
                                    <p:animEffect transition="in" filter="wipe(up)">
                                      <p:cBhvr>
                                        <p:cTn id="16" dur="500"/>
                                        <p:tgtEl>
                                          <p:spTgt spid="49159"/>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49160"/>
                                        </p:tgtEl>
                                        <p:attrNameLst>
                                          <p:attrName>style.visibility</p:attrName>
                                        </p:attrNameLst>
                                      </p:cBhvr>
                                      <p:to>
                                        <p:strVal val="visible"/>
                                      </p:to>
                                    </p:set>
                                    <p:anim calcmode="lin" valueType="num">
                                      <p:cBhvr additive="base">
                                        <p:cTn id="19" dur="500"/>
                                        <p:tgtEl>
                                          <p:spTgt spid="49160"/>
                                        </p:tgtEl>
                                        <p:attrNameLst>
                                          <p:attrName>ppt_y</p:attrName>
                                        </p:attrNameLst>
                                      </p:cBhvr>
                                      <p:tavLst>
                                        <p:tav tm="0">
                                          <p:val>
                                            <p:strVal val="#ppt_y+#ppt_h*1.125000"/>
                                          </p:val>
                                        </p:tav>
                                        <p:tav tm="100000">
                                          <p:val>
                                            <p:strVal val="#ppt_y"/>
                                          </p:val>
                                        </p:tav>
                                      </p:tavLst>
                                    </p:anim>
                                    <p:animEffect transition="in" filter="wipe(up)">
                                      <p:cBhvr>
                                        <p:cTn id="20" dur="500"/>
                                        <p:tgtEl>
                                          <p:spTgt spid="49160"/>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50180"/>
                                        </p:tgtEl>
                                        <p:attrNameLst>
                                          <p:attrName>style.visibility</p:attrName>
                                        </p:attrNameLst>
                                      </p:cBhvr>
                                      <p:to>
                                        <p:strVal val="visible"/>
                                      </p:to>
                                    </p:set>
                                    <p:animEffect transition="in" filter="blinds(horizontal)">
                                      <p:cBhvr>
                                        <p:cTn id="24" dur="500"/>
                                        <p:tgtEl>
                                          <p:spTgt spid="5018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0184"/>
                                        </p:tgtEl>
                                        <p:attrNameLst>
                                          <p:attrName>style.visibility</p:attrName>
                                        </p:attrNameLst>
                                      </p:cBhvr>
                                      <p:to>
                                        <p:strVal val="visible"/>
                                      </p:to>
                                    </p:set>
                                    <p:animEffect transition="in" filter="blinds(horizontal)">
                                      <p:cBhvr>
                                        <p:cTn id="27" dur="500"/>
                                        <p:tgtEl>
                                          <p:spTgt spid="50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P spid="49160" grpId="0"/>
      <p:bldP spid="5018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33680" y="129540"/>
            <a:ext cx="6024245" cy="1753235"/>
          </a:xfrm>
          <a:prstGeom prst="rect">
            <a:avLst/>
          </a:prstGeom>
          <a:noFill/>
        </p:spPr>
        <p:txBody>
          <a:bodyPr wrap="square" rtlCol="0" anchor="t">
            <a:spAutoFit/>
          </a:bodyPr>
          <a:p>
            <a:r>
              <a:rPr lang="zh-CN" altLang="en-US" sz="3200" b="1">
                <a:solidFill>
                  <a:schemeClr val="tx1"/>
                </a:solidFill>
                <a:latin typeface="微软雅黑" panose="020B0503020204020204" charset="-122"/>
                <a:ea typeface="微软雅黑" panose="020B0503020204020204" charset="-122"/>
                <a:cs typeface="微软雅黑" panose="020B0503020204020204" charset="-122"/>
              </a:rPr>
              <a:t>二、流：中古欧洲的文化</a:t>
            </a:r>
            <a:endParaRPr lang="zh-CN" altLang="en-US" sz="3200" b="1">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800" b="1">
                <a:solidFill>
                  <a:srgbClr val="1D41D5"/>
                </a:solidFill>
                <a:latin typeface="微软雅黑" panose="020B0503020204020204" charset="-122"/>
                <a:ea typeface="微软雅黑" panose="020B0503020204020204" charset="-122"/>
                <a:cs typeface="微软雅黑" panose="020B0503020204020204" charset="-122"/>
              </a:rPr>
              <a:t>（一）西欧：以基督教文化为特征</a:t>
            </a:r>
            <a:endParaRPr lang="zh-CN" altLang="en-US" sz="2800" b="1">
              <a:solidFill>
                <a:srgbClr val="1D41D5"/>
              </a:solidFill>
              <a:latin typeface="微软雅黑" panose="020B0503020204020204" charset="-122"/>
              <a:ea typeface="微软雅黑" panose="020B0503020204020204" charset="-122"/>
              <a:cs typeface="微软雅黑" panose="020B0503020204020204" charset="-122"/>
            </a:endParaRPr>
          </a:p>
          <a:p>
            <a:r>
              <a:rPr lang="zh-CN" altLang="en-US" sz="2400" b="1">
                <a:solidFill>
                  <a:schemeClr val="accent2"/>
                </a:solidFill>
                <a:latin typeface="微软雅黑" panose="020B0503020204020204" charset="-122"/>
                <a:ea typeface="微软雅黑" panose="020B0503020204020204" charset="-122"/>
                <a:cs typeface="微软雅黑" panose="020B0503020204020204" charset="-122"/>
              </a:rPr>
              <a:t>2.表现</a:t>
            </a:r>
            <a:endParaRPr lang="zh-CN" altLang="en-US" sz="2400" b="1">
              <a:solidFill>
                <a:schemeClr val="accent2"/>
              </a:solidFill>
              <a:latin typeface="微软雅黑" panose="020B0503020204020204" charset="-122"/>
              <a:ea typeface="微软雅黑" panose="020B0503020204020204" charset="-122"/>
              <a:cs typeface="微软雅黑" panose="020B0503020204020204" charset="-122"/>
            </a:endParaRPr>
          </a:p>
          <a:p>
            <a:r>
              <a:rPr lang="zh-CN" altLang="en-US" sz="2400" b="1">
                <a:solidFill>
                  <a:schemeClr val="tx1"/>
                </a:solidFill>
                <a:latin typeface="微软雅黑" panose="020B0503020204020204" charset="-122"/>
                <a:ea typeface="微软雅黑" panose="020B0503020204020204" charset="-122"/>
                <a:cs typeface="微软雅黑" panose="020B0503020204020204" charset="-122"/>
              </a:rPr>
              <a:t>（1）以基督教文化为特征的地域文化</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5596255" y="905510"/>
            <a:ext cx="6327140" cy="1568450"/>
          </a:xfrm>
          <a:prstGeom prst="rect">
            <a:avLst/>
          </a:prstGeom>
          <a:solidFill>
            <a:schemeClr val="accent4">
              <a:lumMod val="20000"/>
              <a:lumOff val="80000"/>
              <a:alpha val="86000"/>
            </a:schemeClr>
          </a:solidFill>
        </p:spPr>
        <p:txBody>
          <a:bodyPr wrap="square" rtlCol="0" anchor="t">
            <a:spAutoFit/>
          </a:bodyPr>
          <a:p>
            <a:r>
              <a:rPr lang="zh-CN" altLang="en-US" sz="2400" b="1">
                <a:latin typeface="楷体" panose="02010609060101010101" charset="-122"/>
                <a:ea typeface="楷体" panose="02010609060101010101" charset="-122"/>
              </a:rPr>
              <a:t>中古西欧的文化不是单一的宗教文化，它一方面具有浓厚的宗教色彩，另一方面又传承了古希腊、古罗马的人文精神和哲学思维方式，融合西欧地区日耳曼等民族的文化传统</a:t>
            </a:r>
            <a:endParaRPr lang="zh-CN" altLang="en-US" sz="2400" b="1">
              <a:latin typeface="楷体" panose="02010609060101010101" charset="-122"/>
              <a:ea typeface="楷体" panose="02010609060101010101" charset="-122"/>
            </a:endParaRPr>
          </a:p>
        </p:txBody>
      </p:sp>
      <p:sp>
        <p:nvSpPr>
          <p:cNvPr id="5" name="文本框 4"/>
          <p:cNvSpPr txBox="1"/>
          <p:nvPr/>
        </p:nvSpPr>
        <p:spPr>
          <a:xfrm>
            <a:off x="210820" y="2473960"/>
            <a:ext cx="11712575" cy="829945"/>
          </a:xfrm>
          <a:prstGeom prst="rect">
            <a:avLst/>
          </a:prstGeom>
          <a:noFill/>
        </p:spPr>
        <p:txBody>
          <a:bodyPr wrap="square" rtlCol="0" anchor="t">
            <a:spAutoFit/>
          </a:bodyPr>
          <a:p>
            <a:r>
              <a:rPr lang="zh-CN" altLang="en-US" sz="2400" b="1">
                <a:latin typeface="微软雅黑" panose="020B0503020204020204" charset="-122"/>
                <a:ea typeface="微软雅黑" panose="020B0503020204020204" charset="-122"/>
                <a:cs typeface="微软雅黑" panose="020B0503020204020204" charset="-122"/>
              </a:rPr>
              <a:t>（2）骑士文学和市民文学：反映了封建时代和城市复兴时期的社会生活。</a:t>
            </a:r>
            <a:endParaRPr lang="zh-CN" altLang="en-US" sz="2800" b="1">
              <a:latin typeface="微软雅黑" panose="020B0503020204020204" charset="-122"/>
              <a:ea typeface="微软雅黑" panose="020B0503020204020204" charset="-122"/>
              <a:cs typeface="微软雅黑" panose="020B0503020204020204" charset="-122"/>
            </a:endParaRPr>
          </a:p>
          <a:p>
            <a:r>
              <a:rPr lang="zh-CN" altLang="en-US" sz="2400" b="1">
                <a:latin typeface="微软雅黑" panose="020B0503020204020204" charset="-122"/>
                <a:ea typeface="微软雅黑" panose="020B0503020204020204" charset="-122"/>
                <a:cs typeface="微软雅黑" panose="020B0503020204020204" charset="-122"/>
              </a:rPr>
              <a:t>（3）科技：少有成就</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494665" y="3415030"/>
            <a:ext cx="1372235" cy="460375"/>
          </a:xfrm>
          <a:prstGeom prst="rect">
            <a:avLst/>
          </a:prstGeom>
          <a:noFill/>
        </p:spPr>
        <p:txBody>
          <a:bodyPr wrap="none" rtlCol="0" anchor="t">
            <a:spAutoFit/>
          </a:bodyPr>
          <a:p>
            <a:r>
              <a:rPr lang="zh-CN" altLang="en-US" sz="2400" b="1">
                <a:solidFill>
                  <a:schemeClr val="accent2"/>
                </a:solidFill>
                <a:latin typeface="微软雅黑" panose="020B0503020204020204" charset="-122"/>
                <a:ea typeface="微软雅黑" panose="020B0503020204020204" charset="-122"/>
                <a:cs typeface="微软雅黑" panose="020B0503020204020204" charset="-122"/>
                <a:sym typeface="+mn-ea"/>
              </a:rPr>
              <a:t>3.评价：</a:t>
            </a:r>
            <a:endParaRPr lang="zh-CN" altLang="en-US" sz="2400" b="1">
              <a:solidFill>
                <a:schemeClr val="accent2"/>
              </a:solidFill>
              <a:latin typeface="微软雅黑" panose="020B0503020204020204" charset="-122"/>
              <a:ea typeface="微软雅黑" panose="020B0503020204020204" charset="-122"/>
              <a:cs typeface="微软雅黑" panose="020B0503020204020204" charset="-122"/>
              <a:sym typeface="+mn-ea"/>
            </a:endParaRPr>
          </a:p>
        </p:txBody>
      </p:sp>
      <p:sp>
        <p:nvSpPr>
          <p:cNvPr id="6" name="文本1"/>
          <p:cNvSpPr>
            <a:spLocks noChangeArrowheads="1"/>
          </p:cNvSpPr>
          <p:nvPr/>
        </p:nvSpPr>
        <p:spPr bwMode="gray">
          <a:xfrm>
            <a:off x="1715135" y="3303905"/>
            <a:ext cx="10207625" cy="2025650"/>
          </a:xfrm>
          <a:prstGeom prst="roundRect">
            <a:avLst>
              <a:gd name="adj" fmla="val 11505"/>
            </a:avLst>
          </a:prstGeom>
          <a:solidFill>
            <a:schemeClr val="accent4">
              <a:lumMod val="20000"/>
              <a:lumOff val="80000"/>
            </a:schemeClr>
          </a:solidFill>
          <a:ln w="15875" cap="flat" cmpd="sng" algn="ctr">
            <a:solidFill>
              <a:schemeClr val="accent1"/>
            </a:solidFill>
            <a:prstDash val="solid"/>
          </a:ln>
          <a:effectLst/>
        </p:spPr>
        <p:txBody>
          <a:bodyPr lIns="62126" tIns="31062" rIns="62126" bIns="3106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00000"/>
              </a:lnSpc>
              <a:spcBef>
                <a:spcPct val="0"/>
              </a:spcBef>
              <a:spcAft>
                <a:spcPct val="0"/>
              </a:spcAft>
              <a:defRPr/>
            </a:pPr>
            <a:r>
              <a:rPr lang="zh-CN" sz="2400" b="1">
                <a:solidFill>
                  <a:schemeClr val="tx1">
                    <a:lumMod val="75000"/>
                    <a:lumOff val="25000"/>
                  </a:schemeClr>
                </a:solidFill>
                <a:latin typeface="楷体" panose="02010609060101010101" charset="-122"/>
                <a:ea typeface="楷体" panose="02010609060101010101" charset="-122"/>
                <a:cs typeface="楷体" panose="02010609060101010101" charset="-122"/>
              </a:rPr>
              <a:t>中世纪的奥古斯丁神学体系继承了新柏拉图主义的哲学，托马斯</a:t>
            </a:r>
            <a:r>
              <a:rPr lang="en-US" altLang="zh-CN" sz="2400" b="1">
                <a:solidFill>
                  <a:schemeClr val="tx1">
                    <a:lumMod val="75000"/>
                    <a:lumOff val="25000"/>
                  </a:schemeClr>
                </a:solidFill>
                <a:latin typeface="楷体" panose="02010609060101010101" charset="-122"/>
                <a:ea typeface="楷体" panose="02010609060101010101" charset="-122"/>
                <a:cs typeface="楷体" panose="02010609060101010101" charset="-122"/>
              </a:rPr>
              <a:t>·</a:t>
            </a:r>
            <a:r>
              <a:rPr lang="zh-CN" altLang="en-US" sz="2400" b="1">
                <a:solidFill>
                  <a:schemeClr val="tx1">
                    <a:lumMod val="75000"/>
                    <a:lumOff val="25000"/>
                  </a:schemeClr>
                </a:solidFill>
                <a:latin typeface="楷体" panose="02010609060101010101" charset="-122"/>
                <a:ea typeface="楷体" panose="02010609060101010101" charset="-122"/>
                <a:cs typeface="楷体" panose="02010609060101010101" charset="-122"/>
              </a:rPr>
              <a:t>阿奎那神学体系奉行亚里士多德主义的哲学，他们都充分利用了古典文化遗留下来的理性资源为信仰服务，强调信仰是出发点和目的，理性是手段和途径，确立了中世纪特有的精神文化形态</a:t>
            </a:r>
            <a:r>
              <a:rPr lang="en-US" altLang="zh-CN" sz="2400" b="1">
                <a:solidFill>
                  <a:schemeClr val="tx1">
                    <a:lumMod val="75000"/>
                    <a:lumOff val="25000"/>
                  </a:schemeClr>
                </a:solidFill>
                <a:latin typeface="楷体" panose="02010609060101010101" charset="-122"/>
                <a:ea typeface="楷体" panose="02010609060101010101" charset="-122"/>
                <a:cs typeface="楷体" panose="02010609060101010101" charset="-122"/>
              </a:rPr>
              <a:t>——</a:t>
            </a:r>
            <a:r>
              <a:rPr lang="zh-CN" altLang="en-US" sz="2400" b="1">
                <a:solidFill>
                  <a:schemeClr val="tx1">
                    <a:lumMod val="75000"/>
                    <a:lumOff val="25000"/>
                  </a:schemeClr>
                </a:solidFill>
                <a:latin typeface="楷体" panose="02010609060101010101" charset="-122"/>
                <a:ea typeface="楷体" panose="02010609060101010101" charset="-122"/>
                <a:cs typeface="楷体" panose="02010609060101010101" charset="-122"/>
              </a:rPr>
              <a:t>基督教神学和经院哲学。</a:t>
            </a:r>
            <a:endParaRPr lang="zh-CN" altLang="en-US" sz="2400" b="1">
              <a:solidFill>
                <a:schemeClr val="tx1">
                  <a:lumMod val="75000"/>
                  <a:lumOff val="25000"/>
                </a:schemeClr>
              </a:solidFill>
              <a:latin typeface="楷体" panose="02010609060101010101" charset="-122"/>
              <a:ea typeface="楷体" panose="02010609060101010101" charset="-122"/>
              <a:cs typeface="楷体" panose="02010609060101010101" charset="-122"/>
            </a:endParaRPr>
          </a:p>
          <a:p>
            <a:pPr algn="r" fontAlgn="base">
              <a:lnSpc>
                <a:spcPct val="100000"/>
              </a:lnSpc>
              <a:spcBef>
                <a:spcPct val="0"/>
              </a:spcBef>
              <a:spcAft>
                <a:spcPct val="0"/>
              </a:spcAft>
              <a:defRPr/>
            </a:pPr>
            <a:r>
              <a:rPr lang="en-US" altLang="zh-CN" sz="2400" b="1">
                <a:solidFill>
                  <a:schemeClr val="tx1">
                    <a:lumMod val="75000"/>
                    <a:lumOff val="25000"/>
                  </a:schemeClr>
                </a:solidFill>
                <a:latin typeface="楷体" panose="02010609060101010101" charset="-122"/>
                <a:ea typeface="楷体" panose="02010609060101010101" charset="-122"/>
                <a:cs typeface="楷体" panose="02010609060101010101" charset="-122"/>
              </a:rPr>
              <a:t>——</a:t>
            </a:r>
            <a:r>
              <a:rPr lang="zh-CN" altLang="en-US" sz="2400" b="1">
                <a:solidFill>
                  <a:schemeClr val="tx1">
                    <a:lumMod val="75000"/>
                    <a:lumOff val="25000"/>
                  </a:schemeClr>
                </a:solidFill>
                <a:latin typeface="楷体" panose="02010609060101010101" charset="-122"/>
                <a:ea typeface="楷体" panose="02010609060101010101" charset="-122"/>
                <a:cs typeface="楷体" panose="02010609060101010101" charset="-122"/>
              </a:rPr>
              <a:t>《中世纪古希腊文化对基督教文化的影响》</a:t>
            </a:r>
            <a:endParaRPr lang="zh-CN" altLang="en-US" sz="2400" b="1">
              <a:solidFill>
                <a:schemeClr val="tx1">
                  <a:lumMod val="75000"/>
                  <a:lumOff val="25000"/>
                </a:schemeClr>
              </a:solidFill>
              <a:latin typeface="楷体" panose="02010609060101010101" charset="-122"/>
              <a:ea typeface="楷体" panose="02010609060101010101" charset="-122"/>
              <a:cs typeface="楷体" panose="02010609060101010101" charset="-122"/>
            </a:endParaRPr>
          </a:p>
        </p:txBody>
      </p:sp>
      <p:sp>
        <p:nvSpPr>
          <p:cNvPr id="7" name="文本框 6"/>
          <p:cNvSpPr txBox="1"/>
          <p:nvPr/>
        </p:nvSpPr>
        <p:spPr>
          <a:xfrm>
            <a:off x="320040" y="5407660"/>
            <a:ext cx="11602720" cy="1198880"/>
          </a:xfrm>
          <a:prstGeom prst="rect">
            <a:avLst/>
          </a:prstGeom>
          <a:solidFill>
            <a:schemeClr val="accent6">
              <a:lumMod val="40000"/>
              <a:lumOff val="60000"/>
            </a:schemeClr>
          </a:solidFill>
        </p:spPr>
        <p:txBody>
          <a:bodyPr wrap="square" rtlCol="0" anchor="t">
            <a:spAutoFit/>
          </a:bodyPr>
          <a:p>
            <a:pPr>
              <a:lnSpc>
                <a:spcPct val="100000"/>
              </a:lnSpc>
            </a:pPr>
            <a:r>
              <a:rPr lang="zh-CN" altLang="en-US" sz="2400" b="1">
                <a:latin typeface="楷体" panose="02010609060101010101" charset="-122"/>
                <a:ea typeface="楷体" panose="02010609060101010101" charset="-122"/>
                <a:cs typeface="楷体" panose="02010609060101010101" charset="-122"/>
              </a:rPr>
              <a:t>（</a:t>
            </a:r>
            <a:r>
              <a:rPr lang="en-US" altLang="zh-CN" sz="2400" b="1">
                <a:latin typeface="楷体" panose="02010609060101010101" charset="-122"/>
                <a:ea typeface="楷体" panose="02010609060101010101" charset="-122"/>
                <a:cs typeface="楷体" panose="02010609060101010101" charset="-122"/>
              </a:rPr>
              <a:t>1</a:t>
            </a:r>
            <a:r>
              <a:rPr lang="zh-CN" altLang="en-US" sz="2400" b="1">
                <a:latin typeface="楷体" panose="02010609060101010101" charset="-122"/>
                <a:ea typeface="楷体" panose="02010609060101010101" charset="-122"/>
                <a:cs typeface="楷体" panose="02010609060101010101" charset="-122"/>
              </a:rPr>
              <a:t>）消极：中古西欧文化受到教会控制，少有科学成就</a:t>
            </a:r>
            <a:endParaRPr lang="zh-CN" altLang="en-US" sz="2400" b="1">
              <a:latin typeface="楷体" panose="02010609060101010101" charset="-122"/>
              <a:ea typeface="楷体" panose="02010609060101010101" charset="-122"/>
              <a:cs typeface="楷体" panose="02010609060101010101" charset="-122"/>
            </a:endParaRPr>
          </a:p>
          <a:p>
            <a:pPr>
              <a:lnSpc>
                <a:spcPct val="100000"/>
              </a:lnSpc>
            </a:pPr>
            <a:r>
              <a:rPr lang="zh-CN" altLang="en-US" sz="2400" b="1">
                <a:latin typeface="楷体" panose="02010609060101010101" charset="-122"/>
                <a:ea typeface="楷体" panose="02010609060101010101" charset="-122"/>
                <a:cs typeface="楷体" panose="02010609060101010101" charset="-122"/>
              </a:rPr>
              <a:t>（</a:t>
            </a:r>
            <a:r>
              <a:rPr lang="en-US" altLang="zh-CN" sz="2400" b="1">
                <a:latin typeface="楷体" panose="02010609060101010101" charset="-122"/>
                <a:ea typeface="楷体" panose="02010609060101010101" charset="-122"/>
                <a:cs typeface="楷体" panose="02010609060101010101" charset="-122"/>
              </a:rPr>
              <a:t>2</a:t>
            </a:r>
            <a:r>
              <a:rPr lang="zh-CN" altLang="en-US" sz="2400" b="1">
                <a:latin typeface="楷体" panose="02010609060101010101" charset="-122"/>
                <a:ea typeface="楷体" panose="02010609060101010101" charset="-122"/>
                <a:cs typeface="楷体" panose="02010609060101010101" charset="-122"/>
              </a:rPr>
              <a:t>）积极：继承了古代希腊、罗马的哲学、法律和科学知识传统，为后来的文艺复兴、宗教改革和科学革命奠定了必要的基础。</a:t>
            </a:r>
            <a:endParaRPr lang="zh-CN" altLang="en-US" sz="2400" b="1">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p:tgtEl>
                                          <p:spTgt spid="7"/>
                                        </p:tgtEl>
                                        <p:attrNameLst>
                                          <p:attrName>ppt_y</p:attrName>
                                        </p:attrNameLst>
                                      </p:cBhvr>
                                      <p:tavLst>
                                        <p:tav tm="0">
                                          <p:val>
                                            <p:strVal val="#ppt_y+#ppt_h*1.125000"/>
                                          </p:val>
                                        </p:tav>
                                        <p:tav tm="100000">
                                          <p:val>
                                            <p:strVal val="#ppt_y"/>
                                          </p:val>
                                        </p:tav>
                                      </p:tavLst>
                                    </p:anim>
                                    <p:animEffect transition="in" filter="wipe(up)">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P spid="6" grpId="0" bldLvl="0" animBg="1"/>
      <p:bldP spid="7"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69435" y="450564"/>
            <a:ext cx="3647790" cy="478155"/>
          </a:xfrm>
          <a:prstGeom prst="rect">
            <a:avLst/>
          </a:prstGeom>
          <a:noFill/>
        </p:spPr>
        <p:txBody>
          <a:bodyPr wrap="square">
            <a:spAutoFit/>
          </a:bodyPr>
          <a:lstStyle>
            <a:defPPr>
              <a:defRPr lang="zh-CN"/>
            </a:defPPr>
            <a:lvl1pPr lvl="0" fontAlgn="ctr">
              <a:lnSpc>
                <a:spcPct val="90000"/>
              </a:lnSpc>
              <a:spcBef>
                <a:spcPct val="0"/>
              </a:spcBef>
              <a:spcAft>
                <a:spcPts val="800"/>
              </a:spcAft>
              <a:buSzTx/>
              <a:defRPr sz="2800" b="1" spc="160">
                <a:ln w="3175">
                  <a:noFill/>
                  <a:prstDash val="dash"/>
                </a:ln>
                <a:latin typeface="华文新魏" panose="02010800040101010101" pitchFamily="2" charset="-122"/>
                <a:ea typeface="华文新魏" panose="02010800040101010101" pitchFamily="2" charset="-122"/>
              </a:defRPr>
            </a:lvl1pPr>
          </a:lstStyle>
          <a:p>
            <a:r>
              <a:rPr lang="zh-CN" altLang="en-US"/>
              <a:t>三、中古西欧文化</a:t>
            </a:r>
            <a:endParaRPr lang="en-US" altLang="zh-CN"/>
          </a:p>
        </p:txBody>
      </p:sp>
      <p:sp>
        <p:nvSpPr>
          <p:cNvPr id="11" name="文本框 10"/>
          <p:cNvSpPr txBox="1"/>
          <p:nvPr/>
        </p:nvSpPr>
        <p:spPr>
          <a:xfrm>
            <a:off x="918818" y="1022722"/>
            <a:ext cx="3938955" cy="1198880"/>
          </a:xfrm>
          <a:prstGeom prst="rect">
            <a:avLst/>
          </a:prstGeom>
          <a:noFill/>
        </p:spPr>
        <p:txBody>
          <a:bodyPr wrap="square">
            <a:spAutoFit/>
          </a:bodyPr>
          <a:lstStyle>
            <a:defPPr>
              <a:defRPr lang="zh-CN"/>
            </a:defPPr>
            <a:lvl1pPr>
              <a:defRPr sz="2400" b="1">
                <a:solidFill>
                  <a:srgbClr val="0000CC"/>
                </a:solidFill>
                <a:latin typeface="楷体" panose="02010609060101010101" charset="-122"/>
                <a:ea typeface="楷体" panose="02010609060101010101" charset="-122"/>
              </a:defRPr>
            </a:lvl1pPr>
          </a:lstStyle>
          <a:p>
            <a:r>
              <a:rPr lang="zh-CN" altLang="en-US" sz="2400" b="1">
                <a:solidFill>
                  <a:srgbClr val="0000CC"/>
                </a:solidFill>
                <a:latin typeface="楷体" panose="02010609060101010101" charset="-122"/>
                <a:ea typeface="楷体" panose="02010609060101010101" charset="-122"/>
              </a:rPr>
              <a:t>★</a:t>
            </a:r>
            <a:r>
              <a:rPr lang="zh-CN" altLang="en-US"/>
              <a:t>史料论证：</a:t>
            </a:r>
            <a:r>
              <a:rPr lang="zh-CN" altLang="en-US">
                <a:solidFill>
                  <a:schemeClr val="tx1"/>
                </a:solidFill>
              </a:rPr>
              <a:t>阅读材料并结合所学，从文化史的角度论证材料中的观点。</a:t>
            </a:r>
            <a:endParaRPr lang="zh-CN" altLang="en-US">
              <a:solidFill>
                <a:schemeClr val="tx1"/>
              </a:solidFill>
            </a:endParaRPr>
          </a:p>
        </p:txBody>
      </p:sp>
      <p:sp>
        <p:nvSpPr>
          <p:cNvPr id="18" name="矩形 17"/>
          <p:cNvSpPr/>
          <p:nvPr/>
        </p:nvSpPr>
        <p:spPr>
          <a:xfrm>
            <a:off x="1153490" y="2460059"/>
            <a:ext cx="10424221" cy="3784600"/>
          </a:xfrm>
          <a:prstGeom prst="rect">
            <a:avLst/>
          </a:prstGeom>
          <a:noFill/>
          <a:ln w="57150" cap="flat" cmpd="thinThick">
            <a:solidFill>
              <a:schemeClr val="bg1"/>
            </a:solidFill>
            <a:prstDash val="solid"/>
            <a:miter/>
            <a:headEnd type="none" w="med" len="med"/>
            <a:tailEnd type="none" w="med" len="med"/>
          </a:ln>
        </p:spPr>
        <p:txBody>
          <a:bodyPr wrap="square" anchor="ct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隶书" panose="020105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隶书" panose="020105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隶书" panose="020105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隶书" panose="02010509060101010101" pitchFamily="49" charset="-122"/>
                <a:cs typeface="+mn-cs"/>
              </a:defRPr>
            </a:lvl5pPr>
            <a:lvl6pPr marL="2286000" lvl="5"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隶书" panose="02010509060101010101" pitchFamily="49" charset="-122"/>
                <a:cs typeface="+mn-cs"/>
              </a:defRPr>
            </a:lvl6pPr>
            <a:lvl7pPr marL="2743200" lvl="6"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隶书" panose="02010509060101010101" pitchFamily="49" charset="-122"/>
                <a:cs typeface="+mn-cs"/>
              </a:defRPr>
            </a:lvl7pPr>
            <a:lvl8pPr marL="3200400" lvl="7"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隶书" panose="02010509060101010101" pitchFamily="49" charset="-122"/>
                <a:cs typeface="+mn-cs"/>
              </a:defRPr>
            </a:lvl8pPr>
            <a:lvl9pPr marL="3657600" lvl="8"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Arial" panose="020B0604020202020204" pitchFamily="34" charset="0"/>
                <a:ea typeface="隶书" panose="02010509060101010101" pitchFamily="49" charset="-122"/>
                <a:cs typeface="+mn-cs"/>
              </a:defRPr>
            </a:lvl9pPr>
          </a:lstStyle>
          <a:p>
            <a:r>
              <a:rPr lang="zh-CN" altLang="en-US" sz="2400">
                <a:solidFill>
                  <a:srgbClr val="0000CC"/>
                </a:solidFill>
                <a:latin typeface="微软雅黑" panose="020B0503020204020204" charset="-122"/>
                <a:ea typeface="微软雅黑" panose="020B0503020204020204" charset="-122"/>
              </a:rPr>
              <a:t>观点：</a:t>
            </a:r>
            <a:r>
              <a:rPr lang="zh-CN" altLang="en-US" sz="2400">
                <a:solidFill>
                  <a:srgbClr val="FF0000"/>
                </a:solidFill>
                <a:latin typeface="微软雅黑" panose="020B0503020204020204" charset="-122"/>
                <a:ea typeface="微软雅黑" panose="020B0503020204020204" charset="-122"/>
              </a:rPr>
              <a:t>中世纪的黑暗中孕</a:t>
            </a:r>
            <a:endParaRPr lang="en-US" altLang="zh-CN" sz="2400">
              <a:solidFill>
                <a:srgbClr val="FF0000"/>
              </a:solidFill>
              <a:latin typeface="微软雅黑" panose="020B0503020204020204" charset="-122"/>
              <a:ea typeface="微软雅黑" panose="020B0503020204020204" charset="-122"/>
            </a:endParaRPr>
          </a:p>
          <a:p>
            <a:r>
              <a:rPr lang="zh-CN" altLang="en-US" sz="2400">
                <a:solidFill>
                  <a:srgbClr val="FF0000"/>
                </a:solidFill>
                <a:latin typeface="微软雅黑" panose="020B0503020204020204" charset="-122"/>
                <a:ea typeface="微软雅黑" panose="020B0503020204020204" charset="-122"/>
              </a:rPr>
              <a:t>    育着进步的力量</a:t>
            </a:r>
            <a:endParaRPr lang="en-US" altLang="zh-CN" sz="2400">
              <a:solidFill>
                <a:srgbClr val="FF0000"/>
              </a:solidFill>
              <a:latin typeface="微软雅黑" panose="020B0503020204020204" charset="-122"/>
              <a:ea typeface="微软雅黑" panose="020B0503020204020204" charset="-122"/>
            </a:endParaRPr>
          </a:p>
          <a:p>
            <a:r>
              <a:rPr lang="zh-CN" altLang="en-US" sz="2400">
                <a:solidFill>
                  <a:srgbClr val="0000CC"/>
                </a:solidFill>
                <a:latin typeface="微软雅黑" panose="020B0503020204020204" charset="-122"/>
                <a:ea typeface="微软雅黑" panose="020B0503020204020204" charset="-122"/>
              </a:rPr>
              <a:t>证据</a:t>
            </a:r>
            <a:r>
              <a:rPr lang="en-US" altLang="zh-CN" sz="2400">
                <a:solidFill>
                  <a:srgbClr val="0000CC"/>
                </a:solidFill>
                <a:latin typeface="微软雅黑" panose="020B0503020204020204" charset="-122"/>
                <a:ea typeface="微软雅黑" panose="020B0503020204020204" charset="-122"/>
              </a:rPr>
              <a:t>1</a:t>
            </a:r>
            <a:r>
              <a:rPr lang="zh-CN" altLang="en-US" sz="2400">
                <a:solidFill>
                  <a:srgbClr val="0000CC"/>
                </a:solidFill>
                <a:latin typeface="微软雅黑" panose="020B0503020204020204" charset="-122"/>
                <a:ea typeface="微软雅黑" panose="020B0503020204020204" charset="-122"/>
              </a:rPr>
              <a:t>：</a:t>
            </a:r>
            <a:r>
              <a:rPr lang="zh-CN" altLang="en-US" sz="2400">
                <a:solidFill>
                  <a:srgbClr val="FF0000"/>
                </a:solidFill>
                <a:latin typeface="微软雅黑" panose="020B0503020204020204" charset="-122"/>
                <a:ea typeface="微软雅黑" panose="020B0503020204020204" charset="-122"/>
              </a:rPr>
              <a:t>基督教神学家们的思维方式来自古希腊哲学，对西欧思想文化的传承   </a:t>
            </a:r>
            <a:endParaRPr lang="en-US" altLang="zh-CN" sz="2400">
              <a:solidFill>
                <a:srgbClr val="FF0000"/>
              </a:solidFill>
              <a:latin typeface="微软雅黑" panose="020B0503020204020204" charset="-122"/>
              <a:ea typeface="微软雅黑" panose="020B0503020204020204" charset="-122"/>
            </a:endParaRPr>
          </a:p>
          <a:p>
            <a:r>
              <a:rPr lang="en-US" altLang="zh-CN" sz="2400">
                <a:solidFill>
                  <a:srgbClr val="FF0000"/>
                </a:solidFill>
                <a:latin typeface="微软雅黑" panose="020B0503020204020204" charset="-122"/>
                <a:ea typeface="微软雅黑" panose="020B0503020204020204" charset="-122"/>
              </a:rPr>
              <a:t>    </a:t>
            </a:r>
            <a:r>
              <a:rPr lang="zh-CN" altLang="en-US" sz="2400">
                <a:solidFill>
                  <a:srgbClr val="FF0000"/>
                </a:solidFill>
                <a:latin typeface="微软雅黑" panose="020B0503020204020204" charset="-122"/>
                <a:ea typeface="微软雅黑" panose="020B0503020204020204" charset="-122"/>
              </a:rPr>
              <a:t>和发展产生了很大影响。</a:t>
            </a:r>
            <a:endParaRPr lang="en-US" altLang="zh-CN" sz="2400">
              <a:solidFill>
                <a:srgbClr val="FF0000"/>
              </a:solidFill>
              <a:latin typeface="微软雅黑" panose="020B0503020204020204" charset="-122"/>
              <a:ea typeface="微软雅黑" panose="020B0503020204020204" charset="-122"/>
            </a:endParaRPr>
          </a:p>
          <a:p>
            <a:r>
              <a:rPr lang="zh-CN" altLang="en-US" sz="2400">
                <a:solidFill>
                  <a:srgbClr val="0000CC"/>
                </a:solidFill>
                <a:latin typeface="微软雅黑" panose="020B0503020204020204" charset="-122"/>
                <a:ea typeface="微软雅黑" panose="020B0503020204020204" charset="-122"/>
              </a:rPr>
              <a:t>证据</a:t>
            </a:r>
            <a:r>
              <a:rPr lang="en-US" altLang="zh-CN" sz="2400">
                <a:solidFill>
                  <a:srgbClr val="0000CC"/>
                </a:solidFill>
                <a:latin typeface="微软雅黑" panose="020B0503020204020204" charset="-122"/>
                <a:ea typeface="微软雅黑" panose="020B0503020204020204" charset="-122"/>
              </a:rPr>
              <a:t>2</a:t>
            </a:r>
            <a:r>
              <a:rPr lang="zh-CN" altLang="en-US" sz="2400">
                <a:solidFill>
                  <a:srgbClr val="0000CC"/>
                </a:solidFill>
                <a:latin typeface="微软雅黑" panose="020B0503020204020204" charset="-122"/>
                <a:ea typeface="微软雅黑" panose="020B0503020204020204" charset="-122"/>
              </a:rPr>
              <a:t>：</a:t>
            </a:r>
            <a:r>
              <a:rPr lang="zh-CN" altLang="en-US" sz="2400">
                <a:solidFill>
                  <a:srgbClr val="FF0000"/>
                </a:solidFill>
                <a:latin typeface="微软雅黑" panose="020B0503020204020204" charset="-122"/>
                <a:ea typeface="微软雅黑" panose="020B0503020204020204" charset="-122"/>
              </a:rPr>
              <a:t>骑士文学歌颂爱情反对禁欲，市民文学抨击贵族和教士，追求平等和 </a:t>
            </a:r>
            <a:endParaRPr lang="en-US" altLang="zh-CN" sz="2400">
              <a:solidFill>
                <a:srgbClr val="FF0000"/>
              </a:solidFill>
              <a:latin typeface="微软雅黑" panose="020B0503020204020204" charset="-122"/>
              <a:ea typeface="微软雅黑" panose="020B0503020204020204" charset="-122"/>
            </a:endParaRPr>
          </a:p>
          <a:p>
            <a:r>
              <a:rPr lang="en-US" altLang="zh-CN" sz="2400">
                <a:solidFill>
                  <a:srgbClr val="FF0000"/>
                </a:solidFill>
                <a:latin typeface="微软雅黑" panose="020B0503020204020204" charset="-122"/>
                <a:ea typeface="微软雅黑" panose="020B0503020204020204" charset="-122"/>
              </a:rPr>
              <a:t>    </a:t>
            </a:r>
            <a:r>
              <a:rPr lang="zh-CN" altLang="en-US" sz="2400">
                <a:solidFill>
                  <a:srgbClr val="FF0000"/>
                </a:solidFill>
                <a:latin typeface="微软雅黑" panose="020B0503020204020204" charset="-122"/>
                <a:ea typeface="微软雅黑" panose="020B0503020204020204" charset="-122"/>
              </a:rPr>
              <a:t>自由，体现了人文主义精神</a:t>
            </a:r>
            <a:r>
              <a:rPr lang="en-US" altLang="zh-CN" sz="2400">
                <a:solidFill>
                  <a:srgbClr val="FF0000"/>
                </a:solidFill>
                <a:latin typeface="微软雅黑" panose="020B0503020204020204" charset="-122"/>
                <a:ea typeface="微软雅黑" panose="020B0503020204020204" charset="-122"/>
              </a:rPr>
              <a:t> </a:t>
            </a:r>
            <a:r>
              <a:rPr lang="zh-CN" altLang="en-US" sz="2400">
                <a:solidFill>
                  <a:srgbClr val="FF0000"/>
                </a:solidFill>
                <a:latin typeface="微软雅黑" panose="020B0503020204020204" charset="-122"/>
                <a:ea typeface="微软雅黑" panose="020B0503020204020204" charset="-122"/>
              </a:rPr>
              <a:t>，开近代资产阶级文学先河。</a:t>
            </a:r>
            <a:endParaRPr lang="en-US" altLang="zh-CN" sz="2400">
              <a:solidFill>
                <a:srgbClr val="FF0000"/>
              </a:solidFill>
              <a:latin typeface="微软雅黑" panose="020B0503020204020204" charset="-122"/>
              <a:ea typeface="微软雅黑" panose="020B0503020204020204" charset="-122"/>
            </a:endParaRPr>
          </a:p>
          <a:p>
            <a:r>
              <a:rPr lang="zh-CN" altLang="en-US" sz="2400">
                <a:solidFill>
                  <a:srgbClr val="0000CC"/>
                </a:solidFill>
                <a:latin typeface="微软雅黑" panose="020B0503020204020204" charset="-122"/>
                <a:ea typeface="微软雅黑" panose="020B0503020204020204" charset="-122"/>
              </a:rPr>
              <a:t>证据</a:t>
            </a:r>
            <a:r>
              <a:rPr lang="en-US" altLang="zh-CN" sz="2400">
                <a:solidFill>
                  <a:srgbClr val="0000CC"/>
                </a:solidFill>
                <a:latin typeface="微软雅黑" panose="020B0503020204020204" charset="-122"/>
                <a:ea typeface="微软雅黑" panose="020B0503020204020204" charset="-122"/>
              </a:rPr>
              <a:t>3</a:t>
            </a:r>
            <a:r>
              <a:rPr lang="zh-CN" altLang="en-US" sz="2400">
                <a:solidFill>
                  <a:srgbClr val="0000CC"/>
                </a:solidFill>
                <a:latin typeface="微软雅黑" panose="020B0503020204020204" charset="-122"/>
                <a:ea typeface="微软雅黑" panose="020B0503020204020204" charset="-122"/>
              </a:rPr>
              <a:t>：</a:t>
            </a:r>
            <a:r>
              <a:rPr lang="zh-CN" altLang="en-US" sz="2400">
                <a:solidFill>
                  <a:srgbClr val="FF0000"/>
                </a:solidFill>
                <a:latin typeface="微软雅黑" panose="020B0503020204020204" charset="-122"/>
                <a:ea typeface="微软雅黑" panose="020B0503020204020204" charset="-122"/>
              </a:rPr>
              <a:t>中古西欧继承了古代希腊、罗马的哲学、法律和科学知识传统，为后 </a:t>
            </a:r>
            <a:endParaRPr lang="en-US" altLang="zh-CN" sz="2400">
              <a:solidFill>
                <a:srgbClr val="FF0000"/>
              </a:solidFill>
              <a:latin typeface="微软雅黑" panose="020B0503020204020204" charset="-122"/>
              <a:ea typeface="微软雅黑" panose="020B0503020204020204" charset="-122"/>
            </a:endParaRPr>
          </a:p>
          <a:p>
            <a:r>
              <a:rPr lang="en-US" altLang="zh-CN" sz="2400">
                <a:solidFill>
                  <a:srgbClr val="FF0000"/>
                </a:solidFill>
                <a:latin typeface="微软雅黑" panose="020B0503020204020204" charset="-122"/>
                <a:ea typeface="微软雅黑" panose="020B0503020204020204" charset="-122"/>
              </a:rPr>
              <a:t>    </a:t>
            </a:r>
            <a:r>
              <a:rPr lang="zh-CN" altLang="en-US" sz="2400">
                <a:solidFill>
                  <a:srgbClr val="FF0000"/>
                </a:solidFill>
                <a:latin typeface="微软雅黑" panose="020B0503020204020204" charset="-122"/>
                <a:ea typeface="微软雅黑" panose="020B0503020204020204" charset="-122"/>
              </a:rPr>
              <a:t>来文艺复兴、宗教改革和科学革命奠定了必要的基础。</a:t>
            </a:r>
            <a:endParaRPr lang="en-US" altLang="zh-CN" sz="2400">
              <a:solidFill>
                <a:srgbClr val="FF0000"/>
              </a:solidFill>
              <a:latin typeface="微软雅黑" panose="020B0503020204020204" charset="-122"/>
              <a:ea typeface="微软雅黑" panose="020B0503020204020204" charset="-122"/>
            </a:endParaRPr>
          </a:p>
          <a:p>
            <a:r>
              <a:rPr lang="zh-CN" altLang="en-US" sz="2400">
                <a:solidFill>
                  <a:srgbClr val="0000CC"/>
                </a:solidFill>
                <a:latin typeface="微软雅黑" panose="020B0503020204020204" charset="-122"/>
                <a:ea typeface="微软雅黑" panose="020B0503020204020204" charset="-122"/>
              </a:rPr>
              <a:t>证据</a:t>
            </a:r>
            <a:r>
              <a:rPr lang="en-US" altLang="zh-CN" sz="2400">
                <a:solidFill>
                  <a:srgbClr val="0000CC"/>
                </a:solidFill>
                <a:latin typeface="微软雅黑" panose="020B0503020204020204" charset="-122"/>
                <a:ea typeface="微软雅黑" panose="020B0503020204020204" charset="-122"/>
              </a:rPr>
              <a:t>4</a:t>
            </a:r>
            <a:r>
              <a:rPr lang="zh-CN" altLang="en-US" sz="2400">
                <a:solidFill>
                  <a:srgbClr val="0000CC"/>
                </a:solidFill>
                <a:latin typeface="微软雅黑" panose="020B0503020204020204" charset="-122"/>
                <a:ea typeface="微软雅黑" panose="020B0503020204020204" charset="-122"/>
              </a:rPr>
              <a:t>：</a:t>
            </a:r>
            <a:r>
              <a:rPr lang="zh-CN" altLang="en-US" sz="2400">
                <a:solidFill>
                  <a:srgbClr val="FF0000"/>
                </a:solidFill>
                <a:latin typeface="微软雅黑" panose="020B0503020204020204" charset="-122"/>
                <a:ea typeface="微软雅黑" panose="020B0503020204020204" charset="-122"/>
              </a:rPr>
              <a:t>中世纪后期城市兴起、市民阶层力量壮大，城市大学取得办学自主权</a:t>
            </a:r>
            <a:endParaRPr lang="en-US" altLang="zh-CN" sz="2400">
              <a:solidFill>
                <a:srgbClr val="FF0000"/>
              </a:solidFill>
              <a:latin typeface="微软雅黑" panose="020B0503020204020204" charset="-122"/>
              <a:ea typeface="微软雅黑" panose="020B0503020204020204" charset="-122"/>
            </a:endParaRPr>
          </a:p>
          <a:p>
            <a:r>
              <a:rPr lang="en-US" altLang="zh-CN" sz="2400">
                <a:solidFill>
                  <a:srgbClr val="FF0000"/>
                </a:solidFill>
                <a:latin typeface="微软雅黑" panose="020B0503020204020204" charset="-122"/>
                <a:ea typeface="微软雅黑" panose="020B0503020204020204" charset="-122"/>
              </a:rPr>
              <a:t>    </a:t>
            </a:r>
            <a:r>
              <a:rPr lang="zh-CN" altLang="en-US" sz="2400">
                <a:solidFill>
                  <a:srgbClr val="FF0000"/>
                </a:solidFill>
                <a:latin typeface="微软雅黑" panose="020B0503020204020204" charset="-122"/>
                <a:ea typeface="微软雅黑" panose="020B0503020204020204" charset="-122"/>
              </a:rPr>
              <a:t>，大学教育的发展对欧洲科学文化的发展起到了奠基作用</a:t>
            </a:r>
            <a:endParaRPr lang="en-US" altLang="zh-CN" sz="2400">
              <a:solidFill>
                <a:srgbClr val="FF0000"/>
              </a:solidFill>
              <a:latin typeface="微软雅黑" panose="020B0503020204020204" charset="-122"/>
              <a:ea typeface="微软雅黑" panose="020B0503020204020204" charset="-122"/>
            </a:endParaRPr>
          </a:p>
        </p:txBody>
      </p:sp>
      <p:sp>
        <p:nvSpPr>
          <p:cNvPr id="10" name="文本框 9"/>
          <p:cNvSpPr txBox="1"/>
          <p:nvPr/>
        </p:nvSpPr>
        <p:spPr>
          <a:xfrm>
            <a:off x="5226026" y="326262"/>
            <a:ext cx="6658830" cy="2676525"/>
          </a:xfrm>
          <a:prstGeom prst="rect">
            <a:avLst/>
          </a:prstGeom>
          <a:noFill/>
          <a:ln>
            <a:solidFill>
              <a:srgbClr val="7030A0"/>
            </a:solidFill>
            <a:prstDash val="lgDash"/>
          </a:ln>
        </p:spPr>
        <p:txBody>
          <a:bodyPr wrap="square">
            <a:spAutoFit/>
          </a:bodyPr>
          <a:lstStyle>
            <a:defPPr>
              <a:defRPr lang="zh-CN"/>
            </a:defPPr>
            <a:lvl1pPr fontAlgn="base">
              <a:lnSpc>
                <a:spcPct val="120000"/>
              </a:lnSpc>
              <a:spcBef>
                <a:spcPct val="0"/>
              </a:spcBef>
              <a:spcAft>
                <a:spcPct val="0"/>
              </a:spcAft>
              <a:defRPr sz="2400" b="1">
                <a:latin typeface="仿宋" panose="02010609060101010101" pitchFamily="49" charset="-122"/>
                <a:ea typeface="仿宋" panose="02010609060101010101" pitchFamily="49" charset="-122"/>
              </a:defRPr>
            </a:lvl1pPr>
          </a:lstStyle>
          <a:p>
            <a:pPr>
              <a:lnSpc>
                <a:spcPct val="100000"/>
              </a:lnSpc>
            </a:pPr>
            <a:r>
              <a:rPr lang="zh-CN" altLang="en-US"/>
              <a:t>    材料</a:t>
            </a:r>
            <a:r>
              <a:rPr lang="en-US" altLang="zh-CN"/>
              <a:t>:</a:t>
            </a:r>
            <a:r>
              <a:rPr lang="zh-CN" altLang="en-US"/>
              <a:t>对许多人来说，中世纪就是“黑暗的时代”，是契入古罗马和文艺复兴之间的一个巨大错误。由于种种原因，对中世纪的这种不公道的观点持续了整整</a:t>
            </a:r>
            <a:r>
              <a:rPr lang="en-US" altLang="zh-CN"/>
              <a:t>500</a:t>
            </a:r>
            <a:r>
              <a:rPr lang="zh-CN" altLang="en-US"/>
              <a:t>年，无论如何，中世纪都不是一个沉醉的，可怕的时代，而是一个充满变化的时代。</a:t>
            </a:r>
            <a:endParaRPr lang="en-US" altLang="zh-CN"/>
          </a:p>
          <a:p>
            <a:pPr>
              <a:lnSpc>
                <a:spcPct val="100000"/>
              </a:lnSpc>
            </a:pPr>
            <a:r>
              <a:rPr lang="en-US" altLang="zh-CN"/>
              <a:t>——</a:t>
            </a:r>
            <a:r>
              <a:rPr lang="zh-CN" altLang="en-US"/>
              <a:t>（美）朱迪斯</a:t>
            </a:r>
            <a:r>
              <a:rPr lang="en-US" altLang="zh-CN"/>
              <a:t>M</a:t>
            </a:r>
            <a:r>
              <a:rPr lang="zh-CN" altLang="en-US"/>
              <a:t>本内特等</a:t>
            </a:r>
            <a:r>
              <a:rPr lang="en-US" altLang="zh-CN"/>
              <a:t>《</a:t>
            </a:r>
            <a:r>
              <a:rPr lang="zh-CN" altLang="en-US"/>
              <a:t>欧洲中世纪史</a:t>
            </a:r>
            <a:r>
              <a:rPr lang="en-US" altLang="zh-CN"/>
              <a:t>》</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644072" y="4175337"/>
            <a:ext cx="2656316" cy="460375"/>
          </a:xfrm>
          <a:prstGeom prst="rect">
            <a:avLst/>
          </a:prstGeom>
          <a:noFill/>
        </p:spPr>
        <p:txBody>
          <a:bodyPr wrap="square">
            <a:spAutoFit/>
          </a:bodyPr>
          <a:lstStyle>
            <a:defPPr>
              <a:defRPr lang="zh-CN"/>
            </a:defPPr>
            <a:lvl1pPr lvl="0" indent="-228600" fontAlgn="ctr">
              <a:lnSpc>
                <a:spcPct val="90000"/>
              </a:lnSpc>
              <a:spcBef>
                <a:spcPct val="0"/>
              </a:spcBef>
              <a:spcAft>
                <a:spcPts val="800"/>
              </a:spcAft>
              <a:buSzTx/>
              <a:buFont typeface="Arial" panose="020B0604020202020204" pitchFamily="34" charset="0"/>
              <a:buChar char="•"/>
              <a:defRPr sz="2800" b="1" spc="160">
                <a:ln w="3175">
                  <a:noFill/>
                  <a:prstDash val="dash"/>
                </a:ln>
                <a:latin typeface="黑体" panose="02010609060101010101" pitchFamily="49" charset="-122"/>
                <a:ea typeface="黑体" panose="02010609060101010101" pitchFamily="49" charset="-122"/>
              </a:defRPr>
            </a:lvl1pPr>
          </a:lstStyle>
          <a:p>
            <a:pPr algn="l" fontAlgn="auto">
              <a:lnSpc>
                <a:spcPct val="100000"/>
              </a:lnSpc>
              <a:buClrTx/>
              <a:buFontTx/>
              <a:buNone/>
            </a:pPr>
            <a:r>
              <a:rPr lang="zh-CN" altLang="en-US" sz="2400" spc="0">
                <a:latin typeface="微软雅黑" panose="020B0503020204020204" charset="-122"/>
                <a:ea typeface="微软雅黑" panose="020B0503020204020204" charset="-122"/>
                <a:cs typeface="微软雅黑" panose="020B0503020204020204" charset="-122"/>
              </a:rPr>
              <a:t>（1）特点</a:t>
            </a:r>
            <a:endParaRPr lang="zh-CN" altLang="en-US" sz="2400" spc="0">
              <a:latin typeface="微软雅黑" panose="020B0503020204020204" charset="-122"/>
              <a:ea typeface="微软雅黑" panose="020B0503020204020204" charset="-122"/>
              <a:cs typeface="微软雅黑" panose="020B0503020204020204" charset="-122"/>
            </a:endParaRPr>
          </a:p>
        </p:txBody>
      </p:sp>
      <p:sp>
        <p:nvSpPr>
          <p:cNvPr id="12" name="矩形 11"/>
          <p:cNvSpPr/>
          <p:nvPr/>
        </p:nvSpPr>
        <p:spPr>
          <a:xfrm>
            <a:off x="252095" y="4711065"/>
            <a:ext cx="5909945" cy="1568450"/>
          </a:xfrm>
          <a:prstGeom prst="rect">
            <a:avLst/>
          </a:prstGeom>
          <a:noFill/>
        </p:spPr>
        <p:txBody>
          <a:bodyPr wrap="square">
            <a:spAutoFit/>
          </a:bodyPr>
          <a:lstStyle/>
          <a:p>
            <a:pPr>
              <a:lnSpc>
                <a:spcPct val="100000"/>
              </a:lnSpc>
            </a:pPr>
            <a:r>
              <a:rPr lang="zh-CN" altLang="zh-CN" sz="2400" b="1" kern="100">
                <a:solidFill>
                  <a:srgbClr val="FF0000"/>
                </a:solidFill>
                <a:latin typeface="方正北魏楷书简体" panose="03000509000000000000" pitchFamily="65" charset="-122"/>
                <a:ea typeface="方正北魏楷书简体" panose="03000509000000000000" pitchFamily="65" charset="-122"/>
                <a:cs typeface="Courier New" panose="02070309020205020404" pitchFamily="49" charset="0"/>
              </a:rPr>
              <a:t>由于地处欧、亚、非三洲交界处，拜占庭帝国继承了古代希腊、罗马文化，融汇了基督教文化和来自西亚、北非的文化，形成了独具一格的拜占庭文化。</a:t>
            </a:r>
            <a:endParaRPr lang="zh-CN" altLang="zh-CN" sz="2400" b="1" kern="100">
              <a:solidFill>
                <a:srgbClr val="FF0000"/>
              </a:solidFill>
              <a:latin typeface="方正北魏楷书简体" panose="03000509000000000000" pitchFamily="65" charset="-122"/>
              <a:ea typeface="方正北魏楷书简体" panose="03000509000000000000" pitchFamily="65" charset="-122"/>
              <a:cs typeface="Courier New" panose="02070309020205020404" pitchFamily="49" charset="0"/>
            </a:endParaRPr>
          </a:p>
        </p:txBody>
      </p:sp>
      <p:sp>
        <p:nvSpPr>
          <p:cNvPr id="3" name="文本框 2"/>
          <p:cNvSpPr txBox="1"/>
          <p:nvPr/>
        </p:nvSpPr>
        <p:spPr>
          <a:xfrm>
            <a:off x="0" y="144145"/>
            <a:ext cx="7023735" cy="1383665"/>
          </a:xfrm>
          <a:prstGeom prst="rect">
            <a:avLst/>
          </a:prstGeom>
          <a:noFill/>
        </p:spPr>
        <p:txBody>
          <a:bodyPr wrap="square" rtlCol="0" anchor="t">
            <a:spAutoFit/>
          </a:bodyPr>
          <a:p>
            <a:r>
              <a:rPr lang="zh-CN" altLang="en-US" sz="3200" b="1">
                <a:solidFill>
                  <a:schemeClr val="tx1"/>
                </a:solidFill>
                <a:latin typeface="微软雅黑" panose="020B0503020204020204" charset="-122"/>
                <a:ea typeface="微软雅黑" panose="020B0503020204020204" charset="-122"/>
                <a:cs typeface="微软雅黑" panose="020B0503020204020204" charset="-122"/>
              </a:rPr>
              <a:t>二、流：中古（</a:t>
            </a:r>
            <a:r>
              <a:rPr lang="en-US" altLang="zh-CN" sz="3200" b="1">
                <a:solidFill>
                  <a:schemeClr val="tx1"/>
                </a:solidFill>
                <a:latin typeface="微软雅黑" panose="020B0503020204020204" charset="-122"/>
                <a:ea typeface="微软雅黑" panose="020B0503020204020204" charset="-122"/>
                <a:cs typeface="微软雅黑" panose="020B0503020204020204" charset="-122"/>
              </a:rPr>
              <a:t>5C</a:t>
            </a:r>
            <a:r>
              <a:rPr lang="en-US" altLang="zh-CN" sz="3200" b="1">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3200" b="1">
                <a:solidFill>
                  <a:schemeClr val="tx1"/>
                </a:solidFill>
                <a:latin typeface="微软雅黑" panose="020B0503020204020204" charset="-122"/>
                <a:ea typeface="微软雅黑" panose="020B0503020204020204" charset="-122"/>
                <a:cs typeface="微软雅黑" panose="020B0503020204020204" charset="-122"/>
              </a:rPr>
              <a:t>15C)</a:t>
            </a:r>
            <a:r>
              <a:rPr lang="zh-CN" altLang="en-US" sz="3200" b="1">
                <a:solidFill>
                  <a:schemeClr val="tx1"/>
                </a:solidFill>
                <a:latin typeface="微软雅黑" panose="020B0503020204020204" charset="-122"/>
                <a:ea typeface="微软雅黑" panose="020B0503020204020204" charset="-122"/>
                <a:cs typeface="微软雅黑" panose="020B0503020204020204" charset="-122"/>
              </a:rPr>
              <a:t>欧洲的文化</a:t>
            </a:r>
            <a:endParaRPr lang="zh-CN" altLang="en-US" sz="3200" b="1">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800" b="1">
                <a:solidFill>
                  <a:srgbClr val="1D41D5"/>
                </a:solidFill>
                <a:latin typeface="微软雅黑" panose="020B0503020204020204" charset="-122"/>
                <a:ea typeface="微软雅黑" panose="020B0503020204020204" charset="-122"/>
                <a:cs typeface="微软雅黑" panose="020B0503020204020204" charset="-122"/>
              </a:rPr>
              <a:t>（二）东欧：以东正教文化为特征</a:t>
            </a:r>
            <a:endParaRPr lang="zh-CN" altLang="en-US" sz="2800" b="1">
              <a:solidFill>
                <a:srgbClr val="1D41D5"/>
              </a:solidFill>
              <a:latin typeface="微软雅黑" panose="020B0503020204020204" charset="-122"/>
              <a:ea typeface="微软雅黑" panose="020B0503020204020204" charset="-122"/>
              <a:cs typeface="微软雅黑" panose="020B0503020204020204" charset="-122"/>
            </a:endParaRPr>
          </a:p>
          <a:p>
            <a:r>
              <a:rPr lang="en-US" altLang="zh-CN" sz="2400" b="1">
                <a:solidFill>
                  <a:schemeClr val="accent2"/>
                </a:solidFill>
                <a:latin typeface="微软雅黑" panose="020B0503020204020204" charset="-122"/>
                <a:ea typeface="微软雅黑" panose="020B0503020204020204" charset="-122"/>
                <a:cs typeface="微软雅黑" panose="020B0503020204020204" charset="-122"/>
              </a:rPr>
              <a:t>    </a:t>
            </a:r>
            <a:r>
              <a:rPr lang="zh-CN" altLang="en-US" sz="2400" b="1">
                <a:solidFill>
                  <a:schemeClr val="accent2"/>
                </a:solidFill>
                <a:latin typeface="微软雅黑" panose="020B0503020204020204" charset="-122"/>
                <a:ea typeface="微软雅黑" panose="020B0503020204020204" charset="-122"/>
                <a:cs typeface="微软雅黑" panose="020B0503020204020204" charset="-122"/>
              </a:rPr>
              <a:t>1.拜占庭文化</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48130" name="图片 3" descr="基督教分裂用"/>
          <p:cNvPicPr>
            <a:picLocks noChangeAspect="1"/>
          </p:cNvPicPr>
          <p:nvPr/>
        </p:nvPicPr>
        <p:blipFill>
          <a:blip r:embed="rId1"/>
          <a:stretch>
            <a:fillRect/>
          </a:stretch>
        </p:blipFill>
        <p:spPr>
          <a:xfrm>
            <a:off x="6332855" y="1350645"/>
            <a:ext cx="5859145" cy="5507355"/>
          </a:xfrm>
          <a:prstGeom prst="rect">
            <a:avLst/>
          </a:prstGeom>
          <a:noFill/>
          <a:ln w="15875">
            <a:solidFill>
              <a:schemeClr val="tx1">
                <a:lumMod val="65000"/>
                <a:lumOff val="35000"/>
              </a:schemeClr>
            </a:solidFill>
          </a:ln>
        </p:spPr>
      </p:pic>
      <p:sp>
        <p:nvSpPr>
          <p:cNvPr id="2" name="文本框 1"/>
          <p:cNvSpPr txBox="1"/>
          <p:nvPr/>
        </p:nvSpPr>
        <p:spPr>
          <a:xfrm>
            <a:off x="373380" y="1923415"/>
            <a:ext cx="4373880" cy="1198880"/>
          </a:xfrm>
          <a:prstGeom prst="rect">
            <a:avLst/>
          </a:prstGeom>
          <a:noFill/>
        </p:spPr>
        <p:txBody>
          <a:bodyPr wrap="square" rtlCol="0" anchor="t">
            <a:spAutoFit/>
          </a:bodyPr>
          <a:p>
            <a:r>
              <a:rPr lang="zh-CN" altLang="en-US"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1</a:t>
            </a:r>
            <a:r>
              <a:rPr lang="zh-CN" altLang="en-US" sz="2400" b="1">
                <a:latin typeface="微软雅黑" panose="020B0503020204020204" charset="-122"/>
                <a:ea typeface="微软雅黑" panose="020B0503020204020204" charset="-122"/>
                <a:cs typeface="微软雅黑" panose="020B0503020204020204" charset="-122"/>
                <a:sym typeface="+mn-ea"/>
              </a:rPr>
              <a:t>）背景</a:t>
            </a:r>
            <a:endParaRPr lang="zh-CN" altLang="en-US" sz="2400" b="1">
              <a:latin typeface="微软雅黑" panose="020B0503020204020204" charset="-122"/>
              <a:ea typeface="微软雅黑" panose="020B0503020204020204" charset="-122"/>
              <a:cs typeface="微软雅黑" panose="020B0503020204020204" charset="-122"/>
            </a:endParaRPr>
          </a:p>
          <a:p>
            <a:r>
              <a:rPr lang="zh-CN" altLang="en-US" sz="2400" b="1">
                <a:latin typeface="楷体" panose="02010609060101010101" charset="-122"/>
                <a:ea typeface="楷体" panose="02010609060101010101" charset="-122"/>
                <a:cs typeface="楷体" panose="02010609060101010101" charset="-122"/>
                <a:sym typeface="+mn-ea"/>
              </a:rPr>
              <a:t>①罗马帝国分裂：395年</a:t>
            </a:r>
            <a:endParaRPr lang="zh-CN" altLang="en-US" sz="2400" b="1">
              <a:latin typeface="楷体" panose="02010609060101010101" charset="-122"/>
              <a:ea typeface="楷体" panose="02010609060101010101" charset="-122"/>
              <a:cs typeface="楷体" panose="02010609060101010101" charset="-122"/>
              <a:sym typeface="+mn-ea"/>
            </a:endParaRPr>
          </a:p>
          <a:p>
            <a:r>
              <a:rPr lang="zh-CN" altLang="en-US" sz="2400" b="1">
                <a:latin typeface="楷体" panose="02010609060101010101" charset="-122"/>
                <a:ea typeface="楷体" panose="02010609060101010101" charset="-122"/>
                <a:cs typeface="楷体" panose="02010609060101010101" charset="-122"/>
                <a:sym typeface="+mn-ea"/>
              </a:rPr>
              <a:t>②基督教分裂： 1054年</a:t>
            </a:r>
            <a:endParaRPr lang="zh-CN" altLang="en-US" sz="2400" b="1">
              <a:latin typeface="楷体" panose="02010609060101010101" charset="-122"/>
              <a:ea typeface="楷体" panose="02010609060101010101" charset="-122"/>
              <a:cs typeface="楷体" panose="02010609060101010101" charset="-122"/>
            </a:endParaRPr>
          </a:p>
        </p:txBody>
      </p:sp>
      <p:pic>
        <p:nvPicPr>
          <p:cNvPr id="16" name="图片 15"/>
          <p:cNvPicPr>
            <a:picLocks noChangeAspect="1"/>
          </p:cNvPicPr>
          <p:nvPr/>
        </p:nvPicPr>
        <p:blipFill>
          <a:blip r:embed="rId2"/>
          <a:stretch>
            <a:fillRect/>
          </a:stretch>
        </p:blipFill>
        <p:spPr>
          <a:xfrm>
            <a:off x="6460490" y="0"/>
            <a:ext cx="5646420" cy="35839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580572" y="1653117"/>
            <a:ext cx="3397250" cy="460375"/>
          </a:xfrm>
          <a:prstGeom prst="rect">
            <a:avLst/>
          </a:prstGeom>
          <a:noFill/>
        </p:spPr>
        <p:txBody>
          <a:bodyPr wrap="none" rtlCol="0">
            <a:spAutoFit/>
          </a:bodyPr>
          <a:lstStyle>
            <a:defPPr>
              <a:defRPr lang="zh-CN"/>
            </a:defPPr>
            <a:lvl1pPr>
              <a:defRPr sz="2400" b="1">
                <a:latin typeface="黑体" panose="02010609060101010101" pitchFamily="49" charset="-122"/>
                <a:ea typeface="黑体" panose="02010609060101010101" pitchFamily="49" charset="-122"/>
              </a:defRPr>
            </a:lvl1pPr>
          </a:lstStyle>
          <a:p>
            <a:r>
              <a:rPr lang="zh-CN" altLang="en-US"/>
              <a:t>（</a:t>
            </a:r>
            <a:r>
              <a:rPr lang="en-US" altLang="zh-CN"/>
              <a:t>2</a:t>
            </a:r>
            <a:r>
              <a:rPr lang="zh-CN" altLang="en-US"/>
              <a:t>）拜占庭文化的成就</a:t>
            </a:r>
            <a:endParaRPr lang="zh-CN" altLang="en-US"/>
          </a:p>
        </p:txBody>
      </p:sp>
      <p:sp>
        <p:nvSpPr>
          <p:cNvPr id="19" name="文本框 18"/>
          <p:cNvSpPr txBox="1"/>
          <p:nvPr/>
        </p:nvSpPr>
        <p:spPr>
          <a:xfrm>
            <a:off x="307340" y="2186305"/>
            <a:ext cx="11657330" cy="1568450"/>
          </a:xfrm>
          <a:prstGeom prst="rect">
            <a:avLst/>
          </a:prstGeom>
          <a:noFill/>
        </p:spPr>
        <p:txBody>
          <a:bodyPr wrap="square">
            <a:spAutoFit/>
          </a:bodyPr>
          <a:lstStyle>
            <a:defPPr>
              <a:defRPr lang="zh-CN"/>
            </a:defPPr>
            <a:lvl1pPr>
              <a:defRPr sz="2400" kern="100">
                <a:solidFill>
                  <a:srgbClr val="FF0000"/>
                </a:solidFill>
                <a:latin typeface="方正北魏楷书简体" panose="03000509000000000000" pitchFamily="65" charset="-122"/>
                <a:ea typeface="方正北魏楷书简体" panose="03000509000000000000" pitchFamily="65" charset="-122"/>
                <a:cs typeface="Courier New" panose="02070309020205020404" pitchFamily="49" charset="0"/>
              </a:defRPr>
            </a:lvl1pPr>
          </a:lstStyle>
          <a:p>
            <a:r>
              <a:rPr lang="zh-CN" altLang="en-US" b="1">
                <a:solidFill>
                  <a:schemeClr val="tx1">
                    <a:lumMod val="75000"/>
                    <a:lumOff val="25000"/>
                  </a:schemeClr>
                </a:solidFill>
                <a:latin typeface="楷体" panose="02010609060101010101" charset="-122"/>
                <a:ea typeface="楷体" panose="02010609060101010101" charset="-122"/>
              </a:rPr>
              <a:t>①基督教分裂后，东正教成为拜占庭帝国的国教，君士坦丁堡是东正教的中心</a:t>
            </a:r>
            <a:endParaRPr lang="en-US" altLang="zh-CN" b="1">
              <a:solidFill>
                <a:schemeClr val="tx1">
                  <a:lumMod val="75000"/>
                  <a:lumOff val="25000"/>
                </a:schemeClr>
              </a:solidFill>
              <a:latin typeface="楷体" panose="02010609060101010101" charset="-122"/>
              <a:ea typeface="楷体" panose="02010609060101010101" charset="-122"/>
            </a:endParaRPr>
          </a:p>
          <a:p>
            <a:r>
              <a:rPr lang="zh-CN" altLang="en-US" b="1">
                <a:solidFill>
                  <a:schemeClr val="tx1">
                    <a:lumMod val="75000"/>
                    <a:lumOff val="25000"/>
                  </a:schemeClr>
                </a:solidFill>
                <a:latin typeface="楷体" panose="02010609060101010101" charset="-122"/>
                <a:ea typeface="楷体" panose="02010609060101010101" charset="-122"/>
              </a:rPr>
              <a:t>②查士丁尼民法大全，对欧洲的法学思想和法制发展做出了贡献，是拜占庭文化的标志性成就。</a:t>
            </a:r>
            <a:endParaRPr lang="en-US" altLang="zh-CN" b="1">
              <a:solidFill>
                <a:schemeClr val="tx1">
                  <a:lumMod val="75000"/>
                  <a:lumOff val="25000"/>
                </a:schemeClr>
              </a:solidFill>
              <a:latin typeface="楷体" panose="02010609060101010101" charset="-122"/>
              <a:ea typeface="楷体" panose="02010609060101010101" charset="-122"/>
            </a:endParaRPr>
          </a:p>
          <a:p>
            <a:pPr>
              <a:spcAft>
                <a:spcPts val="1200"/>
              </a:spcAft>
            </a:pPr>
            <a:r>
              <a:rPr lang="zh-CN" altLang="en-US" b="1">
                <a:solidFill>
                  <a:schemeClr val="tx1">
                    <a:lumMod val="75000"/>
                    <a:lumOff val="25000"/>
                  </a:schemeClr>
                </a:solidFill>
                <a:latin typeface="楷体" panose="02010609060101010101" charset="-122"/>
                <a:ea typeface="楷体" panose="02010609060101010101" charset="-122"/>
              </a:rPr>
              <a:t>③保存了大量希腊古典书籍，继承希腊罗马雕塑和建筑艺术并有所发展。</a:t>
            </a:r>
            <a:endParaRPr lang="zh-CN" altLang="en-US" b="1">
              <a:solidFill>
                <a:schemeClr val="tx1">
                  <a:lumMod val="75000"/>
                  <a:lumOff val="25000"/>
                </a:schemeClr>
              </a:solidFill>
              <a:latin typeface="楷体" panose="02010609060101010101" charset="-122"/>
              <a:ea typeface="楷体" panose="02010609060101010101" charset="-122"/>
            </a:endParaRPr>
          </a:p>
        </p:txBody>
      </p:sp>
      <p:sp>
        <p:nvSpPr>
          <p:cNvPr id="20" name="文本框 19"/>
          <p:cNvSpPr txBox="1"/>
          <p:nvPr/>
        </p:nvSpPr>
        <p:spPr>
          <a:xfrm>
            <a:off x="5768536" y="175262"/>
            <a:ext cx="6195487" cy="1938020"/>
          </a:xfrm>
          <a:prstGeom prst="rect">
            <a:avLst/>
          </a:prstGeom>
          <a:noFill/>
          <a:ln>
            <a:solidFill>
              <a:srgbClr val="7030A0"/>
            </a:solidFill>
            <a:prstDash val="lgDash"/>
          </a:ln>
        </p:spPr>
        <p:txBody>
          <a:bodyPr wrap="square">
            <a:spAutoFit/>
          </a:bodyPr>
          <a:lstStyle>
            <a:defPPr>
              <a:defRPr lang="zh-CN"/>
            </a:defPPr>
            <a:lvl1pPr fontAlgn="base">
              <a:lnSpc>
                <a:spcPct val="120000"/>
              </a:lnSpc>
              <a:spcBef>
                <a:spcPct val="0"/>
              </a:spcBef>
              <a:spcAft>
                <a:spcPct val="0"/>
              </a:spcAft>
              <a:defRPr sz="2400" b="1">
                <a:latin typeface="仿宋" panose="02010609060101010101" pitchFamily="49" charset="-122"/>
                <a:ea typeface="仿宋" panose="02010609060101010101" pitchFamily="49" charset="-122"/>
              </a:defRPr>
            </a:lvl1pPr>
          </a:lstStyle>
          <a:p>
            <a:pPr>
              <a:lnSpc>
                <a:spcPct val="100000"/>
              </a:lnSpc>
            </a:pPr>
            <a:r>
              <a:rPr lang="zh-CN" altLang="en-US"/>
              <a:t>    材料  查士丁尼皇帝以及罗马法律之大成二著称于世，查士丁尼法典保留了罗马在法学上天才性的创造成果，后来成为欧洲许多国家制定法律的蓝本。</a:t>
            </a:r>
            <a:endParaRPr lang="en-US" altLang="zh-CN"/>
          </a:p>
          <a:p>
            <a:pPr>
              <a:lnSpc>
                <a:spcPct val="100000"/>
              </a:lnSpc>
            </a:pPr>
            <a:r>
              <a:rPr lang="en-US" altLang="zh-CN"/>
              <a:t>       ——《</a:t>
            </a:r>
            <a:r>
              <a:rPr lang="zh-CN" altLang="en-US"/>
              <a:t>历史上最有影响的</a:t>
            </a:r>
            <a:r>
              <a:rPr lang="en-US" altLang="zh-CN"/>
              <a:t>100</a:t>
            </a:r>
            <a:r>
              <a:rPr lang="zh-CN" altLang="en-US"/>
              <a:t>人</a:t>
            </a:r>
            <a:r>
              <a:rPr lang="en-US" altLang="zh-CN"/>
              <a:t>》</a:t>
            </a:r>
            <a:endParaRPr lang="zh-CN" altLang="en-US"/>
          </a:p>
        </p:txBody>
      </p:sp>
      <p:grpSp>
        <p:nvGrpSpPr>
          <p:cNvPr id="2" name="组合 1"/>
          <p:cNvGrpSpPr/>
          <p:nvPr/>
        </p:nvGrpSpPr>
        <p:grpSpPr>
          <a:xfrm>
            <a:off x="181610" y="3827780"/>
            <a:ext cx="11853545" cy="2896870"/>
            <a:chOff x="272" y="5376"/>
            <a:chExt cx="18667" cy="4562"/>
          </a:xfrm>
        </p:grpSpPr>
        <p:pic>
          <p:nvPicPr>
            <p:cNvPr id="55298" name="Picture 4"/>
            <p:cNvPicPr>
              <a:picLocks noChangeAspect="1"/>
            </p:cNvPicPr>
            <p:nvPr/>
          </p:nvPicPr>
          <p:blipFill>
            <a:blip r:embed="rId1"/>
            <a:stretch>
              <a:fillRect/>
            </a:stretch>
          </p:blipFill>
          <p:spPr>
            <a:xfrm>
              <a:off x="272" y="5497"/>
              <a:ext cx="6607" cy="4383"/>
            </a:xfrm>
            <a:prstGeom prst="rect">
              <a:avLst/>
            </a:prstGeom>
            <a:noFill/>
            <a:ln w="28575" cap="flat" cmpd="sng">
              <a:solidFill>
                <a:srgbClr val="C00000"/>
              </a:solidFill>
              <a:prstDash val="solid"/>
              <a:miter/>
              <a:headEnd type="none" w="med" len="med"/>
              <a:tailEnd type="none" w="med" len="med"/>
            </a:ln>
          </p:spPr>
        </p:pic>
        <p:sp>
          <p:nvSpPr>
            <p:cNvPr id="55299" name="矩形 5"/>
            <p:cNvSpPr/>
            <p:nvPr/>
          </p:nvSpPr>
          <p:spPr>
            <a:xfrm>
              <a:off x="272" y="5497"/>
              <a:ext cx="4188" cy="79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anose="05020102010507070707"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2665" b="1" dirty="0">
                  <a:solidFill>
                    <a:schemeClr val="bg1"/>
                  </a:solidFill>
                  <a:latin typeface="微软雅黑" panose="020B0503020204020204" charset="-122"/>
                  <a:ea typeface="微软雅黑" panose="020B0503020204020204" charset="-122"/>
                </a:rPr>
                <a:t>圣索非亚大教堂</a:t>
              </a:r>
              <a:endParaRPr lang="zh-CN" altLang="en-US" sz="2665" b="1" dirty="0">
                <a:solidFill>
                  <a:schemeClr val="bg1"/>
                </a:solidFill>
                <a:latin typeface="微软雅黑" panose="020B0503020204020204" charset="-122"/>
                <a:ea typeface="微软雅黑" panose="020B0503020204020204" charset="-122"/>
              </a:endParaRPr>
            </a:p>
          </p:txBody>
        </p:sp>
        <p:pic>
          <p:nvPicPr>
            <p:cNvPr id="55303" name="Picture 12"/>
            <p:cNvPicPr>
              <a:picLocks noChangeAspect="1"/>
            </p:cNvPicPr>
            <p:nvPr/>
          </p:nvPicPr>
          <p:blipFill>
            <a:blip r:embed="rId2"/>
            <a:stretch>
              <a:fillRect/>
            </a:stretch>
          </p:blipFill>
          <p:spPr>
            <a:xfrm>
              <a:off x="6879" y="5497"/>
              <a:ext cx="6570" cy="4383"/>
            </a:xfrm>
            <a:prstGeom prst="rect">
              <a:avLst/>
            </a:prstGeom>
            <a:noFill/>
            <a:ln w="28575" cap="flat" cmpd="sng">
              <a:solidFill>
                <a:srgbClr val="C00000"/>
              </a:solidFill>
              <a:prstDash val="solid"/>
              <a:miter/>
              <a:headEnd type="none" w="med" len="med"/>
              <a:tailEnd type="none" w="med" len="med"/>
            </a:ln>
          </p:spPr>
        </p:pic>
        <p:sp>
          <p:nvSpPr>
            <p:cNvPr id="53256" name="矩形 1"/>
            <p:cNvSpPr>
              <a:spLocks noChangeArrowheads="1"/>
            </p:cNvSpPr>
            <p:nvPr/>
          </p:nvSpPr>
          <p:spPr bwMode="auto">
            <a:xfrm>
              <a:off x="13433" y="5376"/>
              <a:ext cx="5506" cy="4562"/>
            </a:xfrm>
            <a:prstGeom prst="rect">
              <a:avLst/>
            </a:prstGeom>
            <a:solidFill>
              <a:schemeClr val="bg1"/>
            </a:solidFill>
            <a:ln w="28575">
              <a:solidFill>
                <a:schemeClr val="accent2"/>
              </a:solidFill>
              <a:miter lim="800000"/>
            </a:ln>
          </p:spPr>
          <p:txBody>
            <a:bodyPr wrap="square">
              <a:spAutoFit/>
            </a:bodyPr>
            <a:p>
              <a:pPr marL="0" marR="0" lvl="0" indent="0" algn="l" defTabSz="914400" rtl="0" eaLnBrk="1" fontAlgn="base" latinLnBrk="0" hangingPunct="1">
                <a:lnSpc>
                  <a:spcPct val="95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拜占庭皇室的主教堂，拜占庭建筑最光辉的代表，东正教的中心教堂。</a:t>
              </a:r>
              <a:r>
                <a:rPr kumimoji="0" lang="en-US" altLang="zh-CN" sz="24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1453</a:t>
              </a:r>
              <a:r>
                <a:rPr kumimoji="0" lang="zh-CN" altLang="en-US" sz="24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年后被土耳其人改为清真寺。教堂屋顶以穹隆覆盖</a:t>
              </a:r>
              <a:r>
                <a:rPr kumimoji="0" lang="en-US" altLang="zh-CN" sz="24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a:t>
              </a:r>
              <a:r>
                <a:rPr kumimoji="0" lang="zh-CN" altLang="en-US" sz="24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其中的中央大穹隆，直径</a:t>
              </a:r>
              <a:r>
                <a:rPr kumimoji="0" lang="en-US" altLang="zh-CN" sz="24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32.6</a:t>
              </a:r>
              <a:r>
                <a:rPr kumimoji="0" lang="zh-CN" altLang="en-US" sz="24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米，穹顶离地</a:t>
              </a:r>
              <a:r>
                <a:rPr kumimoji="0" lang="en-US" altLang="zh-CN" sz="24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54.8</a:t>
              </a:r>
              <a:r>
                <a:rPr kumimoji="0" lang="zh-CN" altLang="en-US" sz="24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米。</a:t>
              </a:r>
              <a:endParaRPr kumimoji="0" lang="zh-CN" altLang="en-US" sz="24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endParaRPr>
            </a:p>
          </p:txBody>
        </p:sp>
        <p:sp>
          <p:nvSpPr>
            <p:cNvPr id="55300" name="TextBox 4"/>
            <p:cNvSpPr txBox="1"/>
            <p:nvPr/>
          </p:nvSpPr>
          <p:spPr>
            <a:xfrm>
              <a:off x="6879" y="5497"/>
              <a:ext cx="2787" cy="79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anose="05020102010507070707"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zh-CN" altLang="en-US" sz="2665" b="1" dirty="0">
                  <a:solidFill>
                    <a:schemeClr val="bg1"/>
                  </a:solidFill>
                  <a:latin typeface="黑体" panose="02010609060101010101" pitchFamily="49" charset="-122"/>
                  <a:ea typeface="黑体" panose="02010609060101010101" pitchFamily="49" charset="-122"/>
                </a:rPr>
                <a:t>穹窿顶</a:t>
              </a:r>
              <a:endParaRPr lang="zh-CN" altLang="en-US" sz="2665" b="1" dirty="0">
                <a:solidFill>
                  <a:schemeClr val="bg1"/>
                </a:solidFill>
                <a:latin typeface="黑体" panose="02010609060101010101" pitchFamily="49" charset="-122"/>
                <a:ea typeface="黑体" panose="02010609060101010101" pitchFamily="49" charset="-122"/>
              </a:endParaRPr>
            </a:p>
          </p:txBody>
        </p:sp>
      </p:grpSp>
      <p:sp>
        <p:nvSpPr>
          <p:cNvPr id="3" name="文本框 2"/>
          <p:cNvSpPr txBox="1"/>
          <p:nvPr/>
        </p:nvSpPr>
        <p:spPr>
          <a:xfrm>
            <a:off x="0" y="144145"/>
            <a:ext cx="5767705" cy="1383665"/>
          </a:xfrm>
          <a:prstGeom prst="rect">
            <a:avLst/>
          </a:prstGeom>
          <a:noFill/>
        </p:spPr>
        <p:txBody>
          <a:bodyPr wrap="square" rtlCol="0" anchor="t">
            <a:spAutoFit/>
          </a:bodyPr>
          <a:p>
            <a:r>
              <a:rPr lang="zh-CN" altLang="en-US" sz="3200" b="1">
                <a:solidFill>
                  <a:schemeClr val="tx1"/>
                </a:solidFill>
                <a:latin typeface="微软雅黑" panose="020B0503020204020204" charset="-122"/>
                <a:ea typeface="微软雅黑" panose="020B0503020204020204" charset="-122"/>
                <a:cs typeface="微软雅黑" panose="020B0503020204020204" charset="-122"/>
              </a:rPr>
              <a:t>二、流：中古欧洲的文化</a:t>
            </a:r>
            <a:endParaRPr lang="zh-CN" altLang="en-US" sz="3200" b="1">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800" b="1">
                <a:solidFill>
                  <a:srgbClr val="1D41D5"/>
                </a:solidFill>
                <a:latin typeface="微软雅黑" panose="020B0503020204020204" charset="-122"/>
                <a:ea typeface="微软雅黑" panose="020B0503020204020204" charset="-122"/>
                <a:cs typeface="微软雅黑" panose="020B0503020204020204" charset="-122"/>
              </a:rPr>
              <a:t>（二）东欧：以东正教文化为特征</a:t>
            </a:r>
            <a:endParaRPr lang="zh-CN" altLang="en-US" sz="2800" b="1">
              <a:solidFill>
                <a:srgbClr val="1D41D5"/>
              </a:solidFill>
              <a:latin typeface="微软雅黑" panose="020B0503020204020204" charset="-122"/>
              <a:ea typeface="微软雅黑" panose="020B0503020204020204" charset="-122"/>
              <a:cs typeface="微软雅黑" panose="020B0503020204020204" charset="-122"/>
            </a:endParaRPr>
          </a:p>
          <a:p>
            <a:r>
              <a:rPr lang="en-US" altLang="zh-CN" sz="2400" b="1">
                <a:solidFill>
                  <a:schemeClr val="accent2"/>
                </a:solidFill>
                <a:latin typeface="微软雅黑" panose="020B0503020204020204" charset="-122"/>
                <a:ea typeface="微软雅黑" panose="020B0503020204020204" charset="-122"/>
                <a:cs typeface="微软雅黑" panose="020B0503020204020204" charset="-122"/>
              </a:rPr>
              <a:t>    </a:t>
            </a:r>
            <a:r>
              <a:rPr lang="zh-CN" altLang="en-US" sz="2400" b="1">
                <a:solidFill>
                  <a:schemeClr val="accent2"/>
                </a:solidFill>
                <a:latin typeface="微软雅黑" panose="020B0503020204020204" charset="-122"/>
                <a:ea typeface="微软雅黑" panose="020B0503020204020204" charset="-122"/>
                <a:cs typeface="微软雅黑" panose="020B0503020204020204" charset="-122"/>
              </a:rPr>
              <a:t>1.拜占庭文化</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071362" y="85543"/>
            <a:ext cx="5018808" cy="417564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161" y="1728328"/>
            <a:ext cx="5216945" cy="355576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366"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22241" y="2173367"/>
            <a:ext cx="6894875" cy="462226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86968" y="374517"/>
            <a:ext cx="4362254" cy="436225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圆角矩形 106"/>
          <p:cNvSpPr/>
          <p:nvPr/>
        </p:nvSpPr>
        <p:spPr>
          <a:xfrm>
            <a:off x="1117216" y="1868740"/>
            <a:ext cx="10186819" cy="2976129"/>
          </a:xfrm>
          <a:prstGeom prst="roundRect">
            <a:avLst>
              <a:gd name="adj" fmla="val 12985"/>
            </a:avLst>
          </a:prstGeom>
          <a:solidFill>
            <a:schemeClr val="bg1"/>
          </a:solidFill>
          <a:ln w="25400">
            <a:gradFill flip="none" rotWithShape="1">
              <a:gsLst>
                <a:gs pos="0">
                  <a:schemeClr val="bg1">
                    <a:lumMod val="75000"/>
                  </a:schemeClr>
                </a:gs>
                <a:gs pos="100000">
                  <a:schemeClr val="bg1"/>
                </a:gs>
              </a:gsLst>
              <a:lin ang="2700000" scaled="1"/>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5" name="文本框 14"/>
          <p:cNvSpPr txBox="1"/>
          <p:nvPr/>
        </p:nvSpPr>
        <p:spPr>
          <a:xfrm>
            <a:off x="1034620" y="2059115"/>
            <a:ext cx="10269415" cy="2676525"/>
          </a:xfrm>
          <a:prstGeom prst="rect">
            <a:avLst/>
          </a:prstGeom>
          <a:noFill/>
        </p:spPr>
        <p:txBody>
          <a:bodyPr wrap="square">
            <a:spAutoFit/>
          </a:bodyPr>
          <a:lstStyle>
            <a:defPPr>
              <a:defRPr lang="zh-CN"/>
            </a:defPPr>
            <a:lvl1pPr>
              <a:lnSpc>
                <a:spcPct val="150000"/>
              </a:lnSpc>
              <a:defRPr sz="2400" kern="100">
                <a:solidFill>
                  <a:srgbClr val="FF0000"/>
                </a:solidFill>
                <a:latin typeface="方正北魏楷书简体" panose="03000509000000000000" pitchFamily="65" charset="-122"/>
                <a:ea typeface="方正北魏楷书简体" panose="03000509000000000000" pitchFamily="65" charset="-122"/>
                <a:cs typeface="Courier New" panose="02070309020205020404" pitchFamily="49" charset="0"/>
              </a:defRPr>
            </a:lvl1pPr>
          </a:lstStyle>
          <a:p>
            <a:pPr>
              <a:lnSpc>
                <a:spcPct val="100000"/>
              </a:lnSpc>
            </a:pPr>
            <a:r>
              <a:rPr lang="zh-CN" altLang="en-US" b="1">
                <a:solidFill>
                  <a:srgbClr val="0000CC"/>
                </a:solidFill>
                <a:latin typeface="微软雅黑" panose="020B0503020204020204" charset="-122"/>
                <a:ea typeface="微软雅黑" panose="020B0503020204020204" charset="-122"/>
              </a:rPr>
              <a:t>（</a:t>
            </a:r>
            <a:r>
              <a:rPr lang="en-US" altLang="zh-CN" b="1">
                <a:solidFill>
                  <a:srgbClr val="0000CC"/>
                </a:solidFill>
                <a:latin typeface="微软雅黑" panose="020B0503020204020204" charset="-122"/>
                <a:ea typeface="微软雅黑" panose="020B0503020204020204" charset="-122"/>
              </a:rPr>
              <a:t>1</a:t>
            </a:r>
            <a:r>
              <a:rPr lang="zh-CN" altLang="en-US" b="1">
                <a:solidFill>
                  <a:srgbClr val="0000CC"/>
                </a:solidFill>
                <a:latin typeface="微软雅黑" panose="020B0503020204020204" charset="-122"/>
                <a:ea typeface="微软雅黑" panose="020B0503020204020204" charset="-122"/>
              </a:rPr>
              <a:t>）特点：</a:t>
            </a:r>
            <a:r>
              <a:rPr lang="zh-CN" altLang="en-US" b="1">
                <a:latin typeface="微软雅黑" panose="020B0503020204020204" charset="-122"/>
                <a:ea typeface="微软雅黑" panose="020B0503020204020204" charset="-122"/>
              </a:rPr>
              <a:t>深受拜占庭文化的影响</a:t>
            </a:r>
            <a:endParaRPr lang="en-US" altLang="zh-CN" b="1">
              <a:latin typeface="微软雅黑" panose="020B0503020204020204" charset="-122"/>
              <a:ea typeface="微软雅黑" panose="020B0503020204020204" charset="-122"/>
            </a:endParaRPr>
          </a:p>
          <a:p>
            <a:pPr>
              <a:lnSpc>
                <a:spcPct val="100000"/>
              </a:lnSpc>
            </a:pPr>
            <a:r>
              <a:rPr lang="zh-CN" altLang="en-US" b="1">
                <a:solidFill>
                  <a:srgbClr val="0000CC"/>
                </a:solidFill>
                <a:latin typeface="微软雅黑" panose="020B0503020204020204" charset="-122"/>
                <a:ea typeface="微软雅黑" panose="020B0503020204020204" charset="-122"/>
              </a:rPr>
              <a:t>（</a:t>
            </a:r>
            <a:r>
              <a:rPr lang="en-US" altLang="zh-CN" b="1">
                <a:solidFill>
                  <a:srgbClr val="0000CC"/>
                </a:solidFill>
                <a:latin typeface="微软雅黑" panose="020B0503020204020204" charset="-122"/>
                <a:ea typeface="微软雅黑" panose="020B0503020204020204" charset="-122"/>
              </a:rPr>
              <a:t>2</a:t>
            </a:r>
            <a:r>
              <a:rPr lang="zh-CN" altLang="en-US" b="1">
                <a:solidFill>
                  <a:srgbClr val="0000CC"/>
                </a:solidFill>
                <a:latin typeface="微软雅黑" panose="020B0503020204020204" charset="-122"/>
                <a:ea typeface="微软雅黑" panose="020B0503020204020204" charset="-122"/>
              </a:rPr>
              <a:t>）表现：</a:t>
            </a:r>
            <a:endParaRPr lang="en-US" altLang="zh-CN" b="1">
              <a:solidFill>
                <a:srgbClr val="0000CC"/>
              </a:solidFill>
              <a:latin typeface="微软雅黑" panose="020B0503020204020204" charset="-122"/>
              <a:ea typeface="微软雅黑" panose="020B0503020204020204" charset="-122"/>
            </a:endParaRPr>
          </a:p>
          <a:p>
            <a:pPr>
              <a:lnSpc>
                <a:spcPct val="100000"/>
              </a:lnSpc>
            </a:pPr>
            <a:r>
              <a:rPr lang="zh-CN" altLang="en-US" b="1">
                <a:latin typeface="微软雅黑" panose="020B0503020204020204" charset="-122"/>
                <a:ea typeface="微软雅黑" panose="020B0503020204020204" charset="-122"/>
              </a:rPr>
              <a:t>    ①宗教：进入基督教文化圈，拜占庭灭亡后，东正教逐渐成为专制君主 </a:t>
            </a:r>
            <a:endParaRPr lang="en-US" altLang="zh-CN" b="1">
              <a:latin typeface="微软雅黑" panose="020B0503020204020204" charset="-122"/>
              <a:ea typeface="微软雅黑" panose="020B0503020204020204" charset="-122"/>
            </a:endParaRPr>
          </a:p>
          <a:p>
            <a:pPr>
              <a:lnSpc>
                <a:spcPct val="100000"/>
              </a:lnSpc>
            </a:pPr>
            <a:r>
              <a:rPr lang="en-US" altLang="zh-CN" b="1">
                <a:latin typeface="微软雅黑" panose="020B0503020204020204" charset="-122"/>
                <a:ea typeface="微软雅黑" panose="020B0503020204020204" charset="-122"/>
              </a:rPr>
              <a:t>                 </a:t>
            </a:r>
            <a:r>
              <a:rPr lang="zh-CN" altLang="en-US" b="1">
                <a:latin typeface="微软雅黑" panose="020B0503020204020204" charset="-122"/>
                <a:ea typeface="微软雅黑" panose="020B0503020204020204" charset="-122"/>
              </a:rPr>
              <a:t>统治国家的工具。</a:t>
            </a:r>
            <a:endParaRPr lang="en-US" altLang="zh-CN" b="1">
              <a:latin typeface="微软雅黑" panose="020B0503020204020204" charset="-122"/>
              <a:ea typeface="微软雅黑" panose="020B0503020204020204" charset="-122"/>
            </a:endParaRPr>
          </a:p>
          <a:p>
            <a:pPr>
              <a:lnSpc>
                <a:spcPct val="100000"/>
              </a:lnSpc>
            </a:pPr>
            <a:r>
              <a:rPr lang="zh-CN" altLang="en-US" b="1">
                <a:latin typeface="微软雅黑" panose="020B0503020204020204" charset="-122"/>
                <a:ea typeface="微软雅黑" panose="020B0503020204020204" charset="-122"/>
              </a:rPr>
              <a:t>    ②文学：史诗</a:t>
            </a:r>
            <a:r>
              <a:rPr lang="en-US" altLang="zh-CN" b="1">
                <a:latin typeface="微软雅黑" panose="020B0503020204020204" charset="-122"/>
                <a:ea typeface="微软雅黑" panose="020B0503020204020204" charset="-122"/>
              </a:rPr>
              <a:t>《</a:t>
            </a:r>
            <a:r>
              <a:rPr lang="zh-CN" altLang="en-US" b="1">
                <a:latin typeface="微软雅黑" panose="020B0503020204020204" charset="-122"/>
                <a:ea typeface="微软雅黑" panose="020B0503020204020204" charset="-122"/>
              </a:rPr>
              <a:t>伊戈尔远征记</a:t>
            </a:r>
            <a:r>
              <a:rPr lang="en-US" altLang="zh-CN" b="1">
                <a:latin typeface="微软雅黑" panose="020B0503020204020204" charset="-122"/>
                <a:ea typeface="微软雅黑" panose="020B0503020204020204" charset="-122"/>
              </a:rPr>
              <a:t>》</a:t>
            </a:r>
            <a:r>
              <a:rPr lang="zh-CN" altLang="en-US" b="1">
                <a:latin typeface="微软雅黑" panose="020B0503020204020204" charset="-122"/>
                <a:ea typeface="微软雅黑" panose="020B0503020204020204" charset="-122"/>
              </a:rPr>
              <a:t>反映古代斯拉夫民族的历史、传说和风</a:t>
            </a:r>
            <a:endParaRPr lang="en-US" altLang="zh-CN" b="1">
              <a:latin typeface="微软雅黑" panose="020B0503020204020204" charset="-122"/>
              <a:ea typeface="微软雅黑" panose="020B0503020204020204" charset="-122"/>
            </a:endParaRPr>
          </a:p>
          <a:p>
            <a:pPr>
              <a:lnSpc>
                <a:spcPct val="100000"/>
              </a:lnSpc>
            </a:pPr>
            <a:r>
              <a:rPr lang="en-US" altLang="zh-CN" b="1">
                <a:latin typeface="微软雅黑" panose="020B0503020204020204" charset="-122"/>
                <a:ea typeface="微软雅黑" panose="020B0503020204020204" charset="-122"/>
              </a:rPr>
              <a:t>                  </a:t>
            </a:r>
            <a:r>
              <a:rPr lang="zh-CN" altLang="en-US" b="1">
                <a:latin typeface="微软雅黑" panose="020B0503020204020204" charset="-122"/>
                <a:ea typeface="微软雅黑" panose="020B0503020204020204" charset="-122"/>
              </a:rPr>
              <a:t>土人情，是基辅罗斯时期最杰出的文学作品。</a:t>
            </a:r>
            <a:endParaRPr lang="en-US" altLang="zh-CN" b="1">
              <a:latin typeface="微软雅黑" panose="020B0503020204020204" charset="-122"/>
              <a:ea typeface="微软雅黑" panose="020B0503020204020204" charset="-122"/>
            </a:endParaRPr>
          </a:p>
          <a:p>
            <a:pPr>
              <a:lnSpc>
                <a:spcPct val="100000"/>
              </a:lnSpc>
            </a:pPr>
            <a:r>
              <a:rPr lang="zh-CN" altLang="en-US" b="1">
                <a:latin typeface="微软雅黑" panose="020B0503020204020204" charset="-122"/>
                <a:ea typeface="微软雅黑" panose="020B0503020204020204" charset="-122"/>
              </a:rPr>
              <a:t>    ③建筑：俄罗斯的圆顶多塔风格的教堂建筑，被视作东正教的象征。</a:t>
            </a:r>
            <a:endParaRPr lang="zh-CN" altLang="en-US" b="1">
              <a:latin typeface="微软雅黑" panose="020B0503020204020204" charset="-122"/>
              <a:ea typeface="微软雅黑" panose="020B0503020204020204" charset="-122"/>
            </a:endParaRPr>
          </a:p>
        </p:txBody>
      </p:sp>
      <p:sp>
        <p:nvSpPr>
          <p:cNvPr id="3" name="文本框 2"/>
          <p:cNvSpPr txBox="1"/>
          <p:nvPr/>
        </p:nvSpPr>
        <p:spPr>
          <a:xfrm>
            <a:off x="159385" y="85725"/>
            <a:ext cx="7023735" cy="1814830"/>
          </a:xfrm>
          <a:prstGeom prst="rect">
            <a:avLst/>
          </a:prstGeom>
          <a:noFill/>
        </p:spPr>
        <p:txBody>
          <a:bodyPr wrap="square" rtlCol="0" anchor="t">
            <a:spAutoFit/>
          </a:bodyPr>
          <a:p>
            <a:r>
              <a:rPr lang="zh-CN" altLang="en-US" sz="3200" b="1">
                <a:solidFill>
                  <a:schemeClr val="tx1"/>
                </a:solidFill>
                <a:latin typeface="微软雅黑" panose="020B0503020204020204" charset="-122"/>
                <a:ea typeface="微软雅黑" panose="020B0503020204020204" charset="-122"/>
                <a:cs typeface="微软雅黑" panose="020B0503020204020204" charset="-122"/>
              </a:rPr>
              <a:t>二、流：中古欧洲的文化</a:t>
            </a:r>
            <a:endParaRPr lang="zh-CN" altLang="en-US" sz="3200" b="1">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800" b="1">
                <a:solidFill>
                  <a:srgbClr val="1D41D5"/>
                </a:solidFill>
                <a:latin typeface="微软雅黑" panose="020B0503020204020204" charset="-122"/>
                <a:ea typeface="微软雅黑" panose="020B0503020204020204" charset="-122"/>
                <a:cs typeface="微软雅黑" panose="020B0503020204020204" charset="-122"/>
              </a:rPr>
              <a:t>（二）东欧：以东正教文化为特征</a:t>
            </a:r>
            <a:endParaRPr lang="zh-CN" altLang="en-US" sz="2800" b="1">
              <a:solidFill>
                <a:srgbClr val="1D41D5"/>
              </a:solidFill>
              <a:latin typeface="微软雅黑" panose="020B0503020204020204" charset="-122"/>
              <a:ea typeface="微软雅黑" panose="020B0503020204020204" charset="-122"/>
              <a:cs typeface="微软雅黑" panose="020B0503020204020204" charset="-122"/>
            </a:endParaRPr>
          </a:p>
          <a:p>
            <a:r>
              <a:rPr lang="zh-CN" altLang="en-US" sz="2400" b="1">
                <a:solidFill>
                  <a:schemeClr val="accent2"/>
                </a:solidFill>
                <a:latin typeface="微软雅黑" panose="020B0503020204020204" charset="-122"/>
                <a:ea typeface="微软雅黑" panose="020B0503020204020204" charset="-122"/>
                <a:cs typeface="微软雅黑" panose="020B0503020204020204" charset="-122"/>
              </a:rPr>
              <a:t>2.俄罗斯文化</a:t>
            </a:r>
            <a:endParaRPr lang="zh-CN" altLang="en-US" sz="2400" b="1">
              <a:solidFill>
                <a:schemeClr val="accent2"/>
              </a:solidFill>
              <a:latin typeface="微软雅黑" panose="020B0503020204020204" charset="-122"/>
              <a:ea typeface="微软雅黑" panose="020B0503020204020204" charset="-122"/>
              <a:cs typeface="微软雅黑" panose="020B0503020204020204" charset="-122"/>
            </a:endParaRPr>
          </a:p>
          <a:p>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366"/>
                                        </p:tgtEl>
                                        <p:attrNameLst>
                                          <p:attrName>style.visibility</p:attrName>
                                        </p:attrNameLst>
                                      </p:cBhvr>
                                      <p:to>
                                        <p:strVal val="visible"/>
                                      </p:to>
                                    </p:set>
                                    <p:animEffect transition="in" filter="barn(inVertical)">
                                      <p:cBhvr>
                                        <p:cTn id="17" dur="500"/>
                                        <p:tgtEl>
                                          <p:spTgt spid="1536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364"/>
                                        </p:tgtEl>
                                        <p:attrNameLst>
                                          <p:attrName>style.visibility</p:attrName>
                                        </p:attrNameLst>
                                      </p:cBhvr>
                                      <p:to>
                                        <p:strVal val="visible"/>
                                      </p:to>
                                    </p:set>
                                    <p:animEffect transition="in" filter="barn(inVertical)">
                                      <p:cBhvr>
                                        <p:cTn id="22" dur="500"/>
                                        <p:tgtEl>
                                          <p:spTgt spid="15364"/>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ircle(in)">
                                      <p:cBhvr>
                                        <p:cTn id="3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113915" y="359410"/>
            <a:ext cx="7964170" cy="1014730"/>
          </a:xfrm>
          <a:prstGeom prst="rect">
            <a:avLst/>
          </a:prstGeom>
          <a:noFill/>
        </p:spPr>
        <p:txBody>
          <a:bodyPr wrap="none" rtlCol="0">
            <a:spAutoFit/>
          </a:bodyPr>
          <a:p>
            <a:r>
              <a:rPr lang="zh-CN" altLang="en-US" sz="6000" b="1">
                <a:solidFill>
                  <a:schemeClr val="accent5"/>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第</a:t>
            </a:r>
            <a:r>
              <a:rPr lang="en-US" altLang="zh-CN" sz="6000" b="1">
                <a:solidFill>
                  <a:schemeClr val="accent5"/>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4</a:t>
            </a:r>
            <a:r>
              <a:rPr lang="zh-CN" altLang="en-US" sz="6000" b="1">
                <a:solidFill>
                  <a:schemeClr val="accent5"/>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课</a:t>
            </a:r>
            <a:r>
              <a:rPr lang="en-US" altLang="zh-CN" sz="6000" b="1">
                <a:solidFill>
                  <a:schemeClr val="accent5"/>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  </a:t>
            </a:r>
            <a:r>
              <a:rPr lang="zh-CN" altLang="en-US" sz="6000" b="1">
                <a:solidFill>
                  <a:schemeClr val="accent5"/>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欧洲文化的形成</a:t>
            </a:r>
            <a:endParaRPr lang="zh-CN" altLang="en-US" sz="6000" b="1">
              <a:solidFill>
                <a:schemeClr val="accent5"/>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0" y="1374140"/>
            <a:ext cx="12192000" cy="460375"/>
          </a:xfrm>
          <a:prstGeom prst="rect">
            <a:avLst/>
          </a:prstGeom>
          <a:solidFill>
            <a:schemeClr val="accent1">
              <a:lumMod val="20000"/>
              <a:lumOff val="80000"/>
            </a:schemeClr>
          </a:solidFill>
        </p:spPr>
        <p:txBody>
          <a:bodyPr wrap="square" rtlCol="0" anchor="t">
            <a:spAutoFit/>
          </a:bodyPr>
          <a:p>
            <a:pPr algn="ctr"/>
            <a:r>
              <a:rPr lang="zh-CN" altLang="en-US" sz="2400" b="1">
                <a:latin typeface="楷体" panose="02010609060101010101" charset="-122"/>
                <a:ea typeface="楷体" panose="02010609060101010101" charset="-122"/>
              </a:rPr>
              <a:t>掌握欧洲文化的源头与文化传承发展的脉络。</a:t>
            </a:r>
            <a:endParaRPr lang="zh-CN" altLang="en-US" sz="2400" b="1">
              <a:latin typeface="楷体" panose="02010609060101010101" charset="-122"/>
              <a:ea typeface="楷体" panose="02010609060101010101" charset="-122"/>
            </a:endParaRPr>
          </a:p>
        </p:txBody>
      </p:sp>
      <p:sp>
        <p:nvSpPr>
          <p:cNvPr id="6" name="文本框 5"/>
          <p:cNvSpPr txBox="1"/>
          <p:nvPr/>
        </p:nvSpPr>
        <p:spPr>
          <a:xfrm>
            <a:off x="1137920" y="2430780"/>
            <a:ext cx="589280" cy="583565"/>
          </a:xfrm>
          <a:prstGeom prst="rect">
            <a:avLst/>
          </a:prstGeom>
          <a:solidFill>
            <a:schemeClr val="accent5">
              <a:lumMod val="75000"/>
            </a:schemeClr>
          </a:solidFill>
        </p:spPr>
        <p:txBody>
          <a:bodyPr wrap="none" rtlCol="0">
            <a:spAutoFit/>
          </a:bodyPr>
          <a:p>
            <a:r>
              <a:rPr lang="zh-CN" altLang="en-US" sz="3200" b="1">
                <a:solidFill>
                  <a:schemeClr val="bg1"/>
                </a:solidFill>
              </a:rPr>
              <a:t>源</a:t>
            </a:r>
            <a:endParaRPr lang="zh-CN" altLang="en-US" sz="3200" b="1">
              <a:solidFill>
                <a:schemeClr val="bg1"/>
              </a:solidFill>
            </a:endParaRPr>
          </a:p>
        </p:txBody>
      </p:sp>
      <p:sp>
        <p:nvSpPr>
          <p:cNvPr id="7" name="文本框 6"/>
          <p:cNvSpPr txBox="1"/>
          <p:nvPr/>
        </p:nvSpPr>
        <p:spPr>
          <a:xfrm>
            <a:off x="585470" y="3476625"/>
            <a:ext cx="1528445" cy="1198880"/>
          </a:xfrm>
          <a:prstGeom prst="rect">
            <a:avLst/>
          </a:prstGeom>
          <a:noFill/>
          <a:ln>
            <a:solidFill>
              <a:schemeClr val="accent1"/>
            </a:solidFill>
          </a:ln>
        </p:spPr>
        <p:txBody>
          <a:bodyPr wrap="square" rtlCol="0">
            <a:spAutoFit/>
          </a:bodyPr>
          <a:p>
            <a:pPr algn="ctr"/>
            <a:r>
              <a:rPr lang="zh-CN" altLang="en-US" sz="2400" b="1">
                <a:latin typeface="楷体" panose="02010609060101010101" charset="-122"/>
                <a:ea typeface="楷体" panose="02010609060101010101" charset="-122"/>
              </a:rPr>
              <a:t>古典</a:t>
            </a:r>
            <a:endParaRPr lang="zh-CN" altLang="en-US" sz="2400" b="1">
              <a:latin typeface="楷体" panose="02010609060101010101" charset="-122"/>
              <a:ea typeface="楷体" panose="02010609060101010101" charset="-122"/>
            </a:endParaRPr>
          </a:p>
          <a:p>
            <a:pPr algn="ctr"/>
            <a:r>
              <a:rPr lang="zh-CN" altLang="en-US" sz="2400" b="1">
                <a:latin typeface="楷体" panose="02010609060101010101" charset="-122"/>
                <a:ea typeface="楷体" panose="02010609060101010101" charset="-122"/>
              </a:rPr>
              <a:t>希腊文化</a:t>
            </a:r>
            <a:endParaRPr lang="zh-CN" altLang="en-US" sz="2400" b="1">
              <a:latin typeface="楷体" panose="02010609060101010101" charset="-122"/>
              <a:ea typeface="楷体" panose="02010609060101010101" charset="-122"/>
            </a:endParaRPr>
          </a:p>
          <a:p>
            <a:pPr algn="ctr"/>
            <a:r>
              <a:rPr lang="zh-CN" altLang="en-US" sz="2400" b="1">
                <a:latin typeface="楷体" panose="02010609060101010101" charset="-122"/>
                <a:ea typeface="楷体" panose="02010609060101010101" charset="-122"/>
              </a:rPr>
              <a:t>罗马文化</a:t>
            </a:r>
            <a:endParaRPr lang="zh-CN" altLang="en-US" sz="2400" b="1">
              <a:latin typeface="楷体" panose="02010609060101010101" charset="-122"/>
              <a:ea typeface="楷体" panose="02010609060101010101" charset="-122"/>
            </a:endParaRPr>
          </a:p>
        </p:txBody>
      </p:sp>
      <p:sp>
        <p:nvSpPr>
          <p:cNvPr id="8" name="文本框 7"/>
          <p:cNvSpPr txBox="1"/>
          <p:nvPr/>
        </p:nvSpPr>
        <p:spPr>
          <a:xfrm>
            <a:off x="4971415" y="2418715"/>
            <a:ext cx="589280" cy="583565"/>
          </a:xfrm>
          <a:prstGeom prst="rect">
            <a:avLst/>
          </a:prstGeom>
          <a:solidFill>
            <a:schemeClr val="accent6">
              <a:lumMod val="75000"/>
            </a:schemeClr>
          </a:solidFill>
        </p:spPr>
        <p:txBody>
          <a:bodyPr wrap="none" rtlCol="0">
            <a:spAutoFit/>
          </a:bodyPr>
          <a:p>
            <a:r>
              <a:rPr lang="zh-CN" altLang="en-US" sz="3200" b="1">
                <a:solidFill>
                  <a:schemeClr val="bg1"/>
                </a:solidFill>
              </a:rPr>
              <a:t>流</a:t>
            </a:r>
            <a:endParaRPr lang="zh-CN" altLang="en-US" sz="3200" b="1">
              <a:solidFill>
                <a:schemeClr val="bg1"/>
              </a:solidFill>
            </a:endParaRPr>
          </a:p>
        </p:txBody>
      </p:sp>
      <p:sp>
        <p:nvSpPr>
          <p:cNvPr id="10" name="左大括号 9"/>
          <p:cNvSpPr/>
          <p:nvPr/>
        </p:nvSpPr>
        <p:spPr>
          <a:xfrm>
            <a:off x="5810885" y="2313305"/>
            <a:ext cx="188595" cy="819150"/>
          </a:xfrm>
          <a:prstGeom prst="leftBrace">
            <a:avLst>
              <a:gd name="adj1" fmla="val 57983"/>
              <a:gd name="adj2" fmla="val 50000"/>
            </a:avLst>
          </a:prstGeom>
          <a:ln w="698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1" name="文本框 10"/>
          <p:cNvSpPr txBox="1"/>
          <p:nvPr/>
        </p:nvSpPr>
        <p:spPr>
          <a:xfrm>
            <a:off x="5999480" y="2234565"/>
            <a:ext cx="5866130" cy="977265"/>
          </a:xfrm>
          <a:prstGeom prst="rect">
            <a:avLst/>
          </a:prstGeom>
          <a:noFill/>
        </p:spPr>
        <p:txBody>
          <a:bodyPr wrap="square" rtlCol="0">
            <a:spAutoFit/>
          </a:bodyPr>
          <a:p>
            <a:pPr>
              <a:lnSpc>
                <a:spcPct val="120000"/>
              </a:lnSpc>
            </a:pPr>
            <a:r>
              <a:rPr lang="zh-CN" altLang="en-US" sz="2400" b="1">
                <a:latin typeface="楷体" panose="02010609060101010101" charset="-122"/>
                <a:ea typeface="楷体" panose="02010609060101010101" charset="-122"/>
              </a:rPr>
              <a:t>中古西欧：基督教文化为特征的地域文化</a:t>
            </a:r>
            <a:endParaRPr lang="zh-CN" altLang="en-US" sz="2400" b="1">
              <a:latin typeface="楷体" panose="02010609060101010101" charset="-122"/>
              <a:ea typeface="楷体" panose="02010609060101010101" charset="-122"/>
            </a:endParaRPr>
          </a:p>
          <a:p>
            <a:pPr>
              <a:lnSpc>
                <a:spcPct val="120000"/>
              </a:lnSpc>
            </a:pPr>
            <a:r>
              <a:rPr lang="zh-CN" altLang="en-US" sz="2400" b="1">
                <a:latin typeface="楷体" panose="02010609060101010101" charset="-122"/>
                <a:ea typeface="楷体" panose="02010609060101010101" charset="-122"/>
              </a:rPr>
              <a:t>中古东欧：东正教文明区域</a:t>
            </a:r>
            <a:endParaRPr lang="zh-CN" altLang="en-US" sz="2400" b="1">
              <a:latin typeface="楷体" panose="02010609060101010101" charset="-122"/>
              <a:ea typeface="楷体" panose="02010609060101010101" charset="-122"/>
            </a:endParaRPr>
          </a:p>
        </p:txBody>
      </p:sp>
      <p:cxnSp>
        <p:nvCxnSpPr>
          <p:cNvPr id="13" name="直接箭头连接符 12"/>
          <p:cNvCxnSpPr/>
          <p:nvPr/>
        </p:nvCxnSpPr>
        <p:spPr>
          <a:xfrm flipV="1">
            <a:off x="1727200" y="2703830"/>
            <a:ext cx="3244215" cy="19050"/>
          </a:xfrm>
          <a:prstGeom prst="straightConnector1">
            <a:avLst/>
          </a:prstGeom>
          <a:ln w="825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229485" y="3476625"/>
            <a:ext cx="572770" cy="1198880"/>
          </a:xfrm>
          <a:prstGeom prst="rect">
            <a:avLst/>
          </a:prstGeom>
          <a:noFill/>
        </p:spPr>
        <p:txBody>
          <a:bodyPr wrap="square" rtlCol="0">
            <a:spAutoFit/>
          </a:bodyPr>
          <a:p>
            <a:r>
              <a:rPr lang="zh-CN" altLang="en-US" sz="2400" b="1">
                <a:solidFill>
                  <a:schemeClr val="accent2"/>
                </a:solidFill>
                <a:latin typeface="微软雅黑" panose="020B0503020204020204" charset="-122"/>
                <a:ea typeface="微软雅黑" panose="020B0503020204020204" charset="-122"/>
                <a:cs typeface="微软雅黑" panose="020B0503020204020204" charset="-122"/>
              </a:rPr>
              <a:t>传</a:t>
            </a:r>
            <a:r>
              <a:rPr lang="en-US" altLang="zh-CN" sz="2400" b="1">
                <a:solidFill>
                  <a:schemeClr val="accent2"/>
                </a:solidFill>
                <a:latin typeface="微软雅黑" panose="020B0503020204020204" charset="-122"/>
                <a:ea typeface="微软雅黑" panose="020B0503020204020204" charset="-122"/>
                <a:cs typeface="微软雅黑" panose="020B0503020204020204" charset="-122"/>
              </a:rPr>
              <a:t>  </a:t>
            </a:r>
            <a:endParaRPr lang="en-US" altLang="zh-CN" sz="2400" b="1">
              <a:solidFill>
                <a:schemeClr val="accent2"/>
              </a:solidFill>
              <a:latin typeface="微软雅黑" panose="020B0503020204020204" charset="-122"/>
              <a:ea typeface="微软雅黑" panose="020B0503020204020204" charset="-122"/>
              <a:cs typeface="微软雅黑" panose="020B0503020204020204" charset="-122"/>
            </a:endParaRPr>
          </a:p>
          <a:p>
            <a:endParaRPr lang="en-US" altLang="zh-CN" sz="2400" b="1">
              <a:solidFill>
                <a:schemeClr val="accent2"/>
              </a:solidFill>
              <a:latin typeface="微软雅黑" panose="020B0503020204020204" charset="-122"/>
              <a:ea typeface="微软雅黑" panose="020B0503020204020204" charset="-122"/>
              <a:cs typeface="微软雅黑" panose="020B0503020204020204" charset="-122"/>
            </a:endParaRPr>
          </a:p>
          <a:p>
            <a:r>
              <a:rPr lang="zh-CN" altLang="en-US" sz="2400" b="1">
                <a:solidFill>
                  <a:schemeClr val="accent2"/>
                </a:solidFill>
                <a:latin typeface="微软雅黑" panose="020B0503020204020204" charset="-122"/>
                <a:ea typeface="微软雅黑" panose="020B0503020204020204" charset="-122"/>
                <a:cs typeface="微软雅黑" panose="020B0503020204020204" charset="-122"/>
              </a:rPr>
              <a:t>承</a:t>
            </a:r>
            <a:endParaRPr lang="zh-CN" altLang="en-US" sz="2400" b="1">
              <a:solidFill>
                <a:schemeClr val="accent2"/>
              </a:solidFill>
              <a:latin typeface="微软雅黑" panose="020B0503020204020204" charset="-122"/>
              <a:ea typeface="微软雅黑" panose="020B0503020204020204" charset="-122"/>
              <a:cs typeface="微软雅黑" panose="020B0503020204020204" charset="-122"/>
            </a:endParaRPr>
          </a:p>
        </p:txBody>
      </p:sp>
      <p:sp>
        <p:nvSpPr>
          <p:cNvPr id="15" name="左大括号 14"/>
          <p:cNvSpPr/>
          <p:nvPr/>
        </p:nvSpPr>
        <p:spPr>
          <a:xfrm>
            <a:off x="2802255" y="3458210"/>
            <a:ext cx="372110" cy="1330960"/>
          </a:xfrm>
          <a:prstGeom prst="leftBrace">
            <a:avLst>
              <a:gd name="adj1" fmla="val 35153"/>
              <a:gd name="adj2" fmla="val 50000"/>
            </a:avLst>
          </a:prstGeom>
          <a:ln w="476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6" name="文本框 15"/>
          <p:cNvSpPr txBox="1"/>
          <p:nvPr/>
        </p:nvSpPr>
        <p:spPr>
          <a:xfrm>
            <a:off x="3174365" y="3536950"/>
            <a:ext cx="4163060" cy="1198880"/>
          </a:xfrm>
          <a:prstGeom prst="rect">
            <a:avLst/>
          </a:prstGeom>
          <a:noFill/>
        </p:spPr>
        <p:txBody>
          <a:bodyPr wrap="none" rtlCol="0">
            <a:spAutoFit/>
          </a:bodyPr>
          <a:p>
            <a:r>
              <a:rPr lang="en-US" altLang="zh-CN" sz="2400" b="1">
                <a:solidFill>
                  <a:schemeClr val="accent2"/>
                </a:solidFill>
                <a:latin typeface="楷体" panose="02010609060101010101" charset="-122"/>
                <a:ea typeface="楷体" panose="02010609060101010101" charset="-122"/>
                <a:cs typeface="楷体" panose="02010609060101010101" charset="-122"/>
              </a:rPr>
              <a:t>1.</a:t>
            </a:r>
            <a:r>
              <a:rPr lang="zh-CN" altLang="en-US" sz="2400" b="1">
                <a:solidFill>
                  <a:schemeClr val="accent2"/>
                </a:solidFill>
                <a:latin typeface="楷体" panose="02010609060101010101" charset="-122"/>
                <a:ea typeface="楷体" panose="02010609060101010101" charset="-122"/>
                <a:cs typeface="楷体" panose="02010609060101010101" charset="-122"/>
              </a:rPr>
              <a:t>理性的思维方式和知识系统</a:t>
            </a:r>
            <a:endParaRPr lang="zh-CN" altLang="en-US" sz="2400" b="1">
              <a:solidFill>
                <a:schemeClr val="accent2"/>
              </a:solidFill>
              <a:latin typeface="楷体" panose="02010609060101010101" charset="-122"/>
              <a:ea typeface="楷体" panose="02010609060101010101" charset="-122"/>
              <a:cs typeface="楷体" panose="02010609060101010101" charset="-122"/>
            </a:endParaRPr>
          </a:p>
          <a:p>
            <a:r>
              <a:rPr lang="en-US" altLang="zh-CN" sz="2400" b="1">
                <a:solidFill>
                  <a:schemeClr val="accent2"/>
                </a:solidFill>
                <a:latin typeface="楷体" panose="02010609060101010101" charset="-122"/>
                <a:ea typeface="楷体" panose="02010609060101010101" charset="-122"/>
                <a:cs typeface="楷体" panose="02010609060101010101" charset="-122"/>
              </a:rPr>
              <a:t>2.</a:t>
            </a:r>
            <a:r>
              <a:rPr lang="zh-CN" altLang="en-US" sz="2400" b="1">
                <a:solidFill>
                  <a:schemeClr val="accent2"/>
                </a:solidFill>
                <a:latin typeface="楷体" panose="02010609060101010101" charset="-122"/>
                <a:ea typeface="楷体" panose="02010609060101010101" charset="-122"/>
                <a:cs typeface="楷体" panose="02010609060101010101" charset="-122"/>
              </a:rPr>
              <a:t>古代的自由观念和人文精神</a:t>
            </a:r>
            <a:endParaRPr lang="zh-CN" altLang="en-US" sz="2400" b="1">
              <a:solidFill>
                <a:schemeClr val="accent2"/>
              </a:solidFill>
              <a:latin typeface="楷体" panose="02010609060101010101" charset="-122"/>
              <a:ea typeface="楷体" panose="02010609060101010101" charset="-122"/>
              <a:cs typeface="楷体" panose="02010609060101010101" charset="-122"/>
            </a:endParaRPr>
          </a:p>
          <a:p>
            <a:r>
              <a:rPr lang="en-US" altLang="zh-CN" sz="2400" b="1">
                <a:solidFill>
                  <a:schemeClr val="accent2"/>
                </a:solidFill>
                <a:latin typeface="楷体" panose="02010609060101010101" charset="-122"/>
                <a:ea typeface="楷体" panose="02010609060101010101" charset="-122"/>
                <a:cs typeface="楷体" panose="02010609060101010101" charset="-122"/>
              </a:rPr>
              <a:t>3.</a:t>
            </a:r>
            <a:r>
              <a:rPr lang="zh-CN" altLang="en-US" sz="2400" b="1">
                <a:solidFill>
                  <a:schemeClr val="accent2"/>
                </a:solidFill>
                <a:latin typeface="楷体" panose="02010609060101010101" charset="-122"/>
                <a:ea typeface="楷体" panose="02010609060101010101" charset="-122"/>
                <a:cs typeface="楷体" panose="02010609060101010101" charset="-122"/>
              </a:rPr>
              <a:t>维护私有财产的法律精神</a:t>
            </a:r>
            <a:endParaRPr lang="zh-CN" altLang="en-US" sz="2400" b="1">
              <a:solidFill>
                <a:schemeClr val="accent2"/>
              </a:solidFill>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73405" y="1525905"/>
            <a:ext cx="11072495" cy="3969385"/>
          </a:xfrm>
          <a:prstGeom prst="rect">
            <a:avLst/>
          </a:prstGeom>
          <a:noFill/>
          <a:ln w="28575" cmpd="sng">
            <a:solidFill>
              <a:schemeClr val="accent1">
                <a:shade val="50000"/>
              </a:schemeClr>
            </a:solidFill>
            <a:prstDash val="sysDot"/>
          </a:ln>
        </p:spPr>
        <p:txBody>
          <a:bodyPr wrap="square" rtlCol="0" anchor="t">
            <a:spAutoFit/>
          </a:bodyPr>
          <a:p>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(1)特点:</a:t>
            </a:r>
            <a:r>
              <a:rPr lang="zh-CN" altLang="en-US" sz="2800" b="1">
                <a:latin typeface="楷体" panose="02010609060101010101" charset="-122"/>
                <a:ea typeface="楷体" panose="02010609060101010101" charset="-122"/>
                <a:cs typeface="楷体" panose="02010609060101010101" charset="-122"/>
              </a:rPr>
              <a:t>受东方和西方文化的交互影响,并把这种影响融合到自己的文化之中。</a:t>
            </a:r>
            <a:endParaRPr lang="zh-CN" altLang="en-US" sz="2800" b="1">
              <a:latin typeface="楷体" panose="02010609060101010101" charset="-122"/>
              <a:ea typeface="楷体" panose="02010609060101010101" charset="-122"/>
              <a:cs typeface="楷体" panose="02010609060101010101" charset="-122"/>
            </a:endParaRPr>
          </a:p>
          <a:p>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(2)两个阶段</a:t>
            </a:r>
            <a:endParaRPr lang="zh-CN" altLang="en-US" sz="2800" b="1">
              <a:solidFill>
                <a:srgbClr val="FF0000"/>
              </a:solidFill>
              <a:latin typeface="微软雅黑" panose="020B0503020204020204" charset="-122"/>
              <a:ea typeface="微软雅黑" panose="020B0503020204020204" charset="-122"/>
              <a:cs typeface="微软雅黑" panose="020B0503020204020204" charset="-122"/>
            </a:endParaRPr>
          </a:p>
          <a:p>
            <a:r>
              <a:rPr lang="zh-CN" altLang="en-US" sz="2800" b="1">
                <a:latin typeface="楷体" panose="02010609060101010101" charset="-122"/>
                <a:ea typeface="楷体" panose="02010609060101010101" charset="-122"/>
                <a:cs typeface="楷体" panose="02010609060101010101" charset="-122"/>
              </a:rPr>
              <a:t>①第一阶段是基辅罗斯时期。这一时期俄罗斯文化继承了东斯拉夫人的古老传统,也在相当程度上接受了拜占庭文化的濡染,本土因素和外来因素相结合。</a:t>
            </a:r>
            <a:endParaRPr lang="zh-CN" altLang="en-US" sz="2800" b="1">
              <a:latin typeface="楷体" panose="02010609060101010101" charset="-122"/>
              <a:ea typeface="楷体" panose="02010609060101010101" charset="-122"/>
              <a:cs typeface="楷体" panose="02010609060101010101" charset="-122"/>
            </a:endParaRPr>
          </a:p>
          <a:p>
            <a:r>
              <a:rPr lang="zh-CN" altLang="en-US" sz="2800" b="1">
                <a:latin typeface="楷体" panose="02010609060101010101" charset="-122"/>
                <a:ea typeface="楷体" panose="02010609060101010101" charset="-122"/>
                <a:cs typeface="楷体" panose="02010609060101010101" charset="-122"/>
              </a:rPr>
              <a:t>②第二阶段是蒙古人统治时期。这一时期俄罗斯文化被迫接受蒙古文化,高度统一的中央集权制是蒙古人统治的典型特征,该模式为以后俄罗斯国家的政权体制留下了深深的烙印。</a:t>
            </a:r>
            <a:endParaRPr lang="zh-CN" altLang="en-US" sz="2800" b="1">
              <a:latin typeface="楷体" panose="02010609060101010101" charset="-122"/>
              <a:ea typeface="楷体" panose="02010609060101010101" charset="-122"/>
              <a:cs typeface="楷体" panose="02010609060101010101" charset="-122"/>
            </a:endParaRPr>
          </a:p>
        </p:txBody>
      </p:sp>
      <p:sp>
        <p:nvSpPr>
          <p:cNvPr id="6" name="文本框 5"/>
          <p:cNvSpPr txBox="1"/>
          <p:nvPr/>
        </p:nvSpPr>
        <p:spPr>
          <a:xfrm>
            <a:off x="2065655" y="482600"/>
            <a:ext cx="7563485" cy="583565"/>
          </a:xfrm>
          <a:prstGeom prst="rect">
            <a:avLst/>
          </a:prstGeom>
          <a:noFill/>
        </p:spPr>
        <p:txBody>
          <a:bodyPr wrap="square" rtlCol="0" anchor="t">
            <a:spAutoFit/>
          </a:bodyPr>
          <a:p>
            <a:r>
              <a:rPr lang="zh-CN" altLang="en-US" sz="3200" b="1">
                <a:solidFill>
                  <a:srgbClr val="FF0000"/>
                </a:solidFill>
                <a:latin typeface="微软雅黑" panose="020B0503020204020204" charset="-122"/>
                <a:ea typeface="微软雅黑" panose="020B0503020204020204" charset="-122"/>
                <a:sym typeface="+mn-ea"/>
              </a:rPr>
              <a:t>拓展：</a:t>
            </a:r>
            <a:r>
              <a:rPr lang="zh-CN" altLang="en-US" sz="3200" b="1">
                <a:solidFill>
                  <a:srgbClr val="FF0000"/>
                </a:solidFill>
                <a:latin typeface="微软雅黑" panose="020B0503020204020204" charset="-122"/>
                <a:ea typeface="微软雅黑" panose="020B0503020204020204" charset="-122"/>
                <a:sym typeface="+mn-ea"/>
              </a:rPr>
              <a:t>俄罗斯文化发展的特点及两个阶段</a:t>
            </a:r>
            <a:endParaRPr lang="zh-CN" altLang="en-US" sz="320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8370" name="组合 20"/>
          <p:cNvGrpSpPr/>
          <p:nvPr/>
        </p:nvGrpSpPr>
        <p:grpSpPr>
          <a:xfrm>
            <a:off x="711200" y="2108200"/>
            <a:ext cx="609600" cy="3759200"/>
            <a:chOff x="533400" y="1123950"/>
            <a:chExt cx="457200" cy="2819400"/>
          </a:xfrm>
        </p:grpSpPr>
        <p:cxnSp>
          <p:nvCxnSpPr>
            <p:cNvPr id="6" name="直接连接符 5"/>
            <p:cNvCxnSpPr/>
            <p:nvPr/>
          </p:nvCxnSpPr>
          <p:spPr>
            <a:xfrm flipV="1">
              <a:off x="533400" y="1123950"/>
              <a:ext cx="0" cy="281940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533400" y="142875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58371" name="组合 21"/>
          <p:cNvGrpSpPr/>
          <p:nvPr/>
        </p:nvGrpSpPr>
        <p:grpSpPr>
          <a:xfrm>
            <a:off x="4876800" y="2108200"/>
            <a:ext cx="1219200" cy="3759200"/>
            <a:chOff x="3657600" y="1123950"/>
            <a:chExt cx="914400" cy="2819400"/>
          </a:xfrm>
        </p:grpSpPr>
        <p:cxnSp>
          <p:nvCxnSpPr>
            <p:cNvPr id="7" name="直接连接符 6"/>
            <p:cNvCxnSpPr/>
            <p:nvPr/>
          </p:nvCxnSpPr>
          <p:spPr>
            <a:xfrm flipV="1">
              <a:off x="4114800" y="1123950"/>
              <a:ext cx="0" cy="281940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4114800" y="142875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3657600" y="142875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58372" name="组合 22"/>
          <p:cNvGrpSpPr/>
          <p:nvPr/>
        </p:nvGrpSpPr>
        <p:grpSpPr>
          <a:xfrm>
            <a:off x="9652000" y="2108200"/>
            <a:ext cx="1219200" cy="3759200"/>
            <a:chOff x="7239000" y="1123950"/>
            <a:chExt cx="914400" cy="2819400"/>
          </a:xfrm>
        </p:grpSpPr>
        <p:cxnSp>
          <p:nvCxnSpPr>
            <p:cNvPr id="8" name="直接连接符 7"/>
            <p:cNvCxnSpPr/>
            <p:nvPr/>
          </p:nvCxnSpPr>
          <p:spPr>
            <a:xfrm flipV="1">
              <a:off x="7696200" y="1123950"/>
              <a:ext cx="0" cy="281940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a:off x="7239000" y="142875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7696200" y="142875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58373" name="TextBox 16"/>
          <p:cNvSpPr txBox="1"/>
          <p:nvPr/>
        </p:nvSpPr>
        <p:spPr>
          <a:xfrm>
            <a:off x="203200" y="1615017"/>
            <a:ext cx="1422400" cy="4603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anose="05020102010507070707"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zh-CN" altLang="en-US" sz="2400" b="1" dirty="0">
                <a:latin typeface="黑体" panose="02010609060101010101" pitchFamily="49" charset="-122"/>
                <a:ea typeface="黑体" panose="02010609060101010101" pitchFamily="49" charset="-122"/>
              </a:rPr>
              <a:t>前</a:t>
            </a:r>
            <a:r>
              <a:rPr lang="en-US" altLang="zh-CN" sz="2400" b="1" dirty="0">
                <a:latin typeface="黑体" panose="02010609060101010101" pitchFamily="49" charset="-122"/>
                <a:ea typeface="黑体" panose="02010609060101010101" pitchFamily="49" charset="-122"/>
              </a:rPr>
              <a:t>5</a:t>
            </a:r>
            <a:r>
              <a:rPr lang="zh-CN" altLang="en-US" sz="2400" b="1" dirty="0">
                <a:latin typeface="黑体" panose="02010609060101010101" pitchFamily="49" charset="-122"/>
                <a:ea typeface="黑体" panose="02010609060101010101" pitchFamily="49" charset="-122"/>
              </a:rPr>
              <a:t>世纪</a:t>
            </a:r>
            <a:endParaRPr lang="zh-CN" altLang="en-US" sz="2400" b="1" dirty="0">
              <a:latin typeface="黑体" panose="02010609060101010101" pitchFamily="49" charset="-122"/>
              <a:ea typeface="黑体" panose="02010609060101010101" pitchFamily="49" charset="-122"/>
            </a:endParaRPr>
          </a:p>
        </p:txBody>
      </p:sp>
      <p:sp>
        <p:nvSpPr>
          <p:cNvPr id="58374" name="TextBox 17"/>
          <p:cNvSpPr txBox="1"/>
          <p:nvPr/>
        </p:nvSpPr>
        <p:spPr>
          <a:xfrm>
            <a:off x="5181600" y="1600200"/>
            <a:ext cx="1422400" cy="4603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anose="05020102010507070707"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2400" b="1" dirty="0">
                <a:latin typeface="黑体" panose="02010609060101010101" pitchFamily="49" charset="-122"/>
                <a:ea typeface="黑体" panose="02010609060101010101" pitchFamily="49" charset="-122"/>
              </a:rPr>
              <a:t>476</a:t>
            </a:r>
            <a:r>
              <a:rPr lang="zh-CN" altLang="en-US" sz="2400" b="1" dirty="0">
                <a:latin typeface="黑体" panose="02010609060101010101" pitchFamily="49" charset="-122"/>
                <a:ea typeface="黑体" panose="02010609060101010101" pitchFamily="49" charset="-122"/>
              </a:rPr>
              <a:t>年</a:t>
            </a:r>
            <a:endParaRPr lang="zh-CN" altLang="en-US" sz="2400" b="1" dirty="0">
              <a:latin typeface="黑体" panose="02010609060101010101" pitchFamily="49" charset="-122"/>
              <a:ea typeface="黑体" panose="02010609060101010101" pitchFamily="49" charset="-122"/>
            </a:endParaRPr>
          </a:p>
        </p:txBody>
      </p:sp>
      <p:sp>
        <p:nvSpPr>
          <p:cNvPr id="58375" name="TextBox 18"/>
          <p:cNvSpPr txBox="1"/>
          <p:nvPr/>
        </p:nvSpPr>
        <p:spPr>
          <a:xfrm>
            <a:off x="9550400" y="1600200"/>
            <a:ext cx="1422400" cy="4603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anose="05020102010507070707"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2400" b="1" dirty="0">
                <a:latin typeface="黑体" panose="02010609060101010101" pitchFamily="49" charset="-122"/>
                <a:ea typeface="黑体" panose="02010609060101010101" pitchFamily="49" charset="-122"/>
              </a:rPr>
              <a:t>1453</a:t>
            </a:r>
            <a:r>
              <a:rPr lang="zh-CN" altLang="en-US" sz="2400" b="1" dirty="0">
                <a:latin typeface="黑体" panose="02010609060101010101" pitchFamily="49" charset="-122"/>
                <a:ea typeface="黑体" panose="02010609060101010101" pitchFamily="49" charset="-122"/>
              </a:rPr>
              <a:t>年</a:t>
            </a:r>
            <a:endParaRPr lang="zh-CN" altLang="en-US" sz="2400" b="1" dirty="0">
              <a:latin typeface="黑体" panose="02010609060101010101" pitchFamily="49" charset="-122"/>
              <a:ea typeface="黑体" panose="02010609060101010101" pitchFamily="49" charset="-122"/>
            </a:endParaRPr>
          </a:p>
        </p:txBody>
      </p:sp>
      <p:grpSp>
        <p:nvGrpSpPr>
          <p:cNvPr id="58376" name="组合 69"/>
          <p:cNvGrpSpPr/>
          <p:nvPr/>
        </p:nvGrpSpPr>
        <p:grpSpPr>
          <a:xfrm>
            <a:off x="203200" y="2311400"/>
            <a:ext cx="11785600" cy="508000"/>
            <a:chOff x="152400" y="1276350"/>
            <a:chExt cx="8839200" cy="381000"/>
          </a:xfrm>
        </p:grpSpPr>
        <p:cxnSp>
          <p:nvCxnSpPr>
            <p:cNvPr id="4" name="直接箭头连接符 3"/>
            <p:cNvCxnSpPr/>
            <p:nvPr/>
          </p:nvCxnSpPr>
          <p:spPr>
            <a:xfrm>
              <a:off x="152400" y="1657350"/>
              <a:ext cx="8686800" cy="0"/>
            </a:xfrm>
            <a:prstGeom prst="straightConnector1">
              <a:avLst/>
            </a:prstGeom>
            <a:ln w="57150">
              <a:solidFill>
                <a:srgbClr val="00206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58394" name="TextBox 23"/>
            <p:cNvSpPr txBox="1"/>
            <p:nvPr/>
          </p:nvSpPr>
          <p:spPr>
            <a:xfrm>
              <a:off x="1066800" y="1276350"/>
              <a:ext cx="2590800" cy="345281"/>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anose="05020102010507070707"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algn="dist" eaLnBrk="1" hangingPunct="1">
                <a:spcBef>
                  <a:spcPct val="0"/>
                </a:spcBef>
                <a:buClrTx/>
                <a:buSzTx/>
                <a:buFontTx/>
                <a:buNone/>
              </a:pPr>
              <a:r>
                <a:rPr lang="zh-CN" altLang="en-US" sz="2400" b="1" dirty="0">
                  <a:latin typeface="仿宋" panose="02010609060101010101" pitchFamily="49" charset="-122"/>
                  <a:ea typeface="仿宋" panose="02010609060101010101" pitchFamily="49" charset="-122"/>
                </a:rPr>
                <a:t>上古时期</a:t>
              </a:r>
              <a:endParaRPr lang="zh-CN" altLang="en-US" sz="2400" b="1" dirty="0">
                <a:latin typeface="仿宋" panose="02010609060101010101" pitchFamily="49" charset="-122"/>
                <a:ea typeface="仿宋" panose="02010609060101010101" pitchFamily="49" charset="-122"/>
              </a:endParaRPr>
            </a:p>
          </p:txBody>
        </p:sp>
        <p:sp>
          <p:nvSpPr>
            <p:cNvPr id="58395" name="TextBox 24"/>
            <p:cNvSpPr txBox="1"/>
            <p:nvPr/>
          </p:nvSpPr>
          <p:spPr>
            <a:xfrm>
              <a:off x="4648200" y="1276350"/>
              <a:ext cx="2590800" cy="345281"/>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anose="05020102010507070707"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algn="dist" eaLnBrk="1" hangingPunct="1">
                <a:spcBef>
                  <a:spcPct val="0"/>
                </a:spcBef>
                <a:buClrTx/>
                <a:buSzTx/>
                <a:buFontTx/>
                <a:buNone/>
              </a:pPr>
              <a:r>
                <a:rPr lang="zh-CN" altLang="en-US" sz="2400" b="1" dirty="0">
                  <a:latin typeface="仿宋" panose="02010609060101010101" pitchFamily="49" charset="-122"/>
                  <a:ea typeface="仿宋" panose="02010609060101010101" pitchFamily="49" charset="-122"/>
                </a:rPr>
                <a:t>中古时期</a:t>
              </a:r>
              <a:endParaRPr lang="zh-CN" altLang="en-US" sz="2400" b="1" dirty="0">
                <a:latin typeface="仿宋" panose="02010609060101010101" pitchFamily="49" charset="-122"/>
                <a:ea typeface="仿宋" panose="02010609060101010101" pitchFamily="49" charset="-122"/>
              </a:endParaRPr>
            </a:p>
          </p:txBody>
        </p:sp>
        <p:sp>
          <p:nvSpPr>
            <p:cNvPr id="58396" name="TextBox 25"/>
            <p:cNvSpPr txBox="1"/>
            <p:nvPr/>
          </p:nvSpPr>
          <p:spPr>
            <a:xfrm>
              <a:off x="8229600" y="1276350"/>
              <a:ext cx="762000" cy="345281"/>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anose="05020102010507070707"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2400" b="1" dirty="0">
                  <a:latin typeface="仿宋" panose="02010609060101010101" pitchFamily="49" charset="-122"/>
                  <a:ea typeface="仿宋" panose="02010609060101010101" pitchFamily="49" charset="-122"/>
                </a:rPr>
                <a:t>近代</a:t>
              </a:r>
              <a:endParaRPr lang="zh-CN" altLang="en-US" sz="2400" b="1" dirty="0">
                <a:latin typeface="仿宋" panose="02010609060101010101" pitchFamily="49" charset="-122"/>
                <a:ea typeface="仿宋" panose="02010609060101010101" pitchFamily="49" charset="-122"/>
              </a:endParaRPr>
            </a:p>
          </p:txBody>
        </p:sp>
      </p:grpSp>
      <p:grpSp>
        <p:nvGrpSpPr>
          <p:cNvPr id="58377" name="组合 71"/>
          <p:cNvGrpSpPr/>
          <p:nvPr/>
        </p:nvGrpSpPr>
        <p:grpSpPr>
          <a:xfrm>
            <a:off x="0" y="3327400"/>
            <a:ext cx="11988800" cy="2336800"/>
            <a:chOff x="0" y="2495550"/>
            <a:chExt cx="8991600" cy="1752600"/>
          </a:xfrm>
        </p:grpSpPr>
        <p:sp>
          <p:nvSpPr>
            <p:cNvPr id="33" name="矩形 32"/>
            <p:cNvSpPr/>
            <p:nvPr/>
          </p:nvSpPr>
          <p:spPr>
            <a:xfrm>
              <a:off x="533400" y="2876550"/>
              <a:ext cx="3429000" cy="53340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lt1"/>
                  </a:solidFill>
                  <a:effectLst/>
                  <a:uLnTx/>
                  <a:uFillTx/>
                  <a:latin typeface="黑体" panose="02010609060101010101" pitchFamily="49" charset="-122"/>
                  <a:ea typeface="+mn-ea"/>
                  <a:cs typeface="+mn-cs"/>
                </a:rPr>
                <a:t>     罗马文化</a:t>
              </a:r>
              <a:endParaRPr kumimoji="0" lang="zh-CN" altLang="en-US" sz="3200" b="1" i="0" u="none" strike="noStrike" kern="1200" cap="none" spc="0" normalizeH="0" baseline="0" noProof="0" dirty="0">
                <a:ln>
                  <a:noFill/>
                </a:ln>
                <a:solidFill>
                  <a:schemeClr val="lt1"/>
                </a:solidFill>
                <a:effectLst/>
                <a:uLnTx/>
                <a:uFillTx/>
                <a:latin typeface="黑体" panose="02010609060101010101" pitchFamily="49" charset="-122"/>
                <a:ea typeface="+mn-ea"/>
                <a:cs typeface="+mn-cs"/>
              </a:endParaRPr>
            </a:p>
          </p:txBody>
        </p:sp>
        <p:sp>
          <p:nvSpPr>
            <p:cNvPr id="30" name="矩形 29"/>
            <p:cNvSpPr/>
            <p:nvPr/>
          </p:nvSpPr>
          <p:spPr>
            <a:xfrm>
              <a:off x="0" y="2800350"/>
              <a:ext cx="2514600" cy="4572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lt1"/>
                  </a:solidFill>
                  <a:effectLst/>
                  <a:uLnTx/>
                  <a:uFillTx/>
                  <a:latin typeface="黑体" panose="02010609060101010101" pitchFamily="49" charset="-122"/>
                  <a:ea typeface="+mn-ea"/>
                  <a:cs typeface="+mn-cs"/>
                </a:rPr>
                <a:t>  希腊文化</a:t>
              </a:r>
              <a:endParaRPr kumimoji="0" lang="zh-CN" altLang="en-US" sz="3200" b="1" i="0" u="none" strike="noStrike" kern="1200" cap="none" spc="0" normalizeH="0" baseline="0" noProof="0" dirty="0">
                <a:ln>
                  <a:noFill/>
                </a:ln>
                <a:solidFill>
                  <a:schemeClr val="lt1"/>
                </a:solidFill>
                <a:effectLst/>
                <a:uLnTx/>
                <a:uFillTx/>
                <a:latin typeface="黑体" panose="02010609060101010101" pitchFamily="49" charset="-122"/>
                <a:ea typeface="+mn-ea"/>
                <a:cs typeface="+mn-cs"/>
              </a:endParaRPr>
            </a:p>
          </p:txBody>
        </p:sp>
        <p:sp>
          <p:nvSpPr>
            <p:cNvPr id="36" name="矩形 35"/>
            <p:cNvSpPr/>
            <p:nvPr/>
          </p:nvSpPr>
          <p:spPr>
            <a:xfrm>
              <a:off x="4114800" y="3333750"/>
              <a:ext cx="3352800" cy="533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lt1"/>
                  </a:solidFill>
                  <a:effectLst/>
                  <a:uLnTx/>
                  <a:uFillTx/>
                  <a:latin typeface="黑体" panose="02010609060101010101" pitchFamily="49" charset="-122"/>
                  <a:ea typeface="+mn-ea"/>
                  <a:cs typeface="+mn-cs"/>
                </a:rPr>
                <a:t>东欧拜占庭文化</a:t>
              </a:r>
              <a:endParaRPr kumimoji="0" lang="zh-CN" altLang="en-US" sz="3200" b="1" i="0" u="none" strike="noStrike" kern="1200" cap="none" spc="0" normalizeH="0" baseline="0" noProof="0" dirty="0">
                <a:ln>
                  <a:noFill/>
                </a:ln>
                <a:solidFill>
                  <a:schemeClr val="lt1"/>
                </a:solidFill>
                <a:effectLst/>
                <a:uLnTx/>
                <a:uFillTx/>
                <a:latin typeface="黑体" panose="02010609060101010101" pitchFamily="49" charset="-122"/>
                <a:ea typeface="+mn-ea"/>
                <a:cs typeface="+mn-cs"/>
              </a:endParaRPr>
            </a:p>
          </p:txBody>
        </p:sp>
        <p:sp>
          <p:nvSpPr>
            <p:cNvPr id="60" name="矩形 59"/>
            <p:cNvSpPr/>
            <p:nvPr/>
          </p:nvSpPr>
          <p:spPr>
            <a:xfrm>
              <a:off x="6172200" y="3867150"/>
              <a:ext cx="2286000" cy="38100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lt1"/>
                  </a:solidFill>
                  <a:effectLst/>
                  <a:uLnTx/>
                  <a:uFillTx/>
                  <a:latin typeface="黑体" panose="02010609060101010101" pitchFamily="49" charset="-122"/>
                  <a:ea typeface="+mn-ea"/>
                  <a:cs typeface="+mn-cs"/>
                </a:rPr>
                <a:t>俄罗斯文化</a:t>
              </a:r>
              <a:endParaRPr kumimoji="0" lang="zh-CN" altLang="en-US" sz="2400" b="1" i="0" u="none" strike="noStrike" kern="1200" cap="none" spc="0" normalizeH="0" baseline="0" noProof="0" dirty="0">
                <a:ln>
                  <a:noFill/>
                </a:ln>
                <a:solidFill>
                  <a:schemeClr val="lt1"/>
                </a:solidFill>
                <a:effectLst/>
                <a:uLnTx/>
                <a:uFillTx/>
                <a:latin typeface="黑体" panose="02010609060101010101" pitchFamily="49" charset="-122"/>
                <a:ea typeface="+mn-ea"/>
                <a:cs typeface="+mn-cs"/>
              </a:endParaRPr>
            </a:p>
          </p:txBody>
        </p:sp>
        <p:sp>
          <p:nvSpPr>
            <p:cNvPr id="35" name="矩形 34"/>
            <p:cNvSpPr/>
            <p:nvPr/>
          </p:nvSpPr>
          <p:spPr>
            <a:xfrm>
              <a:off x="4191000" y="2495550"/>
              <a:ext cx="3352800" cy="53340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lt1"/>
                  </a:solidFill>
                  <a:effectLst/>
                  <a:uLnTx/>
                  <a:uFillTx/>
                  <a:latin typeface="黑体" panose="02010609060101010101" pitchFamily="49" charset="-122"/>
                  <a:ea typeface="+mn-ea"/>
                  <a:cs typeface="+mn-cs"/>
                </a:rPr>
                <a:t>西欧基督教文化</a:t>
              </a:r>
              <a:endParaRPr kumimoji="0" lang="zh-CN" altLang="en-US" sz="3200" b="1" i="0" u="none" strike="noStrike" kern="1200" cap="none" spc="0" normalizeH="0" baseline="0" noProof="0" dirty="0">
                <a:ln>
                  <a:noFill/>
                </a:ln>
                <a:solidFill>
                  <a:schemeClr val="lt1"/>
                </a:solidFill>
                <a:effectLst/>
                <a:uLnTx/>
                <a:uFillTx/>
                <a:latin typeface="黑体" panose="02010609060101010101" pitchFamily="49" charset="-122"/>
                <a:ea typeface="+mn-ea"/>
                <a:cs typeface="+mn-cs"/>
              </a:endParaRPr>
            </a:p>
          </p:txBody>
        </p:sp>
        <p:cxnSp>
          <p:nvCxnSpPr>
            <p:cNvPr id="40" name="直接箭头连接符 39"/>
            <p:cNvCxnSpPr/>
            <p:nvPr/>
          </p:nvCxnSpPr>
          <p:spPr>
            <a:xfrm flipV="1">
              <a:off x="3886200" y="2724150"/>
              <a:ext cx="304800" cy="266700"/>
            </a:xfrm>
            <a:prstGeom prst="straightConnector1">
              <a:avLst/>
            </a:prstGeom>
            <a:ln w="57150">
              <a:solidFill>
                <a:schemeClr val="accent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3733800" y="3409950"/>
              <a:ext cx="304800" cy="304800"/>
            </a:xfrm>
            <a:prstGeom prst="straightConnector1">
              <a:avLst/>
            </a:prstGeom>
            <a:ln w="57150">
              <a:solidFill>
                <a:schemeClr val="accent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flipV="1">
              <a:off x="7543800" y="2952750"/>
              <a:ext cx="304800" cy="609600"/>
            </a:xfrm>
            <a:prstGeom prst="straightConnector1">
              <a:avLst/>
            </a:prstGeom>
            <a:ln w="57150">
              <a:solidFill>
                <a:schemeClr val="accent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a:off x="7543800" y="2647950"/>
              <a:ext cx="304800" cy="0"/>
            </a:xfrm>
            <a:prstGeom prst="straightConnector1">
              <a:avLst/>
            </a:prstGeom>
            <a:ln w="57150">
              <a:solidFill>
                <a:schemeClr val="accent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矩形 61"/>
            <p:cNvSpPr/>
            <p:nvPr/>
          </p:nvSpPr>
          <p:spPr>
            <a:xfrm>
              <a:off x="7848600" y="2495550"/>
              <a:ext cx="1143000" cy="5334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lt1"/>
                  </a:solidFill>
                  <a:effectLst/>
                  <a:uLnTx/>
                  <a:uFillTx/>
                  <a:latin typeface="+mn-lt"/>
                  <a:ea typeface="+mn-ea"/>
                  <a:cs typeface="+mn-cs"/>
                </a:rPr>
                <a:t>近代文化</a:t>
              </a:r>
              <a:endParaRPr kumimoji="0" lang="zh-CN" altLang="en-US" sz="2400" b="1" i="0" u="none" strike="noStrike" kern="1200" cap="none" spc="0" normalizeH="0" baseline="0" noProof="0" dirty="0">
                <a:ln>
                  <a:noFill/>
                </a:ln>
                <a:solidFill>
                  <a:schemeClr val="lt1"/>
                </a:solidFill>
                <a:effectLst/>
                <a:uLnTx/>
                <a:uFillTx/>
                <a:latin typeface="+mn-lt"/>
                <a:ea typeface="+mn-ea"/>
                <a:cs typeface="+mn-cs"/>
              </a:endParaRPr>
            </a:p>
          </p:txBody>
        </p:sp>
      </p:grpSp>
      <p:grpSp>
        <p:nvGrpSpPr>
          <p:cNvPr id="58378" name="组合 21"/>
          <p:cNvGrpSpPr/>
          <p:nvPr/>
        </p:nvGrpSpPr>
        <p:grpSpPr>
          <a:xfrm>
            <a:off x="4572000" y="2108200"/>
            <a:ext cx="1219200" cy="3759200"/>
            <a:chOff x="3657600" y="1123950"/>
            <a:chExt cx="914400" cy="2819400"/>
          </a:xfrm>
        </p:grpSpPr>
        <p:cxnSp>
          <p:nvCxnSpPr>
            <p:cNvPr id="37" name="直接连接符 36"/>
            <p:cNvCxnSpPr/>
            <p:nvPr/>
          </p:nvCxnSpPr>
          <p:spPr>
            <a:xfrm flipV="1">
              <a:off x="4114800" y="1123950"/>
              <a:ext cx="0" cy="281940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4114800" y="142875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H="1">
              <a:off x="3657600" y="142875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58379" name="TextBox 17"/>
          <p:cNvSpPr txBox="1"/>
          <p:nvPr/>
        </p:nvSpPr>
        <p:spPr>
          <a:xfrm>
            <a:off x="4267200" y="1600200"/>
            <a:ext cx="1422400" cy="4603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anose="05020102010507070707"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2400" b="1" dirty="0">
                <a:latin typeface="黑体" panose="02010609060101010101" pitchFamily="49" charset="-122"/>
                <a:ea typeface="黑体" panose="02010609060101010101" pitchFamily="49" charset="-122"/>
              </a:rPr>
              <a:t>395</a:t>
            </a:r>
            <a:r>
              <a:rPr lang="zh-CN" altLang="en-US" sz="2400" b="1" dirty="0">
                <a:latin typeface="黑体" panose="02010609060101010101" pitchFamily="49" charset="-122"/>
                <a:ea typeface="黑体" panose="02010609060101010101" pitchFamily="49" charset="-122"/>
              </a:rPr>
              <a:t>年</a:t>
            </a:r>
            <a:endParaRPr lang="zh-CN" altLang="en-US" sz="2400" b="1" dirty="0">
              <a:latin typeface="黑体" panose="02010609060101010101" pitchFamily="49" charset="-122"/>
              <a:ea typeface="黑体" panose="02010609060101010101" pitchFamily="49" charset="-122"/>
            </a:endParaRPr>
          </a:p>
        </p:txBody>
      </p:sp>
      <p:sp>
        <p:nvSpPr>
          <p:cNvPr id="2" name="文本框 1"/>
          <p:cNvSpPr txBox="1"/>
          <p:nvPr/>
        </p:nvSpPr>
        <p:spPr>
          <a:xfrm>
            <a:off x="2356485" y="1331595"/>
            <a:ext cx="589280" cy="583565"/>
          </a:xfrm>
          <a:prstGeom prst="rect">
            <a:avLst/>
          </a:prstGeom>
          <a:solidFill>
            <a:schemeClr val="accent5">
              <a:lumMod val="75000"/>
            </a:schemeClr>
          </a:solidFill>
        </p:spPr>
        <p:txBody>
          <a:bodyPr wrap="none" rtlCol="0">
            <a:spAutoFit/>
          </a:bodyPr>
          <a:p>
            <a:r>
              <a:rPr lang="zh-CN" altLang="en-US" sz="3200" b="1">
                <a:solidFill>
                  <a:schemeClr val="bg1"/>
                </a:solidFill>
              </a:rPr>
              <a:t>源</a:t>
            </a:r>
            <a:endParaRPr lang="zh-CN" altLang="en-US" sz="3200" b="1">
              <a:solidFill>
                <a:schemeClr val="bg1"/>
              </a:solidFill>
            </a:endParaRPr>
          </a:p>
        </p:txBody>
      </p:sp>
      <p:sp>
        <p:nvSpPr>
          <p:cNvPr id="3" name="文本框 2"/>
          <p:cNvSpPr txBox="1"/>
          <p:nvPr/>
        </p:nvSpPr>
        <p:spPr>
          <a:xfrm>
            <a:off x="6451600" y="1331595"/>
            <a:ext cx="589280" cy="583565"/>
          </a:xfrm>
          <a:prstGeom prst="rect">
            <a:avLst/>
          </a:prstGeom>
          <a:solidFill>
            <a:schemeClr val="accent6">
              <a:lumMod val="75000"/>
            </a:schemeClr>
          </a:solidFill>
        </p:spPr>
        <p:txBody>
          <a:bodyPr wrap="none" rtlCol="0">
            <a:spAutoFit/>
          </a:bodyPr>
          <a:p>
            <a:r>
              <a:rPr lang="zh-CN" altLang="en-US" sz="3200" b="1">
                <a:solidFill>
                  <a:schemeClr val="bg1"/>
                </a:solidFill>
              </a:rPr>
              <a:t>流</a:t>
            </a:r>
            <a:endParaRPr lang="zh-CN" altLang="en-US" sz="3200" b="1">
              <a:solidFill>
                <a:schemeClr val="bg1"/>
              </a:solidFill>
            </a:endParaRPr>
          </a:p>
        </p:txBody>
      </p:sp>
      <p:cxnSp>
        <p:nvCxnSpPr>
          <p:cNvPr id="5" name="直接箭头连接符 4"/>
          <p:cNvCxnSpPr/>
          <p:nvPr/>
        </p:nvCxnSpPr>
        <p:spPr>
          <a:xfrm>
            <a:off x="2956560" y="1552575"/>
            <a:ext cx="35058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3007995" y="105410"/>
            <a:ext cx="572770" cy="1198880"/>
          </a:xfrm>
          <a:prstGeom prst="rect">
            <a:avLst/>
          </a:prstGeom>
          <a:noFill/>
        </p:spPr>
        <p:txBody>
          <a:bodyPr wrap="square" rtlCol="0">
            <a:spAutoFit/>
          </a:bodyPr>
          <a:p>
            <a:r>
              <a:rPr lang="zh-CN" altLang="en-US" sz="2400" b="1">
                <a:solidFill>
                  <a:schemeClr val="accent2"/>
                </a:solidFill>
                <a:latin typeface="楷体" panose="02010609060101010101" charset="-122"/>
                <a:ea typeface="楷体" panose="02010609060101010101" charset="-122"/>
              </a:rPr>
              <a:t>传</a:t>
            </a:r>
            <a:r>
              <a:rPr lang="en-US" altLang="zh-CN" sz="2400" b="1">
                <a:solidFill>
                  <a:schemeClr val="accent2"/>
                </a:solidFill>
                <a:latin typeface="楷体" panose="02010609060101010101" charset="-122"/>
                <a:ea typeface="楷体" panose="02010609060101010101" charset="-122"/>
              </a:rPr>
              <a:t>  </a:t>
            </a:r>
            <a:endParaRPr lang="en-US" altLang="zh-CN" sz="2400" b="1">
              <a:solidFill>
                <a:schemeClr val="accent2"/>
              </a:solidFill>
              <a:latin typeface="楷体" panose="02010609060101010101" charset="-122"/>
              <a:ea typeface="楷体" panose="02010609060101010101" charset="-122"/>
            </a:endParaRPr>
          </a:p>
          <a:p>
            <a:endParaRPr lang="en-US" altLang="zh-CN" sz="2400" b="1">
              <a:solidFill>
                <a:schemeClr val="accent2"/>
              </a:solidFill>
              <a:latin typeface="楷体" panose="02010609060101010101" charset="-122"/>
              <a:ea typeface="楷体" panose="02010609060101010101" charset="-122"/>
            </a:endParaRPr>
          </a:p>
          <a:p>
            <a:r>
              <a:rPr lang="zh-CN" altLang="en-US" sz="2400" b="1">
                <a:solidFill>
                  <a:schemeClr val="accent2"/>
                </a:solidFill>
                <a:latin typeface="楷体" panose="02010609060101010101" charset="-122"/>
                <a:ea typeface="楷体" panose="02010609060101010101" charset="-122"/>
              </a:rPr>
              <a:t>承</a:t>
            </a:r>
            <a:endParaRPr lang="zh-CN" altLang="en-US" sz="2400" b="1">
              <a:solidFill>
                <a:schemeClr val="accent2"/>
              </a:solidFill>
              <a:latin typeface="楷体" panose="02010609060101010101" charset="-122"/>
              <a:ea typeface="楷体" panose="02010609060101010101" charset="-122"/>
            </a:endParaRPr>
          </a:p>
        </p:txBody>
      </p:sp>
      <p:sp>
        <p:nvSpPr>
          <p:cNvPr id="9" name="左大括号 8"/>
          <p:cNvSpPr/>
          <p:nvPr/>
        </p:nvSpPr>
        <p:spPr>
          <a:xfrm>
            <a:off x="3408680" y="105410"/>
            <a:ext cx="372110" cy="1330960"/>
          </a:xfrm>
          <a:prstGeom prst="lef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2" name="文本框 11"/>
          <p:cNvSpPr txBox="1"/>
          <p:nvPr/>
        </p:nvSpPr>
        <p:spPr>
          <a:xfrm>
            <a:off x="3709670" y="150495"/>
            <a:ext cx="4163060" cy="1198880"/>
          </a:xfrm>
          <a:prstGeom prst="rect">
            <a:avLst/>
          </a:prstGeom>
          <a:noFill/>
        </p:spPr>
        <p:txBody>
          <a:bodyPr wrap="none" rtlCol="0">
            <a:spAutoFit/>
          </a:bodyPr>
          <a:p>
            <a:r>
              <a:rPr lang="en-US" altLang="zh-CN" sz="2400" b="1">
                <a:solidFill>
                  <a:schemeClr val="accent2"/>
                </a:solidFill>
                <a:latin typeface="楷体" panose="02010609060101010101" charset="-122"/>
                <a:ea typeface="楷体" panose="02010609060101010101" charset="-122"/>
                <a:cs typeface="楷体" panose="02010609060101010101" charset="-122"/>
              </a:rPr>
              <a:t>1.</a:t>
            </a:r>
            <a:r>
              <a:rPr lang="zh-CN" altLang="en-US" sz="2400" b="1">
                <a:solidFill>
                  <a:schemeClr val="accent2"/>
                </a:solidFill>
                <a:latin typeface="楷体" panose="02010609060101010101" charset="-122"/>
                <a:ea typeface="楷体" panose="02010609060101010101" charset="-122"/>
                <a:cs typeface="楷体" panose="02010609060101010101" charset="-122"/>
              </a:rPr>
              <a:t>理性的思维方式和知识系统</a:t>
            </a:r>
            <a:endParaRPr lang="zh-CN" altLang="en-US" sz="2400" b="1">
              <a:solidFill>
                <a:schemeClr val="accent2"/>
              </a:solidFill>
              <a:latin typeface="楷体" panose="02010609060101010101" charset="-122"/>
              <a:ea typeface="楷体" panose="02010609060101010101" charset="-122"/>
              <a:cs typeface="楷体" panose="02010609060101010101" charset="-122"/>
            </a:endParaRPr>
          </a:p>
          <a:p>
            <a:r>
              <a:rPr lang="en-US" altLang="zh-CN" sz="2400" b="1">
                <a:solidFill>
                  <a:schemeClr val="accent2"/>
                </a:solidFill>
                <a:latin typeface="楷体" panose="02010609060101010101" charset="-122"/>
                <a:ea typeface="楷体" panose="02010609060101010101" charset="-122"/>
                <a:cs typeface="楷体" panose="02010609060101010101" charset="-122"/>
              </a:rPr>
              <a:t>2.</a:t>
            </a:r>
            <a:r>
              <a:rPr lang="zh-CN" altLang="en-US" sz="2400" b="1">
                <a:solidFill>
                  <a:schemeClr val="accent2"/>
                </a:solidFill>
                <a:latin typeface="楷体" panose="02010609060101010101" charset="-122"/>
                <a:ea typeface="楷体" panose="02010609060101010101" charset="-122"/>
                <a:cs typeface="楷体" panose="02010609060101010101" charset="-122"/>
              </a:rPr>
              <a:t>古代的自由观念和人文精神</a:t>
            </a:r>
            <a:endParaRPr lang="zh-CN" altLang="en-US" sz="2400" b="1">
              <a:solidFill>
                <a:schemeClr val="accent2"/>
              </a:solidFill>
              <a:latin typeface="楷体" panose="02010609060101010101" charset="-122"/>
              <a:ea typeface="楷体" panose="02010609060101010101" charset="-122"/>
              <a:cs typeface="楷体" panose="02010609060101010101" charset="-122"/>
            </a:endParaRPr>
          </a:p>
          <a:p>
            <a:r>
              <a:rPr lang="en-US" altLang="zh-CN" sz="2400" b="1">
                <a:solidFill>
                  <a:schemeClr val="accent2"/>
                </a:solidFill>
                <a:latin typeface="楷体" panose="02010609060101010101" charset="-122"/>
                <a:ea typeface="楷体" panose="02010609060101010101" charset="-122"/>
                <a:cs typeface="楷体" panose="02010609060101010101" charset="-122"/>
              </a:rPr>
              <a:t>3.</a:t>
            </a:r>
            <a:r>
              <a:rPr lang="zh-CN" altLang="en-US" sz="2400" b="1">
                <a:solidFill>
                  <a:schemeClr val="accent2"/>
                </a:solidFill>
                <a:latin typeface="楷体" panose="02010609060101010101" charset="-122"/>
                <a:ea typeface="楷体" panose="02010609060101010101" charset="-122"/>
                <a:cs typeface="楷体" panose="02010609060101010101" charset="-122"/>
              </a:rPr>
              <a:t>维护私有财产的法律精神</a:t>
            </a:r>
            <a:endParaRPr lang="zh-CN" altLang="en-US" sz="2400" b="1">
              <a:solidFill>
                <a:schemeClr val="accent2"/>
              </a:solidFill>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文本占位符 82945"/>
          <p:cNvSpPr>
            <a:spLocks noGrp="1" noRot="1"/>
          </p:cNvSpPr>
          <p:nvPr>
            <p:ph idx="4294967295"/>
          </p:nvPr>
        </p:nvSpPr>
        <p:spPr>
          <a:xfrm>
            <a:off x="514985" y="1235075"/>
            <a:ext cx="6995160" cy="2923540"/>
          </a:xfrm>
          <a:solidFill>
            <a:schemeClr val="bg1"/>
          </a:solidFill>
        </p:spPr>
        <p:txBody>
          <a:bodyPr anchor="t" anchorCtr="0">
            <a:normAutofit lnSpcReduction="10000"/>
          </a:bodyPr>
          <a:p>
            <a:pPr>
              <a:lnSpc>
                <a:spcPct val="100000"/>
              </a:lnSpc>
              <a:spcBef>
                <a:spcPts val="0"/>
              </a:spcBef>
              <a:spcAft>
                <a:spcPts val="0"/>
              </a:spcAft>
              <a:buNone/>
            </a:pPr>
            <a:r>
              <a:rPr lang="en-US" altLang="zh-CN" sz="2400" b="1" dirty="0">
                <a:solidFill>
                  <a:srgbClr val="FF0000"/>
                </a:solidFill>
                <a:ea typeface="黑体" panose="02010609060101010101" pitchFamily="49" charset="-122"/>
              </a:rPr>
              <a:t>1.</a:t>
            </a:r>
            <a:r>
              <a:rPr lang="zh-CN" altLang="en-US" sz="2400" b="1" dirty="0">
                <a:solidFill>
                  <a:srgbClr val="FF0000"/>
                </a:solidFill>
                <a:ea typeface="黑体" panose="02010609060101010101" pitchFamily="49" charset="-122"/>
              </a:rPr>
              <a:t>爱琴文明</a:t>
            </a:r>
            <a:endParaRPr lang="zh-CN" altLang="en-US" sz="2400" b="1" dirty="0">
              <a:solidFill>
                <a:srgbClr val="FF0000"/>
              </a:solidFill>
              <a:ea typeface="黑体" panose="02010609060101010101" pitchFamily="49" charset="-122"/>
            </a:endParaRPr>
          </a:p>
          <a:p>
            <a:pPr>
              <a:lnSpc>
                <a:spcPct val="100000"/>
              </a:lnSpc>
              <a:spcBef>
                <a:spcPts val="0"/>
              </a:spcBef>
              <a:spcAft>
                <a:spcPts val="0"/>
              </a:spcAft>
              <a:buNone/>
            </a:pPr>
            <a:r>
              <a:rPr lang="zh-CN" altLang="en-US" sz="2000" b="1" dirty="0">
                <a:solidFill>
                  <a:srgbClr val="0000FF"/>
                </a:solidFill>
                <a:latin typeface="黑体" panose="02010609060101010101" pitchFamily="49" charset="-122"/>
                <a:ea typeface="黑体" panose="02010609060101010101" pitchFamily="49" charset="-122"/>
              </a:rPr>
              <a:t>（约前</a:t>
            </a:r>
            <a:r>
              <a:rPr lang="en-US" altLang="zh-CN" sz="2000" b="1">
                <a:solidFill>
                  <a:srgbClr val="0000FF"/>
                </a:solidFill>
                <a:latin typeface="黑体" panose="02010609060101010101" pitchFamily="49" charset="-122"/>
                <a:ea typeface="黑体" panose="02010609060101010101" pitchFamily="49" charset="-122"/>
              </a:rPr>
              <a:t>2000</a:t>
            </a:r>
            <a:r>
              <a:rPr lang="zh-CN" altLang="en-US" sz="2000" b="1" dirty="0">
                <a:solidFill>
                  <a:srgbClr val="0000FF"/>
                </a:solidFill>
                <a:latin typeface="黑体" panose="02010609060101010101" pitchFamily="49" charset="-122"/>
                <a:ea typeface="黑体" panose="02010609060101010101" pitchFamily="49" charset="-122"/>
              </a:rPr>
              <a:t>年</a:t>
            </a:r>
            <a:r>
              <a:rPr lang="en-US" altLang="zh-CN" sz="2000" b="1">
                <a:solidFill>
                  <a:srgbClr val="0000FF"/>
                </a:solidFill>
                <a:latin typeface="黑体" panose="02010609060101010101" pitchFamily="49" charset="-122"/>
                <a:ea typeface="黑体" panose="02010609060101010101" pitchFamily="49" charset="-122"/>
              </a:rPr>
              <a:t>-</a:t>
            </a:r>
            <a:r>
              <a:rPr lang="zh-CN" altLang="en-US" sz="2000" b="1" dirty="0">
                <a:solidFill>
                  <a:srgbClr val="0000FF"/>
                </a:solidFill>
                <a:latin typeface="黑体" panose="02010609060101010101" pitchFamily="49" charset="-122"/>
                <a:ea typeface="黑体" panose="02010609060101010101" pitchFamily="49" charset="-122"/>
              </a:rPr>
              <a:t>前</a:t>
            </a:r>
            <a:r>
              <a:rPr lang="en-US" altLang="zh-CN" sz="2000" b="1">
                <a:solidFill>
                  <a:srgbClr val="0000FF"/>
                </a:solidFill>
                <a:latin typeface="黑体" panose="02010609060101010101" pitchFamily="49" charset="-122"/>
                <a:ea typeface="黑体" panose="02010609060101010101" pitchFamily="49" charset="-122"/>
              </a:rPr>
              <a:t>12</a:t>
            </a:r>
            <a:r>
              <a:rPr lang="zh-CN" altLang="en-US" sz="2000" b="1" dirty="0">
                <a:solidFill>
                  <a:srgbClr val="0000FF"/>
                </a:solidFill>
                <a:latin typeface="黑体" panose="02010609060101010101" pitchFamily="49" charset="-122"/>
                <a:ea typeface="黑体" panose="02010609060101010101" pitchFamily="49" charset="-122"/>
              </a:rPr>
              <a:t>世纪）</a:t>
            </a:r>
            <a:endParaRPr lang="zh-CN" altLang="en-US" sz="2000" b="1">
              <a:solidFill>
                <a:srgbClr val="0000FF"/>
              </a:solidFill>
              <a:latin typeface="黑体" panose="02010609060101010101" pitchFamily="49" charset="-122"/>
              <a:ea typeface="黑体" panose="02010609060101010101" pitchFamily="49" charset="-122"/>
            </a:endParaRPr>
          </a:p>
          <a:p>
            <a:pPr>
              <a:buNone/>
            </a:pPr>
            <a:endParaRPr lang="zh-CN" altLang="en-US" sz="2400" b="1" dirty="0">
              <a:solidFill>
                <a:srgbClr val="0000FF"/>
              </a:solidFill>
              <a:latin typeface="黑体" panose="02010609060101010101" pitchFamily="49" charset="-122"/>
              <a:ea typeface="黑体" panose="02010609060101010101" pitchFamily="49" charset="-122"/>
            </a:endParaRPr>
          </a:p>
          <a:p>
            <a:pPr>
              <a:lnSpc>
                <a:spcPct val="100000"/>
              </a:lnSpc>
              <a:spcBef>
                <a:spcPts val="0"/>
              </a:spcBef>
              <a:spcAft>
                <a:spcPts val="0"/>
              </a:spcAft>
              <a:buNone/>
            </a:pPr>
            <a:r>
              <a:rPr lang="en-US" altLang="zh-CN" sz="2400" b="1" dirty="0">
                <a:solidFill>
                  <a:srgbClr val="FF0000"/>
                </a:solidFill>
                <a:ea typeface="黑体" panose="02010609060101010101" pitchFamily="49" charset="-122"/>
              </a:rPr>
              <a:t>2.</a:t>
            </a:r>
            <a:r>
              <a:rPr lang="zh-CN" altLang="en-US" sz="2400" b="1" dirty="0">
                <a:solidFill>
                  <a:srgbClr val="FF0000"/>
                </a:solidFill>
                <a:ea typeface="黑体" panose="02010609060101010101" pitchFamily="49" charset="-122"/>
              </a:rPr>
              <a:t>黑暗时代</a:t>
            </a:r>
            <a:r>
              <a:rPr lang="zh-CN" altLang="en-US" sz="2400" b="1" dirty="0">
                <a:solidFill>
                  <a:srgbClr val="0000FF"/>
                </a:solidFill>
                <a:ea typeface="黑体" panose="02010609060101010101" pitchFamily="49" charset="-122"/>
              </a:rPr>
              <a:t>（荷马时代）</a:t>
            </a:r>
            <a:r>
              <a:rPr lang="en-US" altLang="zh-CN" sz="2400" b="1">
                <a:solidFill>
                  <a:srgbClr val="0000FF"/>
                </a:solidFill>
                <a:latin typeface="黑体" panose="02010609060101010101" pitchFamily="49" charset="-122"/>
                <a:ea typeface="黑体" panose="02010609060101010101" pitchFamily="49" charset="-122"/>
              </a:rPr>
              <a:t>--</a:t>
            </a:r>
            <a:r>
              <a:rPr lang="zh-CN" altLang="en-US" sz="2400" b="1" dirty="0">
                <a:solidFill>
                  <a:srgbClr val="0000FF"/>
                </a:solidFill>
                <a:latin typeface="黑体" panose="02010609060101010101" pitchFamily="49" charset="-122"/>
                <a:ea typeface="黑体" panose="02010609060101010101" pitchFamily="49" charset="-122"/>
              </a:rPr>
              <a:t>沉寂、封闭、贫穷</a:t>
            </a:r>
            <a:endParaRPr lang="zh-CN" altLang="en-US" sz="2400" b="1" dirty="0">
              <a:solidFill>
                <a:srgbClr val="0000FF"/>
              </a:solidFill>
              <a:latin typeface="黑体" panose="02010609060101010101" pitchFamily="49" charset="-122"/>
              <a:ea typeface="黑体" panose="02010609060101010101" pitchFamily="49" charset="-122"/>
            </a:endParaRPr>
          </a:p>
          <a:p>
            <a:pPr>
              <a:lnSpc>
                <a:spcPct val="100000"/>
              </a:lnSpc>
              <a:spcBef>
                <a:spcPts val="0"/>
              </a:spcBef>
              <a:spcAft>
                <a:spcPts val="0"/>
              </a:spcAft>
              <a:buNone/>
            </a:pPr>
            <a:r>
              <a:rPr lang="zh-CN" altLang="en-US" sz="2000" b="1" dirty="0">
                <a:solidFill>
                  <a:srgbClr val="0000FF"/>
                </a:solidFill>
                <a:latin typeface="黑体" panose="02010609060101010101" pitchFamily="49" charset="-122"/>
                <a:ea typeface="黑体" panose="02010609060101010101" pitchFamily="49" charset="-122"/>
              </a:rPr>
              <a:t>（前</a:t>
            </a:r>
            <a:r>
              <a:rPr lang="en-US" altLang="zh-CN" sz="2000" b="1">
                <a:solidFill>
                  <a:srgbClr val="0000FF"/>
                </a:solidFill>
                <a:latin typeface="黑体" panose="02010609060101010101" pitchFamily="49" charset="-122"/>
                <a:ea typeface="黑体" panose="02010609060101010101" pitchFamily="49" charset="-122"/>
              </a:rPr>
              <a:t>11</a:t>
            </a:r>
            <a:r>
              <a:rPr lang="zh-CN" altLang="en-US" sz="2000" b="1" dirty="0">
                <a:solidFill>
                  <a:srgbClr val="0000FF"/>
                </a:solidFill>
                <a:latin typeface="黑体" panose="02010609060101010101" pitchFamily="49" charset="-122"/>
                <a:ea typeface="黑体" panose="02010609060101010101" pitchFamily="49" charset="-122"/>
              </a:rPr>
              <a:t>世纪</a:t>
            </a:r>
            <a:r>
              <a:rPr lang="en-US" altLang="zh-CN" sz="2000" b="1">
                <a:solidFill>
                  <a:srgbClr val="0000FF"/>
                </a:solidFill>
                <a:latin typeface="黑体" panose="02010609060101010101" pitchFamily="49" charset="-122"/>
                <a:ea typeface="黑体" panose="02010609060101010101" pitchFamily="49" charset="-122"/>
              </a:rPr>
              <a:t>---</a:t>
            </a:r>
            <a:r>
              <a:rPr lang="zh-CN" altLang="en-US" sz="2000" b="1" dirty="0">
                <a:solidFill>
                  <a:srgbClr val="0000FF"/>
                </a:solidFill>
                <a:latin typeface="黑体" panose="02010609060101010101" pitchFamily="49" charset="-122"/>
                <a:ea typeface="黑体" panose="02010609060101010101" pitchFamily="49" charset="-122"/>
              </a:rPr>
              <a:t>前</a:t>
            </a:r>
            <a:r>
              <a:rPr lang="en-US" altLang="zh-CN" sz="2000" b="1">
                <a:solidFill>
                  <a:srgbClr val="0000FF"/>
                </a:solidFill>
                <a:latin typeface="黑体" panose="02010609060101010101" pitchFamily="49" charset="-122"/>
                <a:ea typeface="黑体" panose="02010609060101010101" pitchFamily="49" charset="-122"/>
              </a:rPr>
              <a:t>9</a:t>
            </a:r>
            <a:r>
              <a:rPr lang="zh-CN" altLang="en-US" sz="2000" b="1" dirty="0">
                <a:solidFill>
                  <a:srgbClr val="0000FF"/>
                </a:solidFill>
                <a:latin typeface="黑体" panose="02010609060101010101" pitchFamily="49" charset="-122"/>
                <a:ea typeface="黑体" panose="02010609060101010101" pitchFamily="49" charset="-122"/>
              </a:rPr>
              <a:t>世纪）</a:t>
            </a:r>
            <a:endParaRPr lang="zh-CN" altLang="en-US" sz="2000" b="1" dirty="0">
              <a:solidFill>
                <a:srgbClr val="0000FF"/>
              </a:solidFill>
              <a:latin typeface="黑体" panose="02010609060101010101" pitchFamily="49" charset="-122"/>
              <a:ea typeface="黑体" panose="02010609060101010101" pitchFamily="49" charset="-122"/>
            </a:endParaRPr>
          </a:p>
          <a:p>
            <a:pPr>
              <a:buNone/>
            </a:pPr>
            <a:endParaRPr lang="zh-CN" altLang="en-US" sz="2400" b="1" dirty="0"/>
          </a:p>
          <a:p>
            <a:pPr>
              <a:lnSpc>
                <a:spcPct val="95000"/>
              </a:lnSpc>
              <a:spcBef>
                <a:spcPts val="0"/>
              </a:spcBef>
              <a:spcAft>
                <a:spcPts val="0"/>
              </a:spcAft>
              <a:buNone/>
            </a:pPr>
            <a:r>
              <a:rPr lang="en-US" altLang="zh-CN" sz="2400" b="1" dirty="0">
                <a:solidFill>
                  <a:srgbClr val="FF0000"/>
                </a:solidFill>
                <a:ea typeface="黑体" panose="02010609060101010101" pitchFamily="49" charset="-122"/>
              </a:rPr>
              <a:t>3.</a:t>
            </a:r>
            <a:r>
              <a:rPr lang="zh-CN" altLang="en-US" sz="2400" b="1" dirty="0">
                <a:solidFill>
                  <a:srgbClr val="FF0000"/>
                </a:solidFill>
                <a:latin typeface="黑体" panose="02010609060101010101" pitchFamily="49" charset="-122"/>
                <a:ea typeface="黑体" panose="02010609060101010101" pitchFamily="49" charset="-122"/>
              </a:rPr>
              <a:t>古风时代</a:t>
            </a:r>
            <a:r>
              <a:rPr lang="en-US" altLang="zh-CN" sz="2400" b="1" dirty="0">
                <a:solidFill>
                  <a:srgbClr val="FF0000"/>
                </a:solidFill>
                <a:latin typeface="黑体" panose="02010609060101010101" pitchFamily="49" charset="-122"/>
                <a:ea typeface="黑体" panose="02010609060101010101" pitchFamily="49" charset="-122"/>
              </a:rPr>
              <a:t>——</a:t>
            </a:r>
            <a:r>
              <a:rPr lang="zh-CN" altLang="en-US" sz="2000" b="1" dirty="0">
                <a:solidFill>
                  <a:srgbClr val="0000FF"/>
                </a:solidFill>
                <a:latin typeface="黑体" panose="02010609060101010101" pitchFamily="49" charset="-122"/>
                <a:ea typeface="黑体" panose="02010609060101010101" pitchFamily="49" charset="-122"/>
                <a:sym typeface="+mn-ea"/>
              </a:rPr>
              <a:t>古希腊城邦形成和发展</a:t>
            </a:r>
            <a:endParaRPr lang="zh-CN" altLang="en-US" sz="2000" b="1" dirty="0">
              <a:solidFill>
                <a:srgbClr val="0000FF"/>
              </a:solidFill>
              <a:latin typeface="黑体" panose="02010609060101010101" pitchFamily="49" charset="-122"/>
              <a:ea typeface="黑体" panose="02010609060101010101" pitchFamily="49" charset="-122"/>
            </a:endParaRPr>
          </a:p>
          <a:p>
            <a:pPr>
              <a:lnSpc>
                <a:spcPct val="95000"/>
              </a:lnSpc>
              <a:spcBef>
                <a:spcPts val="0"/>
              </a:spcBef>
              <a:spcAft>
                <a:spcPts val="0"/>
              </a:spcAft>
              <a:buNone/>
            </a:pPr>
            <a:r>
              <a:rPr lang="zh-CN" altLang="en-US" sz="2000" b="1" dirty="0">
                <a:solidFill>
                  <a:srgbClr val="0000FF"/>
                </a:solidFill>
                <a:latin typeface="黑体" panose="02010609060101010101" pitchFamily="49" charset="-122"/>
                <a:ea typeface="黑体" panose="02010609060101010101" pitchFamily="49" charset="-122"/>
              </a:rPr>
              <a:t>　（前</a:t>
            </a:r>
            <a:r>
              <a:rPr lang="en-US" altLang="zh-CN" sz="2000" b="1">
                <a:solidFill>
                  <a:srgbClr val="0000FF"/>
                </a:solidFill>
                <a:latin typeface="黑体" panose="02010609060101010101" pitchFamily="49" charset="-122"/>
                <a:ea typeface="黑体" panose="02010609060101010101" pitchFamily="49" charset="-122"/>
              </a:rPr>
              <a:t>8</a:t>
            </a:r>
            <a:r>
              <a:rPr lang="zh-CN" altLang="en-US" sz="2000" b="1" dirty="0">
                <a:solidFill>
                  <a:srgbClr val="0000FF"/>
                </a:solidFill>
                <a:latin typeface="黑体" panose="02010609060101010101" pitchFamily="49" charset="-122"/>
                <a:ea typeface="黑体" panose="02010609060101010101" pitchFamily="49" charset="-122"/>
              </a:rPr>
              <a:t>世纪至前</a:t>
            </a:r>
            <a:r>
              <a:rPr lang="en-US" altLang="zh-CN" sz="2000" b="1">
                <a:solidFill>
                  <a:srgbClr val="0000FF"/>
                </a:solidFill>
                <a:latin typeface="黑体" panose="02010609060101010101" pitchFamily="49" charset="-122"/>
                <a:ea typeface="黑体" panose="02010609060101010101" pitchFamily="49" charset="-122"/>
              </a:rPr>
              <a:t>6</a:t>
            </a:r>
            <a:r>
              <a:rPr lang="zh-CN" altLang="en-US" sz="2000" b="1" dirty="0">
                <a:solidFill>
                  <a:srgbClr val="0000FF"/>
                </a:solidFill>
                <a:latin typeface="黑体" panose="02010609060101010101" pitchFamily="49" charset="-122"/>
                <a:ea typeface="黑体" panose="02010609060101010101" pitchFamily="49" charset="-122"/>
              </a:rPr>
              <a:t>世纪）</a:t>
            </a:r>
            <a:endParaRPr lang="zh-CN" altLang="en-US" sz="2000" b="1">
              <a:solidFill>
                <a:srgbClr val="0000FF"/>
              </a:solidFill>
              <a:latin typeface="黑体" panose="02010609060101010101" pitchFamily="49" charset="-122"/>
              <a:ea typeface="黑体" panose="02010609060101010101" pitchFamily="49" charset="-122"/>
            </a:endParaRPr>
          </a:p>
        </p:txBody>
      </p:sp>
      <p:sp>
        <p:nvSpPr>
          <p:cNvPr id="21507" name="文本框 82947"/>
          <p:cNvSpPr txBox="1"/>
          <p:nvPr/>
        </p:nvSpPr>
        <p:spPr>
          <a:xfrm>
            <a:off x="3723958" y="1240155"/>
            <a:ext cx="2520950" cy="460375"/>
          </a:xfrm>
          <a:prstGeom prst="rect">
            <a:avLst/>
          </a:prstGeom>
          <a:noFill/>
          <a:ln w="9525">
            <a:noFill/>
          </a:ln>
        </p:spPr>
        <p:txBody>
          <a:bodyPr anchor="t" anchorCtr="0">
            <a:spAutoFit/>
          </a:bodyPr>
          <a:p>
            <a:pPr>
              <a:spcBef>
                <a:spcPct val="50000"/>
              </a:spcBef>
              <a:buFont typeface="Arial" panose="020B0604020202020204" pitchFamily="34" charset="0"/>
            </a:pPr>
            <a:r>
              <a:rPr lang="zh-CN" altLang="en-US" sz="2400" b="1" dirty="0">
                <a:solidFill>
                  <a:srgbClr val="0000FF"/>
                </a:solidFill>
                <a:latin typeface="Arial" panose="020B0604020202020204" pitchFamily="34" charset="0"/>
                <a:ea typeface="黑体" panose="02010609060101010101" pitchFamily="49" charset="-122"/>
              </a:rPr>
              <a:t>克里特文明</a:t>
            </a:r>
            <a:endParaRPr lang="zh-CN" altLang="en-US" sz="2400" b="1">
              <a:solidFill>
                <a:srgbClr val="0000FF"/>
              </a:solidFill>
              <a:latin typeface="Arial" panose="020B0604020202020204" pitchFamily="34" charset="0"/>
              <a:ea typeface="黑体" panose="02010609060101010101" pitchFamily="49" charset="-122"/>
            </a:endParaRPr>
          </a:p>
        </p:txBody>
      </p:sp>
      <p:sp>
        <p:nvSpPr>
          <p:cNvPr id="21508" name="文本框 82948"/>
          <p:cNvSpPr txBox="1"/>
          <p:nvPr/>
        </p:nvSpPr>
        <p:spPr>
          <a:xfrm>
            <a:off x="3723958" y="1762125"/>
            <a:ext cx="2592387" cy="460375"/>
          </a:xfrm>
          <a:prstGeom prst="rect">
            <a:avLst/>
          </a:prstGeom>
          <a:noFill/>
          <a:ln w="9525">
            <a:noFill/>
          </a:ln>
        </p:spPr>
        <p:txBody>
          <a:bodyPr anchor="t" anchorCtr="0">
            <a:spAutoFit/>
          </a:bodyPr>
          <a:p>
            <a:pPr>
              <a:spcBef>
                <a:spcPct val="50000"/>
              </a:spcBef>
              <a:buFont typeface="Arial" panose="020B0604020202020204" pitchFamily="34" charset="0"/>
            </a:pPr>
            <a:r>
              <a:rPr lang="zh-CN" altLang="en-US" sz="2400" b="1" dirty="0">
                <a:solidFill>
                  <a:srgbClr val="0000FF"/>
                </a:solidFill>
                <a:latin typeface="Arial" panose="020B0604020202020204" pitchFamily="34" charset="0"/>
                <a:ea typeface="黑体" panose="02010609060101010101" pitchFamily="49" charset="-122"/>
              </a:rPr>
              <a:t>迈锡尼文明</a:t>
            </a:r>
            <a:endParaRPr lang="zh-CN" altLang="en-US" sz="2400" b="1">
              <a:solidFill>
                <a:srgbClr val="0000FF"/>
              </a:solidFill>
              <a:latin typeface="Arial" panose="020B0604020202020204" pitchFamily="34" charset="0"/>
              <a:ea typeface="黑体" panose="02010609060101010101" pitchFamily="49" charset="-122"/>
            </a:endParaRPr>
          </a:p>
        </p:txBody>
      </p:sp>
      <p:sp>
        <p:nvSpPr>
          <p:cNvPr id="21509" name="左大括号 82949"/>
          <p:cNvSpPr/>
          <p:nvPr/>
        </p:nvSpPr>
        <p:spPr>
          <a:xfrm>
            <a:off x="3579495" y="1415733"/>
            <a:ext cx="215900" cy="649287"/>
          </a:xfrm>
          <a:prstGeom prst="leftBrace">
            <a:avLst>
              <a:gd name="adj1" fmla="val 24852"/>
              <a:gd name="adj2" fmla="val 50000"/>
            </a:avLst>
          </a:prstGeom>
          <a:noFill/>
          <a:ln w="28575" cap="flat" cmpd="sng">
            <a:solidFill>
              <a:schemeClr val="tx1"/>
            </a:solidFill>
            <a:prstDash val="solid"/>
            <a:round/>
            <a:headEnd type="none" w="med" len="med"/>
            <a:tailEnd type="none" w="med" len="med"/>
          </a:ln>
        </p:spPr>
        <p:txBody>
          <a:bodyPr anchor="t" anchorCtr="0"/>
          <a:p>
            <a:pPr>
              <a:buFont typeface="Arial" panose="020B0604020202020204" pitchFamily="34" charset="0"/>
            </a:pPr>
            <a:endParaRPr lang="zh-CN" altLang="en-US" dirty="0">
              <a:latin typeface="Arial" panose="020B0604020202020204" pitchFamily="34" charset="0"/>
              <a:ea typeface="宋体" panose="02010600030101010101" pitchFamily="2" charset="-122"/>
            </a:endParaRPr>
          </a:p>
        </p:txBody>
      </p:sp>
      <p:sp>
        <p:nvSpPr>
          <p:cNvPr id="21510" name="文本框 82950"/>
          <p:cNvSpPr txBox="1"/>
          <p:nvPr/>
        </p:nvSpPr>
        <p:spPr>
          <a:xfrm>
            <a:off x="4872038" y="1700213"/>
            <a:ext cx="3673475" cy="521970"/>
          </a:xfrm>
          <a:prstGeom prst="rect">
            <a:avLst/>
          </a:prstGeom>
          <a:noFill/>
          <a:ln w="9525">
            <a:noFill/>
          </a:ln>
        </p:spPr>
        <p:txBody>
          <a:bodyPr anchor="t" anchorCtr="0">
            <a:spAutoFit/>
          </a:bodyPr>
          <a:p>
            <a:pPr>
              <a:spcBef>
                <a:spcPct val="50000"/>
              </a:spcBef>
              <a:buFont typeface="Arial" panose="020B0604020202020204" pitchFamily="34" charset="0"/>
            </a:pPr>
            <a:endParaRPr lang="zh-CN" altLang="zh-CN" sz="2800" b="1" dirty="0">
              <a:latin typeface="Arial" panose="020B0604020202020204" pitchFamily="34" charset="0"/>
              <a:ea typeface="宋体" panose="02010600030101010101" pitchFamily="2" charset="-122"/>
            </a:endParaRPr>
          </a:p>
        </p:txBody>
      </p:sp>
      <p:sp>
        <p:nvSpPr>
          <p:cNvPr id="21516" name="右箭头 82956"/>
          <p:cNvSpPr/>
          <p:nvPr/>
        </p:nvSpPr>
        <p:spPr>
          <a:xfrm rot="5400000">
            <a:off x="1503045" y="2764155"/>
            <a:ext cx="319405" cy="459105"/>
          </a:xfrm>
          <a:prstGeom prst="rightArrow">
            <a:avLst>
              <a:gd name="adj1" fmla="val 50000"/>
              <a:gd name="adj2" fmla="val 35196"/>
            </a:avLst>
          </a:prstGeom>
          <a:solidFill>
            <a:schemeClr val="accent1"/>
          </a:solidFill>
          <a:ln w="9525" cap="flat" cmpd="sng">
            <a:solidFill>
              <a:schemeClr val="tx1"/>
            </a:solidFill>
            <a:prstDash val="solid"/>
            <a:miter/>
            <a:headEnd type="none" w="med" len="med"/>
            <a:tailEnd type="none" w="med" len="med"/>
          </a:ln>
        </p:spPr>
        <p:txBody>
          <a:bodyPr rot="10800000" vert="eaVert" anchor="t" anchorCtr="0"/>
          <a:p>
            <a:pPr>
              <a:buFont typeface="Arial" panose="020B0604020202020204" pitchFamily="34" charset="0"/>
            </a:pPr>
            <a:endParaRPr lang="zh-CN" altLang="en-US" dirty="0">
              <a:latin typeface="Arial" panose="020B0604020202020204" pitchFamily="34" charset="0"/>
              <a:ea typeface="宋体" panose="02010600030101010101" pitchFamily="2" charset="-122"/>
            </a:endParaRPr>
          </a:p>
        </p:txBody>
      </p:sp>
      <p:sp>
        <p:nvSpPr>
          <p:cNvPr id="21517" name="右箭头 82957"/>
          <p:cNvSpPr/>
          <p:nvPr/>
        </p:nvSpPr>
        <p:spPr>
          <a:xfrm rot="5400000">
            <a:off x="1503680" y="1822450"/>
            <a:ext cx="319405" cy="457200"/>
          </a:xfrm>
          <a:prstGeom prst="rightArrow">
            <a:avLst>
              <a:gd name="adj1" fmla="val 50000"/>
              <a:gd name="adj2" fmla="val 27354"/>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buFont typeface="Arial" panose="020B0604020202020204" pitchFamily="34" charset="0"/>
            </a:pPr>
            <a:endParaRPr lang="zh-CN" altLang="zh-CN" dirty="0">
              <a:solidFill>
                <a:schemeClr val="tx2"/>
              </a:solidFill>
              <a:latin typeface="Arial" panose="020B0604020202020204" pitchFamily="34" charset="0"/>
              <a:ea typeface="宋体" panose="02010600030101010101" pitchFamily="2" charset="-122"/>
            </a:endParaRPr>
          </a:p>
        </p:txBody>
      </p:sp>
      <p:sp>
        <p:nvSpPr>
          <p:cNvPr id="21518" name="太阳形 82959"/>
          <p:cNvSpPr/>
          <p:nvPr/>
        </p:nvSpPr>
        <p:spPr>
          <a:xfrm>
            <a:off x="414020" y="3670935"/>
            <a:ext cx="538480" cy="472440"/>
          </a:xfrm>
          <a:prstGeom prst="sun">
            <a:avLst>
              <a:gd name="adj" fmla="val 25000"/>
            </a:avLst>
          </a:prstGeom>
          <a:solidFill>
            <a:srgbClr val="FF0000"/>
          </a:solidFill>
          <a:ln w="9525" cap="flat" cmpd="sng">
            <a:solidFill>
              <a:srgbClr val="FF0000"/>
            </a:solidFill>
            <a:prstDash val="solid"/>
            <a:miter/>
            <a:headEnd type="none" w="med" len="med"/>
            <a:tailEnd type="none" w="med" len="med"/>
          </a:ln>
        </p:spPr>
        <p:txBody>
          <a:bodyPr anchor="t" anchorCtr="0"/>
          <a:p>
            <a:pPr>
              <a:buFont typeface="Arial" panose="020B0604020202020204" pitchFamily="34" charset="0"/>
            </a:pPr>
            <a:endParaRPr lang="zh-CN" altLang="en-US" dirty="0">
              <a:latin typeface="Arial" panose="020B0604020202020204" pitchFamily="34" charset="0"/>
              <a:ea typeface="宋体" panose="02010600030101010101" pitchFamily="2" charset="-122"/>
            </a:endParaRPr>
          </a:p>
        </p:txBody>
      </p:sp>
      <p:sp>
        <p:nvSpPr>
          <p:cNvPr id="21519" name="文本框 82960"/>
          <p:cNvSpPr txBox="1"/>
          <p:nvPr/>
        </p:nvSpPr>
        <p:spPr>
          <a:xfrm>
            <a:off x="514985" y="4115118"/>
            <a:ext cx="6804025" cy="768350"/>
          </a:xfrm>
          <a:prstGeom prst="rect">
            <a:avLst/>
          </a:prstGeom>
          <a:noFill/>
          <a:ln w="9525">
            <a:noFill/>
          </a:ln>
        </p:spPr>
        <p:txBody>
          <a:bodyPr anchor="t" anchorCtr="0">
            <a:spAutoFit/>
          </a:bodyPr>
          <a:p>
            <a:pPr>
              <a:buFont typeface="Arial" panose="020B0604020202020204" pitchFamily="34" charset="0"/>
            </a:pPr>
            <a:r>
              <a:rPr lang="en-US" altLang="zh-CN" sz="2400" b="1" dirty="0">
                <a:solidFill>
                  <a:srgbClr val="FF0000"/>
                </a:solidFill>
                <a:latin typeface="Arial" panose="020B0604020202020204" pitchFamily="34" charset="0"/>
                <a:ea typeface="黑体" panose="02010609060101010101" pitchFamily="49" charset="-122"/>
              </a:rPr>
              <a:t>4.</a:t>
            </a:r>
            <a:r>
              <a:rPr lang="zh-CN" altLang="en-US" sz="2400" b="1" dirty="0">
                <a:solidFill>
                  <a:srgbClr val="FF0000"/>
                </a:solidFill>
                <a:latin typeface="Arial" panose="020B0604020202020204" pitchFamily="34" charset="0"/>
                <a:ea typeface="黑体" panose="02010609060101010101" pitchFamily="49" charset="-122"/>
              </a:rPr>
              <a:t>古典时代</a:t>
            </a:r>
            <a:r>
              <a:rPr lang="zh-CN" altLang="en-US" sz="2400" b="1" dirty="0">
                <a:solidFill>
                  <a:srgbClr val="0000FF"/>
                </a:solidFill>
                <a:latin typeface="Arial" panose="020B0604020202020204" pitchFamily="34" charset="0"/>
                <a:ea typeface="黑体" panose="02010609060101010101" pitchFamily="49" charset="-122"/>
              </a:rPr>
              <a:t>－古希腊奴隶制文明的鼎盛时期</a:t>
            </a:r>
            <a:endParaRPr lang="zh-CN" altLang="en-US" sz="2400" b="1" dirty="0">
              <a:solidFill>
                <a:srgbClr val="0000FF"/>
              </a:solidFill>
              <a:latin typeface="Arial" panose="020B0604020202020204" pitchFamily="34" charset="0"/>
              <a:ea typeface="黑体" panose="02010609060101010101" pitchFamily="49" charset="-122"/>
            </a:endParaRPr>
          </a:p>
          <a:p>
            <a:pPr>
              <a:buFont typeface="Arial" panose="020B0604020202020204" pitchFamily="34" charset="0"/>
            </a:pPr>
            <a:r>
              <a:rPr lang="zh-CN" altLang="en-US" sz="2000" b="1" dirty="0">
                <a:solidFill>
                  <a:srgbClr val="0000FF"/>
                </a:solidFill>
                <a:latin typeface="Arial" panose="020B0604020202020204" pitchFamily="34" charset="0"/>
                <a:ea typeface="黑体" panose="02010609060101010101" pitchFamily="49" charset="-122"/>
              </a:rPr>
              <a:t>（前</a:t>
            </a:r>
            <a:r>
              <a:rPr lang="en-US" altLang="zh-CN" sz="2000" b="1" dirty="0">
                <a:solidFill>
                  <a:srgbClr val="0000FF"/>
                </a:solidFill>
                <a:latin typeface="Arial" panose="020B0604020202020204" pitchFamily="34" charset="0"/>
                <a:ea typeface="黑体" panose="02010609060101010101" pitchFamily="49" charset="-122"/>
              </a:rPr>
              <a:t>5</a:t>
            </a:r>
            <a:r>
              <a:rPr lang="zh-CN" altLang="en-US" sz="2000" b="1" dirty="0">
                <a:solidFill>
                  <a:srgbClr val="0000FF"/>
                </a:solidFill>
                <a:latin typeface="Arial" panose="020B0604020202020204" pitchFamily="34" charset="0"/>
                <a:ea typeface="黑体" panose="02010609060101010101" pitchFamily="49" charset="-122"/>
              </a:rPr>
              <a:t>世纪－前４世纪上半叶）</a:t>
            </a:r>
            <a:endParaRPr lang="zh-CN" altLang="en-US" sz="2000" b="1" dirty="0">
              <a:solidFill>
                <a:srgbClr val="0000FF"/>
              </a:solidFill>
              <a:latin typeface="Arial" panose="020B0604020202020204" pitchFamily="34" charset="0"/>
              <a:ea typeface="黑体" panose="02010609060101010101" pitchFamily="49" charset="-122"/>
            </a:endParaRPr>
          </a:p>
        </p:txBody>
      </p:sp>
      <p:sp>
        <p:nvSpPr>
          <p:cNvPr id="21520" name="右箭头 82961"/>
          <p:cNvSpPr/>
          <p:nvPr/>
        </p:nvSpPr>
        <p:spPr>
          <a:xfrm rot="5400000">
            <a:off x="1528445" y="3823970"/>
            <a:ext cx="266065" cy="457200"/>
          </a:xfrm>
          <a:prstGeom prst="rightArrow">
            <a:avLst>
              <a:gd name="adj1" fmla="val 50000"/>
              <a:gd name="adj2" fmla="val 27440"/>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buFont typeface="Arial" panose="020B0604020202020204" pitchFamily="34" charset="0"/>
            </a:pPr>
            <a:endParaRPr lang="zh-CN" altLang="zh-CN" dirty="0">
              <a:solidFill>
                <a:schemeClr val="tx2"/>
              </a:solidFill>
              <a:latin typeface="Arial" panose="020B0604020202020204" pitchFamily="34" charset="0"/>
              <a:ea typeface="宋体" panose="02010600030101010101" pitchFamily="2" charset="-122"/>
            </a:endParaRPr>
          </a:p>
        </p:txBody>
      </p:sp>
      <p:sp>
        <p:nvSpPr>
          <p:cNvPr id="21522" name="文本框 38932"/>
          <p:cNvSpPr txBox="1"/>
          <p:nvPr/>
        </p:nvSpPr>
        <p:spPr>
          <a:xfrm>
            <a:off x="413385" y="4952365"/>
            <a:ext cx="6355715" cy="755650"/>
          </a:xfrm>
          <a:prstGeom prst="rect">
            <a:avLst/>
          </a:prstGeom>
          <a:noFill/>
          <a:ln w="9525">
            <a:noFill/>
          </a:ln>
        </p:spPr>
        <p:txBody>
          <a:bodyPr wrap="square" anchor="t" anchorCtr="0">
            <a:spAutoFit/>
          </a:bodyPr>
          <a:p>
            <a:pPr>
              <a:lnSpc>
                <a:spcPct val="90000"/>
              </a:lnSpc>
              <a:spcBef>
                <a:spcPts val="0"/>
              </a:spcBef>
              <a:spcAft>
                <a:spcPts val="0"/>
              </a:spcAft>
            </a:pPr>
            <a:r>
              <a:rPr lang="en-US" altLang="zh-CN" sz="2400" b="1" dirty="0">
                <a:solidFill>
                  <a:srgbClr val="FF0000"/>
                </a:solidFill>
                <a:latin typeface="Arial" panose="020B0604020202020204" pitchFamily="34" charset="0"/>
                <a:ea typeface="黑体" panose="02010609060101010101" pitchFamily="49" charset="-122"/>
              </a:rPr>
              <a:t>5.</a:t>
            </a:r>
            <a:r>
              <a:rPr lang="zh-CN" altLang="en-US" sz="2400" b="1" dirty="0">
                <a:solidFill>
                  <a:srgbClr val="FF0000"/>
                </a:solidFill>
                <a:latin typeface="Arial" panose="020B0604020202020204" pitchFamily="34" charset="0"/>
                <a:ea typeface="黑体" panose="02010609060101010101" pitchFamily="49" charset="-122"/>
              </a:rPr>
              <a:t>希腊化时代</a:t>
            </a:r>
            <a:r>
              <a:rPr lang="en-US" altLang="zh-CN" sz="2400" b="1">
                <a:solidFill>
                  <a:srgbClr val="0000FF"/>
                </a:solidFill>
                <a:latin typeface="黑体" panose="02010609060101010101" pitchFamily="49" charset="-122"/>
                <a:ea typeface="黑体" panose="02010609060101010101" pitchFamily="49" charset="-122"/>
              </a:rPr>
              <a:t>—</a:t>
            </a:r>
            <a:r>
              <a:rPr lang="zh-CN" altLang="en-US" sz="2400" b="1" dirty="0">
                <a:solidFill>
                  <a:srgbClr val="0000FF"/>
                </a:solidFill>
                <a:latin typeface="Arial" panose="020B0604020202020204" pitchFamily="34" charset="0"/>
                <a:ea typeface="黑体" panose="02010609060101010101" pitchFamily="49" charset="-122"/>
              </a:rPr>
              <a:t>是希腊文明衰落时期，同时</a:t>
            </a:r>
            <a:r>
              <a:rPr lang="zh-CN" altLang="en-US" sz="2400" b="1" dirty="0">
                <a:solidFill>
                  <a:srgbClr val="0000FF"/>
                </a:solidFill>
                <a:latin typeface="宋体" panose="02010600030101010101" pitchFamily="2" charset="-122"/>
                <a:ea typeface="宋体" panose="02010600030101010101" pitchFamily="2" charset="-122"/>
                <a:sym typeface="+mn-ea"/>
              </a:rPr>
              <a:t>（前</a:t>
            </a:r>
            <a:r>
              <a:rPr lang="en-US" altLang="zh-CN" sz="2400" b="1" dirty="0">
                <a:solidFill>
                  <a:srgbClr val="0000FF"/>
                </a:solidFill>
                <a:latin typeface="宋体" panose="02010600030101010101" pitchFamily="2" charset="-122"/>
                <a:ea typeface="宋体" panose="02010600030101010101" pitchFamily="2" charset="-122"/>
                <a:sym typeface="+mn-ea"/>
              </a:rPr>
              <a:t>4</a:t>
            </a:r>
            <a:r>
              <a:rPr lang="en-US" altLang="zh-CN" sz="2400" b="1">
                <a:solidFill>
                  <a:srgbClr val="0000FF"/>
                </a:solidFill>
                <a:latin typeface="宋体" panose="02010600030101010101" pitchFamily="2" charset="-122"/>
                <a:ea typeface="宋体" panose="02010600030101010101" pitchFamily="2" charset="-122"/>
                <a:sym typeface="+mn-ea"/>
              </a:rPr>
              <a:t>C</a:t>
            </a:r>
            <a:r>
              <a:rPr lang="zh-CN" altLang="en-US" sz="2400" b="1" dirty="0">
                <a:solidFill>
                  <a:srgbClr val="0000FF"/>
                </a:solidFill>
                <a:latin typeface="宋体" panose="02010600030101010101" pitchFamily="2" charset="-122"/>
                <a:ea typeface="宋体" panose="02010600030101010101" pitchFamily="2" charset="-122"/>
                <a:sym typeface="+mn-ea"/>
              </a:rPr>
              <a:t>－前</a:t>
            </a:r>
            <a:r>
              <a:rPr lang="en-US" altLang="zh-CN" sz="2400" b="1">
                <a:solidFill>
                  <a:srgbClr val="0000FF"/>
                </a:solidFill>
                <a:latin typeface="宋体" panose="02010600030101010101" pitchFamily="2" charset="-122"/>
                <a:ea typeface="宋体" panose="02010600030101010101" pitchFamily="2" charset="-122"/>
                <a:sym typeface="+mn-ea"/>
              </a:rPr>
              <a:t>1C</a:t>
            </a:r>
            <a:r>
              <a:rPr lang="zh-CN" altLang="en-US" sz="2400" b="1" dirty="0">
                <a:solidFill>
                  <a:srgbClr val="0000FF"/>
                </a:solidFill>
                <a:latin typeface="宋体" panose="02010600030101010101" pitchFamily="2" charset="-122"/>
                <a:ea typeface="宋体" panose="02010600030101010101" pitchFamily="2" charset="-122"/>
                <a:sym typeface="+mn-ea"/>
              </a:rPr>
              <a:t>）</a:t>
            </a:r>
            <a:r>
              <a:rPr lang="zh-CN" altLang="en-US" sz="2400" b="1" dirty="0">
                <a:solidFill>
                  <a:srgbClr val="0000FF"/>
                </a:solidFill>
                <a:latin typeface="Arial" panose="020B0604020202020204" pitchFamily="34" charset="0"/>
                <a:ea typeface="黑体" panose="02010609060101010101" pitchFamily="49" charset="-122"/>
              </a:rPr>
              <a:t>也是希腊文化广泛 传播时期。                              </a:t>
            </a:r>
            <a:endParaRPr lang="zh-CN" altLang="en-US" sz="2400" b="1" dirty="0">
              <a:solidFill>
                <a:srgbClr val="0000FF"/>
              </a:solidFill>
              <a:latin typeface="Arial" panose="020B0604020202020204" pitchFamily="34" charset="0"/>
              <a:ea typeface="黑体" panose="02010609060101010101" pitchFamily="49" charset="-122"/>
            </a:endParaRPr>
          </a:p>
        </p:txBody>
      </p:sp>
      <p:sp>
        <p:nvSpPr>
          <p:cNvPr id="21523" name="右箭头 82961"/>
          <p:cNvSpPr/>
          <p:nvPr/>
        </p:nvSpPr>
        <p:spPr>
          <a:xfrm rot="5400000">
            <a:off x="1432560" y="4712335"/>
            <a:ext cx="240030" cy="457200"/>
          </a:xfrm>
          <a:prstGeom prst="rightArrow">
            <a:avLst>
              <a:gd name="adj1" fmla="val 50000"/>
              <a:gd name="adj2" fmla="val 24930"/>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buFont typeface="Arial" panose="020B0604020202020204" pitchFamily="34" charset="0"/>
            </a:pPr>
            <a:endParaRPr lang="zh-CN" altLang="zh-CN" dirty="0">
              <a:solidFill>
                <a:schemeClr val="tx2"/>
              </a:solidFill>
              <a:latin typeface="Arial" panose="020B0604020202020204" pitchFamily="34" charset="0"/>
              <a:ea typeface="宋体" panose="02010600030101010101" pitchFamily="2" charset="-122"/>
            </a:endParaRPr>
          </a:p>
        </p:txBody>
      </p:sp>
      <p:sp>
        <p:nvSpPr>
          <p:cNvPr id="21524" name="左大括号 82946"/>
          <p:cNvSpPr/>
          <p:nvPr/>
        </p:nvSpPr>
        <p:spPr>
          <a:xfrm>
            <a:off x="6404610" y="3830955"/>
            <a:ext cx="288925" cy="911225"/>
          </a:xfrm>
          <a:prstGeom prst="leftBrace">
            <a:avLst>
              <a:gd name="adj1" fmla="val 30921"/>
              <a:gd name="adj2" fmla="val 50000"/>
            </a:avLst>
          </a:prstGeom>
          <a:noFill/>
          <a:ln w="28575" cap="flat" cmpd="sng">
            <a:solidFill>
              <a:schemeClr val="tx1"/>
            </a:solidFill>
            <a:prstDash val="solid"/>
            <a:round/>
            <a:headEnd type="none" w="med" len="med"/>
            <a:tailEnd type="none" w="med" len="med"/>
          </a:ln>
        </p:spPr>
        <p:txBody>
          <a:bodyPr anchor="t" anchorCtr="0"/>
          <a:p>
            <a:pPr>
              <a:buFont typeface="Arial" panose="020B0604020202020204" pitchFamily="34" charset="0"/>
            </a:pPr>
            <a:endParaRPr lang="zh-CN" altLang="en-US" dirty="0">
              <a:latin typeface="Arial" panose="020B0604020202020204" pitchFamily="34" charset="0"/>
              <a:ea typeface="宋体" panose="02010600030101010101" pitchFamily="2" charset="-122"/>
            </a:endParaRPr>
          </a:p>
        </p:txBody>
      </p:sp>
      <p:sp>
        <p:nvSpPr>
          <p:cNvPr id="21525" name="文本框 38935"/>
          <p:cNvSpPr txBox="1"/>
          <p:nvPr/>
        </p:nvSpPr>
        <p:spPr>
          <a:xfrm>
            <a:off x="6575743" y="3778568"/>
            <a:ext cx="1969770" cy="1014730"/>
          </a:xfrm>
          <a:prstGeom prst="rect">
            <a:avLst/>
          </a:prstGeom>
          <a:noFill/>
          <a:ln w="9525">
            <a:noFill/>
          </a:ln>
        </p:spPr>
        <p:txBody>
          <a:bodyPr wrap="none" anchor="t" anchorCtr="0">
            <a:spAutoFit/>
          </a:bodyPr>
          <a:p>
            <a:r>
              <a:rPr lang="zh-CN" altLang="en-US" sz="2000" b="1" dirty="0">
                <a:latin typeface="Arial" panose="020B0604020202020204" pitchFamily="34" charset="0"/>
                <a:ea typeface="黑体" panose="02010609060101010101" pitchFamily="49" charset="-122"/>
              </a:rPr>
              <a:t>梭伦改革</a:t>
            </a:r>
            <a:endParaRPr lang="zh-CN" altLang="en-US" sz="2000" b="1" dirty="0">
              <a:latin typeface="Arial" panose="020B0604020202020204" pitchFamily="34" charset="0"/>
              <a:ea typeface="黑体" panose="02010609060101010101" pitchFamily="49" charset="-122"/>
            </a:endParaRPr>
          </a:p>
          <a:p>
            <a:r>
              <a:rPr lang="zh-CN" altLang="en-US" sz="2000" b="1" dirty="0">
                <a:latin typeface="Arial" panose="020B0604020202020204" pitchFamily="34" charset="0"/>
                <a:ea typeface="黑体" panose="02010609060101010101" pitchFamily="49" charset="-122"/>
              </a:rPr>
              <a:t>克利斯提尼改革</a:t>
            </a:r>
            <a:endParaRPr lang="zh-CN" altLang="en-US" sz="2000" b="1" dirty="0">
              <a:latin typeface="Arial" panose="020B0604020202020204" pitchFamily="34" charset="0"/>
              <a:ea typeface="黑体" panose="02010609060101010101" pitchFamily="49" charset="-122"/>
            </a:endParaRPr>
          </a:p>
          <a:p>
            <a:r>
              <a:rPr lang="zh-CN" altLang="en-US" sz="2000" b="1" dirty="0">
                <a:latin typeface="Arial" panose="020B0604020202020204" pitchFamily="34" charset="0"/>
                <a:ea typeface="黑体" panose="02010609060101010101" pitchFamily="49" charset="-122"/>
              </a:rPr>
              <a:t>伯利克里改革</a:t>
            </a:r>
            <a:endParaRPr lang="zh-CN" altLang="en-US" sz="2000" b="1" dirty="0">
              <a:latin typeface="Arial" panose="020B0604020202020204" pitchFamily="34" charset="0"/>
              <a:ea typeface="黑体" panose="02010609060101010101" pitchFamily="49" charset="-122"/>
            </a:endParaRPr>
          </a:p>
        </p:txBody>
      </p:sp>
      <p:sp>
        <p:nvSpPr>
          <p:cNvPr id="3" name="文本框 2"/>
          <p:cNvSpPr txBox="1"/>
          <p:nvPr/>
        </p:nvSpPr>
        <p:spPr>
          <a:xfrm>
            <a:off x="129540" y="5695950"/>
            <a:ext cx="11750040" cy="1004570"/>
          </a:xfrm>
          <a:prstGeom prst="rect">
            <a:avLst/>
          </a:prstGeom>
          <a:solidFill>
            <a:schemeClr val="accent5">
              <a:lumMod val="20000"/>
              <a:lumOff val="80000"/>
            </a:schemeClr>
          </a:solidFill>
          <a:ln w="19050">
            <a:solidFill>
              <a:schemeClr val="tx2">
                <a:lumMod val="50000"/>
                <a:lumOff val="50000"/>
              </a:schemeClr>
            </a:solidFill>
          </a:ln>
        </p:spPr>
        <p:txBody>
          <a:bodyPr wrap="square">
            <a:spAutoFit/>
          </a:bodyPr>
          <a:p>
            <a:pPr>
              <a:lnSpc>
                <a:spcPct val="90000"/>
              </a:lnSpc>
              <a:spcBef>
                <a:spcPts val="0"/>
              </a:spcBef>
              <a:spcAft>
                <a:spcPts val="0"/>
              </a:spcAft>
              <a:buFont typeface="Arial" panose="020B0604020202020204" pitchFamily="34" charset="0"/>
            </a:pPr>
            <a:r>
              <a:rPr lang="en-US" altLang="en-US" sz="2200" noProof="1" dirty="0">
                <a:latin typeface="黑体" panose="02010609060101010101" pitchFamily="49" charset="-122"/>
                <a:ea typeface="黑体" panose="02010609060101010101" pitchFamily="49" charset="-122"/>
                <a:cs typeface="+mn-cs"/>
              </a:rPr>
              <a:t>    </a:t>
            </a:r>
            <a:r>
              <a:rPr lang="zh-CN" altLang="en-US" sz="2200" b="1">
                <a:latin typeface="微软雅黑" panose="020B0503020204020204" charset="-122"/>
                <a:ea typeface="微软雅黑" panose="020B0503020204020204" charset="-122"/>
                <a:cs typeface="微软雅黑" panose="020B0503020204020204" charset="-122"/>
                <a:sym typeface="+mn-ea"/>
              </a:rPr>
              <a:t>希腊化时代</a:t>
            </a:r>
            <a:r>
              <a:rPr lang="zh-CN" altLang="en-US" sz="2200" b="1">
                <a:latin typeface="楷体" panose="02010609060101010101" charset="-122"/>
                <a:ea typeface="楷体" panose="02010609060101010101" charset="-122"/>
                <a:cs typeface="楷体" panose="02010609060101010101" charset="-122"/>
                <a:sym typeface="+mn-ea"/>
              </a:rPr>
              <a:t>是指亚历山大大帝东征后的三个世纪里，古希腊文明和小亚细亚、叙利亚、美索不达米亚、埃及以及印度的古老文明相融合的一种进程。这一时期希腊文化广泛向外传播，被称为希腊化时代。</a:t>
            </a:r>
            <a:endParaRPr lang="en-US" altLang="zh-CN" sz="2200" b="1" noProof="1" dirty="0">
              <a:latin typeface="楷体" panose="02010609060101010101" charset="-122"/>
              <a:ea typeface="楷体" panose="02010609060101010101" charset="-122"/>
              <a:cs typeface="楷体" panose="02010609060101010101" charset="-122"/>
              <a:sym typeface="+mn-ea"/>
            </a:endParaRPr>
          </a:p>
        </p:txBody>
      </p:sp>
      <p:sp>
        <p:nvSpPr>
          <p:cNvPr id="5" name="左大括号 82946"/>
          <p:cNvSpPr/>
          <p:nvPr/>
        </p:nvSpPr>
        <p:spPr>
          <a:xfrm>
            <a:off x="6480175" y="4975860"/>
            <a:ext cx="288925" cy="708660"/>
          </a:xfrm>
          <a:prstGeom prst="leftBrace">
            <a:avLst>
              <a:gd name="adj1" fmla="val 30921"/>
              <a:gd name="adj2" fmla="val 50000"/>
            </a:avLst>
          </a:prstGeom>
          <a:noFill/>
          <a:ln w="28575" cap="flat" cmpd="sng">
            <a:solidFill>
              <a:schemeClr val="tx1"/>
            </a:solidFill>
            <a:prstDash val="solid"/>
            <a:round/>
            <a:headEnd type="none" w="med" len="med"/>
            <a:tailEnd type="none" w="med" len="med"/>
          </a:ln>
        </p:spPr>
        <p:txBody>
          <a:bodyPr anchor="t" anchorCtr="0"/>
          <a:p>
            <a:pPr>
              <a:buFont typeface="Arial" panose="020B0604020202020204" pitchFamily="34" charset="0"/>
            </a:pPr>
            <a:endParaRPr lang="zh-CN" altLang="en-US" dirty="0">
              <a:latin typeface="Arial" panose="020B0604020202020204" pitchFamily="34" charset="0"/>
              <a:ea typeface="宋体" panose="02010600030101010101" pitchFamily="2" charset="-122"/>
            </a:endParaRPr>
          </a:p>
        </p:txBody>
      </p:sp>
      <p:sp>
        <p:nvSpPr>
          <p:cNvPr id="6" name="文本框 5"/>
          <p:cNvSpPr txBox="1"/>
          <p:nvPr/>
        </p:nvSpPr>
        <p:spPr>
          <a:xfrm>
            <a:off x="6693218" y="4936490"/>
            <a:ext cx="3029585" cy="706755"/>
          </a:xfrm>
          <a:prstGeom prst="rect">
            <a:avLst/>
          </a:prstGeom>
          <a:noFill/>
        </p:spPr>
        <p:txBody>
          <a:bodyPr wrap="none" rtlCol="0" anchor="t">
            <a:spAutoFit/>
          </a:bodyPr>
          <a:p>
            <a:pPr algn="l"/>
            <a:r>
              <a:rPr lang="en-US" sz="2000" b="1">
                <a:solidFill>
                  <a:schemeClr val="tx1"/>
                </a:solidFill>
                <a:latin typeface="微软雅黑" panose="020B0503020204020204" charset="-122"/>
                <a:ea typeface="微软雅黑" panose="020B0503020204020204" charset="-122"/>
                <a:cs typeface="微软雅黑" panose="020B0503020204020204" charset="-122"/>
                <a:sym typeface="+mn-ea"/>
              </a:rPr>
              <a:t>BC337</a:t>
            </a:r>
            <a:r>
              <a:rPr lang="zh-CN" altLang="en-US" sz="2000" b="1">
                <a:solidFill>
                  <a:schemeClr val="tx1"/>
                </a:solidFill>
                <a:latin typeface="微软雅黑" panose="020B0503020204020204" charset="-122"/>
                <a:ea typeface="微软雅黑" panose="020B0503020204020204" charset="-122"/>
                <a:cs typeface="微软雅黑" panose="020B0503020204020204" charset="-122"/>
                <a:sym typeface="+mn-ea"/>
              </a:rPr>
              <a:t>希腊被马其顿征服</a:t>
            </a:r>
            <a:endParaRPr lang="zh-CN" altLang="en-US" sz="2000" b="1">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r>
              <a:rPr lang="en-US" sz="2000" b="1">
                <a:solidFill>
                  <a:schemeClr val="tx1"/>
                </a:solidFill>
                <a:latin typeface="微软雅黑" panose="020B0503020204020204" charset="-122"/>
                <a:ea typeface="微软雅黑" panose="020B0503020204020204" charset="-122"/>
                <a:cs typeface="微软雅黑" panose="020B0503020204020204" charset="-122"/>
                <a:sym typeface="+mn-ea"/>
              </a:rPr>
              <a:t>BC27-1453</a:t>
            </a:r>
            <a:r>
              <a:rPr lang="zh-CN" altLang="en-US" sz="2000" b="1">
                <a:solidFill>
                  <a:schemeClr val="tx1"/>
                </a:solidFill>
                <a:latin typeface="微软雅黑" panose="020B0503020204020204" charset="-122"/>
                <a:ea typeface="微软雅黑" panose="020B0503020204020204" charset="-122"/>
                <a:cs typeface="微软雅黑" panose="020B0503020204020204" charset="-122"/>
                <a:sym typeface="+mn-ea"/>
              </a:rPr>
              <a:t>罗马帝国</a:t>
            </a:r>
            <a:endParaRPr lang="zh-CN" altLang="en-US" sz="2000"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9798685" y="3651250"/>
            <a:ext cx="613410" cy="1598930"/>
          </a:xfrm>
          <a:prstGeom prst="rect">
            <a:avLst/>
          </a:prstGeom>
          <a:noFill/>
        </p:spPr>
        <p:txBody>
          <a:bodyPr vert="eaVert" wrap="square" rtlCol="0">
            <a:spAutoFit/>
          </a:bodyPr>
          <a:p>
            <a:r>
              <a:rPr lang="zh-CN" altLang="en-US" sz="2800" b="1">
                <a:solidFill>
                  <a:srgbClr val="FF0000"/>
                </a:solidFill>
              </a:rPr>
              <a:t>古典文明</a:t>
            </a:r>
            <a:endParaRPr lang="zh-CN" altLang="en-US" sz="2800" b="1">
              <a:solidFill>
                <a:srgbClr val="FF0000"/>
              </a:solidFill>
            </a:endParaRPr>
          </a:p>
        </p:txBody>
      </p:sp>
      <p:sp>
        <p:nvSpPr>
          <p:cNvPr id="18" name="文本框 17"/>
          <p:cNvSpPr txBox="1"/>
          <p:nvPr/>
        </p:nvSpPr>
        <p:spPr>
          <a:xfrm>
            <a:off x="248920" y="116840"/>
            <a:ext cx="7069455" cy="534035"/>
          </a:xfrm>
          <a:prstGeom prst="rect">
            <a:avLst/>
          </a:prstGeom>
          <a:noFill/>
        </p:spPr>
        <p:txBody>
          <a:bodyPr wrap="square">
            <a:spAutoFit/>
          </a:bodyPr>
          <a:p>
            <a:pPr lvl="0" fontAlgn="ctr">
              <a:lnSpc>
                <a:spcPct val="90000"/>
              </a:lnSpc>
              <a:spcBef>
                <a:spcPct val="0"/>
              </a:spcBef>
              <a:spcAft>
                <a:spcPts val="800"/>
              </a:spcAft>
              <a:buSzTx/>
            </a:pPr>
            <a:r>
              <a:rPr lang="zh-CN" altLang="en-US" sz="3200" b="1">
                <a:solidFill>
                  <a:schemeClr val="tx1"/>
                </a:solidFill>
                <a:latin typeface="微软雅黑" panose="020B0503020204020204" charset="-122"/>
                <a:ea typeface="微软雅黑" panose="020B0503020204020204" charset="-122"/>
                <a:sym typeface="+mn-ea"/>
              </a:rPr>
              <a:t>一、源：古典希腊文化与罗马文化</a:t>
            </a:r>
            <a:endParaRPr lang="en-US" altLang="zh-CN" sz="3600" b="1" spc="160">
              <a:ln w="3175">
                <a:noFill/>
                <a:prstDash val="dash"/>
              </a:ln>
              <a:latin typeface="微软雅黑" panose="020B0503020204020204" charset="-122"/>
              <a:ea typeface="微软雅黑" panose="020B0503020204020204" charset="-122"/>
            </a:endParaRPr>
          </a:p>
        </p:txBody>
      </p:sp>
      <p:sp>
        <p:nvSpPr>
          <p:cNvPr id="9" name="文本框 8"/>
          <p:cNvSpPr txBox="1"/>
          <p:nvPr/>
        </p:nvSpPr>
        <p:spPr>
          <a:xfrm>
            <a:off x="348615" y="706120"/>
            <a:ext cx="3728085" cy="460375"/>
          </a:xfrm>
          <a:prstGeom prst="rect">
            <a:avLst/>
          </a:prstGeom>
          <a:noFill/>
        </p:spPr>
        <p:txBody>
          <a:bodyPr wrap="square" rtlCol="0" anchor="t">
            <a:spAutoFit/>
          </a:bodyPr>
          <a:p>
            <a:pPr algn="l"/>
            <a:r>
              <a:rPr lang="zh-CN" altLang="en-US" sz="2400" b="1" dirty="0">
                <a:solidFill>
                  <a:schemeClr val="tx1"/>
                </a:solidFill>
                <a:latin typeface="微软雅黑" panose="020B0503020204020204" charset="-122"/>
                <a:ea typeface="微软雅黑" panose="020B0503020204020204" charset="-122"/>
                <a:sym typeface="+mn-ea"/>
              </a:rPr>
              <a:t>（</a:t>
            </a:r>
            <a:r>
              <a:rPr lang="zh-CN" altLang="en-US" sz="2400" b="1" dirty="0">
                <a:solidFill>
                  <a:schemeClr val="tx1"/>
                </a:solidFill>
                <a:latin typeface="微软雅黑" panose="020B0503020204020204" charset="-122"/>
                <a:ea typeface="微软雅黑" panose="020B0503020204020204" charset="-122"/>
                <a:sym typeface="+mn-ea"/>
              </a:rPr>
              <a:t>一</a:t>
            </a:r>
            <a:r>
              <a:rPr lang="zh-CN" altLang="en-US" sz="2400" b="1" dirty="0">
                <a:solidFill>
                  <a:schemeClr val="tx1"/>
                </a:solidFill>
                <a:latin typeface="微软雅黑" panose="020B0503020204020204" charset="-122"/>
                <a:ea typeface="微软雅黑" panose="020B0503020204020204" charset="-122"/>
                <a:sym typeface="+mn-ea"/>
              </a:rPr>
              <a:t>）</a:t>
            </a:r>
            <a:r>
              <a:rPr lang="en-US" altLang="zh-CN" sz="2400" b="1" dirty="0">
                <a:solidFill>
                  <a:schemeClr val="tx1"/>
                </a:solidFill>
                <a:latin typeface="微软雅黑" panose="020B0503020204020204" charset="-122"/>
                <a:ea typeface="微软雅黑" panose="020B0503020204020204" charset="-122"/>
                <a:sym typeface="+mn-ea"/>
              </a:rPr>
              <a:t>古</a:t>
            </a:r>
            <a:r>
              <a:rPr lang="en-US" altLang="en-US" sz="2400" b="1" dirty="0">
                <a:solidFill>
                  <a:schemeClr val="tx1"/>
                </a:solidFill>
                <a:latin typeface="微软雅黑" panose="020B0503020204020204" charset="-122"/>
                <a:ea typeface="微软雅黑" panose="020B0503020204020204" charset="-122"/>
                <a:sym typeface="+mn-ea"/>
              </a:rPr>
              <a:t>希腊</a:t>
            </a:r>
            <a:r>
              <a:rPr lang="zh-CN" sz="2400" b="1" dirty="0">
                <a:solidFill>
                  <a:schemeClr val="tx1"/>
                </a:solidFill>
                <a:latin typeface="微软雅黑" panose="020B0503020204020204" charset="-122"/>
                <a:ea typeface="微软雅黑" panose="020B0503020204020204" charset="-122"/>
                <a:sym typeface="+mn-ea"/>
              </a:rPr>
              <a:t>发展阶段</a:t>
            </a:r>
            <a:endParaRPr lang="zh-CN" sz="2400" b="1" dirty="0">
              <a:solidFill>
                <a:schemeClr val="tx1"/>
              </a:solidFill>
              <a:latin typeface="微软雅黑" panose="020B0503020204020204" charset="-122"/>
              <a:ea typeface="微软雅黑" panose="020B0503020204020204" charset="-122"/>
              <a:sym typeface="+mn-ea"/>
            </a:endParaRPr>
          </a:p>
        </p:txBody>
      </p:sp>
      <p:pic>
        <p:nvPicPr>
          <p:cNvPr id="10" name="图片 4102" descr="11733448665582000002319282"/>
          <p:cNvPicPr>
            <a:picLocks noChangeAspect="1"/>
          </p:cNvPicPr>
          <p:nvPr/>
        </p:nvPicPr>
        <p:blipFill>
          <a:blip r:embed="rId1"/>
          <a:stretch>
            <a:fillRect/>
          </a:stretch>
        </p:blipFill>
        <p:spPr>
          <a:xfrm>
            <a:off x="6769100" y="0"/>
            <a:ext cx="5230495" cy="3393440"/>
          </a:xfrm>
          <a:prstGeom prst="rect">
            <a:avLst/>
          </a:prstGeom>
          <a:noFill/>
          <a:ln w="9525">
            <a:noFill/>
          </a:ln>
        </p:spPr>
      </p:pic>
      <p:sp>
        <p:nvSpPr>
          <p:cNvPr id="7" name="左大括号 82946"/>
          <p:cNvSpPr/>
          <p:nvPr/>
        </p:nvSpPr>
        <p:spPr>
          <a:xfrm rot="10800000">
            <a:off x="9603740" y="3260725"/>
            <a:ext cx="288925" cy="2379980"/>
          </a:xfrm>
          <a:prstGeom prst="leftBrace">
            <a:avLst>
              <a:gd name="adj1" fmla="val 30921"/>
              <a:gd name="adj2" fmla="val 50000"/>
            </a:avLst>
          </a:prstGeom>
          <a:noFill/>
          <a:ln w="38100" cap="flat" cmpd="sng">
            <a:solidFill>
              <a:srgbClr val="FF0000"/>
            </a:solidFill>
            <a:prstDash val="solid"/>
            <a:round/>
            <a:headEnd type="none" w="med" len="med"/>
            <a:tailEnd type="none" w="med" len="med"/>
          </a:ln>
        </p:spPr>
        <p:txBody>
          <a:bodyPr anchor="t" anchorCtr="0"/>
          <a:p>
            <a:pPr>
              <a:buFont typeface="Arial" panose="020B0604020202020204" pitchFamily="34" charset="0"/>
            </a:pPr>
            <a:endParaRPr lang="zh-CN" altLang="en-US" dirty="0">
              <a:latin typeface="Arial" panose="020B0604020202020204" pitchFamily="34" charset="0"/>
              <a:ea typeface="宋体" panose="02010600030101010101" pitchFamily="2" charset="-122"/>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4446" y="824893"/>
            <a:ext cx="3331564" cy="478155"/>
          </a:xfrm>
          <a:prstGeom prst="rect">
            <a:avLst/>
          </a:prstGeom>
          <a:noFill/>
        </p:spPr>
        <p:txBody>
          <a:bodyPr wrap="square">
            <a:spAutoFit/>
          </a:bodyPr>
          <a:lstStyle>
            <a:defPPr>
              <a:defRPr lang="zh-CN"/>
            </a:defPPr>
            <a:lvl1pPr lvl="0" indent="-228600" fontAlgn="ctr">
              <a:lnSpc>
                <a:spcPct val="90000"/>
              </a:lnSpc>
              <a:spcBef>
                <a:spcPct val="0"/>
              </a:spcBef>
              <a:spcAft>
                <a:spcPts val="800"/>
              </a:spcAft>
              <a:buSzTx/>
              <a:buFont typeface="Arial" panose="020B0604020202020204" pitchFamily="34" charset="0"/>
              <a:buChar char="•"/>
              <a:defRPr sz="2800" b="1" spc="160">
                <a:ln w="3175">
                  <a:noFill/>
                  <a:prstDash val="dash"/>
                </a:ln>
                <a:latin typeface="黑体" panose="02010609060101010101" pitchFamily="49" charset="-122"/>
                <a:ea typeface="黑体" panose="02010609060101010101" pitchFamily="49" charset="-122"/>
              </a:defRPr>
            </a:lvl1pPr>
          </a:lstStyle>
          <a:p>
            <a:pPr indent="0">
              <a:buNone/>
            </a:pPr>
            <a:r>
              <a:rPr lang="zh-CN" kern="100">
                <a:latin typeface="微软雅黑" panose="020B0503020204020204" charset="-122"/>
                <a:ea typeface="微软雅黑" panose="020B0503020204020204" charset="-122"/>
              </a:rPr>
              <a:t>（二）</a:t>
            </a:r>
            <a:r>
              <a:rPr lang="zh-CN" altLang="en-US" kern="100">
                <a:latin typeface="微软雅黑" panose="020B0503020204020204" charset="-122"/>
                <a:ea typeface="微软雅黑" panose="020B0503020204020204" charset="-122"/>
              </a:rPr>
              <a:t>文化成就</a:t>
            </a:r>
            <a:endParaRPr lang="zh-CN" altLang="en-US" kern="100">
              <a:latin typeface="微软雅黑" panose="020B0503020204020204" charset="-122"/>
              <a:ea typeface="微软雅黑" panose="020B0503020204020204" charset="-122"/>
            </a:endParaRPr>
          </a:p>
        </p:txBody>
      </p:sp>
      <p:sp>
        <p:nvSpPr>
          <p:cNvPr id="18" name="文本框 17"/>
          <p:cNvSpPr txBox="1"/>
          <p:nvPr/>
        </p:nvSpPr>
        <p:spPr>
          <a:xfrm>
            <a:off x="400050" y="176530"/>
            <a:ext cx="5166995" cy="589280"/>
          </a:xfrm>
          <a:prstGeom prst="rect">
            <a:avLst/>
          </a:prstGeom>
          <a:noFill/>
        </p:spPr>
        <p:txBody>
          <a:bodyPr wrap="square">
            <a:spAutoFit/>
          </a:bodyPr>
          <a:p>
            <a:pPr lvl="0" fontAlgn="ctr">
              <a:lnSpc>
                <a:spcPct val="90000"/>
              </a:lnSpc>
              <a:spcBef>
                <a:spcPct val="0"/>
              </a:spcBef>
              <a:spcAft>
                <a:spcPts val="800"/>
              </a:spcAft>
              <a:buSzTx/>
            </a:pPr>
            <a:r>
              <a:rPr lang="zh-CN" altLang="en-US" sz="3600" b="1" spc="160">
                <a:ln w="3175">
                  <a:noFill/>
                  <a:prstDash val="dash"/>
                </a:ln>
                <a:latin typeface="微软雅黑" panose="020B0503020204020204" charset="-122"/>
                <a:ea typeface="微软雅黑" panose="020B0503020204020204" charset="-122"/>
              </a:rPr>
              <a:t>古典希腊文化</a:t>
            </a:r>
            <a:endParaRPr lang="en-US" altLang="zh-CN" sz="3600" b="1" spc="160">
              <a:ln w="3175">
                <a:noFill/>
                <a:prstDash val="dash"/>
              </a:ln>
              <a:latin typeface="微软雅黑" panose="020B0503020204020204" charset="-122"/>
              <a:ea typeface="微软雅黑" panose="020B0503020204020204" charset="-122"/>
            </a:endParaRPr>
          </a:p>
        </p:txBody>
      </p:sp>
      <p:sp>
        <p:nvSpPr>
          <p:cNvPr id="5" name="文本框 4"/>
          <p:cNvSpPr txBox="1"/>
          <p:nvPr/>
        </p:nvSpPr>
        <p:spPr>
          <a:xfrm>
            <a:off x="619125" y="1401445"/>
            <a:ext cx="1590040" cy="460375"/>
          </a:xfrm>
          <a:prstGeom prst="rect">
            <a:avLst/>
          </a:prstGeom>
          <a:noFill/>
        </p:spPr>
        <p:txBody>
          <a:bodyPr wrap="none" rtlCol="0">
            <a:spAutoFit/>
          </a:bodyPr>
          <a:p>
            <a:pPr algn="l"/>
            <a:r>
              <a:rPr lang="zh-CN" altLang="en-US" sz="2400" b="1">
                <a:solidFill>
                  <a:srgbClr val="0000CC"/>
                </a:solidFill>
                <a:latin typeface="微软雅黑" panose="020B0503020204020204" charset="-122"/>
                <a:ea typeface="微软雅黑" panose="020B0503020204020204" charset="-122"/>
                <a:sym typeface="+mn-ea"/>
              </a:rPr>
              <a:t>（</a:t>
            </a:r>
            <a:r>
              <a:rPr lang="en-US" altLang="zh-CN" sz="2400" b="1">
                <a:solidFill>
                  <a:srgbClr val="0000CC"/>
                </a:solidFill>
                <a:latin typeface="微软雅黑" panose="020B0503020204020204" charset="-122"/>
                <a:ea typeface="微软雅黑" panose="020B0503020204020204" charset="-122"/>
                <a:sym typeface="+mn-ea"/>
              </a:rPr>
              <a:t>1</a:t>
            </a:r>
            <a:r>
              <a:rPr lang="zh-CN" altLang="en-US" sz="2400" b="1">
                <a:solidFill>
                  <a:srgbClr val="0000CC"/>
                </a:solidFill>
                <a:latin typeface="微软雅黑" panose="020B0503020204020204" charset="-122"/>
                <a:ea typeface="微软雅黑" panose="020B0503020204020204" charset="-122"/>
                <a:sym typeface="+mn-ea"/>
              </a:rPr>
              <a:t>）哲学</a:t>
            </a:r>
            <a:endParaRPr lang="en-US" altLang="zh-CN" sz="2400" b="1">
              <a:solidFill>
                <a:srgbClr val="0000CC"/>
              </a:solidFill>
              <a:latin typeface="微软雅黑" panose="020B0503020204020204" charset="-122"/>
              <a:ea typeface="微软雅黑" panose="020B0503020204020204" charset="-122"/>
            </a:endParaRPr>
          </a:p>
        </p:txBody>
      </p:sp>
      <p:graphicFrame>
        <p:nvGraphicFramePr>
          <p:cNvPr id="6" name="表格 5"/>
          <p:cNvGraphicFramePr/>
          <p:nvPr>
            <p:custDataLst>
              <p:tags r:id="rId1"/>
            </p:custDataLst>
          </p:nvPr>
        </p:nvGraphicFramePr>
        <p:xfrm>
          <a:off x="220662" y="2075180"/>
          <a:ext cx="5526405" cy="4198620"/>
        </p:xfrm>
        <a:graphic>
          <a:graphicData uri="http://schemas.openxmlformats.org/drawingml/2006/table">
            <a:tbl>
              <a:tblPr firstRow="1" bandRow="1">
                <a:tableStyleId>{5940675A-B579-460E-94D1-54222C63F5DA}</a:tableStyleId>
              </a:tblPr>
              <a:tblGrid>
                <a:gridCol w="817563"/>
                <a:gridCol w="4708525"/>
              </a:tblGrid>
              <a:tr h="365760">
                <a:tc>
                  <a:txBody>
                    <a:bodyPr/>
                    <a:p>
                      <a:pPr indent="0" algn="ctr">
                        <a:buNone/>
                      </a:pPr>
                      <a:r>
                        <a:rPr lang="en-US" sz="2400" b="1">
                          <a:solidFill>
                            <a:schemeClr val="bg1"/>
                          </a:solidFill>
                          <a:latin typeface="微软雅黑" panose="020B0503020204020204" charset="-122"/>
                          <a:ea typeface="微软雅黑" panose="020B0503020204020204" charset="-122"/>
                          <a:cs typeface="黑体" panose="02010609060101010101" pitchFamily="49" charset="-122"/>
                        </a:rPr>
                        <a:t>人物</a:t>
                      </a:r>
                      <a:endParaRPr lang="en-US" altLang="en-US" sz="2400" b="1">
                        <a:solidFill>
                          <a:schemeClr val="bg1"/>
                        </a:solidFill>
                        <a:latin typeface="微软雅黑" panose="020B0503020204020204" charset="-122"/>
                        <a:ea typeface="微软雅黑" panose="020B0503020204020204" charset="-122"/>
                        <a:cs typeface="黑体" panose="02010609060101010101" pitchFamily="49"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75000"/>
                      </a:schemeClr>
                    </a:solidFill>
                  </a:tcPr>
                </a:tc>
                <a:tc>
                  <a:txBody>
                    <a:bodyPr/>
                    <a:p>
                      <a:pPr indent="0" algn="ctr">
                        <a:buNone/>
                      </a:pPr>
                      <a:r>
                        <a:rPr lang="en-US" sz="2400" b="1">
                          <a:solidFill>
                            <a:schemeClr val="bg1"/>
                          </a:solidFill>
                          <a:latin typeface="微软雅黑" panose="020B0503020204020204" charset="-122"/>
                          <a:ea typeface="微软雅黑" panose="020B0503020204020204" charset="-122"/>
                          <a:cs typeface="黑体" panose="02010609060101010101" pitchFamily="49" charset="-122"/>
                        </a:rPr>
                        <a:t>思想</a:t>
                      </a:r>
                      <a:endParaRPr lang="en-US" altLang="en-US" sz="2400" b="1">
                        <a:solidFill>
                          <a:schemeClr val="bg1"/>
                        </a:solidFill>
                        <a:latin typeface="微软雅黑" panose="020B0503020204020204" charset="-122"/>
                        <a:ea typeface="微软雅黑" panose="020B0503020204020204" charset="-122"/>
                        <a:cs typeface="黑体" panose="02010609060101010101" pitchFamily="49"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75000"/>
                      </a:schemeClr>
                    </a:solidFill>
                  </a:tcPr>
                </a:tc>
              </a:tr>
              <a:tr h="911225">
                <a:tc>
                  <a:txBody>
                    <a:bodyPr/>
                    <a:p>
                      <a:pPr indent="0" algn="ctr">
                        <a:buNone/>
                      </a:pPr>
                      <a:r>
                        <a:rPr lang="en-US" sz="2400" b="1">
                          <a:latin typeface="微软雅黑" panose="020B0503020204020204" charset="-122"/>
                          <a:ea typeface="微软雅黑" panose="020B0503020204020204" charset="-122"/>
                          <a:cs typeface="宋体" panose="02010600030101010101" pitchFamily="2" charset="-122"/>
                        </a:rPr>
                        <a:t>苏格拉底</a:t>
                      </a:r>
                      <a:endParaRPr lang="en-US" altLang="en-US" sz="2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nSpc>
                          <a:spcPct val="110000"/>
                        </a:lnSpc>
                        <a:buNone/>
                      </a:pPr>
                      <a:r>
                        <a:rPr lang="en-US" sz="2400" b="1">
                          <a:latin typeface="楷体" panose="02010609060101010101" charset="-122"/>
                          <a:ea typeface="楷体" panose="02010609060101010101" charset="-122"/>
                          <a:cs typeface="微软雅黑" panose="020B0503020204020204" charset="-122"/>
                        </a:rPr>
                        <a:t>致力于探讨人生哲理和社会伦理</a:t>
                      </a:r>
                      <a:endParaRPr lang="en-US" sz="2400" b="1">
                        <a:latin typeface="楷体" panose="02010609060101010101" charset="-122"/>
                        <a:ea typeface="楷体" panose="02010609060101010101" charset="-122"/>
                        <a:cs typeface="微软雅黑" panose="020B0503020204020204" charset="-122"/>
                      </a:endParaRPr>
                    </a:p>
                    <a:p>
                      <a:pPr indent="0">
                        <a:lnSpc>
                          <a:spcPct val="110000"/>
                        </a:lnSpc>
                        <a:buNone/>
                      </a:pPr>
                      <a:r>
                        <a:rPr lang="en-US" sz="2400" b="1">
                          <a:latin typeface="楷体" panose="02010609060101010101" charset="-122"/>
                          <a:ea typeface="楷体" panose="02010609060101010101" charset="-122"/>
                          <a:cs typeface="微软雅黑" panose="020B0503020204020204" charset="-122"/>
                        </a:rPr>
                        <a:t>用</a:t>
                      </a:r>
                      <a:r>
                        <a:rPr lang="en-US" sz="2400" b="1">
                          <a:solidFill>
                            <a:schemeClr val="accent2"/>
                          </a:solidFill>
                          <a:latin typeface="楷体" panose="02010609060101010101" charset="-122"/>
                          <a:ea typeface="楷体" panose="02010609060101010101" charset="-122"/>
                          <a:cs typeface="微软雅黑" panose="020B0503020204020204" charset="-122"/>
                        </a:rPr>
                        <a:t>对话形式</a:t>
                      </a:r>
                      <a:r>
                        <a:rPr lang="en-US" sz="2400" b="1">
                          <a:latin typeface="楷体" panose="02010609060101010101" charset="-122"/>
                          <a:ea typeface="楷体" panose="02010609060101010101" charset="-122"/>
                          <a:cs typeface="微软雅黑" panose="020B0503020204020204" charset="-122"/>
                        </a:rPr>
                        <a:t>提出的哲学思想</a:t>
                      </a:r>
                      <a:endParaRPr lang="en-US" altLang="en-US" sz="2400" b="1">
                        <a:latin typeface="楷体" panose="02010609060101010101" charset="-122"/>
                        <a:ea typeface="楷体" panose="02010609060101010101"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13815">
                <a:tc>
                  <a:txBody>
                    <a:bodyPr/>
                    <a:p>
                      <a:pPr indent="0" algn="ctr">
                        <a:buNone/>
                      </a:pPr>
                      <a:r>
                        <a:rPr lang="en-US" sz="2400" b="1">
                          <a:latin typeface="微软雅黑" panose="020B0503020204020204" charset="-122"/>
                          <a:ea typeface="微软雅黑" panose="020B0503020204020204" charset="-122"/>
                          <a:cs typeface="宋体" panose="02010600030101010101" pitchFamily="2" charset="-122"/>
                        </a:rPr>
                        <a:t>柏拉图</a:t>
                      </a:r>
                      <a:endParaRPr lang="en-US" altLang="en-US" sz="2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alpha val="70000"/>
                      </a:schemeClr>
                    </a:solidFill>
                  </a:tcPr>
                </a:tc>
                <a:tc>
                  <a:txBody>
                    <a:bodyPr/>
                    <a:p>
                      <a:pPr indent="0">
                        <a:lnSpc>
                          <a:spcPct val="110000"/>
                        </a:lnSpc>
                        <a:buNone/>
                      </a:pPr>
                      <a:r>
                        <a:rPr lang="en-US" sz="2400" b="1">
                          <a:latin typeface="楷体" panose="02010609060101010101" charset="-122"/>
                          <a:ea typeface="楷体" panose="02010609060101010101" charset="-122"/>
                          <a:cs typeface="楷体" panose="02010609060101010101" charset="-122"/>
                          <a:sym typeface="+mn-ea"/>
                        </a:rPr>
                        <a:t>创建</a:t>
                      </a:r>
                      <a:r>
                        <a:rPr lang="en-US" sz="2400" b="1">
                          <a:solidFill>
                            <a:schemeClr val="accent2"/>
                          </a:solidFill>
                          <a:latin typeface="楷体" panose="02010609060101010101" charset="-122"/>
                          <a:ea typeface="楷体" panose="02010609060101010101" charset="-122"/>
                          <a:cs typeface="楷体" panose="02010609060101010101" charset="-122"/>
                          <a:sym typeface="+mn-ea"/>
                        </a:rPr>
                        <a:t>“学园”</a:t>
                      </a:r>
                      <a:r>
                        <a:rPr lang="zh-CN" altLang="en-US" sz="2400" b="1">
                          <a:solidFill>
                            <a:schemeClr val="accent2"/>
                          </a:solidFill>
                          <a:latin typeface="楷体" panose="02010609060101010101" charset="-122"/>
                          <a:ea typeface="楷体" panose="02010609060101010101" charset="-122"/>
                          <a:cs typeface="楷体" panose="02010609060101010101" charset="-122"/>
                          <a:sym typeface="+mn-ea"/>
                        </a:rPr>
                        <a:t>；</a:t>
                      </a:r>
                      <a:r>
                        <a:rPr lang="en-US" sz="2400" b="1">
                          <a:latin typeface="楷体" panose="02010609060101010101" charset="-122"/>
                          <a:ea typeface="楷体" panose="02010609060101010101" charset="-122"/>
                          <a:cs typeface="楷体" panose="02010609060101010101" charset="-122"/>
                          <a:sym typeface="+mn-ea"/>
                        </a:rPr>
                        <a:t>在</a:t>
                      </a:r>
                      <a:r>
                        <a:rPr lang="en-US" sz="2400" b="1">
                          <a:solidFill>
                            <a:schemeClr val="accent2"/>
                          </a:solidFill>
                          <a:latin typeface="楷体" panose="02010609060101010101" charset="-122"/>
                          <a:ea typeface="楷体" panose="02010609060101010101" charset="-122"/>
                          <a:cs typeface="楷体" panose="02010609060101010101" charset="-122"/>
                          <a:sym typeface="+mn-ea"/>
                        </a:rPr>
                        <a:t>几何学</a:t>
                      </a:r>
                      <a:r>
                        <a:rPr lang="en-US" sz="2400" b="1">
                          <a:latin typeface="楷体" panose="02010609060101010101" charset="-122"/>
                          <a:ea typeface="楷体" panose="02010609060101010101" charset="-122"/>
                          <a:cs typeface="楷体" panose="02010609060101010101" charset="-122"/>
                          <a:sym typeface="+mn-ea"/>
                        </a:rPr>
                        <a:t>发展方面作出了重要贡献,为欧几里德《几何原本》奠定了基础</a:t>
                      </a:r>
                      <a:endParaRPr lang="en-US" altLang="en-US" sz="2400" b="1">
                        <a:latin typeface="楷体" panose="02010609060101010101" charset="-122"/>
                        <a:ea typeface="楷体" panose="02010609060101010101" charset="-122"/>
                        <a:cs typeface="楷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alpha val="70000"/>
                      </a:schemeClr>
                    </a:solidFill>
                  </a:tcPr>
                </a:tc>
              </a:tr>
              <a:tr h="1607820">
                <a:tc>
                  <a:txBody>
                    <a:bodyPr/>
                    <a:p>
                      <a:pPr indent="0" algn="ctr">
                        <a:buNone/>
                      </a:pPr>
                      <a:r>
                        <a:rPr lang="en-US" sz="2400" b="1">
                          <a:latin typeface="微软雅黑" panose="020B0503020204020204" charset="-122"/>
                          <a:ea typeface="微软雅黑" panose="020B0503020204020204" charset="-122"/>
                          <a:cs typeface="宋体" panose="02010600030101010101" pitchFamily="2" charset="-122"/>
                        </a:rPr>
                        <a:t>亚里士多德</a:t>
                      </a:r>
                      <a:endParaRPr lang="en-US" altLang="en-US" sz="2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nSpc>
                          <a:spcPct val="110000"/>
                        </a:lnSpc>
                        <a:buNone/>
                      </a:pPr>
                      <a:r>
                        <a:rPr lang="en-US" sz="2400" b="1">
                          <a:latin typeface="楷体" panose="02010609060101010101" charset="-122"/>
                          <a:ea typeface="楷体" panose="02010609060101010101" charset="-122"/>
                          <a:cs typeface="楷体" panose="02010609060101010101" charset="-122"/>
                          <a:sym typeface="+mn-ea"/>
                        </a:rPr>
                        <a:t>一位“</a:t>
                      </a:r>
                      <a:r>
                        <a:rPr lang="en-US" sz="2400" b="1">
                          <a:solidFill>
                            <a:schemeClr val="accent2"/>
                          </a:solidFill>
                          <a:latin typeface="楷体" panose="02010609060101010101" charset="-122"/>
                          <a:ea typeface="楷体" panose="02010609060101010101" charset="-122"/>
                          <a:cs typeface="楷体" panose="02010609060101010101" charset="-122"/>
                          <a:sym typeface="+mn-ea"/>
                        </a:rPr>
                        <a:t>百科全书式的学者”</a:t>
                      </a:r>
                      <a:r>
                        <a:rPr lang="en-US" sz="2400" b="1">
                          <a:latin typeface="楷体" panose="02010609060101010101" charset="-122"/>
                          <a:ea typeface="楷体" panose="02010609060101010101" charset="-122"/>
                          <a:cs typeface="楷体" panose="02010609060101010101" charset="-122"/>
                          <a:sym typeface="+mn-ea"/>
                        </a:rPr>
                        <a:t>,其著作涉及哲学、政治学和诸多科学领域,对欧洲科学知识系统的形成产生了重要影响。</a:t>
                      </a:r>
                      <a:endParaRPr lang="en-US" altLang="en-US" sz="2400" b="1">
                        <a:latin typeface="楷体" panose="02010609060101010101" charset="-122"/>
                        <a:ea typeface="楷体" panose="02010609060101010101" charset="-122"/>
                        <a:cs typeface="楷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7" name="文本框 6"/>
          <p:cNvSpPr txBox="1"/>
          <p:nvPr/>
        </p:nvSpPr>
        <p:spPr>
          <a:xfrm>
            <a:off x="6165215" y="313690"/>
            <a:ext cx="5817235" cy="2676525"/>
          </a:xfrm>
          <a:prstGeom prst="rect">
            <a:avLst/>
          </a:prstGeom>
          <a:noFill/>
        </p:spPr>
        <p:txBody>
          <a:bodyPr wrap="square">
            <a:spAutoFit/>
          </a:bodyPr>
          <a:p>
            <a:pPr algn="just">
              <a:lnSpc>
                <a:spcPct val="100000"/>
              </a:lnSpc>
            </a:pPr>
            <a:r>
              <a:rPr lang="zh-CN" altLang="en-US" sz="2400" b="1" dirty="0">
                <a:solidFill>
                  <a:srgbClr val="FF0000"/>
                </a:solidFill>
                <a:latin typeface="楷体" panose="02010609060101010101" charset="-122"/>
                <a:ea typeface="楷体" panose="02010609060101010101" charset="-122"/>
              </a:rPr>
              <a:t>柏拉图学园</a:t>
            </a:r>
            <a:r>
              <a:rPr lang="zh-CN" altLang="en-US" sz="2400" b="1" dirty="0">
                <a:latin typeface="楷体" panose="02010609060101010101" charset="-122"/>
                <a:ea typeface="楷体" panose="02010609060101010101" charset="-122"/>
              </a:rPr>
              <a:t>，由柏拉图创办于公元前</a:t>
            </a:r>
            <a:r>
              <a:rPr lang="en-US" altLang="zh-CN" sz="2400" b="1" dirty="0">
                <a:latin typeface="楷体" panose="02010609060101010101" charset="-122"/>
                <a:ea typeface="楷体" panose="02010609060101010101" charset="-122"/>
              </a:rPr>
              <a:t>385</a:t>
            </a:r>
            <a:r>
              <a:rPr lang="zh-CN" altLang="en-US" sz="2400" b="1" dirty="0">
                <a:latin typeface="楷体" panose="02010609060101010101" charset="-122"/>
                <a:ea typeface="楷体" panose="02010609060101010101" charset="-122"/>
              </a:rPr>
              <a:t>年左右，以后历代相传，延续不替，至公元</a:t>
            </a:r>
            <a:r>
              <a:rPr lang="en-US" altLang="zh-CN" sz="2400" b="1" dirty="0">
                <a:latin typeface="楷体" panose="02010609060101010101" charset="-122"/>
                <a:ea typeface="楷体" panose="02010609060101010101" charset="-122"/>
              </a:rPr>
              <a:t>529</a:t>
            </a:r>
            <a:r>
              <a:rPr lang="zh-CN" altLang="en-US" sz="2400" b="1" dirty="0">
                <a:latin typeface="楷体" panose="02010609060101010101" charset="-122"/>
                <a:ea typeface="楷体" panose="02010609060101010101" charset="-122"/>
              </a:rPr>
              <a:t>年被查士丁尼大帝封闭为止，前后延续将近千年之久。</a:t>
            </a:r>
            <a:endParaRPr lang="zh-CN" altLang="en-US" sz="2400" b="1" dirty="0">
              <a:latin typeface="楷体" panose="02010609060101010101" charset="-122"/>
              <a:ea typeface="楷体" panose="02010609060101010101" charset="-122"/>
            </a:endParaRPr>
          </a:p>
          <a:p>
            <a:pPr algn="just">
              <a:lnSpc>
                <a:spcPct val="100000"/>
              </a:lnSpc>
            </a:pPr>
            <a:endParaRPr lang="zh-CN" altLang="en-US" sz="2400" b="1" dirty="0">
              <a:latin typeface="楷体" panose="02010609060101010101" charset="-122"/>
              <a:ea typeface="楷体" panose="02010609060101010101" charset="-122"/>
            </a:endParaRPr>
          </a:p>
          <a:p>
            <a:pPr algn="just">
              <a:lnSpc>
                <a:spcPct val="100000"/>
              </a:lnSpc>
            </a:pPr>
            <a:r>
              <a:rPr lang="zh-CN" altLang="en-US" sz="2400" b="1" dirty="0">
                <a:latin typeface="楷体" panose="02010609060101010101" charset="-122"/>
                <a:ea typeface="楷体" panose="02010609060101010101" charset="-122"/>
              </a:rPr>
              <a:t>下图《雅典学院》绘古希腊哲学家柏拉图举办雅典学院之逸事，拉斐尔绘</a:t>
            </a:r>
            <a:endParaRPr lang="zh-CN" altLang="en-US" sz="2400" b="1" dirty="0">
              <a:latin typeface="楷体" panose="02010609060101010101" charset="-122"/>
              <a:ea typeface="楷体" panose="02010609060101010101" charset="-122"/>
            </a:endParaRPr>
          </a:p>
        </p:txBody>
      </p:sp>
      <p:pic>
        <p:nvPicPr>
          <p:cNvPr id="8" name="图片 7"/>
          <p:cNvPicPr>
            <a:picLocks noChangeAspect="1"/>
          </p:cNvPicPr>
          <p:nvPr/>
        </p:nvPicPr>
        <p:blipFill>
          <a:blip r:embed="rId2"/>
          <a:stretch>
            <a:fillRect/>
          </a:stretch>
        </p:blipFill>
        <p:spPr>
          <a:xfrm>
            <a:off x="6165215" y="2990215"/>
            <a:ext cx="5817235" cy="3535045"/>
          </a:xfrm>
          <a:prstGeom prst="rect">
            <a:avLst/>
          </a:prstGeom>
        </p:spPr>
      </p:pic>
      <p:sp>
        <p:nvSpPr>
          <p:cNvPr id="16" name="矩形 15"/>
          <p:cNvSpPr/>
          <p:nvPr/>
        </p:nvSpPr>
        <p:spPr>
          <a:xfrm>
            <a:off x="6039485" y="153035"/>
            <a:ext cx="5942965" cy="6466205"/>
          </a:xfrm>
          <a:prstGeom prst="rect">
            <a:avLst/>
          </a:prstGeom>
          <a:solidFill>
            <a:schemeClr val="bg1"/>
          </a:solidFill>
          <a:ln w="28575">
            <a:solidFill>
              <a:schemeClr val="accent4"/>
            </a:solidFill>
          </a:ln>
        </p:spPr>
        <p:style>
          <a:lnRef idx="2">
            <a:schemeClr val="accent2"/>
          </a:lnRef>
          <a:fillRef idx="1">
            <a:schemeClr val="lt1"/>
          </a:fillRef>
          <a:effectRef idx="0">
            <a:schemeClr val="accent2"/>
          </a:effectRef>
          <a:fontRef idx="minor">
            <a:schemeClr val="dk1"/>
          </a:fontRef>
        </p:style>
        <p:txBody>
          <a:bodyPr wrap="square">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    </a:t>
            </a:r>
            <a:r>
              <a:rPr kumimoji="0" lang="zh-CN" altLang="en-US" sz="28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人生最终价值在于觉醒和思考的能力，而不只在于生存。</a:t>
            </a:r>
            <a:endParaRPr kumimoji="0" lang="zh-CN" altLang="en-US" sz="28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 </a:t>
            </a:r>
            <a:r>
              <a:rPr kumimoji="0" lang="en-US" altLang="zh-CN" sz="28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           ——</a:t>
            </a:r>
            <a:r>
              <a:rPr kumimoji="0" lang="zh-CN" altLang="en-US" sz="28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亚里士多德</a:t>
            </a:r>
            <a:endParaRPr kumimoji="0" lang="zh-CN" altLang="en-US" sz="28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endParaRPr>
          </a:p>
          <a:p>
            <a:pPr fontAlgn="base">
              <a:lnSpc>
                <a:spcPct val="120000"/>
              </a:lnSpc>
              <a:spcBef>
                <a:spcPct val="0"/>
              </a:spcBef>
              <a:spcAft>
                <a:spcPct val="0"/>
              </a:spcAft>
              <a:defRPr/>
            </a:pPr>
            <a:r>
              <a:rPr lang="zh-CN" altLang="en-US" sz="2800" b="1" noProof="0" dirty="0">
                <a:ln>
                  <a:noFill/>
                </a:ln>
                <a:solidFill>
                  <a:schemeClr val="tx1"/>
                </a:solidFill>
                <a:effectLst/>
                <a:highlight>
                  <a:srgbClr val="FFFF00"/>
                </a:highlight>
                <a:uLnTx/>
                <a:uFillTx/>
                <a:latin typeface="楷体" panose="02010609060101010101" charset="-122"/>
                <a:ea typeface="楷体" panose="02010609060101010101" charset="-122"/>
                <a:sym typeface="+mn-ea"/>
              </a:rPr>
              <a:t>物理学上：</a:t>
            </a:r>
            <a:endParaRPr lang="zh-CN" altLang="en-US" sz="2800" b="1" noProof="0" dirty="0">
              <a:ln>
                <a:noFill/>
              </a:ln>
              <a:solidFill>
                <a:schemeClr val="tx1"/>
              </a:solidFill>
              <a:effectLst/>
              <a:highlight>
                <a:srgbClr val="FFFF00"/>
              </a:highlight>
              <a:uLnTx/>
              <a:uFillTx/>
              <a:latin typeface="楷体" panose="02010609060101010101" charset="-122"/>
              <a:ea typeface="楷体" panose="02010609060101010101" charset="-122"/>
              <a:sym typeface="+mn-ea"/>
            </a:endParaRPr>
          </a:p>
          <a:p>
            <a:pPr fontAlgn="base">
              <a:lnSpc>
                <a:spcPct val="120000"/>
              </a:lnSpc>
              <a:spcBef>
                <a:spcPct val="0"/>
              </a:spcBef>
              <a:spcAft>
                <a:spcPct val="0"/>
              </a:spcAft>
              <a:defRPr/>
            </a:pPr>
            <a:r>
              <a:rPr lang="zh-CN" altLang="en-US" sz="2800" b="1" noProof="0" dirty="0">
                <a:ln>
                  <a:noFill/>
                </a:ln>
                <a:solidFill>
                  <a:schemeClr val="tx1"/>
                </a:solidFill>
                <a:effectLst/>
                <a:uLnTx/>
                <a:uFillTx/>
                <a:latin typeface="楷体" panose="02010609060101010101" charset="-122"/>
                <a:ea typeface="楷体" panose="02010609060101010101" charset="-122"/>
                <a:sym typeface="+mn-ea"/>
              </a:rPr>
              <a:t>不支持真空的存在；</a:t>
            </a:r>
            <a:endParaRPr lang="zh-CN" altLang="en-US" sz="2800" b="1" noProof="0" dirty="0">
              <a:ln>
                <a:noFill/>
              </a:ln>
              <a:solidFill>
                <a:schemeClr val="tx1"/>
              </a:solidFill>
              <a:effectLst/>
              <a:uLnTx/>
              <a:uFillTx/>
              <a:latin typeface="楷体" panose="02010609060101010101" charset="-122"/>
              <a:ea typeface="楷体" panose="02010609060101010101" charset="-122"/>
            </a:endParaRPr>
          </a:p>
          <a:p>
            <a:pPr fontAlgn="base">
              <a:lnSpc>
                <a:spcPct val="120000"/>
              </a:lnSpc>
              <a:spcBef>
                <a:spcPct val="0"/>
              </a:spcBef>
              <a:spcAft>
                <a:spcPct val="0"/>
              </a:spcAft>
              <a:defRPr/>
            </a:pPr>
            <a:r>
              <a:rPr lang="zh-CN" altLang="en-US" sz="2800" b="1" noProof="0" dirty="0">
                <a:ln>
                  <a:noFill/>
                </a:ln>
                <a:solidFill>
                  <a:schemeClr val="tx1"/>
                </a:solidFill>
                <a:effectLst/>
                <a:uLnTx/>
                <a:uFillTx/>
                <a:latin typeface="楷体" panose="02010609060101010101" charset="-122"/>
                <a:ea typeface="楷体" panose="02010609060101010101" charset="-122"/>
                <a:sym typeface="+mn-ea"/>
              </a:rPr>
              <a:t>自由落体中,物重先落地；</a:t>
            </a:r>
            <a:endParaRPr lang="zh-CN" altLang="en-US" sz="2800" b="1" noProof="0" dirty="0">
              <a:ln>
                <a:noFill/>
              </a:ln>
              <a:solidFill>
                <a:schemeClr val="tx1"/>
              </a:solidFill>
              <a:effectLst/>
              <a:uLnTx/>
              <a:uFillTx/>
              <a:latin typeface="楷体" panose="02010609060101010101" charset="-122"/>
              <a:ea typeface="楷体" panose="02010609060101010101" charset="-122"/>
              <a:sym typeface="+mn-ea"/>
            </a:endParaRPr>
          </a:p>
          <a:p>
            <a:pPr fontAlgn="base">
              <a:lnSpc>
                <a:spcPct val="120000"/>
              </a:lnSpc>
              <a:spcBef>
                <a:spcPct val="0"/>
              </a:spcBef>
              <a:spcAft>
                <a:spcPct val="0"/>
              </a:spcAft>
              <a:defRPr/>
            </a:pPr>
            <a:r>
              <a:rPr lang="zh-CN" altLang="en-US" sz="2800" b="1" noProof="0" dirty="0">
                <a:ln>
                  <a:noFill/>
                </a:ln>
                <a:solidFill>
                  <a:schemeClr val="tx1"/>
                </a:solidFill>
                <a:effectLst/>
                <a:uLnTx/>
                <a:uFillTx/>
                <a:latin typeface="楷体" panose="02010609060101010101" charset="-122"/>
                <a:ea typeface="楷体" panose="02010609060101010101" charset="-122"/>
                <a:sym typeface="+mn-ea"/>
              </a:rPr>
              <a:t>物体在外力下才能运动,力停物停；白光是再纯不过的光 </a:t>
            </a:r>
            <a:endParaRPr lang="zh-CN" altLang="en-US" sz="2800" b="1" noProof="0" dirty="0">
              <a:ln>
                <a:noFill/>
              </a:ln>
              <a:solidFill>
                <a:schemeClr val="tx1"/>
              </a:solidFill>
              <a:effectLst/>
              <a:uLnTx/>
              <a:uFillTx/>
              <a:latin typeface="楷体" panose="02010609060101010101" charset="-122"/>
              <a:ea typeface="楷体" panose="02010609060101010101" charset="-122"/>
            </a:endParaRPr>
          </a:p>
          <a:p>
            <a:pPr algn="l" fontAlgn="base">
              <a:lnSpc>
                <a:spcPct val="120000"/>
              </a:lnSpc>
              <a:buClrTx/>
              <a:buSzTx/>
              <a:buFontTx/>
              <a:defRPr/>
            </a:pPr>
            <a:r>
              <a:rPr lang="zh-CN" altLang="en-US" sz="2800" b="1" noProof="0" dirty="0">
                <a:ln>
                  <a:noFill/>
                </a:ln>
                <a:solidFill>
                  <a:schemeClr val="tx1"/>
                </a:solidFill>
                <a:effectLst/>
                <a:highlight>
                  <a:srgbClr val="FFFF00"/>
                </a:highlight>
                <a:uLnTx/>
                <a:uFillTx/>
                <a:latin typeface="楷体" panose="02010609060101010101" charset="-122"/>
                <a:ea typeface="楷体" panose="02010609060101010101" charset="-122"/>
                <a:sym typeface="+mn-ea"/>
              </a:rPr>
              <a:t>天文学上：</a:t>
            </a:r>
            <a:endParaRPr lang="zh-CN" altLang="en-US" sz="2800" b="1" noProof="0" dirty="0">
              <a:ln>
                <a:noFill/>
              </a:ln>
              <a:solidFill>
                <a:schemeClr val="tx1"/>
              </a:solidFill>
              <a:effectLst/>
              <a:highlight>
                <a:srgbClr val="FFFF00"/>
              </a:highlight>
              <a:uLnTx/>
              <a:uFillTx/>
              <a:latin typeface="楷体" panose="02010609060101010101" charset="-122"/>
              <a:ea typeface="楷体" panose="02010609060101010101" charset="-122"/>
              <a:sym typeface="+mn-ea"/>
            </a:endParaRPr>
          </a:p>
          <a:p>
            <a:pPr fontAlgn="base">
              <a:lnSpc>
                <a:spcPct val="120000"/>
              </a:lnSpc>
              <a:spcBef>
                <a:spcPct val="0"/>
              </a:spcBef>
              <a:spcAft>
                <a:spcPct val="0"/>
              </a:spcAft>
              <a:defRPr/>
            </a:pPr>
            <a:r>
              <a:rPr lang="zh-CN" altLang="en-US" sz="2800" b="1" noProof="0" dirty="0">
                <a:ln>
                  <a:noFill/>
                </a:ln>
                <a:solidFill>
                  <a:schemeClr val="tx1"/>
                </a:solidFill>
                <a:effectLst/>
                <a:uLnTx/>
                <a:uFillTx/>
                <a:latin typeface="楷体" panose="02010609060101010101" charset="-122"/>
                <a:ea typeface="楷体" panose="02010609060101010101" charset="-122"/>
                <a:sym typeface="+mn-ea"/>
              </a:rPr>
              <a:t>地球是宇宙的中心</a:t>
            </a:r>
            <a:endParaRPr lang="zh-CN" altLang="en-US" sz="2800" b="1" noProof="0" dirty="0">
              <a:ln>
                <a:noFill/>
              </a:ln>
              <a:solidFill>
                <a:schemeClr val="tx1"/>
              </a:solidFill>
              <a:effectLst/>
              <a:uLnTx/>
              <a:uFillTx/>
              <a:latin typeface="楷体" panose="02010609060101010101" charset="-122"/>
              <a:ea typeface="楷体" panose="02010609060101010101" charset="-122"/>
            </a:endParaRPr>
          </a:p>
          <a:p>
            <a:pPr algn="l" fontAlgn="base">
              <a:lnSpc>
                <a:spcPct val="120000"/>
              </a:lnSpc>
              <a:buClrTx/>
              <a:buSzTx/>
              <a:buFontTx/>
              <a:defRPr/>
            </a:pPr>
            <a:r>
              <a:rPr lang="zh-CN" altLang="en-US" sz="2800" b="1" noProof="0" dirty="0">
                <a:ln>
                  <a:noFill/>
                </a:ln>
                <a:solidFill>
                  <a:schemeClr val="tx1"/>
                </a:solidFill>
                <a:effectLst/>
                <a:highlight>
                  <a:srgbClr val="FFFF00"/>
                </a:highlight>
                <a:uLnTx/>
                <a:uFillTx/>
                <a:latin typeface="楷体" panose="02010609060101010101" charset="-122"/>
                <a:ea typeface="楷体" panose="02010609060101010101" charset="-122"/>
                <a:sym typeface="+mn-ea"/>
              </a:rPr>
              <a:t>生物学上：</a:t>
            </a:r>
            <a:endParaRPr lang="zh-CN" altLang="en-US" sz="2800" b="1" noProof="0" dirty="0">
              <a:ln>
                <a:noFill/>
              </a:ln>
              <a:solidFill>
                <a:schemeClr val="tx1"/>
              </a:solidFill>
              <a:effectLst/>
              <a:highlight>
                <a:srgbClr val="FFFF00"/>
              </a:highlight>
              <a:uLnTx/>
              <a:uFillTx/>
              <a:latin typeface="楷体" panose="02010609060101010101" charset="-122"/>
              <a:ea typeface="楷体" panose="02010609060101010101" charset="-122"/>
              <a:sym typeface="+mn-ea"/>
            </a:endParaRPr>
          </a:p>
          <a:p>
            <a:pPr fontAlgn="base">
              <a:lnSpc>
                <a:spcPct val="120000"/>
              </a:lnSpc>
              <a:spcBef>
                <a:spcPct val="0"/>
              </a:spcBef>
              <a:spcAft>
                <a:spcPct val="0"/>
              </a:spcAft>
              <a:defRPr/>
            </a:pPr>
            <a:r>
              <a:rPr lang="zh-CN" altLang="en-US" sz="2800" b="1" noProof="0" dirty="0">
                <a:ln>
                  <a:noFill/>
                </a:ln>
                <a:solidFill>
                  <a:schemeClr val="tx1"/>
                </a:solidFill>
                <a:effectLst/>
                <a:uLnTx/>
                <a:uFillTx/>
                <a:latin typeface="楷体" panose="02010609060101010101" charset="-122"/>
                <a:ea typeface="楷体" panose="02010609060101010101" charset="-122"/>
                <a:sym typeface="+mn-ea"/>
              </a:rPr>
              <a:t>燕在沼泽地带的冰下越冬</a:t>
            </a:r>
            <a:endParaRPr kumimoji="0" lang="zh-CN" altLang="en-US" sz="28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endParaRPr>
          </a:p>
        </p:txBody>
      </p:sp>
      <p:sp>
        <p:nvSpPr>
          <p:cNvPr id="19" name="文本框 18"/>
          <p:cNvSpPr txBox="1"/>
          <p:nvPr/>
        </p:nvSpPr>
        <p:spPr>
          <a:xfrm>
            <a:off x="4544060" y="153035"/>
            <a:ext cx="1495425" cy="460375"/>
          </a:xfrm>
          <a:prstGeom prst="rect">
            <a:avLst/>
          </a:prstGeom>
          <a:solidFill>
            <a:schemeClr val="accent6">
              <a:lumMod val="75000"/>
            </a:schemeClr>
          </a:solidFill>
        </p:spPr>
        <p:txBody>
          <a:bodyPr wrap="square" rtlCol="0" anchor="t">
            <a:spAutoFit/>
          </a:bodyPr>
          <a:p>
            <a:r>
              <a:rPr lang="zh-CN" altLang="en-US" sz="2400" b="1">
                <a:solidFill>
                  <a:schemeClr val="bg1"/>
                </a:solidFill>
                <a:latin typeface="微软雅黑" panose="020B0503020204020204" charset="-122"/>
                <a:ea typeface="微软雅黑" panose="020B0503020204020204" charset="-122"/>
              </a:rPr>
              <a:t>人文精神</a:t>
            </a:r>
            <a:endParaRPr lang="zh-CN" altLang="en-US" sz="2400" b="1">
              <a:solidFill>
                <a:schemeClr val="bg1"/>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0-#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bldLvl="0" animBg="1"/>
      <p:bldP spid="1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75920" y="1194435"/>
            <a:ext cx="4678680" cy="1198880"/>
          </a:xfrm>
          <a:prstGeom prst="rect">
            <a:avLst/>
          </a:prstGeom>
          <a:noFill/>
        </p:spPr>
        <p:txBody>
          <a:bodyPr wrap="square">
            <a:spAutoFit/>
          </a:bodyPr>
          <a:lstStyle/>
          <a:p>
            <a:pPr algn="l" fontAlgn="base">
              <a:lnSpc>
                <a:spcPct val="100000"/>
              </a:lnSpc>
              <a:spcBef>
                <a:spcPct val="0"/>
              </a:spcBef>
              <a:spcAft>
                <a:spcPct val="0"/>
              </a:spcAft>
              <a:defRPr/>
            </a:pPr>
            <a:r>
              <a:rPr lang="zh-CN" altLang="en-US" sz="2400" b="1">
                <a:latin typeface="黑体" panose="02010609060101010101" pitchFamily="49" charset="-122"/>
                <a:ea typeface="黑体" panose="02010609060101010101" pitchFamily="49" charset="-122"/>
                <a:cs typeface="Times New Roman" panose="02020603050405020304" pitchFamily="18" charset="0"/>
                <a:sym typeface="+mn-ea"/>
              </a:rPr>
              <a:t>阅读教材结合图片概括古希腊</a:t>
            </a:r>
            <a:r>
              <a:rPr lang="zh-CN" altLang="en-US" sz="2400" b="1">
                <a:solidFill>
                  <a:srgbClr val="FF0000"/>
                </a:solidFill>
                <a:latin typeface="黑体" panose="02010609060101010101" pitchFamily="49" charset="-122"/>
                <a:ea typeface="黑体" panose="02010609060101010101" pitchFamily="49" charset="-122"/>
                <a:cs typeface="Times New Roman" panose="02020603050405020304" pitchFamily="18" charset="0"/>
                <a:sym typeface="+mn-ea"/>
              </a:rPr>
              <a:t>文学、雕塑、建筑、史学领域</a:t>
            </a:r>
            <a:r>
              <a:rPr lang="zh-CN" altLang="en-US" sz="2400" b="1">
                <a:latin typeface="黑体" panose="02010609060101010101" pitchFamily="49" charset="-122"/>
                <a:ea typeface="黑体" panose="02010609060101010101" pitchFamily="49" charset="-122"/>
                <a:cs typeface="Times New Roman" panose="02020603050405020304" pitchFamily="18" charset="0"/>
                <a:sym typeface="+mn-ea"/>
              </a:rPr>
              <a:t>取得的代表性成就</a:t>
            </a:r>
            <a:endParaRPr lang="zh-CN" altLang="zh-CN" sz="2400" b="1">
              <a:latin typeface="黑体" panose="02010609060101010101" pitchFamily="49" charset="-122"/>
              <a:ea typeface="黑体" panose="02010609060101010101" pitchFamily="49" charset="-122"/>
              <a:cs typeface="楷体" panose="02010609060101010101"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87923" y="68070"/>
            <a:ext cx="2395042" cy="319214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23644" y="755644"/>
            <a:ext cx="4268355" cy="248776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t="12152"/>
          <a:stretch>
            <a:fillRect/>
          </a:stretch>
        </p:blipFill>
        <p:spPr bwMode="auto">
          <a:xfrm>
            <a:off x="7613015" y="3444240"/>
            <a:ext cx="2113915" cy="316928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744710" y="3243580"/>
            <a:ext cx="2447290" cy="336931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文本框 11"/>
          <p:cNvSpPr txBox="1"/>
          <p:nvPr/>
        </p:nvSpPr>
        <p:spPr>
          <a:xfrm>
            <a:off x="297180" y="2827655"/>
            <a:ext cx="7225665" cy="3744595"/>
          </a:xfrm>
          <a:prstGeom prst="rect">
            <a:avLst/>
          </a:prstGeom>
          <a:solidFill>
            <a:schemeClr val="accent2">
              <a:lumMod val="20000"/>
              <a:lumOff val="80000"/>
            </a:schemeClr>
          </a:solidFill>
          <a:ln w="12700" cmpd="sng">
            <a:solidFill>
              <a:schemeClr val="accent1">
                <a:shade val="50000"/>
              </a:schemeClr>
            </a:solidFill>
            <a:prstDash val="solid"/>
          </a:ln>
        </p:spPr>
        <p:txBody>
          <a:bodyPr wrap="square">
            <a:spAutoFit/>
          </a:bodyPr>
          <a:lstStyle>
            <a:defPPr>
              <a:defRPr lang="zh-CN"/>
            </a:defPPr>
            <a:lvl1pPr>
              <a:lnSpc>
                <a:spcPct val="150000"/>
              </a:lnSpc>
              <a:defRPr sz="2400">
                <a:solidFill>
                  <a:srgbClr val="0000CC"/>
                </a:solidFill>
                <a:latin typeface="微软雅黑" panose="020B0503020204020204" charset="-122"/>
                <a:ea typeface="微软雅黑" panose="020B0503020204020204" charset="-122"/>
              </a:defRPr>
            </a:lvl1pPr>
          </a:lstStyle>
          <a:p>
            <a:pPr>
              <a:lnSpc>
                <a:spcPct val="90000"/>
              </a:lnSpc>
              <a:spcBef>
                <a:spcPts val="0"/>
              </a:spcBef>
              <a:spcAft>
                <a:spcPts val="0"/>
              </a:spcAft>
            </a:pPr>
            <a:r>
              <a:rPr lang="zh-CN" altLang="en-US" b="1"/>
              <a:t>（2）文学：</a:t>
            </a:r>
            <a:endParaRPr lang="zh-CN" altLang="en-US" b="1"/>
          </a:p>
          <a:p>
            <a:pPr>
              <a:lnSpc>
                <a:spcPct val="90000"/>
              </a:lnSpc>
              <a:spcBef>
                <a:spcPts val="0"/>
              </a:spcBef>
              <a:spcAft>
                <a:spcPts val="0"/>
              </a:spcAft>
            </a:pPr>
            <a:r>
              <a:rPr lang="en-US" altLang="zh-CN" b="1">
                <a:solidFill>
                  <a:srgbClr val="FF0000"/>
                </a:solidFill>
                <a:latin typeface="楷体" panose="02010609060101010101" charset="-122"/>
                <a:ea typeface="楷体" panose="02010609060101010101" charset="-122"/>
                <a:cs typeface="楷体" panose="02010609060101010101" charset="-122"/>
              </a:rPr>
              <a:t> 《</a:t>
            </a:r>
            <a:r>
              <a:rPr lang="zh-CN" altLang="en-US" b="1">
                <a:solidFill>
                  <a:srgbClr val="FF0000"/>
                </a:solidFill>
                <a:latin typeface="楷体" panose="02010609060101010101" charset="-122"/>
                <a:ea typeface="楷体" panose="02010609060101010101" charset="-122"/>
                <a:cs typeface="楷体" panose="02010609060101010101" charset="-122"/>
              </a:rPr>
              <a:t>荷马史诗</a:t>
            </a:r>
            <a:r>
              <a:rPr lang="en-US" altLang="zh-CN" b="1">
                <a:solidFill>
                  <a:srgbClr val="FF0000"/>
                </a:solidFill>
                <a:latin typeface="楷体" panose="02010609060101010101" charset="-122"/>
                <a:ea typeface="楷体" panose="02010609060101010101" charset="-122"/>
                <a:cs typeface="楷体" panose="02010609060101010101" charset="-122"/>
              </a:rPr>
              <a:t>》——</a:t>
            </a:r>
            <a:r>
              <a:rPr lang="zh-CN" altLang="en-US" b="1">
                <a:solidFill>
                  <a:srgbClr val="FF0000"/>
                </a:solidFill>
                <a:latin typeface="楷体" panose="02010609060101010101" charset="-122"/>
                <a:ea typeface="楷体" panose="02010609060101010101" charset="-122"/>
                <a:cs typeface="楷体" panose="02010609060101010101" charset="-122"/>
              </a:rPr>
              <a:t>诸神和英雄的故事成为后世西方文学创作的源泉。</a:t>
            </a:r>
            <a:endParaRPr lang="en-US" altLang="zh-CN" b="1">
              <a:solidFill>
                <a:srgbClr val="FF0000"/>
              </a:solidFill>
              <a:latin typeface="楷体" panose="02010609060101010101" charset="-122"/>
              <a:ea typeface="楷体" panose="02010609060101010101" charset="-122"/>
              <a:cs typeface="楷体" panose="02010609060101010101" charset="-122"/>
            </a:endParaRPr>
          </a:p>
          <a:p>
            <a:pPr>
              <a:lnSpc>
                <a:spcPct val="90000"/>
              </a:lnSpc>
              <a:spcBef>
                <a:spcPts val="0"/>
              </a:spcBef>
              <a:spcAft>
                <a:spcPts val="0"/>
              </a:spcAft>
            </a:pPr>
            <a:r>
              <a:rPr lang="zh-CN" altLang="en-US" b="1">
                <a:solidFill>
                  <a:srgbClr val="FF0000"/>
                </a:solidFill>
                <a:latin typeface="楷体" panose="02010609060101010101" charset="-122"/>
                <a:ea typeface="楷体" panose="02010609060101010101" charset="-122"/>
                <a:cs typeface="楷体" panose="02010609060101010101" charset="-122"/>
              </a:rPr>
              <a:t>  文学的最高成就</a:t>
            </a:r>
            <a:r>
              <a:rPr lang="en-US" altLang="zh-CN" b="1">
                <a:solidFill>
                  <a:srgbClr val="FF0000"/>
                </a:solidFill>
                <a:latin typeface="楷体" panose="02010609060101010101" charset="-122"/>
                <a:ea typeface="楷体" panose="02010609060101010101" charset="-122"/>
                <a:cs typeface="楷体" panose="02010609060101010101" charset="-122"/>
              </a:rPr>
              <a:t>——</a:t>
            </a:r>
            <a:r>
              <a:rPr lang="zh-CN" altLang="en-US" b="1">
                <a:solidFill>
                  <a:srgbClr val="FF0000"/>
                </a:solidFill>
                <a:latin typeface="楷体" panose="02010609060101010101" charset="-122"/>
                <a:ea typeface="楷体" panose="02010609060101010101" charset="-122"/>
                <a:cs typeface="楷体" panose="02010609060101010101" charset="-122"/>
              </a:rPr>
              <a:t>雅典城邦时期的戏剧（悲剧、喜剧）</a:t>
            </a:r>
            <a:endParaRPr lang="en-US" altLang="zh-CN" b="1">
              <a:solidFill>
                <a:srgbClr val="FF0000"/>
              </a:solidFill>
              <a:latin typeface="楷体" panose="02010609060101010101" charset="-122"/>
              <a:ea typeface="楷体" panose="02010609060101010101" charset="-122"/>
              <a:cs typeface="楷体" panose="02010609060101010101" charset="-122"/>
            </a:endParaRPr>
          </a:p>
          <a:p>
            <a:pPr>
              <a:lnSpc>
                <a:spcPct val="90000"/>
              </a:lnSpc>
              <a:spcBef>
                <a:spcPts val="0"/>
              </a:spcBef>
              <a:spcAft>
                <a:spcPts val="0"/>
              </a:spcAft>
            </a:pPr>
            <a:r>
              <a:rPr lang="zh-CN" altLang="en-US" b="1"/>
              <a:t>（</a:t>
            </a:r>
            <a:r>
              <a:rPr lang="en-US" altLang="zh-CN" b="1"/>
              <a:t>3</a:t>
            </a:r>
            <a:r>
              <a:rPr lang="zh-CN" altLang="en-US" b="1"/>
              <a:t>）雕塑：</a:t>
            </a:r>
            <a:r>
              <a:rPr lang="zh-CN" altLang="en-US" b="1">
                <a:solidFill>
                  <a:srgbClr val="FF0000"/>
                </a:solidFill>
                <a:latin typeface="楷体" panose="02010609060101010101" charset="-122"/>
                <a:ea typeface="楷体" panose="02010609060101010101" charset="-122"/>
                <a:cs typeface="楷体" panose="02010609060101010101" charset="-122"/>
              </a:rPr>
              <a:t>米隆</a:t>
            </a:r>
            <a:r>
              <a:rPr lang="en-US" altLang="zh-CN" b="1">
                <a:solidFill>
                  <a:srgbClr val="FF0000"/>
                </a:solidFill>
                <a:latin typeface="楷体" panose="02010609060101010101" charset="-122"/>
                <a:ea typeface="楷体" panose="02010609060101010101" charset="-122"/>
                <a:cs typeface="楷体" panose="02010609060101010101" charset="-122"/>
              </a:rPr>
              <a:t>《</a:t>
            </a:r>
            <a:r>
              <a:rPr lang="zh-CN" altLang="en-US" b="1">
                <a:solidFill>
                  <a:srgbClr val="FF0000"/>
                </a:solidFill>
                <a:latin typeface="楷体" panose="02010609060101010101" charset="-122"/>
                <a:ea typeface="楷体" panose="02010609060101010101" charset="-122"/>
                <a:cs typeface="楷体" panose="02010609060101010101" charset="-122"/>
              </a:rPr>
              <a:t>掷铁饼者</a:t>
            </a:r>
            <a:r>
              <a:rPr lang="en-US" altLang="zh-CN" b="1">
                <a:solidFill>
                  <a:srgbClr val="FF0000"/>
                </a:solidFill>
                <a:latin typeface="楷体" panose="02010609060101010101" charset="-122"/>
                <a:ea typeface="楷体" panose="02010609060101010101" charset="-122"/>
                <a:cs typeface="楷体" panose="02010609060101010101" charset="-122"/>
              </a:rPr>
              <a:t>》——</a:t>
            </a:r>
            <a:r>
              <a:rPr lang="zh-CN" altLang="en-US" b="1">
                <a:solidFill>
                  <a:srgbClr val="FF0000"/>
                </a:solidFill>
                <a:latin typeface="楷体" panose="02010609060101010101" charset="-122"/>
                <a:ea typeface="楷体" panose="02010609060101010101" charset="-122"/>
                <a:cs typeface="楷体" panose="02010609060101010101" charset="-122"/>
              </a:rPr>
              <a:t>人物雕塑的典范</a:t>
            </a:r>
            <a:endParaRPr lang="en-US" altLang="zh-CN" b="1">
              <a:solidFill>
                <a:srgbClr val="FF0000"/>
              </a:solidFill>
              <a:latin typeface="楷体" panose="02010609060101010101" charset="-122"/>
              <a:ea typeface="楷体" panose="02010609060101010101" charset="-122"/>
              <a:cs typeface="楷体" panose="02010609060101010101" charset="-122"/>
            </a:endParaRPr>
          </a:p>
          <a:p>
            <a:pPr>
              <a:lnSpc>
                <a:spcPct val="90000"/>
              </a:lnSpc>
              <a:spcBef>
                <a:spcPts val="0"/>
              </a:spcBef>
              <a:spcAft>
                <a:spcPts val="0"/>
              </a:spcAft>
            </a:pPr>
            <a:r>
              <a:rPr lang="zh-CN" altLang="en-US" b="1"/>
              <a:t>（</a:t>
            </a:r>
            <a:r>
              <a:rPr lang="en-US" altLang="zh-CN" b="1"/>
              <a:t>4</a:t>
            </a:r>
            <a:r>
              <a:rPr lang="zh-CN" altLang="en-US" b="1"/>
              <a:t>）建筑：</a:t>
            </a:r>
            <a:r>
              <a:rPr lang="zh-CN" altLang="en-US" b="1">
                <a:solidFill>
                  <a:srgbClr val="FF0000"/>
                </a:solidFill>
                <a:latin typeface="楷体" panose="02010609060101010101" charset="-122"/>
                <a:ea typeface="楷体" panose="02010609060101010101" charset="-122"/>
                <a:cs typeface="楷体" panose="02010609060101010101" charset="-122"/>
              </a:rPr>
              <a:t>雅典卫城的帕特农神庙</a:t>
            </a:r>
            <a:r>
              <a:rPr lang="en-US" altLang="zh-CN" b="1">
                <a:solidFill>
                  <a:srgbClr val="FF0000"/>
                </a:solidFill>
                <a:latin typeface="楷体" panose="02010609060101010101" charset="-122"/>
                <a:ea typeface="楷体" panose="02010609060101010101" charset="-122"/>
                <a:cs typeface="楷体" panose="02010609060101010101" charset="-122"/>
              </a:rPr>
              <a:t>——</a:t>
            </a:r>
            <a:r>
              <a:rPr lang="zh-CN" altLang="en-US" b="1">
                <a:solidFill>
                  <a:srgbClr val="FF0000"/>
                </a:solidFill>
                <a:latin typeface="楷体" panose="02010609060101010101" charset="-122"/>
                <a:ea typeface="楷体" panose="02010609060101010101" charset="-122"/>
                <a:cs typeface="楷体" panose="02010609060101010101" charset="-122"/>
              </a:rPr>
              <a:t>建筑艺术的代表</a:t>
            </a:r>
            <a:endParaRPr lang="en-US" altLang="zh-CN" b="1">
              <a:solidFill>
                <a:srgbClr val="FF0000"/>
              </a:solidFill>
              <a:latin typeface="楷体" panose="02010609060101010101" charset="-122"/>
              <a:ea typeface="楷体" panose="02010609060101010101" charset="-122"/>
              <a:cs typeface="楷体" panose="02010609060101010101" charset="-122"/>
            </a:endParaRPr>
          </a:p>
          <a:p>
            <a:pPr>
              <a:lnSpc>
                <a:spcPct val="90000"/>
              </a:lnSpc>
              <a:spcBef>
                <a:spcPts val="0"/>
              </a:spcBef>
              <a:spcAft>
                <a:spcPts val="0"/>
              </a:spcAft>
            </a:pPr>
            <a:r>
              <a:rPr lang="zh-CN" altLang="en-US" b="1"/>
              <a:t>（</a:t>
            </a:r>
            <a:r>
              <a:rPr lang="en-US" altLang="zh-CN" b="1"/>
              <a:t>5</a:t>
            </a:r>
            <a:r>
              <a:rPr lang="zh-CN" altLang="en-US" b="1"/>
              <a:t>）史学：</a:t>
            </a:r>
            <a:r>
              <a:rPr lang="zh-CN" altLang="en-US" b="1">
                <a:solidFill>
                  <a:srgbClr val="FF0000"/>
                </a:solidFill>
                <a:latin typeface="楷体" panose="02010609060101010101" charset="-122"/>
                <a:ea typeface="楷体" panose="02010609060101010101" charset="-122"/>
                <a:cs typeface="楷体" panose="02010609060101010101" charset="-122"/>
              </a:rPr>
              <a:t>希罗多德</a:t>
            </a:r>
            <a:r>
              <a:rPr lang="en-US" altLang="zh-CN" b="1">
                <a:solidFill>
                  <a:srgbClr val="FF0000"/>
                </a:solidFill>
                <a:latin typeface="楷体" panose="02010609060101010101" charset="-122"/>
                <a:ea typeface="楷体" panose="02010609060101010101" charset="-122"/>
                <a:cs typeface="楷体" panose="02010609060101010101" charset="-122"/>
              </a:rPr>
              <a:t>《</a:t>
            </a:r>
            <a:r>
              <a:rPr lang="zh-CN" altLang="en-US" b="1">
                <a:solidFill>
                  <a:srgbClr val="FF0000"/>
                </a:solidFill>
                <a:latin typeface="楷体" panose="02010609060101010101" charset="-122"/>
                <a:ea typeface="楷体" panose="02010609060101010101" charset="-122"/>
                <a:cs typeface="楷体" panose="02010609060101010101" charset="-122"/>
              </a:rPr>
              <a:t>历史</a:t>
            </a:r>
            <a:r>
              <a:rPr lang="en-US" altLang="zh-CN" b="1">
                <a:solidFill>
                  <a:srgbClr val="FF0000"/>
                </a:solidFill>
                <a:latin typeface="楷体" panose="02010609060101010101" charset="-122"/>
                <a:ea typeface="楷体" panose="02010609060101010101" charset="-122"/>
                <a:cs typeface="楷体" panose="02010609060101010101" charset="-122"/>
              </a:rPr>
              <a:t>》——</a:t>
            </a:r>
            <a:r>
              <a:rPr lang="zh-CN" altLang="en-US" b="1">
                <a:solidFill>
                  <a:srgbClr val="FF0000"/>
                </a:solidFill>
                <a:latin typeface="楷体" panose="02010609060101010101" charset="-122"/>
                <a:ea typeface="楷体" panose="02010609060101010101" charset="-122"/>
                <a:cs typeface="楷体" panose="02010609060101010101" charset="-122"/>
              </a:rPr>
              <a:t>开创了叙事体的撰史题材；修昔底德</a:t>
            </a:r>
            <a:r>
              <a:rPr lang="en-US" altLang="zh-CN" b="1">
                <a:solidFill>
                  <a:srgbClr val="FF0000"/>
                </a:solidFill>
                <a:latin typeface="楷体" panose="02010609060101010101" charset="-122"/>
                <a:ea typeface="楷体" panose="02010609060101010101" charset="-122"/>
                <a:cs typeface="楷体" panose="02010609060101010101" charset="-122"/>
              </a:rPr>
              <a:t>《</a:t>
            </a:r>
            <a:r>
              <a:rPr lang="zh-CN" altLang="en-US" b="1">
                <a:solidFill>
                  <a:srgbClr val="FF0000"/>
                </a:solidFill>
                <a:latin typeface="楷体" panose="02010609060101010101" charset="-122"/>
                <a:ea typeface="楷体" panose="02010609060101010101" charset="-122"/>
                <a:cs typeface="楷体" panose="02010609060101010101" charset="-122"/>
              </a:rPr>
              <a:t>伯罗奔尼撒战争史</a:t>
            </a:r>
            <a:r>
              <a:rPr lang="en-US" altLang="zh-CN" b="1">
                <a:solidFill>
                  <a:srgbClr val="FF0000"/>
                </a:solidFill>
                <a:latin typeface="楷体" panose="02010609060101010101" charset="-122"/>
                <a:ea typeface="楷体" panose="02010609060101010101" charset="-122"/>
                <a:cs typeface="楷体" panose="02010609060101010101" charset="-122"/>
              </a:rPr>
              <a:t>》——</a:t>
            </a:r>
            <a:r>
              <a:rPr lang="zh-CN" altLang="en-US" b="1">
                <a:solidFill>
                  <a:srgbClr val="FF0000"/>
                </a:solidFill>
                <a:latin typeface="楷体" panose="02010609060101010101" charset="-122"/>
                <a:ea typeface="楷体" panose="02010609060101010101" charset="-122"/>
                <a:cs typeface="楷体" panose="02010609060101010101" charset="-122"/>
              </a:rPr>
              <a:t>西方史学的经典之作</a:t>
            </a:r>
            <a:endParaRPr lang="zh-CN" altLang="en-US" b="1">
              <a:solidFill>
                <a:srgbClr val="FF0000"/>
              </a:solidFill>
              <a:latin typeface="楷体" panose="02010609060101010101" charset="-122"/>
              <a:ea typeface="楷体" panose="02010609060101010101" charset="-122"/>
              <a:cs typeface="楷体" panose="02010609060101010101" charset="-122"/>
            </a:endParaRPr>
          </a:p>
        </p:txBody>
      </p:sp>
      <p:sp>
        <p:nvSpPr>
          <p:cNvPr id="7" name="文本框 6"/>
          <p:cNvSpPr txBox="1"/>
          <p:nvPr/>
        </p:nvSpPr>
        <p:spPr>
          <a:xfrm>
            <a:off x="514446" y="716308"/>
            <a:ext cx="3331564" cy="478155"/>
          </a:xfrm>
          <a:prstGeom prst="rect">
            <a:avLst/>
          </a:prstGeom>
          <a:noFill/>
        </p:spPr>
        <p:txBody>
          <a:bodyPr wrap="square">
            <a:spAutoFit/>
          </a:bodyPr>
          <a:lstStyle>
            <a:defPPr>
              <a:defRPr lang="zh-CN"/>
            </a:defPPr>
            <a:lvl1pPr lvl="0" indent="-228600" fontAlgn="ctr">
              <a:lnSpc>
                <a:spcPct val="90000"/>
              </a:lnSpc>
              <a:spcBef>
                <a:spcPct val="0"/>
              </a:spcBef>
              <a:spcAft>
                <a:spcPts val="800"/>
              </a:spcAft>
              <a:buSzTx/>
              <a:buFont typeface="Arial" panose="020B0604020202020204" pitchFamily="34" charset="0"/>
              <a:buChar char="•"/>
              <a:defRPr sz="2800" b="1" spc="160">
                <a:ln w="3175">
                  <a:noFill/>
                  <a:prstDash val="dash"/>
                </a:ln>
                <a:latin typeface="黑体" panose="02010609060101010101" pitchFamily="49" charset="-122"/>
                <a:ea typeface="黑体" panose="02010609060101010101" pitchFamily="49" charset="-122"/>
              </a:defRPr>
            </a:lvl1pPr>
          </a:lstStyle>
          <a:p>
            <a:pPr indent="0">
              <a:buNone/>
            </a:pPr>
            <a:r>
              <a:rPr lang="zh-CN" kern="100">
                <a:latin typeface="微软雅黑" panose="020B0503020204020204" charset="-122"/>
                <a:ea typeface="微软雅黑" panose="020B0503020204020204" charset="-122"/>
              </a:rPr>
              <a:t>（二）</a:t>
            </a:r>
            <a:r>
              <a:rPr lang="zh-CN" altLang="en-US" kern="100">
                <a:latin typeface="微软雅黑" panose="020B0503020204020204" charset="-122"/>
                <a:ea typeface="微软雅黑" panose="020B0503020204020204" charset="-122"/>
              </a:rPr>
              <a:t>文化成就</a:t>
            </a:r>
            <a:endParaRPr lang="zh-CN" altLang="en-US" kern="100">
              <a:latin typeface="微软雅黑" panose="020B0503020204020204" charset="-122"/>
              <a:ea typeface="微软雅黑" panose="020B0503020204020204" charset="-122"/>
            </a:endParaRPr>
          </a:p>
        </p:txBody>
      </p:sp>
      <p:sp>
        <p:nvSpPr>
          <p:cNvPr id="18" name="文本框 17"/>
          <p:cNvSpPr txBox="1"/>
          <p:nvPr/>
        </p:nvSpPr>
        <p:spPr>
          <a:xfrm>
            <a:off x="514350" y="127000"/>
            <a:ext cx="4267200" cy="589280"/>
          </a:xfrm>
          <a:prstGeom prst="rect">
            <a:avLst/>
          </a:prstGeom>
          <a:noFill/>
        </p:spPr>
        <p:txBody>
          <a:bodyPr wrap="square">
            <a:spAutoFit/>
          </a:bodyPr>
          <a:p>
            <a:pPr lvl="0" fontAlgn="ctr">
              <a:lnSpc>
                <a:spcPct val="90000"/>
              </a:lnSpc>
              <a:spcBef>
                <a:spcPct val="0"/>
              </a:spcBef>
              <a:spcAft>
                <a:spcPts val="800"/>
              </a:spcAft>
              <a:buSzTx/>
            </a:pPr>
            <a:r>
              <a:rPr lang="zh-CN" altLang="en-US" sz="3600" b="1" spc="160">
                <a:ln w="3175">
                  <a:noFill/>
                  <a:prstDash val="dash"/>
                </a:ln>
                <a:latin typeface="微软雅黑" panose="020B0503020204020204" charset="-122"/>
                <a:ea typeface="微软雅黑" panose="020B0503020204020204" charset="-122"/>
              </a:rPr>
              <a:t>古典希腊文化</a:t>
            </a:r>
            <a:endParaRPr lang="en-US" altLang="zh-CN" sz="3600" b="1" spc="160">
              <a:ln w="3175">
                <a:noFill/>
                <a:prstDash val="dash"/>
              </a:ln>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514284" y="352768"/>
            <a:ext cx="11163055" cy="829945"/>
          </a:xfrm>
          <a:prstGeom prst="rect">
            <a:avLst/>
          </a:prstGeom>
          <a:noFill/>
        </p:spPr>
        <p:txBody>
          <a:bodyPr wrap="square" rtlCol="0">
            <a:spAutoFit/>
          </a:bodyPr>
          <a:p>
            <a:r>
              <a:rPr lang="zh-CN" altLang="en-US" sz="2275" b="1">
                <a:solidFill>
                  <a:srgbClr val="0000CC"/>
                </a:solidFill>
                <a:latin typeface="黑体" panose="02010609060101010101" pitchFamily="49" charset="-122"/>
                <a:ea typeface="黑体" panose="02010609060101010101" pitchFamily="49" charset="-122"/>
                <a:cs typeface="Times New Roman" panose="02020603050405020304" pitchFamily="18" charset="0"/>
                <a:sym typeface="+mn-ea"/>
              </a:rPr>
              <a:t>★</a:t>
            </a:r>
            <a:r>
              <a:rPr lang="zh-CN" altLang="en-US" sz="2275" b="1">
                <a:solidFill>
                  <a:srgbClr val="0000CC"/>
                </a:solidFill>
                <a:latin typeface="微软雅黑" panose="020B0503020204020204" charset="-122"/>
                <a:ea typeface="微软雅黑" panose="020B0503020204020204" charset="-122"/>
                <a:cs typeface="微软雅黑" panose="020B0503020204020204" charset="-122"/>
                <a:sym typeface="+mn-ea"/>
              </a:rPr>
              <a:t>问题探究</a:t>
            </a:r>
            <a:r>
              <a:rPr lang="en-US" altLang="zh-CN" sz="2275" b="1">
                <a:solidFill>
                  <a:srgbClr val="0000CC"/>
                </a:solidFill>
                <a:latin typeface="微软雅黑" panose="020B0503020204020204" charset="-122"/>
                <a:ea typeface="微软雅黑" panose="020B0503020204020204" charset="-122"/>
                <a:cs typeface="微软雅黑" panose="020B0503020204020204" charset="-122"/>
                <a:sym typeface="+mn-ea"/>
              </a:rPr>
              <a:t>2</a:t>
            </a:r>
            <a:r>
              <a:rPr lang="zh-CN" altLang="en-US" sz="2275" b="1">
                <a:solidFill>
                  <a:srgbClr val="0000CC"/>
                </a:solidFill>
                <a:latin typeface="微软雅黑" panose="020B0503020204020204" charset="-122"/>
                <a:ea typeface="微软雅黑" panose="020B0503020204020204" charset="-122"/>
                <a:cs typeface="微软雅黑" panose="020B0503020204020204" charset="-122"/>
                <a:sym typeface="+mn-ea"/>
              </a:rPr>
              <a:t>：</a:t>
            </a:r>
            <a:r>
              <a:rPr lang="zh-CN" altLang="en-US" sz="2400" b="1" dirty="0">
                <a:solidFill>
                  <a:schemeClr val="tx1"/>
                </a:solidFill>
                <a:latin typeface="黑体" panose="02010609060101010101" pitchFamily="49" charset="-122"/>
                <a:ea typeface="黑体" panose="02010609060101010101" pitchFamily="49" charset="-122"/>
              </a:rPr>
              <a:t>归纳古代希腊文化成就，探讨其价值取向与特征，分析古希腊</a:t>
            </a:r>
            <a:r>
              <a:rPr lang="zh-CN" altLang="en-US" sz="2400" b="1" dirty="0">
                <a:solidFill>
                  <a:schemeClr val="tx1"/>
                </a:solidFill>
                <a:latin typeface="黑体" panose="02010609060101010101" pitchFamily="49" charset="-122"/>
                <a:ea typeface="黑体" panose="02010609060101010101" pitchFamily="49" charset="-122"/>
                <a:sym typeface="+mn-ea"/>
              </a:rPr>
              <a:t>在众多文化领域都取得了辉煌成就的原因</a:t>
            </a:r>
            <a:r>
              <a:rPr lang="en-US" altLang="zh-CN" sz="2400" b="1" dirty="0">
                <a:solidFill>
                  <a:schemeClr val="tx1"/>
                </a:solidFill>
                <a:latin typeface="黑体" panose="02010609060101010101" pitchFamily="49" charset="-122"/>
                <a:ea typeface="黑体" panose="02010609060101010101" pitchFamily="49" charset="-122"/>
                <a:sym typeface="+mn-ea"/>
              </a:rPr>
              <a:t>。</a:t>
            </a:r>
            <a:endParaRPr lang="en-US" altLang="zh-CN" sz="2400" b="1" dirty="0">
              <a:solidFill>
                <a:schemeClr val="tx1"/>
              </a:solidFill>
              <a:latin typeface="黑体" panose="02010609060101010101" pitchFamily="49" charset="-122"/>
              <a:ea typeface="黑体" panose="02010609060101010101" pitchFamily="49" charset="-122"/>
              <a:sym typeface="+mn-ea"/>
            </a:endParaRPr>
          </a:p>
        </p:txBody>
      </p:sp>
      <p:graphicFrame>
        <p:nvGraphicFramePr>
          <p:cNvPr id="4" name="表格 3"/>
          <p:cNvGraphicFramePr>
            <a:graphicFrameLocks noGrp="1"/>
          </p:cNvGraphicFramePr>
          <p:nvPr>
            <p:custDataLst>
              <p:tags r:id="rId1"/>
            </p:custDataLst>
          </p:nvPr>
        </p:nvGraphicFramePr>
        <p:xfrm>
          <a:off x="805180" y="1703705"/>
          <a:ext cx="11308080" cy="4556125"/>
        </p:xfrm>
        <a:graphic>
          <a:graphicData uri="http://schemas.openxmlformats.org/drawingml/2006/table">
            <a:tbl>
              <a:tblPr firstRow="1" firstCol="1" bandRow="1">
                <a:tableStyleId>{21E4AEA4-8DFA-4A89-87EB-49C32662AFE0}</a:tableStyleId>
              </a:tblPr>
              <a:tblGrid>
                <a:gridCol w="1177290"/>
                <a:gridCol w="5527675"/>
                <a:gridCol w="4603115"/>
              </a:tblGrid>
              <a:tr h="306070">
                <a:tc>
                  <a:txBody>
                    <a:bodyPr wrap="square"/>
                    <a:p>
                      <a:pPr algn="ctr"/>
                      <a:r>
                        <a:rPr lang="zh-CN" sz="2000" b="1" kern="100">
                          <a:solidFill>
                            <a:schemeClr val="tx1"/>
                          </a:solidFill>
                          <a:effectLst/>
                          <a:latin typeface="华文中宋" panose="02010600040101010101" charset="-122"/>
                          <a:ea typeface="华文中宋" panose="02010600040101010101" charset="-122"/>
                        </a:rPr>
                        <a:t>类别</a:t>
                      </a:r>
                      <a:endParaRPr lang="zh-CN" sz="2000" b="1" kern="100">
                        <a:solidFill>
                          <a:schemeClr val="tx1"/>
                        </a:solidFill>
                        <a:effectLst/>
                        <a:latin typeface="华文中宋" panose="02010600040101010101" charset="-122"/>
                        <a:ea typeface="华文中宋" panose="02010600040101010101" charset="-122"/>
                        <a:cs typeface="Times New Roman" panose="02020603050405020304" pitchFamily="18" charset="0"/>
                      </a:endParaRPr>
                    </a:p>
                  </a:txBody>
                  <a:tcPr marL="68575" marR="68575" marT="0" marB="0"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p>
                      <a:pPr algn="ctr"/>
                      <a:r>
                        <a:rPr lang="zh-CN" sz="2000" b="1" kern="100">
                          <a:solidFill>
                            <a:schemeClr val="tx1"/>
                          </a:solidFill>
                          <a:effectLst/>
                          <a:latin typeface="华文中宋" panose="02010600040101010101" charset="-122"/>
                          <a:ea typeface="华文中宋" panose="02010600040101010101" charset="-122"/>
                        </a:rPr>
                        <a:t>成就</a:t>
                      </a:r>
                      <a:endParaRPr lang="zh-CN" sz="2000" b="1" kern="100">
                        <a:solidFill>
                          <a:schemeClr val="tx1"/>
                        </a:solidFill>
                        <a:effectLst/>
                        <a:latin typeface="华文中宋" panose="02010600040101010101" charset="-122"/>
                        <a:ea typeface="华文中宋" panose="02010600040101010101" charset="-122"/>
                        <a:cs typeface="Times New Roman" panose="02020603050405020304" pitchFamily="18" charset="0"/>
                      </a:endParaRPr>
                    </a:p>
                  </a:txBody>
                  <a:tcPr marL="68575" marR="68575" marT="0" marB="0"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p>
                      <a:pPr algn="ctr"/>
                      <a:r>
                        <a:rPr lang="zh-CN" sz="2000" b="1" kern="100">
                          <a:solidFill>
                            <a:schemeClr val="tx1"/>
                          </a:solidFill>
                          <a:effectLst/>
                          <a:latin typeface="华文中宋" panose="02010600040101010101" charset="-122"/>
                          <a:ea typeface="华文中宋" panose="02010600040101010101" charset="-122"/>
                        </a:rPr>
                        <a:t>评价</a:t>
                      </a:r>
                      <a:endParaRPr lang="zh-CN" sz="2000" b="1" kern="100">
                        <a:solidFill>
                          <a:schemeClr val="tx1"/>
                        </a:solidFill>
                        <a:effectLst/>
                        <a:latin typeface="华文中宋" panose="02010600040101010101" charset="-122"/>
                        <a:ea typeface="华文中宋" panose="02010600040101010101" charset="-122"/>
                        <a:cs typeface="Times New Roman" panose="02020603050405020304" pitchFamily="18" charset="0"/>
                      </a:endParaRPr>
                    </a:p>
                  </a:txBody>
                  <a:tcPr marL="68575" marR="68575" marT="0" marB="0"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611505">
                <a:tc rowSpan="3">
                  <a:txBody>
                    <a:bodyPr wrap="square"/>
                    <a:p>
                      <a:pPr algn="ctr"/>
                      <a:r>
                        <a:rPr lang="zh-CN" sz="2000" b="1" kern="100">
                          <a:solidFill>
                            <a:schemeClr val="tx1"/>
                          </a:solidFill>
                          <a:effectLst/>
                          <a:latin typeface="华文中宋" panose="02010600040101010101" charset="-122"/>
                          <a:ea typeface="华文中宋" panose="02010600040101010101" charset="-122"/>
                        </a:rPr>
                        <a:t>哲学</a:t>
                      </a:r>
                      <a:endParaRPr lang="zh-CN" sz="2000" b="1" kern="100">
                        <a:solidFill>
                          <a:schemeClr val="tx1"/>
                        </a:solidFill>
                        <a:effectLst/>
                        <a:latin typeface="华文中宋" panose="02010600040101010101" charset="-122"/>
                        <a:ea typeface="华文中宋" panose="02010600040101010101" charset="-122"/>
                      </a:endParaRPr>
                    </a:p>
                    <a:p>
                      <a:pPr algn="ctr"/>
                      <a:r>
                        <a:rPr lang="zh-CN" sz="2000" b="1" kern="100">
                          <a:solidFill>
                            <a:schemeClr val="tx1"/>
                          </a:solidFill>
                          <a:effectLst/>
                          <a:latin typeface="华文中宋" panose="02010600040101010101" charset="-122"/>
                          <a:ea typeface="华文中宋" panose="02010600040101010101" charset="-122"/>
                        </a:rPr>
                        <a:t>三大哲人</a:t>
                      </a:r>
                      <a:endParaRPr lang="zh-CN" sz="2000" b="1" kern="100">
                        <a:solidFill>
                          <a:schemeClr val="tx1"/>
                        </a:solidFill>
                        <a:effectLst/>
                        <a:latin typeface="华文中宋" panose="02010600040101010101" charset="-122"/>
                        <a:ea typeface="华文中宋" panose="02010600040101010101" charset="-122"/>
                        <a:cs typeface="Times New Roman" panose="02020603050405020304" pitchFamily="18" charset="0"/>
                      </a:endParaRPr>
                    </a:p>
                  </a:txBody>
                  <a:tcPr marL="68575" marR="68575" marT="0" marB="0"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p>
                      <a:pPr algn="just"/>
                      <a:r>
                        <a:rPr lang="zh-CN" sz="2000" b="1" kern="100">
                          <a:solidFill>
                            <a:schemeClr val="tx1"/>
                          </a:solidFill>
                          <a:effectLst/>
                          <a:latin typeface="楷体" panose="02010609060101010101" charset="-122"/>
                          <a:ea typeface="楷体" panose="02010609060101010101" charset="-122"/>
                        </a:rPr>
                        <a:t>苏格拉底：探讨人生哲理、社会伦理，他用对话形式提出哲学思想。</a:t>
                      </a:r>
                      <a:endParaRPr lang="zh-CN" sz="2000" b="1" kern="100">
                        <a:solidFill>
                          <a:schemeClr val="tx1"/>
                        </a:solidFill>
                        <a:effectLst/>
                        <a:latin typeface="楷体" panose="02010609060101010101" charset="-122"/>
                        <a:ea typeface="楷体" panose="02010609060101010101" charset="-122"/>
                        <a:cs typeface="Times New Roman" panose="02020603050405020304" pitchFamily="18" charset="0"/>
                      </a:endParaRPr>
                    </a:p>
                  </a:txBody>
                  <a:tcPr marL="68575" marR="68575" marT="0" marB="0"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p>
                      <a:pPr algn="just"/>
                      <a:r>
                        <a:rPr lang="en-US" sz="2000" b="1" kern="100">
                          <a:solidFill>
                            <a:schemeClr val="tx1"/>
                          </a:solidFill>
                          <a:effectLst/>
                          <a:latin typeface="楷体" panose="02010609060101010101" charset="-122"/>
                          <a:ea typeface="楷体" panose="02010609060101010101" charset="-122"/>
                        </a:rPr>
                        <a:t> </a:t>
                      </a:r>
                      <a:endParaRPr lang="en-US" sz="2000" b="1" kern="100">
                        <a:solidFill>
                          <a:schemeClr val="tx1"/>
                        </a:solidFill>
                        <a:effectLst/>
                        <a:latin typeface="楷体" panose="02010609060101010101" charset="-122"/>
                        <a:ea typeface="楷体" panose="02010609060101010101" charset="-122"/>
                        <a:cs typeface="Times New Roman" panose="02020603050405020304" pitchFamily="18" charset="0"/>
                      </a:endParaRPr>
                    </a:p>
                  </a:txBody>
                  <a:tcPr marL="68575" marR="68575" marT="0" marB="0"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99415">
                <a:tc vMerge="1">
                  <a:tcPr>
                    <a:lnL w="12700" cmpd="sng">
                      <a:solidFill>
                        <a:schemeClr val="tx1"/>
                      </a:solidFill>
                      <a:prstDash val="solid"/>
                    </a:lnL>
                    <a:lnR w="12700" cmpd="sng">
                      <a:solidFill>
                        <a:schemeClr val="tx1"/>
                      </a:solidFill>
                      <a:prstDash val="solid"/>
                    </a:lnR>
                  </a:tcPr>
                </a:tc>
                <a:tc>
                  <a:txBody>
                    <a:bodyPr wrap="square"/>
                    <a:p>
                      <a:pPr algn="just"/>
                      <a:r>
                        <a:rPr lang="zh-CN" sz="2000" b="1" kern="100">
                          <a:solidFill>
                            <a:schemeClr val="tx1"/>
                          </a:solidFill>
                          <a:effectLst/>
                          <a:latin typeface="楷体" panose="02010609060101010101" charset="-122"/>
                          <a:ea typeface="楷体" panose="02010609060101010101" charset="-122"/>
                          <a:cs typeface="楷体" panose="02010609060101010101" charset="-122"/>
                        </a:rPr>
                        <a:t>柏拉图：创建的“学园”将哲学和数学融会贯通。</a:t>
                      </a:r>
                      <a:endParaRPr lang="zh-CN" sz="2000" b="1" kern="100">
                        <a:solidFill>
                          <a:schemeClr val="tx1"/>
                        </a:solidFill>
                        <a:effectLst/>
                        <a:latin typeface="楷体" panose="02010609060101010101" charset="-122"/>
                        <a:ea typeface="楷体" panose="02010609060101010101" charset="-122"/>
                        <a:cs typeface="楷体" panose="02010609060101010101" charset="-122"/>
                      </a:endParaRPr>
                    </a:p>
                  </a:txBody>
                  <a:tcPr marL="68575" marR="68575" marT="0" marB="0"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p>
                      <a:pPr algn="just"/>
                      <a:r>
                        <a:rPr lang="zh-CN" sz="2000" b="1" kern="100">
                          <a:solidFill>
                            <a:schemeClr val="tx1"/>
                          </a:solidFill>
                          <a:effectLst/>
                          <a:latin typeface="楷体" panose="02010609060101010101" charset="-122"/>
                          <a:ea typeface="楷体" panose="02010609060101010101" charset="-122"/>
                        </a:rPr>
                        <a:t>为欧几里得《几何原本》奠定了基础。</a:t>
                      </a:r>
                      <a:endParaRPr lang="zh-CN" sz="2000" b="1" kern="100">
                        <a:solidFill>
                          <a:schemeClr val="tx1"/>
                        </a:solidFill>
                        <a:effectLst/>
                        <a:latin typeface="楷体" panose="02010609060101010101" charset="-122"/>
                        <a:ea typeface="楷体" panose="02010609060101010101" charset="-122"/>
                        <a:cs typeface="Times New Roman" panose="02020603050405020304" pitchFamily="18" charset="0"/>
                      </a:endParaRPr>
                    </a:p>
                  </a:txBody>
                  <a:tcPr marL="68575" marR="68575" marT="0" marB="0"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671830">
                <a:tc vMerge="1">
                  <a:tcPr>
                    <a:lnL w="12700" cmpd="sng">
                      <a:solidFill>
                        <a:schemeClr val="tx1"/>
                      </a:solidFill>
                      <a:prstDash val="solid"/>
                    </a:lnL>
                    <a:lnR w="12700" cmpd="sng">
                      <a:solidFill>
                        <a:schemeClr val="tx1"/>
                      </a:solidFill>
                      <a:prstDash val="solid"/>
                    </a:lnR>
                    <a:lnB w="12700" cmpd="sng">
                      <a:solidFill>
                        <a:schemeClr val="tx1"/>
                      </a:solidFill>
                      <a:prstDash val="solid"/>
                    </a:lnB>
                  </a:tcPr>
                </a:tc>
                <a:tc>
                  <a:txBody>
                    <a:bodyPr wrap="square"/>
                    <a:p>
                      <a:pPr algn="just"/>
                      <a:r>
                        <a:rPr lang="zh-CN" sz="2000" b="1" kern="100">
                          <a:solidFill>
                            <a:schemeClr val="tx1"/>
                          </a:solidFill>
                          <a:effectLst/>
                          <a:latin typeface="楷体" panose="02010609060101010101" charset="-122"/>
                          <a:ea typeface="楷体" panose="02010609060101010101" charset="-122"/>
                          <a:cs typeface="楷体" panose="02010609060101010101" charset="-122"/>
                        </a:rPr>
                        <a:t>亚里士多德：“百科全书式的学者”，涉及哲学、政治学、文学、天文学、物理学等。 </a:t>
                      </a:r>
                      <a:endParaRPr lang="zh-CN" sz="2000" b="1" kern="100">
                        <a:solidFill>
                          <a:schemeClr val="tx1"/>
                        </a:solidFill>
                        <a:effectLst/>
                        <a:latin typeface="楷体" panose="02010609060101010101" charset="-122"/>
                        <a:ea typeface="楷体" panose="02010609060101010101" charset="-122"/>
                        <a:cs typeface="楷体" panose="02010609060101010101" charset="-122"/>
                      </a:endParaRPr>
                    </a:p>
                  </a:txBody>
                  <a:tcPr marL="68575" marR="68575" marT="0" marB="0"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p>
                      <a:pPr algn="just"/>
                      <a:r>
                        <a:rPr lang="zh-CN" sz="2000" b="1" kern="100">
                          <a:solidFill>
                            <a:schemeClr val="tx1"/>
                          </a:solidFill>
                          <a:effectLst/>
                          <a:latin typeface="楷体" panose="02010609060101010101" charset="-122"/>
                          <a:ea typeface="楷体" panose="02010609060101010101" charset="-122"/>
                        </a:rPr>
                        <a:t>对欧洲科学知识系统形成产生重要影响。</a:t>
                      </a:r>
                      <a:endParaRPr lang="zh-CN" sz="2000" b="1" kern="100">
                        <a:solidFill>
                          <a:schemeClr val="tx1"/>
                        </a:solidFill>
                        <a:effectLst/>
                        <a:latin typeface="楷体" panose="02010609060101010101" charset="-122"/>
                        <a:ea typeface="楷体" panose="02010609060101010101" charset="-122"/>
                        <a:cs typeface="Times New Roman" panose="02020603050405020304" pitchFamily="18" charset="0"/>
                      </a:endParaRPr>
                    </a:p>
                  </a:txBody>
                  <a:tcPr marL="68575" marR="68575" marT="0" marB="0"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49250">
                <a:tc rowSpan="2">
                  <a:txBody>
                    <a:bodyPr wrap="square"/>
                    <a:p>
                      <a:pPr algn="ctr"/>
                      <a:r>
                        <a:rPr lang="zh-CN" sz="2000" b="1" kern="100">
                          <a:solidFill>
                            <a:schemeClr val="tx1"/>
                          </a:solidFill>
                          <a:effectLst/>
                          <a:latin typeface="华文中宋" panose="02010600040101010101" charset="-122"/>
                          <a:ea typeface="华文中宋" panose="02010600040101010101" charset="-122"/>
                        </a:rPr>
                        <a:t>文学</a:t>
                      </a:r>
                      <a:endParaRPr lang="zh-CN" sz="2000" b="1" kern="100">
                        <a:solidFill>
                          <a:schemeClr val="tx1"/>
                        </a:solidFill>
                        <a:effectLst/>
                        <a:latin typeface="华文中宋" panose="02010600040101010101" charset="-122"/>
                        <a:ea typeface="华文中宋" panose="02010600040101010101" charset="-122"/>
                        <a:cs typeface="Times New Roman" panose="02020603050405020304" pitchFamily="18" charset="0"/>
                      </a:endParaRPr>
                    </a:p>
                  </a:txBody>
                  <a:tcPr marL="68575" marR="68575" marT="0" marB="0"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p>
                      <a:pPr algn="just"/>
                      <a:r>
                        <a:rPr lang="zh-CN" sz="2000" b="1" kern="100">
                          <a:solidFill>
                            <a:schemeClr val="tx1"/>
                          </a:solidFill>
                          <a:effectLst/>
                          <a:latin typeface="楷体" panose="02010609060101010101" charset="-122"/>
                          <a:ea typeface="楷体" panose="02010609060101010101" charset="-122"/>
                        </a:rPr>
                        <a:t>史诗：《荷马史诗》</a:t>
                      </a:r>
                      <a:endParaRPr lang="zh-CN" sz="2000" b="1" kern="100">
                        <a:solidFill>
                          <a:schemeClr val="tx1"/>
                        </a:solidFill>
                        <a:effectLst/>
                        <a:latin typeface="楷体" panose="02010609060101010101" charset="-122"/>
                        <a:ea typeface="楷体" panose="02010609060101010101" charset="-122"/>
                        <a:cs typeface="Times New Roman" panose="02020603050405020304" pitchFamily="18" charset="0"/>
                      </a:endParaRPr>
                    </a:p>
                  </a:txBody>
                  <a:tcPr marL="68575" marR="68575" marT="0" marB="0"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p>
                      <a:pPr algn="just"/>
                      <a:r>
                        <a:rPr lang="zh-CN" sz="2000" b="1" kern="100">
                          <a:solidFill>
                            <a:schemeClr val="tx1"/>
                          </a:solidFill>
                          <a:effectLst/>
                          <a:latin typeface="楷体" panose="02010609060101010101" charset="-122"/>
                          <a:ea typeface="楷体" panose="02010609060101010101" charset="-122"/>
                        </a:rPr>
                        <a:t>史诗故事成为后世西方文学创作的源泉。</a:t>
                      </a:r>
                      <a:endParaRPr lang="zh-CN" sz="2000" b="1" kern="100">
                        <a:solidFill>
                          <a:schemeClr val="tx1"/>
                        </a:solidFill>
                        <a:effectLst/>
                        <a:latin typeface="楷体" panose="02010609060101010101" charset="-122"/>
                        <a:ea typeface="楷体" panose="02010609060101010101" charset="-122"/>
                        <a:cs typeface="Times New Roman" panose="02020603050405020304" pitchFamily="18" charset="0"/>
                      </a:endParaRPr>
                    </a:p>
                  </a:txBody>
                  <a:tcPr marL="68575" marR="68575" marT="0" marB="0"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06070">
                <a:tc vMerge="1">
                  <a:tcPr>
                    <a:lnL w="12700" cmpd="sng">
                      <a:solidFill>
                        <a:schemeClr val="tx1"/>
                      </a:solidFill>
                      <a:prstDash val="solid"/>
                    </a:lnL>
                    <a:lnR w="12700" cmpd="sng">
                      <a:solidFill>
                        <a:schemeClr val="tx1"/>
                      </a:solidFill>
                      <a:prstDash val="solid"/>
                    </a:lnR>
                    <a:lnB w="12700" cmpd="sng">
                      <a:solidFill>
                        <a:schemeClr val="tx1"/>
                      </a:solidFill>
                      <a:prstDash val="solid"/>
                    </a:lnB>
                  </a:tcPr>
                </a:tc>
                <a:tc>
                  <a:txBody>
                    <a:bodyPr wrap="square"/>
                    <a:p>
                      <a:pPr algn="just"/>
                      <a:r>
                        <a:rPr lang="zh-CN" sz="2000" b="1" kern="100">
                          <a:solidFill>
                            <a:schemeClr val="tx1"/>
                          </a:solidFill>
                          <a:effectLst/>
                          <a:latin typeface="楷体" panose="02010609060101010101" charset="-122"/>
                          <a:ea typeface="楷体" panose="02010609060101010101" charset="-122"/>
                        </a:rPr>
                        <a:t>戏剧（悲剧、喜剧）</a:t>
                      </a:r>
                      <a:endParaRPr lang="zh-CN" sz="2000" b="1" kern="100">
                        <a:solidFill>
                          <a:schemeClr val="tx1"/>
                        </a:solidFill>
                        <a:effectLst/>
                        <a:latin typeface="楷体" panose="02010609060101010101" charset="-122"/>
                        <a:ea typeface="楷体" panose="02010609060101010101" charset="-122"/>
                        <a:cs typeface="Times New Roman" panose="02020603050405020304" pitchFamily="18" charset="0"/>
                      </a:endParaRPr>
                    </a:p>
                  </a:txBody>
                  <a:tcPr marL="68575" marR="68575" marT="0" marB="0"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p>
                      <a:pPr algn="just"/>
                      <a:r>
                        <a:rPr lang="en-US" sz="2000" b="1" kern="100">
                          <a:solidFill>
                            <a:schemeClr val="tx1"/>
                          </a:solidFill>
                          <a:effectLst/>
                          <a:latin typeface="楷体" panose="02010609060101010101" charset="-122"/>
                          <a:ea typeface="楷体" panose="02010609060101010101" charset="-122"/>
                        </a:rPr>
                        <a:t> </a:t>
                      </a:r>
                      <a:endParaRPr lang="en-US" sz="2000" b="1" kern="100">
                        <a:solidFill>
                          <a:schemeClr val="tx1"/>
                        </a:solidFill>
                        <a:effectLst/>
                        <a:latin typeface="楷体" panose="02010609060101010101" charset="-122"/>
                        <a:ea typeface="楷体" panose="02010609060101010101" charset="-122"/>
                        <a:cs typeface="Times New Roman" panose="02020603050405020304" pitchFamily="18" charset="0"/>
                      </a:endParaRPr>
                    </a:p>
                  </a:txBody>
                  <a:tcPr marL="68575" marR="68575" marT="0" marB="0"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06070">
                <a:tc rowSpan="2">
                  <a:txBody>
                    <a:bodyPr wrap="square"/>
                    <a:p>
                      <a:pPr algn="ctr"/>
                      <a:r>
                        <a:rPr lang="zh-CN" sz="2000" b="1" kern="100">
                          <a:solidFill>
                            <a:schemeClr val="tx1"/>
                          </a:solidFill>
                          <a:effectLst/>
                          <a:latin typeface="华文中宋" panose="02010600040101010101" charset="-122"/>
                          <a:ea typeface="华文中宋" panose="02010600040101010101" charset="-122"/>
                        </a:rPr>
                        <a:t>艺术</a:t>
                      </a:r>
                      <a:endParaRPr lang="zh-CN" sz="2000" b="1" kern="100">
                        <a:solidFill>
                          <a:schemeClr val="tx1"/>
                        </a:solidFill>
                        <a:effectLst/>
                        <a:latin typeface="华文中宋" panose="02010600040101010101" charset="-122"/>
                        <a:ea typeface="华文中宋" panose="02010600040101010101" charset="-122"/>
                        <a:cs typeface="Times New Roman" panose="02020603050405020304" pitchFamily="18" charset="0"/>
                      </a:endParaRPr>
                    </a:p>
                  </a:txBody>
                  <a:tcPr marL="68575" marR="68575" marT="0" marB="0"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p>
                      <a:pPr algn="just"/>
                      <a:r>
                        <a:rPr lang="zh-CN" sz="2000" b="1" kern="100">
                          <a:solidFill>
                            <a:schemeClr val="tx1"/>
                          </a:solidFill>
                          <a:effectLst/>
                          <a:latin typeface="楷体" panose="02010609060101010101" charset="-122"/>
                          <a:ea typeface="楷体" panose="02010609060101010101" charset="-122"/>
                        </a:rPr>
                        <a:t>雕塑：米隆《掷铁饼者》</a:t>
                      </a:r>
                      <a:endParaRPr lang="zh-CN" sz="2000" b="1" kern="100">
                        <a:solidFill>
                          <a:schemeClr val="tx1"/>
                        </a:solidFill>
                        <a:effectLst/>
                        <a:latin typeface="楷体" panose="02010609060101010101" charset="-122"/>
                        <a:ea typeface="楷体" panose="02010609060101010101" charset="-122"/>
                        <a:cs typeface="Times New Roman" panose="02020603050405020304" pitchFamily="18" charset="0"/>
                      </a:endParaRPr>
                    </a:p>
                  </a:txBody>
                  <a:tcPr marL="68575" marR="68575" marT="0" marB="0"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p>
                      <a:pPr algn="just"/>
                      <a:r>
                        <a:rPr lang="en-US" sz="2000" b="1" kern="100">
                          <a:solidFill>
                            <a:schemeClr val="tx1"/>
                          </a:solidFill>
                          <a:effectLst/>
                          <a:latin typeface="楷体" panose="02010609060101010101" charset="-122"/>
                          <a:ea typeface="楷体" panose="02010609060101010101" charset="-122"/>
                        </a:rPr>
                        <a:t> </a:t>
                      </a:r>
                      <a:endParaRPr lang="en-US" sz="2000" b="1" kern="100">
                        <a:solidFill>
                          <a:schemeClr val="tx1"/>
                        </a:solidFill>
                        <a:effectLst/>
                        <a:latin typeface="楷体" panose="02010609060101010101" charset="-122"/>
                        <a:ea typeface="楷体" panose="02010609060101010101" charset="-122"/>
                        <a:cs typeface="Times New Roman" panose="02020603050405020304" pitchFamily="18" charset="0"/>
                      </a:endParaRPr>
                    </a:p>
                  </a:txBody>
                  <a:tcPr marL="68575" marR="68575" marT="0" marB="0"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05435">
                <a:tc vMerge="1">
                  <a:tcPr>
                    <a:lnL w="12700" cmpd="sng">
                      <a:solidFill>
                        <a:schemeClr val="tx1"/>
                      </a:solidFill>
                      <a:prstDash val="solid"/>
                    </a:lnL>
                    <a:lnR w="12700" cmpd="sng">
                      <a:solidFill>
                        <a:schemeClr val="tx1"/>
                      </a:solidFill>
                      <a:prstDash val="solid"/>
                    </a:lnR>
                    <a:lnB w="12700" cmpd="sng">
                      <a:solidFill>
                        <a:schemeClr val="tx1"/>
                      </a:solidFill>
                      <a:prstDash val="solid"/>
                    </a:lnB>
                  </a:tcPr>
                </a:tc>
                <a:tc>
                  <a:txBody>
                    <a:bodyPr wrap="square"/>
                    <a:p>
                      <a:pPr algn="just"/>
                      <a:r>
                        <a:rPr lang="zh-CN" sz="2000" b="1" kern="100">
                          <a:solidFill>
                            <a:schemeClr val="tx1"/>
                          </a:solidFill>
                          <a:effectLst/>
                          <a:latin typeface="楷体" panose="02010609060101010101" charset="-122"/>
                          <a:ea typeface="楷体" panose="02010609060101010101" charset="-122"/>
                        </a:rPr>
                        <a:t>建筑艺术：帕特农神庙</a:t>
                      </a:r>
                      <a:endParaRPr lang="zh-CN" sz="2000" b="1" kern="100">
                        <a:solidFill>
                          <a:schemeClr val="tx1"/>
                        </a:solidFill>
                        <a:effectLst/>
                        <a:latin typeface="楷体" panose="02010609060101010101" charset="-122"/>
                        <a:ea typeface="楷体" panose="02010609060101010101" charset="-122"/>
                        <a:cs typeface="Times New Roman" panose="02020603050405020304" pitchFamily="18" charset="0"/>
                      </a:endParaRPr>
                    </a:p>
                  </a:txBody>
                  <a:tcPr marL="68575" marR="68575" marT="0" marB="0"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p>
                      <a:pPr algn="just"/>
                      <a:r>
                        <a:rPr lang="en-US" sz="2000" b="1" kern="100">
                          <a:solidFill>
                            <a:schemeClr val="tx1"/>
                          </a:solidFill>
                          <a:effectLst/>
                          <a:latin typeface="楷体" panose="02010609060101010101" charset="-122"/>
                          <a:ea typeface="楷体" panose="02010609060101010101" charset="-122"/>
                        </a:rPr>
                        <a:t> </a:t>
                      </a:r>
                      <a:endParaRPr lang="en-US" sz="2000" b="1" kern="100">
                        <a:solidFill>
                          <a:schemeClr val="tx1"/>
                        </a:solidFill>
                        <a:effectLst/>
                        <a:latin typeface="楷体" panose="02010609060101010101" charset="-122"/>
                        <a:ea typeface="楷体" panose="02010609060101010101" charset="-122"/>
                        <a:cs typeface="Times New Roman" panose="02020603050405020304" pitchFamily="18" charset="0"/>
                      </a:endParaRPr>
                    </a:p>
                  </a:txBody>
                  <a:tcPr marL="68575" marR="68575" marT="0" marB="0"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06070">
                <a:tc rowSpan="3">
                  <a:txBody>
                    <a:bodyPr wrap="square"/>
                    <a:p>
                      <a:pPr algn="ctr"/>
                      <a:r>
                        <a:rPr lang="zh-CN" sz="2000" b="1" kern="100">
                          <a:solidFill>
                            <a:schemeClr val="tx1"/>
                          </a:solidFill>
                          <a:effectLst/>
                          <a:latin typeface="华文中宋" panose="02010600040101010101" charset="-122"/>
                          <a:ea typeface="华文中宋" panose="02010600040101010101" charset="-122"/>
                        </a:rPr>
                        <a:t>史学</a:t>
                      </a:r>
                      <a:endParaRPr lang="zh-CN" sz="2000" b="1" kern="100">
                        <a:solidFill>
                          <a:schemeClr val="tx1"/>
                        </a:solidFill>
                        <a:effectLst/>
                        <a:latin typeface="华文中宋" panose="02010600040101010101" charset="-122"/>
                        <a:ea typeface="华文中宋" panose="02010600040101010101" charset="-122"/>
                      </a:endParaRPr>
                    </a:p>
                    <a:p>
                      <a:pPr algn="ctr"/>
                      <a:r>
                        <a:rPr lang="zh-CN" sz="2000" b="1" kern="100">
                          <a:solidFill>
                            <a:schemeClr val="tx1"/>
                          </a:solidFill>
                          <a:effectLst/>
                          <a:latin typeface="华文中宋" panose="02010600040101010101" charset="-122"/>
                          <a:ea typeface="华文中宋" panose="02010600040101010101" charset="-122"/>
                          <a:cs typeface="Times New Roman" panose="02020603050405020304" pitchFamily="18" charset="0"/>
                        </a:rPr>
                        <a:t>欧洲源头</a:t>
                      </a:r>
                      <a:endParaRPr lang="zh-CN" sz="2000" b="1" kern="100">
                        <a:solidFill>
                          <a:schemeClr val="tx1"/>
                        </a:solidFill>
                        <a:effectLst/>
                        <a:latin typeface="华文中宋" panose="02010600040101010101" charset="-122"/>
                        <a:ea typeface="华文中宋" panose="02010600040101010101" charset="-122"/>
                        <a:cs typeface="Times New Roman" panose="02020603050405020304" pitchFamily="18" charset="0"/>
                      </a:endParaRPr>
                    </a:p>
                  </a:txBody>
                  <a:tcPr marL="68575" marR="68575" marT="0" marB="0"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p>
                      <a:pPr algn="just"/>
                      <a:r>
                        <a:rPr lang="en-US" sz="2000" b="1" kern="100">
                          <a:solidFill>
                            <a:schemeClr val="tx1"/>
                          </a:solidFill>
                          <a:effectLst/>
                          <a:latin typeface="楷体" panose="02010609060101010101" charset="-122"/>
                          <a:ea typeface="楷体" panose="02010609060101010101" charset="-122"/>
                        </a:rPr>
                        <a:t> </a:t>
                      </a:r>
                      <a:endParaRPr lang="en-US" sz="2000" b="1" kern="100">
                        <a:solidFill>
                          <a:schemeClr val="tx1"/>
                        </a:solidFill>
                        <a:effectLst/>
                        <a:latin typeface="楷体" panose="02010609060101010101" charset="-122"/>
                        <a:ea typeface="楷体" panose="02010609060101010101" charset="-122"/>
                        <a:cs typeface="Times New Roman" panose="02020603050405020304" pitchFamily="18" charset="0"/>
                      </a:endParaRPr>
                    </a:p>
                  </a:txBody>
                  <a:tcPr marL="68575" marR="68575" marT="0" marB="0"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p>
                      <a:pPr algn="just"/>
                      <a:r>
                        <a:rPr lang="zh-CN" sz="2000" b="1" kern="100">
                          <a:solidFill>
                            <a:schemeClr val="tx1"/>
                          </a:solidFill>
                          <a:effectLst/>
                          <a:latin typeface="楷体" panose="02010609060101010101" charset="-122"/>
                          <a:ea typeface="楷体" panose="02010609060101010101" charset="-122"/>
                        </a:rPr>
                        <a:t>欧洲史学的源头。</a:t>
                      </a:r>
                      <a:endParaRPr lang="zh-CN" sz="2000" b="1" kern="100">
                        <a:solidFill>
                          <a:schemeClr val="tx1"/>
                        </a:solidFill>
                        <a:effectLst/>
                        <a:latin typeface="楷体" panose="02010609060101010101" charset="-122"/>
                        <a:ea typeface="楷体" panose="02010609060101010101" charset="-122"/>
                        <a:cs typeface="Times New Roman" panose="02020603050405020304" pitchFamily="18" charset="0"/>
                      </a:endParaRPr>
                    </a:p>
                  </a:txBody>
                  <a:tcPr marL="68575" marR="68575" marT="0" marB="0"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05435">
                <a:tc vMerge="1">
                  <a:tcPr>
                    <a:lnL w="12700" cmpd="sng">
                      <a:solidFill>
                        <a:schemeClr val="tx1"/>
                      </a:solidFill>
                      <a:prstDash val="solid"/>
                    </a:lnL>
                    <a:lnR w="12700" cmpd="sng">
                      <a:solidFill>
                        <a:schemeClr val="tx1"/>
                      </a:solidFill>
                      <a:prstDash val="solid"/>
                    </a:lnR>
                  </a:tcPr>
                </a:tc>
                <a:tc>
                  <a:txBody>
                    <a:bodyPr wrap="square"/>
                    <a:p>
                      <a:pPr algn="just"/>
                      <a:r>
                        <a:rPr lang="zh-CN" sz="2000" b="1" kern="100">
                          <a:solidFill>
                            <a:schemeClr val="tx1"/>
                          </a:solidFill>
                          <a:effectLst/>
                          <a:latin typeface="楷体" panose="02010609060101010101" charset="-122"/>
                          <a:ea typeface="楷体" panose="02010609060101010101" charset="-122"/>
                        </a:rPr>
                        <a:t>希罗多德《历史》</a:t>
                      </a:r>
                      <a:endParaRPr lang="zh-CN" sz="2000" b="1" kern="100">
                        <a:solidFill>
                          <a:schemeClr val="tx1"/>
                        </a:solidFill>
                        <a:effectLst/>
                        <a:latin typeface="楷体" panose="02010609060101010101" charset="-122"/>
                        <a:ea typeface="楷体" panose="02010609060101010101" charset="-122"/>
                        <a:cs typeface="Times New Roman" panose="02020603050405020304" pitchFamily="18" charset="0"/>
                      </a:endParaRPr>
                    </a:p>
                  </a:txBody>
                  <a:tcPr marL="68575" marR="68575" marT="0" marB="0"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p>
                      <a:pPr algn="just"/>
                      <a:r>
                        <a:rPr lang="zh-CN" sz="2000" b="1" kern="100">
                          <a:solidFill>
                            <a:schemeClr val="tx1"/>
                          </a:solidFill>
                          <a:effectLst/>
                          <a:latin typeface="楷体" panose="02010609060101010101" charset="-122"/>
                          <a:ea typeface="楷体" panose="02010609060101010101" charset="-122"/>
                        </a:rPr>
                        <a:t>开创了叙事体的撰史体裁</a:t>
                      </a:r>
                      <a:endParaRPr lang="zh-CN" sz="2000" b="1" kern="100">
                        <a:solidFill>
                          <a:schemeClr val="tx1"/>
                        </a:solidFill>
                        <a:effectLst/>
                        <a:latin typeface="楷体" panose="02010609060101010101" charset="-122"/>
                        <a:ea typeface="楷体" panose="02010609060101010101" charset="-122"/>
                        <a:cs typeface="Times New Roman" panose="02020603050405020304" pitchFamily="18" charset="0"/>
                      </a:endParaRPr>
                    </a:p>
                  </a:txBody>
                  <a:tcPr marL="68575" marR="68575" marT="0" marB="0"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06070">
                <a:tc vMerge="1">
                  <a:tcPr>
                    <a:lnL w="12700" cmpd="sng">
                      <a:solidFill>
                        <a:schemeClr val="tx1"/>
                      </a:solidFill>
                      <a:prstDash val="solid"/>
                    </a:lnL>
                    <a:lnR w="12700" cmpd="sng">
                      <a:solidFill>
                        <a:schemeClr val="tx1"/>
                      </a:solidFill>
                      <a:prstDash val="solid"/>
                    </a:lnR>
                    <a:lnB w="12700" cmpd="sng">
                      <a:solidFill>
                        <a:schemeClr val="tx1"/>
                      </a:solidFill>
                      <a:prstDash val="solid"/>
                    </a:lnB>
                  </a:tcPr>
                </a:tc>
                <a:tc>
                  <a:txBody>
                    <a:bodyPr wrap="square"/>
                    <a:p>
                      <a:pPr algn="just"/>
                      <a:r>
                        <a:rPr lang="zh-CN" sz="2000" b="1" kern="100">
                          <a:solidFill>
                            <a:schemeClr val="tx1"/>
                          </a:solidFill>
                          <a:effectLst/>
                          <a:latin typeface="楷体" panose="02010609060101010101" charset="-122"/>
                          <a:ea typeface="楷体" panose="02010609060101010101" charset="-122"/>
                        </a:rPr>
                        <a:t>修昔底德《伯罗奔尼撒战争史》</a:t>
                      </a:r>
                      <a:endParaRPr lang="zh-CN" sz="2000" b="1" kern="100">
                        <a:solidFill>
                          <a:schemeClr val="tx1"/>
                        </a:solidFill>
                        <a:effectLst/>
                        <a:latin typeface="楷体" panose="02010609060101010101" charset="-122"/>
                        <a:ea typeface="楷体" panose="02010609060101010101" charset="-122"/>
                        <a:cs typeface="Times New Roman" panose="02020603050405020304" pitchFamily="18" charset="0"/>
                      </a:endParaRPr>
                    </a:p>
                  </a:txBody>
                  <a:tcPr marL="68575" marR="68575" marT="0" marB="0"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p>
                      <a:pPr algn="just"/>
                      <a:r>
                        <a:rPr lang="en-US" sz="2000" b="1" kern="100">
                          <a:solidFill>
                            <a:schemeClr val="tx1"/>
                          </a:solidFill>
                          <a:effectLst/>
                          <a:latin typeface="楷体" panose="02010609060101010101" charset="-122"/>
                          <a:ea typeface="楷体" panose="02010609060101010101" charset="-122"/>
                          <a:cs typeface="楷体" panose="02010609060101010101" charset="-122"/>
                        </a:rPr>
                        <a:t> </a:t>
                      </a:r>
                      <a:r>
                        <a:rPr lang="zh-CN" sz="2000" b="1" kern="100">
                          <a:solidFill>
                            <a:schemeClr val="tx1"/>
                          </a:solidFill>
                          <a:effectLst/>
                          <a:latin typeface="楷体" panose="02010609060101010101" charset="-122"/>
                          <a:ea typeface="楷体" panose="02010609060101010101" charset="-122"/>
                          <a:cs typeface="楷体" panose="02010609060101010101" charset="-122"/>
                          <a:sym typeface="+mn-ea"/>
                        </a:rPr>
                        <a:t>西方史学的经典之作</a:t>
                      </a:r>
                      <a:endParaRPr lang="zh-CN" sz="2000" b="1" kern="100">
                        <a:solidFill>
                          <a:schemeClr val="tx1"/>
                        </a:solidFill>
                        <a:effectLst/>
                        <a:latin typeface="楷体" panose="02010609060101010101" charset="-122"/>
                        <a:ea typeface="楷体" panose="02010609060101010101" charset="-122"/>
                        <a:cs typeface="楷体" panose="02010609060101010101" charset="-122"/>
                      </a:endParaRPr>
                    </a:p>
                  </a:txBody>
                  <a:tcPr marL="68575" marR="68575" marT="0" marB="0"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82905">
                <a:tc>
                  <a:txBody>
                    <a:bodyPr wrap="square"/>
                    <a:p>
                      <a:pPr algn="ctr"/>
                      <a:r>
                        <a:rPr lang="zh-CN" sz="2000" b="1" kern="100">
                          <a:solidFill>
                            <a:schemeClr val="tx1"/>
                          </a:solidFill>
                          <a:effectLst/>
                          <a:latin typeface="华文中宋" panose="02010600040101010101" charset="-122"/>
                          <a:ea typeface="华文中宋" panose="02010600040101010101" charset="-122"/>
                        </a:rPr>
                        <a:t>政治制度</a:t>
                      </a:r>
                      <a:endParaRPr lang="zh-CN" sz="2000" b="1" kern="100">
                        <a:solidFill>
                          <a:schemeClr val="tx1"/>
                        </a:solidFill>
                        <a:effectLst/>
                        <a:latin typeface="华文中宋" panose="02010600040101010101" charset="-122"/>
                        <a:ea typeface="华文中宋" panose="02010600040101010101" charset="-122"/>
                        <a:cs typeface="Times New Roman" panose="02020603050405020304" pitchFamily="18" charset="0"/>
                      </a:endParaRPr>
                    </a:p>
                  </a:txBody>
                  <a:tcPr marL="68575" marR="68575" marT="0" marB="0"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p>
                      <a:pPr algn="just"/>
                      <a:r>
                        <a:rPr lang="zh-CN" sz="2000" b="1" kern="100">
                          <a:solidFill>
                            <a:schemeClr val="tx1"/>
                          </a:solidFill>
                          <a:effectLst/>
                          <a:latin typeface="楷体" panose="02010609060101010101" charset="-122"/>
                          <a:ea typeface="楷体" panose="02010609060101010101" charset="-122"/>
                        </a:rPr>
                        <a:t>原始的民主制度</a:t>
                      </a:r>
                      <a:endParaRPr lang="zh-CN" sz="2000" b="1" kern="100">
                        <a:solidFill>
                          <a:schemeClr val="tx1"/>
                        </a:solidFill>
                        <a:effectLst/>
                        <a:latin typeface="楷体" panose="02010609060101010101" charset="-122"/>
                        <a:ea typeface="楷体" panose="02010609060101010101" charset="-122"/>
                        <a:cs typeface="Times New Roman" panose="02020603050405020304" pitchFamily="18" charset="0"/>
                      </a:endParaRPr>
                    </a:p>
                  </a:txBody>
                  <a:tcPr marL="68575" marR="68575" marT="0" marB="0"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p>
                      <a:pPr algn="just"/>
                      <a:r>
                        <a:rPr lang="zh-CN" sz="2000" b="1" kern="100">
                          <a:solidFill>
                            <a:schemeClr val="tx1"/>
                          </a:solidFill>
                          <a:effectLst/>
                          <a:latin typeface="楷体" panose="02010609060101010101" charset="-122"/>
                          <a:ea typeface="楷体" panose="02010609060101010101" charset="-122"/>
                        </a:rPr>
                        <a:t>开西方民主制度先河，被近现代借鉴。</a:t>
                      </a:r>
                      <a:endParaRPr lang="zh-CN" sz="2000" b="1" kern="100">
                        <a:solidFill>
                          <a:schemeClr val="tx1"/>
                        </a:solidFill>
                        <a:effectLst/>
                        <a:latin typeface="楷体" panose="02010609060101010101" charset="-122"/>
                        <a:ea typeface="楷体" panose="02010609060101010101" charset="-122"/>
                        <a:cs typeface="Times New Roman" panose="02020603050405020304" pitchFamily="18" charset="0"/>
                      </a:endParaRPr>
                    </a:p>
                  </a:txBody>
                  <a:tcPr marL="68575" marR="68575" marT="0" marB="0"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2" name="动作按钮: 自定义 1">
            <a:hlinkClick r:id="rId2" action="ppaction://hlinksldjump"/>
          </p:cNvPr>
          <p:cNvSpPr/>
          <p:nvPr/>
        </p:nvSpPr>
        <p:spPr>
          <a:xfrm>
            <a:off x="11860257" y="6501384"/>
            <a:ext cx="341376" cy="356428"/>
          </a:xfrm>
          <a:prstGeom prst="actionButtonBlank">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705"/>
          </a:p>
        </p:txBody>
      </p:sp>
      <p:sp>
        <p:nvSpPr>
          <p:cNvPr id="3" name="文本框 2"/>
          <p:cNvSpPr txBox="1"/>
          <p:nvPr/>
        </p:nvSpPr>
        <p:spPr>
          <a:xfrm>
            <a:off x="0" y="3112770"/>
            <a:ext cx="805180" cy="441960"/>
          </a:xfrm>
          <a:prstGeom prst="rect">
            <a:avLst/>
          </a:prstGeom>
          <a:solidFill>
            <a:srgbClr val="FFFF00"/>
          </a:solidFill>
        </p:spPr>
        <p:txBody>
          <a:bodyPr wrap="square" rtlCol="0">
            <a:spAutoFit/>
          </a:bodyPr>
          <a:lstStyle>
            <a:defPPr>
              <a:defRPr lang="zh-CN"/>
            </a:defPPr>
            <a:lvl1pPr>
              <a:defRPr sz="8000">
                <a:latin typeface="方正北魏楷书简体" panose="03000509000000000000" pitchFamily="65" charset="-122"/>
                <a:ea typeface="方正北魏楷书简体" panose="03000509000000000000" pitchFamily="65" charset="-122"/>
              </a:defRPr>
            </a:lvl1pPr>
          </a:lstStyle>
          <a:p>
            <a:pPr algn="l"/>
            <a:r>
              <a:rPr lang="zh-CN" altLang="en-US" sz="2275" b="1" dirty="0">
                <a:latin typeface="方正苏新诗柳楷简体" panose="02000000000000000000" pitchFamily="2" charset="-122"/>
                <a:ea typeface="方正苏新诗柳楷简体" panose="02000000000000000000" pitchFamily="2" charset="-122"/>
                <a:sym typeface="+mn-ea"/>
              </a:rPr>
              <a:t>实践</a:t>
            </a:r>
            <a:endParaRPr lang="zh-CN" altLang="en-US" sz="2275" b="1" dirty="0">
              <a:latin typeface="方正苏新诗柳楷简体" panose="02000000000000000000" pitchFamily="2" charset="-122"/>
              <a:ea typeface="方正苏新诗柳楷简体" panose="02000000000000000000" pitchFamily="2" charset="-122"/>
              <a:sym typeface="+mn-ea"/>
            </a:endParaRPr>
          </a:p>
        </p:txBody>
      </p:sp>
      <p:sp>
        <p:nvSpPr>
          <p:cNvPr id="7" name="文本框 6"/>
          <p:cNvSpPr txBox="1"/>
          <p:nvPr/>
        </p:nvSpPr>
        <p:spPr>
          <a:xfrm>
            <a:off x="-635" y="3620135"/>
            <a:ext cx="806450" cy="441960"/>
          </a:xfrm>
          <a:prstGeom prst="rect">
            <a:avLst/>
          </a:prstGeom>
          <a:solidFill>
            <a:srgbClr val="FFFF00"/>
          </a:solidFill>
        </p:spPr>
        <p:txBody>
          <a:bodyPr wrap="square" rtlCol="0">
            <a:spAutoFit/>
          </a:bodyPr>
          <a:lstStyle>
            <a:defPPr>
              <a:defRPr lang="zh-CN"/>
            </a:defPPr>
            <a:lvl1pPr>
              <a:defRPr sz="8000">
                <a:latin typeface="方正北魏楷书简体" panose="03000509000000000000" pitchFamily="65" charset="-122"/>
                <a:ea typeface="方正北魏楷书简体" panose="03000509000000000000" pitchFamily="65" charset="-122"/>
              </a:defRPr>
            </a:lvl1pPr>
          </a:lstStyle>
          <a:p>
            <a:pPr algn="l"/>
            <a:r>
              <a:rPr lang="zh-CN" altLang="en-US" sz="2275" b="1" dirty="0">
                <a:latin typeface="方正苏新诗柳楷简体" panose="02000000000000000000" pitchFamily="2" charset="-122"/>
                <a:ea typeface="方正苏新诗柳楷简体" panose="02000000000000000000" pitchFamily="2" charset="-122"/>
                <a:sym typeface="+mn-ea"/>
              </a:rPr>
              <a:t>道德</a:t>
            </a:r>
            <a:endParaRPr lang="zh-CN" altLang="en-US" sz="2275" b="1" dirty="0">
              <a:latin typeface="方正苏新诗柳楷简体" panose="02000000000000000000" pitchFamily="2" charset="-122"/>
              <a:ea typeface="方正苏新诗柳楷简体" panose="02000000000000000000" pitchFamily="2" charset="-122"/>
              <a:sym typeface="+mn-ea"/>
            </a:endParaRPr>
          </a:p>
        </p:txBody>
      </p:sp>
      <p:sp>
        <p:nvSpPr>
          <p:cNvPr id="6" name="文本框 5"/>
          <p:cNvSpPr txBox="1"/>
          <p:nvPr/>
        </p:nvSpPr>
        <p:spPr>
          <a:xfrm>
            <a:off x="635" y="5112385"/>
            <a:ext cx="804545" cy="441960"/>
          </a:xfrm>
          <a:prstGeom prst="rect">
            <a:avLst/>
          </a:prstGeom>
          <a:solidFill>
            <a:srgbClr val="FFFF00"/>
          </a:solidFill>
        </p:spPr>
        <p:txBody>
          <a:bodyPr wrap="square" rtlCol="0">
            <a:spAutoFit/>
          </a:bodyPr>
          <a:lstStyle>
            <a:defPPr>
              <a:defRPr lang="zh-CN"/>
            </a:defPPr>
            <a:lvl1pPr>
              <a:defRPr sz="8000">
                <a:latin typeface="方正北魏楷书简体" panose="03000509000000000000" pitchFamily="65" charset="-122"/>
                <a:ea typeface="方正北魏楷书简体" panose="03000509000000000000" pitchFamily="65" charset="-122"/>
              </a:defRPr>
            </a:lvl1pPr>
          </a:lstStyle>
          <a:p>
            <a:pPr algn="l"/>
            <a:r>
              <a:rPr lang="zh-CN" altLang="en-US" sz="2275" b="1" dirty="0">
                <a:latin typeface="方正苏新诗柳楷简体" panose="02000000000000000000" pitchFamily="2" charset="-122"/>
                <a:ea typeface="方正苏新诗柳楷简体" panose="02000000000000000000" pitchFamily="2" charset="-122"/>
                <a:sym typeface="+mn-ea"/>
              </a:rPr>
              <a:t>求真</a:t>
            </a:r>
            <a:endParaRPr lang="zh-CN" altLang="en-US" sz="2275" b="1" dirty="0">
              <a:latin typeface="方正苏新诗柳楷简体" panose="02000000000000000000" pitchFamily="2" charset="-122"/>
              <a:ea typeface="方正苏新诗柳楷简体" panose="02000000000000000000" pitchFamily="2" charset="-122"/>
              <a:sym typeface="+mn-ea"/>
            </a:endParaRPr>
          </a:p>
        </p:txBody>
      </p:sp>
      <p:sp>
        <p:nvSpPr>
          <p:cNvPr id="9" name="文本框 8"/>
          <p:cNvSpPr txBox="1"/>
          <p:nvPr/>
        </p:nvSpPr>
        <p:spPr>
          <a:xfrm>
            <a:off x="-635" y="4119880"/>
            <a:ext cx="805815" cy="441960"/>
          </a:xfrm>
          <a:prstGeom prst="rect">
            <a:avLst/>
          </a:prstGeom>
          <a:solidFill>
            <a:srgbClr val="FFFF00"/>
          </a:solidFill>
        </p:spPr>
        <p:txBody>
          <a:bodyPr wrap="square" rtlCol="0">
            <a:spAutoFit/>
          </a:bodyPr>
          <a:lstStyle>
            <a:defPPr>
              <a:defRPr lang="zh-CN"/>
            </a:defPPr>
            <a:lvl1pPr>
              <a:defRPr sz="8000">
                <a:latin typeface="方正北魏楷书简体" panose="03000509000000000000" pitchFamily="65" charset="-122"/>
                <a:ea typeface="方正北魏楷书简体" panose="03000509000000000000" pitchFamily="65" charset="-122"/>
              </a:defRPr>
            </a:lvl1pPr>
          </a:lstStyle>
          <a:p>
            <a:pPr algn="l"/>
            <a:r>
              <a:rPr lang="zh-CN" altLang="en-US" sz="2275" b="1" dirty="0">
                <a:latin typeface="方正苏新诗柳楷简体" panose="02000000000000000000" pitchFamily="2" charset="-122"/>
                <a:ea typeface="方正苏新诗柳楷简体" panose="02000000000000000000" pitchFamily="2" charset="-122"/>
                <a:sym typeface="+mn-ea"/>
              </a:rPr>
              <a:t>人性</a:t>
            </a:r>
            <a:endParaRPr lang="zh-CN" altLang="en-US" sz="2275" b="1" dirty="0">
              <a:latin typeface="方正苏新诗柳楷简体" panose="02000000000000000000" pitchFamily="2" charset="-122"/>
              <a:ea typeface="方正苏新诗柳楷简体" panose="02000000000000000000" pitchFamily="2" charset="-122"/>
              <a:sym typeface="+mn-ea"/>
            </a:endParaRPr>
          </a:p>
        </p:txBody>
      </p:sp>
      <p:sp>
        <p:nvSpPr>
          <p:cNvPr id="11" name="文本框 10"/>
          <p:cNvSpPr txBox="1"/>
          <p:nvPr/>
        </p:nvSpPr>
        <p:spPr>
          <a:xfrm>
            <a:off x="635" y="4618355"/>
            <a:ext cx="805180" cy="441960"/>
          </a:xfrm>
          <a:prstGeom prst="rect">
            <a:avLst/>
          </a:prstGeom>
          <a:solidFill>
            <a:srgbClr val="FFFF00"/>
          </a:solidFill>
        </p:spPr>
        <p:txBody>
          <a:bodyPr wrap="square" rtlCol="0">
            <a:spAutoFit/>
          </a:bodyPr>
          <a:lstStyle>
            <a:defPPr>
              <a:defRPr lang="zh-CN"/>
            </a:defPPr>
            <a:lvl1pPr>
              <a:defRPr sz="8000">
                <a:latin typeface="方正北魏楷书简体" panose="03000509000000000000" pitchFamily="65" charset="-122"/>
                <a:ea typeface="方正北魏楷书简体" panose="03000509000000000000" pitchFamily="65" charset="-122"/>
              </a:defRPr>
            </a:lvl1pPr>
          </a:lstStyle>
          <a:p>
            <a:pPr algn="l"/>
            <a:r>
              <a:rPr lang="zh-CN" altLang="en-US" sz="2275" b="1" dirty="0">
                <a:latin typeface="方正苏新诗柳楷简体" panose="02000000000000000000" pitchFamily="2" charset="-122"/>
                <a:ea typeface="方正苏新诗柳楷简体" panose="02000000000000000000" pitchFamily="2" charset="-122"/>
                <a:sym typeface="+mn-ea"/>
              </a:rPr>
              <a:t>理性</a:t>
            </a:r>
            <a:endParaRPr lang="zh-CN" altLang="en-US" sz="2275" b="1" dirty="0">
              <a:latin typeface="方正苏新诗柳楷简体" panose="02000000000000000000" pitchFamily="2" charset="-122"/>
              <a:ea typeface="方正苏新诗柳楷简体" panose="02000000000000000000" pitchFamily="2" charset="-122"/>
              <a:sym typeface="+mn-ea"/>
            </a:endParaRPr>
          </a:p>
        </p:txBody>
      </p:sp>
      <p:sp>
        <p:nvSpPr>
          <p:cNvPr id="57350" name="矩形 2"/>
          <p:cNvSpPr txBox="1"/>
          <p:nvPr/>
        </p:nvSpPr>
        <p:spPr bwMode="auto">
          <a:xfrm>
            <a:off x="630555" y="1131570"/>
            <a:ext cx="11370945" cy="423545"/>
          </a:xfrm>
          <a:prstGeom prst="rect">
            <a:avLst/>
          </a:prstGeom>
          <a:noFill/>
          <a:ln w="19050" cmpd="sng">
            <a:noFill/>
            <a:prstDash val="sysDot"/>
          </a:ln>
          <a:extLst>
            <a:ext uri="{909E8E84-426E-40DD-AFC4-6F175D3DCCD1}">
              <a14:hiddenFill xmlns:a14="http://schemas.microsoft.com/office/drawing/2010/main">
                <a:solidFill>
                  <a:srgbClr val="FF0000"/>
                </a:solidFill>
              </a14:hiddenFill>
            </a:ext>
          </a:extLst>
        </p:spPr>
        <p:txBody>
          <a:bodyPr wrap="square" rtlCol="0" anchor="t">
            <a:spAutoFit/>
          </a:bodyPr>
          <a:p>
            <a:pPr lvl="0" algn="l">
              <a:lnSpc>
                <a:spcPct val="90000"/>
              </a:lnSpc>
              <a:buClrTx/>
              <a:buSzTx/>
              <a:buFontTx/>
            </a:pPr>
            <a:r>
              <a:rPr lang="zh-CN" altLang="en-US" sz="2400" b="1" noProof="0" dirty="0">
                <a:ln>
                  <a:noFill/>
                </a:ln>
                <a:solidFill>
                  <a:schemeClr val="tx2"/>
                </a:solidFill>
                <a:effectLst/>
                <a:uLnTx/>
                <a:uFillTx/>
                <a:latin typeface="华文中宋" panose="02010600040101010101" charset="-122"/>
                <a:ea typeface="华文中宋" panose="02010600040101010101" charset="-122"/>
                <a:cs typeface="楷体" panose="02010609060101010101" charset="-122"/>
                <a:sym typeface="+mn-ea"/>
              </a:rPr>
              <a:t>特征：人文主义，以理性思维认识和解释世界，文学艺术追求庄重典雅，优美和谐</a:t>
            </a:r>
            <a:endParaRPr lang="zh-CN" altLang="en-US" sz="2400" b="1" noProof="0" dirty="0">
              <a:ln>
                <a:noFill/>
              </a:ln>
              <a:solidFill>
                <a:schemeClr val="tx2"/>
              </a:solidFill>
              <a:effectLst/>
              <a:uLnTx/>
              <a:uFillTx/>
              <a:latin typeface="华文中宋" panose="02010600040101010101" charset="-122"/>
              <a:ea typeface="华文中宋" panose="02010600040101010101" charset="-122"/>
              <a:cs typeface="楷体" panose="02010609060101010101" charset="-122"/>
              <a:sym typeface="+mn-ea"/>
            </a:endParaRPr>
          </a:p>
        </p:txBody>
      </p:sp>
      <p:sp>
        <p:nvSpPr>
          <p:cNvPr id="5" name="文本框 4"/>
          <p:cNvSpPr txBox="1"/>
          <p:nvPr>
            <p:custDataLst>
              <p:tags r:id="rId3"/>
            </p:custDataLst>
          </p:nvPr>
        </p:nvSpPr>
        <p:spPr>
          <a:xfrm>
            <a:off x="1424305" y="3464560"/>
            <a:ext cx="10253345" cy="2749550"/>
          </a:xfrm>
          <a:prstGeom prst="rect">
            <a:avLst/>
          </a:prstGeom>
          <a:solidFill>
            <a:schemeClr val="accent6">
              <a:lumMod val="20000"/>
              <a:lumOff val="80000"/>
            </a:schemeClr>
          </a:solidFill>
          <a:ln w="28575" cmpd="sng">
            <a:solidFill>
              <a:schemeClr val="tx1">
                <a:lumMod val="75000"/>
                <a:lumOff val="25000"/>
              </a:schemeClr>
            </a:solidFill>
            <a:prstDash val="solid"/>
          </a:ln>
        </p:spPr>
        <p:txBody>
          <a:bodyPr wrap="square">
            <a:spAutoFit/>
          </a:bodyPr>
          <a:p>
            <a:pPr>
              <a:lnSpc>
                <a:spcPct val="120000"/>
              </a:lnSpc>
              <a:spcBef>
                <a:spcPts val="0"/>
              </a:spcBef>
              <a:spcAft>
                <a:spcPts val="0"/>
              </a:spcAft>
            </a:pPr>
            <a:r>
              <a:rPr lang="en-US" altLang="zh-CN" sz="2400" b="1"/>
              <a:t>(1)</a:t>
            </a:r>
            <a:r>
              <a:rPr lang="zh-CN" altLang="en-US" sz="2400" b="1"/>
              <a:t>古希腊的</a:t>
            </a:r>
            <a:r>
              <a:rPr lang="zh-CN" altLang="en-US" sz="2400" b="1">
                <a:highlight>
                  <a:srgbClr val="00FFFF"/>
                </a:highlight>
              </a:rPr>
              <a:t>自然地理环境</a:t>
            </a:r>
            <a:r>
              <a:rPr lang="zh-CN" altLang="en-US" sz="2400" b="1"/>
              <a:t>推动了海外贸易和殖民活动的发展，繁荣的工商业为其提供了经济基础。</a:t>
            </a:r>
            <a:br>
              <a:rPr lang="zh-CN" altLang="en-US" sz="2400" b="1"/>
            </a:br>
            <a:r>
              <a:rPr lang="en-US" altLang="zh-CN" sz="2400" b="1"/>
              <a:t>(2)</a:t>
            </a:r>
            <a:r>
              <a:rPr lang="zh-CN" altLang="en-US" sz="2400" b="1"/>
              <a:t>雅典民主的</a:t>
            </a:r>
            <a:r>
              <a:rPr lang="zh-CN" altLang="en-US" sz="2400" b="1">
                <a:highlight>
                  <a:srgbClr val="00FFFF"/>
                </a:highlight>
              </a:rPr>
              <a:t>城邦制度</a:t>
            </a:r>
            <a:r>
              <a:rPr lang="zh-CN" altLang="en-US" sz="2400" b="1"/>
              <a:t>为哲学家、史学家等的活动提供了宽松的政治环境。</a:t>
            </a:r>
            <a:br>
              <a:rPr lang="zh-CN" altLang="en-US" sz="2400" b="1"/>
            </a:br>
            <a:r>
              <a:rPr lang="en-US" altLang="zh-CN" sz="2400" b="1"/>
              <a:t>(3)</a:t>
            </a:r>
            <a:r>
              <a:rPr lang="zh-CN" altLang="en-US" sz="2400" b="1"/>
              <a:t>古希腊从</a:t>
            </a:r>
            <a:r>
              <a:rPr lang="zh-CN" altLang="en-US" sz="2400" b="1">
                <a:highlight>
                  <a:srgbClr val="00FFFF"/>
                </a:highlight>
              </a:rPr>
              <a:t>周边国家</a:t>
            </a:r>
            <a:r>
              <a:rPr lang="zh-CN" altLang="en-US" sz="2400" b="1"/>
              <a:t>汲取了许多优秀文化成果。</a:t>
            </a:r>
            <a:br>
              <a:rPr lang="zh-CN" altLang="en-US" sz="2400" b="1"/>
            </a:br>
            <a:r>
              <a:rPr lang="en-US" altLang="zh-CN" sz="2400" b="1"/>
              <a:t>(4)</a:t>
            </a:r>
            <a:r>
              <a:rPr lang="zh-CN" altLang="en-US" sz="2400" b="1"/>
              <a:t>古希腊各城邦</a:t>
            </a:r>
            <a:r>
              <a:rPr lang="zh-CN" altLang="en-US" sz="2400" b="1">
                <a:highlight>
                  <a:srgbClr val="00FFFF"/>
                </a:highlight>
              </a:rPr>
              <a:t>执政者</a:t>
            </a:r>
            <a:r>
              <a:rPr lang="zh-CN" altLang="en-US" sz="2400" b="1"/>
              <a:t>重视文化教育。</a:t>
            </a:r>
            <a:br>
              <a:rPr lang="zh-CN" altLang="en-US" sz="2400" b="1"/>
            </a:br>
            <a:r>
              <a:rPr lang="en-US" altLang="zh-CN" sz="2400" b="1"/>
              <a:t>(5)</a:t>
            </a:r>
            <a:r>
              <a:rPr lang="zh-CN" altLang="en-US" sz="2400" b="1"/>
              <a:t>许多</a:t>
            </a:r>
            <a:r>
              <a:rPr lang="zh-CN" altLang="en-US" sz="2400" b="1">
                <a:highlight>
                  <a:srgbClr val="00FFFF"/>
                </a:highlight>
              </a:rPr>
              <a:t>名流学者</a:t>
            </a:r>
            <a:r>
              <a:rPr lang="zh-CN" altLang="en-US" sz="2400" b="1"/>
              <a:t>定居雅典，促进了学术和思想的传播。</a:t>
            </a:r>
            <a:endParaRPr lang="zh-CN" altLang="en-US" sz="2400" b="1">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3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amond(in)">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7" grpId="0" bldLvl="0" animBg="1"/>
      <p:bldP spid="7" grpId="1" animBg="1"/>
      <p:bldP spid="6" grpId="0" bldLvl="0" animBg="1"/>
      <p:bldP spid="6" grpId="1" animBg="1"/>
      <p:bldP spid="9" grpId="0" bldLvl="0" animBg="1"/>
      <p:bldP spid="9" grpId="1" animBg="1"/>
      <p:bldP spid="11" grpId="0" bldLvl="0" animBg="1"/>
      <p:bldP spid="11" grpId="1" animBg="1"/>
      <p:bldP spid="57350" grpId="0" bldLvl="0" animBg="1"/>
      <p:bldP spid="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19563" y="1629958"/>
            <a:ext cx="10912892" cy="2306320"/>
          </a:xfrm>
          <a:prstGeom prst="rect">
            <a:avLst/>
          </a:prstGeom>
          <a:noFill/>
          <a:ln>
            <a:solidFill>
              <a:srgbClr val="7030A0"/>
            </a:solidFill>
            <a:prstDash val="lgDash"/>
          </a:ln>
        </p:spPr>
        <p:txBody>
          <a:bodyPr wrap="square">
            <a:spAutoFit/>
          </a:bodyPr>
          <a:lstStyle>
            <a:defPPr>
              <a:defRPr lang="zh-CN"/>
            </a:defPPr>
            <a:lvl1pPr fontAlgn="base">
              <a:lnSpc>
                <a:spcPct val="120000"/>
              </a:lnSpc>
              <a:spcBef>
                <a:spcPct val="0"/>
              </a:spcBef>
              <a:spcAft>
                <a:spcPct val="0"/>
              </a:spcAft>
              <a:defRPr sz="2400" b="1">
                <a:latin typeface="仿宋" panose="02010609060101010101" pitchFamily="49" charset="-122"/>
                <a:ea typeface="仿宋" panose="02010609060101010101" pitchFamily="49" charset="-122"/>
              </a:defRPr>
            </a:lvl1pPr>
          </a:lstStyle>
          <a:p>
            <a:r>
              <a:rPr lang="zh-CN" altLang="en-US"/>
              <a:t>    材料</a:t>
            </a:r>
            <a:r>
              <a:rPr lang="en-US" altLang="zh-CN"/>
              <a:t>1</a:t>
            </a:r>
            <a:r>
              <a:rPr lang="zh-CN" altLang="en-US"/>
              <a:t>   从大多数哲学家的观点看，古希腊哲学史以苏格拉底为界分为两个发展的时期。前苏格拉底时期哲学的研究对象是宇宙、自然；苏格拉底时期哲学的研究对象是社会、人生。 </a:t>
            </a:r>
            <a:r>
              <a:rPr lang="en-US" altLang="zh-CN"/>
              <a:t>   ——</a:t>
            </a:r>
            <a:r>
              <a:rPr lang="zh-CN" altLang="en-US"/>
              <a:t>冉海涛</a:t>
            </a:r>
            <a:r>
              <a:rPr lang="en-US" altLang="zh-CN"/>
              <a:t>《</a:t>
            </a:r>
            <a:r>
              <a:rPr lang="zh-CN" altLang="en-US"/>
              <a:t>古希腊智者学派之浅析</a:t>
            </a:r>
            <a:r>
              <a:rPr lang="en-US" altLang="zh-CN"/>
              <a:t>》</a:t>
            </a:r>
            <a:endParaRPr lang="en-US" altLang="zh-CN"/>
          </a:p>
          <a:p>
            <a:r>
              <a:rPr lang="zh-CN" altLang="en-US"/>
              <a:t>    材料</a:t>
            </a:r>
            <a:r>
              <a:rPr lang="en-US" altLang="zh-CN"/>
              <a:t>2</a:t>
            </a:r>
            <a:r>
              <a:rPr lang="zh-CN" altLang="en-US"/>
              <a:t>  中国古代的思想家对自然科学和玄学都没有多少兴趣</a:t>
            </a:r>
            <a:r>
              <a:rPr lang="en-US" altLang="zh-CN"/>
              <a:t>,</a:t>
            </a:r>
            <a:r>
              <a:rPr lang="zh-CN" altLang="en-US"/>
              <a:t>他们提供讨论的哲学是社会的、政治的和伦理的。</a:t>
            </a:r>
            <a:r>
              <a:rPr lang="en-US" altLang="zh-CN"/>
              <a:t>——[</a:t>
            </a:r>
            <a:r>
              <a:rPr lang="zh-CN" altLang="en-US"/>
              <a:t>美</a:t>
            </a:r>
            <a:r>
              <a:rPr lang="en-US" altLang="zh-CN"/>
              <a:t>]</a:t>
            </a:r>
            <a:r>
              <a:rPr lang="zh-CN" altLang="en-US"/>
              <a:t>伯恩斯等</a:t>
            </a:r>
            <a:r>
              <a:rPr lang="en-US" altLang="zh-CN"/>
              <a:t>《</a:t>
            </a:r>
            <a:r>
              <a:rPr lang="zh-CN" altLang="en-US"/>
              <a:t>世界文明史</a:t>
            </a:r>
            <a:r>
              <a:rPr lang="en-US" altLang="zh-CN"/>
              <a:t>》</a:t>
            </a:r>
            <a:endParaRPr lang="en-US" altLang="zh-CN"/>
          </a:p>
        </p:txBody>
      </p:sp>
      <p:sp>
        <p:nvSpPr>
          <p:cNvPr id="12" name="文本框 11"/>
          <p:cNvSpPr txBox="1"/>
          <p:nvPr/>
        </p:nvSpPr>
        <p:spPr>
          <a:xfrm>
            <a:off x="819882" y="785425"/>
            <a:ext cx="10128690" cy="534035"/>
          </a:xfrm>
          <a:prstGeom prst="rect">
            <a:avLst/>
          </a:prstGeom>
          <a:noFill/>
        </p:spPr>
        <p:txBody>
          <a:bodyPr wrap="square">
            <a:spAutoFit/>
          </a:bodyPr>
          <a:lstStyle/>
          <a:p>
            <a:pPr algn="l" fontAlgn="base">
              <a:lnSpc>
                <a:spcPct val="120000"/>
              </a:lnSpc>
              <a:spcBef>
                <a:spcPct val="0"/>
              </a:spcBef>
              <a:spcAft>
                <a:spcPct val="0"/>
              </a:spcAft>
              <a:defRPr/>
            </a:pPr>
            <a:r>
              <a:rPr lang="zh-CN" altLang="en-US" sz="2400" b="1">
                <a:solidFill>
                  <a:srgbClr val="0000CC"/>
                </a:solidFill>
                <a:latin typeface="黑体" panose="02010609060101010101" pitchFamily="49" charset="-122"/>
                <a:ea typeface="黑体" panose="02010609060101010101" pitchFamily="49" charset="-122"/>
                <a:cs typeface="Times New Roman" panose="02020603050405020304" pitchFamily="18" charset="0"/>
                <a:sym typeface="+mn-ea"/>
              </a:rPr>
              <a:t>★</a:t>
            </a:r>
            <a:r>
              <a:rPr lang="zh-CN" altLang="en-US" sz="2400" b="1">
                <a:solidFill>
                  <a:srgbClr val="0000CC"/>
                </a:solidFill>
                <a:latin typeface="微软雅黑" panose="020B0503020204020204" charset="-122"/>
                <a:ea typeface="微软雅黑" panose="020B0503020204020204" charset="-122"/>
                <a:cs typeface="微软雅黑" panose="020B0503020204020204" charset="-122"/>
                <a:sym typeface="+mn-ea"/>
              </a:rPr>
              <a:t>问题探究</a:t>
            </a:r>
            <a:r>
              <a:rPr lang="en-US" altLang="zh-CN" sz="2400" b="1">
                <a:solidFill>
                  <a:srgbClr val="0000CC"/>
                </a:solidFill>
                <a:latin typeface="微软雅黑" panose="020B0503020204020204" charset="-122"/>
                <a:ea typeface="微软雅黑" panose="020B0503020204020204" charset="-122"/>
                <a:cs typeface="微软雅黑" panose="020B0503020204020204" charset="-122"/>
                <a:sym typeface="+mn-ea"/>
              </a:rPr>
              <a:t>2</a:t>
            </a:r>
            <a:r>
              <a:rPr lang="zh-CN" altLang="en-US" sz="2400" b="1">
                <a:solidFill>
                  <a:srgbClr val="0000CC"/>
                </a:solidFill>
                <a:latin typeface="微软雅黑" panose="020B0503020204020204" charset="-122"/>
                <a:ea typeface="微软雅黑" panose="020B0503020204020204" charset="-122"/>
                <a:cs typeface="微软雅黑" panose="020B0503020204020204" charset="-122"/>
                <a:sym typeface="+mn-ea"/>
              </a:rPr>
              <a:t>：</a:t>
            </a:r>
            <a:r>
              <a:rPr lang="zh-CN" altLang="en-US" sz="2400" b="1">
                <a:latin typeface="微软雅黑" panose="020B0503020204020204" charset="-122"/>
                <a:ea typeface="微软雅黑" panose="020B0503020204020204" charset="-122"/>
                <a:cs typeface="微软雅黑" panose="020B0503020204020204" charset="-122"/>
                <a:sym typeface="+mn-ea"/>
              </a:rPr>
              <a:t>结合材料和所学，指出古代中西哲学的不同特点。</a:t>
            </a:r>
            <a:endParaRPr lang="zh-CN" altLang="zh-CN" sz="2400" b="1">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819785" y="4246880"/>
            <a:ext cx="10911840" cy="1753235"/>
          </a:xfrm>
          <a:prstGeom prst="rect">
            <a:avLst/>
          </a:prstGeom>
          <a:noFill/>
        </p:spPr>
        <p:txBody>
          <a:bodyPr wrap="square">
            <a:spAutoFit/>
          </a:bodyPr>
          <a:lstStyle>
            <a:defPPr>
              <a:defRPr lang="zh-CN"/>
            </a:defPPr>
            <a:lvl1pPr>
              <a:defRPr sz="2000">
                <a:solidFill>
                  <a:srgbClr val="FF0000"/>
                </a:solidFill>
                <a:latin typeface="黑体" panose="02010609060101010101" pitchFamily="49" charset="-122"/>
                <a:ea typeface="黑体" panose="02010609060101010101" pitchFamily="49" charset="-122"/>
              </a:defRPr>
            </a:lvl1pPr>
          </a:lstStyle>
          <a:p>
            <a:pPr>
              <a:lnSpc>
                <a:spcPct val="150000"/>
              </a:lnSpc>
            </a:pPr>
            <a:r>
              <a:rPr lang="zh-CN" altLang="en-US" sz="2400" b="1">
                <a:solidFill>
                  <a:srgbClr val="0000CC"/>
                </a:solidFill>
                <a:latin typeface="微软雅黑" panose="020B0503020204020204" charset="-122"/>
                <a:ea typeface="微软雅黑" panose="020B0503020204020204" charset="-122"/>
              </a:rPr>
              <a:t>古希腊</a:t>
            </a:r>
            <a:r>
              <a:rPr lang="en-US" altLang="zh-CN" sz="2400" b="1">
                <a:latin typeface="微软雅黑" panose="020B0503020204020204" charset="-122"/>
                <a:ea typeface="微软雅黑" panose="020B0503020204020204" charset="-122"/>
              </a:rPr>
              <a:t>——</a:t>
            </a:r>
            <a:r>
              <a:rPr lang="zh-CN" altLang="en-US" sz="2400" b="1">
                <a:latin typeface="微软雅黑" panose="020B0503020204020204" charset="-122"/>
                <a:ea typeface="微软雅黑" panose="020B0503020204020204" charset="-122"/>
              </a:rPr>
              <a:t>产生于希腊人对宇宙起源和人生意义等自然和社会问题的知识追求，力图用理性的思维方式认识世界和解释世界。</a:t>
            </a:r>
            <a:endParaRPr lang="en-US" altLang="zh-CN" sz="2400" b="1">
              <a:latin typeface="微软雅黑" panose="020B0503020204020204" charset="-122"/>
              <a:ea typeface="微软雅黑" panose="020B0503020204020204" charset="-122"/>
            </a:endParaRPr>
          </a:p>
          <a:p>
            <a:pPr>
              <a:lnSpc>
                <a:spcPct val="150000"/>
              </a:lnSpc>
            </a:pPr>
            <a:r>
              <a:rPr lang="zh-CN" altLang="en-US" sz="2400" b="1">
                <a:solidFill>
                  <a:srgbClr val="0000CC"/>
                </a:solidFill>
                <a:latin typeface="微软雅黑" panose="020B0503020204020204" charset="-122"/>
                <a:ea typeface="微软雅黑" panose="020B0503020204020204" charset="-122"/>
              </a:rPr>
              <a:t>古代中国</a:t>
            </a:r>
            <a:r>
              <a:rPr lang="en-US" altLang="zh-CN" sz="2400" b="1">
                <a:latin typeface="微软雅黑" panose="020B0503020204020204" charset="-122"/>
                <a:ea typeface="微软雅黑" panose="020B0503020204020204" charset="-122"/>
              </a:rPr>
              <a:t>——</a:t>
            </a:r>
            <a:r>
              <a:rPr lang="zh-CN" altLang="en-US" sz="2400" b="1">
                <a:latin typeface="微软雅黑" panose="020B0503020204020204" charset="-122"/>
                <a:ea typeface="微软雅黑" panose="020B0503020204020204" charset="-122"/>
              </a:rPr>
              <a:t>关注社会现实问题，提出解决社会问题的理论和方法。</a:t>
            </a:r>
            <a:endParaRPr lang="en-US" altLang="zh-CN" sz="2400" b="1">
              <a:latin typeface="微软雅黑" panose="020B0503020204020204" charset="-122"/>
              <a:ea typeface="微软雅黑" panose="020B0503020204020204" charset="-122"/>
            </a:endParaRPr>
          </a:p>
        </p:txBody>
      </p:sp>
      <p:sp>
        <p:nvSpPr>
          <p:cNvPr id="18" name="文本框 17"/>
          <p:cNvSpPr txBox="1"/>
          <p:nvPr/>
        </p:nvSpPr>
        <p:spPr>
          <a:xfrm>
            <a:off x="819785" y="127000"/>
            <a:ext cx="4567555" cy="589280"/>
          </a:xfrm>
          <a:prstGeom prst="rect">
            <a:avLst/>
          </a:prstGeom>
          <a:noFill/>
        </p:spPr>
        <p:txBody>
          <a:bodyPr wrap="square">
            <a:spAutoFit/>
          </a:bodyPr>
          <a:p>
            <a:pPr lvl="0" fontAlgn="ctr">
              <a:lnSpc>
                <a:spcPct val="90000"/>
              </a:lnSpc>
              <a:spcBef>
                <a:spcPct val="0"/>
              </a:spcBef>
              <a:spcAft>
                <a:spcPts val="800"/>
              </a:spcAft>
              <a:buSzTx/>
            </a:pPr>
            <a:r>
              <a:rPr lang="zh-CN" altLang="en-US" sz="3600" b="1" spc="160">
                <a:ln w="3175">
                  <a:noFill/>
                  <a:prstDash val="dash"/>
                </a:ln>
                <a:latin typeface="微软雅黑" panose="020B0503020204020204" charset="-122"/>
                <a:ea typeface="微软雅黑" panose="020B0503020204020204" charset="-122"/>
              </a:rPr>
              <a:t>古典希腊文化</a:t>
            </a:r>
            <a:endParaRPr lang="en-US" altLang="zh-CN" sz="3600" b="1" spc="160">
              <a:ln w="3175">
                <a:noFill/>
                <a:prstDash val="dash"/>
              </a:ln>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432449" y="68291"/>
            <a:ext cx="3710194" cy="589280"/>
          </a:xfrm>
          <a:prstGeom prst="rect">
            <a:avLst/>
          </a:prstGeom>
          <a:noFill/>
        </p:spPr>
        <p:txBody>
          <a:bodyPr wrap="square">
            <a:spAutoFit/>
          </a:bodyPr>
          <a:lstStyle/>
          <a:p>
            <a:pPr lvl="0" fontAlgn="ctr">
              <a:lnSpc>
                <a:spcPct val="90000"/>
              </a:lnSpc>
              <a:spcBef>
                <a:spcPct val="0"/>
              </a:spcBef>
              <a:spcAft>
                <a:spcPts val="800"/>
              </a:spcAft>
              <a:buSzTx/>
            </a:pPr>
            <a:r>
              <a:rPr lang="zh-CN" altLang="en-US" sz="3600" b="1" spc="160">
                <a:ln w="3175">
                  <a:noFill/>
                  <a:prstDash val="dash"/>
                </a:ln>
                <a:latin typeface="微软雅黑" panose="020B0503020204020204" charset="-122"/>
                <a:ea typeface="微软雅黑" panose="020B0503020204020204" charset="-122"/>
              </a:rPr>
              <a:t>古罗马文化</a:t>
            </a:r>
            <a:endParaRPr lang="en-US" altLang="zh-CN" sz="3600" b="1" spc="160">
              <a:ln w="3175">
                <a:noFill/>
                <a:prstDash val="dash"/>
              </a:ln>
              <a:latin typeface="微软雅黑" panose="020B0503020204020204" charset="-122"/>
              <a:ea typeface="微软雅黑" panose="020B0503020204020204" charset="-122"/>
            </a:endParaRPr>
          </a:p>
        </p:txBody>
      </p:sp>
      <p:pic>
        <p:nvPicPr>
          <p:cNvPr id="13" name="Picture 3"/>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bwMode="auto">
          <a:xfrm>
            <a:off x="6769735" y="1757045"/>
            <a:ext cx="5154295" cy="33928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文本框 15"/>
          <p:cNvSpPr txBox="1"/>
          <p:nvPr/>
        </p:nvSpPr>
        <p:spPr>
          <a:xfrm>
            <a:off x="6770370" y="497840"/>
            <a:ext cx="5153660" cy="977265"/>
          </a:xfrm>
          <a:prstGeom prst="rect">
            <a:avLst/>
          </a:prstGeom>
          <a:noFill/>
          <a:ln>
            <a:solidFill>
              <a:srgbClr val="7030A0"/>
            </a:solidFill>
            <a:prstDash val="lgDash"/>
          </a:ln>
        </p:spPr>
        <p:txBody>
          <a:bodyPr wrap="square">
            <a:spAutoFit/>
          </a:bodyPr>
          <a:lstStyle>
            <a:defPPr>
              <a:defRPr lang="zh-CN"/>
            </a:defPPr>
            <a:lvl1pPr fontAlgn="base">
              <a:lnSpc>
                <a:spcPct val="120000"/>
              </a:lnSpc>
              <a:spcBef>
                <a:spcPct val="0"/>
              </a:spcBef>
              <a:spcAft>
                <a:spcPct val="0"/>
              </a:spcAft>
              <a:defRPr sz="2400" b="1">
                <a:latin typeface="仿宋" panose="02010609060101010101" pitchFamily="49" charset="-122"/>
                <a:ea typeface="仿宋" panose="02010609060101010101" pitchFamily="49" charset="-122"/>
              </a:defRPr>
            </a:lvl1pPr>
          </a:lstStyle>
          <a:p>
            <a:r>
              <a:rPr lang="zh-CN" altLang="en-US"/>
              <a:t>  罗马征服了希腊但希腊文化征服了罗马。</a:t>
            </a:r>
            <a:r>
              <a:rPr lang="en-US" altLang="zh-CN"/>
              <a:t>     ——</a:t>
            </a:r>
            <a:r>
              <a:rPr lang="zh-CN" altLang="en-US"/>
              <a:t>古罗马诗人贺拉斯</a:t>
            </a:r>
            <a:endParaRPr lang="zh-CN" altLang="en-US"/>
          </a:p>
        </p:txBody>
      </p:sp>
      <p:sp>
        <p:nvSpPr>
          <p:cNvPr id="2" name="文本框 1"/>
          <p:cNvSpPr txBox="1"/>
          <p:nvPr/>
        </p:nvSpPr>
        <p:spPr>
          <a:xfrm>
            <a:off x="235585" y="3640455"/>
            <a:ext cx="5969000" cy="902970"/>
          </a:xfrm>
          <a:prstGeom prst="rect">
            <a:avLst/>
          </a:prstGeom>
          <a:noFill/>
        </p:spPr>
        <p:txBody>
          <a:bodyPr wrap="square" rtlCol="0" anchor="t">
            <a:spAutoFit/>
          </a:bodyPr>
          <a:p>
            <a:pPr>
              <a:lnSpc>
                <a:spcPct val="110000"/>
              </a:lnSpc>
            </a:pPr>
            <a:r>
              <a:rPr lang="en-US" altLang="zh-CN" sz="2400" b="1">
                <a:solidFill>
                  <a:schemeClr val="accent2"/>
                </a:solidFill>
                <a:latin typeface="微软雅黑" panose="020B0503020204020204" charset="-122"/>
                <a:ea typeface="微软雅黑" panose="020B0503020204020204" charset="-122"/>
                <a:cs typeface="微软雅黑" panose="020B0503020204020204" charset="-122"/>
                <a:sym typeface="+mn-ea"/>
              </a:rPr>
              <a:t>2</a:t>
            </a:r>
            <a:r>
              <a:rPr lang="zh-CN" altLang="en-US" sz="2400" b="1">
                <a:solidFill>
                  <a:schemeClr val="accent2"/>
                </a:solidFill>
                <a:latin typeface="微软雅黑" panose="020B0503020204020204" charset="-122"/>
                <a:ea typeface="微软雅黑" panose="020B0503020204020204" charset="-122"/>
                <a:cs typeface="微软雅黑" panose="020B0503020204020204" charset="-122"/>
                <a:sym typeface="+mn-ea"/>
              </a:rPr>
              <a:t>.概述：</a:t>
            </a:r>
            <a:r>
              <a:rPr lang="zh-CN" altLang="en-US" sz="2400" b="1">
                <a:latin typeface="楷体" panose="02010609060101010101" charset="-122"/>
                <a:ea typeface="楷体" panose="02010609060101010101" charset="-122"/>
                <a:sym typeface="+mn-ea"/>
              </a:rPr>
              <a:t>继承并发展了古希腊文化，在法律、文学、史学、建筑和历法等领域多有建树</a:t>
            </a:r>
            <a:endParaRPr lang="zh-CN" altLang="en-US" sz="2400" b="1">
              <a:latin typeface="楷体" panose="02010609060101010101" charset="-122"/>
              <a:ea typeface="楷体" panose="02010609060101010101" charset="-122"/>
            </a:endParaRPr>
          </a:p>
        </p:txBody>
      </p:sp>
      <p:sp>
        <p:nvSpPr>
          <p:cNvPr id="3" name="文本框 2"/>
          <p:cNvSpPr txBox="1"/>
          <p:nvPr/>
        </p:nvSpPr>
        <p:spPr>
          <a:xfrm>
            <a:off x="235585" y="4676775"/>
            <a:ext cx="7696200" cy="1568450"/>
          </a:xfrm>
          <a:prstGeom prst="rect">
            <a:avLst/>
          </a:prstGeom>
          <a:solidFill>
            <a:schemeClr val="bg1"/>
          </a:solidFill>
          <a:ln>
            <a:solidFill>
              <a:schemeClr val="accent6">
                <a:lumMod val="75000"/>
              </a:schemeClr>
            </a:solidFill>
          </a:ln>
        </p:spPr>
        <p:txBody>
          <a:bodyPr wrap="square" rtlCol="0" anchor="t">
            <a:spAutoFit/>
          </a:bodyPr>
          <a:p>
            <a:pPr>
              <a:lnSpc>
                <a:spcPct val="100000"/>
              </a:lnSpc>
            </a:pPr>
            <a:r>
              <a:rPr lang="zh-CN" altLang="en-US" sz="2400" b="1">
                <a:latin typeface="楷体" panose="02010609060101010101" charset="-122"/>
                <a:ea typeface="楷体" panose="02010609060101010101" charset="-122"/>
              </a:rPr>
              <a:t>政治：建立了疆域辽阔统治民族众多的君主专制大帝国</a:t>
            </a:r>
            <a:endParaRPr lang="zh-CN" altLang="en-US" sz="2400" b="1">
              <a:latin typeface="楷体" panose="02010609060101010101" charset="-122"/>
              <a:ea typeface="楷体" panose="02010609060101010101" charset="-122"/>
            </a:endParaRPr>
          </a:p>
          <a:p>
            <a:pPr>
              <a:lnSpc>
                <a:spcPct val="100000"/>
              </a:lnSpc>
            </a:pPr>
            <a:r>
              <a:rPr lang="zh-CN" altLang="en-US" sz="2400" b="1">
                <a:latin typeface="楷体" panose="02010609060101010101" charset="-122"/>
                <a:ea typeface="楷体" panose="02010609060101010101" charset="-122"/>
              </a:rPr>
              <a:t>经济：工商业经济及海外贸易发达；奴隶制经济繁荣</a:t>
            </a:r>
            <a:endParaRPr lang="zh-CN" altLang="en-US" sz="2400" b="1">
              <a:latin typeface="楷体" panose="02010609060101010101" charset="-122"/>
              <a:ea typeface="楷体" panose="02010609060101010101" charset="-122"/>
            </a:endParaRPr>
          </a:p>
          <a:p>
            <a:pPr>
              <a:lnSpc>
                <a:spcPct val="100000"/>
              </a:lnSpc>
            </a:pPr>
            <a:r>
              <a:rPr lang="zh-CN" altLang="en-US" sz="2400" b="1">
                <a:latin typeface="楷体" panose="02010609060101010101" charset="-122"/>
                <a:ea typeface="楷体" panose="02010609060101010101" charset="-122"/>
              </a:rPr>
              <a:t>文化：将基督教作为国教，便于加强对人民的思想控制</a:t>
            </a:r>
            <a:endParaRPr lang="zh-CN" altLang="en-US" sz="2400" b="1">
              <a:latin typeface="楷体" panose="02010609060101010101" charset="-122"/>
              <a:ea typeface="楷体" panose="02010609060101010101" charset="-122"/>
            </a:endParaRPr>
          </a:p>
          <a:p>
            <a:pPr>
              <a:lnSpc>
                <a:spcPct val="100000"/>
              </a:lnSpc>
            </a:pPr>
            <a:r>
              <a:rPr lang="zh-CN" altLang="en-US" sz="2400" b="1">
                <a:latin typeface="楷体" panose="02010609060101010101" charset="-122"/>
                <a:ea typeface="楷体" panose="02010609060101010101" charset="-122"/>
              </a:rPr>
              <a:t>法律：注重以法律的方式加强对帝国的管理与统治</a:t>
            </a:r>
            <a:endParaRPr lang="zh-CN" altLang="en-US" sz="2400" b="1">
              <a:latin typeface="楷体" panose="02010609060101010101" charset="-122"/>
              <a:ea typeface="楷体" panose="02010609060101010101" charset="-122"/>
            </a:endParaRPr>
          </a:p>
        </p:txBody>
      </p:sp>
      <p:pic>
        <p:nvPicPr>
          <p:cNvPr id="4" name="图片 3"/>
          <p:cNvPicPr>
            <a:picLocks noChangeAspect="1"/>
          </p:cNvPicPr>
          <p:nvPr>
            <p:custDataLst>
              <p:tags r:id="rId3"/>
            </p:custDataLst>
          </p:nvPr>
        </p:nvPicPr>
        <p:blipFill>
          <a:blip r:embed="rId4"/>
          <a:stretch>
            <a:fillRect/>
          </a:stretch>
        </p:blipFill>
        <p:spPr>
          <a:xfrm>
            <a:off x="558165" y="1234440"/>
            <a:ext cx="6089650" cy="2333625"/>
          </a:xfrm>
          <a:prstGeom prst="rect">
            <a:avLst/>
          </a:prstGeom>
        </p:spPr>
      </p:pic>
      <p:sp>
        <p:nvSpPr>
          <p:cNvPr id="5" name="文本框 4"/>
          <p:cNvSpPr txBox="1"/>
          <p:nvPr/>
        </p:nvSpPr>
        <p:spPr>
          <a:xfrm>
            <a:off x="640080" y="657860"/>
            <a:ext cx="1981835" cy="460375"/>
          </a:xfrm>
          <a:prstGeom prst="rect">
            <a:avLst/>
          </a:prstGeom>
          <a:noFill/>
        </p:spPr>
        <p:txBody>
          <a:bodyPr wrap="none" rtlCol="0" anchor="t">
            <a:spAutoFit/>
          </a:bodyPr>
          <a:p>
            <a:r>
              <a:rPr lang="zh-CN" altLang="en-US" sz="2400" b="1">
                <a:solidFill>
                  <a:schemeClr val="accent2"/>
                </a:solidFill>
                <a:latin typeface="微软雅黑" panose="020B0503020204020204" charset="-122"/>
                <a:ea typeface="微软雅黑" panose="020B0503020204020204" charset="-122"/>
                <a:cs typeface="微软雅黑" panose="020B0503020204020204" charset="-122"/>
                <a:sym typeface="+mn-ea"/>
              </a:rPr>
              <a:t>1.历史分期：</a:t>
            </a:r>
            <a:endParaRPr lang="zh-CN" altLang="en-US" sz="240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32228" y="786707"/>
            <a:ext cx="3331564" cy="423545"/>
          </a:xfrm>
          <a:prstGeom prst="rect">
            <a:avLst/>
          </a:prstGeom>
          <a:noFill/>
        </p:spPr>
        <p:txBody>
          <a:bodyPr wrap="square">
            <a:spAutoFit/>
          </a:bodyPr>
          <a:lstStyle>
            <a:defPPr>
              <a:defRPr lang="zh-CN"/>
            </a:defPPr>
            <a:lvl1pPr lvl="0" indent="-228600" fontAlgn="ctr">
              <a:lnSpc>
                <a:spcPct val="90000"/>
              </a:lnSpc>
              <a:spcBef>
                <a:spcPct val="0"/>
              </a:spcBef>
              <a:spcAft>
                <a:spcPts val="800"/>
              </a:spcAft>
              <a:buSzTx/>
              <a:buFont typeface="Arial" panose="020B0604020202020204" pitchFamily="34" charset="0"/>
              <a:buChar char="•"/>
              <a:defRPr sz="2800" b="1" spc="160">
                <a:ln w="3175">
                  <a:noFill/>
                  <a:prstDash val="dash"/>
                </a:ln>
                <a:latin typeface="黑体" panose="02010609060101010101" pitchFamily="49" charset="-122"/>
                <a:ea typeface="黑体" panose="02010609060101010101" pitchFamily="49" charset="-122"/>
              </a:defRPr>
            </a:lvl1pPr>
          </a:lstStyle>
          <a:p>
            <a:pPr indent="0">
              <a:buNone/>
            </a:pPr>
            <a:r>
              <a:rPr lang="en-US" altLang="zh-CN" sz="2400">
                <a:latin typeface="微软雅黑" panose="020B0503020204020204" charset="-122"/>
                <a:ea typeface="微软雅黑" panose="020B0503020204020204" charset="-122"/>
                <a:cs typeface="微软雅黑" panose="020B0503020204020204" charset="-122"/>
              </a:rPr>
              <a:t>2</a:t>
            </a:r>
            <a:r>
              <a:rPr lang="zh-CN" altLang="en-US" sz="2400">
                <a:latin typeface="微软雅黑" panose="020B0503020204020204" charset="-122"/>
                <a:ea typeface="微软雅黑" panose="020B0503020204020204" charset="-122"/>
                <a:cs typeface="微软雅黑" panose="020B0503020204020204" charset="-122"/>
              </a:rPr>
              <a:t>、文化成就</a:t>
            </a:r>
            <a:endParaRPr lang="zh-CN" altLang="en-US" sz="2400">
              <a:latin typeface="微软雅黑" panose="020B0503020204020204" charset="-122"/>
              <a:ea typeface="微软雅黑" panose="020B0503020204020204" charset="-122"/>
              <a:cs typeface="微软雅黑" panose="020B0503020204020204" charset="-122"/>
            </a:endParaRPr>
          </a:p>
        </p:txBody>
      </p:sp>
      <p:pic>
        <p:nvPicPr>
          <p:cNvPr id="4" name="Picture 2"/>
          <p:cNvPicPr>
            <a:picLocks noChangeAspect="1" noChangeArrowheads="1"/>
          </p:cNvPicPr>
          <p:nvPr/>
        </p:nvPicPr>
        <p:blipFill>
          <a:blip r:embed="rId1">
            <a:extLst>
              <a:ext uri="{28A0092B-C50C-407E-A947-70E740481C1C}">
                <a14:useLocalDpi xmlns:a14="http://schemas.microsoft.com/office/drawing/2010/main" val="0"/>
              </a:ext>
            </a:extLst>
          </a:blip>
          <a:srcRect l="7487" t="6561" r="6975" b="2359"/>
          <a:stretch>
            <a:fillRect/>
          </a:stretch>
        </p:blipFill>
        <p:spPr bwMode="auto">
          <a:xfrm>
            <a:off x="123350" y="2685984"/>
            <a:ext cx="5082781" cy="405906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2196" y="36559"/>
            <a:ext cx="3148604" cy="401991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2792" y="93345"/>
            <a:ext cx="4617549" cy="340775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r="49828"/>
          <a:stretch>
            <a:fillRect/>
          </a:stretch>
        </p:blipFill>
        <p:spPr bwMode="auto">
          <a:xfrm rot="5400000">
            <a:off x="7315528" y="2647297"/>
            <a:ext cx="3617168" cy="461754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093556" y="1988080"/>
            <a:ext cx="5190978" cy="345849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圆角矩形 106"/>
          <p:cNvSpPr/>
          <p:nvPr/>
        </p:nvSpPr>
        <p:spPr>
          <a:xfrm>
            <a:off x="1159123" y="1751365"/>
            <a:ext cx="10137520" cy="2860305"/>
          </a:xfrm>
          <a:prstGeom prst="roundRect">
            <a:avLst>
              <a:gd name="adj" fmla="val 12985"/>
            </a:avLst>
          </a:prstGeom>
          <a:solidFill>
            <a:schemeClr val="bg1"/>
          </a:solidFill>
          <a:ln w="25400">
            <a:gradFill flip="none" rotWithShape="1">
              <a:gsLst>
                <a:gs pos="0">
                  <a:schemeClr val="bg1">
                    <a:lumMod val="75000"/>
                  </a:schemeClr>
                </a:gs>
                <a:gs pos="100000">
                  <a:schemeClr val="bg1"/>
                </a:gs>
              </a:gsLst>
              <a:lin ang="2700000" scaled="1"/>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2" name="文本框 11"/>
          <p:cNvSpPr txBox="1"/>
          <p:nvPr/>
        </p:nvSpPr>
        <p:spPr>
          <a:xfrm>
            <a:off x="1002154" y="1751365"/>
            <a:ext cx="10797292" cy="2861310"/>
          </a:xfrm>
          <a:prstGeom prst="rect">
            <a:avLst/>
          </a:prstGeom>
          <a:noFill/>
        </p:spPr>
        <p:txBody>
          <a:bodyPr wrap="square">
            <a:spAutoFit/>
          </a:bodyPr>
          <a:lstStyle>
            <a:defPPr>
              <a:defRPr lang="zh-CN"/>
            </a:defPPr>
            <a:lvl1pPr>
              <a:lnSpc>
                <a:spcPct val="150000"/>
              </a:lnSpc>
              <a:defRPr sz="2400">
                <a:solidFill>
                  <a:srgbClr val="0000CC"/>
                </a:solidFill>
                <a:latin typeface="微软雅黑" panose="020B0503020204020204" charset="-122"/>
                <a:ea typeface="微软雅黑" panose="020B0503020204020204" charset="-122"/>
              </a:defRPr>
            </a:lvl1pPr>
          </a:lstStyle>
          <a:p>
            <a:r>
              <a:rPr lang="zh-CN" altLang="en-US" b="1"/>
              <a:t>（</a:t>
            </a:r>
            <a:r>
              <a:rPr lang="en-US" altLang="zh-CN" b="1"/>
              <a:t>1</a:t>
            </a:r>
            <a:r>
              <a:rPr lang="zh-CN" altLang="en-US" b="1"/>
              <a:t>）法律：</a:t>
            </a:r>
            <a:r>
              <a:rPr lang="en-US" altLang="zh-CN" b="1">
                <a:solidFill>
                  <a:srgbClr val="FF0000"/>
                </a:solidFill>
              </a:rPr>
              <a:t>《</a:t>
            </a:r>
            <a:r>
              <a:rPr lang="zh-CN" altLang="en-US" b="1">
                <a:solidFill>
                  <a:srgbClr val="FF0000"/>
                </a:solidFill>
              </a:rPr>
              <a:t>十二铜表法</a:t>
            </a:r>
            <a:r>
              <a:rPr lang="en-US" altLang="zh-CN" b="1">
                <a:solidFill>
                  <a:srgbClr val="FF0000"/>
                </a:solidFill>
              </a:rPr>
              <a:t>》——</a:t>
            </a:r>
            <a:r>
              <a:rPr lang="zh-CN" altLang="en-US" b="1">
                <a:solidFill>
                  <a:srgbClr val="FF0000"/>
                </a:solidFill>
              </a:rPr>
              <a:t>古罗马第一部成文法</a:t>
            </a:r>
            <a:endParaRPr lang="en-US" altLang="zh-CN" b="1">
              <a:solidFill>
                <a:srgbClr val="FF0000"/>
              </a:solidFill>
            </a:endParaRPr>
          </a:p>
          <a:p>
            <a:r>
              <a:rPr lang="zh-CN" altLang="en-US" b="1"/>
              <a:t>（</a:t>
            </a:r>
            <a:r>
              <a:rPr lang="en-US" altLang="zh-CN" b="1"/>
              <a:t>2</a:t>
            </a:r>
            <a:r>
              <a:rPr lang="zh-CN" altLang="en-US" b="1"/>
              <a:t>）文学：</a:t>
            </a:r>
            <a:r>
              <a:rPr lang="zh-CN" altLang="en-US" b="1">
                <a:solidFill>
                  <a:srgbClr val="FF0000"/>
                </a:solidFill>
              </a:rPr>
              <a:t>卢克莱修、西塞罗和维吉尔</a:t>
            </a:r>
            <a:r>
              <a:rPr lang="en-US" altLang="zh-CN" b="1">
                <a:solidFill>
                  <a:srgbClr val="FF0000"/>
                </a:solidFill>
              </a:rPr>
              <a:t>——</a:t>
            </a:r>
            <a:r>
              <a:rPr lang="zh-CN" altLang="en-US" b="1">
                <a:solidFill>
                  <a:srgbClr val="FF0000"/>
                </a:solidFill>
              </a:rPr>
              <a:t>罗马时期最杰出的文学家</a:t>
            </a:r>
            <a:endParaRPr lang="en-US" altLang="zh-CN" b="1">
              <a:solidFill>
                <a:srgbClr val="FF0000"/>
              </a:solidFill>
            </a:endParaRPr>
          </a:p>
          <a:p>
            <a:r>
              <a:rPr lang="zh-CN" altLang="en-US" b="1"/>
              <a:t>（</a:t>
            </a:r>
            <a:r>
              <a:rPr lang="en-US" altLang="zh-CN" b="1"/>
              <a:t>3</a:t>
            </a:r>
            <a:r>
              <a:rPr lang="zh-CN" altLang="en-US" b="1"/>
              <a:t>）史学：</a:t>
            </a:r>
            <a:r>
              <a:rPr lang="zh-CN" altLang="en-US" b="1">
                <a:solidFill>
                  <a:srgbClr val="FF0000"/>
                </a:solidFill>
              </a:rPr>
              <a:t>李维</a:t>
            </a:r>
            <a:r>
              <a:rPr lang="en-US" altLang="zh-CN" b="1">
                <a:solidFill>
                  <a:srgbClr val="FF0000"/>
                </a:solidFill>
              </a:rPr>
              <a:t>《</a:t>
            </a:r>
            <a:r>
              <a:rPr lang="zh-CN" altLang="en-US" b="1">
                <a:solidFill>
                  <a:srgbClr val="FF0000"/>
                </a:solidFill>
              </a:rPr>
              <a:t>罗马史</a:t>
            </a:r>
            <a:r>
              <a:rPr lang="en-US" altLang="zh-CN" b="1">
                <a:solidFill>
                  <a:srgbClr val="FF0000"/>
                </a:solidFill>
              </a:rPr>
              <a:t>》</a:t>
            </a:r>
            <a:r>
              <a:rPr lang="zh-CN" altLang="en-US" b="1">
                <a:solidFill>
                  <a:srgbClr val="FF0000"/>
                </a:solidFill>
              </a:rPr>
              <a:t>、塔西佗</a:t>
            </a:r>
            <a:r>
              <a:rPr lang="en-US" altLang="zh-CN" b="1">
                <a:solidFill>
                  <a:srgbClr val="FF0000"/>
                </a:solidFill>
              </a:rPr>
              <a:t>《</a:t>
            </a:r>
            <a:r>
              <a:rPr lang="zh-CN" altLang="en-US" b="1">
                <a:solidFill>
                  <a:srgbClr val="FF0000"/>
                </a:solidFill>
              </a:rPr>
              <a:t>编年史</a:t>
            </a:r>
            <a:r>
              <a:rPr lang="en-US" altLang="zh-CN" b="1">
                <a:solidFill>
                  <a:srgbClr val="FF0000"/>
                </a:solidFill>
              </a:rPr>
              <a:t>》</a:t>
            </a:r>
            <a:r>
              <a:rPr lang="zh-CN" altLang="en-US" b="1">
                <a:solidFill>
                  <a:srgbClr val="FF0000"/>
                </a:solidFill>
              </a:rPr>
              <a:t>代表古罗马史学最高成就</a:t>
            </a:r>
            <a:endParaRPr lang="en-US" altLang="zh-CN" b="1">
              <a:solidFill>
                <a:srgbClr val="FF0000"/>
              </a:solidFill>
            </a:endParaRPr>
          </a:p>
          <a:p>
            <a:r>
              <a:rPr lang="zh-CN" altLang="en-US" b="1"/>
              <a:t>（</a:t>
            </a:r>
            <a:r>
              <a:rPr lang="en-US" altLang="zh-CN" b="1"/>
              <a:t>4</a:t>
            </a:r>
            <a:r>
              <a:rPr lang="zh-CN" altLang="en-US" b="1"/>
              <a:t>）建筑：</a:t>
            </a:r>
            <a:r>
              <a:rPr lang="zh-CN" altLang="en-US" b="1">
                <a:solidFill>
                  <a:srgbClr val="FF0000"/>
                </a:solidFill>
              </a:rPr>
              <a:t>万神殿、大竞技场</a:t>
            </a:r>
            <a:endParaRPr lang="en-US" altLang="zh-CN" b="1">
              <a:solidFill>
                <a:srgbClr val="FF0000"/>
              </a:solidFill>
            </a:endParaRPr>
          </a:p>
          <a:p>
            <a:r>
              <a:rPr lang="zh-CN" altLang="en-US" b="1"/>
              <a:t>（</a:t>
            </a:r>
            <a:r>
              <a:rPr lang="en-US" altLang="zh-CN" b="1"/>
              <a:t>5</a:t>
            </a:r>
            <a:r>
              <a:rPr lang="zh-CN" altLang="en-US" b="1"/>
              <a:t>）历法：</a:t>
            </a:r>
            <a:r>
              <a:rPr lang="zh-CN" altLang="en-US" b="1">
                <a:solidFill>
                  <a:srgbClr val="FF0000"/>
                </a:solidFill>
              </a:rPr>
              <a:t>儒略历</a:t>
            </a:r>
            <a:r>
              <a:rPr lang="en-US" altLang="zh-CN" b="1">
                <a:solidFill>
                  <a:srgbClr val="FF0000"/>
                </a:solidFill>
              </a:rPr>
              <a:t>——</a:t>
            </a:r>
            <a:r>
              <a:rPr lang="zh-CN" altLang="en-US" b="1">
                <a:solidFill>
                  <a:srgbClr val="FF0000"/>
                </a:solidFill>
              </a:rPr>
              <a:t>后经修订成为世界通用的公历</a:t>
            </a:r>
            <a:endParaRPr lang="zh-CN" altLang="en-US" b="1">
              <a:solidFill>
                <a:srgbClr val="FF0000"/>
              </a:solidFill>
            </a:endParaRPr>
          </a:p>
        </p:txBody>
      </p:sp>
      <p:sp>
        <p:nvSpPr>
          <p:cNvPr id="9" name="文本框 8"/>
          <p:cNvSpPr txBox="1"/>
          <p:nvPr/>
        </p:nvSpPr>
        <p:spPr>
          <a:xfrm>
            <a:off x="432449" y="68291"/>
            <a:ext cx="3710194" cy="589280"/>
          </a:xfrm>
          <a:prstGeom prst="rect">
            <a:avLst/>
          </a:prstGeom>
          <a:noFill/>
        </p:spPr>
        <p:txBody>
          <a:bodyPr wrap="square">
            <a:spAutoFit/>
          </a:bodyPr>
          <a:p>
            <a:pPr lvl="0" fontAlgn="ctr">
              <a:lnSpc>
                <a:spcPct val="90000"/>
              </a:lnSpc>
              <a:spcBef>
                <a:spcPct val="0"/>
              </a:spcBef>
              <a:spcAft>
                <a:spcPts val="800"/>
              </a:spcAft>
              <a:buSzTx/>
            </a:pPr>
            <a:r>
              <a:rPr lang="zh-CN" altLang="en-US" sz="3600" b="1" spc="160">
                <a:ln w="3175">
                  <a:noFill/>
                  <a:prstDash val="dash"/>
                </a:ln>
                <a:latin typeface="微软雅黑" panose="020B0503020204020204" charset="-122"/>
                <a:ea typeface="微软雅黑" panose="020B0503020204020204" charset="-122"/>
              </a:rPr>
              <a:t>古罗马文化</a:t>
            </a:r>
            <a:endParaRPr lang="en-US" altLang="zh-CN" sz="3600" b="1" spc="160">
              <a:ln w="3175">
                <a:noFill/>
                <a:prstDash val="dash"/>
              </a:ln>
              <a:latin typeface="微软雅黑" panose="020B0503020204020204" charset="-122"/>
              <a:ea typeface="微软雅黑" panose="020B0503020204020204" charset="-122"/>
            </a:endParaRPr>
          </a:p>
        </p:txBody>
      </p:sp>
      <p:sp>
        <p:nvSpPr>
          <p:cNvPr id="23" name="文本1"/>
          <p:cNvSpPr>
            <a:spLocks noChangeArrowheads="1"/>
          </p:cNvSpPr>
          <p:nvPr/>
        </p:nvSpPr>
        <p:spPr bwMode="gray">
          <a:xfrm>
            <a:off x="2221230" y="4484370"/>
            <a:ext cx="9903460" cy="2220595"/>
          </a:xfrm>
          <a:prstGeom prst="roundRect">
            <a:avLst>
              <a:gd name="adj" fmla="val 11505"/>
            </a:avLst>
          </a:prstGeom>
          <a:solidFill>
            <a:schemeClr val="accent6">
              <a:lumMod val="20000"/>
              <a:lumOff val="80000"/>
            </a:schemeClr>
          </a:solidFill>
          <a:ln w="15875" cap="flat" cmpd="sng" algn="ctr">
            <a:noFill/>
            <a:prstDash val="solid"/>
          </a:ln>
          <a:effectLst/>
        </p:spPr>
        <p:txBody>
          <a:bodyPr lIns="62126" tIns="31062" rIns="62126" bIns="3106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10000"/>
              </a:lnSpc>
              <a:spcBef>
                <a:spcPct val="0"/>
              </a:spcBef>
              <a:spcAft>
                <a:spcPct val="0"/>
              </a:spcAft>
              <a:defRPr/>
            </a:pPr>
            <a:r>
              <a:rPr lang="zh-CN" altLang="en-US" sz="2400" b="1">
                <a:solidFill>
                  <a:schemeClr val="tx1">
                    <a:lumMod val="75000"/>
                    <a:lumOff val="25000"/>
                  </a:schemeClr>
                </a:solidFill>
                <a:latin typeface="楷体" panose="02010609060101010101" charset="-122"/>
                <a:ea typeface="楷体" panose="02010609060101010101" charset="-122"/>
                <a:cs typeface="楷体" panose="02010609060101010101" charset="-122"/>
              </a:rPr>
              <a:t>《儒略历》是由罗马共和国独裁官儒略·恺撒采纳数学家兼天文学家索西琴尼的计算后，于公元前45年1月1日起执行的取代旧罗马历法的一种历法。儒略历中，一年被划分为12个月，大小月交替；四年一闰。</a:t>
            </a:r>
            <a:endParaRPr lang="zh-CN" altLang="en-US" sz="2400" b="1">
              <a:solidFill>
                <a:schemeClr val="tx1">
                  <a:lumMod val="75000"/>
                  <a:lumOff val="25000"/>
                </a:schemeClr>
              </a:solidFill>
              <a:latin typeface="楷体" panose="02010609060101010101" charset="-122"/>
              <a:ea typeface="楷体" panose="02010609060101010101" charset="-122"/>
              <a:cs typeface="楷体" panose="02010609060101010101" charset="-122"/>
            </a:endParaRPr>
          </a:p>
          <a:p>
            <a:pPr fontAlgn="base">
              <a:lnSpc>
                <a:spcPct val="110000"/>
              </a:lnSpc>
              <a:spcBef>
                <a:spcPct val="0"/>
              </a:spcBef>
              <a:spcAft>
                <a:spcPct val="0"/>
              </a:spcAft>
              <a:defRPr/>
            </a:pPr>
            <a:r>
              <a:rPr lang="zh-CN" altLang="en-US" sz="2400" b="1">
                <a:solidFill>
                  <a:schemeClr val="tx1">
                    <a:lumMod val="75000"/>
                    <a:lumOff val="25000"/>
                  </a:schemeClr>
                </a:solidFill>
                <a:latin typeface="楷体" panose="02010609060101010101" charset="-122"/>
                <a:ea typeface="楷体" panose="02010609060101010101" charset="-122"/>
                <a:cs typeface="楷体" panose="02010609060101010101" charset="-122"/>
              </a:rPr>
              <a:t>由于实际使用过程中累积的误差随着时间越来越大，1582年教皇格里高利十三世颁布、推行了以儒略历为基础改善而来的格里历，即公历。</a:t>
            </a:r>
            <a:endParaRPr lang="zh-CN" altLang="en-US" sz="2400" b="1">
              <a:solidFill>
                <a:schemeClr val="tx1">
                  <a:lumMod val="75000"/>
                  <a:lumOff val="25000"/>
                </a:schemeClr>
              </a:solidFill>
              <a:latin typeface="楷体" panose="02010609060101010101" charset="-122"/>
              <a:ea typeface="楷体" panose="02010609060101010101" charset="-122"/>
              <a:cs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par>
                          <p:cTn id="31" fill="hold">
                            <p:stCondLst>
                              <p:cond delay="500"/>
                            </p:stCondLst>
                            <p:childTnLst>
                              <p:par>
                                <p:cTn id="32" presetID="6" presetClass="entr" presetSubtype="16"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3" grpId="0" bldLvl="0" animBg="1"/>
    </p:bldLst>
  </p:timing>
</p:sld>
</file>

<file path=ppt/tags/tag1.xml><?xml version="1.0" encoding="utf-8"?>
<p:tagLst xmlns:p="http://schemas.openxmlformats.org/presentationml/2006/main">
  <p:tag name="AS_UNIQUEID" val="57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3.xml><?xml version="1.0" encoding="utf-8"?>
<p:tagLst xmlns:p="http://schemas.openxmlformats.org/presentationml/2006/main">
  <p:tag name="AS_UNIQUEID" val="1552"/>
</p:tagLst>
</file>

<file path=ppt/tags/tag14.xml><?xml version="1.0" encoding="utf-8"?>
<p:tagLst xmlns:p="http://schemas.openxmlformats.org/presentationml/2006/main">
  <p:tag name="AS_UNIQUEID" val="1553"/>
</p:tagLst>
</file>

<file path=ppt/tags/tag15.xml><?xml version="1.0" encoding="utf-8"?>
<p:tagLst xmlns:p="http://schemas.openxmlformats.org/presentationml/2006/main">
  <p:tag name="AS_UNIQUEID" val="1554"/>
</p:tagLst>
</file>

<file path=ppt/tags/tag16.xml><?xml version="1.0" encoding="utf-8"?>
<p:tagLst xmlns:p="http://schemas.openxmlformats.org/presentationml/2006/main">
  <p:tag name="AS_UNIQUEID" val="1555"/>
</p:tagLst>
</file>

<file path=ppt/tags/tag17.xml><?xml version="1.0" encoding="utf-8"?>
<p:tagLst xmlns:p="http://schemas.openxmlformats.org/presentationml/2006/main">
  <p:tag name="AS_UNIQUEID" val="1556"/>
</p:tagLst>
</file>

<file path=ppt/tags/tag18.xml><?xml version="1.0" encoding="utf-8"?>
<p:tagLst xmlns:p="http://schemas.openxmlformats.org/presentationml/2006/main">
  <p:tag name="AS_UNIQUEID" val="1557"/>
</p:tagLst>
</file>

<file path=ppt/tags/tag19.xml><?xml version="1.0" encoding="utf-8"?>
<p:tagLst xmlns:p="http://schemas.openxmlformats.org/presentationml/2006/main">
  <p:tag name="AS_UNIQUEID" val="1558"/>
</p:tagLst>
</file>

<file path=ppt/tags/tag2.xml><?xml version="1.0" encoding="utf-8"?>
<p:tagLst xmlns:p="http://schemas.openxmlformats.org/presentationml/2006/main">
  <p:tag name="AS_UNIQUEID" val="572"/>
</p:tagLst>
</file>

<file path=ppt/tags/tag20.xml><?xml version="1.0" encoding="utf-8"?>
<p:tagLst xmlns:p="http://schemas.openxmlformats.org/presentationml/2006/main">
  <p:tag name="AS_UNIQUEID" val="1559"/>
</p:tagLst>
</file>

<file path=ppt/tags/tag21.xml><?xml version="1.0" encoding="utf-8"?>
<p:tagLst xmlns:p="http://schemas.openxmlformats.org/presentationml/2006/main">
  <p:tag name="AS_UNIQUEID" val="1560"/>
</p:tagLst>
</file>

<file path=ppt/tags/tag22.xml><?xml version="1.0" encoding="utf-8"?>
<p:tagLst xmlns:p="http://schemas.openxmlformats.org/presentationml/2006/main">
  <p:tag name="AS_UNIQUEID" val="1561"/>
</p:tagLst>
</file>

<file path=ppt/tags/tag23.xml><?xml version="1.0" encoding="utf-8"?>
<p:tagLst xmlns:p="http://schemas.openxmlformats.org/presentationml/2006/main">
  <p:tag name="AS_UNIQUEID" val="1562"/>
</p:tagLst>
</file>

<file path=ppt/tags/tag24.xml><?xml version="1.0" encoding="utf-8"?>
<p:tagLst xmlns:p="http://schemas.openxmlformats.org/presentationml/2006/main">
  <p:tag name="AS_UNIQUEID" val="1563"/>
</p:tagLst>
</file>

<file path=ppt/tags/tag25.xml><?xml version="1.0" encoding="utf-8"?>
<p:tagLst xmlns:p="http://schemas.openxmlformats.org/presentationml/2006/main">
  <p:tag name="AS_UNIQUEID" val="1564"/>
</p:tagLst>
</file>

<file path=ppt/tags/tag26.xml><?xml version="1.0" encoding="utf-8"?>
<p:tagLst xmlns:p="http://schemas.openxmlformats.org/presentationml/2006/main">
  <p:tag name="AS_UNIQUEID" val="1565"/>
</p:tagLst>
</file>

<file path=ppt/tags/tag27.xml><?xml version="1.0" encoding="utf-8"?>
<p:tagLst xmlns:p="http://schemas.openxmlformats.org/presentationml/2006/main">
  <p:tag name="AS_UNIQUEID" val="1566"/>
</p:tagLst>
</file>

<file path=ppt/tags/tag28.xml><?xml version="1.0" encoding="utf-8"?>
<p:tagLst xmlns:p="http://schemas.openxmlformats.org/presentationml/2006/main">
  <p:tag name="AS_UNIQUEID" val="1567"/>
</p:tagLst>
</file>

<file path=ppt/tags/tag29.xml><?xml version="1.0" encoding="utf-8"?>
<p:tagLst xmlns:p="http://schemas.openxmlformats.org/presentationml/2006/main">
  <p:tag name="AS_UNIQUEID" val="1568"/>
</p:tagLst>
</file>

<file path=ppt/tags/tag3.xml><?xml version="1.0" encoding="utf-8"?>
<p:tagLst xmlns:p="http://schemas.openxmlformats.org/presentationml/2006/main">
  <p:tag name="AS_UNIQUEID" val="573"/>
</p:tagLst>
</file>

<file path=ppt/tags/tag30.xml><?xml version="1.0" encoding="utf-8"?>
<p:tagLst xmlns:p="http://schemas.openxmlformats.org/presentationml/2006/main">
  <p:tag name="AS_UNIQUEID" val="1569"/>
</p:tagLst>
</file>

<file path=ppt/tags/tag31.xml><?xml version="1.0" encoding="utf-8"?>
<p:tagLst xmlns:p="http://schemas.openxmlformats.org/presentationml/2006/main">
  <p:tag name="AS_UNIQUEID" val="1570"/>
</p:tagLst>
</file>

<file path=ppt/tags/tag32.xml><?xml version="1.0" encoding="utf-8"?>
<p:tagLst xmlns:p="http://schemas.openxmlformats.org/presentationml/2006/main">
  <p:tag name="AS_UNIQUEID" val="1571"/>
</p:tagLst>
</file>

<file path=ppt/tags/tag33.xml><?xml version="1.0" encoding="utf-8"?>
<p:tagLst xmlns:p="http://schemas.openxmlformats.org/presentationml/2006/main">
  <p:tag name="AS_UNIQUEID" val="1572"/>
</p:tagLst>
</file>

<file path=ppt/tags/tag34.xml><?xml version="1.0" encoding="utf-8"?>
<p:tagLst xmlns:p="http://schemas.openxmlformats.org/presentationml/2006/main">
  <p:tag name="AS_UNIQUEID" val="1573"/>
</p:tagLst>
</file>

<file path=ppt/tags/tag35.xml><?xml version="1.0" encoding="utf-8"?>
<p:tagLst xmlns:p="http://schemas.openxmlformats.org/presentationml/2006/main">
  <p:tag name="AS_UNIQUEID" val="1574"/>
</p:tagLst>
</file>

<file path=ppt/tags/tag36.xml><?xml version="1.0" encoding="utf-8"?>
<p:tagLst xmlns:p="http://schemas.openxmlformats.org/presentationml/2006/main">
  <p:tag name="AS_UNIQUEID" val="1575"/>
</p:tagLst>
</file>

<file path=ppt/tags/tag37.xml><?xml version="1.0" encoding="utf-8"?>
<p:tagLst xmlns:p="http://schemas.openxmlformats.org/presentationml/2006/main">
  <p:tag name="AS_UNIQUEID" val="1576"/>
</p:tagLst>
</file>

<file path=ppt/tags/tag38.xml><?xml version="1.0" encoding="utf-8"?>
<p:tagLst xmlns:p="http://schemas.openxmlformats.org/presentationml/2006/main">
  <p:tag name="AS_UNIQUEID" val="1577"/>
</p:tagLst>
</file>

<file path=ppt/tags/tag39.xml><?xml version="1.0" encoding="utf-8"?>
<p:tagLst xmlns:p="http://schemas.openxmlformats.org/presentationml/2006/main">
  <p:tag name="AS_UNIQUEID" val="1578"/>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0.xml><?xml version="1.0" encoding="utf-8"?>
<p:tagLst xmlns:p="http://schemas.openxmlformats.org/presentationml/2006/main">
  <p:tag name="AS_UNIQUEID" val="1579"/>
</p:tagLst>
</file>

<file path=ppt/tags/tag41.xml><?xml version="1.0" encoding="utf-8"?>
<p:tagLst xmlns:p="http://schemas.openxmlformats.org/presentationml/2006/main">
  <p:tag name="AS_UNIQUEID" val="1580"/>
</p:tagLst>
</file>

<file path=ppt/tags/tag42.xml><?xml version="1.0" encoding="utf-8"?>
<p:tagLst xmlns:p="http://schemas.openxmlformats.org/presentationml/2006/main">
  <p:tag name="AS_UNIQUEID" val="1581"/>
</p:tagLst>
</file>

<file path=ppt/tags/tag43.xml><?xml version="1.0" encoding="utf-8"?>
<p:tagLst xmlns:p="http://schemas.openxmlformats.org/presentationml/2006/main">
  <p:tag name="AS_UNIQUEID" val="1582"/>
</p:tagLst>
</file>

<file path=ppt/tags/tag44.xml><?xml version="1.0" encoding="utf-8"?>
<p:tagLst xmlns:p="http://schemas.openxmlformats.org/presentationml/2006/main">
  <p:tag name="AS_UNIQUEID" val="1583"/>
</p:tagLst>
</file>

<file path=ppt/tags/tag45.xml><?xml version="1.0" encoding="utf-8"?>
<p:tagLst xmlns:p="http://schemas.openxmlformats.org/presentationml/2006/main">
  <p:tag name="AS_UNIQUEID" val="1584"/>
</p:tagLst>
</file>

<file path=ppt/tags/tag46.xml><?xml version="1.0" encoding="utf-8"?>
<p:tagLst xmlns:p="http://schemas.openxmlformats.org/presentationml/2006/main">
  <p:tag name="AS_UNIQUEID" val="1585"/>
</p:tagLst>
</file>

<file path=ppt/tags/tag47.xml><?xml version="1.0" encoding="utf-8"?>
<p:tagLst xmlns:p="http://schemas.openxmlformats.org/presentationml/2006/main">
  <p:tag name="AS_UNIQUEID" val="1586"/>
</p:tagLst>
</file>

<file path=ppt/tags/tag48.xml><?xml version="1.0" encoding="utf-8"?>
<p:tagLst xmlns:p="http://schemas.openxmlformats.org/presentationml/2006/main">
  <p:tag name="AS_UNIQUEID" val="1587"/>
</p:tagLst>
</file>

<file path=ppt/tags/tag49.xml><?xml version="1.0" encoding="utf-8"?>
<p:tagLst xmlns:p="http://schemas.openxmlformats.org/presentationml/2006/main">
  <p:tag name="AS_UNIQUEID" val="1588"/>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50.xml><?xml version="1.0" encoding="utf-8"?>
<p:tagLst xmlns:p="http://schemas.openxmlformats.org/presentationml/2006/main">
  <p:tag name="AS_UNIQUEID" val="1589"/>
</p:tagLst>
</file>

<file path=ppt/tags/tag51.xml><?xml version="1.0" encoding="utf-8"?>
<p:tagLst xmlns:p="http://schemas.openxmlformats.org/presentationml/2006/main">
  <p:tag name="AS_UNIQUEID" val="1590"/>
</p:tagLst>
</file>

<file path=ppt/tags/tag52.xml><?xml version="1.0" encoding="utf-8"?>
<p:tagLst xmlns:p="http://schemas.openxmlformats.org/presentationml/2006/main">
  <p:tag name="AS_UNIQUEID" val="1591"/>
</p:tagLst>
</file>

<file path=ppt/tags/tag53.xml><?xml version="1.0" encoding="utf-8"?>
<p:tagLst xmlns:p="http://schemas.openxmlformats.org/presentationml/2006/main">
  <p:tag name="KSO_WM_UNIT_TABLE_BEAUTIFY" val="smartTable{254b09c3-7558-411e-8f46-7d1e336cf90e}"/>
</p:tagLst>
</file>

<file path=ppt/tags/tag54.xml><?xml version="1.0" encoding="utf-8"?>
<p:tagLst xmlns:p="http://schemas.openxmlformats.org/presentationml/2006/main">
  <p:tag name="AS_UNIQUEID" val="982"/>
  <p:tag name="KSO_WM_UNIT_TABLE_BEAUTIFY" val="smartTable{451eea88-f954-4f44-91f2-3b05af1f695f}"/>
  <p:tag name="TABLE_ENDDRAG_ORIGIN_RECT" val="890*375"/>
  <p:tag name="TABLE_ENDDRAG_RECT" val="63*134*890*375"/>
</p:tagLst>
</file>

<file path=ppt/tags/tag55.xml><?xml version="1.0" encoding="utf-8"?>
<p:tagLst xmlns:p="http://schemas.openxmlformats.org/presentationml/2006/main">
  <p:tag name="AS_UNIQUEID" val="1244"/>
</p:tagLst>
</file>

<file path=ppt/tags/tag56.xml><?xml version="1.0" encoding="utf-8"?>
<p:tagLst xmlns:p="http://schemas.openxmlformats.org/presentationml/2006/main">
  <p:tag name="KSO_WM_UNIT_PLACING_PICTURE_USER_VIEWPORT" val="{&quot;height&quot;:6012,&quot;width&quot;:8824}"/>
</p:tagLst>
</file>

<file path=ppt/tags/tag57.xml><?xml version="1.0" encoding="utf-8"?>
<p:tagLst xmlns:p="http://schemas.openxmlformats.org/presentationml/2006/main">
  <p:tag name="KSO_WM_UNIT_PLACING_PICTURE_USER_VIEWPORT" val="{&quot;height&quot;:4320,&quot;width&quot;:10680}"/>
</p:tagLst>
</file>

<file path=ppt/tags/tag58.xml><?xml version="1.0" encoding="utf-8"?>
<p:tagLst xmlns:p="http://schemas.openxmlformats.org/presentationml/2006/main">
  <p:tag name="KSO_WM_UNIT_TABLE_BEAUTIFY" val="smartTable{3f91d3cb-44e3-4917-98ae-6fe792ce7561}"/>
  <p:tag name="TABLE_ENDDRAG_ORIGIN_RECT" val="490*345"/>
  <p:tag name="TABLE_ENDDRAG_RECT" val="25*212*490*345"/>
</p:tagLst>
</file>

<file path=ppt/tags/tag59.xml><?xml version="1.0" encoding="utf-8"?>
<p:tagLst xmlns:p="http://schemas.openxmlformats.org/presentationml/2006/main">
  <p:tag name="AS_OS" val="Unix 3.10 unknown"/>
  <p:tag name="AS_RELEASE_DATE" val="2020.11.30"/>
  <p:tag name="AS_TITLE" val="Aspose.Slides for Java"/>
  <p:tag name="AS_VERSION" val="20.1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002通用彩色">
      <a:dk1>
        <a:sysClr val="windowText" lastClr="000000"/>
      </a:dk1>
      <a:lt1>
        <a:sysClr val="window" lastClr="FFFFFF"/>
      </a:lt1>
      <a:dk2>
        <a:srgbClr val="E73E53"/>
      </a:dk2>
      <a:lt2>
        <a:srgbClr val="E7E6E6"/>
      </a:lt2>
      <a:accent1>
        <a:srgbClr val="58A527"/>
      </a:accent1>
      <a:accent2>
        <a:srgbClr val="4F50A0"/>
      </a:accent2>
      <a:accent3>
        <a:srgbClr val="27A0B3"/>
      </a:accent3>
      <a:accent4>
        <a:srgbClr val="E73E53"/>
      </a:accent4>
      <a:accent5>
        <a:srgbClr val="EAAE00"/>
      </a:accent5>
      <a:accent6>
        <a:srgbClr val="58A527"/>
      </a:accent6>
      <a:hlink>
        <a:srgbClr val="4F50A0"/>
      </a:hlink>
      <a:folHlink>
        <a:srgbClr val="27A0B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6034</Words>
  <PresentationFormat/>
  <Paragraphs>501</Paragraphs>
  <Slides>21</Slides>
  <Notes>0</Notes>
  <HiddenSlides>0</HiddenSlides>
  <MMClips>0</MMClips>
  <ScaleCrop>false</ScaleCrop>
  <HeadingPairs>
    <vt:vector size="6" baseType="variant">
      <vt:variant>
        <vt:lpstr>已用的字体</vt:lpstr>
      </vt:variant>
      <vt:variant>
        <vt:i4>26</vt:i4>
      </vt:variant>
      <vt:variant>
        <vt:lpstr>主题</vt:lpstr>
      </vt:variant>
      <vt:variant>
        <vt:i4>4</vt:i4>
      </vt:variant>
      <vt:variant>
        <vt:lpstr>幻灯片标题</vt:lpstr>
      </vt:variant>
      <vt:variant>
        <vt:i4>21</vt:i4>
      </vt:variant>
    </vt:vector>
  </HeadingPairs>
  <TitlesOfParts>
    <vt:vector size="51" baseType="lpstr">
      <vt:lpstr>Arial</vt:lpstr>
      <vt:lpstr>宋体</vt:lpstr>
      <vt:lpstr>Wingdings</vt:lpstr>
      <vt:lpstr>Calibri</vt:lpstr>
      <vt:lpstr>隶书</vt:lpstr>
      <vt:lpstr>微软雅黑</vt:lpstr>
      <vt:lpstr>黑体</vt:lpstr>
      <vt:lpstr>楷体</vt:lpstr>
      <vt:lpstr>Times New Roman</vt:lpstr>
      <vt:lpstr>华文中宋</vt:lpstr>
      <vt:lpstr>方正北魏楷书简体</vt:lpstr>
      <vt:lpstr>方正苏新诗柳楷简体</vt:lpstr>
      <vt:lpstr>仿宋</vt:lpstr>
      <vt:lpstr>华文楷体</vt:lpstr>
      <vt:lpstr>Wingdings 2</vt:lpstr>
      <vt:lpstr>Wingdings</vt:lpstr>
      <vt:lpstr>等线</vt:lpstr>
      <vt:lpstr>Arial Unicode MS</vt:lpstr>
      <vt:lpstr>等线 Light</vt:lpstr>
      <vt:lpstr>Wingdings 2</vt:lpstr>
      <vt:lpstr>华文新魏</vt:lpstr>
      <vt:lpstr>Courier New</vt:lpstr>
      <vt:lpstr>思源黑体 CN Normal</vt:lpstr>
      <vt:lpstr>思源黑体 CN Medium</vt:lpstr>
      <vt:lpstr>Calibri Light</vt:lpstr>
      <vt:lpstr>汉仪尚巍手书W</vt:lpstr>
      <vt:lpstr>Office 主题​​</vt:lpstr>
      <vt:lpstr>自定义设计方案</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2022-02-08T17:29:00Z</cp:lastPrinted>
  <dcterms:created xsi:type="dcterms:W3CDTF">2022-02-08T17:29:00Z</dcterms:created>
  <dcterms:modified xsi:type="dcterms:W3CDTF">2022-02-22T09:06:08Z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A5CBE8A598CC487EAF32FBFDC0864BE0</vt:lpwstr>
  </property>
  <property fmtid="{D5CDD505-2E9C-101B-9397-08002B2CF9AE}" pid="7" name="KSOProductBuildVer">
    <vt:lpwstr>2052-11.1.0.11365</vt:lpwstr>
  </property>
</Properties>
</file>