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453" r:id="rId3"/>
    <p:sldId id="454" r:id="rId4"/>
    <p:sldId id="455" r:id="rId5"/>
    <p:sldId id="456" r:id="rId6"/>
    <p:sldId id="394" r:id="rId7"/>
    <p:sldId id="392" r:id="rId8"/>
    <p:sldId id="457" r:id="rId9"/>
    <p:sldId id="458" r:id="rId10"/>
    <p:sldId id="381" r:id="rId11"/>
    <p:sldId id="459" r:id="rId12"/>
    <p:sldId id="460" r:id="rId13"/>
    <p:sldId id="462" r:id="rId14"/>
    <p:sldId id="463" r:id="rId15"/>
    <p:sldId id="374" r:id="rId16"/>
    <p:sldId id="464" r:id="rId17"/>
    <p:sldId id="474" r:id="rId18"/>
    <p:sldId id="410" r:id="rId19"/>
    <p:sldId id="364" r:id="rId20"/>
    <p:sldId id="467" r:id="rId21"/>
    <p:sldId id="440" r:id="rId22"/>
    <p:sldId id="361" r:id="rId23"/>
    <p:sldId id="468" r:id="rId24"/>
    <p:sldId id="360" r:id="rId25"/>
    <p:sldId id="267" r:id="rId26"/>
    <p:sldId id="479" r:id="rId27"/>
    <p:sldId id="540" r:id="rId28"/>
    <p:sldId id="423" r:id="rId29"/>
    <p:sldId id="268" r:id="rId30"/>
    <p:sldId id="271" r:id="rId31"/>
    <p:sldId id="269" r:id="rId32"/>
    <p:sldId id="272" r:id="rId33"/>
    <p:sldId id="270" r:id="rId34"/>
    <p:sldId id="538" r:id="rId35"/>
    <p:sldId id="275" r:id="rId36"/>
    <p:sldId id="522" r:id="rId37"/>
    <p:sldId id="534" r:id="rId38"/>
    <p:sldId id="504" r:id="rId39"/>
    <p:sldId id="506" r:id="rId40"/>
    <p:sldId id="507" r:id="rId41"/>
    <p:sldId id="509" r:id="rId42"/>
    <p:sldId id="508" r:id="rId43"/>
    <p:sldId id="524" r:id="rId44"/>
    <p:sldId id="525" r:id="rId45"/>
    <p:sldId id="542" r:id="rId46"/>
    <p:sldId id="539" r:id="rId47"/>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744"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21D12-A955-4288-933C-43FC546ED172}" type="datetimeFigureOut">
              <a:rPr lang="zh-CN" altLang="en-US" smtClean="0"/>
              <a:pPr/>
              <a:t>2022/2/16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08CC1-3A14-4E37-B1EC-A41D34C407C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3E388-8A17-44FA-AE8B-AAB64D773570}"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唐朝统治者奉行三教并行政策，奉老子为祖先，道教最受尊崇。武则天时期，佛教在社会上也有很大发展，佛教庙宇遍布洛阳及长安城内，并形成不同宗派。面对佛教、道教的冲击，唐中期，儒学家韩愈、李翱和柳宗元等人掀起了儒学复兴的运动。韩愈通过弘扬师道、提倡古文来培养能够发明儒道的士大夫，为儒学复兴做出巨大贡献。儒学在这一时期也有了创新与发展。唐朝新儒学具有哲学思想品格和政治实践品格。它一方面继承和创新了先秦原始儒学的人性思想和政治思想，另一方面积极参与社会，勇于提出批评。</a:t>
            </a:r>
          </a:p>
          <a:p>
            <a:r>
              <a:rPr lang="zh-CN" altLang="zh-CN" sz="1200" kern="1200" dirty="0" smtClean="0">
                <a:solidFill>
                  <a:schemeClr val="tx1"/>
                </a:solidFill>
                <a:effectLst/>
                <a:latin typeface="+mn-lt"/>
                <a:ea typeface="+mn-ea"/>
                <a:cs typeface="+mn-cs"/>
              </a:rPr>
              <a:t>除了儒学外，隋唐时期文学艺术等也有很大的发展，呈现出中华优秀传统文化辉煌灿烂的局面。</a:t>
            </a:r>
          </a:p>
          <a:p>
            <a:endParaRPr lang="zh-CN" altLang="en-US" dirty="0" smtClean="0"/>
          </a:p>
          <a:p>
            <a:r>
              <a:rPr lang="zh-CN" altLang="zh-CN" sz="1200" kern="1200" dirty="0" smtClean="0">
                <a:solidFill>
                  <a:schemeClr val="tx1"/>
                </a:solidFill>
                <a:effectLst/>
                <a:latin typeface="+mn-lt"/>
                <a:ea typeface="+mn-ea"/>
                <a:cs typeface="+mn-cs"/>
              </a:rPr>
              <a:t>唐朝统治者奉行三教并行政策，奉老子为祖先，道教最受尊崇。武则天时期，佛教在社会上也有很大发展，佛教庙宇遍布洛阳及长安城内，并形成不同宗派。面对佛教、道教的冲击，唐中期，儒学家韩愈、李翱和柳宗元等人掀起了儒学复兴的运动。韩愈通过弘扬师道、提倡古文来培养能够发明儒道的士大夫，为儒学复兴做出巨大贡献。儒学在这一时期也有了创新与发展。唐朝新儒学具有哲学思想品格和政治实践品格。它一方面继承和创新了先秦原始儒学的人性思想和政治思想，另一方面积极参与社会，勇于提出批评。</a:t>
            </a:r>
          </a:p>
          <a:p>
            <a:r>
              <a:rPr lang="zh-CN" altLang="zh-CN" sz="1200" kern="1200" dirty="0" smtClean="0">
                <a:solidFill>
                  <a:schemeClr val="tx1"/>
                </a:solidFill>
                <a:effectLst/>
                <a:latin typeface="+mn-lt"/>
                <a:ea typeface="+mn-ea"/>
                <a:cs typeface="+mn-cs"/>
              </a:rPr>
              <a:t>除了儒学外，隋唐时期文学艺术等也有很大的发展，呈现出中华优秀传统文化辉煌灿烂的局面。</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F108CC1-3A14-4E37-B1EC-A41D34C407C6}" type="slidenum">
              <a:rPr lang="zh-CN" altLang="en-US" smtClean="0"/>
              <a:pPr/>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明朝中期，王守仁在南宋陆九渊思想的基础上，提出了一套以“致良知”为核心的理论。“良知”就是隐藏在每个人心中的“天理”，往往被私欲蒙蔽，需要重新发现、扩充并践行。把自己的良知放到具体行为中，使具体行为处于良知的范导之下，同时也使自己的良知得到丰富，实现“知行合一”。</a:t>
            </a:r>
            <a:endParaRPr lang="zh-CN" altLang="en-US" dirty="0" smtClean="0"/>
          </a:p>
        </p:txBody>
      </p:sp>
      <p:sp>
        <p:nvSpPr>
          <p:cNvPr id="4" name="灯片编号占位符 3"/>
          <p:cNvSpPr>
            <a:spLocks noGrp="1"/>
          </p:cNvSpPr>
          <p:nvPr>
            <p:ph type="sldNum" sz="quarter" idx="10"/>
          </p:nvPr>
        </p:nvSpPr>
        <p:spPr/>
        <p:txBody>
          <a:bodyPr/>
          <a:lstStyle/>
          <a:p>
            <a:fld id="{5F108CC1-3A14-4E37-B1EC-A41D34C407C6}" type="slidenum">
              <a:rPr lang="zh-CN" altLang="en-US" smtClean="0"/>
              <a:pPr/>
              <a:t>16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zh-CN" sz="1200" kern="1200" dirty="0" smtClean="0">
                <a:solidFill>
                  <a:schemeClr val="tx1"/>
                </a:solidFill>
                <a:effectLst/>
                <a:latin typeface="+mn-lt"/>
                <a:ea typeface="+mn-ea"/>
                <a:cs typeface="+mn-cs"/>
              </a:rPr>
              <a:t>体现了“民本思想”。民本思想是人本思想在政治伦理上的体现。春秋时期，管子提出君主治理国家要顺应民意，孔子要求统治者体察民情，“为政以德”，反对苛政。</a:t>
            </a:r>
          </a:p>
          <a:p>
            <a:endParaRPr lang="zh-CN" altLang="en-US" dirty="0"/>
          </a:p>
        </p:txBody>
      </p:sp>
      <p:sp>
        <p:nvSpPr>
          <p:cNvPr id="4" name="灯片编号占位符 3"/>
          <p:cNvSpPr>
            <a:spLocks noGrp="1"/>
          </p:cNvSpPr>
          <p:nvPr>
            <p:ph type="sldNum" sz="quarter" idx="10"/>
          </p:nvPr>
        </p:nvSpPr>
        <p:spPr/>
        <p:txBody>
          <a:bodyPr/>
          <a:lstStyle/>
          <a:p>
            <a:fld id="{7313E388-8A17-44FA-AE8B-AAB64D773570}" type="slidenum">
              <a:rPr lang="zh-CN" altLang="en-US" smtClean="0"/>
              <a:pPr/>
              <a:t>26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pPr/>
              <a:t>27</a:t>
            </a:fld>
            <a:endParaRPr lang="zh-CN" altLang="en-US"/>
          </a:p>
        </p:txBody>
      </p:sp>
    </p:spTree>
    <p:extLst>
      <p:ext uri="{BB962C8B-B14F-4D97-AF65-F5344CB8AC3E}">
        <p14:creationId xmlns="" xmlns:p14="http://schemas.microsoft.com/office/powerpoint/2010/main" val="53567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过渡：正是这样开放创新的理念和态度，使得中国传统文化走出国门，在世界上的传播范围越来越广，影响力也越来越大</a:t>
            </a:r>
            <a:endParaRPr lang="zh-CN" altLang="en-US" dirty="0"/>
          </a:p>
        </p:txBody>
      </p:sp>
      <p:sp>
        <p:nvSpPr>
          <p:cNvPr id="4" name="灯片编号占位符 3"/>
          <p:cNvSpPr>
            <a:spLocks noGrp="1"/>
          </p:cNvSpPr>
          <p:nvPr>
            <p:ph type="sldNum" sz="quarter" idx="10"/>
          </p:nvPr>
        </p:nvSpPr>
        <p:spPr/>
        <p:txBody>
          <a:bodyPr/>
          <a:lstStyle/>
          <a:p>
            <a:fld id="{5F108CC1-3A14-4E37-B1EC-A41D34C407C6}" type="slidenum">
              <a:rPr lang="zh-CN" altLang="en-US" smtClean="0"/>
              <a:pPr/>
              <a:t>44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a:xfrm>
            <a:off x="838091" y="6356351"/>
            <a:ext cx="2742843" cy="365125"/>
          </a:xfrm>
          <a:prstGeom prst="rect">
            <a:avLst/>
          </a:prstGeom>
        </p:spPr>
        <p:txBody>
          <a:bodyPr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endParaRPr lang="zh-CN" altLang="en-US" sz="1200">
              <a:solidFill>
                <a:srgbClr val="898989"/>
              </a:solidFill>
            </a:endParaRPr>
          </a:p>
        </p:txBody>
      </p:sp>
      <p:sp>
        <p:nvSpPr>
          <p:cNvPr id="3" name="Footer Placeholder 4"/>
          <p:cNvSpPr>
            <a:spLocks noGrp="1"/>
          </p:cNvSpPr>
          <p:nvPr>
            <p:ph type="ftr" sz="quarter" idx="11"/>
            <p:custDataLst>
              <p:tags r:id="rId2"/>
            </p:custDataLst>
          </p:nvPr>
        </p:nvSpPr>
        <p:spPr>
          <a:xfrm>
            <a:off x="4038075" y="6356351"/>
            <a:ext cx="4114264" cy="365125"/>
          </a:xfrm>
          <a:prstGeom prst="rect">
            <a:avLst/>
          </a:prstGeom>
        </p:spPr>
        <p:txBody>
          <a:bodyPr rtlCol="0" anchor="ctr" anchorCtr="0">
            <a:noAutofit/>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lgn="ctr"/>
            <a:endParaRPr lang="zh-CN" altLang="en-US" sz="1200">
              <a:solidFill>
                <a:srgbClr val="898989"/>
              </a:solidFill>
            </a:endParaRPr>
          </a:p>
        </p:txBody>
      </p:sp>
      <p:sp>
        <p:nvSpPr>
          <p:cNvPr id="4" name="Slide Number Placeholder 5"/>
          <p:cNvSpPr>
            <a:spLocks noGrp="1"/>
          </p:cNvSpPr>
          <p:nvPr>
            <p:ph type="sldNum" sz="quarter" idx="12"/>
            <p:custDataLst>
              <p:tags r:id="rId3"/>
            </p:custDataLst>
          </p:nvPr>
        </p:nvSpPr>
        <p:spPr>
          <a:xfrm>
            <a:off x="8609479" y="6356351"/>
            <a:ext cx="2742843" cy="365125"/>
          </a:xfrm>
          <a:prstGeom prst="rect">
            <a:avLst/>
          </a:prstGeom>
        </p:spPr>
        <p:txBody>
          <a:bodyPr numCol="1" anchor="ctr" anchorCtr="0" compatLnSpc="1">
            <a:prstTxWarp prst="textNoShape">
              <a:avLst/>
            </a:prstTxWarp>
            <a:noAutofit/>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200" b="0" i="0" u="none" baseline="0">
                <a:solidFill>
                  <a:srgbClr val="898989"/>
                </a:solidFill>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lgn="r" eaLnBrk="1" hangingPunct="1"/>
            <a:fld id="{0A7FDFCD-1951-46F9-B5C5-BF0EAE1D6A3B}" type="slidenum">
              <a:rPr lang="zh-CN" altLang="en-US" sz="1200">
                <a:solidFill>
                  <a:srgbClr val="898989"/>
                </a:solidFill>
              </a:rPr>
              <a:pPr marL="0" lvl="0" indent="0" algn="r" eaLnBrk="1" hangingPunct="1"/>
              <a:t>‹#›</a:t>
            </a:fld>
            <a:endParaRPr lang="zh-CN" altLang="en-US" sz="1200">
              <a:solidFill>
                <a:srgbClr val="898989"/>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a:xfrm>
            <a:off x="838091" y="6356351"/>
            <a:ext cx="2742843" cy="365125"/>
          </a:xfrm>
          <a:prstGeom prst="rect">
            <a:avLst/>
          </a:prstGeom>
        </p:spPr>
        <p:txBody>
          <a:bodyPr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endParaRPr lang="zh-CN" altLang="en-US" sz="1200">
              <a:solidFill>
                <a:srgbClr val="898989"/>
              </a:solidFill>
            </a:endParaRPr>
          </a:p>
        </p:txBody>
      </p:sp>
      <p:sp>
        <p:nvSpPr>
          <p:cNvPr id="3" name="Footer Placeholder 4"/>
          <p:cNvSpPr>
            <a:spLocks noGrp="1"/>
          </p:cNvSpPr>
          <p:nvPr>
            <p:ph type="ftr" sz="quarter" idx="11"/>
            <p:custDataLst>
              <p:tags r:id="rId2"/>
            </p:custDataLst>
          </p:nvPr>
        </p:nvSpPr>
        <p:spPr>
          <a:xfrm>
            <a:off x="4038075" y="6356351"/>
            <a:ext cx="4114264" cy="365125"/>
          </a:xfrm>
          <a:prstGeom prst="rect">
            <a:avLst/>
          </a:prstGeom>
        </p:spPr>
        <p:txBody>
          <a:bodyPr rtlCol="0" anchor="ctr" anchorCtr="0">
            <a:noAutofit/>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lgn="ctr"/>
            <a:endParaRPr lang="zh-CN" altLang="en-US" sz="1200">
              <a:solidFill>
                <a:srgbClr val="898989"/>
              </a:solidFill>
            </a:endParaRPr>
          </a:p>
        </p:txBody>
      </p:sp>
      <p:sp>
        <p:nvSpPr>
          <p:cNvPr id="4" name="Slide Number Placeholder 5"/>
          <p:cNvSpPr>
            <a:spLocks noGrp="1"/>
          </p:cNvSpPr>
          <p:nvPr>
            <p:ph type="sldNum" sz="quarter" idx="12"/>
            <p:custDataLst>
              <p:tags r:id="rId3"/>
            </p:custDataLst>
          </p:nvPr>
        </p:nvSpPr>
        <p:spPr>
          <a:xfrm>
            <a:off x="8609479" y="6356351"/>
            <a:ext cx="2742843" cy="365125"/>
          </a:xfrm>
          <a:prstGeom prst="rect">
            <a:avLst/>
          </a:prstGeom>
        </p:spPr>
        <p:txBody>
          <a:bodyPr numCol="1" anchor="ctr" anchorCtr="0" compatLnSpc="1">
            <a:prstTxWarp prst="textNoShape">
              <a:avLst/>
            </a:prstTxWarp>
            <a:noAutofit/>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200" b="0" i="0" u="none" baseline="0">
                <a:solidFill>
                  <a:srgbClr val="898989"/>
                </a:solidFill>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lgn="r" eaLnBrk="1" hangingPunct="1"/>
            <a:fld id="{0A7FDFCD-1951-46F9-B5C5-BF0EAE1D6A3B}" type="slidenum">
              <a:rPr lang="zh-CN" altLang="en-US" sz="1200">
                <a:solidFill>
                  <a:srgbClr val="898989"/>
                </a:solidFill>
              </a:rPr>
              <a:pPr marL="0" lvl="0" indent="0" algn="r" eaLnBrk="1" hangingPunct="1"/>
              <a:t>‹#›</a:t>
            </a:fld>
            <a:endParaRPr lang="zh-CN" altLang="en-US" sz="1200">
              <a:solidFill>
                <a:srgbClr val="898989"/>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1FE8BE6-9012-44F4-B08E-1E6C432E9DD8}" type="datetimeFigureOut">
              <a:rPr lang="zh-CN" altLang="en-US" smtClean="0"/>
              <a:pPr/>
              <a:t>2022/2/16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870D22-AFBA-4549-9D4D-1065F114F0D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E8BE6-9012-44F4-B08E-1E6C432E9DD8}" type="datetimeFigureOut">
              <a:rPr lang="zh-CN" altLang="en-US" smtClean="0"/>
              <a:pPr/>
              <a:t>2022/2/16</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70D22-AFBA-4549-9D4D-1065F114F0D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1.jpeg"/><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7.xml"/><Relationship Id="rId4" Type="http://schemas.openxmlformats.org/officeDocument/2006/relationships/tags" Target="../tags/tag3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Layout" Target="../slideLayouts/slideLayout7.xml"/><Relationship Id="rId4" Type="http://schemas.openxmlformats.org/officeDocument/2006/relationships/tags" Target="../tags/tag4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Layout" Target="../slideLayouts/slideLayout7.xml"/><Relationship Id="rId4" Type="http://schemas.openxmlformats.org/officeDocument/2006/relationships/tags" Target="../tags/tag46.xml"/></Relationships>
</file>

<file path=ppt/slides/_rels/slide3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Layout" Target="../slideLayouts/slideLayout7.xml"/><Relationship Id="rId4" Type="http://schemas.openxmlformats.org/officeDocument/2006/relationships/tags" Target="../tags/tag5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12.xml"/><Relationship Id="rId5" Type="http://schemas.openxmlformats.org/officeDocument/2006/relationships/tags" Target="../tags/tag60.xml"/><Relationship Id="rId4" Type="http://schemas.openxmlformats.org/officeDocument/2006/relationships/tags" Target="../tags/tag59.xml"/></Relationships>
</file>

<file path=ppt/slides/_rels/slide36.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_rels/slide37.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tags" Target="../tags/tag8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tags" Target="../tags/tag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Layout" Target="../slideLayouts/slideLayout7.xml"/><Relationship Id="rId4"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94414" y="1500174"/>
            <a:ext cx="11501518" cy="1754326"/>
          </a:xfrm>
          <a:prstGeom prst="rect">
            <a:avLst/>
          </a:prstGeom>
          <a:noFill/>
        </p:spPr>
        <p:txBody>
          <a:bodyPr wrap="square" lIns="91440" tIns="45720" rIns="91440" bIns="45720">
            <a:spAutoFit/>
            <a:scene3d>
              <a:camera prst="orthographicFront"/>
              <a:lightRig rig="threePt" dir="t"/>
            </a:scene3d>
          </a:bodyPr>
          <a:lstStyle/>
          <a:p>
            <a:pPr algn="ctr"/>
            <a:r>
              <a:rPr lang="zh-CN" altLang="en-US" sz="5400" b="1" cap="none" spc="0" dirty="0" smtClean="0">
                <a:solidFill>
                  <a:srgbClr val="FF0000"/>
                </a:solidFill>
                <a:effectLst/>
                <a:latin typeface="楷体" panose="02010609060101010101" pitchFamily="49" charset="-122"/>
                <a:ea typeface="楷体" panose="02010609060101010101" pitchFamily="49" charset="-122"/>
              </a:rPr>
              <a:t>第</a:t>
            </a:r>
            <a:r>
              <a:rPr lang="en-US" altLang="zh-CN" sz="5400" b="1" cap="none" spc="0" dirty="0" smtClean="0">
                <a:solidFill>
                  <a:srgbClr val="FF0000"/>
                </a:solidFill>
                <a:effectLst/>
                <a:latin typeface="楷体" panose="02010609060101010101" pitchFamily="49" charset="-122"/>
                <a:ea typeface="楷体" panose="02010609060101010101" pitchFamily="49" charset="-122"/>
              </a:rPr>
              <a:t>1</a:t>
            </a:r>
            <a:r>
              <a:rPr lang="zh-CN" altLang="en-US" sz="5400" b="1" cap="none" spc="0" dirty="0" smtClean="0">
                <a:solidFill>
                  <a:srgbClr val="FF0000"/>
                </a:solidFill>
                <a:effectLst/>
                <a:latin typeface="楷体" panose="02010609060101010101" pitchFamily="49" charset="-122"/>
                <a:ea typeface="楷体" panose="02010609060101010101" pitchFamily="49" charset="-122"/>
              </a:rPr>
              <a:t>课</a:t>
            </a:r>
            <a:endParaRPr lang="en-US" altLang="zh-CN" sz="5400" b="1" cap="none" spc="0" dirty="0">
              <a:solidFill>
                <a:srgbClr val="FF0000"/>
              </a:solidFill>
              <a:effectLst/>
              <a:latin typeface="楷体" panose="02010609060101010101" pitchFamily="49" charset="-122"/>
              <a:ea typeface="楷体" panose="02010609060101010101" pitchFamily="49" charset="-122"/>
            </a:endParaRPr>
          </a:p>
          <a:p>
            <a:pPr algn="ctr"/>
            <a:r>
              <a:rPr lang="zh-CN" altLang="en-US" sz="5400" b="1" cap="none" spc="0" dirty="0">
                <a:solidFill>
                  <a:srgbClr val="FF0000"/>
                </a:solidFill>
                <a:effectLst/>
                <a:latin typeface="楷体" panose="02010609060101010101" pitchFamily="49" charset="-122"/>
                <a:ea typeface="楷体" panose="02010609060101010101" pitchFamily="49" charset="-122"/>
              </a:rPr>
              <a:t>    中华优秀传统文化的内涵与特点</a:t>
            </a:r>
          </a:p>
        </p:txBody>
      </p:sp>
      <p:sp>
        <p:nvSpPr>
          <p:cNvPr id="3" name="副标题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B18D43-0E94-4D61-8C12-FF90BA9155EE}"/>
              </a:ext>
            </a:extLst>
          </p:cNvPr>
          <p:cNvSpPr txBox="1">
            <a:spLocks/>
          </p:cNvSpPr>
          <p:nvPr>
            <p:custDataLst>
              <p:tags r:id="rId2"/>
            </p:custDataLst>
          </p:nvPr>
        </p:nvSpPr>
        <p:spPr>
          <a:xfrm>
            <a:off x="665918" y="4229938"/>
            <a:ext cx="11083209" cy="2128020"/>
          </a:xfrm>
          <a:prstGeom prst="rect">
            <a:avLst/>
          </a:prstGeom>
          <a:ln>
            <a:solidFill>
              <a:schemeClr val="accent1"/>
            </a:solidFill>
          </a:ln>
        </p:spPr>
        <p:txBody>
          <a:bodyPr>
            <a:normAutofit lnSpcReduction="10000"/>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zh-CN" altLang="en-US" sz="3200" b="1" i="0" u="none" strike="noStrike" kern="1200" cap="none" spc="0" normalizeH="0" baseline="0" noProof="0" dirty="0" smtClean="0">
                <a:ln>
                  <a:noFill/>
                </a:ln>
                <a:solidFill>
                  <a:srgbClr val="0000FF"/>
                </a:solidFill>
                <a:effectLst/>
                <a:uLnTx/>
                <a:uFillTx/>
                <a:latin typeface="微软雅黑" pitchFamily="34" charset="-122"/>
                <a:ea typeface="微软雅黑" pitchFamily="34" charset="-122"/>
              </a:rPr>
              <a:t>【课标要求】</a:t>
            </a:r>
            <a:endParaRPr kumimoji="0" lang="en-US" altLang="zh-CN" sz="3200" b="1" i="0" u="none" strike="noStrike" kern="1200" cap="none" spc="0" normalizeH="0" baseline="0" noProof="0" dirty="0" smtClean="0">
              <a:ln>
                <a:noFill/>
              </a:ln>
              <a:solidFill>
                <a:srgbClr val="0000FF"/>
              </a:solidFill>
              <a:effectLst/>
              <a:uLnTx/>
              <a:uFillTx/>
              <a:latin typeface="微软雅黑" pitchFamily="34" charset="-122"/>
              <a:ea typeface="微软雅黑" pitchFamily="34" charset="-122"/>
            </a:endParaRPr>
          </a:p>
          <a:p>
            <a:pPr marL="342900" marR="0" lvl="0" indent="-342900" algn="l" defTabSz="914400" rtl="0" eaLnBrk="1" fontAlgn="auto" latinLnBrk="0" hangingPunct="1">
              <a:lnSpc>
                <a:spcPct val="150000"/>
              </a:lnSpc>
              <a:spcBef>
                <a:spcPct val="20000"/>
              </a:spcBef>
              <a:spcAft>
                <a:spcPts val="0"/>
              </a:spcAft>
              <a:buClrTx/>
              <a:buSzTx/>
              <a:tabLst/>
              <a:defRPr/>
            </a:pPr>
            <a:r>
              <a:rPr kumimoji="0" lang="zh-CN" altLang="en-US" sz="28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        了解中华优秀传统文化的内涵；从人类文明发展和世界文化交流的角度，认识中华优秀传统文化的特点和价值。</a:t>
            </a:r>
            <a:endPar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5852" y="285728"/>
            <a:ext cx="2901318" cy="523220"/>
          </a:xfrm>
          <a:prstGeom prst="rect">
            <a:avLst/>
          </a:prstGeom>
          <a:noFill/>
        </p:spPr>
        <p:txBody>
          <a:bodyPr wrap="square" rtlCol="0">
            <a:spAutoFit/>
          </a:bodyPr>
          <a:lstStyle/>
          <a:p>
            <a:r>
              <a:rPr lang="zh-CN" altLang="en-US" sz="2800" b="1" dirty="0" smtClean="0">
                <a:solidFill>
                  <a:srgbClr val="0000FF"/>
                </a:solidFill>
                <a:latin typeface="微软雅黑" pitchFamily="34" charset="-122"/>
                <a:ea typeface="微软雅黑" pitchFamily="34" charset="-122"/>
              </a:rPr>
              <a:t>史料探究</a:t>
            </a:r>
          </a:p>
        </p:txBody>
      </p:sp>
      <p:sp>
        <p:nvSpPr>
          <p:cNvPr id="4" name="矩形 3"/>
          <p:cNvSpPr/>
          <p:nvPr/>
        </p:nvSpPr>
        <p:spPr>
          <a:xfrm>
            <a:off x="237290" y="1500174"/>
            <a:ext cx="11678416" cy="2862322"/>
          </a:xfrm>
          <a:prstGeom prst="rect">
            <a:avLst/>
          </a:prstGeom>
          <a:ln>
            <a:solidFill>
              <a:schemeClr val="accent1"/>
            </a:solidFill>
          </a:ln>
        </p:spPr>
        <p:txBody>
          <a:bodyPr wrap="square">
            <a:spAutoFit/>
          </a:bodyPr>
          <a:lstStyle/>
          <a:p>
            <a:pPr indent="285750" fontAlgn="ctr">
              <a:lnSpc>
                <a:spcPct val="150000"/>
              </a:lnSpc>
              <a:spcAft>
                <a:spcPct val="0"/>
              </a:spcAft>
            </a:pPr>
            <a:r>
              <a:rPr lang="zh-CN" altLang="zh-CN" sz="2400" kern="100" dirty="0" smtClean="0">
                <a:latin typeface="华文中宋" panose="02010600040101010101" pitchFamily="2" charset="-122"/>
                <a:ea typeface="华文中宋" panose="02010600040101010101" pitchFamily="2" charset="-122"/>
              </a:rPr>
              <a:t>董仲舒从天出发来论仁，认为天是万物的本源，天生人并养育人，而上天要治理宇宙万物，就不能靠刑罚，而是主要靠仁德，因此宇宙万物才如此有秩序，所以天是具有仁义精神的。他在强调</a:t>
            </a:r>
            <a:r>
              <a:rPr lang="en-US" altLang="zh-CN" sz="2400" kern="100" dirty="0" smtClean="0">
                <a:latin typeface="华文中宋" panose="02010600040101010101" pitchFamily="2" charset="-122"/>
                <a:ea typeface="华文中宋" panose="02010600040101010101" pitchFamily="2" charset="-122"/>
              </a:rPr>
              <a:t>“</a:t>
            </a:r>
            <a:r>
              <a:rPr lang="zh-CN" altLang="zh-CN" sz="2400" kern="100" dirty="0" smtClean="0">
                <a:latin typeface="华文中宋" panose="02010600040101010101" pitchFamily="2" charset="-122"/>
                <a:ea typeface="华文中宋" panose="02010600040101010101" pitchFamily="2" charset="-122"/>
              </a:rPr>
              <a:t>仁者爱人</a:t>
            </a:r>
            <a:r>
              <a:rPr lang="en-US" altLang="zh-CN" sz="2400" kern="100" dirty="0" smtClean="0">
                <a:latin typeface="华文中宋" panose="02010600040101010101" pitchFamily="2" charset="-122"/>
                <a:ea typeface="华文中宋" panose="02010600040101010101" pitchFamily="2" charset="-122"/>
              </a:rPr>
              <a:t>”</a:t>
            </a:r>
            <a:r>
              <a:rPr lang="zh-CN" altLang="zh-CN" sz="2400" kern="100" dirty="0" smtClean="0">
                <a:latin typeface="华文中宋" panose="02010600040101010101" pitchFamily="2" charset="-122"/>
                <a:ea typeface="华文中宋" panose="02010600040101010101" pitchFamily="2" charset="-122"/>
              </a:rPr>
              <a:t>的基础上，提出仁爱的对象不能是</a:t>
            </a:r>
            <a:r>
              <a:rPr lang="en-US" altLang="zh-CN" sz="2400" kern="100" dirty="0" smtClean="0">
                <a:latin typeface="华文中宋" panose="02010600040101010101" pitchFamily="2" charset="-122"/>
                <a:ea typeface="华文中宋" panose="02010600040101010101" pitchFamily="2" charset="-122"/>
              </a:rPr>
              <a:t>“</a:t>
            </a:r>
            <a:r>
              <a:rPr lang="zh-CN" altLang="zh-CN" sz="2400" kern="100" dirty="0" smtClean="0">
                <a:latin typeface="华文中宋" panose="02010600040101010101" pitchFamily="2" charset="-122"/>
                <a:ea typeface="华文中宋" panose="02010600040101010101" pitchFamily="2" charset="-122"/>
              </a:rPr>
              <a:t>我</a:t>
            </a:r>
            <a:r>
              <a:rPr lang="en-US" altLang="zh-CN" sz="2400" kern="100" dirty="0" smtClean="0">
                <a:latin typeface="华文中宋" panose="02010600040101010101" pitchFamily="2" charset="-122"/>
                <a:ea typeface="华文中宋" panose="02010600040101010101" pitchFamily="2" charset="-122"/>
              </a:rPr>
              <a:t>”</a:t>
            </a:r>
            <a:r>
              <a:rPr lang="zh-CN" altLang="zh-CN" sz="2400" kern="100" dirty="0" smtClean="0">
                <a:latin typeface="华文中宋" panose="02010600040101010101" pitchFamily="2" charset="-122"/>
                <a:ea typeface="华文中宋" panose="02010600040101010101" pitchFamily="2" charset="-122"/>
              </a:rPr>
              <a:t>、自己，而必须是他人，并由此推衍出</a:t>
            </a:r>
            <a:r>
              <a:rPr lang="en-US" altLang="zh-CN" sz="2400" kern="100" dirty="0" smtClean="0">
                <a:latin typeface="华文中宋" panose="02010600040101010101" pitchFamily="2" charset="-122"/>
                <a:ea typeface="华文中宋" panose="02010600040101010101" pitchFamily="2" charset="-122"/>
              </a:rPr>
              <a:t>“</a:t>
            </a:r>
            <a:r>
              <a:rPr lang="zh-CN" altLang="zh-CN" sz="2400" kern="100" dirty="0" smtClean="0">
                <a:latin typeface="华文中宋" panose="02010600040101010101" pitchFamily="2" charset="-122"/>
                <a:ea typeface="华文中宋" panose="02010600040101010101" pitchFamily="2" charset="-122"/>
              </a:rPr>
              <a:t>质于爱民，以下至于鸟兽昆虫莫不爱。</a:t>
            </a:r>
            <a:r>
              <a:rPr lang="en-US" altLang="zh-CN" sz="2400" kern="100" dirty="0" smtClean="0">
                <a:latin typeface="华文中宋" panose="02010600040101010101" pitchFamily="2" charset="-122"/>
                <a:ea typeface="华文中宋" panose="02010600040101010101" pitchFamily="2" charset="-122"/>
              </a:rPr>
              <a:t>”</a:t>
            </a:r>
            <a:endParaRPr lang="zh-CN" altLang="zh-CN" sz="2400" kern="100" dirty="0" smtClean="0">
              <a:latin typeface="华文中宋" panose="02010600040101010101" pitchFamily="2" charset="-122"/>
              <a:ea typeface="华文中宋" panose="02010600040101010101" pitchFamily="2" charset="-122"/>
            </a:endParaRPr>
          </a:p>
          <a:p>
            <a:pPr indent="285750" algn="r" fontAlgn="ctr">
              <a:lnSpc>
                <a:spcPct val="150000"/>
              </a:lnSpc>
              <a:spcAft>
                <a:spcPct val="0"/>
              </a:spcAft>
            </a:pPr>
            <a:r>
              <a:rPr lang="en-US" altLang="zh-CN" sz="2400" kern="100" dirty="0" smtClean="0">
                <a:latin typeface="华文中宋" panose="02010600040101010101" pitchFamily="2" charset="-122"/>
                <a:ea typeface="华文中宋" panose="02010600040101010101" pitchFamily="2" charset="-122"/>
              </a:rPr>
              <a:t>——</a:t>
            </a:r>
            <a:r>
              <a:rPr lang="zh-CN" altLang="zh-CN" sz="2400" kern="100" dirty="0" smtClean="0">
                <a:latin typeface="华文中宋" panose="02010600040101010101" pitchFamily="2" charset="-122"/>
                <a:ea typeface="华文中宋" panose="02010600040101010101" pitchFamily="2" charset="-122"/>
              </a:rPr>
              <a:t>摘编自孟维《董仲舒对先秦儒家</a:t>
            </a:r>
            <a:r>
              <a:rPr lang="en-US" altLang="zh-CN" sz="2400" kern="100" dirty="0" smtClean="0">
                <a:latin typeface="华文中宋" panose="02010600040101010101" pitchFamily="2" charset="-122"/>
                <a:ea typeface="华文中宋" panose="02010600040101010101" pitchFamily="2" charset="-122"/>
              </a:rPr>
              <a:t>“</a:t>
            </a:r>
            <a:r>
              <a:rPr lang="zh-CN" altLang="zh-CN" sz="2400" kern="100" dirty="0" smtClean="0">
                <a:latin typeface="华文中宋" panose="02010600040101010101" pitchFamily="2" charset="-122"/>
                <a:ea typeface="华文中宋" panose="02010600040101010101" pitchFamily="2" charset="-122"/>
              </a:rPr>
              <a:t>仁</a:t>
            </a:r>
            <a:r>
              <a:rPr lang="en-US" altLang="zh-CN" sz="2400" kern="100" dirty="0" smtClean="0">
                <a:latin typeface="华文中宋" panose="02010600040101010101" pitchFamily="2" charset="-122"/>
                <a:ea typeface="华文中宋" panose="02010600040101010101" pitchFamily="2" charset="-122"/>
              </a:rPr>
              <a:t>”</a:t>
            </a:r>
            <a:r>
              <a:rPr lang="zh-CN" altLang="zh-CN" sz="2400" kern="100" dirty="0" smtClean="0">
                <a:latin typeface="华文中宋" panose="02010600040101010101" pitchFamily="2" charset="-122"/>
                <a:ea typeface="华文中宋" panose="02010600040101010101" pitchFamily="2" charset="-122"/>
              </a:rPr>
              <a:t>的继承与发展》</a:t>
            </a:r>
            <a:endParaRPr lang="zh-CN" altLang="zh-CN" sz="2400" kern="100" dirty="0">
              <a:effectLst/>
              <a:latin typeface="华文中宋" panose="02010600040101010101" pitchFamily="2" charset="-122"/>
              <a:ea typeface="华文中宋" panose="02010600040101010101" pitchFamily="2" charset="-122"/>
            </a:endParaRPr>
          </a:p>
        </p:txBody>
      </p:sp>
      <p:sp>
        <p:nvSpPr>
          <p:cNvPr id="6" name="矩形 5"/>
          <p:cNvSpPr/>
          <p:nvPr/>
        </p:nvSpPr>
        <p:spPr>
          <a:xfrm>
            <a:off x="1880364" y="642918"/>
            <a:ext cx="8802410" cy="738664"/>
          </a:xfrm>
          <a:prstGeom prst="rect">
            <a:avLst/>
          </a:prstGeom>
        </p:spPr>
        <p:txBody>
          <a:bodyPr wrap="none">
            <a:spAutoFit/>
          </a:bodyPr>
          <a:lstStyle/>
          <a:p>
            <a:pPr fontAlgn="ctr">
              <a:lnSpc>
                <a:spcPct val="150000"/>
              </a:lnSpc>
              <a:spcAft>
                <a:spcPct val="0"/>
              </a:spcAft>
            </a:pPr>
            <a:r>
              <a:rPr lang="zh-CN" altLang="en-US" sz="2800" b="1" kern="100" dirty="0" smtClean="0">
                <a:latin typeface="微软雅黑" pitchFamily="34" charset="-122"/>
                <a:ea typeface="微软雅黑" pitchFamily="34" charset="-122"/>
              </a:rPr>
              <a:t>思考：</a:t>
            </a:r>
            <a:r>
              <a:rPr lang="zh-CN" altLang="zh-CN" sz="2800" b="1" kern="100" dirty="0" smtClean="0">
                <a:solidFill>
                  <a:srgbClr val="FF0000"/>
                </a:solidFill>
                <a:latin typeface="微软雅黑" pitchFamily="34" charset="-122"/>
                <a:ea typeface="微软雅黑" pitchFamily="34" charset="-122"/>
              </a:rPr>
              <a:t>董</a:t>
            </a:r>
            <a:r>
              <a:rPr lang="zh-CN" altLang="zh-CN" sz="2800" b="1" kern="100" dirty="0">
                <a:solidFill>
                  <a:srgbClr val="FF0000"/>
                </a:solidFill>
                <a:latin typeface="微软雅黑" pitchFamily="34" charset="-122"/>
                <a:ea typeface="微软雅黑" pitchFamily="34" charset="-122"/>
              </a:rPr>
              <a:t>仲舒对先秦</a:t>
            </a:r>
            <a:r>
              <a:rPr lang="zh-CN" altLang="zh-CN" sz="2800" b="1" kern="100" dirty="0" smtClean="0">
                <a:solidFill>
                  <a:srgbClr val="FF0000"/>
                </a:solidFill>
                <a:latin typeface="微软雅黑" pitchFamily="34" charset="-122"/>
                <a:ea typeface="微软雅黑" pitchFamily="34" charset="-122"/>
              </a:rPr>
              <a:t>儒家</a:t>
            </a:r>
            <a:r>
              <a:rPr lang="zh-CN" altLang="en-US" sz="2800" b="1" kern="100" dirty="0" smtClean="0">
                <a:solidFill>
                  <a:srgbClr val="FF0000"/>
                </a:solidFill>
                <a:latin typeface="微软雅黑" pitchFamily="34" charset="-122"/>
                <a:ea typeface="微软雅黑" pitchFamily="34" charset="-122"/>
              </a:rPr>
              <a:t>“</a:t>
            </a:r>
            <a:r>
              <a:rPr lang="zh-CN" altLang="zh-CN" sz="2800" b="1" kern="100" dirty="0" smtClean="0">
                <a:solidFill>
                  <a:srgbClr val="FF0000"/>
                </a:solidFill>
                <a:latin typeface="微软雅黑" pitchFamily="34" charset="-122"/>
                <a:ea typeface="微软雅黑" pitchFamily="34" charset="-122"/>
              </a:rPr>
              <a:t>仁</a:t>
            </a:r>
            <a:r>
              <a:rPr lang="zh-CN" altLang="en-US" sz="2800" b="1" kern="100" dirty="0" smtClean="0">
                <a:solidFill>
                  <a:srgbClr val="FF0000"/>
                </a:solidFill>
                <a:latin typeface="微软雅黑" pitchFamily="34" charset="-122"/>
                <a:ea typeface="微软雅黑" pitchFamily="34" charset="-122"/>
              </a:rPr>
              <a:t>”</a:t>
            </a:r>
            <a:r>
              <a:rPr lang="zh-CN" altLang="zh-CN" sz="2800" b="1" kern="100" dirty="0" smtClean="0">
                <a:solidFill>
                  <a:srgbClr val="FF0000"/>
                </a:solidFill>
                <a:latin typeface="微软雅黑" pitchFamily="34" charset="-122"/>
                <a:ea typeface="微软雅黑" pitchFamily="34" charset="-122"/>
              </a:rPr>
              <a:t>的</a:t>
            </a:r>
            <a:r>
              <a:rPr lang="zh-CN" altLang="zh-CN" sz="2800" b="1" kern="100" dirty="0">
                <a:solidFill>
                  <a:srgbClr val="FF0000"/>
                </a:solidFill>
                <a:latin typeface="微软雅黑" pitchFamily="34" charset="-122"/>
                <a:ea typeface="微软雅黑" pitchFamily="34" charset="-122"/>
              </a:rPr>
              <a:t>发展表现及其目的。</a:t>
            </a:r>
          </a:p>
        </p:txBody>
      </p:sp>
      <p:sp>
        <p:nvSpPr>
          <p:cNvPr id="7" name="矩形 6"/>
          <p:cNvSpPr/>
          <p:nvPr/>
        </p:nvSpPr>
        <p:spPr>
          <a:xfrm>
            <a:off x="308728" y="4643446"/>
            <a:ext cx="11568443" cy="1857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ct val="150000"/>
              </a:lnSpc>
            </a:pPr>
            <a:r>
              <a:rPr lang="zh-CN" altLang="zh-CN" sz="2800" b="1" dirty="0">
                <a:solidFill>
                  <a:srgbClr val="0000FF"/>
                </a:solidFill>
                <a:latin typeface="微软雅黑" pitchFamily="34" charset="-122"/>
                <a:ea typeface="微软雅黑" pitchFamily="34" charset="-122"/>
              </a:rPr>
              <a:t>表现：</a:t>
            </a:r>
            <a:r>
              <a:rPr lang="zh-CN" altLang="zh-CN" sz="2800" b="1" dirty="0">
                <a:solidFill>
                  <a:schemeClr val="tx1"/>
                </a:solidFill>
                <a:latin typeface="微软雅黑" pitchFamily="34" charset="-122"/>
                <a:ea typeface="微软雅黑" pitchFamily="34" charset="-122"/>
              </a:rPr>
              <a:t>从天道的高度来</a:t>
            </a:r>
            <a:r>
              <a:rPr lang="zh-CN" altLang="zh-CN" sz="2800" b="1" dirty="0" smtClean="0">
                <a:solidFill>
                  <a:schemeClr val="tx1"/>
                </a:solidFill>
                <a:latin typeface="微软雅黑" pitchFamily="34" charset="-122"/>
                <a:ea typeface="微软雅黑" pitchFamily="34" charset="-122"/>
              </a:rPr>
              <a:t>论</a:t>
            </a:r>
            <a:r>
              <a:rPr lang="zh-CN" altLang="en-US" sz="2800" b="1" dirty="0" smtClean="0">
                <a:solidFill>
                  <a:schemeClr val="tx1"/>
                </a:solidFill>
                <a:latin typeface="微软雅黑" pitchFamily="34" charset="-122"/>
                <a:ea typeface="微软雅黑" pitchFamily="34" charset="-122"/>
              </a:rPr>
              <a:t>“</a:t>
            </a:r>
            <a:r>
              <a:rPr lang="zh-CN" altLang="zh-CN" sz="2800" b="1" dirty="0" smtClean="0">
                <a:solidFill>
                  <a:schemeClr val="tx1"/>
                </a:solidFill>
                <a:latin typeface="微软雅黑" pitchFamily="34" charset="-122"/>
                <a:ea typeface="微软雅黑" pitchFamily="34" charset="-122"/>
              </a:rPr>
              <a:t>仁</a:t>
            </a:r>
            <a:r>
              <a:rPr lang="zh-CN" altLang="en-US" sz="2800" b="1" dirty="0" smtClean="0">
                <a:solidFill>
                  <a:schemeClr val="tx1"/>
                </a:solidFill>
                <a:latin typeface="微软雅黑" pitchFamily="34" charset="-122"/>
                <a:ea typeface="微软雅黑" pitchFamily="34" charset="-122"/>
              </a:rPr>
              <a:t>”</a:t>
            </a:r>
            <a:r>
              <a:rPr lang="en-US" altLang="zh-CN" sz="2800" b="1" dirty="0" smtClean="0">
                <a:solidFill>
                  <a:schemeClr val="tx1"/>
                </a:solidFill>
                <a:latin typeface="微软雅黑" pitchFamily="34" charset="-122"/>
                <a:ea typeface="微软雅黑" pitchFamily="34" charset="-122"/>
              </a:rPr>
              <a:t> </a:t>
            </a:r>
            <a:r>
              <a:rPr lang="zh-CN" altLang="zh-CN" sz="2800" b="1" dirty="0" smtClean="0">
                <a:solidFill>
                  <a:schemeClr val="tx1"/>
                </a:solidFill>
                <a:latin typeface="微软雅黑" pitchFamily="34" charset="-122"/>
                <a:ea typeface="微软雅黑" pitchFamily="34" charset="-122"/>
              </a:rPr>
              <a:t>，</a:t>
            </a:r>
            <a:r>
              <a:rPr lang="zh-CN" altLang="zh-CN" sz="2800" b="1" dirty="0">
                <a:solidFill>
                  <a:schemeClr val="tx1"/>
                </a:solidFill>
                <a:latin typeface="微软雅黑" pitchFamily="34" charset="-122"/>
                <a:ea typeface="微软雅黑" pitchFamily="34" charset="-122"/>
              </a:rPr>
              <a:t>将</a:t>
            </a:r>
            <a:r>
              <a:rPr lang="zh-CN" altLang="zh-CN" sz="2800" b="1" dirty="0" smtClean="0">
                <a:solidFill>
                  <a:schemeClr val="tx1"/>
                </a:solidFill>
                <a:latin typeface="微软雅黑" pitchFamily="34" charset="-122"/>
                <a:ea typeface="微软雅黑" pitchFamily="34" charset="-122"/>
              </a:rPr>
              <a:t>儒家</a:t>
            </a:r>
            <a:r>
              <a:rPr lang="zh-CN" altLang="en-US" sz="2800" b="1" dirty="0" smtClean="0">
                <a:solidFill>
                  <a:schemeClr val="tx1"/>
                </a:solidFill>
                <a:latin typeface="微软雅黑" pitchFamily="34" charset="-122"/>
                <a:ea typeface="微软雅黑" pitchFamily="34" charset="-122"/>
              </a:rPr>
              <a:t>“</a:t>
            </a:r>
            <a:r>
              <a:rPr lang="zh-CN" altLang="zh-CN" sz="2800" b="1" dirty="0" smtClean="0">
                <a:solidFill>
                  <a:schemeClr val="tx1"/>
                </a:solidFill>
                <a:latin typeface="微软雅黑" pitchFamily="34" charset="-122"/>
                <a:ea typeface="微软雅黑" pitchFamily="34" charset="-122"/>
              </a:rPr>
              <a:t>仁</a:t>
            </a:r>
            <a:r>
              <a:rPr lang="zh-CN" altLang="en-US" sz="2800" b="1" dirty="0" smtClean="0">
                <a:solidFill>
                  <a:schemeClr val="tx1"/>
                </a:solidFill>
                <a:latin typeface="微软雅黑" pitchFamily="34" charset="-122"/>
                <a:ea typeface="微软雅黑" pitchFamily="34" charset="-122"/>
              </a:rPr>
              <a:t>”</a:t>
            </a:r>
            <a:r>
              <a:rPr lang="zh-CN" altLang="zh-CN" sz="2800" b="1" dirty="0" smtClean="0">
                <a:solidFill>
                  <a:schemeClr val="tx1"/>
                </a:solidFill>
                <a:latin typeface="微软雅黑" pitchFamily="34" charset="-122"/>
                <a:ea typeface="微软雅黑" pitchFamily="34" charset="-122"/>
              </a:rPr>
              <a:t>与</a:t>
            </a:r>
            <a:r>
              <a:rPr lang="zh-CN" altLang="zh-CN" sz="2800" b="1" dirty="0">
                <a:solidFill>
                  <a:schemeClr val="tx1"/>
                </a:solidFill>
                <a:latin typeface="微软雅黑" pitchFamily="34" charset="-122"/>
                <a:ea typeface="微软雅黑" pitchFamily="34" charset="-122"/>
              </a:rPr>
              <a:t>天道神学结合；</a:t>
            </a:r>
            <a:r>
              <a:rPr lang="zh-CN" altLang="zh-CN" sz="2800" b="1" dirty="0" smtClean="0">
                <a:solidFill>
                  <a:schemeClr val="tx1"/>
                </a:solidFill>
                <a:latin typeface="微软雅黑" pitchFamily="34" charset="-122"/>
                <a:ea typeface="微软雅黑" pitchFamily="34" charset="-122"/>
              </a:rPr>
              <a:t>扩大</a:t>
            </a:r>
            <a:r>
              <a:rPr lang="zh-CN" altLang="en-US" sz="2800" b="1" dirty="0" smtClean="0">
                <a:solidFill>
                  <a:schemeClr val="tx1"/>
                </a:solidFill>
                <a:latin typeface="微软雅黑" pitchFamily="34" charset="-122"/>
                <a:ea typeface="微软雅黑" pitchFamily="34" charset="-122"/>
              </a:rPr>
              <a:t>“</a:t>
            </a:r>
            <a:r>
              <a:rPr lang="zh-CN" altLang="zh-CN" sz="2800" b="1" dirty="0" smtClean="0">
                <a:solidFill>
                  <a:schemeClr val="tx1"/>
                </a:solidFill>
                <a:latin typeface="微软雅黑" pitchFamily="34" charset="-122"/>
                <a:ea typeface="微软雅黑" pitchFamily="34" charset="-122"/>
              </a:rPr>
              <a:t>仁爱</a:t>
            </a:r>
            <a:r>
              <a:rPr lang="zh-CN" altLang="en-US" sz="2800" b="1" dirty="0" smtClean="0">
                <a:solidFill>
                  <a:schemeClr val="tx1"/>
                </a:solidFill>
                <a:latin typeface="微软雅黑" pitchFamily="34" charset="-122"/>
                <a:ea typeface="微软雅黑" pitchFamily="34" charset="-122"/>
              </a:rPr>
              <a:t>”</a:t>
            </a:r>
            <a:r>
              <a:rPr lang="en-US" altLang="zh-CN" sz="2800" b="1" dirty="0" smtClean="0">
                <a:solidFill>
                  <a:schemeClr val="tx1"/>
                </a:solidFill>
                <a:latin typeface="微软雅黑" pitchFamily="34" charset="-122"/>
                <a:ea typeface="微软雅黑" pitchFamily="34" charset="-122"/>
              </a:rPr>
              <a:t> </a:t>
            </a:r>
            <a:r>
              <a:rPr lang="zh-CN" altLang="zh-CN" sz="2800" b="1" dirty="0" smtClean="0">
                <a:solidFill>
                  <a:schemeClr val="tx1"/>
                </a:solidFill>
                <a:latin typeface="微软雅黑" pitchFamily="34" charset="-122"/>
                <a:ea typeface="微软雅黑" pitchFamily="34" charset="-122"/>
              </a:rPr>
              <a:t>的</a:t>
            </a:r>
            <a:r>
              <a:rPr lang="zh-CN" altLang="zh-CN" sz="2800" b="1" dirty="0">
                <a:solidFill>
                  <a:schemeClr val="tx1"/>
                </a:solidFill>
                <a:latin typeface="微软雅黑" pitchFamily="34" charset="-122"/>
                <a:ea typeface="微软雅黑" pitchFamily="34" charset="-122"/>
              </a:rPr>
              <a:t>范围</a:t>
            </a:r>
            <a:r>
              <a:rPr lang="zh-CN" altLang="zh-CN" sz="2800" b="1" dirty="0" smtClean="0">
                <a:solidFill>
                  <a:schemeClr val="tx1"/>
                </a:solidFill>
                <a:latin typeface="微软雅黑" pitchFamily="34" charset="-122"/>
                <a:ea typeface="微软雅黑" pitchFamily="34" charset="-122"/>
              </a:rPr>
              <a:t>。</a:t>
            </a:r>
            <a:endParaRPr lang="en-US" altLang="zh-CN" sz="2800" b="1" dirty="0" smtClean="0">
              <a:solidFill>
                <a:schemeClr val="tx1"/>
              </a:solidFill>
              <a:latin typeface="微软雅黑" pitchFamily="34" charset="-122"/>
              <a:ea typeface="微软雅黑" pitchFamily="34" charset="-122"/>
            </a:endParaRPr>
          </a:p>
          <a:p>
            <a:pPr fontAlgn="ctr">
              <a:lnSpc>
                <a:spcPct val="150000"/>
              </a:lnSpc>
            </a:pPr>
            <a:r>
              <a:rPr lang="zh-CN" altLang="zh-CN" sz="2800" b="1" dirty="0" smtClean="0">
                <a:solidFill>
                  <a:srgbClr val="0000FF"/>
                </a:solidFill>
                <a:latin typeface="微软雅黑" pitchFamily="34" charset="-122"/>
                <a:ea typeface="微软雅黑" pitchFamily="34" charset="-122"/>
              </a:rPr>
              <a:t>目的</a:t>
            </a:r>
            <a:r>
              <a:rPr lang="zh-CN" altLang="en-US" sz="2800" b="1" dirty="0" smtClean="0">
                <a:solidFill>
                  <a:srgbClr val="0000FF"/>
                </a:solidFill>
                <a:latin typeface="微软雅黑" pitchFamily="34" charset="-122"/>
                <a:ea typeface="微软雅黑" pitchFamily="34" charset="-122"/>
              </a:rPr>
              <a:t>：</a:t>
            </a:r>
            <a:r>
              <a:rPr lang="zh-CN" altLang="zh-CN" sz="2800" b="1" dirty="0" smtClean="0">
                <a:solidFill>
                  <a:schemeClr val="tx1"/>
                </a:solidFill>
                <a:latin typeface="微软雅黑" pitchFamily="34" charset="-122"/>
                <a:ea typeface="微软雅黑" pitchFamily="34" charset="-122"/>
              </a:rPr>
              <a:t>适应</a:t>
            </a:r>
            <a:r>
              <a:rPr lang="zh-CN" altLang="zh-CN" sz="2800" b="1" dirty="0">
                <a:solidFill>
                  <a:schemeClr val="tx1"/>
                </a:solidFill>
                <a:latin typeface="微软雅黑" pitchFamily="34" charset="-122"/>
                <a:ea typeface="微软雅黑" pitchFamily="34" charset="-122"/>
              </a:rPr>
              <a:t>或巩固汉武帝实行大一统的需要。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523042" y="142852"/>
            <a:ext cx="5184914" cy="584775"/>
          </a:xfrm>
          <a:prstGeom prst="rect">
            <a:avLst/>
          </a:prstGeom>
          <a:noFill/>
        </p:spPr>
        <p:txBody>
          <a:bodyPr wrap="square" rtlCol="0">
            <a:spAutoFit/>
          </a:bodyPr>
          <a:lstStyle/>
          <a:p>
            <a:r>
              <a:rPr lang="en-US" altLang="zh-CN" sz="3200" b="1" dirty="0">
                <a:solidFill>
                  <a:srgbClr val="0000FF"/>
                </a:solidFill>
                <a:latin typeface="微软雅黑" pitchFamily="34" charset="-122"/>
                <a:ea typeface="微软雅黑" pitchFamily="34" charset="-122"/>
              </a:rPr>
              <a:t>4</a:t>
            </a:r>
            <a:r>
              <a:rPr lang="en-US" altLang="zh-CN" sz="3200" b="1" dirty="0" smtClean="0">
                <a:solidFill>
                  <a:srgbClr val="0000FF"/>
                </a:solidFill>
                <a:latin typeface="微软雅黑" pitchFamily="34" charset="-122"/>
                <a:ea typeface="微软雅黑" pitchFamily="34" charset="-122"/>
              </a:rPr>
              <a:t>.</a:t>
            </a:r>
            <a:r>
              <a:rPr lang="zh-CN" altLang="en-US" sz="3200" b="1" dirty="0" smtClean="0">
                <a:solidFill>
                  <a:srgbClr val="0000FF"/>
                </a:solidFill>
                <a:latin typeface="微软雅黑" pitchFamily="34" charset="-122"/>
                <a:ea typeface="微软雅黑" pitchFamily="34" charset="-122"/>
              </a:rPr>
              <a:t>发展：魏晋南北朝时期</a:t>
            </a:r>
            <a:endParaRPr lang="zh-CN" altLang="en-US" sz="3200" b="1" dirty="0">
              <a:solidFill>
                <a:srgbClr val="0000FF"/>
              </a:solidFill>
              <a:latin typeface="微软雅黑" pitchFamily="34" charset="-122"/>
              <a:ea typeface="微软雅黑" pitchFamily="34" charset="-122"/>
            </a:endParaRPr>
          </a:p>
        </p:txBody>
      </p:sp>
      <p:sp>
        <p:nvSpPr>
          <p:cNvPr id="3" name="文本框 3"/>
          <p:cNvSpPr txBox="1"/>
          <p:nvPr/>
        </p:nvSpPr>
        <p:spPr>
          <a:xfrm>
            <a:off x="308728" y="714356"/>
            <a:ext cx="11594403" cy="1384995"/>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   （</a:t>
            </a:r>
            <a:r>
              <a:rPr lang="en-US" altLang="zh-CN" sz="2800" b="1" dirty="0" smtClean="0">
                <a:latin typeface="黑体" panose="02010609060101010101" pitchFamily="49" charset="-122"/>
                <a:ea typeface="黑体" panose="02010609060101010101" pitchFamily="49" charset="-122"/>
              </a:rPr>
              <a:t>1</a:t>
            </a:r>
            <a:r>
              <a:rPr lang="zh-CN" altLang="en-US" sz="2800" b="1" dirty="0" smtClean="0">
                <a:latin typeface="黑体" panose="02010609060101010101" pitchFamily="49" charset="-122"/>
                <a:ea typeface="黑体" panose="02010609060101010101" pitchFamily="49" charset="-122"/>
              </a:rPr>
              <a:t>）随着佛教传入和道家兴起，中华传统文化呈现出</a:t>
            </a:r>
            <a:r>
              <a:rPr lang="zh-CN" altLang="en-US" sz="2800" b="1" dirty="0" smtClean="0">
                <a:solidFill>
                  <a:srgbClr val="FF0000"/>
                </a:solidFill>
                <a:latin typeface="黑体" panose="02010609060101010101" pitchFamily="49" charset="-122"/>
                <a:ea typeface="黑体" panose="02010609060101010101" pitchFamily="49" charset="-122"/>
              </a:rPr>
              <a:t>儒、佛、道交汇融通的景象。</a:t>
            </a:r>
            <a:endParaRPr lang="en-US" altLang="zh-CN" sz="2800" b="1" dirty="0" smtClean="0">
              <a:solidFill>
                <a:srgbClr val="FF0000"/>
              </a:solidFill>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   （</a:t>
            </a:r>
            <a:r>
              <a:rPr lang="en-US" altLang="zh-CN" sz="2800" b="1" dirty="0" smtClean="0">
                <a:latin typeface="黑体" panose="02010609060101010101" pitchFamily="49" charset="-122"/>
                <a:ea typeface="黑体" panose="02010609060101010101" pitchFamily="49" charset="-122"/>
              </a:rPr>
              <a:t>2</a:t>
            </a:r>
            <a:r>
              <a:rPr lang="zh-CN" altLang="en-US" sz="2800" b="1" dirty="0" smtClean="0">
                <a:latin typeface="黑体" panose="02010609060101010101" pitchFamily="49" charset="-122"/>
                <a:ea typeface="黑体" panose="02010609060101010101" pitchFamily="49" charset="-122"/>
              </a:rPr>
              <a:t>）魏晋玄学盛行。</a:t>
            </a:r>
            <a:endParaRPr lang="en-US" altLang="zh-CN" sz="2800" b="1" dirty="0" smtClean="0">
              <a:latin typeface="黑体" panose="02010609060101010101" pitchFamily="49" charset="-122"/>
              <a:ea typeface="黑体" panose="02010609060101010101" pitchFamily="49" charset="-122"/>
            </a:endParaRPr>
          </a:p>
        </p:txBody>
      </p:sp>
      <p:sp>
        <p:nvSpPr>
          <p:cNvPr id="4" name="文本框 2"/>
          <p:cNvSpPr txBox="1"/>
          <p:nvPr/>
        </p:nvSpPr>
        <p:spPr>
          <a:xfrm>
            <a:off x="5523702" y="2000240"/>
            <a:ext cx="6143668" cy="3785652"/>
          </a:xfrm>
          <a:prstGeom prst="rect">
            <a:avLst/>
          </a:prstGeom>
          <a:noFill/>
          <a:ln>
            <a:solidFill>
              <a:schemeClr val="tx1"/>
            </a:solidFill>
          </a:ln>
        </p:spPr>
        <p:txBody>
          <a:bodyPr wrap="square" rtlCol="0">
            <a:spAutoFit/>
          </a:bodyPr>
          <a:lstStyle/>
          <a:p>
            <a:pPr algn="ctr"/>
            <a:r>
              <a:rPr lang="zh-CN" altLang="en-US" sz="2400" dirty="0">
                <a:latin typeface="楷体" panose="02010609060101010101" pitchFamily="49" charset="-122"/>
                <a:ea typeface="楷体" panose="02010609060101010101" pitchFamily="49" charset="-122"/>
              </a:rPr>
              <a:t>魏</a:t>
            </a:r>
            <a:r>
              <a:rPr lang="zh-CN" altLang="en-US" sz="2400" dirty="0" smtClean="0">
                <a:latin typeface="楷体" panose="02010609060101010101" pitchFamily="49" charset="-122"/>
                <a:ea typeface="楷体" panose="02010609060101010101" pitchFamily="49" charset="-122"/>
              </a:rPr>
              <a:t>晋玄学</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t>玄学，亦称形而上学，此处的“玄”</a:t>
            </a:r>
            <a:r>
              <a:rPr lang="en-US" altLang="zh-CN" sz="2400" dirty="0" smtClean="0"/>
              <a:t> </a:t>
            </a:r>
            <a:r>
              <a:rPr lang="zh-CN" altLang="en-US" sz="2400" dirty="0" smtClean="0"/>
              <a:t>字，起源于</a:t>
            </a:r>
            <a:r>
              <a:rPr lang="en-US" altLang="zh-CN" sz="2400" dirty="0" smtClean="0"/>
              <a:t>《</a:t>
            </a:r>
            <a:r>
              <a:rPr lang="zh-CN" altLang="en-US" sz="2400" dirty="0" smtClean="0"/>
              <a:t>老子</a:t>
            </a:r>
            <a:r>
              <a:rPr lang="en-US" altLang="zh-CN" sz="2400" dirty="0" smtClean="0"/>
              <a:t>》</a:t>
            </a:r>
            <a:r>
              <a:rPr lang="zh-CN" altLang="en-US" sz="2400" dirty="0" smtClean="0"/>
              <a:t>中的一句话“玄之又玄，众妙之门”。</a:t>
            </a:r>
            <a:r>
              <a:rPr lang="zh-CN" altLang="en-US" sz="2400" dirty="0" smtClean="0">
                <a:latin typeface="楷体" panose="02010609060101010101" pitchFamily="49" charset="-122"/>
                <a:ea typeface="楷体" panose="02010609060101010101" pitchFamily="49" charset="-122"/>
              </a:rPr>
              <a:t>魏</a:t>
            </a:r>
            <a:r>
              <a:rPr lang="zh-CN" altLang="en-US" sz="2400" dirty="0">
                <a:latin typeface="楷体" panose="02010609060101010101" pitchFamily="49" charset="-122"/>
                <a:ea typeface="楷体" panose="02010609060101010101" pitchFamily="49" charset="-122"/>
              </a:rPr>
              <a:t>晋</a:t>
            </a:r>
            <a:r>
              <a:rPr lang="zh-CN" altLang="en-US" sz="2400" dirty="0" smtClean="0">
                <a:latin typeface="楷体" panose="02010609060101010101" pitchFamily="49" charset="-122"/>
                <a:ea typeface="楷体" panose="02010609060101010101" pitchFamily="49" charset="-122"/>
              </a:rPr>
              <a:t>之际，统治阶级内部的政治残杀非常频繁，社会上出现了逃避现实政治斗争、崇尚老庄的玄学。玄学家用老庄的思想解释</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周易</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等儒家经典，主张虚无的“道”，宣扬“无”是产生万物的根本。他们认为，政治上应当“无为”，生活作风上要任其“自然”，社会风气上崇尚“清谈”。</a:t>
            </a:r>
            <a:endParaRPr lang="zh-CN" altLang="en-US" sz="2400" dirty="0">
              <a:latin typeface="楷体" panose="02010609060101010101" pitchFamily="49" charset="-122"/>
              <a:ea typeface="楷体" panose="02010609060101010101" pitchFamily="49" charset="-122"/>
            </a:endParaRPr>
          </a:p>
        </p:txBody>
      </p:sp>
      <p:pic>
        <p:nvPicPr>
          <p:cNvPr id="7" name="20j3lsxb2.jpg" descr="id:2147491918;FounderCES"/>
          <p:cNvPicPr>
            <a:picLocks noChangeAspect="1"/>
          </p:cNvPicPr>
          <p:nvPr/>
        </p:nvPicPr>
        <p:blipFill>
          <a:blip r:embed="rId2"/>
          <a:stretch>
            <a:fillRect/>
          </a:stretch>
        </p:blipFill>
        <p:spPr>
          <a:xfrm>
            <a:off x="594480" y="2143116"/>
            <a:ext cx="4143404" cy="3786214"/>
          </a:xfrm>
          <a:prstGeom prst="rect">
            <a:avLst/>
          </a:prstGeom>
          <a:noFill/>
          <a:ln>
            <a:noFill/>
            <a:miter lim="800000"/>
          </a:ln>
        </p:spPr>
      </p:pic>
      <p:sp>
        <p:nvSpPr>
          <p:cNvPr id="8" name="矩形 7"/>
          <p:cNvSpPr/>
          <p:nvPr/>
        </p:nvSpPr>
        <p:spPr>
          <a:xfrm>
            <a:off x="380166" y="5857892"/>
            <a:ext cx="11572956" cy="954107"/>
          </a:xfrm>
          <a:prstGeom prst="rect">
            <a:avLst/>
          </a:prstGeom>
          <a:solidFill>
            <a:srgbClr val="FFFF00"/>
          </a:solidFill>
        </p:spPr>
        <p:txBody>
          <a:bodyPr wrap="square">
            <a:spAutoFit/>
          </a:bodyPr>
          <a:lstStyle/>
          <a:p>
            <a:r>
              <a:rPr lang="zh-CN" altLang="en-US" sz="2800" b="1" dirty="0" smtClean="0">
                <a:solidFill>
                  <a:srgbClr val="FF0000"/>
                </a:solidFill>
                <a:latin typeface="微软雅黑" pitchFamily="34" charset="-122"/>
                <a:ea typeface="微软雅黑" pitchFamily="34" charset="-122"/>
              </a:rPr>
              <a:t>影响：</a:t>
            </a:r>
            <a:r>
              <a:rPr lang="zh-CN" altLang="en-US" sz="2800" b="1" dirty="0" smtClean="0">
                <a:latin typeface="微软雅黑" pitchFamily="34" charset="-122"/>
                <a:ea typeface="微软雅黑" pitchFamily="34" charset="-122"/>
              </a:rPr>
              <a:t>丰富了中华传统文化的内涵</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传统儒学受到挑战</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同时促进了儒学的创新与发展</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推动了理学的形成。</a:t>
            </a:r>
            <a:endParaRPr lang="zh-CN" altLang="en-US" sz="28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451604" y="214290"/>
            <a:ext cx="5184914" cy="584775"/>
          </a:xfrm>
          <a:prstGeom prst="rect">
            <a:avLst/>
          </a:prstGeom>
          <a:noFill/>
        </p:spPr>
        <p:txBody>
          <a:bodyPr wrap="square" rtlCol="0">
            <a:spAutoFit/>
          </a:bodyPr>
          <a:lstStyle/>
          <a:p>
            <a:r>
              <a:rPr lang="en-US" altLang="zh-CN" sz="3200" b="1" dirty="0" smtClean="0">
                <a:solidFill>
                  <a:srgbClr val="0000FF"/>
                </a:solidFill>
                <a:latin typeface="微软雅黑" pitchFamily="34" charset="-122"/>
                <a:ea typeface="微软雅黑" pitchFamily="34" charset="-122"/>
              </a:rPr>
              <a:t>5.</a:t>
            </a:r>
            <a:r>
              <a:rPr lang="zh-CN" altLang="en-US" sz="3200" b="1" dirty="0" smtClean="0">
                <a:solidFill>
                  <a:srgbClr val="0000FF"/>
                </a:solidFill>
                <a:latin typeface="微软雅黑" pitchFamily="34" charset="-122"/>
                <a:ea typeface="微软雅黑" pitchFamily="34" charset="-122"/>
              </a:rPr>
              <a:t>成熟：隋</a:t>
            </a:r>
            <a:r>
              <a:rPr lang="zh-CN" altLang="en-US" sz="3200" b="1" dirty="0">
                <a:solidFill>
                  <a:srgbClr val="0000FF"/>
                </a:solidFill>
                <a:latin typeface="微软雅黑" pitchFamily="34" charset="-122"/>
                <a:ea typeface="微软雅黑" pitchFamily="34" charset="-122"/>
              </a:rPr>
              <a:t>唐</a:t>
            </a:r>
            <a:r>
              <a:rPr lang="zh-CN" altLang="en-US" sz="3200" b="1" dirty="0" smtClean="0">
                <a:solidFill>
                  <a:srgbClr val="0000FF"/>
                </a:solidFill>
                <a:latin typeface="微软雅黑" pitchFamily="34" charset="-122"/>
                <a:ea typeface="微软雅黑" pitchFamily="34" charset="-122"/>
              </a:rPr>
              <a:t>时期</a:t>
            </a:r>
            <a:endParaRPr lang="zh-CN" altLang="en-US" sz="3200" b="1" dirty="0">
              <a:solidFill>
                <a:srgbClr val="0000FF"/>
              </a:solidFill>
              <a:latin typeface="微软雅黑" pitchFamily="34" charset="-122"/>
              <a:ea typeface="微软雅黑" pitchFamily="34" charset="-122"/>
            </a:endParaRPr>
          </a:p>
        </p:txBody>
      </p:sp>
      <p:sp>
        <p:nvSpPr>
          <p:cNvPr id="3" name="文本框 3"/>
          <p:cNvSpPr txBox="1"/>
          <p:nvPr/>
        </p:nvSpPr>
        <p:spPr>
          <a:xfrm>
            <a:off x="380166" y="928670"/>
            <a:ext cx="11572956" cy="954107"/>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1</a:t>
            </a:r>
            <a:r>
              <a:rPr lang="zh-CN" altLang="en-US" sz="2800" b="1" dirty="0" smtClean="0">
                <a:latin typeface="黑体" panose="02010609060101010101" pitchFamily="49" charset="-122"/>
                <a:ea typeface="黑体" panose="02010609060101010101" pitchFamily="49" charset="-122"/>
              </a:rPr>
              <a:t>）唐朝佛学繁荣，传统儒学受到挑战，同时促进了</a:t>
            </a:r>
            <a:r>
              <a:rPr lang="zh-CN" altLang="en-US" sz="2800" b="1" dirty="0" smtClean="0">
                <a:solidFill>
                  <a:srgbClr val="FF0000"/>
                </a:solidFill>
                <a:latin typeface="黑体" panose="02010609060101010101" pitchFamily="49" charset="-122"/>
                <a:ea typeface="黑体" panose="02010609060101010101" pitchFamily="49" charset="-122"/>
              </a:rPr>
              <a:t>儒学的创新与发展</a:t>
            </a:r>
            <a:r>
              <a:rPr lang="zh-CN" altLang="en-US" sz="2800" b="1" dirty="0" smtClean="0">
                <a:latin typeface="黑体" panose="02010609060101010101" pitchFamily="49" charset="-122"/>
                <a:ea typeface="黑体" panose="02010609060101010101" pitchFamily="49" charset="-122"/>
              </a:rPr>
              <a:t>。</a:t>
            </a:r>
            <a:endParaRPr lang="en-US" altLang="zh-CN"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2</a:t>
            </a:r>
            <a:r>
              <a:rPr lang="zh-CN" altLang="en-US" sz="2800" b="1" dirty="0" smtClean="0">
                <a:latin typeface="黑体" panose="02010609060101010101" pitchFamily="49" charset="-122"/>
                <a:ea typeface="黑体" panose="02010609060101010101" pitchFamily="49" charset="-122"/>
              </a:rPr>
              <a:t>）中华传统文化辉煌灿烂。（唐诗、书法、天文历法、医学等）</a:t>
            </a:r>
            <a:endParaRPr lang="en-US" altLang="zh-CN" sz="2800" b="1" dirty="0" smtClean="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3" cstate="print"/>
          <a:stretch>
            <a:fillRect/>
          </a:stretch>
        </p:blipFill>
        <p:spPr>
          <a:xfrm>
            <a:off x="6545699" y="2582666"/>
            <a:ext cx="2767203" cy="3429000"/>
          </a:xfrm>
          <a:prstGeom prst="rect">
            <a:avLst/>
          </a:prstGeom>
        </p:spPr>
      </p:pic>
      <p:sp>
        <p:nvSpPr>
          <p:cNvPr id="7" name="矩形 6"/>
          <p:cNvSpPr/>
          <p:nvPr/>
        </p:nvSpPr>
        <p:spPr>
          <a:xfrm>
            <a:off x="7009812" y="5955528"/>
            <a:ext cx="1877437" cy="830997"/>
          </a:xfrm>
          <a:prstGeom prst="rect">
            <a:avLst/>
          </a:prstGeom>
        </p:spPr>
        <p:txBody>
          <a:bodyPr wrap="none">
            <a:spAutoFit/>
          </a:bodyPr>
          <a:lstStyle/>
          <a:p>
            <a:pPr algn="ctr"/>
            <a:r>
              <a:rPr lang="zh-CN" altLang="en-US" sz="2400" smtClean="0">
                <a:latin typeface="楷体" panose="02010609060101010101" pitchFamily="49" charset="-122"/>
                <a:ea typeface="楷体" panose="02010609060101010101" pitchFamily="49" charset="-122"/>
              </a:rPr>
              <a:t>韩愈</a:t>
            </a:r>
            <a:endParaRPr lang="en-US" altLang="zh-CN" sz="2400" smtClean="0">
              <a:latin typeface="楷体" panose="02010609060101010101" pitchFamily="49" charset="-122"/>
              <a:ea typeface="楷体" panose="02010609060101010101" pitchFamily="49" charset="-122"/>
            </a:endParaRPr>
          </a:p>
          <a:p>
            <a:pPr algn="ctr"/>
            <a:r>
              <a:rPr lang="zh-CN" altLang="en-US" sz="2400" smtClean="0">
                <a:latin typeface="楷体" panose="02010609060101010101" pitchFamily="49" charset="-122"/>
                <a:ea typeface="楷体" panose="02010609060101010101" pitchFamily="49" charset="-122"/>
              </a:rPr>
              <a:t>（</a:t>
            </a:r>
            <a:r>
              <a:rPr lang="en-US" altLang="zh-CN" sz="2400" smtClean="0">
                <a:latin typeface="楷体" panose="02010609060101010101" pitchFamily="49" charset="-122"/>
                <a:ea typeface="楷体" panose="02010609060101010101" pitchFamily="49" charset="-122"/>
              </a:rPr>
              <a:t>768</a:t>
            </a:r>
            <a:r>
              <a:rPr lang="zh-CN" altLang="en-US" sz="2400" smtClean="0">
                <a:latin typeface="楷体" panose="02010609060101010101" pitchFamily="49" charset="-122"/>
                <a:ea typeface="楷体" panose="02010609060101010101" pitchFamily="49" charset="-122"/>
              </a:rPr>
              <a:t>－</a:t>
            </a:r>
            <a:r>
              <a:rPr lang="en-US" altLang="zh-CN" sz="2400" smtClean="0">
                <a:latin typeface="楷体" panose="02010609060101010101" pitchFamily="49" charset="-122"/>
                <a:ea typeface="楷体" panose="02010609060101010101" pitchFamily="49" charset="-122"/>
              </a:rPr>
              <a:t>824)</a:t>
            </a:r>
            <a:endParaRPr lang="zh-CN" altLang="en-US" sz="240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4" cstate="print"/>
          <a:stretch>
            <a:fillRect/>
          </a:stretch>
        </p:blipFill>
        <p:spPr>
          <a:xfrm>
            <a:off x="9469239" y="2566222"/>
            <a:ext cx="2334638" cy="3428999"/>
          </a:xfrm>
          <a:prstGeom prst="rect">
            <a:avLst/>
          </a:prstGeom>
        </p:spPr>
      </p:pic>
      <p:sp>
        <p:nvSpPr>
          <p:cNvPr id="9" name="矩形 8"/>
          <p:cNvSpPr/>
          <p:nvPr/>
        </p:nvSpPr>
        <p:spPr>
          <a:xfrm>
            <a:off x="9468921" y="5955527"/>
            <a:ext cx="2646878" cy="830997"/>
          </a:xfrm>
          <a:prstGeom prst="rect">
            <a:avLst/>
          </a:prstGeom>
        </p:spPr>
        <p:txBody>
          <a:bodyPr wrap="none">
            <a:spAutoFit/>
          </a:bodyPr>
          <a:lstStyle/>
          <a:p>
            <a:pPr algn="ctr"/>
            <a:r>
              <a:rPr lang="zh-CN" altLang="en-US" sz="2400" smtClean="0">
                <a:latin typeface="楷体" panose="02010609060101010101" pitchFamily="49" charset="-122"/>
                <a:ea typeface="楷体" panose="02010609060101010101" pitchFamily="49" charset="-122"/>
              </a:rPr>
              <a:t>颜真卿</a:t>
            </a:r>
            <a:endParaRPr lang="en-US" altLang="zh-CN" sz="2400" smtClean="0">
              <a:latin typeface="楷体" panose="02010609060101010101" pitchFamily="49" charset="-122"/>
              <a:ea typeface="楷体" panose="02010609060101010101" pitchFamily="49" charset="-122"/>
            </a:endParaRPr>
          </a:p>
          <a:p>
            <a:pPr algn="ct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多宝塔感应碑</a:t>
            </a:r>
            <a:r>
              <a:rPr lang="en-US" altLang="zh-CN" sz="2400" smtClean="0">
                <a:latin typeface="楷体" panose="02010609060101010101" pitchFamily="49" charset="-122"/>
                <a:ea typeface="楷体" panose="02010609060101010101" pitchFamily="49" charset="-122"/>
              </a:rPr>
              <a:t>》</a:t>
            </a:r>
            <a:endParaRPr lang="zh-CN" altLang="en-US" sz="2400">
              <a:latin typeface="楷体" panose="02010609060101010101" pitchFamily="49" charset="-122"/>
              <a:ea typeface="楷体" panose="02010609060101010101" pitchFamily="49" charset="-122"/>
            </a:endParaRPr>
          </a:p>
        </p:txBody>
      </p:sp>
      <p:sp>
        <p:nvSpPr>
          <p:cNvPr id="10" name="矩形 9"/>
          <p:cNvSpPr/>
          <p:nvPr/>
        </p:nvSpPr>
        <p:spPr>
          <a:xfrm>
            <a:off x="94414" y="2143116"/>
            <a:ext cx="6286544" cy="4493538"/>
          </a:xfrm>
          <a:prstGeom prst="rect">
            <a:avLst/>
          </a:prstGeom>
          <a:ln>
            <a:solidFill>
              <a:srgbClr val="0070C0"/>
            </a:solidFill>
          </a:ln>
        </p:spPr>
        <p:txBody>
          <a:bodyPr wrap="square">
            <a:spAutoFit/>
          </a:bodyPr>
          <a:lstStyle/>
          <a:p>
            <a:r>
              <a:rPr lang="en-US" altLang="zh-CN" sz="2200" dirty="0" smtClean="0"/>
              <a:t>        </a:t>
            </a:r>
            <a:r>
              <a:rPr lang="zh-CN" altLang="zh-CN" sz="2200" dirty="0" smtClean="0"/>
              <a:t>唐朝统治者奉行三教并行政策，奉老子为祖先，道教最受尊崇。武则天时期，佛教在社会上也有很大发展，佛教庙宇遍布洛阳及长安城内，并形成不同宗派。</a:t>
            </a:r>
            <a:r>
              <a:rPr lang="zh-CN" altLang="zh-CN" sz="2200" dirty="0" smtClean="0">
                <a:solidFill>
                  <a:srgbClr val="FF0000"/>
                </a:solidFill>
              </a:rPr>
              <a:t>面对佛教、道教的冲击，</a:t>
            </a:r>
            <a:r>
              <a:rPr lang="zh-CN" altLang="zh-CN" sz="2200" dirty="0" smtClean="0"/>
              <a:t>唐中期，儒学家韩愈、李翱和柳宗元等人掀起了</a:t>
            </a:r>
            <a:r>
              <a:rPr lang="zh-CN" altLang="zh-CN" sz="2200" dirty="0" smtClean="0">
                <a:solidFill>
                  <a:srgbClr val="FF0000"/>
                </a:solidFill>
              </a:rPr>
              <a:t>儒学复兴的运动。</a:t>
            </a:r>
            <a:r>
              <a:rPr lang="zh-CN" altLang="zh-CN" sz="2200" dirty="0" smtClean="0"/>
              <a:t>韩愈通过弘扬师道、提倡古文来培养能够发明儒道的士大夫，为儒学复兴做出巨大贡献。</a:t>
            </a:r>
            <a:r>
              <a:rPr lang="zh-CN" altLang="zh-CN" sz="2200" dirty="0" smtClean="0">
                <a:solidFill>
                  <a:srgbClr val="FF0000"/>
                </a:solidFill>
              </a:rPr>
              <a:t>儒学在这一时期也有了创新与发展。</a:t>
            </a:r>
            <a:r>
              <a:rPr lang="zh-CN" altLang="zh-CN" sz="2200" dirty="0" smtClean="0"/>
              <a:t>唐朝新儒学具有哲学思想品格和政治实践品格。它一方面继承和创新了先秦原始儒学的人性思想和政治思想，另一方面积极参与社会，勇于提出批评。</a:t>
            </a:r>
          </a:p>
          <a:p>
            <a:r>
              <a:rPr lang="en-US" altLang="zh-CN" sz="2200" dirty="0" smtClean="0"/>
              <a:t>        </a:t>
            </a:r>
            <a:r>
              <a:rPr lang="zh-CN" altLang="zh-CN" sz="2200" dirty="0" smtClean="0"/>
              <a:t>除了儒学外，</a:t>
            </a:r>
            <a:r>
              <a:rPr lang="zh-CN" altLang="zh-CN" sz="2200" dirty="0" smtClean="0">
                <a:solidFill>
                  <a:srgbClr val="FF0000"/>
                </a:solidFill>
              </a:rPr>
              <a:t>隋唐时期文学艺术</a:t>
            </a:r>
            <a:r>
              <a:rPr lang="zh-CN" altLang="zh-CN" sz="2200" dirty="0" smtClean="0"/>
              <a:t>等也有很大的发展，呈现出中华优秀传统文化辉煌灿烂的局面。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65851" y="785794"/>
            <a:ext cx="12024561" cy="2523768"/>
          </a:xfrm>
          <a:prstGeom prst="rect">
            <a:avLst/>
          </a:prstGeom>
          <a:noFill/>
        </p:spPr>
        <p:txBody>
          <a:bodyPr wrap="square" rtlCol="0">
            <a:spAutoFit/>
          </a:bodyPr>
          <a:lstStyle/>
          <a:p>
            <a:r>
              <a:rPr lang="zh-CN" altLang="en-US" sz="2600" b="1" dirty="0" smtClean="0">
                <a:solidFill>
                  <a:srgbClr val="7030A0"/>
                </a:solidFill>
                <a:latin typeface="黑体" panose="02010609060101010101" pitchFamily="49" charset="-122"/>
                <a:ea typeface="黑体" panose="02010609060101010101" pitchFamily="49" charset="-122"/>
              </a:rPr>
              <a:t>    （</a:t>
            </a:r>
            <a:r>
              <a:rPr lang="en-US" altLang="zh-CN" sz="2600" b="1" dirty="0" smtClean="0">
                <a:solidFill>
                  <a:srgbClr val="7030A0"/>
                </a:solidFill>
                <a:latin typeface="黑体" panose="02010609060101010101" pitchFamily="49" charset="-122"/>
                <a:ea typeface="黑体" panose="02010609060101010101" pitchFamily="49" charset="-122"/>
              </a:rPr>
              <a:t>1</a:t>
            </a:r>
            <a:r>
              <a:rPr lang="zh-CN" altLang="en-US" sz="2600" b="1" dirty="0" smtClean="0">
                <a:solidFill>
                  <a:srgbClr val="7030A0"/>
                </a:solidFill>
                <a:latin typeface="黑体" panose="02010609060101010101" pitchFamily="49" charset="-122"/>
                <a:ea typeface="黑体" panose="02010609060101010101" pitchFamily="49" charset="-122"/>
              </a:rPr>
              <a:t>）背景：</a:t>
            </a:r>
            <a:r>
              <a:rPr lang="zh-CN" altLang="en-US" sz="2600" b="1" dirty="0" smtClean="0">
                <a:latin typeface="黑体" panose="02010609060101010101" pitchFamily="49" charset="-122"/>
                <a:ea typeface="黑体" panose="02010609060101010101" pitchFamily="49" charset="-122"/>
              </a:rPr>
              <a:t>儒、佛、道学说相互渗透，吸收佛、道思想阐释儒学的新学派理学形成。</a:t>
            </a:r>
            <a:endParaRPr lang="en-US" altLang="zh-CN" sz="2600" b="1" dirty="0" smtClean="0">
              <a:latin typeface="黑体" panose="02010609060101010101" pitchFamily="49" charset="-122"/>
              <a:ea typeface="黑体" panose="02010609060101010101" pitchFamily="49" charset="-122"/>
            </a:endParaRPr>
          </a:p>
          <a:p>
            <a:r>
              <a:rPr lang="zh-CN" altLang="en-US" sz="2800" b="1" dirty="0" smtClean="0">
                <a:solidFill>
                  <a:srgbClr val="7030A0"/>
                </a:solidFill>
                <a:latin typeface="黑体" panose="02010609060101010101" pitchFamily="49" charset="-122"/>
                <a:ea typeface="黑体" panose="02010609060101010101" pitchFamily="49" charset="-122"/>
              </a:rPr>
              <a:t>    （</a:t>
            </a:r>
            <a:r>
              <a:rPr lang="en-US" altLang="zh-CN" sz="2800" b="1" dirty="0" smtClean="0">
                <a:solidFill>
                  <a:srgbClr val="7030A0"/>
                </a:solidFill>
                <a:latin typeface="黑体" panose="02010609060101010101" pitchFamily="49" charset="-122"/>
                <a:ea typeface="黑体" panose="02010609060101010101" pitchFamily="49" charset="-122"/>
              </a:rPr>
              <a:t>2</a:t>
            </a:r>
            <a:r>
              <a:rPr lang="zh-CN" altLang="en-US" sz="2800" b="1" dirty="0" smtClean="0">
                <a:solidFill>
                  <a:srgbClr val="7030A0"/>
                </a:solidFill>
                <a:latin typeface="黑体" panose="02010609060101010101" pitchFamily="49" charset="-122"/>
                <a:ea typeface="黑体" panose="02010609060101010101" pitchFamily="49" charset="-122"/>
              </a:rPr>
              <a:t>）代表人物及主张</a:t>
            </a:r>
            <a:endParaRPr lang="en-US" altLang="zh-CN" sz="2600" b="1" dirty="0" smtClean="0">
              <a:solidFill>
                <a:srgbClr val="7030A0"/>
              </a:solidFill>
              <a:latin typeface="黑体" panose="02010609060101010101" pitchFamily="49" charset="-122"/>
              <a:ea typeface="黑体" panose="02010609060101010101" pitchFamily="49" charset="-122"/>
            </a:endParaRPr>
          </a:p>
          <a:p>
            <a:r>
              <a:rPr lang="zh-CN" altLang="en-US" sz="2600" b="1" dirty="0" smtClean="0">
                <a:latin typeface="黑体" panose="02010609060101010101" pitchFamily="49" charset="-122"/>
                <a:ea typeface="黑体" panose="02010609060101010101" pitchFamily="49" charset="-122"/>
              </a:rPr>
              <a:t>     ①朱熹：强调“存天理，灭人欲”，提倡“格物致知”。</a:t>
            </a:r>
            <a:endParaRPr lang="en-US" altLang="zh-CN" sz="2600" b="1" dirty="0" smtClean="0">
              <a:latin typeface="黑体" panose="02010609060101010101" pitchFamily="49" charset="-122"/>
              <a:ea typeface="黑体" panose="02010609060101010101" pitchFamily="49" charset="-122"/>
            </a:endParaRPr>
          </a:p>
          <a:p>
            <a:r>
              <a:rPr lang="en-US" altLang="zh-CN" sz="2600" b="1" dirty="0">
                <a:latin typeface="黑体" panose="02010609060101010101" pitchFamily="49" charset="-122"/>
                <a:ea typeface="黑体" panose="02010609060101010101" pitchFamily="49" charset="-122"/>
              </a:rPr>
              <a:t> </a:t>
            </a:r>
            <a:r>
              <a:rPr lang="en-US" altLang="zh-CN" sz="2600" b="1" dirty="0" smtClean="0">
                <a:latin typeface="黑体" panose="02010609060101010101" pitchFamily="49" charset="-122"/>
                <a:ea typeface="黑体" panose="02010609060101010101" pitchFamily="49" charset="-122"/>
              </a:rPr>
              <a:t>    </a:t>
            </a:r>
            <a:r>
              <a:rPr lang="zh-CN" altLang="en-US" sz="2600" b="1" dirty="0" smtClean="0">
                <a:latin typeface="黑体" panose="02010609060101010101" pitchFamily="49" charset="-122"/>
                <a:ea typeface="黑体" panose="02010609060101010101" pitchFamily="49" charset="-122"/>
              </a:rPr>
              <a:t>②陆九渊：提出“心”就是“理”的主张，强调“宇宙便是吾心，吾心即是宇宙”。</a:t>
            </a:r>
            <a:endParaRPr lang="en-US" altLang="zh-CN" sz="2600" b="1" dirty="0" smtClean="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rcRect t="14024" b="5127"/>
          <a:stretch>
            <a:fillRect/>
          </a:stretch>
        </p:blipFill>
        <p:spPr>
          <a:xfrm>
            <a:off x="19193" y="3454584"/>
            <a:ext cx="2461941" cy="2429269"/>
          </a:xfrm>
          <a:prstGeom prst="rect">
            <a:avLst/>
          </a:prstGeom>
          <a:ln>
            <a:noFill/>
          </a:ln>
          <a:effectLst>
            <a:softEdge rad="25400"/>
          </a:effectLst>
        </p:spPr>
      </p:pic>
      <p:sp>
        <p:nvSpPr>
          <p:cNvPr id="4" name="矩形 3"/>
          <p:cNvSpPr/>
          <p:nvPr/>
        </p:nvSpPr>
        <p:spPr>
          <a:xfrm>
            <a:off x="244624" y="5883853"/>
            <a:ext cx="1980029" cy="707886"/>
          </a:xfrm>
          <a:prstGeom prst="rect">
            <a:avLst/>
          </a:prstGeom>
        </p:spPr>
        <p:txBody>
          <a:bodyPr wrap="none">
            <a:spAutoFit/>
          </a:bodyPr>
          <a:lstStyle/>
          <a:p>
            <a:pPr algn="ctr"/>
            <a:r>
              <a:rPr lang="zh-CN" altLang="en-US" sz="2000" smtClean="0">
                <a:latin typeface="楷体" panose="02010609060101010101" pitchFamily="49" charset="-122"/>
                <a:ea typeface="楷体" panose="02010609060101010101" pitchFamily="49" charset="-122"/>
              </a:rPr>
              <a:t>朱熹</a:t>
            </a:r>
            <a:endParaRPr lang="en-US" altLang="zh-CN" sz="2000" smtClean="0">
              <a:latin typeface="楷体" panose="02010609060101010101" pitchFamily="49" charset="-122"/>
              <a:ea typeface="楷体" panose="02010609060101010101" pitchFamily="49" charset="-122"/>
            </a:endParaRPr>
          </a:p>
          <a:p>
            <a:pPr algn="ctr"/>
            <a:r>
              <a:rPr lang="zh-CN" altLang="en-US" sz="2000" smtClean="0">
                <a:latin typeface="楷体" panose="02010609060101010101" pitchFamily="49" charset="-122"/>
                <a:ea typeface="楷体" panose="02010609060101010101" pitchFamily="49" charset="-122"/>
              </a:rPr>
              <a:t>（</a:t>
            </a:r>
            <a:r>
              <a:rPr lang="en-US" altLang="zh-CN" sz="2000" smtClean="0">
                <a:latin typeface="楷体" panose="02010609060101010101" pitchFamily="49" charset="-122"/>
                <a:ea typeface="楷体" panose="02010609060101010101" pitchFamily="49" charset="-122"/>
              </a:rPr>
              <a:t>1130</a:t>
            </a:r>
            <a:r>
              <a:rPr lang="zh-CN" altLang="en-US" sz="2000" smtClean="0">
                <a:latin typeface="楷体" panose="02010609060101010101" pitchFamily="49" charset="-122"/>
                <a:ea typeface="楷体" panose="02010609060101010101" pitchFamily="49" charset="-122"/>
              </a:rPr>
              <a:t>－</a:t>
            </a:r>
            <a:r>
              <a:rPr lang="en-US" altLang="zh-CN" sz="2000" smtClean="0">
                <a:latin typeface="楷体" panose="02010609060101010101" pitchFamily="49" charset="-122"/>
                <a:ea typeface="楷体" panose="02010609060101010101" pitchFamily="49" charset="-122"/>
              </a:rPr>
              <a:t>1200</a:t>
            </a:r>
            <a:r>
              <a:rPr lang="zh-CN" altLang="en-US" sz="2000" smtClean="0">
                <a:latin typeface="楷体" panose="02010609060101010101" pitchFamily="49" charset="-122"/>
                <a:ea typeface="楷体" panose="02010609060101010101" pitchFamily="49" charset="-122"/>
              </a:rPr>
              <a:t>）</a:t>
            </a:r>
            <a:endParaRPr lang="zh-CN" altLang="en-US" sz="2000">
              <a:latin typeface="楷体" panose="02010609060101010101" pitchFamily="49" charset="-122"/>
              <a:ea typeface="楷体" panose="02010609060101010101" pitchFamily="49" charset="-122"/>
            </a:endParaRPr>
          </a:p>
        </p:txBody>
      </p:sp>
      <p:sp>
        <p:nvSpPr>
          <p:cNvPr id="5" name="矩形 4"/>
          <p:cNvSpPr/>
          <p:nvPr/>
        </p:nvSpPr>
        <p:spPr>
          <a:xfrm>
            <a:off x="2481134" y="3353413"/>
            <a:ext cx="4578034" cy="1631216"/>
          </a:xfrm>
          <a:prstGeom prst="rect">
            <a:avLst/>
          </a:prstGeom>
          <a:ln>
            <a:solidFill>
              <a:schemeClr val="tx1"/>
            </a:solidFill>
          </a:ln>
        </p:spPr>
        <p:txBody>
          <a:bodyPr wrap="square">
            <a:spAutoFit/>
          </a:bodyPr>
          <a:lstStyle/>
          <a:p>
            <a:r>
              <a:rPr lang="en-US" altLang="zh-CN" sz="200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000" smtClean="0">
                <a:latin typeface="楷体" panose="02010609060101010101" pitchFamily="49" charset="-122"/>
                <a:ea typeface="楷体" panose="02010609060101010101" pitchFamily="49" charset="-122"/>
                <a:cs typeface="Times New Roman" panose="02020603050405020304" pitchFamily="18" charset="0"/>
              </a:rPr>
              <a:t>所谓</a:t>
            </a:r>
            <a:r>
              <a:rPr lang="zh-CN" altLang="zh-CN" sz="2000">
                <a:latin typeface="楷体" panose="02010609060101010101" pitchFamily="49" charset="-122"/>
                <a:ea typeface="楷体" panose="02010609060101010101" pitchFamily="49" charset="-122"/>
                <a:cs typeface="Times New Roman" panose="02020603050405020304" pitchFamily="18" charset="0"/>
              </a:rPr>
              <a:t>天理，复是何物？仁、义、礼、智岂不是天理？君臣、父子、夫妇、朋友岂不是天理？……天理存则人欲亡，人欲胜则天理灭。</a:t>
            </a:r>
            <a:endParaRPr lang="en-US" altLang="zh-CN" sz="2000">
              <a:latin typeface="楷体" panose="02010609060101010101" pitchFamily="49" charset="-122"/>
              <a:ea typeface="楷体" panose="02010609060101010101" pitchFamily="49" charset="-122"/>
              <a:cs typeface="Times New Roman" panose="02020603050405020304" pitchFamily="18" charset="0"/>
            </a:endParaRPr>
          </a:p>
          <a:p>
            <a:pPr algn="r"/>
            <a:r>
              <a:rPr lang="zh-CN" altLang="zh-CN" sz="2000">
                <a:latin typeface="楷体" panose="02010609060101010101" pitchFamily="49" charset="-122"/>
                <a:ea typeface="楷体" panose="02010609060101010101" pitchFamily="49" charset="-122"/>
                <a:cs typeface="Times New Roman" panose="02020603050405020304" pitchFamily="18" charset="0"/>
              </a:rPr>
              <a:t>——《四书章句集注》</a:t>
            </a:r>
            <a:endParaRPr lang="zh-CN" altLang="en-US" sz="2000">
              <a:latin typeface="楷体" panose="02010609060101010101" pitchFamily="49" charset="-122"/>
              <a:ea typeface="楷体" panose="02010609060101010101" pitchFamily="49" charset="-122"/>
            </a:endParaRPr>
          </a:p>
        </p:txBody>
      </p:sp>
      <p:sp>
        <p:nvSpPr>
          <p:cNvPr id="6" name="矩形 5"/>
          <p:cNvSpPr/>
          <p:nvPr/>
        </p:nvSpPr>
        <p:spPr>
          <a:xfrm>
            <a:off x="2481134" y="5076898"/>
            <a:ext cx="4578034" cy="1631216"/>
          </a:xfrm>
          <a:prstGeom prst="rect">
            <a:avLst/>
          </a:prstGeom>
          <a:ln>
            <a:solidFill>
              <a:schemeClr val="tx1"/>
            </a:solidFill>
          </a:ln>
        </p:spPr>
        <p:txBody>
          <a:bodyPr wrap="square">
            <a:spAutoFit/>
          </a:bodyPr>
          <a:lstStyle/>
          <a:p>
            <a:r>
              <a:rPr lang="en-US" altLang="zh-CN" sz="200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000" smtClean="0">
                <a:latin typeface="楷体" panose="02010609060101010101" pitchFamily="49" charset="-122"/>
                <a:ea typeface="楷体" panose="02010609060101010101" pitchFamily="49" charset="-122"/>
                <a:cs typeface="Times New Roman" panose="02020603050405020304" pitchFamily="18" charset="0"/>
              </a:rPr>
              <a:t>今日</a:t>
            </a:r>
            <a:r>
              <a:rPr lang="zh-CN" altLang="zh-CN" sz="2000">
                <a:latin typeface="楷体" panose="02010609060101010101" pitchFamily="49" charset="-122"/>
                <a:ea typeface="楷体" panose="02010609060101010101" pitchFamily="49" charset="-122"/>
                <a:cs typeface="Times New Roman" panose="02020603050405020304" pitchFamily="18" charset="0"/>
              </a:rPr>
              <a:t>格一件，明日格一件，积习既多，然后脱然自有贯通处。一事不穷，则阙了一事道理；一物不格，则阙了一物道理。</a:t>
            </a:r>
            <a:endParaRPr lang="en-US" altLang="zh-CN" sz="2000">
              <a:latin typeface="楷体" panose="02010609060101010101" pitchFamily="49" charset="-122"/>
              <a:ea typeface="楷体" panose="02010609060101010101" pitchFamily="49" charset="-122"/>
              <a:cs typeface="Times New Roman" panose="02020603050405020304" pitchFamily="18" charset="0"/>
            </a:endParaRPr>
          </a:p>
          <a:p>
            <a:pPr algn="r"/>
            <a:r>
              <a:rPr lang="zh-CN" altLang="zh-CN" sz="2000">
                <a:latin typeface="楷体" panose="02010609060101010101" pitchFamily="49" charset="-122"/>
                <a:ea typeface="楷体" panose="02010609060101010101" pitchFamily="49" charset="-122"/>
                <a:cs typeface="Times New Roman" panose="02020603050405020304" pitchFamily="18" charset="0"/>
              </a:rPr>
              <a:t>——《朱子语类》</a:t>
            </a:r>
            <a:endParaRPr lang="zh-CN" altLang="en-US" sz="2000">
              <a:latin typeface="楷体" panose="02010609060101010101" pitchFamily="49" charset="-122"/>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4" cstate="print"/>
          <a:stretch>
            <a:fillRect/>
          </a:stretch>
        </p:blipFill>
        <p:spPr>
          <a:xfrm>
            <a:off x="10059536" y="3454584"/>
            <a:ext cx="2019679" cy="2605201"/>
          </a:xfrm>
          <a:prstGeom prst="rect">
            <a:avLst/>
          </a:prstGeom>
        </p:spPr>
      </p:pic>
      <p:sp>
        <p:nvSpPr>
          <p:cNvPr id="8" name="矩形 7"/>
          <p:cNvSpPr/>
          <p:nvPr/>
        </p:nvSpPr>
        <p:spPr>
          <a:xfrm>
            <a:off x="7184050" y="4289044"/>
            <a:ext cx="2779776" cy="1200329"/>
          </a:xfrm>
          <a:prstGeom prst="rect">
            <a:avLst/>
          </a:prstGeom>
          <a:ln>
            <a:solidFill>
              <a:schemeClr val="tx1"/>
            </a:solidFill>
          </a:ln>
        </p:spPr>
        <p:txBody>
          <a:bodyPr wrap="square">
            <a:spAutoFit/>
          </a:bodyPr>
          <a:lstStyle/>
          <a:p>
            <a:r>
              <a:rPr lang="en-US" altLang="zh-CN" sz="240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400" smtClean="0">
                <a:latin typeface="楷体" panose="02010609060101010101" pitchFamily="49" charset="-122"/>
                <a:ea typeface="楷体" panose="02010609060101010101" pitchFamily="49" charset="-122"/>
                <a:cs typeface="Times New Roman" panose="02020603050405020304" pitchFamily="18" charset="0"/>
              </a:rPr>
              <a:t>宇宙</a:t>
            </a:r>
            <a:r>
              <a:rPr lang="zh-CN" altLang="zh-CN" sz="2400">
                <a:latin typeface="楷体" panose="02010609060101010101" pitchFamily="49" charset="-122"/>
                <a:ea typeface="楷体" panose="02010609060101010101" pitchFamily="49" charset="-122"/>
                <a:cs typeface="Times New Roman" panose="02020603050405020304" pitchFamily="18" charset="0"/>
              </a:rPr>
              <a:t>便是吾心，吾心便是宇宙</a:t>
            </a:r>
            <a:r>
              <a:rPr lang="zh-CN" altLang="zh-CN" sz="2400" smtClean="0">
                <a:latin typeface="楷体" panose="02010609060101010101" pitchFamily="49" charset="-122"/>
                <a:ea typeface="楷体" panose="02010609060101010101" pitchFamily="49" charset="-122"/>
                <a:cs typeface="Times New Roman" panose="02020603050405020304" pitchFamily="18" charset="0"/>
              </a:rPr>
              <a:t>。</a:t>
            </a:r>
            <a:endParaRPr lang="en-US" altLang="zh-CN" sz="2400" smtClean="0">
              <a:latin typeface="楷体" panose="02010609060101010101" pitchFamily="49" charset="-122"/>
              <a:ea typeface="楷体" panose="02010609060101010101" pitchFamily="49" charset="-122"/>
              <a:cs typeface="Times New Roman" panose="02020603050405020304" pitchFamily="18" charset="0"/>
            </a:endParaRPr>
          </a:p>
          <a:p>
            <a:pPr algn="r"/>
            <a:r>
              <a:rPr lang="zh-CN" altLang="zh-CN" sz="2400" smtClean="0">
                <a:latin typeface="楷体" panose="02010609060101010101" pitchFamily="49" charset="-122"/>
                <a:ea typeface="楷体" panose="02010609060101010101" pitchFamily="49" charset="-122"/>
                <a:cs typeface="Times New Roman" panose="02020603050405020304" pitchFamily="18" charset="0"/>
              </a:rPr>
              <a:t>——</a:t>
            </a:r>
            <a:r>
              <a:rPr lang="zh-CN" altLang="zh-CN" sz="2400">
                <a:latin typeface="楷体" panose="02010609060101010101" pitchFamily="49" charset="-122"/>
                <a:ea typeface="楷体" panose="02010609060101010101" pitchFamily="49" charset="-122"/>
                <a:cs typeface="Times New Roman" panose="02020603050405020304" pitchFamily="18" charset="0"/>
              </a:rPr>
              <a:t>《陆九渊集》</a:t>
            </a:r>
            <a:endParaRPr lang="zh-CN" altLang="en-US" sz="2400">
              <a:latin typeface="楷体" panose="02010609060101010101" pitchFamily="49" charset="-122"/>
              <a:ea typeface="楷体" panose="02010609060101010101" pitchFamily="49" charset="-122"/>
              <a:cs typeface="Times New Roman" panose="02020603050405020304" pitchFamily="18" charset="0"/>
            </a:endParaRPr>
          </a:p>
        </p:txBody>
      </p:sp>
      <p:sp>
        <p:nvSpPr>
          <p:cNvPr id="9" name="矩形 8"/>
          <p:cNvSpPr/>
          <p:nvPr/>
        </p:nvSpPr>
        <p:spPr>
          <a:xfrm>
            <a:off x="10019610" y="6000228"/>
            <a:ext cx="1980029" cy="707886"/>
          </a:xfrm>
          <a:prstGeom prst="rect">
            <a:avLst/>
          </a:prstGeom>
        </p:spPr>
        <p:txBody>
          <a:bodyPr wrap="none">
            <a:spAutoFit/>
          </a:bodyPr>
          <a:lstStyle/>
          <a:p>
            <a:pPr algn="ctr"/>
            <a:r>
              <a:rPr lang="zh-CN" altLang="en-US" sz="2000">
                <a:latin typeface="楷体" panose="02010609060101010101" pitchFamily="49" charset="-122"/>
                <a:ea typeface="楷体" panose="02010609060101010101" pitchFamily="49" charset="-122"/>
              </a:rPr>
              <a:t>陆九渊</a:t>
            </a:r>
            <a:endParaRPr lang="en-US" altLang="zh-CN" sz="2000" smtClean="0">
              <a:latin typeface="楷体" panose="02010609060101010101" pitchFamily="49" charset="-122"/>
              <a:ea typeface="楷体" panose="02010609060101010101" pitchFamily="49" charset="-122"/>
            </a:endParaRPr>
          </a:p>
          <a:p>
            <a:pPr algn="ctr"/>
            <a:r>
              <a:rPr lang="zh-CN" altLang="en-US" sz="2000" smtClean="0">
                <a:latin typeface="楷体" panose="02010609060101010101" pitchFamily="49" charset="-122"/>
                <a:ea typeface="楷体" panose="02010609060101010101" pitchFamily="49" charset="-122"/>
              </a:rPr>
              <a:t>（</a:t>
            </a:r>
            <a:r>
              <a:rPr lang="en-US" altLang="zh-CN" sz="2000" smtClean="0">
                <a:latin typeface="楷体" panose="02010609060101010101" pitchFamily="49" charset="-122"/>
                <a:ea typeface="楷体" panose="02010609060101010101" pitchFamily="49" charset="-122"/>
              </a:rPr>
              <a:t>1139—1193</a:t>
            </a:r>
            <a:r>
              <a:rPr lang="zh-CN" altLang="en-US" sz="2000" smtClean="0">
                <a:latin typeface="楷体" panose="02010609060101010101" pitchFamily="49" charset="-122"/>
                <a:ea typeface="楷体" panose="02010609060101010101" pitchFamily="49" charset="-122"/>
              </a:rPr>
              <a:t>）</a:t>
            </a:r>
            <a:endParaRPr lang="zh-CN" altLang="en-US" sz="2000">
              <a:latin typeface="楷体" panose="02010609060101010101" pitchFamily="49" charset="-122"/>
              <a:ea typeface="楷体" panose="02010609060101010101" pitchFamily="49" charset="-122"/>
            </a:endParaRPr>
          </a:p>
        </p:txBody>
      </p:sp>
      <p:sp>
        <p:nvSpPr>
          <p:cNvPr id="10"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DEA2A2-1D34-4E31-A3BB-F46D91D2647A}"/>
              </a:ext>
            </a:extLst>
          </p:cNvPr>
          <p:cNvSpPr/>
          <p:nvPr>
            <p:custDataLst>
              <p:tags r:id="rId1"/>
            </p:custDataLst>
          </p:nvPr>
        </p:nvSpPr>
        <p:spPr>
          <a:xfrm>
            <a:off x="165852" y="142852"/>
            <a:ext cx="8037806" cy="58477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r>
              <a:rPr lang="en-US" altLang="zh-CN" sz="3200" b="1" dirty="0" smtClean="0">
                <a:solidFill>
                  <a:srgbClr val="0000CC"/>
                </a:solidFill>
                <a:latin typeface="微软雅黑" panose="020B0503020204020204" pitchFamily="34" charset="-122"/>
                <a:ea typeface="微软雅黑" panose="020B0503020204020204" pitchFamily="34" charset="-122"/>
              </a:rPr>
              <a:t>6</a:t>
            </a:r>
            <a:r>
              <a:rPr lang="zh-CN" altLang="en-US" sz="3200" b="1" dirty="0" smtClean="0">
                <a:solidFill>
                  <a:srgbClr val="0000CC"/>
                </a:solidFill>
                <a:latin typeface="微软雅黑" panose="020B0503020204020204" pitchFamily="34" charset="-122"/>
                <a:ea typeface="微软雅黑" panose="020B0503020204020204" pitchFamily="34" charset="-122"/>
              </a:rPr>
              <a:t>、</a:t>
            </a:r>
            <a:r>
              <a:rPr altLang="en-US" sz="3200" b="1" dirty="0" smtClean="0">
                <a:solidFill>
                  <a:srgbClr val="0000CC"/>
                </a:solidFill>
                <a:latin typeface="微软雅黑" panose="020B0503020204020204" pitchFamily="34" charset="-122"/>
                <a:ea typeface="微软雅黑" panose="020B0503020204020204" pitchFamily="34" charset="-122"/>
              </a:rPr>
              <a:t>繁荣</a:t>
            </a:r>
            <a:r>
              <a:rPr lang="en-US" altLang="zh-CN" sz="3200" b="1" dirty="0" smtClean="0">
                <a:solidFill>
                  <a:srgbClr val="0000CC"/>
                </a:solidFill>
                <a:latin typeface="微软雅黑" panose="020B0503020204020204" pitchFamily="34" charset="-122"/>
                <a:ea typeface="微软雅黑" panose="020B0503020204020204" pitchFamily="34" charset="-122"/>
              </a:rPr>
              <a:t>——</a:t>
            </a:r>
            <a:r>
              <a:rPr sz="3200" b="1" dirty="0" smtClean="0">
                <a:solidFill>
                  <a:srgbClr val="0000CC"/>
                </a:solidFill>
                <a:latin typeface="微软雅黑" panose="020B0503020204020204" pitchFamily="34" charset="-122"/>
                <a:ea typeface="微软雅黑" panose="020B0503020204020204" pitchFamily="34" charset="-122"/>
              </a:rPr>
              <a:t>宋元</a:t>
            </a:r>
            <a:r>
              <a:rPr lang="zh-CN" altLang="en-US" sz="3200" b="1" dirty="0" smtClean="0">
                <a:solidFill>
                  <a:srgbClr val="0000CC"/>
                </a:solidFill>
                <a:latin typeface="微软雅黑" panose="020B0503020204020204" pitchFamily="34" charset="-122"/>
                <a:ea typeface="微软雅黑" panose="020B0503020204020204" pitchFamily="34" charset="-122"/>
              </a:rPr>
              <a:t>时期</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childTnLst>
                                </p:cTn>
                              </p:par>
                              <p:par>
                                <p:cTn id="34" presetID="16" presetClass="entr" presetSubtype="2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308728" y="285728"/>
            <a:ext cx="11594403" cy="1384995"/>
          </a:xfrm>
          <a:prstGeom prst="rect">
            <a:avLst/>
          </a:prstGeom>
          <a:noFill/>
        </p:spPr>
        <p:txBody>
          <a:bodyPr wrap="square" rtlCol="0">
            <a:spAutoFit/>
          </a:bodyPr>
          <a:lstStyle/>
          <a:p>
            <a:r>
              <a:rPr lang="zh-CN" altLang="en-US" sz="2800" b="1" dirty="0" smtClean="0">
                <a:solidFill>
                  <a:srgbClr val="7030A0"/>
                </a:solidFill>
                <a:latin typeface="黑体" panose="02010609060101010101" pitchFamily="49" charset="-122"/>
                <a:ea typeface="黑体" panose="02010609060101010101" pitchFamily="49" charset="-122"/>
              </a:rPr>
              <a:t>（</a:t>
            </a:r>
            <a:r>
              <a:rPr lang="en-US" altLang="zh-CN" sz="2800" b="1" dirty="0" smtClean="0">
                <a:solidFill>
                  <a:srgbClr val="7030A0"/>
                </a:solidFill>
                <a:latin typeface="黑体" panose="02010609060101010101" pitchFamily="49" charset="-122"/>
                <a:ea typeface="黑体" panose="02010609060101010101" pitchFamily="49" charset="-122"/>
              </a:rPr>
              <a:t>3</a:t>
            </a:r>
            <a:r>
              <a:rPr lang="zh-CN" altLang="en-US" sz="2800" b="1" dirty="0" smtClean="0">
                <a:solidFill>
                  <a:srgbClr val="7030A0"/>
                </a:solidFill>
                <a:latin typeface="黑体" panose="02010609060101010101" pitchFamily="49" charset="-122"/>
                <a:ea typeface="黑体" panose="02010609060101010101" pitchFamily="49" charset="-122"/>
              </a:rPr>
              <a:t>）理学影响：</a:t>
            </a:r>
            <a:r>
              <a:rPr lang="zh-CN" altLang="en-US" sz="2800" b="1" dirty="0" smtClean="0">
                <a:latin typeface="黑体" panose="02010609060101010101" pitchFamily="49" charset="-122"/>
                <a:ea typeface="黑体" panose="02010609060101010101" pitchFamily="49" charset="-122"/>
              </a:rPr>
              <a:t>丰富了中华文化的理论思维</a:t>
            </a:r>
            <a:r>
              <a:rPr kumimoji="1" lang="zh-CN" altLang="zh-CN" sz="2800" b="1" dirty="0" smtClean="0">
                <a:latin typeface="黑体" panose="02010609060101010101" pitchFamily="49" charset="-122"/>
                <a:ea typeface="黑体" panose="02010609060101010101" pitchFamily="49" charset="-122"/>
                <a:cs typeface="黑体" panose="02010609060101010101" pitchFamily="49" charset="-122"/>
              </a:rPr>
              <a:t>，强化了中华民族注重气节和情操、注重社会责任与历史使命的文化性格</a:t>
            </a:r>
            <a:r>
              <a:rPr lang="zh-CN" altLang="en-US" sz="2800" b="1" dirty="0" smtClean="0">
                <a:latin typeface="黑体" panose="02010609060101010101" pitchFamily="49" charset="-122"/>
                <a:ea typeface="黑体" panose="02010609060101010101" pitchFamily="49" charset="-122"/>
              </a:rPr>
              <a:t>；但它宣扬的封建礼教，严重束缚了人们的精神世界。</a:t>
            </a:r>
            <a:endParaRPr lang="en-US" altLang="zh-CN" sz="2800" b="1" dirty="0" smtClean="0">
              <a:latin typeface="黑体" panose="02010609060101010101" pitchFamily="49" charset="-122"/>
              <a:ea typeface="黑体" panose="02010609060101010101" pitchFamily="49" charset="-122"/>
            </a:endParaRPr>
          </a:p>
        </p:txBody>
      </p:sp>
      <p:sp>
        <p:nvSpPr>
          <p:cNvPr id="3" name="矩形 2"/>
          <p:cNvSpPr/>
          <p:nvPr/>
        </p:nvSpPr>
        <p:spPr>
          <a:xfrm>
            <a:off x="737356" y="3429000"/>
            <a:ext cx="10856976" cy="2677656"/>
          </a:xfrm>
          <a:prstGeom prst="rect">
            <a:avLst/>
          </a:prstGeom>
          <a:ln>
            <a:solidFill>
              <a:schemeClr val="tx1"/>
            </a:solidFill>
          </a:ln>
        </p:spPr>
        <p:txBody>
          <a:bodyPr wrap="square">
            <a:spAutoFit/>
          </a:bodyPr>
          <a:lstStyle/>
          <a:p>
            <a:r>
              <a:rPr lang="en-US" altLang="zh-CN" sz="280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800" smtClean="0">
                <a:latin typeface="楷体" panose="02010609060101010101" pitchFamily="49" charset="-122"/>
                <a:ea typeface="楷体" panose="02010609060101010101" pitchFamily="49" charset="-122"/>
                <a:cs typeface="Times New Roman" panose="02020603050405020304" pitchFamily="18" charset="0"/>
              </a:rPr>
              <a:t>理学家</a:t>
            </a:r>
            <a:r>
              <a:rPr lang="zh-CN" altLang="zh-CN" sz="2800">
                <a:latin typeface="楷体" panose="02010609060101010101" pitchFamily="49" charset="-122"/>
                <a:ea typeface="楷体" panose="02010609060101010101" pitchFamily="49" charset="-122"/>
                <a:cs typeface="Times New Roman" panose="02020603050405020304" pitchFamily="18" charset="0"/>
              </a:rPr>
              <a:t>将“天理”和“人欲”对立起来，进而以天理遏制人欲，约束带有自我色彩、个人色彩的情感欲求。理学将传统儒学的先义后利发展成为片面的重义轻利观念。应该看到，理学强调通过道德自觉达到理想人格的建树，也强化了中华民族注重气节和情操、注重社会责任与历史使命的文化性格</a:t>
            </a:r>
            <a:r>
              <a:rPr lang="zh-CN" altLang="zh-CN" sz="2800" smtClean="0">
                <a:latin typeface="楷体" panose="02010609060101010101" pitchFamily="49" charset="-122"/>
                <a:ea typeface="楷体" panose="02010609060101010101" pitchFamily="49" charset="-122"/>
                <a:cs typeface="Times New Roman" panose="02020603050405020304" pitchFamily="18" charset="0"/>
              </a:rPr>
              <a:t>。</a:t>
            </a:r>
            <a:endParaRPr lang="en-US" altLang="zh-CN" sz="2800" smtClean="0">
              <a:latin typeface="楷体" panose="02010609060101010101" pitchFamily="49" charset="-122"/>
              <a:ea typeface="楷体" panose="02010609060101010101" pitchFamily="49" charset="-122"/>
              <a:cs typeface="Times New Roman" panose="02020603050405020304" pitchFamily="18" charset="0"/>
            </a:endParaRPr>
          </a:p>
          <a:p>
            <a:pPr algn="r"/>
            <a:r>
              <a:rPr lang="zh-CN" altLang="zh-CN" sz="2800" smtClean="0">
                <a:latin typeface="楷体" panose="02010609060101010101" pitchFamily="49" charset="-122"/>
                <a:ea typeface="楷体" panose="02010609060101010101" pitchFamily="49" charset="-122"/>
                <a:cs typeface="Times New Roman" panose="02020603050405020304" pitchFamily="18" charset="0"/>
              </a:rPr>
              <a:t>——</a:t>
            </a:r>
            <a:r>
              <a:rPr lang="zh-CN" altLang="zh-CN" sz="2800">
                <a:latin typeface="楷体" panose="02010609060101010101" pitchFamily="49" charset="-122"/>
                <a:ea typeface="楷体" panose="02010609060101010101" pitchFamily="49" charset="-122"/>
                <a:cs typeface="Times New Roman" panose="02020603050405020304" pitchFamily="18" charset="0"/>
              </a:rPr>
              <a:t>《中国文化概论》</a:t>
            </a:r>
            <a:endParaRPr lang="zh-CN" altLang="en-US" sz="2800">
              <a:latin typeface="楷体" panose="02010609060101010101" pitchFamily="49" charset="-122"/>
              <a:ea typeface="楷体" panose="02010609060101010101" pitchFamily="49" charset="-122"/>
            </a:endParaRPr>
          </a:p>
        </p:txBody>
      </p:sp>
      <p:sp>
        <p:nvSpPr>
          <p:cNvPr id="4" name="文本框 6"/>
          <p:cNvSpPr txBox="1"/>
          <p:nvPr/>
        </p:nvSpPr>
        <p:spPr>
          <a:xfrm>
            <a:off x="1165985" y="2643182"/>
            <a:ext cx="10072758" cy="566309"/>
          </a:xfrm>
          <a:prstGeom prst="rect">
            <a:avLst/>
          </a:prstGeom>
          <a:noFill/>
        </p:spPr>
        <p:txBody>
          <a:bodyPr wrap="square" rtlCol="0">
            <a:spAutoFit/>
          </a:bodyPr>
          <a:lstStyle/>
          <a:p>
            <a:pPr>
              <a:lnSpc>
                <a:spcPct val="110000"/>
              </a:lnSpc>
              <a:spcBef>
                <a:spcPct val="0"/>
              </a:spcBef>
              <a:buFontTx/>
              <a:buNone/>
            </a:pPr>
            <a:r>
              <a:rPr kumimoji="1"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问题探究</a:t>
            </a:r>
            <a:r>
              <a:rPr kumimoji="1"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kumimoji="1"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理学有怎样的影响？</a:t>
            </a:r>
            <a:endParaRPr kumimoji="1" lang="zh-CN" altLang="en-US" sz="2800" b="1" dirty="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5" name="图片 27" descr="3646_G_147306138989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bwMode="auto">
          <a:xfrm>
            <a:off x="237290" y="2214554"/>
            <a:ext cx="870385" cy="961269"/>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9"/>
          <p:cNvGrpSpPr/>
          <p:nvPr>
            <p:custDataLst>
              <p:tags r:id="rId1"/>
            </p:custDataLst>
          </p:nvPr>
        </p:nvGrpSpPr>
        <p:grpSpPr>
          <a:xfrm>
            <a:off x="8024032" y="1357298"/>
            <a:ext cx="3786214" cy="3683404"/>
            <a:chOff x="179994" y="3889524"/>
            <a:chExt cx="2954711" cy="2794651"/>
          </a:xfrm>
        </p:grpSpPr>
        <p:pic>
          <p:nvPicPr>
            <p:cNvPr id="9233" name="Picture 4" descr="《四书章句集注》书影"/>
            <p:cNvPicPr>
              <a:picLocks noChangeAspect="1"/>
            </p:cNvPicPr>
            <p:nvPr>
              <p:custDataLst>
                <p:tags r:id="rId2"/>
              </p:custDataLst>
            </p:nvPr>
          </p:nvPicPr>
          <p:blipFill>
            <a:blip r:embed="rId5"/>
            <a:stretch>
              <a:fillRect/>
            </a:stretch>
          </p:blipFill>
          <p:spPr>
            <a:xfrm>
              <a:off x="235743" y="3889524"/>
              <a:ext cx="2843213" cy="2563812"/>
            </a:xfrm>
            <a:prstGeom prst="rect">
              <a:avLst/>
            </a:prstGeom>
            <a:noFill/>
            <a:ln>
              <a:noFill/>
              <a:miter lim="800000"/>
            </a:ln>
          </p:spPr>
        </p:pic>
        <p:sp>
          <p:nvSpPr>
            <p:cNvPr id="9234" name="Text Box 5"/>
            <p:cNvSpPr txBox="1">
              <a:spLocks noChangeArrowheads="1"/>
            </p:cNvSpPr>
            <p:nvPr>
              <p:custDataLst>
                <p:tags r:id="rId3"/>
              </p:custDataLst>
            </p:nvPr>
          </p:nvSpPr>
          <p:spPr bwMode="auto">
            <a:xfrm>
              <a:off x="179994" y="6287201"/>
              <a:ext cx="2954711" cy="396974"/>
            </a:xfrm>
            <a:prstGeom prst="rect">
              <a:avLst/>
            </a:prstGeom>
            <a:noFill/>
            <a:ln>
              <a:noFill/>
            </a:ln>
            <a:effectLst/>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marR="0" lvl="0" indent="0" eaLnBrk="1" hangingPunct="1"/>
              <a:r>
                <a:rPr kumimoji="1" lang="en-US" altLang="zh-CN" sz="2800" spc="0" dirty="0">
                  <a:effectLst>
                    <a:outerShdw blurRad="38100" dist="38100" dir="2700000" algn="tl">
                      <a:srgbClr val="FFFFFF"/>
                    </a:outerShdw>
                  </a:effectLst>
                  <a:latin typeface="Times New Roman" pitchFamily="18" charset="0"/>
                  <a:ea typeface="华文新魏" panose="02010800040101010101" pitchFamily="2" charset="-122"/>
                </a:rPr>
                <a:t>《</a:t>
              </a:r>
              <a:r>
                <a:rPr kumimoji="1" lang="zh-CN" altLang="en-US" sz="2800" spc="0" dirty="0">
                  <a:effectLst>
                    <a:outerShdw blurRad="38100" dist="38100" dir="2700000" algn="tl">
                      <a:srgbClr val="FFFFFF"/>
                    </a:outerShdw>
                  </a:effectLst>
                  <a:latin typeface="Times New Roman" pitchFamily="18" charset="0"/>
                  <a:ea typeface="华文新魏" panose="02010800040101010101" pitchFamily="2" charset="-122"/>
                </a:rPr>
                <a:t>四书章句集注</a:t>
              </a:r>
              <a:r>
                <a:rPr kumimoji="1" lang="en-US" altLang="zh-CN" sz="2800" spc="0" dirty="0">
                  <a:effectLst>
                    <a:outerShdw blurRad="38100" dist="38100" dir="2700000" algn="tl">
                      <a:srgbClr val="FFFFFF"/>
                    </a:outerShdw>
                  </a:effectLst>
                  <a:latin typeface="Times New Roman" pitchFamily="18" charset="0"/>
                  <a:ea typeface="华文新魏" panose="02010800040101010101" pitchFamily="2" charset="-122"/>
                </a:rPr>
                <a:t>》</a:t>
              </a:r>
              <a:r>
                <a:rPr kumimoji="1" lang="zh-CN" altLang="en-US" sz="2800" spc="0" dirty="0">
                  <a:effectLst>
                    <a:outerShdw blurRad="38100" dist="38100" dir="2700000" algn="tl">
                      <a:srgbClr val="FFFFFF"/>
                    </a:outerShdw>
                  </a:effectLst>
                  <a:latin typeface="Times New Roman" pitchFamily="18" charset="0"/>
                  <a:ea typeface="华文新魏" panose="02010800040101010101" pitchFamily="2" charset="-122"/>
                </a:rPr>
                <a:t>书影</a:t>
              </a:r>
              <a:endParaRPr kumimoji="1" lang="zh-CN" altLang="en-US" sz="2800" dirty="0">
                <a:effectLst>
                  <a:outerShdw blurRad="38100" dist="38100" dir="2700000" algn="tl">
                    <a:srgbClr val="FFFFFF"/>
                  </a:outerShdw>
                </a:effectLst>
                <a:latin typeface="Times New Roman" panose="02020603050405020304" pitchFamily="18" charset="0"/>
                <a:ea typeface="华文新魏" panose="02010800040101010101" pitchFamily="2" charset="-122"/>
              </a:endParaRPr>
            </a:p>
          </p:txBody>
        </p:sp>
      </p:grpSp>
      <p:sp>
        <p:nvSpPr>
          <p:cNvPr id="27" name="文本框 21510"/>
          <p:cNvSpPr txBox="1"/>
          <p:nvPr/>
        </p:nvSpPr>
        <p:spPr>
          <a:xfrm>
            <a:off x="1808926" y="500042"/>
            <a:ext cx="4876165" cy="645160"/>
          </a:xfrm>
          <a:prstGeom prst="rect">
            <a:avLst/>
          </a:prstGeom>
          <a:noFill/>
          <a:ln w="9525">
            <a:noFill/>
          </a:ln>
        </p:spPr>
        <p:txBody>
          <a:bodyPr>
            <a:spAutoFit/>
          </a:bodyPr>
          <a:lstStyle/>
          <a:p>
            <a:pPr lvl="0"/>
            <a:r>
              <a:rPr lang="zh-CN" altLang="en-US" sz="3600" b="1" dirty="0" smtClean="0">
                <a:solidFill>
                  <a:srgbClr val="FF3300"/>
                </a:solidFill>
                <a:latin typeface="微软雅黑" pitchFamily="34" charset="-122"/>
                <a:ea typeface="微软雅黑" pitchFamily="34" charset="-122"/>
              </a:rPr>
              <a:t>程朱</a:t>
            </a:r>
            <a:r>
              <a:rPr lang="zh-CN" altLang="en-US" sz="3600" b="1" dirty="0">
                <a:solidFill>
                  <a:srgbClr val="FF3300"/>
                </a:solidFill>
                <a:latin typeface="微软雅黑" pitchFamily="34" charset="-122"/>
                <a:ea typeface="微软雅黑" pitchFamily="34" charset="-122"/>
              </a:rPr>
              <a:t>理学的地位</a:t>
            </a:r>
          </a:p>
        </p:txBody>
      </p:sp>
      <p:sp>
        <p:nvSpPr>
          <p:cNvPr id="28" name="文本框 21511"/>
          <p:cNvSpPr txBox="1"/>
          <p:nvPr/>
        </p:nvSpPr>
        <p:spPr>
          <a:xfrm>
            <a:off x="451604" y="1285860"/>
            <a:ext cx="7215238" cy="2554545"/>
          </a:xfrm>
          <a:prstGeom prst="rect">
            <a:avLst/>
          </a:prstGeom>
          <a:noFill/>
          <a:ln w="38100" cap="flat" cmpd="sng">
            <a:solidFill>
              <a:srgbClr val="FF6600"/>
            </a:solidFill>
            <a:prstDash val="solid"/>
            <a:miter/>
            <a:headEnd type="none" w="med" len="med"/>
            <a:tailEnd type="none" w="med" len="med"/>
          </a:ln>
        </p:spPr>
        <p:txBody>
          <a:bodyPr wrap="square">
            <a:spAutoFit/>
          </a:bodyPr>
          <a:lstStyle/>
          <a:p>
            <a:pPr lvl="0"/>
            <a:r>
              <a:rPr lang="zh-CN" altLang="en-US" sz="3200" b="1" dirty="0">
                <a:solidFill>
                  <a:srgbClr val="0000FF"/>
                </a:solidFill>
                <a:latin typeface="楷体" panose="02010609060101010101" pitchFamily="49" charset="-122"/>
                <a:ea typeface="楷体" panose="02010609060101010101" pitchFamily="49" charset="-122"/>
              </a:rPr>
              <a:t>南宋</a:t>
            </a:r>
            <a:r>
              <a:rPr lang="zh-CN" altLang="en-US" sz="3200" b="1" dirty="0">
                <a:effectLst>
                  <a:outerShdw blurRad="38100" dist="38100" dir="2700000">
                    <a:srgbClr val="FFFFFF"/>
                  </a:outerShdw>
                </a:effectLst>
                <a:latin typeface="楷体" panose="02010609060101010101" pitchFamily="49" charset="-122"/>
                <a:ea typeface="楷体" panose="02010609060101010101" pitchFamily="49" charset="-122"/>
              </a:rPr>
              <a:t>以后逐渐发展成官方哲学。</a:t>
            </a:r>
          </a:p>
          <a:p>
            <a:pPr lvl="0"/>
            <a:r>
              <a:rPr lang="zh-CN" altLang="en-US" sz="3200" b="1" dirty="0">
                <a:solidFill>
                  <a:srgbClr val="0000FF"/>
                </a:solidFill>
                <a:latin typeface="楷体" panose="02010609060101010101" pitchFamily="49" charset="-122"/>
                <a:ea typeface="楷体" panose="02010609060101010101" pitchFamily="49" charset="-122"/>
              </a:rPr>
              <a:t>元朝</a:t>
            </a:r>
            <a:r>
              <a:rPr lang="en-US" altLang="zh-CN" sz="3200" b="1" dirty="0">
                <a:solidFill>
                  <a:srgbClr val="0000FF"/>
                </a:solidFill>
                <a:latin typeface="楷体" panose="02010609060101010101" pitchFamily="49" charset="-122"/>
                <a:ea typeface="楷体" panose="02010609060101010101" pitchFamily="49" charset="-122"/>
              </a:rPr>
              <a:t>:</a:t>
            </a:r>
            <a:r>
              <a:rPr lang="zh-CN" altLang="en-US" sz="3200" b="1" dirty="0">
                <a:effectLst>
                  <a:outerShdw blurRad="38100" dist="38100" dir="2700000">
                    <a:srgbClr val="FFFFFF"/>
                  </a:outerShdw>
                </a:effectLst>
                <a:latin typeface="楷体" panose="02010609060101010101" pitchFamily="49" charset="-122"/>
                <a:ea typeface="楷体" panose="02010609060101010101" pitchFamily="49" charset="-122"/>
              </a:rPr>
              <a:t>朱熹的</a:t>
            </a:r>
            <a:r>
              <a:rPr lang="en-US" altLang="zh-CN" sz="3200" b="1" dirty="0">
                <a:effectLst>
                  <a:outerShdw blurRad="38100" dist="38100" dir="2700000">
                    <a:srgbClr val="FFFFFF"/>
                  </a:outerShdw>
                </a:effectLst>
                <a:latin typeface="楷体" panose="02010609060101010101" pitchFamily="49" charset="-122"/>
                <a:ea typeface="楷体" panose="02010609060101010101" pitchFamily="49" charset="-122"/>
              </a:rPr>
              <a:t>《</a:t>
            </a:r>
            <a:r>
              <a:rPr lang="zh-CN" altLang="en-US" sz="3200" b="1" dirty="0">
                <a:effectLst>
                  <a:outerShdw blurRad="38100" dist="38100" dir="2700000">
                    <a:srgbClr val="FFFFFF"/>
                  </a:outerShdw>
                </a:effectLst>
                <a:latin typeface="楷体" panose="02010609060101010101" pitchFamily="49" charset="-122"/>
                <a:ea typeface="楷体" panose="02010609060101010101" pitchFamily="49" charset="-122"/>
              </a:rPr>
              <a:t>四书章句集注</a:t>
            </a:r>
            <a:r>
              <a:rPr lang="en-US" altLang="zh-CN" sz="3200" b="1" dirty="0">
                <a:effectLst>
                  <a:outerShdw blurRad="38100" dist="38100" dir="2700000">
                    <a:srgbClr val="FFFFFF"/>
                  </a:outerShdw>
                </a:effectLst>
                <a:latin typeface="楷体" panose="02010609060101010101" pitchFamily="49" charset="-122"/>
                <a:ea typeface="楷体" panose="02010609060101010101" pitchFamily="49" charset="-122"/>
              </a:rPr>
              <a:t>》</a:t>
            </a:r>
            <a:r>
              <a:rPr lang="zh-CN" altLang="en-US" sz="3200" b="1" dirty="0">
                <a:effectLst>
                  <a:outerShdw blurRad="38100" dist="38100" dir="2700000">
                    <a:srgbClr val="FFFFFF"/>
                  </a:outerShdw>
                </a:effectLst>
                <a:latin typeface="楷体" panose="02010609060101010101" pitchFamily="49" charset="-122"/>
                <a:ea typeface="楷体" panose="02010609060101010101" pitchFamily="49" charset="-122"/>
              </a:rPr>
              <a:t>作为科举考试的内容。</a:t>
            </a:r>
          </a:p>
          <a:p>
            <a:pPr lvl="0"/>
            <a:r>
              <a:rPr lang="zh-CN" altLang="en-US" sz="3200" b="1" dirty="0">
                <a:solidFill>
                  <a:srgbClr val="0000FF"/>
                </a:solidFill>
                <a:latin typeface="楷体" panose="02010609060101010101" pitchFamily="49" charset="-122"/>
                <a:ea typeface="楷体" panose="02010609060101010101" pitchFamily="49" charset="-122"/>
              </a:rPr>
              <a:t>明朝</a:t>
            </a:r>
            <a:r>
              <a:rPr lang="en-US" altLang="zh-CN" sz="3200" b="1" dirty="0">
                <a:solidFill>
                  <a:srgbClr val="0000FF"/>
                </a:solidFill>
                <a:latin typeface="楷体" panose="02010609060101010101" pitchFamily="49" charset="-122"/>
                <a:ea typeface="楷体" panose="02010609060101010101" pitchFamily="49" charset="-122"/>
              </a:rPr>
              <a:t>:</a:t>
            </a:r>
            <a:r>
              <a:rPr lang="zh-CN" altLang="en-US" sz="3200" b="1" dirty="0">
                <a:effectLst>
                  <a:outerShdw blurRad="38100" dist="38100" dir="2700000">
                    <a:srgbClr val="FFFFFF"/>
                  </a:outerShdw>
                </a:effectLst>
                <a:latin typeface="楷体" panose="02010609060101010101" pitchFamily="49" charset="-122"/>
                <a:ea typeface="楷体" panose="02010609060101010101" pitchFamily="49" charset="-122"/>
              </a:rPr>
              <a:t>确定了程朱理学在思想界的</a:t>
            </a:r>
            <a:r>
              <a:rPr lang="zh-CN" altLang="en-US" sz="3200" b="1" dirty="0">
                <a:solidFill>
                  <a:srgbClr val="FF0000"/>
                </a:solidFill>
                <a:latin typeface="楷体" panose="02010609060101010101" pitchFamily="49" charset="-122"/>
                <a:ea typeface="楷体" panose="02010609060101010101" pitchFamily="49" charset="-122"/>
              </a:rPr>
              <a:t>统治地位。</a:t>
            </a:r>
          </a:p>
        </p:txBody>
      </p:sp>
      <p:sp>
        <p:nvSpPr>
          <p:cNvPr id="29" name="文本框 21512"/>
          <p:cNvSpPr txBox="1"/>
          <p:nvPr/>
        </p:nvSpPr>
        <p:spPr>
          <a:xfrm>
            <a:off x="737356" y="4143380"/>
            <a:ext cx="6587267" cy="583565"/>
          </a:xfrm>
          <a:prstGeom prst="rect">
            <a:avLst/>
          </a:prstGeom>
          <a:noFill/>
          <a:ln w="9525">
            <a:noFill/>
          </a:ln>
        </p:spPr>
        <p:txBody>
          <a:bodyPr>
            <a:spAutoFit/>
          </a:bodyPr>
          <a:lstStyle/>
          <a:p>
            <a:pPr lvl="0">
              <a:spcBef>
                <a:spcPct val="50000"/>
              </a:spcBef>
            </a:pPr>
            <a:r>
              <a:rPr lang="zh-CN" altLang="en-US" sz="3200" b="1" dirty="0">
                <a:solidFill>
                  <a:srgbClr val="0000FF"/>
                </a:solidFill>
                <a:latin typeface="微软雅黑" pitchFamily="34" charset="-122"/>
                <a:ea typeface="微软雅黑" pitchFamily="34" charset="-122"/>
              </a:rPr>
              <a:t>思考：</a:t>
            </a:r>
            <a:r>
              <a:rPr lang="zh-CN" altLang="en-US" sz="3200" b="1" dirty="0">
                <a:solidFill>
                  <a:srgbClr val="FF3300"/>
                </a:solidFill>
                <a:latin typeface="微软雅黑" pitchFamily="34" charset="-122"/>
                <a:ea typeface="微软雅黑" pitchFamily="34" charset="-122"/>
              </a:rPr>
              <a:t>程朱理学被官学化的原因？</a:t>
            </a:r>
          </a:p>
        </p:txBody>
      </p:sp>
      <p:sp>
        <p:nvSpPr>
          <p:cNvPr id="30" name="文本框 21513"/>
          <p:cNvSpPr txBox="1"/>
          <p:nvPr/>
        </p:nvSpPr>
        <p:spPr>
          <a:xfrm>
            <a:off x="308728" y="4857760"/>
            <a:ext cx="7358114" cy="1815882"/>
          </a:xfrm>
          <a:prstGeom prst="rect">
            <a:avLst/>
          </a:prstGeom>
          <a:noFill/>
          <a:ln w="9525">
            <a:noFill/>
          </a:ln>
        </p:spPr>
        <p:txBody>
          <a:bodyPr wrap="square">
            <a:spAutoFit/>
          </a:bodyPr>
          <a:lstStyle/>
          <a:p>
            <a:pPr lvl="0">
              <a:spcBef>
                <a:spcPct val="50000"/>
              </a:spcBef>
            </a:pPr>
            <a:r>
              <a:rPr lang="zh-CN" altLang="en-US" sz="2800" b="1" dirty="0">
                <a:latin typeface="黑体" panose="02010609060101010101" charset="-122"/>
                <a:ea typeface="黑体" panose="02010609060101010101" charset="-122"/>
              </a:rPr>
              <a:t>   程朱理学强调“存天理，灭人欲”，提出了一系列有利于维护封建统治的道德规范（三纲五常、三从四德等），适应了封建统治阶级的需要。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1000" fill="hold"/>
                                        <p:tgtEl>
                                          <p:spTgt spid="2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
                                        </p:tgtEl>
                                        <p:attrNameLst>
                                          <p:attrName>style.visibility</p:attrName>
                                        </p:attrNameLst>
                                      </p:cBhvr>
                                      <p:to>
                                        <p:strVal val="visible"/>
                                      </p:to>
                                    </p:set>
                                    <p:anim calcmode="discrete" valueType="clr">
                                      <p:cBhvr override="childStyle">
                                        <p:cTn id="14"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
                                        </p:tgtEl>
                                        <p:attrNameLst>
                                          <p:attrName>fillcolor</p:attrName>
                                        </p:attrNameLst>
                                      </p:cBhvr>
                                      <p:tavLst>
                                        <p:tav tm="0">
                                          <p:val>
                                            <p:clrVal>
                                              <a:schemeClr val="accent2"/>
                                            </p:clrVal>
                                          </p:val>
                                        </p:tav>
                                        <p:tav tm="50000">
                                          <p:val>
                                            <p:clrVal>
                                              <a:schemeClr val="hlink"/>
                                            </p:clrVal>
                                          </p:val>
                                        </p:tav>
                                      </p:tavLst>
                                    </p:anim>
                                    <p:set>
                                      <p:cBhvr>
                                        <p:cTn id="16" dur="8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0" y="785794"/>
            <a:ext cx="12024560" cy="954107"/>
          </a:xfrm>
          <a:prstGeom prst="rect">
            <a:avLst/>
          </a:prstGeom>
          <a:noFill/>
        </p:spPr>
        <p:txBody>
          <a:bodyPr wrap="square" rtlCol="0">
            <a:spAutoFit/>
          </a:bodyPr>
          <a:lstStyle/>
          <a:p>
            <a:pPr lvl="0"/>
            <a:r>
              <a:rPr lang="zh-CN" altLang="en-US" sz="2800" b="1" dirty="0" smtClean="0">
                <a:latin typeface="黑体" panose="02010609060101010101" pitchFamily="49" charset="-122"/>
                <a:ea typeface="黑体" panose="02010609060101010101" pitchFamily="49" charset="-122"/>
              </a:rPr>
              <a:t>   </a:t>
            </a:r>
            <a:r>
              <a:rPr lang="zh-CN" altLang="en-US" sz="2800" b="1" dirty="0" smtClean="0">
                <a:solidFill>
                  <a:srgbClr val="7030A0"/>
                </a:solidFill>
                <a:latin typeface="黑体" panose="02010609060101010101" pitchFamily="49" charset="-122"/>
                <a:ea typeface="黑体" panose="02010609060101010101" pitchFamily="49" charset="-122"/>
              </a:rPr>
              <a:t>（</a:t>
            </a:r>
            <a:r>
              <a:rPr lang="en-US" altLang="zh-CN" sz="2800" b="1" dirty="0" smtClean="0">
                <a:solidFill>
                  <a:srgbClr val="7030A0"/>
                </a:solidFill>
                <a:latin typeface="黑体" panose="02010609060101010101" pitchFamily="49" charset="-122"/>
                <a:ea typeface="黑体" panose="02010609060101010101" pitchFamily="49" charset="-122"/>
              </a:rPr>
              <a:t>1</a:t>
            </a:r>
            <a:r>
              <a:rPr lang="zh-CN" altLang="en-US" sz="2800" b="1" dirty="0" smtClean="0">
                <a:solidFill>
                  <a:srgbClr val="7030A0"/>
                </a:solidFill>
                <a:latin typeface="黑体" panose="02010609060101010101" pitchFamily="49" charset="-122"/>
                <a:ea typeface="黑体" panose="02010609060101010101" pitchFamily="49" charset="-122"/>
              </a:rPr>
              <a:t>）王守仁：</a:t>
            </a:r>
            <a:r>
              <a:rPr lang="zh-CN" altLang="en-US" sz="2800" b="1" dirty="0" smtClean="0">
                <a:latin typeface="黑体" pitchFamily="49" charset="-122"/>
                <a:ea typeface="黑体" pitchFamily="49" charset="-122"/>
                <a:cs typeface="+mn-ea"/>
                <a:sym typeface="+mn-ea"/>
              </a:rPr>
              <a:t>建立了系统的心学理论，是心学的集大成者</a:t>
            </a:r>
            <a:r>
              <a:rPr lang="zh-CN" altLang="en-US" sz="2800" b="1" dirty="0" smtClean="0">
                <a:latin typeface="黑体" panose="02010609060101010101" pitchFamily="49" charset="-122"/>
                <a:ea typeface="黑体" panose="02010609060101010101" pitchFamily="49" charset="-122"/>
              </a:rPr>
              <a:t>，宣扬“心外无物”“心外无理”，提出“致良知”“知行合一”的学说。</a:t>
            </a:r>
            <a:endParaRPr lang="en-US" altLang="zh-CN" sz="2800" b="1" dirty="0" smtClean="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1023108" y="3143248"/>
            <a:ext cx="2756016" cy="3092250"/>
          </a:xfrm>
          <a:prstGeom prst="rect">
            <a:avLst/>
          </a:prstGeom>
        </p:spPr>
      </p:pic>
      <p:sp>
        <p:nvSpPr>
          <p:cNvPr id="4" name="矩形 3"/>
          <p:cNvSpPr/>
          <p:nvPr/>
        </p:nvSpPr>
        <p:spPr>
          <a:xfrm>
            <a:off x="1364851" y="6150138"/>
            <a:ext cx="1980029" cy="707886"/>
          </a:xfrm>
          <a:prstGeom prst="rect">
            <a:avLst/>
          </a:prstGeom>
        </p:spPr>
        <p:txBody>
          <a:bodyPr wrap="none">
            <a:spAutoFit/>
          </a:bodyPr>
          <a:lstStyle/>
          <a:p>
            <a:pPr algn="ctr"/>
            <a:r>
              <a:rPr lang="zh-CN" altLang="en-US" sz="2000">
                <a:latin typeface="楷体" panose="02010609060101010101" pitchFamily="49" charset="-122"/>
                <a:ea typeface="楷体" panose="02010609060101010101" pitchFamily="49" charset="-122"/>
              </a:rPr>
              <a:t>王守仁</a:t>
            </a:r>
            <a:endParaRPr lang="en-US" altLang="zh-CN" sz="2000" smtClean="0">
              <a:latin typeface="楷体" panose="02010609060101010101" pitchFamily="49" charset="-122"/>
              <a:ea typeface="楷体" panose="02010609060101010101" pitchFamily="49" charset="-122"/>
            </a:endParaRPr>
          </a:p>
          <a:p>
            <a:pPr algn="ctr"/>
            <a:r>
              <a:rPr lang="zh-CN" altLang="en-US" sz="2000" smtClean="0">
                <a:latin typeface="楷体" panose="02010609060101010101" pitchFamily="49" charset="-122"/>
                <a:ea typeface="楷体" panose="02010609060101010101" pitchFamily="49" charset="-122"/>
              </a:rPr>
              <a:t>（</a:t>
            </a:r>
            <a:r>
              <a:rPr lang="en-US" altLang="zh-CN" sz="2000" smtClean="0">
                <a:latin typeface="楷体" panose="02010609060101010101" pitchFamily="49" charset="-122"/>
                <a:ea typeface="楷体" panose="02010609060101010101" pitchFamily="49" charset="-122"/>
              </a:rPr>
              <a:t>1472</a:t>
            </a:r>
            <a:r>
              <a:rPr lang="zh-CN" altLang="en-US" sz="2000" smtClean="0">
                <a:latin typeface="楷体" panose="02010609060101010101" pitchFamily="49" charset="-122"/>
                <a:ea typeface="楷体" panose="02010609060101010101" pitchFamily="49" charset="-122"/>
              </a:rPr>
              <a:t>－</a:t>
            </a:r>
            <a:r>
              <a:rPr lang="en-US" altLang="zh-CN" sz="2000" smtClean="0">
                <a:latin typeface="楷体" panose="02010609060101010101" pitchFamily="49" charset="-122"/>
                <a:ea typeface="楷体" panose="02010609060101010101" pitchFamily="49" charset="-122"/>
              </a:rPr>
              <a:t>1529</a:t>
            </a:r>
            <a:r>
              <a:rPr lang="zh-CN" altLang="en-US" sz="2000" smtClean="0">
                <a:latin typeface="楷体" panose="02010609060101010101" pitchFamily="49" charset="-122"/>
                <a:ea typeface="楷体" panose="02010609060101010101" pitchFamily="49" charset="-122"/>
              </a:rPr>
              <a:t>）</a:t>
            </a:r>
            <a:endParaRPr lang="zh-CN" altLang="en-US" sz="2000">
              <a:latin typeface="楷体" panose="02010609060101010101" pitchFamily="49" charset="-122"/>
              <a:ea typeface="楷体" panose="02010609060101010101" pitchFamily="49" charset="-122"/>
            </a:endParaRPr>
          </a:p>
        </p:txBody>
      </p:sp>
      <p:sp>
        <p:nvSpPr>
          <p:cNvPr id="5" name="矩形 4"/>
          <p:cNvSpPr/>
          <p:nvPr/>
        </p:nvSpPr>
        <p:spPr>
          <a:xfrm>
            <a:off x="3997742" y="3173860"/>
            <a:ext cx="7101840" cy="1569660"/>
          </a:xfrm>
          <a:prstGeom prst="rect">
            <a:avLst/>
          </a:prstGeom>
          <a:ln>
            <a:solidFill>
              <a:schemeClr val="tx1"/>
            </a:solidFill>
          </a:ln>
        </p:spPr>
        <p:txBody>
          <a:bodyPr wrap="square">
            <a:spAutoFit/>
          </a:bodyPr>
          <a:lstStyle/>
          <a:p>
            <a:r>
              <a:rPr lang="en-US" altLang="zh-CN" sz="240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400" smtClean="0">
                <a:latin typeface="楷体" panose="02010609060101010101" pitchFamily="49" charset="-122"/>
                <a:ea typeface="楷体" panose="02010609060101010101" pitchFamily="49" charset="-122"/>
                <a:cs typeface="Times New Roman" panose="02020603050405020304" pitchFamily="18" charset="0"/>
              </a:rPr>
              <a:t>心</a:t>
            </a:r>
            <a:r>
              <a:rPr lang="zh-CN" altLang="zh-CN" sz="2400">
                <a:latin typeface="楷体" panose="02010609060101010101" pitchFamily="49" charset="-122"/>
                <a:ea typeface="楷体" panose="02010609060101010101" pitchFamily="49" charset="-122"/>
                <a:cs typeface="Times New Roman" panose="02020603050405020304" pitchFamily="18" charset="0"/>
              </a:rPr>
              <a:t>自然会知 ，见父自然知孝，见兄自然知（悌），见孺子入井自然知恻隐，此便是良知，不假外求。</a:t>
            </a:r>
            <a:endParaRPr lang="en-US" altLang="zh-CN" sz="2400">
              <a:latin typeface="楷体" panose="02010609060101010101" pitchFamily="49" charset="-122"/>
              <a:ea typeface="楷体" panose="02010609060101010101" pitchFamily="49" charset="-122"/>
              <a:cs typeface="Times New Roman" panose="02020603050405020304" pitchFamily="18" charset="0"/>
            </a:endParaRPr>
          </a:p>
          <a:p>
            <a:pPr algn="r"/>
            <a:r>
              <a:rPr lang="zh-CN" altLang="zh-CN" sz="2400">
                <a:latin typeface="楷体" panose="02010609060101010101" pitchFamily="49" charset="-122"/>
                <a:ea typeface="楷体" panose="02010609060101010101" pitchFamily="49" charset="-122"/>
                <a:cs typeface="Times New Roman" panose="02020603050405020304" pitchFamily="18" charset="0"/>
              </a:rPr>
              <a:t>——王阳明</a:t>
            </a:r>
            <a:endParaRPr lang="zh-CN" altLang="en-US" sz="2400">
              <a:latin typeface="楷体" panose="02010609060101010101" pitchFamily="49" charset="-122"/>
              <a:ea typeface="楷体" panose="02010609060101010101" pitchFamily="49" charset="-122"/>
            </a:endParaRPr>
          </a:p>
        </p:txBody>
      </p:sp>
      <p:sp>
        <p:nvSpPr>
          <p:cNvPr id="6" name="矩形 5"/>
          <p:cNvSpPr/>
          <p:nvPr/>
        </p:nvSpPr>
        <p:spPr>
          <a:xfrm>
            <a:off x="3997742" y="4949809"/>
            <a:ext cx="7101840" cy="1200329"/>
          </a:xfrm>
          <a:prstGeom prst="rect">
            <a:avLst/>
          </a:prstGeom>
          <a:ln>
            <a:solidFill>
              <a:schemeClr val="tx1"/>
            </a:solidFill>
          </a:ln>
        </p:spPr>
        <p:txBody>
          <a:bodyPr wrap="square">
            <a:spAutoFit/>
          </a:bodyPr>
          <a:lstStyle/>
          <a:p>
            <a:r>
              <a:rPr lang="en-US" altLang="zh-CN" sz="240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400" smtClean="0">
                <a:latin typeface="楷体" panose="02010609060101010101" pitchFamily="49" charset="-122"/>
                <a:ea typeface="楷体" panose="02010609060101010101" pitchFamily="49" charset="-122"/>
                <a:cs typeface="Times New Roman" panose="02020603050405020304" pitchFamily="18" charset="0"/>
              </a:rPr>
              <a:t>君子</a:t>
            </a:r>
            <a:r>
              <a:rPr lang="zh-CN" altLang="zh-CN" sz="2400">
                <a:latin typeface="楷体" panose="02010609060101010101" pitchFamily="49" charset="-122"/>
                <a:ea typeface="楷体" panose="02010609060101010101" pitchFamily="49" charset="-122"/>
                <a:cs typeface="Times New Roman" panose="02020603050405020304" pitchFamily="18" charset="0"/>
              </a:rPr>
              <a:t>之学，以明其心。其心本无昧也，而欲为之蔽，习为之害，故去蔽与害而明复，匪自外得也。</a:t>
            </a:r>
          </a:p>
          <a:p>
            <a:pPr algn="r"/>
            <a:r>
              <a:rPr lang="en-US" altLang="zh-CN" sz="2400">
                <a:latin typeface="楷体" panose="02010609060101010101" pitchFamily="49" charset="-122"/>
                <a:ea typeface="楷体" panose="02010609060101010101" pitchFamily="49" charset="-122"/>
                <a:cs typeface="Times New Roman" panose="02020603050405020304" pitchFamily="18" charset="0"/>
              </a:rPr>
              <a:t>——</a:t>
            </a:r>
            <a:r>
              <a:rPr lang="zh-CN" altLang="zh-CN" sz="2400">
                <a:latin typeface="楷体" panose="02010609060101010101" pitchFamily="49" charset="-122"/>
                <a:ea typeface="楷体" panose="02010609060101010101" pitchFamily="49" charset="-122"/>
                <a:cs typeface="Times New Roman" panose="02020603050405020304" pitchFamily="18" charset="0"/>
              </a:rPr>
              <a:t>王阳明《别黄宗贤归天台序·壬申》</a:t>
            </a:r>
            <a:endParaRPr lang="en-US" altLang="zh-CN" sz="2400">
              <a:latin typeface="楷体" panose="02010609060101010101" pitchFamily="49" charset="-122"/>
              <a:ea typeface="楷体" panose="02010609060101010101" pitchFamily="49" charset="-122"/>
              <a:cs typeface="Times New Roman" panose="02020603050405020304" pitchFamily="18" charset="0"/>
            </a:endParaRPr>
          </a:p>
        </p:txBody>
      </p:sp>
      <p:sp>
        <p:nvSpPr>
          <p:cNvPr id="7"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DEA2A2-1D34-4E31-A3BB-F46D91D2647A}"/>
              </a:ext>
            </a:extLst>
          </p:cNvPr>
          <p:cNvSpPr/>
          <p:nvPr>
            <p:custDataLst>
              <p:tags r:id="rId1"/>
            </p:custDataLst>
          </p:nvPr>
        </p:nvSpPr>
        <p:spPr>
          <a:xfrm>
            <a:off x="308728" y="142852"/>
            <a:ext cx="8037806" cy="58477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r>
              <a:rPr lang="en-US" altLang="zh-CN" sz="3200" b="1" dirty="0" smtClean="0">
                <a:solidFill>
                  <a:srgbClr val="0000CC"/>
                </a:solidFill>
                <a:latin typeface="微软雅黑" panose="020B0503020204020204" pitchFamily="34" charset="-122"/>
                <a:ea typeface="微软雅黑" panose="020B0503020204020204" pitchFamily="34" charset="-122"/>
              </a:rPr>
              <a:t>7</a:t>
            </a:r>
            <a:r>
              <a:rPr lang="zh-CN" altLang="en-US" sz="3200" b="1" dirty="0" smtClean="0">
                <a:solidFill>
                  <a:srgbClr val="0000CC"/>
                </a:solidFill>
                <a:latin typeface="微软雅黑" panose="020B0503020204020204" pitchFamily="34" charset="-122"/>
                <a:ea typeface="微软雅黑" panose="020B0503020204020204" pitchFamily="34" charset="-122"/>
              </a:rPr>
              <a:t>、</a:t>
            </a:r>
            <a:r>
              <a:rPr altLang="en-US" sz="3200" b="1" dirty="0" smtClean="0">
                <a:solidFill>
                  <a:srgbClr val="0000CC"/>
                </a:solidFill>
                <a:latin typeface="微软雅黑" panose="020B0503020204020204" pitchFamily="34" charset="-122"/>
                <a:ea typeface="微软雅黑" panose="020B0503020204020204" pitchFamily="34" charset="-122"/>
              </a:rPr>
              <a:t>转折</a:t>
            </a:r>
            <a:r>
              <a:rPr lang="en-US" altLang="zh-CN" sz="3200" b="1" dirty="0" smtClean="0">
                <a:solidFill>
                  <a:srgbClr val="0000CC"/>
                </a:solidFill>
                <a:latin typeface="微软雅黑" panose="020B0503020204020204" pitchFamily="34" charset="-122"/>
                <a:ea typeface="微软雅黑" panose="020B0503020204020204" pitchFamily="34" charset="-122"/>
              </a:rPr>
              <a:t>——</a:t>
            </a:r>
            <a:r>
              <a:rPr sz="3200" b="1" dirty="0" smtClean="0">
                <a:solidFill>
                  <a:srgbClr val="0000CC"/>
                </a:solidFill>
                <a:latin typeface="微软雅黑" panose="020B0503020204020204" pitchFamily="34" charset="-122"/>
                <a:ea typeface="微软雅黑" panose="020B0503020204020204" pitchFamily="34" charset="-122"/>
              </a:rPr>
              <a:t>明清</a:t>
            </a:r>
            <a:r>
              <a:rPr lang="zh-CN" altLang="en-US" sz="3200" b="1" dirty="0" smtClean="0">
                <a:solidFill>
                  <a:srgbClr val="0000CC"/>
                </a:solidFill>
                <a:latin typeface="微软雅黑" panose="020B0503020204020204" pitchFamily="34" charset="-122"/>
                <a:ea typeface="微软雅黑" panose="020B0503020204020204" pitchFamily="34" charset="-122"/>
              </a:rPr>
              <a:t>时期</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808794" y="1785926"/>
            <a:ext cx="1785950" cy="523220"/>
          </a:xfrm>
          <a:prstGeom prst="rect">
            <a:avLst/>
          </a:prstGeom>
        </p:spPr>
        <p:txBody>
          <a:bodyPr wrap="square">
            <a:spAutoFit/>
          </a:bodyPr>
          <a:lstStyle/>
          <a:p>
            <a:pPr lvl="0" defTabSz="1171575"/>
            <a:r>
              <a:rPr lang="zh-CN" altLang="en-US" sz="2800" b="1" dirty="0" smtClean="0">
                <a:solidFill>
                  <a:srgbClr val="FF0000"/>
                </a:solidFill>
                <a:latin typeface="微软雅黑" pitchFamily="34" charset="-122"/>
                <a:ea typeface="微软雅黑" pitchFamily="34" charset="-122"/>
              </a:rPr>
              <a:t>时代价值</a:t>
            </a:r>
            <a:r>
              <a:rPr lang="en-US" altLang="zh-CN" sz="2800" b="1" dirty="0" smtClean="0">
                <a:solidFill>
                  <a:srgbClr val="FF0000"/>
                </a:solidFill>
                <a:latin typeface="微软雅黑" pitchFamily="34" charset="-122"/>
                <a:ea typeface="微软雅黑" pitchFamily="34" charset="-122"/>
              </a:rPr>
              <a:t>:</a:t>
            </a:r>
            <a:endParaRPr lang="zh-CN" altLang="en-US" sz="2800" b="1" dirty="0">
              <a:solidFill>
                <a:srgbClr val="FF0000"/>
              </a:solidFill>
              <a:latin typeface="微软雅黑" pitchFamily="34" charset="-122"/>
              <a:ea typeface="微软雅黑" pitchFamily="34" charset="-122"/>
            </a:endParaRPr>
          </a:p>
        </p:txBody>
      </p:sp>
      <p:sp>
        <p:nvSpPr>
          <p:cNvPr id="9" name="矩形 8"/>
          <p:cNvSpPr/>
          <p:nvPr/>
        </p:nvSpPr>
        <p:spPr>
          <a:xfrm>
            <a:off x="2666182" y="1857364"/>
            <a:ext cx="9215502" cy="954107"/>
          </a:xfrm>
          <a:prstGeom prst="rect">
            <a:avLst/>
          </a:prstGeom>
        </p:spPr>
        <p:txBody>
          <a:bodyPr wrap="square">
            <a:spAutoFit/>
          </a:bodyPr>
          <a:lstStyle/>
          <a:p>
            <a:r>
              <a:rPr lang="zh-CN" altLang="en-US" sz="2800" b="1" dirty="0" smtClean="0">
                <a:latin typeface="微软雅黑" pitchFamily="34" charset="-122"/>
                <a:ea typeface="微软雅黑" pitchFamily="34" charset="-122"/>
              </a:rPr>
              <a:t>修补了理学僵化所造成的问题</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推动了儒学的发展；推动了</a:t>
            </a:r>
            <a:r>
              <a:rPr lang="zh-CN" altLang="en-US" sz="2800" b="1" dirty="0" smtClean="0">
                <a:solidFill>
                  <a:srgbClr val="FF0000"/>
                </a:solidFill>
                <a:latin typeface="微软雅黑" pitchFamily="34" charset="-122"/>
                <a:ea typeface="微软雅黑" pitchFamily="34" charset="-122"/>
              </a:rPr>
              <a:t>人的主体意识逐渐觉醒</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成为晚明人文思潮的哲学基础。</a:t>
            </a:r>
            <a:endParaRPr lang="zh-CN" altLang="en-US" sz="28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308728" y="928670"/>
            <a:ext cx="11594403" cy="2528577"/>
          </a:xfrm>
          <a:prstGeom prst="rect">
            <a:avLst/>
          </a:prstGeom>
          <a:noFill/>
        </p:spPr>
        <p:txBody>
          <a:bodyPr wrap="square" rtlCol="0">
            <a:spAutoFit/>
          </a:bodyPr>
          <a:lstStyle/>
          <a:p>
            <a:pPr>
              <a:lnSpc>
                <a:spcPts val="3900"/>
              </a:lnSpc>
            </a:pPr>
            <a:r>
              <a:rPr lang="zh-CN" altLang="en-US" sz="2800" b="1" dirty="0" smtClean="0">
                <a:latin typeface="黑体" panose="02010609060101010101" pitchFamily="49" charset="-122"/>
                <a:ea typeface="黑体" panose="02010609060101010101" pitchFamily="49" charset="-122"/>
              </a:rPr>
              <a:t>   </a:t>
            </a:r>
            <a:r>
              <a:rPr lang="zh-CN" altLang="en-US" sz="2800" b="1" dirty="0" smtClean="0">
                <a:solidFill>
                  <a:srgbClr val="7030A0"/>
                </a:solidFill>
                <a:latin typeface="黑体" panose="02010609060101010101" pitchFamily="49" charset="-122"/>
                <a:ea typeface="黑体" panose="02010609060101010101" pitchFamily="49" charset="-122"/>
              </a:rPr>
              <a:t>（</a:t>
            </a:r>
            <a:r>
              <a:rPr lang="en-US" altLang="zh-CN" sz="2800" b="1" dirty="0" smtClean="0">
                <a:solidFill>
                  <a:srgbClr val="7030A0"/>
                </a:solidFill>
                <a:latin typeface="黑体" panose="02010609060101010101" pitchFamily="49" charset="-122"/>
                <a:ea typeface="黑体" panose="02010609060101010101" pitchFamily="49" charset="-122"/>
              </a:rPr>
              <a:t>2</a:t>
            </a:r>
            <a:r>
              <a:rPr lang="zh-CN" altLang="en-US" sz="2800" b="1" dirty="0" smtClean="0">
                <a:solidFill>
                  <a:srgbClr val="7030A0"/>
                </a:solidFill>
                <a:latin typeface="黑体" panose="02010609060101010101" pitchFamily="49" charset="-122"/>
                <a:ea typeface="黑体" panose="02010609060101010101" pitchFamily="49" charset="-122"/>
              </a:rPr>
              <a:t>）明清之际提倡个性自由的思想出现</a:t>
            </a:r>
            <a:endParaRPr lang="en-US" altLang="zh-CN" sz="2800" b="1" dirty="0" smtClean="0">
              <a:solidFill>
                <a:srgbClr val="7030A0"/>
              </a:solidFill>
              <a:latin typeface="黑体" panose="02010609060101010101" pitchFamily="49" charset="-122"/>
              <a:ea typeface="黑体" panose="02010609060101010101" pitchFamily="49" charset="-122"/>
            </a:endParaRPr>
          </a:p>
          <a:p>
            <a:pPr>
              <a:lnSpc>
                <a:spcPts val="3900"/>
              </a:lnSpc>
            </a:pPr>
            <a:r>
              <a:rPr lang="en-US" altLang="zh-CN" sz="2800" b="1" dirty="0" smtClean="0">
                <a:latin typeface="黑体" panose="02010609060101010101" pitchFamily="49" charset="-122"/>
                <a:ea typeface="黑体" panose="02010609060101010101" pitchFamily="49" charset="-122"/>
              </a:rPr>
              <a:t>    </a:t>
            </a:r>
            <a:r>
              <a:rPr lang="zh-CN" altLang="en-US" sz="2800" b="1" dirty="0" smtClean="0">
                <a:latin typeface="黑体" panose="02010609060101010101" pitchFamily="49" charset="-122"/>
                <a:ea typeface="黑体" panose="02010609060101010101" pitchFamily="49" charset="-122"/>
              </a:rPr>
              <a:t>①代表人物：黄宗羲、顾炎武、王夫之。</a:t>
            </a:r>
            <a:endParaRPr lang="en-US" altLang="zh-CN" sz="2800" b="1" dirty="0" smtClean="0">
              <a:latin typeface="黑体" panose="02010609060101010101" pitchFamily="49" charset="-122"/>
              <a:ea typeface="黑体" panose="02010609060101010101" pitchFamily="49" charset="-122"/>
            </a:endParaRPr>
          </a:p>
          <a:p>
            <a:pPr>
              <a:lnSpc>
                <a:spcPts val="3900"/>
              </a:lnSpc>
            </a:pPr>
            <a:r>
              <a:rPr lang="en-US" altLang="zh-CN" sz="2800" b="1" dirty="0">
                <a:latin typeface="黑体" panose="02010609060101010101" pitchFamily="49" charset="-122"/>
                <a:ea typeface="黑体" panose="02010609060101010101" pitchFamily="49" charset="-122"/>
              </a:rPr>
              <a:t> </a:t>
            </a:r>
            <a:r>
              <a:rPr lang="en-US" altLang="zh-CN" sz="2800" b="1" dirty="0" smtClean="0">
                <a:latin typeface="黑体" panose="02010609060101010101" pitchFamily="49" charset="-122"/>
                <a:ea typeface="黑体" panose="02010609060101010101" pitchFamily="49" charset="-122"/>
              </a:rPr>
              <a:t>   </a:t>
            </a:r>
            <a:r>
              <a:rPr lang="zh-CN" altLang="en-US" sz="2800" b="1" dirty="0" smtClean="0">
                <a:latin typeface="黑体" panose="02010609060101010101" pitchFamily="49" charset="-122"/>
                <a:ea typeface="黑体" panose="02010609060101010101" pitchFamily="49" charset="-122"/>
              </a:rPr>
              <a:t>②主张：批判理学，抨击封建专制，倡导经世致用。</a:t>
            </a:r>
            <a:endParaRPr lang="en-US" altLang="zh-CN" sz="2800" b="1" dirty="0" smtClean="0">
              <a:latin typeface="黑体" panose="02010609060101010101" pitchFamily="49" charset="-122"/>
              <a:ea typeface="黑体" panose="02010609060101010101" pitchFamily="49" charset="-122"/>
            </a:endParaRPr>
          </a:p>
          <a:p>
            <a:pPr>
              <a:lnSpc>
                <a:spcPts val="3900"/>
              </a:lnSpc>
            </a:pPr>
            <a:r>
              <a:rPr lang="zh-CN" altLang="en-US" sz="2800" b="1" dirty="0" smtClean="0">
                <a:latin typeface="黑体" panose="02010609060101010101" pitchFamily="49" charset="-122"/>
                <a:ea typeface="黑体" panose="02010609060101010101" pitchFamily="49" charset="-122"/>
              </a:rPr>
              <a:t>   </a:t>
            </a:r>
            <a:r>
              <a:rPr lang="zh-CN" altLang="en-US" sz="2800" b="1" dirty="0" smtClean="0">
                <a:solidFill>
                  <a:srgbClr val="7030A0"/>
                </a:solidFill>
                <a:latin typeface="黑体" panose="02010609060101010101" pitchFamily="49" charset="-122"/>
                <a:ea typeface="黑体" panose="02010609060101010101" pitchFamily="49" charset="-122"/>
              </a:rPr>
              <a:t>（</a:t>
            </a:r>
            <a:r>
              <a:rPr lang="en-US" altLang="zh-CN" sz="2800" b="1" dirty="0" smtClean="0">
                <a:solidFill>
                  <a:srgbClr val="7030A0"/>
                </a:solidFill>
                <a:latin typeface="黑体" panose="02010609060101010101" pitchFamily="49" charset="-122"/>
                <a:ea typeface="黑体" panose="02010609060101010101" pitchFamily="49" charset="-122"/>
              </a:rPr>
              <a:t>3</a:t>
            </a:r>
            <a:r>
              <a:rPr lang="zh-CN" altLang="en-US" sz="2800" b="1" dirty="0" smtClean="0">
                <a:solidFill>
                  <a:srgbClr val="7030A0"/>
                </a:solidFill>
                <a:latin typeface="黑体" panose="02010609060101010101" pitchFamily="49" charset="-122"/>
                <a:ea typeface="黑体" panose="02010609060101010101" pitchFamily="49" charset="-122"/>
              </a:rPr>
              <a:t>）康雍乾时期，</a:t>
            </a:r>
            <a:r>
              <a:rPr lang="zh-CN" altLang="en-US" sz="2800" b="1" dirty="0" smtClean="0">
                <a:latin typeface="黑体" panose="02010609060101010101" pitchFamily="49" charset="-122"/>
                <a:ea typeface="黑体" panose="02010609060101010101" pitchFamily="49" charset="-122"/>
              </a:rPr>
              <a:t>君主专制高度发展，文字狱愈演愈烈，思想受到钳制，禁锢了中华文化的发展。</a:t>
            </a:r>
            <a:endParaRPr lang="en-US" altLang="zh-CN" sz="2800" b="1" dirty="0" smtClean="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3" cstate="print"/>
          <a:srcRect r="3671" b="7185"/>
          <a:stretch>
            <a:fillRect/>
          </a:stretch>
        </p:blipFill>
        <p:spPr>
          <a:xfrm>
            <a:off x="347660" y="3740446"/>
            <a:ext cx="1691452" cy="2164718"/>
          </a:xfrm>
          <a:prstGeom prst="ellipse">
            <a:avLst/>
          </a:prstGeom>
          <a:effectLst>
            <a:outerShdw blurRad="50800" dist="38100" dir="2700000" sx="102000" sy="102000" algn="tl" rotWithShape="0">
              <a:prstClr val="black">
                <a:alpha val="40000"/>
              </a:prstClr>
            </a:outerShdw>
          </a:effectLst>
        </p:spPr>
      </p:pic>
      <p:pic>
        <p:nvPicPr>
          <p:cNvPr id="4" name="图片 3"/>
          <p:cNvPicPr>
            <a:picLocks noChangeAspect="1"/>
          </p:cNvPicPr>
          <p:nvPr/>
        </p:nvPicPr>
        <p:blipFill>
          <a:blip r:embed="rId4" cstate="print"/>
          <a:srcRect l="12053" t="977" r="11609"/>
          <a:stretch>
            <a:fillRect/>
          </a:stretch>
        </p:blipFill>
        <p:spPr>
          <a:xfrm>
            <a:off x="2234756" y="3739306"/>
            <a:ext cx="1584663" cy="2168828"/>
          </a:xfrm>
          <a:prstGeom prst="ellipse">
            <a:avLst/>
          </a:prstGeom>
          <a:effectLst>
            <a:outerShdw blurRad="50800" dist="38100" dir="2700000" sx="102000" sy="102000" algn="tl" rotWithShape="0">
              <a:prstClr val="black">
                <a:alpha val="40000"/>
              </a:prstClr>
            </a:outerShdw>
          </a:effectLst>
        </p:spPr>
      </p:pic>
      <p:pic>
        <p:nvPicPr>
          <p:cNvPr id="5" name="图片 4"/>
          <p:cNvPicPr>
            <a:picLocks noChangeAspect="1"/>
          </p:cNvPicPr>
          <p:nvPr/>
        </p:nvPicPr>
        <p:blipFill>
          <a:blip r:embed="rId5"/>
          <a:srcRect l="21560" r="19773"/>
          <a:stretch>
            <a:fillRect/>
          </a:stretch>
        </p:blipFill>
        <p:spPr>
          <a:xfrm>
            <a:off x="4069101" y="3739306"/>
            <a:ext cx="1729369" cy="2269412"/>
          </a:xfrm>
          <a:prstGeom prst="ellipse">
            <a:avLst/>
          </a:prstGeom>
          <a:effectLst>
            <a:outerShdw blurRad="50800" dist="38100" dir="2700000" sx="102000" sy="102000" algn="tl" rotWithShape="0">
              <a:prstClr val="black">
                <a:alpha val="40000"/>
              </a:prstClr>
            </a:outerShdw>
          </a:effectLst>
        </p:spPr>
      </p:pic>
      <p:sp>
        <p:nvSpPr>
          <p:cNvPr id="6" name="文本框 10"/>
          <p:cNvSpPr txBox="1"/>
          <p:nvPr/>
        </p:nvSpPr>
        <p:spPr>
          <a:xfrm>
            <a:off x="-172283" y="6008718"/>
            <a:ext cx="2468563" cy="707886"/>
          </a:xfrm>
          <a:prstGeom prst="rect">
            <a:avLst/>
          </a:prstGeom>
          <a:noFill/>
        </p:spPr>
        <p:txBody>
          <a:bodyPr wrap="square">
            <a:spAutoFit/>
          </a:bodyPr>
          <a:lstStyle/>
          <a:p>
            <a:pPr algn="ctr"/>
            <a:r>
              <a:rPr lang="zh-CN" altLang="en-US" sz="2000">
                <a:latin typeface="楷体" panose="02010609060101010101" pitchFamily="49" charset="-122"/>
                <a:ea typeface="楷体" panose="02010609060101010101" pitchFamily="49" charset="-122"/>
              </a:rPr>
              <a:t>黄宗羲</a:t>
            </a:r>
            <a:endParaRPr lang="en-US" altLang="zh-CN" sz="2000">
              <a:latin typeface="楷体" panose="02010609060101010101" pitchFamily="49" charset="-122"/>
              <a:ea typeface="楷体" panose="02010609060101010101" pitchFamily="49" charset="-122"/>
            </a:endParaRPr>
          </a:p>
          <a:p>
            <a:pPr algn="ct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1610</a:t>
            </a: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1695</a:t>
            </a:r>
            <a:r>
              <a:rPr lang="zh-CN" altLang="en-US" sz="2000">
                <a:latin typeface="楷体" panose="02010609060101010101" pitchFamily="49" charset="-122"/>
                <a:ea typeface="楷体" panose="02010609060101010101" pitchFamily="49" charset="-122"/>
              </a:rPr>
              <a:t>）</a:t>
            </a:r>
          </a:p>
        </p:txBody>
      </p:sp>
      <p:sp>
        <p:nvSpPr>
          <p:cNvPr id="7" name="文本框 11"/>
          <p:cNvSpPr txBox="1"/>
          <p:nvPr/>
        </p:nvSpPr>
        <p:spPr>
          <a:xfrm>
            <a:off x="1795951" y="6008718"/>
            <a:ext cx="2239596" cy="707886"/>
          </a:xfrm>
          <a:prstGeom prst="rect">
            <a:avLst/>
          </a:prstGeom>
          <a:noFill/>
        </p:spPr>
        <p:txBody>
          <a:bodyPr wrap="square">
            <a:spAutoFit/>
          </a:bodyPr>
          <a:lstStyle/>
          <a:p>
            <a:pPr algn="ctr"/>
            <a:r>
              <a:rPr lang="zh-CN" altLang="en-US" sz="2000">
                <a:latin typeface="楷体" panose="02010609060101010101" pitchFamily="49" charset="-122"/>
                <a:ea typeface="楷体" panose="02010609060101010101" pitchFamily="49" charset="-122"/>
              </a:rPr>
              <a:t>顾炎武</a:t>
            </a:r>
            <a:endParaRPr lang="en-US" altLang="zh-CN" sz="2000">
              <a:latin typeface="楷体" panose="02010609060101010101" pitchFamily="49" charset="-122"/>
              <a:ea typeface="楷体" panose="02010609060101010101" pitchFamily="49" charset="-122"/>
            </a:endParaRPr>
          </a:p>
          <a:p>
            <a:pPr algn="ct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1613</a:t>
            </a: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1682</a:t>
            </a:r>
            <a:r>
              <a:rPr lang="zh-CN" altLang="en-US" sz="2000">
                <a:latin typeface="楷体" panose="02010609060101010101" pitchFamily="49" charset="-122"/>
                <a:ea typeface="楷体" panose="02010609060101010101" pitchFamily="49" charset="-122"/>
              </a:rPr>
              <a:t>）</a:t>
            </a:r>
          </a:p>
        </p:txBody>
      </p:sp>
      <p:sp>
        <p:nvSpPr>
          <p:cNvPr id="8" name="文本框 12"/>
          <p:cNvSpPr txBox="1"/>
          <p:nvPr/>
        </p:nvSpPr>
        <p:spPr>
          <a:xfrm>
            <a:off x="3640969" y="6008718"/>
            <a:ext cx="2315433" cy="707886"/>
          </a:xfrm>
          <a:prstGeom prst="rect">
            <a:avLst/>
          </a:prstGeom>
          <a:noFill/>
        </p:spPr>
        <p:txBody>
          <a:bodyPr wrap="square">
            <a:spAutoFit/>
          </a:bodyPr>
          <a:lstStyle/>
          <a:p>
            <a:pPr algn="ctr"/>
            <a:r>
              <a:rPr lang="zh-CN" altLang="en-US" sz="2000">
                <a:latin typeface="楷体" panose="02010609060101010101" pitchFamily="49" charset="-122"/>
                <a:ea typeface="楷体" panose="02010609060101010101" pitchFamily="49" charset="-122"/>
              </a:rPr>
              <a:t>王夫之</a:t>
            </a:r>
            <a:endParaRPr lang="en-US" altLang="zh-CN" sz="2000">
              <a:latin typeface="楷体" panose="02010609060101010101" pitchFamily="49" charset="-122"/>
              <a:ea typeface="楷体" panose="02010609060101010101" pitchFamily="49" charset="-122"/>
            </a:endParaRPr>
          </a:p>
          <a:p>
            <a:pPr algn="ct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1619</a:t>
            </a: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1692</a:t>
            </a:r>
            <a:r>
              <a:rPr lang="zh-CN" altLang="en-US" sz="2000">
                <a:latin typeface="楷体" panose="02010609060101010101" pitchFamily="49" charset="-122"/>
                <a:ea typeface="楷体" panose="02010609060101010101" pitchFamily="49" charset="-122"/>
              </a:rPr>
              <a:t>）</a:t>
            </a:r>
          </a:p>
        </p:txBody>
      </p:sp>
      <p:sp>
        <p:nvSpPr>
          <p:cNvPr id="9" name="矩形 8"/>
          <p:cNvSpPr/>
          <p:nvPr/>
        </p:nvSpPr>
        <p:spPr>
          <a:xfrm>
            <a:off x="6309360" y="3851747"/>
            <a:ext cx="5532120" cy="2400657"/>
          </a:xfrm>
          <a:prstGeom prst="rect">
            <a:avLst/>
          </a:prstGeom>
          <a:ln>
            <a:solidFill>
              <a:schemeClr val="tx1"/>
            </a:solidFill>
          </a:ln>
        </p:spPr>
        <p:txBody>
          <a:bodyPr wrap="square">
            <a:spAutoFit/>
          </a:bodyPr>
          <a:lstStyle/>
          <a:p>
            <a:pPr defTabSz="457200">
              <a:lnSpc>
                <a:spcPct val="125000"/>
              </a:lnSpc>
            </a:pPr>
            <a:r>
              <a:rPr lang="zh-CN" altLang="en-US" sz="2400" dirty="0" smtClean="0">
                <a:latin typeface="楷体" panose="02010609060101010101" pitchFamily="49" charset="-122"/>
                <a:ea typeface="楷体" panose="02010609060101010101" pitchFamily="49" charset="-122"/>
              </a:rPr>
              <a:t>    在</a:t>
            </a:r>
            <a:r>
              <a:rPr lang="zh-CN" altLang="en-US" sz="2400" dirty="0">
                <a:latin typeface="楷体" panose="02010609060101010101" pitchFamily="49" charset="-122"/>
                <a:ea typeface="楷体" panose="02010609060101010101" pitchFamily="49" charset="-122"/>
              </a:rPr>
              <a:t>乾隆后期的禁书运动中，共禁毁书籍</a:t>
            </a:r>
            <a:r>
              <a:rPr lang="en-US" altLang="zh-CN" sz="2400" dirty="0" smtClean="0">
                <a:latin typeface="楷体" panose="02010609060101010101" pitchFamily="49" charset="-122"/>
                <a:ea typeface="楷体" panose="02010609060101010101" pitchFamily="49" charset="-122"/>
              </a:rPr>
              <a:t>3100</a:t>
            </a:r>
            <a:r>
              <a:rPr lang="zh-CN" altLang="en-US" sz="2400" dirty="0">
                <a:latin typeface="楷体" panose="02010609060101010101" pitchFamily="49" charset="-122"/>
                <a:ea typeface="楷体" panose="02010609060101010101" pitchFamily="49" charset="-122"/>
              </a:rPr>
              <a:t>余种，</a:t>
            </a:r>
            <a:r>
              <a:rPr lang="en-US" altLang="zh-CN" sz="2400" dirty="0">
                <a:latin typeface="楷体" panose="02010609060101010101" pitchFamily="49" charset="-122"/>
                <a:ea typeface="楷体" panose="02010609060101010101" pitchFamily="49" charset="-122"/>
              </a:rPr>
              <a:t>15.1</a:t>
            </a:r>
            <a:r>
              <a:rPr lang="zh-CN" altLang="en-US" sz="2400" dirty="0">
                <a:latin typeface="楷体" panose="02010609060101010101" pitchFamily="49" charset="-122"/>
                <a:ea typeface="楷体" panose="02010609060101010101" pitchFamily="49" charset="-122"/>
              </a:rPr>
              <a:t>万余部，销毁书板</a:t>
            </a:r>
            <a:r>
              <a:rPr lang="en-US" altLang="zh-CN" sz="2400" dirty="0">
                <a:latin typeface="楷体" panose="02010609060101010101" pitchFamily="49" charset="-122"/>
                <a:ea typeface="楷体" panose="02010609060101010101" pitchFamily="49" charset="-122"/>
              </a:rPr>
              <a:t>8</a:t>
            </a:r>
            <a:r>
              <a:rPr lang="zh-CN" altLang="en-US" sz="2400" dirty="0">
                <a:latin typeface="楷体" panose="02010609060101010101" pitchFamily="49" charset="-122"/>
                <a:ea typeface="楷体" panose="02010609060101010101" pitchFamily="49" charset="-122"/>
              </a:rPr>
              <a:t>万块以上。民间惧祸自行销毁者不在其内。</a:t>
            </a:r>
            <a:endParaRPr lang="en-US" altLang="zh-CN" sz="2400" dirty="0">
              <a:latin typeface="楷体" panose="02010609060101010101" pitchFamily="49" charset="-122"/>
              <a:ea typeface="楷体" panose="02010609060101010101" pitchFamily="49" charset="-122"/>
            </a:endParaRPr>
          </a:p>
          <a:p>
            <a:pPr algn="r" defTabSz="457200">
              <a:lnSpc>
                <a:spcPct val="125000"/>
              </a:lnSpc>
            </a:pP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黄爱平</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四库全书纂修研究</a:t>
            </a:r>
            <a:r>
              <a:rPr lang="en-US" altLang="zh-CN" sz="2400" dirty="0">
                <a:latin typeface="楷体" panose="02010609060101010101" pitchFamily="49" charset="-122"/>
                <a:ea typeface="楷体" panose="02010609060101010101" pitchFamily="49" charset="-122"/>
              </a:rPr>
              <a:t>》</a:t>
            </a:r>
          </a:p>
        </p:txBody>
      </p:sp>
      <p:sp>
        <p:nvSpPr>
          <p:cNvPr id="10"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DEA2A2-1D34-4E31-A3BB-F46D91D2647A}"/>
              </a:ext>
            </a:extLst>
          </p:cNvPr>
          <p:cNvSpPr/>
          <p:nvPr>
            <p:custDataLst>
              <p:tags r:id="rId1"/>
            </p:custDataLst>
          </p:nvPr>
        </p:nvSpPr>
        <p:spPr>
          <a:xfrm>
            <a:off x="308728" y="214290"/>
            <a:ext cx="8037806" cy="58477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r>
              <a:rPr lang="en-US" altLang="zh-CN" sz="3200" b="1" dirty="0" smtClean="0">
                <a:solidFill>
                  <a:srgbClr val="0000CC"/>
                </a:solidFill>
                <a:latin typeface="微软雅黑" panose="020B0503020204020204" pitchFamily="34" charset="-122"/>
                <a:ea typeface="微软雅黑" panose="020B0503020204020204" pitchFamily="34" charset="-122"/>
              </a:rPr>
              <a:t>7</a:t>
            </a:r>
            <a:r>
              <a:rPr lang="zh-CN" altLang="en-US" sz="3200" b="1" dirty="0" smtClean="0">
                <a:solidFill>
                  <a:srgbClr val="0000CC"/>
                </a:solidFill>
                <a:latin typeface="微软雅黑" panose="020B0503020204020204" pitchFamily="34" charset="-122"/>
                <a:ea typeface="微软雅黑" panose="020B0503020204020204" pitchFamily="34" charset="-122"/>
              </a:rPr>
              <a:t>、</a:t>
            </a:r>
            <a:r>
              <a:rPr altLang="en-US" sz="3200" b="1" dirty="0" smtClean="0">
                <a:solidFill>
                  <a:srgbClr val="0000CC"/>
                </a:solidFill>
                <a:latin typeface="微软雅黑" panose="020B0503020204020204" pitchFamily="34" charset="-122"/>
                <a:ea typeface="微软雅黑" panose="020B0503020204020204" pitchFamily="34" charset="-122"/>
              </a:rPr>
              <a:t>转折</a:t>
            </a:r>
            <a:r>
              <a:rPr lang="en-US" altLang="zh-CN" sz="3200" b="1" dirty="0" smtClean="0">
                <a:solidFill>
                  <a:srgbClr val="0000CC"/>
                </a:solidFill>
                <a:latin typeface="微软雅黑" panose="020B0503020204020204" pitchFamily="34" charset="-122"/>
                <a:ea typeface="微软雅黑" panose="020B0503020204020204" pitchFamily="34" charset="-122"/>
              </a:rPr>
              <a:t>——</a:t>
            </a:r>
            <a:r>
              <a:rPr sz="3200" b="1" dirty="0" smtClean="0">
                <a:solidFill>
                  <a:srgbClr val="0000CC"/>
                </a:solidFill>
                <a:latin typeface="微软雅黑" panose="020B0503020204020204" pitchFamily="34" charset="-122"/>
                <a:ea typeface="微软雅黑" panose="020B0503020204020204" pitchFamily="34" charset="-122"/>
              </a:rPr>
              <a:t>明清</a:t>
            </a:r>
            <a:r>
              <a:rPr lang="zh-CN" altLang="en-US" sz="3200" b="1" dirty="0" smtClean="0">
                <a:solidFill>
                  <a:srgbClr val="0000CC"/>
                </a:solidFill>
                <a:latin typeface="微软雅黑" panose="020B0503020204020204" pitchFamily="34" charset="-122"/>
                <a:ea typeface="微软雅黑" panose="020B0503020204020204" pitchFamily="34" charset="-122"/>
              </a:rPr>
              <a:t>时期</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1604" y="1857364"/>
            <a:ext cx="5786478" cy="954107"/>
          </a:xfrm>
          <a:prstGeom prst="rect">
            <a:avLst/>
          </a:prstGeom>
          <a:noFill/>
        </p:spPr>
        <p:txBody>
          <a:bodyPr wrap="square" rtlCol="0">
            <a:spAutoFit/>
          </a:bodyPr>
          <a:lstStyle/>
          <a:p>
            <a:r>
              <a:rPr lang="zh-CN" altLang="en-US" sz="2800" b="1" dirty="0">
                <a:solidFill>
                  <a:srgbClr val="000000"/>
                </a:solidFill>
                <a:latin typeface="黑体" panose="02010609060101010101" charset="-122"/>
                <a:ea typeface="黑体" panose="02010609060101010101" charset="-122"/>
                <a:sym typeface="+mn-ea"/>
              </a:rPr>
              <a:t>①政治：君主专制强化，吏治腐败，社会矛盾空前尖锐</a:t>
            </a:r>
          </a:p>
        </p:txBody>
      </p:sp>
      <p:sp>
        <p:nvSpPr>
          <p:cNvPr id="3" name="文本框 2"/>
          <p:cNvSpPr txBox="1"/>
          <p:nvPr/>
        </p:nvSpPr>
        <p:spPr>
          <a:xfrm>
            <a:off x="451604" y="2928934"/>
            <a:ext cx="5613346" cy="954107"/>
          </a:xfrm>
          <a:prstGeom prst="rect">
            <a:avLst/>
          </a:prstGeom>
          <a:noFill/>
        </p:spPr>
        <p:txBody>
          <a:bodyPr wrap="square" rtlCol="0">
            <a:spAutoFit/>
          </a:bodyPr>
          <a:lstStyle/>
          <a:p>
            <a:r>
              <a:rPr lang="zh-CN" altLang="en-US" sz="2800" b="1" dirty="0">
                <a:solidFill>
                  <a:srgbClr val="000000"/>
                </a:solidFill>
                <a:latin typeface="黑体" panose="02010609060101010101" charset="-122"/>
                <a:ea typeface="黑体" panose="02010609060101010101" charset="-122"/>
                <a:cs typeface="楷体" panose="02010609060101010101" pitchFamily="49" charset="-122"/>
                <a:sym typeface="+mn-ea"/>
              </a:rPr>
              <a:t>②经济：商品经济发展，资本主义萌芽产生</a:t>
            </a:r>
          </a:p>
        </p:txBody>
      </p:sp>
      <p:sp>
        <p:nvSpPr>
          <p:cNvPr id="4" name="文本框 3"/>
          <p:cNvSpPr txBox="1"/>
          <p:nvPr/>
        </p:nvSpPr>
        <p:spPr>
          <a:xfrm>
            <a:off x="408871" y="4000504"/>
            <a:ext cx="5472021" cy="523220"/>
          </a:xfrm>
          <a:prstGeom prst="rect">
            <a:avLst/>
          </a:prstGeom>
          <a:noFill/>
        </p:spPr>
        <p:txBody>
          <a:bodyPr wrap="square" rtlCol="0">
            <a:spAutoFit/>
          </a:bodyPr>
          <a:lstStyle/>
          <a:p>
            <a:r>
              <a:rPr lang="zh-CN" altLang="en-US" sz="2800" b="1" dirty="0">
                <a:solidFill>
                  <a:srgbClr val="000000"/>
                </a:solidFill>
                <a:latin typeface="黑体" panose="02010609060101010101" charset="-122"/>
                <a:ea typeface="黑体" panose="02010609060101010101" charset="-122"/>
                <a:cs typeface="楷体" panose="02010609060101010101" pitchFamily="49" charset="-122"/>
                <a:sym typeface="+mn-ea"/>
              </a:rPr>
              <a:t>③阶级：</a:t>
            </a:r>
            <a:r>
              <a:rPr lang="zh-CN" altLang="en-US" sz="2800" b="1" dirty="0">
                <a:latin typeface="黑体" panose="02010609060101010101" charset="-122"/>
                <a:ea typeface="黑体" panose="02010609060101010101" charset="-122"/>
                <a:cs typeface="楷体" panose="02010609060101010101" pitchFamily="49" charset="-122"/>
                <a:sym typeface="+mn-ea"/>
              </a:rPr>
              <a:t>工商业者队伍扩大</a:t>
            </a:r>
            <a:endParaRPr lang="zh-CN" altLang="en-US" sz="2800" b="1" dirty="0">
              <a:solidFill>
                <a:srgbClr val="000000"/>
              </a:solidFill>
              <a:latin typeface="黑体" panose="02010609060101010101" charset="-122"/>
              <a:ea typeface="黑体" panose="02010609060101010101" charset="-122"/>
              <a:cs typeface="楷体" panose="02010609060101010101" pitchFamily="49" charset="-122"/>
              <a:sym typeface="+mn-ea"/>
            </a:endParaRPr>
          </a:p>
        </p:txBody>
      </p:sp>
      <p:sp>
        <p:nvSpPr>
          <p:cNvPr id="6" name="文本框 5"/>
          <p:cNvSpPr txBox="1"/>
          <p:nvPr/>
        </p:nvSpPr>
        <p:spPr>
          <a:xfrm>
            <a:off x="2594744" y="500042"/>
            <a:ext cx="6500858" cy="523220"/>
          </a:xfrm>
          <a:prstGeom prst="rect">
            <a:avLst/>
          </a:prstGeom>
          <a:noFill/>
        </p:spPr>
        <p:txBody>
          <a:bodyPr wrap="square" rtlCol="0">
            <a:spAutoFit/>
          </a:bodyPr>
          <a:lstStyle/>
          <a:p>
            <a:r>
              <a:rPr lang="zh-CN" altLang="en-US" sz="2800" b="1" dirty="0">
                <a:solidFill>
                  <a:srgbClr val="FF0000"/>
                </a:solidFill>
                <a:latin typeface="黑体" panose="02010609060101010101" charset="-122"/>
                <a:ea typeface="黑体" panose="02010609060101010101" charset="-122"/>
              </a:rPr>
              <a:t>明清之际进步思潮出现的</a:t>
            </a:r>
            <a:r>
              <a:rPr lang="zh-CN" altLang="en-US" sz="2800" b="1" dirty="0" smtClean="0">
                <a:solidFill>
                  <a:srgbClr val="FF0000"/>
                </a:solidFill>
                <a:latin typeface="黑体" panose="02010609060101010101" charset="-122"/>
                <a:ea typeface="黑体" panose="02010609060101010101" charset="-122"/>
              </a:rPr>
              <a:t>背景及评价</a:t>
            </a:r>
            <a:endParaRPr lang="zh-CN" altLang="en-US" sz="2800" b="1" dirty="0">
              <a:solidFill>
                <a:srgbClr val="FF0000"/>
              </a:solidFill>
              <a:latin typeface="黑体" panose="02010609060101010101" charset="-122"/>
              <a:ea typeface="黑体" panose="02010609060101010101" charset="-122"/>
            </a:endParaRPr>
          </a:p>
        </p:txBody>
      </p:sp>
      <p:sp>
        <p:nvSpPr>
          <p:cNvPr id="7" name="文本框 6"/>
          <p:cNvSpPr txBox="1"/>
          <p:nvPr/>
        </p:nvSpPr>
        <p:spPr>
          <a:xfrm>
            <a:off x="451605" y="4786322"/>
            <a:ext cx="5643602" cy="954107"/>
          </a:xfrm>
          <a:prstGeom prst="rect">
            <a:avLst/>
          </a:prstGeom>
          <a:noFill/>
        </p:spPr>
        <p:txBody>
          <a:bodyPr wrap="square" rtlCol="0">
            <a:spAutoFit/>
          </a:bodyPr>
          <a:lstStyle/>
          <a:p>
            <a:r>
              <a:rPr lang="zh-CN" altLang="en-US" sz="2800" b="1" dirty="0" smtClean="0">
                <a:solidFill>
                  <a:srgbClr val="000000"/>
                </a:solidFill>
                <a:latin typeface="黑体" panose="02010609060101010101" charset="-122"/>
                <a:ea typeface="黑体" panose="02010609060101010101" charset="-122"/>
                <a:cs typeface="楷体" panose="02010609060101010101" pitchFamily="49" charset="-122"/>
                <a:sym typeface="+mn-ea"/>
              </a:rPr>
              <a:t>④思想</a:t>
            </a:r>
            <a:r>
              <a:rPr lang="zh-CN" altLang="en-US" sz="2800" b="1" dirty="0">
                <a:solidFill>
                  <a:srgbClr val="000000"/>
                </a:solidFill>
                <a:latin typeface="黑体" panose="02010609060101010101" charset="-122"/>
                <a:ea typeface="黑体" panose="02010609060101010101" charset="-122"/>
                <a:cs typeface="楷体" panose="02010609060101010101" pitchFamily="49" charset="-122"/>
                <a:sym typeface="+mn-ea"/>
              </a:rPr>
              <a:t>：</a:t>
            </a:r>
            <a:r>
              <a:rPr lang="zh-CN" altLang="en-US" sz="2800" b="1" dirty="0">
                <a:latin typeface="黑体" panose="02010609060101010101" charset="-122"/>
                <a:ea typeface="黑体" panose="02010609060101010101" charset="-122"/>
                <a:cs typeface="楷体" panose="02010609060101010101" pitchFamily="49" charset="-122"/>
                <a:sym typeface="+mn-ea"/>
              </a:rPr>
              <a:t>理学僵化、文化专制束缚人们思想；</a:t>
            </a:r>
            <a:r>
              <a:rPr lang="zh-CN" altLang="en-US" sz="2800" b="1" dirty="0">
                <a:solidFill>
                  <a:srgbClr val="000000"/>
                </a:solidFill>
                <a:latin typeface="黑体" panose="02010609060101010101" charset="-122"/>
                <a:ea typeface="黑体" panose="02010609060101010101" charset="-122"/>
                <a:cs typeface="楷体" panose="02010609060101010101" pitchFamily="49" charset="-122"/>
                <a:sym typeface="+mn-ea"/>
              </a:rPr>
              <a:t>西学东渐</a:t>
            </a:r>
          </a:p>
        </p:txBody>
      </p:sp>
      <p:sp>
        <p:nvSpPr>
          <p:cNvPr id="8" name="TextBox 7"/>
          <p:cNvSpPr txBox="1"/>
          <p:nvPr/>
        </p:nvSpPr>
        <p:spPr>
          <a:xfrm>
            <a:off x="237290" y="214290"/>
            <a:ext cx="2339102" cy="523220"/>
          </a:xfrm>
          <a:prstGeom prst="rect">
            <a:avLst/>
          </a:prstGeom>
          <a:noFill/>
        </p:spPr>
        <p:txBody>
          <a:bodyPr wrap="none" rtlCol="0">
            <a:spAutoFit/>
          </a:bodyPr>
          <a:lstStyle/>
          <a:p>
            <a:r>
              <a:rPr lang="en-US" altLang="zh-CN" sz="2800" b="1" dirty="0" smtClean="0">
                <a:solidFill>
                  <a:srgbClr val="0000FF"/>
                </a:solidFill>
                <a:latin typeface="微软雅黑" pitchFamily="34" charset="-122"/>
                <a:ea typeface="微软雅黑" pitchFamily="34" charset="-122"/>
              </a:rPr>
              <a:t>【</a:t>
            </a:r>
            <a:r>
              <a:rPr lang="zh-CN" altLang="en-US" sz="2800" b="1" dirty="0" smtClean="0">
                <a:solidFill>
                  <a:srgbClr val="0000FF"/>
                </a:solidFill>
                <a:latin typeface="微软雅黑" pitchFamily="34" charset="-122"/>
                <a:ea typeface="微软雅黑" pitchFamily="34" charset="-122"/>
              </a:rPr>
              <a:t>知识回顾</a:t>
            </a:r>
            <a:r>
              <a:rPr lang="en-US" altLang="zh-CN" sz="2800" b="1" dirty="0" smtClean="0">
                <a:solidFill>
                  <a:srgbClr val="0000FF"/>
                </a:solidFill>
                <a:latin typeface="微软雅黑" pitchFamily="34" charset="-122"/>
                <a:ea typeface="微软雅黑" pitchFamily="34" charset="-122"/>
              </a:rPr>
              <a:t>】</a:t>
            </a:r>
            <a:endParaRPr lang="zh-CN" altLang="en-US" sz="2800" b="1" dirty="0">
              <a:solidFill>
                <a:srgbClr val="0000FF"/>
              </a:solidFill>
              <a:latin typeface="微软雅黑" pitchFamily="34" charset="-122"/>
              <a:ea typeface="微软雅黑" pitchFamily="34" charset="-122"/>
            </a:endParaRPr>
          </a:p>
        </p:txBody>
      </p:sp>
      <p:sp>
        <p:nvSpPr>
          <p:cNvPr id="9" name="矩形 8"/>
          <p:cNvSpPr/>
          <p:nvPr/>
        </p:nvSpPr>
        <p:spPr>
          <a:xfrm>
            <a:off x="6523834" y="1357298"/>
            <a:ext cx="5357850" cy="2529923"/>
          </a:xfrm>
          <a:prstGeom prst="rect">
            <a:avLst/>
          </a:prstGeom>
        </p:spPr>
        <p:txBody>
          <a:bodyPr wrap="square">
            <a:spAutoFit/>
          </a:bodyPr>
          <a:lstStyle/>
          <a:p>
            <a:pPr indent="0">
              <a:lnSpc>
                <a:spcPct val="110000"/>
              </a:lnSpc>
            </a:pPr>
            <a:r>
              <a:rPr lang="zh-CN" altLang="en-US" sz="2400" b="1" dirty="0" smtClean="0">
                <a:solidFill>
                  <a:srgbClr val="0000FF"/>
                </a:solidFill>
                <a:latin typeface="Arial" panose="020B0604020202020204" pitchFamily="34" charset="0"/>
                <a:ea typeface="黑体" panose="02010609060101010101" charset="-122"/>
                <a:sym typeface="+mn-ea"/>
              </a:rPr>
              <a:t>进步性：</a:t>
            </a:r>
            <a:r>
              <a:rPr lang="zh-CN" altLang="en-US" sz="2400" b="1" dirty="0" smtClean="0">
                <a:latin typeface="Arial" panose="020B0604020202020204" pitchFamily="34" charset="0"/>
                <a:ea typeface="黑体" panose="02010609060101010101" charset="-122"/>
                <a:sym typeface="+mn-ea"/>
              </a:rPr>
              <a:t>明清之际出现的个性自由的思想是对传统文化的批判继承，冲击了君主专制，具有早期民主启蒙特征。</a:t>
            </a:r>
            <a:endParaRPr lang="zh-CN" altLang="en-US" sz="2400" b="1" dirty="0" smtClean="0">
              <a:latin typeface="Arial" panose="020B0604020202020204" pitchFamily="34" charset="0"/>
              <a:ea typeface="黑体" panose="02010609060101010101" charset="-122"/>
            </a:endParaRPr>
          </a:p>
          <a:p>
            <a:pPr indent="0">
              <a:lnSpc>
                <a:spcPct val="110000"/>
              </a:lnSpc>
            </a:pPr>
            <a:r>
              <a:rPr lang="zh-CN" altLang="en-US" sz="2400" b="1" dirty="0" smtClean="0">
                <a:latin typeface="Arial" panose="020B0604020202020204" pitchFamily="34" charset="0"/>
                <a:ea typeface="黑体" panose="02010609060101010101" charset="-122"/>
                <a:sym typeface="+mn-ea"/>
              </a:rPr>
              <a:t>这些新思想的产生是商品经济发展和市民阶层壮大的产物，具有鲜明的时代特征。</a:t>
            </a:r>
            <a:endParaRPr lang="zh-CN" altLang="en-US" sz="2400" b="1" dirty="0">
              <a:latin typeface="Arial" panose="020B0604020202020204" pitchFamily="34" charset="0"/>
              <a:ea typeface="黑体" panose="02010609060101010101" charset="-122"/>
            </a:endParaRPr>
          </a:p>
        </p:txBody>
      </p:sp>
      <p:sp>
        <p:nvSpPr>
          <p:cNvPr id="10" name="矩形 9"/>
          <p:cNvSpPr/>
          <p:nvPr/>
        </p:nvSpPr>
        <p:spPr>
          <a:xfrm>
            <a:off x="6523834" y="4143380"/>
            <a:ext cx="5143536" cy="2308324"/>
          </a:xfrm>
          <a:prstGeom prst="rect">
            <a:avLst/>
          </a:prstGeom>
        </p:spPr>
        <p:txBody>
          <a:bodyPr wrap="square">
            <a:spAutoFit/>
          </a:bodyPr>
          <a:lstStyle/>
          <a:p>
            <a:pPr lvl="0"/>
            <a:r>
              <a:rPr lang="zh-CN" altLang="en-US" sz="2400" b="1" dirty="0" smtClean="0">
                <a:solidFill>
                  <a:srgbClr val="0000FF"/>
                </a:solidFill>
                <a:latin typeface="Arial" panose="020B0604020202020204" pitchFamily="34" charset="0"/>
                <a:ea typeface="黑体" panose="02010609060101010101" charset="-122"/>
              </a:rPr>
              <a:t>局限性：</a:t>
            </a:r>
            <a:r>
              <a:rPr lang="zh-CN" altLang="en-US" sz="2400" b="1" dirty="0" smtClean="0">
                <a:latin typeface="Arial" panose="020B0604020202020204" pitchFamily="34" charset="0"/>
                <a:ea typeface="黑体" panose="02010609060101010101" charset="-122"/>
              </a:rPr>
              <a:t>地位上：未能形成主流思想理学仍占据统治地位；</a:t>
            </a:r>
          </a:p>
          <a:p>
            <a:pPr lvl="0"/>
            <a:r>
              <a:rPr lang="zh-CN" altLang="en-US" sz="2400" b="1" dirty="0" smtClean="0">
                <a:latin typeface="Arial" panose="020B0604020202020204" pitchFamily="34" charset="0"/>
                <a:ea typeface="黑体" panose="02010609060101010101" charset="-122"/>
                <a:cs typeface="+mn-ea"/>
              </a:rPr>
              <a:t>影响上：未能使中国实现转型，影响有限</a:t>
            </a:r>
          </a:p>
          <a:p>
            <a:pPr lvl="0"/>
            <a:r>
              <a:rPr lang="zh-CN" altLang="en-US" sz="2400" b="1" dirty="0" smtClean="0">
                <a:latin typeface="Arial" panose="020B0604020202020204" pitchFamily="34" charset="0"/>
                <a:ea typeface="黑体" panose="02010609060101010101" charset="-122"/>
                <a:cs typeface="+mn-ea"/>
              </a:rPr>
              <a:t>内容上：</a:t>
            </a:r>
            <a:r>
              <a:rPr lang="zh-CN" altLang="en-US" sz="2400" b="1" dirty="0" smtClean="0">
                <a:ea typeface="黑体" panose="02010609060101010101" charset="-122"/>
                <a:cs typeface="+mn-ea"/>
                <a:sym typeface="+mn-ea"/>
              </a:rPr>
              <a:t>未跳出传统儒学的范畴，没有提出新的社会制度；</a:t>
            </a:r>
            <a:endParaRPr lang="zh-CN" altLang="en-US" sz="2400" b="1" dirty="0">
              <a:latin typeface="Arial" panose="020B0604020202020204" pitchFamily="34" charset="0"/>
              <a:ea typeface="黑体" panose="02010609060101010101" charset="-122"/>
              <a:cs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94480" y="285728"/>
            <a:ext cx="10644262" cy="1938992"/>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70100" algn="l"/>
              </a:tabLst>
            </a:pPr>
            <a:r>
              <a:rPr kumimoji="0" lang="zh-CN" sz="24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材料</a:t>
            </a:r>
            <a:r>
              <a:rPr kumimoji="0" lang="zh-CN" sz="2400" b="0" i="0" u="none" strike="noStrike" cap="none" normalizeH="0" baseline="0" dirty="0" smtClean="0">
                <a:ln>
                  <a:noFill/>
                </a:ln>
                <a:solidFill>
                  <a:schemeClr val="tx1"/>
                </a:solidFill>
                <a:effectLst/>
                <a:latin typeface="Times New Roman" pitchFamily="18" charset="0"/>
                <a:ea typeface="楷体_GB2312"/>
                <a:cs typeface="Times New Roman" pitchFamily="18" charset="0"/>
              </a:rPr>
              <a:t>　中华传统文化在春秋战国时期表现为</a:t>
            </a:r>
            <a:r>
              <a:rPr kumimoji="0" lang="zh-CN" altLang="en-US" sz="2400" b="0"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0" i="0" u="none" strike="noStrike" cap="none" normalizeH="0" baseline="0" dirty="0" smtClean="0">
                <a:ln>
                  <a:noFill/>
                </a:ln>
                <a:solidFill>
                  <a:schemeClr val="tx1"/>
                </a:solidFill>
                <a:effectLst/>
                <a:latin typeface="Times New Roman" pitchFamily="18" charset="0"/>
                <a:ea typeface="楷体_GB2312"/>
                <a:cs typeface="Times New Roman" pitchFamily="18" charset="0"/>
              </a:rPr>
              <a:t>以民本思潮和专制主义为两翼的百家争鸣的私学文化</a:t>
            </a:r>
            <a:r>
              <a:rPr kumimoji="0" lang="zh-CN" altLang="en-US" sz="2400" b="0"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0" i="0" u="none" strike="noStrike" cap="none" normalizeH="0" baseline="0" dirty="0" smtClean="0">
                <a:ln>
                  <a:noFill/>
                </a:ln>
                <a:solidFill>
                  <a:schemeClr val="tx1"/>
                </a:solidFill>
                <a:effectLst/>
                <a:latin typeface="Times New Roman" pitchFamily="18" charset="0"/>
                <a:ea typeface="楷体_GB2312"/>
                <a:cs typeface="Times New Roman" pitchFamily="18" charset="0"/>
              </a:rPr>
              <a:t>；秦汉以后</a:t>
            </a:r>
            <a:r>
              <a:rPr kumimoji="0" lang="zh-CN" altLang="en-US" sz="2400" b="0"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0" i="0" u="none" strike="noStrike" cap="none" normalizeH="0" baseline="0" dirty="0" smtClean="0">
                <a:ln>
                  <a:noFill/>
                </a:ln>
                <a:solidFill>
                  <a:schemeClr val="tx1"/>
                </a:solidFill>
                <a:effectLst/>
                <a:latin typeface="Times New Roman" pitchFamily="18" charset="0"/>
                <a:ea typeface="楷体_GB2312"/>
                <a:cs typeface="Times New Roman" pitchFamily="18" charset="0"/>
              </a:rPr>
              <a:t>定型为以儒学为正宗，兼纳百家、融汇释道的帝国文化</a:t>
            </a:r>
            <a:r>
              <a:rPr kumimoji="0" lang="zh-CN" altLang="en-US" sz="2400" b="0"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en-US" altLang="zh-CN" sz="2400" b="0"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0" i="0" u="none" strike="noStrike" cap="none" normalizeH="0" baseline="0" dirty="0" smtClean="0">
                <a:ln>
                  <a:noFill/>
                </a:ln>
                <a:solidFill>
                  <a:schemeClr val="tx1"/>
                </a:solidFill>
                <a:effectLst/>
                <a:latin typeface="Times New Roman" pitchFamily="18" charset="0"/>
                <a:ea typeface="楷体_GB2312"/>
                <a:cs typeface="Times New Roman" pitchFamily="18" charset="0"/>
              </a:rPr>
              <a:t>而在商品经济有充分发育的基础上得以繁衍的市民文化，在清中叶以前的整个中国社会都相当细弱。</a:t>
            </a:r>
            <a:endPar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070100" algn="l"/>
              </a:tabLst>
            </a:pPr>
            <a:r>
              <a:rPr kumimoji="0" lang="en-US" altLang="zh-CN" sz="2400" b="0" i="0" u="none" strike="noStrike" cap="none" normalizeH="0" baseline="0" dirty="0" smtClean="0">
                <a:ln>
                  <a:noFill/>
                </a:ln>
                <a:solidFill>
                  <a:schemeClr val="tx1"/>
                </a:solidFill>
                <a:effectLst/>
                <a:latin typeface="Arial"/>
                <a:ea typeface="宋体" pitchFamily="2" charset="-122"/>
                <a:cs typeface="Times New Roman" pitchFamily="18" charset="0"/>
              </a:rPr>
              <a:t>                                                ——</a:t>
            </a: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冯天瑜等著</a:t>
            </a: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中华文化史</a:t>
            </a: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p>
        </p:txBody>
      </p:sp>
      <p:sp>
        <p:nvSpPr>
          <p:cNvPr id="3" name="矩形 2"/>
          <p:cNvSpPr/>
          <p:nvPr/>
        </p:nvSpPr>
        <p:spPr>
          <a:xfrm>
            <a:off x="308728" y="2428868"/>
            <a:ext cx="11358642" cy="523220"/>
          </a:xfrm>
          <a:prstGeom prst="rect">
            <a:avLst/>
          </a:prstGeom>
        </p:spPr>
        <p:txBody>
          <a:bodyPr wrap="square">
            <a:spAutoFit/>
          </a:bodyPr>
          <a:lstStyle/>
          <a:p>
            <a:r>
              <a:rPr lang="zh-CN" altLang="en-US" sz="2800" b="1" dirty="0" smtClean="0">
                <a:solidFill>
                  <a:srgbClr val="FF0000"/>
                </a:solidFill>
                <a:latin typeface="微软雅黑" pitchFamily="34" charset="-122"/>
                <a:ea typeface="微软雅黑" pitchFamily="34" charset="-122"/>
              </a:rPr>
              <a:t>根据材料并结合所学知识，说明儒家思想成为正统</a:t>
            </a:r>
            <a:r>
              <a:rPr lang="en-US" sz="2800" b="1" dirty="0" smtClean="0">
                <a:solidFill>
                  <a:srgbClr val="FF0000"/>
                </a:solidFill>
                <a:latin typeface="微软雅黑" pitchFamily="34" charset="-122"/>
                <a:ea typeface="微软雅黑" pitchFamily="34" charset="-122"/>
              </a:rPr>
              <a:t>“</a:t>
            </a:r>
            <a:r>
              <a:rPr lang="zh-CN" altLang="en-US" sz="2800" b="1" dirty="0" smtClean="0">
                <a:solidFill>
                  <a:srgbClr val="FF0000"/>
                </a:solidFill>
                <a:latin typeface="微软雅黑" pitchFamily="34" charset="-122"/>
                <a:ea typeface="微软雅黑" pitchFamily="34" charset="-122"/>
              </a:rPr>
              <a:t>帝国文化</a:t>
            </a:r>
            <a:r>
              <a:rPr lang="en-US" sz="2800" b="1" dirty="0" smtClean="0">
                <a:solidFill>
                  <a:srgbClr val="FF0000"/>
                </a:solidFill>
                <a:latin typeface="微软雅黑" pitchFamily="34" charset="-122"/>
                <a:ea typeface="微软雅黑" pitchFamily="34" charset="-122"/>
              </a:rPr>
              <a:t>”</a:t>
            </a:r>
            <a:r>
              <a:rPr lang="zh-CN" altLang="en-US" sz="2800" b="1" dirty="0" smtClean="0">
                <a:solidFill>
                  <a:srgbClr val="FF0000"/>
                </a:solidFill>
                <a:latin typeface="微软雅黑" pitchFamily="34" charset="-122"/>
                <a:ea typeface="微软雅黑" pitchFamily="34" charset="-122"/>
              </a:rPr>
              <a:t>的原因。</a:t>
            </a:r>
            <a:endParaRPr lang="zh-CN" altLang="en-US" sz="2800" b="1" dirty="0">
              <a:solidFill>
                <a:srgbClr val="FF0000"/>
              </a:solidFill>
              <a:latin typeface="微软雅黑" pitchFamily="34" charset="-122"/>
              <a:ea typeface="微软雅黑" pitchFamily="34" charset="-122"/>
            </a:endParaRPr>
          </a:p>
        </p:txBody>
      </p:sp>
      <p:sp>
        <p:nvSpPr>
          <p:cNvPr id="4" name="矩形 3"/>
          <p:cNvSpPr/>
          <p:nvPr/>
        </p:nvSpPr>
        <p:spPr>
          <a:xfrm>
            <a:off x="594480" y="3143248"/>
            <a:ext cx="10572824" cy="3170099"/>
          </a:xfrm>
          <a:prstGeom prst="rect">
            <a:avLst/>
          </a:prstGeom>
        </p:spPr>
        <p:txBody>
          <a:bodyPr wrap="square">
            <a:spAutoFit/>
          </a:bodyPr>
          <a:lstStyle/>
          <a:p>
            <a:pPr>
              <a:lnSpc>
                <a:spcPts val="4000"/>
              </a:lnSpc>
            </a:pPr>
            <a:r>
              <a:rPr lang="zh-CN" altLang="en-US" sz="2800" b="1" dirty="0" smtClean="0">
                <a:solidFill>
                  <a:srgbClr val="0000FF"/>
                </a:solidFill>
                <a:latin typeface="微软雅黑" pitchFamily="34" charset="-122"/>
                <a:ea typeface="微软雅黑" pitchFamily="34" charset="-122"/>
              </a:rPr>
              <a:t>原因：</a:t>
            </a:r>
            <a:endParaRPr lang="en-US" altLang="zh-CN" sz="2800" b="1" dirty="0" smtClean="0">
              <a:solidFill>
                <a:srgbClr val="0000FF"/>
              </a:solidFill>
              <a:latin typeface="微软雅黑" pitchFamily="34" charset="-122"/>
              <a:ea typeface="微软雅黑" pitchFamily="34" charset="-122"/>
            </a:endParaRPr>
          </a:p>
          <a:p>
            <a:pPr>
              <a:lnSpc>
                <a:spcPts val="4000"/>
              </a:lnSpc>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1</a:t>
            </a:r>
            <a:r>
              <a:rPr lang="zh-CN" altLang="en-US" sz="2800" b="1" dirty="0" smtClean="0">
                <a:latin typeface="微软雅黑" pitchFamily="34" charset="-122"/>
                <a:ea typeface="微软雅黑" pitchFamily="34" charset="-122"/>
              </a:rPr>
              <a:t>）适应封建专制统治需要</a:t>
            </a:r>
            <a:r>
              <a:rPr lang="en-US"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哲学上的天人观念、伦理上的</a:t>
            </a:r>
            <a:r>
              <a:rPr lang="en-US"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三纲五常</a:t>
            </a:r>
            <a:r>
              <a:rPr lang="en-US"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、政治上的</a:t>
            </a:r>
            <a:r>
              <a:rPr lang="en-US"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大一统</a:t>
            </a:r>
            <a:r>
              <a:rPr lang="en-US"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主张</a:t>
            </a:r>
            <a:r>
              <a:rPr lang="en-US"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a:t>
            </a:r>
            <a:endParaRPr lang="en-US" altLang="zh-CN" sz="2800" b="1" dirty="0" smtClean="0">
              <a:latin typeface="微软雅黑" pitchFamily="34" charset="-122"/>
              <a:ea typeface="微软雅黑" pitchFamily="34" charset="-122"/>
            </a:endParaRPr>
          </a:p>
          <a:p>
            <a:pPr>
              <a:lnSpc>
                <a:spcPts val="4000"/>
              </a:lnSpc>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2</a:t>
            </a:r>
            <a:r>
              <a:rPr lang="zh-CN" altLang="en-US" sz="2800" b="1" dirty="0" smtClean="0">
                <a:latin typeface="微软雅黑" pitchFamily="34" charset="-122"/>
                <a:ea typeface="微软雅黑" pitchFamily="34" charset="-122"/>
              </a:rPr>
              <a:t>）其内容本身随时代需要的变化而不断发展；</a:t>
            </a:r>
            <a:endParaRPr lang="en-US" altLang="zh-CN" sz="2800" b="1" dirty="0" smtClean="0">
              <a:latin typeface="微软雅黑" pitchFamily="34" charset="-122"/>
              <a:ea typeface="微软雅黑" pitchFamily="34" charset="-122"/>
            </a:endParaRPr>
          </a:p>
          <a:p>
            <a:pPr>
              <a:lnSpc>
                <a:spcPts val="4000"/>
              </a:lnSpc>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3</a:t>
            </a:r>
            <a:r>
              <a:rPr lang="zh-CN" altLang="en-US" sz="2800" b="1" dirty="0" smtClean="0">
                <a:latin typeface="微软雅黑" pitchFamily="34" charset="-122"/>
                <a:ea typeface="微软雅黑" pitchFamily="34" charset="-122"/>
              </a:rPr>
              <a:t>）中国古代经济的特殊性</a:t>
            </a:r>
            <a:r>
              <a:rPr lang="en-US"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即自然经济占主导、商品经济薄弱</a:t>
            </a:r>
            <a:r>
              <a:rPr lang="en-US"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a:t>
            </a:r>
            <a:endParaRPr lang="en-US" altLang="zh-CN" sz="2800" b="1" dirty="0" smtClean="0">
              <a:latin typeface="微软雅黑" pitchFamily="34" charset="-122"/>
              <a:ea typeface="微软雅黑" pitchFamily="34" charset="-122"/>
            </a:endParaRPr>
          </a:p>
          <a:p>
            <a:pPr>
              <a:lnSpc>
                <a:spcPts val="4000"/>
              </a:lnSpc>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4</a:t>
            </a:r>
            <a:r>
              <a:rPr lang="zh-CN" altLang="en-US" sz="2800" b="1" dirty="0" smtClean="0">
                <a:latin typeface="微软雅黑" pitchFamily="34" charset="-122"/>
                <a:ea typeface="微软雅黑" pitchFamily="34" charset="-122"/>
              </a:rPr>
              <a:t>）内涵中具有的强烈社会责任感，容易被认同。</a:t>
            </a:r>
            <a:endParaRPr lang="zh-CN" altLang="en-US" sz="28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a:srcRect l="531" r="-1"/>
          <a:stretch>
            <a:fillRect/>
          </a:stretch>
        </p:blipFill>
        <p:spPr>
          <a:xfrm>
            <a:off x="5536065" y="975745"/>
            <a:ext cx="6417057" cy="4883204"/>
          </a:xfrm>
          <a:prstGeom prst="rect">
            <a:avLst/>
          </a:prstGeom>
        </p:spPr>
      </p:pic>
      <p:sp>
        <p:nvSpPr>
          <p:cNvPr id="10" name="文本框 9"/>
          <p:cNvSpPr txBox="1"/>
          <p:nvPr/>
        </p:nvSpPr>
        <p:spPr>
          <a:xfrm>
            <a:off x="838091" y="1084991"/>
            <a:ext cx="5184239" cy="461665"/>
          </a:xfrm>
          <a:prstGeom prst="rect">
            <a:avLst/>
          </a:prstGeom>
          <a:noFill/>
        </p:spPr>
        <p:txBody>
          <a:bodyPr wrap="square" rtlCol="0">
            <a:spAutoFit/>
          </a:bodyPr>
          <a:lstStyle/>
          <a:p>
            <a:r>
              <a:rPr lang="en-US" altLang="zh-CN" sz="2400" smtClean="0">
                <a:solidFill>
                  <a:schemeClr val="bg1"/>
                </a:solidFill>
                <a:latin typeface="黑体" panose="02010609060101010101" pitchFamily="49" charset="-122"/>
                <a:ea typeface="黑体" panose="02010609060101010101" pitchFamily="49" charset="-122"/>
              </a:rPr>
              <a:t>1.</a:t>
            </a:r>
            <a:r>
              <a:rPr lang="zh-CN" altLang="en-US" sz="2400" smtClean="0">
                <a:solidFill>
                  <a:schemeClr val="bg1"/>
                </a:solidFill>
                <a:latin typeface="黑体" panose="02010609060101010101" pitchFamily="49" charset="-122"/>
                <a:ea typeface="黑体" panose="02010609060101010101" pitchFamily="49" charset="-122"/>
              </a:rPr>
              <a:t>原始社会</a:t>
            </a:r>
            <a:endParaRPr lang="zh-CN" altLang="en-US" sz="2400">
              <a:solidFill>
                <a:schemeClr val="bg1"/>
              </a:solidFill>
              <a:latin typeface="黑体" panose="02010609060101010101" pitchFamily="49" charset="-122"/>
              <a:ea typeface="黑体" panose="02010609060101010101" pitchFamily="49" charset="-122"/>
            </a:endParaRPr>
          </a:p>
        </p:txBody>
      </p:sp>
      <p:sp>
        <p:nvSpPr>
          <p:cNvPr id="4" name="文本框 3"/>
          <p:cNvSpPr txBox="1"/>
          <p:nvPr/>
        </p:nvSpPr>
        <p:spPr>
          <a:xfrm>
            <a:off x="523042" y="4286256"/>
            <a:ext cx="4699244" cy="1532727"/>
          </a:xfrm>
          <a:prstGeom prst="rect">
            <a:avLst/>
          </a:prstGeom>
          <a:noFill/>
        </p:spPr>
        <p:txBody>
          <a:bodyPr wrap="square" rtlCol="0">
            <a:spAutoFit/>
          </a:bodyPr>
          <a:lstStyle/>
          <a:p>
            <a:pPr>
              <a:lnSpc>
                <a:spcPct val="120000"/>
              </a:lnSpc>
            </a:pPr>
            <a:r>
              <a:rPr lang="zh-CN" altLang="en-US" sz="2600" b="1" dirty="0" smtClean="0">
                <a:solidFill>
                  <a:srgbClr val="7030A0"/>
                </a:solidFill>
                <a:latin typeface="黑体" panose="02010609060101010101" pitchFamily="49" charset="-122"/>
                <a:ea typeface="黑体" panose="02010609060101010101" pitchFamily="49" charset="-122"/>
              </a:rPr>
              <a:t>（</a:t>
            </a:r>
            <a:r>
              <a:rPr lang="en-US" altLang="zh-CN" sz="2600" b="1" dirty="0" smtClean="0">
                <a:solidFill>
                  <a:srgbClr val="7030A0"/>
                </a:solidFill>
                <a:latin typeface="黑体" panose="02010609060101010101" pitchFamily="49" charset="-122"/>
                <a:ea typeface="黑体" panose="02010609060101010101" pitchFamily="49" charset="-122"/>
              </a:rPr>
              <a:t>2</a:t>
            </a:r>
            <a:r>
              <a:rPr lang="zh-CN" altLang="en-US" sz="2600" b="1" dirty="0" smtClean="0">
                <a:solidFill>
                  <a:srgbClr val="7030A0"/>
                </a:solidFill>
                <a:latin typeface="黑体" panose="02010609060101010101" pitchFamily="49" charset="-122"/>
                <a:ea typeface="黑体" panose="02010609060101010101" pitchFamily="49" charset="-122"/>
              </a:rPr>
              <a:t>）核心：</a:t>
            </a:r>
            <a:r>
              <a:rPr lang="zh-CN" altLang="en-US" sz="2600" b="1" dirty="0" smtClean="0">
                <a:solidFill>
                  <a:srgbClr val="FF0000"/>
                </a:solidFill>
                <a:latin typeface="黑体" panose="02010609060101010101" pitchFamily="49" charset="-122"/>
                <a:ea typeface="黑体" panose="02010609060101010101" pitchFamily="49" charset="-122"/>
              </a:rPr>
              <a:t>中原华夏族</a:t>
            </a:r>
            <a:r>
              <a:rPr lang="zh-CN" altLang="en-US" sz="2600" b="1" dirty="0" smtClean="0">
                <a:latin typeface="黑体" panose="02010609060101010101" pitchFamily="49" charset="-122"/>
                <a:ea typeface="黑体" panose="02010609060101010101" pitchFamily="49" charset="-122"/>
              </a:rPr>
              <a:t>率先成为核心，并向四周辐射，推动着</a:t>
            </a:r>
            <a:r>
              <a:rPr lang="zh-CN" altLang="en-US" sz="2600" b="1" dirty="0" smtClean="0">
                <a:solidFill>
                  <a:srgbClr val="FF0000"/>
                </a:solidFill>
                <a:latin typeface="黑体" panose="02010609060101010101" pitchFamily="49" charset="-122"/>
                <a:ea typeface="黑体" panose="02010609060101010101" pitchFamily="49" charset="-122"/>
              </a:rPr>
              <a:t>多元一体中华文化</a:t>
            </a:r>
            <a:r>
              <a:rPr lang="zh-CN" altLang="en-US" sz="2600" b="1" dirty="0" smtClean="0">
                <a:latin typeface="黑体" panose="02010609060101010101" pitchFamily="49" charset="-122"/>
                <a:ea typeface="黑体" panose="02010609060101010101" pitchFamily="49" charset="-122"/>
              </a:rPr>
              <a:t>的形成。</a:t>
            </a:r>
            <a:endParaRPr lang="zh-CN" altLang="en-US" sz="2600" b="1" dirty="0">
              <a:latin typeface="黑体" panose="02010609060101010101" pitchFamily="49" charset="-122"/>
              <a:ea typeface="黑体" panose="02010609060101010101" pitchFamily="49" charset="-122"/>
            </a:endParaRPr>
          </a:p>
        </p:txBody>
      </p:sp>
      <p:sp>
        <p:nvSpPr>
          <p:cNvPr id="12" name="矩形 11"/>
          <p:cNvSpPr/>
          <p:nvPr/>
        </p:nvSpPr>
        <p:spPr>
          <a:xfrm>
            <a:off x="7191149" y="5867416"/>
            <a:ext cx="3005560" cy="707886"/>
          </a:xfrm>
          <a:prstGeom prst="rect">
            <a:avLst/>
          </a:prstGeom>
        </p:spPr>
        <p:txBody>
          <a:bodyPr wrap="none">
            <a:spAutoFit/>
          </a:bodyPr>
          <a:lstStyle/>
          <a:p>
            <a:r>
              <a:rPr lang="zh-CN" altLang="en-US" sz="2000">
                <a:latin typeface="楷体" panose="02010609060101010101" pitchFamily="49" charset="-122"/>
                <a:ea typeface="楷体" panose="02010609060101010101" pitchFamily="49" charset="-122"/>
              </a:rPr>
              <a:t>中国石器时代古人类</a:t>
            </a:r>
            <a:r>
              <a:rPr lang="zh-CN" altLang="en-US" sz="2000" smtClean="0">
                <a:latin typeface="楷体" panose="02010609060101010101" pitchFamily="49" charset="-122"/>
                <a:ea typeface="楷体" panose="02010609060101010101" pitchFamily="49" charset="-122"/>
              </a:rPr>
              <a:t>遗址</a:t>
            </a:r>
            <a:endParaRPr lang="en-US" altLang="zh-CN" sz="2000" smtClean="0">
              <a:latin typeface="楷体" panose="02010609060101010101" pitchFamily="49" charset="-122"/>
              <a:ea typeface="楷体" panose="02010609060101010101" pitchFamily="49" charset="-122"/>
            </a:endParaRPr>
          </a:p>
          <a:p>
            <a:r>
              <a:rPr lang="zh-CN" altLang="en-US" sz="2000" smtClean="0">
                <a:latin typeface="楷体" panose="02010609060101010101" pitchFamily="49" charset="-122"/>
                <a:ea typeface="楷体" panose="02010609060101010101" pitchFamily="49" charset="-122"/>
              </a:rPr>
              <a:t>和</a:t>
            </a:r>
            <a:r>
              <a:rPr lang="zh-CN" altLang="en-US" sz="2000">
                <a:latin typeface="楷体" panose="02010609060101010101" pitchFamily="49" charset="-122"/>
                <a:ea typeface="楷体" panose="02010609060101010101" pitchFamily="49" charset="-122"/>
              </a:rPr>
              <a:t>文化遗存分布示意图</a:t>
            </a:r>
          </a:p>
        </p:txBody>
      </p:sp>
      <p:sp>
        <p:nvSpPr>
          <p:cNvPr id="13" name="矩形 12"/>
          <p:cNvSpPr/>
          <p:nvPr/>
        </p:nvSpPr>
        <p:spPr>
          <a:xfrm>
            <a:off x="237290" y="142852"/>
            <a:ext cx="4134465" cy="523220"/>
          </a:xfrm>
          <a:prstGeom prst="rect">
            <a:avLst/>
          </a:prstGeom>
        </p:spPr>
        <p:txBody>
          <a:bodyPr wrap="none">
            <a:spAutoFit/>
          </a:bodyPr>
          <a:lstStyle/>
          <a:p>
            <a:r>
              <a:rPr lang="zh-CN" altLang="en-US" sz="2800" b="1" dirty="0" smtClean="0">
                <a:solidFill>
                  <a:srgbClr val="FF0000"/>
                </a:solidFill>
                <a:latin typeface="微软雅黑" pitchFamily="34" charset="-122"/>
                <a:ea typeface="微软雅黑" pitchFamily="34" charset="-122"/>
              </a:rPr>
              <a:t>一、中华文化的发展历程</a:t>
            </a:r>
            <a:endParaRPr lang="zh-CN" altLang="en-US" sz="2800" b="1" dirty="0">
              <a:solidFill>
                <a:srgbClr val="FF0000"/>
              </a:solidFill>
              <a:latin typeface="微软雅黑" pitchFamily="34" charset="-122"/>
              <a:ea typeface="微软雅黑" pitchFamily="34" charset="-122"/>
            </a:endParaRPr>
          </a:p>
        </p:txBody>
      </p:sp>
      <p:sp>
        <p:nvSpPr>
          <p:cNvPr id="14" name="矩形 13"/>
          <p:cNvSpPr/>
          <p:nvPr>
            <p:custDataLst>
              <p:tags r:id="rId1"/>
            </p:custDataLst>
          </p:nvPr>
        </p:nvSpPr>
        <p:spPr>
          <a:xfrm>
            <a:off x="594480" y="857232"/>
            <a:ext cx="4413388" cy="738664"/>
          </a:xfrm>
          <a:prstGeom prst="rect">
            <a:avLst/>
          </a:prstGeom>
        </p:spPr>
        <p:txBody>
          <a:bodyPr wrap="none">
            <a:spAutoFit/>
          </a:bodyPr>
          <a:lstStyle/>
          <a:p>
            <a:pPr>
              <a:lnSpc>
                <a:spcPct val="150000"/>
              </a:lnSpc>
            </a:pPr>
            <a:r>
              <a:rPr lang="en-US" altLang="zh-CN" sz="2800" b="1" dirty="0" smtClean="0">
                <a:solidFill>
                  <a:srgbClr val="0000FF"/>
                </a:solidFill>
                <a:latin typeface="微软雅黑" pitchFamily="34" charset="-122"/>
                <a:ea typeface="微软雅黑" pitchFamily="34" charset="-122"/>
              </a:rPr>
              <a:t>1</a:t>
            </a:r>
            <a:r>
              <a:rPr lang="zh-CN" altLang="en-US" sz="2800" b="1" dirty="0" smtClean="0">
                <a:solidFill>
                  <a:srgbClr val="0000FF"/>
                </a:solidFill>
                <a:latin typeface="微软雅黑" pitchFamily="34" charset="-122"/>
                <a:ea typeface="微软雅黑" pitchFamily="34" charset="-122"/>
              </a:rPr>
              <a:t>、起源</a:t>
            </a:r>
            <a:r>
              <a:rPr lang="en-US" altLang="zh-CN" sz="2800" b="1" dirty="0" smtClean="0">
                <a:solidFill>
                  <a:srgbClr val="0000FF"/>
                </a:solidFill>
                <a:latin typeface="微软雅黑" pitchFamily="34" charset="-122"/>
                <a:ea typeface="微软雅黑" pitchFamily="34" charset="-122"/>
              </a:rPr>
              <a:t>——</a:t>
            </a:r>
            <a:r>
              <a:rPr lang="zh-CN" altLang="en-US" sz="2800" b="1" dirty="0" smtClean="0">
                <a:solidFill>
                  <a:srgbClr val="0000FF"/>
                </a:solidFill>
                <a:latin typeface="微软雅黑" pitchFamily="34" charset="-122"/>
                <a:ea typeface="微软雅黑" pitchFamily="34" charset="-122"/>
              </a:rPr>
              <a:t>原始社会时期</a:t>
            </a:r>
            <a:endParaRPr lang="en-US" altLang="zh-CN" sz="2800" b="1" dirty="0" smtClean="0">
              <a:solidFill>
                <a:srgbClr val="0000FF"/>
              </a:solidFill>
              <a:latin typeface="微软雅黑" pitchFamily="34" charset="-122"/>
              <a:ea typeface="微软雅黑" pitchFamily="34" charset="-122"/>
            </a:endParaRPr>
          </a:p>
        </p:txBody>
      </p:sp>
      <p:sp>
        <p:nvSpPr>
          <p:cNvPr id="9" name="矩形 8"/>
          <p:cNvSpPr/>
          <p:nvPr/>
        </p:nvSpPr>
        <p:spPr>
          <a:xfrm>
            <a:off x="523042" y="1928802"/>
            <a:ext cx="4714907" cy="2092881"/>
          </a:xfrm>
          <a:prstGeom prst="rect">
            <a:avLst/>
          </a:prstGeom>
        </p:spPr>
        <p:txBody>
          <a:bodyPr wrap="square">
            <a:spAutoFit/>
          </a:bodyPr>
          <a:lstStyle/>
          <a:p>
            <a:r>
              <a:rPr lang="zh-CN" altLang="en-US" sz="2600" b="1" dirty="0" smtClean="0">
                <a:solidFill>
                  <a:srgbClr val="7030A0"/>
                </a:solidFill>
                <a:latin typeface="黑体" panose="02010609060101010101" pitchFamily="49" charset="-122"/>
                <a:ea typeface="黑体" panose="02010609060101010101" pitchFamily="49" charset="-122"/>
              </a:rPr>
              <a:t>（</a:t>
            </a:r>
            <a:r>
              <a:rPr lang="en-US" altLang="zh-CN" sz="2600" b="1" dirty="0" smtClean="0">
                <a:solidFill>
                  <a:srgbClr val="7030A0"/>
                </a:solidFill>
                <a:latin typeface="黑体" panose="02010609060101010101" pitchFamily="49" charset="-122"/>
                <a:ea typeface="黑体" panose="02010609060101010101" pitchFamily="49" charset="-122"/>
              </a:rPr>
              <a:t>1</a:t>
            </a:r>
            <a:r>
              <a:rPr lang="zh-CN" altLang="en-US" sz="2600" b="1" dirty="0" smtClean="0">
                <a:solidFill>
                  <a:srgbClr val="7030A0"/>
                </a:solidFill>
                <a:latin typeface="黑体" panose="02010609060101010101" pitchFamily="49" charset="-122"/>
                <a:ea typeface="黑体" panose="02010609060101010101" pitchFamily="49" charset="-122"/>
              </a:rPr>
              <a:t>）多元：</a:t>
            </a:r>
            <a:r>
              <a:rPr lang="zh-CN" altLang="en-US" sz="2600" b="1" dirty="0" smtClean="0">
                <a:latin typeface="黑体" panose="02010609060101010101" pitchFamily="49" charset="-122"/>
                <a:ea typeface="黑体" panose="02010609060101010101" pitchFamily="49" charset="-122"/>
              </a:rPr>
              <a:t>黄河流域、长江流域、珠江流域、辽河流域，北方草原、四川盆地、青藏高原、天山南北，都是孕育中华文明的摇篮。</a:t>
            </a:r>
            <a:endParaRPr lang="zh-CN" altLang="en-US" sz="26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33261" y="4147809"/>
            <a:ext cx="6775850" cy="2308324"/>
          </a:xfrm>
          <a:prstGeom prst="rect">
            <a:avLst/>
          </a:prstGeom>
          <a:ln>
            <a:solidFill>
              <a:schemeClr val="tx1"/>
            </a:solidFill>
          </a:ln>
        </p:spPr>
        <p:txBody>
          <a:bodyPr wrap="square">
            <a:spAutoFit/>
          </a:bodyPr>
          <a:lstStyle/>
          <a:p>
            <a:pPr indent="266700" algn="just">
              <a:spcAft>
                <a:spcPct val="0"/>
              </a:spcAft>
            </a:pPr>
            <a:r>
              <a:rPr lang="en-US" altLang="zh-CN" sz="2400" kern="10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400" kern="100" smtClean="0">
                <a:latin typeface="楷体" panose="02010609060101010101" pitchFamily="49" charset="-122"/>
                <a:ea typeface="楷体" panose="02010609060101010101" pitchFamily="49" charset="-122"/>
                <a:cs typeface="Times New Roman" panose="02020603050405020304" pitchFamily="18" charset="0"/>
              </a:rPr>
              <a:t>十月革命</a:t>
            </a:r>
            <a:r>
              <a:rPr lang="zh-CN" altLang="zh-CN" sz="2400" kern="100">
                <a:latin typeface="楷体" panose="02010609060101010101" pitchFamily="49" charset="-122"/>
                <a:ea typeface="楷体" panose="02010609060101010101" pitchFamily="49" charset="-122"/>
                <a:cs typeface="Times New Roman" panose="02020603050405020304" pitchFamily="18" charset="0"/>
              </a:rPr>
              <a:t>一声炮响，给我们送来了马克思列宁主义。十月革命帮助了全世界的也帮助了中国的先进分子，用无产阶级的宇宙观作为观察国家命运的工具，重新考虑自己的问题。</a:t>
            </a:r>
          </a:p>
          <a:p>
            <a:pPr algn="r"/>
            <a:r>
              <a:rPr lang="en-US" altLang="zh-CN" sz="2400" kern="10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400" kern="100" smtClean="0">
                <a:latin typeface="楷体" panose="02010609060101010101" pitchFamily="49" charset="-122"/>
                <a:ea typeface="楷体" panose="02010609060101010101" pitchFamily="49" charset="-122"/>
                <a:cs typeface="Times New Roman" panose="02020603050405020304" pitchFamily="18" charset="0"/>
              </a:rPr>
              <a:t>——</a:t>
            </a:r>
            <a:r>
              <a:rPr lang="zh-CN" altLang="zh-CN" sz="2400" kern="100">
                <a:latin typeface="楷体" panose="02010609060101010101" pitchFamily="49" charset="-122"/>
                <a:ea typeface="楷体" panose="02010609060101010101" pitchFamily="49" charset="-122"/>
                <a:cs typeface="Times New Roman" panose="02020603050405020304" pitchFamily="18" charset="0"/>
              </a:rPr>
              <a:t>毛泽东《论人民民主专政》，《毛泽东选集》第</a:t>
            </a:r>
            <a:r>
              <a:rPr lang="en-US" altLang="zh-CN" sz="2400" kern="100">
                <a:latin typeface="楷体" panose="02010609060101010101" pitchFamily="49" charset="-122"/>
                <a:ea typeface="楷体" panose="02010609060101010101" pitchFamily="49" charset="-122"/>
                <a:cs typeface="Times New Roman" panose="02020603050405020304" pitchFamily="18" charset="0"/>
              </a:rPr>
              <a:t>4</a:t>
            </a:r>
            <a:r>
              <a:rPr lang="zh-CN" altLang="zh-CN" sz="2400" kern="100">
                <a:latin typeface="楷体" panose="02010609060101010101" pitchFamily="49" charset="-122"/>
                <a:ea typeface="楷体" panose="02010609060101010101" pitchFamily="49" charset="-122"/>
                <a:cs typeface="Times New Roman" panose="02020603050405020304" pitchFamily="18" charset="0"/>
              </a:rPr>
              <a:t>卷</a:t>
            </a:r>
            <a:endParaRPr lang="zh-CN" altLang="en-US" sz="240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4"/>
          <a:stretch>
            <a:fillRect/>
          </a:stretch>
        </p:blipFill>
        <p:spPr>
          <a:xfrm>
            <a:off x="2594744" y="3994509"/>
            <a:ext cx="2199652" cy="2693967"/>
          </a:xfrm>
          <a:prstGeom prst="rect">
            <a:avLst/>
          </a:prstGeom>
        </p:spPr>
      </p:pic>
      <p:pic>
        <p:nvPicPr>
          <p:cNvPr id="5" name="图片 4"/>
          <p:cNvPicPr>
            <a:picLocks noChangeAspect="1"/>
          </p:cNvPicPr>
          <p:nvPr/>
        </p:nvPicPr>
        <p:blipFill>
          <a:blip r:embed="rId5" cstate="print"/>
          <a:stretch>
            <a:fillRect/>
          </a:stretch>
        </p:blipFill>
        <p:spPr>
          <a:xfrm>
            <a:off x="847393" y="4008538"/>
            <a:ext cx="1438656" cy="2088929"/>
          </a:xfrm>
          <a:prstGeom prst="rect">
            <a:avLst/>
          </a:prstGeom>
        </p:spPr>
      </p:pic>
      <p:sp>
        <p:nvSpPr>
          <p:cNvPr id="6" name="矩形 5"/>
          <p:cNvSpPr/>
          <p:nvPr/>
        </p:nvSpPr>
        <p:spPr>
          <a:xfrm>
            <a:off x="587676" y="6081810"/>
            <a:ext cx="1980029" cy="707886"/>
          </a:xfrm>
          <a:prstGeom prst="rect">
            <a:avLst/>
          </a:prstGeom>
        </p:spPr>
        <p:txBody>
          <a:bodyPr wrap="none">
            <a:spAutoFit/>
          </a:bodyPr>
          <a:lstStyle/>
          <a:p>
            <a:pPr algn="ctr"/>
            <a:r>
              <a:rPr lang="zh-CN" altLang="en-US" sz="2000">
                <a:latin typeface="楷体" panose="02010609060101010101" pitchFamily="49" charset="-122"/>
                <a:ea typeface="楷体" panose="02010609060101010101" pitchFamily="49" charset="-122"/>
              </a:rPr>
              <a:t>魏</a:t>
            </a:r>
            <a:r>
              <a:rPr lang="zh-CN" altLang="en-US" sz="2000" smtClean="0">
                <a:latin typeface="楷体" panose="02010609060101010101" pitchFamily="49" charset="-122"/>
                <a:ea typeface="楷体" panose="02010609060101010101" pitchFamily="49" charset="-122"/>
              </a:rPr>
              <a:t>源</a:t>
            </a:r>
            <a:endParaRPr lang="en-US" altLang="zh-CN" sz="2000" smtClean="0">
              <a:latin typeface="楷体" panose="02010609060101010101" pitchFamily="49" charset="-122"/>
              <a:ea typeface="楷体" panose="02010609060101010101" pitchFamily="49" charset="-122"/>
            </a:endParaRPr>
          </a:p>
          <a:p>
            <a:pPr algn="ctr"/>
            <a:r>
              <a:rPr lang="zh-CN" altLang="en-US" sz="2000" smtClean="0">
                <a:latin typeface="楷体" panose="02010609060101010101" pitchFamily="49" charset="-122"/>
                <a:ea typeface="楷体" panose="02010609060101010101" pitchFamily="49" charset="-122"/>
              </a:rPr>
              <a:t>（</a:t>
            </a:r>
            <a:r>
              <a:rPr lang="en-US" altLang="zh-CN" sz="2000" smtClean="0">
                <a:latin typeface="楷体" panose="02010609060101010101" pitchFamily="49" charset="-122"/>
                <a:ea typeface="楷体" panose="02010609060101010101" pitchFamily="49" charset="-122"/>
              </a:rPr>
              <a:t>1794</a:t>
            </a:r>
            <a:r>
              <a:rPr lang="zh-CN" altLang="en-US" sz="2000" smtClean="0">
                <a:latin typeface="楷体" panose="02010609060101010101" pitchFamily="49" charset="-122"/>
                <a:ea typeface="楷体" panose="02010609060101010101" pitchFamily="49" charset="-122"/>
              </a:rPr>
              <a:t>－</a:t>
            </a:r>
            <a:r>
              <a:rPr lang="en-US" altLang="zh-CN" sz="2000" smtClean="0">
                <a:latin typeface="楷体" panose="02010609060101010101" pitchFamily="49" charset="-122"/>
                <a:ea typeface="楷体" panose="02010609060101010101" pitchFamily="49" charset="-122"/>
              </a:rPr>
              <a:t>1857</a:t>
            </a:r>
            <a:r>
              <a:rPr lang="zh-CN" altLang="en-US" sz="2000" smtClean="0">
                <a:latin typeface="楷体" panose="02010609060101010101" pitchFamily="49" charset="-122"/>
                <a:ea typeface="楷体" panose="02010609060101010101" pitchFamily="49" charset="-122"/>
              </a:rPr>
              <a:t>）</a:t>
            </a:r>
            <a:endParaRPr lang="zh-CN" altLang="en-US" sz="2000">
              <a:latin typeface="楷体" panose="02010609060101010101" pitchFamily="49" charset="-122"/>
              <a:ea typeface="楷体" panose="02010609060101010101" pitchFamily="49" charset="-122"/>
            </a:endParaRPr>
          </a:p>
        </p:txBody>
      </p:sp>
      <p:sp>
        <p:nvSpPr>
          <p:cNvPr id="7"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DEA2A2-1D34-4E31-A3BB-F46D91D2647A}"/>
              </a:ext>
            </a:extLst>
          </p:cNvPr>
          <p:cNvSpPr/>
          <p:nvPr>
            <p:custDataLst>
              <p:tags r:id="rId1"/>
            </p:custDataLst>
          </p:nvPr>
        </p:nvSpPr>
        <p:spPr>
          <a:xfrm>
            <a:off x="308728" y="214290"/>
            <a:ext cx="8037806" cy="58477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r>
              <a:rPr lang="en-US" altLang="zh-CN" sz="3200" b="1" dirty="0" smtClean="0">
                <a:solidFill>
                  <a:srgbClr val="0000CC"/>
                </a:solidFill>
                <a:latin typeface="微软雅黑" panose="020B0503020204020204" pitchFamily="34" charset="-122"/>
                <a:ea typeface="微软雅黑" panose="020B0503020204020204" pitchFamily="34" charset="-122"/>
              </a:rPr>
              <a:t>8</a:t>
            </a:r>
            <a:r>
              <a:rPr lang="zh-CN" altLang="en-US" sz="3200" b="1" dirty="0" smtClean="0">
                <a:solidFill>
                  <a:srgbClr val="0000CC"/>
                </a:solidFill>
                <a:latin typeface="微软雅黑" panose="020B0503020204020204" pitchFamily="34" charset="-122"/>
                <a:ea typeface="微软雅黑" panose="020B0503020204020204" pitchFamily="34" charset="-122"/>
              </a:rPr>
              <a:t>、</a:t>
            </a:r>
            <a:r>
              <a:rPr altLang="en-US" sz="3200" b="1" dirty="0" smtClean="0">
                <a:solidFill>
                  <a:srgbClr val="0000CC"/>
                </a:solidFill>
                <a:latin typeface="微软雅黑" panose="020B0503020204020204" pitchFamily="34" charset="-122"/>
                <a:ea typeface="微软雅黑" panose="020B0503020204020204" pitchFamily="34" charset="-122"/>
              </a:rPr>
              <a:t>衰落</a:t>
            </a:r>
            <a:r>
              <a:rPr lang="en-US" altLang="zh-CN" sz="3200" b="1" dirty="0" smtClean="0">
                <a:solidFill>
                  <a:srgbClr val="0000CC"/>
                </a:solidFill>
                <a:latin typeface="微软雅黑" panose="020B0503020204020204" pitchFamily="34" charset="-122"/>
                <a:ea typeface="微软雅黑" panose="020B0503020204020204" pitchFamily="34" charset="-122"/>
              </a:rPr>
              <a:t>——</a:t>
            </a:r>
            <a:r>
              <a:rPr sz="3200" b="1" dirty="0" smtClean="0">
                <a:solidFill>
                  <a:srgbClr val="0000CC"/>
                </a:solidFill>
                <a:latin typeface="微软雅黑" panose="020B0503020204020204" pitchFamily="34" charset="-122"/>
                <a:ea typeface="微软雅黑" panose="020B0503020204020204" pitchFamily="34" charset="-122"/>
              </a:rPr>
              <a:t>近代</a:t>
            </a:r>
            <a:endParaRPr lang="zh-CN" altLang="en-US" sz="3200" b="1" dirty="0">
              <a:latin typeface="微软雅黑" panose="020B0503020204020204" pitchFamily="34" charset="-122"/>
              <a:ea typeface="微软雅黑" panose="020B0503020204020204" pitchFamily="34" charset="-122"/>
            </a:endParaRPr>
          </a:p>
        </p:txBody>
      </p:sp>
      <p:sp>
        <p:nvSpPr>
          <p:cNvPr id="8" name="MH_Text_1"/>
          <p:cNvSpPr txBox="1">
            <a:spLocks noChangeArrowheads="1"/>
          </p:cNvSpPr>
          <p:nvPr>
            <p:custDataLst>
              <p:tags r:id="rId2"/>
            </p:custDataLst>
          </p:nvPr>
        </p:nvSpPr>
        <p:spPr bwMode="auto">
          <a:xfrm>
            <a:off x="451604" y="857232"/>
            <a:ext cx="11072890" cy="3000396"/>
          </a:xfrm>
          <a:prstGeom prst="rect">
            <a:avLst/>
          </a:prstGeom>
          <a:noFill/>
          <a:ln>
            <a:noFill/>
          </a:ln>
          <a:extLst>
            <a:ext uri="{909E8E84-426E-40DD-AFC4-6F175D3DCCD1}">
              <a14:hiddenFill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 xmlns:a14="http://schemas.microsoft.com/office/drawing/2010/main">
                <a:solidFill>
                  <a:srgbClr val="FFFFFF"/>
                </a:solidFill>
              </a14:hiddenFill>
            </a:ext>
            <a:ext uri="{91240B29-F687-4F45-9708-019B960494DF}">
              <a14:hiddenLine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p15="http://schemas.microsoft.com/office/powerpoint/2012/main" xmlns:p159="http://schemas.microsoft.com/office/powerpoint/2015/09/main" xmlns="" xmlns:a14="http://schemas.microsoft.com/office/drawing/2010/main" w="9525">
                <a:solidFill>
                  <a:srgbClr val="000000"/>
                </a:solidFill>
                <a:miter lim="800000"/>
                <a:headEnd/>
                <a:tailEnd/>
              </a14:hiddenLine>
            </a:ext>
          </a:extLst>
        </p:spPr>
        <p:txBody>
          <a:bodyPr lIns="90000" tIns="46800" rIns="90000" bIns="46800"/>
          <a:lstStyle>
            <a:lvl1pPr marL="266700" indent="-266700" algn="l" defTabSz="685800" rtl="0" eaLnBrk="0" fontAlgn="base" hangingPunct="0">
              <a:lnSpc>
                <a:spcPct val="90000"/>
              </a:lnSpc>
              <a:spcBef>
                <a:spcPts val="1350"/>
              </a:spcBef>
              <a:spcAft>
                <a:spcPct val="0"/>
              </a:spcAft>
              <a:buClr>
                <a:schemeClr val="accent1"/>
              </a:buClr>
              <a:buSzPct val="80000"/>
              <a:buFont typeface="Wingdings 2" panose="05020102010507070707" pitchFamily="18" charset="2"/>
              <a:buChar char=""/>
              <a:defRPr sz="2800" kern="1200">
                <a:solidFill>
                  <a:schemeClr val="accent1"/>
                </a:solidFill>
                <a:latin typeface="+mn-lt"/>
                <a:ea typeface="+mn-ea"/>
                <a:cs typeface="幼圆" panose="02010509060101010101" pitchFamily="49" charset="-122"/>
              </a:defRPr>
            </a:lvl1pPr>
            <a:lvl2pPr marL="266700" indent="-266700" algn="l" defTabSz="685800" rtl="0" eaLnBrk="0" fontAlgn="base" hangingPunct="0">
              <a:lnSpc>
                <a:spcPct val="130000"/>
              </a:lnSpc>
              <a:spcBef>
                <a:spcPct val="0"/>
              </a:spcBef>
              <a:spcAft>
                <a:spcPct val="0"/>
              </a:spcAft>
              <a:buFont typeface="Calibri"/>
              <a:buChar char=" "/>
              <a:defRPr sz="2000" kern="1200">
                <a:solidFill>
                  <a:schemeClr val="tx1"/>
                </a:solidFill>
                <a:latin typeface="+mn-lt"/>
                <a:ea typeface="+mn-ea"/>
                <a:cs typeface="幼圆" panose="02010509060101010101" pitchFamily="49"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panose="02010509060101010101" pitchFamily="49"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panose="02010509060101010101" pitchFamily="49"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panose="02010509060101010101" pitchFamily="49" charset="-122"/>
              </a:defRPr>
            </a:lvl5pPr>
          </a:lstStyle>
          <a:p>
            <a:pPr marL="0" indent="0">
              <a:lnSpc>
                <a:spcPct val="150000"/>
              </a:lnSpc>
              <a:spcBef>
                <a:spcPct val="0"/>
              </a:spcBef>
              <a:buNone/>
            </a:pPr>
            <a:r>
              <a:rPr lang="zh-CN" altLang="en-US" sz="2600" b="1" dirty="0" smtClean="0">
                <a:solidFill>
                  <a:schemeClr val="tx1"/>
                </a:solidFill>
                <a:latin typeface="微软雅黑" pitchFamily="34" charset="-122"/>
                <a:ea typeface="微软雅黑" pitchFamily="34" charset="-122"/>
              </a:rPr>
              <a:t>①</a:t>
            </a:r>
            <a:r>
              <a:rPr lang="zh-CN" altLang="zh-CN" sz="2600" b="1" dirty="0" smtClean="0">
                <a:solidFill>
                  <a:srgbClr val="C00000"/>
                </a:solidFill>
                <a:latin typeface="微软雅黑" pitchFamily="34" charset="-122"/>
                <a:ea typeface="微软雅黑" pitchFamily="34" charset="-122"/>
              </a:rPr>
              <a:t>鸦片战争</a:t>
            </a:r>
            <a:r>
              <a:rPr lang="zh-CN" altLang="en-US" sz="2600" b="1" dirty="0" smtClean="0">
                <a:solidFill>
                  <a:srgbClr val="C00000"/>
                </a:solidFill>
                <a:latin typeface="微软雅黑" pitchFamily="34" charset="-122"/>
                <a:ea typeface="微软雅黑" pitchFamily="34" charset="-122"/>
              </a:rPr>
              <a:t>后</a:t>
            </a:r>
            <a:r>
              <a:rPr lang="zh-CN" altLang="zh-CN" sz="2600" b="1" dirty="0" smtClean="0">
                <a:solidFill>
                  <a:schemeClr val="tx1"/>
                </a:solidFill>
                <a:latin typeface="微软雅黑" pitchFamily="34" charset="-122"/>
                <a:ea typeface="微软雅黑" pitchFamily="34" charset="-122"/>
              </a:rPr>
              <a:t>，</a:t>
            </a:r>
            <a:r>
              <a:rPr lang="zh-CN" altLang="zh-CN" sz="2600" b="1" dirty="0" smtClean="0">
                <a:solidFill>
                  <a:srgbClr val="C00000"/>
                </a:solidFill>
                <a:latin typeface="微软雅黑" pitchFamily="34" charset="-122"/>
                <a:ea typeface="微软雅黑" pitchFamily="34" charset="-122"/>
              </a:rPr>
              <a:t>向</a:t>
            </a:r>
            <a:r>
              <a:rPr lang="zh-CN" altLang="zh-CN" sz="2600" b="1" dirty="0">
                <a:solidFill>
                  <a:srgbClr val="C00000"/>
                </a:solidFill>
                <a:latin typeface="微软雅黑" pitchFamily="34" charset="-122"/>
                <a:ea typeface="微软雅黑" pitchFamily="34" charset="-122"/>
              </a:rPr>
              <a:t>西方学习成为</a:t>
            </a:r>
            <a:r>
              <a:rPr lang="zh-CN" altLang="zh-CN" sz="2600" b="1" dirty="0">
                <a:solidFill>
                  <a:schemeClr val="tx1"/>
                </a:solidFill>
                <a:latin typeface="微软雅黑" pitchFamily="34" charset="-122"/>
                <a:ea typeface="微软雅黑" pitchFamily="34" charset="-122"/>
              </a:rPr>
              <a:t>近代中华文化的</a:t>
            </a:r>
            <a:r>
              <a:rPr lang="zh-CN" altLang="zh-CN" sz="2600" b="1" dirty="0" smtClean="0">
                <a:solidFill>
                  <a:srgbClr val="C00000"/>
                </a:solidFill>
                <a:latin typeface="微软雅黑" pitchFamily="34" charset="-122"/>
                <a:ea typeface="微软雅黑" pitchFamily="34" charset="-122"/>
              </a:rPr>
              <a:t>潮流</a:t>
            </a:r>
            <a:endParaRPr lang="en-US" altLang="zh-CN" sz="2600" b="1" dirty="0" smtClean="0">
              <a:solidFill>
                <a:schemeClr val="tx1"/>
              </a:solidFill>
              <a:latin typeface="微软雅黑" pitchFamily="34" charset="-122"/>
              <a:ea typeface="微软雅黑" pitchFamily="34" charset="-122"/>
            </a:endParaRPr>
          </a:p>
          <a:p>
            <a:pPr marL="0" indent="0">
              <a:lnSpc>
                <a:spcPct val="150000"/>
              </a:lnSpc>
              <a:spcBef>
                <a:spcPct val="0"/>
              </a:spcBef>
              <a:buNone/>
            </a:pPr>
            <a:r>
              <a:rPr lang="zh-CN" altLang="en-US" sz="2600" b="1" dirty="0" smtClean="0">
                <a:solidFill>
                  <a:schemeClr val="tx1"/>
                </a:solidFill>
                <a:latin typeface="微软雅黑" pitchFamily="34" charset="-122"/>
                <a:ea typeface="微软雅黑" pitchFamily="34" charset="-122"/>
              </a:rPr>
              <a:t>②</a:t>
            </a:r>
            <a:r>
              <a:rPr lang="zh-CN" altLang="zh-CN" sz="2600" b="1" dirty="0" smtClean="0">
                <a:solidFill>
                  <a:srgbClr val="C00000"/>
                </a:solidFill>
                <a:latin typeface="微软雅黑" pitchFamily="34" charset="-122"/>
                <a:ea typeface="微软雅黑" pitchFamily="34" charset="-122"/>
              </a:rPr>
              <a:t>新文化运动</a:t>
            </a:r>
            <a:r>
              <a:rPr lang="zh-CN" altLang="en-US" sz="2600" b="1" dirty="0" smtClean="0">
                <a:solidFill>
                  <a:srgbClr val="C00000"/>
                </a:solidFill>
                <a:latin typeface="微软雅黑" pitchFamily="34" charset="-122"/>
                <a:ea typeface="微软雅黑" pitchFamily="34" charset="-122"/>
              </a:rPr>
              <a:t>时</a:t>
            </a:r>
            <a:r>
              <a:rPr lang="zh-CN" altLang="zh-CN" sz="2600" b="1" dirty="0" smtClean="0">
                <a:solidFill>
                  <a:schemeClr val="tx1"/>
                </a:solidFill>
                <a:latin typeface="微软雅黑" pitchFamily="34" charset="-122"/>
                <a:ea typeface="微软雅黑" pitchFamily="34" charset="-122"/>
              </a:rPr>
              <a:t>，</a:t>
            </a:r>
            <a:r>
              <a:rPr lang="zh-CN" altLang="zh-CN" sz="2600" b="1" dirty="0">
                <a:solidFill>
                  <a:schemeClr val="tx1"/>
                </a:solidFill>
                <a:latin typeface="微软雅黑" pitchFamily="34" charset="-122"/>
                <a:ea typeface="微软雅黑" pitchFamily="34" charset="-122"/>
              </a:rPr>
              <a:t>抨击封建思想，</a:t>
            </a:r>
            <a:r>
              <a:rPr lang="zh-CN" altLang="zh-CN" sz="2600" b="1" dirty="0">
                <a:solidFill>
                  <a:srgbClr val="C00000"/>
                </a:solidFill>
                <a:latin typeface="微软雅黑" pitchFamily="34" charset="-122"/>
                <a:ea typeface="微软雅黑" pitchFamily="34" charset="-122"/>
              </a:rPr>
              <a:t>科学与民主</a:t>
            </a:r>
            <a:r>
              <a:rPr lang="zh-CN" altLang="zh-CN" sz="2600" b="1" dirty="0">
                <a:solidFill>
                  <a:schemeClr val="tx1"/>
                </a:solidFill>
                <a:latin typeface="微软雅黑" pitchFamily="34" charset="-122"/>
                <a:ea typeface="微软雅黑" pitchFamily="34" charset="-122"/>
              </a:rPr>
              <a:t>成为中华文化追求的价值目标</a:t>
            </a:r>
            <a:r>
              <a:rPr lang="zh-CN" altLang="zh-CN" sz="2600" b="1" dirty="0" smtClean="0">
                <a:solidFill>
                  <a:schemeClr val="tx1"/>
                </a:solidFill>
                <a:latin typeface="微软雅黑" pitchFamily="34" charset="-122"/>
                <a:ea typeface="微软雅黑" pitchFamily="34" charset="-122"/>
              </a:rPr>
              <a:t>。</a:t>
            </a:r>
            <a:endParaRPr lang="en-US" altLang="zh-CN" sz="2600" b="1" dirty="0" smtClean="0">
              <a:solidFill>
                <a:schemeClr val="tx1"/>
              </a:solidFill>
              <a:latin typeface="微软雅黑" pitchFamily="34" charset="-122"/>
              <a:ea typeface="微软雅黑" pitchFamily="34" charset="-122"/>
            </a:endParaRPr>
          </a:p>
          <a:p>
            <a:pPr marL="0" indent="0">
              <a:lnSpc>
                <a:spcPct val="150000"/>
              </a:lnSpc>
              <a:spcBef>
                <a:spcPct val="0"/>
              </a:spcBef>
              <a:buNone/>
            </a:pPr>
            <a:r>
              <a:rPr lang="zh-CN" altLang="en-US" sz="2600" b="1" dirty="0" smtClean="0">
                <a:solidFill>
                  <a:srgbClr val="002060"/>
                </a:solidFill>
                <a:latin typeface="微软雅黑" pitchFamily="34" charset="-122"/>
                <a:ea typeface="微软雅黑" pitchFamily="34" charset="-122"/>
              </a:rPr>
              <a:t>③</a:t>
            </a:r>
            <a:r>
              <a:rPr lang="zh-CN" altLang="zh-CN" sz="2600" b="1" dirty="0" smtClean="0">
                <a:solidFill>
                  <a:srgbClr val="C00000"/>
                </a:solidFill>
                <a:latin typeface="微软雅黑" pitchFamily="34" charset="-122"/>
                <a:ea typeface="微软雅黑" pitchFamily="34" charset="-122"/>
              </a:rPr>
              <a:t>五四运动</a:t>
            </a:r>
            <a:r>
              <a:rPr lang="zh-CN" altLang="zh-CN" sz="2600" b="1" dirty="0">
                <a:solidFill>
                  <a:srgbClr val="C00000"/>
                </a:solidFill>
                <a:latin typeface="微软雅黑" pitchFamily="34" charset="-122"/>
                <a:ea typeface="微软雅黑" pitchFamily="34" charset="-122"/>
              </a:rPr>
              <a:t>以后</a:t>
            </a:r>
            <a:r>
              <a:rPr lang="zh-CN" altLang="zh-CN" sz="2600" b="1" dirty="0">
                <a:solidFill>
                  <a:srgbClr val="002060"/>
                </a:solidFill>
                <a:latin typeface="微软雅黑" pitchFamily="34" charset="-122"/>
                <a:ea typeface="微软雅黑" pitchFamily="34" charset="-122"/>
              </a:rPr>
              <a:t>，</a:t>
            </a:r>
            <a:r>
              <a:rPr lang="zh-CN" altLang="zh-CN" sz="2600" b="1" dirty="0">
                <a:solidFill>
                  <a:srgbClr val="C00000"/>
                </a:solidFill>
                <a:latin typeface="微软雅黑" pitchFamily="34" charset="-122"/>
                <a:ea typeface="微软雅黑" pitchFamily="34" charset="-122"/>
              </a:rPr>
              <a:t>马克思主义</a:t>
            </a:r>
            <a:r>
              <a:rPr lang="zh-CN" altLang="zh-CN" sz="2600" b="1" dirty="0">
                <a:solidFill>
                  <a:schemeClr val="tx1"/>
                </a:solidFill>
                <a:latin typeface="微软雅黑" pitchFamily="34" charset="-122"/>
                <a:ea typeface="微软雅黑" pitchFamily="34" charset="-122"/>
              </a:rPr>
              <a:t>在</a:t>
            </a:r>
            <a:r>
              <a:rPr lang="zh-CN" altLang="zh-CN" sz="2600" b="1" dirty="0" smtClean="0">
                <a:solidFill>
                  <a:schemeClr val="tx1"/>
                </a:solidFill>
                <a:latin typeface="微软雅黑" pitchFamily="34" charset="-122"/>
                <a:ea typeface="微软雅黑" pitchFamily="34" charset="-122"/>
              </a:rPr>
              <a:t>中国广泛</a:t>
            </a:r>
            <a:r>
              <a:rPr lang="zh-CN" altLang="zh-CN" sz="2600" b="1" dirty="0">
                <a:solidFill>
                  <a:schemeClr val="tx1"/>
                </a:solidFill>
                <a:latin typeface="微软雅黑" pitchFamily="34" charset="-122"/>
                <a:ea typeface="微软雅黑" pitchFamily="34" charset="-122"/>
              </a:rPr>
              <a:t>传播</a:t>
            </a:r>
            <a:r>
              <a:rPr lang="zh-CN" altLang="zh-CN" sz="2600" b="1" dirty="0" smtClean="0">
                <a:solidFill>
                  <a:schemeClr val="tx1"/>
                </a:solidFill>
                <a:latin typeface="微软雅黑" pitchFamily="34" charset="-122"/>
                <a:ea typeface="微软雅黑" pitchFamily="34" charset="-122"/>
              </a:rPr>
              <a:t>，</a:t>
            </a:r>
            <a:r>
              <a:rPr lang="zh-CN" altLang="en-US" sz="2600" b="1" dirty="0" smtClean="0">
                <a:solidFill>
                  <a:schemeClr val="tx1"/>
                </a:solidFill>
                <a:latin typeface="微软雅黑" pitchFamily="34" charset="-122"/>
                <a:ea typeface="微软雅黑" pitchFamily="34" charset="-122"/>
              </a:rPr>
              <a:t>马克思主义与中国实际相结合，推动了中华文化的进步</a:t>
            </a:r>
            <a:r>
              <a:rPr lang="zh-CN" altLang="zh-CN" sz="2600" b="1" dirty="0" smtClean="0">
                <a:solidFill>
                  <a:schemeClr val="tx1"/>
                </a:solidFill>
                <a:latin typeface="微软雅黑" pitchFamily="34" charset="-122"/>
                <a:ea typeface="微软雅黑" pitchFamily="34" charset="-122"/>
              </a:rPr>
              <a:t>。</a:t>
            </a:r>
            <a:endParaRPr lang="zh-CN" altLang="zh-CN" sz="2600" b="1" dirty="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14"/>
          <p:cNvSpPr/>
          <p:nvPr>
            <p:custDataLst>
              <p:tags r:id="rId1"/>
            </p:custDataLst>
          </p:nvPr>
        </p:nvSpPr>
        <p:spPr>
          <a:xfrm>
            <a:off x="323808" y="420689"/>
            <a:ext cx="1260311" cy="592137"/>
          </a:xfrm>
          <a:prstGeom prst="rect">
            <a:avLst/>
          </a:prstGeom>
          <a:noFill/>
          <a:ln w="9525">
            <a:noFill/>
          </a:ln>
        </p:spPr>
        <p:txBody>
          <a:bodyPr anchor="ctr" anchorCtr="0"/>
          <a:lstStyle/>
          <a:p>
            <a:pPr algn="ctr"/>
            <a:endParaRPr lang="zh-CN" altLang="en-US" dirty="0">
              <a:solidFill>
                <a:srgbClr val="0000FF"/>
              </a:solidFill>
              <a:latin typeface="Calibri"/>
              <a:ea typeface="宋体" panose="02010600030101010101" pitchFamily="2" charset="-122"/>
            </a:endParaRPr>
          </a:p>
        </p:txBody>
      </p:sp>
      <p:sp>
        <p:nvSpPr>
          <p:cNvPr id="13314" name="文本框 18"/>
          <p:cNvSpPr txBox="1"/>
          <p:nvPr>
            <p:custDataLst>
              <p:tags r:id="rId2"/>
            </p:custDataLst>
          </p:nvPr>
        </p:nvSpPr>
        <p:spPr>
          <a:xfrm>
            <a:off x="457140" y="455614"/>
            <a:ext cx="2423356" cy="523220"/>
          </a:xfrm>
          <a:prstGeom prst="rect">
            <a:avLst/>
          </a:prstGeom>
          <a:noFill/>
          <a:ln w="9525">
            <a:noFill/>
          </a:ln>
        </p:spPr>
        <p:txBody>
          <a:bodyPr wrap="square" anchor="t" anchorCtr="0">
            <a:spAutoFit/>
          </a:bodyPr>
          <a:lstStyle/>
          <a:p>
            <a:r>
              <a:rPr lang="en-US" altLang="zh-CN" sz="2800" b="1" dirty="0" smtClean="0">
                <a:solidFill>
                  <a:srgbClr val="0000FF"/>
                </a:solidFill>
                <a:latin typeface="微软雅黑" pitchFamily="34" charset="-122"/>
                <a:ea typeface="微软雅黑" pitchFamily="34" charset="-122"/>
              </a:rPr>
              <a:t>【</a:t>
            </a:r>
            <a:r>
              <a:rPr lang="zh-CN" altLang="en-US" sz="2800" b="1" dirty="0" smtClean="0">
                <a:solidFill>
                  <a:srgbClr val="0000FF"/>
                </a:solidFill>
                <a:latin typeface="微软雅黑" pitchFamily="34" charset="-122"/>
                <a:ea typeface="微软雅黑" pitchFamily="34" charset="-122"/>
              </a:rPr>
              <a:t>知识回顾</a:t>
            </a:r>
            <a:r>
              <a:rPr lang="en-US" altLang="zh-CN" sz="2800" b="1" dirty="0" smtClean="0">
                <a:solidFill>
                  <a:srgbClr val="0000FF"/>
                </a:solidFill>
                <a:latin typeface="微软雅黑" pitchFamily="34" charset="-122"/>
                <a:ea typeface="微软雅黑" pitchFamily="34" charset="-122"/>
              </a:rPr>
              <a:t>】</a:t>
            </a:r>
            <a:endParaRPr lang="zh-CN" altLang="en-US" sz="2800" b="1" dirty="0">
              <a:solidFill>
                <a:srgbClr val="0000FF"/>
              </a:solidFill>
              <a:latin typeface="微软雅黑" pitchFamily="34" charset="-122"/>
              <a:ea typeface="微软雅黑" pitchFamily="34" charset="-122"/>
            </a:endParaRPr>
          </a:p>
        </p:txBody>
      </p:sp>
      <p:sp>
        <p:nvSpPr>
          <p:cNvPr id="13315" name="文本框 2"/>
          <p:cNvSpPr txBox="1"/>
          <p:nvPr>
            <p:custDataLst>
              <p:tags r:id="rId3"/>
            </p:custDataLst>
          </p:nvPr>
        </p:nvSpPr>
        <p:spPr>
          <a:xfrm>
            <a:off x="457141" y="1924050"/>
            <a:ext cx="8942811" cy="522288"/>
          </a:xfrm>
          <a:prstGeom prst="rect">
            <a:avLst/>
          </a:prstGeom>
          <a:noFill/>
          <a:ln w="9525">
            <a:noFill/>
          </a:ln>
        </p:spPr>
        <p:txBody>
          <a:bodyPr wrap="square" anchor="t" anchorCtr="0">
            <a:spAutoFit/>
          </a:bodyPr>
          <a:lstStyle/>
          <a:p>
            <a:endParaRPr lang="zh-CN" altLang="zh-CN" sz="2800">
              <a:solidFill>
                <a:srgbClr val="404040"/>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808794" y="1285860"/>
            <a:ext cx="9976456" cy="3970318"/>
          </a:xfrm>
          <a:prstGeom prst="rect">
            <a:avLst/>
          </a:prstGeom>
          <a:noFill/>
        </p:spPr>
        <p:txBody>
          <a:bodyPr wrap="square" rtlCol="0">
            <a:spAutoFit/>
          </a:bodyPr>
          <a:lstStyle/>
          <a:p>
            <a:pPr>
              <a:lnSpc>
                <a:spcPct val="150000"/>
              </a:lnSpc>
            </a:pPr>
            <a:r>
              <a:rPr lang="zh-CN" altLang="en-US" sz="2800" b="1" dirty="0" smtClean="0">
                <a:latin typeface="微软雅黑" pitchFamily="34" charset="-122"/>
                <a:ea typeface="微软雅黑" pitchFamily="34" charset="-122"/>
              </a:rPr>
              <a:t>                    </a:t>
            </a:r>
            <a:r>
              <a:rPr lang="zh-CN" altLang="en-US" sz="2800" b="1" dirty="0" smtClean="0">
                <a:solidFill>
                  <a:srgbClr val="FF0000"/>
                </a:solidFill>
                <a:latin typeface="微软雅黑" pitchFamily="34" charset="-122"/>
                <a:ea typeface="微软雅黑" pitchFamily="34" charset="-122"/>
              </a:rPr>
              <a:t>近代</a:t>
            </a:r>
            <a:r>
              <a:rPr lang="zh-CN" altLang="en-US" sz="2800" b="1" dirty="0">
                <a:solidFill>
                  <a:srgbClr val="FF0000"/>
                </a:solidFill>
                <a:latin typeface="微软雅黑" pitchFamily="34" charset="-122"/>
                <a:ea typeface="微软雅黑" pitchFamily="34" charset="-122"/>
              </a:rPr>
              <a:t>中国人向西方学习的四个阶段</a:t>
            </a:r>
          </a:p>
          <a:p>
            <a:pPr>
              <a:lnSpc>
                <a:spcPct val="150000"/>
              </a:lnSpc>
            </a:pPr>
            <a:endParaRPr lang="en-US" altLang="zh-CN" sz="2800" b="1" dirty="0" smtClean="0">
              <a:latin typeface="微软雅黑" pitchFamily="34" charset="-122"/>
              <a:ea typeface="微软雅黑" pitchFamily="34" charset="-122"/>
            </a:endParaRPr>
          </a:p>
          <a:p>
            <a:pPr>
              <a:lnSpc>
                <a:spcPct val="150000"/>
              </a:lnSpc>
            </a:pPr>
            <a:r>
              <a:rPr lang="zh-CN" altLang="en-US" sz="2800" b="1" dirty="0" smtClean="0">
                <a:latin typeface="微软雅黑" pitchFamily="34" charset="-122"/>
                <a:ea typeface="微软雅黑" pitchFamily="34" charset="-122"/>
              </a:rPr>
              <a:t>(</a:t>
            </a:r>
            <a:r>
              <a:rPr lang="zh-CN" altLang="en-US" sz="2800" b="1" dirty="0">
                <a:latin typeface="微软雅黑" pitchFamily="34" charset="-122"/>
                <a:ea typeface="微软雅黑" pitchFamily="34" charset="-122"/>
              </a:rPr>
              <a:t>1)从鸦片战争到甲午中日战争,地主阶级学“器物”。</a:t>
            </a:r>
          </a:p>
          <a:p>
            <a:pPr>
              <a:lnSpc>
                <a:spcPct val="150000"/>
              </a:lnSpc>
            </a:pPr>
            <a:r>
              <a:rPr lang="zh-CN" altLang="en-US" sz="2800" b="1" dirty="0" smtClean="0">
                <a:latin typeface="微软雅黑" pitchFamily="34" charset="-122"/>
                <a:ea typeface="微软雅黑" pitchFamily="34" charset="-122"/>
              </a:rPr>
              <a:t>(</a:t>
            </a:r>
            <a:r>
              <a:rPr lang="zh-CN" altLang="en-US" sz="2800" b="1" dirty="0">
                <a:latin typeface="微软雅黑" pitchFamily="34" charset="-122"/>
                <a:ea typeface="微软雅黑" pitchFamily="34" charset="-122"/>
              </a:rPr>
              <a:t>2)从戊戌变法到20世纪初，资产阶级学“制度”。</a:t>
            </a:r>
          </a:p>
          <a:p>
            <a:pPr>
              <a:lnSpc>
                <a:spcPct val="150000"/>
              </a:lnSpc>
            </a:pPr>
            <a:r>
              <a:rPr lang="zh-CN" altLang="en-US" sz="2800" b="1" dirty="0" smtClean="0">
                <a:latin typeface="微软雅黑" pitchFamily="34" charset="-122"/>
                <a:ea typeface="微软雅黑" pitchFamily="34" charset="-122"/>
              </a:rPr>
              <a:t>(</a:t>
            </a:r>
            <a:r>
              <a:rPr lang="zh-CN" altLang="en-US" sz="2800" b="1" dirty="0">
                <a:latin typeface="微软雅黑" pitchFamily="34" charset="-122"/>
                <a:ea typeface="微软雅黑" pitchFamily="34" charset="-122"/>
              </a:rPr>
              <a:t>3)1915- 1919年，民主主义者学“思想文化”。</a:t>
            </a:r>
          </a:p>
          <a:p>
            <a:pPr>
              <a:lnSpc>
                <a:spcPct val="150000"/>
              </a:lnSpc>
            </a:pPr>
            <a:r>
              <a:rPr lang="zh-CN" altLang="en-US" sz="2800" b="1" dirty="0" smtClean="0">
                <a:latin typeface="微软雅黑" pitchFamily="34" charset="-122"/>
                <a:ea typeface="微软雅黑" pitchFamily="34" charset="-122"/>
              </a:rPr>
              <a:t>(</a:t>
            </a:r>
            <a:r>
              <a:rPr lang="zh-CN" altLang="en-US" sz="2800" b="1" dirty="0">
                <a:latin typeface="微软雅黑" pitchFamily="34" charset="-122"/>
                <a:ea typeface="微软雅黑" pitchFamily="34" charset="-122"/>
              </a:rPr>
              <a:t>4)五四运动后，无产阶级学习“马克思主义”。</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023108" y="928670"/>
            <a:ext cx="9403408" cy="662554"/>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smtClean="0">
                <a:solidFill>
                  <a:srgbClr val="FF0000"/>
                </a:solidFill>
                <a:latin typeface="微软雅黑" pitchFamily="34" charset="-122"/>
                <a:ea typeface="微软雅黑" pitchFamily="34" charset="-122"/>
                <a:cs typeface="Times New Roman" panose="02020603050405020304" pitchFamily="18" charset="0"/>
              </a:rPr>
              <a:t>马克思主义</a:t>
            </a:r>
            <a:r>
              <a:rPr lang="zh-CN" altLang="zh-CN" sz="2800" b="1" kern="100" dirty="0">
                <a:solidFill>
                  <a:srgbClr val="FF0000"/>
                </a:solidFill>
                <a:latin typeface="微软雅黑" pitchFamily="34" charset="-122"/>
                <a:ea typeface="微软雅黑" pitchFamily="34" charset="-122"/>
                <a:cs typeface="Times New Roman" panose="02020603050405020304" pitchFamily="18" charset="0"/>
              </a:rPr>
              <a:t>的传播为什么逐渐成为新文化运动的主流？</a:t>
            </a:r>
            <a:endParaRPr lang="zh-CN" altLang="zh-CN" sz="1050" b="1" kern="100" dirty="0">
              <a:solidFill>
                <a:srgbClr val="FF0000"/>
              </a:solidFill>
              <a:effectLst/>
              <a:latin typeface="微软雅黑" pitchFamily="34" charset="-122"/>
              <a:ea typeface="微软雅黑" pitchFamily="34" charset="-122"/>
              <a:cs typeface="Courier New" panose="02070309020205020404" pitchFamily="49" charset="0"/>
            </a:endParaRPr>
          </a:p>
        </p:txBody>
      </p:sp>
      <p:sp>
        <p:nvSpPr>
          <p:cNvPr id="6" name="矩形 5"/>
          <p:cNvSpPr/>
          <p:nvPr/>
        </p:nvSpPr>
        <p:spPr>
          <a:xfrm>
            <a:off x="380166" y="2000240"/>
            <a:ext cx="11412000" cy="3323987"/>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0000FF"/>
                </a:solidFill>
                <a:latin typeface="微软雅黑" pitchFamily="34" charset="-122"/>
                <a:ea typeface="微软雅黑" pitchFamily="34" charset="-122"/>
                <a:cs typeface="Times New Roman" panose="02020603050405020304" pitchFamily="18" charset="0"/>
              </a:rPr>
              <a:t>提示</a:t>
            </a:r>
            <a:r>
              <a:rPr lang="zh-CN" altLang="zh-CN" sz="2800" b="1" kern="100" dirty="0">
                <a:latin typeface="微软雅黑" pitchFamily="34" charset="-122"/>
                <a:ea typeface="微软雅黑" pitchFamily="34" charset="-122"/>
                <a:cs typeface="Times New Roman" panose="02020603050405020304" pitchFamily="18" charset="0"/>
              </a:rPr>
              <a:t>　马克思主义的传播之所以逐渐成为新文化运动的主流，不是由于几个知识分子一时的感情冲动，而是中国人民在与各种主义的比较、实践之后，才最终选择的。其间贯穿始终的是先进分子对社会现实深沉的理性思考，而不是非理性的冲动，更不是简单的盲从，它是思考后的选择，是对现实</a:t>
            </a:r>
            <a:r>
              <a:rPr lang="en-US" altLang="zh-CN" sz="2800" b="1" kern="100" dirty="0">
                <a:latin typeface="微软雅黑" pitchFamily="34" charset="-122"/>
                <a:ea typeface="微软雅黑" pitchFamily="34" charset="-122"/>
                <a:cs typeface="Courier New" panose="02070309020205020404" pitchFamily="49" charset="0"/>
              </a:rPr>
              <a:t>(</a:t>
            </a:r>
            <a:r>
              <a:rPr lang="zh-CN" altLang="zh-CN" sz="2800" b="1" kern="100" dirty="0">
                <a:latin typeface="微软雅黑" pitchFamily="34" charset="-122"/>
                <a:ea typeface="微软雅黑" pitchFamily="34" charset="-122"/>
                <a:cs typeface="Times New Roman" panose="02020603050405020304" pitchFamily="18" charset="0"/>
              </a:rPr>
              <a:t>半殖民地半封建社会</a:t>
            </a:r>
            <a:r>
              <a:rPr lang="en-US" altLang="zh-CN" sz="2800" b="1" kern="100" dirty="0">
                <a:latin typeface="微软雅黑" pitchFamily="34" charset="-122"/>
                <a:ea typeface="微软雅黑" pitchFamily="34" charset="-122"/>
                <a:cs typeface="Courier New" panose="02070309020205020404" pitchFamily="49" charset="0"/>
              </a:rPr>
              <a:t>)</a:t>
            </a:r>
            <a:r>
              <a:rPr lang="zh-CN" altLang="zh-CN" sz="2800" b="1" kern="100" dirty="0">
                <a:latin typeface="微软雅黑" pitchFamily="34" charset="-122"/>
                <a:ea typeface="微软雅黑" pitchFamily="34" charset="-122"/>
                <a:cs typeface="Times New Roman" panose="02020603050405020304" pitchFamily="18" charset="0"/>
              </a:rPr>
              <a:t>的回应。</a:t>
            </a:r>
            <a:endParaRPr lang="zh-CN" altLang="zh-CN" sz="1050" b="1" kern="100" dirty="0">
              <a:effectLst/>
              <a:latin typeface="微软雅黑" pitchFamily="34" charset="-122"/>
              <a:ea typeface="微软雅黑" pitchFamily="34" charset="-122"/>
              <a:cs typeface="Courier New" panose="02070309020205020404" pitchFamily="49" charset="0"/>
            </a:endParaRPr>
          </a:p>
        </p:txBody>
      </p:sp>
      <p:grpSp>
        <p:nvGrpSpPr>
          <p:cNvPr id="4" name="组合 3"/>
          <p:cNvGrpSpPr/>
          <p:nvPr/>
        </p:nvGrpSpPr>
        <p:grpSpPr>
          <a:xfrm>
            <a:off x="461823" y="213256"/>
            <a:ext cx="1975111" cy="508335"/>
            <a:chOff x="579774" y="626269"/>
            <a:chExt cx="1975111" cy="508335"/>
          </a:xfrm>
        </p:grpSpPr>
        <p:sp>
          <p:nvSpPr>
            <p:cNvPr id="5" name="矩形 4">
              <a:extLst>
                <a:ext uri="{FF2B5EF4-FFF2-40B4-BE49-F238E27FC236}">
                  <a16:creationId xmlns:a16="http://schemas.microsoft.com/office/drawing/2014/main" xmlns="" id="{5851EEE6-E95D-7541-BA1F-1CFF257BB121}"/>
                </a:ext>
              </a:extLst>
            </p:cNvPr>
            <p:cNvSpPr/>
            <p:nvPr/>
          </p:nvSpPr>
          <p:spPr bwMode="auto">
            <a:xfrm>
              <a:off x="779714" y="626269"/>
              <a:ext cx="1775171" cy="508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800" b="1" kern="100" dirty="0" smtClean="0">
                  <a:solidFill>
                    <a:srgbClr val="0000FF"/>
                  </a:solidFill>
                  <a:latin typeface="微软雅黑" pitchFamily="34" charset="-122"/>
                  <a:ea typeface="微软雅黑" pitchFamily="34" charset="-122"/>
                  <a:cs typeface="Times New Roman"/>
                </a:rPr>
                <a:t>问题思考</a:t>
              </a:r>
              <a:endParaRPr lang="zh-CN" altLang="en-US" sz="2800" b="1" kern="100" dirty="0">
                <a:solidFill>
                  <a:srgbClr val="0000FF"/>
                </a:solidFill>
                <a:latin typeface="微软雅黑" pitchFamily="34" charset="-122"/>
                <a:ea typeface="微软雅黑" pitchFamily="34" charset="-122"/>
                <a:cs typeface="Times New Roman"/>
              </a:endParaRPr>
            </a:p>
          </p:txBody>
        </p:sp>
        <p:pic>
          <p:nvPicPr>
            <p:cNvPr id="7" name="图片 6"/>
            <p:cNvPicPr>
              <a:picLocks noChangeAspect="1"/>
            </p:cNvPicPr>
            <p:nvPr/>
          </p:nvPicPr>
          <p:blipFill>
            <a:blip r:embed="rId2" cstate="print">
              <a:duotone>
                <a:schemeClr val="accent1">
                  <a:shade val="45000"/>
                  <a:satMod val="135000"/>
                </a:schemeClr>
                <a:prstClr val="white"/>
              </a:duotone>
            </a:blip>
            <a:stretch>
              <a:fillRect/>
            </a:stretch>
          </p:blipFill>
          <p:spPr>
            <a:xfrm>
              <a:off x="579774" y="746042"/>
              <a:ext cx="281336" cy="306216"/>
            </a:xfrm>
            <a:prstGeom prst="rect">
              <a:avLst/>
            </a:prstGeom>
          </p:spPr>
        </p:pic>
      </p:grpSp>
    </p:spTree>
    <p:extLst>
      <p:ext uri="{BB962C8B-B14F-4D97-AF65-F5344CB8AC3E}">
        <p14:creationId xmlns="" xmlns:p14="http://schemas.microsoft.com/office/powerpoint/2010/main" val="360762239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23174" y="571480"/>
            <a:ext cx="9001188" cy="523220"/>
          </a:xfrm>
          <a:prstGeom prst="rect">
            <a:avLst/>
          </a:prstGeom>
          <a:noFill/>
        </p:spPr>
        <p:txBody>
          <a:bodyPr wrap="square" rtlCol="0">
            <a:spAutoFit/>
          </a:bodyPr>
          <a:lstStyle/>
          <a:p>
            <a:r>
              <a:rPr lang="en-US" altLang="zh-CN" sz="2800" b="1" dirty="0" smtClean="0">
                <a:solidFill>
                  <a:srgbClr val="0000FF"/>
                </a:solidFill>
                <a:latin typeface="黑体" panose="02010609060101010101" pitchFamily="49" charset="-122"/>
                <a:ea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rPr>
              <a:t>知识小结</a:t>
            </a:r>
            <a:r>
              <a:rPr lang="en-US" altLang="zh-CN" sz="2800" b="1" dirty="0" smtClean="0">
                <a:solidFill>
                  <a:srgbClr val="0000FF"/>
                </a:solidFill>
                <a:latin typeface="黑体" panose="02010609060101010101" pitchFamily="49" charset="-122"/>
                <a:ea typeface="黑体" panose="02010609060101010101" pitchFamily="49" charset="-122"/>
              </a:rPr>
              <a:t>】       </a:t>
            </a:r>
            <a:r>
              <a:rPr lang="zh-CN" altLang="en-US" sz="2800" b="1" dirty="0" smtClean="0">
                <a:solidFill>
                  <a:srgbClr val="FF0000"/>
                </a:solidFill>
                <a:latin typeface="黑体" panose="02010609060101010101" pitchFamily="49" charset="-122"/>
                <a:ea typeface="黑体" panose="02010609060101010101" pitchFamily="49" charset="-122"/>
              </a:rPr>
              <a:t>中华文化的发展历程</a:t>
            </a:r>
            <a:endParaRPr lang="zh-CN" altLang="en-US" sz="2800" b="1" dirty="0">
              <a:solidFill>
                <a:srgbClr val="FF0000"/>
              </a:solidFill>
              <a:latin typeface="黑体" panose="02010609060101010101" pitchFamily="49" charset="-122"/>
              <a:ea typeface="黑体" panose="02010609060101010101" pitchFamily="49" charset="-122"/>
            </a:endParaRPr>
          </a:p>
        </p:txBody>
      </p:sp>
      <p:graphicFrame>
        <p:nvGraphicFramePr>
          <p:cNvPr id="3" name="表格 2"/>
          <p:cNvGraphicFramePr>
            <a:graphicFrameLocks noGrp="1"/>
          </p:cNvGraphicFramePr>
          <p:nvPr/>
        </p:nvGraphicFramePr>
        <p:xfrm>
          <a:off x="451604" y="1571612"/>
          <a:ext cx="11611957" cy="4899792"/>
        </p:xfrm>
        <a:graphic>
          <a:graphicData uri="http://schemas.openxmlformats.org/drawingml/2006/table">
            <a:tbl>
              <a:tblPr>
                <a:tableStyleId>{5C22544A-7EE6-4342-B048-85BDC9FD1C3A}</a:tableStyleId>
              </a:tblPr>
              <a:tblGrid>
                <a:gridCol w="564596"/>
                <a:gridCol w="1604056"/>
                <a:gridCol w="3516029"/>
                <a:gridCol w="5927276"/>
              </a:tblGrid>
              <a:tr h="344013">
                <a:tc rowSpan="10">
                  <a:txBody>
                    <a:bodyPr/>
                    <a:lstStyle/>
                    <a:p>
                      <a:pPr algn="ctr">
                        <a:spcAft>
                          <a:spcPct val="0"/>
                        </a:spcAft>
                      </a:pPr>
                      <a:r>
                        <a:rPr lang="en-US" sz="2400" b="1" kern="100" dirty="0">
                          <a:effectLst/>
                          <a:latin typeface="黑体" panose="02010609060101010101" pitchFamily="49" charset="-122"/>
                          <a:ea typeface="黑体" panose="02010609060101010101" pitchFamily="49" charset="-122"/>
                        </a:rPr>
                        <a:t> </a:t>
                      </a:r>
                      <a:endParaRPr lang="zh-CN" sz="2400" b="1" kern="100" dirty="0">
                        <a:effectLst/>
                        <a:latin typeface="黑体" panose="02010609060101010101" pitchFamily="49" charset="-122"/>
                        <a:ea typeface="黑体" panose="02010609060101010101" pitchFamily="49" charset="-122"/>
                      </a:endParaRPr>
                    </a:p>
                    <a:p>
                      <a:pPr algn="ctr">
                        <a:spcAft>
                          <a:spcPct val="0"/>
                        </a:spcAft>
                      </a:pPr>
                      <a:r>
                        <a:rPr lang="en-US" sz="2400" b="1" kern="100" dirty="0">
                          <a:effectLst/>
                          <a:latin typeface="黑体" panose="02010609060101010101" pitchFamily="49" charset="-122"/>
                          <a:ea typeface="黑体" panose="02010609060101010101" pitchFamily="49" charset="-122"/>
                        </a:rPr>
                        <a:t> </a:t>
                      </a:r>
                      <a:endParaRPr lang="zh-CN" sz="2400" b="1" kern="100" dirty="0">
                        <a:effectLst/>
                        <a:latin typeface="黑体" panose="02010609060101010101" pitchFamily="49" charset="-122"/>
                        <a:ea typeface="黑体" panose="02010609060101010101" pitchFamily="49" charset="-122"/>
                      </a:endParaRPr>
                    </a:p>
                    <a:p>
                      <a:pPr algn="ctr">
                        <a:spcAft>
                          <a:spcPct val="0"/>
                        </a:spcAft>
                      </a:pPr>
                      <a:r>
                        <a:rPr lang="en-US" sz="2400" b="1" kern="100" dirty="0">
                          <a:effectLst/>
                          <a:latin typeface="黑体" panose="02010609060101010101" pitchFamily="49" charset="-122"/>
                          <a:ea typeface="黑体" panose="02010609060101010101" pitchFamily="49" charset="-122"/>
                        </a:rPr>
                        <a:t> </a:t>
                      </a:r>
                      <a:endParaRPr lang="zh-CN" sz="2400" b="1" kern="100" dirty="0">
                        <a:effectLst/>
                        <a:latin typeface="黑体" panose="02010609060101010101" pitchFamily="49" charset="-122"/>
                        <a:ea typeface="黑体" panose="02010609060101010101" pitchFamily="49" charset="-122"/>
                      </a:endParaRPr>
                    </a:p>
                    <a:p>
                      <a:pPr algn="ctr">
                        <a:spcAft>
                          <a:spcPct val="0"/>
                        </a:spcAft>
                      </a:pPr>
                      <a:r>
                        <a:rPr lang="zh-CN" sz="2400" b="1" kern="0" dirty="0" smtClean="0">
                          <a:effectLst/>
                          <a:latin typeface="黑体" panose="02010609060101010101" pitchFamily="49" charset="-122"/>
                          <a:ea typeface="黑体" panose="02010609060101010101" pitchFamily="49" charset="-122"/>
                        </a:rPr>
                        <a:t>古代</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r>
                        <a:rPr lang="zh-CN" sz="2400" b="1" kern="0">
                          <a:effectLst/>
                          <a:latin typeface="黑体" panose="02010609060101010101" pitchFamily="49" charset="-122"/>
                          <a:ea typeface="黑体" panose="02010609060101010101" pitchFamily="49" charset="-122"/>
                        </a:rPr>
                        <a:t>阶段</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r>
                        <a:rPr lang="zh-CN" sz="2400" b="1" kern="0">
                          <a:effectLst/>
                          <a:latin typeface="黑体" panose="02010609060101010101" pitchFamily="49" charset="-122"/>
                          <a:ea typeface="黑体" panose="02010609060101010101" pitchFamily="49" charset="-122"/>
                        </a:rPr>
                        <a:t>时间</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r>
                        <a:rPr lang="zh-CN" sz="2400" b="1" kern="0">
                          <a:effectLst/>
                          <a:latin typeface="黑体" panose="02010609060101010101" pitchFamily="49" charset="-122"/>
                          <a:ea typeface="黑体" panose="02010609060101010101" pitchFamily="49" charset="-122"/>
                        </a:rPr>
                        <a:t>概况</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013">
                <a:tc vMerge="1">
                  <a:txBody>
                    <a:bodyPr/>
                    <a:lstStyle/>
                    <a:p>
                      <a:endParaRPr/>
                    </a:p>
                  </a:txBody>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起源</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r>
                        <a:rPr lang="zh-CN" altLang="en-US" sz="2400" b="0" kern="0" smtClean="0">
                          <a:effectLst/>
                          <a:latin typeface="楷体" panose="02010609060101010101" pitchFamily="49" charset="-122"/>
                          <a:ea typeface="楷体" panose="02010609060101010101" pitchFamily="49" charset="-122"/>
                          <a:cs typeface="+mn-cs"/>
                        </a:rPr>
                        <a:t>远古时期</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a:effectLst/>
                          <a:latin typeface="楷体" panose="02010609060101010101" pitchFamily="49" charset="-122"/>
                          <a:ea typeface="楷体" panose="02010609060101010101" pitchFamily="49" charset="-122"/>
                        </a:rPr>
                        <a:t>多元一体</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013">
                <a:tc vMerge="1">
                  <a:txBody>
                    <a:bodyPr/>
                    <a:lstStyle/>
                    <a:p>
                      <a:endParaRPr/>
                    </a:p>
                  </a:txBody>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奠基</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先秦</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a:effectLst/>
                          <a:latin typeface="楷体" panose="02010609060101010101" pitchFamily="49" charset="-122"/>
                          <a:ea typeface="楷体" panose="02010609060101010101" pitchFamily="49" charset="-122"/>
                        </a:rPr>
                        <a:t>春秋战国</a:t>
                      </a:r>
                      <a:r>
                        <a:rPr lang="zh-CN" sz="2400" b="0" kern="0" smtClean="0">
                          <a:effectLst/>
                          <a:latin typeface="楷体" panose="02010609060101010101" pitchFamily="49" charset="-122"/>
                          <a:ea typeface="楷体" panose="02010609060101010101" pitchFamily="49" charset="-122"/>
                        </a:rPr>
                        <a:t>，</a:t>
                      </a:r>
                      <a:r>
                        <a:rPr lang="zh-CN" altLang="en-US" sz="2400" b="0" kern="0" smtClean="0">
                          <a:effectLst/>
                          <a:latin typeface="楷体" panose="02010609060101010101" pitchFamily="49" charset="-122"/>
                          <a:ea typeface="楷体" panose="02010609060101010101" pitchFamily="49" charset="-122"/>
                        </a:rPr>
                        <a:t>民族交融；战国</a:t>
                      </a:r>
                      <a:r>
                        <a:rPr lang="zh-CN" sz="2400" b="0" kern="0" smtClean="0">
                          <a:effectLst/>
                          <a:latin typeface="楷体" panose="02010609060101010101" pitchFamily="49" charset="-122"/>
                          <a:ea typeface="楷体" panose="02010609060101010101" pitchFamily="49" charset="-122"/>
                        </a:rPr>
                        <a:t>百家争鸣</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774">
                <a:tc vMerge="1">
                  <a:txBody>
                    <a:bodyPr/>
                    <a:lstStyle/>
                    <a:p>
                      <a:endParaRPr/>
                    </a:p>
                  </a:txBody>
                  <a:tcPr/>
                </a:tc>
                <a:tc rowSpan="4">
                  <a:txBody>
                    <a:bodyPr/>
                    <a:lstStyle/>
                    <a:p>
                      <a:pPr algn="ctr">
                        <a:spcAft>
                          <a:spcPct val="0"/>
                        </a:spcAft>
                      </a:pPr>
                      <a:r>
                        <a:rPr lang="zh-CN" sz="2400" b="0" kern="0" dirty="0">
                          <a:effectLst/>
                          <a:latin typeface="楷体" panose="02010609060101010101" pitchFamily="49" charset="-122"/>
                          <a:ea typeface="楷体" panose="02010609060101010101" pitchFamily="49" charset="-122"/>
                        </a:rPr>
                        <a:t>发展</a:t>
                      </a:r>
                      <a:endParaRPr lang="zh-CN" sz="2400" b="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r>
                        <a:rPr lang="zh-CN" sz="2400" b="0" kern="0" dirty="0">
                          <a:effectLst/>
                          <a:latin typeface="楷体" panose="02010609060101010101" pitchFamily="49" charset="-122"/>
                          <a:ea typeface="楷体" panose="02010609060101010101" pitchFamily="49" charset="-122"/>
                        </a:rPr>
                        <a:t>秦汉</a:t>
                      </a:r>
                      <a:endParaRPr lang="zh-CN" sz="2400" b="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dirty="0" smtClean="0">
                          <a:effectLst/>
                          <a:latin typeface="楷体" panose="02010609060101010101" pitchFamily="49" charset="-122"/>
                          <a:ea typeface="楷体" panose="02010609060101010101" pitchFamily="49" charset="-122"/>
                        </a:rPr>
                        <a:t>文化统一</a:t>
                      </a:r>
                      <a:r>
                        <a:rPr lang="zh-CN" altLang="en-US" sz="2400" b="0" kern="0" dirty="0" smtClean="0">
                          <a:effectLst/>
                          <a:latin typeface="楷体" panose="02010609060101010101" pitchFamily="49" charset="-122"/>
                          <a:ea typeface="楷体" panose="02010609060101010101" pitchFamily="49" charset="-122"/>
                        </a:rPr>
                        <a:t>；</a:t>
                      </a:r>
                      <a:r>
                        <a:rPr lang="zh-CN" sz="2400" b="0" kern="0" dirty="0" smtClean="0">
                          <a:effectLst/>
                          <a:latin typeface="楷体" panose="02010609060101010101" pitchFamily="49" charset="-122"/>
                          <a:ea typeface="楷体" panose="02010609060101010101" pitchFamily="49" charset="-122"/>
                        </a:rPr>
                        <a:t>汉武帝</a:t>
                      </a:r>
                      <a:r>
                        <a:rPr lang="zh-CN" sz="2400" b="0" kern="0" dirty="0">
                          <a:effectLst/>
                          <a:latin typeface="楷体" panose="02010609060101010101" pitchFamily="49" charset="-122"/>
                          <a:ea typeface="楷体" panose="02010609060101010101" pitchFamily="49" charset="-122"/>
                        </a:rPr>
                        <a:t>时，</a:t>
                      </a:r>
                      <a:r>
                        <a:rPr lang="zh-CN" sz="2400" b="0" kern="0" dirty="0" smtClean="0">
                          <a:effectLst/>
                          <a:latin typeface="楷体" panose="02010609060101010101" pitchFamily="49" charset="-122"/>
                          <a:ea typeface="楷体" panose="02010609060101010101" pitchFamily="49" charset="-122"/>
                        </a:rPr>
                        <a:t>儒家</a:t>
                      </a:r>
                      <a:r>
                        <a:rPr lang="zh-CN" altLang="en-US" sz="2400" b="0" kern="0" dirty="0" smtClean="0">
                          <a:effectLst/>
                          <a:latin typeface="楷体" panose="02010609060101010101" pitchFamily="49" charset="-122"/>
                          <a:ea typeface="楷体" panose="02010609060101010101" pitchFamily="49" charset="-122"/>
                        </a:rPr>
                        <a:t>确立了正统地位</a:t>
                      </a:r>
                      <a:endParaRPr lang="zh-CN" sz="2400" b="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013">
                <a:tc vMerge="1">
                  <a:txBody>
                    <a:bodyPr/>
                    <a:lstStyle/>
                    <a:p>
                      <a:endParaRPr/>
                    </a:p>
                  </a:txBody>
                  <a:tcPr/>
                </a:tc>
                <a:tc vMerge="1">
                  <a:txBody>
                    <a:bodyPr/>
                    <a:lstStyle/>
                    <a:p>
                      <a:endParaRPr/>
                    </a:p>
                  </a:txBody>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魏晋至隋唐</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smtClean="0">
                          <a:effectLst/>
                          <a:latin typeface="楷体" panose="02010609060101010101" pitchFamily="49" charset="-122"/>
                          <a:ea typeface="楷体" panose="02010609060101010101" pitchFamily="49" charset="-122"/>
                        </a:rPr>
                        <a:t>儒</a:t>
                      </a:r>
                      <a:r>
                        <a:rPr lang="zh-CN" altLang="en-US" sz="2400" b="0" kern="0" smtClean="0">
                          <a:effectLst/>
                          <a:latin typeface="楷体" panose="02010609060101010101" pitchFamily="49" charset="-122"/>
                          <a:ea typeface="楷体" panose="02010609060101010101" pitchFamily="49" charset="-122"/>
                        </a:rPr>
                        <a:t>、</a:t>
                      </a:r>
                      <a:r>
                        <a:rPr lang="zh-CN" sz="2400" b="0" kern="0" smtClean="0">
                          <a:effectLst/>
                          <a:latin typeface="楷体" panose="02010609060101010101" pitchFamily="49" charset="-122"/>
                          <a:ea typeface="楷体" panose="02010609060101010101" pitchFamily="49" charset="-122"/>
                        </a:rPr>
                        <a:t>佛</a:t>
                      </a:r>
                      <a:r>
                        <a:rPr lang="zh-CN" altLang="en-US" sz="2400" b="0" kern="0" smtClean="0">
                          <a:effectLst/>
                          <a:latin typeface="楷体" panose="02010609060101010101" pitchFamily="49" charset="-122"/>
                          <a:ea typeface="楷体" panose="02010609060101010101" pitchFamily="49" charset="-122"/>
                        </a:rPr>
                        <a:t>、</a:t>
                      </a:r>
                      <a:r>
                        <a:rPr lang="zh-CN" sz="2400" b="0" kern="0" smtClean="0">
                          <a:effectLst/>
                          <a:latin typeface="楷体" panose="02010609060101010101" pitchFamily="49" charset="-122"/>
                          <a:ea typeface="楷体" panose="02010609060101010101" pitchFamily="49" charset="-122"/>
                        </a:rPr>
                        <a:t>道</a:t>
                      </a:r>
                      <a:r>
                        <a:rPr lang="zh-CN" altLang="en-US" sz="2400" b="0" kern="0" smtClean="0">
                          <a:effectLst/>
                          <a:latin typeface="楷体" panose="02010609060101010101" pitchFamily="49" charset="-122"/>
                          <a:ea typeface="楷体" panose="02010609060101010101" pitchFamily="49" charset="-122"/>
                        </a:rPr>
                        <a:t>三教</a:t>
                      </a:r>
                      <a:r>
                        <a:rPr lang="zh-CN" sz="2400" b="0" kern="0" smtClean="0">
                          <a:effectLst/>
                          <a:latin typeface="楷体" panose="02010609060101010101" pitchFamily="49" charset="-122"/>
                          <a:ea typeface="楷体" panose="02010609060101010101" pitchFamily="49" charset="-122"/>
                        </a:rPr>
                        <a:t>融通</a:t>
                      </a:r>
                      <a:r>
                        <a:rPr lang="zh-CN" sz="2400" b="0" kern="0">
                          <a:effectLst/>
                          <a:latin typeface="楷体" panose="02010609060101010101" pitchFamily="49" charset="-122"/>
                          <a:ea typeface="楷体" panose="02010609060101010101" pitchFamily="49" charset="-122"/>
                        </a:rPr>
                        <a:t>，文化灿烂</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013">
                <a:tc vMerge="1">
                  <a:txBody>
                    <a:bodyPr/>
                    <a:lstStyle/>
                    <a:p>
                      <a:endParaRPr/>
                    </a:p>
                  </a:txBody>
                  <a:tcPr/>
                </a:tc>
                <a:tc vMerge="1">
                  <a:txBody>
                    <a:bodyPr/>
                    <a:lstStyle/>
                    <a:p>
                      <a:endParaRPr/>
                    </a:p>
                  </a:txBody>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宋</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a:effectLst/>
                          <a:latin typeface="楷体" panose="02010609060101010101" pitchFamily="49" charset="-122"/>
                          <a:ea typeface="楷体" panose="02010609060101010101" pitchFamily="49" charset="-122"/>
                        </a:rPr>
                        <a:t>理学形成，丰富了理论思维，宣扬礼教</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013">
                <a:tc vMerge="1">
                  <a:txBody>
                    <a:bodyPr/>
                    <a:lstStyle/>
                    <a:p>
                      <a:endParaRPr/>
                    </a:p>
                  </a:txBody>
                  <a:tcPr/>
                </a:tc>
                <a:tc vMerge="1">
                  <a:txBody>
                    <a:bodyPr/>
                    <a:lstStyle/>
                    <a:p>
                      <a:endParaRPr/>
                    </a:p>
                  </a:txBody>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宋元</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a:effectLst/>
                          <a:latin typeface="楷体" panose="02010609060101010101" pitchFamily="49" charset="-122"/>
                          <a:ea typeface="楷体" panose="02010609060101010101" pitchFamily="49" charset="-122"/>
                        </a:rPr>
                        <a:t>科技文化繁荣</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013">
                <a:tc vMerge="1">
                  <a:txBody>
                    <a:bodyPr/>
                    <a:lstStyle/>
                    <a:p>
                      <a:endParaRPr/>
                    </a:p>
                  </a:txBody>
                  <a:tcPr/>
                </a:tc>
                <a:tc rowSpan="3">
                  <a:txBody>
                    <a:bodyPr/>
                    <a:lstStyle/>
                    <a:p>
                      <a:pPr algn="ctr">
                        <a:spcAft>
                          <a:spcPct val="0"/>
                        </a:spcAft>
                      </a:pPr>
                      <a:r>
                        <a:rPr lang="zh-CN" sz="2400" b="0" kern="0">
                          <a:effectLst/>
                          <a:latin typeface="楷体" panose="02010609060101010101" pitchFamily="49" charset="-122"/>
                          <a:ea typeface="楷体" panose="02010609060101010101" pitchFamily="49" charset="-122"/>
                        </a:rPr>
                        <a:t>传承与转折</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明中后期</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a:effectLst/>
                          <a:latin typeface="楷体" panose="02010609060101010101" pitchFamily="49" charset="-122"/>
                          <a:ea typeface="楷体" panose="02010609060101010101" pitchFamily="49" charset="-122"/>
                        </a:rPr>
                        <a:t>心学，人的主体意识觉醒</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013">
                <a:tc vMerge="1">
                  <a:txBody>
                    <a:bodyPr/>
                    <a:lstStyle/>
                    <a:p>
                      <a:endParaRPr/>
                    </a:p>
                  </a:txBody>
                  <a:tcPr/>
                </a:tc>
                <a:tc vMerge="1">
                  <a:txBody>
                    <a:bodyPr/>
                    <a:lstStyle/>
                    <a:p>
                      <a:endParaRPr/>
                    </a:p>
                  </a:txBody>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明清之际</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altLang="en-US" sz="2400" b="0" kern="0" smtClean="0">
                          <a:effectLst/>
                          <a:latin typeface="楷体" panose="02010609060101010101" pitchFamily="49" charset="-122"/>
                          <a:ea typeface="楷体" panose="02010609060101010101" pitchFamily="49" charset="-122"/>
                        </a:rPr>
                        <a:t>提倡个性自由的思想出现</a:t>
                      </a:r>
                      <a:r>
                        <a:rPr lang="zh-CN" sz="2400" b="0" kern="0" smtClean="0">
                          <a:effectLst/>
                          <a:latin typeface="楷体" panose="02010609060101010101" pitchFamily="49" charset="-122"/>
                          <a:ea typeface="楷体" panose="02010609060101010101" pitchFamily="49" charset="-122"/>
                        </a:rPr>
                        <a:t>，</a:t>
                      </a:r>
                      <a:r>
                        <a:rPr lang="zh-CN" sz="2400" b="0" kern="0">
                          <a:effectLst/>
                          <a:latin typeface="楷体" panose="02010609060101010101" pitchFamily="49" charset="-122"/>
                          <a:ea typeface="楷体" panose="02010609060101010101" pitchFamily="49" charset="-122"/>
                        </a:rPr>
                        <a:t>经世致用</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013">
                <a:tc vMerge="1">
                  <a:txBody>
                    <a:bodyPr/>
                    <a:lstStyle/>
                    <a:p>
                      <a:endParaRPr/>
                    </a:p>
                  </a:txBody>
                  <a:tcPr/>
                </a:tc>
                <a:tc vMerge="1">
                  <a:txBody>
                    <a:bodyPr/>
                    <a:lstStyle/>
                    <a:p>
                      <a:endParaRPr/>
                    </a:p>
                  </a:txBody>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清康雍乾</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smtClean="0">
                          <a:effectLst/>
                          <a:latin typeface="楷体" panose="02010609060101010101" pitchFamily="49" charset="-122"/>
                          <a:ea typeface="楷体" panose="02010609060101010101" pitchFamily="49" charset="-122"/>
                        </a:rPr>
                        <a:t>文字狱禁锢</a:t>
                      </a:r>
                      <a:r>
                        <a:rPr lang="zh-CN" altLang="en-US" sz="2400" b="0" kern="0" smtClean="0">
                          <a:effectLst/>
                          <a:latin typeface="楷体" panose="02010609060101010101" pitchFamily="49" charset="-122"/>
                          <a:ea typeface="楷体" panose="02010609060101010101" pitchFamily="49" charset="-122"/>
                        </a:rPr>
                        <a:t>中华</a:t>
                      </a:r>
                      <a:r>
                        <a:rPr lang="zh-CN" sz="2400" b="0" kern="0" smtClean="0">
                          <a:effectLst/>
                          <a:latin typeface="楷体" panose="02010609060101010101" pitchFamily="49" charset="-122"/>
                          <a:ea typeface="楷体" panose="02010609060101010101" pitchFamily="49" charset="-122"/>
                        </a:rPr>
                        <a:t>文化</a:t>
                      </a:r>
                      <a:r>
                        <a:rPr lang="zh-CN" altLang="en-US" sz="2400" b="0" kern="0" smtClean="0">
                          <a:effectLst/>
                          <a:latin typeface="楷体" panose="02010609060101010101" pitchFamily="49" charset="-122"/>
                          <a:ea typeface="楷体" panose="02010609060101010101" pitchFamily="49" charset="-122"/>
                        </a:rPr>
                        <a:t>发展，思想受到钳制</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013">
                <a:tc rowSpan="3">
                  <a:txBody>
                    <a:bodyPr/>
                    <a:lstStyle/>
                    <a:p>
                      <a:pPr algn="ctr">
                        <a:spcAft>
                          <a:spcPct val="0"/>
                        </a:spcAft>
                      </a:pPr>
                      <a:r>
                        <a:rPr lang="en-US" sz="2400" b="1" kern="100">
                          <a:effectLst/>
                          <a:latin typeface="黑体" panose="02010609060101010101" pitchFamily="49" charset="-122"/>
                          <a:ea typeface="黑体" panose="02010609060101010101" pitchFamily="49" charset="-122"/>
                        </a:rPr>
                        <a:t> </a:t>
                      </a:r>
                      <a:r>
                        <a:rPr lang="zh-CN" sz="2400" b="1" kern="0" smtClean="0">
                          <a:effectLst/>
                          <a:latin typeface="黑体" panose="02010609060101010101" pitchFamily="49" charset="-122"/>
                          <a:ea typeface="黑体" panose="02010609060101010101" pitchFamily="49" charset="-122"/>
                        </a:rPr>
                        <a:t>近代</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ct val="0"/>
                        </a:spcAft>
                      </a:pPr>
                      <a:r>
                        <a:rPr lang="zh-CN" sz="2400" b="0" kern="0">
                          <a:effectLst/>
                          <a:latin typeface="楷体" panose="02010609060101010101" pitchFamily="49" charset="-122"/>
                          <a:ea typeface="楷体" panose="02010609060101010101" pitchFamily="49" charset="-122"/>
                        </a:rPr>
                        <a:t>冲击</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r>
                        <a:rPr lang="en-US" sz="2400" b="0" kern="0">
                          <a:effectLst/>
                          <a:latin typeface="楷体" panose="02010609060101010101" pitchFamily="49" charset="-122"/>
                          <a:ea typeface="楷体" panose="02010609060101010101" pitchFamily="49" charset="-122"/>
                        </a:rPr>
                        <a:t>1840</a:t>
                      </a:r>
                      <a:r>
                        <a:rPr lang="zh-CN" sz="2400" b="0" kern="0">
                          <a:effectLst/>
                          <a:latin typeface="楷体" panose="02010609060101010101" pitchFamily="49" charset="-122"/>
                          <a:ea typeface="楷体" panose="02010609060101010101" pitchFamily="49" charset="-122"/>
                        </a:rPr>
                        <a:t>鸦片战争后</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a:effectLst/>
                          <a:latin typeface="楷体" panose="02010609060101010101" pitchFamily="49" charset="-122"/>
                          <a:ea typeface="楷体" panose="02010609060101010101" pitchFamily="49" charset="-122"/>
                        </a:rPr>
                        <a:t>向西方学习成为主流</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9596">
                <a:tc vMerge="1">
                  <a:txBody>
                    <a:bodyPr/>
                    <a:lstStyle/>
                    <a:p>
                      <a:endParaRPr/>
                    </a:p>
                  </a:txBody>
                  <a:tcPr/>
                </a:tc>
                <a:tc vMerge="1">
                  <a:txBody>
                    <a:bodyPr/>
                    <a:lstStyle/>
                    <a:p>
                      <a:endParaRPr/>
                    </a:p>
                  </a:txBody>
                  <a:tcPr/>
                </a:tc>
                <a:tc>
                  <a:txBody>
                    <a:bodyPr/>
                    <a:lstStyle/>
                    <a:p>
                      <a:pPr algn="ctr">
                        <a:spcAft>
                          <a:spcPct val="0"/>
                        </a:spcAft>
                      </a:pPr>
                      <a:r>
                        <a:rPr lang="en-US" sz="2400" b="0" kern="0">
                          <a:effectLst/>
                          <a:latin typeface="楷体" panose="02010609060101010101" pitchFamily="49" charset="-122"/>
                          <a:ea typeface="楷体" panose="02010609060101010101" pitchFamily="49" charset="-122"/>
                        </a:rPr>
                        <a:t>20</a:t>
                      </a:r>
                      <a:r>
                        <a:rPr lang="zh-CN" sz="2400" b="0" kern="0">
                          <a:effectLst/>
                          <a:latin typeface="楷体" panose="02010609060101010101" pitchFamily="49" charset="-122"/>
                          <a:ea typeface="楷体" panose="02010609060101010101" pitchFamily="49" charset="-122"/>
                        </a:rPr>
                        <a:t>世纪早期，新文化运动</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a:effectLst/>
                          <a:latin typeface="楷体" panose="02010609060101010101" pitchFamily="49" charset="-122"/>
                          <a:ea typeface="楷体" panose="02010609060101010101" pitchFamily="49" charset="-122"/>
                        </a:rPr>
                        <a:t>抨击封建思想，追求</a:t>
                      </a:r>
                      <a:r>
                        <a:rPr lang="zh-CN" sz="2400" b="0" kern="0" smtClean="0">
                          <a:effectLst/>
                          <a:latin typeface="楷体" panose="02010609060101010101" pitchFamily="49" charset="-122"/>
                          <a:ea typeface="楷体" panose="02010609060101010101" pitchFamily="49" charset="-122"/>
                        </a:rPr>
                        <a:t>科学</a:t>
                      </a:r>
                      <a:r>
                        <a:rPr lang="zh-CN" altLang="en-US" sz="2400" b="0" kern="0" smtClean="0">
                          <a:effectLst/>
                          <a:latin typeface="楷体" panose="02010609060101010101" pitchFamily="49" charset="-122"/>
                          <a:ea typeface="楷体" panose="02010609060101010101" pitchFamily="49" charset="-122"/>
                        </a:rPr>
                        <a:t>与</a:t>
                      </a:r>
                      <a:r>
                        <a:rPr lang="zh-CN" sz="2400" b="0" kern="0" smtClean="0">
                          <a:effectLst/>
                          <a:latin typeface="楷体" panose="02010609060101010101" pitchFamily="49" charset="-122"/>
                          <a:ea typeface="楷体" panose="02010609060101010101" pitchFamily="49" charset="-122"/>
                        </a:rPr>
                        <a:t>民主</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822">
                <a:tc vMerge="1">
                  <a:txBody>
                    <a:bodyPr/>
                    <a:lstStyle/>
                    <a:p>
                      <a:endParaRPr/>
                    </a:p>
                  </a:txBody>
                  <a:tcPr/>
                </a:tc>
                <a:tc>
                  <a:txBody>
                    <a:bodyPr/>
                    <a:lstStyle/>
                    <a:p>
                      <a:pPr algn="ctr">
                        <a:spcAft>
                          <a:spcPct val="0"/>
                        </a:spcAft>
                      </a:pPr>
                      <a:r>
                        <a:rPr lang="zh-CN" sz="2400" b="0" kern="0">
                          <a:effectLst/>
                          <a:latin typeface="楷体" panose="02010609060101010101" pitchFamily="49" charset="-122"/>
                          <a:ea typeface="楷体" panose="02010609060101010101" pitchFamily="49" charset="-122"/>
                        </a:rPr>
                        <a:t>走向复兴</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r>
                        <a:rPr lang="en-US" sz="2400" b="0" kern="0">
                          <a:effectLst/>
                          <a:latin typeface="楷体" panose="02010609060101010101" pitchFamily="49" charset="-122"/>
                          <a:ea typeface="楷体" panose="02010609060101010101" pitchFamily="49" charset="-122"/>
                        </a:rPr>
                        <a:t>1919</a:t>
                      </a:r>
                      <a:r>
                        <a:rPr lang="zh-CN" sz="2400" b="0" kern="0">
                          <a:effectLst/>
                          <a:latin typeface="楷体" panose="02010609060101010101" pitchFamily="49" charset="-122"/>
                          <a:ea typeface="楷体" panose="02010609060101010101" pitchFamily="49" charset="-122"/>
                        </a:rPr>
                        <a:t>五四运动后</a:t>
                      </a:r>
                      <a:endParaRPr lang="zh-CN" sz="2400" b="0" kern="100">
                        <a:effectLst/>
                        <a:latin typeface="楷体" panose="02010609060101010101" pitchFamily="49" charset="-122"/>
                        <a:ea typeface="楷体" panose="02010609060101010101" pitchFamily="49" charset="-122"/>
                        <a:cs typeface="Times New Roman" panose="02020603050405020304" pitchFamily="18" charset="0"/>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ct val="0"/>
                        </a:spcAft>
                      </a:pPr>
                      <a:r>
                        <a:rPr lang="zh-CN" sz="2400" b="0" kern="0" dirty="0">
                          <a:effectLst/>
                          <a:latin typeface="楷体" panose="02010609060101010101" pitchFamily="49" charset="-122"/>
                          <a:ea typeface="楷体" panose="02010609060101010101" pitchFamily="49" charset="-122"/>
                        </a:rPr>
                        <a:t>马克思主义逐渐成为</a:t>
                      </a:r>
                      <a:r>
                        <a:rPr lang="zh-CN" sz="2400" b="0" kern="0" dirty="0" smtClean="0">
                          <a:effectLst/>
                          <a:latin typeface="楷体" panose="02010609060101010101" pitchFamily="49" charset="-122"/>
                          <a:ea typeface="楷体" panose="02010609060101010101" pitchFamily="49" charset="-122"/>
                        </a:rPr>
                        <a:t>主流</a:t>
                      </a:r>
                      <a:endParaRPr lang="en-US" altLang="zh-CN" sz="2400" b="0" kern="0" dirty="0" smtClean="0">
                        <a:effectLst/>
                        <a:latin typeface="楷体" panose="02010609060101010101" pitchFamily="49" charset="-122"/>
                        <a:ea typeface="楷体" panose="02010609060101010101" pitchFamily="49" charset="-122"/>
                      </a:endParaRPr>
                    </a:p>
                  </a:txBody>
                  <a:tcPr marL="38495" marR="38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 name="Picture 2" descr="C:\Documents and Settings\Administrator.WWW-D1797C5692D\桌面\2商务礼仪\素材\3D设计 第三辑\3D设计-3-15.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rcRect l="21150" t="7292" r="23874"/>
          <a:stretch>
            <a:fillRect/>
          </a:stretch>
        </p:blipFill>
        <p:spPr bwMode="auto">
          <a:xfrm>
            <a:off x="308728" y="642918"/>
            <a:ext cx="843424" cy="667033"/>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pic>
      <p:sp>
        <p:nvSpPr>
          <p:cNvPr id="5" name="文本框 32"/>
          <p:cNvSpPr txBox="1"/>
          <p:nvPr>
            <p:custDataLst>
              <p:tags r:id="rId1"/>
            </p:custDataLst>
          </p:nvPr>
        </p:nvSpPr>
        <p:spPr>
          <a:xfrm>
            <a:off x="2666182" y="3929066"/>
            <a:ext cx="6627759" cy="923330"/>
          </a:xfrm>
          <a:prstGeom prst="rect">
            <a:avLst/>
          </a:prstGeom>
          <a:solidFill>
            <a:srgbClr val="FFFF00"/>
          </a:solidFill>
          <a:ln>
            <a:solidFill>
              <a:srgbClr val="FF0000"/>
            </a:solidFill>
          </a:ln>
        </p:spPr>
        <p:txBody>
          <a:bodyPr wrap="square" rtlCol="0" anchor="t">
            <a:spAutoFit/>
          </a:bodyPr>
          <a:lstStyle/>
          <a:p>
            <a:r>
              <a:rPr lang="zh-CN" altLang="en-US" sz="5400" b="1" smtClean="0">
                <a:solidFill>
                  <a:schemeClr val="tx1"/>
                </a:solidFill>
                <a:latin typeface="楷体" panose="02010609060101010101" charset="-122"/>
                <a:ea typeface="楷体" panose="02010609060101010101" charset="-122"/>
              </a:rPr>
              <a:t>源远流长  博大精深</a:t>
            </a:r>
          </a:p>
        </p:txBody>
      </p:sp>
    </p:spTree>
  </p:cSld>
  <p:clrMapOvr>
    <a:masterClrMapping/>
  </p:clrMapOvr>
  <mc:AlternateContent xmlns:mc="http://schemas.openxmlformats.org/markup-compatibility/2006">
    <mc:Choice xmlns:p14="http://schemas.microsoft.com/office/powerpoint/2010/main"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06574" y="785794"/>
            <a:ext cx="11412000" cy="656846"/>
          </a:xfrm>
          <a:prstGeom prst="rect">
            <a:avLst/>
          </a:prstGeom>
        </p:spPr>
        <p:txBody>
          <a:bodyPr wrap="square">
            <a:spAutoFit/>
          </a:bodyPr>
          <a:lstStyle/>
          <a:p>
            <a:pPr algn="just">
              <a:lnSpc>
                <a:spcPct val="150000"/>
              </a:lnSpc>
              <a:spcAft>
                <a:spcPts val="0"/>
              </a:spcAft>
              <a:tabLst>
                <a:tab pos="2070735" algn="l"/>
              </a:tabLst>
            </a:pPr>
            <a:r>
              <a:rPr lang="en-US" altLang="zh-CN" sz="2800" b="1" kern="100" dirty="0" smtClean="0">
                <a:solidFill>
                  <a:srgbClr val="FF0000"/>
                </a:solidFill>
                <a:latin typeface="微软雅黑" pitchFamily="34" charset="-122"/>
                <a:ea typeface="微软雅黑" pitchFamily="34" charset="-122"/>
                <a:cs typeface="Times New Roman" panose="02020603050405020304" pitchFamily="18" charset="0"/>
              </a:rPr>
              <a:t>                 </a:t>
            </a:r>
            <a:r>
              <a:rPr lang="zh-CN" altLang="zh-CN" sz="2800" b="1" kern="100" dirty="0" smtClean="0">
                <a:solidFill>
                  <a:srgbClr val="FF0000"/>
                </a:solidFill>
                <a:latin typeface="微软雅黑" pitchFamily="34" charset="-122"/>
                <a:ea typeface="微软雅黑" pitchFamily="34" charset="-122"/>
                <a:cs typeface="Times New Roman" panose="02020603050405020304" pitchFamily="18" charset="0"/>
              </a:rPr>
              <a:t>中华</a:t>
            </a:r>
            <a:r>
              <a:rPr lang="zh-CN" altLang="zh-CN" sz="2800" b="1" kern="100" dirty="0">
                <a:solidFill>
                  <a:srgbClr val="FF0000"/>
                </a:solidFill>
                <a:latin typeface="微软雅黑" pitchFamily="34" charset="-122"/>
                <a:ea typeface="微软雅黑" pitchFamily="34" charset="-122"/>
                <a:cs typeface="Times New Roman" panose="02020603050405020304" pitchFamily="18" charset="0"/>
              </a:rPr>
              <a:t>文化源远流长延续至今的原因是什么？</a:t>
            </a:r>
            <a:endParaRPr lang="zh-CN" altLang="zh-CN" sz="1050" b="1" kern="100" dirty="0">
              <a:solidFill>
                <a:srgbClr val="FF0000"/>
              </a:solidFill>
              <a:effectLst/>
              <a:latin typeface="微软雅黑" pitchFamily="34" charset="-122"/>
              <a:ea typeface="微软雅黑" pitchFamily="34" charset="-122"/>
              <a:cs typeface="Courier New" panose="02070309020205020404" pitchFamily="49" charset="0"/>
            </a:endParaRPr>
          </a:p>
        </p:txBody>
      </p:sp>
      <p:sp>
        <p:nvSpPr>
          <p:cNvPr id="6" name="矩形 5"/>
          <p:cNvSpPr/>
          <p:nvPr/>
        </p:nvSpPr>
        <p:spPr>
          <a:xfrm>
            <a:off x="406574" y="1509119"/>
            <a:ext cx="11412000" cy="5262979"/>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0000FF"/>
                </a:solidFill>
                <a:latin typeface="微软雅黑" pitchFamily="34" charset="-122"/>
                <a:ea typeface="微软雅黑" pitchFamily="34" charset="-122"/>
                <a:cs typeface="Times New Roman" panose="02020603050405020304" pitchFamily="18" charset="0"/>
              </a:rPr>
              <a:t>提示</a:t>
            </a:r>
            <a:r>
              <a:rPr lang="zh-CN" altLang="zh-CN" sz="2800" b="1" kern="100" dirty="0">
                <a:latin typeface="微软雅黑" pitchFamily="34" charset="-122"/>
                <a:ea typeface="微软雅黑" pitchFamily="34" charset="-122"/>
                <a:cs typeface="Times New Roman" panose="02020603050405020304" pitchFamily="18" charset="0"/>
              </a:rPr>
              <a:t>　</a:t>
            </a:r>
            <a:r>
              <a:rPr lang="en-US" altLang="zh-CN" sz="2800" b="1" kern="100" dirty="0">
                <a:latin typeface="微软雅黑" pitchFamily="34" charset="-122"/>
                <a:ea typeface="微软雅黑" pitchFamily="34" charset="-122"/>
                <a:cs typeface="Courier New" panose="02070309020205020404" pitchFamily="49" charset="0"/>
              </a:rPr>
              <a:t>(1)</a:t>
            </a:r>
            <a:r>
              <a:rPr lang="zh-CN" altLang="zh-CN" sz="2800" b="1" kern="100" dirty="0">
                <a:latin typeface="微软雅黑" pitchFamily="34" charset="-122"/>
                <a:ea typeface="微软雅黑" pitchFamily="34" charset="-122"/>
                <a:cs typeface="Times New Roman" panose="02020603050405020304" pitchFamily="18" charset="0"/>
              </a:rPr>
              <a:t>政治上：国家的统一、民族的交融。</a:t>
            </a:r>
            <a:endParaRPr lang="zh-CN" altLang="zh-CN" sz="1050" b="1" kern="100" dirty="0">
              <a:latin typeface="微软雅黑" pitchFamily="34" charset="-122"/>
              <a:ea typeface="微软雅黑" pitchFamily="34" charset="-122"/>
              <a:cs typeface="Courier New" panose="02070309020205020404" pitchFamily="49" charset="0"/>
            </a:endParaRPr>
          </a:p>
          <a:p>
            <a:pPr algn="just">
              <a:lnSpc>
                <a:spcPct val="150000"/>
              </a:lnSpc>
              <a:spcAft>
                <a:spcPts val="0"/>
              </a:spcAft>
              <a:tabLst>
                <a:tab pos="2070735" algn="l"/>
              </a:tabLst>
            </a:pPr>
            <a:r>
              <a:rPr lang="en-US" altLang="zh-CN" sz="2800" b="1" kern="100" dirty="0">
                <a:latin typeface="微软雅黑" pitchFamily="34" charset="-122"/>
                <a:ea typeface="微软雅黑" pitchFamily="34" charset="-122"/>
                <a:cs typeface="Courier New" panose="02070309020205020404" pitchFamily="49" charset="0"/>
              </a:rPr>
              <a:t>(2)</a:t>
            </a:r>
            <a:r>
              <a:rPr lang="zh-CN" altLang="zh-CN" sz="2800" b="1" kern="100" dirty="0">
                <a:latin typeface="微软雅黑" pitchFamily="34" charset="-122"/>
                <a:ea typeface="微软雅黑" pitchFamily="34" charset="-122"/>
                <a:cs typeface="Times New Roman" panose="02020603050405020304" pitchFamily="18" charset="0"/>
              </a:rPr>
              <a:t>经济上：以自然经济为基础的经济发展与繁荣。</a:t>
            </a:r>
            <a:endParaRPr lang="zh-CN" altLang="zh-CN" sz="1050" b="1" kern="100" dirty="0">
              <a:latin typeface="微软雅黑" pitchFamily="34" charset="-122"/>
              <a:ea typeface="微软雅黑" pitchFamily="34" charset="-122"/>
              <a:cs typeface="Courier New" panose="02070309020205020404" pitchFamily="49" charset="0"/>
            </a:endParaRPr>
          </a:p>
          <a:p>
            <a:pPr algn="just">
              <a:lnSpc>
                <a:spcPct val="150000"/>
              </a:lnSpc>
              <a:spcAft>
                <a:spcPts val="0"/>
              </a:spcAft>
              <a:tabLst>
                <a:tab pos="2070735" algn="l"/>
              </a:tabLst>
            </a:pPr>
            <a:r>
              <a:rPr lang="en-US" altLang="zh-CN" sz="2800" b="1" kern="100" spc="-30" dirty="0">
                <a:latin typeface="微软雅黑" pitchFamily="34" charset="-122"/>
                <a:ea typeface="微软雅黑" pitchFamily="34" charset="-122"/>
                <a:cs typeface="Courier New" panose="02070309020205020404" pitchFamily="49" charset="0"/>
              </a:rPr>
              <a:t>(3)</a:t>
            </a:r>
            <a:r>
              <a:rPr lang="zh-CN" altLang="zh-CN" sz="2800" b="1" kern="100" spc="-30" dirty="0">
                <a:latin typeface="微软雅黑" pitchFamily="34" charset="-122"/>
                <a:ea typeface="微软雅黑" pitchFamily="34" charset="-122"/>
                <a:cs typeface="Times New Roman" panose="02020603050405020304" pitchFamily="18" charset="0"/>
              </a:rPr>
              <a:t>文化上：文化具有继承性和相对稳定性，文化自身的继承和发展，也是文化发展的重要原因。</a:t>
            </a:r>
            <a:endParaRPr lang="zh-CN" altLang="zh-CN" sz="1050" b="1" kern="100" dirty="0">
              <a:latin typeface="微软雅黑" pitchFamily="34" charset="-122"/>
              <a:ea typeface="微软雅黑" pitchFamily="34" charset="-122"/>
              <a:cs typeface="Courier New" panose="02070309020205020404" pitchFamily="49" charset="0"/>
            </a:endParaRPr>
          </a:p>
          <a:p>
            <a:pPr algn="just">
              <a:lnSpc>
                <a:spcPct val="150000"/>
              </a:lnSpc>
              <a:spcAft>
                <a:spcPts val="0"/>
              </a:spcAft>
              <a:tabLst>
                <a:tab pos="2070735" algn="l"/>
              </a:tabLst>
            </a:pPr>
            <a:r>
              <a:rPr lang="en-US" altLang="zh-CN" sz="2800" b="1" kern="100" dirty="0">
                <a:latin typeface="微软雅黑" pitchFamily="34" charset="-122"/>
                <a:ea typeface="微软雅黑" pitchFamily="34" charset="-122"/>
                <a:cs typeface="Courier New" panose="02070309020205020404" pitchFamily="49" charset="0"/>
              </a:rPr>
              <a:t>(4)</a:t>
            </a:r>
            <a:r>
              <a:rPr lang="zh-CN" altLang="zh-CN" sz="2800" b="1" kern="100" dirty="0">
                <a:latin typeface="微软雅黑" pitchFamily="34" charset="-122"/>
                <a:ea typeface="微软雅黑" pitchFamily="34" charset="-122"/>
                <a:cs typeface="Times New Roman" panose="02020603050405020304" pitchFamily="18" charset="0"/>
              </a:rPr>
              <a:t>中华文化特有的包容性：在这些时期，中外经济文化的交流，使中华文化广泛吸收了外来文明，在这种兼收并蓄的过程中，中华文化得到了充实。</a:t>
            </a:r>
            <a:endParaRPr lang="zh-CN" altLang="zh-CN" sz="1050" b="1" kern="100" dirty="0">
              <a:latin typeface="微软雅黑" pitchFamily="34" charset="-122"/>
              <a:ea typeface="微软雅黑" pitchFamily="34" charset="-122"/>
              <a:cs typeface="Courier New" panose="02070309020205020404" pitchFamily="49" charset="0"/>
            </a:endParaRPr>
          </a:p>
          <a:p>
            <a:pPr algn="just">
              <a:lnSpc>
                <a:spcPct val="150000"/>
              </a:lnSpc>
              <a:spcAft>
                <a:spcPts val="0"/>
              </a:spcAft>
              <a:tabLst>
                <a:tab pos="2070735" algn="l"/>
              </a:tabLst>
            </a:pPr>
            <a:r>
              <a:rPr lang="en-US" altLang="zh-CN" sz="2800" b="1" kern="100" dirty="0">
                <a:latin typeface="微软雅黑" pitchFamily="34" charset="-122"/>
                <a:ea typeface="微软雅黑" pitchFamily="34" charset="-122"/>
                <a:cs typeface="Courier New" panose="02070309020205020404" pitchFamily="49" charset="0"/>
              </a:rPr>
              <a:t>(5)</a:t>
            </a:r>
            <a:r>
              <a:rPr lang="zh-CN" altLang="zh-CN" sz="2800" b="1" kern="100" dirty="0">
                <a:latin typeface="微软雅黑" pitchFamily="34" charset="-122"/>
                <a:ea typeface="微软雅黑" pitchFamily="34" charset="-122"/>
                <a:cs typeface="Times New Roman" panose="02020603050405020304" pitchFamily="18" charset="0"/>
              </a:rPr>
              <a:t>国家政策的推动：如开明的对外政策和科举制度等。</a:t>
            </a:r>
            <a:endParaRPr lang="zh-CN" altLang="zh-CN" sz="1050" b="1" kern="100" dirty="0">
              <a:effectLst/>
              <a:latin typeface="微软雅黑" pitchFamily="34" charset="-122"/>
              <a:ea typeface="微软雅黑" pitchFamily="34" charset="-122"/>
              <a:cs typeface="Courier New" panose="02070309020205020404" pitchFamily="49" charset="0"/>
            </a:endParaRPr>
          </a:p>
        </p:txBody>
      </p:sp>
      <p:grpSp>
        <p:nvGrpSpPr>
          <p:cNvPr id="2" name="组合 7"/>
          <p:cNvGrpSpPr/>
          <p:nvPr/>
        </p:nvGrpSpPr>
        <p:grpSpPr>
          <a:xfrm>
            <a:off x="461824" y="213207"/>
            <a:ext cx="1975111" cy="508217"/>
            <a:chOff x="579774" y="626269"/>
            <a:chExt cx="1975111" cy="508335"/>
          </a:xfrm>
        </p:grpSpPr>
        <p:sp>
          <p:nvSpPr>
            <p:cNvPr id="9" name="矩形 8">
              <a:extLst>
                <a:ext uri="{FF2B5EF4-FFF2-40B4-BE49-F238E27FC236}">
                  <a16:creationId xmlns:a16="http://schemas.microsoft.com/office/drawing/2014/main" xmlns="" id="{5851EEE6-E95D-7541-BA1F-1CFF257BB121}"/>
                </a:ext>
              </a:extLst>
            </p:cNvPr>
            <p:cNvSpPr/>
            <p:nvPr/>
          </p:nvSpPr>
          <p:spPr bwMode="auto">
            <a:xfrm>
              <a:off x="779714" y="626269"/>
              <a:ext cx="1775171" cy="508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800" b="1" kern="100" dirty="0" smtClean="0">
                  <a:solidFill>
                    <a:srgbClr val="0000FF"/>
                  </a:solidFill>
                  <a:latin typeface="微软雅黑" pitchFamily="34" charset="-122"/>
                  <a:ea typeface="微软雅黑" pitchFamily="34" charset="-122"/>
                  <a:cs typeface="Times New Roman"/>
                </a:rPr>
                <a:t>问题思考</a:t>
              </a:r>
              <a:endParaRPr lang="zh-CN" altLang="en-US" sz="2800" b="1" kern="100" dirty="0">
                <a:solidFill>
                  <a:srgbClr val="0000FF"/>
                </a:solidFill>
                <a:latin typeface="微软雅黑" pitchFamily="34" charset="-122"/>
                <a:ea typeface="微软雅黑" pitchFamily="34" charset="-122"/>
                <a:cs typeface="Times New Roman"/>
              </a:endParaRPr>
            </a:p>
          </p:txBody>
        </p:sp>
        <p:pic>
          <p:nvPicPr>
            <p:cNvPr id="10" name="图片 9"/>
            <p:cNvPicPr>
              <a:picLocks noChangeAspect="1"/>
            </p:cNvPicPr>
            <p:nvPr/>
          </p:nvPicPr>
          <p:blipFill>
            <a:blip r:embed="rId2" cstate="print">
              <a:duotone>
                <a:schemeClr val="accent1">
                  <a:shade val="45000"/>
                  <a:satMod val="135000"/>
                </a:schemeClr>
                <a:prstClr val="white"/>
              </a:duotone>
            </a:blip>
            <a:stretch>
              <a:fillRect/>
            </a:stretch>
          </p:blipFill>
          <p:spPr>
            <a:xfrm>
              <a:off x="579774" y="746042"/>
              <a:ext cx="281336" cy="306216"/>
            </a:xfrm>
            <a:prstGeom prst="rect">
              <a:avLst/>
            </a:prstGeom>
          </p:spPr>
        </p:pic>
      </p:grpSp>
    </p:spTree>
    <p:extLst>
      <p:ext uri="{BB962C8B-B14F-4D97-AF65-F5344CB8AC3E}">
        <p14:creationId xmlns="" xmlns:p14="http://schemas.microsoft.com/office/powerpoint/2010/main" val="204491470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6809586" y="214290"/>
            <a:ext cx="4929222" cy="3170099"/>
          </a:xfrm>
          <a:prstGeom prst="rect">
            <a:avLst/>
          </a:prstGeom>
          <a:noFill/>
          <a:ln>
            <a:noFill/>
          </a:ln>
        </p:spPr>
        <p:txBody>
          <a:bodyPr wrap="square">
            <a:spAutoFit/>
          </a:bodyPr>
          <a:lstStyle/>
          <a:p>
            <a:pPr algn="l">
              <a:spcAft>
                <a:spcPct val="0"/>
              </a:spcAft>
            </a:pPr>
            <a:r>
              <a:rPr lang="zh-CN" altLang="zh-CN" sz="2400"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材料</a:t>
            </a:r>
            <a:r>
              <a:rPr lang="en-US" altLang="zh-CN" sz="24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1</a:t>
            </a:r>
            <a:r>
              <a:rPr lang="zh-CN" altLang="zh-CN" sz="2400"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sz="2400"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smtClean="0">
                <a:effectLst/>
                <a:latin typeface="楷体" panose="02010609060101010101" pitchFamily="49" charset="-122"/>
                <a:ea typeface="楷体" panose="02010609060101010101" pitchFamily="49" charset="-122"/>
                <a:cs typeface="宋体" panose="02010600030101010101" pitchFamily="2" charset="-122"/>
              </a:rPr>
              <a:t>惟王子子孙孙永保民。</a:t>
            </a:r>
            <a:endParaRPr lang="en-US" altLang="zh-CN" sz="2400" b="1" kern="100" dirty="0" smtClean="0">
              <a:effectLst/>
              <a:latin typeface="楷体" panose="02010609060101010101" pitchFamily="49" charset="-122"/>
              <a:ea typeface="楷体" panose="02010609060101010101" pitchFamily="49" charset="-122"/>
              <a:cs typeface="宋体" panose="02010600030101010101" pitchFamily="2" charset="-122"/>
            </a:endParaRPr>
          </a:p>
          <a:p>
            <a:pPr algn="l">
              <a:spcAft>
                <a:spcPct val="0"/>
              </a:spcAft>
            </a:pPr>
            <a:r>
              <a:rPr lang="en-US" altLang="zh-CN" sz="2400" b="1" kern="100" dirty="0" smtClean="0">
                <a:latin typeface="楷体" panose="02010609060101010101" pitchFamily="49" charset="-122"/>
                <a:ea typeface="楷体" panose="02010609060101010101" pitchFamily="49" charset="-122"/>
                <a:cs typeface="Arial" panose="020B0604020202020204" pitchFamily="34" charset="0"/>
              </a:rPr>
              <a:t>               ——《</a:t>
            </a:r>
            <a:r>
              <a:rPr lang="zh-CN" altLang="en-US" sz="2400" b="1" kern="100" dirty="0" smtClean="0">
                <a:latin typeface="楷体" panose="02010609060101010101" pitchFamily="49" charset="-122"/>
                <a:ea typeface="楷体" panose="02010609060101010101" pitchFamily="49" charset="-122"/>
                <a:cs typeface="Arial" panose="020B0604020202020204" pitchFamily="34" charset="0"/>
              </a:rPr>
              <a:t>尚书</a:t>
            </a:r>
            <a:r>
              <a:rPr lang="en-US" altLang="zh-CN" sz="2400" b="1" kern="100" dirty="0" smtClean="0">
                <a:latin typeface="楷体" panose="02010609060101010101" pitchFamily="49" charset="-122"/>
                <a:ea typeface="楷体" panose="02010609060101010101" pitchFamily="49" charset="-122"/>
                <a:cs typeface="Arial" panose="020B0604020202020204" pitchFamily="34" charset="0"/>
              </a:rPr>
              <a:t>.</a:t>
            </a:r>
            <a:r>
              <a:rPr lang="zh-CN" altLang="en-US" sz="2400" b="1" kern="100" dirty="0" smtClean="0">
                <a:latin typeface="楷体" panose="02010609060101010101" pitchFamily="49" charset="-122"/>
                <a:ea typeface="楷体" panose="02010609060101010101" pitchFamily="49" charset="-122"/>
                <a:cs typeface="Arial" panose="020B0604020202020204" pitchFamily="34" charset="0"/>
              </a:rPr>
              <a:t>梓材</a:t>
            </a:r>
            <a:r>
              <a:rPr lang="en-US" altLang="zh-CN" sz="2400" b="1" kern="100" dirty="0" smtClean="0">
                <a:latin typeface="楷体" panose="02010609060101010101" pitchFamily="49" charset="-122"/>
                <a:ea typeface="楷体" panose="02010609060101010101" pitchFamily="49" charset="-122"/>
                <a:cs typeface="Arial" panose="020B0604020202020204" pitchFamily="34" charset="0"/>
              </a:rPr>
              <a:t>》</a:t>
            </a:r>
            <a:endParaRPr lang="zh-CN" altLang="zh-CN" sz="2400" b="1" kern="100" dirty="0">
              <a:effectLst/>
              <a:latin typeface="楷体" panose="02010609060101010101" pitchFamily="49" charset="-122"/>
              <a:ea typeface="楷体" panose="02010609060101010101" pitchFamily="49" charset="-122"/>
              <a:cs typeface="Arial" panose="020B0604020202020204" pitchFamily="34" charset="0"/>
            </a:endParaRPr>
          </a:p>
          <a:p>
            <a:pPr algn="l">
              <a:spcAft>
                <a:spcPct val="0"/>
              </a:spcAft>
            </a:pPr>
            <a:endParaRPr lang="en-US" altLang="zh-CN" sz="2400" b="1" kern="10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endParaRPr>
          </a:p>
          <a:p>
            <a:pPr algn="l">
              <a:spcAft>
                <a:spcPct val="0"/>
              </a:spcAft>
            </a:pPr>
            <a:r>
              <a:rPr lang="zh-CN" altLang="zh-CN" sz="2400" b="1" kern="10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材料</a:t>
            </a:r>
            <a:r>
              <a:rPr lang="en-US" altLang="zh-CN" sz="24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2</a:t>
            </a:r>
            <a:r>
              <a:rPr lang="zh-CN" altLang="zh-CN" sz="24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smtClean="0">
                <a:effectLst/>
                <a:latin typeface="楷体" panose="02010609060101010101" pitchFamily="49" charset="-122"/>
                <a:ea typeface="楷体" panose="02010609060101010101" pitchFamily="49" charset="-122"/>
                <a:cs typeface="宋体" panose="02010600030101010101" pitchFamily="2" charset="-122"/>
              </a:rPr>
              <a:t>仁者爱人。</a:t>
            </a:r>
            <a:endParaRPr lang="zh-CN" altLang="zh-CN" sz="2400" b="1" kern="100" dirty="0">
              <a:effectLst/>
              <a:latin typeface="楷体" panose="02010609060101010101" pitchFamily="49" charset="-122"/>
              <a:ea typeface="楷体" panose="02010609060101010101" pitchFamily="49" charset="-122"/>
              <a:cs typeface="Arial" panose="020B0604020202020204" pitchFamily="34" charset="0"/>
            </a:endParaRPr>
          </a:p>
          <a:p>
            <a:pPr algn="l">
              <a:spcAft>
                <a:spcPct val="0"/>
              </a:spcAft>
            </a:pPr>
            <a:r>
              <a:rPr lang="en-US" altLang="zh-CN" sz="2400" b="1" kern="100" dirty="0">
                <a:effectLst/>
                <a:latin typeface="楷体" panose="02010609060101010101" pitchFamily="49" charset="-122"/>
                <a:ea typeface="楷体" panose="02010609060101010101" pitchFamily="49" charset="-122"/>
                <a:cs typeface="宋体" panose="02010600030101010101" pitchFamily="2" charset="-122"/>
              </a:rPr>
              <a:t>                   </a:t>
            </a:r>
            <a:r>
              <a:rPr lang="en-US" altLang="zh-CN" sz="24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smtClean="0">
                <a:effectLst/>
                <a:latin typeface="楷体" panose="02010609060101010101" pitchFamily="49" charset="-122"/>
                <a:ea typeface="楷体" panose="02010609060101010101" pitchFamily="49" charset="-122"/>
                <a:cs typeface="宋体" panose="02010600030101010101" pitchFamily="2" charset="-122"/>
              </a:rPr>
              <a:t>论语</a:t>
            </a:r>
            <a:r>
              <a:rPr lang="zh-CN" altLang="zh-CN" sz="2400" b="1" kern="100" dirty="0" smtClean="0">
                <a:effectLst/>
                <a:latin typeface="楷体" panose="02010609060101010101" pitchFamily="49" charset="-122"/>
                <a:ea typeface="楷体" panose="02010609060101010101" pitchFamily="49" charset="-122"/>
                <a:cs typeface="宋体" panose="02010600030101010101" pitchFamily="2" charset="-122"/>
              </a:rPr>
              <a:t>》</a:t>
            </a:r>
            <a:endParaRPr lang="en-US" altLang="zh-CN" sz="2400" b="1" kern="100" dirty="0">
              <a:effectLst/>
              <a:latin typeface="楷体" panose="02010609060101010101" pitchFamily="49" charset="-122"/>
              <a:ea typeface="楷体" panose="02010609060101010101" pitchFamily="49" charset="-122"/>
              <a:cs typeface="宋体" panose="02010600030101010101" pitchFamily="2" charset="-122"/>
            </a:endParaRPr>
          </a:p>
          <a:p>
            <a:pPr indent="266700" algn="l">
              <a:spcAft>
                <a:spcPct val="0"/>
              </a:spcAft>
            </a:pPr>
            <a:r>
              <a:rPr lang="en-US" altLang="zh-CN" sz="2400" b="1" kern="100" dirty="0">
                <a:effectLst/>
                <a:latin typeface="楷体" panose="02010609060101010101" pitchFamily="49" charset="-122"/>
                <a:ea typeface="楷体" panose="02010609060101010101" pitchFamily="49" charset="-122"/>
                <a:cs typeface="Arial" panose="020B0604020202020204" pitchFamily="34" charset="0"/>
              </a:rPr>
              <a:t> </a:t>
            </a:r>
            <a:endParaRPr lang="zh-CN" altLang="zh-CN" sz="2400" b="1" kern="100" dirty="0">
              <a:effectLst/>
              <a:latin typeface="楷体" panose="02010609060101010101" pitchFamily="49" charset="-122"/>
              <a:ea typeface="楷体" panose="02010609060101010101" pitchFamily="49" charset="-122"/>
              <a:cs typeface="Arial" panose="020B0604020202020204" pitchFamily="34" charset="0"/>
            </a:endParaRPr>
          </a:p>
          <a:p>
            <a:pPr indent="306070" algn="l">
              <a:spcAft>
                <a:spcPct val="0"/>
              </a:spcAft>
            </a:pPr>
            <a:r>
              <a:rPr lang="zh-CN" altLang="zh-CN" sz="2800" b="1" kern="10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问题：概括以上材料反映了中华文化的什么内涵</a:t>
            </a:r>
            <a:r>
              <a:rPr lang="zh-CN" altLang="zh-CN" sz="2800" b="1" kern="100" dirty="0" smtClean="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800" b="1" kern="1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368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CAB028-66B8-487C-BC12-7F70B11A3073}"/>
              </a:ext>
            </a:extLst>
          </p:cNvPr>
          <p:cNvSpPr/>
          <p:nvPr>
            <p:custDataLst>
              <p:tags r:id="rId1"/>
            </p:custDataLst>
          </p:nvPr>
        </p:nvSpPr>
        <p:spPr>
          <a:xfrm>
            <a:off x="94414" y="71414"/>
            <a:ext cx="5101331" cy="5232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zh-CN" altLang="en-US" sz="2800" b="1">
                <a:solidFill>
                  <a:srgbClr val="FF0000"/>
                </a:solidFill>
                <a:ea typeface="微软雅黑" panose="020B0503020204020204" pitchFamily="34" charset="-122"/>
              </a:rPr>
              <a:t>二、中华优秀传统文化的内涵</a:t>
            </a:r>
          </a:p>
        </p:txBody>
      </p:sp>
      <p:sp>
        <p:nvSpPr>
          <p:cNvPr id="4" name="文本框 13"/>
          <p:cNvSpPr txBox="1"/>
          <p:nvPr/>
        </p:nvSpPr>
        <p:spPr>
          <a:xfrm>
            <a:off x="451604" y="785794"/>
            <a:ext cx="5643602" cy="523220"/>
          </a:xfrm>
          <a:prstGeom prst="rect">
            <a:avLst/>
          </a:prstGeom>
          <a:noFill/>
        </p:spPr>
        <p:txBody>
          <a:bodyPr wrap="square">
            <a:spAutoFit/>
          </a:bodyPr>
          <a:lstStyle/>
          <a:p>
            <a:pPr algn="l"/>
            <a:r>
              <a:rPr lang="en-US" altLang="zh-CN"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800" b="1" kern="100" dirty="0" smtClean="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以</a:t>
            </a:r>
            <a:r>
              <a:rPr lang="zh-CN" altLang="zh-CN" sz="2800" b="1" kern="100" dirty="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人为</a:t>
            </a:r>
            <a:r>
              <a:rPr lang="zh-CN" altLang="zh-CN" sz="2800" b="1" kern="100" dirty="0" smtClean="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本</a:t>
            </a:r>
            <a:endParaRPr lang="en-US" altLang="zh-CN" sz="2800" b="1" dirty="0">
              <a:solidFill>
                <a:srgbClr val="0000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p:nvPr/>
        </p:nvCxnSpPr>
        <p:spPr>
          <a:xfrm rot="5400000">
            <a:off x="3165478" y="3429000"/>
            <a:ext cx="6858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副标题 2"/>
          <p:cNvSpPr txBox="1">
            <a:spLocks/>
          </p:cNvSpPr>
          <p:nvPr>
            <p:custDataLst>
              <p:tags r:id="rId2"/>
            </p:custDataLst>
          </p:nvPr>
        </p:nvSpPr>
        <p:spPr>
          <a:xfrm>
            <a:off x="308728" y="1500174"/>
            <a:ext cx="6072230" cy="1071570"/>
          </a:xfrm>
          <a:prstGeom prst="rect">
            <a:avLst/>
          </a:prstGeom>
          <a:noFill/>
          <a:ln>
            <a:miter lim="800000"/>
          </a:ln>
        </p:spPr>
        <p:txBody>
          <a:bodyPr vert="horz" wrap="square" lIns="91440" tIns="45720" rIns="91440" bIns="45720" rtlCol="0" anchor="t" anchorCtr="0">
            <a:noAutofit/>
          </a:bodyPr>
          <a:lstStyle>
            <a:lvl1pPr marL="0" indent="0" algn="ctr" defTabSz="914400" rtl="0" eaLnBrk="0" fontAlgn="base" hangingPunct="0">
              <a:lnSpc>
                <a:spcPct val="90000"/>
              </a:lnSpc>
              <a:spcBef>
                <a:spcPts val="1000"/>
              </a:spcBef>
              <a:spcAft>
                <a:spcPct val="0"/>
              </a:spcAft>
              <a:buClrTx/>
              <a:buSzTx/>
              <a:buFont typeface="Arial" pitchFamily="34" charset="0"/>
              <a:buNone/>
              <a:defRPr kumimoji="0" lang="zh-CN" altLang="en-US" sz="2800" b="0" i="0" u="none" baseline="0">
                <a:solidFill>
                  <a:schemeClr val="tx1"/>
                </a:solidFill>
                <a:effectLst/>
                <a:latin typeface="Calibri" pitchFamily="34" charset="0"/>
                <a:ea typeface="宋体" pitchFamily="2" charset="-122"/>
              </a:defRPr>
            </a:lvl1pPr>
            <a:lvl2pPr marL="457200" indent="0" algn="ctr" defTabSz="914400" rtl="0" eaLnBrk="0" fontAlgn="base" hangingPunct="0">
              <a:lnSpc>
                <a:spcPct val="90000"/>
              </a:lnSpc>
              <a:spcBef>
                <a:spcPts val="500"/>
              </a:spcBef>
              <a:spcAft>
                <a:spcPct val="0"/>
              </a:spcAft>
              <a:buClrTx/>
              <a:buSzTx/>
              <a:buFont typeface="Arial" pitchFamily="34" charset="0"/>
              <a:buNone/>
              <a:defRPr kumimoji="0" lang="zh-CN" altLang="en-US" sz="2400" b="0" i="0" u="none" baseline="0">
                <a:solidFill>
                  <a:schemeClr val="tx1"/>
                </a:solidFill>
                <a:effectLst/>
                <a:latin typeface="Calibri" pitchFamily="34" charset="0"/>
                <a:ea typeface="宋体" pitchFamily="2" charset="-122"/>
              </a:defRPr>
            </a:lvl2pPr>
            <a:lvl3pPr marL="914400" indent="0" algn="ctr" defTabSz="914400" rtl="0" eaLnBrk="0" fontAlgn="base" hangingPunct="0">
              <a:lnSpc>
                <a:spcPct val="90000"/>
              </a:lnSpc>
              <a:spcBef>
                <a:spcPts val="500"/>
              </a:spcBef>
              <a:spcAft>
                <a:spcPct val="0"/>
              </a:spcAft>
              <a:buClrTx/>
              <a:buSzTx/>
              <a:buFont typeface="Arial" pitchFamily="34" charset="0"/>
              <a:buNone/>
              <a:defRPr kumimoji="0" lang="zh-CN" altLang="en-US" sz="2000" b="0" i="0" u="none" baseline="0">
                <a:solidFill>
                  <a:schemeClr val="tx1"/>
                </a:solidFill>
                <a:effectLst/>
                <a:latin typeface="Calibri" pitchFamily="34" charset="0"/>
                <a:ea typeface="宋体" pitchFamily="2" charset="-122"/>
              </a:defRPr>
            </a:lvl3pPr>
            <a:lvl4pPr marL="1371600" indent="0" algn="ctr" defTabSz="914400" rtl="0" eaLnBrk="0" fontAlgn="base" hangingPunct="0">
              <a:lnSpc>
                <a:spcPct val="90000"/>
              </a:lnSpc>
              <a:spcBef>
                <a:spcPts val="500"/>
              </a:spcBef>
              <a:spcAft>
                <a:spcPct val="0"/>
              </a:spcAft>
              <a:buClrTx/>
              <a:buSzTx/>
              <a:buFont typeface="Arial" pitchFamily="34" charset="0"/>
              <a:buNone/>
              <a:defRPr kumimoji="0" lang="zh-CN" altLang="en-US" sz="2000" b="0" i="0" u="none" baseline="0">
                <a:solidFill>
                  <a:schemeClr val="tx1"/>
                </a:solidFill>
                <a:effectLst/>
                <a:latin typeface="Calibri" pitchFamily="34" charset="0"/>
                <a:ea typeface="宋体" pitchFamily="2" charset="-122"/>
              </a:defRPr>
            </a:lvl4pPr>
            <a:lvl5pPr marL="1828800" indent="0" algn="ctr" defTabSz="914400" rtl="0" eaLnBrk="0" fontAlgn="base" hangingPunct="0">
              <a:lnSpc>
                <a:spcPct val="90000"/>
              </a:lnSpc>
              <a:spcBef>
                <a:spcPts val="500"/>
              </a:spcBef>
              <a:spcAft>
                <a:spcPct val="0"/>
              </a:spcAft>
              <a:buClrTx/>
              <a:buSzTx/>
              <a:buFont typeface="Arial" pitchFamily="34" charset="0"/>
              <a:buNone/>
              <a:defRPr kumimoji="0" lang="zh-CN" altLang="en-US" sz="2000" b="0" i="0" u="none" baseline="0">
                <a:solidFill>
                  <a:schemeClr val="tx1"/>
                </a:solidFill>
                <a:effectLst/>
                <a:latin typeface="Calibri" pitchFamily="34" charset="0"/>
                <a:ea typeface="宋体" pitchFamily="2" charset="-122"/>
              </a:defRPr>
            </a:lvl5pPr>
          </a:lstStyle>
          <a:p>
            <a:pPr marL="0" marR="0" lvl="0" indent="0" algn="l" defTabSz="914400" rtl="0" eaLnBrk="0" fontAlgn="base" latinLnBrk="0" hangingPunct="0">
              <a:lnSpc>
                <a:spcPct val="120000"/>
              </a:lnSpc>
              <a:spcBef>
                <a:spcPts val="1000"/>
              </a:spcBef>
              <a:spcAft>
                <a:spcPct val="0"/>
              </a:spcAft>
              <a:buClrTx/>
              <a:buSzTx/>
              <a:buFont typeface="Arial" pitchFamily="34" charset="0"/>
              <a:buNone/>
              <a:tabLst/>
              <a:defRPr/>
            </a:pPr>
            <a:r>
              <a:rPr kumimoji="0" lang="zh-CN" altLang="en-US" sz="2600" b="1" i="0" u="none" strike="noStrike" kern="1200" cap="none" spc="0" normalizeH="0" baseline="0" noProof="0" dirty="0" smtClean="0">
                <a:ln>
                  <a:noFill/>
                </a:ln>
                <a:solidFill>
                  <a:srgbClr val="7030A0"/>
                </a:solidFill>
                <a:effectLst/>
                <a:uLnTx/>
                <a:uFillTx/>
                <a:latin typeface="微软雅黑" pitchFamily="34" charset="-122"/>
                <a:ea typeface="微软雅黑" pitchFamily="34" charset="-122"/>
                <a:cs typeface="+mn-cs"/>
              </a:rPr>
              <a:t>（</a:t>
            </a:r>
            <a:r>
              <a:rPr kumimoji="0" lang="en-US" altLang="en-US" sz="2600" b="1" i="0" u="none" strike="noStrike" kern="1200" cap="none" spc="0" normalizeH="0" baseline="0" noProof="0" dirty="0" smtClean="0">
                <a:ln>
                  <a:noFill/>
                </a:ln>
                <a:solidFill>
                  <a:srgbClr val="7030A0"/>
                </a:solidFill>
                <a:effectLst/>
                <a:uLnTx/>
                <a:uFillTx/>
                <a:latin typeface="微软雅黑" pitchFamily="34" charset="-122"/>
                <a:ea typeface="微软雅黑" pitchFamily="34" charset="-122"/>
                <a:cs typeface="+mn-cs"/>
              </a:rPr>
              <a:t>1</a:t>
            </a:r>
            <a:r>
              <a:rPr kumimoji="0" lang="zh-CN" altLang="en-US" sz="2600" b="1" i="0" u="none" strike="noStrike" kern="1200" cap="none" spc="0" normalizeH="0" baseline="0" noProof="0" dirty="0" smtClean="0">
                <a:ln>
                  <a:noFill/>
                </a:ln>
                <a:solidFill>
                  <a:srgbClr val="7030A0"/>
                </a:solidFill>
                <a:effectLst/>
                <a:uLnTx/>
                <a:uFillTx/>
                <a:latin typeface="微软雅黑" pitchFamily="34" charset="-122"/>
                <a:ea typeface="微软雅黑" pitchFamily="34" charset="-122"/>
                <a:cs typeface="+mn-cs"/>
              </a:rPr>
              <a:t>）内涵：</a:t>
            </a:r>
            <a:r>
              <a:rPr kumimoji="0" lang="zh-CN" altLang="en-US" sz="26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就是指以人为考虑一切问题的根本。</a:t>
            </a:r>
            <a:endParaRPr kumimoji="0" lang="en-US" altLang="zh-CN" sz="26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8" name="文本框 3"/>
          <p:cNvSpPr txBox="1"/>
          <p:nvPr/>
        </p:nvSpPr>
        <p:spPr>
          <a:xfrm>
            <a:off x="237290" y="3180236"/>
            <a:ext cx="6215106" cy="2677656"/>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 ①周公提出“敬天保民”的思想，建立了以人为中心的礼乐制度。</a:t>
            </a:r>
            <a:endParaRPr lang="en-US" altLang="zh-CN"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 ②孔子主张“仁者爱人”。</a:t>
            </a:r>
            <a:endParaRPr lang="en-US" altLang="zh-CN"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 ③后世儒学思想家大多恪守孔子的人本思想，建立起儒家的一套规范社会关系的伦理秩序。</a:t>
            </a:r>
            <a:endParaRPr lang="en-US" altLang="zh-CN" sz="2800" b="1" dirty="0" smtClean="0">
              <a:latin typeface="黑体" panose="02010609060101010101" pitchFamily="49" charset="-122"/>
              <a:ea typeface="黑体" panose="02010609060101010101" pitchFamily="49" charset="-122"/>
            </a:endParaRPr>
          </a:p>
        </p:txBody>
      </p:sp>
      <p:sp>
        <p:nvSpPr>
          <p:cNvPr id="9" name="TextBox 8"/>
          <p:cNvSpPr txBox="1"/>
          <p:nvPr/>
        </p:nvSpPr>
        <p:spPr>
          <a:xfrm>
            <a:off x="308728" y="2579367"/>
            <a:ext cx="1723549" cy="492443"/>
          </a:xfrm>
          <a:prstGeom prst="rect">
            <a:avLst/>
          </a:prstGeom>
          <a:noFill/>
        </p:spPr>
        <p:txBody>
          <a:bodyPr wrap="none" rtlCol="0">
            <a:spAutoFit/>
          </a:bodyPr>
          <a:lstStyle/>
          <a:p>
            <a:r>
              <a:rPr lang="zh-CN" altLang="en-US" sz="2600" b="1" dirty="0" smtClean="0">
                <a:solidFill>
                  <a:srgbClr val="7030A0"/>
                </a:solidFill>
                <a:latin typeface="微软雅黑" pitchFamily="34" charset="-122"/>
                <a:ea typeface="微软雅黑" pitchFamily="34" charset="-122"/>
              </a:rPr>
              <a:t>（</a:t>
            </a:r>
            <a:r>
              <a:rPr lang="en-US" altLang="zh-CN" sz="2600" b="1" dirty="0" smtClean="0">
                <a:solidFill>
                  <a:srgbClr val="7030A0"/>
                </a:solidFill>
                <a:latin typeface="微软雅黑" pitchFamily="34" charset="-122"/>
                <a:ea typeface="微软雅黑" pitchFamily="34" charset="-122"/>
              </a:rPr>
              <a:t>2</a:t>
            </a:r>
            <a:r>
              <a:rPr lang="zh-CN" altLang="en-US" sz="2600" b="1" dirty="0" smtClean="0">
                <a:solidFill>
                  <a:srgbClr val="7030A0"/>
                </a:solidFill>
                <a:latin typeface="微软雅黑" pitchFamily="34" charset="-122"/>
                <a:ea typeface="微软雅黑" pitchFamily="34" charset="-122"/>
              </a:rPr>
              <a:t>）表现</a:t>
            </a:r>
            <a:endParaRPr lang="zh-CN" altLang="en-US" sz="2600" b="1" dirty="0">
              <a:solidFill>
                <a:srgbClr val="7030A0"/>
              </a:solidFill>
              <a:latin typeface="微软雅黑" pitchFamily="34" charset="-122"/>
              <a:ea typeface="微软雅黑" pitchFamily="34" charset="-122"/>
            </a:endParaRPr>
          </a:p>
        </p:txBody>
      </p:sp>
      <p:sp>
        <p:nvSpPr>
          <p:cNvPr id="11" name="文本框 99"/>
          <p:cNvSpPr txBox="1"/>
          <p:nvPr/>
        </p:nvSpPr>
        <p:spPr>
          <a:xfrm>
            <a:off x="6809586" y="3429000"/>
            <a:ext cx="4929222" cy="523220"/>
          </a:xfrm>
          <a:prstGeom prst="rect">
            <a:avLst/>
          </a:prstGeom>
          <a:solidFill>
            <a:srgbClr val="FFFF00"/>
          </a:solidFill>
          <a:ln w="9525">
            <a:noFill/>
          </a:ln>
        </p:spPr>
        <p:txBody>
          <a:bodyPr wrap="square">
            <a:spAutoFit/>
          </a:bodyPr>
          <a:lstStyle/>
          <a:p>
            <a:pPr indent="0"/>
            <a:r>
              <a:rPr lang="zh-CN" sz="2800" b="1" dirty="0">
                <a:solidFill>
                  <a:srgbClr val="FF0000"/>
                </a:solidFill>
                <a:latin typeface="微软雅黑" pitchFamily="34" charset="-122"/>
                <a:ea typeface="微软雅黑" pitchFamily="34" charset="-122"/>
              </a:rPr>
              <a:t>正确认识中国古代的以人为本</a:t>
            </a:r>
            <a:endParaRPr lang="zh-CN" altLang="en-US" sz="2800" b="1" dirty="0">
              <a:solidFill>
                <a:srgbClr val="FF0000"/>
              </a:solidFill>
              <a:latin typeface="微软雅黑" pitchFamily="34" charset="-122"/>
              <a:ea typeface="微软雅黑" pitchFamily="34" charset="-122"/>
            </a:endParaRPr>
          </a:p>
        </p:txBody>
      </p:sp>
      <p:sp>
        <p:nvSpPr>
          <p:cNvPr id="12" name="文本框 5"/>
          <p:cNvSpPr txBox="1"/>
          <p:nvPr/>
        </p:nvSpPr>
        <p:spPr>
          <a:xfrm>
            <a:off x="6738148" y="4000504"/>
            <a:ext cx="5286412" cy="2764475"/>
          </a:xfrm>
          <a:prstGeom prst="rect">
            <a:avLst/>
          </a:prstGeom>
          <a:noFill/>
          <a:ln w="9525">
            <a:noFill/>
          </a:ln>
        </p:spPr>
        <p:txBody>
          <a:bodyPr wrap="square">
            <a:spAutoFit/>
          </a:bodyPr>
          <a:lstStyle/>
          <a:p>
            <a:pPr indent="0">
              <a:lnSpc>
                <a:spcPts val="3000"/>
              </a:lnSpc>
            </a:pPr>
            <a:r>
              <a:rPr lang="zh-CN" sz="2400" b="0" dirty="0">
                <a:latin typeface="微软雅黑" pitchFamily="34" charset="-122"/>
                <a:ea typeface="微软雅黑" pitchFamily="34" charset="-122"/>
                <a:cs typeface="楷体" panose="02010609060101010101" pitchFamily="49" charset="-122"/>
              </a:rPr>
              <a:t>（1</a:t>
            </a:r>
            <a:r>
              <a:rPr lang="zh-CN" sz="2400" b="0" dirty="0" smtClean="0">
                <a:latin typeface="微软雅黑" pitchFamily="34" charset="-122"/>
                <a:ea typeface="微软雅黑" pitchFamily="34" charset="-122"/>
                <a:cs typeface="楷体" panose="02010609060101010101" pitchFamily="49" charset="-122"/>
              </a:rPr>
              <a:t>) </a:t>
            </a:r>
            <a:r>
              <a:rPr lang="zh-CN" altLang="zh-CN" sz="2400" dirty="0" smtClean="0">
                <a:latin typeface="微软雅黑" pitchFamily="34" charset="-122"/>
                <a:ea typeface="微软雅黑" pitchFamily="34" charset="-122"/>
              </a:rPr>
              <a:t>中华文化重视以人为本，具有鲜明的“人文精神”，</a:t>
            </a:r>
            <a:r>
              <a:rPr lang="zh-CN" sz="2400" b="0" dirty="0" smtClean="0">
                <a:latin typeface="微软雅黑" pitchFamily="34" charset="-122"/>
                <a:ea typeface="微软雅黑" pitchFamily="34" charset="-122"/>
                <a:cs typeface="楷体" panose="02010609060101010101" pitchFamily="49" charset="-122"/>
              </a:rPr>
              <a:t>它</a:t>
            </a:r>
            <a:r>
              <a:rPr lang="zh-CN" sz="2400" b="0" dirty="0">
                <a:latin typeface="微软雅黑" pitchFamily="34" charset="-122"/>
                <a:ea typeface="微软雅黑" pitchFamily="34" charset="-122"/>
                <a:cs typeface="楷体" panose="02010609060101010101" pitchFamily="49" charset="-122"/>
              </a:rPr>
              <a:t>关注人的生命和尊严，关注现实现世，积极入世，强调社会中的个人道德自律。</a:t>
            </a:r>
          </a:p>
          <a:p>
            <a:pPr indent="0">
              <a:lnSpc>
                <a:spcPts val="3000"/>
              </a:lnSpc>
            </a:pPr>
            <a:r>
              <a:rPr lang="zh-CN" sz="2400" b="0" dirty="0">
                <a:latin typeface="微软雅黑" pitchFamily="34" charset="-122"/>
                <a:ea typeface="微软雅黑" pitchFamily="34" charset="-122"/>
                <a:cs typeface="楷体" panose="02010609060101010101" pitchFamily="49" charset="-122"/>
              </a:rPr>
              <a:t>（2)中国古代人文精神多以维护统治阶级利益为出发点，缺少对人格平等的追求</a:t>
            </a:r>
            <a:r>
              <a:rPr lang="zh-CN" sz="2400" b="0" dirty="0" smtClean="0">
                <a:latin typeface="微软雅黑" pitchFamily="34" charset="-122"/>
                <a:ea typeface="微软雅黑" pitchFamily="34" charset="-122"/>
                <a:cs typeface="楷体" panose="02010609060101010101" pitchFamily="49" charset="-122"/>
              </a:rPr>
              <a:t>。</a:t>
            </a:r>
            <a:endParaRPr lang="zh-CN" altLang="en-US" sz="2800" b="0"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8728" y="2571744"/>
            <a:ext cx="6072230" cy="2092881"/>
          </a:xfrm>
          <a:prstGeom prst="rect">
            <a:avLst/>
          </a:prstGeom>
          <a:noFill/>
        </p:spPr>
        <p:txBody>
          <a:bodyPr wrap="square" rtlCol="0">
            <a:spAutoFit/>
          </a:bodyPr>
          <a:lstStyle/>
          <a:p>
            <a:r>
              <a:rPr lang="zh-CN" altLang="en-US" sz="2600" b="1" dirty="0" smtClean="0">
                <a:latin typeface="微软雅黑" pitchFamily="34" charset="-122"/>
                <a:ea typeface="微软雅黑" pitchFamily="34" charset="-122"/>
              </a:rPr>
              <a:t> ①春秋</a:t>
            </a:r>
            <a:r>
              <a:rPr lang="zh-CN" altLang="en-US" sz="2600" b="1" dirty="0">
                <a:latin typeface="微软雅黑" pitchFamily="34" charset="-122"/>
                <a:ea typeface="微软雅黑" pitchFamily="34" charset="-122"/>
              </a:rPr>
              <a:t>时期，管子提出君主治理国家要顺应民意，孔子要求统治者体察民情，反对苛政。</a:t>
            </a:r>
            <a:endParaRPr lang="en-US" altLang="zh-CN" sz="2600" b="1" dirty="0">
              <a:latin typeface="微软雅黑" pitchFamily="34" charset="-122"/>
              <a:ea typeface="微软雅黑" pitchFamily="34" charset="-122"/>
            </a:endParaRPr>
          </a:p>
          <a:p>
            <a:r>
              <a:rPr lang="zh-CN" altLang="en-US" sz="2600" b="1" dirty="0">
                <a:latin typeface="微软雅黑" pitchFamily="34" charset="-122"/>
                <a:ea typeface="微软雅黑" pitchFamily="34" charset="-122"/>
              </a:rPr>
              <a:t> </a:t>
            </a:r>
            <a:r>
              <a:rPr lang="zh-CN" altLang="en-US" sz="2600" b="1" dirty="0" smtClean="0">
                <a:latin typeface="微软雅黑" pitchFamily="34" charset="-122"/>
                <a:ea typeface="微软雅黑" pitchFamily="34" charset="-122"/>
              </a:rPr>
              <a:t>②战国</a:t>
            </a:r>
            <a:r>
              <a:rPr lang="zh-CN" altLang="en-US" sz="2600" b="1" dirty="0">
                <a:latin typeface="微软雅黑" pitchFamily="34" charset="-122"/>
                <a:ea typeface="微软雅黑" pitchFamily="34" charset="-122"/>
              </a:rPr>
              <a:t>时期，孟子提出“仁政”说，主张“民贵君轻”</a:t>
            </a:r>
            <a:r>
              <a:rPr lang="zh-CN" altLang="en-US" sz="2600" b="1" dirty="0" smtClean="0">
                <a:latin typeface="微软雅黑" pitchFamily="34" charset="-122"/>
                <a:ea typeface="微软雅黑" pitchFamily="34" charset="-122"/>
              </a:rPr>
              <a:t>。</a:t>
            </a:r>
            <a:endParaRPr lang="en-US" altLang="zh-CN" sz="2600" b="1" dirty="0">
              <a:latin typeface="微软雅黑" pitchFamily="34" charset="-122"/>
              <a:ea typeface="微软雅黑" pitchFamily="34" charset="-122"/>
            </a:endParaRPr>
          </a:p>
        </p:txBody>
      </p:sp>
      <p:sp>
        <p:nvSpPr>
          <p:cNvPr id="3" name="矩形 2"/>
          <p:cNvSpPr/>
          <p:nvPr/>
        </p:nvSpPr>
        <p:spPr>
          <a:xfrm>
            <a:off x="6952462" y="571480"/>
            <a:ext cx="4857784" cy="2492990"/>
          </a:xfrm>
          <a:prstGeom prst="rect">
            <a:avLst/>
          </a:prstGeom>
          <a:ln>
            <a:noFill/>
          </a:ln>
        </p:spPr>
        <p:txBody>
          <a:bodyPr wrap="square">
            <a:spAutoFit/>
          </a:bodyPr>
          <a:lstStyle/>
          <a:p>
            <a:pPr eaLnBrk="0" hangingPunct="0"/>
            <a:r>
              <a:rPr lang="zh-CN" altLang="zh-CN" sz="2600"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a:t>
            </a:r>
            <a:r>
              <a:rPr lang="zh-CN" altLang="zh-CN" sz="26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材料</a:t>
            </a:r>
            <a:r>
              <a:rPr lang="en-US" altLang="zh-CN" sz="26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1</a:t>
            </a:r>
            <a:r>
              <a:rPr lang="zh-CN" altLang="zh-CN" sz="2600"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a:t>
            </a:r>
            <a:r>
              <a:rPr lang="zh-CN" altLang="zh-CN" sz="2600" b="1" kern="100" dirty="0" smtClean="0">
                <a:latin typeface="楷体" panose="02010609060101010101" pitchFamily="49" charset="-122"/>
                <a:ea typeface="楷体" panose="02010609060101010101" pitchFamily="49" charset="-122"/>
                <a:cs typeface="宋体" panose="02010600030101010101" pitchFamily="2" charset="-122"/>
              </a:rPr>
              <a:t>：</a:t>
            </a:r>
            <a:r>
              <a:rPr lang="zh-CN" altLang="en-US" sz="2600" b="1" dirty="0" smtClean="0">
                <a:latin typeface="楷体" panose="02010609060101010101" pitchFamily="49" charset="-122"/>
                <a:ea typeface="楷体" panose="02010609060101010101" pitchFamily="49" charset="-122"/>
              </a:rPr>
              <a:t> 政</a:t>
            </a:r>
            <a:r>
              <a:rPr lang="zh-CN" altLang="en-US" sz="2600" b="1" dirty="0">
                <a:latin typeface="楷体" panose="02010609060101010101" pitchFamily="49" charset="-122"/>
                <a:ea typeface="楷体" panose="02010609060101010101" pitchFamily="49" charset="-122"/>
              </a:rPr>
              <a:t>之所兴，在顺民心；政之所废，在逆</a:t>
            </a:r>
            <a:r>
              <a:rPr lang="zh-CN" altLang="en-US" sz="2600" b="1" dirty="0" smtClean="0">
                <a:latin typeface="楷体" panose="02010609060101010101" pitchFamily="49" charset="-122"/>
                <a:ea typeface="楷体" panose="02010609060101010101" pitchFamily="49" charset="-122"/>
              </a:rPr>
              <a:t>民心。民</a:t>
            </a:r>
            <a:r>
              <a:rPr lang="zh-CN" altLang="en-US" sz="2600" b="1" dirty="0">
                <a:latin typeface="楷体" panose="02010609060101010101" pitchFamily="49" charset="-122"/>
                <a:ea typeface="楷体" panose="02010609060101010101" pitchFamily="49" charset="-122"/>
              </a:rPr>
              <a:t>恶忧劳，我佚乐之；民恶贫贱，我富贵之；民恶危坠，我存安之；民恶灭绝，我生育</a:t>
            </a:r>
            <a:r>
              <a:rPr lang="zh-CN" altLang="en-US" sz="2600" b="1" dirty="0" smtClean="0">
                <a:latin typeface="楷体" panose="02010609060101010101" pitchFamily="49" charset="-122"/>
                <a:ea typeface="楷体" panose="02010609060101010101" pitchFamily="49" charset="-122"/>
              </a:rPr>
              <a:t>之。</a:t>
            </a:r>
            <a:endParaRPr lang="en-US" altLang="zh-CN" sz="2600" b="1" dirty="0" smtClean="0">
              <a:latin typeface="楷体" panose="02010609060101010101" pitchFamily="49" charset="-122"/>
              <a:ea typeface="楷体" panose="02010609060101010101" pitchFamily="49" charset="-122"/>
            </a:endParaRPr>
          </a:p>
          <a:p>
            <a:pPr algn="r" eaLnBrk="0" hangingPunct="0"/>
            <a:r>
              <a:rPr lang="en-US" altLang="zh-CN" sz="2600" b="1" dirty="0" smtClean="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《管子</a:t>
            </a:r>
            <a:r>
              <a:rPr lang="zh-CN" altLang="en-US" sz="2600" b="1" dirty="0">
                <a:latin typeface="楷体" panose="02010609060101010101" pitchFamily="49" charset="-122"/>
                <a:ea typeface="楷体" panose="02010609060101010101" pitchFamily="49" charset="-122"/>
                <a:sym typeface="等线" panose="02010600030101010101" charset="-122"/>
              </a:rPr>
              <a:t>·</a:t>
            </a:r>
            <a:r>
              <a:rPr lang="zh-CN" altLang="en-US" sz="2600" b="1" dirty="0">
                <a:latin typeface="楷体" panose="02010609060101010101" pitchFamily="49" charset="-122"/>
                <a:ea typeface="楷体" panose="02010609060101010101" pitchFamily="49" charset="-122"/>
              </a:rPr>
              <a:t>牧民》</a:t>
            </a:r>
          </a:p>
        </p:txBody>
      </p:sp>
      <p:sp>
        <p:nvSpPr>
          <p:cNvPr id="5" name="矩形 4"/>
          <p:cNvSpPr/>
          <p:nvPr/>
        </p:nvSpPr>
        <p:spPr>
          <a:xfrm>
            <a:off x="7023900" y="3286124"/>
            <a:ext cx="4700803" cy="2092881"/>
          </a:xfrm>
          <a:prstGeom prst="rect">
            <a:avLst/>
          </a:prstGeom>
          <a:ln>
            <a:noFill/>
          </a:ln>
        </p:spPr>
        <p:txBody>
          <a:bodyPr wrap="square">
            <a:spAutoFit/>
          </a:bodyPr>
          <a:lstStyle/>
          <a:p>
            <a:r>
              <a:rPr lang="zh-CN" altLang="zh-CN" sz="26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【材料</a:t>
            </a:r>
            <a:r>
              <a:rPr lang="en-US" altLang="zh-CN" sz="26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2</a:t>
            </a:r>
            <a:r>
              <a:rPr lang="zh-CN" altLang="zh-CN" sz="26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a:t>
            </a:r>
            <a:r>
              <a:rPr lang="zh-CN" altLang="zh-CN" sz="2600" b="1" kern="100" dirty="0" smtClean="0">
                <a:latin typeface="楷体" panose="02010609060101010101" pitchFamily="49" charset="-122"/>
                <a:ea typeface="楷体" panose="02010609060101010101" pitchFamily="49" charset="-122"/>
                <a:cs typeface="宋体" panose="02010600030101010101" pitchFamily="2" charset="-122"/>
              </a:rPr>
              <a:t>：</a:t>
            </a:r>
            <a:r>
              <a:rPr lang="zh-CN" altLang="en-US" sz="2600" b="1" dirty="0" smtClean="0">
                <a:latin typeface="楷体" panose="02010609060101010101" pitchFamily="49" charset="-122"/>
                <a:ea typeface="楷体" panose="02010609060101010101" pitchFamily="49" charset="-122"/>
              </a:rPr>
              <a:t>为</a:t>
            </a:r>
            <a:r>
              <a:rPr lang="zh-CN" altLang="en-US" sz="2600" b="1" dirty="0">
                <a:latin typeface="楷体" panose="02010609060101010101" pitchFamily="49" charset="-122"/>
                <a:ea typeface="楷体" panose="02010609060101010101" pitchFamily="49" charset="-122"/>
              </a:rPr>
              <a:t>君之道，</a:t>
            </a:r>
            <a:r>
              <a:rPr lang="zh-CN" altLang="en-US" sz="2600" b="1" dirty="0" smtClean="0">
                <a:latin typeface="楷体" panose="02010609060101010101" pitchFamily="49" charset="-122"/>
                <a:ea typeface="楷体" panose="02010609060101010101" pitchFamily="49" charset="-122"/>
              </a:rPr>
              <a:t>必须先</a:t>
            </a:r>
            <a:r>
              <a:rPr lang="zh-CN" altLang="en-US" sz="2600" b="1" dirty="0">
                <a:latin typeface="楷体" panose="02010609060101010101" pitchFamily="49" charset="-122"/>
                <a:ea typeface="楷体" panose="02010609060101010101" pitchFamily="49" charset="-122"/>
              </a:rPr>
              <a:t>存</a:t>
            </a:r>
            <a:r>
              <a:rPr lang="zh-CN" altLang="en-US" sz="2600" b="1" dirty="0" smtClean="0">
                <a:latin typeface="楷体" panose="02010609060101010101" pitchFamily="49" charset="-122"/>
                <a:ea typeface="楷体" panose="02010609060101010101" pitchFamily="49" charset="-122"/>
              </a:rPr>
              <a:t>百姓。若</a:t>
            </a:r>
            <a:r>
              <a:rPr lang="zh-CN" altLang="en-US" sz="2600" b="1" dirty="0">
                <a:latin typeface="楷体" panose="02010609060101010101" pitchFamily="49" charset="-122"/>
                <a:ea typeface="楷体" panose="02010609060101010101" pitchFamily="49" charset="-122"/>
              </a:rPr>
              <a:t>损百姓以奉其身，犹</a:t>
            </a:r>
            <a:r>
              <a:rPr lang="zh-CN" altLang="en-US" sz="2600" b="1" dirty="0" smtClean="0">
                <a:latin typeface="楷体" panose="02010609060101010101" pitchFamily="49" charset="-122"/>
                <a:ea typeface="楷体" panose="02010609060101010101" pitchFamily="49" charset="-122"/>
              </a:rPr>
              <a:t>割胫以啖</a:t>
            </a:r>
            <a:r>
              <a:rPr lang="zh-CN" altLang="en-US" sz="2600" b="1" dirty="0">
                <a:latin typeface="楷体" panose="02010609060101010101" pitchFamily="49" charset="-122"/>
                <a:ea typeface="楷体" panose="02010609060101010101" pitchFamily="49" charset="-122"/>
              </a:rPr>
              <a:t>腹，腹胞而身毙</a:t>
            </a:r>
            <a:r>
              <a:rPr lang="zh-CN" altLang="en-US" sz="2600" b="1" dirty="0" smtClean="0">
                <a:latin typeface="楷体" panose="02010609060101010101" pitchFamily="49" charset="-122"/>
                <a:ea typeface="楷体" panose="02010609060101010101" pitchFamily="49" charset="-122"/>
              </a:rPr>
              <a:t>。</a:t>
            </a:r>
            <a:endParaRPr lang="en-US" altLang="zh-CN" sz="2600" b="1" dirty="0" smtClean="0">
              <a:latin typeface="楷体" panose="02010609060101010101" pitchFamily="49" charset="-122"/>
              <a:ea typeface="楷体" panose="02010609060101010101" pitchFamily="49" charset="-122"/>
            </a:endParaRPr>
          </a:p>
          <a:p>
            <a:pPr algn="r"/>
            <a:r>
              <a:rPr lang="en-US" altLang="zh-CN" sz="2600" b="1" dirty="0" smtClean="0">
                <a:latin typeface="楷体" panose="02010609060101010101" pitchFamily="49" charset="-122"/>
                <a:ea typeface="楷体" panose="02010609060101010101" pitchFamily="49" charset="-122"/>
              </a:rPr>
              <a:t>——</a:t>
            </a:r>
            <a:r>
              <a:rPr lang="zh-CN" altLang="en-US" sz="2600" b="1" dirty="0" smtClean="0">
                <a:latin typeface="楷体" panose="02010609060101010101" pitchFamily="49" charset="-122"/>
                <a:ea typeface="楷体" panose="02010609060101010101" pitchFamily="49" charset="-122"/>
              </a:rPr>
              <a:t>吴兢《贞观政要</a:t>
            </a:r>
            <a:r>
              <a:rPr lang="en-US" altLang="zh-CN" sz="2600" b="1" dirty="0" smtClean="0">
                <a:latin typeface="楷体" panose="02010609060101010101" pitchFamily="49" charset="-122"/>
                <a:ea typeface="楷体" panose="02010609060101010101" pitchFamily="49" charset="-122"/>
              </a:rPr>
              <a:t>》</a:t>
            </a:r>
            <a:r>
              <a:rPr lang="zh-CN" altLang="en-US" sz="2600" b="1" dirty="0" smtClean="0">
                <a:latin typeface="楷体" panose="02010609060101010101" pitchFamily="49" charset="-122"/>
                <a:ea typeface="楷体" panose="02010609060101010101" pitchFamily="49" charset="-122"/>
              </a:rPr>
              <a:t>卷</a:t>
            </a:r>
            <a:r>
              <a:rPr lang="en-US" altLang="zh-CN" sz="2600" b="1" dirty="0" smtClean="0">
                <a:latin typeface="楷体" panose="02010609060101010101" pitchFamily="49" charset="-122"/>
                <a:ea typeface="楷体" panose="02010609060101010101" pitchFamily="49" charset="-122"/>
              </a:rPr>
              <a:t>1《</a:t>
            </a:r>
            <a:r>
              <a:rPr lang="zh-CN" altLang="en-US" sz="2600" b="1" dirty="0" smtClean="0">
                <a:latin typeface="楷体" panose="02010609060101010101" pitchFamily="49" charset="-122"/>
                <a:ea typeface="楷体" panose="02010609060101010101" pitchFamily="49" charset="-122"/>
              </a:rPr>
              <a:t>君道</a:t>
            </a:r>
            <a:r>
              <a:rPr lang="en-US" altLang="zh-CN" sz="2600" b="1" dirty="0" smtClean="0">
                <a:latin typeface="楷体" panose="02010609060101010101" pitchFamily="49" charset="-122"/>
                <a:ea typeface="楷体" panose="02010609060101010101" pitchFamily="49" charset="-122"/>
              </a:rPr>
              <a:t>》</a:t>
            </a:r>
            <a:endParaRPr lang="zh-CN" altLang="en-US" sz="2600" b="1" dirty="0"/>
          </a:p>
        </p:txBody>
      </p:sp>
      <p:sp>
        <p:nvSpPr>
          <p:cNvPr id="8" name="文本框 7"/>
          <p:cNvSpPr txBox="1"/>
          <p:nvPr/>
        </p:nvSpPr>
        <p:spPr>
          <a:xfrm>
            <a:off x="6952462" y="5429264"/>
            <a:ext cx="4786346" cy="972574"/>
          </a:xfrm>
          <a:prstGeom prst="rect">
            <a:avLst/>
          </a:prstGeom>
          <a:noFill/>
        </p:spPr>
        <p:txBody>
          <a:bodyPr wrap="square" rtlCol="0">
            <a:spAutoFit/>
          </a:bodyPr>
          <a:lstStyle/>
          <a:p>
            <a:pPr>
              <a:lnSpc>
                <a:spcPct val="110000"/>
              </a:lnSpc>
              <a:spcBef>
                <a:spcPct val="0"/>
              </a:spcBef>
              <a:buFontTx/>
              <a:buNone/>
            </a:pPr>
            <a:r>
              <a:rPr kumimoji="1" lang="en-US" altLang="zh-CN" sz="2800" b="1" dirty="0" smtClean="0">
                <a:latin typeface="黑体" panose="02010609060101010101" pitchFamily="49" charset="-122"/>
                <a:ea typeface="黑体" panose="02010609060101010101" pitchFamily="49" charset="-122"/>
                <a:cs typeface="黑体" panose="02010609060101010101" pitchFamily="49" charset="-122"/>
                <a:sym typeface="+mn-ea"/>
              </a:rPr>
              <a:t> </a:t>
            </a:r>
            <a:r>
              <a:rPr kumimoji="1" lang="en-US" alt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kumimoji="1" lang="zh-CN" altLang="en-US"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问题</a:t>
            </a:r>
            <a:r>
              <a:rPr kumimoji="1" lang="en-US" alt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kumimoji="1"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材料体现了中华优秀传统文化的哪一种内涵？</a:t>
            </a:r>
            <a:endParaRPr kumimoji="1" lang="zh-CN" altLang="en-US" sz="2400" b="1" dirty="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5" name="矩形 14"/>
          <p:cNvSpPr/>
          <p:nvPr/>
        </p:nvSpPr>
        <p:spPr>
          <a:xfrm>
            <a:off x="451604" y="214290"/>
            <a:ext cx="2201244" cy="523220"/>
          </a:xfrm>
          <a:prstGeom prst="rect">
            <a:avLst/>
          </a:prstGeom>
        </p:spPr>
        <p:txBody>
          <a:bodyPr wrap="none">
            <a:spAutoFit/>
          </a:bodyPr>
          <a:lstStyle/>
          <a:p>
            <a:r>
              <a:rPr lang="en-US" altLang="zh-CN"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民本思想</a:t>
            </a:r>
            <a:endParaRPr lang="zh-CN" altLang="en-US" sz="2800" dirty="0"/>
          </a:p>
        </p:txBody>
      </p:sp>
      <p:sp>
        <p:nvSpPr>
          <p:cNvPr id="16" name="矩形 15"/>
          <p:cNvSpPr/>
          <p:nvPr/>
        </p:nvSpPr>
        <p:spPr>
          <a:xfrm>
            <a:off x="523042" y="785794"/>
            <a:ext cx="5572164" cy="1292662"/>
          </a:xfrm>
          <a:prstGeom prst="rect">
            <a:avLst/>
          </a:prstGeom>
        </p:spPr>
        <p:txBody>
          <a:bodyPr wrap="square">
            <a:spAutoFit/>
          </a:bodyPr>
          <a:lstStyle/>
          <a:p>
            <a:r>
              <a:rPr lang="zh-CN" altLang="en-US" sz="2600" b="1" dirty="0" smtClean="0">
                <a:solidFill>
                  <a:srgbClr val="7030A0"/>
                </a:solidFill>
                <a:latin typeface="微软雅黑" pitchFamily="34" charset="-122"/>
                <a:ea typeface="微软雅黑" pitchFamily="34" charset="-122"/>
              </a:rPr>
              <a:t>（</a:t>
            </a:r>
            <a:r>
              <a:rPr lang="en-US" altLang="zh-CN" sz="2600" b="1" dirty="0" smtClean="0">
                <a:solidFill>
                  <a:srgbClr val="7030A0"/>
                </a:solidFill>
                <a:latin typeface="微软雅黑" pitchFamily="34" charset="-122"/>
                <a:ea typeface="微软雅黑" pitchFamily="34" charset="-122"/>
              </a:rPr>
              <a:t>1</a:t>
            </a:r>
            <a:r>
              <a:rPr lang="zh-CN" altLang="en-US" sz="2600" b="1" dirty="0" smtClean="0">
                <a:solidFill>
                  <a:srgbClr val="7030A0"/>
                </a:solidFill>
                <a:latin typeface="微软雅黑" pitchFamily="34" charset="-122"/>
                <a:ea typeface="微软雅黑" pitchFamily="34" charset="-122"/>
              </a:rPr>
              <a:t>）内涵：</a:t>
            </a:r>
            <a:r>
              <a:rPr lang="en-US" altLang="zh-CN" sz="2600" b="1" dirty="0" smtClean="0">
                <a:latin typeface="微软雅黑" pitchFamily="34" charset="-122"/>
                <a:ea typeface="微软雅黑" pitchFamily="34" charset="-122"/>
              </a:rPr>
              <a:t>“</a:t>
            </a:r>
            <a:r>
              <a:rPr lang="zh-CN" altLang="en-US" sz="2600" b="1" dirty="0" smtClean="0">
                <a:latin typeface="微软雅黑" pitchFamily="34" charset="-122"/>
                <a:ea typeface="微软雅黑" pitchFamily="34" charset="-122"/>
              </a:rPr>
              <a:t>民本”就是“以民为本”</a:t>
            </a:r>
            <a:r>
              <a:rPr lang="en-US" altLang="zh-CN" sz="2600" b="1" dirty="0" smtClean="0">
                <a:latin typeface="微软雅黑" pitchFamily="34" charset="-122"/>
                <a:ea typeface="微软雅黑" pitchFamily="34" charset="-122"/>
              </a:rPr>
              <a:t>,</a:t>
            </a:r>
            <a:r>
              <a:rPr lang="zh-CN" altLang="en-US" sz="2600" b="1" dirty="0" smtClean="0">
                <a:latin typeface="微软雅黑" pitchFamily="34" charset="-122"/>
                <a:ea typeface="微软雅黑" pitchFamily="34" charset="-122"/>
              </a:rPr>
              <a:t>人民是国家的根本</a:t>
            </a:r>
            <a:r>
              <a:rPr lang="en-US" altLang="zh-CN" sz="2600" b="1" dirty="0" smtClean="0">
                <a:latin typeface="微软雅黑" pitchFamily="34" charset="-122"/>
                <a:ea typeface="微软雅黑" pitchFamily="34" charset="-122"/>
              </a:rPr>
              <a:t>,</a:t>
            </a:r>
            <a:r>
              <a:rPr lang="zh-CN" altLang="en-US" sz="2600" b="1" dirty="0" smtClean="0">
                <a:latin typeface="微软雅黑" pitchFamily="34" charset="-122"/>
                <a:ea typeface="微软雅黑" pitchFamily="34" charset="-122"/>
              </a:rPr>
              <a:t>只有维护好这个根本</a:t>
            </a:r>
            <a:r>
              <a:rPr lang="en-US" altLang="zh-CN" sz="2600" b="1" dirty="0" smtClean="0">
                <a:latin typeface="微软雅黑" pitchFamily="34" charset="-122"/>
                <a:ea typeface="微软雅黑" pitchFamily="34" charset="-122"/>
              </a:rPr>
              <a:t>,</a:t>
            </a:r>
            <a:r>
              <a:rPr lang="zh-CN" altLang="en-US" sz="2600" b="1" dirty="0" smtClean="0">
                <a:latin typeface="微软雅黑" pitchFamily="34" charset="-122"/>
                <a:ea typeface="微软雅黑" pitchFamily="34" charset="-122"/>
              </a:rPr>
              <a:t>国家才能昌盛富强稳固。</a:t>
            </a:r>
            <a:endParaRPr lang="zh-CN" altLang="en-US" sz="2600" b="1" dirty="0">
              <a:latin typeface="微软雅黑" pitchFamily="34" charset="-122"/>
              <a:ea typeface="微软雅黑" pitchFamily="34" charset="-122"/>
            </a:endParaRPr>
          </a:p>
        </p:txBody>
      </p:sp>
      <p:sp>
        <p:nvSpPr>
          <p:cNvPr id="14" name="TextBox 13"/>
          <p:cNvSpPr txBox="1"/>
          <p:nvPr/>
        </p:nvSpPr>
        <p:spPr>
          <a:xfrm>
            <a:off x="451604" y="2071678"/>
            <a:ext cx="1723549" cy="492443"/>
          </a:xfrm>
          <a:prstGeom prst="rect">
            <a:avLst/>
          </a:prstGeom>
          <a:noFill/>
        </p:spPr>
        <p:txBody>
          <a:bodyPr wrap="none" rtlCol="0">
            <a:spAutoFit/>
          </a:bodyPr>
          <a:lstStyle/>
          <a:p>
            <a:r>
              <a:rPr lang="zh-CN" altLang="en-US" sz="2600" b="1" dirty="0" smtClean="0">
                <a:solidFill>
                  <a:srgbClr val="7030A0"/>
                </a:solidFill>
                <a:latin typeface="微软雅黑" pitchFamily="34" charset="-122"/>
                <a:ea typeface="微软雅黑" pitchFamily="34" charset="-122"/>
              </a:rPr>
              <a:t>（</a:t>
            </a:r>
            <a:r>
              <a:rPr lang="en-US" altLang="zh-CN" sz="2600" b="1" dirty="0" smtClean="0">
                <a:solidFill>
                  <a:srgbClr val="7030A0"/>
                </a:solidFill>
                <a:latin typeface="微软雅黑" pitchFamily="34" charset="-122"/>
                <a:ea typeface="微软雅黑" pitchFamily="34" charset="-122"/>
              </a:rPr>
              <a:t>2</a:t>
            </a:r>
            <a:r>
              <a:rPr lang="zh-CN" altLang="en-US" sz="2600" b="1" dirty="0" smtClean="0">
                <a:solidFill>
                  <a:srgbClr val="7030A0"/>
                </a:solidFill>
                <a:latin typeface="微软雅黑" pitchFamily="34" charset="-122"/>
                <a:ea typeface="微软雅黑" pitchFamily="34" charset="-122"/>
              </a:rPr>
              <a:t>）表现</a:t>
            </a:r>
            <a:endParaRPr lang="zh-CN" altLang="en-US" sz="2600" b="1" dirty="0">
              <a:solidFill>
                <a:srgbClr val="7030A0"/>
              </a:solidFill>
              <a:latin typeface="微软雅黑" pitchFamily="34" charset="-122"/>
              <a:ea typeface="微软雅黑" pitchFamily="34" charset="-122"/>
            </a:endParaRPr>
          </a:p>
        </p:txBody>
      </p:sp>
      <p:cxnSp>
        <p:nvCxnSpPr>
          <p:cNvPr id="18" name="直接连接符 17"/>
          <p:cNvCxnSpPr/>
          <p:nvPr/>
        </p:nvCxnSpPr>
        <p:spPr>
          <a:xfrm rot="5400000">
            <a:off x="3165478" y="3429000"/>
            <a:ext cx="6858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08728" y="4714884"/>
            <a:ext cx="6143668" cy="2015936"/>
          </a:xfrm>
          <a:prstGeom prst="rect">
            <a:avLst/>
          </a:prstGeom>
        </p:spPr>
        <p:txBody>
          <a:bodyPr wrap="square">
            <a:spAutoFit/>
          </a:bodyPr>
          <a:lstStyle/>
          <a:p>
            <a:r>
              <a:rPr lang="zh-CN" altLang="en-US" sz="2500" b="1" dirty="0" smtClean="0">
                <a:solidFill>
                  <a:srgbClr val="7030A0"/>
                </a:solidFill>
                <a:latin typeface="微软雅黑" pitchFamily="34" charset="-122"/>
                <a:ea typeface="微软雅黑" pitchFamily="34" charset="-122"/>
              </a:rPr>
              <a:t>（</a:t>
            </a:r>
            <a:r>
              <a:rPr lang="en-US" altLang="zh-CN" sz="2500" b="1" dirty="0" smtClean="0">
                <a:solidFill>
                  <a:srgbClr val="7030A0"/>
                </a:solidFill>
                <a:latin typeface="微软雅黑" pitchFamily="34" charset="-122"/>
                <a:ea typeface="微软雅黑" pitchFamily="34" charset="-122"/>
              </a:rPr>
              <a:t>3</a:t>
            </a:r>
            <a:r>
              <a:rPr lang="zh-CN" altLang="en-US" sz="2500" b="1" dirty="0" smtClean="0">
                <a:solidFill>
                  <a:srgbClr val="7030A0"/>
                </a:solidFill>
                <a:latin typeface="微软雅黑" pitchFamily="34" charset="-122"/>
                <a:ea typeface="微软雅黑" pitchFamily="34" charset="-122"/>
              </a:rPr>
              <a:t>）影响</a:t>
            </a:r>
            <a:r>
              <a:rPr lang="zh-CN" altLang="en-US" sz="2500" b="1" dirty="0" smtClean="0">
                <a:latin typeface="微软雅黑" pitchFamily="34" charset="-122"/>
                <a:ea typeface="微软雅黑" pitchFamily="34" charset="-122"/>
              </a:rPr>
              <a:t>：历代思想家继承了先秦民本思想，民本思想发展为系统的理论学说。一定程度上转化为政治实践，成为中华传统政治文明的重要特征，对推动中国历史发展起到了积极作用。</a:t>
            </a:r>
            <a:endParaRPr lang="en-US" altLang="zh-CN" sz="2500" b="1" dirty="0">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4"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451604" y="285728"/>
            <a:ext cx="1984383" cy="545909"/>
            <a:chOff x="5232856" y="1907031"/>
            <a:chExt cx="1984383" cy="546035"/>
          </a:xfrm>
        </p:grpSpPr>
        <p:sp>
          <p:nvSpPr>
            <p:cNvPr id="14" name="任意多边形 13"/>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508407" y="1927648"/>
              <a:ext cx="1708832" cy="468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肘形连接符 15"/>
            <p:cNvCxnSpPr/>
            <p:nvPr/>
          </p:nvCxnSpPr>
          <p:spPr>
            <a:xfrm>
              <a:off x="5341170" y="2030492"/>
              <a:ext cx="1862636" cy="422574"/>
            </a:xfrm>
            <a:prstGeom prst="bentConnector3">
              <a:avLst>
                <a:gd name="adj1" fmla="val 139"/>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542005" y="1907031"/>
              <a:ext cx="1620957" cy="523220"/>
            </a:xfrm>
            <a:prstGeom prst="rect">
              <a:avLst/>
            </a:prstGeom>
          </p:spPr>
          <p:txBody>
            <a:bodyPr wrap="none">
              <a:spAutoFit/>
            </a:bodyPr>
            <a:lstStyle/>
            <a:p>
              <a:pPr lvl="0"/>
              <a:r>
                <a:rPr lang="zh-CN" altLang="en-US" sz="2800" b="1" dirty="0" smtClean="0">
                  <a:latin typeface="微软雅黑" panose="020B0503020204020204" pitchFamily="34" charset="-122"/>
                  <a:ea typeface="微软雅黑" panose="020B0503020204020204" pitchFamily="34" charset="-122"/>
                </a:rPr>
                <a:t>史料实证</a:t>
              </a:r>
              <a:endParaRPr lang="zh-CN" altLang="en-US" sz="2800" b="1" dirty="0">
                <a:latin typeface="微软雅黑" panose="020B0503020204020204" pitchFamily="34" charset="-122"/>
                <a:ea typeface="微软雅黑" panose="020B0503020204020204" pitchFamily="34" charset="-122"/>
              </a:endParaRPr>
            </a:p>
          </p:txBody>
        </p:sp>
      </p:grpSp>
      <p:sp>
        <p:nvSpPr>
          <p:cNvPr id="4" name="矩形 3"/>
          <p:cNvSpPr/>
          <p:nvPr/>
        </p:nvSpPr>
        <p:spPr>
          <a:xfrm>
            <a:off x="380166" y="1071546"/>
            <a:ext cx="11412000" cy="2308324"/>
          </a:xfrm>
          <a:prstGeom prst="rect">
            <a:avLst/>
          </a:prstGeom>
          <a:ln>
            <a:solidFill>
              <a:schemeClr val="accent1"/>
            </a:solidFill>
          </a:ln>
        </p:spPr>
        <p:txBody>
          <a:bodyPr wrap="square">
            <a:spAutoFit/>
          </a:bodyPr>
          <a:lstStyle/>
          <a:p>
            <a:pPr algn="just">
              <a:lnSpc>
                <a:spcPct val="150000"/>
              </a:lnSpc>
              <a:spcAft>
                <a:spcPts val="0"/>
              </a:spcAft>
              <a:tabLst>
                <a:tab pos="2070735" algn="l"/>
              </a:tabLst>
            </a:pPr>
            <a:r>
              <a:rPr lang="zh-CN" altLang="zh-CN" sz="2400" b="1"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在早期儒家经典中，民本思想有较多的体现。《尚书》中说：</a:t>
            </a: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民惟邦本，本固邦宁。</a:t>
            </a: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孔子主张</a:t>
            </a: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因民之所利而利之</a:t>
            </a: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。孟子认为民贵君轻，又称：</a:t>
            </a: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左右皆曰贤，未可也；诸大夫皆曰贤，未可也；国人皆曰贤，然后察之。见贤焉，然后用之。</a:t>
            </a: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《荀子》中说：</a:t>
            </a: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君者，舟也；庶人者，水也。水则载舟，水则覆舟。</a:t>
            </a: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380166" y="4500570"/>
            <a:ext cx="11412000" cy="2062079"/>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b="1" kern="100" dirty="0" smtClean="0">
                <a:solidFill>
                  <a:srgbClr val="0000FF"/>
                </a:solidFill>
                <a:latin typeface="微软雅黑" pitchFamily="34" charset="-122"/>
                <a:ea typeface="微软雅黑" pitchFamily="34" charset="-122"/>
                <a:cs typeface="Times New Roman" panose="02020603050405020304" pitchFamily="18" charset="0"/>
              </a:rPr>
              <a:t>内涵</a:t>
            </a:r>
            <a:r>
              <a:rPr lang="zh-CN" altLang="zh-CN" sz="2800" b="1" kern="100" dirty="0">
                <a:solidFill>
                  <a:srgbClr val="0000FF"/>
                </a:solidFill>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善待百姓，巩固根本；君主应重视民意，顺应民心；重民爱民，以民为本；君民相互依存。</a:t>
            </a:r>
            <a:endParaRPr lang="zh-CN" altLang="zh-CN" sz="1050" b="1" kern="100" dirty="0">
              <a:latin typeface="微软雅黑" pitchFamily="34" charset="-122"/>
              <a:ea typeface="微软雅黑" pitchFamily="34" charset="-122"/>
              <a:cs typeface="Courier New" panose="02070309020205020404" pitchFamily="49" charset="0"/>
            </a:endParaRPr>
          </a:p>
          <a:p>
            <a:pPr algn="just">
              <a:lnSpc>
                <a:spcPct val="150000"/>
              </a:lnSpc>
              <a:spcAft>
                <a:spcPts val="0"/>
              </a:spcAft>
              <a:tabLst>
                <a:tab pos="2070735" algn="l"/>
              </a:tabLst>
            </a:pPr>
            <a:r>
              <a:rPr lang="zh-CN" altLang="zh-CN" sz="2800" b="1" kern="100" dirty="0">
                <a:solidFill>
                  <a:srgbClr val="0000FF"/>
                </a:solidFill>
                <a:latin typeface="微软雅黑" pitchFamily="34" charset="-122"/>
                <a:ea typeface="微软雅黑" pitchFamily="34" charset="-122"/>
                <a:cs typeface="Times New Roman" panose="02020603050405020304" pitchFamily="18" charset="0"/>
              </a:rPr>
              <a:t>理想的政治：</a:t>
            </a:r>
            <a:r>
              <a:rPr lang="zh-CN" altLang="zh-CN" sz="2800" b="1" kern="100" dirty="0">
                <a:latin typeface="微软雅黑" pitchFamily="34" charset="-122"/>
                <a:ea typeface="微软雅黑" pitchFamily="34" charset="-122"/>
                <a:cs typeface="Times New Roman" panose="02020603050405020304" pitchFamily="18" charset="0"/>
              </a:rPr>
              <a:t>君主用贤人，行仁政。</a:t>
            </a:r>
            <a:endParaRPr lang="zh-CN" altLang="zh-CN" sz="1050" b="1" kern="100" dirty="0">
              <a:effectLst/>
              <a:latin typeface="微软雅黑" pitchFamily="34" charset="-122"/>
              <a:ea typeface="微软雅黑" pitchFamily="34" charset="-122"/>
              <a:cs typeface="Courier New" panose="02070309020205020404" pitchFamily="49" charset="0"/>
            </a:endParaRPr>
          </a:p>
        </p:txBody>
      </p:sp>
      <p:sp>
        <p:nvSpPr>
          <p:cNvPr id="9" name="矩形 8"/>
          <p:cNvSpPr/>
          <p:nvPr/>
        </p:nvSpPr>
        <p:spPr>
          <a:xfrm>
            <a:off x="523042" y="3429000"/>
            <a:ext cx="11215766" cy="738664"/>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设问</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dirty="0" smtClean="0">
                <a:solidFill>
                  <a:srgbClr val="FF0000"/>
                </a:solidFill>
                <a:latin typeface="微软雅黑" pitchFamily="34" charset="-122"/>
                <a:ea typeface="微软雅黑" pitchFamily="34" charset="-122"/>
                <a:cs typeface="Times New Roman" panose="02020603050405020304" pitchFamily="18" charset="0"/>
              </a:rPr>
              <a:t>先秦儒家民本思想的主要内涵及其理想的政治是什么？</a:t>
            </a:r>
            <a:endParaRPr lang="zh-CN" altLang="zh-CN" sz="2800" b="1" kern="100" dirty="0">
              <a:solidFill>
                <a:srgbClr val="FF0000"/>
              </a:solidFill>
              <a:latin typeface="微软雅黑" pitchFamily="34" charset="-122"/>
              <a:ea typeface="微软雅黑" pitchFamily="34" charset="-122"/>
              <a:cs typeface="Courier New" panose="02070309020205020404" pitchFamily="49" charset="0"/>
            </a:endParaRPr>
          </a:p>
        </p:txBody>
      </p:sp>
    </p:spTree>
    <p:extLst>
      <p:ext uri="{BB962C8B-B14F-4D97-AF65-F5344CB8AC3E}">
        <p14:creationId xmlns="" xmlns:p14="http://schemas.microsoft.com/office/powerpoint/2010/main" val="2289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80166" y="214290"/>
            <a:ext cx="11067642" cy="2500330"/>
          </a:xfrm>
          <a:ln>
            <a:solidFill>
              <a:schemeClr val="accent1"/>
            </a:solidFill>
          </a:ln>
        </p:spPr>
        <p:txBody>
          <a:bodyPr>
            <a:normAutofit/>
          </a:bodyPr>
          <a:lstStyle/>
          <a:p>
            <a:pPr algn="l"/>
            <a:r>
              <a:rPr lang="zh-CN" altLang="en-US" dirty="0" smtClean="0">
                <a:solidFill>
                  <a:schemeClr val="tx1"/>
                </a:solidFill>
                <a:latin typeface="+mj-ea"/>
                <a:ea typeface="+mj-ea"/>
              </a:rPr>
              <a:t>    </a:t>
            </a:r>
            <a:r>
              <a:rPr lang="zh-CN" altLang="en-US" sz="2400" dirty="0" smtClean="0">
                <a:solidFill>
                  <a:schemeClr val="tx1"/>
                </a:solidFill>
                <a:latin typeface="+mj-ea"/>
                <a:ea typeface="+mj-ea"/>
              </a:rPr>
              <a:t>材料</a:t>
            </a:r>
            <a:r>
              <a:rPr lang="en-US" altLang="zh-CN" sz="2400" dirty="0" smtClean="0">
                <a:solidFill>
                  <a:schemeClr val="tx1"/>
                </a:solidFill>
                <a:latin typeface="+mj-ea"/>
                <a:ea typeface="+mj-ea"/>
              </a:rPr>
              <a:t>:</a:t>
            </a:r>
            <a:r>
              <a:rPr lang="zh-CN" altLang="en-US" sz="2400" dirty="0" smtClean="0">
                <a:solidFill>
                  <a:schemeClr val="tx1"/>
                </a:solidFill>
                <a:latin typeface="+mj-ea"/>
                <a:ea typeface="+mj-ea"/>
              </a:rPr>
              <a:t>春秋</a:t>
            </a:r>
            <a:r>
              <a:rPr lang="zh-CN" altLang="en-US" sz="2400" dirty="0">
                <a:solidFill>
                  <a:schemeClr val="tx1"/>
                </a:solidFill>
                <a:latin typeface="+mj-ea"/>
                <a:ea typeface="+mj-ea"/>
              </a:rPr>
              <a:t>战国时代，铁器的出现和普遍应用促进了生产力的迅速发展</a:t>
            </a:r>
            <a:r>
              <a:rPr lang="en-US" altLang="zh-CN" sz="2400" dirty="0" smtClean="0">
                <a:solidFill>
                  <a:schemeClr val="tx1"/>
                </a:solidFill>
                <a:latin typeface="+mj-ea"/>
                <a:ea typeface="+mj-ea"/>
              </a:rPr>
              <a:t>,</a:t>
            </a:r>
            <a:r>
              <a:rPr lang="zh-CN" altLang="en-US" sz="2400" dirty="0" smtClean="0">
                <a:solidFill>
                  <a:schemeClr val="tx1"/>
                </a:solidFill>
                <a:latin typeface="+mj-ea"/>
                <a:ea typeface="+mj-ea"/>
              </a:rPr>
              <a:t>劳动</a:t>
            </a:r>
            <a:r>
              <a:rPr lang="zh-CN" altLang="en-US" sz="2400" dirty="0">
                <a:solidFill>
                  <a:schemeClr val="tx1"/>
                </a:solidFill>
                <a:latin typeface="+mj-ea"/>
                <a:ea typeface="+mj-ea"/>
              </a:rPr>
              <a:t>者开始从笨重的生产过程中</a:t>
            </a:r>
            <a:r>
              <a:rPr lang="zh-CN" altLang="en-US" sz="2400" dirty="0" smtClean="0">
                <a:solidFill>
                  <a:schemeClr val="tx1"/>
                </a:solidFill>
                <a:latin typeface="+mj-ea"/>
                <a:ea typeface="+mj-ea"/>
              </a:rPr>
              <a:t>得到一定</a:t>
            </a:r>
            <a:r>
              <a:rPr lang="zh-CN" altLang="en-US" sz="2400" dirty="0">
                <a:solidFill>
                  <a:schemeClr val="tx1"/>
                </a:solidFill>
                <a:latin typeface="+mj-ea"/>
                <a:ea typeface="+mj-ea"/>
              </a:rPr>
              <a:t>程度的解放，并且在社会政治生活</a:t>
            </a:r>
            <a:r>
              <a:rPr lang="zh-CN" altLang="en-US" sz="2400" dirty="0" smtClean="0">
                <a:solidFill>
                  <a:schemeClr val="tx1"/>
                </a:solidFill>
                <a:latin typeface="+mj-ea"/>
                <a:ea typeface="+mj-ea"/>
              </a:rPr>
              <a:t>中日益</a:t>
            </a:r>
            <a:r>
              <a:rPr lang="zh-CN" altLang="en-US" sz="2400" dirty="0">
                <a:solidFill>
                  <a:schemeClr val="tx1"/>
                </a:solidFill>
                <a:latin typeface="+mj-ea"/>
                <a:ea typeface="+mj-ea"/>
              </a:rPr>
              <a:t>显示出决定性的力量。西周以来建立在血缘宗法制</a:t>
            </a:r>
            <a:r>
              <a:rPr lang="zh-CN" altLang="en-US" sz="2400" dirty="0" smtClean="0">
                <a:solidFill>
                  <a:schemeClr val="tx1"/>
                </a:solidFill>
                <a:latin typeface="+mj-ea"/>
                <a:ea typeface="+mj-ea"/>
              </a:rPr>
              <a:t>基础上</a:t>
            </a:r>
            <a:r>
              <a:rPr lang="zh-CN" altLang="en-US" sz="2400" dirty="0">
                <a:solidFill>
                  <a:schemeClr val="tx1"/>
                </a:solidFill>
                <a:latin typeface="+mj-ea"/>
                <a:ea typeface="+mj-ea"/>
              </a:rPr>
              <a:t>的奴隶制政治受到巨大冲击。奴隶暴动，国人起义</a:t>
            </a:r>
            <a:r>
              <a:rPr lang="en-US" altLang="zh-CN" sz="2400" dirty="0">
                <a:solidFill>
                  <a:schemeClr val="tx1"/>
                </a:solidFill>
                <a:latin typeface="+mj-ea"/>
                <a:ea typeface="+mj-ea"/>
              </a:rPr>
              <a:t>,</a:t>
            </a:r>
            <a:r>
              <a:rPr lang="zh-CN" altLang="en-US" sz="2400" dirty="0">
                <a:solidFill>
                  <a:schemeClr val="tx1"/>
                </a:solidFill>
                <a:latin typeface="+mj-ea"/>
                <a:ea typeface="+mj-ea"/>
              </a:rPr>
              <a:t>一座座</a:t>
            </a:r>
            <a:r>
              <a:rPr lang="zh-CN" altLang="en-US" sz="2400" dirty="0" smtClean="0">
                <a:solidFill>
                  <a:schemeClr val="tx1"/>
                </a:solidFill>
                <a:latin typeface="+mj-ea"/>
                <a:ea typeface="+mj-ea"/>
              </a:rPr>
              <a:t>火山爆发；政权</a:t>
            </a:r>
            <a:r>
              <a:rPr lang="zh-CN" altLang="en-US" sz="2400" dirty="0">
                <a:solidFill>
                  <a:schemeClr val="tx1"/>
                </a:solidFill>
                <a:latin typeface="+mj-ea"/>
                <a:ea typeface="+mj-ea"/>
              </a:rPr>
              <a:t>更迭</a:t>
            </a:r>
            <a:r>
              <a:rPr lang="en-US" altLang="zh-CN" sz="2400" dirty="0">
                <a:solidFill>
                  <a:schemeClr val="tx1"/>
                </a:solidFill>
                <a:latin typeface="+mj-ea"/>
                <a:ea typeface="+mj-ea"/>
              </a:rPr>
              <a:t>,</a:t>
            </a:r>
            <a:r>
              <a:rPr lang="zh-CN" altLang="en-US" sz="2400" dirty="0">
                <a:solidFill>
                  <a:schemeClr val="tx1"/>
                </a:solidFill>
                <a:latin typeface="+mj-ea"/>
                <a:ea typeface="+mj-ea"/>
              </a:rPr>
              <a:t>江山易姓</a:t>
            </a:r>
            <a:r>
              <a:rPr lang="en-US" altLang="zh-CN" sz="2400" dirty="0">
                <a:solidFill>
                  <a:schemeClr val="tx1"/>
                </a:solidFill>
                <a:latin typeface="+mj-ea"/>
                <a:ea typeface="+mj-ea"/>
              </a:rPr>
              <a:t>,</a:t>
            </a:r>
            <a:r>
              <a:rPr lang="zh-CN" altLang="en-US" sz="2400" dirty="0">
                <a:solidFill>
                  <a:schemeClr val="tx1"/>
                </a:solidFill>
                <a:latin typeface="+mj-ea"/>
                <a:ea typeface="+mj-ea"/>
              </a:rPr>
              <a:t>一顶顶王冠落地。</a:t>
            </a:r>
            <a:r>
              <a:rPr lang="zh-CN" altLang="en-US" sz="2400" dirty="0" smtClean="0">
                <a:solidFill>
                  <a:schemeClr val="tx1"/>
                </a:solidFill>
                <a:latin typeface="+mj-ea"/>
                <a:ea typeface="+mj-ea"/>
              </a:rPr>
              <a:t>社会政治</a:t>
            </a:r>
            <a:r>
              <a:rPr lang="zh-CN" altLang="en-US" sz="2400" dirty="0">
                <a:solidFill>
                  <a:schemeClr val="tx1"/>
                </a:solidFill>
                <a:latin typeface="+mj-ea"/>
                <a:ea typeface="+mj-ea"/>
              </a:rPr>
              <a:t>模式的大动荡、</a:t>
            </a:r>
            <a:r>
              <a:rPr lang="zh-CN" altLang="en-US" sz="2400" dirty="0" smtClean="0">
                <a:solidFill>
                  <a:schemeClr val="tx1"/>
                </a:solidFill>
                <a:latin typeface="+mj-ea"/>
                <a:ea typeface="+mj-ea"/>
              </a:rPr>
              <a:t>大改组</a:t>
            </a:r>
            <a:r>
              <a:rPr lang="zh-CN" altLang="en-US" sz="2400" dirty="0">
                <a:solidFill>
                  <a:schemeClr val="tx1"/>
                </a:solidFill>
                <a:latin typeface="+mj-ea"/>
                <a:ea typeface="+mj-ea"/>
              </a:rPr>
              <a:t>，促进了“民为贵</a:t>
            </a:r>
            <a:r>
              <a:rPr lang="en-US" altLang="zh-CN" sz="2400" dirty="0">
                <a:solidFill>
                  <a:schemeClr val="tx1"/>
                </a:solidFill>
                <a:latin typeface="+mj-ea"/>
                <a:ea typeface="+mj-ea"/>
              </a:rPr>
              <a:t>,</a:t>
            </a:r>
            <a:r>
              <a:rPr lang="zh-CN" altLang="en-US" sz="2400" dirty="0">
                <a:solidFill>
                  <a:schemeClr val="tx1"/>
                </a:solidFill>
                <a:latin typeface="+mj-ea"/>
                <a:ea typeface="+mj-ea"/>
              </a:rPr>
              <a:t>君为轻”的民本思想的高涨</a:t>
            </a:r>
            <a:r>
              <a:rPr lang="zh-CN" altLang="en-US" sz="2400" dirty="0" smtClean="0">
                <a:solidFill>
                  <a:schemeClr val="tx1"/>
                </a:solidFill>
              </a:rPr>
              <a:t>。</a:t>
            </a:r>
            <a:endParaRPr lang="en-US" altLang="zh-CN" sz="2400" dirty="0" smtClean="0">
              <a:solidFill>
                <a:schemeClr val="tx1"/>
              </a:solidFill>
            </a:endParaRPr>
          </a:p>
          <a:p>
            <a:pPr algn="l"/>
            <a:r>
              <a:rPr lang="en-US" altLang="zh-CN" sz="2400" dirty="0">
                <a:solidFill>
                  <a:schemeClr val="tx1"/>
                </a:solidFill>
              </a:rPr>
              <a:t> </a:t>
            </a:r>
            <a:r>
              <a:rPr lang="en-US" altLang="zh-CN" sz="2400" dirty="0" smtClean="0">
                <a:solidFill>
                  <a:schemeClr val="tx1"/>
                </a:solidFill>
              </a:rPr>
              <a:t>                                                          —— </a:t>
            </a:r>
            <a:r>
              <a:rPr lang="zh-CN" altLang="en-US" sz="2400" dirty="0" smtClean="0">
                <a:solidFill>
                  <a:schemeClr val="tx1"/>
                </a:solidFill>
              </a:rPr>
              <a:t>冯天瑜</a:t>
            </a:r>
            <a:r>
              <a:rPr lang="en-US" altLang="zh-CN" sz="2400" dirty="0" smtClean="0">
                <a:solidFill>
                  <a:schemeClr val="tx1"/>
                </a:solidFill>
              </a:rPr>
              <a:t>《</a:t>
            </a:r>
            <a:r>
              <a:rPr lang="zh-CN" altLang="en-US" sz="2400" dirty="0" smtClean="0">
                <a:solidFill>
                  <a:schemeClr val="tx1"/>
                </a:solidFill>
              </a:rPr>
              <a:t>中华文化史</a:t>
            </a:r>
            <a:r>
              <a:rPr lang="en-US" altLang="zh-CN" sz="2400" dirty="0" smtClean="0">
                <a:solidFill>
                  <a:schemeClr val="tx1"/>
                </a:solidFill>
              </a:rPr>
              <a:t>》</a:t>
            </a:r>
            <a:endParaRPr lang="en-US" altLang="zh-CN" sz="2400" dirty="0" smtClean="0">
              <a:solidFill>
                <a:schemeClr val="tx1"/>
              </a:solidFill>
              <a:latin typeface="+mj-ea"/>
            </a:endParaRPr>
          </a:p>
          <a:p>
            <a:pPr algn="l"/>
            <a:endParaRPr lang="zh-CN" altLang="en-US" dirty="0">
              <a:solidFill>
                <a:schemeClr val="tx1"/>
              </a:solidFill>
            </a:endParaRPr>
          </a:p>
        </p:txBody>
      </p:sp>
      <p:sp>
        <p:nvSpPr>
          <p:cNvPr id="2" name="文本框 1"/>
          <p:cNvSpPr txBox="1"/>
          <p:nvPr/>
        </p:nvSpPr>
        <p:spPr>
          <a:xfrm>
            <a:off x="308728" y="3714752"/>
            <a:ext cx="11432957" cy="2893100"/>
          </a:xfrm>
          <a:prstGeom prst="rect">
            <a:avLst/>
          </a:prstGeom>
          <a:noFill/>
        </p:spPr>
        <p:txBody>
          <a:bodyPr wrap="square" rtlCol="0">
            <a:spAutoFit/>
          </a:bodyPr>
          <a:lstStyle/>
          <a:p>
            <a:pPr algn="l"/>
            <a:r>
              <a:rPr lang="zh-CN" altLang="en-US" sz="2600" b="1" dirty="0" smtClean="0">
                <a:solidFill>
                  <a:srgbClr val="0000FF"/>
                </a:solidFill>
                <a:latin typeface="微软雅黑" pitchFamily="34" charset="-122"/>
                <a:ea typeface="微软雅黑" pitchFamily="34" charset="-122"/>
                <a:sym typeface="+mn-ea"/>
              </a:rPr>
              <a:t>经济：</a:t>
            </a:r>
            <a:r>
              <a:rPr lang="zh-CN" altLang="en-US" sz="2600" b="1" dirty="0" smtClean="0">
                <a:latin typeface="微软雅黑" pitchFamily="34" charset="-122"/>
                <a:ea typeface="微软雅黑" pitchFamily="34" charset="-122"/>
                <a:sym typeface="+mn-ea"/>
              </a:rPr>
              <a:t>铁犁牛耕推动了生产力的发展；奴隶制瓦解，封建制形成，劳动者的</a:t>
            </a:r>
            <a:r>
              <a:rPr lang="zh-CN" altLang="en-US" sz="2600" b="1" dirty="0">
                <a:latin typeface="微软雅黑" pitchFamily="34" charset="-122"/>
                <a:ea typeface="微软雅黑" pitchFamily="34" charset="-122"/>
                <a:sym typeface="+mn-ea"/>
              </a:rPr>
              <a:t>社会经济和政治地位提高</a:t>
            </a:r>
            <a:r>
              <a:rPr lang="zh-CN" altLang="en-US" sz="2600" b="1" dirty="0" smtClean="0">
                <a:latin typeface="微软雅黑" pitchFamily="34" charset="-122"/>
                <a:ea typeface="微软雅黑" pitchFamily="34" charset="-122"/>
                <a:sym typeface="+mn-ea"/>
              </a:rPr>
              <a:t>；</a:t>
            </a:r>
            <a:endParaRPr lang="zh-CN" altLang="en-US" sz="2600" b="1" dirty="0" smtClean="0">
              <a:solidFill>
                <a:schemeClr val="tx1"/>
              </a:solidFill>
              <a:latin typeface="微软雅黑" pitchFamily="34" charset="-122"/>
              <a:ea typeface="微软雅黑" pitchFamily="34" charset="-122"/>
            </a:endParaRPr>
          </a:p>
          <a:p>
            <a:pPr algn="l"/>
            <a:r>
              <a:rPr lang="zh-CN" altLang="en-US" sz="2600" b="1" dirty="0" smtClean="0">
                <a:solidFill>
                  <a:srgbClr val="0000FF"/>
                </a:solidFill>
                <a:latin typeface="微软雅黑" pitchFamily="34" charset="-122"/>
                <a:ea typeface="微软雅黑" pitchFamily="34" charset="-122"/>
                <a:sym typeface="+mn-ea"/>
              </a:rPr>
              <a:t>政治：</a:t>
            </a:r>
            <a:r>
              <a:rPr lang="zh-CN" altLang="en-US" sz="2600" b="1" dirty="0" smtClean="0">
                <a:latin typeface="微软雅黑" pitchFamily="34" charset="-122"/>
                <a:ea typeface="微软雅黑" pitchFamily="34" charset="-122"/>
                <a:sym typeface="+mn-ea"/>
              </a:rPr>
              <a:t>春秋战国王室衰微，诸侯争霸，统治者意识到人民对争霸与统治的重要性。</a:t>
            </a:r>
            <a:endParaRPr lang="zh-CN" altLang="en-US" sz="2600" b="1" dirty="0" smtClean="0">
              <a:solidFill>
                <a:schemeClr val="tx1"/>
              </a:solidFill>
              <a:latin typeface="微软雅黑" pitchFamily="34" charset="-122"/>
              <a:ea typeface="微软雅黑" pitchFamily="34" charset="-122"/>
            </a:endParaRPr>
          </a:p>
          <a:p>
            <a:pPr algn="l"/>
            <a:r>
              <a:rPr lang="zh-CN" altLang="en-US" sz="2600" b="1" dirty="0" smtClean="0">
                <a:solidFill>
                  <a:srgbClr val="0000FF"/>
                </a:solidFill>
                <a:latin typeface="微软雅黑" pitchFamily="34" charset="-122"/>
                <a:ea typeface="微软雅黑" pitchFamily="34" charset="-122"/>
                <a:sym typeface="+mn-ea"/>
              </a:rPr>
              <a:t>个人：</a:t>
            </a:r>
            <a:r>
              <a:rPr lang="zh-CN" altLang="en-US" sz="2600" b="1" dirty="0" smtClean="0">
                <a:latin typeface="微软雅黑" pitchFamily="34" charset="-122"/>
                <a:ea typeface="微软雅黑" pitchFamily="34" charset="-122"/>
                <a:sym typeface="+mn-ea"/>
              </a:rPr>
              <a:t>春秋战国的知识分子，在对现实的动荡人民苦难的忧思中寻求拯救社会与民众之路</a:t>
            </a:r>
          </a:p>
          <a:p>
            <a:pPr algn="l"/>
            <a:r>
              <a:rPr lang="en-US" altLang="zh-CN" sz="2600" b="1" dirty="0">
                <a:solidFill>
                  <a:srgbClr val="0000FF"/>
                </a:solidFill>
                <a:latin typeface="微软雅黑" pitchFamily="34" charset="-122"/>
                <a:ea typeface="微软雅黑" pitchFamily="34" charset="-122"/>
                <a:sym typeface="+mn-ea"/>
              </a:rPr>
              <a:t> </a:t>
            </a:r>
            <a:r>
              <a:rPr lang="zh-CN" altLang="en-US" sz="2600" b="1" dirty="0" smtClean="0">
                <a:solidFill>
                  <a:srgbClr val="0000FF"/>
                </a:solidFill>
                <a:latin typeface="微软雅黑" pitchFamily="34" charset="-122"/>
                <a:ea typeface="微软雅黑" pitchFamily="34" charset="-122"/>
                <a:sym typeface="+mn-ea"/>
              </a:rPr>
              <a:t>历史：</a:t>
            </a:r>
            <a:r>
              <a:rPr lang="zh-CN" altLang="en-US" sz="2600" b="1" dirty="0" smtClean="0">
                <a:latin typeface="微软雅黑" pitchFamily="34" charset="-122"/>
                <a:ea typeface="微软雅黑" pitchFamily="34" charset="-122"/>
                <a:sym typeface="+mn-ea"/>
              </a:rPr>
              <a:t>对夏商周诸王朝兴亡的历史经验和教训的总结和思考。</a:t>
            </a:r>
            <a:endParaRPr lang="zh-CN" altLang="en-US" sz="2600" b="1" dirty="0">
              <a:latin typeface="微软雅黑" pitchFamily="34" charset="-122"/>
              <a:ea typeface="微软雅黑" pitchFamily="34" charset="-122"/>
            </a:endParaRPr>
          </a:p>
        </p:txBody>
      </p:sp>
      <p:sp>
        <p:nvSpPr>
          <p:cNvPr id="5" name="矩形 4"/>
          <p:cNvSpPr/>
          <p:nvPr/>
        </p:nvSpPr>
        <p:spPr>
          <a:xfrm>
            <a:off x="165852" y="2857496"/>
            <a:ext cx="11644394" cy="523220"/>
          </a:xfrm>
          <a:prstGeom prst="rect">
            <a:avLst/>
          </a:prstGeom>
        </p:spPr>
        <p:txBody>
          <a:bodyPr wrap="square">
            <a:spAutoFit/>
          </a:bodyPr>
          <a:lstStyle/>
          <a:p>
            <a:r>
              <a:rPr lang="zh-CN" altLang="en-US" sz="2800" b="1" dirty="0" smtClean="0">
                <a:latin typeface="微软雅黑" pitchFamily="34" charset="-122"/>
                <a:ea typeface="微软雅黑" pitchFamily="34" charset="-122"/>
              </a:rPr>
              <a:t>阅读材料结合所学知识，</a:t>
            </a:r>
            <a:r>
              <a:rPr lang="zh-CN" altLang="en-US" sz="2800" b="1" dirty="0" smtClean="0">
                <a:solidFill>
                  <a:srgbClr val="0000FF"/>
                </a:solidFill>
                <a:latin typeface="微软雅黑" pitchFamily="34" charset="-122"/>
                <a:ea typeface="微软雅黑" pitchFamily="34" charset="-122"/>
              </a:rPr>
              <a:t>思考：</a:t>
            </a:r>
            <a:r>
              <a:rPr lang="zh-CN" altLang="en-US" sz="2800" b="1" dirty="0" smtClean="0">
                <a:solidFill>
                  <a:srgbClr val="FF0000"/>
                </a:solidFill>
                <a:latin typeface="微软雅黑" pitchFamily="34" charset="-122"/>
                <a:ea typeface="微软雅黑" pitchFamily="34" charset="-122"/>
              </a:rPr>
              <a:t>春秋战国时期民本思想产生的原因是什么？</a:t>
            </a:r>
            <a:endParaRPr lang="en-US" altLang="zh-CN" sz="2800" b="1" dirty="0" smtClean="0">
              <a:solidFill>
                <a:srgbClr val="FF0000"/>
              </a:solidFill>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2462" y="571480"/>
            <a:ext cx="4714908" cy="4832092"/>
          </a:xfrm>
          <a:prstGeom prst="rect">
            <a:avLst/>
          </a:prstGeom>
        </p:spPr>
        <p:txBody>
          <a:bodyPr wrap="square">
            <a:spAutoFit/>
          </a:bodyPr>
          <a:lstStyle/>
          <a:p>
            <a:pPr algn="l">
              <a:spcAft>
                <a:spcPct val="0"/>
              </a:spcAft>
            </a:pPr>
            <a:r>
              <a:rPr lang="zh-CN"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【材料</a:t>
            </a:r>
            <a:r>
              <a:rPr lang="en-US"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1</a:t>
            </a:r>
            <a:r>
              <a:rPr lang="zh-CN"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a:t>
            </a:r>
            <a:r>
              <a:rPr lang="en-US" altLang="zh-CN" sz="28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人法地，地法天，天法道，</a:t>
            </a:r>
            <a:r>
              <a:rPr lang="zh-CN" altLang="en-US" sz="2800" b="1" kern="100" dirty="0">
                <a:latin typeface="楷体" panose="02010609060101010101" pitchFamily="49" charset="-122"/>
                <a:ea typeface="楷体" panose="02010609060101010101" pitchFamily="49" charset="-122"/>
                <a:cs typeface="宋体" panose="02010600030101010101" pitchFamily="2" charset="-122"/>
              </a:rPr>
              <a:t>道法自然。”</a:t>
            </a:r>
            <a:endParaRPr lang="en-US" altLang="zh-CN" sz="2800" b="1" kern="100" dirty="0">
              <a:latin typeface="楷体" panose="02010609060101010101" pitchFamily="49" charset="-122"/>
              <a:ea typeface="楷体" panose="02010609060101010101" pitchFamily="49" charset="-122"/>
              <a:cs typeface="宋体" panose="02010600030101010101" pitchFamily="2" charset="-122"/>
            </a:endParaRPr>
          </a:p>
          <a:p>
            <a:pPr algn="l">
              <a:spcAft>
                <a:spcPct val="0"/>
              </a:spcAft>
            </a:pPr>
            <a:r>
              <a:rPr lang="en-US" altLang="zh-CN" sz="2800" b="1" kern="100" dirty="0">
                <a:latin typeface="楷体" panose="02010609060101010101" pitchFamily="49" charset="-122"/>
                <a:ea typeface="楷体" panose="02010609060101010101" pitchFamily="49" charset="-122"/>
                <a:cs typeface="Arial" panose="020B0604020202020204" pitchFamily="34" charset="0"/>
              </a:rPr>
              <a:t>                              ——</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选自《道德经》</a:t>
            </a:r>
            <a:endParaRPr lang="zh-CN" altLang="zh-CN" sz="2800" b="1" kern="100" dirty="0">
              <a:effectLst/>
              <a:latin typeface="楷体" panose="02010609060101010101" pitchFamily="49" charset="-122"/>
              <a:ea typeface="楷体" panose="02010609060101010101" pitchFamily="49" charset="-122"/>
              <a:cs typeface="Arial" panose="020B0604020202020204" pitchFamily="34" charset="0"/>
            </a:endParaRPr>
          </a:p>
          <a:p>
            <a:pPr algn="l">
              <a:spcAft>
                <a:spcPct val="0"/>
              </a:spcAft>
            </a:pPr>
            <a:endParaRPr lang="en-US" altLang="zh-CN" sz="2800" b="1" kern="100" dirty="0">
              <a:effectLst/>
              <a:latin typeface="楷体" panose="02010609060101010101" pitchFamily="49" charset="-122"/>
              <a:ea typeface="楷体" panose="02010609060101010101" pitchFamily="49" charset="-122"/>
              <a:cs typeface="宋体" panose="02010600030101010101" pitchFamily="2" charset="-122"/>
            </a:endParaRPr>
          </a:p>
          <a:p>
            <a:pPr algn="l">
              <a:spcAft>
                <a:spcPct val="0"/>
              </a:spcAft>
            </a:pPr>
            <a:r>
              <a:rPr lang="zh-CN"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【材料</a:t>
            </a:r>
            <a:r>
              <a:rPr lang="en-US"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2</a:t>
            </a:r>
            <a:r>
              <a:rPr lang="zh-CN"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a:t>
            </a:r>
            <a:r>
              <a:rPr lang="en-US" altLang="zh-CN" sz="28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天行有常，不为尧存，不为桀亡。</a:t>
            </a:r>
            <a:r>
              <a:rPr lang="en-US" altLang="zh-CN" sz="28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en-US" altLang="zh-CN" sz="2800" b="1" kern="100" dirty="0" smtClean="0">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制天命而用之。</a:t>
            </a:r>
            <a:r>
              <a:rPr lang="en-US" altLang="zh-CN" sz="2800" b="1" kern="100" dirty="0">
                <a:effectLst/>
                <a:latin typeface="楷体" panose="02010609060101010101" pitchFamily="49" charset="-122"/>
                <a:ea typeface="楷体" panose="02010609060101010101" pitchFamily="49" charset="-122"/>
                <a:cs typeface="宋体" panose="02010600030101010101" pitchFamily="2" charset="-122"/>
              </a:rPr>
              <a:t>”  </a:t>
            </a:r>
            <a:endParaRPr lang="en-US" altLang="zh-CN" sz="2800" b="1" kern="100" dirty="0" smtClean="0">
              <a:effectLst/>
              <a:latin typeface="楷体" panose="02010609060101010101" pitchFamily="49" charset="-122"/>
              <a:ea typeface="楷体" panose="02010609060101010101" pitchFamily="49" charset="-122"/>
              <a:cs typeface="宋体" panose="02010600030101010101" pitchFamily="2" charset="-122"/>
            </a:endParaRPr>
          </a:p>
          <a:p>
            <a:pPr algn="l">
              <a:spcAft>
                <a:spcPct val="0"/>
              </a:spcAft>
            </a:pPr>
            <a:r>
              <a:rPr lang="en-US" altLang="zh-CN" sz="2800" b="1" kern="100" dirty="0">
                <a:latin typeface="楷体" panose="02010609060101010101" pitchFamily="49" charset="-122"/>
                <a:ea typeface="楷体" panose="02010609060101010101" pitchFamily="49" charset="-122"/>
                <a:cs typeface="宋体" panose="02010600030101010101" pitchFamily="2" charset="-122"/>
              </a:rPr>
              <a:t> </a:t>
            </a:r>
            <a:r>
              <a:rPr lang="en-US" altLang="zh-CN" sz="2800" b="1" kern="100" dirty="0" smtClean="0">
                <a:latin typeface="楷体" panose="02010609060101010101" pitchFamily="49" charset="-122"/>
                <a:ea typeface="楷体" panose="02010609060101010101" pitchFamily="49" charset="-122"/>
                <a:cs typeface="宋体" panose="02010600030101010101" pitchFamily="2" charset="-122"/>
              </a:rPr>
              <a:t>    </a:t>
            </a:r>
            <a:r>
              <a:rPr lang="en-US" altLang="zh-CN" sz="28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选自《荀子</a:t>
            </a:r>
            <a:r>
              <a:rPr lang="en-US" altLang="zh-CN" sz="28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天论》</a:t>
            </a:r>
            <a:endParaRPr lang="zh-CN" altLang="zh-CN" sz="2800" b="1" kern="100" dirty="0">
              <a:effectLst/>
              <a:latin typeface="楷体" panose="02010609060101010101" pitchFamily="49" charset="-122"/>
              <a:ea typeface="楷体" panose="02010609060101010101" pitchFamily="49" charset="-122"/>
              <a:cs typeface="Arial" panose="020B0604020202020204" pitchFamily="34" charset="0"/>
            </a:endParaRPr>
          </a:p>
          <a:p>
            <a:pPr indent="266700" algn="l">
              <a:spcAft>
                <a:spcPct val="0"/>
              </a:spcAft>
            </a:pPr>
            <a:r>
              <a:rPr lang="en-US" altLang="zh-CN" sz="2800" b="1" kern="100" dirty="0">
                <a:effectLst/>
                <a:latin typeface="楷体" panose="02010609060101010101" pitchFamily="49" charset="-122"/>
                <a:ea typeface="楷体" panose="02010609060101010101" pitchFamily="49" charset="-122"/>
                <a:cs typeface="Arial" panose="020B0604020202020204" pitchFamily="34" charset="0"/>
              </a:rPr>
              <a:t> </a:t>
            </a:r>
            <a:endParaRPr lang="zh-CN" altLang="zh-CN" sz="2800" b="1" kern="100" dirty="0">
              <a:effectLst/>
              <a:latin typeface="楷体" panose="02010609060101010101" pitchFamily="49" charset="-122"/>
              <a:ea typeface="楷体" panose="02010609060101010101" pitchFamily="49" charset="-122"/>
              <a:cs typeface="Arial" panose="020B0604020202020204" pitchFamily="34" charset="0"/>
            </a:endParaRPr>
          </a:p>
          <a:p>
            <a:pPr indent="306070" algn="l">
              <a:spcAft>
                <a:spcPct val="0"/>
              </a:spcAft>
            </a:pPr>
            <a:endParaRPr lang="zh-CN" altLang="zh-CN" sz="2800" kern="100" dirty="0">
              <a:effectLst/>
              <a:latin typeface="Calibri"/>
              <a:ea typeface="宋体" panose="02010600030101010101" pitchFamily="2" charset="-122"/>
              <a:cs typeface="Arial" panose="020B0604020202020204" pitchFamily="34" charset="0"/>
            </a:endParaRPr>
          </a:p>
        </p:txBody>
      </p:sp>
      <p:sp>
        <p:nvSpPr>
          <p:cNvPr id="3" name="文本框 7"/>
          <p:cNvSpPr txBox="1"/>
          <p:nvPr/>
        </p:nvSpPr>
        <p:spPr>
          <a:xfrm>
            <a:off x="6881024" y="5500702"/>
            <a:ext cx="4952215" cy="830997"/>
          </a:xfrm>
          <a:prstGeom prst="rect">
            <a:avLst/>
          </a:prstGeom>
          <a:noFill/>
        </p:spPr>
        <p:txBody>
          <a:bodyPr wrap="square" rtlCol="0">
            <a:spAutoFit/>
          </a:bodyPr>
          <a:lstStyle/>
          <a:p>
            <a:pPr indent="306070" algn="l">
              <a:spcAft>
                <a:spcPct val="0"/>
              </a:spcAft>
            </a:pPr>
            <a:r>
              <a:rPr lang="zh-CN" altLang="zh-CN" sz="2400" b="1" kern="10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问题：概括以上材料反映了中华文化的什么内涵？</a:t>
            </a:r>
            <a:endParaRPr lang="zh-CN" altLang="zh-CN" sz="2400" kern="1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68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CAB028-66B8-487C-BC12-7F70B11A3073}"/>
              </a:ext>
            </a:extLst>
          </p:cNvPr>
          <p:cNvSpPr/>
          <p:nvPr>
            <p:custDataLst>
              <p:tags r:id="rId1"/>
            </p:custDataLst>
          </p:nvPr>
        </p:nvSpPr>
        <p:spPr>
          <a:xfrm>
            <a:off x="-6257" y="0"/>
            <a:ext cx="5101331" cy="5232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zh-CN" altLang="en-US" sz="2800" b="1" dirty="0">
                <a:solidFill>
                  <a:srgbClr val="FF0000"/>
                </a:solidFill>
                <a:ea typeface="微软雅黑" panose="020B0503020204020204" pitchFamily="34" charset="-122"/>
              </a:rPr>
              <a:t>二、中华优秀传统文化的内涵</a:t>
            </a:r>
          </a:p>
        </p:txBody>
      </p:sp>
      <p:sp>
        <p:nvSpPr>
          <p:cNvPr id="5" name="文本框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C3B547-7727-48CC-9FD0-6DBA1EC6D70A}"/>
              </a:ext>
            </a:extLst>
          </p:cNvPr>
          <p:cNvSpPr txBox="1"/>
          <p:nvPr>
            <p:custDataLst>
              <p:tags r:id="rId2"/>
            </p:custDataLst>
          </p:nvPr>
        </p:nvSpPr>
        <p:spPr>
          <a:xfrm>
            <a:off x="237290" y="785794"/>
            <a:ext cx="5929354" cy="523220"/>
          </a:xfrm>
          <a:prstGeom prst="rect">
            <a:avLst/>
          </a:prstGeom>
          <a:noFill/>
        </p:spPr>
        <p:txBody>
          <a:bodyPr wrap="square">
            <a:spAutoFit/>
          </a:bodyPr>
          <a:lstStyle/>
          <a:p>
            <a:pPr algn="l"/>
            <a:r>
              <a:rPr lang="en-US" altLang="zh-CN"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、崇尚</a:t>
            </a:r>
            <a:r>
              <a:rPr lang="zh-CN" altLang="zh-CN"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天人合一</a:t>
            </a:r>
            <a:r>
              <a:rPr lang="zh-CN" altLang="zh-CN" sz="2800" b="1" kern="100" dirty="0">
                <a:solidFill>
                  <a:srgbClr val="0000FF"/>
                </a:solidFill>
                <a:latin typeface="微软雅黑" panose="020B0503020204020204" pitchFamily="34" charset="-122"/>
                <a:ea typeface="微软雅黑" panose="020B0503020204020204" pitchFamily="34" charset="-122"/>
                <a:cs typeface="宋体" panose="02010600030101010101" pitchFamily="2" charset="-122"/>
              </a:rPr>
              <a:t>，道法</a:t>
            </a:r>
            <a:r>
              <a:rPr lang="zh-CN" altLang="zh-CN"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自然</a:t>
            </a:r>
            <a:endParaRPr lang="en-US" altLang="zh-CN" sz="2800" b="1" kern="100" dirty="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Arial" pitchFamily="34" charset="0"/>
            </a:endParaRPr>
          </a:p>
        </p:txBody>
      </p:sp>
      <p:sp>
        <p:nvSpPr>
          <p:cNvPr id="7" name="文本框 5"/>
          <p:cNvSpPr txBox="1"/>
          <p:nvPr>
            <p:custDataLst>
              <p:tags r:id="rId3"/>
            </p:custDataLst>
          </p:nvPr>
        </p:nvSpPr>
        <p:spPr>
          <a:xfrm>
            <a:off x="237290" y="1500174"/>
            <a:ext cx="6072230" cy="1815882"/>
          </a:xfrm>
          <a:prstGeom prst="rect">
            <a:avLst/>
          </a:prstGeom>
          <a:noFill/>
        </p:spPr>
        <p:txBody>
          <a:bodyPr wrap="square" rtlCol="0">
            <a:spAutoFit/>
          </a:bodyPr>
          <a:lstStyle/>
          <a:p>
            <a:r>
              <a:rPr lang="zh-CN" altLang="en-US" sz="2800" b="1" dirty="0" smtClean="0">
                <a:solidFill>
                  <a:srgbClr val="7030A0"/>
                </a:solidFill>
                <a:latin typeface="微软雅黑" pitchFamily="34" charset="-122"/>
                <a:ea typeface="微软雅黑" pitchFamily="34" charset="-122"/>
                <a:cs typeface="楷体" panose="02010609060101010101" pitchFamily="49" charset="-122"/>
              </a:rPr>
              <a:t>（</a:t>
            </a:r>
            <a:r>
              <a:rPr lang="en-US" altLang="zh-CN" sz="2800" b="1" dirty="0" smtClean="0">
                <a:solidFill>
                  <a:srgbClr val="7030A0"/>
                </a:solidFill>
                <a:latin typeface="微软雅黑" pitchFamily="34" charset="-122"/>
                <a:ea typeface="微软雅黑" pitchFamily="34" charset="-122"/>
                <a:cs typeface="楷体" panose="02010609060101010101" pitchFamily="49" charset="-122"/>
              </a:rPr>
              <a:t>1</a:t>
            </a:r>
            <a:r>
              <a:rPr lang="zh-CN" altLang="en-US" sz="2800" b="1" dirty="0" smtClean="0">
                <a:solidFill>
                  <a:srgbClr val="7030A0"/>
                </a:solidFill>
                <a:latin typeface="微软雅黑" pitchFamily="34" charset="-122"/>
                <a:ea typeface="微软雅黑" pitchFamily="34" charset="-122"/>
                <a:cs typeface="楷体" panose="02010609060101010101" pitchFamily="49" charset="-122"/>
              </a:rPr>
              <a:t>）内涵：</a:t>
            </a:r>
            <a:r>
              <a:rPr lang="zh-CN" altLang="en-US" sz="2800" b="1" dirty="0" smtClean="0">
                <a:latin typeface="微软雅黑" pitchFamily="34" charset="-122"/>
                <a:ea typeface="微软雅黑" pitchFamily="34" charset="-122"/>
                <a:cs typeface="楷体" panose="02010609060101010101" pitchFamily="49" charset="-122"/>
              </a:rPr>
              <a:t>将</a:t>
            </a:r>
            <a:r>
              <a:rPr lang="zh-CN" altLang="en-US" sz="2800" b="1" dirty="0">
                <a:latin typeface="微软雅黑" pitchFamily="34" charset="-122"/>
                <a:ea typeface="微软雅黑" pitchFamily="34" charset="-122"/>
                <a:cs typeface="楷体" panose="02010609060101010101" pitchFamily="49" charset="-122"/>
              </a:rPr>
              <a:t>天、地、人视为一个整体，认为人类利用自然应该尊重自然规律，顺应自然，建立人与自然和谐发展的</a:t>
            </a:r>
            <a:r>
              <a:rPr lang="zh-CN" altLang="en-US" sz="2800" b="1" dirty="0" smtClean="0">
                <a:latin typeface="微软雅黑" pitchFamily="34" charset="-122"/>
                <a:ea typeface="微软雅黑" pitchFamily="34" charset="-122"/>
                <a:cs typeface="楷体" panose="02010609060101010101" pitchFamily="49" charset="-122"/>
              </a:rPr>
              <a:t>关系。</a:t>
            </a:r>
            <a:endParaRPr lang="zh-CN" altLang="en-US" sz="2800" b="1" dirty="0">
              <a:latin typeface="微软雅黑" pitchFamily="34" charset="-122"/>
              <a:ea typeface="微软雅黑" pitchFamily="34" charset="-122"/>
              <a:cs typeface="楷体" panose="02010609060101010101" pitchFamily="49" charset="-122"/>
            </a:endParaRPr>
          </a:p>
        </p:txBody>
      </p:sp>
      <p:sp>
        <p:nvSpPr>
          <p:cNvPr id="8" name="文本框 7"/>
          <p:cNvSpPr txBox="1"/>
          <p:nvPr>
            <p:custDataLst>
              <p:tags r:id="rId4"/>
            </p:custDataLst>
          </p:nvPr>
        </p:nvSpPr>
        <p:spPr>
          <a:xfrm>
            <a:off x="380166" y="3995702"/>
            <a:ext cx="6072230" cy="2862322"/>
          </a:xfrm>
          <a:prstGeom prst="rect">
            <a:avLst/>
          </a:prstGeom>
          <a:noFill/>
        </p:spPr>
        <p:txBody>
          <a:bodyPr wrap="square" rtlCol="0">
            <a:spAutoFit/>
          </a:bodyPr>
          <a:lstStyle/>
          <a:p>
            <a:pPr>
              <a:lnSpc>
                <a:spcPts val="3600"/>
              </a:lnSpc>
            </a:pPr>
            <a:r>
              <a:rPr lang="zh-CN" altLang="en-US" sz="2800" b="1" dirty="0" smtClean="0">
                <a:latin typeface="微软雅黑" pitchFamily="34" charset="-122"/>
                <a:ea typeface="微软雅黑" pitchFamily="34" charset="-122"/>
                <a:cs typeface="宋体" panose="02010600030101010101" pitchFamily="2" charset="-122"/>
                <a:sym typeface="+mn-ea"/>
              </a:rPr>
              <a:t>以朴素的唯物观解释自然</a:t>
            </a:r>
            <a:r>
              <a:rPr lang="en-US" sz="2800" b="1" dirty="0" smtClean="0">
                <a:latin typeface="微软雅黑" pitchFamily="34" charset="-122"/>
                <a:ea typeface="微软雅黑" pitchFamily="34" charset="-122"/>
                <a:cs typeface="宋体" panose="02010600030101010101" pitchFamily="2" charset="-122"/>
                <a:sym typeface="+mn-ea"/>
              </a:rPr>
              <a:t>,</a:t>
            </a:r>
            <a:r>
              <a:rPr lang="zh-CN" altLang="en-US" sz="2800" b="1" dirty="0" smtClean="0">
                <a:latin typeface="微软雅黑" pitchFamily="34" charset="-122"/>
                <a:ea typeface="微软雅黑" pitchFamily="34" charset="-122"/>
                <a:cs typeface="宋体" panose="02010600030101010101" pitchFamily="2" charset="-122"/>
                <a:sym typeface="+mn-ea"/>
              </a:rPr>
              <a:t>摒弃了天命的绝对权威，</a:t>
            </a:r>
            <a:r>
              <a:rPr lang="zh-CN" altLang="zh-CN" sz="2800" b="1" kern="100" dirty="0" smtClean="0">
                <a:latin typeface="微软雅黑" pitchFamily="34" charset="-122"/>
                <a:ea typeface="微软雅黑" pitchFamily="34" charset="-122"/>
                <a:cs typeface="Times New Roman" panose="02020603050405020304" pitchFamily="18" charset="0"/>
              </a:rPr>
              <a:t>推动了中国传统文化中整体系统、辩证发展的思维方式的形成</a:t>
            </a:r>
            <a:r>
              <a:rPr lang="zh-CN" altLang="en-US" sz="2800" b="1" kern="100" dirty="0" smtClean="0">
                <a:latin typeface="微软雅黑" pitchFamily="34" charset="-122"/>
                <a:ea typeface="微软雅黑" pitchFamily="34" charset="-122"/>
                <a:cs typeface="Times New Roman" panose="02020603050405020304" pitchFamily="18" charset="0"/>
              </a:rPr>
              <a:t>；</a:t>
            </a:r>
            <a:r>
              <a:rPr lang="zh-CN" altLang="zh-CN" sz="2800" b="1" kern="100" dirty="0" smtClean="0">
                <a:latin typeface="微软雅黑" pitchFamily="34" charset="-122"/>
                <a:ea typeface="微软雅黑" pitchFamily="34" charset="-122"/>
                <a:cs typeface="Times New Roman" panose="02020603050405020304" pitchFamily="18" charset="0"/>
              </a:rPr>
              <a:t>有利于人与人之间，人与社会之间，人与自然之间建立和谐发展的关系。</a:t>
            </a:r>
            <a:endParaRPr lang="zh-CN" altLang="en-US" sz="2800" b="1" dirty="0">
              <a:latin typeface="微软雅黑" pitchFamily="34" charset="-122"/>
              <a:ea typeface="微软雅黑" pitchFamily="34" charset="-122"/>
            </a:endParaRPr>
          </a:p>
        </p:txBody>
      </p:sp>
      <p:sp>
        <p:nvSpPr>
          <p:cNvPr id="9" name="TextBox 8"/>
          <p:cNvSpPr txBox="1"/>
          <p:nvPr/>
        </p:nvSpPr>
        <p:spPr>
          <a:xfrm>
            <a:off x="308728" y="3429000"/>
            <a:ext cx="1842171" cy="523220"/>
          </a:xfrm>
          <a:prstGeom prst="rect">
            <a:avLst/>
          </a:prstGeom>
          <a:noFill/>
        </p:spPr>
        <p:txBody>
          <a:bodyPr wrap="none" rtlCol="0">
            <a:spAutoFit/>
          </a:bodyPr>
          <a:lstStyle/>
          <a:p>
            <a:r>
              <a:rPr lang="zh-CN" altLang="en-US" sz="2800" b="1" dirty="0" smtClean="0">
                <a:solidFill>
                  <a:srgbClr val="7030A0"/>
                </a:solidFill>
                <a:latin typeface="微软雅黑" pitchFamily="34" charset="-122"/>
                <a:ea typeface="微软雅黑" pitchFamily="34" charset="-122"/>
              </a:rPr>
              <a:t>（</a:t>
            </a:r>
            <a:r>
              <a:rPr lang="en-US" altLang="zh-CN" sz="2800" b="1" dirty="0" smtClean="0">
                <a:solidFill>
                  <a:srgbClr val="7030A0"/>
                </a:solidFill>
                <a:latin typeface="微软雅黑" pitchFamily="34" charset="-122"/>
                <a:ea typeface="微软雅黑" pitchFamily="34" charset="-122"/>
              </a:rPr>
              <a:t>2</a:t>
            </a:r>
            <a:r>
              <a:rPr lang="zh-CN" altLang="en-US" sz="2800" b="1" dirty="0" smtClean="0">
                <a:solidFill>
                  <a:srgbClr val="7030A0"/>
                </a:solidFill>
                <a:latin typeface="微软雅黑" pitchFamily="34" charset="-122"/>
                <a:ea typeface="微软雅黑" pitchFamily="34" charset="-122"/>
              </a:rPr>
              <a:t>）意义</a:t>
            </a:r>
            <a:endParaRPr lang="zh-CN" altLang="en-US" sz="2800" b="1" dirty="0">
              <a:solidFill>
                <a:srgbClr val="7030A0"/>
              </a:solidFill>
              <a:latin typeface="微软雅黑" pitchFamily="34" charset="-122"/>
              <a:ea typeface="微软雅黑" pitchFamily="34" charset="-122"/>
            </a:endParaRPr>
          </a:p>
        </p:txBody>
      </p:sp>
      <p:cxnSp>
        <p:nvCxnSpPr>
          <p:cNvPr id="10" name="直接连接符 9"/>
          <p:cNvCxnSpPr/>
          <p:nvPr/>
        </p:nvCxnSpPr>
        <p:spPr>
          <a:xfrm rot="5400000">
            <a:off x="3166272" y="3429000"/>
            <a:ext cx="6858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308728" y="1000108"/>
            <a:ext cx="11594403" cy="954107"/>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1</a:t>
            </a:r>
            <a:r>
              <a:rPr lang="zh-CN" altLang="en-US" sz="2800" b="1" dirty="0" smtClean="0">
                <a:latin typeface="微软雅黑" pitchFamily="34" charset="-122"/>
                <a:ea typeface="微软雅黑" pitchFamily="34" charset="-122"/>
              </a:rPr>
              <a:t>）春秋战国时期，内迁的戎狄蛮夷逐渐融入华夏族，初步形成了各地区、各民族共同的</a:t>
            </a:r>
            <a:r>
              <a:rPr lang="zh-CN" altLang="en-US" sz="2800" b="1" dirty="0" smtClean="0">
                <a:solidFill>
                  <a:srgbClr val="FF0000"/>
                </a:solidFill>
                <a:latin typeface="微软雅黑" pitchFamily="34" charset="-122"/>
                <a:ea typeface="微软雅黑" pitchFamily="34" charset="-122"/>
              </a:rPr>
              <a:t>血缘认同、文化认同。</a:t>
            </a:r>
            <a:endParaRPr lang="en-US" altLang="zh-CN" sz="2800" b="1" dirty="0" smtClean="0">
              <a:solidFill>
                <a:srgbClr val="FF0000"/>
              </a:solidFill>
              <a:latin typeface="微软雅黑" pitchFamily="34" charset="-122"/>
              <a:ea typeface="微软雅黑" pitchFamily="34" charset="-122"/>
            </a:endParaRPr>
          </a:p>
        </p:txBody>
      </p:sp>
      <p:sp>
        <p:nvSpPr>
          <p:cNvPr id="3" name="文本框 6"/>
          <p:cNvSpPr txBox="1"/>
          <p:nvPr/>
        </p:nvSpPr>
        <p:spPr>
          <a:xfrm>
            <a:off x="6452396" y="2131536"/>
            <a:ext cx="5595141" cy="4154984"/>
          </a:xfrm>
          <a:prstGeom prst="rect">
            <a:avLst/>
          </a:prstGeom>
          <a:noFill/>
          <a:ln>
            <a:solidFill>
              <a:schemeClr val="tx1"/>
            </a:solidFill>
          </a:ln>
        </p:spPr>
        <p:txBody>
          <a:bodyPr wrap="square" rtlCol="0">
            <a:spAutoFit/>
          </a:bodyPr>
          <a:lstStyle/>
          <a:p>
            <a:r>
              <a:rPr lang="zh-CN" altLang="en-US" sz="2400" smtClean="0">
                <a:latin typeface="楷体" panose="02010609060101010101" pitchFamily="49" charset="-122"/>
                <a:ea typeface="楷体" panose="02010609060101010101" pitchFamily="49" charset="-122"/>
              </a:rPr>
              <a:t>    华夏之名在西周已经出现，它成为中原主体居民的总称，四邻的夷、蛮、戎、狄等民族被华夏族称为“夷”。</a:t>
            </a:r>
            <a:endParaRPr lang="en-US" altLang="zh-CN" sz="2400" smtClean="0">
              <a:latin typeface="楷体" panose="02010609060101010101" pitchFamily="49" charset="-122"/>
              <a:ea typeface="楷体" panose="02010609060101010101" pitchFamily="49" charset="-122"/>
            </a:endParaRPr>
          </a:p>
          <a:p>
            <a:r>
              <a:rPr lang="en-US" altLang="zh-CN" sz="2400">
                <a:latin typeface="楷体" panose="02010609060101010101" pitchFamily="49" charset="-122"/>
                <a:ea typeface="楷体" panose="02010609060101010101" pitchFamily="49" charset="-122"/>
              </a:rPr>
              <a:t> </a:t>
            </a:r>
            <a:r>
              <a:rPr lang="en-US" altLang="zh-CN" sz="2400" smtClean="0">
                <a:latin typeface="楷体" panose="02010609060101010101" pitchFamily="49" charset="-122"/>
                <a:ea typeface="楷体" panose="02010609060101010101" pitchFamily="49" charset="-122"/>
              </a:rPr>
              <a:t>   </a:t>
            </a:r>
            <a:r>
              <a:rPr lang="en-US" altLang="zh-CN" sz="2400" smtClean="0">
                <a:solidFill>
                  <a:srgbClr val="FF0000"/>
                </a:solidFill>
                <a:latin typeface="楷体" panose="02010609060101010101" pitchFamily="49" charset="-122"/>
                <a:ea typeface="楷体" panose="02010609060101010101" pitchFamily="49" charset="-122"/>
              </a:rPr>
              <a:t>……</a:t>
            </a:r>
            <a:r>
              <a:rPr lang="zh-CN" altLang="en-US" sz="2400" smtClean="0">
                <a:solidFill>
                  <a:srgbClr val="FF0000"/>
                </a:solidFill>
                <a:latin typeface="楷体" panose="02010609060101010101" pitchFamily="49" charset="-122"/>
                <a:ea typeface="楷体" panose="02010609060101010101" pitchFamily="49" charset="-122"/>
              </a:rPr>
              <a:t>到春秋、战国之交，进入中原的戎狄诸部绝大部分已融入华夏族当中，曾以蛮自居的楚国也渐不再被视为蛮夷。</a:t>
            </a:r>
            <a:endParaRPr lang="en-US" altLang="zh-CN" sz="2400" smtClean="0">
              <a:solidFill>
                <a:srgbClr val="FF0000"/>
              </a:solidFill>
              <a:latin typeface="楷体" panose="02010609060101010101" pitchFamily="49" charset="-122"/>
              <a:ea typeface="楷体" panose="02010609060101010101" pitchFamily="49" charset="-122"/>
            </a:endParaRPr>
          </a:p>
          <a:p>
            <a:r>
              <a:rPr lang="en-US" altLang="zh-CN" sz="2400">
                <a:latin typeface="楷体" panose="02010609060101010101" pitchFamily="49" charset="-122"/>
                <a:ea typeface="楷体" panose="02010609060101010101" pitchFamily="49" charset="-122"/>
              </a:rPr>
              <a:t> </a:t>
            </a:r>
            <a:r>
              <a:rPr lang="en-US" altLang="zh-CN" sz="2400" smtClean="0">
                <a:latin typeface="楷体" panose="02010609060101010101" pitchFamily="49" charset="-122"/>
                <a:ea typeface="楷体" panose="02010609060101010101" pitchFamily="49" charset="-122"/>
              </a:rPr>
              <a:t>   </a:t>
            </a:r>
            <a:r>
              <a:rPr lang="zh-CN" altLang="en-US" sz="2400" smtClean="0">
                <a:latin typeface="楷体" panose="02010609060101010101" pitchFamily="49" charset="-122"/>
                <a:ea typeface="楷体" panose="02010609060101010101" pitchFamily="49" charset="-122"/>
              </a:rPr>
              <a:t>春秋战国，华夏族吸收了大量新鲜血液，成为更加稳定和分布更广泛的族群，最终到秦以后形成了统一而有持久生命力的汉民族。</a:t>
            </a:r>
            <a:endParaRPr lang="en-US" altLang="zh-CN" sz="2400" smtClean="0">
              <a:latin typeface="楷体" panose="02010609060101010101" pitchFamily="49" charset="-122"/>
              <a:ea typeface="楷体" panose="02010609060101010101" pitchFamily="49" charset="-122"/>
            </a:endParaRPr>
          </a:p>
          <a:p>
            <a:pPr algn="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摘编自张帆</a:t>
            </a: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中国古代简史</a:t>
            </a:r>
            <a:r>
              <a:rPr lang="en-US" altLang="zh-CN" sz="2400" smtClean="0">
                <a:latin typeface="楷体" panose="02010609060101010101" pitchFamily="49" charset="-122"/>
                <a:ea typeface="楷体" panose="02010609060101010101" pitchFamily="49" charset="-122"/>
              </a:rPr>
              <a:t>》</a:t>
            </a:r>
            <a:endParaRPr lang="zh-CN" altLang="en-US" sz="2400">
              <a:latin typeface="楷体" panose="02010609060101010101" pitchFamily="49" charset="-122"/>
              <a:ea typeface="楷体" panose="02010609060101010101" pitchFamily="49" charset="-122"/>
            </a:endParaRPr>
          </a:p>
        </p:txBody>
      </p:sp>
      <p:sp>
        <p:nvSpPr>
          <p:cNvPr id="6"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DEA2A2-1D34-4E31-A3BB-F46D91D2647A}"/>
              </a:ext>
            </a:extLst>
          </p:cNvPr>
          <p:cNvSpPr/>
          <p:nvPr>
            <p:custDataLst>
              <p:tags r:id="rId1"/>
            </p:custDataLst>
          </p:nvPr>
        </p:nvSpPr>
        <p:spPr>
          <a:xfrm>
            <a:off x="308728" y="285728"/>
            <a:ext cx="8037806" cy="58477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r>
              <a:rPr lang="en-US" altLang="zh-CN" sz="3200" b="1" dirty="0" smtClean="0">
                <a:solidFill>
                  <a:srgbClr val="0000CC"/>
                </a:solidFill>
                <a:latin typeface="微软雅黑" panose="020B0503020204020204" pitchFamily="34" charset="-122"/>
                <a:ea typeface="微软雅黑" panose="020B0503020204020204" pitchFamily="34" charset="-122"/>
              </a:rPr>
              <a:t>2</a:t>
            </a:r>
            <a:r>
              <a:rPr lang="zh-CN" altLang="en-US" sz="3200" b="1" dirty="0" smtClean="0">
                <a:solidFill>
                  <a:srgbClr val="0000CC"/>
                </a:solidFill>
                <a:latin typeface="微软雅黑" panose="020B0503020204020204" pitchFamily="34" charset="-122"/>
                <a:ea typeface="微软雅黑" panose="020B0503020204020204" pitchFamily="34" charset="-122"/>
              </a:rPr>
              <a:t>、</a:t>
            </a:r>
            <a:r>
              <a:rPr altLang="en-US" sz="3200" b="1" dirty="0" smtClean="0">
                <a:solidFill>
                  <a:srgbClr val="0000CC"/>
                </a:solidFill>
                <a:latin typeface="微软雅黑" panose="020B0503020204020204" pitchFamily="34" charset="-122"/>
                <a:ea typeface="微软雅黑" panose="020B0503020204020204" pitchFamily="34" charset="-122"/>
              </a:rPr>
              <a:t>奠基</a:t>
            </a:r>
            <a:r>
              <a:rPr lang="en-US" altLang="zh-CN" sz="3200" b="1" dirty="0" smtClean="0">
                <a:solidFill>
                  <a:srgbClr val="0000CC"/>
                </a:solidFill>
                <a:latin typeface="微软雅黑" panose="020B0503020204020204" pitchFamily="34" charset="-122"/>
                <a:ea typeface="微软雅黑" panose="020B0503020204020204" pitchFamily="34" charset="-122"/>
              </a:rPr>
              <a:t>——</a:t>
            </a:r>
            <a:r>
              <a:rPr lang="zh-CN" altLang="en-US" sz="3200" b="1" dirty="0" smtClean="0">
                <a:solidFill>
                  <a:srgbClr val="0000CC"/>
                </a:solidFill>
                <a:latin typeface="微软雅黑" panose="020B0503020204020204" pitchFamily="34" charset="-122"/>
                <a:ea typeface="微软雅黑" panose="020B0503020204020204" pitchFamily="34" charset="-122"/>
              </a:rPr>
              <a:t>先秦时期</a:t>
            </a:r>
            <a:endParaRPr lang="zh-CN" altLang="en-US" sz="3200" b="1" dirty="0">
              <a:latin typeface="微软雅黑" panose="020B0503020204020204" pitchFamily="34" charset="-122"/>
              <a:ea typeface="微软雅黑" panose="020B0503020204020204" pitchFamily="34" charset="-122"/>
            </a:endParaRPr>
          </a:p>
        </p:txBody>
      </p:sp>
      <p:pic>
        <p:nvPicPr>
          <p:cNvPr id="7" name="图片 6" descr="民族融合2"/>
          <p:cNvPicPr>
            <a:picLocks noChangeAspect="1"/>
          </p:cNvPicPr>
          <p:nvPr>
            <p:custDataLst>
              <p:tags r:id="rId2"/>
            </p:custDataLst>
          </p:nvPr>
        </p:nvPicPr>
        <p:blipFill>
          <a:blip r:embed="rId4"/>
          <a:stretch>
            <a:fillRect/>
          </a:stretch>
        </p:blipFill>
        <p:spPr>
          <a:xfrm>
            <a:off x="1094546" y="2343485"/>
            <a:ext cx="4202518" cy="3585845"/>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68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CAB028-66B8-487C-BC12-7F70B11A3073}"/>
              </a:ext>
            </a:extLst>
          </p:cNvPr>
          <p:cNvSpPr/>
          <p:nvPr>
            <p:custDataLst>
              <p:tags r:id="rId1"/>
            </p:custDataLst>
          </p:nvPr>
        </p:nvSpPr>
        <p:spPr>
          <a:xfrm>
            <a:off x="-6257" y="0"/>
            <a:ext cx="5101331" cy="5232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zh-CN" altLang="en-US" sz="2800" b="1" dirty="0">
                <a:solidFill>
                  <a:srgbClr val="FF0000"/>
                </a:solidFill>
                <a:ea typeface="微软雅黑" panose="020B0503020204020204" pitchFamily="34" charset="-122"/>
              </a:rPr>
              <a:t>二、中华优秀传统文化的内涵</a:t>
            </a:r>
          </a:p>
        </p:txBody>
      </p:sp>
      <p:sp>
        <p:nvSpPr>
          <p:cNvPr id="3" name="文本框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4C3B547-7727-48CC-9FD0-6DBA1EC6D70A}"/>
              </a:ext>
            </a:extLst>
          </p:cNvPr>
          <p:cNvSpPr txBox="1"/>
          <p:nvPr>
            <p:custDataLst>
              <p:tags r:id="rId2"/>
            </p:custDataLst>
          </p:nvPr>
        </p:nvSpPr>
        <p:spPr>
          <a:xfrm>
            <a:off x="237290" y="785794"/>
            <a:ext cx="5929354" cy="523220"/>
          </a:xfrm>
          <a:prstGeom prst="rect">
            <a:avLst/>
          </a:prstGeom>
          <a:noFill/>
        </p:spPr>
        <p:txBody>
          <a:bodyPr wrap="square">
            <a:spAutoFit/>
          </a:bodyPr>
          <a:lstStyle/>
          <a:p>
            <a:pPr algn="l"/>
            <a:r>
              <a:rPr lang="en-US" altLang="zh-CN"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、提倡爱国</a:t>
            </a:r>
            <a:r>
              <a:rPr lang="zh-CN" altLang="zh-CN"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8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追求家国情怀</a:t>
            </a:r>
            <a:endParaRPr lang="en-US" altLang="zh-CN" sz="2800" b="1" kern="100" dirty="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Arial" pitchFamily="34" charset="0"/>
            </a:endParaRPr>
          </a:p>
        </p:txBody>
      </p:sp>
      <p:sp>
        <p:nvSpPr>
          <p:cNvPr id="4" name="内容占位符 2"/>
          <p:cNvSpPr txBox="1">
            <a:spLocks/>
          </p:cNvSpPr>
          <p:nvPr>
            <p:custDataLst>
              <p:tags r:id="rId3"/>
            </p:custDataLst>
          </p:nvPr>
        </p:nvSpPr>
        <p:spPr>
          <a:xfrm>
            <a:off x="6523834" y="214291"/>
            <a:ext cx="5457442" cy="542928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【材料</a:t>
            </a:r>
            <a:r>
              <a:rPr kumimoji="0" lang="en-US"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1</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天下之本在国，国之本在家，家之本在身。</a:t>
            </a:r>
          </a:p>
          <a:p>
            <a:pPr marL="0" marR="0" lvl="0" indent="0" algn="r" defTabSz="914400" rtl="0" eaLnBrk="1" fontAlgn="auto" latinLnBrk="0" hangingPunct="1">
              <a:lnSpc>
                <a:spcPct val="100000"/>
              </a:lnSpc>
              <a:spcBef>
                <a:spcPct val="0"/>
              </a:spcBef>
              <a:spcAft>
                <a:spcPts val="0"/>
              </a:spcAft>
              <a:buClrTx/>
              <a:buSzTx/>
              <a:buFont typeface="Arial" pitchFamily="34" charset="0"/>
              <a:buNone/>
              <a:tabLst/>
              <a:defRPr/>
            </a:pP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孟子</a:t>
            </a:r>
            <a:endPar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【材料</a:t>
            </a:r>
            <a:r>
              <a:rPr kumimoji="0" lang="en-US"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2</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为天地立心，为生民立命，为往圣继绝学，为万世开太平。</a:t>
            </a:r>
            <a:endPar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r"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张载</a:t>
            </a:r>
            <a:endPar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【材料</a:t>
            </a:r>
            <a:r>
              <a:rPr kumimoji="0" lang="en-US"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3</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先天下之忧而忧，后天下之乐而乐。</a:t>
            </a:r>
          </a:p>
          <a:p>
            <a:pPr marL="0" marR="0" lvl="0" indent="0" algn="r" defTabSz="914400" rtl="0" eaLnBrk="1" fontAlgn="auto" latinLnBrk="0" hangingPunct="1">
              <a:lnSpc>
                <a:spcPct val="100000"/>
              </a:lnSpc>
              <a:spcBef>
                <a:spcPct val="0"/>
              </a:spcBef>
              <a:spcAft>
                <a:spcPts val="0"/>
              </a:spcAft>
              <a:buClrTx/>
              <a:buSzTx/>
              <a:buFont typeface="Arial" pitchFamily="34" charset="0"/>
              <a:buNone/>
              <a:tabLst/>
              <a:defRPr/>
            </a:pP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范仲淹   </a:t>
            </a:r>
            <a:endPar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【材料</a:t>
            </a:r>
            <a:r>
              <a:rPr kumimoji="0" lang="en-US"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4</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人生自古谁无死，留取丹心照汗青。</a:t>
            </a:r>
          </a:p>
          <a:p>
            <a:pPr marL="0" marR="0" lvl="0" indent="0" algn="r" defTabSz="914400" rtl="0" eaLnBrk="1" fontAlgn="auto" latinLnBrk="0" hangingPunct="1">
              <a:lnSpc>
                <a:spcPct val="100000"/>
              </a:lnSpc>
              <a:spcBef>
                <a:spcPct val="0"/>
              </a:spcBef>
              <a:spcAft>
                <a:spcPts val="0"/>
              </a:spcAft>
              <a:buClrTx/>
              <a:buSzTx/>
              <a:buFont typeface="Arial" pitchFamily="34" charset="0"/>
              <a:buNone/>
              <a:tabLst/>
              <a:defRPr/>
            </a:pP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文天祥</a:t>
            </a:r>
            <a:endPar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【材料</a:t>
            </a:r>
            <a:r>
              <a:rPr kumimoji="0" lang="en-US"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5</a:t>
            </a:r>
            <a:r>
              <a:rPr kumimoji="0" lang="zh-CN" altLang="zh-CN" sz="24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天下兴亡，匹夫有责。          </a:t>
            </a: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顾炎武</a:t>
            </a:r>
            <a:endParaRPr kumimoji="0" lang="zh-CN" altLang="en-US"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6" name="文本框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62F9F63-0ED8-41B9-9CFD-F38533EDC034}"/>
              </a:ext>
            </a:extLst>
          </p:cNvPr>
          <p:cNvSpPr txBox="1"/>
          <p:nvPr>
            <p:custDataLst>
              <p:tags r:id="rId4"/>
            </p:custDataLst>
          </p:nvPr>
        </p:nvSpPr>
        <p:spPr>
          <a:xfrm>
            <a:off x="6809586" y="5572140"/>
            <a:ext cx="4786346" cy="954107"/>
          </a:xfrm>
          <a:prstGeom prst="rect">
            <a:avLst/>
          </a:prstGeom>
          <a:noFill/>
        </p:spPr>
        <p:txBody>
          <a:bodyPr wrap="square" rtlCol="0">
            <a:spAutoFit/>
          </a:bodyPr>
          <a:lstStyle/>
          <a:p>
            <a:pPr indent="306070" algn="l">
              <a:spcAft>
                <a:spcPct val="0"/>
              </a:spcAft>
            </a:pPr>
            <a:r>
              <a:rPr lang="zh-CN" altLang="zh-CN" sz="2800" b="1" kern="10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问题：概括以上材料反映了中华文化的什么内涵？</a:t>
            </a:r>
            <a:endParaRPr lang="zh-CN" altLang="zh-CN" sz="2800" kern="100" dirty="0">
              <a:solidFill>
                <a:srgbClr val="C00000"/>
              </a:solidFill>
              <a:effectLst/>
              <a:latin typeface="微软雅黑" panose="020B0503020204020204" pitchFamily="34" charset="-122"/>
              <a:ea typeface="微软雅黑" panose="020B0503020204020204" pitchFamily="34" charset="-122"/>
              <a:cs typeface="Arial" pitchFamily="34" charset="0"/>
            </a:endParaRPr>
          </a:p>
        </p:txBody>
      </p:sp>
      <p:sp>
        <p:nvSpPr>
          <p:cNvPr id="7" name="矩形 6"/>
          <p:cNvSpPr/>
          <p:nvPr/>
        </p:nvSpPr>
        <p:spPr>
          <a:xfrm>
            <a:off x="237290" y="1428736"/>
            <a:ext cx="6072230" cy="3640677"/>
          </a:xfrm>
          <a:prstGeom prst="rect">
            <a:avLst/>
          </a:prstGeom>
        </p:spPr>
        <p:txBody>
          <a:bodyPr wrap="square">
            <a:spAutoFit/>
          </a:bodyPr>
          <a:lstStyle/>
          <a:p>
            <a:pPr algn="just">
              <a:lnSpc>
                <a:spcPts val="3500"/>
              </a:lnSpc>
              <a:spcAft>
                <a:spcPts val="0"/>
              </a:spcAft>
              <a:tabLst>
                <a:tab pos="2070735" algn="l"/>
              </a:tabLst>
            </a:pPr>
            <a:r>
              <a:rPr lang="zh-CN" altLang="en-US" sz="2600" b="1" kern="100" dirty="0" smtClean="0">
                <a:solidFill>
                  <a:srgbClr val="7030A0"/>
                </a:solidFill>
                <a:latin typeface="黑体" pitchFamily="49" charset="-122"/>
                <a:ea typeface="黑体" pitchFamily="49" charset="-122"/>
                <a:cs typeface="Times New Roman" panose="02020603050405020304" pitchFamily="18" charset="0"/>
              </a:rPr>
              <a:t>（</a:t>
            </a:r>
            <a:r>
              <a:rPr lang="en-US" altLang="zh-CN" sz="2600" b="1" kern="100" dirty="0" smtClean="0">
                <a:solidFill>
                  <a:srgbClr val="7030A0"/>
                </a:solidFill>
                <a:latin typeface="黑体" pitchFamily="49" charset="-122"/>
                <a:ea typeface="黑体" pitchFamily="49" charset="-122"/>
                <a:cs typeface="Times New Roman" panose="02020603050405020304" pitchFamily="18" charset="0"/>
              </a:rPr>
              <a:t>1</a:t>
            </a:r>
            <a:r>
              <a:rPr lang="zh-CN" altLang="en-US" sz="2600" b="1" kern="100" dirty="0" smtClean="0">
                <a:solidFill>
                  <a:srgbClr val="7030A0"/>
                </a:solidFill>
                <a:latin typeface="黑体" pitchFamily="49" charset="-122"/>
                <a:ea typeface="黑体" pitchFamily="49" charset="-122"/>
                <a:cs typeface="Times New Roman" panose="02020603050405020304" pitchFamily="18" charset="0"/>
              </a:rPr>
              <a:t>）内涵：</a:t>
            </a:r>
            <a:r>
              <a:rPr lang="zh-CN" altLang="zh-CN" sz="2600" kern="100" dirty="0" smtClean="0">
                <a:latin typeface="黑体" pitchFamily="49" charset="-122"/>
                <a:ea typeface="黑体" pitchFamily="49" charset="-122"/>
                <a:cs typeface="Times New Roman" panose="02020603050405020304" pitchFamily="18" charset="0"/>
              </a:rPr>
              <a:t>中国人</a:t>
            </a:r>
            <a:r>
              <a:rPr lang="zh-CN" altLang="zh-CN" sz="2600" kern="100" dirty="0">
                <a:latin typeface="黑体" pitchFamily="49" charset="-122"/>
                <a:ea typeface="黑体" pitchFamily="49" charset="-122"/>
                <a:cs typeface="Times New Roman" panose="02020603050405020304" pitchFamily="18" charset="0"/>
              </a:rPr>
              <a:t>的家国情怀，是个体对家庭、家族以及国家共同体的认同、维护和热爱，并自觉承担共同体的责任。它的核心是家与国相贯通，强调爱家向爱国的纵向提升。在家国同构下，家是最小国，国是最大家。将家庭利益与国家利益紧紧地结合在一起，家旺与国兴，和衷共济。</a:t>
            </a:r>
            <a:endParaRPr lang="zh-CN" altLang="zh-CN" sz="2600" kern="100" dirty="0">
              <a:effectLst/>
              <a:latin typeface="黑体" pitchFamily="49" charset="-122"/>
              <a:ea typeface="黑体" pitchFamily="49" charset="-122"/>
              <a:cs typeface="Courier New" panose="02070309020205020404" pitchFamily="49" charset="0"/>
            </a:endParaRPr>
          </a:p>
        </p:txBody>
      </p:sp>
      <p:sp>
        <p:nvSpPr>
          <p:cNvPr id="8" name="矩形 7"/>
          <p:cNvSpPr/>
          <p:nvPr/>
        </p:nvSpPr>
        <p:spPr>
          <a:xfrm>
            <a:off x="165852" y="5214950"/>
            <a:ext cx="6143668" cy="1384995"/>
          </a:xfrm>
          <a:prstGeom prst="rect">
            <a:avLst/>
          </a:prstGeom>
        </p:spPr>
        <p:txBody>
          <a:bodyPr wrap="square">
            <a:spAutoFit/>
          </a:bodyPr>
          <a:lstStyle/>
          <a:p>
            <a:r>
              <a:rPr lang="zh-CN" altLang="en-US" sz="2800" b="1" kern="100" dirty="0" smtClean="0">
                <a:solidFill>
                  <a:srgbClr val="7030A0"/>
                </a:solidFill>
                <a:latin typeface="黑体" pitchFamily="49" charset="-122"/>
                <a:ea typeface="黑体" pitchFamily="49" charset="-122"/>
                <a:cs typeface="Times New Roman" panose="02020603050405020304" pitchFamily="18" charset="0"/>
              </a:rPr>
              <a:t>（</a:t>
            </a:r>
            <a:r>
              <a:rPr lang="en-US" altLang="zh-CN" sz="2800" b="1" kern="100" dirty="0" smtClean="0">
                <a:solidFill>
                  <a:srgbClr val="7030A0"/>
                </a:solidFill>
                <a:latin typeface="黑体" pitchFamily="49" charset="-122"/>
                <a:ea typeface="黑体" pitchFamily="49" charset="-122"/>
                <a:cs typeface="Times New Roman" panose="02020603050405020304" pitchFamily="18" charset="0"/>
              </a:rPr>
              <a:t>2</a:t>
            </a:r>
            <a:r>
              <a:rPr lang="zh-CN" altLang="en-US" sz="2800" b="1" kern="100" dirty="0" smtClean="0">
                <a:solidFill>
                  <a:srgbClr val="7030A0"/>
                </a:solidFill>
                <a:latin typeface="黑体" pitchFamily="49" charset="-122"/>
                <a:ea typeface="黑体" pitchFamily="49" charset="-122"/>
                <a:cs typeface="Times New Roman" panose="02020603050405020304" pitchFamily="18" charset="0"/>
              </a:rPr>
              <a:t>）意义：</a:t>
            </a:r>
            <a:r>
              <a:rPr lang="zh-CN" altLang="zh-CN" sz="2800" kern="100" dirty="0" smtClean="0">
                <a:latin typeface="黑体" pitchFamily="49" charset="-122"/>
                <a:ea typeface="黑体" pitchFamily="49" charset="-122"/>
                <a:cs typeface="Times New Roman" panose="02020603050405020304" pitchFamily="18" charset="0"/>
              </a:rPr>
              <a:t>家国情怀有助于提升个人道德修养，增强爱国主义精神，增强中华民族凝聚力。</a:t>
            </a:r>
            <a:endParaRPr lang="zh-CN" altLang="en-US" sz="2800" dirty="0">
              <a:latin typeface="黑体" pitchFamily="49" charset="-122"/>
              <a:ea typeface="黑体" pitchFamily="49" charset="-122"/>
            </a:endParaRPr>
          </a:p>
        </p:txBody>
      </p:sp>
      <p:cxnSp>
        <p:nvCxnSpPr>
          <p:cNvPr id="9" name="直接连接符 8"/>
          <p:cNvCxnSpPr/>
          <p:nvPr/>
        </p:nvCxnSpPr>
        <p:spPr>
          <a:xfrm rot="5400000">
            <a:off x="3094834" y="3429000"/>
            <a:ext cx="6858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6523834" y="439895"/>
            <a:ext cx="5429288" cy="5632311"/>
          </a:xfrm>
          <a:prstGeom prst="rect">
            <a:avLst/>
          </a:prstGeom>
          <a:noFill/>
        </p:spPr>
        <p:txBody>
          <a:bodyPr wrap="square">
            <a:spAutoFit/>
          </a:bodyPr>
          <a:lstStyle/>
          <a:p>
            <a:pPr algn="l">
              <a:spcAft>
                <a:spcPct val="0"/>
              </a:spcAft>
            </a:pPr>
            <a:r>
              <a:rPr lang="zh-CN" altLang="zh-CN" sz="2800" b="1" kern="10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材料</a:t>
            </a:r>
            <a:r>
              <a:rPr lang="en-US"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1</a:t>
            </a:r>
            <a:r>
              <a:rPr lang="zh-CN"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 子曰：</a:t>
            </a:r>
            <a:r>
              <a:rPr lang="en-US" altLang="zh-CN" sz="28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为政以德，譬如北辰，居其所而众星共之。</a:t>
            </a:r>
            <a:r>
              <a:rPr lang="en-US" altLang="zh-CN" sz="2800" b="1" kern="100" dirty="0">
                <a:effectLst/>
                <a:latin typeface="楷体" panose="02010609060101010101" pitchFamily="49" charset="-122"/>
                <a:ea typeface="楷体" panose="02010609060101010101" pitchFamily="49" charset="-122"/>
                <a:cs typeface="宋体" panose="02010600030101010101" pitchFamily="2" charset="-122"/>
              </a:rPr>
              <a:t>”</a:t>
            </a:r>
            <a:r>
              <a:rPr lang="en-US" altLang="zh-CN" sz="2800" b="1" kern="100" dirty="0">
                <a:latin typeface="楷体" panose="02010609060101010101" pitchFamily="49" charset="-122"/>
                <a:ea typeface="楷体" panose="02010609060101010101" pitchFamily="49" charset="-122"/>
                <a:cs typeface="Arial" panose="020B0604020202020204" pitchFamily="34" charset="0"/>
              </a:rPr>
              <a:t>  </a:t>
            </a:r>
            <a:endParaRPr lang="en-US" altLang="zh-CN" sz="2800" b="1" kern="100" dirty="0" smtClean="0">
              <a:latin typeface="楷体" panose="02010609060101010101" pitchFamily="49" charset="-122"/>
              <a:ea typeface="楷体" panose="02010609060101010101" pitchFamily="49" charset="-122"/>
              <a:cs typeface="Arial" panose="020B0604020202020204" pitchFamily="34" charset="0"/>
            </a:endParaRPr>
          </a:p>
          <a:p>
            <a:pPr algn="l">
              <a:spcAft>
                <a:spcPct val="0"/>
              </a:spcAft>
            </a:pPr>
            <a:r>
              <a:rPr lang="en-US" altLang="zh-CN" sz="2800" b="1" kern="100" dirty="0" smtClean="0">
                <a:latin typeface="楷体" panose="02010609060101010101" pitchFamily="49" charset="-122"/>
                <a:ea typeface="楷体" panose="02010609060101010101" pitchFamily="49" charset="-122"/>
                <a:cs typeface="Arial" panose="020B0604020202020204" pitchFamily="34" charset="0"/>
              </a:rPr>
              <a:t> </a:t>
            </a:r>
            <a:r>
              <a:rPr lang="en-US" altLang="zh-CN" sz="28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选自《论语</a:t>
            </a:r>
            <a:r>
              <a:rPr lang="en-US" altLang="zh-CN" sz="28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为政》</a:t>
            </a:r>
            <a:endParaRPr lang="zh-CN" altLang="zh-CN" sz="2800" b="1" kern="100" dirty="0">
              <a:effectLst/>
              <a:latin typeface="楷体" panose="02010609060101010101" pitchFamily="49" charset="-122"/>
              <a:ea typeface="楷体" panose="02010609060101010101" pitchFamily="49" charset="-122"/>
              <a:cs typeface="Arial" panose="020B0604020202020204" pitchFamily="34" charset="0"/>
            </a:endParaRPr>
          </a:p>
          <a:p>
            <a:pPr algn="l">
              <a:spcAft>
                <a:spcPct val="0"/>
              </a:spcAft>
            </a:pPr>
            <a:endParaRPr lang="en-US" altLang="zh-CN" sz="2800" b="1" kern="100" dirty="0">
              <a:effectLst/>
              <a:latin typeface="楷体" panose="02010609060101010101" pitchFamily="49" charset="-122"/>
              <a:ea typeface="楷体" panose="02010609060101010101" pitchFamily="49" charset="-122"/>
              <a:cs typeface="宋体" panose="02010600030101010101" pitchFamily="2" charset="-122"/>
            </a:endParaRPr>
          </a:p>
          <a:p>
            <a:pPr algn="l">
              <a:spcAft>
                <a:spcPct val="0"/>
              </a:spcAft>
            </a:pPr>
            <a:r>
              <a:rPr lang="zh-CN"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【材料</a:t>
            </a:r>
            <a:r>
              <a:rPr lang="en-US"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2</a:t>
            </a:r>
            <a:r>
              <a:rPr lang="zh-CN" altLang="zh-CN" sz="2800" b="1" kern="100" dirty="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smtClean="0">
                <a:effectLst/>
                <a:latin typeface="楷体" panose="02010609060101010101" pitchFamily="49" charset="-122"/>
                <a:ea typeface="楷体" panose="02010609060101010101" pitchFamily="49" charset="-122"/>
                <a:cs typeface="宋体" panose="02010600030101010101" pitchFamily="2" charset="-122"/>
              </a:rPr>
              <a:t>：夫</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尚贤者，政之本也。</a:t>
            </a:r>
            <a:endParaRPr lang="zh-CN" altLang="zh-CN" sz="2800" b="1" kern="100" dirty="0">
              <a:effectLst/>
              <a:latin typeface="楷体" panose="02010609060101010101" pitchFamily="49" charset="-122"/>
              <a:ea typeface="楷体" panose="02010609060101010101" pitchFamily="49" charset="-122"/>
              <a:cs typeface="Arial" panose="020B0604020202020204" pitchFamily="34" charset="0"/>
            </a:endParaRPr>
          </a:p>
          <a:p>
            <a:pPr algn="l">
              <a:spcAft>
                <a:spcPct val="0"/>
              </a:spcAft>
            </a:pPr>
            <a:r>
              <a:rPr lang="en-US" altLang="zh-CN" sz="2800" b="1" kern="100" dirty="0">
                <a:effectLst/>
                <a:latin typeface="楷体" panose="02010609060101010101" pitchFamily="49" charset="-122"/>
                <a:ea typeface="楷体" panose="02010609060101010101" pitchFamily="49" charset="-122"/>
                <a:cs typeface="宋体" panose="02010600030101010101" pitchFamily="2" charset="-122"/>
              </a:rPr>
              <a:t>       </a:t>
            </a:r>
            <a:r>
              <a:rPr lang="en-US" altLang="zh-CN" sz="28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选自《墨子</a:t>
            </a:r>
            <a:r>
              <a:rPr lang="en-US" altLang="zh-CN" sz="28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a:effectLst/>
                <a:latin typeface="楷体" panose="02010609060101010101" pitchFamily="49" charset="-122"/>
                <a:ea typeface="楷体" panose="02010609060101010101" pitchFamily="49" charset="-122"/>
                <a:cs typeface="宋体" panose="02010600030101010101" pitchFamily="2" charset="-122"/>
              </a:rPr>
              <a:t>尚贤</a:t>
            </a:r>
            <a:r>
              <a:rPr lang="zh-CN" altLang="zh-CN" sz="2800" b="1" kern="100" dirty="0" smtClean="0">
                <a:effectLst/>
                <a:latin typeface="楷体" panose="02010609060101010101" pitchFamily="49" charset="-122"/>
                <a:ea typeface="楷体" panose="02010609060101010101" pitchFamily="49" charset="-122"/>
                <a:cs typeface="宋体" panose="02010600030101010101" pitchFamily="2" charset="-122"/>
              </a:rPr>
              <a:t>》</a:t>
            </a:r>
            <a:endParaRPr lang="en-US" altLang="zh-CN" sz="2800" b="1" kern="100" dirty="0" smtClean="0">
              <a:effectLst/>
              <a:latin typeface="楷体" panose="02010609060101010101" pitchFamily="49" charset="-122"/>
              <a:ea typeface="楷体" panose="02010609060101010101" pitchFamily="49" charset="-122"/>
              <a:cs typeface="宋体" panose="02010600030101010101" pitchFamily="2" charset="-122"/>
            </a:endParaRPr>
          </a:p>
          <a:p>
            <a:endParaRPr lang="en-US" altLang="zh-CN" sz="28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endParaRPr>
          </a:p>
          <a:p>
            <a:r>
              <a:rPr lang="zh-CN" altLang="zh-CN" sz="28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【材料</a:t>
            </a:r>
            <a:r>
              <a:rPr lang="en-US" altLang="zh-CN" sz="28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3</a:t>
            </a:r>
            <a:r>
              <a:rPr lang="zh-CN" altLang="zh-CN" sz="28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a:t>
            </a:r>
            <a:r>
              <a:rPr lang="zh-CN" altLang="zh-CN" sz="2800" b="1" kern="100" dirty="0" smtClean="0">
                <a:latin typeface="楷体" panose="02010609060101010101" pitchFamily="49" charset="-122"/>
                <a:ea typeface="楷体" panose="02010609060101010101" pitchFamily="49" charset="-122"/>
                <a:cs typeface="宋体" panose="02010600030101010101" pitchFamily="2" charset="-122"/>
              </a:rPr>
              <a:t>：</a:t>
            </a:r>
            <a:r>
              <a:rPr lang="zh-CN" altLang="en-US" sz="2800" b="1" dirty="0" smtClean="0">
                <a:latin typeface="楷体" panose="02010609060101010101" pitchFamily="49" charset="-122"/>
                <a:ea typeface="楷体" panose="02010609060101010101" pitchFamily="49" charset="-122"/>
              </a:rPr>
              <a:t>大道之行也，天下为公，选贤与能，讲信修睦。</a:t>
            </a:r>
            <a:endParaRPr lang="en-US" altLang="zh-CN" sz="2800" b="1" dirty="0" smtClean="0">
              <a:latin typeface="楷体" panose="02010609060101010101" pitchFamily="49" charset="-122"/>
              <a:ea typeface="楷体" panose="02010609060101010101" pitchFamily="49" charset="-122"/>
            </a:endParaRPr>
          </a:p>
          <a:p>
            <a:pPr algn="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礼记</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礼运</a:t>
            </a:r>
            <a:r>
              <a:rPr lang="en-US" altLang="zh-CN" sz="2800" b="1" dirty="0" smtClean="0">
                <a:latin typeface="楷体" panose="02010609060101010101" pitchFamily="49" charset="-122"/>
                <a:ea typeface="楷体" panose="02010609060101010101" pitchFamily="49" charset="-122"/>
              </a:rPr>
              <a:t>》</a:t>
            </a:r>
            <a:endParaRPr lang="zh-CN" altLang="en-US" sz="2800" b="1" dirty="0" smtClean="0">
              <a:latin typeface="楷体" panose="02010609060101010101" pitchFamily="49" charset="-122"/>
              <a:ea typeface="楷体" panose="02010609060101010101" pitchFamily="49" charset="-122"/>
            </a:endParaRPr>
          </a:p>
          <a:p>
            <a:pPr indent="266700" algn="l">
              <a:spcAft>
                <a:spcPct val="0"/>
              </a:spcAft>
            </a:pPr>
            <a:endParaRPr lang="zh-CN" altLang="zh-CN" sz="2400" b="1" kern="100" dirty="0">
              <a:effectLst/>
              <a:latin typeface="楷体" panose="02010609060101010101" pitchFamily="49" charset="-122"/>
              <a:ea typeface="楷体" panose="02010609060101010101" pitchFamily="49" charset="-122"/>
              <a:cs typeface="Arial" panose="020B0604020202020204" pitchFamily="34" charset="0"/>
            </a:endParaRPr>
          </a:p>
          <a:p>
            <a:pPr indent="306070" algn="l">
              <a:spcAft>
                <a:spcPct val="0"/>
              </a:spcAft>
            </a:pPr>
            <a:r>
              <a:rPr lang="zh-CN" altLang="zh-CN" sz="2800" b="1" kern="100" dirty="0" smtClean="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问题</a:t>
            </a:r>
            <a:r>
              <a:rPr lang="zh-CN" altLang="zh-CN" sz="2800" b="1" kern="10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：概括以上材料反映了中华文化的什么内涵</a:t>
            </a:r>
            <a:r>
              <a:rPr lang="zh-CN" altLang="zh-CN" sz="2800" b="1" kern="100" dirty="0" smtClean="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800" b="1" kern="1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368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CAB028-66B8-487C-BC12-7F70B11A3073}"/>
              </a:ext>
            </a:extLst>
          </p:cNvPr>
          <p:cNvSpPr/>
          <p:nvPr>
            <p:custDataLst>
              <p:tags r:id="rId1"/>
            </p:custDataLst>
          </p:nvPr>
        </p:nvSpPr>
        <p:spPr>
          <a:xfrm>
            <a:off x="-6257" y="0"/>
            <a:ext cx="5101331" cy="5232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zh-CN" altLang="en-US" sz="2800" b="1" dirty="0">
                <a:solidFill>
                  <a:srgbClr val="FF0000"/>
                </a:solidFill>
                <a:ea typeface="微软雅黑" panose="020B0503020204020204" pitchFamily="34" charset="-122"/>
              </a:rPr>
              <a:t>二、中华优秀传统文化的内涵</a:t>
            </a:r>
          </a:p>
        </p:txBody>
      </p:sp>
      <p:sp>
        <p:nvSpPr>
          <p:cNvPr id="5" name="文本框 7"/>
          <p:cNvSpPr txBox="1"/>
          <p:nvPr/>
        </p:nvSpPr>
        <p:spPr>
          <a:xfrm>
            <a:off x="308728" y="714356"/>
            <a:ext cx="5543590" cy="584775"/>
          </a:xfrm>
          <a:prstGeom prst="rect">
            <a:avLst/>
          </a:prstGeom>
          <a:noFill/>
        </p:spPr>
        <p:txBody>
          <a:bodyPr wrap="square">
            <a:spAutoFit/>
          </a:bodyPr>
          <a:lstStyle/>
          <a:p>
            <a:r>
              <a:rPr lang="en-US" altLang="zh-CN" sz="32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5</a:t>
            </a:r>
            <a:r>
              <a:rPr lang="zh-CN" altLang="en-US" sz="32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3200" b="1" kern="100" dirty="0" smtClean="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崇德尚贤</a:t>
            </a:r>
            <a:r>
              <a:rPr lang="zh-CN" altLang="en-US" sz="3200" b="1" kern="100" dirty="0" smtClean="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3200" b="1" kern="100" dirty="0" smtClean="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推崇天下为公</a:t>
            </a:r>
            <a:endParaRPr lang="en-US" altLang="zh-CN" sz="3200" b="1" dirty="0">
              <a:solidFill>
                <a:srgbClr val="0000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custDataLst>
              <p:tags r:id="rId2"/>
            </p:custDataLst>
          </p:nvPr>
        </p:nvSpPr>
        <p:spPr>
          <a:xfrm>
            <a:off x="308728" y="1714488"/>
            <a:ext cx="5500726" cy="954107"/>
          </a:xfrm>
          <a:prstGeom prst="rect">
            <a:avLst/>
          </a:prstGeom>
          <a:noFill/>
        </p:spPr>
        <p:txBody>
          <a:bodyPr wrap="square" rtlCol="0">
            <a:spAutoFit/>
          </a:bodyPr>
          <a:lstStyle/>
          <a:p>
            <a:r>
              <a:rPr lang="zh-CN" altLang="en-US" sz="2800" b="1" dirty="0" smtClean="0">
                <a:solidFill>
                  <a:srgbClr val="7030A0"/>
                </a:solidFill>
                <a:latin typeface="黑体" pitchFamily="49" charset="-122"/>
                <a:ea typeface="黑体" pitchFamily="49" charset="-122"/>
                <a:cs typeface="楷体" panose="02010609060101010101" pitchFamily="49" charset="-122"/>
              </a:rPr>
              <a:t>（</a:t>
            </a:r>
            <a:r>
              <a:rPr lang="en-US" altLang="zh-CN" sz="2800" b="1" dirty="0" smtClean="0">
                <a:solidFill>
                  <a:srgbClr val="7030A0"/>
                </a:solidFill>
                <a:latin typeface="黑体" pitchFamily="49" charset="-122"/>
                <a:ea typeface="黑体" pitchFamily="49" charset="-122"/>
                <a:cs typeface="楷体" panose="02010609060101010101" pitchFamily="49" charset="-122"/>
              </a:rPr>
              <a:t>1</a:t>
            </a:r>
            <a:r>
              <a:rPr lang="zh-CN" altLang="en-US" sz="2800" b="1" dirty="0" smtClean="0">
                <a:solidFill>
                  <a:srgbClr val="7030A0"/>
                </a:solidFill>
                <a:latin typeface="黑体" pitchFamily="49" charset="-122"/>
                <a:ea typeface="黑体" pitchFamily="49" charset="-122"/>
                <a:cs typeface="楷体" panose="02010609060101010101" pitchFamily="49" charset="-122"/>
              </a:rPr>
              <a:t>）内涵：</a:t>
            </a:r>
            <a:r>
              <a:rPr lang="zh-CN" altLang="en-US" sz="2800" dirty="0" smtClean="0">
                <a:latin typeface="黑体" pitchFamily="49" charset="-122"/>
                <a:ea typeface="黑体" pitchFamily="49" charset="-122"/>
                <a:cs typeface="楷体" panose="02010609060101010101" pitchFamily="49" charset="-122"/>
              </a:rPr>
              <a:t>天下</a:t>
            </a:r>
            <a:r>
              <a:rPr lang="zh-CN" altLang="en-US" sz="2800" dirty="0">
                <a:latin typeface="黑体" pitchFamily="49" charset="-122"/>
                <a:ea typeface="黑体" pitchFamily="49" charset="-122"/>
                <a:cs typeface="楷体" panose="02010609060101010101" pitchFamily="49" charset="-122"/>
              </a:rPr>
              <a:t>为人们所共有，应让德才兼备的人来治理国家。</a:t>
            </a:r>
          </a:p>
        </p:txBody>
      </p:sp>
      <p:sp>
        <p:nvSpPr>
          <p:cNvPr id="8" name="文本框 10"/>
          <p:cNvSpPr txBox="1"/>
          <p:nvPr>
            <p:custDataLst>
              <p:tags r:id="rId3"/>
            </p:custDataLst>
          </p:nvPr>
        </p:nvSpPr>
        <p:spPr>
          <a:xfrm>
            <a:off x="308728" y="3286124"/>
            <a:ext cx="5643602" cy="2677656"/>
          </a:xfrm>
          <a:prstGeom prst="rect">
            <a:avLst/>
          </a:prstGeom>
          <a:noFill/>
        </p:spPr>
        <p:txBody>
          <a:bodyPr wrap="square" rtlCol="0">
            <a:spAutoFit/>
          </a:bodyPr>
          <a:lstStyle/>
          <a:p>
            <a:r>
              <a:rPr lang="zh-CN" altLang="en-US" sz="2800" b="1" dirty="0" smtClean="0">
                <a:solidFill>
                  <a:srgbClr val="7030A0"/>
                </a:solidFill>
                <a:latin typeface="黑体" pitchFamily="49" charset="-122"/>
                <a:ea typeface="黑体" pitchFamily="49" charset="-122"/>
              </a:rPr>
              <a:t>（</a:t>
            </a:r>
            <a:r>
              <a:rPr lang="en-US" altLang="zh-CN" sz="2800" b="1" dirty="0" smtClean="0">
                <a:solidFill>
                  <a:srgbClr val="7030A0"/>
                </a:solidFill>
                <a:latin typeface="黑体" pitchFamily="49" charset="-122"/>
                <a:ea typeface="黑体" pitchFamily="49" charset="-122"/>
              </a:rPr>
              <a:t>2</a:t>
            </a:r>
            <a:r>
              <a:rPr lang="zh-CN" altLang="en-US" sz="2800" b="1" dirty="0" smtClean="0">
                <a:solidFill>
                  <a:srgbClr val="7030A0"/>
                </a:solidFill>
                <a:latin typeface="黑体" pitchFamily="49" charset="-122"/>
                <a:ea typeface="黑体" pitchFamily="49" charset="-122"/>
              </a:rPr>
              <a:t>）影响：</a:t>
            </a:r>
            <a:r>
              <a:rPr lang="zh-CN" altLang="en-US" sz="2800" dirty="0" smtClean="0">
                <a:latin typeface="黑体" pitchFamily="49" charset="-122"/>
                <a:ea typeface="黑体" pitchFamily="49" charset="-122"/>
              </a:rPr>
              <a:t>推动了春秋战国时期人才使用革故鼎新的大变革；对</a:t>
            </a:r>
            <a:r>
              <a:rPr lang="zh-CN" altLang="en-US" sz="2800" dirty="0">
                <a:latin typeface="黑体" pitchFamily="49" charset="-122"/>
                <a:ea typeface="黑体" pitchFamily="49" charset="-122"/>
              </a:rPr>
              <a:t>历史上德才兼备、以德为先的用人制度产生了深远</a:t>
            </a:r>
            <a:r>
              <a:rPr lang="zh-CN" altLang="en-US" sz="2800" dirty="0" smtClean="0">
                <a:latin typeface="黑体" pitchFamily="49" charset="-122"/>
                <a:ea typeface="黑体" pitchFamily="49" charset="-122"/>
              </a:rPr>
              <a:t>影响；有助于</a:t>
            </a:r>
            <a:r>
              <a:rPr lang="zh-CN" altLang="en-US" sz="2800" dirty="0">
                <a:latin typeface="黑体" pitchFamily="49" charset="-122"/>
                <a:ea typeface="黑体" pitchFamily="49" charset="-122"/>
              </a:rPr>
              <a:t>人们树立远大的理想</a:t>
            </a:r>
            <a:r>
              <a:rPr lang="zh-CN" altLang="en-US" sz="2800" dirty="0" smtClean="0">
                <a:latin typeface="黑体" pitchFamily="49" charset="-122"/>
                <a:ea typeface="黑体" pitchFamily="49" charset="-122"/>
              </a:rPr>
              <a:t>与抱负，</a:t>
            </a:r>
            <a:r>
              <a:rPr lang="zh-CN" altLang="en-US" sz="2800" dirty="0">
                <a:latin typeface="黑体" pitchFamily="49" charset="-122"/>
                <a:ea typeface="黑体" pitchFamily="49" charset="-122"/>
              </a:rPr>
              <a:t>提高道德修养，成为优秀人才。</a:t>
            </a:r>
          </a:p>
        </p:txBody>
      </p:sp>
      <p:cxnSp>
        <p:nvCxnSpPr>
          <p:cNvPr id="9" name="直接连接符 8"/>
          <p:cNvCxnSpPr/>
          <p:nvPr/>
        </p:nvCxnSpPr>
        <p:spPr>
          <a:xfrm rot="5400000">
            <a:off x="2880520" y="3429000"/>
            <a:ext cx="6858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68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CAB028-66B8-487C-BC12-7F70B11A3073}"/>
              </a:ext>
            </a:extLst>
          </p:cNvPr>
          <p:cNvSpPr/>
          <p:nvPr>
            <p:custDataLst>
              <p:tags r:id="rId1"/>
            </p:custDataLst>
          </p:nvPr>
        </p:nvSpPr>
        <p:spPr>
          <a:xfrm>
            <a:off x="165852" y="48260"/>
            <a:ext cx="5101331" cy="5232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zh-CN" altLang="en-US" sz="2800" b="1" dirty="0">
                <a:solidFill>
                  <a:srgbClr val="FF0000"/>
                </a:solidFill>
                <a:ea typeface="微软雅黑" panose="020B0503020204020204" pitchFamily="34" charset="-122"/>
              </a:rPr>
              <a:t>二、中华优秀传统文化的内涵</a:t>
            </a:r>
          </a:p>
        </p:txBody>
      </p:sp>
      <p:sp>
        <p:nvSpPr>
          <p:cNvPr id="3" name="文本框 7"/>
          <p:cNvSpPr txBox="1"/>
          <p:nvPr/>
        </p:nvSpPr>
        <p:spPr>
          <a:xfrm>
            <a:off x="308728" y="714356"/>
            <a:ext cx="5543590" cy="584775"/>
          </a:xfrm>
          <a:prstGeom prst="rect">
            <a:avLst/>
          </a:prstGeom>
          <a:noFill/>
        </p:spPr>
        <p:txBody>
          <a:bodyPr wrap="square">
            <a:spAutoFit/>
          </a:bodyPr>
          <a:lstStyle/>
          <a:p>
            <a:r>
              <a:rPr lang="en-US" altLang="zh-CN" sz="32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6</a:t>
            </a:r>
            <a:r>
              <a:rPr lang="zh-CN" altLang="en-US" sz="3200" b="1" kern="100"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3200" b="1" kern="100" dirty="0" smtClean="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自强不息，厚德载物</a:t>
            </a:r>
            <a:endParaRPr lang="en-US" altLang="zh-CN" sz="3200" b="1" dirty="0">
              <a:solidFill>
                <a:srgbClr val="0000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内容占位符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3BD7568-ACB9-405C-8D87-F7CC45507218}"/>
              </a:ext>
            </a:extLst>
          </p:cNvPr>
          <p:cNvSpPr txBox="1">
            <a:spLocks/>
          </p:cNvSpPr>
          <p:nvPr>
            <p:custDataLst>
              <p:tags r:id="rId2"/>
            </p:custDataLst>
          </p:nvPr>
        </p:nvSpPr>
        <p:spPr>
          <a:xfrm>
            <a:off x="6881024" y="214290"/>
            <a:ext cx="4929222" cy="5000660"/>
          </a:xfrm>
          <a:prstGeom prst="rect">
            <a:avLst/>
          </a:prstGeom>
        </p:spPr>
        <p:txBody>
          <a:bodyPr>
            <a:noAutofit/>
          </a:bodyPr>
          <a:lstStyle/>
          <a:p>
            <a:pPr marL="0" marR="0" lvl="0" indent="0" algn="l" defTabSz="914400" rtl="0" eaLnBrk="1" fontAlgn="auto" latinLnBrk="0" hangingPunct="1">
              <a:lnSpc>
                <a:spcPct val="120000"/>
              </a:lnSpc>
              <a:spcBef>
                <a:spcPct val="0"/>
              </a:spcBef>
              <a:spcAft>
                <a:spcPts val="0"/>
              </a:spcAft>
              <a:buClrTx/>
              <a:buSzTx/>
              <a:buFont typeface="Arial" pitchFamily="34" charset="0"/>
              <a:buNone/>
              <a:tabLst/>
              <a:defRPr/>
            </a:pPr>
            <a:r>
              <a:rPr kumimoji="0" lang="zh-CN" altLang="zh-CN" sz="28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【材料</a:t>
            </a:r>
            <a:r>
              <a:rPr kumimoji="0" lang="en-US" altLang="zh-CN" sz="28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1</a:t>
            </a:r>
            <a:r>
              <a:rPr kumimoji="0" lang="zh-CN" altLang="zh-CN" sz="28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天行健，君子以自强不息；地势坤，君子以厚德载物。</a:t>
            </a:r>
            <a:endPar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r" defTabSz="914400" rtl="0" eaLnBrk="1" fontAlgn="auto" latinLnBrk="0" hangingPunct="1">
              <a:lnSpc>
                <a:spcPct val="120000"/>
              </a:lnSpc>
              <a:spcBef>
                <a:spcPct val="0"/>
              </a:spcBef>
              <a:spcAft>
                <a:spcPts val="0"/>
              </a:spcAft>
              <a:buClrTx/>
              <a:buSzTx/>
              <a:buFont typeface="Arial" pitchFamily="34" charset="0"/>
              <a:buNone/>
              <a:tabLst/>
              <a:defRPr/>
            </a:pPr>
            <a:r>
              <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周易</a:t>
            </a:r>
            <a:r>
              <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p>
          <a:p>
            <a:pPr marL="0" marR="0" lvl="0" indent="0" algn="l" defTabSz="914400" rtl="0" eaLnBrk="1" fontAlgn="auto" latinLnBrk="0" hangingPunct="1">
              <a:lnSpc>
                <a:spcPct val="120000"/>
              </a:lnSpc>
              <a:spcBef>
                <a:spcPct val="0"/>
              </a:spcBef>
              <a:spcAft>
                <a:spcPts val="0"/>
              </a:spcAft>
              <a:buClrTx/>
              <a:buSzTx/>
              <a:buFont typeface="Arial" pitchFamily="34" charset="0"/>
              <a:buNone/>
              <a:tabLst/>
              <a:defRPr/>
            </a:pPr>
            <a:r>
              <a:rPr kumimoji="0" lang="zh-CN" altLang="zh-CN" sz="28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【材料</a:t>
            </a:r>
            <a:r>
              <a:rPr kumimoji="0" lang="en-US" altLang="zh-CN" sz="28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2</a:t>
            </a:r>
            <a:r>
              <a:rPr kumimoji="0" lang="zh-CN" altLang="zh-CN" sz="28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路曼曼其修远兮，吾将上下而求索。    </a:t>
            </a:r>
            <a:endPar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20000"/>
              </a:lnSpc>
              <a:spcBef>
                <a:spcPct val="0"/>
              </a:spcBef>
              <a:spcAft>
                <a:spcPts val="0"/>
              </a:spcAft>
              <a:buClrTx/>
              <a:buSzTx/>
              <a:buFont typeface="Arial" pitchFamily="34" charset="0"/>
              <a:buNone/>
              <a:tabLst/>
              <a:defRPr/>
            </a:pPr>
            <a:r>
              <a:rPr lang="en-US" altLang="zh-CN" sz="2800" b="1" dirty="0" smtClean="0">
                <a:latin typeface="楷体" panose="02010609060101010101" pitchFamily="49" charset="-122"/>
                <a:ea typeface="楷体" panose="02010609060101010101" pitchFamily="49" charset="-122"/>
              </a:rPr>
              <a:t>                </a:t>
            </a:r>
            <a:r>
              <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屈原</a:t>
            </a:r>
            <a:b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br>
            <a:r>
              <a:rPr kumimoji="0" lang="zh-CN" altLang="zh-CN" sz="28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【材料</a:t>
            </a:r>
            <a:r>
              <a:rPr kumimoji="0" lang="en-US" altLang="zh-CN" sz="28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3</a:t>
            </a:r>
            <a:r>
              <a:rPr kumimoji="0" lang="zh-CN" altLang="zh-CN" sz="2800" b="1" i="0" u="none" strike="noStrike" kern="1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宋体" panose="02010600030101010101" pitchFamily="2" charset="-122"/>
              </a:rPr>
              <a:t>】</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富贵不能淫，贫贱不能移，威武不能屈。</a:t>
            </a:r>
            <a:endPar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20000"/>
              </a:lnSpc>
              <a:spcBef>
                <a:spcPct val="0"/>
              </a:spcBef>
              <a:spcAft>
                <a:spcPts val="0"/>
              </a:spcAft>
              <a:buClrTx/>
              <a:buSzTx/>
              <a:buFont typeface="Arial" pitchFamily="34" charset="0"/>
              <a:buNone/>
              <a:tabLst/>
              <a:defRPr/>
            </a:pPr>
            <a:r>
              <a:rPr lang="en-US" altLang="zh-CN" sz="2800" b="1" dirty="0" smtClean="0">
                <a:latin typeface="楷体" panose="02010609060101010101" pitchFamily="49" charset="-122"/>
                <a:ea typeface="楷体" panose="02010609060101010101" pitchFamily="49" charset="-122"/>
              </a:rPr>
              <a:t>                 </a:t>
            </a:r>
            <a:r>
              <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孟子</a:t>
            </a:r>
            <a:endPar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5" name="文本框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FF7564-C059-4BA5-9E78-2F6247853D04}"/>
              </a:ext>
            </a:extLst>
          </p:cNvPr>
          <p:cNvSpPr txBox="1"/>
          <p:nvPr>
            <p:custDataLst>
              <p:tags r:id="rId3"/>
            </p:custDataLst>
          </p:nvPr>
        </p:nvSpPr>
        <p:spPr>
          <a:xfrm>
            <a:off x="6881024" y="5715016"/>
            <a:ext cx="5115193" cy="954107"/>
          </a:xfrm>
          <a:prstGeom prst="rect">
            <a:avLst/>
          </a:prstGeom>
          <a:noFill/>
        </p:spPr>
        <p:txBody>
          <a:bodyPr wrap="square" rtlCol="0">
            <a:spAutoFit/>
          </a:bodyPr>
          <a:lstStyle/>
          <a:p>
            <a:pPr indent="306070" algn="l">
              <a:spcAft>
                <a:spcPct val="0"/>
              </a:spcAft>
            </a:pPr>
            <a:r>
              <a:rPr lang="zh-CN" altLang="zh-CN" sz="2800" b="1" kern="10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问题：概括以上材料反映了中华文化的什么内涵？</a:t>
            </a:r>
            <a:endParaRPr lang="zh-CN" altLang="zh-CN" sz="2800" kern="100" dirty="0">
              <a:solidFill>
                <a:srgbClr val="C00000"/>
              </a:solidFill>
              <a:effectLst/>
              <a:latin typeface="微软雅黑" panose="020B0503020204020204" pitchFamily="34" charset="-122"/>
              <a:ea typeface="微软雅黑" panose="020B0503020204020204" pitchFamily="34" charset="-122"/>
              <a:cs typeface="Arial" pitchFamily="34" charset="0"/>
            </a:endParaRPr>
          </a:p>
        </p:txBody>
      </p:sp>
      <p:sp>
        <p:nvSpPr>
          <p:cNvPr id="6" name="文本框 2"/>
          <p:cNvSpPr txBox="1"/>
          <p:nvPr>
            <p:custDataLst>
              <p:tags r:id="rId4"/>
            </p:custDataLst>
          </p:nvPr>
        </p:nvSpPr>
        <p:spPr>
          <a:xfrm>
            <a:off x="380166" y="2285992"/>
            <a:ext cx="6215106" cy="954107"/>
          </a:xfrm>
          <a:prstGeom prst="rect">
            <a:avLst/>
          </a:prstGeom>
          <a:noFill/>
        </p:spPr>
        <p:txBody>
          <a:bodyPr wrap="square" rtlCol="0">
            <a:spAutoFit/>
          </a:bodyPr>
          <a:lstStyle/>
          <a:p>
            <a:r>
              <a:rPr lang="zh-CN" altLang="en-US" sz="2800" b="1" dirty="0">
                <a:solidFill>
                  <a:srgbClr val="FF0000"/>
                </a:solidFill>
                <a:latin typeface="微软雅黑" pitchFamily="34" charset="-122"/>
                <a:ea typeface="微软雅黑" pitchFamily="34" charset="-122"/>
                <a:cs typeface="楷体" panose="02010609060101010101" pitchFamily="49" charset="-122"/>
              </a:rPr>
              <a:t>自强不息</a:t>
            </a:r>
            <a:r>
              <a:rPr lang="zh-CN" altLang="en-US" sz="2800" b="1" dirty="0">
                <a:latin typeface="微软雅黑" pitchFamily="34" charset="-122"/>
                <a:ea typeface="微软雅黑" pitchFamily="34" charset="-122"/>
                <a:cs typeface="楷体" panose="02010609060101010101" pitchFamily="49" charset="-122"/>
              </a:rPr>
              <a:t>是指生生不息的精神，即自我努力学习、追求进步;</a:t>
            </a:r>
          </a:p>
        </p:txBody>
      </p:sp>
      <p:sp>
        <p:nvSpPr>
          <p:cNvPr id="8" name="矩形 7"/>
          <p:cNvSpPr/>
          <p:nvPr/>
        </p:nvSpPr>
        <p:spPr>
          <a:xfrm>
            <a:off x="380166" y="1571612"/>
            <a:ext cx="2201244" cy="523220"/>
          </a:xfrm>
          <a:prstGeom prst="rect">
            <a:avLst/>
          </a:prstGeom>
        </p:spPr>
        <p:txBody>
          <a:bodyPr wrap="none">
            <a:spAutoFit/>
          </a:bodyPr>
          <a:lstStyle/>
          <a:p>
            <a:r>
              <a:rPr lang="zh-CN" altLang="en-US" sz="2800" b="1" dirty="0" smtClean="0">
                <a:solidFill>
                  <a:srgbClr val="7030A0"/>
                </a:solidFill>
                <a:latin typeface="微软雅黑" pitchFamily="34" charset="-122"/>
                <a:ea typeface="微软雅黑" pitchFamily="34" charset="-122"/>
                <a:cs typeface="楷体" panose="02010609060101010101" pitchFamily="49" charset="-122"/>
              </a:rPr>
              <a:t>（</a:t>
            </a:r>
            <a:r>
              <a:rPr lang="en-US" altLang="zh-CN" sz="2800" b="1" dirty="0" smtClean="0">
                <a:solidFill>
                  <a:srgbClr val="7030A0"/>
                </a:solidFill>
                <a:latin typeface="微软雅黑" pitchFamily="34" charset="-122"/>
                <a:ea typeface="微软雅黑" pitchFamily="34" charset="-122"/>
                <a:cs typeface="楷体" panose="02010609060101010101" pitchFamily="49" charset="-122"/>
              </a:rPr>
              <a:t>1</a:t>
            </a:r>
            <a:r>
              <a:rPr lang="zh-CN" altLang="en-US" sz="2800" b="1" dirty="0" smtClean="0">
                <a:solidFill>
                  <a:srgbClr val="7030A0"/>
                </a:solidFill>
                <a:latin typeface="微软雅黑" pitchFamily="34" charset="-122"/>
                <a:ea typeface="微软雅黑" pitchFamily="34" charset="-122"/>
                <a:cs typeface="楷体" panose="02010609060101010101" pitchFamily="49" charset="-122"/>
              </a:rPr>
              <a:t>）内涵：</a:t>
            </a:r>
            <a:endParaRPr lang="zh-CN" altLang="en-US" sz="2800" b="1" dirty="0">
              <a:solidFill>
                <a:srgbClr val="7030A0"/>
              </a:solidFill>
              <a:latin typeface="微软雅黑" pitchFamily="34" charset="-122"/>
              <a:ea typeface="微软雅黑" pitchFamily="34" charset="-122"/>
            </a:endParaRPr>
          </a:p>
        </p:txBody>
      </p:sp>
      <p:sp>
        <p:nvSpPr>
          <p:cNvPr id="11" name="矩形 10"/>
          <p:cNvSpPr/>
          <p:nvPr/>
        </p:nvSpPr>
        <p:spPr>
          <a:xfrm>
            <a:off x="380166" y="3429000"/>
            <a:ext cx="6286544" cy="954107"/>
          </a:xfrm>
          <a:prstGeom prst="rect">
            <a:avLst/>
          </a:prstGeom>
        </p:spPr>
        <p:txBody>
          <a:bodyPr wrap="square">
            <a:spAutoFit/>
          </a:bodyPr>
          <a:lstStyle/>
          <a:p>
            <a:r>
              <a:rPr lang="zh-CN" altLang="zh-CN" sz="2800" b="1" kern="100" dirty="0" smtClean="0">
                <a:solidFill>
                  <a:srgbClr val="FF0000"/>
                </a:solidFill>
                <a:latin typeface="微软雅黑" pitchFamily="34" charset="-122"/>
                <a:ea typeface="微软雅黑" pitchFamily="34" charset="-122"/>
                <a:cs typeface="Times New Roman" panose="02020603050405020304" pitchFamily="18" charset="0"/>
              </a:rPr>
              <a:t>厚德载物</a:t>
            </a:r>
            <a:r>
              <a:rPr lang="zh-CN" altLang="zh-CN" sz="2800" b="1" kern="100" dirty="0" smtClean="0">
                <a:latin typeface="微软雅黑" pitchFamily="34" charset="-122"/>
                <a:ea typeface="微软雅黑" pitchFamily="34" charset="-122"/>
                <a:cs typeface="Times New Roman" panose="02020603050405020304" pitchFamily="18" charset="0"/>
              </a:rPr>
              <a:t>即以宽厚之道德心怀包含万物，对待事物有兼容并蓄的意思。</a:t>
            </a:r>
            <a:endParaRPr lang="zh-CN" altLang="en-US" sz="2800" b="1" dirty="0">
              <a:latin typeface="微软雅黑" pitchFamily="34" charset="-122"/>
              <a:ea typeface="微软雅黑" pitchFamily="34" charset="-122"/>
            </a:endParaRPr>
          </a:p>
        </p:txBody>
      </p:sp>
      <p:sp>
        <p:nvSpPr>
          <p:cNvPr id="12" name="矩形 11"/>
          <p:cNvSpPr/>
          <p:nvPr/>
        </p:nvSpPr>
        <p:spPr>
          <a:xfrm>
            <a:off x="237290" y="4643446"/>
            <a:ext cx="6092825" cy="1384995"/>
          </a:xfrm>
          <a:prstGeom prst="rect">
            <a:avLst/>
          </a:prstGeom>
        </p:spPr>
        <p:txBody>
          <a:bodyPr>
            <a:spAutoFit/>
          </a:bodyPr>
          <a:lstStyle/>
          <a:p>
            <a:pPr indent="0">
              <a:lnSpc>
                <a:spcPct val="150000"/>
              </a:lnSpc>
            </a:pPr>
            <a:r>
              <a:rPr lang="zh-CN" altLang="en-US" sz="2800" b="1" dirty="0" smtClean="0">
                <a:solidFill>
                  <a:srgbClr val="7030A0"/>
                </a:solidFill>
                <a:latin typeface="微软雅黑" pitchFamily="34" charset="-122"/>
                <a:ea typeface="微软雅黑" pitchFamily="34" charset="-122"/>
                <a:cs typeface="宋体" panose="02010600030101010101" pitchFamily="2" charset="-122"/>
              </a:rPr>
              <a:t>（</a:t>
            </a:r>
            <a:r>
              <a:rPr lang="en-US" altLang="zh-CN" sz="2800" b="1" dirty="0" smtClean="0">
                <a:solidFill>
                  <a:srgbClr val="7030A0"/>
                </a:solidFill>
                <a:latin typeface="微软雅黑" pitchFamily="34" charset="-122"/>
                <a:ea typeface="微软雅黑" pitchFamily="34" charset="-122"/>
                <a:cs typeface="宋体" panose="02010600030101010101" pitchFamily="2" charset="-122"/>
              </a:rPr>
              <a:t>2</a:t>
            </a:r>
            <a:r>
              <a:rPr lang="zh-CN" altLang="en-US" sz="2800" b="1" dirty="0" smtClean="0">
                <a:solidFill>
                  <a:srgbClr val="7030A0"/>
                </a:solidFill>
                <a:latin typeface="微软雅黑" pitchFamily="34" charset="-122"/>
                <a:ea typeface="微软雅黑" pitchFamily="34" charset="-122"/>
                <a:cs typeface="宋体" panose="02010600030101010101" pitchFamily="2" charset="-122"/>
              </a:rPr>
              <a:t>）影响：</a:t>
            </a:r>
            <a:endParaRPr lang="en-US" altLang="zh-CN" sz="2800" b="1" dirty="0" smtClean="0">
              <a:solidFill>
                <a:srgbClr val="7030A0"/>
              </a:solidFill>
              <a:latin typeface="微软雅黑" pitchFamily="34" charset="-122"/>
              <a:ea typeface="微软雅黑" pitchFamily="34" charset="-122"/>
              <a:cs typeface="宋体" panose="02010600030101010101" pitchFamily="2" charset="-122"/>
            </a:endParaRPr>
          </a:p>
          <a:p>
            <a:pPr indent="0">
              <a:lnSpc>
                <a:spcPct val="150000"/>
              </a:lnSpc>
            </a:pPr>
            <a:r>
              <a:rPr lang="zh-CN" altLang="en-US" sz="2800" b="1" dirty="0" smtClean="0">
                <a:latin typeface="微软雅黑" pitchFamily="34" charset="-122"/>
                <a:ea typeface="微软雅黑" pitchFamily="34" charset="-122"/>
                <a:cs typeface="宋体" panose="02010600030101010101" pitchFamily="2" charset="-122"/>
              </a:rPr>
              <a:t>　体现了中华民族的精神境界</a:t>
            </a:r>
          </a:p>
        </p:txBody>
      </p:sp>
      <p:cxnSp>
        <p:nvCxnSpPr>
          <p:cNvPr id="13" name="直接连接符 12"/>
          <p:cNvCxnSpPr/>
          <p:nvPr/>
        </p:nvCxnSpPr>
        <p:spPr>
          <a:xfrm rot="5400000">
            <a:off x="3308354" y="3429000"/>
            <a:ext cx="6858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p:nvPr/>
        </p:nvSpPr>
        <p:spPr>
          <a:xfrm>
            <a:off x="6881024" y="5643578"/>
            <a:ext cx="5189586" cy="1077218"/>
          </a:xfrm>
          <a:prstGeom prst="rect">
            <a:avLst/>
          </a:prstGeom>
          <a:noFill/>
        </p:spPr>
        <p:txBody>
          <a:bodyPr wrap="square" rtlCol="0">
            <a:spAutoFit/>
          </a:bodyPr>
          <a:lstStyle/>
          <a:p>
            <a:pPr indent="306070" algn="l">
              <a:spcAft>
                <a:spcPct val="0"/>
              </a:spcAft>
            </a:pPr>
            <a:r>
              <a:rPr lang="zh-CN" altLang="zh-CN" sz="3200" b="1" kern="10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问题：概括以上材料反映了中华文化的什么内涵？</a:t>
            </a:r>
            <a:endParaRPr lang="zh-CN" altLang="zh-CN" sz="3200" kern="1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6"/>
          <p:cNvSpPr txBox="1"/>
          <p:nvPr/>
        </p:nvSpPr>
        <p:spPr>
          <a:xfrm>
            <a:off x="6666710" y="500042"/>
            <a:ext cx="5286412" cy="4739759"/>
          </a:xfrm>
          <a:prstGeom prst="rect">
            <a:avLst/>
          </a:prstGeom>
          <a:noFill/>
        </p:spPr>
        <p:txBody>
          <a:bodyPr wrap="square">
            <a:spAutoFit/>
          </a:bodyPr>
          <a:lstStyle/>
          <a:p>
            <a:pPr>
              <a:spcAft>
                <a:spcPct val="0"/>
              </a:spcAft>
            </a:pPr>
            <a:r>
              <a:rPr lang="zh-CN" altLang="zh-CN" sz="32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【材料</a:t>
            </a:r>
            <a:r>
              <a:rPr lang="en-US" altLang="zh-CN" sz="32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1</a:t>
            </a:r>
            <a:r>
              <a:rPr lang="zh-CN" altLang="zh-CN" sz="32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a:t>
            </a:r>
            <a:r>
              <a:rPr lang="en-US" altLang="zh-CN" sz="3200" b="1" kern="100" dirty="0" smtClean="0">
                <a:latin typeface="楷体" panose="02010609060101010101" pitchFamily="49" charset="-122"/>
                <a:ea typeface="楷体" panose="02010609060101010101" pitchFamily="49" charset="-122"/>
                <a:cs typeface="宋体" panose="02010600030101010101" pitchFamily="2" charset="-122"/>
              </a:rPr>
              <a:t>:“</a:t>
            </a:r>
            <a:r>
              <a:rPr lang="zh-CN" altLang="en-US" sz="3200" b="1" dirty="0" smtClean="0">
                <a:latin typeface="楷体" panose="02010609060101010101" pitchFamily="49" charset="-122"/>
                <a:ea typeface="楷体" panose="02010609060101010101" pitchFamily="49" charset="-122"/>
                <a:sym typeface="+mn-ea"/>
              </a:rPr>
              <a:t>和实生物，同则不继。</a:t>
            </a:r>
            <a:r>
              <a:rPr lang="en-US" altLang="zh-CN" sz="3200" b="1" dirty="0" smtClean="0">
                <a:latin typeface="楷体" panose="02010609060101010101" pitchFamily="49" charset="-122"/>
                <a:ea typeface="楷体" panose="02010609060101010101" pitchFamily="49" charset="-122"/>
                <a:sym typeface="+mn-ea"/>
              </a:rPr>
              <a:t>——</a:t>
            </a:r>
            <a:r>
              <a:rPr lang="zh-CN" altLang="en-US" sz="3200" b="1" dirty="0" smtClean="0">
                <a:latin typeface="楷体" panose="02010609060101010101" pitchFamily="49" charset="-122"/>
                <a:ea typeface="楷体" panose="02010609060101010101" pitchFamily="49" charset="-122"/>
                <a:sym typeface="+mn-ea"/>
              </a:rPr>
              <a:t>太史伯</a:t>
            </a:r>
            <a:endParaRPr lang="en-US" altLang="zh-CN" sz="3200" b="1" dirty="0" smtClean="0">
              <a:latin typeface="楷体" panose="02010609060101010101" pitchFamily="49" charset="-122"/>
              <a:ea typeface="楷体" panose="02010609060101010101" pitchFamily="49" charset="-122"/>
              <a:sym typeface="+mn-ea"/>
            </a:endParaRPr>
          </a:p>
          <a:p>
            <a:pPr>
              <a:spcAft>
                <a:spcPct val="0"/>
              </a:spcAft>
            </a:pPr>
            <a:r>
              <a:rPr lang="zh-CN" altLang="zh-CN" sz="3200" b="1" kern="10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【材料</a:t>
            </a:r>
            <a:r>
              <a:rPr lang="en-US" altLang="zh-CN" sz="3200" b="1" kern="10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2</a:t>
            </a:r>
            <a:r>
              <a:rPr lang="zh-CN" altLang="zh-CN" sz="3200" b="1" kern="10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32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3200" b="1" kern="100" dirty="0">
                <a:effectLst/>
                <a:latin typeface="楷体" panose="02010609060101010101" pitchFamily="49" charset="-122"/>
                <a:ea typeface="楷体" panose="02010609060101010101" pitchFamily="49" charset="-122"/>
                <a:cs typeface="宋体" panose="02010600030101010101" pitchFamily="2" charset="-122"/>
              </a:rPr>
              <a:t>子曰</a:t>
            </a:r>
            <a:r>
              <a:rPr lang="zh-CN" altLang="zh-CN" sz="32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en-US" sz="3200" b="1" dirty="0" smtClean="0">
                <a:latin typeface="楷体" panose="02010609060101010101" pitchFamily="49" charset="-122"/>
                <a:ea typeface="楷体" panose="02010609060101010101" pitchFamily="49" charset="-122"/>
                <a:sym typeface="+mn-ea"/>
              </a:rPr>
              <a:t>和为贵</a:t>
            </a:r>
            <a:r>
              <a:rPr lang="en-US" altLang="zh-CN" sz="3200" b="1" dirty="0" smtClean="0">
                <a:latin typeface="楷体" panose="02010609060101010101" pitchFamily="49" charset="-122"/>
                <a:ea typeface="楷体" panose="02010609060101010101" pitchFamily="49" charset="-122"/>
                <a:sym typeface="+mn-ea"/>
              </a:rPr>
              <a:t>……</a:t>
            </a:r>
            <a:r>
              <a:rPr lang="en-US" altLang="zh-CN" sz="32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zh-CN" sz="3200" b="1" kern="100" dirty="0">
                <a:effectLst/>
                <a:latin typeface="楷体" panose="02010609060101010101" pitchFamily="49" charset="-122"/>
                <a:ea typeface="楷体" panose="02010609060101010101" pitchFamily="49" charset="-122"/>
                <a:cs typeface="宋体" panose="02010600030101010101" pitchFamily="2" charset="-122"/>
              </a:rPr>
              <a:t>君子和而不同，小人同而不和。</a:t>
            </a:r>
            <a:r>
              <a:rPr lang="en-US" altLang="zh-CN" sz="3200" b="1" kern="100" dirty="0">
                <a:effectLst/>
                <a:latin typeface="楷体" panose="02010609060101010101" pitchFamily="49" charset="-122"/>
                <a:ea typeface="楷体" panose="02010609060101010101" pitchFamily="49" charset="-122"/>
                <a:cs typeface="宋体" panose="02010600030101010101" pitchFamily="2" charset="-122"/>
              </a:rPr>
              <a:t>”</a:t>
            </a:r>
            <a:endParaRPr lang="zh-CN" altLang="zh-CN" sz="3200" b="1" kern="100" dirty="0">
              <a:effectLst/>
              <a:latin typeface="楷体" panose="02010609060101010101" pitchFamily="49" charset="-122"/>
              <a:ea typeface="楷体" panose="02010609060101010101" pitchFamily="49" charset="-122"/>
              <a:cs typeface="Arial" panose="020B0604020202020204" pitchFamily="34" charset="0"/>
            </a:endParaRPr>
          </a:p>
          <a:p>
            <a:pPr algn="l">
              <a:spcAft>
                <a:spcPct val="0"/>
              </a:spcAft>
            </a:pPr>
            <a:r>
              <a:rPr lang="en-US" altLang="zh-CN" sz="3200" b="1" kern="100" dirty="0">
                <a:effectLst/>
                <a:latin typeface="楷体" panose="02010609060101010101" pitchFamily="49" charset="-122"/>
                <a:ea typeface="楷体" panose="02010609060101010101" pitchFamily="49" charset="-122"/>
                <a:cs typeface="宋体" panose="02010600030101010101" pitchFamily="2" charset="-122"/>
              </a:rPr>
              <a:t>  </a:t>
            </a:r>
            <a:r>
              <a:rPr lang="en-US" altLang="zh-CN" sz="3200" b="1" kern="100" dirty="0" smtClean="0">
                <a:effectLst/>
                <a:latin typeface="楷体" panose="02010609060101010101" pitchFamily="49" charset="-122"/>
                <a:ea typeface="楷体" panose="02010609060101010101" pitchFamily="49" charset="-122"/>
                <a:cs typeface="宋体" panose="02010600030101010101" pitchFamily="2" charset="-122"/>
              </a:rPr>
              <a:t>——</a:t>
            </a:r>
            <a:r>
              <a:rPr lang="zh-CN" altLang="zh-CN" sz="3200" b="1" kern="100" dirty="0">
                <a:effectLst/>
                <a:latin typeface="楷体" panose="02010609060101010101" pitchFamily="49" charset="-122"/>
                <a:ea typeface="楷体" panose="02010609060101010101" pitchFamily="49" charset="-122"/>
                <a:cs typeface="宋体" panose="02010600030101010101" pitchFamily="2" charset="-122"/>
              </a:rPr>
              <a:t>选自《论语</a:t>
            </a:r>
            <a:r>
              <a:rPr lang="en-US" altLang="zh-CN" sz="32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3200" b="1" kern="100" dirty="0">
                <a:effectLst/>
                <a:latin typeface="楷体" panose="02010609060101010101" pitchFamily="49" charset="-122"/>
                <a:ea typeface="楷体" panose="02010609060101010101" pitchFamily="49" charset="-122"/>
                <a:cs typeface="宋体" panose="02010600030101010101" pitchFamily="2" charset="-122"/>
              </a:rPr>
              <a:t>子路</a:t>
            </a:r>
            <a:r>
              <a:rPr lang="zh-CN" altLang="zh-CN" sz="3200" b="1" kern="100" dirty="0" smtClean="0">
                <a:effectLst/>
                <a:latin typeface="楷体" panose="02010609060101010101" pitchFamily="49" charset="-122"/>
                <a:ea typeface="楷体" panose="02010609060101010101" pitchFamily="49" charset="-122"/>
                <a:cs typeface="宋体" panose="02010600030101010101" pitchFamily="2" charset="-122"/>
              </a:rPr>
              <a:t>》</a:t>
            </a:r>
            <a:endParaRPr lang="en-US" altLang="zh-CN" sz="3200" b="1" kern="100" dirty="0" smtClean="0">
              <a:effectLst/>
              <a:latin typeface="楷体" panose="02010609060101010101" pitchFamily="49" charset="-122"/>
              <a:ea typeface="楷体" panose="02010609060101010101" pitchFamily="49" charset="-122"/>
              <a:cs typeface="宋体" panose="02010600030101010101" pitchFamily="2" charset="-122"/>
            </a:endParaRPr>
          </a:p>
          <a:p>
            <a:pPr>
              <a:spcAft>
                <a:spcPct val="0"/>
              </a:spcAft>
            </a:pPr>
            <a:r>
              <a:rPr lang="zh-CN" altLang="zh-CN" sz="32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【材料</a:t>
            </a:r>
            <a:r>
              <a:rPr lang="en-US" altLang="zh-CN" sz="32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3</a:t>
            </a:r>
            <a:r>
              <a:rPr lang="zh-CN" altLang="zh-CN" sz="3200" b="1" kern="100" dirty="0" smtClean="0">
                <a:solidFill>
                  <a:srgbClr val="C00000"/>
                </a:solidFill>
                <a:latin typeface="楷体" panose="02010609060101010101" pitchFamily="49" charset="-122"/>
                <a:ea typeface="楷体" panose="02010609060101010101" pitchFamily="49" charset="-122"/>
                <a:cs typeface="宋体" panose="02010600030101010101" pitchFamily="2" charset="-122"/>
              </a:rPr>
              <a:t>】</a:t>
            </a:r>
            <a:r>
              <a:rPr lang="en-US" altLang="zh-CN" sz="3200" b="1" kern="100" dirty="0" smtClean="0">
                <a:latin typeface="楷体" panose="02010609060101010101" pitchFamily="49" charset="-122"/>
                <a:ea typeface="楷体" panose="02010609060101010101" pitchFamily="49" charset="-122"/>
                <a:cs typeface="宋体" panose="02010600030101010101" pitchFamily="2" charset="-122"/>
              </a:rPr>
              <a:t>:“</a:t>
            </a:r>
            <a:r>
              <a:rPr lang="zh-CN" altLang="zh-CN" sz="3200" b="1" kern="100" dirty="0" smtClean="0">
                <a:latin typeface="楷体" panose="02010609060101010101" pitchFamily="49" charset="-122"/>
                <a:ea typeface="楷体" panose="02010609060101010101" pitchFamily="49" charset="-122"/>
                <a:cs typeface="宋体" panose="02010600030101010101" pitchFamily="2" charset="-122"/>
              </a:rPr>
              <a:t>天时不如地利，地利不如人和。</a:t>
            </a:r>
            <a:endParaRPr lang="zh-CN" altLang="zh-CN" sz="3200" b="1" kern="100" dirty="0" smtClean="0">
              <a:latin typeface="楷体" panose="02010609060101010101" pitchFamily="49" charset="-122"/>
              <a:ea typeface="楷体" panose="02010609060101010101" pitchFamily="49" charset="-122"/>
              <a:cs typeface="Arial" panose="020B0604020202020204" pitchFamily="34" charset="0"/>
            </a:endParaRPr>
          </a:p>
          <a:p>
            <a:pPr>
              <a:spcAft>
                <a:spcPct val="0"/>
              </a:spcAft>
            </a:pPr>
            <a:r>
              <a:rPr lang="en-US" altLang="zh-CN" sz="3200" b="1" kern="100" dirty="0" smtClean="0">
                <a:latin typeface="楷体" panose="02010609060101010101" pitchFamily="49" charset="-122"/>
                <a:ea typeface="楷体" panose="02010609060101010101" pitchFamily="49" charset="-122"/>
                <a:cs typeface="宋体" panose="02010600030101010101" pitchFamily="2" charset="-122"/>
              </a:rPr>
              <a:t> ——</a:t>
            </a:r>
            <a:r>
              <a:rPr lang="zh-CN" altLang="zh-CN" sz="3200" b="1" kern="100" dirty="0" smtClean="0">
                <a:latin typeface="楷体" panose="02010609060101010101" pitchFamily="49" charset="-122"/>
                <a:ea typeface="楷体" panose="02010609060101010101" pitchFamily="49" charset="-122"/>
                <a:cs typeface="宋体" panose="02010600030101010101" pitchFamily="2" charset="-122"/>
              </a:rPr>
              <a:t>选自《孟子</a:t>
            </a:r>
            <a:r>
              <a:rPr lang="en-US" altLang="zh-CN" sz="3200" b="1" kern="100" dirty="0" smtClean="0">
                <a:latin typeface="楷体" panose="02010609060101010101" pitchFamily="49" charset="-122"/>
                <a:ea typeface="楷体" panose="02010609060101010101" pitchFamily="49" charset="-122"/>
                <a:cs typeface="宋体" panose="02010600030101010101" pitchFamily="2" charset="-122"/>
              </a:rPr>
              <a:t>·</a:t>
            </a:r>
            <a:r>
              <a:rPr lang="zh-CN" altLang="zh-CN" sz="3200" b="1" kern="100" dirty="0" smtClean="0">
                <a:latin typeface="楷体" panose="02010609060101010101" pitchFamily="49" charset="-122"/>
                <a:ea typeface="楷体" panose="02010609060101010101" pitchFamily="49" charset="-122"/>
                <a:cs typeface="宋体" panose="02010600030101010101" pitchFamily="2" charset="-122"/>
              </a:rPr>
              <a:t>公孙丑下》</a:t>
            </a:r>
            <a:endParaRPr lang="zh-CN" altLang="zh-CN" sz="3200" b="1" kern="100" dirty="0">
              <a:effectLst/>
              <a:latin typeface="楷体" panose="02010609060101010101" pitchFamily="49" charset="-122"/>
              <a:ea typeface="楷体" panose="02010609060101010101" pitchFamily="49" charset="-122"/>
              <a:cs typeface="Arial" panose="020B0604020202020204" pitchFamily="34" charset="0"/>
            </a:endParaRPr>
          </a:p>
          <a:p>
            <a:pPr algn="l">
              <a:spcAft>
                <a:spcPct val="0"/>
              </a:spcAft>
            </a:pPr>
            <a:endParaRPr lang="zh-CN" altLang="zh-CN" sz="1400" kern="100" dirty="0">
              <a:effectLst/>
              <a:latin typeface="Calibri"/>
              <a:ea typeface="宋体" panose="02010600030101010101" pitchFamily="2" charset="-122"/>
              <a:cs typeface="Arial" panose="020B0604020202020204" pitchFamily="34" charset="0"/>
            </a:endParaRPr>
          </a:p>
        </p:txBody>
      </p:sp>
      <p:sp>
        <p:nvSpPr>
          <p:cNvPr id="4" name="矩形 3686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9CAB028-66B8-487C-BC12-7F70B11A3073}"/>
              </a:ext>
            </a:extLst>
          </p:cNvPr>
          <p:cNvSpPr/>
          <p:nvPr>
            <p:custDataLst>
              <p:tags r:id="rId1"/>
            </p:custDataLst>
          </p:nvPr>
        </p:nvSpPr>
        <p:spPr>
          <a:xfrm>
            <a:off x="65181" y="142852"/>
            <a:ext cx="5101331" cy="5232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zh-CN" altLang="en-US" sz="2800" b="1" dirty="0">
                <a:solidFill>
                  <a:srgbClr val="FF0000"/>
                </a:solidFill>
                <a:latin typeface="微软雅黑" pitchFamily="34" charset="-122"/>
                <a:ea typeface="微软雅黑" pitchFamily="34" charset="-122"/>
              </a:rPr>
              <a:t>二、中华优秀传统文化的内涵</a:t>
            </a:r>
          </a:p>
        </p:txBody>
      </p:sp>
      <p:sp>
        <p:nvSpPr>
          <p:cNvPr id="5" name="文本框 22"/>
          <p:cNvSpPr txBox="1"/>
          <p:nvPr/>
        </p:nvSpPr>
        <p:spPr>
          <a:xfrm>
            <a:off x="451604" y="928670"/>
            <a:ext cx="2201244" cy="523220"/>
          </a:xfrm>
          <a:prstGeom prst="rect">
            <a:avLst/>
          </a:prstGeom>
          <a:noFill/>
        </p:spPr>
        <p:txBody>
          <a:bodyPr wrap="none" rtlCol="0">
            <a:spAutoFit/>
          </a:bodyPr>
          <a:lstStyle/>
          <a:p>
            <a:r>
              <a:rPr lang="en-US" altLang="zh-CN" sz="2800" b="1" kern="100" dirty="0" smtClean="0">
                <a:solidFill>
                  <a:srgbClr val="0000FF"/>
                </a:solidFill>
                <a:effectLst/>
                <a:latin typeface="微软雅黑" pitchFamily="34" charset="-122"/>
                <a:ea typeface="微软雅黑" pitchFamily="34" charset="-122"/>
                <a:cs typeface="宋体" panose="02010600030101010101" pitchFamily="2" charset="-122"/>
              </a:rPr>
              <a:t>7</a:t>
            </a:r>
            <a:r>
              <a:rPr lang="zh-CN" altLang="en-US" sz="2800" b="1" kern="100" dirty="0" smtClean="0">
                <a:solidFill>
                  <a:srgbClr val="0000FF"/>
                </a:solidFill>
                <a:effectLst/>
                <a:latin typeface="微软雅黑" pitchFamily="34" charset="-122"/>
                <a:ea typeface="微软雅黑" pitchFamily="34" charset="-122"/>
                <a:cs typeface="宋体" panose="02010600030101010101" pitchFamily="2" charset="-122"/>
              </a:rPr>
              <a:t>、</a:t>
            </a:r>
            <a:r>
              <a:rPr lang="zh-CN" altLang="zh-CN" sz="2800" b="1" kern="100" dirty="0" smtClean="0">
                <a:solidFill>
                  <a:srgbClr val="0000FF"/>
                </a:solidFill>
                <a:effectLst/>
                <a:latin typeface="微软雅黑" pitchFamily="34" charset="-122"/>
                <a:ea typeface="微软雅黑" pitchFamily="34" charset="-122"/>
                <a:cs typeface="宋体" panose="02010600030101010101" pitchFamily="2" charset="-122"/>
              </a:rPr>
              <a:t>和</a:t>
            </a:r>
            <a:r>
              <a:rPr lang="zh-CN" altLang="zh-CN" sz="2800" b="1" kern="100" dirty="0">
                <a:solidFill>
                  <a:srgbClr val="0000FF"/>
                </a:solidFill>
                <a:effectLst/>
                <a:latin typeface="微软雅黑" pitchFamily="34" charset="-122"/>
                <a:ea typeface="微软雅黑" pitchFamily="34" charset="-122"/>
                <a:cs typeface="宋体" panose="02010600030101010101" pitchFamily="2" charset="-122"/>
              </a:rPr>
              <a:t>而不同</a:t>
            </a:r>
            <a:endParaRPr lang="zh-CN" altLang="en-US" sz="2800" b="1" dirty="0">
              <a:solidFill>
                <a:srgbClr val="0000FF"/>
              </a:solidFill>
              <a:latin typeface="微软雅黑" pitchFamily="34" charset="-122"/>
              <a:ea typeface="微软雅黑" pitchFamily="34" charset="-122"/>
            </a:endParaRPr>
          </a:p>
        </p:txBody>
      </p:sp>
      <p:sp>
        <p:nvSpPr>
          <p:cNvPr id="7" name="文本框 1"/>
          <p:cNvSpPr txBox="1"/>
          <p:nvPr>
            <p:custDataLst>
              <p:tags r:id="rId2"/>
            </p:custDataLst>
          </p:nvPr>
        </p:nvSpPr>
        <p:spPr>
          <a:xfrm>
            <a:off x="237290" y="1714488"/>
            <a:ext cx="6215106" cy="1384995"/>
          </a:xfrm>
          <a:prstGeom prst="rect">
            <a:avLst/>
          </a:prstGeom>
          <a:noFill/>
        </p:spPr>
        <p:txBody>
          <a:bodyPr wrap="square" rtlCol="0">
            <a:spAutoFit/>
          </a:bodyPr>
          <a:lstStyle/>
          <a:p>
            <a:r>
              <a:rPr lang="zh-CN" altLang="en-US" sz="2800" b="1" dirty="0" smtClean="0">
                <a:solidFill>
                  <a:srgbClr val="7030A0"/>
                </a:solidFill>
                <a:latin typeface="微软雅黑" pitchFamily="34" charset="-122"/>
                <a:ea typeface="微软雅黑" pitchFamily="34" charset="-122"/>
                <a:cs typeface="楷体" panose="02010609060101010101" pitchFamily="49" charset="-122"/>
              </a:rPr>
              <a:t>（</a:t>
            </a:r>
            <a:r>
              <a:rPr lang="en-US" altLang="zh-CN" sz="2800" b="1" dirty="0" smtClean="0">
                <a:solidFill>
                  <a:srgbClr val="7030A0"/>
                </a:solidFill>
                <a:latin typeface="微软雅黑" pitchFamily="34" charset="-122"/>
                <a:ea typeface="微软雅黑" pitchFamily="34" charset="-122"/>
                <a:cs typeface="楷体" panose="02010609060101010101" pitchFamily="49" charset="-122"/>
              </a:rPr>
              <a:t>1</a:t>
            </a:r>
            <a:r>
              <a:rPr lang="zh-CN" altLang="en-US" sz="2800" b="1" dirty="0" smtClean="0">
                <a:solidFill>
                  <a:srgbClr val="7030A0"/>
                </a:solidFill>
                <a:latin typeface="微软雅黑" pitchFamily="34" charset="-122"/>
                <a:ea typeface="微软雅黑" pitchFamily="34" charset="-122"/>
                <a:cs typeface="楷体" panose="02010609060101010101" pitchFamily="49" charset="-122"/>
              </a:rPr>
              <a:t>）内涵:</a:t>
            </a:r>
            <a:r>
              <a:rPr lang="zh-CN" altLang="en-US" sz="2800" b="1" dirty="0">
                <a:latin typeface="微软雅黑" pitchFamily="34" charset="-122"/>
                <a:ea typeface="微软雅黑" pitchFamily="34" charset="-122"/>
                <a:cs typeface="楷体" panose="02010609060101010101" pitchFamily="49" charset="-122"/>
              </a:rPr>
              <a:t>人和人之间要彼此尊重，求同存异，和睦相处;国与国之间应该友好交往，合作发展。</a:t>
            </a:r>
          </a:p>
        </p:txBody>
      </p:sp>
      <p:sp>
        <p:nvSpPr>
          <p:cNvPr id="10" name="矩形 9"/>
          <p:cNvSpPr/>
          <p:nvPr/>
        </p:nvSpPr>
        <p:spPr>
          <a:xfrm>
            <a:off x="237290" y="3214686"/>
            <a:ext cx="6286543" cy="3323987"/>
          </a:xfrm>
          <a:prstGeom prst="rect">
            <a:avLst/>
          </a:prstGeom>
        </p:spPr>
        <p:txBody>
          <a:bodyPr wrap="square">
            <a:spAutoFit/>
          </a:bodyPr>
          <a:lstStyle/>
          <a:p>
            <a:pPr>
              <a:lnSpc>
                <a:spcPct val="150000"/>
              </a:lnSpc>
              <a:spcAft>
                <a:spcPct val="0"/>
              </a:spcAft>
            </a:pPr>
            <a:r>
              <a:rPr lang="zh-CN" altLang="en-US" sz="2800" b="1" kern="100" dirty="0" smtClean="0">
                <a:solidFill>
                  <a:srgbClr val="7030A0"/>
                </a:solidFill>
                <a:latin typeface="微软雅黑" pitchFamily="34" charset="-122"/>
                <a:ea typeface="微软雅黑" pitchFamily="34" charset="-122"/>
                <a:cs typeface="宋体" panose="02010600030101010101" pitchFamily="2" charset="-122"/>
              </a:rPr>
              <a:t>（</a:t>
            </a:r>
            <a:r>
              <a:rPr lang="en-US" altLang="zh-CN" sz="2800" b="1" kern="100" dirty="0" smtClean="0">
                <a:solidFill>
                  <a:srgbClr val="7030A0"/>
                </a:solidFill>
                <a:latin typeface="微软雅黑" pitchFamily="34" charset="-122"/>
                <a:ea typeface="微软雅黑" pitchFamily="34" charset="-122"/>
                <a:cs typeface="宋体" panose="02010600030101010101" pitchFamily="2" charset="-122"/>
              </a:rPr>
              <a:t>2</a:t>
            </a:r>
            <a:r>
              <a:rPr lang="zh-CN" altLang="en-US" sz="2800" b="1" kern="100" dirty="0" smtClean="0">
                <a:solidFill>
                  <a:srgbClr val="7030A0"/>
                </a:solidFill>
                <a:latin typeface="微软雅黑" pitchFamily="34" charset="-122"/>
                <a:ea typeface="微软雅黑" pitchFamily="34" charset="-122"/>
                <a:cs typeface="宋体" panose="02010600030101010101" pitchFamily="2" charset="-122"/>
              </a:rPr>
              <a:t>）影响：</a:t>
            </a:r>
            <a:endParaRPr lang="en-US" altLang="zh-CN" sz="2800" b="1" kern="100" dirty="0" smtClean="0">
              <a:solidFill>
                <a:srgbClr val="7030A0"/>
              </a:solidFill>
              <a:latin typeface="微软雅黑" pitchFamily="34" charset="-122"/>
              <a:ea typeface="微软雅黑" pitchFamily="34" charset="-122"/>
              <a:cs typeface="宋体" panose="02010600030101010101" pitchFamily="2" charset="-122"/>
            </a:endParaRPr>
          </a:p>
          <a:p>
            <a:r>
              <a:rPr lang="zh-CN" altLang="en-US" sz="2800" b="1" kern="100" dirty="0" smtClean="0">
                <a:latin typeface="微软雅黑" pitchFamily="34" charset="-122"/>
                <a:ea typeface="微软雅黑" pitchFamily="34" charset="-122"/>
                <a:cs typeface="Arial" panose="020B0604020202020204" pitchFamily="34" charset="0"/>
              </a:rPr>
              <a:t>　“和”的思想作为认识与处理事情的方法，对中华文化的发展起到了积极作用。</a:t>
            </a:r>
            <a:r>
              <a:rPr lang="zh-CN" altLang="en-US" sz="2800" b="1" dirty="0" smtClean="0">
                <a:latin typeface="微软雅黑" pitchFamily="34" charset="-122"/>
                <a:ea typeface="微软雅黑" pitchFamily="34" charset="-122"/>
                <a:cs typeface="楷体" panose="02010609060101010101" pitchFamily="49" charset="-122"/>
              </a:rPr>
              <a:t>有助于建立和谐的人际关系；</a:t>
            </a:r>
          </a:p>
          <a:p>
            <a:r>
              <a:rPr lang="zh-CN" altLang="en-US" sz="2800" b="1" dirty="0" smtClean="0">
                <a:latin typeface="微软雅黑" pitchFamily="34" charset="-122"/>
                <a:ea typeface="微软雅黑" pitchFamily="34" charset="-122"/>
                <a:cs typeface="楷体" panose="02010609060101010101" pitchFamily="49" charset="-122"/>
              </a:rPr>
              <a:t>有助于社会的稳定；有助于人类的和平发展，也为当代全球治理贡献出了中国智慧和中国方案。</a:t>
            </a:r>
            <a:endParaRPr lang="zh-CN" altLang="zh-CN" sz="2800" b="1" kern="100" dirty="0">
              <a:latin typeface="微软雅黑" pitchFamily="34" charset="-122"/>
              <a:ea typeface="微软雅黑" pitchFamily="34" charset="-122"/>
              <a:cs typeface="Arial" panose="020B0604020202020204" pitchFamily="34" charset="0"/>
            </a:endParaRPr>
          </a:p>
        </p:txBody>
      </p:sp>
      <p:cxnSp>
        <p:nvCxnSpPr>
          <p:cNvPr id="12" name="直接连接符 11"/>
          <p:cNvCxnSpPr/>
          <p:nvPr/>
        </p:nvCxnSpPr>
        <p:spPr>
          <a:xfrm rot="5400000">
            <a:off x="3165478" y="3429000"/>
            <a:ext cx="6858794"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0166" y="928670"/>
            <a:ext cx="11412000" cy="1384995"/>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smtClean="0">
                <a:solidFill>
                  <a:srgbClr val="FF0000"/>
                </a:solidFill>
                <a:latin typeface="微软雅黑" pitchFamily="34" charset="-122"/>
                <a:ea typeface="微软雅黑" pitchFamily="34" charset="-122"/>
                <a:cs typeface="Times New Roman" panose="02020603050405020304" pitchFamily="18" charset="0"/>
              </a:rPr>
              <a:t>如何</a:t>
            </a:r>
            <a:r>
              <a:rPr lang="zh-CN" altLang="zh-CN" sz="2800" b="1" kern="100" dirty="0">
                <a:solidFill>
                  <a:srgbClr val="FF0000"/>
                </a:solidFill>
                <a:latin typeface="微软雅黑" pitchFamily="34" charset="-122"/>
                <a:ea typeface="微软雅黑" pitchFamily="34" charset="-122"/>
                <a:cs typeface="Times New Roman" panose="02020603050405020304" pitchFamily="18" charset="0"/>
              </a:rPr>
              <a:t>理解中华文化中</a:t>
            </a:r>
            <a:r>
              <a:rPr lang="en-US" altLang="zh-CN" sz="2800" b="1" kern="100" dirty="0">
                <a:solidFill>
                  <a:srgbClr val="FF0000"/>
                </a:solidFill>
                <a:latin typeface="微软雅黑" pitchFamily="34" charset="-122"/>
                <a:ea typeface="微软雅黑" pitchFamily="34" charset="-122"/>
                <a:cs typeface="Times New Roman" panose="02020603050405020304" pitchFamily="18" charset="0"/>
              </a:rPr>
              <a:t>“</a:t>
            </a:r>
            <a:r>
              <a:rPr lang="zh-CN" altLang="zh-CN" sz="2800" b="1" kern="100" dirty="0">
                <a:solidFill>
                  <a:srgbClr val="FF0000"/>
                </a:solidFill>
                <a:latin typeface="微软雅黑" pitchFamily="34" charset="-122"/>
                <a:ea typeface="微软雅黑" pitchFamily="34" charset="-122"/>
                <a:cs typeface="Times New Roman" panose="02020603050405020304" pitchFamily="18" charset="0"/>
              </a:rPr>
              <a:t>厚德载物</a:t>
            </a:r>
            <a:r>
              <a:rPr lang="en-US" altLang="zh-CN" sz="2800" b="1" kern="100" dirty="0">
                <a:solidFill>
                  <a:srgbClr val="FF0000"/>
                </a:solidFill>
                <a:latin typeface="微软雅黑" pitchFamily="34" charset="-122"/>
                <a:ea typeface="微软雅黑" pitchFamily="34" charset="-122"/>
                <a:cs typeface="Times New Roman" panose="02020603050405020304" pitchFamily="18" charset="0"/>
              </a:rPr>
              <a:t>”</a:t>
            </a:r>
            <a:r>
              <a:rPr lang="zh-CN" altLang="zh-CN" sz="2800" b="1" kern="100" dirty="0">
                <a:solidFill>
                  <a:srgbClr val="FF0000"/>
                </a:solidFill>
                <a:latin typeface="微软雅黑" pitchFamily="34" charset="-122"/>
                <a:ea typeface="微软雅黑" pitchFamily="34" charset="-122"/>
                <a:cs typeface="Times New Roman" panose="02020603050405020304" pitchFamily="18" charset="0"/>
              </a:rPr>
              <a:t>与</a:t>
            </a:r>
            <a:r>
              <a:rPr lang="en-US" altLang="zh-CN" sz="2800" b="1" kern="100" dirty="0">
                <a:solidFill>
                  <a:srgbClr val="FF0000"/>
                </a:solidFill>
                <a:latin typeface="微软雅黑" pitchFamily="34" charset="-122"/>
                <a:ea typeface="微软雅黑" pitchFamily="34" charset="-122"/>
                <a:cs typeface="Times New Roman" panose="02020603050405020304" pitchFamily="18" charset="0"/>
              </a:rPr>
              <a:t>“</a:t>
            </a:r>
            <a:r>
              <a:rPr lang="zh-CN" altLang="zh-CN" sz="2800" b="1" kern="100" dirty="0">
                <a:solidFill>
                  <a:srgbClr val="FF0000"/>
                </a:solidFill>
                <a:latin typeface="微软雅黑" pitchFamily="34" charset="-122"/>
                <a:ea typeface="微软雅黑" pitchFamily="34" charset="-122"/>
                <a:cs typeface="Times New Roman" panose="02020603050405020304" pitchFamily="18" charset="0"/>
              </a:rPr>
              <a:t>和而不同</a:t>
            </a:r>
            <a:r>
              <a:rPr lang="en-US" altLang="zh-CN" sz="2800" b="1" kern="100" dirty="0">
                <a:solidFill>
                  <a:srgbClr val="FF0000"/>
                </a:solidFill>
                <a:latin typeface="微软雅黑" pitchFamily="34" charset="-122"/>
                <a:ea typeface="微软雅黑" pitchFamily="34" charset="-122"/>
                <a:cs typeface="Times New Roman" panose="02020603050405020304" pitchFamily="18" charset="0"/>
              </a:rPr>
              <a:t>”</a:t>
            </a:r>
            <a:r>
              <a:rPr lang="zh-CN" altLang="zh-CN" sz="2800" b="1" kern="100" dirty="0">
                <a:solidFill>
                  <a:srgbClr val="FF0000"/>
                </a:solidFill>
                <a:latin typeface="微软雅黑" pitchFamily="34" charset="-122"/>
                <a:ea typeface="微软雅黑" pitchFamily="34" charset="-122"/>
                <a:cs typeface="Times New Roman" panose="02020603050405020304" pitchFamily="18" charset="0"/>
              </a:rPr>
              <a:t>的关系？请以中国思想史的相关史实说明中华文化</a:t>
            </a:r>
            <a:r>
              <a:rPr lang="en-US" altLang="zh-CN" sz="2800" b="1" kern="100" dirty="0">
                <a:solidFill>
                  <a:srgbClr val="FF0000"/>
                </a:solidFill>
                <a:latin typeface="微软雅黑" pitchFamily="34" charset="-122"/>
                <a:ea typeface="微软雅黑" pitchFamily="34" charset="-122"/>
                <a:cs typeface="Times New Roman" panose="02020603050405020304" pitchFamily="18" charset="0"/>
              </a:rPr>
              <a:t>“</a:t>
            </a:r>
            <a:r>
              <a:rPr lang="zh-CN" altLang="zh-CN" sz="2800" b="1" kern="100" dirty="0">
                <a:solidFill>
                  <a:srgbClr val="FF0000"/>
                </a:solidFill>
                <a:latin typeface="微软雅黑" pitchFamily="34" charset="-122"/>
                <a:ea typeface="微软雅黑" pitchFamily="34" charset="-122"/>
                <a:cs typeface="Times New Roman" panose="02020603050405020304" pitchFamily="18" charset="0"/>
              </a:rPr>
              <a:t>厚德载物</a:t>
            </a:r>
            <a:r>
              <a:rPr lang="en-US" altLang="zh-CN" sz="2800" b="1" kern="100" dirty="0">
                <a:solidFill>
                  <a:srgbClr val="FF0000"/>
                </a:solidFill>
                <a:latin typeface="微软雅黑" pitchFamily="34" charset="-122"/>
                <a:ea typeface="微软雅黑" pitchFamily="34" charset="-122"/>
                <a:cs typeface="Times New Roman" panose="02020603050405020304" pitchFamily="18" charset="0"/>
              </a:rPr>
              <a:t>”</a:t>
            </a:r>
            <a:r>
              <a:rPr lang="zh-CN" altLang="zh-CN" sz="2800" b="1" kern="100" dirty="0">
                <a:solidFill>
                  <a:srgbClr val="FF0000"/>
                </a:solidFill>
                <a:latin typeface="微软雅黑" pitchFamily="34" charset="-122"/>
                <a:ea typeface="微软雅黑" pitchFamily="34" charset="-122"/>
                <a:cs typeface="Times New Roman" panose="02020603050405020304" pitchFamily="18" charset="0"/>
              </a:rPr>
              <a:t>的特点。</a:t>
            </a:r>
            <a:endParaRPr lang="zh-CN" altLang="zh-CN" sz="1050" b="1" kern="100" dirty="0">
              <a:solidFill>
                <a:srgbClr val="FF0000"/>
              </a:solidFill>
              <a:effectLst/>
              <a:latin typeface="微软雅黑" pitchFamily="34" charset="-122"/>
              <a:ea typeface="微软雅黑" pitchFamily="34" charset="-122"/>
              <a:cs typeface="Courier New" panose="02070309020205020404" pitchFamily="49" charset="0"/>
            </a:endParaRPr>
          </a:p>
        </p:txBody>
      </p:sp>
      <p:sp>
        <p:nvSpPr>
          <p:cNvPr id="6" name="矩形 5"/>
          <p:cNvSpPr/>
          <p:nvPr/>
        </p:nvSpPr>
        <p:spPr>
          <a:xfrm>
            <a:off x="451604" y="2643182"/>
            <a:ext cx="11412000" cy="3813416"/>
          </a:xfrm>
          <a:prstGeom prst="rect">
            <a:avLst/>
          </a:prstGeom>
        </p:spPr>
        <p:txBody>
          <a:bodyPr wrap="square">
            <a:spAutoFit/>
          </a:bodyPr>
          <a:lstStyle/>
          <a:p>
            <a:pPr algn="just">
              <a:lnSpc>
                <a:spcPts val="4200"/>
              </a:lnSpc>
              <a:spcAft>
                <a:spcPts val="0"/>
              </a:spcAft>
              <a:tabLst>
                <a:tab pos="2070735" algn="l"/>
              </a:tabLst>
            </a:pPr>
            <a:r>
              <a:rPr lang="zh-CN" altLang="zh-CN" sz="2800" b="1" kern="100" dirty="0" smtClean="0">
                <a:solidFill>
                  <a:srgbClr val="0000FF"/>
                </a:solidFill>
                <a:latin typeface="微软雅黑" pitchFamily="34" charset="-122"/>
                <a:ea typeface="微软雅黑" pitchFamily="34" charset="-122"/>
                <a:cs typeface="Times New Roman" panose="02020603050405020304" pitchFamily="18" charset="0"/>
              </a:rPr>
              <a:t>关系</a:t>
            </a:r>
            <a:r>
              <a:rPr lang="zh-CN" altLang="zh-CN" sz="2800" b="1" kern="100" dirty="0">
                <a:solidFill>
                  <a:srgbClr val="0000FF"/>
                </a:solidFill>
                <a:latin typeface="微软雅黑" pitchFamily="34" charset="-122"/>
                <a:ea typeface="微软雅黑" pitchFamily="34" charset="-122"/>
                <a:cs typeface="Times New Roman" panose="02020603050405020304" pitchFamily="18" charset="0"/>
              </a:rPr>
              <a:t>：</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厚德载物</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即以宽厚之道德心怀包含万物，对待事物有兼容并蓄的意思。孔子说过：</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君子和而不同，小人同而不和</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。所谓</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同</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是不讲原则的随声附和，所谓</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和</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是在容纳不同意见时，和合正确的部分。所以，提倡</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君子厚德载物</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也就是</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君子和而不同</a:t>
            </a:r>
            <a:r>
              <a:rPr lang="en-US" altLang="zh-CN" sz="2800" b="1" kern="100" dirty="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的意思。</a:t>
            </a:r>
            <a:endParaRPr lang="zh-CN" altLang="zh-CN" sz="1050" b="1" kern="100" dirty="0">
              <a:latin typeface="微软雅黑" pitchFamily="34" charset="-122"/>
              <a:ea typeface="微软雅黑" pitchFamily="34" charset="-122"/>
              <a:cs typeface="Courier New" panose="02070309020205020404" pitchFamily="49" charset="0"/>
            </a:endParaRPr>
          </a:p>
          <a:p>
            <a:pPr algn="just">
              <a:lnSpc>
                <a:spcPts val="4200"/>
              </a:lnSpc>
              <a:spcAft>
                <a:spcPts val="0"/>
              </a:spcAft>
              <a:tabLst>
                <a:tab pos="2070735" algn="l"/>
              </a:tabLst>
            </a:pPr>
            <a:r>
              <a:rPr lang="zh-CN" altLang="zh-CN" sz="2800" b="1" kern="100" dirty="0">
                <a:solidFill>
                  <a:srgbClr val="0000FF"/>
                </a:solidFill>
                <a:latin typeface="微软雅黑" pitchFamily="34" charset="-122"/>
                <a:ea typeface="微软雅黑" pitchFamily="34" charset="-122"/>
                <a:cs typeface="Times New Roman" panose="02020603050405020304" pitchFamily="18" charset="0"/>
              </a:rPr>
              <a:t>史实：</a:t>
            </a:r>
            <a:r>
              <a:rPr lang="zh-CN" altLang="zh-CN" sz="2800" b="1" kern="100" dirty="0">
                <a:latin typeface="微软雅黑" pitchFamily="34" charset="-122"/>
                <a:ea typeface="微软雅黑" pitchFamily="34" charset="-122"/>
                <a:cs typeface="Times New Roman" panose="02020603050405020304" pitchFamily="18" charset="0"/>
              </a:rPr>
              <a:t>在中华文化中，儒佛道三教合一，还有对基督教等外来宗教的容纳和吸收。尽管其间经历种种艰难曲折，中华文化在各种不同价值系统的区域文化和民族文化的冲击碰撞下，逐步走向融合统一。</a:t>
            </a:r>
            <a:endParaRPr lang="zh-CN" altLang="zh-CN" sz="1050" b="1" kern="100" dirty="0">
              <a:effectLst/>
              <a:latin typeface="微软雅黑" pitchFamily="34" charset="-122"/>
              <a:ea typeface="微软雅黑" pitchFamily="34" charset="-122"/>
              <a:cs typeface="Courier New" panose="02070309020205020404" pitchFamily="49" charset="0"/>
            </a:endParaRPr>
          </a:p>
        </p:txBody>
      </p:sp>
      <p:grpSp>
        <p:nvGrpSpPr>
          <p:cNvPr id="4" name="组合 3"/>
          <p:cNvGrpSpPr/>
          <p:nvPr/>
        </p:nvGrpSpPr>
        <p:grpSpPr>
          <a:xfrm>
            <a:off x="551199" y="285728"/>
            <a:ext cx="1975111" cy="508335"/>
            <a:chOff x="579774" y="626269"/>
            <a:chExt cx="1975111" cy="508335"/>
          </a:xfrm>
        </p:grpSpPr>
        <p:sp>
          <p:nvSpPr>
            <p:cNvPr id="5" name="矩形 4">
              <a:extLst>
                <a:ext uri="{FF2B5EF4-FFF2-40B4-BE49-F238E27FC236}">
                  <a16:creationId xmlns:a16="http://schemas.microsoft.com/office/drawing/2014/main" xmlns="" id="{5851EEE6-E95D-7541-BA1F-1CFF257BB121}"/>
                </a:ext>
              </a:extLst>
            </p:cNvPr>
            <p:cNvSpPr/>
            <p:nvPr/>
          </p:nvSpPr>
          <p:spPr bwMode="auto">
            <a:xfrm>
              <a:off x="779714" y="626269"/>
              <a:ext cx="1775171" cy="508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800" b="1" kern="100" dirty="0" smtClean="0">
                  <a:solidFill>
                    <a:srgbClr val="0000FF"/>
                  </a:solidFill>
                  <a:latin typeface="微软雅黑" pitchFamily="34" charset="-122"/>
                  <a:ea typeface="微软雅黑" pitchFamily="34" charset="-122"/>
                  <a:cs typeface="Times New Roman"/>
                </a:rPr>
                <a:t>问题思考</a:t>
              </a:r>
              <a:endParaRPr lang="zh-CN" altLang="en-US" sz="2800" b="1" kern="100" dirty="0">
                <a:solidFill>
                  <a:srgbClr val="0000FF"/>
                </a:solidFill>
                <a:latin typeface="微软雅黑" pitchFamily="34" charset="-122"/>
                <a:ea typeface="微软雅黑" pitchFamily="34" charset="-122"/>
                <a:cs typeface="Times New Roman"/>
              </a:endParaRPr>
            </a:p>
          </p:txBody>
        </p:sp>
        <p:pic>
          <p:nvPicPr>
            <p:cNvPr id="7" name="图片 6"/>
            <p:cNvPicPr>
              <a:picLocks noChangeAspect="1"/>
            </p:cNvPicPr>
            <p:nvPr/>
          </p:nvPicPr>
          <p:blipFill>
            <a:blip r:embed="rId2" cstate="print">
              <a:duotone>
                <a:schemeClr val="accent1">
                  <a:shade val="45000"/>
                  <a:satMod val="135000"/>
                </a:schemeClr>
                <a:prstClr val="white"/>
              </a:duotone>
            </a:blip>
            <a:stretch>
              <a:fillRect/>
            </a:stretch>
          </p:blipFill>
          <p:spPr>
            <a:xfrm>
              <a:off x="579774" y="746042"/>
              <a:ext cx="281336" cy="306216"/>
            </a:xfrm>
            <a:prstGeom prst="rect">
              <a:avLst/>
            </a:prstGeom>
          </p:spPr>
        </p:pic>
      </p:grpSp>
    </p:spTree>
    <p:extLst>
      <p:ext uri="{BB962C8B-B14F-4D97-AF65-F5344CB8AC3E}">
        <p14:creationId xmlns="" xmlns:p14="http://schemas.microsoft.com/office/powerpoint/2010/main" val="170113002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ctrTitle" idx="4294967295"/>
            <p:custDataLst>
              <p:tags r:id="rId1"/>
            </p:custDataLst>
          </p:nvPr>
        </p:nvSpPr>
        <p:spPr>
          <a:xfrm>
            <a:off x="237290" y="142852"/>
            <a:ext cx="11715832" cy="1146175"/>
          </a:xfrm>
          <a:noFill/>
          <a:ln>
            <a:miter lim="800000"/>
          </a:ln>
        </p:spPr>
        <p:txBody>
          <a:bodyPr vert="horz" wrap="square" lIns="91440" tIns="45720" rIns="91440" bIns="45720" anchor="ctr" anchorCtr="0">
            <a:noAutofit/>
          </a:bodyPr>
          <a:lstStyle>
            <a:lvl1pPr marL="0" indent="0" algn="l" defTabSz="914400" rtl="0" eaLnBrk="0" fontAlgn="base" hangingPunct="0">
              <a:lnSpc>
                <a:spcPct val="90000"/>
              </a:lnSpc>
              <a:spcBef>
                <a:spcPct val="0"/>
              </a:spcBef>
              <a:spcAft>
                <a:spcPct val="0"/>
              </a:spcAft>
              <a:buClrTx/>
              <a:buSzTx/>
              <a:buFontTx/>
              <a:buNone/>
              <a:defRPr kumimoji="0" lang="zh-CN" altLang="en-US" sz="4400" b="0" i="0" u="none" baseline="0">
                <a:solidFill>
                  <a:schemeClr val="tx1"/>
                </a:solidFill>
                <a:effectLst/>
                <a:latin typeface="Calibri Light" pitchFamily="34" charset="0"/>
                <a:ea typeface="宋体" pitchFamily="2" charset="-122"/>
              </a:defRPr>
            </a:lvl1pPr>
          </a:lstStyle>
          <a:p>
            <a:pPr lvl="0">
              <a:lnSpc>
                <a:spcPts val="4138"/>
              </a:lnSpc>
            </a:pPr>
            <a:r>
              <a:rPr lang="zh-CN" altLang="en-US" sz="3200" b="1" dirty="0" smtClean="0">
                <a:solidFill>
                  <a:srgbClr val="0000FF"/>
                </a:solidFill>
                <a:latin typeface="微软雅黑" panose="020B0503020204020204" pitchFamily="34" charset="-122"/>
                <a:ea typeface="微软雅黑" panose="020B0503020204020204" pitchFamily="34" charset="-122"/>
              </a:rPr>
              <a:t>思考</a:t>
            </a:r>
            <a:r>
              <a:rPr altLang="en-US" sz="3200" b="1" dirty="0" smtClean="0">
                <a:solidFill>
                  <a:srgbClr val="0000FF"/>
                </a:solidFill>
                <a:latin typeface="微软雅黑" panose="020B0503020204020204" pitchFamily="34" charset="-122"/>
                <a:ea typeface="微软雅黑" panose="020B0503020204020204" pitchFamily="34"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rPr>
              <a:t>中国</a:t>
            </a:r>
            <a:r>
              <a:rPr lang="zh-CN" altLang="en-US" sz="3200" b="1" dirty="0">
                <a:solidFill>
                  <a:srgbClr val="FF0000"/>
                </a:solidFill>
                <a:latin typeface="微软雅黑" panose="020B0503020204020204" pitchFamily="34" charset="-122"/>
                <a:ea typeface="微软雅黑" panose="020B0503020204020204" pitchFamily="34" charset="-122"/>
              </a:rPr>
              <a:t>在此次抗疫伟大斗争中，体现了哪些中华优秀传统文化以及</a:t>
            </a:r>
            <a:r>
              <a:rPr lang="zh-CN" altLang="en-US" sz="3200" b="1" dirty="0" smtClean="0">
                <a:solidFill>
                  <a:srgbClr val="FF0000"/>
                </a:solidFill>
                <a:latin typeface="微软雅黑" panose="020B0503020204020204" pitchFamily="34" charset="-122"/>
                <a:ea typeface="微软雅黑" panose="020B0503020204020204" pitchFamily="34" charset="-122"/>
              </a:rPr>
              <a:t>价值。</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7651" name="标题 1"/>
          <p:cNvSpPr>
            <a:spLocks noGrp="1"/>
          </p:cNvSpPr>
          <p:nvPr>
            <p:custDataLst>
              <p:tags r:id="rId2"/>
            </p:custDataLst>
          </p:nvPr>
        </p:nvSpPr>
        <p:spPr>
          <a:xfrm>
            <a:off x="335316" y="1556792"/>
            <a:ext cx="11447782" cy="4783138"/>
          </a:xfrm>
          <a:prstGeom prst="rect">
            <a:avLst/>
          </a:prstGeom>
          <a:noFill/>
          <a:ln>
            <a:solidFill>
              <a:schemeClr val="accent1"/>
            </a:solid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r>
              <a:rPr lang="zh-CN" altLang="en-US" sz="2800" b="1" dirty="0">
                <a:solidFill>
                  <a:srgbClr val="C00000"/>
                </a:solidFill>
                <a:latin typeface="微软雅黑" panose="020B0503020204020204" pitchFamily="34" charset="-122"/>
                <a:ea typeface="微软雅黑" panose="020B0503020204020204" pitchFamily="34" charset="-122"/>
              </a:rPr>
              <a:t>       材料</a:t>
            </a:r>
            <a:r>
              <a:rPr lang="en-US" altLang="zh-CN" sz="2800" b="1" dirty="0">
                <a:solidFill>
                  <a:srgbClr val="C00000"/>
                </a:solidFill>
                <a:latin typeface="微软雅黑" panose="020B0503020204020204" pitchFamily="34" charset="-122"/>
                <a:ea typeface="微软雅黑" panose="020B0503020204020204" pitchFamily="34" charset="-122"/>
              </a:rPr>
              <a:t>1</a:t>
            </a:r>
            <a:r>
              <a:rPr lang="zh-CN" altLang="en-US" sz="2800" b="1" dirty="0">
                <a:solidFill>
                  <a:srgbClr val="C00000"/>
                </a:solidFill>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“生命重于泰山，防控就是责任，疫情就是命令。”“不计报酬，无论生死。”“与时间赛跑，同病毒竞速。</a:t>
            </a:r>
            <a:r>
              <a:rPr lang="en-US" altLang="zh-CN" sz="2800" b="1" dirty="0">
                <a:latin typeface="微软雅黑" panose="020B0503020204020204" pitchFamily="34" charset="-122"/>
                <a:ea typeface="微软雅黑" panose="020B0503020204020204" pitchFamily="34" charset="-122"/>
              </a:rPr>
              <a:t/>
            </a:r>
            <a:br>
              <a:rPr lang="en-US" altLang="zh-CN" sz="2800" b="1" dirty="0">
                <a:latin typeface="微软雅黑" panose="020B0503020204020204" pitchFamily="34" charset="-122"/>
                <a:ea typeface="微软雅黑" panose="020B0503020204020204" pitchFamily="34" charset="-122"/>
              </a:rPr>
            </a:br>
            <a:r>
              <a:rPr lang="en-US" altLang="zh-CN" sz="2800" b="1" dirty="0">
                <a:latin typeface="微软雅黑" panose="020B0503020204020204" pitchFamily="34" charset="-122"/>
                <a:ea typeface="微软雅黑" panose="020B0503020204020204" pitchFamily="34" charset="-122"/>
              </a:rPr>
              <a:t>                                                </a:t>
            </a:r>
            <a:r>
              <a:rPr lang="zh-CN" altLang="zh-CN" sz="2800" b="1" dirty="0">
                <a:solidFill>
                  <a:srgbClr val="FF0000"/>
                </a:solidFill>
                <a:latin typeface="微软雅黑" panose="020B0503020204020204" pitchFamily="34" charset="-122"/>
                <a:ea typeface="微软雅黑" panose="020B0503020204020204" pitchFamily="34" charset="-122"/>
              </a:rPr>
              <a:t/>
            </a:r>
            <a:br>
              <a:rPr lang="zh-CN" altLang="zh-CN" sz="2800" b="1" dirty="0">
                <a:solidFill>
                  <a:srgbClr val="FF0000"/>
                </a:solidFill>
                <a:latin typeface="微软雅黑" panose="020B0503020204020204" pitchFamily="34" charset="-122"/>
                <a:ea typeface="微软雅黑" panose="020B0503020204020204" pitchFamily="34" charset="-122"/>
              </a:rPr>
            </a:br>
            <a:r>
              <a:rPr lang="zh-CN" altLang="zh-CN" sz="2800" b="1" dirty="0">
                <a:solidFill>
                  <a:srgbClr val="C00000"/>
                </a:solidFill>
                <a:latin typeface="微软雅黑" panose="020B0503020204020204" pitchFamily="34" charset="-122"/>
                <a:ea typeface="微软雅黑" panose="020B0503020204020204" pitchFamily="34" charset="-122"/>
              </a:rPr>
              <a:t>    </a:t>
            </a:r>
            <a:r>
              <a:rPr lang="en-US" altLang="zh-CN" sz="2800" b="1" dirty="0">
                <a:solidFill>
                  <a:srgbClr val="C00000"/>
                </a:solidFill>
                <a:latin typeface="微软雅黑" panose="020B0503020204020204" pitchFamily="34" charset="-122"/>
                <a:ea typeface="微软雅黑" panose="020B0503020204020204" pitchFamily="34" charset="-122"/>
              </a:rPr>
              <a:t>   </a:t>
            </a:r>
            <a:r>
              <a:rPr lang="zh-CN" altLang="en-US" sz="2800" b="1" dirty="0">
                <a:solidFill>
                  <a:srgbClr val="C00000"/>
                </a:solidFill>
                <a:latin typeface="微软雅黑" panose="020B0503020204020204" pitchFamily="34" charset="-122"/>
                <a:ea typeface="微软雅黑" panose="020B0503020204020204" pitchFamily="34" charset="-122"/>
              </a:rPr>
              <a:t>材料</a:t>
            </a:r>
            <a:r>
              <a:rPr lang="en-US" altLang="zh-CN" sz="2800" b="1" dirty="0">
                <a:solidFill>
                  <a:srgbClr val="C00000"/>
                </a:solidFill>
                <a:latin typeface="微软雅黑" panose="020B0503020204020204" pitchFamily="34" charset="-122"/>
                <a:ea typeface="微软雅黑" panose="020B0503020204020204" pitchFamily="34" charset="-122"/>
              </a:rPr>
              <a:t>2</a:t>
            </a:r>
            <a:r>
              <a:rPr lang="zh-CN" altLang="en-US" sz="2800" b="1" dirty="0">
                <a:solidFill>
                  <a:srgbClr val="C00000"/>
                </a:solidFill>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早发现、早报告、早隔离、早治疗，着力提高收治率和治愈率，降低感染率和病亡率。</a:t>
            </a:r>
            <a:r>
              <a:rPr lang="zh-CN" altLang="en-US" sz="2800" b="1" dirty="0">
                <a:latin typeface="微软雅黑" panose="020B0503020204020204" pitchFamily="34" charset="-122"/>
                <a:ea typeface="微软雅黑" panose="020B0503020204020204" pitchFamily="34" charset="-122"/>
              </a:rPr>
              <a:t>”到应收尽收、应治尽治。</a:t>
            </a:r>
          </a:p>
          <a:p>
            <a:pPr marL="0" lvl="0" indent="0" eaLnBrk="1" hangingPunct="1">
              <a:lnSpc>
                <a:spcPct val="90000"/>
              </a:lnSpc>
            </a:pPr>
            <a:r>
              <a:rPr lang="en-US" altLang="zh-CN" sz="2800" b="1" dirty="0">
                <a:solidFill>
                  <a:srgbClr val="C00000"/>
                </a:solidFill>
                <a:latin typeface="微软雅黑" panose="020B0503020204020204" pitchFamily="34" charset="-122"/>
                <a:ea typeface="微软雅黑" panose="020B0503020204020204" pitchFamily="34" charset="-122"/>
              </a:rPr>
              <a:t/>
            </a:r>
            <a:br>
              <a:rPr lang="en-US" altLang="zh-CN" sz="2800" b="1" dirty="0">
                <a:solidFill>
                  <a:srgbClr val="C00000"/>
                </a:solidFill>
                <a:latin typeface="微软雅黑" panose="020B0503020204020204" pitchFamily="34" charset="-122"/>
                <a:ea typeface="微软雅黑" panose="020B0503020204020204" pitchFamily="34" charset="-122"/>
              </a:rPr>
            </a:br>
            <a:r>
              <a:rPr lang="en-US" altLang="zh-CN" sz="2800" b="1" dirty="0">
                <a:solidFill>
                  <a:srgbClr val="C00000"/>
                </a:solidFill>
                <a:latin typeface="微软雅黑" panose="020B0503020204020204" pitchFamily="34" charset="-122"/>
                <a:ea typeface="微软雅黑" panose="020B0503020204020204" pitchFamily="34" charset="-122"/>
              </a:rPr>
              <a:t>       </a:t>
            </a:r>
            <a:r>
              <a:rPr lang="zh-CN" altLang="en-US" sz="2800" b="1" dirty="0">
                <a:solidFill>
                  <a:srgbClr val="C00000"/>
                </a:solidFill>
                <a:latin typeface="微软雅黑" panose="020B0503020204020204" pitchFamily="34" charset="-122"/>
                <a:ea typeface="微软雅黑" panose="020B0503020204020204" pitchFamily="34" charset="-122"/>
              </a:rPr>
              <a:t>材料</a:t>
            </a:r>
            <a:r>
              <a:rPr lang="en-US" altLang="zh-CN" sz="2800" b="1" dirty="0">
                <a:solidFill>
                  <a:srgbClr val="C00000"/>
                </a:solidFill>
                <a:latin typeface="微软雅黑" panose="020B0503020204020204" pitchFamily="34" charset="-122"/>
                <a:ea typeface="微软雅黑" panose="020B0503020204020204" pitchFamily="34" charset="-122"/>
              </a:rPr>
              <a:t>3</a:t>
            </a:r>
            <a:r>
              <a:rPr lang="zh-CN" altLang="en-US" sz="2800" b="1" dirty="0">
                <a:solidFill>
                  <a:srgbClr val="C00000"/>
                </a:solidFill>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新冠病毒没有国界，疫情不分种族，人类是休戚与共的命运共同体，唯有团结协作，携手应对，国际社会才能战胜疫情。中国秉持人类命运共同体理念，中国政府本着公开、透明、负责任态度，毫无保留地同世卫组织和国际社会分享防控、治疗经验，积极开展抗疫国际合作，坚决维护中国人民生命安全和身体健康，坚决维护世界各国人民生命安全和身体健康。</a:t>
            </a:r>
            <a:r>
              <a:rPr lang="en-US" altLang="zh-CN" sz="2800" b="1" dirty="0">
                <a:latin typeface="微软雅黑" panose="020B0503020204020204" pitchFamily="34" charset="-122"/>
                <a:ea typeface="微软雅黑" panose="020B0503020204020204" pitchFamily="34" charset="-122"/>
              </a:rPr>
              <a:t/>
            </a:r>
            <a:br>
              <a:rPr lang="en-US" altLang="zh-CN" sz="2800" b="1" dirty="0">
                <a:latin typeface="微软雅黑" panose="020B0503020204020204" pitchFamily="34" charset="-122"/>
                <a:ea typeface="微软雅黑" panose="020B0503020204020204" pitchFamily="34" charset="-122"/>
              </a:rPr>
            </a:br>
            <a:r>
              <a:rPr lang="en-US" altLang="zh-CN"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sp>
        <p:nvSpPr>
          <p:cNvPr id="27652" name="文本框 3"/>
          <p:cNvSpPr/>
          <p:nvPr>
            <p:custDataLst>
              <p:tags r:id="rId3"/>
            </p:custDataLst>
          </p:nvPr>
        </p:nvSpPr>
        <p:spPr>
          <a:xfrm>
            <a:off x="8415512" y="2348880"/>
            <a:ext cx="3774902" cy="52322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zh-CN" altLang="zh-CN" sz="28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家国情怀</a:t>
            </a:r>
            <a:r>
              <a:rPr lang="zh-CN" altLang="en-US" sz="28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28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责任担当</a:t>
            </a:r>
            <a:r>
              <a:rPr lang="zh-CN" altLang="en-US" sz="28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27653" name="文本框 4"/>
          <p:cNvSpPr/>
          <p:nvPr>
            <p:custDataLst>
              <p:tags r:id="rId4"/>
            </p:custDataLst>
          </p:nvPr>
        </p:nvSpPr>
        <p:spPr>
          <a:xfrm>
            <a:off x="8615159" y="3645024"/>
            <a:ext cx="3774902" cy="52322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zh-CN" altLang="zh-CN" sz="2800" b="1">
                <a:solidFill>
                  <a:srgbClr val="0000FF"/>
                </a:solidFill>
                <a:latin typeface="微软雅黑" panose="020B0503020204020204" pitchFamily="34" charset="-122"/>
                <a:ea typeface="微软雅黑" panose="020B0503020204020204" pitchFamily="34" charset="-122"/>
              </a:rPr>
              <a:t>以民为本</a:t>
            </a:r>
            <a:r>
              <a:rPr lang="zh-CN" altLang="en-US" sz="2800" b="1">
                <a:solidFill>
                  <a:srgbClr val="0000FF"/>
                </a:solidFill>
                <a:latin typeface="微软雅黑" panose="020B0503020204020204" pitchFamily="34" charset="-122"/>
                <a:ea typeface="微软雅黑" panose="020B0503020204020204" pitchFamily="34" charset="-122"/>
              </a:rPr>
              <a:t>，</a:t>
            </a:r>
            <a:r>
              <a:rPr lang="zh-CN" altLang="zh-CN" sz="2800" b="1">
                <a:solidFill>
                  <a:srgbClr val="0000FF"/>
                </a:solidFill>
                <a:latin typeface="微软雅黑" panose="020B0503020204020204" pitchFamily="34" charset="-122"/>
                <a:ea typeface="微软雅黑" panose="020B0503020204020204" pitchFamily="34" charset="-122"/>
              </a:rPr>
              <a:t>生命至上</a:t>
            </a:r>
            <a:r>
              <a:rPr lang="zh-CN" altLang="en-US" sz="2800" b="1">
                <a:solidFill>
                  <a:srgbClr val="0000FF"/>
                </a:solidFill>
                <a:latin typeface="微软雅黑" panose="020B0503020204020204" pitchFamily="34" charset="-122"/>
                <a:ea typeface="微软雅黑" panose="020B0503020204020204" pitchFamily="34" charset="-122"/>
              </a:rPr>
              <a:t>。</a:t>
            </a:r>
            <a:endParaRPr lang="zh-CN" altLang="en-US" sz="2800">
              <a:solidFill>
                <a:srgbClr val="0000FF"/>
              </a:solidFill>
              <a:latin typeface="微软雅黑" panose="020B0503020204020204" pitchFamily="34" charset="-122"/>
              <a:ea typeface="微软雅黑" panose="020B0503020204020204" pitchFamily="34" charset="-122"/>
            </a:endParaRPr>
          </a:p>
        </p:txBody>
      </p:sp>
      <p:sp>
        <p:nvSpPr>
          <p:cNvPr id="27654" name="文本框 5"/>
          <p:cNvSpPr/>
          <p:nvPr>
            <p:custDataLst>
              <p:tags r:id="rId5"/>
            </p:custDataLst>
          </p:nvPr>
        </p:nvSpPr>
        <p:spPr>
          <a:xfrm>
            <a:off x="8332112" y="6093296"/>
            <a:ext cx="3880686" cy="52322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en-US" altLang="zh-CN" sz="2800">
                <a:solidFill>
                  <a:srgbClr val="0000FF"/>
                </a:solidFill>
                <a:latin typeface="微软雅黑" panose="020B0503020204020204" pitchFamily="34" charset="-122"/>
                <a:ea typeface="微软雅黑" panose="020B0503020204020204" pitchFamily="34" charset="-122"/>
              </a:rPr>
              <a:t> </a:t>
            </a:r>
            <a:r>
              <a:rPr lang="zh-CN" altLang="zh-CN" sz="2800" b="1">
                <a:solidFill>
                  <a:srgbClr val="0000FF"/>
                </a:solidFill>
                <a:latin typeface="微软雅黑" panose="020B0503020204020204" pitchFamily="34" charset="-122"/>
                <a:ea typeface="微软雅黑" panose="020B0503020204020204" pitchFamily="34" charset="-122"/>
              </a:rPr>
              <a:t>和谐大同</a:t>
            </a:r>
            <a:r>
              <a:rPr lang="zh-CN" altLang="en-US" sz="2800" b="1">
                <a:solidFill>
                  <a:srgbClr val="0000FF"/>
                </a:solidFill>
                <a:latin typeface="微软雅黑" panose="020B0503020204020204" pitchFamily="34" charset="-122"/>
                <a:ea typeface="微软雅黑" panose="020B0503020204020204" pitchFamily="34" charset="-122"/>
              </a:rPr>
              <a:t>，</a:t>
            </a:r>
            <a:r>
              <a:rPr lang="zh-CN" altLang="zh-CN" sz="2800" b="1">
                <a:solidFill>
                  <a:srgbClr val="0000FF"/>
                </a:solidFill>
                <a:latin typeface="微软雅黑" panose="020B0503020204020204" pitchFamily="34" charset="-122"/>
                <a:ea typeface="微软雅黑" panose="020B0503020204020204" pitchFamily="34" charset="-122"/>
              </a:rPr>
              <a:t>命运共同</a:t>
            </a:r>
            <a:r>
              <a:rPr lang="zh-CN" altLang="en-US" sz="2800" b="1">
                <a:solidFill>
                  <a:srgbClr val="0000FF"/>
                </a:solidFill>
                <a:latin typeface="微软雅黑" panose="020B0503020204020204" pitchFamily="34" charset="-122"/>
                <a:ea typeface="微软雅黑" panose="020B0503020204020204" pitchFamily="34" charset="-122"/>
              </a:rPr>
              <a:t>。</a:t>
            </a:r>
            <a:endParaRPr lang="zh-CN" altLang="en-US" sz="280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652"/>
                                        </p:tgtEl>
                                        <p:attrNameLst>
                                          <p:attrName>ppt_y</p:attrName>
                                        </p:attrNameLst>
                                      </p:cBhvr>
                                      <p:tavLst>
                                        <p:tav tm="0">
                                          <p:val>
                                            <p:strVal val="#ppt_y"/>
                                          </p:val>
                                        </p:tav>
                                        <p:tav tm="100000">
                                          <p:val>
                                            <p:strVal val="#ppt_y"/>
                                          </p:val>
                                        </p:tav>
                                      </p:tavLst>
                                    </p:anim>
                                    <p:anim calcmode="lin" valueType="num">
                                      <p:cBhvr>
                                        <p:cTn id="9" dur="500" fill="hold"/>
                                        <p:tgtEl>
                                          <p:spTgt spid="276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6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fill="hold" tmFilter="0,0; .5, 1; 1, 1"/>
                                        <p:tgtEl>
                                          <p:spTgt spid="27652"/>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7653"/>
                                        </p:tgtEl>
                                        <p:attrNameLst>
                                          <p:attrName>style.visibility</p:attrName>
                                        </p:attrNameLst>
                                      </p:cBhvr>
                                      <p:to>
                                        <p:strVal val="visible"/>
                                      </p:to>
                                    </p:set>
                                    <p:anim calcmode="lin" valueType="num">
                                      <p:cBhvr>
                                        <p:cTn id="16" dur="500" fill="hold"/>
                                        <p:tgtEl>
                                          <p:spTgt spid="2765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653"/>
                                        </p:tgtEl>
                                        <p:attrNameLst>
                                          <p:attrName>ppt_y</p:attrName>
                                        </p:attrNameLst>
                                      </p:cBhvr>
                                      <p:tavLst>
                                        <p:tav tm="0">
                                          <p:val>
                                            <p:strVal val="#ppt_y"/>
                                          </p:val>
                                        </p:tav>
                                        <p:tav tm="100000">
                                          <p:val>
                                            <p:strVal val="#ppt_y"/>
                                          </p:val>
                                        </p:tav>
                                      </p:tavLst>
                                    </p:anim>
                                    <p:anim calcmode="lin" valueType="num">
                                      <p:cBhvr>
                                        <p:cTn id="18" dur="500" fill="hold"/>
                                        <p:tgtEl>
                                          <p:spTgt spid="2765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65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fill="hold" tmFilter="0,0; .5, 1; 1, 1"/>
                                        <p:tgtEl>
                                          <p:spTgt spid="27653"/>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7654"/>
                                        </p:tgtEl>
                                        <p:attrNameLst>
                                          <p:attrName>style.visibility</p:attrName>
                                        </p:attrNameLst>
                                      </p:cBhvr>
                                      <p:to>
                                        <p:strVal val="visible"/>
                                      </p:to>
                                    </p:set>
                                    <p:anim calcmode="lin" valueType="num">
                                      <p:cBhvr>
                                        <p:cTn id="25" dur="500" fill="hold"/>
                                        <p:tgtEl>
                                          <p:spTgt spid="2765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7654"/>
                                        </p:tgtEl>
                                        <p:attrNameLst>
                                          <p:attrName>ppt_y</p:attrName>
                                        </p:attrNameLst>
                                      </p:cBhvr>
                                      <p:tavLst>
                                        <p:tav tm="0">
                                          <p:val>
                                            <p:strVal val="#ppt_y"/>
                                          </p:val>
                                        </p:tav>
                                        <p:tav tm="100000">
                                          <p:val>
                                            <p:strVal val="#ppt_y"/>
                                          </p:val>
                                        </p:tav>
                                      </p:tavLst>
                                    </p:anim>
                                    <p:anim calcmode="lin" valueType="num">
                                      <p:cBhvr>
                                        <p:cTn id="27" dur="500" fill="hold"/>
                                        <p:tgtEl>
                                          <p:spTgt spid="2765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765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fill="hold" tmFilter="0,0; .5, 1; 1, 1"/>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5872" y="144800"/>
            <a:ext cx="4232249" cy="523220"/>
          </a:xfrm>
          <a:prstGeom prst="rect">
            <a:avLst/>
          </a:prstGeom>
          <a:noFill/>
        </p:spPr>
        <p:txBody>
          <a:bodyPr wrap="none" rtlCol="0">
            <a:spAutoFit/>
          </a:bodyPr>
          <a:lstStyle/>
          <a:p>
            <a:r>
              <a:rPr lang="zh-CN" altLang="en-US" sz="2800" b="1" dirty="0" smtClean="0">
                <a:solidFill>
                  <a:srgbClr val="0000FF"/>
                </a:solidFill>
                <a:latin typeface="微软雅黑" pitchFamily="34" charset="-122"/>
                <a:ea typeface="微软雅黑" pitchFamily="34" charset="-122"/>
              </a:rPr>
              <a:t>【合作探究】</a:t>
            </a:r>
            <a:r>
              <a:rPr lang="zh-CN" altLang="en-US" sz="2800" b="1" dirty="0">
                <a:solidFill>
                  <a:srgbClr val="0000FF"/>
                </a:solidFill>
                <a:latin typeface="微软雅黑" pitchFamily="34" charset="-122"/>
                <a:ea typeface="微软雅黑" pitchFamily="34" charset="-122"/>
              </a:rPr>
              <a:t>（教材</a:t>
            </a:r>
            <a:r>
              <a:rPr lang="en-US" altLang="zh-CN" sz="2800" b="1" dirty="0">
                <a:solidFill>
                  <a:srgbClr val="0000FF"/>
                </a:solidFill>
                <a:latin typeface="微软雅黑" pitchFamily="34" charset="-122"/>
                <a:ea typeface="微软雅黑" pitchFamily="34" charset="-122"/>
              </a:rPr>
              <a:t>P7</a:t>
            </a:r>
            <a:r>
              <a:rPr lang="zh-CN" altLang="en-US" sz="2800" b="1" dirty="0">
                <a:solidFill>
                  <a:srgbClr val="0000FF"/>
                </a:solidFill>
                <a:latin typeface="微软雅黑" pitchFamily="34" charset="-122"/>
                <a:ea typeface="微软雅黑" pitchFamily="34" charset="-122"/>
              </a:rPr>
              <a:t>）</a:t>
            </a:r>
          </a:p>
        </p:txBody>
      </p:sp>
      <p:sp>
        <p:nvSpPr>
          <p:cNvPr id="8" name="文本框 7"/>
          <p:cNvSpPr txBox="1"/>
          <p:nvPr>
            <p:custDataLst>
              <p:tags r:id="rId2"/>
            </p:custDataLst>
          </p:nvPr>
        </p:nvSpPr>
        <p:spPr>
          <a:xfrm>
            <a:off x="125078" y="720610"/>
            <a:ext cx="11924383" cy="1198880"/>
          </a:xfrm>
          <a:prstGeom prst="rect">
            <a:avLst/>
          </a:prstGeom>
          <a:noFill/>
          <a:ln>
            <a:solidFill>
              <a:schemeClr val="accent1"/>
            </a:solidFill>
          </a:ln>
        </p:spPr>
        <p:txBody>
          <a:bodyPr wrap="none" rtlCol="0">
            <a:spAutoFit/>
          </a:bodyPr>
          <a:lstStyle/>
          <a:p>
            <a:pPr algn="l"/>
            <a:r>
              <a:rPr lang="en-US" altLang="zh-CN" sz="2400" dirty="0">
                <a:solidFill>
                  <a:srgbClr val="FF0000"/>
                </a:solidFill>
              </a:rPr>
              <a:t>  </a:t>
            </a:r>
            <a:r>
              <a:rPr lang="zh-CN" altLang="en-US" sz="2400" dirty="0">
                <a:solidFill>
                  <a:srgbClr val="FF0000"/>
                </a:solidFill>
              </a:rPr>
              <a:t>材料：</a:t>
            </a:r>
            <a:r>
              <a:rPr lang="zh-CN" altLang="en-US" sz="2400" b="1" dirty="0">
                <a:latin typeface="华文楷体" panose="02010600040101010101" charset="-122"/>
                <a:ea typeface="华文楷体" panose="02010600040101010101" charset="-122"/>
                <a:cs typeface="华文楷体" panose="02010600040101010101" charset="-122"/>
              </a:rPr>
              <a:t>中华文化博大精深、底蕴深厚。</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德</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孝</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礼</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仁</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正</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俭</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公</a:t>
            </a:r>
            <a:r>
              <a:rPr lang="en-US" altLang="zh-CN" sz="2400" b="1" dirty="0">
                <a:latin typeface="华文楷体" panose="02010600040101010101" charset="-122"/>
                <a:ea typeface="华文楷体" panose="02010600040101010101" charset="-122"/>
                <a:cs typeface="华文楷体" panose="02010600040101010101" charset="-122"/>
              </a:rPr>
              <a:t>”</a:t>
            </a:r>
          </a:p>
          <a:p>
            <a:pPr algn="l"/>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廉</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勤</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能</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敬</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sym typeface="+mn-ea"/>
              </a:rPr>
              <a:t>义</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sym typeface="+mn-ea"/>
              </a:rPr>
              <a:t>贤</a:t>
            </a:r>
            <a:r>
              <a:rPr lang="en-US" altLang="zh-CN" sz="2400" b="1" dirty="0">
                <a:latin typeface="华文楷体" panose="02010600040101010101" charset="-122"/>
                <a:ea typeface="华文楷体" panose="02010600040101010101" charset="-122"/>
                <a:cs typeface="华文楷体" panose="02010600040101010101" charset="-122"/>
              </a:rPr>
              <a:t>”</a:t>
            </a:r>
            <a:r>
              <a:rPr lang="en-US" altLang="zh-CN" sz="2400" b="1" dirty="0">
                <a:latin typeface="华文楷体" panose="02010600040101010101" charset="-122"/>
                <a:ea typeface="华文楷体" panose="02010600040101010101" charset="-122"/>
                <a:cs typeface="华文楷体" panose="02010600040101010101" charset="-122"/>
                <a:sym typeface="+mn-ea"/>
              </a:rPr>
              <a:t>“</a:t>
            </a:r>
            <a:r>
              <a:rPr lang="zh-CN" altLang="en-US" sz="2400" b="1" dirty="0">
                <a:latin typeface="华文楷体" panose="02010600040101010101" charset="-122"/>
                <a:ea typeface="华文楷体" panose="02010600040101010101" charset="-122"/>
                <a:cs typeface="华文楷体" panose="02010600040101010101" charset="-122"/>
              </a:rPr>
              <a:t>信</a:t>
            </a:r>
            <a:r>
              <a:rPr lang="en-US" altLang="zh-CN" sz="2400" b="1" dirty="0">
                <a:latin typeface="华文楷体" panose="02010600040101010101" charset="-122"/>
                <a:ea typeface="华文楷体" panose="02010600040101010101" charset="-122"/>
                <a:cs typeface="华文楷体" panose="02010600040101010101" charset="-122"/>
              </a:rPr>
              <a:t>”</a:t>
            </a:r>
            <a:r>
              <a:rPr lang="zh-CN" altLang="en-US" sz="2400" b="1" dirty="0">
                <a:latin typeface="华文楷体" panose="02010600040101010101" charset="-122"/>
                <a:ea typeface="华文楷体" panose="02010600040101010101" charset="-122"/>
                <a:cs typeface="华文楷体" panose="02010600040101010101" charset="-122"/>
              </a:rPr>
              <a:t>等。都是中华优秀文化中的核心概念，</a:t>
            </a:r>
          </a:p>
          <a:p>
            <a:pPr algn="l"/>
            <a:r>
              <a:rPr lang="zh-CN" altLang="en-US" sz="2400" b="1" dirty="0">
                <a:latin typeface="华文楷体" panose="02010600040101010101" charset="-122"/>
                <a:ea typeface="华文楷体" panose="02010600040101010101" charset="-122"/>
                <a:cs typeface="华文楷体" panose="02010600040101010101" charset="-122"/>
              </a:rPr>
              <a:t>也由此形成厚德载物、天下为公、自强不息、以亷为本等基本理念</a:t>
            </a:r>
            <a:r>
              <a:rPr lang="zh-CN" altLang="en-US" sz="2400" dirty="0"/>
              <a:t>。</a:t>
            </a:r>
          </a:p>
        </p:txBody>
      </p:sp>
      <p:sp>
        <p:nvSpPr>
          <p:cNvPr id="9" name="文本框 8"/>
          <p:cNvSpPr txBox="1"/>
          <p:nvPr>
            <p:custDataLst>
              <p:tags r:id="rId3"/>
            </p:custDataLst>
          </p:nvPr>
        </p:nvSpPr>
        <p:spPr>
          <a:xfrm>
            <a:off x="125078" y="1974851"/>
            <a:ext cx="12495728" cy="830997"/>
          </a:xfrm>
          <a:prstGeom prst="rect">
            <a:avLst/>
          </a:prstGeom>
          <a:noFill/>
        </p:spPr>
        <p:txBody>
          <a:bodyPr wrap="none" rtlCol="0">
            <a:spAutoFit/>
          </a:bodyPr>
          <a:lstStyle/>
          <a:p>
            <a:r>
              <a:rPr lang="zh-CN" altLang="en-US" sz="2400" b="1" dirty="0">
                <a:solidFill>
                  <a:srgbClr val="0000FF"/>
                </a:solidFill>
                <a:latin typeface="微软雅黑" pitchFamily="34" charset="-122"/>
                <a:ea typeface="微软雅黑" pitchFamily="34" charset="-122"/>
              </a:rPr>
              <a:t>问题：</a:t>
            </a:r>
            <a:r>
              <a:rPr lang="zh-CN" altLang="en-US" sz="2400" b="1" dirty="0">
                <a:solidFill>
                  <a:srgbClr val="FF0000"/>
                </a:solidFill>
                <a:latin typeface="微软雅黑" pitchFamily="34" charset="-122"/>
                <a:ea typeface="微软雅黑" pitchFamily="34" charset="-122"/>
              </a:rPr>
              <a:t>结合课文，查阅资料，列举更多的核心概念，探讨其在中华文化中占有怎样的地位。</a:t>
            </a:r>
          </a:p>
          <a:p>
            <a:r>
              <a:rPr lang="zh-CN" altLang="en-US" sz="2400" b="1" dirty="0">
                <a:solidFill>
                  <a:srgbClr val="FF0000"/>
                </a:solidFill>
                <a:latin typeface="微软雅黑" pitchFamily="34" charset="-122"/>
                <a:ea typeface="微软雅黑" pitchFamily="34" charset="-122"/>
              </a:rPr>
              <a:t>反映了怎样的精神。</a:t>
            </a:r>
          </a:p>
        </p:txBody>
      </p:sp>
      <p:sp>
        <p:nvSpPr>
          <p:cNvPr id="10" name="文本框 9"/>
          <p:cNvSpPr txBox="1"/>
          <p:nvPr>
            <p:custDataLst>
              <p:tags r:id="rId4"/>
            </p:custDataLst>
          </p:nvPr>
        </p:nvSpPr>
        <p:spPr>
          <a:xfrm>
            <a:off x="78730" y="2732145"/>
            <a:ext cx="11919938" cy="2015936"/>
          </a:xfrm>
          <a:prstGeom prst="rect">
            <a:avLst/>
          </a:prstGeom>
          <a:noFill/>
        </p:spPr>
        <p:txBody>
          <a:bodyPr wrap="square" rtlCol="0" anchor="t">
            <a:spAutoFit/>
          </a:bodyPr>
          <a:lstStyle/>
          <a:p>
            <a:r>
              <a:rPr lang="en-US" altLang="zh-CN" sz="2500" b="1" dirty="0">
                <a:latin typeface="微软雅黑" pitchFamily="34" charset="-122"/>
                <a:ea typeface="微软雅黑" pitchFamily="34" charset="-122"/>
              </a:rPr>
              <a:t>      </a:t>
            </a:r>
            <a:r>
              <a:rPr lang="zh-CN" altLang="en-US" sz="2500" b="1" dirty="0">
                <a:latin typeface="微软雅黑" pitchFamily="34" charset="-122"/>
                <a:ea typeface="微软雅黑" pitchFamily="34" charset="-122"/>
              </a:rPr>
              <a:t>中华文化核心概念主要包括以下几类，一是核心思想理念类。诸如讲仁爱、重民本、守诚信、崇正义、尚和合、求大同等，二是中华传统美德类。诸如自强不息、敬业乐群、扶危济困、见义勇为、孝老爱亲等，三是中华人文精神。诸如求同存异、和而不同的处事方式，文以载道、以文化人的教化思想，形神兼备，情景交融的美学追求，简约自守，中和泰和的生活理念等等。</a:t>
            </a:r>
          </a:p>
        </p:txBody>
      </p:sp>
      <p:sp>
        <p:nvSpPr>
          <p:cNvPr id="11" name="文本框 10"/>
          <p:cNvSpPr txBox="1"/>
          <p:nvPr>
            <p:custDataLst>
              <p:tags r:id="rId5"/>
            </p:custDataLst>
          </p:nvPr>
        </p:nvSpPr>
        <p:spPr>
          <a:xfrm>
            <a:off x="191110" y="4932384"/>
            <a:ext cx="11808193" cy="1631216"/>
          </a:xfrm>
          <a:prstGeom prst="rect">
            <a:avLst/>
          </a:prstGeom>
          <a:noFill/>
        </p:spPr>
        <p:txBody>
          <a:bodyPr wrap="square" rtlCol="0" anchor="t">
            <a:spAutoFit/>
          </a:bodyPr>
          <a:lstStyle/>
          <a:p>
            <a:r>
              <a:rPr lang="en-US" altLang="zh-CN" sz="2500" b="1" dirty="0">
                <a:latin typeface="微软雅黑" pitchFamily="34" charset="-122"/>
                <a:ea typeface="微软雅黑" pitchFamily="34" charset="-122"/>
              </a:rPr>
              <a:t>      </a:t>
            </a:r>
            <a:r>
              <a:rPr lang="zh-CN" altLang="en-US" sz="2500" b="1" dirty="0">
                <a:latin typeface="微软雅黑" pitchFamily="34" charset="-122"/>
                <a:ea typeface="微软雅黑" pitchFamily="34" charset="-122"/>
              </a:rPr>
              <a:t>中华文化的核心概念，或称为</a:t>
            </a:r>
            <a:r>
              <a:rPr lang="en-US" altLang="zh-CN" sz="2500" b="1" dirty="0">
                <a:latin typeface="微软雅黑" pitchFamily="34" charset="-122"/>
                <a:ea typeface="微软雅黑" pitchFamily="34" charset="-122"/>
              </a:rPr>
              <a:t>“</a:t>
            </a:r>
            <a:r>
              <a:rPr lang="zh-CN" altLang="en-US" sz="2500" b="1" dirty="0">
                <a:latin typeface="微软雅黑" pitchFamily="34" charset="-122"/>
                <a:ea typeface="微软雅黑" pitchFamily="34" charset="-122"/>
              </a:rPr>
              <a:t>核心价值观</a:t>
            </a:r>
            <a:r>
              <a:rPr lang="en-US" altLang="zh-CN" sz="2500" b="1" dirty="0">
                <a:latin typeface="微软雅黑" pitchFamily="34" charset="-122"/>
                <a:ea typeface="微软雅黑" pitchFamily="34" charset="-122"/>
              </a:rPr>
              <a:t>”</a:t>
            </a:r>
            <a:r>
              <a:rPr lang="zh-CN" altLang="en-US" sz="2500" b="1" dirty="0">
                <a:latin typeface="微软雅黑" pitchFamily="34" charset="-122"/>
                <a:ea typeface="微软雅黑" pitchFamily="34" charset="-122"/>
              </a:rPr>
              <a:t>，是中华民族在长期的实践与奋斗中由经验凝结而成的文明精华，使中华民族的精神写照，使中华民族优秀文化的体现。历代关于传统经典的解读与阐述都蕴含深刻思想，有必要通过阅读经典的方式，使中华优秀传统文化思想不断地传承下去。</a:t>
            </a:r>
          </a:p>
        </p:txBody>
      </p:sp>
      <p:sp>
        <p:nvSpPr>
          <p:cNvPr id="12" name="文本框 11"/>
          <p:cNvSpPr txBox="1"/>
          <p:nvPr>
            <p:custDataLst>
              <p:tags r:id="rId6"/>
            </p:custDataLst>
          </p:nvPr>
        </p:nvSpPr>
        <p:spPr>
          <a:xfrm>
            <a:off x="217002" y="4828880"/>
            <a:ext cx="11807558" cy="1814830"/>
          </a:xfrm>
          <a:prstGeom prst="rect">
            <a:avLst/>
          </a:prstGeom>
          <a:solidFill>
            <a:srgbClr val="FFFF00"/>
          </a:solidFill>
          <a:ln>
            <a:solidFill>
              <a:schemeClr val="tx1"/>
            </a:solidFill>
          </a:ln>
        </p:spPr>
        <p:txBody>
          <a:bodyPr wrap="square" rtlCol="0" anchor="t">
            <a:spAutoFit/>
          </a:bodyPr>
          <a:lstStyle/>
          <a:p>
            <a:r>
              <a:rPr lang="en-US" altLang="zh-CN" sz="2800" b="1" dirty="0">
                <a:latin typeface="微软雅黑" pitchFamily="34" charset="-122"/>
                <a:ea typeface="微软雅黑" pitchFamily="34" charset="-122"/>
              </a:rPr>
              <a:t>   </a:t>
            </a:r>
            <a:r>
              <a:rPr lang="zh-CN" altLang="en-US" sz="2800" b="1" dirty="0">
                <a:latin typeface="微软雅黑" pitchFamily="34" charset="-122"/>
                <a:ea typeface="微软雅黑" pitchFamily="34" charset="-122"/>
              </a:rPr>
              <a:t>张岂之先生关于中华优秀传统文化的核心理念归纳如下：天人和谐，道法自然，居安思危，自强不息，诚实守信，厚德载物，以民为本，仁者爱人，尊师重道，和而不同，日新月异，天下大同。</a:t>
            </a:r>
          </a:p>
          <a:p>
            <a:r>
              <a:rPr lang="zh-CN" altLang="en-US" sz="2800" b="1" dirty="0">
                <a:latin typeface="微软雅黑" pitchFamily="34" charset="-122"/>
                <a:ea typeface="微软雅黑" pitchFamily="34" charset="-122"/>
              </a:rPr>
              <a:t>                     </a:t>
            </a:r>
            <a:r>
              <a:rPr lang="en-US" altLang="zh-CN" sz="28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张岂之《深刻认识中华文化的历史渊源》《人民日报》（</a:t>
            </a:r>
            <a:r>
              <a:rPr lang="en-US" altLang="zh-CN" sz="2000" b="1" dirty="0">
                <a:latin typeface="微软雅黑" pitchFamily="34" charset="-122"/>
                <a:ea typeface="微软雅黑" pitchFamily="34" charset="-122"/>
              </a:rPr>
              <a:t>2014</a:t>
            </a:r>
            <a:r>
              <a:rPr lang="zh-CN" altLang="en-US" sz="2000" b="1" dirty="0">
                <a:latin typeface="微软雅黑" pitchFamily="34" charset="-122"/>
                <a:ea typeface="微软雅黑" pitchFamily="34" charset="-122"/>
              </a:rPr>
              <a:t>年</a:t>
            </a: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月</a:t>
            </a:r>
            <a:r>
              <a:rPr lang="en-US" altLang="zh-CN" sz="2000" b="1" dirty="0">
                <a:latin typeface="微软雅黑" pitchFamily="34" charset="-122"/>
                <a:ea typeface="微软雅黑" pitchFamily="34" charset="-122"/>
              </a:rPr>
              <a:t>16</a:t>
            </a:r>
            <a:r>
              <a:rPr lang="zh-CN" altLang="en-US" sz="2000" b="1" dirty="0">
                <a:latin typeface="微软雅黑" pitchFamily="34" charset="-122"/>
                <a:ea typeface="微软雅黑" pitchFamily="34" charset="-122"/>
              </a:rPr>
              <a:t>日）</a:t>
            </a:r>
          </a:p>
        </p:txBody>
      </p:sp>
    </p:spTree>
    <p:extLst>
      <p:ext uri="{BB962C8B-B14F-4D97-AF65-F5344CB8AC3E}">
        <p14: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5="http://schemas.microsoft.com/office/powerpoint/2012/main" xmlns:p159="http://schemas.microsoft.com/office/powerpoint/2015/09/main" xmlns:p14="http://schemas.microsoft.com/office/powerpoint/2010/main" val="185839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p:nvPr>
            <p:custDataLst>
              <p:tags r:id="rId1"/>
            </p:custDataLst>
          </p:nvPr>
        </p:nvSpPr>
        <p:spPr>
          <a:xfrm>
            <a:off x="281093" y="773207"/>
            <a:ext cx="11628120" cy="1198880"/>
          </a:xfrm>
          <a:prstGeom prst="rect">
            <a:avLst/>
          </a:prstGeom>
          <a:noFill/>
          <a:ln w="9525">
            <a:noFill/>
          </a:ln>
        </p:spPr>
        <p:txBody>
          <a:bodyPr wrap="square" anchor="t">
            <a:spAutoFit/>
          </a:bodyPr>
          <a:lstStyle/>
          <a:p>
            <a:pPr eaLnBrk="0" fontAlgn="auto" hangingPunct="0">
              <a:lnSpc>
                <a:spcPct val="100000"/>
              </a:lnSpc>
            </a:pPr>
            <a:r>
              <a:rPr lang="zh-CN" altLang="en-US" sz="2400" dirty="0">
                <a:latin typeface="微软雅黑" panose="020B0503020204020204" charset="-122"/>
                <a:ea typeface="微软雅黑" panose="020B0503020204020204" charset="-122"/>
              </a:rPr>
              <a:t>材料一   </a:t>
            </a:r>
            <a:r>
              <a:rPr lang="zh-CN" altLang="zh-CN" sz="2400" b="1" dirty="0">
                <a:latin typeface="华文楷体" panose="02010600040101010101" charset="-122"/>
                <a:ea typeface="华文楷体" panose="02010600040101010101" charset="-122"/>
              </a:rPr>
              <a:t>中国传统文化是封闭的生态环境条件下，农业为主的自然经济的产物。是以汉族为主体，融合各族人民的智慧，共同创造的，这一特定区域特定人类圈的社会精神形态，具有强烈的民族性。</a:t>
            </a:r>
          </a:p>
        </p:txBody>
      </p:sp>
      <p:sp>
        <p:nvSpPr>
          <p:cNvPr id="4" name="Text Box 10"/>
          <p:cNvSpPr/>
          <p:nvPr>
            <p:custDataLst>
              <p:tags r:id="rId2"/>
            </p:custDataLst>
          </p:nvPr>
        </p:nvSpPr>
        <p:spPr>
          <a:xfrm>
            <a:off x="335280" y="1860550"/>
            <a:ext cx="11628120" cy="1568450"/>
          </a:xfrm>
          <a:prstGeom prst="rect">
            <a:avLst/>
          </a:prstGeom>
          <a:noFill/>
          <a:ln w="9525">
            <a:noFill/>
          </a:ln>
        </p:spPr>
        <p:txBody>
          <a:bodyPr wrap="square" anchor="t">
            <a:spAutoFit/>
          </a:bodyPr>
          <a:lstStyle/>
          <a:p>
            <a:pPr eaLnBrk="0" fontAlgn="auto" hangingPunct="0">
              <a:lnSpc>
                <a:spcPct val="100000"/>
              </a:lnSpc>
            </a:pPr>
            <a:r>
              <a:rPr lang="zh-CN" altLang="en-US" sz="2400" dirty="0">
                <a:latin typeface="微软雅黑" panose="020B0503020204020204" charset="-122"/>
                <a:ea typeface="微软雅黑" panose="020B0503020204020204" charset="-122"/>
              </a:rPr>
              <a:t>材料二 </a:t>
            </a:r>
            <a:r>
              <a:rPr lang="zh-CN" altLang="en-US" sz="2400" b="1" dirty="0">
                <a:latin typeface="华文楷体" panose="02010600040101010101" charset="-122"/>
                <a:ea typeface="华文楷体" panose="02010600040101010101" charset="-122"/>
                <a:cs typeface="华文楷体" panose="02010600040101010101" charset="-122"/>
              </a:rPr>
              <a:t> 诸子百家部分代表：</a:t>
            </a:r>
            <a:endParaRPr lang="en-US" altLang="zh-CN" sz="2400" b="1" dirty="0">
              <a:latin typeface="华文楷体" panose="02010600040101010101" charset="-122"/>
              <a:ea typeface="华文楷体" panose="02010600040101010101" charset="-122"/>
              <a:cs typeface="华文楷体" panose="02010600040101010101" charset="-122"/>
            </a:endParaRPr>
          </a:p>
          <a:p>
            <a:pPr eaLnBrk="0" fontAlgn="auto" hangingPunct="0">
              <a:lnSpc>
                <a:spcPct val="100000"/>
              </a:lnSpc>
            </a:pPr>
            <a:r>
              <a:rPr lang="zh-CN" altLang="zh-CN" sz="2400" b="1" dirty="0">
                <a:latin typeface="华文楷体" panose="02010600040101010101" charset="-122"/>
                <a:ea typeface="华文楷体" panose="02010600040101010101" charset="-122"/>
                <a:cs typeface="华文楷体" panose="02010600040101010101" charset="-122"/>
              </a:rPr>
              <a:t>  阴阳家（邹衍、五行、金木水火土）；纵横家（苏秦、张仪、《战国策》）</a:t>
            </a:r>
          </a:p>
          <a:p>
            <a:pPr eaLnBrk="0" fontAlgn="auto" hangingPunct="0">
              <a:lnSpc>
                <a:spcPct val="100000"/>
              </a:lnSpc>
            </a:pPr>
            <a:r>
              <a:rPr lang="zh-CN" altLang="zh-CN" sz="2400" b="1" dirty="0">
                <a:latin typeface="华文楷体" panose="02010600040101010101" charset="-122"/>
                <a:ea typeface="华文楷体" panose="02010600040101010101" charset="-122"/>
                <a:cs typeface="华文楷体" panose="02010600040101010101" charset="-122"/>
              </a:rPr>
              <a:t>  杂家（吕不韦《吕氏春秋》）； 小说家（虞初《虞初周说》）</a:t>
            </a:r>
          </a:p>
          <a:p>
            <a:pPr eaLnBrk="0" fontAlgn="auto" hangingPunct="0">
              <a:lnSpc>
                <a:spcPct val="100000"/>
              </a:lnSpc>
            </a:pPr>
            <a:r>
              <a:rPr lang="zh-CN" altLang="zh-CN" sz="2400" b="1" dirty="0">
                <a:latin typeface="华文楷体" panose="02010600040101010101" charset="-122"/>
                <a:ea typeface="华文楷体" panose="02010600040101010101" charset="-122"/>
                <a:cs typeface="华文楷体" panose="02010600040101010101" charset="-122"/>
              </a:rPr>
              <a:t>  兵家（《孙膑兵法》《孙子兵法》；医家（扁鹊、张仲景、华佗、李时珍）</a:t>
            </a:r>
          </a:p>
        </p:txBody>
      </p:sp>
      <p:sp>
        <p:nvSpPr>
          <p:cNvPr id="5" name="文本框 1"/>
          <p:cNvSpPr txBox="1"/>
          <p:nvPr/>
        </p:nvSpPr>
        <p:spPr>
          <a:xfrm>
            <a:off x="281093" y="3519190"/>
            <a:ext cx="11736493" cy="1198880"/>
          </a:xfrm>
          <a:prstGeom prst="rect">
            <a:avLst/>
          </a:prstGeom>
          <a:noFill/>
        </p:spPr>
        <p:txBody>
          <a:bodyPr wrap="square" rtlCol="0" anchor="t">
            <a:spAutoFit/>
          </a:bodyPr>
          <a:lstStyle/>
          <a:p>
            <a:pPr eaLnBrk="0" fontAlgn="auto" hangingPunct="0">
              <a:lnSpc>
                <a:spcPct val="100000"/>
              </a:lnSpc>
            </a:pPr>
            <a:r>
              <a:rPr lang="zh-CN" altLang="en-US" sz="2400">
                <a:latin typeface="微软雅黑" panose="020B0503020204020204" charset="-122"/>
                <a:ea typeface="微软雅黑" panose="020B0503020204020204" charset="-122"/>
                <a:sym typeface="+mn-ea"/>
              </a:rPr>
              <a:t>材料三  </a:t>
            </a:r>
            <a:r>
              <a:rPr lang="zh-CN" altLang="en-US" sz="2400" b="1">
                <a:latin typeface="华文楷体" panose="02010600040101010101" charset="-122"/>
                <a:ea typeface="华文楷体" panose="02010600040101010101" charset="-122"/>
                <a:cs typeface="华文楷体" panose="02010600040101010101" charset="-122"/>
                <a:sym typeface="+mn-ea"/>
              </a:rPr>
              <a:t>  两汉之际，来自古印度的佛教传人中国。魏晋南北朝时期，佛教逐渐同儒家文化和道家文化相融合。隋唐时期，佛教完成中国化。到宋明时期，以儒家学说为核心兼容佛教和道教理论的宋明理学形成。外来佛教融合为中国文化的一部分。</a:t>
            </a:r>
          </a:p>
        </p:txBody>
      </p:sp>
      <p:sp>
        <p:nvSpPr>
          <p:cNvPr id="6" name="文本框 2"/>
          <p:cNvSpPr txBox="1"/>
          <p:nvPr/>
        </p:nvSpPr>
        <p:spPr>
          <a:xfrm>
            <a:off x="281093" y="4718070"/>
            <a:ext cx="11736493" cy="1568450"/>
          </a:xfrm>
          <a:prstGeom prst="rect">
            <a:avLst/>
          </a:prstGeom>
          <a:noFill/>
        </p:spPr>
        <p:txBody>
          <a:bodyPr wrap="square" rtlCol="0" anchor="t">
            <a:spAutoFit/>
          </a:bodyPr>
          <a:lstStyle/>
          <a:p>
            <a:r>
              <a:rPr lang="zh-CN" altLang="en-US" sz="2400" dirty="0">
                <a:latin typeface="微软雅黑" panose="020B0503020204020204" charset="-122"/>
                <a:ea typeface="微软雅黑" panose="020B0503020204020204" charset="-122"/>
                <a:sym typeface="+mn-ea"/>
              </a:rPr>
              <a:t>材料四  </a:t>
            </a:r>
            <a:r>
              <a:rPr lang="zh-CN" altLang="zh-CN" sz="2400" b="1" dirty="0">
                <a:latin typeface="华文楷体" panose="02010600040101010101" charset="-122"/>
                <a:ea typeface="华文楷体" panose="02010600040101010101" charset="-122"/>
                <a:cs typeface="华文楷体" panose="02010600040101010101" charset="-122"/>
                <a:sym typeface="+mn-ea"/>
              </a:rPr>
              <a:t>中国几千年来，也和古印度、古巴比伦、古埃及一样，不断遭受异族文明摧毁。五胡乱华时期，北宋末期，中原地带的中华文明遭受了严重的摧残；元朝和清朝是中国两次最大的被异族统治的时期，但是一个被推翻，一个被中华文化同化。</a:t>
            </a:r>
            <a:r>
              <a:rPr lang="en-US" altLang="zh-CN" sz="2400" b="1" dirty="0">
                <a:latin typeface="华文楷体" panose="02010600040101010101" charset="-122"/>
                <a:ea typeface="华文楷体" panose="02010600040101010101" charset="-122"/>
                <a:cs typeface="华文楷体" panose="02010600040101010101" charset="-122"/>
                <a:sym typeface="+mn-ea"/>
              </a:rPr>
              <a:t>1840</a:t>
            </a:r>
            <a:r>
              <a:rPr lang="zh-CN" altLang="zh-CN" sz="2400" b="1" dirty="0">
                <a:latin typeface="华文楷体" panose="02010600040101010101" charset="-122"/>
                <a:ea typeface="华文楷体" panose="02010600040101010101" charset="-122"/>
                <a:cs typeface="华文楷体" panose="02010600040101010101" charset="-122"/>
                <a:sym typeface="+mn-ea"/>
              </a:rPr>
              <a:t>年到</a:t>
            </a:r>
            <a:r>
              <a:rPr lang="en-US" altLang="zh-CN" sz="2400" b="1" dirty="0">
                <a:latin typeface="华文楷体" panose="02010600040101010101" charset="-122"/>
                <a:ea typeface="华文楷体" panose="02010600040101010101" charset="-122"/>
                <a:cs typeface="华文楷体" panose="02010600040101010101" charset="-122"/>
                <a:sym typeface="+mn-ea"/>
              </a:rPr>
              <a:t>1945</a:t>
            </a:r>
            <a:r>
              <a:rPr lang="zh-CN" altLang="zh-CN" sz="2400" b="1" dirty="0">
                <a:latin typeface="华文楷体" panose="02010600040101010101" charset="-122"/>
                <a:ea typeface="华文楷体" panose="02010600040101010101" charset="-122"/>
                <a:cs typeface="华文楷体" panose="02010600040101010101" charset="-122"/>
                <a:sym typeface="+mn-ea"/>
              </a:rPr>
              <a:t>年是中国最危险的时刻，但是中国依然屹立不倒，没有消亡。</a:t>
            </a:r>
            <a:endParaRPr lang="zh-CN" altLang="en-US" sz="2400" b="1" dirty="0">
              <a:latin typeface="华文楷体" panose="02010600040101010101" charset="-122"/>
              <a:ea typeface="华文楷体" panose="02010600040101010101" charset="-122"/>
              <a:cs typeface="华文楷体" panose="02010600040101010101" charset="-122"/>
            </a:endParaRPr>
          </a:p>
        </p:txBody>
      </p:sp>
      <p:sp>
        <p:nvSpPr>
          <p:cNvPr id="7" name="文本框 1"/>
          <p:cNvSpPr/>
          <p:nvPr>
            <p:custDataLst>
              <p:tags r:id="rId3"/>
            </p:custDataLst>
          </p:nvPr>
        </p:nvSpPr>
        <p:spPr>
          <a:xfrm>
            <a:off x="308728" y="6357958"/>
            <a:ext cx="11359727" cy="460375"/>
          </a:xfrm>
          <a:prstGeom prst="rect">
            <a:avLst/>
          </a:prstGeom>
          <a:noFill/>
          <a:ln w="9525">
            <a:noFill/>
          </a:ln>
        </p:spPr>
        <p:txBody>
          <a:bodyPr wrap="square" anchor="t">
            <a:spAutoFit/>
          </a:bodyPr>
          <a:lstStyle/>
          <a:p>
            <a:pPr eaLnBrk="0" hangingPunct="0"/>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【合作探究】：阅读材料并结合所学，归纳概括中华优秀传统文化的特点</a:t>
            </a:r>
          </a:p>
        </p:txBody>
      </p:sp>
      <p:sp>
        <p:nvSpPr>
          <p:cNvPr id="8" name="矩形 9"/>
          <p:cNvSpPr/>
          <p:nvPr>
            <p:custDataLst>
              <p:tags r:id="rId4"/>
            </p:custDataLst>
          </p:nvPr>
        </p:nvSpPr>
        <p:spPr>
          <a:xfrm>
            <a:off x="6986693" y="857250"/>
            <a:ext cx="3831167" cy="666115"/>
          </a:xfrm>
          <a:prstGeom prst="rect">
            <a:avLst/>
          </a:prstGeom>
          <a:solidFill>
            <a:srgbClr val="FFFF00"/>
          </a:solidFill>
          <a:ln w="9525">
            <a:solidFill>
              <a:srgbClr val="FF0000"/>
            </a:solidFill>
          </a:ln>
        </p:spPr>
        <p:txBody>
          <a:bodyPr wrap="square" anchor="t">
            <a:spAutoFit/>
          </a:bodyPr>
          <a:lstStyle/>
          <a:p>
            <a:pPr algn="l" eaLnBrk="0" hangingPunct="0"/>
            <a:r>
              <a:rPr lang="zh-CN" altLang="en-US" sz="3735" b="1">
                <a:solidFill>
                  <a:srgbClr val="FF0000"/>
                </a:solidFill>
                <a:latin typeface="微软雅黑" panose="020B0503020204020204" charset="-122"/>
                <a:ea typeface="微软雅黑" panose="020B0503020204020204" charset="-122"/>
              </a:rPr>
              <a:t>本土性、凝聚性</a:t>
            </a:r>
          </a:p>
        </p:txBody>
      </p:sp>
      <p:sp>
        <p:nvSpPr>
          <p:cNvPr id="9" name="矩形 9"/>
          <p:cNvSpPr/>
          <p:nvPr>
            <p:custDataLst>
              <p:tags r:id="rId5"/>
            </p:custDataLst>
          </p:nvPr>
        </p:nvSpPr>
        <p:spPr>
          <a:xfrm>
            <a:off x="6101080" y="2270336"/>
            <a:ext cx="2207684" cy="666115"/>
          </a:xfrm>
          <a:prstGeom prst="rect">
            <a:avLst/>
          </a:prstGeom>
          <a:solidFill>
            <a:srgbClr val="FFFF00"/>
          </a:solidFill>
          <a:ln w="9525">
            <a:solidFill>
              <a:srgbClr val="FF0000"/>
            </a:solidFill>
          </a:ln>
        </p:spPr>
        <p:txBody>
          <a:bodyPr anchor="t">
            <a:spAutoFit/>
          </a:bodyPr>
          <a:lstStyle/>
          <a:p>
            <a:pPr algn="l" eaLnBrk="0" hangingPunct="0"/>
            <a:r>
              <a:rPr lang="zh-CN" altLang="en-US" sz="3735" b="1">
                <a:solidFill>
                  <a:srgbClr val="FF0000"/>
                </a:solidFill>
                <a:latin typeface="微软雅黑" panose="020B0503020204020204" charset="-122"/>
                <a:ea typeface="微软雅黑" panose="020B0503020204020204" charset="-122"/>
              </a:rPr>
              <a:t>多样性</a:t>
            </a:r>
          </a:p>
        </p:txBody>
      </p:sp>
      <p:sp>
        <p:nvSpPr>
          <p:cNvPr id="10" name="矩形 9"/>
          <p:cNvSpPr/>
          <p:nvPr>
            <p:custDataLst>
              <p:tags r:id="rId6"/>
            </p:custDataLst>
          </p:nvPr>
        </p:nvSpPr>
        <p:spPr>
          <a:xfrm>
            <a:off x="6770371" y="3815524"/>
            <a:ext cx="2207683" cy="666115"/>
          </a:xfrm>
          <a:prstGeom prst="rect">
            <a:avLst/>
          </a:prstGeom>
          <a:solidFill>
            <a:srgbClr val="FFFF00"/>
          </a:solidFill>
          <a:ln w="9525">
            <a:solidFill>
              <a:srgbClr val="FF0000"/>
            </a:solidFill>
          </a:ln>
        </p:spPr>
        <p:txBody>
          <a:bodyPr anchor="t">
            <a:spAutoFit/>
          </a:bodyPr>
          <a:lstStyle/>
          <a:p>
            <a:pPr algn="ctr" eaLnBrk="0" hangingPunct="0"/>
            <a:r>
              <a:rPr lang="zh-CN" altLang="en-US" sz="3735" b="1">
                <a:solidFill>
                  <a:srgbClr val="FF0000"/>
                </a:solidFill>
                <a:latin typeface="微软雅黑" panose="020B0503020204020204" charset="-122"/>
                <a:ea typeface="微软雅黑" panose="020B0503020204020204" charset="-122"/>
              </a:rPr>
              <a:t>包容性</a:t>
            </a:r>
          </a:p>
        </p:txBody>
      </p:sp>
      <p:sp>
        <p:nvSpPr>
          <p:cNvPr id="11" name="矩形 9"/>
          <p:cNvSpPr/>
          <p:nvPr>
            <p:custDataLst>
              <p:tags r:id="rId7"/>
            </p:custDataLst>
          </p:nvPr>
        </p:nvSpPr>
        <p:spPr>
          <a:xfrm>
            <a:off x="7798224" y="5096530"/>
            <a:ext cx="2207683" cy="666115"/>
          </a:xfrm>
          <a:prstGeom prst="rect">
            <a:avLst/>
          </a:prstGeom>
          <a:solidFill>
            <a:srgbClr val="FFFF00"/>
          </a:solidFill>
          <a:ln w="9525">
            <a:solidFill>
              <a:srgbClr val="FF0000"/>
            </a:solidFill>
          </a:ln>
        </p:spPr>
        <p:txBody>
          <a:bodyPr anchor="t">
            <a:spAutoFit/>
          </a:bodyPr>
          <a:lstStyle/>
          <a:p>
            <a:pPr algn="ctr" eaLnBrk="0" hangingPunct="0"/>
            <a:r>
              <a:rPr lang="zh-CN" altLang="en-US" sz="3735" b="1">
                <a:solidFill>
                  <a:srgbClr val="FF0000"/>
                </a:solidFill>
                <a:latin typeface="微软雅黑" panose="020B0503020204020204" charset="-122"/>
                <a:ea typeface="微软雅黑" panose="020B0503020204020204" charset="-122"/>
              </a:rPr>
              <a:t>连续性</a:t>
            </a:r>
          </a:p>
        </p:txBody>
      </p:sp>
      <p:sp>
        <p:nvSpPr>
          <p:cNvPr id="12" name="文本框 3"/>
          <p:cNvSpPr txBox="1"/>
          <p:nvPr/>
        </p:nvSpPr>
        <p:spPr>
          <a:xfrm>
            <a:off x="228283" y="1142984"/>
            <a:ext cx="11962130" cy="4009390"/>
          </a:xfrm>
          <a:prstGeom prst="rect">
            <a:avLst/>
          </a:prstGeom>
          <a:solidFill>
            <a:srgbClr val="FFFF00"/>
          </a:solidFill>
          <a:ln w="9525">
            <a:solidFill>
              <a:schemeClr val="tx1"/>
            </a:solidFill>
          </a:ln>
        </p:spPr>
        <p:txBody>
          <a:bodyPr wrap="square">
            <a:spAutoFit/>
          </a:bodyPr>
          <a:lstStyle/>
          <a:p>
            <a:pPr indent="0">
              <a:lnSpc>
                <a:spcPct val="130000"/>
              </a:lnSpc>
            </a:pPr>
            <a:r>
              <a:rPr lang="en-US" altLang="zh-CN" sz="2800" b="1" dirty="0" smtClean="0">
                <a:solidFill>
                  <a:srgbClr val="0000FF"/>
                </a:solidFill>
                <a:latin typeface="微软雅黑" pitchFamily="34" charset="-122"/>
                <a:ea typeface="微软雅黑" pitchFamily="34" charset="-122"/>
                <a:sym typeface="+mn-ea"/>
              </a:rPr>
              <a:t>1</a:t>
            </a:r>
            <a:r>
              <a:rPr lang="zh-CN" altLang="en-US" sz="2800" b="1" dirty="0" smtClean="0">
                <a:solidFill>
                  <a:srgbClr val="0000FF"/>
                </a:solidFill>
                <a:latin typeface="微软雅黑" pitchFamily="34" charset="-122"/>
                <a:ea typeface="微软雅黑" pitchFamily="34" charset="-122"/>
                <a:sym typeface="+mn-ea"/>
              </a:rPr>
              <a:t>、</a:t>
            </a:r>
            <a:r>
              <a:rPr lang="zh-CN" sz="2800" b="1" dirty="0" smtClean="0">
                <a:solidFill>
                  <a:srgbClr val="0000FF"/>
                </a:solidFill>
                <a:latin typeface="微软雅黑" pitchFamily="34" charset="-122"/>
                <a:ea typeface="微软雅黑" pitchFamily="34" charset="-122"/>
                <a:sym typeface="+mn-ea"/>
              </a:rPr>
              <a:t>中华</a:t>
            </a:r>
            <a:r>
              <a:rPr lang="zh-CN" sz="2800" b="1" dirty="0">
                <a:solidFill>
                  <a:srgbClr val="0000FF"/>
                </a:solidFill>
                <a:latin typeface="微软雅黑" pitchFamily="34" charset="-122"/>
                <a:ea typeface="微软雅黑" pitchFamily="34" charset="-122"/>
                <a:sym typeface="+mn-ea"/>
              </a:rPr>
              <a:t>优秀传统文化的特点：</a:t>
            </a:r>
          </a:p>
          <a:p>
            <a:pPr indent="0">
              <a:lnSpc>
                <a:spcPct val="130000"/>
              </a:lnSpc>
            </a:pPr>
            <a:r>
              <a:rPr lang="zh-CN" sz="2800" b="1" dirty="0">
                <a:solidFill>
                  <a:srgbClr val="000000"/>
                </a:solidFill>
                <a:latin typeface="微软雅黑" pitchFamily="34" charset="-122"/>
                <a:ea typeface="微软雅黑" pitchFamily="34" charset="-122"/>
                <a:sym typeface="+mn-ea"/>
              </a:rPr>
              <a:t>（</a:t>
            </a:r>
            <a:r>
              <a:rPr lang="en-US" sz="2800" b="1" dirty="0">
                <a:solidFill>
                  <a:srgbClr val="000000"/>
                </a:solidFill>
                <a:latin typeface="微软雅黑" pitchFamily="34" charset="-122"/>
                <a:ea typeface="微软雅黑" pitchFamily="34" charset="-122"/>
                <a:cs typeface="Times New Roman" panose="02020603050405020304" charset="0"/>
                <a:sym typeface="+mn-ea"/>
              </a:rPr>
              <a:t>1</a:t>
            </a:r>
            <a:r>
              <a:rPr lang="zh-CN" altLang="en-US" sz="2800" b="1" dirty="0">
                <a:solidFill>
                  <a:srgbClr val="000000"/>
                </a:solidFill>
                <a:latin typeface="微软雅黑" pitchFamily="34" charset="-122"/>
                <a:ea typeface="微软雅黑" pitchFamily="34" charset="-122"/>
                <a:cs typeface="Times New Roman" panose="02020603050405020304" charset="0"/>
                <a:sym typeface="+mn-ea"/>
              </a:rPr>
              <a:t>）</a:t>
            </a:r>
            <a:r>
              <a:rPr lang="zh-CN" sz="2800" b="1" dirty="0">
                <a:latin typeface="微软雅黑" pitchFamily="34" charset="-122"/>
                <a:ea typeface="微软雅黑" pitchFamily="34" charset="-122"/>
              </a:rPr>
              <a:t>起源与发展具有</a:t>
            </a:r>
            <a:r>
              <a:rPr lang="zh-CN" sz="2800" b="1" dirty="0">
                <a:solidFill>
                  <a:srgbClr val="FF0000"/>
                </a:solidFill>
                <a:latin typeface="微软雅黑" pitchFamily="34" charset="-122"/>
                <a:ea typeface="微软雅黑" pitchFamily="34" charset="-122"/>
              </a:rPr>
              <a:t>本土性</a:t>
            </a:r>
            <a:r>
              <a:rPr lang="zh-CN" sz="2800" b="1" dirty="0">
                <a:latin typeface="微软雅黑" pitchFamily="34" charset="-122"/>
                <a:ea typeface="微软雅黑" pitchFamily="34" charset="-122"/>
              </a:rPr>
              <a:t>。</a:t>
            </a:r>
          </a:p>
          <a:p>
            <a:pPr indent="0">
              <a:lnSpc>
                <a:spcPct val="130000"/>
              </a:lnSpc>
            </a:pPr>
            <a:r>
              <a:rPr lang="zh-CN" sz="2800" b="1" dirty="0">
                <a:solidFill>
                  <a:srgbClr val="000000"/>
                </a:solidFill>
                <a:latin typeface="微软雅黑" pitchFamily="34" charset="-122"/>
                <a:ea typeface="微软雅黑" pitchFamily="34" charset="-122"/>
                <a:sym typeface="+mn-ea"/>
              </a:rPr>
              <a:t>（</a:t>
            </a:r>
            <a:r>
              <a:rPr lang="en-US" sz="2800" b="1" dirty="0">
                <a:solidFill>
                  <a:srgbClr val="000000"/>
                </a:solidFill>
                <a:latin typeface="微软雅黑" pitchFamily="34" charset="-122"/>
                <a:ea typeface="微软雅黑" pitchFamily="34" charset="-122"/>
                <a:cs typeface="Times New Roman" panose="02020603050405020304" charset="0"/>
                <a:sym typeface="+mn-ea"/>
              </a:rPr>
              <a:t>2</a:t>
            </a:r>
            <a:r>
              <a:rPr lang="zh-CN" altLang="en-US" sz="2800" b="1" dirty="0">
                <a:solidFill>
                  <a:srgbClr val="000000"/>
                </a:solidFill>
                <a:latin typeface="微软雅黑" pitchFamily="34" charset="-122"/>
                <a:ea typeface="微软雅黑" pitchFamily="34" charset="-122"/>
                <a:cs typeface="Times New Roman" panose="02020603050405020304" charset="0"/>
                <a:sym typeface="+mn-ea"/>
              </a:rPr>
              <a:t>）</a:t>
            </a:r>
            <a:r>
              <a:rPr lang="zh-CN" sz="2800" b="1" dirty="0">
                <a:solidFill>
                  <a:srgbClr val="FF0000"/>
                </a:solidFill>
                <a:latin typeface="微软雅黑" pitchFamily="34" charset="-122"/>
                <a:ea typeface="微软雅黑" pitchFamily="34" charset="-122"/>
              </a:rPr>
              <a:t>多样性</a:t>
            </a:r>
            <a:r>
              <a:rPr lang="zh-CN" sz="2800" b="1" dirty="0">
                <a:latin typeface="微软雅黑" pitchFamily="34" charset="-122"/>
                <a:ea typeface="微软雅黑" pitchFamily="34" charset="-122"/>
              </a:rPr>
              <a:t>：各民族共同创造的中华文化，博大精深，丰富多彩，领域广阔。</a:t>
            </a:r>
          </a:p>
          <a:p>
            <a:pPr indent="0">
              <a:lnSpc>
                <a:spcPct val="130000"/>
              </a:lnSpc>
            </a:pPr>
            <a:r>
              <a:rPr lang="zh-CN" sz="2800" b="1" dirty="0">
                <a:solidFill>
                  <a:srgbClr val="000000"/>
                </a:solidFill>
                <a:latin typeface="微软雅黑" pitchFamily="34" charset="-122"/>
                <a:ea typeface="微软雅黑" pitchFamily="34" charset="-122"/>
                <a:sym typeface="+mn-ea"/>
              </a:rPr>
              <a:t>（</a:t>
            </a:r>
            <a:r>
              <a:rPr lang="en-US" sz="2800" b="1" dirty="0">
                <a:solidFill>
                  <a:srgbClr val="000000"/>
                </a:solidFill>
                <a:latin typeface="微软雅黑" pitchFamily="34" charset="-122"/>
                <a:ea typeface="微软雅黑" pitchFamily="34" charset="-122"/>
                <a:cs typeface="Times New Roman" panose="02020603050405020304" charset="0"/>
                <a:sym typeface="+mn-ea"/>
              </a:rPr>
              <a:t>3</a:t>
            </a:r>
            <a:r>
              <a:rPr lang="zh-CN" altLang="en-US" sz="2800" b="1" dirty="0">
                <a:solidFill>
                  <a:srgbClr val="000000"/>
                </a:solidFill>
                <a:latin typeface="微软雅黑" pitchFamily="34" charset="-122"/>
                <a:ea typeface="微软雅黑" pitchFamily="34" charset="-122"/>
                <a:cs typeface="Times New Roman" panose="02020603050405020304" charset="0"/>
                <a:sym typeface="+mn-ea"/>
              </a:rPr>
              <a:t>）</a:t>
            </a:r>
            <a:r>
              <a:rPr lang="zh-CN" sz="2800" b="1" dirty="0">
                <a:solidFill>
                  <a:srgbClr val="FF0000"/>
                </a:solidFill>
                <a:latin typeface="微软雅黑" pitchFamily="34" charset="-122"/>
                <a:ea typeface="微软雅黑" pitchFamily="34" charset="-122"/>
              </a:rPr>
              <a:t>包容性</a:t>
            </a:r>
            <a:r>
              <a:rPr lang="zh-CN" altLang="en-US" sz="2800" b="1" dirty="0">
                <a:latin typeface="微软雅黑" pitchFamily="34" charset="-122"/>
                <a:ea typeface="微软雅黑" pitchFamily="34" charset="-122"/>
              </a:rPr>
              <a:t>：中华文化博采众长，兼收并蓄，积极吸纳外来文化。</a:t>
            </a:r>
          </a:p>
          <a:p>
            <a:pPr indent="0">
              <a:lnSpc>
                <a:spcPct val="130000"/>
              </a:lnSpc>
            </a:pPr>
            <a:r>
              <a:rPr lang="zh-CN" sz="2800" b="1" dirty="0">
                <a:solidFill>
                  <a:srgbClr val="000000"/>
                </a:solidFill>
                <a:latin typeface="微软雅黑" pitchFamily="34" charset="-122"/>
                <a:ea typeface="微软雅黑" pitchFamily="34" charset="-122"/>
                <a:sym typeface="+mn-ea"/>
              </a:rPr>
              <a:t>（</a:t>
            </a:r>
            <a:r>
              <a:rPr lang="en-US" sz="2800" b="1" dirty="0">
                <a:solidFill>
                  <a:srgbClr val="000000"/>
                </a:solidFill>
                <a:latin typeface="微软雅黑" pitchFamily="34" charset="-122"/>
                <a:ea typeface="微软雅黑" pitchFamily="34" charset="-122"/>
                <a:cs typeface="Times New Roman" panose="02020603050405020304" charset="0"/>
                <a:sym typeface="+mn-ea"/>
              </a:rPr>
              <a:t>4</a:t>
            </a:r>
            <a:r>
              <a:rPr lang="zh-CN" altLang="en-US" sz="2800" b="1" dirty="0">
                <a:solidFill>
                  <a:srgbClr val="000000"/>
                </a:solidFill>
                <a:latin typeface="微软雅黑" pitchFamily="34" charset="-122"/>
                <a:ea typeface="微软雅黑" pitchFamily="34" charset="-122"/>
                <a:cs typeface="Times New Roman" panose="02020603050405020304" charset="0"/>
                <a:sym typeface="+mn-ea"/>
              </a:rPr>
              <a:t>）</a:t>
            </a:r>
            <a:r>
              <a:rPr lang="zh-CN" sz="2800" b="1" dirty="0">
                <a:solidFill>
                  <a:srgbClr val="FF0000"/>
                </a:solidFill>
                <a:latin typeface="微软雅黑" pitchFamily="34" charset="-122"/>
                <a:ea typeface="微软雅黑" pitchFamily="34" charset="-122"/>
              </a:rPr>
              <a:t>凝聚性</a:t>
            </a:r>
            <a:r>
              <a:rPr lang="zh-CN" altLang="en-US" sz="2800" b="1" dirty="0">
                <a:latin typeface="微软雅黑" pitchFamily="34" charset="-122"/>
                <a:ea typeface="微软雅黑" pitchFamily="34" charset="-122"/>
              </a:rPr>
              <a:t>：中华文化是中华民族共同文化特质的体现。</a:t>
            </a:r>
          </a:p>
          <a:p>
            <a:pPr indent="0">
              <a:lnSpc>
                <a:spcPct val="130000"/>
              </a:lnSpc>
            </a:pPr>
            <a:r>
              <a:rPr lang="zh-CN" sz="2800" b="1" dirty="0">
                <a:solidFill>
                  <a:srgbClr val="000000"/>
                </a:solidFill>
                <a:latin typeface="微软雅黑" pitchFamily="34" charset="-122"/>
                <a:ea typeface="微软雅黑" pitchFamily="34" charset="-122"/>
                <a:sym typeface="+mn-ea"/>
              </a:rPr>
              <a:t>（</a:t>
            </a:r>
            <a:r>
              <a:rPr lang="en-US" sz="2800" b="1" dirty="0">
                <a:solidFill>
                  <a:srgbClr val="000000"/>
                </a:solidFill>
                <a:latin typeface="微软雅黑" pitchFamily="34" charset="-122"/>
                <a:ea typeface="微软雅黑" pitchFamily="34" charset="-122"/>
                <a:cs typeface="Times New Roman" panose="02020603050405020304" charset="0"/>
                <a:sym typeface="+mn-ea"/>
              </a:rPr>
              <a:t>5</a:t>
            </a:r>
            <a:r>
              <a:rPr lang="zh-CN" altLang="en-US" sz="2800" b="1" dirty="0">
                <a:solidFill>
                  <a:srgbClr val="000000"/>
                </a:solidFill>
                <a:latin typeface="微软雅黑" pitchFamily="34" charset="-122"/>
                <a:ea typeface="微软雅黑" pitchFamily="34" charset="-122"/>
                <a:cs typeface="Times New Roman" panose="02020603050405020304" charset="0"/>
                <a:sym typeface="+mn-ea"/>
              </a:rPr>
              <a:t>）</a:t>
            </a:r>
            <a:r>
              <a:rPr lang="zh-CN" sz="2800" b="1" dirty="0">
                <a:solidFill>
                  <a:srgbClr val="FF0000"/>
                </a:solidFill>
                <a:latin typeface="微软雅黑" pitchFamily="34" charset="-122"/>
                <a:ea typeface="微软雅黑" pitchFamily="34" charset="-122"/>
              </a:rPr>
              <a:t>连续性</a:t>
            </a:r>
            <a:r>
              <a:rPr lang="zh-CN" altLang="en-US" sz="2800" b="1" dirty="0">
                <a:latin typeface="微软雅黑" pitchFamily="34" charset="-122"/>
                <a:ea typeface="微软雅黑" pitchFamily="34" charset="-122"/>
              </a:rPr>
              <a:t>：中华文化绵延不绝，传承至今，体现出顽强的生命力。</a:t>
            </a:r>
          </a:p>
        </p:txBody>
      </p:sp>
      <p:sp>
        <p:nvSpPr>
          <p:cNvPr id="13" name="矩形 39941"/>
          <p:cNvSpPr/>
          <p:nvPr>
            <p:custDataLst>
              <p:tags r:id="rId8"/>
            </p:custDataLst>
          </p:nvPr>
        </p:nvSpPr>
        <p:spPr>
          <a:xfrm>
            <a:off x="30291" y="68025"/>
            <a:ext cx="8065179" cy="58477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a:r>
              <a:rPr lang="zh-CN" altLang="en-US" sz="3200" b="1" dirty="0">
                <a:solidFill>
                  <a:srgbClr val="FF0000"/>
                </a:solidFill>
                <a:ea typeface="微软雅黑" panose="020B0503020204020204" pitchFamily="34" charset="-122"/>
              </a:rPr>
              <a:t>三、中华优秀传统文化的</a:t>
            </a:r>
            <a:r>
              <a:rPr lang="zh-CN" altLang="en-US" sz="3200" b="1" dirty="0" smtClean="0">
                <a:solidFill>
                  <a:srgbClr val="FF0000"/>
                </a:solidFill>
                <a:ea typeface="微软雅黑" panose="020B0503020204020204" pitchFamily="34" charset="-122"/>
              </a:rPr>
              <a:t>特点</a:t>
            </a:r>
            <a:r>
              <a:rPr altLang="en-US" sz="3200" b="1" dirty="0" smtClean="0">
                <a:solidFill>
                  <a:srgbClr val="FF0000"/>
                </a:solidFill>
                <a:ea typeface="微软雅黑" panose="020B0503020204020204" pitchFamily="34" charset="-122"/>
              </a:rPr>
              <a:t>和价值</a:t>
            </a:r>
            <a:endParaRPr lang="zh-CN" altLang="en-US" sz="3200" b="1" dirty="0">
              <a:solidFill>
                <a:srgbClr val="FF0000"/>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fill="hold"/>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fill="hold"/>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fill="hold"/>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fill="hold"/>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37356" y="1714488"/>
            <a:ext cx="10783309" cy="3711785"/>
          </a:xfrm>
          <a:prstGeom prst="rect">
            <a:avLst/>
          </a:prstGeom>
          <a:noFill/>
        </p:spPr>
        <p:txBody>
          <a:bodyPr wrap="square" rtlCol="0" anchor="t">
            <a:spAutoFit/>
          </a:bodyPr>
          <a:lstStyle/>
          <a:p>
            <a:pPr>
              <a:lnSpc>
                <a:spcPct val="120000"/>
              </a:lnSpc>
            </a:pPr>
            <a:r>
              <a:rPr lang="zh-CN" altLang="en-US" sz="2800" b="1" dirty="0">
                <a:latin typeface="楷体" panose="02010609060101010101" pitchFamily="49" charset="-122"/>
                <a:ea typeface="楷体" panose="02010609060101010101" pitchFamily="49" charset="-122"/>
              </a:rPr>
              <a:t>宋明理学是在吸收佛教和道教思想精华的基础上加以改造而成的，</a:t>
            </a:r>
          </a:p>
          <a:p>
            <a:pPr>
              <a:lnSpc>
                <a:spcPct val="120000"/>
              </a:lnSpc>
            </a:pPr>
            <a:r>
              <a:rPr lang="zh-CN" altLang="en-US" sz="2800" b="1" dirty="0">
                <a:latin typeface="楷体" panose="02010609060101010101" pitchFamily="49" charset="-122"/>
                <a:ea typeface="楷体" panose="02010609060101010101" pitchFamily="49" charset="-122"/>
              </a:rPr>
              <a:t>这充分体现了中国传统文化尤其是儒家文化的包容性。正是这种包容力，才使得儒学</a:t>
            </a:r>
            <a:r>
              <a:rPr lang="zh-CN" altLang="en-US" sz="2800" b="1" dirty="0" smtClean="0">
                <a:latin typeface="楷体" panose="02010609060101010101" pitchFamily="49" charset="-122"/>
                <a:ea typeface="楷体" panose="02010609060101010101" pitchFamily="49" charset="-122"/>
              </a:rPr>
              <a:t>得以发展到理学阶段</a:t>
            </a:r>
            <a:r>
              <a:rPr lang="zh-CN" altLang="en-US" sz="2800" b="1" dirty="0">
                <a:latin typeface="楷体" panose="02010609060101010101" pitchFamily="49" charset="-122"/>
                <a:ea typeface="楷体" panose="02010609060101010101" pitchFamily="49" charset="-122"/>
              </a:rPr>
              <a:t>，而理学与传统儒学相比，</a:t>
            </a:r>
            <a:r>
              <a:rPr lang="zh-CN" altLang="en-US" sz="2800" b="1" dirty="0" smtClean="0">
                <a:latin typeface="楷体" panose="02010609060101010101" pitchFamily="49" charset="-122"/>
                <a:ea typeface="楷体" panose="02010609060101010101" pitchFamily="49" charset="-122"/>
              </a:rPr>
              <a:t>具有更强</a:t>
            </a:r>
            <a:r>
              <a:rPr lang="zh-CN" altLang="en-US" sz="2800" b="1" dirty="0">
                <a:latin typeface="楷体" panose="02010609060101010101" pitchFamily="49" charset="-122"/>
                <a:ea typeface="楷体" panose="02010609060101010101" pitchFamily="49" charset="-122"/>
              </a:rPr>
              <a:t>的理论性、</a:t>
            </a:r>
            <a:r>
              <a:rPr lang="zh-CN" altLang="en-US" sz="2800" b="1" dirty="0" smtClean="0">
                <a:latin typeface="楷体" panose="02010609060101010101" pitchFamily="49" charset="-122"/>
                <a:ea typeface="楷体" panose="02010609060101010101" pitchFamily="49" charset="-122"/>
              </a:rPr>
              <a:t>哲学性和典范法</a:t>
            </a:r>
            <a:r>
              <a:rPr lang="zh-CN" altLang="en-US" sz="2800" b="1" dirty="0">
                <a:latin typeface="楷体" panose="02010609060101010101" pitchFamily="49" charset="-122"/>
                <a:ea typeface="楷体" panose="02010609060101010101" pitchFamily="49" charset="-122"/>
              </a:rPr>
              <a:t>，这就使得中国传统儒学具有更强的生命力，焕发出勃勃生机。儒家文化是中华传统文化的杰出代表和主流思想，从而证明中国借统文化具有强大的生命力，具有持久性和连续性。</a:t>
            </a:r>
          </a:p>
        </p:txBody>
      </p:sp>
      <p:sp>
        <p:nvSpPr>
          <p:cNvPr id="3" name="文本框 2"/>
          <p:cNvSpPr txBox="1"/>
          <p:nvPr>
            <p:custDataLst>
              <p:tags r:id="rId2"/>
            </p:custDataLst>
          </p:nvPr>
        </p:nvSpPr>
        <p:spPr>
          <a:xfrm>
            <a:off x="370792" y="663702"/>
            <a:ext cx="11315918" cy="523220"/>
          </a:xfrm>
          <a:prstGeom prst="rect">
            <a:avLst/>
          </a:prstGeom>
          <a:noFill/>
        </p:spPr>
        <p:txBody>
          <a:bodyPr wrap="none" rtlCol="0" anchor="t">
            <a:spAutoFit/>
          </a:bodyPr>
          <a:lstStyle/>
          <a:p>
            <a:r>
              <a:rPr lang="zh-CN" altLang="en-US" sz="2800" b="1" dirty="0">
                <a:solidFill>
                  <a:srgbClr val="FF0000"/>
                </a:solidFill>
                <a:latin typeface="微软雅黑" pitchFamily="34" charset="-122"/>
                <a:ea typeface="微软雅黑" pitchFamily="34" charset="-122"/>
                <a:sym typeface="+mn-ea"/>
              </a:rPr>
              <a:t>以宋明理学为例，指出中国文化的“包容性”和“连续性”的具体表现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380166" y="357166"/>
            <a:ext cx="5184239" cy="523220"/>
          </a:xfrm>
          <a:prstGeom prst="rect">
            <a:avLst/>
          </a:prstGeom>
          <a:noFill/>
        </p:spPr>
        <p:txBody>
          <a:bodyPr wrap="square" rtlCol="0">
            <a:spAutoFit/>
          </a:bodyPr>
          <a:lstStyle/>
          <a:p>
            <a:r>
              <a:rPr lang="en-US" altLang="zh-CN" sz="2800" b="1" dirty="0" smtClean="0">
                <a:solidFill>
                  <a:srgbClr val="0000FF"/>
                </a:solidFill>
                <a:latin typeface="微软雅黑" pitchFamily="34" charset="-122"/>
                <a:ea typeface="微软雅黑" pitchFamily="34" charset="-122"/>
              </a:rPr>
              <a:t>2.</a:t>
            </a:r>
            <a:r>
              <a:rPr lang="zh-CN" altLang="en-US" sz="2800" b="1" dirty="0">
                <a:solidFill>
                  <a:srgbClr val="0000FF"/>
                </a:solidFill>
                <a:latin typeface="微软雅黑" pitchFamily="34" charset="-122"/>
                <a:ea typeface="微软雅黑" pitchFamily="34" charset="-122"/>
              </a:rPr>
              <a:t>中华</a:t>
            </a:r>
            <a:r>
              <a:rPr lang="zh-CN" altLang="en-US" sz="2800" b="1" dirty="0" smtClean="0">
                <a:solidFill>
                  <a:srgbClr val="0000FF"/>
                </a:solidFill>
                <a:latin typeface="微软雅黑" pitchFamily="34" charset="-122"/>
                <a:ea typeface="微软雅黑" pitchFamily="34" charset="-122"/>
              </a:rPr>
              <a:t>优秀传统文化的价值</a:t>
            </a:r>
            <a:endParaRPr lang="zh-CN" altLang="en-US" sz="2800" b="1" dirty="0">
              <a:solidFill>
                <a:srgbClr val="0000FF"/>
              </a:solidFill>
              <a:latin typeface="微软雅黑" pitchFamily="34" charset="-122"/>
              <a:ea typeface="微软雅黑" pitchFamily="34" charset="-122"/>
            </a:endParaRPr>
          </a:p>
        </p:txBody>
      </p:sp>
      <p:sp>
        <p:nvSpPr>
          <p:cNvPr id="4" name="文本1"/>
          <p:cNvSpPr>
            <a:spLocks noChangeArrowheads="1"/>
          </p:cNvSpPr>
          <p:nvPr>
            <p:custDataLst>
              <p:tags r:id="rId1"/>
            </p:custDataLst>
          </p:nvPr>
        </p:nvSpPr>
        <p:spPr bwMode="gray">
          <a:xfrm>
            <a:off x="665918" y="1142984"/>
            <a:ext cx="10215634" cy="1061085"/>
          </a:xfrm>
          <a:prstGeom prst="roundRect">
            <a:avLst>
              <a:gd name="adj" fmla="val 11505"/>
            </a:avLst>
          </a:prstGeom>
          <a:noFill/>
          <a:ln w="15875" cap="flat" cmpd="sng" algn="ctr">
            <a:no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2800" b="1" dirty="0" smtClean="0">
                <a:solidFill>
                  <a:srgbClr val="7030A0"/>
                </a:solidFill>
                <a:latin typeface="微软雅黑" panose="020B0503020204020204" pitchFamily="34" charset="-122"/>
                <a:ea typeface="微软雅黑" panose="020B0503020204020204" pitchFamily="34" charset="-122"/>
              </a:rPr>
              <a:t>（</a:t>
            </a:r>
            <a:r>
              <a:rPr lang="en-US" altLang="zh-CN" sz="2800" b="1" dirty="0" smtClean="0">
                <a:solidFill>
                  <a:srgbClr val="7030A0"/>
                </a:solidFill>
                <a:latin typeface="微软雅黑" panose="020B0503020204020204" pitchFamily="34" charset="-122"/>
                <a:ea typeface="微软雅黑" panose="020B0503020204020204" pitchFamily="34" charset="-122"/>
              </a:rPr>
              <a:t>1</a:t>
            </a:r>
            <a:r>
              <a:rPr lang="zh-CN" altLang="en-US" sz="2800" b="1" dirty="0" smtClean="0">
                <a:solidFill>
                  <a:srgbClr val="7030A0"/>
                </a:solidFill>
                <a:latin typeface="微软雅黑" panose="020B0503020204020204" pitchFamily="34" charset="-122"/>
                <a:ea typeface="微软雅黑" panose="020B0503020204020204" pitchFamily="34" charset="-122"/>
              </a:rPr>
              <a:t>）历史价值：</a:t>
            </a:r>
            <a:r>
              <a:rPr sz="2800" b="1" dirty="0" smtClean="0">
                <a:latin typeface="微软雅黑" panose="020B0503020204020204" pitchFamily="34" charset="-122"/>
                <a:ea typeface="微软雅黑" panose="020B0503020204020204" pitchFamily="34" charset="-122"/>
              </a:rPr>
              <a:t>中华民族发展的内在思想源泉和精神动力</a:t>
            </a:r>
            <a:endParaRPr sz="2800" b="1" dirty="0">
              <a:latin typeface="微软雅黑" panose="020B0503020204020204" pitchFamily="34" charset="-122"/>
              <a:ea typeface="微软雅黑" panose="020B0503020204020204" pitchFamily="34" charset="-122"/>
            </a:endParaRPr>
          </a:p>
        </p:txBody>
      </p:sp>
      <p:sp>
        <p:nvSpPr>
          <p:cNvPr id="6" name="文本1"/>
          <p:cNvSpPr>
            <a:spLocks noChangeArrowheads="1"/>
          </p:cNvSpPr>
          <p:nvPr>
            <p:custDataLst>
              <p:tags r:id="rId2"/>
            </p:custDataLst>
          </p:nvPr>
        </p:nvSpPr>
        <p:spPr bwMode="gray">
          <a:xfrm>
            <a:off x="1237422" y="2214554"/>
            <a:ext cx="9286940" cy="4286280"/>
          </a:xfrm>
          <a:prstGeom prst="roundRect">
            <a:avLst>
              <a:gd name="adj" fmla="val 11505"/>
            </a:avLst>
          </a:prstGeom>
          <a:noFill/>
          <a:ln w="15875" cap="flat" cmpd="sng" algn="ctr">
            <a:solidFill>
              <a:schemeClr val="accent1"/>
            </a:solid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2800" dirty="0" smtClean="0">
                <a:solidFill>
                  <a:srgbClr val="2B2B2B"/>
                </a:solidFill>
                <a:latin typeface="黑体" pitchFamily="49" charset="-122"/>
                <a:ea typeface="黑体" pitchFamily="49" charset="-122"/>
              </a:rPr>
              <a:t>    中华优秀传统文化是中华民族的文化根脉，其蕴含的思想观念、人文精神、道德规范，不仅是我们中国人思想和精神的内核，对解决人类问题也有重要价值。</a:t>
            </a:r>
            <a:endParaRPr lang="en-US" altLang="zh-CN" sz="2800" dirty="0" smtClean="0">
              <a:solidFill>
                <a:srgbClr val="2B2B2B"/>
              </a:solidFill>
              <a:latin typeface="黑体" pitchFamily="49" charset="-122"/>
              <a:ea typeface="黑体" pitchFamily="49" charset="-122"/>
            </a:endParaRPr>
          </a:p>
          <a:p>
            <a:pPr fontAlgn="base">
              <a:lnSpc>
                <a:spcPct val="120000"/>
              </a:lnSpc>
              <a:spcBef>
                <a:spcPct val="0"/>
              </a:spcBef>
              <a:spcAft>
                <a:spcPct val="0"/>
              </a:spcAft>
              <a:defRPr/>
            </a:pPr>
            <a:r>
              <a:rPr lang="en-US" altLang="zh-CN" sz="2800" dirty="0" smtClean="0">
                <a:solidFill>
                  <a:srgbClr val="2B2B2B"/>
                </a:solidFill>
                <a:latin typeface="楷体" panose="02010609060101010101" pitchFamily="49" charset="-122"/>
                <a:ea typeface="楷体" panose="02010609060101010101" pitchFamily="49" charset="-122"/>
                <a:cs typeface="楷体" panose="02010609060101010101" pitchFamily="49" charset="-122"/>
              </a:rPr>
              <a:t>    </a:t>
            </a:r>
            <a:r>
              <a:rPr lang="zh-CN" altLang="en-US" sz="2800" dirty="0" smtClean="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儒家</a:t>
            </a:r>
            <a:r>
              <a:rPr lang="zh-CN" altLang="en-US" sz="2800" dirty="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思想孕育了我国传统文化中的政治理念和道德标准；道家学说构成了</a:t>
            </a:r>
            <a:r>
              <a:rPr lang="en-US" altLang="zh-CN" sz="2800" dirty="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2000</a:t>
            </a:r>
            <a:r>
              <a:rPr lang="zh-CN" altLang="en-US" sz="2800" dirty="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多年传统思想的哲学基础；法家思想中的变革精神，成为历代进步思想家、政治家改革图治的理论武器。他们共同构成了中华民主传统文化的基本精神。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237290" y="807535"/>
            <a:ext cx="11594403" cy="954107"/>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2</a:t>
            </a:r>
            <a:r>
              <a:rPr lang="zh-CN" altLang="en-US" sz="2800" b="1" dirty="0" smtClean="0">
                <a:latin typeface="微软雅黑" pitchFamily="34" charset="-122"/>
                <a:ea typeface="微软雅黑" pitchFamily="34" charset="-122"/>
              </a:rPr>
              <a:t>）面对礼崩乐坏局面，</a:t>
            </a:r>
            <a:r>
              <a:rPr lang="zh-CN" altLang="en-US" sz="2800" b="1" dirty="0" smtClean="0">
                <a:solidFill>
                  <a:srgbClr val="FF0000"/>
                </a:solidFill>
                <a:latin typeface="微软雅黑" pitchFamily="34" charset="-122"/>
                <a:ea typeface="微软雅黑" pitchFamily="34" charset="-122"/>
              </a:rPr>
              <a:t>孔子</a:t>
            </a:r>
            <a:r>
              <a:rPr lang="zh-CN" altLang="en-US" sz="2800" b="1" dirty="0" smtClean="0">
                <a:latin typeface="微软雅黑" pitchFamily="34" charset="-122"/>
                <a:ea typeface="微软雅黑" pitchFamily="34" charset="-122"/>
              </a:rPr>
              <a:t>对西周礼乐文明进行多方面阐述，</a:t>
            </a:r>
            <a:r>
              <a:rPr lang="zh-CN" altLang="en-US" sz="2800" b="1" dirty="0" smtClean="0">
                <a:solidFill>
                  <a:srgbClr val="FF0000"/>
                </a:solidFill>
                <a:latin typeface="微软雅黑" pitchFamily="34" charset="-122"/>
                <a:ea typeface="微软雅黑" pitchFamily="34" charset="-122"/>
              </a:rPr>
              <a:t>儒家文化的思想核心形成</a:t>
            </a:r>
            <a:r>
              <a:rPr lang="zh-CN" altLang="en-US" sz="2800" b="1" dirty="0" smtClean="0">
                <a:latin typeface="微软雅黑" pitchFamily="34" charset="-122"/>
                <a:ea typeface="微软雅黑" pitchFamily="34" charset="-122"/>
              </a:rPr>
              <a:t>。</a:t>
            </a:r>
            <a:endParaRPr lang="zh-CN" altLang="en-US" sz="2800" b="1" dirty="0">
              <a:latin typeface="微软雅黑" pitchFamily="34" charset="-122"/>
              <a:ea typeface="微软雅黑" pitchFamily="34" charset="-122"/>
            </a:endParaRPr>
          </a:p>
        </p:txBody>
      </p:sp>
      <p:sp>
        <p:nvSpPr>
          <p:cNvPr id="3" name="文本框 4"/>
          <p:cNvSpPr txBox="1"/>
          <p:nvPr/>
        </p:nvSpPr>
        <p:spPr>
          <a:xfrm>
            <a:off x="451604" y="3214686"/>
            <a:ext cx="6200457" cy="1200329"/>
          </a:xfrm>
          <a:prstGeom prst="rect">
            <a:avLst/>
          </a:prstGeom>
          <a:noFill/>
          <a:ln>
            <a:solidFill>
              <a:schemeClr val="tx1"/>
            </a:solidFill>
          </a:ln>
        </p:spPr>
        <p:txBody>
          <a:bodyPr wrap="square" rtlCol="0">
            <a:spAutoFit/>
          </a:bodyPr>
          <a:lstStyle/>
          <a:p>
            <a:r>
              <a:rPr lang="zh-CN" altLang="en-US" sz="2400" smtClean="0">
                <a:latin typeface="楷体" panose="02010609060101010101" pitchFamily="49" charset="-122"/>
                <a:ea typeface="楷体" panose="02010609060101010101" pitchFamily="49" charset="-122"/>
              </a:rPr>
              <a:t>    乐者，天地之和也。礼者，天地之序也。和，故百物皆化；序，故群物皆别。</a:t>
            </a:r>
            <a:endParaRPr lang="en-US" altLang="zh-CN" sz="2400" smtClean="0">
              <a:latin typeface="楷体" panose="02010609060101010101" pitchFamily="49" charset="-122"/>
              <a:ea typeface="楷体" panose="02010609060101010101" pitchFamily="49" charset="-122"/>
            </a:endParaRPr>
          </a:p>
          <a:p>
            <a:pPr algn="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礼记</a:t>
            </a: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乐记</a:t>
            </a:r>
            <a:r>
              <a:rPr lang="en-US" altLang="zh-CN" sz="2400" smtClean="0">
                <a:latin typeface="楷体" panose="02010609060101010101" pitchFamily="49" charset="-122"/>
                <a:ea typeface="楷体" panose="02010609060101010101" pitchFamily="49" charset="-122"/>
              </a:rPr>
              <a:t>》</a:t>
            </a:r>
            <a:endParaRPr lang="zh-CN" altLang="en-US" sz="240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a:srcRect l="4073"/>
          <a:stretch>
            <a:fillRect/>
          </a:stretch>
        </p:blipFill>
        <p:spPr>
          <a:xfrm>
            <a:off x="7169754" y="3143248"/>
            <a:ext cx="5020659" cy="3409343"/>
          </a:xfrm>
          <a:prstGeom prst="rect">
            <a:avLst/>
          </a:prstGeom>
        </p:spPr>
      </p:pic>
      <p:sp>
        <p:nvSpPr>
          <p:cNvPr id="5" name="文本框 10"/>
          <p:cNvSpPr txBox="1"/>
          <p:nvPr/>
        </p:nvSpPr>
        <p:spPr>
          <a:xfrm>
            <a:off x="451604" y="4572008"/>
            <a:ext cx="6359490" cy="1692771"/>
          </a:xfrm>
          <a:prstGeom prst="rect">
            <a:avLst/>
          </a:prstGeom>
          <a:noFill/>
        </p:spPr>
        <p:txBody>
          <a:bodyPr wrap="square" rtlCol="0">
            <a:spAutoFit/>
          </a:bodyPr>
          <a:lstStyle/>
          <a:p>
            <a:r>
              <a:rPr lang="zh-CN" altLang="en-US" sz="2600" b="1" dirty="0" smtClean="0">
                <a:solidFill>
                  <a:srgbClr val="7030A0"/>
                </a:solidFill>
                <a:latin typeface="黑体" panose="02010609060101010101" pitchFamily="49" charset="-122"/>
                <a:ea typeface="黑体" panose="02010609060101010101" pitchFamily="49" charset="-122"/>
              </a:rPr>
              <a:t>    </a:t>
            </a:r>
            <a:r>
              <a:rPr lang="en-US" altLang="zh-CN" sz="2600" b="1" dirty="0">
                <a:solidFill>
                  <a:srgbClr val="7030A0"/>
                </a:solidFill>
                <a:latin typeface="黑体" panose="02010609060101010101" pitchFamily="49" charset="-122"/>
                <a:ea typeface="黑体" panose="02010609060101010101" pitchFamily="49" charset="-122"/>
              </a:rPr>
              <a:t>①</a:t>
            </a:r>
            <a:r>
              <a:rPr lang="zh-CN" altLang="en-US" sz="2600" b="1" dirty="0" smtClean="0">
                <a:solidFill>
                  <a:srgbClr val="7030A0"/>
                </a:solidFill>
                <a:latin typeface="黑体" panose="02010609060101010101" pitchFamily="49" charset="-122"/>
                <a:ea typeface="黑体" panose="02010609060101010101" pitchFamily="49" charset="-122"/>
              </a:rPr>
              <a:t>礼乐制含义：</a:t>
            </a:r>
            <a:r>
              <a:rPr lang="zh-CN" altLang="en-US" sz="2600" b="1" dirty="0" smtClean="0">
                <a:latin typeface="黑体" panose="02010609060101010101" pitchFamily="49" charset="-122"/>
                <a:ea typeface="黑体" panose="02010609060101010101" pitchFamily="49" charset="-122"/>
              </a:rPr>
              <a:t>表示等级制度的典章制度和礼仪规定。</a:t>
            </a:r>
            <a:endParaRPr lang="en-US" altLang="zh-CN" sz="2600" b="1" dirty="0">
              <a:latin typeface="黑体" panose="02010609060101010101" pitchFamily="49" charset="-122"/>
              <a:ea typeface="黑体" panose="02010609060101010101" pitchFamily="49" charset="-122"/>
            </a:endParaRPr>
          </a:p>
          <a:p>
            <a:r>
              <a:rPr lang="en-US" altLang="zh-CN" sz="2600" b="1" dirty="0">
                <a:solidFill>
                  <a:srgbClr val="7030A0"/>
                </a:solidFill>
                <a:latin typeface="黑体" panose="02010609060101010101" pitchFamily="49" charset="-122"/>
                <a:ea typeface="黑体" panose="02010609060101010101" pitchFamily="49" charset="-122"/>
              </a:rPr>
              <a:t> </a:t>
            </a:r>
            <a:r>
              <a:rPr lang="en-US" altLang="zh-CN" sz="2600" b="1" dirty="0" smtClean="0">
                <a:solidFill>
                  <a:srgbClr val="7030A0"/>
                </a:solidFill>
                <a:latin typeface="黑体" panose="02010609060101010101" pitchFamily="49" charset="-122"/>
                <a:ea typeface="黑体" panose="02010609060101010101" pitchFamily="49" charset="-122"/>
              </a:rPr>
              <a:t>   ②</a:t>
            </a:r>
            <a:r>
              <a:rPr lang="zh-CN" altLang="en-US" sz="2600" b="1" dirty="0" smtClean="0">
                <a:solidFill>
                  <a:srgbClr val="7030A0"/>
                </a:solidFill>
                <a:latin typeface="黑体" panose="02010609060101010101" pitchFamily="49" charset="-122"/>
                <a:ea typeface="黑体" panose="02010609060101010101" pitchFamily="49" charset="-122"/>
              </a:rPr>
              <a:t>礼</a:t>
            </a:r>
            <a:r>
              <a:rPr lang="zh-CN" altLang="en-US" sz="2600" b="1" dirty="0">
                <a:solidFill>
                  <a:srgbClr val="7030A0"/>
                </a:solidFill>
                <a:latin typeface="黑体" panose="02010609060101010101" pitchFamily="49" charset="-122"/>
                <a:ea typeface="黑体" panose="02010609060101010101" pitchFamily="49" charset="-122"/>
              </a:rPr>
              <a:t>乐</a:t>
            </a:r>
            <a:r>
              <a:rPr lang="zh-CN" altLang="en-US" sz="2600" b="1" dirty="0" smtClean="0">
                <a:solidFill>
                  <a:srgbClr val="7030A0"/>
                </a:solidFill>
                <a:latin typeface="黑体" panose="02010609060101010101" pitchFamily="49" charset="-122"/>
                <a:ea typeface="黑体" panose="02010609060101010101" pitchFamily="49" charset="-122"/>
              </a:rPr>
              <a:t>制目的：</a:t>
            </a:r>
            <a:r>
              <a:rPr lang="zh-CN" altLang="en-US" sz="2600" b="1" dirty="0" smtClean="0">
                <a:latin typeface="黑体" panose="02010609060101010101" pitchFamily="49" charset="-122"/>
                <a:ea typeface="黑体" panose="02010609060101010101" pitchFamily="49" charset="-122"/>
              </a:rPr>
              <a:t>维护宗法制、分封制的工具。</a:t>
            </a:r>
            <a:endParaRPr lang="zh-CN" altLang="en-US" sz="2600" b="1" dirty="0">
              <a:latin typeface="黑体" panose="02010609060101010101" pitchFamily="49" charset="-122"/>
              <a:ea typeface="黑体" panose="02010609060101010101" pitchFamily="49" charset="-122"/>
            </a:endParaRPr>
          </a:p>
        </p:txBody>
      </p:sp>
      <p:sp>
        <p:nvSpPr>
          <p:cNvPr id="7"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DEA2A2-1D34-4E31-A3BB-F46D91D2647A}"/>
              </a:ext>
            </a:extLst>
          </p:cNvPr>
          <p:cNvSpPr/>
          <p:nvPr>
            <p:custDataLst>
              <p:tags r:id="rId1"/>
            </p:custDataLst>
          </p:nvPr>
        </p:nvSpPr>
        <p:spPr>
          <a:xfrm>
            <a:off x="308728" y="129581"/>
            <a:ext cx="8037806" cy="58477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r>
              <a:rPr lang="en-US" altLang="zh-CN" sz="3200" b="1" dirty="0" smtClean="0">
                <a:solidFill>
                  <a:srgbClr val="0000CC"/>
                </a:solidFill>
                <a:latin typeface="微软雅黑" panose="020B0503020204020204" pitchFamily="34" charset="-122"/>
                <a:ea typeface="微软雅黑" panose="020B0503020204020204" pitchFamily="34" charset="-122"/>
              </a:rPr>
              <a:t>2</a:t>
            </a:r>
            <a:r>
              <a:rPr lang="zh-CN" altLang="en-US" sz="3200" b="1" dirty="0" smtClean="0">
                <a:solidFill>
                  <a:srgbClr val="0000CC"/>
                </a:solidFill>
                <a:latin typeface="微软雅黑" panose="020B0503020204020204" pitchFamily="34" charset="-122"/>
                <a:ea typeface="微软雅黑" panose="020B0503020204020204" pitchFamily="34" charset="-122"/>
              </a:rPr>
              <a:t>、</a:t>
            </a:r>
            <a:r>
              <a:rPr altLang="en-US" sz="3200" b="1" dirty="0" smtClean="0">
                <a:solidFill>
                  <a:srgbClr val="0000CC"/>
                </a:solidFill>
                <a:latin typeface="微软雅黑" panose="020B0503020204020204" pitchFamily="34" charset="-122"/>
                <a:ea typeface="微软雅黑" panose="020B0503020204020204" pitchFamily="34" charset="-122"/>
              </a:rPr>
              <a:t>奠基</a:t>
            </a:r>
            <a:r>
              <a:rPr lang="en-US" altLang="zh-CN" sz="3200" b="1" dirty="0" smtClean="0">
                <a:solidFill>
                  <a:srgbClr val="0000CC"/>
                </a:solidFill>
                <a:latin typeface="微软雅黑" panose="020B0503020204020204" pitchFamily="34" charset="-122"/>
                <a:ea typeface="微软雅黑" panose="020B0503020204020204" pitchFamily="34" charset="-122"/>
              </a:rPr>
              <a:t>——</a:t>
            </a:r>
            <a:r>
              <a:rPr lang="zh-CN" altLang="en-US" sz="3200" b="1" dirty="0" smtClean="0">
                <a:solidFill>
                  <a:srgbClr val="0000CC"/>
                </a:solidFill>
                <a:latin typeface="微软雅黑" panose="020B0503020204020204" pitchFamily="34" charset="-122"/>
                <a:ea typeface="微软雅黑" panose="020B0503020204020204" pitchFamily="34" charset="-122"/>
              </a:rPr>
              <a:t>先秦时期</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523042" y="1928802"/>
            <a:ext cx="10930014" cy="892552"/>
          </a:xfrm>
          <a:prstGeom prst="rect">
            <a:avLst/>
          </a:prstGeom>
          <a:solidFill>
            <a:srgbClr val="FFFF00"/>
          </a:solidFill>
        </p:spPr>
        <p:txBody>
          <a:bodyPr wrap="square">
            <a:spAutoFit/>
          </a:bodyPr>
          <a:lstStyle/>
          <a:p>
            <a:pPr indent="266700" algn="just">
              <a:spcAft>
                <a:spcPct val="0"/>
              </a:spcAft>
            </a:pPr>
            <a:r>
              <a:rPr lang="zh-CN" altLang="zh-CN" sz="2600" b="1" dirty="0" smtClean="0">
                <a:latin typeface="黑体" panose="02010609060101010101" pitchFamily="49" charset="-122"/>
                <a:ea typeface="黑体" panose="02010609060101010101" pitchFamily="49" charset="-122"/>
              </a:rPr>
              <a:t>孔子</a:t>
            </a:r>
            <a:r>
              <a:rPr lang="zh-CN" altLang="zh-CN" sz="2600" b="1" dirty="0">
                <a:latin typeface="黑体" panose="02010609060101010101" pitchFamily="49" charset="-122"/>
                <a:ea typeface="黑体" panose="02010609060101010101" pitchFamily="49" charset="-122"/>
              </a:rPr>
              <a:t>主张“克己复礼”，恢复周礼，实际上就是恢复社会的秩序与和谐。</a:t>
            </a:r>
            <a:r>
              <a:rPr lang="zh-CN" altLang="zh-CN" sz="2600" b="1" dirty="0" smtClean="0">
                <a:latin typeface="黑体" panose="02010609060101010101" pitchFamily="49" charset="-122"/>
                <a:ea typeface="黑体" panose="02010609060101010101" pitchFamily="49" charset="-122"/>
              </a:rPr>
              <a:t>孔子思想主张</a:t>
            </a:r>
            <a:r>
              <a:rPr lang="zh-CN" altLang="en-US" sz="2600" b="1" dirty="0" smtClean="0">
                <a:latin typeface="黑体" panose="02010609060101010101" pitchFamily="49" charset="-122"/>
                <a:ea typeface="黑体" panose="02010609060101010101" pitchFamily="49" charset="-122"/>
              </a:rPr>
              <a:t>中的</a:t>
            </a:r>
            <a:r>
              <a:rPr lang="zh-CN" altLang="zh-CN" sz="2600" b="1" dirty="0" smtClean="0">
                <a:solidFill>
                  <a:srgbClr val="FF0000"/>
                </a:solidFill>
                <a:latin typeface="黑体" panose="02010609060101010101" pitchFamily="49" charset="-122"/>
                <a:ea typeface="黑体" panose="02010609060101010101" pitchFamily="49" charset="-122"/>
              </a:rPr>
              <a:t>“仁”</a:t>
            </a:r>
            <a:r>
              <a:rPr lang="zh-CN" altLang="zh-CN" sz="2600" b="1" dirty="0">
                <a:solidFill>
                  <a:srgbClr val="FF0000"/>
                </a:solidFill>
                <a:latin typeface="黑体" panose="02010609060101010101" pitchFamily="49" charset="-122"/>
                <a:ea typeface="黑体" panose="02010609060101010101" pitchFamily="49" charset="-122"/>
              </a:rPr>
              <a:t>和“礼”</a:t>
            </a:r>
            <a:r>
              <a:rPr lang="zh-CN" altLang="zh-CN" sz="2600" b="1" dirty="0" smtClean="0">
                <a:solidFill>
                  <a:srgbClr val="FF0000"/>
                </a:solidFill>
                <a:latin typeface="黑体" panose="02010609060101010101" pitchFamily="49" charset="-122"/>
                <a:ea typeface="黑体" panose="02010609060101010101" pitchFamily="49" charset="-122"/>
              </a:rPr>
              <a:t>，成为</a:t>
            </a:r>
            <a:r>
              <a:rPr lang="zh-CN" altLang="zh-CN" sz="2600" b="1" dirty="0">
                <a:solidFill>
                  <a:srgbClr val="FF0000"/>
                </a:solidFill>
                <a:latin typeface="黑体" panose="02010609060101010101" pitchFamily="49" charset="-122"/>
                <a:ea typeface="黑体" panose="02010609060101010101" pitchFamily="49" charset="-122"/>
              </a:rPr>
              <a:t>以后儒家文化的思想核心。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0232" y="1000108"/>
            <a:ext cx="9501254" cy="1643527"/>
          </a:xfrm>
          <a:prstGeom prst="rect">
            <a:avLst/>
          </a:prstGeom>
        </p:spPr>
        <p:txBody>
          <a:bodyPr wrap="square">
            <a:spAutoFit/>
          </a:bodyPr>
          <a:lstStyle/>
          <a:p>
            <a:pPr fontAlgn="base">
              <a:lnSpc>
                <a:spcPct val="120000"/>
              </a:lnSpc>
              <a:spcBef>
                <a:spcPct val="0"/>
              </a:spcBef>
              <a:spcAft>
                <a:spcPct val="0"/>
              </a:spcAft>
              <a:defRPr/>
            </a:pPr>
            <a:r>
              <a:rPr lang="zh-CN" altLang="en-US" sz="2800" b="1" dirty="0" smtClean="0">
                <a:solidFill>
                  <a:srgbClr val="7030A0"/>
                </a:solidFill>
                <a:latin typeface="微软雅黑" panose="020B0503020204020204" pitchFamily="34" charset="-122"/>
                <a:ea typeface="微软雅黑" panose="020B0503020204020204" pitchFamily="34" charset="-122"/>
              </a:rPr>
              <a:t>（</a:t>
            </a:r>
            <a:r>
              <a:rPr lang="en-US" altLang="zh-CN" sz="2800" b="1" dirty="0" smtClean="0">
                <a:solidFill>
                  <a:srgbClr val="7030A0"/>
                </a:solidFill>
                <a:latin typeface="微软雅黑" panose="020B0503020204020204" pitchFamily="34" charset="-122"/>
                <a:ea typeface="微软雅黑" panose="020B0503020204020204" pitchFamily="34" charset="-122"/>
              </a:rPr>
              <a:t>2</a:t>
            </a:r>
            <a:r>
              <a:rPr lang="zh-CN" altLang="en-US" sz="2800" b="1" dirty="0" smtClean="0">
                <a:solidFill>
                  <a:srgbClr val="7030A0"/>
                </a:solidFill>
                <a:latin typeface="微软雅黑" panose="020B0503020204020204" pitchFamily="34" charset="-122"/>
                <a:ea typeface="微软雅黑" panose="020B0503020204020204" pitchFamily="34" charset="-122"/>
              </a:rPr>
              <a:t>）历史价值：</a:t>
            </a:r>
            <a:r>
              <a:rPr lang="zh-CN" altLang="en-US" sz="2800" b="1" dirty="0" smtClean="0">
                <a:latin typeface="微软雅黑" panose="020B0503020204020204" pitchFamily="34" charset="-122"/>
                <a:ea typeface="微软雅黑" panose="020B0503020204020204" pitchFamily="34" charset="-122"/>
              </a:rPr>
              <a:t>中华文化蕴含着丰富的道德伦理，体现着评判是非曲直的价值标准，潜移默化地影响着中国人的思维方式和行为方式和行为方式。</a:t>
            </a:r>
            <a:endParaRPr lang="zh-CN" altLang="en-US" sz="2800" b="1" dirty="0">
              <a:latin typeface="微软雅黑" panose="020B0503020204020204" pitchFamily="34" charset="-122"/>
              <a:ea typeface="微软雅黑" panose="020B0503020204020204" pitchFamily="34" charset="-122"/>
            </a:endParaRPr>
          </a:p>
        </p:txBody>
      </p:sp>
      <p:sp>
        <p:nvSpPr>
          <p:cNvPr id="3" name="文本框 9"/>
          <p:cNvSpPr txBox="1"/>
          <p:nvPr/>
        </p:nvSpPr>
        <p:spPr>
          <a:xfrm>
            <a:off x="380166" y="357166"/>
            <a:ext cx="5184239" cy="523220"/>
          </a:xfrm>
          <a:prstGeom prst="rect">
            <a:avLst/>
          </a:prstGeom>
          <a:noFill/>
        </p:spPr>
        <p:txBody>
          <a:bodyPr wrap="square" rtlCol="0">
            <a:spAutoFit/>
          </a:bodyPr>
          <a:lstStyle/>
          <a:p>
            <a:r>
              <a:rPr lang="en-US" altLang="zh-CN" sz="2800" b="1" dirty="0" smtClean="0">
                <a:solidFill>
                  <a:srgbClr val="0000FF"/>
                </a:solidFill>
                <a:latin typeface="微软雅黑" pitchFamily="34" charset="-122"/>
                <a:ea typeface="微软雅黑" pitchFamily="34" charset="-122"/>
              </a:rPr>
              <a:t>2.</a:t>
            </a:r>
            <a:r>
              <a:rPr lang="zh-CN" altLang="en-US" sz="2800" b="1" dirty="0">
                <a:solidFill>
                  <a:srgbClr val="0000FF"/>
                </a:solidFill>
                <a:latin typeface="微软雅黑" pitchFamily="34" charset="-122"/>
                <a:ea typeface="微软雅黑" pitchFamily="34" charset="-122"/>
              </a:rPr>
              <a:t>中华</a:t>
            </a:r>
            <a:r>
              <a:rPr lang="zh-CN" altLang="en-US" sz="2800" b="1" dirty="0" smtClean="0">
                <a:solidFill>
                  <a:srgbClr val="0000FF"/>
                </a:solidFill>
                <a:latin typeface="微软雅黑" pitchFamily="34" charset="-122"/>
                <a:ea typeface="微软雅黑" pitchFamily="34" charset="-122"/>
              </a:rPr>
              <a:t>优秀传统文化的价值</a:t>
            </a:r>
            <a:endParaRPr lang="zh-CN" altLang="en-US" sz="2800" b="1" dirty="0">
              <a:solidFill>
                <a:srgbClr val="0000FF"/>
              </a:solidFill>
              <a:latin typeface="微软雅黑" pitchFamily="34" charset="-122"/>
              <a:ea typeface="微软雅黑" pitchFamily="34" charset="-122"/>
            </a:endParaRPr>
          </a:p>
        </p:txBody>
      </p:sp>
      <p:sp>
        <p:nvSpPr>
          <p:cNvPr id="4" name="文本1"/>
          <p:cNvSpPr>
            <a:spLocks noChangeArrowheads="1"/>
          </p:cNvSpPr>
          <p:nvPr>
            <p:custDataLst>
              <p:tags r:id="rId1"/>
            </p:custDataLst>
          </p:nvPr>
        </p:nvSpPr>
        <p:spPr bwMode="gray">
          <a:xfrm>
            <a:off x="1094546" y="2857496"/>
            <a:ext cx="9501254" cy="3697289"/>
          </a:xfrm>
          <a:prstGeom prst="roundRect">
            <a:avLst>
              <a:gd name="adj" fmla="val 11505"/>
            </a:avLst>
          </a:prstGeom>
          <a:noFill/>
          <a:ln w="15875" cap="flat" cmpd="sng" algn="ctr">
            <a:solidFill>
              <a:schemeClr val="accent1"/>
            </a:solid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spcBef>
                <a:spcPct val="20000"/>
              </a:spcBef>
              <a:buFont typeface="Arial"/>
              <a:buNone/>
            </a:pPr>
            <a:r>
              <a:rPr lang="zh-CN" altLang="zh-CN" sz="2800" b="1" dirty="0" smtClean="0">
                <a:latin typeface="楷体" panose="02010609060101010101" pitchFamily="49" charset="-122"/>
                <a:ea typeface="楷体" panose="02010609060101010101" pitchFamily="49" charset="-122"/>
              </a:rPr>
              <a:t>在以家庭为基础的社会认知中，传统文化注重人的德性的形成和培养。《论语》开篇</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学而时习之，不亦悦乎</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，其中</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学</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与</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习</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指的就是对于德性的修养和践行。《大学》亦是如此：</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大学之道，在明明德，在亲民，在止于至善。</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家庭中</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父慈子孝、兄友弟恭</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的伦理规范在国家层面进一步塑造出</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君为臣纲，父为子纲，夫为妻纲</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的政治生态，它对维护家庭和国家的伦理政治秩序具有重要作用。</a:t>
            </a:r>
            <a:endParaRPr lang="zh-CN" altLang="zh-CN"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380166" y="357166"/>
            <a:ext cx="5184239" cy="523220"/>
          </a:xfrm>
          <a:prstGeom prst="rect">
            <a:avLst/>
          </a:prstGeom>
          <a:noFill/>
        </p:spPr>
        <p:txBody>
          <a:bodyPr wrap="square" rtlCol="0">
            <a:spAutoFit/>
          </a:bodyPr>
          <a:lstStyle/>
          <a:p>
            <a:r>
              <a:rPr lang="en-US" altLang="zh-CN" sz="2800" b="1" dirty="0" smtClean="0">
                <a:solidFill>
                  <a:srgbClr val="0000FF"/>
                </a:solidFill>
                <a:latin typeface="微软雅黑" pitchFamily="34" charset="-122"/>
                <a:ea typeface="微软雅黑" pitchFamily="34" charset="-122"/>
              </a:rPr>
              <a:t>2.</a:t>
            </a:r>
            <a:r>
              <a:rPr lang="zh-CN" altLang="en-US" sz="2800" b="1" dirty="0">
                <a:solidFill>
                  <a:srgbClr val="0000FF"/>
                </a:solidFill>
                <a:latin typeface="微软雅黑" pitchFamily="34" charset="-122"/>
                <a:ea typeface="微软雅黑" pitchFamily="34" charset="-122"/>
              </a:rPr>
              <a:t>中华</a:t>
            </a:r>
            <a:r>
              <a:rPr lang="zh-CN" altLang="en-US" sz="2800" b="1" dirty="0" smtClean="0">
                <a:solidFill>
                  <a:srgbClr val="0000FF"/>
                </a:solidFill>
                <a:latin typeface="微软雅黑" pitchFamily="34" charset="-122"/>
                <a:ea typeface="微软雅黑" pitchFamily="34" charset="-122"/>
              </a:rPr>
              <a:t>优秀传统文化的价值</a:t>
            </a:r>
            <a:endParaRPr lang="zh-CN" altLang="en-US" sz="2800" b="1" dirty="0">
              <a:solidFill>
                <a:srgbClr val="0000FF"/>
              </a:solidFill>
              <a:latin typeface="微软雅黑" pitchFamily="34" charset="-122"/>
              <a:ea typeface="微软雅黑" pitchFamily="34" charset="-122"/>
            </a:endParaRPr>
          </a:p>
        </p:txBody>
      </p:sp>
      <p:sp>
        <p:nvSpPr>
          <p:cNvPr id="3" name="文本1"/>
          <p:cNvSpPr>
            <a:spLocks noChangeArrowheads="1"/>
          </p:cNvSpPr>
          <p:nvPr>
            <p:custDataLst>
              <p:tags r:id="rId1"/>
            </p:custDataLst>
          </p:nvPr>
        </p:nvSpPr>
        <p:spPr bwMode="gray">
          <a:xfrm>
            <a:off x="808794" y="1285860"/>
            <a:ext cx="9001188" cy="1061085"/>
          </a:xfrm>
          <a:prstGeom prst="roundRect">
            <a:avLst>
              <a:gd name="adj" fmla="val 11505"/>
            </a:avLst>
          </a:prstGeom>
          <a:noFill/>
          <a:ln w="15875" cap="flat" cmpd="sng" algn="ctr">
            <a:no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2800" b="1" dirty="0" smtClean="0">
                <a:solidFill>
                  <a:srgbClr val="7030A0"/>
                </a:solidFill>
                <a:latin typeface="微软雅黑" panose="020B0503020204020204" pitchFamily="34" charset="-122"/>
                <a:ea typeface="微软雅黑" panose="020B0503020204020204" pitchFamily="34" charset="-122"/>
              </a:rPr>
              <a:t>（</a:t>
            </a:r>
            <a:r>
              <a:rPr lang="en-US" altLang="zh-CN" sz="2800" b="1" dirty="0" smtClean="0">
                <a:solidFill>
                  <a:srgbClr val="7030A0"/>
                </a:solidFill>
                <a:latin typeface="微软雅黑" panose="020B0503020204020204" pitchFamily="34" charset="-122"/>
                <a:ea typeface="微软雅黑" panose="020B0503020204020204" pitchFamily="34" charset="-122"/>
              </a:rPr>
              <a:t>3</a:t>
            </a:r>
            <a:r>
              <a:rPr lang="zh-CN" altLang="en-US" sz="2800" b="1" dirty="0" smtClean="0">
                <a:solidFill>
                  <a:srgbClr val="7030A0"/>
                </a:solidFill>
                <a:latin typeface="微软雅黑" panose="020B0503020204020204" pitchFamily="34" charset="-122"/>
                <a:ea typeface="微软雅黑" panose="020B0503020204020204" pitchFamily="34" charset="-122"/>
              </a:rPr>
              <a:t>）当代价值：</a:t>
            </a:r>
            <a:r>
              <a:rPr lang="zh-CN" altLang="en-US" sz="2800" b="1" dirty="0" smtClean="0">
                <a:latin typeface="微软雅黑" panose="020B0503020204020204" pitchFamily="34" charset="-122"/>
                <a:ea typeface="微软雅黑" panose="020B0503020204020204" pitchFamily="34" charset="-122"/>
              </a:rPr>
              <a:t>有利于</a:t>
            </a:r>
            <a:r>
              <a:rPr sz="2800" b="1" dirty="0" smtClean="0">
                <a:latin typeface="微软雅黑" panose="020B0503020204020204" pitchFamily="34" charset="-122"/>
                <a:ea typeface="微软雅黑" panose="020B0503020204020204" pitchFamily="34" charset="-122"/>
              </a:rPr>
              <a:t>维护</a:t>
            </a:r>
            <a:r>
              <a:rPr lang="zh-CN" sz="2800" b="1" dirty="0" smtClean="0">
                <a:latin typeface="微软雅黑" panose="020B0503020204020204" pitchFamily="34" charset="-122"/>
                <a:ea typeface="微软雅黑" panose="020B0503020204020204" pitchFamily="34" charset="-122"/>
              </a:rPr>
              <a:t>中国</a:t>
            </a:r>
            <a:r>
              <a:rPr lang="zh-CN" sz="2800" b="1" dirty="0">
                <a:latin typeface="微软雅黑" panose="020B0503020204020204" pitchFamily="34" charset="-122"/>
                <a:ea typeface="微软雅黑" panose="020B0503020204020204" pitchFamily="34" charset="-122"/>
              </a:rPr>
              <a:t>团结</a:t>
            </a:r>
            <a:r>
              <a:rPr sz="2800" b="1" dirty="0">
                <a:latin typeface="微软雅黑" panose="020B0503020204020204" pitchFamily="34" charset="-122"/>
                <a:ea typeface="微软雅黑" panose="020B0503020204020204" pitchFamily="34" charset="-122"/>
              </a:rPr>
              <a:t>统一</a:t>
            </a:r>
            <a:r>
              <a:rPr lang="zh-CN" sz="2800" b="1" dirty="0">
                <a:latin typeface="微软雅黑" panose="020B0503020204020204" pitchFamily="34" charset="-122"/>
                <a:ea typeface="微软雅黑" panose="020B0503020204020204" pitchFamily="34" charset="-122"/>
              </a:rPr>
              <a:t>的政治局面</a:t>
            </a:r>
            <a:r>
              <a:rPr lang="zh-CN" sz="2800" b="1" dirty="0" smtClean="0">
                <a:latin typeface="微软雅黑" panose="020B0503020204020204" pitchFamily="34" charset="-122"/>
                <a:ea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有利于</a:t>
            </a:r>
            <a:r>
              <a:rPr lang="zh-CN" sz="2800" b="1" dirty="0" smtClean="0">
                <a:latin typeface="微软雅黑" panose="020B0503020204020204" pitchFamily="34" charset="-122"/>
                <a:ea typeface="微软雅黑" panose="020B0503020204020204" pitchFamily="34" charset="-122"/>
              </a:rPr>
              <a:t>维系统一</a:t>
            </a:r>
            <a:r>
              <a:rPr sz="2800" b="1" dirty="0" smtClean="0">
                <a:latin typeface="微软雅黑" panose="020B0503020204020204" pitchFamily="34" charset="-122"/>
                <a:ea typeface="微软雅黑" panose="020B0503020204020204" pitchFamily="34" charset="-122"/>
              </a:rPr>
              <a:t>多民族大家庭</a:t>
            </a:r>
            <a:r>
              <a:rPr lang="zh-CN" altLang="en-US" sz="2800" b="1" dirty="0" smtClean="0">
                <a:latin typeface="微软雅黑" panose="020B0503020204020204" pitchFamily="34" charset="-122"/>
                <a:ea typeface="微软雅黑" panose="020B0503020204020204" pitchFamily="34" charset="-122"/>
              </a:rPr>
              <a:t>，强化民族认同；</a:t>
            </a:r>
            <a:endParaRPr sz="2800" b="1" dirty="0">
              <a:latin typeface="微软雅黑" panose="020B0503020204020204" pitchFamily="34" charset="-122"/>
              <a:ea typeface="微软雅黑" panose="020B0503020204020204" pitchFamily="34" charset="-122"/>
            </a:endParaRPr>
          </a:p>
        </p:txBody>
      </p:sp>
      <p:sp>
        <p:nvSpPr>
          <p:cNvPr id="4" name="文本1"/>
          <p:cNvSpPr>
            <a:spLocks noChangeArrowheads="1"/>
          </p:cNvSpPr>
          <p:nvPr>
            <p:custDataLst>
              <p:tags r:id="rId2"/>
            </p:custDataLst>
          </p:nvPr>
        </p:nvSpPr>
        <p:spPr bwMode="gray">
          <a:xfrm>
            <a:off x="1165984" y="2928934"/>
            <a:ext cx="8929750" cy="3482975"/>
          </a:xfrm>
          <a:prstGeom prst="roundRect">
            <a:avLst>
              <a:gd name="adj" fmla="val 11505"/>
            </a:avLst>
          </a:prstGeom>
          <a:noFill/>
          <a:ln w="15875" cap="flat" cmpd="sng" algn="ctr">
            <a:solidFill>
              <a:schemeClr val="accent1"/>
            </a:solid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2800" dirty="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中华民族具有深厚的爱国主义传统和民放凝聚力,作为传统文化主流的儒家学说首倡的"大一统"思想,始终起到维护国家统一,反对民族分裂的特殊作用,对中华民族的形成和壮大产生了深远的影响,成为民族的灵魂和特征,升华为一种伟大民族的向心力和凝聚力,激励一代又一代的中国人去追求祖国的强盛和繁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1"/>
          <p:cNvSpPr>
            <a:spLocks noChangeArrowheads="1"/>
          </p:cNvSpPr>
          <p:nvPr>
            <p:custDataLst>
              <p:tags r:id="rId1"/>
            </p:custDataLst>
          </p:nvPr>
        </p:nvSpPr>
        <p:spPr bwMode="gray">
          <a:xfrm>
            <a:off x="880232" y="1142984"/>
            <a:ext cx="9215502" cy="1061085"/>
          </a:xfrm>
          <a:prstGeom prst="roundRect">
            <a:avLst>
              <a:gd name="adj" fmla="val 11505"/>
            </a:avLst>
          </a:prstGeom>
          <a:noFill/>
          <a:ln w="15875" cap="flat" cmpd="sng" algn="ctr">
            <a:no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2800" b="1" dirty="0" smtClean="0">
                <a:solidFill>
                  <a:srgbClr val="7030A0"/>
                </a:solidFill>
                <a:latin typeface="微软雅黑" panose="020B0503020204020204" pitchFamily="34" charset="-122"/>
                <a:ea typeface="微软雅黑" panose="020B0503020204020204" pitchFamily="34" charset="-122"/>
              </a:rPr>
              <a:t>（</a:t>
            </a:r>
            <a:r>
              <a:rPr lang="en-US" altLang="zh-CN" sz="2800" b="1" dirty="0" smtClean="0">
                <a:solidFill>
                  <a:srgbClr val="7030A0"/>
                </a:solidFill>
                <a:latin typeface="微软雅黑" panose="020B0503020204020204" pitchFamily="34" charset="-122"/>
                <a:ea typeface="微软雅黑" panose="020B0503020204020204" pitchFamily="34" charset="-122"/>
              </a:rPr>
              <a:t>4</a:t>
            </a:r>
            <a:r>
              <a:rPr lang="zh-CN" altLang="en-US" sz="2800" b="1" dirty="0" smtClean="0">
                <a:solidFill>
                  <a:srgbClr val="7030A0"/>
                </a:solidFill>
                <a:latin typeface="微软雅黑" panose="020B0503020204020204" pitchFamily="34" charset="-122"/>
                <a:ea typeface="微软雅黑" panose="020B0503020204020204" pitchFamily="34" charset="-122"/>
              </a:rPr>
              <a:t>）当代价值：</a:t>
            </a:r>
            <a:r>
              <a:rPr sz="2800" b="1" dirty="0" smtClean="0">
                <a:latin typeface="微软雅黑" panose="020B0503020204020204" pitchFamily="34" charset="-122"/>
                <a:ea typeface="微软雅黑" panose="020B0503020204020204" pitchFamily="34" charset="-122"/>
              </a:rPr>
              <a:t>推动社会</a:t>
            </a:r>
            <a:r>
              <a:rPr lang="zh-CN" sz="2800" b="1" dirty="0">
                <a:latin typeface="微软雅黑" panose="020B0503020204020204" pitchFamily="34" charset="-122"/>
                <a:ea typeface="微软雅黑" panose="020B0503020204020204" pitchFamily="34" charset="-122"/>
              </a:rPr>
              <a:t>的发展</a:t>
            </a:r>
            <a:r>
              <a:rPr sz="2800" b="1" dirty="0">
                <a:latin typeface="微软雅黑" panose="020B0503020204020204" pitchFamily="34" charset="-122"/>
                <a:ea typeface="微软雅黑" panose="020B0503020204020204" pitchFamily="34" charset="-122"/>
              </a:rPr>
              <a:t>进步，为治国理政和道德建设提供有益借鉴。</a:t>
            </a:r>
          </a:p>
        </p:txBody>
      </p:sp>
      <p:sp>
        <p:nvSpPr>
          <p:cNvPr id="3" name="文本1"/>
          <p:cNvSpPr>
            <a:spLocks noChangeArrowheads="1"/>
          </p:cNvSpPr>
          <p:nvPr>
            <p:custDataLst>
              <p:tags r:id="rId2"/>
            </p:custDataLst>
          </p:nvPr>
        </p:nvSpPr>
        <p:spPr bwMode="gray">
          <a:xfrm>
            <a:off x="1451736" y="2714620"/>
            <a:ext cx="8358246" cy="3482975"/>
          </a:xfrm>
          <a:prstGeom prst="roundRect">
            <a:avLst>
              <a:gd name="adj" fmla="val 11505"/>
            </a:avLst>
          </a:prstGeom>
          <a:noFill/>
          <a:ln w="15875" cap="flat" cmpd="sng" algn="ctr">
            <a:solidFill>
              <a:schemeClr val="accent1"/>
            </a:solid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2600" dirty="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习近平总书记指出：“治理国家和社会，今天遇到的很多事情都可以在历史上找到影子，历史上发生过的很多事情也都可以作为今天的镜鉴”，“治理好今天的中国，需要对我国历史和传统文化有深入了解，也需要对我国古代治国理政的探索和智慧进行积极总结。”中华优秀传统文化是我们国家治理体系和治理能力现代化“直接碰到的、既定的、从过去承继下来的条件”。</a:t>
            </a:r>
          </a:p>
        </p:txBody>
      </p:sp>
      <p:sp>
        <p:nvSpPr>
          <p:cNvPr id="4" name="文本框 9"/>
          <p:cNvSpPr txBox="1"/>
          <p:nvPr/>
        </p:nvSpPr>
        <p:spPr>
          <a:xfrm>
            <a:off x="380166" y="357166"/>
            <a:ext cx="5184239" cy="523220"/>
          </a:xfrm>
          <a:prstGeom prst="rect">
            <a:avLst/>
          </a:prstGeom>
          <a:noFill/>
        </p:spPr>
        <p:txBody>
          <a:bodyPr wrap="square" rtlCol="0">
            <a:spAutoFit/>
          </a:bodyPr>
          <a:lstStyle/>
          <a:p>
            <a:r>
              <a:rPr lang="en-US" altLang="zh-CN" sz="2800" b="1" dirty="0" smtClean="0">
                <a:solidFill>
                  <a:srgbClr val="0000FF"/>
                </a:solidFill>
                <a:latin typeface="微软雅黑" pitchFamily="34" charset="-122"/>
                <a:ea typeface="微软雅黑" pitchFamily="34" charset="-122"/>
              </a:rPr>
              <a:t>2.</a:t>
            </a:r>
            <a:r>
              <a:rPr lang="zh-CN" altLang="en-US" sz="2800" b="1" dirty="0">
                <a:solidFill>
                  <a:srgbClr val="0000FF"/>
                </a:solidFill>
                <a:latin typeface="微软雅黑" pitchFamily="34" charset="-122"/>
                <a:ea typeface="微软雅黑" pitchFamily="34" charset="-122"/>
              </a:rPr>
              <a:t>中华</a:t>
            </a:r>
            <a:r>
              <a:rPr lang="zh-CN" altLang="en-US" sz="2800" b="1" dirty="0" smtClean="0">
                <a:solidFill>
                  <a:srgbClr val="0000FF"/>
                </a:solidFill>
                <a:latin typeface="微软雅黑" pitchFamily="34" charset="-122"/>
                <a:ea typeface="微软雅黑" pitchFamily="34" charset="-122"/>
              </a:rPr>
              <a:t>优秀传统文化的价值</a:t>
            </a:r>
            <a:endParaRPr lang="zh-CN" altLang="en-US" sz="28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0166" y="1357298"/>
            <a:ext cx="11501517" cy="2893100"/>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en-US" sz="2600" b="0" i="0" u="none" strike="noStrike" cap="none" normalizeH="0" baseline="0" dirty="0" smtClean="0">
                <a:ln>
                  <a:noFill/>
                </a:ln>
                <a:solidFill>
                  <a:srgbClr val="333333"/>
                </a:solidFill>
                <a:effectLst/>
                <a:latin typeface="仿宋" pitchFamily="49" charset="-122"/>
                <a:ea typeface="仿宋" pitchFamily="49" charset="-122"/>
                <a:cs typeface="楷体" pitchFamily="49" charset="-122"/>
              </a:rPr>
              <a:t>传统文化在其形成和发展过程中，不可避免会受到当时人们的认识水平、时代条件、社会制度的局限性的制约和影响，因而也不可避免会存在陈旧过时或已成为糟粕性的东西。这就要求人们在学习、研究、应用传统文化时坚持古为今用、推陈出新，结合新的实践和时代要求进行正确取舍，而不能一股脑儿都拿到今天来照套照用。</a:t>
            </a: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600" b="0" i="0" u="none" strike="noStrike" cap="none" normalizeH="0" baseline="0" dirty="0" smtClean="0">
                <a:ln>
                  <a:noFill/>
                </a:ln>
                <a:solidFill>
                  <a:srgbClr val="333333"/>
                </a:solidFill>
                <a:effectLst/>
                <a:latin typeface="仿宋" pitchFamily="49" charset="-122"/>
                <a:ea typeface="仿宋" pitchFamily="49" charset="-122"/>
                <a:cs typeface="楷体" pitchFamily="49" charset="-122"/>
              </a:rPr>
              <a:t>——</a:t>
            </a:r>
            <a:r>
              <a:rPr kumimoji="0" lang="zh-CN" altLang="en-US" sz="2600" b="0" i="0" u="none" strike="noStrike" cap="none" normalizeH="0" baseline="0" dirty="0" smtClean="0">
                <a:ln>
                  <a:noFill/>
                </a:ln>
                <a:solidFill>
                  <a:srgbClr val="333333"/>
                </a:solidFill>
                <a:effectLst/>
                <a:latin typeface="仿宋" pitchFamily="49" charset="-122"/>
                <a:ea typeface="仿宋" pitchFamily="49" charset="-122"/>
                <a:cs typeface="楷体" pitchFamily="49" charset="-122"/>
              </a:rPr>
              <a:t>习近平</a:t>
            </a:r>
            <a:r>
              <a:rPr kumimoji="0" lang="en-US" altLang="zh-CN" sz="2600" b="0" i="0" u="none" strike="noStrike" cap="none" normalizeH="0" baseline="0" dirty="0" smtClean="0">
                <a:ln>
                  <a:noFill/>
                </a:ln>
                <a:solidFill>
                  <a:srgbClr val="333333"/>
                </a:solidFill>
                <a:effectLst/>
                <a:latin typeface="仿宋" pitchFamily="49" charset="-122"/>
                <a:ea typeface="仿宋" pitchFamily="49" charset="-122"/>
                <a:cs typeface="楷体" pitchFamily="49" charset="-122"/>
              </a:rPr>
              <a:t>《</a:t>
            </a:r>
            <a:r>
              <a:rPr kumimoji="0" lang="zh-CN" altLang="en-US" sz="2600" b="0" i="0" u="none" strike="noStrike" cap="none" normalizeH="0" baseline="0" dirty="0" smtClean="0">
                <a:ln>
                  <a:noFill/>
                </a:ln>
                <a:solidFill>
                  <a:srgbClr val="333333"/>
                </a:solidFill>
                <a:effectLst/>
                <a:latin typeface="仿宋" pitchFamily="49" charset="-122"/>
                <a:ea typeface="仿宋" pitchFamily="49" charset="-122"/>
                <a:cs typeface="楷体" pitchFamily="49" charset="-122"/>
              </a:rPr>
              <a:t>在纪念孔子诞辰</a:t>
            </a:r>
            <a:r>
              <a:rPr kumimoji="0" lang="en-US" altLang="zh-CN" sz="2600" b="0" i="0" u="none" strike="noStrike" cap="none" normalizeH="0" baseline="0" dirty="0" smtClean="0">
                <a:ln>
                  <a:noFill/>
                </a:ln>
                <a:solidFill>
                  <a:srgbClr val="333333"/>
                </a:solidFill>
                <a:effectLst/>
                <a:latin typeface="仿宋" pitchFamily="49" charset="-122"/>
                <a:ea typeface="仿宋" pitchFamily="49" charset="-122"/>
                <a:cs typeface="楷体" pitchFamily="49" charset="-122"/>
              </a:rPr>
              <a:t>2565</a:t>
            </a:r>
            <a:r>
              <a:rPr kumimoji="0" lang="zh-CN" altLang="en-US" sz="2600" b="0" i="0" u="none" strike="noStrike" cap="none" normalizeH="0" baseline="0" dirty="0" smtClean="0">
                <a:ln>
                  <a:noFill/>
                </a:ln>
                <a:solidFill>
                  <a:srgbClr val="333333"/>
                </a:solidFill>
                <a:effectLst/>
                <a:latin typeface="仿宋" pitchFamily="49" charset="-122"/>
                <a:ea typeface="仿宋" pitchFamily="49" charset="-122"/>
                <a:cs typeface="楷体" pitchFamily="49" charset="-122"/>
              </a:rPr>
              <a:t>周年国际学术研讨会暨国际儒学联合会第五届会员大会开幕会上的讲话</a:t>
            </a:r>
            <a:r>
              <a:rPr kumimoji="0" lang="en-US" altLang="zh-CN" sz="2600" b="0" i="0" u="none" strike="noStrike" cap="none" normalizeH="0" baseline="0" dirty="0" smtClean="0">
                <a:ln>
                  <a:noFill/>
                </a:ln>
                <a:solidFill>
                  <a:srgbClr val="333333"/>
                </a:solidFill>
                <a:effectLst/>
                <a:latin typeface="仿宋" pitchFamily="49" charset="-122"/>
                <a:ea typeface="仿宋" pitchFamily="49" charset="-122"/>
                <a:cs typeface="楷体" pitchFamily="49" charset="-122"/>
              </a:rPr>
              <a:t>》</a:t>
            </a:r>
            <a:r>
              <a:rPr kumimoji="0" lang="en-US" altLang="zh-CN" sz="2600" b="0" i="0" u="none" strike="noStrike" cap="none" normalizeH="0" baseline="0" dirty="0" smtClean="0">
                <a:ln>
                  <a:noFill/>
                </a:ln>
                <a:solidFill>
                  <a:schemeClr val="tx1"/>
                </a:solidFill>
                <a:effectLst/>
                <a:latin typeface="仿宋" pitchFamily="49" charset="-122"/>
                <a:ea typeface="仿宋" pitchFamily="49" charset="-122"/>
                <a:cs typeface="宋体" pitchFamily="2" charset="-122"/>
              </a:rPr>
              <a:t> </a:t>
            </a:r>
          </a:p>
        </p:txBody>
      </p:sp>
      <p:sp>
        <p:nvSpPr>
          <p:cNvPr id="3" name="矩形 2"/>
          <p:cNvSpPr/>
          <p:nvPr/>
        </p:nvSpPr>
        <p:spPr>
          <a:xfrm>
            <a:off x="237290" y="428604"/>
            <a:ext cx="10287072" cy="523220"/>
          </a:xfrm>
          <a:prstGeom prst="rect">
            <a:avLst/>
          </a:prstGeom>
        </p:spPr>
        <p:txBody>
          <a:bodyPr wrap="square">
            <a:spAutoFit/>
          </a:bodyPr>
          <a:lstStyle/>
          <a:p>
            <a:pPr lvl="0" indent="266700" fontAlgn="base">
              <a:spcBef>
                <a:spcPct val="0"/>
              </a:spcBef>
              <a:spcAft>
                <a:spcPct val="0"/>
              </a:spcAft>
            </a:pPr>
            <a:r>
              <a:rPr lang="zh-CN" altLang="en-US" sz="2800" b="1" dirty="0" smtClean="0">
                <a:solidFill>
                  <a:srgbClr val="0000FF"/>
                </a:solidFill>
                <a:latin typeface="微软雅黑" pitchFamily="34" charset="-122"/>
                <a:ea typeface="微软雅黑" pitchFamily="34" charset="-122"/>
                <a:cs typeface="宋体" pitchFamily="2" charset="-122"/>
              </a:rPr>
              <a:t>阅读教材</a:t>
            </a:r>
            <a:r>
              <a:rPr lang="en-US" altLang="zh-CN" sz="2800" b="1" dirty="0" smtClean="0">
                <a:solidFill>
                  <a:srgbClr val="0000FF"/>
                </a:solidFill>
                <a:latin typeface="微软雅黑" pitchFamily="34" charset="-122"/>
                <a:ea typeface="微软雅黑" pitchFamily="34" charset="-122"/>
                <a:cs typeface="宋体" pitchFamily="2" charset="-122"/>
              </a:rPr>
              <a:t>P7“</a:t>
            </a:r>
            <a:r>
              <a:rPr lang="zh-CN" altLang="en-US" sz="2800" b="1" dirty="0" smtClean="0">
                <a:solidFill>
                  <a:srgbClr val="0000FF"/>
                </a:solidFill>
                <a:latin typeface="微软雅黑" pitchFamily="34" charset="-122"/>
                <a:ea typeface="微软雅黑" pitchFamily="34" charset="-122"/>
                <a:cs typeface="宋体" pitchFamily="2" charset="-122"/>
              </a:rPr>
              <a:t>学习拓展”，</a:t>
            </a:r>
            <a:r>
              <a:rPr lang="zh-CN" altLang="en-US" sz="2800" b="1" dirty="0" smtClean="0">
                <a:solidFill>
                  <a:srgbClr val="FF0000"/>
                </a:solidFill>
                <a:latin typeface="微软雅黑" pitchFamily="34" charset="-122"/>
                <a:ea typeface="微软雅黑" pitchFamily="34" charset="-122"/>
                <a:cs typeface="宋体" pitchFamily="2" charset="-122"/>
              </a:rPr>
              <a:t>说一说正确对待传统文化的态度？</a:t>
            </a:r>
          </a:p>
        </p:txBody>
      </p:sp>
      <p:sp>
        <p:nvSpPr>
          <p:cNvPr id="4" name="矩形 3"/>
          <p:cNvSpPr/>
          <p:nvPr/>
        </p:nvSpPr>
        <p:spPr>
          <a:xfrm>
            <a:off x="737356" y="4857760"/>
            <a:ext cx="10443885" cy="584775"/>
          </a:xfrm>
          <a:prstGeom prst="rect">
            <a:avLst/>
          </a:prstGeom>
        </p:spPr>
        <p:txBody>
          <a:bodyPr wrap="none">
            <a:spAutoFit/>
          </a:bodyPr>
          <a:lstStyle/>
          <a:p>
            <a:r>
              <a:rPr lang="zh-CN" altLang="en-US" sz="3200" b="1" dirty="0" smtClean="0">
                <a:latin typeface="微软雅黑" pitchFamily="34" charset="-122"/>
                <a:ea typeface="微软雅黑" pitchFamily="34" charset="-122"/>
              </a:rPr>
              <a:t>取其精华，去其糟粕；古为今用，推陈出新，创新发展。</a:t>
            </a:r>
            <a:endParaRPr lang="zh-CN" altLang="en-US" sz="32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图片 3"/>
          <p:cNvPicPr>
            <a:picLocks noChangeAspect="1" noChangeArrowheads="1"/>
          </p:cNvPicPr>
          <p:nvPr/>
        </p:nvPicPr>
        <p:blipFill>
          <a:blip r:embed="rId3" cstate="print"/>
          <a:srcRect/>
          <a:stretch>
            <a:fillRect/>
          </a:stretch>
        </p:blipFill>
        <p:spPr bwMode="auto">
          <a:xfrm>
            <a:off x="1237422" y="428604"/>
            <a:ext cx="2357453" cy="2448120"/>
          </a:xfrm>
          <a:prstGeom prst="rect">
            <a:avLst/>
          </a:prstGeom>
          <a:noFill/>
          <a:ln w="9525">
            <a:noFill/>
            <a:miter lim="800000"/>
            <a:headEnd/>
            <a:tailEnd/>
          </a:ln>
          <a:effectLst/>
        </p:spPr>
      </p:pic>
      <p:sp>
        <p:nvSpPr>
          <p:cNvPr id="4" name="矩形 3"/>
          <p:cNvSpPr/>
          <p:nvPr/>
        </p:nvSpPr>
        <p:spPr>
          <a:xfrm>
            <a:off x="4380694" y="928670"/>
            <a:ext cx="7072362" cy="1692771"/>
          </a:xfrm>
          <a:prstGeom prst="rect">
            <a:avLst/>
          </a:prstGeom>
          <a:ln>
            <a:solidFill>
              <a:schemeClr val="accent1"/>
            </a:solidFill>
          </a:ln>
        </p:spPr>
        <p:txBody>
          <a:bodyPr wrap="square">
            <a:spAutoFit/>
          </a:bodyPr>
          <a:lstStyle/>
          <a:p>
            <a:r>
              <a:rPr lang="zh-CN" altLang="en-US" sz="2600" dirty="0" smtClean="0"/>
              <a:t>截至目前，孔子学院已经在全球</a:t>
            </a:r>
            <a:r>
              <a:rPr lang="en-US" sz="2600" dirty="0" smtClean="0"/>
              <a:t>150</a:t>
            </a:r>
            <a:r>
              <a:rPr lang="zh-CN" altLang="en-US" sz="2600" dirty="0" smtClean="0"/>
              <a:t>多个国家建成了</a:t>
            </a:r>
            <a:r>
              <a:rPr lang="en-US" sz="2600" dirty="0" smtClean="0"/>
              <a:t>1000</a:t>
            </a:r>
            <a:r>
              <a:rPr lang="zh-CN" altLang="en-US" sz="2600" dirty="0" smtClean="0"/>
              <a:t>多个孔子课堂，“全球、汉语、和平、崛起”这样的内涵和理念也传播到了世界各地，越来越多的外国人认识中国，认识中国文化。</a:t>
            </a:r>
            <a:endParaRPr lang="zh-CN" altLang="en-US" sz="2600" dirty="0"/>
          </a:p>
        </p:txBody>
      </p:sp>
      <p:sp>
        <p:nvSpPr>
          <p:cNvPr id="5" name="矩形 4"/>
          <p:cNvSpPr/>
          <p:nvPr/>
        </p:nvSpPr>
        <p:spPr>
          <a:xfrm>
            <a:off x="523042" y="3071810"/>
            <a:ext cx="11072890" cy="656846"/>
          </a:xfrm>
          <a:prstGeom prst="rect">
            <a:avLst/>
          </a:prstGeom>
        </p:spPr>
        <p:txBody>
          <a:bodyPr wrap="square">
            <a:spAutoFit/>
          </a:bodyPr>
          <a:lstStyle/>
          <a:p>
            <a:pPr lvl="0" algn="just">
              <a:lnSpc>
                <a:spcPct val="150000"/>
              </a:lnSpc>
              <a:tabLst>
                <a:tab pos="2070735" algn="l"/>
              </a:tabLst>
            </a:pPr>
            <a:r>
              <a:rPr lang="zh-CN" altLang="zh-CN" sz="2800" b="1" kern="100" dirty="0" smtClean="0">
                <a:solidFill>
                  <a:srgbClr val="FF0000"/>
                </a:solidFill>
                <a:latin typeface="微软雅黑" pitchFamily="34" charset="-122"/>
                <a:ea typeface="微软雅黑" pitchFamily="34" charset="-122"/>
                <a:cs typeface="Times New Roman" panose="02020603050405020304" pitchFamily="18" charset="0"/>
              </a:rPr>
              <a:t>请你谈谈来自几千年前的孔子思想至今仍能为世人所借鉴说明了什么</a:t>
            </a:r>
            <a:r>
              <a:rPr lang="en-US" altLang="zh-CN" sz="2800" b="1" kern="100" dirty="0" smtClean="0">
                <a:solidFill>
                  <a:srgbClr val="FF0000"/>
                </a:solidFill>
                <a:latin typeface="微软雅黑" pitchFamily="34" charset="-122"/>
                <a:ea typeface="微软雅黑" pitchFamily="34" charset="-122"/>
                <a:cs typeface="Times New Roman" panose="02020603050405020304" pitchFamily="18" charset="0"/>
              </a:rPr>
              <a:t>?</a:t>
            </a:r>
            <a:endParaRPr lang="zh-CN" altLang="zh-CN" sz="2800" b="1" kern="100" dirty="0">
              <a:solidFill>
                <a:srgbClr val="FF0000"/>
              </a:solidFill>
              <a:latin typeface="微软雅黑" pitchFamily="34" charset="-122"/>
              <a:ea typeface="微软雅黑" pitchFamily="34" charset="-122"/>
              <a:cs typeface="Courier New" panose="02070309020205020404" pitchFamily="49" charset="0"/>
            </a:endParaRPr>
          </a:p>
        </p:txBody>
      </p:sp>
      <p:sp>
        <p:nvSpPr>
          <p:cNvPr id="6" name="矩形 5"/>
          <p:cNvSpPr/>
          <p:nvPr/>
        </p:nvSpPr>
        <p:spPr>
          <a:xfrm>
            <a:off x="361544" y="3972257"/>
            <a:ext cx="11377264" cy="2593018"/>
          </a:xfrm>
          <a:prstGeom prst="rect">
            <a:avLst/>
          </a:prstGeom>
        </p:spPr>
        <p:txBody>
          <a:bodyPr wrap="square">
            <a:spAutoFit/>
          </a:bodyPr>
          <a:lstStyle/>
          <a:p>
            <a:pPr lvl="0" algn="just">
              <a:lnSpc>
                <a:spcPts val="3900"/>
              </a:lnSpc>
              <a:tabLst>
                <a:tab pos="2070735" algn="l"/>
              </a:tabLst>
            </a:pPr>
            <a:r>
              <a:rPr lang="zh-CN" altLang="zh-CN" sz="2800" b="1" kern="100" dirty="0">
                <a:solidFill>
                  <a:srgbClr val="0000FF"/>
                </a:solidFill>
                <a:latin typeface="微软雅黑" pitchFamily="34" charset="-122"/>
                <a:ea typeface="微软雅黑" pitchFamily="34" charset="-122"/>
                <a:cs typeface="Times New Roman" panose="02020603050405020304" pitchFamily="18" charset="0"/>
              </a:rPr>
              <a:t>提示</a:t>
            </a:r>
            <a:r>
              <a:rPr lang="zh-CN" altLang="zh-CN" sz="2800" b="1" kern="100" dirty="0">
                <a:solidFill>
                  <a:prstClr val="black"/>
                </a:solidFill>
                <a:latin typeface="微软雅黑" pitchFamily="34" charset="-122"/>
                <a:ea typeface="微软雅黑" pitchFamily="34" charset="-122"/>
                <a:cs typeface="Times New Roman" panose="02020603050405020304" pitchFamily="18" charset="0"/>
              </a:rPr>
              <a:t>　</a:t>
            </a:r>
            <a:r>
              <a:rPr lang="en-US" altLang="zh-CN" sz="2800" b="1" kern="100" dirty="0">
                <a:latin typeface="微软雅黑" pitchFamily="34" charset="-122"/>
                <a:ea typeface="微软雅黑" pitchFamily="34" charset="-122"/>
                <a:cs typeface="Courier New" panose="02070309020205020404" pitchFamily="49" charset="0"/>
              </a:rPr>
              <a:t>(1)</a:t>
            </a:r>
            <a:r>
              <a:rPr lang="zh-CN" altLang="zh-CN" sz="2800" b="1" kern="100" dirty="0">
                <a:latin typeface="微软雅黑" pitchFamily="34" charset="-122"/>
                <a:ea typeface="微软雅黑" pitchFamily="34" charset="-122"/>
                <a:cs typeface="Times New Roman" panose="02020603050405020304" pitchFamily="18" charset="0"/>
              </a:rPr>
              <a:t>孔子思想作为中国传统思想，经过数千年的发展，已经成为中华文化中非常重要的组成部分，对今天世人的价值观念、生活方式和社会发展产生了深刻影响。</a:t>
            </a:r>
            <a:endParaRPr lang="zh-CN" altLang="zh-CN" sz="1050" b="1" kern="100" dirty="0">
              <a:latin typeface="微软雅黑" pitchFamily="34" charset="-122"/>
              <a:ea typeface="微软雅黑" pitchFamily="34" charset="-122"/>
              <a:cs typeface="Courier New" panose="02070309020205020404" pitchFamily="49" charset="0"/>
            </a:endParaRPr>
          </a:p>
          <a:p>
            <a:pPr lvl="0" algn="just">
              <a:lnSpc>
                <a:spcPts val="3900"/>
              </a:lnSpc>
              <a:tabLst>
                <a:tab pos="2070735" algn="l"/>
              </a:tabLst>
            </a:pPr>
            <a:r>
              <a:rPr lang="en-US" altLang="zh-CN" sz="2800" b="1" kern="100" dirty="0">
                <a:latin typeface="微软雅黑" pitchFamily="34" charset="-122"/>
                <a:ea typeface="微软雅黑" pitchFamily="34" charset="-122"/>
                <a:cs typeface="Courier New" panose="02070309020205020404" pitchFamily="49" charset="0"/>
              </a:rPr>
              <a:t>(2)</a:t>
            </a:r>
            <a:r>
              <a:rPr lang="zh-CN" altLang="zh-CN" sz="2800" b="1" kern="100" dirty="0" smtClean="0">
                <a:latin typeface="微软雅黑" pitchFamily="34" charset="-122"/>
                <a:ea typeface="微软雅黑" pitchFamily="34" charset="-122"/>
                <a:cs typeface="Times New Roman" panose="02020603050405020304" pitchFamily="18" charset="0"/>
              </a:rPr>
              <a:t>孔子</a:t>
            </a:r>
            <a:r>
              <a:rPr lang="zh-CN" altLang="en-US" sz="2800" b="1" kern="100" dirty="0" smtClean="0">
                <a:latin typeface="微软雅黑" pitchFamily="34" charset="-122"/>
                <a:ea typeface="微软雅黑" pitchFamily="34" charset="-122"/>
                <a:cs typeface="Times New Roman" panose="02020603050405020304" pitchFamily="18" charset="0"/>
              </a:rPr>
              <a:t>学院的建成</a:t>
            </a:r>
            <a:r>
              <a:rPr lang="zh-CN" altLang="zh-CN" sz="2800" b="1" kern="100" dirty="0" smtClean="0">
                <a:latin typeface="微软雅黑" pitchFamily="34" charset="-122"/>
                <a:ea typeface="微软雅黑" pitchFamily="34" charset="-122"/>
                <a:cs typeface="Times New Roman" panose="02020603050405020304" pitchFamily="18" charset="0"/>
              </a:rPr>
              <a:t>，</a:t>
            </a:r>
            <a:r>
              <a:rPr lang="zh-CN" altLang="zh-CN" sz="2800" b="1" kern="100" dirty="0">
                <a:latin typeface="微软雅黑" pitchFamily="34" charset="-122"/>
                <a:ea typeface="微软雅黑" pitchFamily="34" charset="-122"/>
                <a:cs typeface="Times New Roman" panose="02020603050405020304" pitchFamily="18" charset="0"/>
              </a:rPr>
              <a:t>也说明中华文化正走向世界，中华文化的影响力不断增强。</a:t>
            </a:r>
            <a:endParaRPr lang="zh-CN" altLang="zh-CN" sz="1050" b="1" kern="100" dirty="0">
              <a:latin typeface="微软雅黑" pitchFamily="34" charset="-122"/>
              <a:ea typeface="微软雅黑" pitchFamily="34"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框 99"/>
          <p:cNvSpPr/>
          <p:nvPr>
            <p:custDataLst>
              <p:tags r:id="rId1"/>
            </p:custDataLst>
          </p:nvPr>
        </p:nvSpPr>
        <p:spPr>
          <a:xfrm>
            <a:off x="165852" y="214290"/>
            <a:ext cx="6429420" cy="6316666"/>
          </a:xfrm>
          <a:prstGeom prst="rect">
            <a:avLst/>
          </a:prstGeom>
          <a:noFill/>
          <a:ln>
            <a:solidFill>
              <a:schemeClr val="accent1"/>
            </a:solid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266700" eaLnBrk="1" hangingPunct="1">
              <a:lnSpc>
                <a:spcPts val="4938"/>
              </a:lnSpc>
            </a:pPr>
            <a:r>
              <a:rPr lang="en-US" altLang="zh-CN" sz="3200" b="1" dirty="0" smtClean="0">
                <a:latin typeface="微软雅黑" pitchFamily="34" charset="-122"/>
                <a:ea typeface="微软雅黑" pitchFamily="34" charset="-122"/>
              </a:rPr>
              <a:t>     </a:t>
            </a:r>
            <a:r>
              <a:rPr lang="zh-CN" altLang="zh-CN" sz="3200" b="1" dirty="0" smtClean="0">
                <a:solidFill>
                  <a:srgbClr val="FF0000"/>
                </a:solidFill>
                <a:latin typeface="微软雅黑" pitchFamily="34" charset="-122"/>
                <a:ea typeface="微软雅黑" pitchFamily="34" charset="-122"/>
              </a:rPr>
              <a:t>文化</a:t>
            </a:r>
            <a:r>
              <a:rPr lang="zh-CN" altLang="zh-CN" sz="3200" b="1" dirty="0">
                <a:latin typeface="微软雅黑" pitchFamily="34" charset="-122"/>
                <a:ea typeface="微软雅黑" pitchFamily="34" charset="-122"/>
              </a:rPr>
              <a:t>是民族的血脉，是人民的精神家园。文化自信是更基本、更深层、更持久的力量。</a:t>
            </a:r>
            <a:r>
              <a:rPr lang="zh-CN" altLang="zh-CN" sz="3200" b="1" dirty="0">
                <a:solidFill>
                  <a:srgbClr val="FF0000"/>
                </a:solidFill>
                <a:latin typeface="微软雅黑" pitchFamily="34" charset="-122"/>
                <a:ea typeface="微软雅黑" pitchFamily="34" charset="-122"/>
              </a:rPr>
              <a:t>中华文化</a:t>
            </a:r>
            <a:r>
              <a:rPr lang="zh-CN" altLang="zh-CN" sz="3200" b="1" dirty="0">
                <a:latin typeface="微软雅黑" pitchFamily="34" charset="-122"/>
                <a:ea typeface="微软雅黑" pitchFamily="34" charset="-122"/>
              </a:rPr>
              <a:t>独一无二的理念、智慧、气度、神韵，增添了中国人民和中华民族内心深处的自信和自豪。</a:t>
            </a:r>
            <a:endParaRPr lang="en-US" altLang="zh-CN" sz="3200" b="1" dirty="0">
              <a:latin typeface="微软雅黑" pitchFamily="34" charset="-122"/>
              <a:ea typeface="微软雅黑" pitchFamily="34" charset="-122"/>
            </a:endParaRPr>
          </a:p>
          <a:p>
            <a:pPr marL="0" lvl="0" indent="266700" eaLnBrk="1" hangingPunct="1">
              <a:lnSpc>
                <a:spcPts val="4938"/>
              </a:lnSpc>
            </a:pPr>
            <a:r>
              <a:rPr lang="en-US" altLang="zh-CN" sz="3200" b="1" dirty="0">
                <a:solidFill>
                  <a:srgbClr val="0000FF"/>
                </a:solidFill>
                <a:latin typeface="微软雅黑" pitchFamily="34" charset="-122"/>
                <a:ea typeface="微软雅黑" pitchFamily="34" charset="-122"/>
              </a:rPr>
              <a:t>——</a:t>
            </a:r>
            <a:r>
              <a:rPr lang="zh-CN" altLang="zh-CN" sz="3200" b="1" dirty="0">
                <a:solidFill>
                  <a:srgbClr val="0000FF"/>
                </a:solidFill>
                <a:latin typeface="微软雅黑" pitchFamily="34" charset="-122"/>
                <a:ea typeface="微软雅黑" pitchFamily="34" charset="-122"/>
              </a:rPr>
              <a:t>中共中央办公厅、国务院办公厅《关于实施中华优秀传统文化传承发展工程的意见》（</a:t>
            </a:r>
            <a:r>
              <a:rPr lang="en-US" altLang="zh-CN" sz="3200" b="1" dirty="0">
                <a:solidFill>
                  <a:srgbClr val="0000FF"/>
                </a:solidFill>
                <a:latin typeface="微软雅黑" pitchFamily="34" charset="-122"/>
                <a:ea typeface="微软雅黑" pitchFamily="34" charset="-122"/>
              </a:rPr>
              <a:t>2017</a:t>
            </a:r>
            <a:r>
              <a:rPr lang="zh-CN" altLang="zh-CN" sz="3200" b="1" dirty="0">
                <a:solidFill>
                  <a:srgbClr val="0000FF"/>
                </a:solidFill>
                <a:latin typeface="微软雅黑" pitchFamily="34" charset="-122"/>
                <a:ea typeface="微软雅黑" pitchFamily="34" charset="-122"/>
              </a:rPr>
              <a:t>年</a:t>
            </a:r>
            <a:r>
              <a:rPr lang="en-US" altLang="zh-CN" sz="3200" b="1" dirty="0">
                <a:solidFill>
                  <a:srgbClr val="0000FF"/>
                </a:solidFill>
                <a:latin typeface="微软雅黑" pitchFamily="34" charset="-122"/>
                <a:ea typeface="微软雅黑" pitchFamily="34" charset="-122"/>
              </a:rPr>
              <a:t>1</a:t>
            </a:r>
            <a:r>
              <a:rPr lang="zh-CN" altLang="zh-CN" sz="3200" b="1" dirty="0">
                <a:solidFill>
                  <a:srgbClr val="0000FF"/>
                </a:solidFill>
                <a:latin typeface="微软雅黑" pitchFamily="34" charset="-122"/>
                <a:ea typeface="微软雅黑" pitchFamily="34" charset="-122"/>
              </a:rPr>
              <a:t>月</a:t>
            </a:r>
            <a:r>
              <a:rPr lang="en-US" altLang="zh-CN" sz="3200" b="1" dirty="0">
                <a:solidFill>
                  <a:srgbClr val="0000FF"/>
                </a:solidFill>
                <a:latin typeface="微软雅黑" pitchFamily="34" charset="-122"/>
                <a:ea typeface="微软雅黑" pitchFamily="34" charset="-122"/>
              </a:rPr>
              <a:t>25</a:t>
            </a:r>
            <a:r>
              <a:rPr lang="zh-CN" altLang="zh-CN" sz="3200" b="1" dirty="0">
                <a:solidFill>
                  <a:srgbClr val="0000FF"/>
                </a:solidFill>
                <a:latin typeface="微软雅黑" pitchFamily="34" charset="-122"/>
                <a:ea typeface="微软雅黑" pitchFamily="34" charset="-122"/>
              </a:rPr>
              <a:t>日）</a:t>
            </a:r>
            <a:endParaRPr lang="zh-CN" altLang="en-US" sz="3200" b="1" dirty="0">
              <a:solidFill>
                <a:srgbClr val="0000FF"/>
              </a:solidFill>
              <a:latin typeface="微软雅黑" pitchFamily="34" charset="-122"/>
              <a:ea typeface="微软雅黑" pitchFamily="34" charset="-122"/>
            </a:endParaRPr>
          </a:p>
        </p:txBody>
      </p:sp>
      <p:pic>
        <p:nvPicPr>
          <p:cNvPr id="3" name="Picture 2" descr="https://pic.ibaotu.com/00/05/23/67p888piCXMq.jpg-0.jpg!ww7002"/>
          <p:cNvPicPr>
            <a:picLocks noChangeAspect="1"/>
          </p:cNvPicPr>
          <p:nvPr>
            <p:custDataLst>
              <p:tags r:id="rId2"/>
            </p:custDataLst>
          </p:nvPr>
        </p:nvPicPr>
        <p:blipFill>
          <a:blip r:embed="rId4"/>
          <a:srcRect l="13376" t="20827" r="11025" b="13213"/>
          <a:stretch>
            <a:fillRect/>
          </a:stretch>
        </p:blipFill>
        <p:spPr>
          <a:xfrm>
            <a:off x="6738148" y="500042"/>
            <a:ext cx="5310976" cy="5827712"/>
          </a:xfrm>
          <a:prstGeom prst="rect">
            <a:avLst/>
          </a:prstGeom>
          <a:noFill/>
          <a:ln>
            <a:noFill/>
            <a:miter lim="800000"/>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78255" y="1192013"/>
            <a:ext cx="11433903" cy="5237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标题 1"/>
          <p:cNvSpPr txBox="1">
            <a:spLocks/>
          </p:cNvSpPr>
          <p:nvPr>
            <p:custDataLst>
              <p:tags r:id="rId1"/>
            </p:custDataLst>
          </p:nvPr>
        </p:nvSpPr>
        <p:spPr>
          <a:xfrm>
            <a:off x="237291" y="142852"/>
            <a:ext cx="2214578" cy="812800"/>
          </a:xfrm>
          <a:prstGeom prst="rect">
            <a:avLst/>
          </a:prstGeom>
          <a:noFill/>
          <a:ln>
            <a:miter lim="800000"/>
          </a:ln>
        </p:spPr>
        <p:txBody>
          <a:bodyPr vert="horz" wrap="square" lIns="91440" tIns="45720" rIns="91440" bIns="45720" rtlCol="0" anchor="ctr" anchorCtr="0">
            <a:noAutofit/>
          </a:bodyPr>
          <a:lstStyle>
            <a:lvl1pPr marL="0" indent="0" algn="l" defTabSz="914400" rtl="0" eaLnBrk="0" fontAlgn="base" hangingPunct="0">
              <a:lnSpc>
                <a:spcPct val="90000"/>
              </a:lnSpc>
              <a:spcBef>
                <a:spcPct val="0"/>
              </a:spcBef>
              <a:spcAft>
                <a:spcPct val="0"/>
              </a:spcAft>
              <a:buClrTx/>
              <a:buSzTx/>
              <a:buFontTx/>
              <a:buNone/>
              <a:defRPr kumimoji="0" lang="zh-CN" altLang="en-US" sz="4400" b="0" i="0" u="none" baseline="0">
                <a:solidFill>
                  <a:schemeClr val="tx1"/>
                </a:solidFill>
                <a:effectLst/>
                <a:latin typeface="Calibri Light" pitchFamily="34" charset="0"/>
                <a:ea typeface="宋体" pitchFamily="2" charset="-122"/>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j-cs"/>
              </a:rPr>
              <a:t>课堂小结</a:t>
            </a:r>
            <a:endPar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308728" y="903257"/>
            <a:ext cx="11594403" cy="954107"/>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   （</a:t>
            </a:r>
            <a:r>
              <a:rPr lang="en-US" altLang="zh-CN" sz="2800" b="1" dirty="0" smtClean="0">
                <a:latin typeface="黑体" panose="02010609060101010101" pitchFamily="49" charset="-122"/>
                <a:ea typeface="黑体" panose="02010609060101010101" pitchFamily="49" charset="-122"/>
              </a:rPr>
              <a:t>3</a:t>
            </a:r>
            <a:r>
              <a:rPr lang="zh-CN" altLang="en-US" sz="2800" b="1" dirty="0" smtClean="0">
                <a:latin typeface="黑体" panose="02010609060101010101" pitchFamily="49" charset="-122"/>
                <a:ea typeface="黑体" panose="02010609060101010101" pitchFamily="49" charset="-122"/>
              </a:rPr>
              <a:t>）战国时期“</a:t>
            </a:r>
            <a:r>
              <a:rPr lang="zh-CN" altLang="en-US" sz="2800" b="1" dirty="0" smtClean="0">
                <a:solidFill>
                  <a:srgbClr val="FF0000"/>
                </a:solidFill>
                <a:latin typeface="黑体" panose="02010609060101010101" pitchFamily="49" charset="-122"/>
                <a:ea typeface="黑体" panose="02010609060101010101" pitchFamily="49" charset="-122"/>
              </a:rPr>
              <a:t>百家争鸣”</a:t>
            </a:r>
            <a:r>
              <a:rPr lang="zh-CN" altLang="en-US" sz="2800" b="1" dirty="0" smtClean="0">
                <a:latin typeface="黑体" panose="02010609060101010101" pitchFamily="49" charset="-122"/>
                <a:ea typeface="黑体" panose="02010609060101010101" pitchFamily="49" charset="-122"/>
              </a:rPr>
              <a:t>局面出现。这一时期的学术思想大放异彩，成为后世思想文化发展的源头。先秦成为中华文化的</a:t>
            </a:r>
            <a:r>
              <a:rPr lang="zh-CN" altLang="en-US" sz="2800" b="1" dirty="0" smtClean="0">
                <a:solidFill>
                  <a:srgbClr val="FF0000"/>
                </a:solidFill>
                <a:latin typeface="黑体" panose="02010609060101010101" pitchFamily="49" charset="-122"/>
                <a:ea typeface="黑体" panose="02010609060101010101" pitchFamily="49" charset="-122"/>
              </a:rPr>
              <a:t>奠基时期</a:t>
            </a:r>
            <a:r>
              <a:rPr lang="zh-CN" altLang="en-US" sz="2800" b="1" dirty="0" smtClean="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sp>
        <p:nvSpPr>
          <p:cNvPr id="3" name="矩形 2"/>
          <p:cNvSpPr/>
          <p:nvPr/>
        </p:nvSpPr>
        <p:spPr>
          <a:xfrm>
            <a:off x="165852" y="2316202"/>
            <a:ext cx="4429156" cy="3970318"/>
          </a:xfrm>
          <a:prstGeom prst="rect">
            <a:avLst/>
          </a:prstGeom>
          <a:ln>
            <a:solidFill>
              <a:schemeClr val="tx1"/>
            </a:solidFill>
          </a:ln>
        </p:spPr>
        <p:txBody>
          <a:bodyPr wrap="square">
            <a:spAutoFit/>
          </a:bodyPr>
          <a:lstStyle/>
          <a:p>
            <a:r>
              <a:rPr lang="zh-CN" altLang="en-US" sz="2800" smtClean="0">
                <a:solidFill>
                  <a:prstClr val="black"/>
                </a:solidFill>
                <a:latin typeface="楷体" panose="02010609060101010101" pitchFamily="49" charset="-122"/>
                <a:ea typeface="楷体" panose="02010609060101010101" pitchFamily="49" charset="-122"/>
              </a:rPr>
              <a:t>    春秋</a:t>
            </a:r>
            <a:r>
              <a:rPr lang="zh-CN" altLang="en-US" sz="2800">
                <a:solidFill>
                  <a:prstClr val="black"/>
                </a:solidFill>
                <a:latin typeface="楷体" panose="02010609060101010101" pitchFamily="49" charset="-122"/>
                <a:ea typeface="楷体" panose="02010609060101010101" pitchFamily="49" charset="-122"/>
              </a:rPr>
              <a:t>战国时代的变革，并非局部的、一事一物的兴替，而是由一系列相关性变迁运动构成的大变局。</a:t>
            </a:r>
            <a:r>
              <a:rPr lang="en-US" altLang="zh-CN" sz="2800">
                <a:solidFill>
                  <a:prstClr val="black"/>
                </a:solidFill>
                <a:latin typeface="楷体" panose="02010609060101010101" pitchFamily="49" charset="-122"/>
                <a:ea typeface="楷体" panose="02010609060101010101" pitchFamily="49" charset="-122"/>
              </a:rPr>
              <a:t>……</a:t>
            </a:r>
            <a:r>
              <a:rPr lang="zh-CN" altLang="en-US" sz="2800">
                <a:solidFill>
                  <a:prstClr val="black"/>
                </a:solidFill>
                <a:latin typeface="楷体" panose="02010609060101010101" pitchFamily="49" charset="-122"/>
                <a:ea typeface="楷体" panose="02010609060101010101" pitchFamily="49" charset="-122"/>
              </a:rPr>
              <a:t>其动荡之激烈，变革范围之深广，为中国五千年历史所仅见。</a:t>
            </a:r>
          </a:p>
          <a:p>
            <a:r>
              <a:rPr lang="en-US" altLang="zh-CN" sz="2800" smtClean="0">
                <a:solidFill>
                  <a:prstClr val="black"/>
                </a:solidFill>
                <a:latin typeface="楷体" panose="02010609060101010101" pitchFamily="49" charset="-122"/>
                <a:ea typeface="楷体" panose="02010609060101010101" pitchFamily="49" charset="-122"/>
              </a:rPr>
              <a:t>    ——</a:t>
            </a:r>
            <a:r>
              <a:rPr lang="zh-CN" altLang="en-US" sz="2800">
                <a:solidFill>
                  <a:prstClr val="black"/>
                </a:solidFill>
                <a:latin typeface="楷体" panose="02010609060101010101" pitchFamily="49" charset="-122"/>
                <a:ea typeface="楷体" panose="02010609060101010101" pitchFamily="49" charset="-122"/>
              </a:rPr>
              <a:t>王家范等编著《大学中国史》</a:t>
            </a:r>
          </a:p>
        </p:txBody>
      </p:sp>
      <p:graphicFrame>
        <p:nvGraphicFramePr>
          <p:cNvPr id="4" name="表格 3"/>
          <p:cNvGraphicFramePr>
            <a:graphicFrameLocks noGrp="1"/>
          </p:cNvGraphicFramePr>
          <p:nvPr/>
        </p:nvGraphicFramePr>
        <p:xfrm>
          <a:off x="4809322" y="2560320"/>
          <a:ext cx="6929486" cy="3657600"/>
        </p:xfrm>
        <a:graphic>
          <a:graphicData uri="http://schemas.openxmlformats.org/drawingml/2006/table">
            <a:tbl>
              <a:tblPr firstRow="1" bandRow="1">
                <a:tableStyleId>{21E4AEA4-8DFA-4A89-87EB-49C32662AFE0}</a:tableStyleId>
              </a:tblPr>
              <a:tblGrid>
                <a:gridCol w="1071570"/>
                <a:gridCol w="1285884"/>
                <a:gridCol w="4572032"/>
              </a:tblGrid>
              <a:tr h="438726">
                <a:tc>
                  <a:txBody>
                    <a:bodyPr/>
                    <a:lstStyle/>
                    <a:p>
                      <a:pPr algn="ctr"/>
                      <a:r>
                        <a:rPr lang="zh-CN" altLang="en-US" sz="2400" b="1" dirty="0" smtClean="0"/>
                        <a:t>派别</a:t>
                      </a:r>
                      <a:endParaRPr lang="zh-CN" altLang="en-US" sz="2400" b="1"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smtClean="0"/>
                        <a:t>人物</a:t>
                      </a:r>
                      <a:endParaRPr lang="zh-CN" altLang="en-US" sz="2400" b="1">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dirty="0" smtClean="0"/>
                        <a:t>思想主张</a:t>
                      </a:r>
                      <a:endParaRPr lang="zh-CN" altLang="en-US" sz="2400" b="1"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726">
                <a:tc>
                  <a:txBody>
                    <a:bodyPr/>
                    <a:lstStyle/>
                    <a:p>
                      <a:pPr algn="ctr"/>
                      <a:r>
                        <a:rPr lang="zh-CN" altLang="en-US" sz="2400" b="1" smtClean="0"/>
                        <a:t>道家</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smtClean="0"/>
                        <a:t>庄子</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dirty="0" smtClean="0"/>
                        <a:t>齐物论、逍遥、天与人“不相胜”</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726">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smtClean="0"/>
                        <a:t>儒家</a:t>
                      </a:r>
                    </a:p>
                    <a:p>
                      <a:pPr algn="ct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smtClean="0"/>
                        <a:t>孟子</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smtClean="0"/>
                        <a:t>仁政、性善论、浩然正气</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726">
                <a:tc v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400" b="1" smtClean="0"/>
                        <a:t>荀子</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smtClean="0"/>
                        <a:t>礼法并施、性恶论、天行有常</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726">
                <a:tc>
                  <a:txBody>
                    <a:bodyPr/>
                    <a:lstStyle/>
                    <a:p>
                      <a:pPr algn="ctr"/>
                      <a:r>
                        <a:rPr lang="zh-CN" altLang="en-US" sz="2400" b="1" smtClean="0"/>
                        <a:t>法家</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smtClean="0"/>
                        <a:t>韩非子</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smtClean="0"/>
                        <a:t>依法治国、中央集权、变法革新</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16">
                <a:tc>
                  <a:txBody>
                    <a:bodyPr/>
                    <a:lstStyle/>
                    <a:p>
                      <a:pPr algn="ctr"/>
                      <a:r>
                        <a:rPr lang="zh-CN" altLang="en-US" sz="2400" b="1" smtClean="0"/>
                        <a:t>墨家</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smtClean="0"/>
                        <a:t>墨子</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smtClean="0"/>
                        <a:t>兼爱、非攻、尚贤</a:t>
                      </a:r>
                      <a:endParaRPr lang="zh-CN" altLang="en-US" sz="2400" b="1">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16">
                <a:tc>
                  <a:txBody>
                    <a:bodyPr/>
                    <a:lstStyle/>
                    <a:p>
                      <a:pPr algn="ctr"/>
                      <a:r>
                        <a:rPr lang="zh-CN" altLang="en-US" sz="2400" b="1" dirty="0" smtClean="0"/>
                        <a:t>兵家</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dirty="0" smtClean="0"/>
                        <a:t>孙膑</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b="1" dirty="0" smtClean="0"/>
                        <a:t>《</a:t>
                      </a:r>
                      <a:r>
                        <a:rPr lang="zh-CN" altLang="en-US" sz="2400" b="1" dirty="0" smtClean="0"/>
                        <a:t>孙膑兵法</a:t>
                      </a:r>
                      <a:r>
                        <a:rPr lang="en-US" altLang="zh-CN" sz="2400" b="1" dirty="0" smtClean="0"/>
                        <a:t>》</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smtClean="0">
                          <a:latin typeface="宋体" panose="02010600030101010101" pitchFamily="2" charset="-122"/>
                          <a:ea typeface="宋体" panose="02010600030101010101" pitchFamily="2" charset="-122"/>
                          <a:cs typeface="宋体" panose="02010600030101010101" pitchFamily="2" charset="-122"/>
                        </a:rPr>
                        <a:t>阴阳</a:t>
                      </a:r>
                      <a:endParaRPr lang="en-US" altLang="en-US" sz="2400" b="1" dirty="0" smtClean="0">
                        <a:latin typeface="宋体" panose="02010600030101010101" pitchFamily="2" charset="-122"/>
                        <a:ea typeface="宋体" panose="02010600030101010101" pitchFamily="2" charset="-122"/>
                        <a:cs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smtClean="0">
                          <a:latin typeface="宋体" panose="02010600030101010101" pitchFamily="2" charset="-122"/>
                          <a:ea typeface="宋体" panose="02010600030101010101" pitchFamily="2" charset="-122"/>
                          <a:cs typeface="宋体" panose="02010600030101010101" pitchFamily="2" charset="-122"/>
                        </a:rPr>
                        <a:t>邹衍</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err="1" smtClean="0">
                          <a:solidFill>
                            <a:schemeClr val="tx1"/>
                          </a:solidFill>
                          <a:latin typeface="黑体" panose="02010609060101010101" charset="-122"/>
                          <a:ea typeface="黑体" panose="02010609060101010101" charset="-122"/>
                          <a:cs typeface="宋体" panose="02010600030101010101" pitchFamily="2" charset="-122"/>
                          <a:sym typeface="+mn-ea"/>
                        </a:rPr>
                        <a:t>五行</a:t>
                      </a:r>
                      <a:r>
                        <a:rPr lang="zh-CN" altLang="en-US" sz="2400" b="0" dirty="0" smtClean="0">
                          <a:solidFill>
                            <a:schemeClr val="tx1"/>
                          </a:solidFill>
                          <a:latin typeface="黑体" panose="02010609060101010101" charset="-122"/>
                          <a:ea typeface="黑体" panose="02010609060101010101" charset="-122"/>
                          <a:cs typeface="宋体" panose="02010600030101010101" pitchFamily="2" charset="-122"/>
                          <a:sym typeface="+mn-ea"/>
                        </a:rPr>
                        <a:t>相生相克</a:t>
                      </a:r>
                      <a:endParaRPr lang="zh-CN" altLang="en-US" sz="24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文本框 5"/>
          <p:cNvSpPr txBox="1"/>
          <p:nvPr/>
        </p:nvSpPr>
        <p:spPr>
          <a:xfrm>
            <a:off x="6452396" y="2000240"/>
            <a:ext cx="3794759" cy="461665"/>
          </a:xfrm>
          <a:prstGeom prst="rect">
            <a:avLst/>
          </a:prstGeom>
          <a:noFill/>
        </p:spPr>
        <p:txBody>
          <a:bodyPr wrap="square" rtlCol="0">
            <a:spAutoFit/>
          </a:bodyPr>
          <a:lstStyle/>
          <a:p>
            <a:r>
              <a:rPr lang="zh-CN" altLang="en-US" sz="2400" b="1" dirty="0" smtClean="0">
                <a:latin typeface="楷体" panose="02010609060101010101" pitchFamily="49" charset="-122"/>
                <a:ea typeface="楷体" panose="02010609060101010101" pitchFamily="49" charset="-122"/>
              </a:rPr>
              <a:t>战国时期的“百家争鸣”</a:t>
            </a:r>
            <a:endParaRPr lang="zh-CN" altLang="en-US" sz="2400" b="1" dirty="0">
              <a:latin typeface="楷体" panose="02010609060101010101" pitchFamily="49" charset="-122"/>
              <a:ea typeface="楷体" panose="02010609060101010101" pitchFamily="49" charset="-122"/>
            </a:endParaRPr>
          </a:p>
        </p:txBody>
      </p:sp>
      <p:sp>
        <p:nvSpPr>
          <p:cNvPr id="7"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DEA2A2-1D34-4E31-A3BB-F46D91D2647A}"/>
              </a:ext>
            </a:extLst>
          </p:cNvPr>
          <p:cNvSpPr/>
          <p:nvPr>
            <p:custDataLst>
              <p:tags r:id="rId1"/>
            </p:custDataLst>
          </p:nvPr>
        </p:nvSpPr>
        <p:spPr>
          <a:xfrm>
            <a:off x="308728" y="142852"/>
            <a:ext cx="8037806" cy="58477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r>
              <a:rPr lang="en-US" altLang="zh-CN" sz="3200" b="1" dirty="0" smtClean="0">
                <a:solidFill>
                  <a:srgbClr val="0000CC"/>
                </a:solidFill>
                <a:latin typeface="微软雅黑" panose="020B0503020204020204" pitchFamily="34" charset="-122"/>
                <a:ea typeface="微软雅黑" panose="020B0503020204020204" pitchFamily="34" charset="-122"/>
              </a:rPr>
              <a:t>2</a:t>
            </a:r>
            <a:r>
              <a:rPr lang="zh-CN" altLang="en-US" sz="3200" b="1" dirty="0" smtClean="0">
                <a:solidFill>
                  <a:srgbClr val="0000CC"/>
                </a:solidFill>
                <a:latin typeface="微软雅黑" panose="020B0503020204020204" pitchFamily="34" charset="-122"/>
                <a:ea typeface="微软雅黑" panose="020B0503020204020204" pitchFamily="34" charset="-122"/>
              </a:rPr>
              <a:t>、</a:t>
            </a:r>
            <a:r>
              <a:rPr altLang="en-US" sz="3200" b="1" dirty="0" smtClean="0">
                <a:solidFill>
                  <a:srgbClr val="0000CC"/>
                </a:solidFill>
                <a:latin typeface="微软雅黑" panose="020B0503020204020204" pitchFamily="34" charset="-122"/>
                <a:ea typeface="微软雅黑" panose="020B0503020204020204" pitchFamily="34" charset="-122"/>
              </a:rPr>
              <a:t>奠基</a:t>
            </a:r>
            <a:r>
              <a:rPr lang="en-US" altLang="zh-CN" sz="3200" b="1" dirty="0" smtClean="0">
                <a:solidFill>
                  <a:srgbClr val="0000CC"/>
                </a:solidFill>
                <a:latin typeface="微软雅黑" panose="020B0503020204020204" pitchFamily="34" charset="-122"/>
                <a:ea typeface="微软雅黑" panose="020B0503020204020204" pitchFamily="34" charset="-122"/>
              </a:rPr>
              <a:t>——</a:t>
            </a:r>
            <a:r>
              <a:rPr lang="zh-CN" altLang="en-US" sz="3200" b="1" dirty="0" smtClean="0">
                <a:solidFill>
                  <a:srgbClr val="0000CC"/>
                </a:solidFill>
                <a:latin typeface="微软雅黑" panose="020B0503020204020204" pitchFamily="34" charset="-122"/>
                <a:ea typeface="微软雅黑" panose="020B0503020204020204" pitchFamily="34" charset="-122"/>
              </a:rPr>
              <a:t>先秦时期</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80430" y="357166"/>
            <a:ext cx="7230439" cy="521970"/>
          </a:xfrm>
          <a:prstGeom prst="rect">
            <a:avLst/>
          </a:prstGeom>
          <a:noFill/>
          <a:ln w="9525">
            <a:noFill/>
          </a:ln>
        </p:spPr>
        <p:txBody>
          <a:bodyPr wrap="square">
            <a:spAutoFit/>
          </a:bodyPr>
          <a:lstStyle/>
          <a:p>
            <a:pPr indent="0"/>
            <a:r>
              <a:rPr lang="zh-CN" sz="2800" b="1" dirty="0">
                <a:solidFill>
                  <a:srgbClr val="FF0000"/>
                </a:solidFill>
                <a:latin typeface="微软雅黑" pitchFamily="34" charset="-122"/>
                <a:ea typeface="微软雅黑" pitchFamily="34" charset="-122"/>
              </a:rPr>
              <a:t>百家争鸣对中国传统文化发展的重要意义</a:t>
            </a:r>
            <a:endParaRPr lang="zh-CN" altLang="en-US" sz="2800" b="1" dirty="0">
              <a:solidFill>
                <a:srgbClr val="FF0000"/>
              </a:solidFill>
              <a:latin typeface="微软雅黑" pitchFamily="34" charset="-122"/>
              <a:ea typeface="微软雅黑" pitchFamily="34" charset="-122"/>
            </a:endParaRPr>
          </a:p>
        </p:txBody>
      </p:sp>
      <p:sp>
        <p:nvSpPr>
          <p:cNvPr id="2" name="文本框 1"/>
          <p:cNvSpPr txBox="1"/>
          <p:nvPr/>
        </p:nvSpPr>
        <p:spPr>
          <a:xfrm>
            <a:off x="404770" y="1000108"/>
            <a:ext cx="11405476" cy="5692136"/>
          </a:xfrm>
          <a:prstGeom prst="rect">
            <a:avLst/>
          </a:prstGeom>
          <a:noFill/>
          <a:ln w="9525">
            <a:noFill/>
          </a:ln>
        </p:spPr>
        <p:txBody>
          <a:bodyPr wrap="square">
            <a:spAutoFit/>
          </a:bodyPr>
          <a:lstStyle/>
          <a:p>
            <a:pPr indent="0">
              <a:lnSpc>
                <a:spcPts val="4000"/>
              </a:lnSpc>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1</a:t>
            </a:r>
            <a:r>
              <a:rPr lang="zh-CN" altLang="en-US" sz="2800" b="1" dirty="0" smtClean="0">
                <a:latin typeface="微软雅黑" pitchFamily="34" charset="-122"/>
                <a:ea typeface="微软雅黑" pitchFamily="34" charset="-122"/>
              </a:rPr>
              <a:t>）</a:t>
            </a:r>
            <a:r>
              <a:rPr lang="zh-CN" sz="2800" b="1" dirty="0" smtClean="0">
                <a:latin typeface="微软雅黑" pitchFamily="34" charset="-122"/>
                <a:ea typeface="微软雅黑" pitchFamily="34" charset="-122"/>
              </a:rPr>
              <a:t>“百家争鸣”</a:t>
            </a:r>
            <a:r>
              <a:rPr lang="zh-CN" sz="2800" b="1" dirty="0">
                <a:latin typeface="微软雅黑" pitchFamily="34" charset="-122"/>
                <a:ea typeface="微软雅黑" pitchFamily="34" charset="-122"/>
              </a:rPr>
              <a:t>是中国学术文化、思想道德发展的重要阶段，奠定了中国传统文化体系的基础</a:t>
            </a:r>
            <a:r>
              <a:rPr lang="zh-CN" sz="2800" b="1" dirty="0" smtClean="0">
                <a:latin typeface="微软雅黑" pitchFamily="34" charset="-122"/>
                <a:ea typeface="微软雅黑" pitchFamily="34" charset="-122"/>
              </a:rPr>
              <a:t>。</a:t>
            </a:r>
            <a:endParaRPr lang="en-US" altLang="zh-CN" sz="2800" b="1" dirty="0" smtClean="0">
              <a:latin typeface="微软雅黑" pitchFamily="34" charset="-122"/>
              <a:ea typeface="微软雅黑" pitchFamily="34" charset="-122"/>
            </a:endParaRPr>
          </a:p>
          <a:p>
            <a:pPr indent="0">
              <a:lnSpc>
                <a:spcPts val="4000"/>
              </a:lnSpc>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2</a:t>
            </a:r>
            <a:r>
              <a:rPr lang="zh-CN" altLang="en-US" sz="2800" b="1" dirty="0" smtClean="0">
                <a:latin typeface="微软雅黑" pitchFamily="34" charset="-122"/>
                <a:ea typeface="微软雅黑" pitchFamily="34" charset="-122"/>
              </a:rPr>
              <a:t>）</a:t>
            </a:r>
            <a:r>
              <a:rPr lang="zh-CN" sz="2800" b="1" dirty="0" smtClean="0">
                <a:latin typeface="微软雅黑" pitchFamily="34" charset="-122"/>
                <a:ea typeface="微软雅黑" pitchFamily="34" charset="-122"/>
              </a:rPr>
              <a:t>各家</a:t>
            </a:r>
            <a:r>
              <a:rPr lang="zh-CN" sz="2800" b="1" dirty="0">
                <a:latin typeface="微软雅黑" pitchFamily="34" charset="-122"/>
                <a:ea typeface="微软雅黑" pitchFamily="34" charset="-122"/>
              </a:rPr>
              <a:t>学派相互取长补短，形成了中国思想文化兼容并包的特点</a:t>
            </a:r>
            <a:r>
              <a:rPr lang="zh-CN" sz="2800" b="1" dirty="0" smtClean="0">
                <a:latin typeface="微软雅黑" pitchFamily="34" charset="-122"/>
                <a:ea typeface="微软雅黑" pitchFamily="34" charset="-122"/>
              </a:rPr>
              <a:t>。</a:t>
            </a:r>
            <a:endParaRPr lang="en-US" altLang="zh-CN" sz="2800" b="1" dirty="0" smtClean="0">
              <a:latin typeface="微软雅黑" pitchFamily="34" charset="-122"/>
              <a:ea typeface="微软雅黑" pitchFamily="34" charset="-122"/>
            </a:endParaRPr>
          </a:p>
          <a:p>
            <a:pPr indent="0">
              <a:lnSpc>
                <a:spcPts val="4000"/>
              </a:lnSpc>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3</a:t>
            </a:r>
            <a:r>
              <a:rPr lang="zh-CN" altLang="en-US" sz="2800" b="1" dirty="0" smtClean="0">
                <a:latin typeface="微软雅黑" pitchFamily="34" charset="-122"/>
                <a:ea typeface="微软雅黑" pitchFamily="34" charset="-122"/>
              </a:rPr>
              <a:t>）</a:t>
            </a:r>
            <a:r>
              <a:rPr lang="zh-CN" sz="2800" b="1" dirty="0" smtClean="0">
                <a:latin typeface="微软雅黑" pitchFamily="34" charset="-122"/>
                <a:ea typeface="微软雅黑" pitchFamily="34" charset="-122"/>
              </a:rPr>
              <a:t>儒家</a:t>
            </a:r>
            <a:r>
              <a:rPr lang="zh-CN" sz="2800" b="1" dirty="0">
                <a:latin typeface="微软雅黑" pitchFamily="34" charset="-122"/>
                <a:ea typeface="微软雅黑" pitchFamily="34" charset="-122"/>
              </a:rPr>
              <a:t>思想就是在“百家争鸣”中吸收、融合各家之长发展起来的，并在日后成为中国传统文化的生流思想</a:t>
            </a:r>
            <a:r>
              <a:rPr lang="zh-CN" sz="2800" b="1" dirty="0" smtClean="0">
                <a:latin typeface="微软雅黑" pitchFamily="34" charset="-122"/>
                <a:ea typeface="微软雅黑" pitchFamily="34" charset="-122"/>
              </a:rPr>
              <a:t>。</a:t>
            </a:r>
            <a:endParaRPr lang="en-US" altLang="zh-CN" sz="2800" b="1" dirty="0" smtClean="0">
              <a:latin typeface="微软雅黑" pitchFamily="34" charset="-122"/>
              <a:ea typeface="微软雅黑" pitchFamily="34" charset="-122"/>
            </a:endParaRPr>
          </a:p>
          <a:p>
            <a:pPr indent="0">
              <a:lnSpc>
                <a:spcPts val="4000"/>
              </a:lnSpc>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4</a:t>
            </a:r>
            <a:r>
              <a:rPr lang="zh-CN" altLang="en-US" sz="2800" b="1" dirty="0" smtClean="0">
                <a:latin typeface="微软雅黑" pitchFamily="34" charset="-122"/>
                <a:ea typeface="微软雅黑" pitchFamily="34" charset="-122"/>
              </a:rPr>
              <a:t>）</a:t>
            </a:r>
            <a:r>
              <a:rPr lang="zh-CN" sz="2800" b="1" dirty="0" smtClean="0">
                <a:latin typeface="微软雅黑" pitchFamily="34" charset="-122"/>
                <a:ea typeface="微软雅黑" pitchFamily="34" charset="-122"/>
              </a:rPr>
              <a:t>“百家争鸣”</a:t>
            </a:r>
            <a:r>
              <a:rPr lang="zh-CN" sz="2800" b="1" dirty="0">
                <a:latin typeface="微软雅黑" pitchFamily="34" charset="-122"/>
                <a:ea typeface="微软雅黑" pitchFamily="34" charset="-122"/>
              </a:rPr>
              <a:t>是</a:t>
            </a:r>
            <a:r>
              <a:rPr lang="zh-CN" sz="2800" b="1" dirty="0">
                <a:solidFill>
                  <a:srgbClr val="FF0000"/>
                </a:solidFill>
                <a:latin typeface="微软雅黑" pitchFamily="34" charset="-122"/>
                <a:ea typeface="微软雅黑" pitchFamily="34" charset="-122"/>
              </a:rPr>
              <a:t>中国历史上第一次思想解放运动</a:t>
            </a:r>
            <a:r>
              <a:rPr lang="zh-CN" sz="2800" b="1" dirty="0">
                <a:latin typeface="微软雅黑" pitchFamily="34" charset="-122"/>
                <a:ea typeface="微软雅黑" pitchFamily="34" charset="-122"/>
              </a:rPr>
              <a:t>，对中国社会历史的发展起了巨大的推动作用</a:t>
            </a:r>
            <a:r>
              <a:rPr lang="zh-CN" sz="2800" b="1" dirty="0" smtClean="0">
                <a:latin typeface="微软雅黑" pitchFamily="34" charset="-122"/>
                <a:ea typeface="微软雅黑" pitchFamily="34" charset="-122"/>
              </a:rPr>
              <a:t>。</a:t>
            </a:r>
            <a:endParaRPr lang="en-US" altLang="zh-CN" sz="2800" b="1" dirty="0" smtClean="0">
              <a:latin typeface="微软雅黑" pitchFamily="34" charset="-122"/>
              <a:ea typeface="微软雅黑" pitchFamily="34" charset="-122"/>
            </a:endParaRPr>
          </a:p>
          <a:p>
            <a:pPr indent="0">
              <a:lnSpc>
                <a:spcPts val="4000"/>
              </a:lnSpc>
            </a:pP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5</a:t>
            </a:r>
            <a:r>
              <a:rPr lang="zh-CN" altLang="en-US" sz="2800" b="1" dirty="0" smtClean="0">
                <a:latin typeface="微软雅黑" pitchFamily="34" charset="-122"/>
                <a:ea typeface="微软雅黑" pitchFamily="34" charset="-122"/>
              </a:rPr>
              <a:t>）</a:t>
            </a:r>
            <a:r>
              <a:rPr lang="zh-CN" sz="2800" b="1" dirty="0" smtClean="0">
                <a:solidFill>
                  <a:srgbClr val="FF0000"/>
                </a:solidFill>
                <a:latin typeface="微软雅黑" pitchFamily="34" charset="-122"/>
                <a:ea typeface="微软雅黑" pitchFamily="34" charset="-122"/>
              </a:rPr>
              <a:t>儒家</a:t>
            </a:r>
            <a:r>
              <a:rPr lang="zh-CN" sz="2800" b="1" dirty="0">
                <a:solidFill>
                  <a:srgbClr val="FF0000"/>
                </a:solidFill>
                <a:latin typeface="微软雅黑" pitchFamily="34" charset="-122"/>
                <a:ea typeface="微软雅黑" pitchFamily="34" charset="-122"/>
              </a:rPr>
              <a:t>思想</a:t>
            </a:r>
            <a:r>
              <a:rPr lang="zh-CN" sz="2800" b="1" dirty="0">
                <a:latin typeface="微软雅黑" pitchFamily="34" charset="-122"/>
                <a:ea typeface="微软雅黑" pitchFamily="34" charset="-122"/>
              </a:rPr>
              <a:t>孕育了我国传统文化中的政治理想和道德准则；</a:t>
            </a:r>
            <a:r>
              <a:rPr lang="zh-CN" sz="2800" b="1" dirty="0">
                <a:solidFill>
                  <a:srgbClr val="FF0000"/>
                </a:solidFill>
                <a:latin typeface="微软雅黑" pitchFamily="34" charset="-122"/>
                <a:ea typeface="微软雅黑" pitchFamily="34" charset="-122"/>
              </a:rPr>
              <a:t>道家学说</a:t>
            </a:r>
            <a:r>
              <a:rPr lang="zh-CN" sz="2800" b="1" dirty="0">
                <a:latin typeface="微软雅黑" pitchFamily="34" charset="-122"/>
                <a:ea typeface="微软雅黑" pitchFamily="34" charset="-122"/>
              </a:rPr>
              <a:t>构成了中国</a:t>
            </a:r>
            <a:r>
              <a:rPr lang="en-US" sz="2800" b="1" dirty="0">
                <a:latin typeface="微软雅黑" pitchFamily="34" charset="-122"/>
                <a:ea typeface="微软雅黑" pitchFamily="34" charset="-122"/>
                <a:cs typeface="Times New Roman" panose="02020603050405020304" pitchFamily="2" charset="0"/>
              </a:rPr>
              <a:t>2000</a:t>
            </a:r>
            <a:r>
              <a:rPr lang="zh-CN" sz="2800" b="1" dirty="0">
                <a:latin typeface="微软雅黑" pitchFamily="34" charset="-122"/>
                <a:ea typeface="微软雅黑" pitchFamily="34" charset="-122"/>
              </a:rPr>
              <a:t>本年传统思想的哲学基础；</a:t>
            </a:r>
            <a:r>
              <a:rPr lang="zh-CN" sz="2800" b="1" dirty="0">
                <a:solidFill>
                  <a:srgbClr val="FF0000"/>
                </a:solidFill>
                <a:latin typeface="微软雅黑" pitchFamily="34" charset="-122"/>
                <a:ea typeface="微软雅黑" pitchFamily="34" charset="-122"/>
              </a:rPr>
              <a:t>法家思想</a:t>
            </a:r>
            <a:r>
              <a:rPr lang="zh-CN" sz="2800" b="1" dirty="0">
                <a:latin typeface="微软雅黑" pitchFamily="34" charset="-122"/>
                <a:ea typeface="微软雅黑" pitchFamily="34" charset="-122"/>
              </a:rPr>
              <a:t>中的变革精神，成为历代进步思想家、政治家改革图治的理论武器。他们构成了中华民族传统文化的基本</a:t>
            </a:r>
            <a:r>
              <a:rPr lang="zh-CN" sz="2800" b="1" dirty="0" smtClean="0">
                <a:latin typeface="微软雅黑" pitchFamily="34" charset="-122"/>
                <a:ea typeface="微软雅黑" pitchFamily="34" charset="-122"/>
              </a:rPr>
              <a:t>精神</a:t>
            </a:r>
            <a:endParaRPr lang="zh-CN" altLang="en-US" sz="2800" b="1" dirty="0">
              <a:latin typeface="微软雅黑" pitchFamily="34" charset="-122"/>
              <a:ea typeface="微软雅黑" pitchFamily="34" charset="-122"/>
            </a:endParaRPr>
          </a:p>
        </p:txBody>
      </p:sp>
      <p:sp>
        <p:nvSpPr>
          <p:cNvPr id="4" name="文本框 4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F9D3E6E-7C7F-487B-80E1-DC6443D75CF3}"/>
              </a:ext>
            </a:extLst>
          </p:cNvPr>
          <p:cNvSpPr txBox="1"/>
          <p:nvPr>
            <p:custDataLst>
              <p:tags r:id="rId2"/>
            </p:custDataLst>
          </p:nvPr>
        </p:nvSpPr>
        <p:spPr>
          <a:xfrm>
            <a:off x="0" y="0"/>
            <a:ext cx="2351278" cy="584775"/>
          </a:xfrm>
          <a:prstGeom prst="rect">
            <a:avLst/>
          </a:prstGeom>
          <a:noFill/>
        </p:spPr>
        <p:txBody>
          <a:bodyPr wrap="square" rtlCol="0">
            <a:spAutoFit/>
          </a:bodyPr>
          <a:lstStyle/>
          <a:p>
            <a:r>
              <a:rPr lang="zh-CN" altLang="en-US" sz="3200" b="1" dirty="0">
                <a:solidFill>
                  <a:srgbClr val="0000FF"/>
                </a:solidFill>
              </a:rPr>
              <a:t>【拓展】</a:t>
            </a: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8193"/>
          <p:cNvSpPr txBox="1"/>
          <p:nvPr/>
        </p:nvSpPr>
        <p:spPr>
          <a:xfrm>
            <a:off x="665918" y="857232"/>
            <a:ext cx="10215634" cy="523220"/>
          </a:xfrm>
          <a:prstGeom prst="rect">
            <a:avLst/>
          </a:prstGeom>
          <a:noFill/>
          <a:ln w="9525">
            <a:noFill/>
          </a:ln>
        </p:spPr>
        <p:txBody>
          <a:bodyPr wrap="square">
            <a:spAutoFit/>
          </a:bodyPr>
          <a:lstStyle/>
          <a:p>
            <a:pPr lvl="0">
              <a:spcBef>
                <a:spcPct val="50000"/>
              </a:spcBef>
            </a:pPr>
            <a:r>
              <a:rPr lang="zh-CN" altLang="en-US" sz="2800" b="1" dirty="0">
                <a:solidFill>
                  <a:srgbClr val="FF0000"/>
                </a:solidFill>
                <a:latin typeface="微软雅黑" pitchFamily="34" charset="-122"/>
                <a:ea typeface="微软雅黑" pitchFamily="34" charset="-122"/>
              </a:rPr>
              <a:t>春秋战国时期儒家思想的核心是什么？早期儒家思想有何特点</a:t>
            </a:r>
            <a:r>
              <a:rPr lang="zh-CN" altLang="en-US" sz="2800" b="1" dirty="0" smtClean="0">
                <a:solidFill>
                  <a:srgbClr val="FF0000"/>
                </a:solidFill>
                <a:latin typeface="微软雅黑" pitchFamily="34" charset="-122"/>
                <a:ea typeface="微软雅黑" pitchFamily="34" charset="-122"/>
              </a:rPr>
              <a:t>？</a:t>
            </a:r>
            <a:endParaRPr lang="zh-CN" altLang="en-US" sz="2800" b="1" dirty="0">
              <a:solidFill>
                <a:srgbClr val="FF0000"/>
              </a:solidFill>
              <a:latin typeface="微软雅黑" pitchFamily="34" charset="-122"/>
              <a:ea typeface="微软雅黑" pitchFamily="34" charset="-122"/>
            </a:endParaRPr>
          </a:p>
        </p:txBody>
      </p:sp>
      <p:sp>
        <p:nvSpPr>
          <p:cNvPr id="2" name="文本框 1"/>
          <p:cNvSpPr txBox="1"/>
          <p:nvPr/>
        </p:nvSpPr>
        <p:spPr>
          <a:xfrm>
            <a:off x="629352" y="3391161"/>
            <a:ext cx="11180894" cy="3323987"/>
          </a:xfrm>
          <a:prstGeom prst="rect">
            <a:avLst/>
          </a:prstGeom>
          <a:noFill/>
        </p:spPr>
        <p:txBody>
          <a:bodyPr wrap="square" rtlCol="0">
            <a:spAutoFit/>
          </a:bodyPr>
          <a:lstStyle/>
          <a:p>
            <a:pPr lvl="0">
              <a:spcBef>
                <a:spcPct val="50000"/>
              </a:spcBef>
              <a:buClr>
                <a:srgbClr val="000000"/>
              </a:buClr>
            </a:pPr>
            <a:r>
              <a:rPr lang="zh-CN" altLang="en-US" sz="2800" b="1" dirty="0">
                <a:solidFill>
                  <a:srgbClr val="0000FF"/>
                </a:solidFill>
                <a:latin typeface="微软雅黑" pitchFamily="34" charset="-122"/>
                <a:ea typeface="微软雅黑" pitchFamily="34" charset="-122"/>
                <a:sym typeface="+mn-ea"/>
              </a:rPr>
              <a:t>特点：</a:t>
            </a:r>
          </a:p>
          <a:p>
            <a:pPr lvl="0">
              <a:spcBef>
                <a:spcPct val="50000"/>
              </a:spcBef>
              <a:buClr>
                <a:srgbClr val="000000"/>
              </a:buClr>
            </a:pPr>
            <a:r>
              <a:rPr lang="en-US" altLang="zh-CN" sz="2800" b="1" dirty="0">
                <a:latin typeface="微软雅黑" pitchFamily="34" charset="-122"/>
                <a:ea typeface="微软雅黑" pitchFamily="34" charset="-122"/>
                <a:sym typeface="+mn-ea"/>
              </a:rPr>
              <a:t>①</a:t>
            </a:r>
            <a:r>
              <a:rPr lang="zh-CN" altLang="en-US" sz="2800" b="1" dirty="0">
                <a:latin typeface="微软雅黑" pitchFamily="34" charset="-122"/>
                <a:ea typeface="微软雅黑" pitchFamily="34" charset="-122"/>
                <a:sym typeface="+mn-ea"/>
              </a:rPr>
              <a:t>儒家思想较为完整，但带有浓厚的理想化色彩；</a:t>
            </a:r>
          </a:p>
          <a:p>
            <a:pPr lvl="0">
              <a:spcBef>
                <a:spcPct val="50000"/>
              </a:spcBef>
              <a:buClr>
                <a:srgbClr val="000000"/>
              </a:buClr>
            </a:pPr>
            <a:r>
              <a:rPr lang="en-US" altLang="zh-CN" sz="2800" b="1" dirty="0">
                <a:latin typeface="微软雅黑" pitchFamily="34" charset="-122"/>
                <a:ea typeface="微软雅黑" pitchFamily="34" charset="-122"/>
                <a:sym typeface="+mn-ea"/>
              </a:rPr>
              <a:t>②</a:t>
            </a:r>
            <a:r>
              <a:rPr lang="zh-CN" altLang="en-US" sz="2800" b="1" dirty="0">
                <a:latin typeface="微软雅黑" pitchFamily="34" charset="-122"/>
                <a:ea typeface="微软雅黑" pitchFamily="34" charset="-122"/>
                <a:sym typeface="+mn-ea"/>
              </a:rPr>
              <a:t>没有严密的理论，大多是关于思想修养方面的道德规范和政治思想方面的治国原则；</a:t>
            </a:r>
          </a:p>
          <a:p>
            <a:pPr lvl="0">
              <a:spcBef>
                <a:spcPct val="50000"/>
              </a:spcBef>
              <a:buClr>
                <a:srgbClr val="000000"/>
              </a:buClr>
            </a:pPr>
            <a:r>
              <a:rPr lang="en-US" altLang="zh-CN" sz="2800" b="1" dirty="0">
                <a:latin typeface="微软雅黑" pitchFamily="34" charset="-122"/>
                <a:ea typeface="微软雅黑" pitchFamily="34" charset="-122"/>
                <a:sym typeface="+mn-ea"/>
              </a:rPr>
              <a:t>③</a:t>
            </a:r>
            <a:r>
              <a:rPr lang="zh-CN" altLang="en-US" sz="2800" b="1" dirty="0">
                <a:latin typeface="微软雅黑" pitchFamily="34" charset="-122"/>
                <a:ea typeface="微软雅黑" pitchFamily="34" charset="-122"/>
                <a:sym typeface="+mn-ea"/>
              </a:rPr>
              <a:t>思想开始与政治相结合，但因脱离现实而遭冷遇，处于民间学说的地位。</a:t>
            </a:r>
          </a:p>
        </p:txBody>
      </p:sp>
      <p:sp>
        <p:nvSpPr>
          <p:cNvPr id="3" name="文本框 2"/>
          <p:cNvSpPr txBox="1"/>
          <p:nvPr/>
        </p:nvSpPr>
        <p:spPr>
          <a:xfrm>
            <a:off x="737356" y="1571612"/>
            <a:ext cx="10697087" cy="1600438"/>
          </a:xfrm>
          <a:prstGeom prst="rect">
            <a:avLst/>
          </a:prstGeom>
          <a:noFill/>
        </p:spPr>
        <p:txBody>
          <a:bodyPr wrap="square" rtlCol="0">
            <a:spAutoFit/>
          </a:bodyPr>
          <a:lstStyle/>
          <a:p>
            <a:pPr lvl="0">
              <a:spcBef>
                <a:spcPct val="50000"/>
              </a:spcBef>
            </a:pPr>
            <a:r>
              <a:rPr lang="zh-CN" altLang="en-US" sz="2800" b="1" dirty="0">
                <a:solidFill>
                  <a:srgbClr val="0000FF"/>
                </a:solidFill>
                <a:latin typeface="微软雅黑" pitchFamily="34" charset="-122"/>
                <a:ea typeface="微软雅黑" pitchFamily="34" charset="-122"/>
                <a:cs typeface="+mn-ea"/>
                <a:sym typeface="+mn-ea"/>
              </a:rPr>
              <a:t>思想核心：</a:t>
            </a:r>
          </a:p>
          <a:p>
            <a:pPr lvl="0">
              <a:spcBef>
                <a:spcPct val="50000"/>
              </a:spcBef>
            </a:pPr>
            <a:r>
              <a:rPr lang="zh-CN" altLang="en-US" sz="2800" b="1" dirty="0">
                <a:latin typeface="微软雅黑" pitchFamily="34" charset="-122"/>
                <a:ea typeface="微软雅黑" pitchFamily="34" charset="-122"/>
                <a:cs typeface="+mn-ea"/>
                <a:sym typeface="+mn-ea"/>
              </a:rPr>
              <a:t>是仁，强调仁政、民本、和道德教化，重视协调人与人、人与社会的关系，批判时政，致力于理想礼乐文明社会秩序的建立。</a:t>
            </a:r>
            <a:endParaRPr lang="zh-CN" altLang="en-US" sz="2800" dirty="0">
              <a:latin typeface="微软雅黑" pitchFamily="34" charset="-122"/>
              <a:ea typeface="微软雅黑" pitchFamily="34" charset="-122"/>
            </a:endParaRPr>
          </a:p>
        </p:txBody>
      </p:sp>
      <p:sp>
        <p:nvSpPr>
          <p:cNvPr id="5" name="TextBox 4"/>
          <p:cNvSpPr txBox="1"/>
          <p:nvPr/>
        </p:nvSpPr>
        <p:spPr>
          <a:xfrm>
            <a:off x="0" y="129581"/>
            <a:ext cx="2646878" cy="584775"/>
          </a:xfrm>
          <a:prstGeom prst="rect">
            <a:avLst/>
          </a:prstGeom>
          <a:noFill/>
        </p:spPr>
        <p:txBody>
          <a:bodyPr wrap="none" rtlCol="0">
            <a:spAutoFit/>
          </a:bodyPr>
          <a:lstStyle/>
          <a:p>
            <a:r>
              <a:rPr lang="en-US" altLang="zh-CN" sz="3200" b="1" dirty="0" smtClean="0">
                <a:solidFill>
                  <a:srgbClr val="0000FF"/>
                </a:solidFill>
                <a:latin typeface="微软雅黑" pitchFamily="34" charset="-122"/>
                <a:ea typeface="微软雅黑" pitchFamily="34" charset="-122"/>
              </a:rPr>
              <a:t>【</a:t>
            </a:r>
            <a:r>
              <a:rPr lang="zh-CN" altLang="en-US" sz="3200" b="1" dirty="0" smtClean="0">
                <a:solidFill>
                  <a:srgbClr val="0000FF"/>
                </a:solidFill>
                <a:latin typeface="微软雅黑" pitchFamily="34" charset="-122"/>
                <a:ea typeface="微软雅黑" pitchFamily="34" charset="-122"/>
              </a:rPr>
              <a:t>问题思考</a:t>
            </a:r>
            <a:r>
              <a:rPr lang="en-US" altLang="zh-CN" sz="3200" b="1" dirty="0" smtClean="0">
                <a:solidFill>
                  <a:srgbClr val="0000FF"/>
                </a:solidFill>
                <a:latin typeface="微软雅黑" pitchFamily="34" charset="-122"/>
                <a:ea typeface="微软雅黑" pitchFamily="34" charset="-122"/>
              </a:rPr>
              <a:t>】</a:t>
            </a:r>
            <a:endParaRPr lang="zh-CN" altLang="en-US" sz="3200" b="1" dirty="0">
              <a:solidFill>
                <a:srgbClr val="0000FF"/>
              </a:solidFill>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594480" y="1785926"/>
            <a:ext cx="11055002" cy="954107"/>
          </a:xfrm>
          <a:prstGeom prst="rect">
            <a:avLst/>
          </a:prstGeom>
          <a:noFill/>
        </p:spPr>
        <p:txBody>
          <a:bodyPr wrap="square" rtlCol="0">
            <a:spAutoFit/>
          </a:bodyPr>
          <a:lstStyle/>
          <a:p>
            <a:r>
              <a:rPr lang="zh-CN" altLang="en-US" sz="2800" b="1" dirty="0" smtClean="0">
                <a:solidFill>
                  <a:srgbClr val="7030A0"/>
                </a:solidFill>
                <a:latin typeface="黑体" panose="02010609060101010101" pitchFamily="49" charset="-122"/>
                <a:ea typeface="黑体" panose="02010609060101010101" pitchFamily="49" charset="-122"/>
              </a:rPr>
              <a:t>（</a:t>
            </a:r>
            <a:r>
              <a:rPr lang="en-US" altLang="zh-CN" sz="2800" b="1" dirty="0" smtClean="0">
                <a:solidFill>
                  <a:srgbClr val="7030A0"/>
                </a:solidFill>
                <a:latin typeface="黑体" panose="02010609060101010101" pitchFamily="49" charset="-122"/>
                <a:ea typeface="黑体" panose="02010609060101010101" pitchFamily="49" charset="-122"/>
              </a:rPr>
              <a:t>2</a:t>
            </a:r>
            <a:r>
              <a:rPr lang="zh-CN" altLang="en-US" sz="2800" b="1" dirty="0" smtClean="0">
                <a:solidFill>
                  <a:srgbClr val="7030A0"/>
                </a:solidFill>
                <a:latin typeface="黑体" panose="02010609060101010101" pitchFamily="49" charset="-122"/>
                <a:ea typeface="黑体" panose="02010609060101010101" pitchFamily="49" charset="-122"/>
              </a:rPr>
              <a:t>）汉朝：</a:t>
            </a:r>
            <a:r>
              <a:rPr lang="zh-CN" altLang="en-US" sz="2800" b="1" dirty="0" smtClean="0">
                <a:latin typeface="黑体" panose="02010609060101010101" pitchFamily="49" charset="-122"/>
                <a:ea typeface="黑体" panose="02010609060101010101" pitchFamily="49" charset="-122"/>
              </a:rPr>
              <a:t>汉武帝</a:t>
            </a:r>
            <a:r>
              <a:rPr lang="zh-CN" altLang="en-US" sz="2800" b="1" dirty="0" smtClean="0">
                <a:solidFill>
                  <a:srgbClr val="FF0000"/>
                </a:solidFill>
                <a:latin typeface="黑体" panose="02010609060101010101" pitchFamily="49" charset="-122"/>
                <a:ea typeface="黑体" panose="02010609060101010101" pitchFamily="49" charset="-122"/>
              </a:rPr>
              <a:t>尊崇儒术，确立了儒学的正统地位</a:t>
            </a:r>
            <a:r>
              <a:rPr lang="zh-CN" altLang="en-US" sz="2800" b="1" dirty="0" smtClean="0">
                <a:latin typeface="黑体" panose="02010609060101010101" pitchFamily="49" charset="-122"/>
                <a:ea typeface="黑体" panose="02010609060101010101" pitchFamily="49" charset="-122"/>
              </a:rPr>
              <a:t>。从此，儒家思想成为两千多年来中华传统文化的主流。</a:t>
            </a:r>
            <a:endParaRPr lang="en-US" altLang="zh-CN" sz="2800" b="1" dirty="0" smtClean="0">
              <a:latin typeface="黑体" panose="02010609060101010101" pitchFamily="49" charset="-122"/>
              <a:ea typeface="黑体" panose="02010609060101010101" pitchFamily="49" charset="-122"/>
            </a:endParaRPr>
          </a:p>
        </p:txBody>
      </p:sp>
      <p:sp>
        <p:nvSpPr>
          <p:cNvPr id="3" name="矩形 2"/>
          <p:cNvSpPr/>
          <p:nvPr/>
        </p:nvSpPr>
        <p:spPr>
          <a:xfrm>
            <a:off x="594480" y="3000372"/>
            <a:ext cx="7072362" cy="3108543"/>
          </a:xfrm>
          <a:prstGeom prst="rect">
            <a:avLst/>
          </a:prstGeom>
          <a:ln>
            <a:solidFill>
              <a:schemeClr val="tx1"/>
            </a:solidFill>
          </a:ln>
        </p:spPr>
        <p:txBody>
          <a:bodyPr wrap="square">
            <a:spAutoFit/>
          </a:bodyPr>
          <a:lstStyle/>
          <a:p>
            <a:r>
              <a:rPr lang="en-US" altLang="zh-CN" sz="2800" dirty="0" smtClean="0">
                <a:latin typeface="楷体" panose="02010609060101010101" pitchFamily="49" charset="-122"/>
                <a:ea typeface="楷体" panose="02010609060101010101" pitchFamily="49" charset="-122"/>
              </a:rPr>
              <a:t>    </a:t>
            </a:r>
            <a:r>
              <a:rPr lang="zh-CN" altLang="zh-CN" sz="2800" dirty="0" smtClean="0">
                <a:latin typeface="楷体" panose="02010609060101010101" pitchFamily="49" charset="-122"/>
                <a:ea typeface="楷体" panose="02010609060101010101" pitchFamily="49" charset="-122"/>
              </a:rPr>
              <a:t>《春秋》</a:t>
            </a:r>
            <a:r>
              <a:rPr lang="zh-CN" altLang="zh-CN" sz="2800" dirty="0">
                <a:latin typeface="楷体" panose="02010609060101010101" pitchFamily="49" charset="-122"/>
                <a:ea typeface="楷体" panose="02010609060101010101" pitchFamily="49" charset="-122"/>
              </a:rPr>
              <a:t>大一统者，天地之常经，古今之通谊也。今师异道，人异论，百家殊方，指意不同，是以上亡以持一统；法制数变，下不知所守，</a:t>
            </a:r>
            <a:r>
              <a:rPr lang="zh-CN" altLang="zh-CN" sz="2800" dirty="0">
                <a:solidFill>
                  <a:srgbClr val="FF0000"/>
                </a:solidFill>
                <a:latin typeface="楷体" panose="02010609060101010101" pitchFamily="49" charset="-122"/>
                <a:ea typeface="楷体" panose="02010609060101010101" pitchFamily="49" charset="-122"/>
              </a:rPr>
              <a:t>臣愚以为诸不在六艺之科孔子之术者，皆绝</a:t>
            </a:r>
            <a:r>
              <a:rPr lang="zh-CN" altLang="en-US" sz="2800" dirty="0">
                <a:solidFill>
                  <a:srgbClr val="FF0000"/>
                </a:solidFill>
                <a:latin typeface="楷体" panose="02010609060101010101" pitchFamily="49" charset="-122"/>
                <a:ea typeface="楷体" panose="02010609060101010101" pitchFamily="49" charset="-122"/>
              </a:rPr>
              <a:t>其</a:t>
            </a:r>
            <a:r>
              <a:rPr lang="zh-CN" altLang="zh-CN" sz="2800" dirty="0">
                <a:solidFill>
                  <a:srgbClr val="FF0000"/>
                </a:solidFill>
                <a:latin typeface="楷体" panose="02010609060101010101" pitchFamily="49" charset="-122"/>
                <a:ea typeface="楷体" panose="02010609060101010101" pitchFamily="49" charset="-122"/>
              </a:rPr>
              <a:t>道，勿使并进。</a:t>
            </a:r>
            <a:r>
              <a:rPr lang="zh-CN" altLang="zh-CN" sz="2800" dirty="0">
                <a:latin typeface="楷体" panose="02010609060101010101" pitchFamily="49" charset="-122"/>
                <a:ea typeface="楷体" panose="02010609060101010101" pitchFamily="49" charset="-122"/>
              </a:rPr>
              <a:t>邪辟之说灭息，然后统纪可一而法度可明，民知所从矣</a:t>
            </a:r>
            <a:r>
              <a:rPr lang="zh-CN" altLang="zh-CN" sz="2800" dirty="0" smtClean="0">
                <a:latin typeface="楷体" panose="02010609060101010101" pitchFamily="49" charset="-122"/>
                <a:ea typeface="楷体" panose="02010609060101010101" pitchFamily="49" charset="-122"/>
              </a:rPr>
              <a:t>。</a:t>
            </a:r>
            <a:endParaRPr lang="en-US" altLang="zh-CN" sz="2800" dirty="0" smtClean="0">
              <a:latin typeface="楷体" panose="02010609060101010101" pitchFamily="49" charset="-122"/>
              <a:ea typeface="楷体" panose="02010609060101010101" pitchFamily="49" charset="-122"/>
            </a:endParaRPr>
          </a:p>
          <a:p>
            <a:pPr algn="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汉书</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董仲舒传</a:t>
            </a:r>
            <a:r>
              <a:rPr lang="en-US" altLang="zh-CN" sz="2800" dirty="0" smtClean="0">
                <a:latin typeface="楷体" panose="02010609060101010101" pitchFamily="49" charset="-122"/>
                <a:ea typeface="楷体" panose="02010609060101010101" pitchFamily="49" charset="-122"/>
              </a:rPr>
              <a:t>》</a:t>
            </a:r>
            <a:endParaRPr lang="en-US" altLang="zh-CN" sz="2800"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cstate="print"/>
          <a:stretch>
            <a:fillRect/>
          </a:stretch>
        </p:blipFill>
        <p:spPr>
          <a:xfrm>
            <a:off x="8428298" y="3094715"/>
            <a:ext cx="2328745" cy="2720750"/>
          </a:xfrm>
          <a:prstGeom prst="rect">
            <a:avLst/>
          </a:prstGeom>
        </p:spPr>
      </p:pic>
      <p:sp>
        <p:nvSpPr>
          <p:cNvPr id="5" name="矩形 4"/>
          <p:cNvSpPr/>
          <p:nvPr/>
        </p:nvSpPr>
        <p:spPr>
          <a:xfrm>
            <a:off x="8078046" y="5815465"/>
            <a:ext cx="3518912" cy="400110"/>
          </a:xfrm>
          <a:prstGeom prst="rect">
            <a:avLst/>
          </a:prstGeom>
        </p:spPr>
        <p:txBody>
          <a:bodyPr wrap="none">
            <a:spAutoFit/>
          </a:bodyPr>
          <a:lstStyle/>
          <a:p>
            <a:r>
              <a:rPr lang="zh-CN" altLang="en-US" sz="2000">
                <a:latin typeface="楷体" panose="02010609060101010101" pitchFamily="49" charset="-122"/>
                <a:ea typeface="楷体" panose="02010609060101010101" pitchFamily="49" charset="-122"/>
              </a:rPr>
              <a:t>董仲舒（公元前</a:t>
            </a:r>
            <a:r>
              <a:rPr lang="en-US" altLang="zh-CN" sz="2000" smtClean="0">
                <a:latin typeface="楷体" panose="02010609060101010101" pitchFamily="49" charset="-122"/>
                <a:ea typeface="楷体" panose="02010609060101010101" pitchFamily="49" charset="-122"/>
              </a:rPr>
              <a:t>179</a:t>
            </a:r>
            <a:r>
              <a:rPr lang="zh-CN" altLang="en-US" sz="2000" smtClean="0">
                <a:latin typeface="楷体" panose="02010609060101010101" pitchFamily="49" charset="-122"/>
                <a:ea typeface="楷体" panose="02010609060101010101" pitchFamily="49" charset="-122"/>
              </a:rPr>
              <a:t>－</a:t>
            </a:r>
            <a:r>
              <a:rPr lang="zh-CN" altLang="en-US" sz="2000">
                <a:latin typeface="楷体" panose="02010609060101010101" pitchFamily="49" charset="-122"/>
                <a:ea typeface="楷体" panose="02010609060101010101" pitchFamily="49" charset="-122"/>
              </a:rPr>
              <a:t>前</a:t>
            </a:r>
            <a:r>
              <a:rPr lang="en-US" altLang="zh-CN" sz="2000" smtClean="0">
                <a:latin typeface="楷体" panose="02010609060101010101" pitchFamily="49" charset="-122"/>
                <a:ea typeface="楷体" panose="02010609060101010101" pitchFamily="49" charset="-122"/>
              </a:rPr>
              <a:t>104</a:t>
            </a:r>
            <a:r>
              <a:rPr lang="zh-CN" altLang="en-US" sz="2000" smtClean="0">
                <a:latin typeface="楷体" panose="02010609060101010101" pitchFamily="49" charset="-122"/>
                <a:ea typeface="楷体" panose="02010609060101010101" pitchFamily="49" charset="-122"/>
              </a:rPr>
              <a:t>）</a:t>
            </a:r>
            <a:endParaRPr lang="zh-CN" altLang="en-US" sz="2000">
              <a:latin typeface="楷体" panose="02010609060101010101" pitchFamily="49" charset="-122"/>
              <a:ea typeface="楷体" panose="02010609060101010101" pitchFamily="49" charset="-122"/>
            </a:endParaRPr>
          </a:p>
        </p:txBody>
      </p:sp>
      <p:sp>
        <p:nvSpPr>
          <p:cNvPr id="6" name="Text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7DEA2A2-1D34-4E31-A3BB-F46D91D2647A}"/>
              </a:ext>
            </a:extLst>
          </p:cNvPr>
          <p:cNvSpPr/>
          <p:nvPr>
            <p:custDataLst>
              <p:tags r:id="rId1"/>
            </p:custDataLst>
          </p:nvPr>
        </p:nvSpPr>
        <p:spPr>
          <a:xfrm>
            <a:off x="308728" y="214290"/>
            <a:ext cx="8037806" cy="58477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r>
              <a:rPr lang="en-US" altLang="zh-CN" sz="3200" b="1" dirty="0" smtClean="0">
                <a:solidFill>
                  <a:srgbClr val="0000CC"/>
                </a:solidFill>
                <a:latin typeface="微软雅黑" panose="020B0503020204020204" pitchFamily="34" charset="-122"/>
                <a:ea typeface="微软雅黑" panose="020B0503020204020204" pitchFamily="34" charset="-122"/>
              </a:rPr>
              <a:t>3</a:t>
            </a:r>
            <a:r>
              <a:rPr lang="zh-CN" altLang="en-US" sz="3200" b="1" dirty="0" smtClean="0">
                <a:solidFill>
                  <a:srgbClr val="0000CC"/>
                </a:solidFill>
                <a:latin typeface="微软雅黑" panose="020B0503020204020204" pitchFamily="34" charset="-122"/>
                <a:ea typeface="微软雅黑" panose="020B0503020204020204" pitchFamily="34" charset="-122"/>
              </a:rPr>
              <a:t>、</a:t>
            </a:r>
            <a:r>
              <a:rPr altLang="en-US" sz="3200" b="1" dirty="0" smtClean="0">
                <a:solidFill>
                  <a:srgbClr val="0000CC"/>
                </a:solidFill>
                <a:latin typeface="微软雅黑" panose="020B0503020204020204" pitchFamily="34" charset="-122"/>
                <a:ea typeface="微软雅黑" panose="020B0503020204020204" pitchFamily="34" charset="-122"/>
              </a:rPr>
              <a:t>形成</a:t>
            </a:r>
            <a:r>
              <a:rPr lang="en-US" altLang="zh-CN" sz="3200" b="1" dirty="0" smtClean="0">
                <a:solidFill>
                  <a:srgbClr val="0000CC"/>
                </a:solidFill>
                <a:latin typeface="微软雅黑" panose="020B0503020204020204" pitchFamily="34" charset="-122"/>
                <a:ea typeface="微软雅黑" panose="020B0503020204020204" pitchFamily="34" charset="-122"/>
              </a:rPr>
              <a:t>——</a:t>
            </a:r>
            <a:r>
              <a:rPr lang="zh-CN" altLang="en-US" sz="3200" b="1" dirty="0" smtClean="0">
                <a:solidFill>
                  <a:srgbClr val="0000CC"/>
                </a:solidFill>
                <a:latin typeface="微软雅黑" panose="020B0503020204020204" pitchFamily="34" charset="-122"/>
                <a:ea typeface="微软雅黑" panose="020B0503020204020204" pitchFamily="34" charset="-122"/>
              </a:rPr>
              <a:t>秦</a:t>
            </a:r>
            <a:r>
              <a:rPr altLang="en-US" sz="3200" b="1" dirty="0" smtClean="0">
                <a:solidFill>
                  <a:srgbClr val="0000CC"/>
                </a:solidFill>
                <a:latin typeface="微软雅黑" panose="020B0503020204020204" pitchFamily="34" charset="-122"/>
                <a:ea typeface="微软雅黑" panose="020B0503020204020204" pitchFamily="34" charset="-122"/>
              </a:rPr>
              <a:t>汉</a:t>
            </a:r>
            <a:r>
              <a:rPr lang="zh-CN" altLang="en-US" sz="3200" b="1" dirty="0" smtClean="0">
                <a:solidFill>
                  <a:srgbClr val="0000CC"/>
                </a:solidFill>
                <a:latin typeface="微软雅黑" panose="020B0503020204020204" pitchFamily="34" charset="-122"/>
                <a:ea typeface="微软雅黑" panose="020B0503020204020204" pitchFamily="34" charset="-122"/>
              </a:rPr>
              <a:t>时期</a:t>
            </a:r>
            <a:endParaRPr lang="zh-CN" altLang="en-US" sz="3200" b="1" dirty="0">
              <a:latin typeface="微软雅黑" panose="020B0503020204020204" pitchFamily="34" charset="-122"/>
              <a:ea typeface="微软雅黑" panose="020B0503020204020204" pitchFamily="34" charset="-122"/>
            </a:endParaRPr>
          </a:p>
        </p:txBody>
      </p:sp>
      <p:sp>
        <p:nvSpPr>
          <p:cNvPr id="7" name="矩形 6"/>
          <p:cNvSpPr/>
          <p:nvPr/>
        </p:nvSpPr>
        <p:spPr>
          <a:xfrm>
            <a:off x="594480" y="1048392"/>
            <a:ext cx="11072890" cy="523220"/>
          </a:xfrm>
          <a:prstGeom prst="rect">
            <a:avLst/>
          </a:prstGeom>
        </p:spPr>
        <p:txBody>
          <a:bodyPr wrap="square">
            <a:spAutoFit/>
          </a:bodyPr>
          <a:lstStyle/>
          <a:p>
            <a:r>
              <a:rPr lang="zh-CN" altLang="en-US" sz="2800" b="1" dirty="0" smtClean="0">
                <a:solidFill>
                  <a:srgbClr val="7030A0"/>
                </a:solidFill>
                <a:latin typeface="黑体" panose="02010609060101010101" pitchFamily="49" charset="-122"/>
                <a:ea typeface="黑体" panose="02010609060101010101" pitchFamily="49" charset="-122"/>
              </a:rPr>
              <a:t>（</a:t>
            </a:r>
            <a:r>
              <a:rPr lang="en-US" altLang="zh-CN" sz="2800" b="1" dirty="0" smtClean="0">
                <a:solidFill>
                  <a:srgbClr val="7030A0"/>
                </a:solidFill>
                <a:latin typeface="黑体" panose="02010609060101010101" pitchFamily="49" charset="-122"/>
                <a:ea typeface="黑体" panose="02010609060101010101" pitchFamily="49" charset="-122"/>
              </a:rPr>
              <a:t>1</a:t>
            </a:r>
            <a:r>
              <a:rPr lang="zh-CN" altLang="en-US" sz="2800" b="1" dirty="0" smtClean="0">
                <a:solidFill>
                  <a:srgbClr val="7030A0"/>
                </a:solidFill>
                <a:latin typeface="黑体" panose="02010609060101010101" pitchFamily="49" charset="-122"/>
                <a:ea typeface="黑体" panose="02010609060101010101" pitchFamily="49" charset="-122"/>
              </a:rPr>
              <a:t>）秦朝：</a:t>
            </a:r>
            <a:r>
              <a:rPr lang="zh-CN" altLang="en-US" sz="2800" b="1" dirty="0" smtClean="0">
                <a:latin typeface="黑体" panose="02010609060101010101" pitchFamily="49" charset="-122"/>
                <a:ea typeface="黑体" panose="02010609060101010101" pitchFamily="49" charset="-122"/>
              </a:rPr>
              <a:t>秦朝建立起统一多民族的国家，秦始皇推崇</a:t>
            </a:r>
            <a:r>
              <a:rPr lang="zh-CN" altLang="en-US" sz="2800" b="1" dirty="0" smtClean="0">
                <a:solidFill>
                  <a:srgbClr val="FF0000"/>
                </a:solidFill>
                <a:latin typeface="黑体" panose="02010609060101010101" pitchFamily="49" charset="-122"/>
                <a:ea typeface="黑体" panose="02010609060101010101" pitchFamily="49" charset="-122"/>
              </a:rPr>
              <a:t>法家</a:t>
            </a:r>
            <a:r>
              <a:rPr lang="zh-CN" altLang="en-US" sz="2800" b="1" dirty="0" smtClean="0">
                <a:latin typeface="黑体" panose="02010609060101010101" pitchFamily="49" charset="-122"/>
                <a:ea typeface="黑体" panose="02010609060101010101" pitchFamily="49" charset="-122"/>
              </a:rPr>
              <a:t>学说。</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308728" y="357166"/>
            <a:ext cx="5269415" cy="523230"/>
          </a:xfrm>
          <a:prstGeom prst="rect">
            <a:avLst/>
          </a:prstGeom>
          <a:noFill/>
        </p:spPr>
        <p:txBody>
          <a:bodyPr wrap="none" lIns="91452" tIns="45725" rIns="91452" bIns="45725" rtlCol="0">
            <a:spAutoFit/>
          </a:bodyPr>
          <a:lstStyle/>
          <a:p>
            <a:pPr algn="l"/>
            <a:r>
              <a:rPr lang="zh-CN" sz="2800" b="1" dirty="0">
                <a:solidFill>
                  <a:srgbClr val="0000FF"/>
                </a:solidFill>
                <a:latin typeface="微软雅黑" panose="020B0503020204020204" pitchFamily="34" charset="-122"/>
                <a:ea typeface="微软雅黑" panose="020B0503020204020204" pitchFamily="34" charset="-122"/>
                <a:sym typeface="+mn-ea"/>
              </a:rPr>
              <a:t>拓展补充</a:t>
            </a:r>
            <a:r>
              <a:rPr lang="en-US" altLang="zh-CN" sz="2800" b="1" dirty="0">
                <a:solidFill>
                  <a:srgbClr val="0000FF"/>
                </a:solidFill>
                <a:latin typeface="微软雅黑" panose="020B0503020204020204" pitchFamily="34" charset="-122"/>
                <a:ea typeface="微软雅黑" panose="020B0503020204020204" pitchFamily="34" charset="-122"/>
                <a:sym typeface="+mn-ea"/>
              </a:rPr>
              <a:t>——</a:t>
            </a:r>
            <a:r>
              <a:rPr lang="zh-CN" altLang="en-US" sz="2800" b="1" dirty="0">
                <a:solidFill>
                  <a:srgbClr val="FF0000"/>
                </a:solidFill>
                <a:latin typeface="微软雅黑" panose="020B0503020204020204" pitchFamily="34" charset="-122"/>
                <a:ea typeface="微软雅黑" panose="020B0503020204020204" pitchFamily="34" charset="-122"/>
                <a:sym typeface="+mn-ea"/>
              </a:rPr>
              <a:t>董仲舒的思想主张</a:t>
            </a:r>
          </a:p>
        </p:txBody>
      </p:sp>
      <p:sp>
        <p:nvSpPr>
          <p:cNvPr id="3" name="矩形 2"/>
          <p:cNvSpPr/>
          <p:nvPr/>
        </p:nvSpPr>
        <p:spPr>
          <a:xfrm>
            <a:off x="308728" y="1142984"/>
            <a:ext cx="8072494" cy="5262979"/>
          </a:xfrm>
          <a:prstGeom prst="rect">
            <a:avLst/>
          </a:prstGeom>
        </p:spPr>
        <p:txBody>
          <a:bodyPr wrap="square">
            <a:spAutoFit/>
          </a:bodyPr>
          <a:lstStyle/>
          <a:p>
            <a:pPr fontAlgn="base">
              <a:lnSpc>
                <a:spcPct val="120000"/>
              </a:lnSpc>
              <a:spcBef>
                <a:spcPct val="0"/>
              </a:spcBef>
              <a:spcAft>
                <a:spcPct val="0"/>
              </a:spcAft>
              <a:defRPr/>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①提出</a:t>
            </a:r>
            <a:r>
              <a:rPr lang="zh-CN" altLang="en-US" sz="2800" b="1" dirty="0" smtClean="0">
                <a:solidFill>
                  <a:srgbClr val="FF0000"/>
                </a:solidFill>
                <a:latin typeface="微软雅黑" panose="020B0503020204020204" pitchFamily="34" charset="-122"/>
                <a:ea typeface="微软雅黑" panose="020B0503020204020204" pitchFamily="34" charset="-122"/>
              </a:rPr>
              <a:t>春秋大一统</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和</a:t>
            </a:r>
            <a:r>
              <a:rPr lang="zh-CN" altLang="en-US" sz="2800" b="1" dirty="0" smtClean="0">
                <a:solidFill>
                  <a:srgbClr val="FF0000"/>
                </a:solidFill>
                <a:latin typeface="微软雅黑" panose="020B0503020204020204" pitchFamily="34" charset="-122"/>
                <a:ea typeface="微软雅黑" panose="020B0503020204020204" pitchFamily="34" charset="-122"/>
              </a:rPr>
              <a:t>罢黜百家独尊儒术</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的主张；</a:t>
            </a:r>
          </a:p>
          <a:p>
            <a:pPr fontAlgn="base">
              <a:lnSpc>
                <a:spcPct val="120000"/>
              </a:lnSpc>
              <a:spcBef>
                <a:spcPct val="0"/>
              </a:spcBef>
              <a:spcAft>
                <a:spcPct val="0"/>
              </a:spcAft>
              <a:defRPr/>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②</a:t>
            </a:r>
            <a:r>
              <a:rPr lang="zh-CN" altLang="en-US" sz="2800" b="1" dirty="0" smtClean="0">
                <a:solidFill>
                  <a:srgbClr val="FF0000"/>
                </a:solidFill>
                <a:latin typeface="微软雅黑" panose="020B0503020204020204" pitchFamily="34" charset="-122"/>
                <a:ea typeface="微软雅黑" panose="020B0503020204020204" pitchFamily="34" charset="-122"/>
              </a:rPr>
              <a:t>天人感应学说</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董仲舒新儒学的基础），神化皇权，宣扬</a:t>
            </a:r>
            <a:r>
              <a:rPr lang="zh-CN" altLang="en-US" sz="2800" b="1" dirty="0" smtClean="0">
                <a:solidFill>
                  <a:srgbClr val="FF0000"/>
                </a:solidFill>
                <a:latin typeface="微软雅黑" panose="020B0503020204020204" pitchFamily="34" charset="-122"/>
                <a:ea typeface="微软雅黑" panose="020B0503020204020204" pitchFamily="34" charset="-122"/>
              </a:rPr>
              <a:t>君权神授</a:t>
            </a: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。同时提出如果人君无道，天就会降下灾异加以谴责和威慑，因此人君必须遵循天道，</a:t>
            </a:r>
            <a:r>
              <a:rPr lang="zh-CN" altLang="en-US" sz="2800" b="1" dirty="0" smtClean="0">
                <a:solidFill>
                  <a:srgbClr val="FF0000"/>
                </a:solidFill>
                <a:latin typeface="微软雅黑" panose="020B0503020204020204" pitchFamily="34" charset="-122"/>
                <a:ea typeface="微软雅黑" panose="020B0503020204020204" pitchFamily="34" charset="-122"/>
              </a:rPr>
              <a:t>实行仁政</a:t>
            </a: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。（有限制君主权利过度膨胀和防止暴政的目的）</a:t>
            </a:r>
          </a:p>
          <a:p>
            <a:pPr fontAlgn="base">
              <a:lnSpc>
                <a:spcPct val="120000"/>
              </a:lnSpc>
              <a:spcBef>
                <a:spcPct val="0"/>
              </a:spcBef>
              <a:spcAft>
                <a:spcPct val="0"/>
              </a:spcAft>
              <a:defRPr/>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③施政以德为主，以刑辅德</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④提出</a:t>
            </a:r>
            <a:r>
              <a:rPr lang="zh-CN" altLang="en-US" sz="2800" b="1" dirty="0" smtClean="0">
                <a:solidFill>
                  <a:srgbClr val="FF0000"/>
                </a:solidFill>
                <a:latin typeface="微软雅黑" panose="020B0503020204020204" pitchFamily="34" charset="-122"/>
                <a:ea typeface="微软雅黑" panose="020B0503020204020204" pitchFamily="34" charset="-122"/>
              </a:rPr>
              <a:t>三纲五常</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的儒家人伦道德标准</a:t>
            </a: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（三纲，封建意识，应批判；五常：去除封建成分，中国传统美德）</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 Box 5"/>
          <p:cNvSpPr/>
          <p:nvPr>
            <p:custDataLst>
              <p:tags r:id="rId2"/>
            </p:custDataLst>
          </p:nvPr>
        </p:nvSpPr>
        <p:spPr>
          <a:xfrm>
            <a:off x="7975571" y="1142984"/>
            <a:ext cx="4214842" cy="492443"/>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spcBef>
                <a:spcPct val="50000"/>
              </a:spcBef>
            </a:pPr>
            <a:r>
              <a:rPr lang="en-US" altLang="zh-CN" sz="2600" b="1" dirty="0">
                <a:solidFill>
                  <a:srgbClr val="0000FF"/>
                </a:solidFill>
                <a:latin typeface="微软雅黑" pitchFamily="34" charset="-122"/>
                <a:ea typeface="微软雅黑" pitchFamily="34" charset="-122"/>
              </a:rPr>
              <a:t>——</a:t>
            </a:r>
            <a:r>
              <a:rPr lang="zh-CN" altLang="en-US" sz="2600" b="1" dirty="0">
                <a:solidFill>
                  <a:srgbClr val="FF0000"/>
                </a:solidFill>
                <a:latin typeface="微软雅黑" pitchFamily="34" charset="-122"/>
                <a:ea typeface="微软雅黑" pitchFamily="34" charset="-122"/>
              </a:rPr>
              <a:t>加强中央集权</a:t>
            </a:r>
            <a:r>
              <a:rPr lang="zh-CN" altLang="en-US" sz="2600" b="1" dirty="0">
                <a:solidFill>
                  <a:srgbClr val="0000FF"/>
                </a:solidFill>
                <a:latin typeface="微软雅黑" pitchFamily="34" charset="-122"/>
                <a:ea typeface="微软雅黑" pitchFamily="34" charset="-122"/>
              </a:rPr>
              <a:t>的需要；</a:t>
            </a:r>
          </a:p>
        </p:txBody>
      </p:sp>
      <p:sp>
        <p:nvSpPr>
          <p:cNvPr id="5" name="Text Box 7"/>
          <p:cNvSpPr/>
          <p:nvPr>
            <p:custDataLst>
              <p:tags r:id="rId3"/>
            </p:custDataLst>
          </p:nvPr>
        </p:nvSpPr>
        <p:spPr>
          <a:xfrm>
            <a:off x="8452660" y="2500306"/>
            <a:ext cx="3500462" cy="892552"/>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spcBef>
                <a:spcPct val="50000"/>
              </a:spcBef>
            </a:pPr>
            <a:r>
              <a:rPr lang="en-US" altLang="zh-CN" sz="2600" b="1" dirty="0">
                <a:latin typeface="微软雅黑" pitchFamily="34" charset="-122"/>
                <a:ea typeface="微软雅黑" pitchFamily="34" charset="-122"/>
              </a:rPr>
              <a:t>——</a:t>
            </a:r>
            <a:r>
              <a:rPr lang="zh-CN" altLang="en-US" sz="2600" b="1" dirty="0">
                <a:solidFill>
                  <a:srgbClr val="FF0000"/>
                </a:solidFill>
                <a:latin typeface="微软雅黑" pitchFamily="34" charset="-122"/>
                <a:ea typeface="微软雅黑" pitchFamily="34" charset="-122"/>
              </a:rPr>
              <a:t>加强君权</a:t>
            </a:r>
            <a:r>
              <a:rPr lang="zh-CN" altLang="en-US" sz="2600" b="1" dirty="0">
                <a:latin typeface="微软雅黑" pitchFamily="34" charset="-122"/>
                <a:ea typeface="微软雅黑" pitchFamily="34" charset="-122"/>
              </a:rPr>
              <a:t>的需要；</a:t>
            </a:r>
            <a:r>
              <a:rPr lang="zh-CN" altLang="en-US" sz="2600" b="1" dirty="0">
                <a:solidFill>
                  <a:srgbClr val="FF0000"/>
                </a:solidFill>
                <a:latin typeface="微软雅黑" pitchFamily="34" charset="-122"/>
                <a:ea typeface="微软雅黑" pitchFamily="34" charset="-122"/>
              </a:rPr>
              <a:t>限制君权</a:t>
            </a:r>
            <a:r>
              <a:rPr lang="zh-CN" altLang="en-US" sz="2600" b="1" dirty="0">
                <a:latin typeface="微软雅黑" pitchFamily="34" charset="-122"/>
                <a:ea typeface="微软雅黑" pitchFamily="34" charset="-122"/>
              </a:rPr>
              <a:t>的需要</a:t>
            </a:r>
          </a:p>
        </p:txBody>
      </p:sp>
      <p:sp>
        <p:nvSpPr>
          <p:cNvPr id="6" name="Text Box 9"/>
          <p:cNvSpPr/>
          <p:nvPr>
            <p:custDataLst>
              <p:tags r:id="rId4"/>
            </p:custDataLst>
          </p:nvPr>
        </p:nvSpPr>
        <p:spPr>
          <a:xfrm>
            <a:off x="8524098" y="5000636"/>
            <a:ext cx="3666315" cy="892552"/>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itchFamily="34" charset="0"/>
                <a:ea typeface="宋体" pitchFamily="2" charset="-122"/>
              </a:defRPr>
            </a:lvl5pPr>
          </a:lstStyle>
          <a:p>
            <a:pPr marL="0" lvl="0" indent="0" eaLnBrk="1" hangingPunct="1">
              <a:spcBef>
                <a:spcPct val="50000"/>
              </a:spcBef>
            </a:pPr>
            <a:r>
              <a:rPr lang="en-US" altLang="zh-CN" sz="2600" b="1" dirty="0">
                <a:solidFill>
                  <a:srgbClr val="0000FF"/>
                </a:solidFill>
                <a:latin typeface="微软雅黑" pitchFamily="34" charset="-122"/>
                <a:ea typeface="微软雅黑" pitchFamily="34" charset="-122"/>
              </a:rPr>
              <a:t>——</a:t>
            </a:r>
            <a:r>
              <a:rPr lang="zh-CN" altLang="en-US" sz="2600" b="1" dirty="0">
                <a:solidFill>
                  <a:srgbClr val="FF0000"/>
                </a:solidFill>
                <a:latin typeface="微软雅黑" pitchFamily="34" charset="-122"/>
                <a:ea typeface="微软雅黑" pitchFamily="34" charset="-122"/>
              </a:rPr>
              <a:t>巩固君权</a:t>
            </a:r>
            <a:r>
              <a:rPr lang="zh-CN" altLang="en-US" sz="2600" b="1" dirty="0">
                <a:solidFill>
                  <a:srgbClr val="0000FF"/>
                </a:solidFill>
                <a:latin typeface="微软雅黑" pitchFamily="34" charset="-122"/>
                <a:ea typeface="微软雅黑" pitchFamily="34" charset="-122"/>
              </a:rPr>
              <a:t>、</a:t>
            </a:r>
            <a:r>
              <a:rPr lang="zh-CN" altLang="en-US" sz="2600" b="1" dirty="0">
                <a:solidFill>
                  <a:srgbClr val="FF0000"/>
                </a:solidFill>
                <a:latin typeface="微软雅黑" pitchFamily="34" charset="-122"/>
                <a:ea typeface="微软雅黑" pitchFamily="34" charset="-122"/>
              </a:rPr>
              <a:t>稳定统治秩序</a:t>
            </a:r>
            <a:r>
              <a:rPr lang="zh-CN" altLang="en-US" sz="2600" b="1" dirty="0">
                <a:solidFill>
                  <a:srgbClr val="0000FF"/>
                </a:solidFill>
                <a:latin typeface="微软雅黑" pitchFamily="34" charset="-122"/>
                <a:ea typeface="微软雅黑" pitchFamily="34" charset="-122"/>
              </a:rPr>
              <a:t>的需要</a:t>
            </a:r>
          </a:p>
        </p:txBody>
      </p:sp>
      <p:sp>
        <p:nvSpPr>
          <p:cNvPr id="7" name="矩形 6"/>
          <p:cNvSpPr/>
          <p:nvPr/>
        </p:nvSpPr>
        <p:spPr>
          <a:xfrm>
            <a:off x="1808926" y="6072206"/>
            <a:ext cx="5519460" cy="584775"/>
          </a:xfrm>
          <a:prstGeom prst="rect">
            <a:avLst/>
          </a:prstGeom>
          <a:solidFill>
            <a:srgbClr val="FFFF00"/>
          </a:solidFill>
        </p:spPr>
        <p:txBody>
          <a:bodyPr wrap="none">
            <a:spAutoFit/>
          </a:bodyPr>
          <a:lstStyle/>
          <a:p>
            <a:r>
              <a:rPr lang="zh-CN" altLang="en-US" sz="3200" b="1" dirty="0" smtClean="0">
                <a:latin typeface="微软雅黑" pitchFamily="34" charset="-122"/>
                <a:ea typeface="微软雅黑" pitchFamily="34" charset="-122"/>
              </a:rPr>
              <a:t>具有</a:t>
            </a:r>
            <a:r>
              <a:rPr lang="zh-CN" altLang="en-US" sz="3200" b="1" dirty="0" smtClean="0">
                <a:solidFill>
                  <a:srgbClr val="FF0000"/>
                </a:solidFill>
                <a:latin typeface="微软雅黑" pitchFamily="34" charset="-122"/>
                <a:ea typeface="微软雅黑" pitchFamily="34" charset="-122"/>
              </a:rPr>
              <a:t>神学色彩</a:t>
            </a:r>
            <a:r>
              <a:rPr lang="zh-CN" altLang="en-US" sz="3200" b="1" dirty="0" smtClean="0">
                <a:latin typeface="微软雅黑" pitchFamily="34" charset="-122"/>
                <a:ea typeface="微软雅黑" pitchFamily="34" charset="-122"/>
              </a:rPr>
              <a:t>，是</a:t>
            </a:r>
            <a:r>
              <a:rPr lang="zh-CN" altLang="en-US" sz="3200" b="1" dirty="0" smtClean="0">
                <a:solidFill>
                  <a:srgbClr val="FF0000"/>
                </a:solidFill>
                <a:latin typeface="微软雅黑" pitchFamily="34" charset="-122"/>
                <a:ea typeface="微软雅黑" pitchFamily="34" charset="-122"/>
              </a:rPr>
              <a:t>唯心主义</a:t>
            </a:r>
            <a:r>
              <a:rPr lang="zh-CN" altLang="en-US" sz="3200" b="1" dirty="0" smtClean="0">
                <a:solidFill>
                  <a:srgbClr val="0000FF"/>
                </a:solidFill>
                <a:latin typeface="微软雅黑" pitchFamily="34" charset="-122"/>
                <a:ea typeface="微软雅黑" pitchFamily="34" charset="-122"/>
              </a:rPr>
              <a:t>。</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1+#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1+#ppt_w/2"/>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1+#ppt_w/2"/>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593"/>
</p:tagLst>
</file>

<file path=ppt/tags/tag10.xml><?xml version="1.0" encoding="utf-8"?>
<p:tagLst xmlns:a="http://schemas.openxmlformats.org/drawingml/2006/main" xmlns:r="http://schemas.openxmlformats.org/officeDocument/2006/relationships" xmlns:p="http://schemas.openxmlformats.org/presentationml/2006/main">
  <p:tag name="AS_UNIQUEID" val="381"/>
</p:tagLst>
</file>

<file path=ppt/tags/tag11.xml><?xml version="1.0" encoding="utf-8"?>
<p:tagLst xmlns:a="http://schemas.openxmlformats.org/drawingml/2006/main" xmlns:r="http://schemas.openxmlformats.org/officeDocument/2006/relationships" xmlns:p="http://schemas.openxmlformats.org/presentationml/2006/main">
  <p:tag name="AS_UNIQUEID" val="418"/>
</p:tagLst>
</file>

<file path=ppt/tags/tag12.xml><?xml version="1.0" encoding="utf-8"?>
<p:tagLst xmlns:a="http://schemas.openxmlformats.org/drawingml/2006/main" xmlns:r="http://schemas.openxmlformats.org/officeDocument/2006/relationships" xmlns:p="http://schemas.openxmlformats.org/presentationml/2006/main">
  <p:tag name="AS_UNIQUEID" val="381"/>
</p:tagLst>
</file>

<file path=ppt/tags/tag13.xml><?xml version="1.0" encoding="utf-8"?>
<p:tagLst xmlns:a="http://schemas.openxmlformats.org/drawingml/2006/main" xmlns:r="http://schemas.openxmlformats.org/officeDocument/2006/relationships" xmlns:p="http://schemas.openxmlformats.org/presentationml/2006/main">
  <p:tag name="AS_UNIQUEID" val="38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AS_UNIQUEID" val="1280"/>
</p:tagLst>
</file>

<file path=ppt/tags/tag1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7.xml><?xml version="1.0" encoding="utf-8"?>
<p:tagLst xmlns:a="http://schemas.openxmlformats.org/drawingml/2006/main" xmlns:r="http://schemas.openxmlformats.org/officeDocument/2006/relationships" xmlns:p="http://schemas.openxmlformats.org/presentationml/2006/main">
  <p:tag name="AS_UNIQUEID" val="381"/>
</p:tagLst>
</file>

<file path=ppt/tags/tag18.xml><?xml version="1.0" encoding="utf-8"?>
<p:tagLst xmlns:a="http://schemas.openxmlformats.org/drawingml/2006/main" xmlns:r="http://schemas.openxmlformats.org/officeDocument/2006/relationships" xmlns:p="http://schemas.openxmlformats.org/presentationml/2006/main">
  <p:tag name="AS_UNIQUEID" val="471"/>
</p:tagLst>
</file>

<file path=ppt/tags/tag19.xml><?xml version="1.0" encoding="utf-8"?>
<p:tagLst xmlns:a="http://schemas.openxmlformats.org/drawingml/2006/main" xmlns:r="http://schemas.openxmlformats.org/officeDocument/2006/relationships" xmlns:p="http://schemas.openxmlformats.org/presentationml/2006/main">
  <p:tag name="AS_UNIQUEID" val="397"/>
</p:tagLst>
</file>

<file path=ppt/tags/tag2.xml><?xml version="1.0" encoding="utf-8"?>
<p:tagLst xmlns:a="http://schemas.openxmlformats.org/drawingml/2006/main" xmlns:r="http://schemas.openxmlformats.org/officeDocument/2006/relationships" xmlns:p="http://schemas.openxmlformats.org/presentationml/2006/main">
  <p:tag name="AS_UNIQUEID" val="594"/>
</p:tagLst>
</file>

<file path=ppt/tags/tag20.xml><?xml version="1.0" encoding="utf-8"?>
<p:tagLst xmlns:a="http://schemas.openxmlformats.org/drawingml/2006/main" xmlns:r="http://schemas.openxmlformats.org/officeDocument/2006/relationships" xmlns:p="http://schemas.openxmlformats.org/presentationml/2006/main">
  <p:tag name="AS_UNIQUEID" val="399"/>
</p:tagLst>
</file>

<file path=ppt/tags/tag21.xml><?xml version="1.0" encoding="utf-8"?>
<p:tagLst xmlns:a="http://schemas.openxmlformats.org/drawingml/2006/main" xmlns:r="http://schemas.openxmlformats.org/officeDocument/2006/relationships" xmlns:p="http://schemas.openxmlformats.org/presentationml/2006/main">
  <p:tag name="AS_UNIQUEID" val="401"/>
</p:tagLst>
</file>

<file path=ppt/tags/tag22.xml><?xml version="1.0" encoding="utf-8"?>
<p:tagLst xmlns:a="http://schemas.openxmlformats.org/drawingml/2006/main" xmlns:r="http://schemas.openxmlformats.org/officeDocument/2006/relationships" xmlns:p="http://schemas.openxmlformats.org/presentationml/2006/main">
  <p:tag name="AS_UNIQUEID" val="381"/>
</p:tagLst>
</file>

<file path=ppt/tags/tag23.xml><?xml version="1.0" encoding="utf-8"?>
<p:tagLst xmlns:a="http://schemas.openxmlformats.org/drawingml/2006/main" xmlns:r="http://schemas.openxmlformats.org/officeDocument/2006/relationships" xmlns:p="http://schemas.openxmlformats.org/presentationml/2006/main">
  <p:tag name="AS_UNIQUEID" val="620"/>
</p:tagLst>
</file>

<file path=ppt/tags/tag24.xml><?xml version="1.0" encoding="utf-8"?>
<p:tagLst xmlns:a="http://schemas.openxmlformats.org/drawingml/2006/main" xmlns:r="http://schemas.openxmlformats.org/officeDocument/2006/relationships" xmlns:p="http://schemas.openxmlformats.org/presentationml/2006/main">
  <p:tag name="AS_UNIQUEID" val="447"/>
</p:tagLst>
</file>

<file path=ppt/tags/tag25.xml><?xml version="1.0" encoding="utf-8"?>
<p:tagLst xmlns:a="http://schemas.openxmlformats.org/drawingml/2006/main" xmlns:r="http://schemas.openxmlformats.org/officeDocument/2006/relationships" xmlns:p="http://schemas.openxmlformats.org/presentationml/2006/main">
  <p:tag name="AS_UNIQUEID" val="448"/>
</p:tagLst>
</file>

<file path=ppt/tags/tag26.xml><?xml version="1.0" encoding="utf-8"?>
<p:tagLst xmlns:a="http://schemas.openxmlformats.org/drawingml/2006/main" xmlns:r="http://schemas.openxmlformats.org/officeDocument/2006/relationships" xmlns:p="http://schemas.openxmlformats.org/presentationml/2006/main">
  <p:tag name="AS_UNIQUEID" val="381"/>
</p:tagLst>
</file>

<file path=ppt/tags/tag27.xml><?xml version="1.0" encoding="utf-8"?>
<p:tagLst xmlns:a="http://schemas.openxmlformats.org/drawingml/2006/main" xmlns:r="http://schemas.openxmlformats.org/officeDocument/2006/relationships" xmlns:p="http://schemas.openxmlformats.org/presentationml/2006/main">
  <p:tag name="AS_UNIQUEID" val="381"/>
</p:tagLst>
</file>

<file path=ppt/tags/tag2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9.xml><?xml version="1.0" encoding="utf-8"?>
<p:tagLst xmlns:a="http://schemas.openxmlformats.org/drawingml/2006/main" xmlns:r="http://schemas.openxmlformats.org/officeDocument/2006/relationships" xmlns:p="http://schemas.openxmlformats.org/presentationml/2006/main">
  <p:tag name="AS_UNIQUEID" val="381"/>
</p:tagLst>
</file>

<file path=ppt/tags/tag3.xml><?xml version="1.0" encoding="utf-8"?>
<p:tagLst xmlns:a="http://schemas.openxmlformats.org/drawingml/2006/main" xmlns:r="http://schemas.openxmlformats.org/officeDocument/2006/relationships" xmlns:p="http://schemas.openxmlformats.org/presentationml/2006/main">
  <p:tag name="AS_UNIQUEID" val="595"/>
</p:tagLst>
</file>

<file path=ppt/tags/tag30.xml><?xml version="1.0" encoding="utf-8"?>
<p:tagLst xmlns:a="http://schemas.openxmlformats.org/drawingml/2006/main" xmlns:r="http://schemas.openxmlformats.org/officeDocument/2006/relationships" xmlns:p="http://schemas.openxmlformats.org/presentationml/2006/main">
  <p:tag name="AS_UNIQUEID" val="1589"/>
</p:tagLst>
</file>

<file path=ppt/tags/tag31.xml><?xml version="1.0" encoding="utf-8"?>
<p:tagLst xmlns:a="http://schemas.openxmlformats.org/drawingml/2006/main" xmlns:r="http://schemas.openxmlformats.org/officeDocument/2006/relationships" xmlns:p="http://schemas.openxmlformats.org/presentationml/2006/main">
  <p:tag name="AS_UNIQUEID" val="1716"/>
</p:tagLst>
</file>

<file path=ppt/tags/tag32.xml><?xml version="1.0" encoding="utf-8"?>
<p:tagLst xmlns:a="http://schemas.openxmlformats.org/drawingml/2006/main" xmlns:r="http://schemas.openxmlformats.org/officeDocument/2006/relationships" xmlns:p="http://schemas.openxmlformats.org/presentationml/2006/main">
  <p:tag name="AS_UNIQUEID" val="1717"/>
</p:tagLst>
</file>

<file path=ppt/tags/tag33.xml><?xml version="1.0" encoding="utf-8"?>
<p:tagLst xmlns:a="http://schemas.openxmlformats.org/drawingml/2006/main" xmlns:r="http://schemas.openxmlformats.org/officeDocument/2006/relationships" xmlns:p="http://schemas.openxmlformats.org/presentationml/2006/main">
  <p:tag name="AS_UNIQUEID" val="1718"/>
</p:tagLst>
</file>

<file path=ppt/tags/tag34.xml><?xml version="1.0" encoding="utf-8"?>
<p:tagLst xmlns:a="http://schemas.openxmlformats.org/drawingml/2006/main" xmlns:r="http://schemas.openxmlformats.org/officeDocument/2006/relationships" xmlns:p="http://schemas.openxmlformats.org/presentationml/2006/main">
  <p:tag name="AS_UNIQUEID" val="1719"/>
</p:tagLst>
</file>

<file path=ppt/tags/tag35.xml><?xml version="1.0" encoding="utf-8"?>
<p:tagLst xmlns:a="http://schemas.openxmlformats.org/drawingml/2006/main" xmlns:r="http://schemas.openxmlformats.org/officeDocument/2006/relationships" xmlns:p="http://schemas.openxmlformats.org/presentationml/2006/main">
  <p:tag name="AS_UNIQUEID" val="754"/>
</p:tagLst>
</file>

<file path=ppt/tags/tag36.xml><?xml version="1.0" encoding="utf-8"?>
<p:tagLst xmlns:a="http://schemas.openxmlformats.org/drawingml/2006/main" xmlns:r="http://schemas.openxmlformats.org/officeDocument/2006/relationships" xmlns:p="http://schemas.openxmlformats.org/presentationml/2006/main">
  <p:tag name="AS_UNIQUEID" val="522"/>
</p:tagLst>
</file>

<file path=ppt/tags/tag37.xml><?xml version="1.0" encoding="utf-8"?>
<p:tagLst xmlns:a="http://schemas.openxmlformats.org/drawingml/2006/main" xmlns:r="http://schemas.openxmlformats.org/officeDocument/2006/relationships" xmlns:p="http://schemas.openxmlformats.org/presentationml/2006/main">
  <p:tag name="AS_UNIQUEID" val="525"/>
</p:tagLst>
</file>

<file path=ppt/tags/tag3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9.xml><?xml version="1.0" encoding="utf-8"?>
<p:tagLst xmlns:a="http://schemas.openxmlformats.org/drawingml/2006/main" xmlns:r="http://schemas.openxmlformats.org/officeDocument/2006/relationships" xmlns:p="http://schemas.openxmlformats.org/presentationml/2006/main">
  <p:tag name="AS_UNIQUEID" val="522"/>
</p:tagLst>
</file>

<file path=ppt/tags/tag4.xml><?xml version="1.0" encoding="utf-8"?>
<p:tagLst xmlns:a="http://schemas.openxmlformats.org/drawingml/2006/main" xmlns:r="http://schemas.openxmlformats.org/officeDocument/2006/relationships" xmlns:p="http://schemas.openxmlformats.org/presentationml/2006/main">
  <p:tag name="AS_UNIQUEID" val="596"/>
</p:tagLst>
</file>

<file path=ppt/tags/tag40.xml><?xml version="1.0" encoding="utf-8"?>
<p:tagLst xmlns:a="http://schemas.openxmlformats.org/drawingml/2006/main" xmlns:r="http://schemas.openxmlformats.org/officeDocument/2006/relationships" xmlns:p="http://schemas.openxmlformats.org/presentationml/2006/main">
  <p:tag name="AS_UNIQUEID" val="1484"/>
</p:tagLst>
</file>

<file path=ppt/tags/tag41.xml><?xml version="1.0" encoding="utf-8"?>
<p:tagLst xmlns:a="http://schemas.openxmlformats.org/drawingml/2006/main" xmlns:r="http://schemas.openxmlformats.org/officeDocument/2006/relationships" xmlns:p="http://schemas.openxmlformats.org/presentationml/2006/main">
  <p:tag name="AS_UNIQUEID" val="1599"/>
</p:tagLst>
</file>

<file path=ppt/tags/tag42.xml><?xml version="1.0" encoding="utf-8"?>
<p:tagLst xmlns:a="http://schemas.openxmlformats.org/drawingml/2006/main" xmlns:r="http://schemas.openxmlformats.org/officeDocument/2006/relationships" xmlns:p="http://schemas.openxmlformats.org/presentationml/2006/main">
  <p:tag name="AS_UNIQUEID" val="1600"/>
</p:tagLst>
</file>

<file path=ppt/tags/tag43.xml><?xml version="1.0" encoding="utf-8"?>
<p:tagLst xmlns:a="http://schemas.openxmlformats.org/drawingml/2006/main" xmlns:r="http://schemas.openxmlformats.org/officeDocument/2006/relationships" xmlns:p="http://schemas.openxmlformats.org/presentationml/2006/main">
  <p:tag name="AS_UNIQUEID" val="522"/>
</p:tagLst>
</file>

<file path=ppt/tags/tag44.xml><?xml version="1.0" encoding="utf-8"?>
<p:tagLst xmlns:a="http://schemas.openxmlformats.org/drawingml/2006/main" xmlns:r="http://schemas.openxmlformats.org/officeDocument/2006/relationships" xmlns:p="http://schemas.openxmlformats.org/presentationml/2006/main">
  <p:tag name="AS_UNIQUEID" val="1484"/>
</p:tagLst>
</file>

<file path=ppt/tags/tag45.xml><?xml version="1.0" encoding="utf-8"?>
<p:tagLst xmlns:a="http://schemas.openxmlformats.org/drawingml/2006/main" xmlns:r="http://schemas.openxmlformats.org/officeDocument/2006/relationships" xmlns:p="http://schemas.openxmlformats.org/presentationml/2006/main">
  <p:tag name="AS_UNIQUEID" val="1147"/>
</p:tagLst>
</file>

<file path=ppt/tags/tag46.xml><?xml version="1.0" encoding="utf-8"?>
<p:tagLst xmlns:a="http://schemas.openxmlformats.org/drawingml/2006/main" xmlns:r="http://schemas.openxmlformats.org/officeDocument/2006/relationships" xmlns:p="http://schemas.openxmlformats.org/presentationml/2006/main">
  <p:tag name="AS_UNIQUEID" val="1486"/>
</p:tagLst>
</file>

<file path=ppt/tags/tag47.xml><?xml version="1.0" encoding="utf-8"?>
<p:tagLst xmlns:a="http://schemas.openxmlformats.org/drawingml/2006/main" xmlns:r="http://schemas.openxmlformats.org/officeDocument/2006/relationships" xmlns:p="http://schemas.openxmlformats.org/presentationml/2006/main">
  <p:tag name="AS_UNIQUEID" val="522"/>
</p:tagLst>
</file>

<file path=ppt/tags/tag48.xml><?xml version="1.0" encoding="utf-8"?>
<p:tagLst xmlns:a="http://schemas.openxmlformats.org/drawingml/2006/main" xmlns:r="http://schemas.openxmlformats.org/officeDocument/2006/relationships" xmlns:p="http://schemas.openxmlformats.org/presentationml/2006/main">
  <p:tag name="AS_UNIQUEID" val="1661"/>
</p:tagLst>
</file>

<file path=ppt/tags/tag49.xml><?xml version="1.0" encoding="utf-8"?>
<p:tagLst xmlns:a="http://schemas.openxmlformats.org/drawingml/2006/main" xmlns:r="http://schemas.openxmlformats.org/officeDocument/2006/relationships" xmlns:p="http://schemas.openxmlformats.org/presentationml/2006/main">
  <p:tag name="AS_UNIQUEID" val="1665"/>
</p:tagLst>
</file>

<file path=ppt/tags/tag5.xml><?xml version="1.0" encoding="utf-8"?>
<p:tagLst xmlns:a="http://schemas.openxmlformats.org/drawingml/2006/main" xmlns:r="http://schemas.openxmlformats.org/officeDocument/2006/relationships" xmlns:p="http://schemas.openxmlformats.org/presentationml/2006/main">
  <p:tag name="AS_UNIQUEID" val="597"/>
</p:tagLst>
</file>

<file path=ppt/tags/tag50.xml><?xml version="1.0" encoding="utf-8"?>
<p:tagLst xmlns:a="http://schemas.openxmlformats.org/drawingml/2006/main" xmlns:r="http://schemas.openxmlformats.org/officeDocument/2006/relationships" xmlns:p="http://schemas.openxmlformats.org/presentationml/2006/main">
  <p:tag name="AS_UNIQUEID" val="522"/>
</p:tagLst>
</file>

<file path=ppt/tags/tag51.xml><?xml version="1.0" encoding="utf-8"?>
<p:tagLst xmlns:a="http://schemas.openxmlformats.org/drawingml/2006/main" xmlns:r="http://schemas.openxmlformats.org/officeDocument/2006/relationships" xmlns:p="http://schemas.openxmlformats.org/presentationml/2006/main">
  <p:tag name="AS_UNIQUEID" val="1161"/>
</p:tagLst>
</file>

<file path=ppt/tags/tag52.xml><?xml version="1.0" encoding="utf-8"?>
<p:tagLst xmlns:a="http://schemas.openxmlformats.org/drawingml/2006/main" xmlns:r="http://schemas.openxmlformats.org/officeDocument/2006/relationships" xmlns:p="http://schemas.openxmlformats.org/presentationml/2006/main">
  <p:tag name="AS_UNIQUEID" val="1495"/>
</p:tagLst>
</file>

<file path=ppt/tags/tag53.xml><?xml version="1.0" encoding="utf-8"?>
<p:tagLst xmlns:a="http://schemas.openxmlformats.org/drawingml/2006/main" xmlns:r="http://schemas.openxmlformats.org/officeDocument/2006/relationships" xmlns:p="http://schemas.openxmlformats.org/presentationml/2006/main">
  <p:tag name="AS_UNIQUEID" val="1681"/>
</p:tagLst>
</file>

<file path=ppt/tags/tag54.xml><?xml version="1.0" encoding="utf-8"?>
<p:tagLst xmlns:a="http://schemas.openxmlformats.org/drawingml/2006/main" xmlns:r="http://schemas.openxmlformats.org/officeDocument/2006/relationships" xmlns:p="http://schemas.openxmlformats.org/presentationml/2006/main">
  <p:tag name="AS_UNIQUEID" val="522"/>
</p:tagLst>
</file>

<file path=ppt/tags/tag55.xml><?xml version="1.0" encoding="utf-8"?>
<p:tagLst xmlns:a="http://schemas.openxmlformats.org/drawingml/2006/main" xmlns:r="http://schemas.openxmlformats.org/officeDocument/2006/relationships" xmlns:p="http://schemas.openxmlformats.org/presentationml/2006/main">
  <p:tag name="AS_UNIQUEID" val="1699"/>
</p:tagLst>
</file>

<file path=ppt/tags/tag56.xml><?xml version="1.0" encoding="utf-8"?>
<p:tagLst xmlns:a="http://schemas.openxmlformats.org/drawingml/2006/main" xmlns:r="http://schemas.openxmlformats.org/officeDocument/2006/relationships" xmlns:p="http://schemas.openxmlformats.org/presentationml/2006/main">
  <p:tag name="AS_UNIQUEID" val="568"/>
</p:tagLst>
</file>

<file path=ppt/tags/tag57.xml><?xml version="1.0" encoding="utf-8"?>
<p:tagLst xmlns:a="http://schemas.openxmlformats.org/drawingml/2006/main" xmlns:r="http://schemas.openxmlformats.org/officeDocument/2006/relationships" xmlns:p="http://schemas.openxmlformats.org/presentationml/2006/main">
  <p:tag name="AS_UNIQUEID" val="569"/>
</p:tagLst>
</file>

<file path=ppt/tags/tag58.xml><?xml version="1.0" encoding="utf-8"?>
<p:tagLst xmlns:a="http://schemas.openxmlformats.org/drawingml/2006/main" xmlns:r="http://schemas.openxmlformats.org/officeDocument/2006/relationships" xmlns:p="http://schemas.openxmlformats.org/presentationml/2006/main">
  <p:tag name="AS_UNIQUEID" val="570"/>
</p:tagLst>
</file>

<file path=ppt/tags/tag59.xml><?xml version="1.0" encoding="utf-8"?>
<p:tagLst xmlns:a="http://schemas.openxmlformats.org/drawingml/2006/main" xmlns:r="http://schemas.openxmlformats.org/officeDocument/2006/relationships" xmlns:p="http://schemas.openxmlformats.org/presentationml/2006/main">
  <p:tag name="AS_UNIQUEID" val="571"/>
</p:tagLst>
</file>

<file path=ppt/tags/tag6.xml><?xml version="1.0" encoding="utf-8"?>
<p:tagLst xmlns:a="http://schemas.openxmlformats.org/drawingml/2006/main" xmlns:r="http://schemas.openxmlformats.org/officeDocument/2006/relationships" xmlns:p="http://schemas.openxmlformats.org/presentationml/2006/main">
  <p:tag name="AS_UNIQUEID" val="598"/>
</p:tagLst>
</file>

<file path=ppt/tags/tag60.xml><?xml version="1.0" encoding="utf-8"?>
<p:tagLst xmlns:a="http://schemas.openxmlformats.org/drawingml/2006/main" xmlns:r="http://schemas.openxmlformats.org/officeDocument/2006/relationships" xmlns:p="http://schemas.openxmlformats.org/presentationml/2006/main">
  <p:tag name="AS_UNIQUEID" val="572"/>
</p:tagLst>
</file>

<file path=ppt/tags/tag61.xml><?xml version="1.0" encoding="utf-8"?>
<p:tagLst xmlns:a="http://schemas.openxmlformats.org/drawingml/2006/main" xmlns:r="http://schemas.openxmlformats.org/officeDocument/2006/relationships" xmlns:p="http://schemas.openxmlformats.org/presentationml/2006/main">
  <p:tag name="AS_UNIQUEID" val="866"/>
</p:tagLst>
</file>

<file path=ppt/tags/tag62.xml><?xml version="1.0" encoding="utf-8"?>
<p:tagLst xmlns:a="http://schemas.openxmlformats.org/drawingml/2006/main" xmlns:r="http://schemas.openxmlformats.org/officeDocument/2006/relationships" xmlns:p="http://schemas.openxmlformats.org/presentationml/2006/main">
  <p:tag name="AS_UNIQUEID" val="867"/>
</p:tagLst>
</file>

<file path=ppt/tags/tag63.xml><?xml version="1.0" encoding="utf-8"?>
<p:tagLst xmlns:a="http://schemas.openxmlformats.org/drawingml/2006/main" xmlns:r="http://schemas.openxmlformats.org/officeDocument/2006/relationships" xmlns:p="http://schemas.openxmlformats.org/presentationml/2006/main">
  <p:tag name="AS_UNIQUEID" val="868"/>
</p:tagLst>
</file>

<file path=ppt/tags/tag64.xml><?xml version="1.0" encoding="utf-8"?>
<p:tagLst xmlns:a="http://schemas.openxmlformats.org/drawingml/2006/main" xmlns:r="http://schemas.openxmlformats.org/officeDocument/2006/relationships" xmlns:p="http://schemas.openxmlformats.org/presentationml/2006/main">
  <p:tag name="AS_UNIQUEID" val="869"/>
</p:tagLst>
</file>

<file path=ppt/tags/tag65.xml><?xml version="1.0" encoding="utf-8"?>
<p:tagLst xmlns:a="http://schemas.openxmlformats.org/drawingml/2006/main" xmlns:r="http://schemas.openxmlformats.org/officeDocument/2006/relationships" xmlns:p="http://schemas.openxmlformats.org/presentationml/2006/main">
  <p:tag name="AS_UNIQUEID" val="870"/>
</p:tagLst>
</file>

<file path=ppt/tags/tag66.xml><?xml version="1.0" encoding="utf-8"?>
<p:tagLst xmlns:a="http://schemas.openxmlformats.org/drawingml/2006/main" xmlns:r="http://schemas.openxmlformats.org/officeDocument/2006/relationships" xmlns:p="http://schemas.openxmlformats.org/presentationml/2006/main">
  <p:tag name="AS_UNIQUEID" val="871"/>
</p:tagLst>
</file>

<file path=ppt/tags/tag67.xml><?xml version="1.0" encoding="utf-8"?>
<p:tagLst xmlns:a="http://schemas.openxmlformats.org/drawingml/2006/main" xmlns:r="http://schemas.openxmlformats.org/officeDocument/2006/relationships" xmlns:p="http://schemas.openxmlformats.org/presentationml/2006/main">
  <p:tag name="AS_UNIQUEID" val="142"/>
</p:tagLst>
</file>

<file path=ppt/tags/tag68.xml><?xml version="1.0" encoding="utf-8"?>
<p:tagLst xmlns:a="http://schemas.openxmlformats.org/drawingml/2006/main" xmlns:r="http://schemas.openxmlformats.org/officeDocument/2006/relationships" xmlns:p="http://schemas.openxmlformats.org/presentationml/2006/main">
  <p:tag name="AS_UNIQUEID" val="153"/>
</p:tagLst>
</file>

<file path=ppt/tags/tag69.xml><?xml version="1.0" encoding="utf-8"?>
<p:tagLst xmlns:a="http://schemas.openxmlformats.org/drawingml/2006/main" xmlns:r="http://schemas.openxmlformats.org/officeDocument/2006/relationships" xmlns:p="http://schemas.openxmlformats.org/presentationml/2006/main">
  <p:tag name="AS_UNIQUEID" val="576"/>
</p:tagLst>
</file>

<file path=ppt/tags/tag7.xml><?xml version="1.0" encoding="utf-8"?>
<p:tagLst xmlns:a="http://schemas.openxmlformats.org/drawingml/2006/main" xmlns:r="http://schemas.openxmlformats.org/officeDocument/2006/relationships" xmlns:p="http://schemas.openxmlformats.org/presentationml/2006/main">
  <p:tag name="AS_UNIQUEID" val="1308"/>
</p:tagLst>
</file>

<file path=ppt/tags/tag70.xml><?xml version="1.0" encoding="utf-8"?>
<p:tagLst xmlns:a="http://schemas.openxmlformats.org/drawingml/2006/main" xmlns:r="http://schemas.openxmlformats.org/officeDocument/2006/relationships" xmlns:p="http://schemas.openxmlformats.org/presentationml/2006/main">
  <p:tag name="AS_UNIQUEID" val="141"/>
</p:tagLst>
</file>

<file path=ppt/tags/tag71.xml><?xml version="1.0" encoding="utf-8"?>
<p:tagLst xmlns:a="http://schemas.openxmlformats.org/drawingml/2006/main" xmlns:r="http://schemas.openxmlformats.org/officeDocument/2006/relationships" xmlns:p="http://schemas.openxmlformats.org/presentationml/2006/main">
  <p:tag name="AS_UNIQUEID" val="152"/>
</p:tagLst>
</file>

<file path=ppt/tags/tag72.xml><?xml version="1.0" encoding="utf-8"?>
<p:tagLst xmlns:a="http://schemas.openxmlformats.org/drawingml/2006/main" xmlns:r="http://schemas.openxmlformats.org/officeDocument/2006/relationships" xmlns:p="http://schemas.openxmlformats.org/presentationml/2006/main">
  <p:tag name="AS_UNIQUEID" val="163"/>
</p:tagLst>
</file>

<file path=ppt/tags/tag73.xml><?xml version="1.0" encoding="utf-8"?>
<p:tagLst xmlns:a="http://schemas.openxmlformats.org/drawingml/2006/main" xmlns:r="http://schemas.openxmlformats.org/officeDocument/2006/relationships" xmlns:p="http://schemas.openxmlformats.org/presentationml/2006/main">
  <p:tag name="AS_UNIQUEID" val="175"/>
</p:tagLst>
</file>

<file path=ppt/tags/tag74.xml><?xml version="1.0" encoding="utf-8"?>
<p:tagLst xmlns:a="http://schemas.openxmlformats.org/drawingml/2006/main" xmlns:r="http://schemas.openxmlformats.org/officeDocument/2006/relationships" xmlns:p="http://schemas.openxmlformats.org/presentationml/2006/main">
  <p:tag name="AS_UNIQUEID" val="574"/>
</p:tagLst>
</file>

<file path=ppt/tags/tag75.xml><?xml version="1.0" encoding="utf-8"?>
<p:tagLst xmlns:a="http://schemas.openxmlformats.org/drawingml/2006/main" xmlns:r="http://schemas.openxmlformats.org/officeDocument/2006/relationships" xmlns:p="http://schemas.openxmlformats.org/presentationml/2006/main">
  <p:tag name="AS_UNIQUEID" val="1337"/>
</p:tagLst>
</file>

<file path=ppt/tags/tag76.xml><?xml version="1.0" encoding="utf-8"?>
<p:tagLst xmlns:a="http://schemas.openxmlformats.org/drawingml/2006/main" xmlns:r="http://schemas.openxmlformats.org/officeDocument/2006/relationships" xmlns:p="http://schemas.openxmlformats.org/presentationml/2006/main">
  <p:tag name="AS_UNIQUEID" val="1338"/>
</p:tagLst>
</file>

<file path=ppt/tags/tag77.xml><?xml version="1.0" encoding="utf-8"?>
<p:tagLst xmlns:a="http://schemas.openxmlformats.org/drawingml/2006/main" xmlns:r="http://schemas.openxmlformats.org/officeDocument/2006/relationships" xmlns:p="http://schemas.openxmlformats.org/presentationml/2006/main">
  <p:tag name="AS_UNIQUEID" val="656"/>
</p:tagLst>
</file>

<file path=ppt/tags/tag78.xml><?xml version="1.0" encoding="utf-8"?>
<p:tagLst xmlns:a="http://schemas.openxmlformats.org/drawingml/2006/main" xmlns:r="http://schemas.openxmlformats.org/officeDocument/2006/relationships" xmlns:p="http://schemas.openxmlformats.org/presentationml/2006/main">
  <p:tag name="AS_UNIQUEID" val="657"/>
</p:tagLst>
</file>

<file path=ppt/tags/tag79.xml><?xml version="1.0" encoding="utf-8"?>
<p:tagLst xmlns:a="http://schemas.openxmlformats.org/drawingml/2006/main" xmlns:r="http://schemas.openxmlformats.org/officeDocument/2006/relationships" xmlns:p="http://schemas.openxmlformats.org/presentationml/2006/main">
  <p:tag name="AS_UNIQUEID" val="657"/>
</p:tagLst>
</file>

<file path=ppt/tags/tag8.xml><?xml version="1.0" encoding="utf-8"?>
<p:tagLst xmlns:a="http://schemas.openxmlformats.org/drawingml/2006/main" xmlns:r="http://schemas.openxmlformats.org/officeDocument/2006/relationships" xmlns:p="http://schemas.openxmlformats.org/presentationml/2006/main">
  <p:tag name="AS_UNIQUEID" val="1228"/>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PRESET_TEXT" val="单击输入您的封面副标题"/>
  <p:tag name="KSO_WM_UNIT_SHOW_EDIT_AREA_INDICATION" val="1"/>
  <p:tag name="KSO_WM_UNIT_TYPE" val="b"/>
  <p:tag name="KSO_WM_UNIT_VALUE" val="111"/>
</p:tagLst>
</file>

<file path=ppt/tags/tag80.xml><?xml version="1.0" encoding="utf-8"?>
<p:tagLst xmlns:a="http://schemas.openxmlformats.org/drawingml/2006/main" xmlns:r="http://schemas.openxmlformats.org/officeDocument/2006/relationships" xmlns:p="http://schemas.openxmlformats.org/presentationml/2006/main">
  <p:tag name="AS_UNIQUEID" val="662"/>
</p:tagLst>
</file>

<file path=ppt/tags/tag81.xml><?xml version="1.0" encoding="utf-8"?>
<p:tagLst xmlns:a="http://schemas.openxmlformats.org/drawingml/2006/main" xmlns:r="http://schemas.openxmlformats.org/officeDocument/2006/relationships" xmlns:p="http://schemas.openxmlformats.org/presentationml/2006/main">
  <p:tag name="AS_UNIQUEID" val="663"/>
</p:tagLst>
</file>

<file path=ppt/tags/tag82.xml><?xml version="1.0" encoding="utf-8"?>
<p:tagLst xmlns:a="http://schemas.openxmlformats.org/drawingml/2006/main" xmlns:r="http://schemas.openxmlformats.org/officeDocument/2006/relationships" xmlns:p="http://schemas.openxmlformats.org/presentationml/2006/main">
  <p:tag name="AS_UNIQUEID" val="668"/>
</p:tagLst>
</file>

<file path=ppt/tags/tag83.xml><?xml version="1.0" encoding="utf-8"?>
<p:tagLst xmlns:a="http://schemas.openxmlformats.org/drawingml/2006/main" xmlns:r="http://schemas.openxmlformats.org/officeDocument/2006/relationships" xmlns:p="http://schemas.openxmlformats.org/presentationml/2006/main">
  <p:tag name="AS_UNIQUEID" val="669"/>
</p:tagLst>
</file>

<file path=ppt/tags/tag84.xml><?xml version="1.0" encoding="utf-8"?>
<p:tagLst xmlns:a="http://schemas.openxmlformats.org/drawingml/2006/main" xmlns:r="http://schemas.openxmlformats.org/officeDocument/2006/relationships" xmlns:p="http://schemas.openxmlformats.org/presentationml/2006/main">
  <p:tag name="AS_UNIQUEID" val="362"/>
</p:tagLst>
</file>

<file path=ppt/tags/tag85.xml><?xml version="1.0" encoding="utf-8"?>
<p:tagLst xmlns:a="http://schemas.openxmlformats.org/drawingml/2006/main" xmlns:r="http://schemas.openxmlformats.org/officeDocument/2006/relationships" xmlns:p="http://schemas.openxmlformats.org/presentationml/2006/main">
  <p:tag name="AS_UNIQUEID" val="364"/>
</p:tagLst>
</file>

<file path=ppt/tags/tag86.xml><?xml version="1.0" encoding="utf-8"?>
<p:tagLst xmlns:a="http://schemas.openxmlformats.org/drawingml/2006/main" xmlns:r="http://schemas.openxmlformats.org/officeDocument/2006/relationships" xmlns:p="http://schemas.openxmlformats.org/presentationml/2006/main">
  <p:tag name="AS_UNIQUEID" val="580"/>
</p:tagLst>
</file>

<file path=ppt/tags/tag9.xml><?xml version="1.0" encoding="utf-8"?>
<p:tagLst xmlns:a="http://schemas.openxmlformats.org/drawingml/2006/main" xmlns:r="http://schemas.openxmlformats.org/officeDocument/2006/relationships" xmlns:p="http://schemas.openxmlformats.org/presentationml/2006/main">
  <p:tag name="AS_UNIQUEID" val="15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7122</Words>
  <PresentationFormat>自定义</PresentationFormat>
  <Paragraphs>421</Paragraphs>
  <Slides>46</Slides>
  <Notes>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思考：中国在此次抗疫伟大斗争中，体现了哪些中华优秀传统文化以及价值。</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2021-11-10T12:28:04Z</dcterms:created>
  <dcterms:modified xsi:type="dcterms:W3CDTF">2022-02-16T01:20:03Z</dcterms:modified>
</cp:coreProperties>
</file>