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0" r:id="rId3"/>
    <p:sldId id="256" r:id="rId5"/>
    <p:sldId id="259" r:id="rId6"/>
    <p:sldId id="257" r:id="rId7"/>
    <p:sldId id="258" r:id="rId8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0" clrIdx="0"/>
  <p:cmAuthor id="7" name="作者" initials="A" lastIdx="0" clrIdx="6"/>
  <p:cmAuthor id="3" name="ky9111123" initials="k" lastIdx="4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9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  <p:custDataLst>
              <p:tags r:id="rId3"/>
            </p:custDataLst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  <p:custDataLst>
              <p:tags r:id="rId5"/>
            </p:custDataLst>
          </p:nvPr>
        </p:nvSpPr>
        <p:spPr/>
        <p:txBody>
          <a:bodyPr/>
          <a:lstStyle/>
          <a:p>
            <a:fld id="{8EEEA8DB-B089-4F4B-BAE2-8F9DE94C172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png"/><Relationship Id="rId8" Type="http://schemas.openxmlformats.org/officeDocument/2006/relationships/tags" Target="../tags/tag5.xml"/><Relationship Id="rId7" Type="http://schemas.openxmlformats.org/officeDocument/2006/relationships/image" Target="../media/image2.png"/><Relationship Id="rId6" Type="http://schemas.openxmlformats.org/officeDocument/2006/relationships/tags" Target="../tags/tag4.xml"/><Relationship Id="rId5" Type="http://schemas.openxmlformats.org/officeDocument/2006/relationships/image" Target="../media/image1.png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7A8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 userDrawn="1">
            <p:custDataLst>
              <p:tags r:id="rId3"/>
            </p:custDataLst>
          </p:nvPr>
        </p:nvSpPr>
        <p:spPr>
          <a:xfrm>
            <a:off x="167475" y="176725"/>
            <a:ext cx="11857050" cy="6528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7" b="1397"/>
          <a:stretch>
            <a:fillRect/>
          </a:stretch>
        </p:blipFill>
        <p:spPr>
          <a:xfrm>
            <a:off x="219299" y="249359"/>
            <a:ext cx="927330" cy="90142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7886" y="5782568"/>
            <a:ext cx="2997014" cy="90125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9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999"/>
          <a:stretch>
            <a:fillRect/>
          </a:stretch>
        </p:blipFill>
        <p:spPr>
          <a:xfrm>
            <a:off x="11480799" y="282575"/>
            <a:ext cx="543725" cy="6882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3000">
        <p:random/>
      </p:transition>
    </mc:Choice>
    <mc:Fallback>
      <p:transition spd="slow" advClick="0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5.xml"/><Relationship Id="rId4" Type="http://schemas.openxmlformats.org/officeDocument/2006/relationships/image" Target="../media/image4.png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5.xml"/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96"/>
          <p:cNvSpPr/>
          <p:nvPr>
            <p:custDataLst>
              <p:tags r:id="rId1"/>
            </p:custDataLst>
          </p:nvPr>
        </p:nvSpPr>
        <p:spPr>
          <a:xfrm>
            <a:off x="4342969" y="620654"/>
            <a:ext cx="3096344" cy="584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baseline="0">
                <a:solidFill>
                  <a:schemeClr val="tx1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defRPr>
            </a:lvl5pPr>
          </a:lstStyle>
          <a:p>
            <a:pPr marL="0" lvl="0" indent="0" algn="ctr"/>
            <a:r>
              <a:rPr lang="zh-CN" altLang="en-US" sz="3200" b="1" smtClean="0">
                <a:solidFill>
                  <a:srgbClr val="17ABD9"/>
                </a:solidFill>
                <a:latin typeface="微软雅黑" panose="020B0503020204020204" charset="-122"/>
                <a:ea typeface="微软雅黑" panose="020B0503020204020204" charset="-122"/>
              </a:rPr>
              <a:t>必备</a:t>
            </a:r>
            <a:r>
              <a:rPr lang="zh-CN" altLang="en-US" sz="3200" b="1">
                <a:solidFill>
                  <a:srgbClr val="17ABD9"/>
                </a:solidFill>
                <a:latin typeface="微软雅黑" panose="020B0503020204020204" charset="-122"/>
                <a:ea typeface="微软雅黑" panose="020B0503020204020204" charset="-122"/>
              </a:rPr>
              <a:t>知识</a:t>
            </a:r>
            <a:endParaRPr lang="en-US" altLang="zh-CN" sz="3200" b="1">
              <a:solidFill>
                <a:srgbClr val="17ABD9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397843" y="1205136"/>
            <a:ext cx="11386789" cy="1845310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400" b="1" kern="100">
                <a:latin typeface="+mn-ea"/>
                <a:cs typeface="Courier New" panose="02070309020205020404" pitchFamily="49" charset="0"/>
              </a:rPr>
              <a:t>1</a:t>
            </a:r>
            <a:r>
              <a:rPr lang="en-US" altLang="zh-CN" sz="2400" b="1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.</a:t>
            </a:r>
            <a:r>
              <a:rPr lang="zh-CN" altLang="zh-CN" sz="2400" b="1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物理性质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280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Arial" panose="020B0604020202020204" pitchFamily="34" charset="0"/>
                <a:sym typeface="宋体" panose="02010600030101010101" pitchFamily="2" charset="-122"/>
              </a:rPr>
              <a:t>硝酸是无色、</a:t>
            </a:r>
            <a:r>
              <a:rPr lang="zh-CN" altLang="en-US" sz="28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易挥发</a:t>
            </a:r>
            <a:r>
              <a:rPr lang="zh-CN" altLang="en-US" sz="2800">
                <a:solidFill>
                  <a:sysClr val="windowText" lastClr="000000"/>
                </a:solidFill>
                <a:latin typeface="Calibri" panose="020F050202020403020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、有刺激性气味的液体。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400" b="1" kern="100">
                <a:latin typeface="+mn-ea"/>
                <a:cs typeface="Courier New" panose="02070309020205020404" pitchFamily="49" charset="0"/>
              </a:rPr>
              <a:t>2</a:t>
            </a:r>
            <a:r>
              <a:rPr lang="en-US" altLang="zh-CN" sz="2400" b="1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.</a:t>
            </a:r>
            <a:r>
              <a:rPr lang="zh-CN" altLang="zh-CN" sz="2400" b="1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化学性质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239618" name="Picture 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65484" y="3155462"/>
            <a:ext cx="7461032" cy="2865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>
            <p:custDataLst>
              <p:tags r:id="rId1"/>
            </p:custDataLst>
          </p:nvPr>
        </p:nvSpPr>
        <p:spPr>
          <a:xfrm>
            <a:off x="390000" y="1430774"/>
            <a:ext cx="11412000" cy="2861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下列氮气的用途叙述中，分别应用了氮气的什么性质？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400" kern="10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①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文物馆将贵重文物保存在氮气中</a:t>
            </a:r>
            <a:r>
              <a:rPr lang="en-US" altLang="zh-CN" sz="2400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____________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。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400" kern="10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②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氮气是合成氨工业的重要原料</a:t>
            </a:r>
            <a:r>
              <a:rPr lang="en-US" altLang="zh-CN" sz="2400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____________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。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400" kern="10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③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雷电是自然界重要的固氮方式</a:t>
            </a:r>
            <a:r>
              <a:rPr lang="en-US" altLang="zh-CN" sz="2400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____________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。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400" kern="10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④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医疗上，液氮是常见的冷冻剂</a:t>
            </a:r>
            <a:r>
              <a:rPr lang="en-US" altLang="zh-CN" sz="2400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__________________________________________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。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>
            <p:custDataLst>
              <p:tags r:id="rId2"/>
            </p:custDataLst>
          </p:nvPr>
        </p:nvSpPr>
        <p:spPr>
          <a:xfrm>
            <a:off x="5066622" y="2039582"/>
            <a:ext cx="172148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kern="10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N</a:t>
            </a:r>
            <a:r>
              <a:rPr lang="en-US" altLang="zh-CN" sz="2400" kern="100" baseline="-2500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2</a:t>
            </a:r>
            <a:r>
              <a:rPr lang="zh-CN" altLang="zh-CN" sz="2400" kern="10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的稳定性</a:t>
            </a:r>
            <a:endParaRPr lang="zh-CN" altLang="en-US"/>
          </a:p>
        </p:txBody>
      </p:sp>
      <p:sp>
        <p:nvSpPr>
          <p:cNvPr id="12" name="矩形 11"/>
          <p:cNvSpPr/>
          <p:nvPr>
            <p:custDataLst>
              <p:tags r:id="rId3"/>
            </p:custDataLst>
          </p:nvPr>
        </p:nvSpPr>
        <p:spPr>
          <a:xfrm>
            <a:off x="4810489" y="2564904"/>
            <a:ext cx="172148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kern="10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N</a:t>
            </a:r>
            <a:r>
              <a:rPr lang="en-US" altLang="zh-CN" sz="2400" kern="100" baseline="-2500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2</a:t>
            </a:r>
            <a:r>
              <a:rPr lang="zh-CN" altLang="zh-CN" sz="2400" kern="10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的氧化性</a:t>
            </a:r>
            <a:endParaRPr lang="zh-CN" altLang="en-US"/>
          </a:p>
        </p:txBody>
      </p:sp>
      <p:sp>
        <p:nvSpPr>
          <p:cNvPr id="13" name="矩形 12"/>
          <p:cNvSpPr/>
          <p:nvPr>
            <p:custDataLst>
              <p:tags r:id="rId4"/>
            </p:custDataLst>
          </p:nvPr>
        </p:nvSpPr>
        <p:spPr>
          <a:xfrm>
            <a:off x="4810489" y="3130335"/>
            <a:ext cx="172148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kern="10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N</a:t>
            </a:r>
            <a:r>
              <a:rPr lang="en-US" altLang="zh-CN" sz="2400" kern="100" baseline="-2500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2</a:t>
            </a:r>
            <a:r>
              <a:rPr lang="zh-CN" altLang="zh-CN" sz="2400" kern="10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的还原性</a:t>
            </a:r>
            <a:endParaRPr lang="zh-CN" altLang="en-US"/>
          </a:p>
        </p:txBody>
      </p:sp>
      <p:sp>
        <p:nvSpPr>
          <p:cNvPr id="19" name="矩形 18"/>
          <p:cNvSpPr/>
          <p:nvPr>
            <p:custDataLst>
              <p:tags r:id="rId5"/>
            </p:custDataLst>
          </p:nvPr>
        </p:nvSpPr>
        <p:spPr>
          <a:xfrm>
            <a:off x="4943872" y="3678011"/>
            <a:ext cx="598868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kern="10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N</a:t>
            </a:r>
            <a:r>
              <a:rPr lang="en-US" altLang="zh-CN" sz="2400" kern="100" baseline="-2500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</a:rPr>
              <a:t>2</a:t>
            </a:r>
            <a:r>
              <a:rPr lang="zh-CN" altLang="zh-CN" sz="2400" kern="10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的沸点低，液氮易汽化，且汽化吸收热量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3000">
        <p:random/>
      </p:transition>
    </mc:Choice>
    <mc:Fallback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015365" y="962025"/>
            <a:ext cx="6096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  <a:sym typeface="+mn-ea"/>
              </a:rPr>
              <a:t>验证某无色气体是</a:t>
            </a:r>
            <a:r>
              <a:rPr lang="en-US" altLang="zh-CN" sz="2400" b="1">
                <a:solidFill>
                  <a:srgbClr val="000000"/>
                </a:solidFill>
                <a:ea typeface="仿宋_GB2312" pitchFamily="49" charset="-122"/>
                <a:sym typeface="+mn-ea"/>
              </a:rPr>
              <a:t>NO </a:t>
            </a:r>
            <a:r>
              <a:rPr lang="zh-CN" altLang="en-US" sz="2400" b="1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  <a:sym typeface="+mn-ea"/>
              </a:rPr>
              <a:t>的方法</a:t>
            </a:r>
            <a:endParaRPr lang="zh-CN" altLang="en-US" sz="2400" b="1">
              <a:solidFill>
                <a:srgbClr val="000000"/>
              </a:solidFill>
              <a:latin typeface="仿宋_GB2312" pitchFamily="49" charset="-122"/>
              <a:ea typeface="仿宋_GB2312" pitchFamily="49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09345" y="1694180"/>
            <a:ext cx="6096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000000"/>
                </a:solidFill>
                <a:latin typeface="仿宋_GB2312" pitchFamily="49" charset="-122"/>
                <a:ea typeface="仿宋_GB2312" pitchFamily="49" charset="-122"/>
                <a:sym typeface="+mn-ea"/>
              </a:rPr>
              <a:t>鉴别溴蒸气和</a:t>
            </a:r>
            <a:r>
              <a:rPr lang="en-US" altLang="zh-CN" sz="2400" b="1">
                <a:solidFill>
                  <a:srgbClr val="000000"/>
                </a:solidFill>
                <a:ea typeface="仿宋_GB2312" pitchFamily="49" charset="-122"/>
                <a:sym typeface="+mn-ea"/>
              </a:rPr>
              <a:t>NO</a:t>
            </a:r>
            <a:r>
              <a:rPr lang="en-US" altLang="zh-CN" sz="2400" b="1" baseline="-25000">
                <a:solidFill>
                  <a:srgbClr val="000000"/>
                </a:solidFill>
                <a:sym typeface="+mn-ea"/>
              </a:rPr>
              <a:t>2 </a:t>
            </a:r>
            <a:endParaRPr lang="en-US" altLang="zh-CN" sz="2400" b="1" baseline="-25000">
              <a:solidFill>
                <a:srgbClr val="000000"/>
              </a:solidFill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3000">
        <p:random/>
      </p:transition>
    </mc:Choice>
    <mc:Fallback>
      <p:transition spd="slow" advClick="0" advTm="3000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309632" y="608642"/>
            <a:ext cx="11030446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400" b="1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氮氧化物对环境的污染及防治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400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(1)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常见的污染类型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400" kern="10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①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光化学烟雾：</a:t>
            </a:r>
            <a:r>
              <a:rPr lang="en-US" altLang="zh-CN" sz="2400" kern="100" err="1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NO</a:t>
            </a:r>
            <a:r>
              <a:rPr lang="en-US" altLang="zh-CN" sz="2400" i="1" kern="100" baseline="-25000" err="1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x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在紫外线作用下，与碳氢化合物发生一系列光化学反应，产生了一种有毒的烟雾。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400" kern="10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②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酸雨：</a:t>
            </a:r>
            <a:r>
              <a:rPr lang="en-US" altLang="zh-CN" sz="2400" kern="100" err="1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NO</a:t>
            </a:r>
            <a:r>
              <a:rPr lang="en-US" altLang="zh-CN" sz="2400" i="1" kern="100" baseline="-25000" err="1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x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排入大气中后，与水反应生成</a:t>
            </a:r>
            <a:r>
              <a:rPr lang="en-US" altLang="zh-CN" sz="2400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HNO</a:t>
            </a:r>
            <a:r>
              <a:rPr lang="en-US" altLang="zh-CN" sz="2400" kern="100" baseline="-250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3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和</a:t>
            </a:r>
            <a:r>
              <a:rPr lang="en-US" altLang="zh-CN" sz="2400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HNO</a:t>
            </a:r>
            <a:r>
              <a:rPr lang="en-US" altLang="zh-CN" sz="2400" kern="100" baseline="-250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，随雨雪降到地面。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400" kern="10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③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破坏臭氧层：</a:t>
            </a:r>
            <a:r>
              <a:rPr lang="en-US" altLang="zh-CN" sz="2400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NO</a:t>
            </a:r>
            <a:r>
              <a:rPr lang="en-US" altLang="zh-CN" sz="2400" kern="100" baseline="-250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可使平流层中的臭氧减少，导致地面紫外线辐射量增加。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400" kern="10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④</a:t>
            </a:r>
            <a:r>
              <a:rPr lang="en-US" altLang="zh-CN" sz="2400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NO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与血红蛋白结合使人中毒。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3000">
        <p:random/>
      </p:transition>
    </mc:Choice>
    <mc:Fallback>
      <p:transition spd="slow" advClick="0" advTm="300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580777" y="1258882"/>
            <a:ext cx="11030446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400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(2)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常见的</a:t>
            </a:r>
            <a:r>
              <a:rPr lang="en-US" altLang="zh-CN" sz="2400" kern="100" err="1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NO</a:t>
            </a:r>
            <a:r>
              <a:rPr lang="en-US" altLang="zh-CN" sz="2400" i="1" kern="100" baseline="-25000" err="1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x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尾气处理方法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400" kern="10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①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碱液吸收法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工业尾气中的</a:t>
            </a:r>
            <a:r>
              <a:rPr lang="en-US" altLang="zh-CN" sz="2400" kern="100" err="1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NO</a:t>
            </a:r>
            <a:r>
              <a:rPr lang="en-US" altLang="zh-CN" sz="2400" i="1" kern="100" baseline="-25000" err="1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x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常用碱液吸收处理，</a:t>
            </a:r>
            <a:r>
              <a:rPr lang="en-US" altLang="zh-CN" sz="2400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NO</a:t>
            </a:r>
            <a:r>
              <a:rPr lang="en-US" altLang="zh-CN" sz="2400" kern="100" baseline="-250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、</a:t>
            </a:r>
            <a:r>
              <a:rPr lang="en-US" altLang="zh-CN" sz="2400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NO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的混合气体能被足量烧碱溶液完全吸收的条件是</a:t>
            </a:r>
            <a:r>
              <a:rPr lang="en-US" altLang="zh-CN" sz="2400" i="1" kern="1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400" kern="1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(NO</a:t>
            </a:r>
            <a:r>
              <a:rPr lang="en-US" altLang="zh-CN" sz="2400" kern="100" baseline="-250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kern="100">
                <a:latin typeface="宋体" panose="02010600030101010101" pitchFamily="2" charset="-122"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lang="en-US" altLang="zh-CN" sz="2400" kern="10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≥</a:t>
            </a:r>
            <a:r>
              <a:rPr lang="en-US" altLang="zh-CN" sz="2400" i="1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n</a:t>
            </a:r>
            <a:r>
              <a:rPr lang="en-US" altLang="zh-CN" sz="2400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(NO)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。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400" kern="100"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18" charset="0"/>
              </a:rPr>
              <a:t>②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催化转化法</a:t>
            </a:r>
            <a:endParaRPr lang="zh-CN" altLang="zh-CN" sz="1050" kern="10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在催化剂、加热条件下，氨可将氮氧化物转化为无毒气体</a:t>
            </a:r>
            <a:r>
              <a:rPr lang="en-US" altLang="zh-CN" sz="2400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(N</a:t>
            </a:r>
            <a:r>
              <a:rPr lang="en-US" altLang="zh-CN" sz="2400" kern="100" baseline="-250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2</a:t>
            </a:r>
            <a:r>
              <a:rPr lang="en-US" altLang="zh-CN" sz="2400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)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，或</a:t>
            </a:r>
            <a:r>
              <a:rPr lang="en-US" altLang="zh-CN" sz="2400" kern="100" err="1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NO</a:t>
            </a:r>
            <a:r>
              <a:rPr lang="en-US" altLang="zh-CN" sz="2400" i="1" kern="100" baseline="-25000" err="1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x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与</a:t>
            </a:r>
            <a:r>
              <a:rPr lang="en-US" altLang="zh-CN" sz="2400" kern="100">
                <a:latin typeface="Times New Roman" panose="02020603050405020304" pitchFamily="18" charset="0"/>
                <a:ea typeface="微软雅黑" panose="020B0503020204020204" charset="-122"/>
                <a:cs typeface="Courier New" panose="02070309020205020404" pitchFamily="49" charset="0"/>
              </a:rPr>
              <a:t>CO</a:t>
            </a: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在一定温度下催化转化为无毒气体。一般适用于汽车尾气的处理。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3000">
        <p:random/>
      </p:transition>
    </mc:Choice>
    <mc:Fallback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UNIQUEID" val="68"/>
</p:tagLst>
</file>

<file path=ppt/tags/tag10.xml><?xml version="1.0" encoding="utf-8"?>
<p:tagLst xmlns:p="http://schemas.openxmlformats.org/presentationml/2006/main">
  <p:tag name="AS_UNIQUEID" val="233"/>
</p:tagLst>
</file>

<file path=ppt/tags/tag11.xml><?xml version="1.0" encoding="utf-8"?>
<p:tagLst xmlns:p="http://schemas.openxmlformats.org/presentationml/2006/main">
  <p:tag name="AS_UNIQUEID" val="234"/>
</p:tagLst>
</file>

<file path=ppt/tags/tag12.xml><?xml version="1.0" encoding="utf-8"?>
<p:tagLst xmlns:p="http://schemas.openxmlformats.org/presentationml/2006/main">
  <p:tag name="AS_UNIQUEID" val="2773"/>
</p:tagLst>
</file>

<file path=ppt/tags/tag13.xml><?xml version="1.0" encoding="utf-8"?>
<p:tagLst xmlns:p="http://schemas.openxmlformats.org/presentationml/2006/main">
  <p:tag name="AS_UNIQUEID" val="2774"/>
</p:tagLst>
</file>

<file path=ppt/tags/tag14.xml><?xml version="1.0" encoding="utf-8"?>
<p:tagLst xmlns:p="http://schemas.openxmlformats.org/presentationml/2006/main">
  <p:tag name="AS_UNIQUEID" val="2775"/>
</p:tagLst>
</file>

<file path=ppt/tags/tag15.xml><?xml version="1.0" encoding="utf-8"?>
<p:tagLst xmlns:p="http://schemas.openxmlformats.org/presentationml/2006/main">
  <p:tag name="AS_UNIQUEID" val="2776"/>
</p:tagLst>
</file>

<file path=ppt/tags/tag16.xml><?xml version="1.0" encoding="utf-8"?>
<p:tagLst xmlns:p="http://schemas.openxmlformats.org/presentationml/2006/main">
  <p:tag name="AS_UNIQUEID" val="2777"/>
</p:tagLst>
</file>

<file path=ppt/tags/tag17.xml><?xml version="1.0" encoding="utf-8"?>
<p:tagLst xmlns:p="http://schemas.openxmlformats.org/presentationml/2006/main">
  <p:tag name="AS_UNIQUEID" val="2790"/>
</p:tagLst>
</file>

<file path=ppt/tags/tag18.xml><?xml version="1.0" encoding="utf-8"?>
<p:tagLst xmlns:p="http://schemas.openxmlformats.org/presentationml/2006/main">
  <p:tag name="AS_UNIQUEID" val="2792"/>
</p:tagLst>
</file>

<file path=ppt/tags/tag19.xml><?xml version="1.0" encoding="utf-8"?>
<p:tagLst xmlns:p="http://schemas.openxmlformats.org/presentationml/2006/main">
  <p:tag name="commondata" val="eyJoZGlkIjoiYjE0ODc2YTE5OTI4Yjc5YWM5YzIxYzEwZjllM2IyYzAifQ=="/>
</p:tagLst>
</file>

<file path=ppt/tags/tag2.xml><?xml version="1.0" encoding="utf-8"?>
<p:tagLst xmlns:p="http://schemas.openxmlformats.org/presentationml/2006/main">
  <p:tag name="AS_UNIQUEID" val="69"/>
</p:tagLst>
</file>

<file path=ppt/tags/tag3.xml><?xml version="1.0" encoding="utf-8"?>
<p:tagLst xmlns:p="http://schemas.openxmlformats.org/presentationml/2006/main">
  <p:tag name="AS_UNIQUEID" val="70"/>
</p:tagLst>
</file>

<file path=ppt/tags/tag4.xml><?xml version="1.0" encoding="utf-8"?>
<p:tagLst xmlns:p="http://schemas.openxmlformats.org/presentationml/2006/main">
  <p:tag name="AS_UNIQUEID" val="71"/>
</p:tagLst>
</file>

<file path=ppt/tags/tag5.xml><?xml version="1.0" encoding="utf-8"?>
<p:tagLst xmlns:p="http://schemas.openxmlformats.org/presentationml/2006/main">
  <p:tag name="AS_UNIQUEID" val="72"/>
</p:tagLst>
</file>

<file path=ppt/tags/tag6.xml><?xml version="1.0" encoding="utf-8"?>
<p:tagLst xmlns:p="http://schemas.openxmlformats.org/presentationml/2006/main">
  <p:tag name="AS_UNIQUEID" val="2087"/>
</p:tagLst>
</file>

<file path=ppt/tags/tag7.xml><?xml version="1.0" encoding="utf-8"?>
<p:tagLst xmlns:p="http://schemas.openxmlformats.org/presentationml/2006/main">
  <p:tag name="AS_UNIQUEID" val="2862"/>
</p:tagLst>
</file>

<file path=ppt/tags/tag8.xml><?xml version="1.0" encoding="utf-8"?>
<p:tagLst xmlns:p="http://schemas.openxmlformats.org/presentationml/2006/main">
  <p:tag name="AS_UNIQUEID" val="2866"/>
</p:tagLst>
</file>

<file path=ppt/tags/tag9.xml><?xml version="1.0" encoding="utf-8"?>
<p:tagLst xmlns:p="http://schemas.openxmlformats.org/presentationml/2006/main">
  <p:tag name="AS_UNIQUEID" val="232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569</Words>
  <Application>WPS 演示</Application>
  <PresentationFormat>宽屏</PresentationFormat>
  <Paragraphs>37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Arial</vt:lpstr>
      <vt:lpstr>宋体</vt:lpstr>
      <vt:lpstr>Wingdings</vt:lpstr>
      <vt:lpstr>Arial Unicode MS</vt:lpstr>
      <vt:lpstr>Calibri</vt:lpstr>
      <vt:lpstr>微软雅黑</vt:lpstr>
      <vt:lpstr>Times New Roman</vt:lpstr>
      <vt:lpstr>Courier New</vt:lpstr>
      <vt:lpstr>仿宋_GB2312</vt:lpstr>
      <vt:lpstr>仿宋</vt:lpstr>
      <vt:lpstr>等线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『星空』那一抹流光～</cp:lastModifiedBy>
  <cp:revision>3</cp:revision>
  <dcterms:created xsi:type="dcterms:W3CDTF">2023-08-09T12:44:00Z</dcterms:created>
  <dcterms:modified xsi:type="dcterms:W3CDTF">2024-09-25T05:31:03Z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2052-12.1.0.17857</vt:lpwstr>
  </property>
</Properties>
</file>