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192317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790">
              <a:solidFill>
                <a:schemeClr val="tx1"/>
              </a:solidFill>
            </a:endParaRPr>
          </a:p>
        </p:txBody>
      </p:sp>
      <p:sp>
        <p:nvSpPr>
          <p:cNvPr id="4" name="箭头: 五边形 12"/>
          <p:cNvSpPr/>
          <p:nvPr userDrawn="1"/>
        </p:nvSpPr>
        <p:spPr>
          <a:xfrm>
            <a:off x="645113" y="333375"/>
            <a:ext cx="1785129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1795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考点研析</a:t>
            </a:r>
            <a:endParaRPr lang="zh-CN" altLang="en-US" sz="1795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88168" y="984328"/>
            <a:ext cx="11241155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1665" eaLnBrk="1">
              <a:lnSpc>
                <a:spcPct val="130000"/>
              </a:lnSpc>
              <a:spcBef>
                <a:spcPts val="0"/>
              </a:spcBef>
              <a:defRPr sz="239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file:///F:\&#35838;&#20214;\2024&#24180;\3&#26376;\&#26032;&#27719;&#27901;\&#12298;&#39640;&#32771;&#24635;&#22797;&#20064;&#12299;&#27743;&#33487;&#21270;&#23398;PPT\L556.TIF" TargetMode="Externa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8580" y="45410"/>
            <a:ext cx="11074324" cy="72072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氨的实验室制法</a:t>
            </a:r>
            <a:r>
              <a:rPr lang="en-US" altLang="zh-CN" sz="2600" b="1" kern="1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——</a:t>
            </a:r>
            <a:r>
              <a:rPr lang="zh-CN" altLang="zh-CN" sz="2600" b="1" kern="1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加热固态铵盐和碱的混合物</a:t>
            </a:r>
            <a:endParaRPr lang="zh-CN" altLang="zh-CN" sz="2600" b="1" kern="1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8369" y="1883018"/>
            <a:ext cx="1503680" cy="49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反应装置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44957" y="2447365"/>
            <a:ext cx="513080" cy="691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kern="100">
                <a:latin typeface="GBK_S" panose="03000509000000000000" pitchFamily="65" charset="-122"/>
                <a:ea typeface="微软雅黑" panose="020B0503020204020204" charset="-122"/>
                <a:cs typeface="宋体-方正超大字符集" panose="03000509000000000000" pitchFamily="65" charset="-122"/>
              </a:rPr>
              <a:t>↓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18369" y="3079350"/>
            <a:ext cx="1503680" cy="49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净化装置</a:t>
            </a: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058989" y="3698852"/>
            <a:ext cx="513080" cy="691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kern="100">
                <a:latin typeface="GBK_S" panose="03000509000000000000" pitchFamily="65" charset="-122"/>
                <a:ea typeface="微软雅黑" panose="020B0503020204020204" charset="-122"/>
                <a:cs typeface="宋体-方正超大字符集" panose="03000509000000000000" pitchFamily="65" charset="-122"/>
              </a:rPr>
              <a:t>↓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0761" y="4275681"/>
            <a:ext cx="1503680" cy="49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收集装置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986995" y="4895183"/>
            <a:ext cx="513080" cy="691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kern="100">
                <a:latin typeface="GBK_S" panose="03000509000000000000" pitchFamily="65" charset="-122"/>
                <a:ea typeface="微软雅黑" panose="020B0503020204020204" charset="-122"/>
                <a:cs typeface="宋体-方正超大字符集" panose="03000509000000000000" pitchFamily="65" charset="-122"/>
              </a:rPr>
              <a:t>↓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18369" y="5587552"/>
            <a:ext cx="1503680" cy="49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验满方法</a:t>
            </a:r>
            <a:endParaRPr lang="zh-CN" altLang="en-US"/>
          </a:p>
        </p:txBody>
      </p:sp>
      <p:pic>
        <p:nvPicPr>
          <p:cNvPr id="289794" name="Picture 2" descr="A248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8793" y="742337"/>
            <a:ext cx="3425371" cy="225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0"/>
          <p:cNvSpPr/>
          <p:nvPr/>
        </p:nvSpPr>
        <p:spPr>
          <a:xfrm>
            <a:off x="2136452" y="1917271"/>
            <a:ext cx="513080" cy="4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→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210088" y="3080796"/>
            <a:ext cx="2824480" cy="4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→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用</a:t>
            </a:r>
            <a:r>
              <a:rPr lang="en-US" altLang="zh-CN" sz="2600" u="sng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干燥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2208446" y="4152587"/>
            <a:ext cx="9821192" cy="12915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6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→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用</a:t>
            </a:r>
            <a:r>
              <a:rPr lang="en-US" altLang="zh-CN" sz="2600" u="sng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                  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法</a:t>
            </a:r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。收集时，一般在管口塞一团棉花球，</a:t>
            </a:r>
            <a:r>
              <a:rPr lang="zh-CN" altLang="zh-CN" sz="2600" kern="1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可</a:t>
            </a:r>
            <a:r>
              <a:rPr lang="zh-CN" altLang="zh-CN" sz="2600" kern="10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减小</a:t>
            </a:r>
            <a:endParaRPr lang="en-US" altLang="zh-CN" sz="2600" kern="10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kern="1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2600" kern="10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</a:t>
            </a:r>
            <a:r>
              <a:rPr lang="en-US" altLang="zh-CN" sz="2600" kern="10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NH</a:t>
            </a:r>
            <a:r>
              <a:rPr lang="en-US" altLang="zh-CN" sz="2600" kern="100" baseline="-2500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3</a:t>
            </a:r>
            <a:r>
              <a:rPr lang="zh-CN" altLang="zh-CN" sz="2600" kern="1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与空气的对流速率</a:t>
            </a:r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，收集到纯净的</a:t>
            </a:r>
            <a:r>
              <a:rPr lang="en-US" altLang="zh-CN" sz="2600" kern="100" smtClean="0">
                <a:latin typeface="Times New Roman" panose="02020603050405020304" pitchFamily="18" charset="0"/>
                <a:ea typeface="微软雅黑" panose="020B0503020204020204" charset="-122"/>
              </a:rPr>
              <a:t>NH</a:t>
            </a:r>
            <a:r>
              <a:rPr lang="en-US" altLang="zh-CN" sz="2600" kern="100" baseline="-25000" smtClean="0">
                <a:latin typeface="Times New Roman" panose="02020603050405020304" pitchFamily="18" charset="0"/>
                <a:ea typeface="微软雅黑" panose="020B0503020204020204" charset="-122"/>
              </a:rPr>
              <a:t>3</a:t>
            </a:r>
            <a:endParaRPr lang="zh-CN" altLang="en-US" sz="2600"/>
          </a:p>
        </p:txBody>
      </p:sp>
      <p:sp>
        <p:nvSpPr>
          <p:cNvPr id="27" name="矩形 26"/>
          <p:cNvSpPr/>
          <p:nvPr/>
        </p:nvSpPr>
        <p:spPr>
          <a:xfrm>
            <a:off x="2136452" y="5484518"/>
            <a:ext cx="9821192" cy="11709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</a:pPr>
            <a:r>
              <a:rPr lang="en-US" altLang="zh-CN" sz="26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→①</a:t>
            </a:r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将湿润的红</a:t>
            </a:r>
            <a:r>
              <a:rPr lang="zh-CN" altLang="zh-CN" sz="2600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色石蕊试纸置于试管口，试纸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变</a:t>
            </a:r>
            <a:r>
              <a:rPr lang="en-US" altLang="zh-CN" sz="2600" u="sng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</a:t>
            </a:r>
            <a:r>
              <a:rPr lang="zh-CN" altLang="zh-CN" sz="2600" kern="10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；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35000"/>
              </a:lnSpc>
            </a:pPr>
            <a:r>
              <a:rPr lang="en-US" altLang="zh-CN" sz="2600" kern="100" smtClean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  ②</a:t>
            </a:r>
            <a:r>
              <a:rPr lang="zh-CN" altLang="zh-CN" sz="26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将蘸有浓盐酸的玻璃棒置于试管口，有白烟产生</a:t>
            </a:r>
            <a:endParaRPr lang="zh-CN" altLang="en-US" sz="2600"/>
          </a:p>
        </p:txBody>
      </p:sp>
      <p:sp>
        <p:nvSpPr>
          <p:cNvPr id="25" name="矩形 24"/>
          <p:cNvSpPr/>
          <p:nvPr/>
        </p:nvSpPr>
        <p:spPr>
          <a:xfrm>
            <a:off x="3049115" y="3031974"/>
            <a:ext cx="1173480" cy="4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600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碱石灰</a:t>
            </a:r>
            <a:endParaRPr lang="zh-CN" altLang="en-US" sz="2600" kern="1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29586" y="4221100"/>
            <a:ext cx="1833880" cy="4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600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向下排空气</a:t>
            </a:r>
            <a:endParaRPr lang="zh-CN" altLang="en-US" sz="2600" kern="1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66381" y="5517004"/>
            <a:ext cx="513080" cy="57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600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Courier New" panose="02070309020205020404" pitchFamily="49" charset="0"/>
              </a:rPr>
              <a:t>蓝</a:t>
            </a:r>
            <a:endParaRPr lang="zh-CN" altLang="en-US" sz="2600" kern="1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08580" y="837351"/>
            <a:ext cx="11492644" cy="50367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6B2E6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22609" y="1630468"/>
          <a:ext cx="11089005" cy="3381375"/>
        </p:xfrm>
        <a:graphic>
          <a:graphicData uri="http://schemas.openxmlformats.org/drawingml/2006/table">
            <a:tbl>
              <a:tblPr/>
              <a:tblGrid>
                <a:gridCol w="2188210"/>
                <a:gridCol w="5730240"/>
                <a:gridCol w="3170555"/>
              </a:tblGrid>
              <a:tr h="143891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浓氨水＋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固体</a:t>
                      </a:r>
                      <a:r>
                        <a:rPr lang="en-US" sz="2600" kern="100" err="1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NaOH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67" marR="68567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600" kern="100" err="1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NaOH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溶于水放热，促使氨水分解。且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OH</a:t>
                      </a:r>
                      <a:r>
                        <a:rPr lang="zh-CN" sz="2600" kern="100" baseline="30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浓度的增大有利于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NH</a:t>
                      </a:r>
                      <a:r>
                        <a:rPr lang="en-US" sz="26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的生成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67" marR="68567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67" marR="68567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465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浓氨水＋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固体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CaO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67" marR="68567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600" kern="100" err="1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CaO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与水反应，使溶剂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水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减少；反应放热，促使氨水分解。化学方程式为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NH</a:t>
                      </a:r>
                      <a:r>
                        <a:rPr lang="en-US" sz="26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·H</a:t>
                      </a:r>
                      <a:r>
                        <a:rPr lang="en-US" sz="26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O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600" kern="100" err="1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CaO</a:t>
                      </a:r>
                      <a:r>
                        <a:rPr lang="en-US" sz="2600" kern="100" spc="-8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en-US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=NH</a:t>
                      </a:r>
                      <a:r>
                        <a:rPr lang="en-US" sz="26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2600" kern="100">
                          <a:effectLst/>
                          <a:latin typeface="宋体" panose="02010600030101010101" pitchFamily="2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↑</a:t>
                      </a:r>
                      <a:r>
                        <a:rPr lang="zh-CN" sz="2600" kern="1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600" kern="100" err="1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Ca(OH)</a:t>
                      </a:r>
                      <a:r>
                        <a:rPr lang="en-US" sz="26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Courier New" panose="02070309020205020404" pitchFamily="49" charset="0"/>
                        </a:rPr>
                        <a:t>2</a:t>
                      </a:r>
                      <a:endParaRPr lang="zh-CN" sz="2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67" marR="68567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17" name="Picture 3" descr="A250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74549" y="1920911"/>
            <a:ext cx="1633124" cy="271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18259" y="1105925"/>
            <a:ext cx="11271831" cy="501987"/>
            <a:chOff x="492201" y="2407561"/>
            <a:chExt cx="11317036" cy="504000"/>
          </a:xfrm>
        </p:grpSpPr>
        <p:pic>
          <p:nvPicPr>
            <p:cNvPr id="1026" name="Picture 2" descr="C:\Documents and Settings\Administrator\桌面\图片1.jpg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04" t="13991" b="26228"/>
            <a:stretch>
              <a:fillRect/>
            </a:stretch>
          </p:blipFill>
          <p:spPr bwMode="auto">
            <a:xfrm>
              <a:off x="492201" y="2407561"/>
              <a:ext cx="1189882" cy="50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矩形 2"/>
            <p:cNvSpPr/>
            <p:nvPr/>
          </p:nvSpPr>
          <p:spPr>
            <a:xfrm>
              <a:off x="1217376" y="2453826"/>
              <a:ext cx="535047" cy="369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altLang="zh-CN" sz="1795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sz="1795" dirty="0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2422" y="2463092"/>
              <a:ext cx="10056815" cy="369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795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防倒吸装置</a:t>
              </a:r>
              <a:endParaRPr lang="zh-CN" altLang="en-US" sz="1795" dirty="0"/>
            </a:p>
          </p:txBody>
        </p:sp>
      </p:grpSp>
      <p:sp>
        <p:nvSpPr>
          <p:cNvPr id="13314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88579" y="6179361"/>
            <a:ext cx="11240458" cy="5676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074" tIns="45537" rIns="91074" bIns="45537" numCol="1" anchor="t" anchorCtr="0" compatLnSpc="1"/>
          <a:lstStyle/>
          <a:p>
            <a:pPr indent="609600">
              <a:spcAft>
                <a:spcPts val="0"/>
              </a:spcAft>
              <a:tabLst>
                <a:tab pos="2628900" algn="l"/>
              </a:tabLst>
            </a:pPr>
            <a:r>
              <a:rPr lang="zh-CN" altLang="zh-CN" kern="100">
                <a:cs typeface="Times New Roman" panose="02020603050405020304"/>
              </a:rPr>
              <a:t>加热法制取、收集气体或吸收溶解度较大气体时，常需要防倒吸装置。</a:t>
            </a:r>
            <a:endParaRPr lang="zh-CN" altLang="zh-CN" sz="1045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3315" name="Picture 3" descr="F:\课件\2024年\3月\新汇泽\《高考总复习》江苏化学PPT\L556.T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035" y="482600"/>
            <a:ext cx="6594475" cy="554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635" y="1109980"/>
            <a:ext cx="11728450" cy="44018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074" tIns="45537" rIns="91074" bIns="45537" numCol="1" anchor="t" anchorCtr="0" compatLnSpc="1">
            <a:noAutofit/>
          </a:bodyPr>
          <a:lstStyle/>
          <a:p>
            <a:pPr indent="609600" algn="ctr" fontAlgn="ctr">
              <a:spcAft>
                <a:spcPts val="0"/>
              </a:spcAft>
              <a:tabLst>
                <a:tab pos="5600700" algn="l"/>
              </a:tabLst>
            </a:pPr>
            <a:r>
              <a:rPr lang="zh-CN" altLang="zh-CN" kern="100" dirty="0">
                <a:cs typeface="Times New Roman" panose="02020603050405020304"/>
              </a:rPr>
              <a:t>侯氏制碱法</a:t>
            </a:r>
            <a:endParaRPr lang="zh-CN" altLang="zh-CN" sz="1045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r>
              <a:rPr lang="zh-CN" altLang="zh-CN" kern="100" dirty="0">
                <a:cs typeface="Times New Roman" panose="02020603050405020304"/>
              </a:rPr>
              <a:t>生产流程可简要表示如下</a:t>
            </a:r>
            <a:r>
              <a:rPr lang="zh-CN" altLang="zh-CN" kern="100" dirty="0" smtClean="0">
                <a:cs typeface="Times New Roman" panose="02020603050405020304"/>
              </a:rPr>
              <a:t>：</a:t>
            </a:r>
            <a:endParaRPr lang="en-US" altLang="zh-CN" kern="100" dirty="0" smtClean="0"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 smtClean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 smtClean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 smtClean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 smtClean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 smtClean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en-US" altLang="zh-CN" sz="1045" kern="100" dirty="0">
              <a:latin typeface="宋体" panose="02010600030101010101" pitchFamily="2" charset="-122"/>
              <a:cs typeface="Times New Roman" panose="02020603050405020304"/>
            </a:endParaRPr>
          </a:p>
          <a:p>
            <a:pPr indent="609600" fontAlgn="ctr">
              <a:spcAft>
                <a:spcPts val="0"/>
              </a:spcAft>
              <a:tabLst>
                <a:tab pos="5600700" algn="l"/>
              </a:tabLst>
            </a:pPr>
            <a:endParaRPr lang="zh-CN" altLang="zh-CN" sz="1045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25602" name="Picture 2" descr="bb-114.TIF"/>
          <p:cNvPicPr>
            <a:picLocks noChangeAspect="1" noChangeArrowheads="1"/>
          </p:cNvPicPr>
          <p:nvPr/>
        </p:nvPicPr>
        <p:blipFill>
          <a:blip r:embed="rId1" r:link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40" y="2564130"/>
            <a:ext cx="9174480" cy="313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jE0ODc2YTE5OTI4Yjc5YWM5YzIxYzEwZjllM2IyYzA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WPS 演示</Application>
  <PresentationFormat>宽屏</PresentationFormat>
  <Paragraphs>67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Arial Unicode MS</vt:lpstr>
      <vt:lpstr>Calibri</vt:lpstr>
      <vt:lpstr>微软雅黑</vt:lpstr>
      <vt:lpstr>Courier New</vt:lpstr>
      <vt:lpstr>Times New Roman</vt:lpstr>
      <vt:lpstr>GBK_S</vt:lpstr>
      <vt:lpstr>宋体-方正超大字符集</vt:lpstr>
      <vt:lpstr>Times New Roman</vt:lpstr>
      <vt:lpstr>Courier New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『星空』那一抹流光～</cp:lastModifiedBy>
  <cp:revision>3</cp:revision>
  <dcterms:created xsi:type="dcterms:W3CDTF">2023-08-09T12:44:00Z</dcterms:created>
  <dcterms:modified xsi:type="dcterms:W3CDTF">2024-09-26T05:19:13Z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16CB30005C8E4242AC79A2752B0C96CD_13</vt:lpwstr>
  </property>
  <property fmtid="{D5CDD505-2E9C-101B-9397-08002B2CF9AE}" pid="3" name="KSOProductBuildVer">
    <vt:lpwstr>2052-12.1.0.17857</vt:lpwstr>
  </property>
</Properties>
</file>