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6"/>
  </p:notesMasterIdLst>
  <p:sldIdLst>
    <p:sldId id="260" r:id="rId4"/>
    <p:sldId id="257" r:id="rId5"/>
    <p:sldId id="267" r:id="rId7"/>
    <p:sldId id="263" r:id="rId8"/>
    <p:sldId id="264" r:id="rId9"/>
    <p:sldId id="270" r:id="rId10"/>
    <p:sldId id="274" r:id="rId11"/>
    <p:sldId id="272" r:id="rId12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0" clrIdx="0"/>
  <p:cmAuthor id="7" name="作者" initials="A" lastIdx="0" clrIdx="6"/>
  <p:cmAuthor id="3" name="ky9111123" initials="k" lastIdx="4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gs" Target="tags/tag38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5"/>
            </p:custDataLst>
          </p:nvPr>
        </p:nvSpPr>
        <p:spPr/>
        <p:txBody>
          <a:bodyPr/>
          <a:lstStyle/>
          <a:p>
            <a:fld id="{8EEEA8DB-B089-4F4B-BAE2-8F9DE94C17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5.xml"/><Relationship Id="rId7" Type="http://schemas.openxmlformats.org/officeDocument/2006/relationships/image" Target="../media/image2.png"/><Relationship Id="rId6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A8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>
            <p:custDataLst>
              <p:tags r:id="rId3"/>
            </p:custDataLst>
          </p:nvPr>
        </p:nvSpPr>
        <p:spPr>
          <a:xfrm>
            <a:off x="167475" y="176725"/>
            <a:ext cx="11857050" cy="6528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" b="1397"/>
          <a:stretch>
            <a:fillRect/>
          </a:stretch>
        </p:blipFill>
        <p:spPr>
          <a:xfrm>
            <a:off x="219299" y="249359"/>
            <a:ext cx="927330" cy="9014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886" y="5782568"/>
            <a:ext cx="2997014" cy="90125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99"/>
          <a:stretch>
            <a:fillRect/>
          </a:stretch>
        </p:blipFill>
        <p:spPr>
          <a:xfrm>
            <a:off x="11480799" y="282575"/>
            <a:ext cx="543725" cy="688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4" Type="http://schemas.openxmlformats.org/officeDocument/2006/relationships/image" Target="../media/image6.png"/><Relationship Id="rId13" Type="http://schemas.openxmlformats.org/officeDocument/2006/relationships/image" Target="../media/image5.png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36" name="Picture 12" descr="黄色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 rot="-1388515">
            <a:off x="315384" y="981075"/>
            <a:ext cx="11453284" cy="51435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华康简标题宋"/>
              <a:cs typeface="华康简标题宋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Calibri" panose="020F0502020204030204" charset="0"/>
            </a:endParaRPr>
          </a:p>
        </p:txBody>
      </p:sp>
      <p:pic>
        <p:nvPicPr>
          <p:cNvPr id="1039" name="Picture 15" descr="上面的"/>
          <p:cNvPicPr>
            <a:picLocks noChangeAspect="1"/>
          </p:cNvPicPr>
          <p:nvPr userDrawn="1"/>
        </p:nvPicPr>
        <p:blipFill>
          <a:blip r:embed="rId13"/>
          <a:srcRect r="50000"/>
          <a:stretch>
            <a:fillRect/>
          </a:stretch>
        </p:blipFill>
        <p:spPr>
          <a:xfrm>
            <a:off x="0" y="0"/>
            <a:ext cx="121920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0" name="Picture 16" descr="下面的"/>
          <p:cNvPicPr>
            <a:picLocks noChangeAspect="1"/>
          </p:cNvPicPr>
          <p:nvPr userDrawn="1"/>
        </p:nvPicPr>
        <p:blipFill>
          <a:blip r:embed="rId14"/>
          <a:srcRect l="50000"/>
          <a:stretch>
            <a:fillRect/>
          </a:stretch>
        </p:blipFill>
        <p:spPr>
          <a:xfrm>
            <a:off x="0" y="4343400"/>
            <a:ext cx="12192000" cy="25146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image" Target="../media/image10.png"/><Relationship Id="rId7" Type="http://schemas.openxmlformats.org/officeDocument/2006/relationships/tags" Target="../tags/tag16.xml"/><Relationship Id="rId6" Type="http://schemas.openxmlformats.org/officeDocument/2006/relationships/image" Target="../media/image9.png"/><Relationship Id="rId5" Type="http://schemas.openxmlformats.org/officeDocument/2006/relationships/tags" Target="../tags/tag15.xml"/><Relationship Id="rId4" Type="http://schemas.openxmlformats.org/officeDocument/2006/relationships/image" Target="../media/image8.png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1" Type="http://schemas.openxmlformats.org/officeDocument/2006/relationships/slideLayout" Target="../slideLayouts/slideLayout12.xml"/><Relationship Id="rId10" Type="http://schemas.openxmlformats.org/officeDocument/2006/relationships/tags" Target="../tags/tag18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3" Type="http://schemas.openxmlformats.org/officeDocument/2006/relationships/slideLayout" Target="../slideLayouts/slideLayout12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1.jpeg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12.png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1710055" y="2964180"/>
            <a:ext cx="7672070" cy="19240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6600" b="1" kern="120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康简标题宋"/>
                <a:sym typeface="+mn-ea"/>
              </a:rPr>
              <a:t>第12讲考点3  硝酸</a:t>
            </a:r>
            <a:endParaRPr kumimoji="0" lang="zh-CN" altLang="en-US" sz="6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华康简标题宋"/>
              <a:sym typeface="+mn-ea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20147539">
            <a:off x="354330" y="1662113"/>
            <a:ext cx="2019300" cy="64516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康简标题宋"/>
                <a:cs typeface="华康简标题宋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康简标题宋"/>
                <a:cs typeface="华康简标题宋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康简标题宋"/>
                <a:cs typeface="华康简标题宋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康简标题宋"/>
                <a:cs typeface="华康简标题宋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康简标题宋"/>
                <a:cs typeface="华康简标题宋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康简标题宋"/>
                <a:cs typeface="华康简标题宋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康简标题宋"/>
                <a:cs typeface="华康简标题宋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康简标题宋"/>
                <a:cs typeface="华康简标题宋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康简标题宋"/>
                <a:cs typeface="华康简标题宋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黑体" panose="02010609060101010101" charset="-122"/>
                <a:ea typeface="黑体" panose="02010609060101010101" charset="-122"/>
                <a:cs typeface="华康简标题宋"/>
              </a:rPr>
              <a:t>高三教研</a:t>
            </a: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uLnTx/>
              <a:uFillTx/>
              <a:latin typeface="黑体" panose="02010609060101010101" charset="-122"/>
              <a:ea typeface="黑体" panose="02010609060101010101" charset="-122"/>
              <a:cs typeface="华康简标题宋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96"/>
          <p:cNvSpPr/>
          <p:nvPr>
            <p:custDataLst>
              <p:tags r:id="rId1"/>
            </p:custDataLst>
          </p:nvPr>
        </p:nvSpPr>
        <p:spPr>
          <a:xfrm>
            <a:off x="4342969" y="620654"/>
            <a:ext cx="309634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marL="0" lvl="0" indent="0" algn="ctr"/>
            <a:r>
              <a:rPr lang="zh-CN" altLang="en-US" sz="3200" b="1" smtClean="0">
                <a:solidFill>
                  <a:srgbClr val="17ABD9"/>
                </a:solidFill>
                <a:latin typeface="微软雅黑" panose="020B0503020204020204" charset="-122"/>
                <a:ea typeface="微软雅黑" panose="020B0503020204020204" charset="-122"/>
              </a:rPr>
              <a:t>必备</a:t>
            </a:r>
            <a:r>
              <a:rPr lang="zh-CN" altLang="en-US" sz="3200" b="1">
                <a:solidFill>
                  <a:srgbClr val="17ABD9"/>
                </a:solidFill>
                <a:latin typeface="微软雅黑" panose="020B0503020204020204" charset="-122"/>
                <a:ea typeface="微软雅黑" panose="020B0503020204020204" charset="-122"/>
              </a:rPr>
              <a:t>知识</a:t>
            </a:r>
            <a:endParaRPr lang="en-US" altLang="zh-CN" sz="3200" b="1">
              <a:solidFill>
                <a:srgbClr val="17ABD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397843" y="1205136"/>
            <a:ext cx="11386789" cy="1845310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1" kern="100">
                <a:latin typeface="+mn-ea"/>
                <a:cs typeface="Courier New" panose="02070309020205020404" pitchFamily="49" charset="0"/>
              </a:rPr>
              <a:t>1</a:t>
            </a:r>
            <a:r>
              <a:rPr lang="en-US"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物理性质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en-US" sz="28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  <a:sym typeface="宋体" panose="02010600030101010101" pitchFamily="2" charset="-122"/>
              </a:rPr>
              <a:t>硝酸是无色、</a:t>
            </a:r>
            <a:r>
              <a:rPr lang="zh-CN" altLang="en-US" sz="28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易挥发</a:t>
            </a:r>
            <a:r>
              <a:rPr lang="zh-CN" altLang="en-US" sz="28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、有刺激性气味的液体。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1" kern="100">
                <a:latin typeface="+mn-ea"/>
                <a:cs typeface="Courier New" panose="02070309020205020404" pitchFamily="49" charset="0"/>
              </a:rPr>
              <a:t>2</a:t>
            </a:r>
            <a:r>
              <a:rPr lang="en-US"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化学性质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39618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5484" y="3155462"/>
            <a:ext cx="7461032" cy="286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-302" y="1138972"/>
            <a:ext cx="11420697" cy="67437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下述实验中均有红棕色气体产生，对比分析所得结论不正确的是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25425" y="1781810"/>
          <a:ext cx="10695940" cy="2433320"/>
        </p:xfrm>
        <a:graphic>
          <a:graphicData uri="http://schemas.openxmlformats.org/drawingml/2006/table">
            <a:tbl>
              <a:tblPr/>
              <a:tblGrid>
                <a:gridCol w="3521710"/>
                <a:gridCol w="3587115"/>
                <a:gridCol w="3587115"/>
              </a:tblGrid>
              <a:tr h="1884680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①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②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③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2487" y="1933240"/>
            <a:ext cx="2268407" cy="94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8909" y="1966445"/>
            <a:ext cx="1684460" cy="107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4637" y="1916832"/>
            <a:ext cx="1909054" cy="11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>
            <p:custDataLst>
              <p:tags r:id="rId9"/>
            </p:custDataLst>
          </p:nvPr>
        </p:nvSpPr>
        <p:spPr>
          <a:xfrm>
            <a:off x="435943" y="4077072"/>
            <a:ext cx="11420697" cy="178244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18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sz="1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由</a:t>
            </a:r>
            <a:r>
              <a:rPr lang="en-US" altLang="zh-CN" sz="18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①</a:t>
            </a:r>
            <a:r>
              <a:rPr lang="zh-CN" altLang="zh-CN" sz="1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中的红棕色气体，推断产生的气体一定是混合气体</a:t>
            </a:r>
            <a:endParaRPr lang="zh-CN" altLang="zh-CN" sz="9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18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zh-CN" altLang="zh-CN" sz="1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红棕色气体不能表明</a:t>
            </a:r>
            <a:r>
              <a:rPr lang="en-US" altLang="zh-CN" sz="18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②</a:t>
            </a:r>
            <a:r>
              <a:rPr lang="zh-CN" altLang="zh-CN" sz="1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中木炭与浓硝酸产生了反应</a:t>
            </a:r>
            <a:endParaRPr lang="zh-CN" altLang="zh-CN" sz="9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18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sz="1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由</a:t>
            </a:r>
            <a:r>
              <a:rPr lang="en-US" altLang="zh-CN" sz="18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③</a:t>
            </a:r>
            <a:r>
              <a:rPr lang="zh-CN" altLang="zh-CN" sz="1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说明浓硝酸具有挥发性，生成的红棕色气体为还原产物</a:t>
            </a:r>
            <a:endParaRPr lang="zh-CN" altLang="zh-CN" sz="9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18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D.</a:t>
            </a:r>
            <a:r>
              <a:rPr lang="en-US" altLang="zh-CN" sz="18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③</a:t>
            </a:r>
            <a:r>
              <a:rPr lang="zh-CN" altLang="zh-CN" sz="1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的气体产物中检测出</a:t>
            </a:r>
            <a:r>
              <a:rPr lang="en-US" altLang="zh-CN" sz="18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CO</a:t>
            </a:r>
            <a:r>
              <a:rPr lang="en-US" altLang="zh-CN" sz="18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1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，由此说明木炭一定与浓硝酸发生了反应</a:t>
            </a:r>
            <a:endParaRPr lang="zh-CN" altLang="zh-CN" sz="1800" kern="100"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TextBox 9"/>
          <p:cNvSpPr txBox="1"/>
          <p:nvPr>
            <p:custDataLst>
              <p:tags r:id="rId10"/>
            </p:custDataLst>
          </p:nvPr>
        </p:nvSpPr>
        <p:spPr>
          <a:xfrm>
            <a:off x="435937" y="5246233"/>
            <a:ext cx="75600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79855" y="390525"/>
            <a:ext cx="943165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ym typeface="+mn-ea"/>
              </a:rPr>
              <a:t>【思考】为什么久置的浓硝酸常常呈黄色</a:t>
            </a:r>
            <a:r>
              <a:rPr lang="zh-CN" altLang="en-US" sz="3600">
                <a:sym typeface="+mn-ea"/>
              </a:rPr>
              <a:t>？</a:t>
            </a:r>
            <a:endParaRPr lang="zh-CN" altLang="en-US" sz="360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200135" y="3265964"/>
            <a:ext cx="11322624" cy="691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BC5D22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一、金属与硝酸反应的定性分析</a:t>
            </a:r>
            <a:endParaRPr lang="zh-CN" altLang="zh-CN" sz="2600" b="1" kern="100">
              <a:solidFill>
                <a:srgbClr val="BC5D22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200135" y="3765446"/>
            <a:ext cx="11322624" cy="2861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用动态观点理解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Cu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与浓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HNO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的反应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向一定量的浓硝酸中加入过量的铜片：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反应开始阶段产生的气体</a:t>
            </a:r>
            <a:endParaRPr lang="zh-CN" altLang="zh-CN" sz="2400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反应进行一段时间后又产生无色气体</a:t>
            </a:r>
            <a:endParaRPr lang="zh-CN" altLang="zh-CN" sz="2400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待反应停止后，再加入少量的稀硫酸，这时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Cu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片上又有气泡产生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左大括号 11"/>
          <p:cNvSpPr/>
          <p:nvPr>
            <p:custDataLst>
              <p:tags r:id="rId3"/>
            </p:custDataLst>
          </p:nvPr>
        </p:nvSpPr>
        <p:spPr>
          <a:xfrm>
            <a:off x="1043940" y="915035"/>
            <a:ext cx="334010" cy="165354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377950" y="843280"/>
            <a:ext cx="1814830" cy="789305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r>
              <a:rPr lang="en-US" altLang="zh-CN" sz="3600" b="1" kern="100" baseline="-25000">
                <a:solidFill>
                  <a:schemeClr val="tx1"/>
                </a:solidFill>
                <a:latin typeface="DFKai-SB" panose="03000509000000000000" pitchFamily="65" charset="-120"/>
                <a:cs typeface="Courier New" panose="02070309020205020404"/>
              </a:rPr>
              <a:t> </a:t>
            </a:r>
            <a:r>
              <a:rPr lang="zh-CN" altLang="en-US" sz="3600" b="1" kern="100" baseline="-25000">
                <a:solidFill>
                  <a:schemeClr val="tx1"/>
                </a:solidFill>
                <a:latin typeface="DFKai-SB" panose="03000509000000000000" pitchFamily="65" charset="-120"/>
                <a:cs typeface="Courier New" panose="02070309020205020404"/>
              </a:rPr>
              <a:t>元素的组成</a:t>
            </a:r>
            <a:endParaRPr lang="zh-CN" altLang="en-US" sz="3600" b="1" kern="100" baseline="-25000">
              <a:solidFill>
                <a:schemeClr val="tx1"/>
              </a:solidFill>
              <a:latin typeface="DFKai-SB" panose="03000509000000000000" pitchFamily="65" charset="-120"/>
              <a:cs typeface="Courier New" panose="02070309020205020404"/>
            </a:endParaRPr>
          </a:p>
          <a:p>
            <a:pPr algn="ctr"/>
            <a:r>
              <a:rPr lang="en-US" altLang="zh-CN" sz="2800" b="1" kern="100" baseline="-25000">
                <a:solidFill>
                  <a:srgbClr val="FF0000"/>
                </a:solidFill>
                <a:latin typeface="DFKai-SB" panose="03000509000000000000" pitchFamily="65" charset="-120"/>
                <a:cs typeface="Courier New" panose="02070309020205020404"/>
              </a:rPr>
              <a:t> </a:t>
            </a:r>
            <a:r>
              <a:rPr lang="zh-CN" altLang="en-US" sz="2800" b="1" kern="100" baseline="-25000">
                <a:solidFill>
                  <a:srgbClr val="FF0000"/>
                </a:solidFill>
                <a:latin typeface="DFKai-SB" panose="03000509000000000000" pitchFamily="65" charset="-120"/>
                <a:cs typeface="Courier New" panose="02070309020205020404"/>
              </a:rPr>
              <a:t>（物质类别）</a:t>
            </a:r>
            <a:r>
              <a:rPr lang="en-US" altLang="zh-CN" sz="2800" b="1" kern="100" baseline="-2500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Courier New" panose="02070309020205020404"/>
              </a:rPr>
              <a:t> 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3347720" y="986790"/>
            <a:ext cx="17887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</a:rPr>
              <a:t>一元强酸</a:t>
            </a:r>
            <a:r>
              <a:rPr lang="en-US" altLang="zh-CN" sz="2400" b="1">
                <a:solidFill>
                  <a:srgbClr val="C00000"/>
                </a:solidFill>
              </a:rPr>
              <a:t>  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24" name="文本框 23"/>
          <p:cNvSpPr txBox="1"/>
          <p:nvPr>
            <p:custDataLst>
              <p:tags r:id="rId6"/>
            </p:custDataLst>
          </p:nvPr>
        </p:nvSpPr>
        <p:spPr>
          <a:xfrm>
            <a:off x="1403985" y="1937385"/>
            <a:ext cx="2286635" cy="789305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r>
              <a:rPr lang="zh-CN" altLang="en-US" sz="3600" b="1" kern="100" baseline="-25000">
                <a:solidFill>
                  <a:schemeClr val="tx1"/>
                </a:solidFill>
                <a:latin typeface="DFKai-SB" panose="03000509000000000000" pitchFamily="65" charset="-120"/>
                <a:cs typeface="Courier New" panose="02070309020205020404"/>
              </a:rPr>
              <a:t>中心元素化合价</a:t>
            </a:r>
            <a:endParaRPr lang="zh-CN" altLang="en-US" sz="3600" b="1" kern="100" baseline="-25000">
              <a:solidFill>
                <a:schemeClr val="tx1"/>
              </a:solidFill>
              <a:latin typeface="DFKai-SB" panose="03000509000000000000" pitchFamily="65" charset="-120"/>
              <a:cs typeface="Courier New" panose="02070309020205020404"/>
            </a:endParaRPr>
          </a:p>
          <a:p>
            <a:pPr algn="ctr"/>
            <a:r>
              <a:rPr lang="zh-CN" altLang="en-US" sz="2400" b="1" kern="100" baseline="-2500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（从氧化还原反应角度）</a:t>
            </a:r>
            <a:endParaRPr lang="en-US" altLang="zh-CN" sz="2400" b="1" kern="100" baseline="-25000">
              <a:solidFill>
                <a:srgbClr val="FF0000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26" name="文本框 25"/>
          <p:cNvSpPr txBox="1"/>
          <p:nvPr>
            <p:custDataLst>
              <p:tags r:id="rId7"/>
            </p:custDataLst>
          </p:nvPr>
        </p:nvSpPr>
        <p:spPr>
          <a:xfrm>
            <a:off x="3556000" y="1948815"/>
            <a:ext cx="14420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</a:rPr>
              <a:t>氧化性酸</a:t>
            </a:r>
            <a:r>
              <a:rPr lang="en-US" altLang="zh-CN" sz="2400" b="1">
                <a:solidFill>
                  <a:srgbClr val="C00000"/>
                </a:solidFill>
              </a:rPr>
              <a:t>  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31" name="文本框 30"/>
          <p:cNvSpPr txBox="1"/>
          <p:nvPr>
            <p:custDataLst>
              <p:tags r:id="rId8"/>
            </p:custDataLst>
          </p:nvPr>
        </p:nvSpPr>
        <p:spPr>
          <a:xfrm>
            <a:off x="5220335" y="1148715"/>
            <a:ext cx="4572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/>
              <a:t>1.与大多数金属的反应</a:t>
            </a:r>
            <a:r>
              <a:rPr lang="en-US" altLang="zh-CN" b="1"/>
              <a:t>     </a:t>
            </a:r>
            <a:r>
              <a:rPr lang="en-US" altLang="zh-CN" b="1">
                <a:sym typeface="+mn-ea"/>
              </a:rPr>
              <a:t> Cu   Fe  </a:t>
            </a:r>
            <a:endParaRPr lang="en-US" altLang="zh-CN" b="1"/>
          </a:p>
          <a:p>
            <a:endParaRPr lang="en-US" altLang="zh-CN" b="1"/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5220335" y="1563370"/>
            <a:ext cx="4572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/>
              <a:t>2.与部分非金属的反应元素</a:t>
            </a:r>
            <a:r>
              <a:rPr lang="en-US" altLang="zh-CN" b="1"/>
              <a:t>    </a:t>
            </a:r>
            <a:r>
              <a:rPr lang="en-US" altLang="zh-CN" b="1">
                <a:sym typeface="+mn-ea"/>
              </a:rPr>
              <a:t>C</a:t>
            </a:r>
            <a:endParaRPr lang="en-US" altLang="zh-CN" b="1"/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5220335" y="2033270"/>
            <a:ext cx="464375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/>
              <a:t>3.与其它还原性化合物的反应</a:t>
            </a:r>
            <a:r>
              <a:rPr lang="en-US" altLang="zh-CN" b="1"/>
              <a:t> </a:t>
            </a:r>
            <a:endParaRPr lang="en-US" altLang="zh-CN" b="1"/>
          </a:p>
          <a:p>
            <a:r>
              <a:rPr lang="en-US" altLang="zh-CN" b="1"/>
              <a:t> </a:t>
            </a:r>
            <a:r>
              <a:rPr lang="en-US" altLang="zh-CN" b="1">
                <a:sym typeface="+mn-ea"/>
              </a:rPr>
              <a:t>Fe</a:t>
            </a:r>
            <a:r>
              <a:rPr lang="en-US" altLang="zh-CN" b="1" baseline="30000">
                <a:sym typeface="+mn-ea"/>
              </a:rPr>
              <a:t>2+</a:t>
            </a:r>
            <a:r>
              <a:rPr lang="en-US" altLang="zh-CN" b="1">
                <a:sym typeface="+mn-ea"/>
              </a:rPr>
              <a:t>  </a:t>
            </a:r>
            <a:r>
              <a:rPr lang="zh-CN" altLang="en-US" b="1">
                <a:sym typeface="+mn-ea"/>
              </a:rPr>
              <a:t>、</a:t>
            </a:r>
            <a:r>
              <a:rPr lang="en-US" altLang="zh-CN" b="1">
                <a:sym typeface="+mn-ea"/>
              </a:rPr>
              <a:t> </a:t>
            </a:r>
            <a:r>
              <a:rPr lang="en-US" altLang="zh-CN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I</a:t>
            </a:r>
            <a:r>
              <a:rPr lang="en-US" altLang="zh-CN" b="1" baseline="3000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-    </a:t>
            </a:r>
            <a:r>
              <a:rPr lang="en-US" altLang="zh-CN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S</a:t>
            </a:r>
            <a:r>
              <a:rPr lang="en-US" altLang="zh-CN" b="1" baseline="300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2-</a:t>
            </a:r>
            <a:r>
              <a:rPr lang="zh-CN" altLang="en-US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、</a:t>
            </a:r>
            <a:r>
              <a:rPr kumimoji="1" lang="en-US" altLang="zh-CN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H</a:t>
            </a:r>
            <a:r>
              <a:rPr kumimoji="1" lang="en-US" altLang="zh-CN" b="1" baseline="-250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2</a:t>
            </a:r>
            <a:r>
              <a:rPr kumimoji="1" lang="en-US" altLang="zh-CN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S</a:t>
            </a:r>
            <a:endParaRPr lang="en-US" altLang="zh-CN" b="1"/>
          </a:p>
        </p:txBody>
      </p:sp>
      <p:sp>
        <p:nvSpPr>
          <p:cNvPr id="6" name="文本框 5"/>
          <p:cNvSpPr txBox="1"/>
          <p:nvPr>
            <p:custDataLst>
              <p:tags r:id="rId11"/>
            </p:custDataLst>
          </p:nvPr>
        </p:nvSpPr>
        <p:spPr>
          <a:xfrm>
            <a:off x="5402580" y="2788285"/>
            <a:ext cx="33934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 b="1">
                <a:solidFill>
                  <a:srgbClr val="0000FF"/>
                </a:solidFill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4.</a:t>
            </a:r>
            <a:r>
              <a:rPr lang="zh-CN" altLang="en-US" sz="1800" b="1">
                <a:sym typeface="+mn-ea"/>
              </a:rPr>
              <a:t>常温下，浓硝酸使</a:t>
            </a:r>
            <a:r>
              <a:rPr lang="zh-CN" altLang="en-US" sz="1800" b="1">
                <a:sym typeface="宋体" panose="02010600030101010101" pitchFamily="2" charset="-122"/>
              </a:rPr>
              <a:t>Fe、Al</a:t>
            </a:r>
            <a:r>
              <a:rPr lang="zh-CN" altLang="en-US" sz="1600" b="1"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钝化</a:t>
            </a:r>
            <a:endParaRPr lang="zh-CN" altLang="en-US" sz="1600" b="1">
              <a:ea typeface="微软雅黑" panose="020B050302020402020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7" name="左大括号 6"/>
          <p:cNvSpPr/>
          <p:nvPr>
            <p:custDataLst>
              <p:tags r:id="rId12"/>
            </p:custDataLst>
          </p:nvPr>
        </p:nvSpPr>
        <p:spPr>
          <a:xfrm>
            <a:off x="4932045" y="1346835"/>
            <a:ext cx="334010" cy="170688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  <p:bldLst>
      <p:bldP spid="12" grpId="0" bldLvl="0" animBg="1"/>
      <p:bldP spid="4" grpId="0"/>
      <p:bldP spid="9" grpId="0"/>
      <p:bldP spid="24" grpId="0"/>
      <p:bldP spid="26" grpId="0"/>
      <p:bldP spid="31" grpId="0"/>
      <p:bldP spid="32" grpId="0"/>
      <p:bldP spid="33" grpId="0"/>
      <p:bldP spid="6" grpId="0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95400" y="443230"/>
            <a:ext cx="8832850" cy="4222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ts val="2580"/>
              </a:lnSpc>
            </a:pPr>
            <a:r>
              <a:rPr lang="zh-CN" altLang="zh-CN" sz="3200" b="1" kern="100">
                <a:solidFill>
                  <a:srgbClr val="BC5D22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二、硝酸浓度大小与氮元素的还原产物的关系</a:t>
            </a:r>
            <a:endParaRPr lang="zh-CN" altLang="zh-CN" sz="3200" b="1" kern="100">
              <a:solidFill>
                <a:srgbClr val="BC5D22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251520" y="1772009"/>
            <a:ext cx="7775911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400" b="1"/>
              <a:t>2</a:t>
            </a:r>
            <a:r>
              <a:rPr lang="en-US" altLang="zh-CN" sz="2400" b="1" smtClean="0"/>
              <a:t>.  Zn</a:t>
            </a:r>
            <a:r>
              <a:rPr lang="zh-CN" altLang="en-US" sz="2400" b="1"/>
              <a:t>与极稀的硝酸反应，还原产物</a:t>
            </a:r>
            <a:r>
              <a:rPr lang="zh-CN" altLang="en-US" sz="2400" b="1" smtClean="0"/>
              <a:t>是</a:t>
            </a:r>
            <a:r>
              <a:rPr lang="en-US" altLang="zh-CN" sz="2400" b="1" smtClean="0"/>
              <a:t>NH</a:t>
            </a:r>
            <a:r>
              <a:rPr lang="en-US" altLang="zh-CN" sz="2400" b="1" baseline="-25000" smtClean="0"/>
              <a:t>4</a:t>
            </a:r>
            <a:r>
              <a:rPr lang="en-US" altLang="zh-CN" sz="2400" b="1" smtClean="0"/>
              <a:t>NO</a:t>
            </a:r>
            <a:r>
              <a:rPr lang="en-US" altLang="zh-CN" sz="2400" b="1" baseline="-25000" smtClean="0"/>
              <a:t>3</a:t>
            </a:r>
            <a:endParaRPr lang="en-US" altLang="zh-CN" sz="2400" b="1" baseline="-25000" smtClean="0"/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251520" y="1164071"/>
            <a:ext cx="5640705" cy="46037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2400" b="1"/>
              <a:t>1</a:t>
            </a:r>
            <a:r>
              <a:rPr lang="en-US" altLang="zh-CN" sz="2400" b="1" smtClean="0"/>
              <a:t>.  Zn</a:t>
            </a:r>
            <a:r>
              <a:rPr lang="zh-CN" altLang="en-US" sz="2400" b="1"/>
              <a:t>与较稀的硝酸反应，还原产物是</a:t>
            </a:r>
            <a:r>
              <a:rPr lang="en-US" altLang="zh-CN" sz="2400" b="1" smtClean="0"/>
              <a:t>N</a:t>
            </a:r>
            <a:r>
              <a:rPr lang="en-US" altLang="zh-CN" sz="2400" b="1" baseline="-25000"/>
              <a:t>2</a:t>
            </a:r>
            <a:r>
              <a:rPr lang="en-US" altLang="zh-CN" sz="2400" b="1" smtClean="0"/>
              <a:t>O</a:t>
            </a:r>
            <a:endParaRPr lang="zh-CN" altLang="en-US" sz="2400" b="1"/>
          </a:p>
        </p:txBody>
      </p:sp>
      <p:sp>
        <p:nvSpPr>
          <p:cNvPr id="7" name="文本框 6"/>
          <p:cNvSpPr txBox="1"/>
          <p:nvPr/>
        </p:nvSpPr>
        <p:spPr>
          <a:xfrm>
            <a:off x="467995" y="2829560"/>
            <a:ext cx="10107930" cy="1814830"/>
          </a:xfrm>
          <a:prstGeom prst="rect">
            <a:avLst/>
          </a:prstGeom>
        </p:spPr>
        <p:txBody>
          <a:bodyPr wrap="square">
            <a:spAutoFit/>
          </a:bodyPr>
          <a:p>
            <a:pPr defTabSz="266700"/>
            <a:r>
              <a:rPr lang="zh-CN" sz="2800">
                <a:latin typeface="Times New Roman" panose="02020603050405020304"/>
                <a:ea typeface="仿宋_GB2312"/>
              </a:rPr>
              <a:t>结论：</a:t>
            </a:r>
            <a:endParaRPr lang="zh-CN" sz="2800">
              <a:latin typeface="Times New Roman" panose="02020603050405020304"/>
              <a:ea typeface="仿宋_GB2312"/>
            </a:endParaRPr>
          </a:p>
          <a:p>
            <a:pPr defTabSz="266700"/>
            <a:r>
              <a:rPr lang="zh-CN" sz="2800">
                <a:latin typeface="Times New Roman" panose="02020603050405020304"/>
                <a:ea typeface="仿宋_GB2312"/>
              </a:rPr>
              <a:t>硝酸在氧化还原反应中，其还原产物可能有多种价态的物质；</a:t>
            </a:r>
            <a:endParaRPr lang="zh-CN" sz="2800">
              <a:latin typeface="Times New Roman" panose="02020603050405020304"/>
              <a:ea typeface="仿宋_GB2312"/>
            </a:endParaRPr>
          </a:p>
          <a:p>
            <a:pPr defTabSz="266700"/>
            <a:r>
              <a:rPr lang="zh-CN" sz="2800">
                <a:latin typeface="Times New Roman" panose="02020603050405020304"/>
                <a:ea typeface="仿宋_GB2312"/>
                <a:sym typeface="+mn-ea"/>
              </a:rPr>
              <a:t>一般硝酸浓度越低，还原产物中的N的价态越低；</a:t>
            </a:r>
            <a:endParaRPr lang="zh-CN" sz="2800">
              <a:latin typeface="Times New Roman" panose="02020603050405020304"/>
              <a:ea typeface="仿宋_GB2312"/>
            </a:endParaRPr>
          </a:p>
          <a:p>
            <a:pPr defTabSz="266700"/>
            <a:r>
              <a:rPr lang="zh-CN" sz="2800">
                <a:latin typeface="Times New Roman" panose="02020603050405020304"/>
                <a:ea typeface="仿宋_GB2312"/>
              </a:rPr>
              <a:t>硝酸浓度越大，得电子的能力越强，因而其氧化能力越强。</a:t>
            </a:r>
            <a:endParaRPr lang="zh-CN" altLang="en-US" sz="2800">
              <a:latin typeface="Times New Roman" panose="02020603050405020304"/>
              <a:ea typeface="仿宋_GB231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26515" y="501015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zh-CN" sz="2400" b="1" kern="100">
                <a:solidFill>
                  <a:srgbClr val="BC5D22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三、</a:t>
            </a:r>
            <a:r>
              <a:rPr lang="zh-CN" altLang="zh-CN" sz="2400" b="1" kern="100">
                <a:solidFill>
                  <a:srgbClr val="BC5D22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金属与硝酸反应的定性分析</a:t>
            </a:r>
            <a:endParaRPr lang="zh-CN" altLang="en-US" sz="2400" b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3850" y="1050925"/>
            <a:ext cx="1056830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base">
              <a:lnSpc>
                <a:spcPct val="150000"/>
              </a:lnSpc>
              <a:buFont typeface="Arial" panose="020B0604020202020204" pitchFamily="34" charset="0"/>
            </a:pPr>
            <a:r>
              <a:rPr lang="zh-CN" sz="280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将</a:t>
            </a:r>
            <a:r>
              <a:rPr lang="en-US" sz="280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19.2 g</a:t>
            </a:r>
            <a:r>
              <a:rPr lang="zh-CN" sz="280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铜粉投入一定量浓</a:t>
            </a:r>
            <a:r>
              <a:rPr lang="en-US" sz="280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HNO</a:t>
            </a:r>
            <a:r>
              <a:rPr lang="en-US" sz="2800" b="1" baseline="-2500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sz="280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中，随着铜粉的溶解，反应生成的气体颜色逐渐变浅，当铜粉完全溶解后共收集到由</a:t>
            </a:r>
            <a:r>
              <a:rPr lang="en-US" sz="280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NO</a:t>
            </a:r>
            <a:r>
              <a:rPr lang="en-US" sz="2800" b="1" baseline="-2500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sz="280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和</a:t>
            </a:r>
            <a:r>
              <a:rPr lang="en-US" sz="280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NO</a:t>
            </a:r>
            <a:r>
              <a:rPr lang="zh-CN" sz="280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组成的混合气体</a:t>
            </a:r>
            <a:r>
              <a:rPr lang="en-US" sz="280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11.2 L(</a:t>
            </a:r>
            <a:r>
              <a:rPr lang="zh-CN" sz="280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标准状况</a:t>
            </a:r>
            <a:r>
              <a:rPr lang="en-US" sz="280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zh-CN" sz="280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，则反应消耗</a:t>
            </a:r>
            <a:r>
              <a:rPr lang="en-US" sz="280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HNO</a:t>
            </a:r>
            <a:r>
              <a:rPr lang="en-US" sz="2800" b="1" baseline="-2500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sz="280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的物质的量为</a:t>
            </a:r>
            <a:endParaRPr lang="en-US" altLang="en-US" sz="2800" b="1">
              <a:solidFill>
                <a:sysClr val="windowText" lastClr="00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323850" y="3300095"/>
            <a:ext cx="44107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B0B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思考：如何求</a:t>
            </a:r>
            <a:r>
              <a:rPr lang="en-US" altLang="zh-CN" sz="2400" b="1">
                <a:solidFill>
                  <a:srgbClr val="0B0B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NO</a:t>
            </a:r>
            <a:r>
              <a:rPr lang="zh-CN" altLang="en-US" sz="2400" b="1">
                <a:solidFill>
                  <a:srgbClr val="0B0B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的物质的量？</a:t>
            </a:r>
            <a:endParaRPr lang="zh-CN" altLang="en-US" sz="2400" b="1">
              <a:solidFill>
                <a:srgbClr val="0B0B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117761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8995" y="3979545"/>
            <a:ext cx="6149340" cy="230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132190" y="186546"/>
            <a:ext cx="1104287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en-US" sz="24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例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向含</a:t>
            </a:r>
            <a:r>
              <a:rPr lang="en-US" altLang="zh-CN" sz="2400" i="1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x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mol HNO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sz="2400" i="1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y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mol H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的混合稀溶液中缓慢加入铁粉，其氧化产物与所加铁粉的物质的量关系如图所示：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227440" y="3825126"/>
            <a:ext cx="113946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回答下列问题：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</a:t>
            </a:r>
            <a:r>
              <a:rPr lang="en-US" altLang="zh-CN" sz="2400" i="1" kern="10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Oa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段发生反应的离子方程式为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________________________________________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en-US" altLang="zh-CN" sz="2400" i="1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dc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段表示的是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________(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填</a:t>
            </a:r>
            <a:r>
              <a:rPr lang="en-US" altLang="zh-CN" sz="24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或</a:t>
            </a:r>
            <a:r>
              <a:rPr lang="en-US" altLang="zh-CN" sz="24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物质的量变化。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70030" name="Picture 4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5399" y="1563599"/>
            <a:ext cx="4514352" cy="247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27330" y="554799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  <a:sym typeface="+mn-ea"/>
              </a:rPr>
              <a:t>(3)</a:t>
            </a:r>
            <a:r>
              <a:rPr lang="en-US" altLang="zh-CN" sz="2400" i="1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  <a:sym typeface="+mn-ea"/>
              </a:rPr>
              <a:t>x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  <a:sym typeface="+mn-ea"/>
              </a:rPr>
              <a:t>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i="1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  <a:sym typeface="+mn-ea"/>
              </a:rPr>
              <a:t>y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  <a:sym typeface="+mn-ea"/>
              </a:rPr>
              <a:t>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zh-CN" sz="2400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7330" y="6108065"/>
            <a:ext cx="85744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  <a:sym typeface="+mn-ea"/>
              </a:rPr>
              <a:t>(4)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反应至</a:t>
            </a:r>
            <a:r>
              <a:rPr lang="en-US" altLang="zh-CN" sz="2400" i="1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  <a:sym typeface="+mn-ea"/>
              </a:rPr>
              <a:t>c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点，可收集到标准状况下的气体为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  <a:sym typeface="+mn-ea"/>
              </a:rPr>
              <a:t>________L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zh-CN" sz="2400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/>
              <a:t>硝酸的制备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38625"/>
          <a:stretch>
            <a:fillRect/>
          </a:stretch>
        </p:blipFill>
        <p:spPr>
          <a:xfrm>
            <a:off x="838200" y="3209392"/>
            <a:ext cx="10000380" cy="198304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38199" y="1498946"/>
            <a:ext cx="5509437" cy="5213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工业制硝酸原理  </a:t>
            </a:r>
            <a:r>
              <a:rPr lang="en-US" altLang="zh-CN" sz="2400">
                <a:solidFill>
                  <a:srgbClr val="FF0000"/>
                </a:solidFill>
              </a:rPr>
              <a:t>——</a:t>
            </a:r>
            <a:r>
              <a:rPr lang="zh-CN" altLang="en-US" sz="2400">
                <a:solidFill>
                  <a:srgbClr val="FF0000"/>
                </a:solidFill>
              </a:rPr>
              <a:t>氨催化氧化法</a:t>
            </a:r>
            <a:endParaRPr lang="zh-CN" altLang="en-US" sz="2400">
              <a:solidFill>
                <a:srgbClr val="FF0000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233324" y="5410894"/>
            <a:ext cx="3962792" cy="701504"/>
            <a:chOff x="7233324" y="5410894"/>
            <a:chExt cx="3962792" cy="70150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rcRect t="48206"/>
            <a:stretch>
              <a:fillRect/>
            </a:stretch>
          </p:blipFill>
          <p:spPr>
            <a:xfrm>
              <a:off x="7233324" y="5480248"/>
              <a:ext cx="3816427" cy="577851"/>
            </a:xfrm>
            <a:prstGeom prst="rect">
              <a:avLst/>
            </a:prstGeom>
          </p:spPr>
        </p:pic>
        <p:sp>
          <p:nvSpPr>
            <p:cNvPr id="17" name="对话气泡: 圆角矩形 16"/>
            <p:cNvSpPr/>
            <p:nvPr/>
          </p:nvSpPr>
          <p:spPr>
            <a:xfrm>
              <a:off x="7379689" y="5410894"/>
              <a:ext cx="3816427" cy="701504"/>
            </a:xfrm>
            <a:prstGeom prst="wedgeRoundRectCallout">
              <a:avLst>
                <a:gd name="adj1" fmla="val -21078"/>
                <a:gd name="adj2" fmla="val -105741"/>
                <a:gd name="adj3" fmla="val 16667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638424" y="5452396"/>
            <a:ext cx="4281379" cy="701504"/>
            <a:chOff x="2711302" y="5359054"/>
            <a:chExt cx="4327451" cy="70150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9838" y="5488734"/>
              <a:ext cx="3990975" cy="457200"/>
            </a:xfrm>
            <a:prstGeom prst="rect">
              <a:avLst/>
            </a:prstGeom>
          </p:spPr>
        </p:pic>
        <p:sp>
          <p:nvSpPr>
            <p:cNvPr id="21" name="对话气泡: 圆角矩形 20"/>
            <p:cNvSpPr/>
            <p:nvPr/>
          </p:nvSpPr>
          <p:spPr>
            <a:xfrm>
              <a:off x="2711302" y="5359054"/>
              <a:ext cx="4327451" cy="701504"/>
            </a:xfrm>
            <a:prstGeom prst="wedgeRoundRectCallout">
              <a:avLst>
                <a:gd name="adj1" fmla="val -16805"/>
                <a:gd name="adj2" fmla="val -105940"/>
                <a:gd name="adj3" fmla="val 16667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38199" y="2323042"/>
            <a:ext cx="3600450" cy="779353"/>
            <a:chOff x="838199" y="2323042"/>
            <a:chExt cx="3600450" cy="77935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199" y="2349920"/>
              <a:ext cx="3600450" cy="752475"/>
            </a:xfrm>
            <a:prstGeom prst="rect">
              <a:avLst/>
            </a:prstGeom>
          </p:spPr>
        </p:pic>
        <p:sp>
          <p:nvSpPr>
            <p:cNvPr id="28" name="对话气泡: 圆角矩形 27"/>
            <p:cNvSpPr/>
            <p:nvPr/>
          </p:nvSpPr>
          <p:spPr>
            <a:xfrm>
              <a:off x="838199" y="2323042"/>
              <a:ext cx="3600450" cy="701504"/>
            </a:xfrm>
            <a:prstGeom prst="wedgeRoundRectCallout">
              <a:avLst>
                <a:gd name="adj1" fmla="val -5545"/>
                <a:gd name="adj2" fmla="val 86750"/>
                <a:gd name="adj3" fmla="val 16667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200367" y="2323042"/>
            <a:ext cx="2757941" cy="701504"/>
            <a:chOff x="5653529" y="2252916"/>
            <a:chExt cx="2757941" cy="70150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328" b="52481"/>
            <a:stretch>
              <a:fillRect/>
            </a:stretch>
          </p:blipFill>
          <p:spPr>
            <a:xfrm>
              <a:off x="5653529" y="2330690"/>
              <a:ext cx="2661132" cy="529557"/>
            </a:xfrm>
            <a:prstGeom prst="rect">
              <a:avLst/>
            </a:prstGeom>
          </p:spPr>
        </p:pic>
        <p:sp>
          <p:nvSpPr>
            <p:cNvPr id="30" name="对话气泡: 圆角矩形 29"/>
            <p:cNvSpPr/>
            <p:nvPr/>
          </p:nvSpPr>
          <p:spPr>
            <a:xfrm>
              <a:off x="5838390" y="2252916"/>
              <a:ext cx="2573080" cy="701504"/>
            </a:xfrm>
            <a:prstGeom prst="wedgeRoundRectCallout">
              <a:avLst>
                <a:gd name="adj1" fmla="val -473"/>
                <a:gd name="adj2" fmla="val 89782"/>
                <a:gd name="adj3" fmla="val 16667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UNIQUEID" val="68"/>
</p:tagLst>
</file>

<file path=ppt/tags/tag10.xml><?xml version="1.0" encoding="utf-8"?>
<p:tagLst xmlns:p="http://schemas.openxmlformats.org/presentationml/2006/main">
  <p:tag name="AS_UNIQUEID" val="233"/>
</p:tagLst>
</file>

<file path=ppt/tags/tag11.xml><?xml version="1.0" encoding="utf-8"?>
<p:tagLst xmlns:p="http://schemas.openxmlformats.org/presentationml/2006/main">
  <p:tag name="AS_UNIQUEID" val="234"/>
</p:tagLst>
</file>

<file path=ppt/tags/tag12.xml><?xml version="1.0" encoding="utf-8"?>
<p:tagLst xmlns:p="http://schemas.openxmlformats.org/presentationml/2006/main">
  <p:tag name="AS_UNIQUEID" val="2996"/>
</p:tagLst>
</file>

<file path=ppt/tags/tag13.xml><?xml version="1.0" encoding="utf-8"?>
<p:tagLst xmlns:p="http://schemas.openxmlformats.org/presentationml/2006/main">
  <p:tag name="AS_UNIQUEID" val="2997"/>
</p:tagLst>
</file>

<file path=ppt/tags/tag14.xml><?xml version="1.0" encoding="utf-8"?>
<p:tagLst xmlns:p="http://schemas.openxmlformats.org/presentationml/2006/main">
  <p:tag name="AS_UNIQUEID" val="2998"/>
</p:tagLst>
</file>

<file path=ppt/tags/tag15.xml><?xml version="1.0" encoding="utf-8"?>
<p:tagLst xmlns:p="http://schemas.openxmlformats.org/presentationml/2006/main">
  <p:tag name="AS_UNIQUEID" val="2999"/>
</p:tagLst>
</file>

<file path=ppt/tags/tag16.xml><?xml version="1.0" encoding="utf-8"?>
<p:tagLst xmlns:p="http://schemas.openxmlformats.org/presentationml/2006/main">
  <p:tag name="AS_UNIQUEID" val="3000"/>
</p:tagLst>
</file>

<file path=ppt/tags/tag17.xml><?xml version="1.0" encoding="utf-8"?>
<p:tagLst xmlns:p="http://schemas.openxmlformats.org/presentationml/2006/main">
  <p:tag name="AS_UNIQUEID" val="3001"/>
</p:tagLst>
</file>

<file path=ppt/tags/tag18.xml><?xml version="1.0" encoding="utf-8"?>
<p:tagLst xmlns:p="http://schemas.openxmlformats.org/presentationml/2006/main">
  <p:tag name="AS_UNIQUEID" val="3002"/>
</p:tagLst>
</file>

<file path=ppt/tags/tag19.xml><?xml version="1.0" encoding="utf-8"?>
<p:tagLst xmlns:p="http://schemas.openxmlformats.org/presentationml/2006/main">
  <p:tag name="AS_UNIQUEID" val="2920"/>
</p:tagLst>
</file>

<file path=ppt/tags/tag2.xml><?xml version="1.0" encoding="utf-8"?>
<p:tagLst xmlns:p="http://schemas.openxmlformats.org/presentationml/2006/main">
  <p:tag name="AS_UNIQUEID" val="69"/>
</p:tagLst>
</file>

<file path=ppt/tags/tag20.xml><?xml version="1.0" encoding="utf-8"?>
<p:tagLst xmlns:p="http://schemas.openxmlformats.org/presentationml/2006/main">
  <p:tag name="AS_UNIQUEID" val="2921"/>
</p:tagLst>
</file>

<file path=ppt/tags/tag21.xml><?xml version="1.0" encoding="utf-8"?>
<p:tagLst xmlns:p="http://schemas.openxmlformats.org/presentationml/2006/main">
  <p:tag name="AS_UNIQUEID" val="3314"/>
  <p:tag name="KSO_WM_BEAUTIFY_FLAG" val=""/>
</p:tagLst>
</file>

<file path=ppt/tags/tag22.xml><?xml version="1.0" encoding="utf-8"?>
<p:tagLst xmlns:p="http://schemas.openxmlformats.org/presentationml/2006/main">
  <p:tag name="AS_UNIQUEID" val="3316"/>
  <p:tag name="KSO_WM_BEAUTIFY_FLAG" val=""/>
</p:tagLst>
</file>

<file path=ppt/tags/tag23.xml><?xml version="1.0" encoding="utf-8"?>
<p:tagLst xmlns:p="http://schemas.openxmlformats.org/presentationml/2006/main">
  <p:tag name="AS_UNIQUEID" val="3978"/>
</p:tagLst>
</file>

<file path=ppt/tags/tag24.xml><?xml version="1.0" encoding="utf-8"?>
<p:tagLst xmlns:p="http://schemas.openxmlformats.org/presentationml/2006/main">
  <p:tag name="AS_UNIQUEID" val="3316"/>
</p:tagLst>
</file>

<file path=ppt/tags/tag25.xml><?xml version="1.0" encoding="utf-8"?>
<p:tagLst xmlns:p="http://schemas.openxmlformats.org/presentationml/2006/main">
  <p:tag name="AS_UNIQUEID" val="3979"/>
</p:tagLst>
</file>

<file path=ppt/tags/tag26.xml><?xml version="1.0" encoding="utf-8"?>
<p:tagLst xmlns:p="http://schemas.openxmlformats.org/presentationml/2006/main">
  <p:tag name="AS_UNIQUEID" val="3980"/>
</p:tagLst>
</file>

<file path=ppt/tags/tag27.xml><?xml version="1.0" encoding="utf-8"?>
<p:tagLst xmlns:p="http://schemas.openxmlformats.org/presentationml/2006/main">
  <p:tag name="AS_UNIQUEID" val="3981"/>
</p:tagLst>
</file>

<file path=ppt/tags/tag28.xml><?xml version="1.0" encoding="utf-8"?>
<p:tagLst xmlns:p="http://schemas.openxmlformats.org/presentationml/2006/main">
  <p:tag name="AS_UNIQUEID" val="3982"/>
</p:tagLst>
</file>

<file path=ppt/tags/tag29.xml><?xml version="1.0" encoding="utf-8"?>
<p:tagLst xmlns:p="http://schemas.openxmlformats.org/presentationml/2006/main">
  <p:tag name="AS_UNIQUEID" val="3983"/>
  <p:tag name="KSO_WM_BEAUTIFY_FLAG" val=""/>
</p:tagLst>
</file>

<file path=ppt/tags/tag3.xml><?xml version="1.0" encoding="utf-8"?>
<p:tagLst xmlns:p="http://schemas.openxmlformats.org/presentationml/2006/main">
  <p:tag name="AS_UNIQUEID" val="70"/>
</p:tagLst>
</file>

<file path=ppt/tags/tag30.xml><?xml version="1.0" encoding="utf-8"?>
<p:tagLst xmlns:p="http://schemas.openxmlformats.org/presentationml/2006/main">
  <p:tag name="AS_UNIQUEID" val="3314"/>
  <p:tag name="KSO_WM_BEAUTIFY_FLAG" val=""/>
</p:tagLst>
</file>

<file path=ppt/tags/tag31.xml><?xml version="1.0" encoding="utf-8"?>
<p:tagLst xmlns:p="http://schemas.openxmlformats.org/presentationml/2006/main">
  <p:tag name="AS_UNIQUEID" val="4021"/>
  <p:tag name="KSO_WM_DIAGRAM_VIRTUALLY_FRAME" val="{&quot;height&quot;:226.8223622047244,&quot;left&quot;:19.804724409448816,&quot;top&quot;:62.00913385826772,&quot;width&quot;:669.5964566929133}"/>
</p:tagLst>
</file>

<file path=ppt/tags/tag32.xml><?xml version="1.0" encoding="utf-8"?>
<p:tagLst xmlns:p="http://schemas.openxmlformats.org/presentationml/2006/main">
  <p:tag name="AS_UNIQUEID" val="4019"/>
  <p:tag name="KSO_WM_DIAGRAM_VIRTUALLY_FRAME" val="{&quot;height&quot;:226.8223622047244,&quot;left&quot;:19.804724409448816,&quot;top&quot;:62.00913385826772,&quot;width&quot;:669.5964566929133}"/>
</p:tagLst>
</file>

<file path=ppt/tags/tag33.xml><?xml version="1.0" encoding="utf-8"?>
<p:tagLst xmlns:p="http://schemas.openxmlformats.org/presentationml/2006/main">
  <p:tag name="AS_UNIQUEID" val="1238"/>
</p:tagLst>
</file>

<file path=ppt/tags/tag34.xml><?xml version="1.0" encoding="utf-8"?>
<p:tagLst xmlns:p="http://schemas.openxmlformats.org/presentationml/2006/main">
  <p:tag name="AS_UNIQUEID" val="2970"/>
</p:tagLst>
</file>

<file path=ppt/tags/tag35.xml><?xml version="1.0" encoding="utf-8"?>
<p:tagLst xmlns:p="http://schemas.openxmlformats.org/presentationml/2006/main">
  <p:tag name="AS_UNIQUEID" val="2949"/>
</p:tagLst>
</file>

<file path=ppt/tags/tag36.xml><?xml version="1.0" encoding="utf-8"?>
<p:tagLst xmlns:p="http://schemas.openxmlformats.org/presentationml/2006/main">
  <p:tag name="AS_UNIQUEID" val="2950"/>
</p:tagLst>
</file>

<file path=ppt/tags/tag37.xml><?xml version="1.0" encoding="utf-8"?>
<p:tagLst xmlns:p="http://schemas.openxmlformats.org/presentationml/2006/main">
  <p:tag name="AS_UNIQUEID" val="2951"/>
</p:tagLst>
</file>

<file path=ppt/tags/tag38.xml><?xml version="1.0" encoding="utf-8"?>
<p:tagLst xmlns:p="http://schemas.openxmlformats.org/presentationml/2006/main">
  <p:tag name="commondata" val="eyJoZGlkIjoiYjE0ODc2YTE5OTI4Yjc5YWM5YzIxYzEwZjllM2IyYzAifQ=="/>
</p:tagLst>
</file>

<file path=ppt/tags/tag4.xml><?xml version="1.0" encoding="utf-8"?>
<p:tagLst xmlns:p="http://schemas.openxmlformats.org/presentationml/2006/main">
  <p:tag name="AS_UNIQUEID" val="71"/>
</p:tagLst>
</file>

<file path=ppt/tags/tag5.xml><?xml version="1.0" encoding="utf-8"?>
<p:tagLst xmlns:p="http://schemas.openxmlformats.org/presentationml/2006/main">
  <p:tag name="AS_UNIQUEID" val="72"/>
</p:tagLst>
</file>

<file path=ppt/tags/tag6.xml><?xml version="1.0" encoding="utf-8"?>
<p:tagLst xmlns:p="http://schemas.openxmlformats.org/presentationml/2006/main">
  <p:tag name="AS_UNIQUEID" val="2087"/>
</p:tagLst>
</file>

<file path=ppt/tags/tag7.xml><?xml version="1.0" encoding="utf-8"?>
<p:tagLst xmlns:p="http://schemas.openxmlformats.org/presentationml/2006/main">
  <p:tag name="AS_UNIQUEID" val="2862"/>
</p:tagLst>
</file>

<file path=ppt/tags/tag8.xml><?xml version="1.0" encoding="utf-8"?>
<p:tagLst xmlns:p="http://schemas.openxmlformats.org/presentationml/2006/main">
  <p:tag name="AS_UNIQUEID" val="2866"/>
</p:tagLst>
</file>

<file path=ppt/tags/tag9.xml><?xml version="1.0" encoding="utf-8"?>
<p:tagLst xmlns:p="http://schemas.openxmlformats.org/presentationml/2006/main">
  <p:tag name="AS_UNIQUEID" val="232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康简标题宋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康简标题宋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988</Words>
  <Application>WPS 演示</Application>
  <PresentationFormat>宽屏</PresentationFormat>
  <Paragraphs>92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36" baseType="lpstr">
      <vt:lpstr>Arial</vt:lpstr>
      <vt:lpstr>宋体</vt:lpstr>
      <vt:lpstr>Wingdings</vt:lpstr>
      <vt:lpstr>华康简标题宋</vt:lpstr>
      <vt:lpstr>华康简标题宋</vt:lpstr>
      <vt:lpstr>Calibri</vt:lpstr>
      <vt:lpstr>华文楷体</vt:lpstr>
      <vt:lpstr>黑体</vt:lpstr>
      <vt:lpstr>等线</vt:lpstr>
      <vt:lpstr>微软雅黑</vt:lpstr>
      <vt:lpstr>Courier New</vt:lpstr>
      <vt:lpstr>Times New Roman</vt:lpstr>
      <vt:lpstr>华文细黑</vt:lpstr>
      <vt:lpstr>DFKai-SB</vt:lpstr>
      <vt:lpstr>MingLiU-ExtB</vt:lpstr>
      <vt:lpstr>Courier New</vt:lpstr>
      <vt:lpstr>华文中宋</vt:lpstr>
      <vt:lpstr>Times New Roman</vt:lpstr>
      <vt:lpstr>仿宋_GB2312</vt:lpstr>
      <vt:lpstr>仿宋</vt:lpstr>
      <vt:lpstr>仿宋_GB2312</vt:lpstr>
      <vt:lpstr>Arial Unicode MS</vt:lpstr>
      <vt:lpstr>+中文正文</vt:lpstr>
      <vt:lpstr>Segoe Print</vt:lpstr>
      <vt:lpstr>楷体_GB2312</vt:lpstr>
      <vt:lpstr>新宋体</vt:lpstr>
      <vt:lpstr>WPS</vt:lpstr>
      <vt:lpstr>默认设计模板</vt:lpstr>
      <vt:lpstr>第12讲考点3  硝酸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硝酸的制备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『星空』那一抹流光～</cp:lastModifiedBy>
  <cp:revision>7</cp:revision>
  <dcterms:created xsi:type="dcterms:W3CDTF">2023-08-09T12:44:00Z</dcterms:created>
  <dcterms:modified xsi:type="dcterms:W3CDTF">2024-09-25T05:15:26Z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4E0A9A8751FB410DA95494C12DEBC5CA_13</vt:lpwstr>
  </property>
  <property fmtid="{D5CDD505-2E9C-101B-9397-08002B2CF9AE}" pid="3" name="KSOProductBuildVer">
    <vt:lpwstr>2052-12.1.0.17857</vt:lpwstr>
  </property>
</Properties>
</file>