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683" r:id="rId3"/>
    <p:sldId id="689" r:id="rId4"/>
    <p:sldId id="592" r:id="rId5"/>
    <p:sldId id="647" r:id="rId6"/>
    <p:sldId id="730" r:id="rId7"/>
    <p:sldId id="765" r:id="rId8"/>
    <p:sldId id="766" r:id="rId9"/>
    <p:sldId id="767" r:id="rId10"/>
    <p:sldId id="597" r:id="rId11"/>
    <p:sldId id="734" r:id="rId12"/>
    <p:sldId id="768" r:id="rId13"/>
    <p:sldId id="773" r:id="rId14"/>
    <p:sldId id="774" r:id="rId15"/>
    <p:sldId id="717" r:id="rId16"/>
    <p:sldId id="735" r:id="rId17"/>
    <p:sldId id="694" r:id="rId18"/>
    <p:sldId id="736" r:id="rId19"/>
    <p:sldId id="775" r:id="rId20"/>
    <p:sldId id="776" r:id="rId21"/>
    <p:sldId id="777" r:id="rId22"/>
    <p:sldId id="779" r:id="rId23"/>
    <p:sldId id="695" r:id="rId24"/>
    <p:sldId id="655" r:id="rId25"/>
    <p:sldId id="781" r:id="rId26"/>
    <p:sldId id="780" r:id="rId27"/>
    <p:sldId id="718" r:id="rId28"/>
    <p:sldId id="719" r:id="rId29"/>
    <p:sldId id="723" r:id="rId30"/>
    <p:sldId id="782" r:id="rId31"/>
    <p:sldId id="604" r:id="rId32"/>
    <p:sldId id="623" r:id="rId33"/>
    <p:sldId id="624" r:id="rId34"/>
    <p:sldId id="783" r:id="rId35"/>
    <p:sldId id="753" r:id="rId36"/>
    <p:sldId id="784" r:id="rId37"/>
    <p:sldId id="785" r:id="rId38"/>
    <p:sldId id="625" r:id="rId39"/>
    <p:sldId id="786" r:id="rId40"/>
    <p:sldId id="664" r:id="rId41"/>
    <p:sldId id="787" r:id="rId42"/>
    <p:sldId id="788" r:id="rId43"/>
    <p:sldId id="790" r:id="rId44"/>
    <p:sldId id="605" r:id="rId45"/>
    <p:sldId id="627" r:id="rId46"/>
    <p:sldId id="791" r:id="rId47"/>
    <p:sldId id="628" r:id="rId48"/>
    <p:sldId id="792" r:id="rId49"/>
    <p:sldId id="629" r:id="rId50"/>
    <p:sldId id="696" r:id="rId51"/>
    <p:sldId id="630" r:id="rId52"/>
    <p:sldId id="697" r:id="rId53"/>
    <p:sldId id="631" r:id="rId54"/>
    <p:sldId id="698" r:id="rId55"/>
    <p:sldId id="632" r:id="rId56"/>
    <p:sldId id="757" r:id="rId57"/>
    <p:sldId id="633" r:id="rId58"/>
    <p:sldId id="667" r:id="rId59"/>
    <p:sldId id="634" r:id="rId60"/>
    <p:sldId id="635" r:id="rId61"/>
    <p:sldId id="760" r:id="rId62"/>
    <p:sldId id="636" r:id="rId63"/>
    <p:sldId id="671" r:id="rId64"/>
    <p:sldId id="637" r:id="rId65"/>
    <p:sldId id="793" r:id="rId66"/>
    <p:sldId id="699" r:id="rId67"/>
    <p:sldId id="638" r:id="rId68"/>
    <p:sldId id="794" r:id="rId69"/>
    <p:sldId id="795" r:id="rId70"/>
    <p:sldId id="639" r:id="rId71"/>
    <p:sldId id="796" r:id="rId72"/>
    <p:sldId id="799" r:id="rId73"/>
    <p:sldId id="800" r:id="rId74"/>
    <p:sldId id="805" r:id="rId75"/>
    <p:sldId id="764" r:id="rId76"/>
    <p:sldId id="808" r:id="rId77"/>
    <p:sldId id="809" r:id="rId78"/>
    <p:sldId id="810" r:id="rId79"/>
    <p:sldId id="806" r:id="rId80"/>
    <p:sldId id="811" r:id="rId81"/>
    <p:sldId id="807" r:id="rId82"/>
    <p:sldId id="812" r:id="rId83"/>
    <p:sldId id="590" r:id="rId8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3" autoAdjust="0"/>
    <p:restoredTop sz="96318" autoAdjust="0"/>
  </p:normalViewPr>
  <p:slideViewPr>
    <p:cSldViewPr showGuides="1">
      <p:cViewPr varScale="1">
        <p:scale>
          <a:sx n="114" d="100"/>
          <a:sy n="114" d="100"/>
        </p:scale>
        <p:origin x="534" y="10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F0B09-D2A7-43AB-8E41-12BC1585CE8F}" type="datetimeFigureOut">
              <a:rPr lang="zh-CN" altLang="en-US" smtClean="0"/>
              <a:t>2022/11/23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F333FE-FF7D-4E68-8728-2B6A45B37076}" type="slidenum">
              <a:rPr lang="zh-CN" altLang="en-US" smtClean="0"/>
              <a:t>‹#›</a:t>
            </a:fld>
            <a:endParaRPr lang="zh-CN" altLang="en-US"/>
          </a:p>
        </p:txBody>
      </p:sp>
    </p:spTree>
    <p:extLst>
      <p:ext uri="{BB962C8B-B14F-4D97-AF65-F5344CB8AC3E}">
        <p14:creationId xmlns:p14="http://schemas.microsoft.com/office/powerpoint/2010/main" val="194896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1600200"/>
            <a:ext cx="12192000" cy="5257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a:extLst>
              <a:ext uri="{FF2B5EF4-FFF2-40B4-BE49-F238E27FC236}">
                <a16:creationId xmlns:a16="http://schemas.microsoft.com/office/drawing/2014/main" id="{42F66117-1422-E04E-93A0-A3423E0F05D2}"/>
              </a:ext>
            </a:extLst>
          </p:cNvPr>
          <p:cNvSpPr/>
          <p:nvPr userDrawn="1"/>
        </p:nvSpPr>
        <p:spPr>
          <a:xfrm>
            <a:off x="0" y="548680"/>
            <a:ext cx="12189600" cy="636858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A638AE13-E0C5-2A49-B6CA-01C499382262}"/>
              </a:ext>
            </a:extLst>
          </p:cNvPr>
          <p:cNvSpPr/>
          <p:nvPr userDrawn="1"/>
        </p:nvSpPr>
        <p:spPr>
          <a:xfrm>
            <a:off x="0" y="0"/>
            <a:ext cx="12192000" cy="7647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标题 1">
            <a:extLst>
              <a:ext uri="{FF2B5EF4-FFF2-40B4-BE49-F238E27FC236}">
                <a16:creationId xmlns:a16="http://schemas.microsoft.com/office/drawing/2014/main" id="{91076FDB-C1E7-0F49-9161-07C3C3E0B6EE}"/>
              </a:ext>
            </a:extLst>
          </p:cNvPr>
          <p:cNvSpPr txBox="1">
            <a:spLocks/>
          </p:cNvSpPr>
          <p:nvPr userDrawn="1"/>
        </p:nvSpPr>
        <p:spPr>
          <a:xfrm>
            <a:off x="838200" y="173090"/>
            <a:ext cx="10515600" cy="6636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316288" algn="l"/>
              </a:tabLst>
            </a:pPr>
            <a:r>
              <a:rPr lang="zh-CN" altLang="en-US" sz="3000" b="1" dirty="0">
                <a:solidFill>
                  <a:schemeClr val="bg1"/>
                </a:solidFill>
              </a:rPr>
              <a:t>必备知识整合</a:t>
            </a:r>
          </a:p>
        </p:txBody>
      </p:sp>
    </p:spTree>
    <p:extLst>
      <p:ext uri="{BB962C8B-B14F-4D97-AF65-F5344CB8AC3E}">
        <p14:creationId xmlns:p14="http://schemas.microsoft.com/office/powerpoint/2010/main" val="88970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课时精练</a:t>
            </a:r>
          </a:p>
        </p:txBody>
      </p:sp>
    </p:spTree>
    <p:extLst>
      <p:ext uri="{BB962C8B-B14F-4D97-AF65-F5344CB8AC3E}">
        <p14:creationId xmlns:p14="http://schemas.microsoft.com/office/powerpoint/2010/main" val="262714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2022/11/23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a:solidFill>
                  <a:schemeClr val="bg1"/>
                </a:solidFill>
                <a:latin typeface="方正粗圆简体" panose="03000509000000000000" pitchFamily="65" charset="-122"/>
                <a:ea typeface="方正粗圆简体" panose="03000509000000000000" pitchFamily="65" charset="-122"/>
              </a:rPr>
              <a:t>关键能力提升</a:t>
            </a:r>
          </a:p>
        </p:txBody>
      </p:sp>
    </p:spTree>
    <p:extLst>
      <p:ext uri="{BB962C8B-B14F-4D97-AF65-F5344CB8AC3E}">
        <p14:creationId xmlns:p14="http://schemas.microsoft.com/office/powerpoint/2010/main" val="292139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易错辨析</a:t>
            </a:r>
          </a:p>
        </p:txBody>
      </p:sp>
    </p:spTree>
    <p:extLst>
      <p:ext uri="{BB962C8B-B14F-4D97-AF65-F5344CB8AC3E}">
        <p14:creationId xmlns:p14="http://schemas.microsoft.com/office/powerpoint/2010/main" val="190205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95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规范精练</a:t>
            </a:r>
          </a:p>
        </p:txBody>
      </p:sp>
    </p:spTree>
    <p:extLst>
      <p:ext uri="{BB962C8B-B14F-4D97-AF65-F5344CB8AC3E}">
        <p14:creationId xmlns:p14="http://schemas.microsoft.com/office/powerpoint/2010/main" val="423551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真题演练</a:t>
            </a:r>
          </a:p>
        </p:txBody>
      </p:sp>
    </p:spTree>
    <p:extLst>
      <p:ext uri="{BB962C8B-B14F-4D97-AF65-F5344CB8AC3E}">
        <p14:creationId xmlns:p14="http://schemas.microsoft.com/office/powerpoint/2010/main" val="131942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1" r:id="rId7"/>
    <p:sldLayoutId id="2147483670" r:id="rId8"/>
    <p:sldLayoutId id="2147483663" r:id="rId9"/>
    <p:sldLayoutId id="2147483668" r:id="rId10"/>
    <p:sldLayoutId id="2147483666"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package" Target="../embeddings/Microsoft_Word_Document1.docx"/><Relationship Id="rId1" Type="http://schemas.openxmlformats.org/officeDocument/2006/relationships/slideLayout" Target="../slideLayouts/slideLayout2.xml"/><Relationship Id="rId6" Type="http://schemas.openxmlformats.org/officeDocument/2006/relationships/package" Target="../embeddings/Microsoft_Word_Document3.docx"/><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4.doc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8.docx"/><Relationship Id="rId3" Type="http://schemas.openxmlformats.org/officeDocument/2006/relationships/image" Target="../media/image12.emf"/><Relationship Id="rId7" Type="http://schemas.openxmlformats.org/officeDocument/2006/relationships/image" Target="../media/image14.emf"/><Relationship Id="rId12" Type="http://schemas.openxmlformats.org/officeDocument/2006/relationships/package" Target="../embeddings/Microsoft_Word_Document10.docx"/><Relationship Id="rId2" Type="http://schemas.openxmlformats.org/officeDocument/2006/relationships/package" Target="../embeddings/Microsoft_Word_Document5.docx"/><Relationship Id="rId1" Type="http://schemas.openxmlformats.org/officeDocument/2006/relationships/slideLayout" Target="../slideLayouts/slideLayout2.xml"/><Relationship Id="rId6" Type="http://schemas.openxmlformats.org/officeDocument/2006/relationships/package" Target="../embeddings/Microsoft_Word_Document7.docx"/><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package" Target="../embeddings/Microsoft_Word_Document9.docx"/><Relationship Id="rId4" Type="http://schemas.openxmlformats.org/officeDocument/2006/relationships/package" Target="../embeddings/Microsoft_Word_Document6.docx"/><Relationship Id="rId9" Type="http://schemas.openxmlformats.org/officeDocument/2006/relationships/image" Target="../media/image15.emf"/></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7.emf"/><Relationship Id="rId7" Type="http://schemas.openxmlformats.org/officeDocument/2006/relationships/package" Target="../embeddings/Microsoft_Word_Document14.docx"/><Relationship Id="rId2" Type="http://schemas.openxmlformats.org/officeDocument/2006/relationships/package" Target="../embeddings/Microsoft_Word_Document11.docx"/><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package" Target="../embeddings/Microsoft_Word_Document13.docx"/><Relationship Id="rId4" Type="http://schemas.openxmlformats.org/officeDocument/2006/relationships/package" Target="../embeddings/Microsoft_Word_Document12.docx"/></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15.docx"/><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27.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4" Type="http://schemas.openxmlformats.org/officeDocument/2006/relationships/slide" Target="slide38.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Document17.docx"/><Relationship Id="rId13" Type="http://schemas.openxmlformats.org/officeDocument/2006/relationships/package" Target="../embeddings/Microsoft_Word_Document21.docx"/><Relationship Id="rId3" Type="http://schemas.openxmlformats.org/officeDocument/2006/relationships/slide" Target="slide33.xml"/><Relationship Id="rId7" Type="http://schemas.openxmlformats.org/officeDocument/2006/relationships/image" Target="../media/image23.emf"/><Relationship Id="rId12" Type="http://schemas.openxmlformats.org/officeDocument/2006/relationships/package" Target="../embeddings/Microsoft_Word_Document20.docx"/><Relationship Id="rId2" Type="http://schemas.openxmlformats.org/officeDocument/2006/relationships/slide" Target="slide32.xml"/><Relationship Id="rId16" Type="http://schemas.openxmlformats.org/officeDocument/2006/relationships/image" Target="../media/image26.emf"/><Relationship Id="rId1" Type="http://schemas.openxmlformats.org/officeDocument/2006/relationships/slideLayout" Target="../slideLayouts/slideLayout9.xml"/><Relationship Id="rId6" Type="http://schemas.openxmlformats.org/officeDocument/2006/relationships/package" Target="../embeddings/Microsoft_Word_Document16.docx"/><Relationship Id="rId11" Type="http://schemas.openxmlformats.org/officeDocument/2006/relationships/package" Target="../embeddings/Microsoft_Word_Document19.docx"/><Relationship Id="rId5" Type="http://schemas.openxmlformats.org/officeDocument/2006/relationships/image" Target="../media/image22.png"/><Relationship Id="rId15" Type="http://schemas.openxmlformats.org/officeDocument/2006/relationships/package" Target="../embeddings/Microsoft_Word_Document22.docx"/><Relationship Id="rId10" Type="http://schemas.openxmlformats.org/officeDocument/2006/relationships/package" Target="../embeddings/Microsoft_Word_Document18.docx"/><Relationship Id="rId4" Type="http://schemas.openxmlformats.org/officeDocument/2006/relationships/slide" Target="slide38.xml"/><Relationship Id="rId9" Type="http://schemas.openxmlformats.org/officeDocument/2006/relationships/image" Target="../media/image24.emf"/><Relationship Id="rId1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2.png"/><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27.emf"/><Relationship Id="rId5" Type="http://schemas.openxmlformats.org/officeDocument/2006/relationships/package" Target="../embeddings/Microsoft_Word_Document23.docx"/><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package" Target="../embeddings/Microsoft_Word_Document24.docx"/><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29.emf"/><Relationship Id="rId5" Type="http://schemas.openxmlformats.org/officeDocument/2006/relationships/package" Target="../embeddings/Microsoft_Word_Document25.docx"/><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package" Target="../embeddings/Microsoft_Word_Document30.docx"/><Relationship Id="rId3" Type="http://schemas.openxmlformats.org/officeDocument/2006/relationships/slide" Target="slide33.xml"/><Relationship Id="rId7" Type="http://schemas.openxmlformats.org/officeDocument/2006/relationships/package" Target="../embeddings/Microsoft_Word_Document27.docx"/><Relationship Id="rId12" Type="http://schemas.openxmlformats.org/officeDocument/2006/relationships/image" Target="../media/image33.emf"/><Relationship Id="rId2" Type="http://schemas.openxmlformats.org/officeDocument/2006/relationships/slide" Target="slide32.xml"/><Relationship Id="rId16" Type="http://schemas.openxmlformats.org/officeDocument/2006/relationships/image" Target="../media/image35.emf"/><Relationship Id="rId1" Type="http://schemas.openxmlformats.org/officeDocument/2006/relationships/slideLayout" Target="../slideLayouts/slideLayout9.xml"/><Relationship Id="rId6" Type="http://schemas.openxmlformats.org/officeDocument/2006/relationships/image" Target="../media/image30.emf"/><Relationship Id="rId11" Type="http://schemas.openxmlformats.org/officeDocument/2006/relationships/package" Target="../embeddings/Microsoft_Word_Document29.docx"/><Relationship Id="rId5" Type="http://schemas.openxmlformats.org/officeDocument/2006/relationships/package" Target="../embeddings/Microsoft_Word_Document26.docx"/><Relationship Id="rId15" Type="http://schemas.openxmlformats.org/officeDocument/2006/relationships/package" Target="../embeddings/Microsoft_Word_Document31.docx"/><Relationship Id="rId10" Type="http://schemas.openxmlformats.org/officeDocument/2006/relationships/image" Target="../media/image32.emf"/><Relationship Id="rId4" Type="http://schemas.openxmlformats.org/officeDocument/2006/relationships/slide" Target="slide38.xml"/><Relationship Id="rId9" Type="http://schemas.openxmlformats.org/officeDocument/2006/relationships/package" Target="../embeddings/Microsoft_Word_Document28.docx"/><Relationship Id="rId14" Type="http://schemas.openxmlformats.org/officeDocument/2006/relationships/image" Target="../media/image34.emf"/></Relationships>
</file>

<file path=ppt/slides/_rels/slide41.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package" Target="../embeddings/Microsoft_Word_Document36.docx"/><Relationship Id="rId3" Type="http://schemas.openxmlformats.org/officeDocument/2006/relationships/slide" Target="slide33.xml"/><Relationship Id="rId7" Type="http://schemas.openxmlformats.org/officeDocument/2006/relationships/package" Target="../embeddings/Microsoft_Word_Document33.docx"/><Relationship Id="rId12" Type="http://schemas.openxmlformats.org/officeDocument/2006/relationships/image" Target="../media/image39.emf"/><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36.emf"/><Relationship Id="rId11" Type="http://schemas.openxmlformats.org/officeDocument/2006/relationships/package" Target="../embeddings/Microsoft_Word_Document35.docx"/><Relationship Id="rId5" Type="http://schemas.openxmlformats.org/officeDocument/2006/relationships/package" Target="../embeddings/Microsoft_Word_Document32.docx"/><Relationship Id="rId10" Type="http://schemas.openxmlformats.org/officeDocument/2006/relationships/image" Target="../media/image38.emf"/><Relationship Id="rId4" Type="http://schemas.openxmlformats.org/officeDocument/2006/relationships/slide" Target="slide38.xml"/><Relationship Id="rId9" Type="http://schemas.openxmlformats.org/officeDocument/2006/relationships/package" Target="../embeddings/Microsoft_Word_Document34.docx"/><Relationship Id="rId14" Type="http://schemas.openxmlformats.org/officeDocument/2006/relationships/image" Target="../media/image40.emf"/></Relationships>
</file>

<file path=ppt/slides/_rels/slide4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package" Target="../embeddings/Microsoft_Word_Document41.docx"/><Relationship Id="rId3" Type="http://schemas.openxmlformats.org/officeDocument/2006/relationships/slide" Target="slide33.xml"/><Relationship Id="rId7" Type="http://schemas.openxmlformats.org/officeDocument/2006/relationships/package" Target="../embeddings/Microsoft_Word_Document38.docx"/><Relationship Id="rId12" Type="http://schemas.openxmlformats.org/officeDocument/2006/relationships/image" Target="../media/image38.emf"/><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41.emf"/><Relationship Id="rId11" Type="http://schemas.openxmlformats.org/officeDocument/2006/relationships/package" Target="../embeddings/Microsoft_Word_Document40.docx"/><Relationship Id="rId5" Type="http://schemas.openxmlformats.org/officeDocument/2006/relationships/package" Target="../embeddings/Microsoft_Word_Document37.docx"/><Relationship Id="rId10" Type="http://schemas.openxmlformats.org/officeDocument/2006/relationships/image" Target="../media/image43.emf"/><Relationship Id="rId4" Type="http://schemas.openxmlformats.org/officeDocument/2006/relationships/slide" Target="slide38.xml"/><Relationship Id="rId9" Type="http://schemas.openxmlformats.org/officeDocument/2006/relationships/package" Target="../embeddings/Microsoft_Word_Document39.docx"/><Relationship Id="rId14" Type="http://schemas.openxmlformats.org/officeDocument/2006/relationships/package" Target="../embeddings/Microsoft_Word_Document42.docx"/></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5" Type="http://schemas.openxmlformats.org/officeDocument/2006/relationships/slide" Target="slide3.xml"/><Relationship Id="rId4" Type="http://schemas.openxmlformats.org/officeDocument/2006/relationships/slide" Target="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4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4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4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4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3.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44.docx"/><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47.emf"/><Relationship Id="rId2" Type="http://schemas.openxmlformats.org/officeDocument/2006/relationships/slide" Target="slide45.xml"/><Relationship Id="rId16" Type="http://schemas.openxmlformats.org/officeDocument/2006/relationships/package" Target="../embeddings/Microsoft_Word_Document43.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48.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50.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50.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5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image" Target="../media/image52.png"/><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53.emf"/><Relationship Id="rId2" Type="http://schemas.openxmlformats.org/officeDocument/2006/relationships/slide" Target="slide45.xml"/><Relationship Id="rId16" Type="http://schemas.openxmlformats.org/officeDocument/2006/relationships/package" Target="../embeddings/Microsoft_Word_Document45.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54.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3.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image" Target="../media/image54.png"/><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55.emf"/><Relationship Id="rId2" Type="http://schemas.openxmlformats.org/officeDocument/2006/relationships/slide" Target="slide45.xml"/><Relationship Id="rId16" Type="http://schemas.openxmlformats.org/officeDocument/2006/relationships/package" Target="../embeddings/Microsoft_Word_Document46.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48.docx"/><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56.emf"/><Relationship Id="rId2" Type="http://schemas.openxmlformats.org/officeDocument/2006/relationships/slide" Target="slide45.xml"/><Relationship Id="rId16" Type="http://schemas.openxmlformats.org/officeDocument/2006/relationships/package" Target="../embeddings/Microsoft_Word_Document47.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57.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50.docx"/><Relationship Id="rId3" Type="http://schemas.openxmlformats.org/officeDocument/2006/relationships/slide" Target="slide47.xml"/><Relationship Id="rId21" Type="http://schemas.openxmlformats.org/officeDocument/2006/relationships/image" Target="../media/image58.emf"/><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56.emf"/><Relationship Id="rId2" Type="http://schemas.openxmlformats.org/officeDocument/2006/relationships/slide" Target="slide45.xml"/><Relationship Id="rId16" Type="http://schemas.openxmlformats.org/officeDocument/2006/relationships/package" Target="../embeddings/Microsoft_Word_Document49.docx"/><Relationship Id="rId20" Type="http://schemas.openxmlformats.org/officeDocument/2006/relationships/package" Target="../embeddings/Microsoft_Word_Document51.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57.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53.docx"/><Relationship Id="rId3" Type="http://schemas.openxmlformats.org/officeDocument/2006/relationships/slide" Target="slide47.xml"/><Relationship Id="rId21" Type="http://schemas.openxmlformats.org/officeDocument/2006/relationships/image" Target="../media/image59.emf"/><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57.emf"/><Relationship Id="rId2" Type="http://schemas.openxmlformats.org/officeDocument/2006/relationships/slide" Target="slide45.xml"/><Relationship Id="rId16" Type="http://schemas.openxmlformats.org/officeDocument/2006/relationships/package" Target="../embeddings/Microsoft_Word_Document52.docx"/><Relationship Id="rId20" Type="http://schemas.openxmlformats.org/officeDocument/2006/relationships/package" Target="../embeddings/Microsoft_Word_Document55.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23" Type="http://schemas.openxmlformats.org/officeDocument/2006/relationships/image" Target="../media/image60.emf"/><Relationship Id="rId10" Type="http://schemas.openxmlformats.org/officeDocument/2006/relationships/slide" Target="slide60.xml"/><Relationship Id="rId19" Type="http://schemas.openxmlformats.org/officeDocument/2006/relationships/package" Target="../embeddings/Microsoft_Word_Document54.docx"/><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 Id="rId22" Type="http://schemas.openxmlformats.org/officeDocument/2006/relationships/package" Target="../embeddings/Microsoft_Word_Document56.docx"/></Relationships>
</file>

<file path=ppt/slides/_rels/slide6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6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1.emf"/><Relationship Id="rId2" Type="http://schemas.openxmlformats.org/officeDocument/2006/relationships/slide" Target="slide45.xml"/><Relationship Id="rId16" Type="http://schemas.openxmlformats.org/officeDocument/2006/relationships/package" Target="../embeddings/Microsoft_Word_Document57.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2.emf"/><Relationship Id="rId2" Type="http://schemas.openxmlformats.org/officeDocument/2006/relationships/slide" Target="slide45.xml"/><Relationship Id="rId16" Type="http://schemas.openxmlformats.org/officeDocument/2006/relationships/package" Target="../embeddings/Microsoft_Word_Document58.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60.docx"/><Relationship Id="rId3" Type="http://schemas.openxmlformats.org/officeDocument/2006/relationships/slide" Target="slide47.xml"/><Relationship Id="rId21" Type="http://schemas.openxmlformats.org/officeDocument/2006/relationships/package" Target="../embeddings/Microsoft_Word_Document62.docx"/><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4.emf"/><Relationship Id="rId2" Type="http://schemas.openxmlformats.org/officeDocument/2006/relationships/slide" Target="slide45.xml"/><Relationship Id="rId16" Type="http://schemas.openxmlformats.org/officeDocument/2006/relationships/package" Target="../embeddings/Microsoft_Word_Document59.docx"/><Relationship Id="rId20" Type="http://schemas.openxmlformats.org/officeDocument/2006/relationships/package" Target="../embeddings/Microsoft_Word_Document61.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65.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 Id="rId22" Type="http://schemas.openxmlformats.org/officeDocument/2006/relationships/image" Target="../media/image66.emf"/></Relationships>
</file>

<file path=ppt/slides/_rels/slide73.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64.docx"/><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7.emf"/><Relationship Id="rId2" Type="http://schemas.openxmlformats.org/officeDocument/2006/relationships/slide" Target="slide45.xml"/><Relationship Id="rId16" Type="http://schemas.openxmlformats.org/officeDocument/2006/relationships/package" Target="../embeddings/Microsoft_Word_Document63.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62.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66.docx"/><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8.emf"/><Relationship Id="rId2" Type="http://schemas.openxmlformats.org/officeDocument/2006/relationships/slide" Target="slide45.xml"/><Relationship Id="rId16" Type="http://schemas.openxmlformats.org/officeDocument/2006/relationships/package" Target="../embeddings/Microsoft_Word_Document65.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62.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69.emf"/><Relationship Id="rId2" Type="http://schemas.openxmlformats.org/officeDocument/2006/relationships/slide" Target="slide45.xml"/><Relationship Id="rId16" Type="http://schemas.openxmlformats.org/officeDocument/2006/relationships/package" Target="../embeddings/Microsoft_Word_Document67.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70.emf"/><Relationship Id="rId2" Type="http://schemas.openxmlformats.org/officeDocument/2006/relationships/slide" Target="slide45.xml"/><Relationship Id="rId16" Type="http://schemas.openxmlformats.org/officeDocument/2006/relationships/package" Target="../embeddings/Microsoft_Word_Document68.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71.emf"/><Relationship Id="rId2" Type="http://schemas.openxmlformats.org/officeDocument/2006/relationships/slide" Target="slide45.xml"/><Relationship Id="rId16" Type="http://schemas.openxmlformats.org/officeDocument/2006/relationships/package" Target="../embeddings/Microsoft_Word_Document69.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7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71.docx"/><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72.emf"/><Relationship Id="rId2" Type="http://schemas.openxmlformats.org/officeDocument/2006/relationships/slide" Target="slide45.xml"/><Relationship Id="rId16" Type="http://schemas.openxmlformats.org/officeDocument/2006/relationships/package" Target="../embeddings/Microsoft_Word_Document70.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73.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8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package" Target="../embeddings/Microsoft_Word_Document73.docx"/><Relationship Id="rId3" Type="http://schemas.openxmlformats.org/officeDocument/2006/relationships/slide" Target="slide47.xml"/><Relationship Id="rId21" Type="http://schemas.openxmlformats.org/officeDocument/2006/relationships/image" Target="../media/image76.emf"/><Relationship Id="rId7" Type="http://schemas.openxmlformats.org/officeDocument/2006/relationships/slide" Target="slide55.xml"/><Relationship Id="rId12" Type="http://schemas.openxmlformats.org/officeDocument/2006/relationships/slide" Target="slide64.xml"/><Relationship Id="rId17" Type="http://schemas.openxmlformats.org/officeDocument/2006/relationships/image" Target="../media/image74.emf"/><Relationship Id="rId2" Type="http://schemas.openxmlformats.org/officeDocument/2006/relationships/slide" Target="slide45.xml"/><Relationship Id="rId16" Type="http://schemas.openxmlformats.org/officeDocument/2006/relationships/package" Target="../embeddings/Microsoft_Word_Document72.docx"/><Relationship Id="rId20" Type="http://schemas.openxmlformats.org/officeDocument/2006/relationships/package" Target="../embeddings/Microsoft_Word_Document74.docx"/><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75.xml"/><Relationship Id="rId10" Type="http://schemas.openxmlformats.org/officeDocument/2006/relationships/slide" Target="slide60.xml"/><Relationship Id="rId19" Type="http://schemas.openxmlformats.org/officeDocument/2006/relationships/image" Target="../media/image75.emf"/><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8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4.xml"/><Relationship Id="rId2" Type="http://schemas.openxmlformats.org/officeDocument/2006/relationships/slide" Target="slide45.xml"/><Relationship Id="rId16" Type="http://schemas.openxmlformats.org/officeDocument/2006/relationships/slide" Target="slide75.xml"/><Relationship Id="rId1" Type="http://schemas.openxmlformats.org/officeDocument/2006/relationships/slideLayout" Target="../slideLayouts/slideLayout10.xml"/><Relationship Id="rId6" Type="http://schemas.openxmlformats.org/officeDocument/2006/relationships/slide" Target="slide53.xml"/><Relationship Id="rId11" Type="http://schemas.openxmlformats.org/officeDocument/2006/relationships/slide" Target="slide62.xml"/><Relationship Id="rId5" Type="http://schemas.openxmlformats.org/officeDocument/2006/relationships/slide" Target="slide51.xml"/><Relationship Id="rId15" Type="http://schemas.openxmlformats.org/officeDocument/2006/relationships/slide" Target="slide3.xml"/><Relationship Id="rId10" Type="http://schemas.openxmlformats.org/officeDocument/2006/relationships/slide" Target="slide60.xml"/><Relationship Id="rId4" Type="http://schemas.openxmlformats.org/officeDocument/2006/relationships/slide" Target="slide49.xml"/><Relationship Id="rId9" Type="http://schemas.openxmlformats.org/officeDocument/2006/relationships/slide" Target="slide59.xml"/><Relationship Id="rId14" Type="http://schemas.openxmlformats.org/officeDocument/2006/relationships/slide" Target="slide70.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 y="1511300"/>
            <a:ext cx="12184655" cy="3791712"/>
          </a:xfrm>
          <a:prstGeom prst="rect">
            <a:avLst/>
          </a:prstGeom>
        </p:spPr>
      </p:pic>
      <p:sp>
        <p:nvSpPr>
          <p:cNvPr id="6" name="矩形 5">
            <a:extLst>
              <a:ext uri="{FF2B5EF4-FFF2-40B4-BE49-F238E27FC236}">
                <a16:creationId xmlns:a16="http://schemas.microsoft.com/office/drawing/2014/main" id="{A439C5BC-78DD-0947-9E91-72FACC384131}"/>
              </a:ext>
            </a:extLst>
          </p:cNvPr>
          <p:cNvSpPr/>
          <p:nvPr/>
        </p:nvSpPr>
        <p:spPr>
          <a:xfrm>
            <a:off x="923221" y="2708919"/>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酸碱中和反应及中和滴定</a:t>
            </a:r>
          </a:p>
        </p:txBody>
      </p:sp>
      <p:sp>
        <p:nvSpPr>
          <p:cNvPr id="16" name="文本框 15">
            <a:extLst>
              <a:ext uri="{FF2B5EF4-FFF2-40B4-BE49-F238E27FC236}">
                <a16:creationId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600" dirty="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2</a:t>
            </a:r>
            <a:r>
              <a:rPr lang="zh-CN" altLang="en-US" sz="2600" dirty="0">
                <a:solidFill>
                  <a:schemeClr val="bg1"/>
                </a:solidFill>
                <a:latin typeface="KaiTi" panose="02010609060101010101" pitchFamily="49" charset="-122"/>
                <a:ea typeface="KaiTi" panose="02010609060101010101" pitchFamily="49" charset="-122"/>
              </a:rPr>
              <a:t>讲</a:t>
            </a:r>
          </a:p>
        </p:txBody>
      </p:sp>
      <p:sp>
        <p:nvSpPr>
          <p:cNvPr id="8" name="同侧圆角矩形 7">
            <a:extLst>
              <a:ext uri="{FF2B5EF4-FFF2-40B4-BE49-F238E27FC236}">
                <a16:creationId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390000" y="918874"/>
            <a:ext cx="11412000" cy="5678478"/>
          </a:xfrm>
          <a:prstGeom prst="rect">
            <a:avLst/>
          </a:prstGeom>
        </p:spPr>
        <p:txBody>
          <a:bodyPr wrap="none">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一、酸碱中和滴定的操作与指示剂的选择</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滴定前，有关滴定管的正确操作为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选出正确操作并按序排列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检漏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蒸馏水洗涤</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开始滴定。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烘干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装入滴定液至零刻度以上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调整滴定液液面至零刻度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用洗耳球吹出润洗液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排除气泡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用滴定液润洗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记录起始读数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531760" y="2196072"/>
            <a:ext cx="35618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F</a:t>
            </a:r>
            <a:endParaRPr lang="zh-CN" altLang="en-US" dirty="0">
              <a:solidFill>
                <a:srgbClr val="C00000"/>
              </a:solidFill>
            </a:endParaRPr>
          </a:p>
        </p:txBody>
      </p:sp>
      <p:sp>
        <p:nvSpPr>
          <p:cNvPr id="9" name="矩形 8"/>
          <p:cNvSpPr/>
          <p:nvPr/>
        </p:nvSpPr>
        <p:spPr>
          <a:xfrm>
            <a:off x="4791130" y="2204864"/>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solidFill>
                <a:srgbClr val="C00000"/>
              </a:solidFill>
            </a:endParaRPr>
          </a:p>
        </p:txBody>
      </p:sp>
      <p:sp>
        <p:nvSpPr>
          <p:cNvPr id="15" name="矩形 14"/>
          <p:cNvSpPr/>
          <p:nvPr/>
        </p:nvSpPr>
        <p:spPr>
          <a:xfrm>
            <a:off x="6060832" y="2204864"/>
            <a:ext cx="37221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E</a:t>
            </a:r>
            <a:endParaRPr lang="zh-CN" altLang="en-US" dirty="0">
              <a:solidFill>
                <a:srgbClr val="C00000"/>
              </a:solidFill>
            </a:endParaRPr>
          </a:p>
        </p:txBody>
      </p:sp>
      <p:sp>
        <p:nvSpPr>
          <p:cNvPr id="17" name="矩形 16"/>
          <p:cNvSpPr/>
          <p:nvPr/>
        </p:nvSpPr>
        <p:spPr>
          <a:xfrm>
            <a:off x="7333432" y="2204864"/>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solidFill>
                <a:srgbClr val="C00000"/>
              </a:solidFill>
            </a:endParaRPr>
          </a:p>
        </p:txBody>
      </p:sp>
      <p:sp>
        <p:nvSpPr>
          <p:cNvPr id="19" name="矩形 18"/>
          <p:cNvSpPr/>
          <p:nvPr/>
        </p:nvSpPr>
        <p:spPr>
          <a:xfrm>
            <a:off x="8588496" y="2204863"/>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a:t>
            </a:r>
            <a:endParaRPr lang="zh-CN" altLang="en-US" dirty="0">
              <a:solidFill>
                <a:srgbClr val="C00000"/>
              </a:solidFill>
            </a:endParaRPr>
          </a:p>
        </p:txBody>
      </p:sp>
    </p:spTree>
    <p:extLst>
      <p:ext uri="{BB962C8B-B14F-4D97-AF65-F5344CB8AC3E}">
        <p14:creationId xmlns:p14="http://schemas.microsoft.com/office/powerpoint/2010/main" val="33640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linds(horizontal)">
                                      <p:cBhvr>
                                        <p:cTn id="13" dur="500"/>
                                        <p:tgtEl>
                                          <p:spTgt spid="15">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blinds(horizontal)">
                                      <p:cBhvr>
                                        <p:cTn id="16" dur="500"/>
                                        <p:tgtEl>
                                          <p:spTgt spid="17">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linds(horizontal)">
                                      <p:cBhvr>
                                        <p:cTn id="1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732760"/>
            <a:ext cx="11412000"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溶液滴定未知浓度的盐酸，可选用</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溶液滴定未知浓度的醋酸，可选用</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作指示剂，滴定终点时颜色变化为</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盐酸滴定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溶液，若选用酚酞作指示剂，溶液由红色变至近无色，此时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9083496" y="827920"/>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甲基橙或酚酞</a:t>
            </a:r>
            <a:endParaRPr lang="zh-CN" altLang="en-US" dirty="0">
              <a:solidFill>
                <a:srgbClr val="C00000"/>
              </a:solidFill>
            </a:endParaRPr>
          </a:p>
        </p:txBody>
      </p:sp>
      <p:sp>
        <p:nvSpPr>
          <p:cNvPr id="27" name="矩形 26"/>
          <p:cNvSpPr/>
          <p:nvPr/>
        </p:nvSpPr>
        <p:spPr>
          <a:xfrm>
            <a:off x="8498640" y="192271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酚酞</a:t>
            </a:r>
            <a:endParaRPr lang="zh-CN" altLang="en-US" dirty="0">
              <a:solidFill>
                <a:srgbClr val="C00000"/>
              </a:solidFill>
            </a:endParaRPr>
          </a:p>
        </p:txBody>
      </p:sp>
      <p:sp>
        <p:nvSpPr>
          <p:cNvPr id="35" name="矩形 34"/>
          <p:cNvSpPr/>
          <p:nvPr/>
        </p:nvSpPr>
        <p:spPr>
          <a:xfrm>
            <a:off x="2729208" y="2459400"/>
            <a:ext cx="295465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溶液由无色变浅红色</a:t>
            </a:r>
            <a:endParaRPr lang="zh-CN" altLang="en-US" dirty="0">
              <a:solidFill>
                <a:srgbClr val="C00000"/>
              </a:solidFill>
            </a:endParaRPr>
          </a:p>
        </p:txBody>
      </p:sp>
      <p:sp>
        <p:nvSpPr>
          <p:cNvPr id="37" name="矩形 36"/>
          <p:cNvSpPr/>
          <p:nvPr/>
        </p:nvSpPr>
        <p:spPr>
          <a:xfrm>
            <a:off x="3872544" y="3529056"/>
            <a:ext cx="12971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dirty="0">
              <a:solidFill>
                <a:srgbClr val="C00000"/>
              </a:solidFill>
            </a:endParaRPr>
          </a:p>
        </p:txBody>
      </p:sp>
    </p:spTree>
    <p:extLst>
      <p:ext uri="{BB962C8B-B14F-4D97-AF65-F5344CB8AC3E}">
        <p14:creationId xmlns:p14="http://schemas.microsoft.com/office/powerpoint/2010/main" val="6149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blinds(horizontal)">
                                      <p:cBhvr>
                                        <p:cTn id="15" dur="500"/>
                                        <p:tgtEl>
                                          <p:spTgt spid="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blinds(horizontal)">
                                      <p:cBhvr>
                                        <p:cTn id="20"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638686"/>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用已知浓度的盐酸滴定未知浓度的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溶液时，下列操作正确的是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酸式滴定管用蒸馏水洗净后，直接加入已知浓度的盐酸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锥形瓶用蒸馏水洗净，必须干燥后才能加入一定体积未知浓度的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滴定时没有排出滴定管中的气泡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读数时视线与滴定管内液体凹液面保持水平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18640" y="27298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4" name="组合 3">
            <a:extLst>
              <a:ext uri="{FF2B5EF4-FFF2-40B4-BE49-F238E27FC236}">
                <a16:creationId xmlns:a16="http://schemas.microsoft.com/office/drawing/2014/main" id="{574E7DD6-E482-894D-9E46-D2B62C9ED9EC}"/>
              </a:ext>
            </a:extLst>
          </p:cNvPr>
          <p:cNvGrpSpPr/>
          <p:nvPr/>
        </p:nvGrpSpPr>
        <p:grpSpPr>
          <a:xfrm>
            <a:off x="516000" y="3573016"/>
            <a:ext cx="11160000" cy="3028573"/>
            <a:chOff x="792914" y="3925222"/>
            <a:chExt cx="11160000" cy="3028573"/>
          </a:xfrm>
        </p:grpSpPr>
        <p:sp>
          <p:nvSpPr>
            <p:cNvPr id="6" name="圆角矩形 5">
              <a:extLst>
                <a:ext uri="{FF2B5EF4-FFF2-40B4-BE49-F238E27FC236}">
                  <a16:creationId xmlns:a16="http://schemas.microsoft.com/office/drawing/2014/main" id="{E0791A29-2CB4-2744-96C1-EA2037B165CE}"/>
                </a:ext>
              </a:extLst>
            </p:cNvPr>
            <p:cNvSpPr/>
            <p:nvPr/>
          </p:nvSpPr>
          <p:spPr>
            <a:xfrm>
              <a:off x="792914" y="4038112"/>
              <a:ext cx="11160000" cy="2915683"/>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704718" y="4005233"/>
            <a:ext cx="10782564"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项，滴定管在装液之前必须要用标准液润洗，否则将稀释标准液，错误；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项，锥形瓶用蒸馏水洗净，不必干燥就能加入一定体积未知浓度的</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溶液，瓶中残留的蒸馏水对测定结果无影响，错误；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项，在滴定之前必须排尽滴定管下端的气泡，然后记录读数，进行滴定，错误。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8251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310297"/>
            <a:ext cx="11412000" cy="1246495"/>
          </a:xfrm>
          <a:prstGeom prst="rect">
            <a:avLst/>
          </a:prstGeom>
        </p:spPr>
        <p:txBody>
          <a:bodyPr wrap="square">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二、酸碱中和滴定误差分析</a:t>
            </a:r>
          </a:p>
          <a:p>
            <a:pPr>
              <a:lnSpc>
                <a:spcPct val="150000"/>
              </a:lnSpc>
            </a:pPr>
            <a:r>
              <a:rPr lang="en-US" altLang="zh-CN" sz="2400" kern="100" dirty="0">
                <a:latin typeface="Times New Roman" panose="02020603050405020304" pitchFamily="18" charset="0"/>
                <a:ea typeface="微软雅黑" panose="020B0503020204020204" pitchFamily="34" charset="-122"/>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以标准盐酸滴定待测</a:t>
            </a:r>
            <a:r>
              <a:rPr lang="en-US" altLang="zh-CN" sz="2400" kern="100" dirty="0" err="1">
                <a:latin typeface="Times New Roman" panose="02020603050405020304" pitchFamily="18" charset="0"/>
                <a:ea typeface="微软雅黑" panose="020B0503020204020204" pitchFamily="34" charset="-122"/>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溶液为例，分析实验误差：</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80996857"/>
              </p:ext>
            </p:extLst>
          </p:nvPr>
        </p:nvGraphicFramePr>
        <p:xfrm>
          <a:off x="390000" y="1721336"/>
          <a:ext cx="11412000" cy="3603917"/>
        </p:xfrm>
        <a:graphic>
          <a:graphicData uri="http://schemas.openxmlformats.org/drawingml/2006/table">
            <a:tbl>
              <a:tblPr/>
              <a:tblGrid>
                <a:gridCol w="1529536">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gridCol w="2033592">
                  <a:extLst>
                    <a:ext uri="{9D8B030D-6E8A-4147-A177-3AD203B41FA5}">
                      <a16:colId xmlns:a16="http://schemas.microsoft.com/office/drawing/2014/main" val="20002"/>
                    </a:ext>
                  </a:extLst>
                </a:gridCol>
              </a:tblGrid>
              <a:tr h="54391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步骤</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操作</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12000">
                <a:tc rowSpan="4">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洗涤</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未用标准溶液润洗酸式滴定管</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宋体" panose="02010600030101010101" pitchFamily="2" charset="-122"/>
                        </a:rPr>
                        <a:t>_____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锥形瓶用待测溶液润洗</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_____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未用待测溶液润洗取用待测液的滴定管</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锥形瓶洗净后瓶内还残留少量蒸馏水</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__</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取液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取碱液的滴定管尖嘴部分有气泡且取液结束前气泡消失</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a:effectLst/>
                          <a:latin typeface="宋体" panose="02010600030101010101" pitchFamily="2" charset="-122"/>
                          <a:ea typeface="微软雅黑" panose="020B0503020204020204" pitchFamily="34"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矩形 5"/>
          <p:cNvSpPr/>
          <p:nvPr/>
        </p:nvSpPr>
        <p:spPr>
          <a:xfrm>
            <a:off x="10316424" y="233507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偏高</a:t>
            </a:r>
            <a:endParaRPr lang="zh-CN" altLang="en-US" dirty="0">
              <a:solidFill>
                <a:srgbClr val="C00000"/>
              </a:solidFill>
            </a:endParaRPr>
          </a:p>
        </p:txBody>
      </p:sp>
      <p:sp>
        <p:nvSpPr>
          <p:cNvPr id="7" name="矩形 6"/>
          <p:cNvSpPr/>
          <p:nvPr/>
        </p:nvSpPr>
        <p:spPr>
          <a:xfrm>
            <a:off x="10377969" y="294964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偏高</a:t>
            </a:r>
            <a:endParaRPr lang="zh-CN" altLang="en-US" dirty="0">
              <a:solidFill>
                <a:srgbClr val="C00000"/>
              </a:solidFill>
            </a:endParaRPr>
          </a:p>
        </p:txBody>
      </p:sp>
      <p:sp>
        <p:nvSpPr>
          <p:cNvPr id="10" name="矩形 9"/>
          <p:cNvSpPr/>
          <p:nvPr/>
        </p:nvSpPr>
        <p:spPr>
          <a:xfrm>
            <a:off x="10360384" y="359060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偏低</a:t>
            </a:r>
            <a:endParaRPr lang="zh-CN" altLang="en-US" dirty="0">
              <a:solidFill>
                <a:srgbClr val="C00000"/>
              </a:solidFill>
            </a:endParaRPr>
          </a:p>
        </p:txBody>
      </p:sp>
      <p:sp>
        <p:nvSpPr>
          <p:cNvPr id="12" name="矩形 11"/>
          <p:cNvSpPr/>
          <p:nvPr/>
        </p:nvSpPr>
        <p:spPr>
          <a:xfrm>
            <a:off x="10288967" y="4176585"/>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无影响</a:t>
            </a:r>
            <a:endParaRPr lang="zh-CN" altLang="en-US" dirty="0">
              <a:solidFill>
                <a:srgbClr val="C00000"/>
              </a:solidFill>
            </a:endParaRPr>
          </a:p>
        </p:txBody>
      </p:sp>
      <p:sp>
        <p:nvSpPr>
          <p:cNvPr id="13" name="矩形 12"/>
          <p:cNvSpPr/>
          <p:nvPr/>
        </p:nvSpPr>
        <p:spPr>
          <a:xfrm>
            <a:off x="10377968" y="478236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偏低</a:t>
            </a:r>
            <a:endParaRPr lang="zh-CN" altLang="en-US" dirty="0">
              <a:solidFill>
                <a:srgbClr val="C00000"/>
              </a:solidFill>
            </a:endParaRPr>
          </a:p>
        </p:txBody>
      </p:sp>
    </p:spTree>
    <p:extLst>
      <p:ext uri="{BB962C8B-B14F-4D97-AF65-F5344CB8AC3E}">
        <p14:creationId xmlns:p14="http://schemas.microsoft.com/office/powerpoint/2010/main" val="23962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849567359"/>
              </p:ext>
            </p:extLst>
          </p:nvPr>
        </p:nvGraphicFramePr>
        <p:xfrm>
          <a:off x="390000" y="1268760"/>
          <a:ext cx="11412000" cy="4215917"/>
        </p:xfrm>
        <a:graphic>
          <a:graphicData uri="http://schemas.openxmlformats.org/drawingml/2006/table">
            <a:tbl>
              <a:tblPr/>
              <a:tblGrid>
                <a:gridCol w="131351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gridCol w="2033592">
                  <a:extLst>
                    <a:ext uri="{9D8B030D-6E8A-4147-A177-3AD203B41FA5}">
                      <a16:colId xmlns:a16="http://schemas.microsoft.com/office/drawing/2014/main" val="20002"/>
                    </a:ext>
                  </a:extLst>
                </a:gridCol>
              </a:tblGrid>
              <a:tr h="54391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步骤</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操作</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12000">
                <a:tc rowSpan="4">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滴定完毕后立即读数，半分钟后颜色又变红</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宋体" panose="02010600030101010101" pitchFamily="2" charset="-122"/>
                        </a:rPr>
                        <a:t> </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滴定前滴定管尖嘴部分有气泡，滴定后消失</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滴定过程中振荡时有液滴溅出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滴定过程中，向锥形瓶内加少量蒸馏水</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__</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000">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读数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滴定前仰视读数或滴定后俯视读数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2000">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滴定前俯视读数或滴定后仰视读数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598" marR="13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矩形 5"/>
          <p:cNvSpPr/>
          <p:nvPr/>
        </p:nvSpPr>
        <p:spPr>
          <a:xfrm>
            <a:off x="10434064" y="190804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偏低</a:t>
            </a:r>
            <a:endParaRPr lang="zh-CN" altLang="en-US" dirty="0">
              <a:solidFill>
                <a:srgbClr val="C00000"/>
              </a:solidFill>
            </a:endParaRPr>
          </a:p>
        </p:txBody>
      </p:sp>
      <p:sp>
        <p:nvSpPr>
          <p:cNvPr id="7" name="矩形 6"/>
          <p:cNvSpPr/>
          <p:nvPr/>
        </p:nvSpPr>
        <p:spPr>
          <a:xfrm>
            <a:off x="10434554" y="497800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偏高</a:t>
            </a:r>
            <a:endParaRPr lang="zh-CN" altLang="en-US" dirty="0">
              <a:solidFill>
                <a:srgbClr val="C00000"/>
              </a:solidFill>
            </a:endParaRPr>
          </a:p>
        </p:txBody>
      </p:sp>
      <p:sp>
        <p:nvSpPr>
          <p:cNvPr id="8" name="矩形 7"/>
          <p:cNvSpPr/>
          <p:nvPr/>
        </p:nvSpPr>
        <p:spPr>
          <a:xfrm>
            <a:off x="10434064" y="435798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偏低</a:t>
            </a:r>
            <a:endParaRPr lang="zh-CN" altLang="en-US" dirty="0">
              <a:solidFill>
                <a:srgbClr val="C00000"/>
              </a:solidFill>
            </a:endParaRPr>
          </a:p>
        </p:txBody>
      </p:sp>
      <p:sp>
        <p:nvSpPr>
          <p:cNvPr id="9" name="矩形 8"/>
          <p:cNvSpPr/>
          <p:nvPr/>
        </p:nvSpPr>
        <p:spPr>
          <a:xfrm>
            <a:off x="10280175" y="3736288"/>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无影响</a:t>
            </a:r>
            <a:endParaRPr lang="zh-CN" altLang="en-US" dirty="0">
              <a:solidFill>
                <a:srgbClr val="C00000"/>
              </a:solidFill>
            </a:endParaRPr>
          </a:p>
        </p:txBody>
      </p:sp>
      <p:sp>
        <p:nvSpPr>
          <p:cNvPr id="10" name="矩形 9"/>
          <p:cNvSpPr/>
          <p:nvPr/>
        </p:nvSpPr>
        <p:spPr>
          <a:xfrm>
            <a:off x="10407687" y="314096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偏低</a:t>
            </a:r>
            <a:endParaRPr lang="zh-CN" altLang="en-US" dirty="0">
              <a:solidFill>
                <a:srgbClr val="C00000"/>
              </a:solidFill>
            </a:endParaRPr>
          </a:p>
        </p:txBody>
      </p:sp>
      <p:sp>
        <p:nvSpPr>
          <p:cNvPr id="11" name="矩形 10"/>
          <p:cNvSpPr/>
          <p:nvPr/>
        </p:nvSpPr>
        <p:spPr>
          <a:xfrm>
            <a:off x="10425271" y="252094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偏高</a:t>
            </a:r>
            <a:endParaRPr lang="zh-CN" altLang="en-US" dirty="0">
              <a:solidFill>
                <a:srgbClr val="C00000"/>
              </a:solidFill>
            </a:endParaRPr>
          </a:p>
        </p:txBody>
      </p:sp>
      <p:sp>
        <p:nvSpPr>
          <p:cNvPr id="12" name="矩形 11">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3421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id="{C267AA83-D616-ED4E-81C0-545EB4398E09}"/>
              </a:ext>
            </a:extLst>
          </p:cNvPr>
          <p:cNvSpPr txBox="1"/>
          <p:nvPr/>
        </p:nvSpPr>
        <p:spPr>
          <a:xfrm>
            <a:off x="415128" y="2753052"/>
            <a:ext cx="9865096"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氧化还原滴定</a:t>
            </a:r>
          </a:p>
        </p:txBody>
      </p:sp>
      <p:sp>
        <p:nvSpPr>
          <p:cNvPr id="6" name="文本框 5">
            <a:extLst>
              <a:ext uri="{FF2B5EF4-FFF2-40B4-BE49-F238E27FC236}">
                <a16:creationId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365200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81000" y="831082"/>
            <a:ext cx="11430000" cy="5964710"/>
          </a:xfrm>
          <a:prstGeom prst="rect">
            <a:avLst/>
          </a:prstGeom>
        </p:spPr>
        <p:txBody>
          <a:bodyPr wrap="square">
            <a:spAutoFit/>
          </a:bodyPr>
          <a:lstStyle/>
          <a:p>
            <a:pPr algn="just">
              <a:lnSpc>
                <a:spcPct val="180000"/>
              </a:lnSpc>
              <a:spcAft>
                <a:spcPts val="0"/>
              </a:spcAft>
              <a:tabLst>
                <a:tab pos="2250440" algn="l"/>
              </a:tabLst>
            </a:pPr>
            <a:r>
              <a:rPr lang="en-US" altLang="zh-CN" sz="2400" b="1" kern="100" dirty="0">
                <a:solidFill>
                  <a:prstClr val="black"/>
                </a:solidFill>
                <a:latin typeface="微软雅黑"/>
                <a:cs typeface="Courier New" panose="02070309020205020404" pitchFamily="49" charset="0"/>
              </a:rPr>
              <a:t>1.</a:t>
            </a:r>
            <a:r>
              <a:rPr lang="zh-CN" altLang="zh-CN" sz="2400" b="1" kern="100" dirty="0">
                <a:solidFill>
                  <a:prstClr val="black"/>
                </a:solidFill>
                <a:latin typeface="微软雅黑"/>
                <a:cs typeface="Courier New" panose="02070309020205020404" pitchFamily="49" charset="0"/>
              </a:rPr>
              <a:t>原理</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以氧化剂或还原剂为滴定剂，直接滴定一些具有还原性或氧化性的物质，或者间接滴定本身并没有还原性或氧化性但能与某些还原剂或氧化剂反应的物质。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250440" algn="l"/>
              </a:tabLst>
            </a:pPr>
            <a:r>
              <a:rPr lang="en-US" altLang="zh-CN" sz="2400" b="1" kern="100" dirty="0">
                <a:solidFill>
                  <a:prstClr val="black"/>
                </a:solidFill>
                <a:latin typeface="微软雅黑"/>
                <a:cs typeface="Courier New" panose="02070309020205020404" pitchFamily="49" charset="0"/>
              </a:rPr>
              <a:t>2.</a:t>
            </a:r>
            <a:r>
              <a:rPr lang="zh-CN" altLang="zh-CN" sz="2400" b="1" kern="100" dirty="0">
                <a:solidFill>
                  <a:prstClr val="black"/>
                </a:solidFill>
                <a:latin typeface="微软雅黑"/>
                <a:cs typeface="Courier New" panose="02070309020205020404" pitchFamily="49" charset="0"/>
              </a:rPr>
              <a:t>试剂</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常见用于滴定的氧化剂：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常见用于滴定的还原剂：亚铁盐、草酸、维生素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250440" algn="l"/>
              </a:tabLst>
            </a:pPr>
            <a:r>
              <a:rPr lang="en-US" altLang="zh-CN" sz="2400" b="1" kern="100" dirty="0">
                <a:solidFill>
                  <a:prstClr val="black"/>
                </a:solidFill>
                <a:latin typeface="微软雅黑"/>
                <a:cs typeface="Courier New" panose="02070309020205020404" pitchFamily="49" charset="0"/>
              </a:rPr>
              <a:t>3.</a:t>
            </a:r>
            <a:r>
              <a:rPr lang="zh-CN" altLang="zh-CN" sz="2400" b="1" kern="100" dirty="0">
                <a:solidFill>
                  <a:prstClr val="black"/>
                </a:solidFill>
                <a:latin typeface="微软雅黑"/>
                <a:cs typeface="Courier New" panose="02070309020205020404" pitchFamily="49" charset="0"/>
              </a:rPr>
              <a:t>指示剂</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氧化还原指示剂。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专用指示剂，如淀粉可用作碘量法的指示剂。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自身指示剂，如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溶液可自身指示滴定终点。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3416395" y="438148"/>
            <a:ext cx="1569660" cy="369332"/>
          </a:xfrm>
          <a:prstGeom prst="rect">
            <a:avLst/>
          </a:prstGeom>
        </p:spPr>
        <p:txBody>
          <a:bodyPr wrap="none">
            <a:spAutoFit/>
          </a:bodyPr>
          <a:lstStyle/>
          <a:p>
            <a:pPr>
              <a:defRPr/>
            </a:pPr>
            <a:r>
              <a:rPr lang="zh-CN" altLang="en-US" dirty="0">
                <a:solidFill>
                  <a:prstClr val="white">
                    <a:lumMod val="95000"/>
                  </a:prstClr>
                </a:solidFill>
                <a:latin typeface="Adobe 楷体 Std R" panose="02020400000000000000" pitchFamily="18" charset="-122"/>
                <a:ea typeface="Adobe 楷体 Std R" panose="02020400000000000000" pitchFamily="18" charset="-122"/>
              </a:rPr>
              <a:t>夯实必备知识</a:t>
            </a:r>
            <a:endParaRPr lang="zh-CN" altLang="zh-CN" dirty="0">
              <a:solidFill>
                <a:prstClr val="white">
                  <a:lumMod val="95000"/>
                </a:prst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defRPr/>
            </a:pPr>
            <a:r>
              <a:rPr lang="zh-CN" altLang="en-US" sz="2800" b="1" dirty="0">
                <a:ln w="6600">
                  <a:solidFill>
                    <a:srgbClr val="4893CF"/>
                  </a:solidFill>
                  <a:prstDash val="solid"/>
                </a:ln>
                <a:solidFill>
                  <a:srgbClr val="FFFFFF"/>
                </a:solidFill>
                <a:effectLst>
                  <a:outerShdw dist="38100" dir="2700000" algn="tl" rotWithShape="0">
                    <a:srgbClr val="4893CF"/>
                  </a:outerShdw>
                </a:effectLst>
                <a:latin typeface="微软雅黑"/>
              </a:rPr>
              <a:t>归纳整合</a:t>
            </a:r>
            <a:endParaRPr lang="zh-CN" altLang="zh-CN" sz="2800" b="1" dirty="0">
              <a:ln w="6600">
                <a:solidFill>
                  <a:srgbClr val="4893CF"/>
                </a:solidFill>
                <a:prstDash val="solid"/>
              </a:ln>
              <a:solidFill>
                <a:srgbClr val="FFFFFF"/>
              </a:solidFill>
              <a:effectLst>
                <a:outerShdw dist="38100" dir="2700000" algn="tl" rotWithShape="0">
                  <a:srgbClr val="4893CF"/>
                </a:outerShdw>
              </a:effectLst>
              <a:latin typeface="微软雅黑"/>
            </a:endParaRPr>
          </a:p>
        </p:txBody>
      </p:sp>
    </p:spTree>
    <p:extLst>
      <p:ext uri="{BB962C8B-B14F-4D97-AF65-F5344CB8AC3E}">
        <p14:creationId xmlns:p14="http://schemas.microsoft.com/office/powerpoint/2010/main" val="400563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4" name="矩形 13">
            <a:extLst>
              <a:ext uri="{FF2B5EF4-FFF2-40B4-BE49-F238E27FC236}">
                <a16:creationId xmlns:a16="http://schemas.microsoft.com/office/drawing/2014/main" id="{7E4F18EA-82C7-9143-98A4-D4840597F599}"/>
              </a:ext>
            </a:extLst>
          </p:cNvPr>
          <p:cNvSpPr/>
          <p:nvPr/>
        </p:nvSpPr>
        <p:spPr>
          <a:xfrm>
            <a:off x="390000" y="764704"/>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914400">
              <a:lnSpc>
                <a:spcPct val="150000"/>
              </a:lnSpc>
              <a:spcBef>
                <a:spcPts val="1200"/>
              </a:spcBef>
              <a:spcAft>
                <a:spcPts val="0"/>
              </a:spcAft>
              <a:tabLst>
                <a:tab pos="2430780" algn="l"/>
              </a:tabLst>
            </a:pPr>
            <a:r>
              <a:rPr lang="zh-CN" altLang="zh-CN" sz="2600" b="1" kern="100" dirty="0">
                <a:solidFill>
                  <a:srgbClr val="BC5D22"/>
                </a:solidFill>
                <a:latin typeface="Times New Roman" panose="02020603050405020304" pitchFamily="18" charset="0"/>
                <a:cs typeface="Times New Roman" panose="02020603050405020304" pitchFamily="18" charset="0"/>
              </a:rPr>
              <a:t>一、直接滴定型</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为了测定某样品中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的含量，某同学进行如下实验：</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称取样品</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，加水溶解，配制成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溶液于锥形瓶中，用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0.020 0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进行滴定，滴定结束后消耗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a:latin typeface="Times New Roman" panose="02020603050405020304" pitchFamily="18" charset="0"/>
                <a:ea typeface="Times New Roman" panose="02020603050405020304" pitchFamily="18" charset="0"/>
                <a:cs typeface="Courier New" panose="02070309020205020404" pitchFamily="49" charset="0"/>
              </a:rPr>
              <a:t> </a:t>
            </a:r>
            <a:r>
              <a:rPr lang="en-US" altLang="zh-CN" i="1" kern="100" dirty="0">
                <a:latin typeface="Times New Roman" panose="02020603050405020304" pitchFamily="18" charset="0"/>
                <a:ea typeface="Times New Roman" panose="02020603050405020304" pitchFamily="18" charset="0"/>
                <a:cs typeface="Courier New" panose="02070309020205020404" pitchFamily="49" charset="0"/>
              </a:rPr>
              <a:t>V</a:t>
            </a:r>
            <a:r>
              <a:rPr lang="en-US" altLang="zh-CN" kern="100" dirty="0">
                <a:latin typeface="Times New Roman" panose="02020603050405020304" pitchFamily="18" charset="0"/>
                <a:ea typeface="Times New Roman" panose="02020603050405020304" pitchFamily="18" charset="0"/>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上述实验</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所需玻璃仪器除玻璃棒、胶头滴管之外还有</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Times New Roman" panose="02020603050405020304" pitchFamily="18" charset="0"/>
              <a:ea typeface="宋体" panose="02010600030101010101" pitchFamily="2" charset="-122"/>
              <a:cs typeface="Courier New" panose="02070309020205020404" pitchFamily="49" charset="0"/>
            </a:endParaRPr>
          </a:p>
        </p:txBody>
      </p:sp>
      <p:sp>
        <p:nvSpPr>
          <p:cNvPr id="5" name="矩形 4"/>
          <p:cNvSpPr/>
          <p:nvPr/>
        </p:nvSpPr>
        <p:spPr>
          <a:xfrm>
            <a:off x="8210608" y="3088216"/>
            <a:ext cx="299633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烧杯、</a:t>
            </a:r>
            <a:r>
              <a:rPr lang="en-US" altLang="zh-CN" sz="2400" kern="100" dirty="0">
                <a:solidFill>
                  <a:srgbClr val="C00000"/>
                </a:solidFill>
                <a:latin typeface="Times New Roman" panose="02020603050405020304" pitchFamily="18" charset="0"/>
                <a:ea typeface="微软雅黑" panose="020B0503020204020204" pitchFamily="34" charset="-122"/>
              </a:rPr>
              <a:t>100 mL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容量瓶</a:t>
            </a:r>
            <a:endParaRPr lang="zh-CN" altLang="en-US" dirty="0">
              <a:solidFill>
                <a:srgbClr val="C00000"/>
              </a:solidFill>
            </a:endParaRPr>
          </a:p>
        </p:txBody>
      </p:sp>
      <p:sp>
        <p:nvSpPr>
          <p:cNvPr id="7" name="矩形 6"/>
          <p:cNvSpPr/>
          <p:nvPr/>
        </p:nvSpPr>
        <p:spPr>
          <a:xfrm>
            <a:off x="750000" y="4509119"/>
            <a:ext cx="10692000"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上述实验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是配制一定物质的量浓度的溶液，所需玻璃仪器除玻璃棒、胶头滴管之外还有烧杯、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容量瓶。</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4005063"/>
            <a:ext cx="11160000" cy="2016225"/>
            <a:chOff x="792914" y="3925222"/>
            <a:chExt cx="11160000" cy="2016225"/>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3"/>
              <a:ext cx="11160000" cy="1903334"/>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439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07095"/>
            <a:ext cx="11412000"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在进行滴定操作时，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溶液盛装在</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酸式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碱式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滴定管中。当滴入最后半滴溶液，</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时达到滴定终点。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106464" y="89127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酸式</a:t>
            </a:r>
            <a:endParaRPr lang="zh-CN" altLang="en-US" dirty="0">
              <a:solidFill>
                <a:srgbClr val="C00000"/>
              </a:solidFill>
            </a:endParaRPr>
          </a:p>
        </p:txBody>
      </p:sp>
      <p:sp>
        <p:nvSpPr>
          <p:cNvPr id="7" name="矩形 6"/>
          <p:cNvSpPr/>
          <p:nvPr/>
        </p:nvSpPr>
        <p:spPr>
          <a:xfrm>
            <a:off x="3503712" y="1280100"/>
            <a:ext cx="7440488" cy="57708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锥形瓶中无色溶液变成浅紫</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红</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色，且</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30 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内不褪色</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750000" y="3501008"/>
            <a:ext cx="10692000" cy="1113766"/>
          </a:xfrm>
          <a:prstGeom prst="rect">
            <a:avLst/>
          </a:prstGeom>
        </p:spPr>
        <p:txBody>
          <a:bodyPr>
            <a:spAutoFit/>
          </a:bodyPr>
          <a:lstStyle/>
          <a:p>
            <a:pPr algn="just">
              <a:lnSpc>
                <a:spcPct val="150000"/>
              </a:lnSpc>
              <a:spcAft>
                <a:spcPts val="0"/>
              </a:spcAft>
            </a:pP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在进行滴定操作时，因</a:t>
            </a:r>
            <a:r>
              <a:rPr lang="en-US" altLang="zh-CN" sz="2400" kern="10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溶液具有强氧化性，会腐蚀橡胶管，所以应盛装在酸式滴定管内。</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3068960"/>
            <a:ext cx="11160000" cy="1872209"/>
            <a:chOff x="792914" y="3925222"/>
            <a:chExt cx="11160000" cy="1872209"/>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3"/>
              <a:ext cx="11160000" cy="1759318"/>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83045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375047"/>
            <a:ext cx="11412000" cy="153272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滴定过程中发生反应的离子方程式是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a:t>
            </a:r>
          </a:p>
          <a:p>
            <a:pPr algn="just">
              <a:lnSpc>
                <a:spcPct val="24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；测得该样品中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的质量分数为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81583049"/>
              </p:ext>
            </p:extLst>
          </p:nvPr>
        </p:nvGraphicFramePr>
        <p:xfrm>
          <a:off x="5819042" y="518137"/>
          <a:ext cx="6040438" cy="461962"/>
        </p:xfrm>
        <a:graphic>
          <a:graphicData uri="http://schemas.openxmlformats.org/presentationml/2006/ole">
            <mc:AlternateContent xmlns:mc="http://schemas.openxmlformats.org/markup-compatibility/2006">
              <mc:Choice xmlns:v="urn:schemas-microsoft-com:vml" Requires="v">
                <p:oleObj name="文档" r:id="rId2" imgW="6042430" imgH="461084" progId="Word.Document.12">
                  <p:embed/>
                </p:oleObj>
              </mc:Choice>
              <mc:Fallback>
                <p:oleObj name="文档" r:id="rId2" imgW="6042430" imgH="461084" progId="Word.Document.12">
                  <p:embed/>
                  <p:pic>
                    <p:nvPicPr>
                      <p:cNvPr id="0" name=""/>
                      <p:cNvPicPr/>
                      <p:nvPr/>
                    </p:nvPicPr>
                    <p:blipFill>
                      <a:blip r:embed="rId3"/>
                      <a:stretch>
                        <a:fillRect/>
                      </a:stretch>
                    </p:blipFill>
                    <p:spPr>
                      <a:xfrm>
                        <a:off x="5819042" y="518137"/>
                        <a:ext cx="6040438" cy="461962"/>
                      </a:xfrm>
                      <a:prstGeom prst="rect">
                        <a:avLst/>
                      </a:prstGeom>
                    </p:spPr>
                  </p:pic>
                </p:oleObj>
              </mc:Fallback>
            </mc:AlternateContent>
          </a:graphicData>
        </a:graphic>
      </p:graphicFrame>
      <p:sp>
        <p:nvSpPr>
          <p:cNvPr id="6" name="矩形 5"/>
          <p:cNvSpPr/>
          <p:nvPr/>
        </p:nvSpPr>
        <p:spPr>
          <a:xfrm>
            <a:off x="438167" y="1230351"/>
            <a:ext cx="88678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solidFill>
                <a:srgbClr val="C00000"/>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9723604"/>
              </p:ext>
            </p:extLst>
          </p:nvPr>
        </p:nvGraphicFramePr>
        <p:xfrm>
          <a:off x="6275184" y="931251"/>
          <a:ext cx="1201737" cy="866775"/>
        </p:xfrm>
        <a:graphic>
          <a:graphicData uri="http://schemas.openxmlformats.org/presentationml/2006/ole">
            <mc:AlternateContent xmlns:mc="http://schemas.openxmlformats.org/markup-compatibility/2006">
              <mc:Choice xmlns:v="urn:schemas-microsoft-com:vml" Requires="v">
                <p:oleObj name="文档" r:id="rId4" imgW="1202264" imgH="867541" progId="Word.Document.12">
                  <p:embed/>
                </p:oleObj>
              </mc:Choice>
              <mc:Fallback>
                <p:oleObj name="文档" r:id="rId4" imgW="1202264" imgH="867541" progId="Word.Document.12">
                  <p:embed/>
                  <p:pic>
                    <p:nvPicPr>
                      <p:cNvPr id="0" name=""/>
                      <p:cNvPicPr/>
                      <p:nvPr/>
                    </p:nvPicPr>
                    <p:blipFill>
                      <a:blip r:embed="rId5"/>
                      <a:stretch>
                        <a:fillRect/>
                      </a:stretch>
                    </p:blipFill>
                    <p:spPr>
                      <a:xfrm>
                        <a:off x="6275184" y="931251"/>
                        <a:ext cx="1201737" cy="866775"/>
                      </a:xfrm>
                      <a:prstGeom prst="rect">
                        <a:avLst/>
                      </a:prstGeom>
                    </p:spPr>
                  </p:pic>
                </p:oleObj>
              </mc:Fallback>
            </mc:AlternateContent>
          </a:graphicData>
        </a:graphic>
      </p:graphicFrame>
      <p:sp>
        <p:nvSpPr>
          <p:cNvPr id="11" name="矩形 10"/>
          <p:cNvSpPr/>
          <p:nvPr/>
        </p:nvSpPr>
        <p:spPr>
          <a:xfrm>
            <a:off x="750000" y="2420889"/>
            <a:ext cx="10692000" cy="304698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根据电子守恒，</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indent="304800"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5NaNO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　　　　</a:t>
            </a:r>
            <a:r>
              <a:rPr lang="zh-CN" altLang="zh-CN" sz="2400" kern="100" dirty="0">
                <a:latin typeface="Times New Roman" panose="02020603050405020304" pitchFamily="18" charset="0"/>
                <a:ea typeface="Times New Roman" panose="02020603050405020304" pitchFamily="18" charset="0"/>
                <a:cs typeface="Courier New" panose="02070309020205020404" pitchFamily="49" charset="0"/>
              </a:rPr>
              <a:t> </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2KMnO</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4</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0.010 0</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5               0.020 0</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nSpc>
                <a:spcPct val="20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该样品中</a:t>
            </a:r>
            <a:r>
              <a:rPr lang="en-US" altLang="zh-CN" sz="2400" kern="100" dirty="0">
                <a:latin typeface="Times New Roman" panose="02020603050405020304" pitchFamily="18" charset="0"/>
                <a:ea typeface="宋体" panose="02010600030101010101" pitchFamily="2" charset="-122"/>
              </a:rPr>
              <a:t>NaNO</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的质量分数为</a:t>
            </a:r>
            <a:endParaRPr lang="zh-CN" altLang="zh-CN" sz="1050" kern="100" dirty="0">
              <a:effectLst/>
              <a:latin typeface="Times New Roman" panose="02020603050405020304" pitchFamily="18" charset="0"/>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636267058"/>
              </p:ext>
            </p:extLst>
          </p:nvPr>
        </p:nvGraphicFramePr>
        <p:xfrm>
          <a:off x="4873536" y="4705128"/>
          <a:ext cx="4643438" cy="1016000"/>
        </p:xfrm>
        <a:graphic>
          <a:graphicData uri="http://schemas.openxmlformats.org/presentationml/2006/ole">
            <mc:AlternateContent xmlns:mc="http://schemas.openxmlformats.org/markup-compatibility/2006">
              <mc:Choice xmlns:v="urn:schemas-microsoft-com:vml" Requires="v">
                <p:oleObj name="文档" r:id="rId6" imgW="4644220" imgH="1015246" progId="Word.Document.12">
                  <p:embed/>
                </p:oleObj>
              </mc:Choice>
              <mc:Fallback>
                <p:oleObj name="文档" r:id="rId6" imgW="4644220" imgH="1015246" progId="Word.Document.12">
                  <p:embed/>
                  <p:pic>
                    <p:nvPicPr>
                      <p:cNvPr id="0" name=""/>
                      <p:cNvPicPr/>
                      <p:nvPr/>
                    </p:nvPicPr>
                    <p:blipFill>
                      <a:blip r:embed="rId7"/>
                      <a:stretch>
                        <a:fillRect/>
                      </a:stretch>
                    </p:blipFill>
                    <p:spPr>
                      <a:xfrm>
                        <a:off x="4873536" y="4705128"/>
                        <a:ext cx="4643438" cy="1016000"/>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id="{574E7DD6-E482-894D-9E46-D2B62C9ED9EC}"/>
              </a:ext>
            </a:extLst>
          </p:cNvPr>
          <p:cNvGrpSpPr/>
          <p:nvPr/>
        </p:nvGrpSpPr>
        <p:grpSpPr>
          <a:xfrm>
            <a:off x="516000" y="2204864"/>
            <a:ext cx="11160000" cy="3600400"/>
            <a:chOff x="792914" y="3925222"/>
            <a:chExt cx="11160000" cy="3600400"/>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3487510"/>
            </a:xfrm>
            <a:prstGeom prst="roundRect">
              <a:avLst>
                <a:gd name="adj" fmla="val 31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7388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id="{BCC371D3-A076-C14C-81A0-460D628CCC61}"/>
              </a:ext>
            </a:extLst>
          </p:cNvPr>
          <p:cNvSpPr txBox="1"/>
          <p:nvPr/>
        </p:nvSpPr>
        <p:spPr>
          <a:xfrm>
            <a:off x="767408" y="1816764"/>
            <a:ext cx="10369152" cy="1684244"/>
          </a:xfrm>
          <a:prstGeom prst="rect">
            <a:avLst/>
          </a:prstGeom>
          <a:noFill/>
        </p:spPr>
        <p:txBody>
          <a:bodyPr wrap="square" rtlCol="0">
            <a:spAutoFit/>
          </a:bodyPr>
          <a:lstStyle/>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了解酸碱中和滴定的原理和滴定终点的判断方法，知道指示剂选择的方法。</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掌握酸碱中和滴定的操作和数据处理误差分析的方法。</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掌握滴定法在定量测定中的应用。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145793"/>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若滴定过程中刚出现颜色变化就停止滴定，则测定结果</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无影响</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129808" y="122329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偏小</a:t>
            </a:r>
            <a:endParaRPr lang="zh-CN" altLang="en-US" dirty="0">
              <a:solidFill>
                <a:srgbClr val="C00000"/>
              </a:solidFill>
            </a:endParaRPr>
          </a:p>
        </p:txBody>
      </p:sp>
      <p:sp>
        <p:nvSpPr>
          <p:cNvPr id="8" name="矩形 7"/>
          <p:cNvSpPr/>
          <p:nvPr/>
        </p:nvSpPr>
        <p:spPr>
          <a:xfrm>
            <a:off x="633000" y="3645024"/>
            <a:ext cx="10926000"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若滴定过程中刚出现颜色变化就停止滴定，则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的用量偏少，测定结果偏小。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id="{574E7DD6-E482-894D-9E46-D2B62C9ED9EC}"/>
              </a:ext>
            </a:extLst>
          </p:cNvPr>
          <p:cNvGrpSpPr/>
          <p:nvPr/>
        </p:nvGrpSpPr>
        <p:grpSpPr>
          <a:xfrm>
            <a:off x="516000" y="3280747"/>
            <a:ext cx="11160000" cy="1372389"/>
            <a:chOff x="792914" y="3925222"/>
            <a:chExt cx="11160000" cy="1372389"/>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1259499"/>
            </a:xfrm>
            <a:prstGeom prst="roundRect">
              <a:avLst>
                <a:gd name="adj" fmla="val 83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19259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7015"/>
            <a:ext cx="11412000" cy="5078313"/>
          </a:xfrm>
          <a:prstGeom prst="rect">
            <a:avLst/>
          </a:prstGeom>
        </p:spPr>
        <p:txBody>
          <a:bodyPr wrap="square">
            <a:spAutoFit/>
          </a:bodyPr>
          <a:lstStyle/>
          <a:p>
            <a:pPr>
              <a:lnSpc>
                <a:spcPct val="150000"/>
              </a:lnSpc>
              <a:spcBef>
                <a:spcPts val="1200"/>
              </a:spcBef>
              <a:tabLst>
                <a:tab pos="2430780" algn="l"/>
              </a:tabLst>
            </a:pPr>
            <a:r>
              <a:rPr lang="zh-CN" altLang="zh-CN" sz="2600" b="1" kern="100" dirty="0">
                <a:solidFill>
                  <a:srgbClr val="BC5D22"/>
                </a:solidFill>
                <a:latin typeface="Times New Roman" panose="02020603050405020304" pitchFamily="18" charset="0"/>
                <a:cs typeface="Times New Roman" panose="02020603050405020304" pitchFamily="18" charset="0"/>
              </a:rPr>
              <a:t>二、连续反应型</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化学小组用如下方法测定经处理后的废水中苯酚的含量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废水中不含干扰测定的物质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用已准确称量的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KBrO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固体配制一定体积的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KBrO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上述溶液，加入过量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酸化，溶液颜色呈棕黄色。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所得溶液中加入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废水。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中加入过量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标准溶液滴定</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中溶液至浅黄色时，滴加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滴淀粉溶液，继续滴定至终点，共消耗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0000" y="5059050"/>
            <a:ext cx="11412000"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=2NaI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溶液颜色均为无色。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Ⅴ</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中滴定至终点的现象是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0000" y="5555565"/>
            <a:ext cx="11412000" cy="1134862"/>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标准溶液时，溶液由蓝色变为无色，且</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30 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不变色</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6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99791"/>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废水中苯酚的含量为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苯酚摩尔质量：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33045273"/>
              </p:ext>
            </p:extLst>
          </p:nvPr>
        </p:nvGraphicFramePr>
        <p:xfrm>
          <a:off x="3702152" y="1403984"/>
          <a:ext cx="2084388" cy="830263"/>
        </p:xfrm>
        <a:graphic>
          <a:graphicData uri="http://schemas.openxmlformats.org/presentationml/2006/ole">
            <mc:AlternateContent xmlns:mc="http://schemas.openxmlformats.org/markup-compatibility/2006">
              <mc:Choice xmlns:v="urn:schemas-microsoft-com:vml" Requires="v">
                <p:oleObj name="文档" r:id="rId2" imgW="2084471" imgH="830525" progId="Word.Document.12">
                  <p:embed/>
                </p:oleObj>
              </mc:Choice>
              <mc:Fallback>
                <p:oleObj name="文档" r:id="rId2" imgW="2084471" imgH="830525" progId="Word.Document.12">
                  <p:embed/>
                  <p:pic>
                    <p:nvPicPr>
                      <p:cNvPr id="0" name=""/>
                      <p:cNvPicPr/>
                      <p:nvPr/>
                    </p:nvPicPr>
                    <p:blipFill>
                      <a:blip r:embed="rId3"/>
                      <a:stretch>
                        <a:fillRect/>
                      </a:stretch>
                    </p:blipFill>
                    <p:spPr>
                      <a:xfrm>
                        <a:off x="3702152" y="1403984"/>
                        <a:ext cx="2084388" cy="830263"/>
                      </a:xfrm>
                      <a:prstGeom prst="rect">
                        <a:avLst/>
                      </a:prstGeom>
                    </p:spPr>
                  </p:pic>
                </p:oleObj>
              </mc:Fallback>
            </mc:AlternateContent>
          </a:graphicData>
        </a:graphic>
      </p:graphicFrame>
    </p:spTree>
    <p:extLst>
      <p:ext uri="{BB962C8B-B14F-4D97-AF65-F5344CB8AC3E}">
        <p14:creationId xmlns:p14="http://schemas.microsoft.com/office/powerpoint/2010/main" val="15515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矩形 23">
            <a:extLst>
              <a:ext uri="{FF2B5EF4-FFF2-40B4-BE49-F238E27FC236}">
                <a16:creationId xmlns:a16="http://schemas.microsoft.com/office/drawing/2014/main" id="{176C4B96-6C2A-2A44-87F5-E9EF4D7B631E}"/>
              </a:ext>
            </a:extLst>
          </p:cNvPr>
          <p:cNvSpPr/>
          <p:nvPr/>
        </p:nvSpPr>
        <p:spPr>
          <a:xfrm>
            <a:off x="728106" y="441505"/>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E38EBCDC-ABCA-E945-AC9F-C9807C462968}"/>
              </a:ext>
            </a:extLst>
          </p:cNvPr>
          <p:cNvSpPr txBox="1"/>
          <p:nvPr/>
        </p:nvSpPr>
        <p:spPr>
          <a:xfrm>
            <a:off x="694239" y="813733"/>
            <a:ext cx="10724973" cy="5410712"/>
          </a:xfrm>
          <a:prstGeom prst="rect">
            <a:avLst/>
          </a:prstGeom>
          <a:noFill/>
        </p:spPr>
        <p:txBody>
          <a:bodyPr wrap="square">
            <a:spAutoFit/>
          </a:bodyPr>
          <a:lstStyle/>
          <a:p>
            <a:pPr algn="di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aV</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，根据反应</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5Br</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6H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===3Br</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spc="-100" dirty="0">
                <a:latin typeface="Times New Roman" panose="02020603050405020304" pitchFamily="18" charset="0"/>
                <a:ea typeface="Times New Roman" panose="02020603050405020304" pitchFamily="18" charset="0"/>
                <a:cs typeface="Courier New" panose="02070309020205020404" pitchFamily="49" charset="0"/>
              </a:rPr>
              <a:t>n</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(Br</a:t>
            </a:r>
            <a:r>
              <a:rPr lang="en-US" altLang="zh-CN" sz="2400" kern="100" spc="-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a:t>
            </a:r>
          </a:p>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，溴分别与苯酚和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反应，先计算由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消耗的溴的量，设为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，又</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5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，再计算由苯酚消耗的溴的量，设为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，苯酚与溴水反应的计量数关系为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，废水中苯酚的含量为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3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29908346"/>
              </p:ext>
            </p:extLst>
          </p:nvPr>
        </p:nvGraphicFramePr>
        <p:xfrm>
          <a:off x="1184737" y="990585"/>
          <a:ext cx="915987" cy="423863"/>
        </p:xfrm>
        <a:graphic>
          <a:graphicData uri="http://schemas.openxmlformats.org/presentationml/2006/ole">
            <mc:AlternateContent xmlns:mc="http://schemas.openxmlformats.org/markup-compatibility/2006">
              <mc:Choice xmlns:v="urn:schemas-microsoft-com:vml" Requires="v">
                <p:oleObj name="文档" r:id="rId2" imgW="915372" imgH="424427" progId="Word.Document.12">
                  <p:embed/>
                </p:oleObj>
              </mc:Choice>
              <mc:Fallback>
                <p:oleObj name="文档" r:id="rId2" imgW="915372" imgH="424427" progId="Word.Document.12">
                  <p:embed/>
                  <p:pic>
                    <p:nvPicPr>
                      <p:cNvPr id="0" name=""/>
                      <p:cNvPicPr/>
                      <p:nvPr/>
                    </p:nvPicPr>
                    <p:blipFill>
                      <a:blip r:embed="rId3"/>
                      <a:stretch>
                        <a:fillRect/>
                      </a:stretch>
                    </p:blipFill>
                    <p:spPr>
                      <a:xfrm>
                        <a:off x="1184737" y="990585"/>
                        <a:ext cx="915987" cy="42386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40315673"/>
              </p:ext>
            </p:extLst>
          </p:nvPr>
        </p:nvGraphicFramePr>
        <p:xfrm>
          <a:off x="1971689" y="3031695"/>
          <a:ext cx="347663" cy="812800"/>
        </p:xfrm>
        <a:graphic>
          <a:graphicData uri="http://schemas.openxmlformats.org/presentationml/2006/ole">
            <mc:AlternateContent xmlns:mc="http://schemas.openxmlformats.org/markup-compatibility/2006">
              <mc:Choice xmlns:v="urn:schemas-microsoft-com:vml" Requires="v">
                <p:oleObj name="文档" r:id="rId4" imgW="347020" imgH="812197" progId="Word.Document.12">
                  <p:embed/>
                </p:oleObj>
              </mc:Choice>
              <mc:Fallback>
                <p:oleObj name="文档" r:id="rId4" imgW="347020" imgH="812197" progId="Word.Document.12">
                  <p:embed/>
                  <p:pic>
                    <p:nvPicPr>
                      <p:cNvPr id="0" name=""/>
                      <p:cNvPicPr/>
                      <p:nvPr/>
                    </p:nvPicPr>
                    <p:blipFill>
                      <a:blip r:embed="rId5"/>
                      <a:stretch>
                        <a:fillRect/>
                      </a:stretch>
                    </p:blipFill>
                    <p:spPr>
                      <a:xfrm>
                        <a:off x="1971689" y="3031695"/>
                        <a:ext cx="347663" cy="8128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083124851"/>
              </p:ext>
            </p:extLst>
          </p:nvPr>
        </p:nvGraphicFramePr>
        <p:xfrm>
          <a:off x="3071664" y="3697992"/>
          <a:ext cx="347663" cy="812800"/>
        </p:xfrm>
        <a:graphic>
          <a:graphicData uri="http://schemas.openxmlformats.org/presentationml/2006/ole">
            <mc:AlternateContent xmlns:mc="http://schemas.openxmlformats.org/markup-compatibility/2006">
              <mc:Choice xmlns:v="urn:schemas-microsoft-com:vml" Requires="v">
                <p:oleObj name="文档" r:id="rId6" imgW="347020" imgH="812197" progId="Word.Document.12">
                  <p:embed/>
                </p:oleObj>
              </mc:Choice>
              <mc:Fallback>
                <p:oleObj name="文档" r:id="rId6" imgW="347020" imgH="812197" progId="Word.Document.12">
                  <p:embed/>
                  <p:pic>
                    <p:nvPicPr>
                      <p:cNvPr id="0" name=""/>
                      <p:cNvPicPr/>
                      <p:nvPr/>
                    </p:nvPicPr>
                    <p:blipFill>
                      <a:blip r:embed="rId7"/>
                      <a:stretch>
                        <a:fillRect/>
                      </a:stretch>
                    </p:blipFill>
                    <p:spPr>
                      <a:xfrm>
                        <a:off x="3071664" y="3697992"/>
                        <a:ext cx="347663" cy="8128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650133984"/>
              </p:ext>
            </p:extLst>
          </p:nvPr>
        </p:nvGraphicFramePr>
        <p:xfrm>
          <a:off x="3916504" y="4344513"/>
          <a:ext cx="3067050" cy="830263"/>
        </p:xfrm>
        <a:graphic>
          <a:graphicData uri="http://schemas.openxmlformats.org/presentationml/2006/ole">
            <mc:AlternateContent xmlns:mc="http://schemas.openxmlformats.org/markup-compatibility/2006">
              <mc:Choice xmlns:v="urn:schemas-microsoft-com:vml" Requires="v">
                <p:oleObj name="文档" r:id="rId8" imgW="3067380" imgH="830525" progId="Word.Document.12">
                  <p:embed/>
                </p:oleObj>
              </mc:Choice>
              <mc:Fallback>
                <p:oleObj name="文档" r:id="rId8" imgW="3067380" imgH="830525" progId="Word.Document.12">
                  <p:embed/>
                  <p:pic>
                    <p:nvPicPr>
                      <p:cNvPr id="0" name=""/>
                      <p:cNvPicPr/>
                      <p:nvPr/>
                    </p:nvPicPr>
                    <p:blipFill>
                      <a:blip r:embed="rId9"/>
                      <a:stretch>
                        <a:fillRect/>
                      </a:stretch>
                    </p:blipFill>
                    <p:spPr>
                      <a:xfrm>
                        <a:off x="3916504" y="4344513"/>
                        <a:ext cx="3067050" cy="83026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13744314"/>
              </p:ext>
            </p:extLst>
          </p:nvPr>
        </p:nvGraphicFramePr>
        <p:xfrm>
          <a:off x="1103823" y="5051618"/>
          <a:ext cx="9017000" cy="1384300"/>
        </p:xfrm>
        <a:graphic>
          <a:graphicData uri="http://schemas.openxmlformats.org/presentationml/2006/ole">
            <mc:AlternateContent xmlns:mc="http://schemas.openxmlformats.org/markup-compatibility/2006">
              <mc:Choice xmlns:v="urn:schemas-microsoft-com:vml" Requires="v">
                <p:oleObj name="文档" r:id="rId10" imgW="9017276" imgH="1384329" progId="Word.Document.12">
                  <p:embed/>
                </p:oleObj>
              </mc:Choice>
              <mc:Fallback>
                <p:oleObj name="文档" r:id="rId10" imgW="9017276" imgH="1384329" progId="Word.Document.12">
                  <p:embed/>
                  <p:pic>
                    <p:nvPicPr>
                      <p:cNvPr id="0" name=""/>
                      <p:cNvPicPr/>
                      <p:nvPr/>
                    </p:nvPicPr>
                    <p:blipFill>
                      <a:blip r:embed="rId11"/>
                      <a:stretch>
                        <a:fillRect/>
                      </a:stretch>
                    </p:blipFill>
                    <p:spPr>
                      <a:xfrm>
                        <a:off x="1103823" y="5051618"/>
                        <a:ext cx="9017000" cy="1384300"/>
                      </a:xfrm>
                      <a:prstGeom prst="rect">
                        <a:avLst/>
                      </a:prstGeom>
                    </p:spPr>
                  </p:pic>
                </p:oleObj>
              </mc:Fallback>
            </mc:AlternateContent>
          </a:graphicData>
        </a:graphic>
      </p:graphicFrame>
      <p:grpSp>
        <p:nvGrpSpPr>
          <p:cNvPr id="17" name="组合 16">
            <a:extLst>
              <a:ext uri="{FF2B5EF4-FFF2-40B4-BE49-F238E27FC236}">
                <a16:creationId xmlns:a16="http://schemas.microsoft.com/office/drawing/2014/main" id="{574E7DD6-E482-894D-9E46-D2B62C9ED9EC}"/>
              </a:ext>
            </a:extLst>
          </p:cNvPr>
          <p:cNvGrpSpPr/>
          <p:nvPr/>
        </p:nvGrpSpPr>
        <p:grpSpPr>
          <a:xfrm>
            <a:off x="516000" y="513512"/>
            <a:ext cx="11160000" cy="5795808"/>
            <a:chOff x="792914" y="3925222"/>
            <a:chExt cx="11160000" cy="5795808"/>
          </a:xfrm>
        </p:grpSpPr>
        <p:sp>
          <p:nvSpPr>
            <p:cNvPr id="18" name="圆角矩形 17">
              <a:extLst>
                <a:ext uri="{FF2B5EF4-FFF2-40B4-BE49-F238E27FC236}">
                  <a16:creationId xmlns:a16="http://schemas.microsoft.com/office/drawing/2014/main" id="{E0791A29-2CB4-2744-96C1-EA2037B165CE}"/>
                </a:ext>
              </a:extLst>
            </p:cNvPr>
            <p:cNvSpPr/>
            <p:nvPr/>
          </p:nvSpPr>
          <p:spPr>
            <a:xfrm>
              <a:off x="792914" y="4038112"/>
              <a:ext cx="11160000" cy="5682918"/>
            </a:xfrm>
            <a:prstGeom prst="roundRect">
              <a:avLst>
                <a:gd name="adj" fmla="val 22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3" name="对象 12"/>
          <p:cNvGraphicFramePr>
            <a:graphicFrameLocks noChangeAspect="1"/>
          </p:cNvGraphicFramePr>
          <p:nvPr>
            <p:extLst>
              <p:ext uri="{D42A27DB-BD31-4B8C-83A1-F6EECF244321}">
                <p14:modId xmlns:p14="http://schemas.microsoft.com/office/powerpoint/2010/main" val="1389301295"/>
              </p:ext>
            </p:extLst>
          </p:nvPr>
        </p:nvGraphicFramePr>
        <p:xfrm>
          <a:off x="5649233" y="967767"/>
          <a:ext cx="915987" cy="423863"/>
        </p:xfrm>
        <a:graphic>
          <a:graphicData uri="http://schemas.openxmlformats.org/presentationml/2006/ole">
            <mc:AlternateContent xmlns:mc="http://schemas.openxmlformats.org/markup-compatibility/2006">
              <mc:Choice xmlns:v="urn:schemas-microsoft-com:vml" Requires="v">
                <p:oleObj name="文档" r:id="rId12" imgW="915372" imgH="424427" progId="Word.Document.12">
                  <p:embed/>
                </p:oleObj>
              </mc:Choice>
              <mc:Fallback>
                <p:oleObj name="文档" r:id="rId12" imgW="915372" imgH="424427" progId="Word.Document.12">
                  <p:embed/>
                  <p:pic>
                    <p:nvPicPr>
                      <p:cNvPr id="0" name=""/>
                      <p:cNvPicPr/>
                      <p:nvPr/>
                    </p:nvPicPr>
                    <p:blipFill>
                      <a:blip r:embed="rId3"/>
                      <a:stretch>
                        <a:fillRect/>
                      </a:stretch>
                    </p:blipFill>
                    <p:spPr>
                      <a:xfrm>
                        <a:off x="5649233" y="967767"/>
                        <a:ext cx="915987" cy="423863"/>
                      </a:xfrm>
                      <a:prstGeom prst="rect">
                        <a:avLst/>
                      </a:prstGeom>
                    </p:spPr>
                  </p:pic>
                </p:oleObj>
              </mc:Fallback>
            </mc:AlternateContent>
          </a:graphicData>
        </a:graphic>
      </p:graphicFrame>
    </p:spTree>
    <p:extLst>
      <p:ext uri="{BB962C8B-B14F-4D97-AF65-F5344CB8AC3E}">
        <p14:creationId xmlns:p14="http://schemas.microsoft.com/office/powerpoint/2010/main" val="32134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2077" y="188640"/>
            <a:ext cx="11347846" cy="6638740"/>
          </a:xfrm>
          <a:prstGeom prst="rect">
            <a:avLst/>
          </a:prstGeom>
        </p:spPr>
        <p:txBody>
          <a:bodyPr wrap="square">
            <a:spAutoFit/>
          </a:bodyPr>
          <a:lstStyle/>
          <a:p>
            <a:pPr>
              <a:lnSpc>
                <a:spcPct val="150000"/>
              </a:lnSpc>
              <a:spcBef>
                <a:spcPts val="1200"/>
              </a:spcBef>
              <a:tabLst>
                <a:tab pos="2430780" algn="l"/>
              </a:tabLst>
            </a:pPr>
            <a:r>
              <a:rPr lang="zh-CN" altLang="zh-CN" sz="2600" b="1" kern="100" dirty="0">
                <a:solidFill>
                  <a:srgbClr val="BC5D22"/>
                </a:solidFill>
                <a:latin typeface="Times New Roman" panose="02020603050405020304" pitchFamily="18" charset="0"/>
                <a:cs typeface="Times New Roman" panose="02020603050405020304" pitchFamily="18" charset="0"/>
              </a:rPr>
              <a:t>三、过量试剂型</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烟道气中的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是主要的大气污染物之一，为了监测其含量，选用如下采样和检测方法。回答下列问题：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含量的测定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L</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气样通入适量酸化的</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溶液中，使</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spc="-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完全被氧化为</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，加水稀释至</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100.00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量取</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20.00 mL</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该溶液，加入</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 mL </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3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 FeSO</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标准溶液</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过量</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，充分反应后，用</a:t>
            </a:r>
            <a:r>
              <a:rPr lang="en-US" altLang="zh-CN" sz="2400"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3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标准溶液滴定剩余的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，终点时消耗</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滴定过程中发生下列反应：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=2Cr</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6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则气样中</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折合成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的含量为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mg·m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721307263"/>
              </p:ext>
            </p:extLst>
          </p:nvPr>
        </p:nvGraphicFramePr>
        <p:xfrm>
          <a:off x="8210608" y="2604157"/>
          <a:ext cx="766762" cy="414338"/>
        </p:xfrm>
        <a:graphic>
          <a:graphicData uri="http://schemas.openxmlformats.org/presentationml/2006/ole">
            <mc:AlternateContent xmlns:mc="http://schemas.openxmlformats.org/markup-compatibility/2006">
              <mc:Choice xmlns:v="urn:schemas-microsoft-com:vml" Requires="v">
                <p:oleObj name="文档" r:id="rId2" imgW="766652" imgH="415083" progId="Word.Document.12">
                  <p:embed/>
                </p:oleObj>
              </mc:Choice>
              <mc:Fallback>
                <p:oleObj name="文档" r:id="rId2" imgW="766652" imgH="415083" progId="Word.Document.12">
                  <p:embed/>
                  <p:pic>
                    <p:nvPicPr>
                      <p:cNvPr id="0" name=""/>
                      <p:cNvPicPr/>
                      <p:nvPr/>
                    </p:nvPicPr>
                    <p:blipFill>
                      <a:blip r:embed="rId3"/>
                      <a:stretch>
                        <a:fillRect/>
                      </a:stretch>
                    </p:blipFill>
                    <p:spPr>
                      <a:xfrm>
                        <a:off x="8210608" y="2604157"/>
                        <a:ext cx="766762" cy="41433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5961201"/>
              </p:ext>
            </p:extLst>
          </p:nvPr>
        </p:nvGraphicFramePr>
        <p:xfrm>
          <a:off x="1612248" y="4783653"/>
          <a:ext cx="766762" cy="414338"/>
        </p:xfrm>
        <a:graphic>
          <a:graphicData uri="http://schemas.openxmlformats.org/presentationml/2006/ole">
            <mc:AlternateContent xmlns:mc="http://schemas.openxmlformats.org/markup-compatibility/2006">
              <mc:Choice xmlns:v="urn:schemas-microsoft-com:vml" Requires="v">
                <p:oleObj name="文档" r:id="rId4" imgW="766652" imgH="415083" progId="Word.Document.12">
                  <p:embed/>
                </p:oleObj>
              </mc:Choice>
              <mc:Fallback>
                <p:oleObj name="文档" r:id="rId4" imgW="766652" imgH="415083" progId="Word.Document.12">
                  <p:embed/>
                  <p:pic>
                    <p:nvPicPr>
                      <p:cNvPr id="0" name=""/>
                      <p:cNvPicPr/>
                      <p:nvPr/>
                    </p:nvPicPr>
                    <p:blipFill>
                      <a:blip r:embed="rId3"/>
                      <a:stretch>
                        <a:fillRect/>
                      </a:stretch>
                    </p:blipFill>
                    <p:spPr>
                      <a:xfrm>
                        <a:off x="1612248" y="4783653"/>
                        <a:ext cx="766762" cy="41433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13319637"/>
              </p:ext>
            </p:extLst>
          </p:nvPr>
        </p:nvGraphicFramePr>
        <p:xfrm>
          <a:off x="560176" y="5326706"/>
          <a:ext cx="1163637" cy="433388"/>
        </p:xfrm>
        <a:graphic>
          <a:graphicData uri="http://schemas.openxmlformats.org/presentationml/2006/ole">
            <mc:AlternateContent xmlns:mc="http://schemas.openxmlformats.org/markup-compatibility/2006">
              <mc:Choice xmlns:v="urn:schemas-microsoft-com:vml" Requires="v">
                <p:oleObj name="文档" r:id="rId5" imgW="1164119" imgH="433411" progId="Word.Document.12">
                  <p:embed/>
                </p:oleObj>
              </mc:Choice>
              <mc:Fallback>
                <p:oleObj name="文档" r:id="rId5" imgW="1164119" imgH="433411" progId="Word.Document.12">
                  <p:embed/>
                  <p:pic>
                    <p:nvPicPr>
                      <p:cNvPr id="0" name=""/>
                      <p:cNvPicPr/>
                      <p:nvPr/>
                    </p:nvPicPr>
                    <p:blipFill>
                      <a:blip r:embed="rId6"/>
                      <a:stretch>
                        <a:fillRect/>
                      </a:stretch>
                    </p:blipFill>
                    <p:spPr>
                      <a:xfrm>
                        <a:off x="560176" y="5326706"/>
                        <a:ext cx="1163637" cy="43338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726437591"/>
              </p:ext>
            </p:extLst>
          </p:nvPr>
        </p:nvGraphicFramePr>
        <p:xfrm>
          <a:off x="5086216" y="5751302"/>
          <a:ext cx="3300412" cy="866775"/>
        </p:xfrm>
        <a:graphic>
          <a:graphicData uri="http://schemas.openxmlformats.org/presentationml/2006/ole">
            <mc:AlternateContent xmlns:mc="http://schemas.openxmlformats.org/markup-compatibility/2006">
              <mc:Choice xmlns:v="urn:schemas-microsoft-com:vml" Requires="v">
                <p:oleObj name="文档" r:id="rId7" imgW="3300214" imgH="867541" progId="Word.Document.12">
                  <p:embed/>
                </p:oleObj>
              </mc:Choice>
              <mc:Fallback>
                <p:oleObj name="文档" r:id="rId7" imgW="3300214" imgH="867541" progId="Word.Document.12">
                  <p:embed/>
                  <p:pic>
                    <p:nvPicPr>
                      <p:cNvPr id="0" name=""/>
                      <p:cNvPicPr/>
                      <p:nvPr/>
                    </p:nvPicPr>
                    <p:blipFill>
                      <a:blip r:embed="rId8"/>
                      <a:stretch>
                        <a:fillRect/>
                      </a:stretch>
                    </p:blipFill>
                    <p:spPr>
                      <a:xfrm>
                        <a:off x="5086216" y="5751302"/>
                        <a:ext cx="3300412" cy="866775"/>
                      </a:xfrm>
                      <a:prstGeom prst="rect">
                        <a:avLst/>
                      </a:prstGeom>
                    </p:spPr>
                  </p:pic>
                </p:oleObj>
              </mc:Fallback>
            </mc:AlternateContent>
          </a:graphicData>
        </a:graphic>
      </p:graphicFrame>
    </p:spTree>
    <p:extLst>
      <p:ext uri="{BB962C8B-B14F-4D97-AF65-F5344CB8AC3E}">
        <p14:creationId xmlns:p14="http://schemas.microsoft.com/office/powerpoint/2010/main" val="10265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74E7DD6-E482-894D-9E46-D2B62C9ED9EC}"/>
              </a:ext>
            </a:extLst>
          </p:cNvPr>
          <p:cNvGrpSpPr/>
          <p:nvPr/>
        </p:nvGrpSpPr>
        <p:grpSpPr>
          <a:xfrm>
            <a:off x="516000" y="860970"/>
            <a:ext cx="11160000" cy="4545336"/>
            <a:chOff x="792914" y="3925222"/>
            <a:chExt cx="11160000" cy="4545336"/>
          </a:xfrm>
        </p:grpSpPr>
        <p:sp>
          <p:nvSpPr>
            <p:cNvPr id="4" name="圆角矩形 3">
              <a:extLst>
                <a:ext uri="{FF2B5EF4-FFF2-40B4-BE49-F238E27FC236}">
                  <a16:creationId xmlns:a16="http://schemas.microsoft.com/office/drawing/2014/main" id="{E0791A29-2CB4-2744-96C1-EA2037B165CE}"/>
                </a:ext>
              </a:extLst>
            </p:cNvPr>
            <p:cNvSpPr/>
            <p:nvPr/>
          </p:nvSpPr>
          <p:spPr>
            <a:xfrm>
              <a:off x="792914" y="4038112"/>
              <a:ext cx="11160000" cy="4432446"/>
            </a:xfrm>
            <a:prstGeom prst="roundRect">
              <a:avLst>
                <a:gd name="adj" fmla="val 22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5" name="矩形 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2693743689"/>
              </p:ext>
            </p:extLst>
          </p:nvPr>
        </p:nvGraphicFramePr>
        <p:xfrm>
          <a:off x="904875" y="1373857"/>
          <a:ext cx="10391775" cy="4143375"/>
        </p:xfrm>
        <a:graphic>
          <a:graphicData uri="http://schemas.openxmlformats.org/presentationml/2006/ole">
            <mc:AlternateContent xmlns:mc="http://schemas.openxmlformats.org/markup-compatibility/2006">
              <mc:Choice xmlns:v="urn:schemas-microsoft-com:vml" Requires="v">
                <p:oleObj name="文档" r:id="rId2" imgW="10494875" imgH="4184057" progId="Word.Document.12">
                  <p:embed/>
                </p:oleObj>
              </mc:Choice>
              <mc:Fallback>
                <p:oleObj name="文档" r:id="rId2" imgW="10494875" imgH="4184057" progId="Word.Document.12">
                  <p:embed/>
                  <p:pic>
                    <p:nvPicPr>
                      <p:cNvPr id="0" name=""/>
                      <p:cNvPicPr/>
                      <p:nvPr/>
                    </p:nvPicPr>
                    <p:blipFill>
                      <a:blip r:embed="rId3"/>
                      <a:stretch>
                        <a:fillRect/>
                      </a:stretch>
                    </p:blipFill>
                    <p:spPr>
                      <a:xfrm>
                        <a:off x="904875" y="1373857"/>
                        <a:ext cx="10391775" cy="4143375"/>
                      </a:xfrm>
                      <a:prstGeom prst="rect">
                        <a:avLst/>
                      </a:prstGeom>
                    </p:spPr>
                  </p:pic>
                </p:oleObj>
              </mc:Fallback>
            </mc:AlternateContent>
          </a:graphicData>
        </a:graphic>
      </p:graphicFrame>
    </p:spTree>
    <p:extLst>
      <p:ext uri="{BB962C8B-B14F-4D97-AF65-F5344CB8AC3E}">
        <p14:creationId xmlns:p14="http://schemas.microsoft.com/office/powerpoint/2010/main" val="25251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2077" y="1699791"/>
            <a:ext cx="11347846"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标准溶液部分变质，会使测定结果</a:t>
            </a:r>
            <a:r>
              <a:rPr lang="en-US" altLang="zh-CN" sz="2400" u="sng"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偏高</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偏低</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无影响</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303232" y="177728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偏高</a:t>
            </a:r>
            <a:endParaRPr lang="zh-CN" altLang="en-US" dirty="0">
              <a:solidFill>
                <a:srgbClr val="C00000"/>
              </a:solidFill>
            </a:endParaRPr>
          </a:p>
        </p:txBody>
      </p:sp>
      <p:sp>
        <p:nvSpPr>
          <p:cNvPr id="5" name="矩形 4">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2522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id="{C267AA83-D616-ED4E-81C0-545EB4398E09}"/>
              </a:ext>
            </a:extLst>
          </p:cNvPr>
          <p:cNvSpPr txBox="1"/>
          <p:nvPr/>
        </p:nvSpPr>
        <p:spPr>
          <a:xfrm>
            <a:off x="294908" y="2852937"/>
            <a:ext cx="10180096" cy="1200329"/>
          </a:xfrm>
          <a:prstGeom prst="rect">
            <a:avLst/>
          </a:prstGeom>
          <a:noFill/>
        </p:spPr>
        <p:txBody>
          <a:bodyPr wrap="square" rtlCol="0" anchor="ctr">
            <a:spAutoFit/>
          </a:bodyPr>
          <a:lstStyle/>
          <a:p>
            <a:pPr algn="ctr">
              <a:lnSpc>
                <a:spcPct val="120000"/>
              </a:lnSpc>
            </a:pP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滴定终点判断</a:t>
            </a:r>
          </a:p>
        </p:txBody>
      </p:sp>
      <p:sp>
        <p:nvSpPr>
          <p:cNvPr id="8" name="文本框 7">
            <a:extLst>
              <a:ext uri="{FF2B5EF4-FFF2-40B4-BE49-F238E27FC236}">
                <a16:creationId xmlns:a16="http://schemas.microsoft.com/office/drawing/2014/main" id="{8C829374-D590-8149-8BB5-B124E3F9341E}"/>
              </a:ext>
            </a:extLst>
          </p:cNvPr>
          <p:cNvSpPr txBox="1"/>
          <p:nvPr/>
        </p:nvSpPr>
        <p:spPr>
          <a:xfrm>
            <a:off x="6217439" y="2267580"/>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3" name="文本框 12">
            <a:extLst>
              <a:ext uri="{FF2B5EF4-FFF2-40B4-BE49-F238E27FC236}">
                <a16:creationId xmlns:a16="http://schemas.microsoft.com/office/drawing/2014/main" id="{72467164-16F2-4A4D-B46C-22BE743484D1}"/>
              </a:ext>
            </a:extLst>
          </p:cNvPr>
          <p:cNvSpPr txBox="1"/>
          <p:nvPr/>
        </p:nvSpPr>
        <p:spPr>
          <a:xfrm>
            <a:off x="4232501" y="2267580"/>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grpSp>
        <p:nvGrpSpPr>
          <p:cNvPr id="14" name="组合 13"/>
          <p:cNvGrpSpPr/>
          <p:nvPr/>
        </p:nvGrpSpPr>
        <p:grpSpPr>
          <a:xfrm>
            <a:off x="4496690" y="2265308"/>
            <a:ext cx="1776533" cy="369332"/>
            <a:chOff x="4833913" y="1715889"/>
            <a:chExt cx="1776533" cy="369332"/>
          </a:xfrm>
        </p:grpSpPr>
        <p:sp>
          <p:nvSpPr>
            <p:cNvPr id="15" name="矩形 14"/>
            <p:cNvSpPr/>
            <p:nvPr/>
          </p:nvSpPr>
          <p:spPr>
            <a:xfrm>
              <a:off x="6156476" y="1715889"/>
              <a:ext cx="453970" cy="369332"/>
            </a:xfrm>
            <a:prstGeom prst="rect">
              <a:avLst/>
            </a:prstGeom>
          </p:spPr>
          <p:txBody>
            <a:bodyPr wrap="none">
              <a:spAutoFit/>
            </a:bodyPr>
            <a:lstStyle/>
            <a:p>
              <a:r>
                <a:rPr lang="en-US" altLang="zh-CN" b="1" dirty="0">
                  <a:solidFill>
                    <a:srgbClr val="A6A6A6"/>
                  </a:solidFill>
                  <a:latin typeface="Times New Roman" panose="02020603050405020304" pitchFamily="18" charset="0"/>
                  <a:ea typeface="Times New Roman" panose="02020603050405020304" pitchFamily="18" charset="0"/>
                  <a:cs typeface="Times New Roman" panose="02020603050405020304" pitchFamily="18" charset="0"/>
                </a:rPr>
                <a:t>(4)</a:t>
              </a:r>
              <a:endParaRPr lang="zh-CN" altLang="en-US" b="1" dirty="0">
                <a:solidFill>
                  <a:srgbClr val="A6A6A6"/>
                </a:solidFill>
                <a:latin typeface="Times New Roman" panose="02020603050405020304" pitchFamily="18" charset="0"/>
                <a:ea typeface="DOUYU Font" pitchFamily="2" charset="-122"/>
                <a:cs typeface="Times New Roman" panose="02020603050405020304" pitchFamily="18" charset="0"/>
              </a:endParaRPr>
            </a:p>
          </p:txBody>
        </p:sp>
        <p:pic>
          <p:nvPicPr>
            <p:cNvPr id="16" name="图片 15"/>
            <p:cNvPicPr>
              <a:picLocks noChangeAspect="1"/>
            </p:cNvPicPr>
            <p:nvPr/>
          </p:nvPicPr>
          <p:blipFill rotWithShape="1">
            <a:blip r:embed="rId3"/>
            <a:srcRect b="36364"/>
            <a:stretch/>
          </p:blipFill>
          <p:spPr>
            <a:xfrm>
              <a:off x="4833913" y="1725305"/>
              <a:ext cx="1481456" cy="318125"/>
            </a:xfrm>
            <a:prstGeom prst="rect">
              <a:avLst/>
            </a:prstGeom>
          </p:spPr>
        </p:pic>
      </p:grpSp>
    </p:spTree>
    <p:extLst>
      <p:ext uri="{BB962C8B-B14F-4D97-AF65-F5344CB8AC3E}">
        <p14:creationId xmlns:p14="http://schemas.microsoft.com/office/powerpoint/2010/main" val="47473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000" y="1214750"/>
            <a:ext cx="11430000"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当滴入最后半滴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标准溶液后，溶液变成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色，且半分钟内不恢复原来的颜色。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解答此类题目注意三个关键点：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最后半滴：必须说明是滴入</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最后半滴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颜色变化：必须说明滴入</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最后半滴</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溶液后溶液</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颜色的变化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半分钟：必须说明溶液颜色变化后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半分钟内不再恢复原来的颜色</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同侧圆角矩形 2">
            <a:extLst>
              <a:ext uri="{FF2B5EF4-FFF2-40B4-BE49-F238E27FC236}">
                <a16:creationId xmlns:a16="http://schemas.microsoft.com/office/drawing/2014/main" id="{DCF931F0-E024-3A42-B800-B9D38A749F17}"/>
              </a:ext>
            </a:extLst>
          </p:cNvPr>
          <p:cNvSpPr/>
          <p:nvPr/>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89804" y="289757"/>
            <a:ext cx="1415772" cy="461665"/>
          </a:xfrm>
          <a:prstGeom prst="rect">
            <a:avLst/>
          </a:prstGeom>
        </p:spPr>
        <p:txBody>
          <a:bodyPr wrap="none">
            <a:spAutoFit/>
          </a:bodyPr>
          <a:lstStyle/>
          <a:p>
            <a:r>
              <a:rPr lang="zh-CN" altLang="en-US" sz="2400" b="1" dirty="0">
                <a:solidFill>
                  <a:schemeClr val="bg1"/>
                </a:solidFill>
              </a:rPr>
              <a:t>答题模板</a:t>
            </a:r>
          </a:p>
        </p:txBody>
      </p:sp>
    </p:spTree>
    <p:extLst>
      <p:ext uri="{BB962C8B-B14F-4D97-AF65-F5344CB8AC3E}">
        <p14:creationId xmlns:p14="http://schemas.microsoft.com/office/powerpoint/2010/main" val="25160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908536"/>
            <a:ext cx="114120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的盐酸滴定未知浓度的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溶液，用酚酞作指示剂，达到滴定终点的现象是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；若用甲基橙作指示剂，滴定终点现象是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63352" y="1431324"/>
            <a:ext cx="11412000" cy="1133580"/>
          </a:xfrm>
          <a:prstGeom prst="rect">
            <a:avLst/>
          </a:prstGeom>
        </p:spPr>
        <p:txBody>
          <a:bodyPr>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当滴入最后半滴标准液后，溶液由红色变为无色，且半分钟内不恢复</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原来的颜色</a:t>
            </a:r>
            <a:endParaRPr lang="zh-CN" altLang="en-US" dirty="0">
              <a:solidFill>
                <a:srgbClr val="C00000"/>
              </a:solidFill>
            </a:endParaRPr>
          </a:p>
        </p:txBody>
      </p:sp>
      <p:sp>
        <p:nvSpPr>
          <p:cNvPr id="9" name="矩形 8"/>
          <p:cNvSpPr/>
          <p:nvPr/>
        </p:nvSpPr>
        <p:spPr>
          <a:xfrm>
            <a:off x="390000" y="1987168"/>
            <a:ext cx="11412000" cy="1131079"/>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当滴入最后半滴标准液后，溶液由黄色变为橙色，且半分钟内不恢复</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原来的颜色</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90000" y="3086226"/>
            <a:ext cx="11412000" cy="175432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用标准碘溶液滴定溶有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的水溶液，以测定水中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的含量，应选用</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作指示剂，达到滴定终点的现象是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10038856" y="3139753"/>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淀粉溶液</a:t>
            </a:r>
            <a:endParaRPr lang="zh-CN" altLang="en-US" dirty="0">
              <a:solidFill>
                <a:srgbClr val="C00000"/>
              </a:solidFill>
            </a:endParaRPr>
          </a:p>
        </p:txBody>
      </p:sp>
      <p:sp>
        <p:nvSpPr>
          <p:cNvPr id="16" name="矩形 15"/>
          <p:cNvSpPr/>
          <p:nvPr/>
        </p:nvSpPr>
        <p:spPr>
          <a:xfrm>
            <a:off x="390000" y="3573016"/>
            <a:ext cx="11412000" cy="1200329"/>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当滴入最后半滴标准液后，溶液由无色变为蓝色，且半分钟内不褪色</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762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linds(horizontal)">
                                      <p:cBhvr>
                                        <p:cTn id="15" dur="500"/>
                                        <p:tgtEl>
                                          <p:spTgt spid="1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blinds(horizontal)">
                                      <p:cBhvr>
                                        <p:cTn id="1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右箭头 26">
            <a:extLst>
              <a:ext uri="{FF2B5EF4-FFF2-40B4-BE49-F238E27FC236}">
                <a16:creationId xmlns:a16="http://schemas.microsoft.com/office/drawing/2014/main"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9198258" y="2854335"/>
            <a:ext cx="2154326" cy="1222738"/>
            <a:chOff x="9143686" y="2854335"/>
            <a:chExt cx="2154326" cy="1222738"/>
          </a:xfrm>
        </p:grpSpPr>
        <p:sp>
          <p:nvSpPr>
            <p:cNvPr id="49" name="平行四边形 48">
              <a:hlinkClick r:id="rId3" action="ppaction://hlinksldjump"/>
              <a:extLst>
                <a:ext uri="{FF2B5EF4-FFF2-40B4-BE49-F238E27FC236}">
                  <a16:creationId xmlns:a16="http://schemas.microsoft.com/office/drawing/2014/main"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文本框 50">
              <a:hlinkClick r:id="rId3" action="ppaction://hlinksldjump"/>
              <a:extLst>
                <a:ext uri="{FF2B5EF4-FFF2-40B4-BE49-F238E27FC236}">
                  <a16:creationId xmlns:a16="http://schemas.microsoft.com/office/drawing/2014/main" id="{6AC70600-4115-C54C-ACAE-9E5A30E27804}"/>
                </a:ext>
              </a:extLst>
            </p:cNvPr>
            <p:cNvSpPr txBox="1"/>
            <p:nvPr/>
          </p:nvSpPr>
          <p:spPr>
            <a:xfrm>
              <a:off x="9541094" y="3250261"/>
              <a:ext cx="1359510"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grpSp>
      <p:grpSp>
        <p:nvGrpSpPr>
          <p:cNvPr id="6" name="组合 5"/>
          <p:cNvGrpSpPr/>
          <p:nvPr/>
        </p:nvGrpSpPr>
        <p:grpSpPr>
          <a:xfrm>
            <a:off x="7241431" y="2854335"/>
            <a:ext cx="2147137" cy="1222737"/>
            <a:chOff x="7200502" y="2854335"/>
            <a:chExt cx="2147137" cy="1222737"/>
          </a:xfrm>
        </p:grpSpPr>
        <p:sp>
          <p:nvSpPr>
            <p:cNvPr id="55" name="平行四边形 54">
              <a:hlinkClick r:id="rId4" action="ppaction://hlinksldjump"/>
              <a:extLst>
                <a:ext uri="{FF2B5EF4-FFF2-40B4-BE49-F238E27FC236}">
                  <a16:creationId xmlns:a16="http://schemas.microsoft.com/office/drawing/2014/main"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56" name="文本框 55">
              <a:hlinkClick r:id="rId4" action="ppaction://hlinksldjump"/>
              <a:extLst>
                <a:ext uri="{FF2B5EF4-FFF2-40B4-BE49-F238E27FC236}">
                  <a16:creationId xmlns:a16="http://schemas.microsoft.com/office/drawing/2014/main"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a:solidFill>
                    <a:schemeClr val="bg1"/>
                  </a:solidFill>
                  <a:latin typeface="Verdana" panose="020B0604030504040204"/>
                  <a:ea typeface="微软雅黑" panose="020B0503020204020204" pitchFamily="34" charset="-122"/>
                </a:rPr>
                <a:t>真题演练</a:t>
              </a:r>
              <a:endParaRPr lang="en-US" altLang="zh-CN" sz="2200" b="1" kern="0" dirty="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a:solidFill>
                    <a:schemeClr val="bg1"/>
                  </a:solidFill>
                  <a:latin typeface="Verdana" panose="020B0604030504040204"/>
                  <a:ea typeface="微软雅黑" panose="020B0503020204020204" pitchFamily="34" charset="-122"/>
                </a:rPr>
                <a:t>明确考向</a:t>
              </a:r>
              <a:endParaRPr lang="en-US" altLang="zh-CN" sz="2200" b="1" kern="0" dirty="0">
                <a:solidFill>
                  <a:schemeClr val="bg1"/>
                </a:solidFill>
                <a:latin typeface="Verdana" panose="020B0604030504040204"/>
                <a:ea typeface="微软雅黑" panose="020B0503020204020204" pitchFamily="34" charset="-122"/>
              </a:endParaRPr>
            </a:p>
          </p:txBody>
        </p:sp>
      </p:grpSp>
      <p:grpSp>
        <p:nvGrpSpPr>
          <p:cNvPr id="4" name="组合 3"/>
          <p:cNvGrpSpPr/>
          <p:nvPr/>
        </p:nvGrpSpPr>
        <p:grpSpPr>
          <a:xfrm>
            <a:off x="3313401" y="2837936"/>
            <a:ext cx="2154326" cy="1222738"/>
            <a:chOff x="3299758" y="2837936"/>
            <a:chExt cx="2154326" cy="1222738"/>
          </a:xfrm>
        </p:grpSpPr>
        <p:sp>
          <p:nvSpPr>
            <p:cNvPr id="31" name="平行四边形 30">
              <a:hlinkClick r:id="rId5" action="ppaction://hlinksldjump"/>
              <a:extLst>
                <a:ext uri="{FF2B5EF4-FFF2-40B4-BE49-F238E27FC236}">
                  <a16:creationId xmlns:a16="http://schemas.microsoft.com/office/drawing/2014/main"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文本框 52">
              <a:hlinkClick r:id="rId5" action="ppaction://hlinksldjump"/>
              <a:extLst>
                <a:ext uri="{FF2B5EF4-FFF2-40B4-BE49-F238E27FC236}">
                  <a16:creationId xmlns:a16="http://schemas.microsoft.com/office/drawing/2014/main"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59" name="矩形 58">
              <a:hlinkClick r:id="rId5" action="ppaction://hlinksldjump"/>
            </p:cNvPr>
            <p:cNvSpPr/>
            <p:nvPr/>
          </p:nvSpPr>
          <p:spPr>
            <a:xfrm>
              <a:off x="3673540" y="3500952"/>
              <a:ext cx="1307425" cy="276999"/>
            </a:xfrm>
            <a:prstGeom prst="rect">
              <a:avLst/>
            </a:prstGeom>
          </p:spPr>
          <p:txBody>
            <a:bodyPr wrap="square">
              <a:spAutoFit/>
            </a:bodyPr>
            <a:lstStyle/>
            <a:p>
              <a:pPr algn="ctr"/>
              <a:r>
                <a:rPr lang="zh-CN" altLang="zh-CN" sz="1200" spc="100" dirty="0">
                  <a:solidFill>
                    <a:schemeClr val="bg1">
                      <a:lumMod val="95000"/>
                    </a:schemeClr>
                  </a:solidFill>
                  <a:latin typeface="+mn-ea"/>
                </a:rPr>
                <a:t>氧化还原滴定</a:t>
              </a:r>
            </a:p>
          </p:txBody>
        </p:sp>
      </p:grpSp>
      <p:grpSp>
        <p:nvGrpSpPr>
          <p:cNvPr id="3" name="组合 2"/>
          <p:cNvGrpSpPr/>
          <p:nvPr/>
        </p:nvGrpSpPr>
        <p:grpSpPr>
          <a:xfrm>
            <a:off x="1349386" y="2837936"/>
            <a:ext cx="2154326" cy="1222738"/>
            <a:chOff x="1349386" y="2837936"/>
            <a:chExt cx="2154326" cy="1222738"/>
          </a:xfrm>
        </p:grpSpPr>
        <p:sp>
          <p:nvSpPr>
            <p:cNvPr id="33" name="平行四边形 32">
              <a:hlinkClick r:id="rId6" action="ppaction://hlinksldjump"/>
              <a:extLst>
                <a:ext uri="{FF2B5EF4-FFF2-40B4-BE49-F238E27FC236}">
                  <a16:creationId xmlns:a16="http://schemas.microsoft.com/office/drawing/2014/main"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文本框 56">
              <a:hlinkClick r:id="rId6" action="ppaction://hlinksldjump"/>
              <a:extLst>
                <a:ext uri="{FF2B5EF4-FFF2-40B4-BE49-F238E27FC236}">
                  <a16:creationId xmlns:a16="http://schemas.microsoft.com/office/drawing/2014/main"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60" name="矩形 59">
              <a:hlinkClick r:id="rId6" action="ppaction://hlinksldjump"/>
            </p:cNvPr>
            <p:cNvSpPr/>
            <p:nvPr/>
          </p:nvSpPr>
          <p:spPr>
            <a:xfrm>
              <a:off x="1553340" y="3500952"/>
              <a:ext cx="1716324" cy="461665"/>
            </a:xfrm>
            <a:prstGeom prst="rect">
              <a:avLst/>
            </a:prstGeom>
          </p:spPr>
          <p:txBody>
            <a:bodyPr wrap="square">
              <a:spAutoFit/>
            </a:bodyPr>
            <a:lstStyle/>
            <a:p>
              <a:r>
                <a:rPr lang="zh-CN" altLang="zh-CN" sz="1200" spc="100" dirty="0">
                  <a:solidFill>
                    <a:schemeClr val="bg1">
                      <a:lumMod val="95000"/>
                    </a:schemeClr>
                  </a:solidFill>
                  <a:latin typeface="+mn-ea"/>
                </a:rPr>
                <a:t>酸碱中和滴定的原理与操作</a:t>
              </a:r>
              <a:endParaRPr lang="zh-CN" altLang="en-US" sz="1200" spc="100" dirty="0">
                <a:solidFill>
                  <a:schemeClr val="bg1">
                    <a:lumMod val="95000"/>
                  </a:schemeClr>
                </a:solidFill>
                <a:latin typeface="+mn-ea"/>
              </a:endParaRPr>
            </a:p>
          </p:txBody>
        </p:sp>
      </p:grpSp>
      <p:sp>
        <p:nvSpPr>
          <p:cNvPr id="20" name="矩形 19"/>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21" name="组合 20"/>
          <p:cNvGrpSpPr/>
          <p:nvPr/>
        </p:nvGrpSpPr>
        <p:grpSpPr>
          <a:xfrm>
            <a:off x="5277416" y="2837936"/>
            <a:ext cx="2385724" cy="1222738"/>
            <a:chOff x="3299758" y="2837936"/>
            <a:chExt cx="2385724" cy="1222738"/>
          </a:xfrm>
        </p:grpSpPr>
        <p:sp>
          <p:nvSpPr>
            <p:cNvPr id="22" name="平行四边形 21">
              <a:hlinkClick r:id="rId7" action="ppaction://hlinksldjump"/>
              <a:extLst>
                <a:ext uri="{FF2B5EF4-FFF2-40B4-BE49-F238E27FC236}">
                  <a16:creationId xmlns:a16="http://schemas.microsoft.com/office/drawing/2014/main"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hlinkClick r:id="rId7" action="ppaction://hlinksldjump"/>
              <a:extLst>
                <a:ext uri="{FF2B5EF4-FFF2-40B4-BE49-F238E27FC236}">
                  <a16:creationId xmlns:a16="http://schemas.microsoft.com/office/drawing/2014/main" id="{6AC70600-4115-C54C-ACAE-9E5A30E27804}"/>
                </a:ext>
              </a:extLst>
            </p:cNvPr>
            <p:cNvSpPr txBox="1"/>
            <p:nvPr/>
          </p:nvSpPr>
          <p:spPr>
            <a:xfrm>
              <a:off x="3542278" y="2996952"/>
              <a:ext cx="2143204" cy="461665"/>
            </a:xfrm>
            <a:prstGeom prst="rect">
              <a:avLst/>
            </a:prstGeom>
            <a:noFill/>
          </p:spPr>
          <p:txBody>
            <a:bodyPr wrap="square" rtlCol="0" anchor="ctr">
              <a:spAutoFit/>
            </a:bodyPr>
            <a:lstStyle/>
            <a:p>
              <a:pPr lvl="0" algn="just">
                <a:spcBef>
                  <a:spcPts val="1200"/>
                </a:spcBef>
                <a:defRPr/>
              </a:pPr>
              <a:r>
                <a:rPr lang="zh-CN" altLang="en-US" sz="2400" b="1" kern="0" dirty="0">
                  <a:solidFill>
                    <a:schemeClr val="bg1"/>
                  </a:solidFill>
                  <a:latin typeface="Verdana" panose="020B0604030504040204"/>
                  <a:ea typeface="微软雅黑" panose="020B0503020204020204" pitchFamily="34" charset="-122"/>
                </a:rPr>
                <a:t>答题规范</a:t>
              </a:r>
              <a:r>
                <a:rPr lang="en-US" altLang="zh-CN" sz="24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b="1" kern="0" dirty="0">
                  <a:solidFill>
                    <a:schemeClr val="bg1"/>
                  </a:solidFill>
                  <a:latin typeface="Verdana" panose="020B0604030504040204"/>
                  <a:ea typeface="微软雅黑" panose="020B0503020204020204" pitchFamily="34" charset="-122"/>
                </a:rPr>
                <a:t>4</a:t>
              </a:r>
              <a:r>
                <a:rPr lang="en-US" altLang="zh-CN" sz="24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b="1" kern="0" dirty="0">
                  <a:solidFill>
                    <a:schemeClr val="bg1"/>
                  </a:solidFill>
                  <a:latin typeface="Verdana" panose="020B0604030504040204"/>
                  <a:ea typeface="微软雅黑" panose="020B0503020204020204" pitchFamily="34" charset="-122"/>
                </a:rPr>
                <a:t> </a:t>
              </a:r>
            </a:p>
          </p:txBody>
        </p:sp>
        <p:sp>
          <p:nvSpPr>
            <p:cNvPr id="24" name="矩形 23">
              <a:hlinkClick r:id="rId7" action="ppaction://hlinksldjump"/>
            </p:cNvPr>
            <p:cNvSpPr/>
            <p:nvPr/>
          </p:nvSpPr>
          <p:spPr>
            <a:xfrm>
              <a:off x="3673540" y="3500952"/>
              <a:ext cx="1409224" cy="276999"/>
            </a:xfrm>
            <a:prstGeom prst="rect">
              <a:avLst/>
            </a:prstGeom>
          </p:spPr>
          <p:txBody>
            <a:bodyPr wrap="square">
              <a:spAutoFit/>
            </a:bodyPr>
            <a:lstStyle/>
            <a:p>
              <a:pPr algn="ctr"/>
              <a:r>
                <a:rPr lang="zh-CN" altLang="zh-CN" sz="1200" spc="100" dirty="0">
                  <a:solidFill>
                    <a:schemeClr val="bg1">
                      <a:lumMod val="95000"/>
                    </a:schemeClr>
                  </a:solidFill>
                  <a:latin typeface="+mn-ea"/>
                </a:rPr>
                <a:t>滴定终点判断</a:t>
              </a:r>
            </a:p>
          </p:txBody>
        </p:sp>
      </p:grpSp>
    </p:spTree>
    <p:extLst>
      <p:ext uri="{BB962C8B-B14F-4D97-AF65-F5344CB8AC3E}">
        <p14:creationId xmlns:p14="http://schemas.microsoft.com/office/powerpoint/2010/main" val="136625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908536"/>
            <a:ext cx="11412000"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用标准酸性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溶液滴定溶有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的水溶液，以测定水中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的含量，是否需要选用指示剂</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否</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，达到滴定终点的现象是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063552" y="152903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dirty="0">
              <a:solidFill>
                <a:srgbClr val="C00000"/>
              </a:solidFill>
            </a:endParaRPr>
          </a:p>
        </p:txBody>
      </p:sp>
      <p:sp>
        <p:nvSpPr>
          <p:cNvPr id="5" name="矩形 4"/>
          <p:cNvSpPr/>
          <p:nvPr/>
        </p:nvSpPr>
        <p:spPr>
          <a:xfrm>
            <a:off x="390000" y="1412776"/>
            <a:ext cx="11412000" cy="1200329"/>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当滴入最后半滴酸性</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KMnO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溶液后，溶液由无色变为浅红色，且半分钟内不褪色</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90000" y="2564904"/>
            <a:ext cx="11412000" cy="230832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用氧化还原滴定法测定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的质量分数：一定条件下，将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溶解并还原为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KSCN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溶液作指示剂，用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标准溶液滴定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至全部生成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时发生反应的离子方程式为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，达到滴定终点的现象是</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4711935" y="3732867"/>
            <a:ext cx="366908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Ti</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=Ti</a:t>
            </a:r>
            <a:r>
              <a:rPr lang="en-US" altLang="zh-CN" sz="2400" kern="100" baseline="30000" dirty="0">
                <a:solidFill>
                  <a:srgbClr val="C00000"/>
                </a:solidFill>
                <a:latin typeface="Times New Roman" panose="02020603050405020304" pitchFamily="18" charset="0"/>
                <a:ea typeface="微软雅黑" panose="020B0503020204020204" pitchFamily="34" charset="-122"/>
              </a:rPr>
              <a:t>4</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solidFill>
                <a:srgbClr val="C00000"/>
              </a:solidFill>
            </a:endParaRPr>
          </a:p>
        </p:txBody>
      </p:sp>
      <p:sp>
        <p:nvSpPr>
          <p:cNvPr id="12" name="矩形 11"/>
          <p:cNvSpPr/>
          <p:nvPr/>
        </p:nvSpPr>
        <p:spPr>
          <a:xfrm>
            <a:off x="442752" y="4173788"/>
            <a:ext cx="11412000" cy="580865"/>
          </a:xfrm>
          <a:prstGeom prst="rect">
            <a:avLst/>
          </a:prstGeom>
        </p:spPr>
        <p:txBody>
          <a:bodyPr>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当滴入最后半滴标准液后，溶液变成红色，且半分钟内不褪色</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390000" y="4721076"/>
            <a:ext cx="11412000" cy="120032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用标准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的溶液，应选用</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作指示剂，滴定终点现象是</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p:cNvSpPr/>
          <p:nvPr/>
        </p:nvSpPr>
        <p:spPr>
          <a:xfrm>
            <a:off x="6712419" y="4809258"/>
            <a:ext cx="162256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KSCN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en-US" dirty="0">
              <a:solidFill>
                <a:srgbClr val="C00000"/>
              </a:solidFill>
            </a:endParaRPr>
          </a:p>
        </p:txBody>
      </p:sp>
      <p:sp>
        <p:nvSpPr>
          <p:cNvPr id="18" name="矩形 17"/>
          <p:cNvSpPr/>
          <p:nvPr/>
        </p:nvSpPr>
        <p:spPr>
          <a:xfrm>
            <a:off x="669456" y="5185240"/>
            <a:ext cx="10683128"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当滴入最后半滴标准</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溶液后，溶液的血红色褪去，且半分钟内不恢复血红色</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12550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linds(horizontal)">
                                      <p:cBhvr>
                                        <p:cTn id="23" dur="500"/>
                                        <p:tgtEl>
                                          <p:spTgt spid="16">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1772816"/>
            <a:ext cx="1083937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47020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899195"/>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为完成实验目的，所选玻璃仪器和试剂是否均准确，完整？</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，简述原因：</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418292239"/>
              </p:ext>
            </p:extLst>
          </p:nvPr>
        </p:nvGraphicFramePr>
        <p:xfrm>
          <a:off x="390000" y="1728368"/>
          <a:ext cx="11412000" cy="1772640"/>
        </p:xfrm>
        <a:graphic>
          <a:graphicData uri="http://schemas.openxmlformats.org/drawingml/2006/table">
            <a:tbl>
              <a:tblPr/>
              <a:tblGrid>
                <a:gridCol w="2969696">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121824">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实验目的</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玻璃仪器</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试剂</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4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测定</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溶液浓度</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烧杯、锥形瓶、胶头滴管、酸式滴定管</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待测</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溶液、已知浓度的盐酸、甲基橙试剂</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矩形 5"/>
          <p:cNvSpPr/>
          <p:nvPr/>
        </p:nvSpPr>
        <p:spPr>
          <a:xfrm>
            <a:off x="8600690" y="3727496"/>
            <a:ext cx="233910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所选仪器不完整</a:t>
            </a:r>
            <a:endParaRPr lang="zh-CN" altLang="en-US" dirty="0">
              <a:solidFill>
                <a:srgbClr val="C00000"/>
              </a:solidFill>
            </a:endParaRPr>
          </a:p>
        </p:txBody>
      </p:sp>
      <p:sp>
        <p:nvSpPr>
          <p:cNvPr id="13" name="矩形 12"/>
          <p:cNvSpPr/>
          <p:nvPr/>
        </p:nvSpPr>
        <p:spPr>
          <a:xfrm>
            <a:off x="390000" y="4131496"/>
            <a:ext cx="11412000" cy="646331"/>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因为取待测</a:t>
            </a:r>
            <a:r>
              <a:rPr lang="en-US" altLang="zh-CN" sz="2400" kern="100" spc="-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溶液时需选取碱式滴定管，所以所选仪器还应有碱式滴定管</a:t>
            </a:r>
            <a:endParaRPr lang="en-US"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600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836712"/>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六氯化钨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可用作有机合成催化剂，熔点为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283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340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，易溶于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，极易水解。实验室中，先将三氧化钨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还原为金属钨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再制备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夹持装置略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利用碘量法测定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产品纯度，实验如下：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称量：将足量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易挥发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加入干燥的称</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量瓶中，盖紧称重为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；开盖并计时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钟，盖紧称重为</a:t>
            </a:r>
            <a:r>
              <a:rPr lang="en-US" altLang="zh-CN" i="1" kern="100" spc="-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；再开盖加入待测样品</a:t>
            </a:r>
            <a:endParaRPr lang="en-US" altLang="zh-CN" kern="100" spc="-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并计时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分钟，盖紧称重为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，则样品质</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不考虑空气中水蒸气</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的干扰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91189" name="Picture 53" descr="a-17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032" y="2862461"/>
            <a:ext cx="5098797" cy="262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180200" y="5237156"/>
            <a:ext cx="1930337"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endParaRPr lang="zh-CN" altLang="en-US" dirty="0">
              <a:solidFill>
                <a:srgbClr val="C00000"/>
              </a:solidFill>
            </a:endParaRPr>
          </a:p>
        </p:txBody>
      </p:sp>
    </p:spTree>
    <p:extLst>
      <p:ext uri="{BB962C8B-B14F-4D97-AF65-F5344CB8AC3E}">
        <p14:creationId xmlns:p14="http://schemas.microsoft.com/office/powerpoint/2010/main" val="37323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6" name="组合 5"/>
          <p:cNvGrpSpPr/>
          <p:nvPr/>
        </p:nvGrpSpPr>
        <p:grpSpPr>
          <a:xfrm>
            <a:off x="515999" y="1196752"/>
            <a:ext cx="11160000" cy="4536504"/>
            <a:chOff x="515999" y="1209700"/>
            <a:chExt cx="11160000" cy="4536504"/>
          </a:xfrm>
        </p:grpSpPr>
        <p:grpSp>
          <p:nvGrpSpPr>
            <p:cNvPr id="7" name="组合 6">
              <a:extLst>
                <a:ext uri="{FF2B5EF4-FFF2-40B4-BE49-F238E27FC236}">
                  <a16:creationId xmlns:a16="http://schemas.microsoft.com/office/drawing/2014/main" id="{574E7DD6-E482-894D-9E46-D2B62C9ED9EC}"/>
                </a:ext>
              </a:extLst>
            </p:cNvPr>
            <p:cNvGrpSpPr/>
            <p:nvPr/>
          </p:nvGrpSpPr>
          <p:grpSpPr>
            <a:xfrm>
              <a:off x="515999" y="1209700"/>
              <a:ext cx="11160000" cy="4536504"/>
              <a:chOff x="792914" y="3925222"/>
              <a:chExt cx="11160000" cy="4536504"/>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4423614"/>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695401" y="1505679"/>
              <a:ext cx="10801200"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称量时加入足量的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，盖紧称重为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易挥发，开盖时要挥发出来，称</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量的质量要减少，开盖并计时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分钟，盖</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紧称重</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，则挥发出的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，再开盖加入待测样品并计时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钟，又挥发出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，盖紧称重为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，则样品质量为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8" name="Picture 53" descr="a-17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2768" y="1700808"/>
            <a:ext cx="5098797" cy="262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54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 name="矩形 2"/>
          <p:cNvSpPr/>
          <p:nvPr/>
        </p:nvSpPr>
        <p:spPr>
          <a:xfrm>
            <a:off x="390000" y="794424"/>
            <a:ext cx="11412000" cy="6038576"/>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滴定：先将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转化为可溶的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离子交换柱发生反应：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=BaWO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；交换结束后，</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向所得含</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的溶液中加入适量酸化的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KI</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溶液，发生反应：</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p>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；反应完全后，用</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标准溶液滴定，发生反应：</a:t>
            </a:r>
            <a:r>
              <a:rPr lang="en-US"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滴定达终点时消耗</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，则样品中</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摩尔质量为</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g·mol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26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的质量分数为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。称量时，若加入待测样品后，开盖时间超过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钟，则滴定时消耗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溶液的体积将</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，样品中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WCl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质量分数的测定值将</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Picture 53" descr="a-17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1001018"/>
            <a:ext cx="5098797" cy="262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803253471"/>
              </p:ext>
            </p:extLst>
          </p:nvPr>
        </p:nvGraphicFramePr>
        <p:xfrm>
          <a:off x="1153824" y="1505712"/>
          <a:ext cx="779462" cy="469900"/>
        </p:xfrm>
        <a:graphic>
          <a:graphicData uri="http://schemas.openxmlformats.org/presentationml/2006/ole">
            <mc:AlternateContent xmlns:mc="http://schemas.openxmlformats.org/markup-compatibility/2006">
              <mc:Choice xmlns:v="urn:schemas-microsoft-com:vml" Requires="v">
                <p:oleObj name="文档" r:id="rId6" imgW="780031" imgH="470427" progId="Word.Document.12">
                  <p:embed/>
                </p:oleObj>
              </mc:Choice>
              <mc:Fallback>
                <p:oleObj name="文档" r:id="rId6" imgW="780031" imgH="470427" progId="Word.Document.12">
                  <p:embed/>
                  <p:pic>
                    <p:nvPicPr>
                      <p:cNvPr id="0" name=""/>
                      <p:cNvPicPr/>
                      <p:nvPr/>
                    </p:nvPicPr>
                    <p:blipFill>
                      <a:blip r:embed="rId7"/>
                      <a:stretch>
                        <a:fillRect/>
                      </a:stretch>
                    </p:blipFill>
                    <p:spPr>
                      <a:xfrm>
                        <a:off x="1153824" y="1505712"/>
                        <a:ext cx="779462" cy="4699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499287389"/>
              </p:ext>
            </p:extLst>
          </p:nvPr>
        </p:nvGraphicFramePr>
        <p:xfrm>
          <a:off x="4763016" y="1517736"/>
          <a:ext cx="928687" cy="433388"/>
        </p:xfrm>
        <a:graphic>
          <a:graphicData uri="http://schemas.openxmlformats.org/presentationml/2006/ole">
            <mc:AlternateContent xmlns:mc="http://schemas.openxmlformats.org/markup-compatibility/2006">
              <mc:Choice xmlns:v="urn:schemas-microsoft-com:vml" Requires="v">
                <p:oleObj name="文档" r:id="rId8" imgW="928826" imgH="433411" progId="Word.Document.12">
                  <p:embed/>
                </p:oleObj>
              </mc:Choice>
              <mc:Fallback>
                <p:oleObj name="文档" r:id="rId8" imgW="928826" imgH="433411" progId="Word.Document.12">
                  <p:embed/>
                  <p:pic>
                    <p:nvPicPr>
                      <p:cNvPr id="0" name=""/>
                      <p:cNvPicPr/>
                      <p:nvPr/>
                    </p:nvPicPr>
                    <p:blipFill>
                      <a:blip r:embed="rId9"/>
                      <a:stretch>
                        <a:fillRect/>
                      </a:stretch>
                    </p:blipFill>
                    <p:spPr>
                      <a:xfrm>
                        <a:off x="4763016" y="1517736"/>
                        <a:ext cx="928687" cy="43338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473226002"/>
              </p:ext>
            </p:extLst>
          </p:nvPr>
        </p:nvGraphicFramePr>
        <p:xfrm>
          <a:off x="3471086" y="2050249"/>
          <a:ext cx="779462" cy="469900"/>
        </p:xfrm>
        <a:graphic>
          <a:graphicData uri="http://schemas.openxmlformats.org/presentationml/2006/ole">
            <mc:AlternateContent xmlns:mc="http://schemas.openxmlformats.org/markup-compatibility/2006">
              <mc:Choice xmlns:v="urn:schemas-microsoft-com:vml" Requires="v">
                <p:oleObj name="文档" r:id="rId10" imgW="780031" imgH="470427" progId="Word.Document.12">
                  <p:embed/>
                </p:oleObj>
              </mc:Choice>
              <mc:Fallback>
                <p:oleObj name="文档" r:id="rId10" imgW="780031" imgH="470427" progId="Word.Document.12">
                  <p:embed/>
                  <p:pic>
                    <p:nvPicPr>
                      <p:cNvPr id="0" name=""/>
                      <p:cNvPicPr/>
                      <p:nvPr/>
                    </p:nvPicPr>
                    <p:blipFill>
                      <a:blip r:embed="rId7"/>
                      <a:stretch>
                        <a:fillRect/>
                      </a:stretch>
                    </p:blipFill>
                    <p:spPr>
                      <a:xfrm>
                        <a:off x="3471086" y="2050249"/>
                        <a:ext cx="779462" cy="4699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594315597"/>
              </p:ext>
            </p:extLst>
          </p:nvPr>
        </p:nvGraphicFramePr>
        <p:xfrm>
          <a:off x="1749185" y="2597059"/>
          <a:ext cx="779462" cy="469900"/>
        </p:xfrm>
        <a:graphic>
          <a:graphicData uri="http://schemas.openxmlformats.org/presentationml/2006/ole">
            <mc:AlternateContent xmlns:mc="http://schemas.openxmlformats.org/markup-compatibility/2006">
              <mc:Choice xmlns:v="urn:schemas-microsoft-com:vml" Requires="v">
                <p:oleObj name="文档" r:id="rId11" imgW="780031" imgH="470427" progId="Word.Document.12">
                  <p:embed/>
                </p:oleObj>
              </mc:Choice>
              <mc:Fallback>
                <p:oleObj name="文档" r:id="rId11" imgW="780031" imgH="470427" progId="Word.Document.12">
                  <p:embed/>
                  <p:pic>
                    <p:nvPicPr>
                      <p:cNvPr id="0" name=""/>
                      <p:cNvPicPr/>
                      <p:nvPr/>
                    </p:nvPicPr>
                    <p:blipFill>
                      <a:blip r:embed="rId7"/>
                      <a:stretch>
                        <a:fillRect/>
                      </a:stretch>
                    </p:blipFill>
                    <p:spPr>
                      <a:xfrm>
                        <a:off x="1749185" y="2597059"/>
                        <a:ext cx="779462" cy="4699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703726387"/>
              </p:ext>
            </p:extLst>
          </p:nvPr>
        </p:nvGraphicFramePr>
        <p:xfrm>
          <a:off x="2883854" y="3150672"/>
          <a:ext cx="779462" cy="469900"/>
        </p:xfrm>
        <a:graphic>
          <a:graphicData uri="http://schemas.openxmlformats.org/presentationml/2006/ole">
            <mc:AlternateContent xmlns:mc="http://schemas.openxmlformats.org/markup-compatibility/2006">
              <mc:Choice xmlns:v="urn:schemas-microsoft-com:vml" Requires="v">
                <p:oleObj name="文档" r:id="rId12" imgW="780031" imgH="470427" progId="Word.Document.12">
                  <p:embed/>
                </p:oleObj>
              </mc:Choice>
              <mc:Fallback>
                <p:oleObj name="文档" r:id="rId12" imgW="780031" imgH="470427" progId="Word.Document.12">
                  <p:embed/>
                  <p:pic>
                    <p:nvPicPr>
                      <p:cNvPr id="0" name=""/>
                      <p:cNvPicPr/>
                      <p:nvPr/>
                    </p:nvPicPr>
                    <p:blipFill>
                      <a:blip r:embed="rId7"/>
                      <a:stretch>
                        <a:fillRect/>
                      </a:stretch>
                    </p:blipFill>
                    <p:spPr>
                      <a:xfrm>
                        <a:off x="2883854" y="3150672"/>
                        <a:ext cx="779462" cy="4699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294794899"/>
              </p:ext>
            </p:extLst>
          </p:nvPr>
        </p:nvGraphicFramePr>
        <p:xfrm>
          <a:off x="8265032" y="3694000"/>
          <a:ext cx="3495675" cy="433388"/>
        </p:xfrm>
        <a:graphic>
          <a:graphicData uri="http://schemas.openxmlformats.org/presentationml/2006/ole">
            <mc:AlternateContent xmlns:mc="http://schemas.openxmlformats.org/markup-compatibility/2006">
              <mc:Choice xmlns:v="urn:schemas-microsoft-com:vml" Requires="v">
                <p:oleObj name="文档" r:id="rId13" imgW="3495054" imgH="433411" progId="Word.Document.12">
                  <p:embed/>
                </p:oleObj>
              </mc:Choice>
              <mc:Fallback>
                <p:oleObj name="文档" r:id="rId13" imgW="3495054" imgH="433411" progId="Word.Document.12">
                  <p:embed/>
                  <p:pic>
                    <p:nvPicPr>
                      <p:cNvPr id="0" name=""/>
                      <p:cNvPicPr/>
                      <p:nvPr/>
                    </p:nvPicPr>
                    <p:blipFill>
                      <a:blip r:embed="rId14"/>
                      <a:stretch>
                        <a:fillRect/>
                      </a:stretch>
                    </p:blipFill>
                    <p:spPr>
                      <a:xfrm>
                        <a:off x="8265032" y="3694000"/>
                        <a:ext cx="3495675"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32422206"/>
              </p:ext>
            </p:extLst>
          </p:nvPr>
        </p:nvGraphicFramePr>
        <p:xfrm>
          <a:off x="2384323" y="4637637"/>
          <a:ext cx="2782888" cy="820738"/>
        </p:xfrm>
        <a:graphic>
          <a:graphicData uri="http://schemas.openxmlformats.org/presentationml/2006/ole">
            <mc:AlternateContent xmlns:mc="http://schemas.openxmlformats.org/markup-compatibility/2006">
              <mc:Choice xmlns:v="urn:schemas-microsoft-com:vml" Requires="v">
                <p:oleObj name="文档" r:id="rId15" imgW="2782477" imgH="821182" progId="Word.Document.12">
                  <p:embed/>
                </p:oleObj>
              </mc:Choice>
              <mc:Fallback>
                <p:oleObj name="文档" r:id="rId15" imgW="2782477" imgH="821182" progId="Word.Document.12">
                  <p:embed/>
                  <p:pic>
                    <p:nvPicPr>
                      <p:cNvPr id="0" name=""/>
                      <p:cNvPicPr/>
                      <p:nvPr/>
                    </p:nvPicPr>
                    <p:blipFill>
                      <a:blip r:embed="rId16"/>
                      <a:stretch>
                        <a:fillRect/>
                      </a:stretch>
                    </p:blipFill>
                    <p:spPr>
                      <a:xfrm>
                        <a:off x="2384323" y="4637637"/>
                        <a:ext cx="2782888" cy="820738"/>
                      </a:xfrm>
                      <a:prstGeom prst="rect">
                        <a:avLst/>
                      </a:prstGeom>
                    </p:spPr>
                  </p:pic>
                </p:oleObj>
              </mc:Fallback>
            </mc:AlternateContent>
          </a:graphicData>
        </a:graphic>
      </p:graphicFrame>
      <p:sp>
        <p:nvSpPr>
          <p:cNvPr id="22" name="矩形 21"/>
          <p:cNvSpPr/>
          <p:nvPr/>
        </p:nvSpPr>
        <p:spPr>
          <a:xfrm>
            <a:off x="5792660" y="565580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solidFill>
                <a:srgbClr val="C00000"/>
              </a:solidFill>
            </a:endParaRPr>
          </a:p>
        </p:txBody>
      </p:sp>
      <p:sp>
        <p:nvSpPr>
          <p:cNvPr id="24" name="矩形 23"/>
          <p:cNvSpPr/>
          <p:nvPr/>
        </p:nvSpPr>
        <p:spPr>
          <a:xfrm>
            <a:off x="4522288" y="620943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偏大</a:t>
            </a:r>
            <a:endParaRPr lang="zh-CN" altLang="en-US" dirty="0">
              <a:solidFill>
                <a:srgbClr val="C00000"/>
              </a:solidFill>
            </a:endParaRPr>
          </a:p>
        </p:txBody>
      </p:sp>
    </p:spTree>
    <p:extLst>
      <p:ext uri="{BB962C8B-B14F-4D97-AF65-F5344CB8AC3E}">
        <p14:creationId xmlns:p14="http://schemas.microsoft.com/office/powerpoint/2010/main" val="24468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linds(horizontal)">
                                      <p:cBhvr>
                                        <p:cTn id="1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7" name="组合 6">
            <a:extLst>
              <a:ext uri="{FF2B5EF4-FFF2-40B4-BE49-F238E27FC236}">
                <a16:creationId xmlns:a16="http://schemas.microsoft.com/office/drawing/2014/main" id="{574E7DD6-E482-894D-9E46-D2B62C9ED9EC}"/>
              </a:ext>
            </a:extLst>
          </p:cNvPr>
          <p:cNvGrpSpPr/>
          <p:nvPr/>
        </p:nvGrpSpPr>
        <p:grpSpPr>
          <a:xfrm>
            <a:off x="515999" y="980728"/>
            <a:ext cx="11160000" cy="5616624"/>
            <a:chOff x="792914" y="3925222"/>
            <a:chExt cx="11160000" cy="5616624"/>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5503734"/>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317008764"/>
              </p:ext>
            </p:extLst>
          </p:nvPr>
        </p:nvGraphicFramePr>
        <p:xfrm>
          <a:off x="692150" y="3901777"/>
          <a:ext cx="10807701" cy="2695575"/>
        </p:xfrm>
        <a:graphic>
          <a:graphicData uri="http://schemas.openxmlformats.org/presentationml/2006/ole">
            <mc:AlternateContent xmlns:mc="http://schemas.openxmlformats.org/markup-compatibility/2006">
              <mc:Choice xmlns:v="urn:schemas-microsoft-com:vml" Requires="v">
                <p:oleObj name="文档" r:id="rId5" imgW="10807480" imgH="2695344" progId="Word.Document.12">
                  <p:embed/>
                </p:oleObj>
              </mc:Choice>
              <mc:Fallback>
                <p:oleObj name="文档" r:id="rId5" imgW="10807480" imgH="2695344" progId="Word.Document.12">
                  <p:embed/>
                  <p:pic>
                    <p:nvPicPr>
                      <p:cNvPr id="0" name=""/>
                      <p:cNvPicPr/>
                      <p:nvPr/>
                    </p:nvPicPr>
                    <p:blipFill>
                      <a:blip r:embed="rId6"/>
                      <a:stretch>
                        <a:fillRect/>
                      </a:stretch>
                    </p:blipFill>
                    <p:spPr>
                      <a:xfrm>
                        <a:off x="692150" y="3901777"/>
                        <a:ext cx="10807701" cy="2695575"/>
                      </a:xfrm>
                      <a:prstGeom prst="rect">
                        <a:avLst/>
                      </a:prstGeom>
                    </p:spPr>
                  </p:pic>
                </p:oleObj>
              </mc:Fallback>
            </mc:AlternateContent>
          </a:graphicData>
        </a:graphic>
      </p:graphicFrame>
      <p:pic>
        <p:nvPicPr>
          <p:cNvPr id="13" name="Picture 53" descr="a-17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6602" y="1196752"/>
            <a:ext cx="5098797" cy="262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6" name="组合 5"/>
          <p:cNvGrpSpPr/>
          <p:nvPr/>
        </p:nvGrpSpPr>
        <p:grpSpPr>
          <a:xfrm>
            <a:off x="515999" y="980728"/>
            <a:ext cx="11160000" cy="4968552"/>
            <a:chOff x="515999" y="1209700"/>
            <a:chExt cx="11160000" cy="4968552"/>
          </a:xfrm>
        </p:grpSpPr>
        <p:grpSp>
          <p:nvGrpSpPr>
            <p:cNvPr id="7" name="组合 6">
              <a:extLst>
                <a:ext uri="{FF2B5EF4-FFF2-40B4-BE49-F238E27FC236}">
                  <a16:creationId xmlns:a16="http://schemas.microsoft.com/office/drawing/2014/main" id="{574E7DD6-E482-894D-9E46-D2B62C9ED9EC}"/>
                </a:ext>
              </a:extLst>
            </p:cNvPr>
            <p:cNvGrpSpPr/>
            <p:nvPr/>
          </p:nvGrpSpPr>
          <p:grpSpPr>
            <a:xfrm>
              <a:off x="515999" y="1209700"/>
              <a:ext cx="11160000" cy="4968552"/>
              <a:chOff x="792914" y="3925222"/>
              <a:chExt cx="11160000" cy="4968552"/>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4855662"/>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695401" y="4162028"/>
              <a:ext cx="10801200" cy="168424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根据测定原理，称量时，若加入待测样品后，开盖时间超过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分钟，挥发的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的质量增大，</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的质量不变，则滴定时消耗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溶液的体积将不变，样品中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质量分数的测定值将偏大。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3" name="Picture 53" descr="a-17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6602" y="1311942"/>
            <a:ext cx="5098797" cy="262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27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1009347"/>
            <a:ext cx="11412000" cy="47397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样品中可能含有的杂质为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，采用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滴定法测定该样品的组成，实验步骤如下：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称取</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样品于锥形瓶中，加入稀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溶解，水浴加热至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溶液趁热滴定至溶液出现粉红色且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内不褪色，消耗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向上述溶液中加入适量还原剂将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完全还原为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酸化后，在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继续用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溶液滴定至溶液出现粉红色且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内不褪色，又消耗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样品中所含</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i="1" kern="100" spc="-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126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g·mol</a:t>
            </a:r>
            <a:r>
              <a:rPr lang="zh-CN" altLang="zh-CN"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的质量分数表达式为</a:t>
            </a:r>
            <a:r>
              <a:rPr lang="en-US" altLang="zh-CN" u="sng"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66814845"/>
              </p:ext>
            </p:extLst>
          </p:nvPr>
        </p:nvGraphicFramePr>
        <p:xfrm>
          <a:off x="8470592" y="4722465"/>
          <a:ext cx="3300412" cy="866775"/>
        </p:xfrm>
        <a:graphic>
          <a:graphicData uri="http://schemas.openxmlformats.org/presentationml/2006/ole">
            <mc:AlternateContent xmlns:mc="http://schemas.openxmlformats.org/markup-compatibility/2006">
              <mc:Choice xmlns:v="urn:schemas-microsoft-com:vml" Requires="v">
                <p:oleObj name="文档" r:id="rId5" imgW="3300214" imgH="867541" progId="Word.Document.12">
                  <p:embed/>
                </p:oleObj>
              </mc:Choice>
              <mc:Fallback>
                <p:oleObj name="文档" r:id="rId5" imgW="3300214" imgH="867541" progId="Word.Document.12">
                  <p:embed/>
                  <p:pic>
                    <p:nvPicPr>
                      <p:cNvPr id="0" name=""/>
                      <p:cNvPicPr/>
                      <p:nvPr/>
                    </p:nvPicPr>
                    <p:blipFill>
                      <a:blip r:embed="rId6"/>
                      <a:stretch>
                        <a:fillRect/>
                      </a:stretch>
                    </p:blipFill>
                    <p:spPr>
                      <a:xfrm>
                        <a:off x="8470592" y="4722465"/>
                        <a:ext cx="3300412" cy="866775"/>
                      </a:xfrm>
                      <a:prstGeom prst="rect">
                        <a:avLst/>
                      </a:prstGeom>
                    </p:spPr>
                  </p:pic>
                </p:oleObj>
              </mc:Fallback>
            </mc:AlternateContent>
          </a:graphicData>
        </a:graphic>
      </p:graphicFrame>
    </p:spTree>
    <p:extLst>
      <p:ext uri="{BB962C8B-B14F-4D97-AF65-F5344CB8AC3E}">
        <p14:creationId xmlns:p14="http://schemas.microsoft.com/office/powerpoint/2010/main" val="42413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652119202"/>
              </p:ext>
            </p:extLst>
          </p:nvPr>
        </p:nvGraphicFramePr>
        <p:xfrm>
          <a:off x="507424" y="1412776"/>
          <a:ext cx="9312275" cy="3849688"/>
        </p:xfrm>
        <a:graphic>
          <a:graphicData uri="http://schemas.openxmlformats.org/presentationml/2006/ole">
            <mc:AlternateContent xmlns:mc="http://schemas.openxmlformats.org/markup-compatibility/2006">
              <mc:Choice xmlns:v="urn:schemas-microsoft-com:vml" Requires="v">
                <p:oleObj name="文档" r:id="rId5" imgW="9312090" imgH="3849311" progId="Word.Document.12">
                  <p:embed/>
                </p:oleObj>
              </mc:Choice>
              <mc:Fallback>
                <p:oleObj name="文档" r:id="rId5" imgW="9312090" imgH="3849311" progId="Word.Document.12">
                  <p:embed/>
                  <p:pic>
                    <p:nvPicPr>
                      <p:cNvPr id="0" name=""/>
                      <p:cNvPicPr/>
                      <p:nvPr/>
                    </p:nvPicPr>
                    <p:blipFill>
                      <a:blip r:embed="rId6"/>
                      <a:stretch>
                        <a:fillRect/>
                      </a:stretch>
                    </p:blipFill>
                    <p:spPr>
                      <a:xfrm>
                        <a:off x="507424" y="1412776"/>
                        <a:ext cx="9312275" cy="3849688"/>
                      </a:xfrm>
                      <a:prstGeom prst="rect">
                        <a:avLst/>
                      </a:prstGeom>
                    </p:spPr>
                  </p:pic>
                </p:oleObj>
              </mc:Fallback>
            </mc:AlternateContent>
          </a:graphicData>
        </a:graphic>
      </p:graphicFrame>
      <p:sp>
        <p:nvSpPr>
          <p:cNvPr id="4" name="矩形 3"/>
          <p:cNvSpPr/>
          <p:nvPr/>
        </p:nvSpPr>
        <p:spPr>
          <a:xfrm>
            <a:off x="6289434" y="1426577"/>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BD</a:t>
            </a:r>
            <a:endParaRPr lang="zh-CN" altLang="en-US" dirty="0">
              <a:solidFill>
                <a:srgbClr val="C00000"/>
              </a:solidFill>
            </a:endParaRPr>
          </a:p>
        </p:txBody>
      </p:sp>
    </p:spTree>
    <p:extLst>
      <p:ext uri="{BB962C8B-B14F-4D97-AF65-F5344CB8AC3E}">
        <p14:creationId xmlns:p14="http://schemas.microsoft.com/office/powerpoint/2010/main" val="2085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5">
            <a:extLst>
              <a:ext uri="{FF2B5EF4-FFF2-40B4-BE49-F238E27FC236}">
                <a16:creationId xmlns:a16="http://schemas.microsoft.com/office/drawing/2014/main" id="{8C829374-D590-8149-8BB5-B124E3F9341E}"/>
              </a:ext>
            </a:extLst>
          </p:cNvPr>
          <p:cNvSpPr txBox="1"/>
          <p:nvPr/>
        </p:nvSpPr>
        <p:spPr>
          <a:xfrm>
            <a:off x="5807968" y="1988840"/>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id="{72467164-16F2-4A4D-B46C-22BE743484D1}"/>
              </a:ext>
            </a:extLst>
          </p:cNvPr>
          <p:cNvSpPr txBox="1"/>
          <p:nvPr/>
        </p:nvSpPr>
        <p:spPr>
          <a:xfrm>
            <a:off x="4523746" y="1988840"/>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a16="http://schemas.microsoft.com/office/drawing/2014/main" id="{BB9F8ED9-2331-FD4B-ADA0-471E1F90BF32}"/>
              </a:ext>
            </a:extLst>
          </p:cNvPr>
          <p:cNvSpPr txBox="1"/>
          <p:nvPr/>
        </p:nvSpPr>
        <p:spPr>
          <a:xfrm>
            <a:off x="4901424" y="2065721"/>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id="{C267AA83-D616-ED4E-81C0-545EB4398E09}"/>
              </a:ext>
            </a:extLst>
          </p:cNvPr>
          <p:cNvSpPr txBox="1"/>
          <p:nvPr/>
        </p:nvSpPr>
        <p:spPr>
          <a:xfrm>
            <a:off x="704436" y="2726291"/>
            <a:ext cx="9361040" cy="1200329"/>
          </a:xfrm>
          <a:prstGeom prst="rect">
            <a:avLst/>
          </a:prstGeom>
          <a:noFill/>
        </p:spPr>
        <p:txBody>
          <a:bodyPr wrap="square" rtlCol="0" anchor="ctr">
            <a:spAutoFit/>
          </a:bodyPr>
          <a:lstStyle/>
          <a:p>
            <a:pPr algn="ctr">
              <a:lnSpc>
                <a:spcPct val="120000"/>
              </a:lnSpc>
            </a:pPr>
            <a:r>
              <a:rPr lang="zh-CN" altLang="zh-CN" sz="6000" b="1" dirty="0">
                <a:solidFill>
                  <a:schemeClr val="tx1">
                    <a:lumMod val="75000"/>
                    <a:lumOff val="25000"/>
                  </a:schemeClr>
                </a:solidFill>
                <a:latin typeface="微软雅黑" panose="020B0503020204020204" pitchFamily="34" charset="-122"/>
                <a:ea typeface="微软雅黑" panose="020B0503020204020204" pitchFamily="34" charset="-122"/>
              </a:rPr>
              <a:t>酸碱中和滴定的原理与操作</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117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4" name="组合 3"/>
          <p:cNvGrpSpPr/>
          <p:nvPr/>
        </p:nvGrpSpPr>
        <p:grpSpPr>
          <a:xfrm>
            <a:off x="515999" y="914295"/>
            <a:ext cx="11160000" cy="5755064"/>
            <a:chOff x="515999" y="1209700"/>
            <a:chExt cx="11160000" cy="5755064"/>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5999" y="1209700"/>
              <a:ext cx="11160000" cy="5755064"/>
              <a:chOff x="792914" y="3925222"/>
              <a:chExt cx="11160000" cy="5755064"/>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1"/>
                <a:ext cx="11160000" cy="5642175"/>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374517"/>
              <a:ext cx="10801200" cy="552151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，它们分别和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反应的关系式为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5FeC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5H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所以过程</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中消耗的</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的物质的量</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单位为</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①</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1421882404"/>
              </p:ext>
            </p:extLst>
          </p:nvPr>
        </p:nvGraphicFramePr>
        <p:xfrm>
          <a:off x="3691688" y="2745760"/>
          <a:ext cx="282575" cy="790575"/>
        </p:xfrm>
        <a:graphic>
          <a:graphicData uri="http://schemas.openxmlformats.org/presentationml/2006/ole">
            <mc:AlternateContent xmlns:mc="http://schemas.openxmlformats.org/markup-compatibility/2006">
              <mc:Choice xmlns:v="urn:schemas-microsoft-com:vml" Requires="v">
                <p:oleObj name="文档" r:id="rId5" imgW="283263" imgH="790994" progId="Word.Document.12">
                  <p:embed/>
                </p:oleObj>
              </mc:Choice>
              <mc:Fallback>
                <p:oleObj name="文档" r:id="rId5" imgW="283263" imgH="790994" progId="Word.Document.12">
                  <p:embed/>
                  <p:pic>
                    <p:nvPicPr>
                      <p:cNvPr id="0" name=""/>
                      <p:cNvPicPr/>
                      <p:nvPr/>
                    </p:nvPicPr>
                    <p:blipFill>
                      <a:blip r:embed="rId6"/>
                      <a:stretch>
                        <a:fillRect/>
                      </a:stretch>
                    </p:blipFill>
                    <p:spPr>
                      <a:xfrm>
                        <a:off x="3691688" y="2745760"/>
                        <a:ext cx="282575" cy="7905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94717543"/>
              </p:ext>
            </p:extLst>
          </p:nvPr>
        </p:nvGraphicFramePr>
        <p:xfrm>
          <a:off x="3594975" y="3996272"/>
          <a:ext cx="357188" cy="803275"/>
        </p:xfrm>
        <a:graphic>
          <a:graphicData uri="http://schemas.openxmlformats.org/presentationml/2006/ole">
            <mc:AlternateContent xmlns:mc="http://schemas.openxmlformats.org/markup-compatibility/2006">
              <mc:Choice xmlns:v="urn:schemas-microsoft-com:vml" Requires="v">
                <p:oleObj name="文档" r:id="rId7" imgW="357632" imgH="802494" progId="Word.Document.12">
                  <p:embed/>
                </p:oleObj>
              </mc:Choice>
              <mc:Fallback>
                <p:oleObj name="文档" r:id="rId7" imgW="357632" imgH="802494" progId="Word.Document.12">
                  <p:embed/>
                  <p:pic>
                    <p:nvPicPr>
                      <p:cNvPr id="0" name=""/>
                      <p:cNvPicPr/>
                      <p:nvPr/>
                    </p:nvPicPr>
                    <p:blipFill>
                      <a:blip r:embed="rId8"/>
                      <a:stretch>
                        <a:fillRect/>
                      </a:stretch>
                    </p:blipFill>
                    <p:spPr>
                      <a:xfrm>
                        <a:off x="3594975" y="3996272"/>
                        <a:ext cx="357188" cy="8032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80305854"/>
              </p:ext>
            </p:extLst>
          </p:nvPr>
        </p:nvGraphicFramePr>
        <p:xfrm>
          <a:off x="3350193" y="5228598"/>
          <a:ext cx="336550" cy="820738"/>
        </p:xfrm>
        <a:graphic>
          <a:graphicData uri="http://schemas.openxmlformats.org/presentationml/2006/ole">
            <mc:AlternateContent xmlns:mc="http://schemas.openxmlformats.org/markup-compatibility/2006">
              <mc:Choice xmlns:v="urn:schemas-microsoft-com:vml" Requires="v">
                <p:oleObj name="文档" r:id="rId9" imgW="336867" imgH="821182" progId="Word.Document.12">
                  <p:embed/>
                </p:oleObj>
              </mc:Choice>
              <mc:Fallback>
                <p:oleObj name="文档" r:id="rId9" imgW="336867" imgH="821182" progId="Word.Document.12">
                  <p:embed/>
                  <p:pic>
                    <p:nvPicPr>
                      <p:cNvPr id="0" name=""/>
                      <p:cNvPicPr/>
                      <p:nvPr/>
                    </p:nvPicPr>
                    <p:blipFill>
                      <a:blip r:embed="rId10"/>
                      <a:stretch>
                        <a:fillRect/>
                      </a:stretch>
                    </p:blipFill>
                    <p:spPr>
                      <a:xfrm>
                        <a:off x="3350193" y="5228598"/>
                        <a:ext cx="336550" cy="82073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030971114"/>
              </p:ext>
            </p:extLst>
          </p:nvPr>
        </p:nvGraphicFramePr>
        <p:xfrm>
          <a:off x="7615288" y="5811450"/>
          <a:ext cx="282575" cy="790575"/>
        </p:xfrm>
        <a:graphic>
          <a:graphicData uri="http://schemas.openxmlformats.org/presentationml/2006/ole">
            <mc:AlternateContent xmlns:mc="http://schemas.openxmlformats.org/markup-compatibility/2006">
              <mc:Choice xmlns:v="urn:schemas-microsoft-com:vml" Requires="v">
                <p:oleObj name="文档" r:id="rId11" imgW="283263" imgH="790994" progId="Word.Document.12">
                  <p:embed/>
                </p:oleObj>
              </mc:Choice>
              <mc:Fallback>
                <p:oleObj name="文档" r:id="rId11" imgW="283263" imgH="790994" progId="Word.Document.12">
                  <p:embed/>
                  <p:pic>
                    <p:nvPicPr>
                      <p:cNvPr id="0" name=""/>
                      <p:cNvPicPr/>
                      <p:nvPr/>
                    </p:nvPicPr>
                    <p:blipFill>
                      <a:blip r:embed="rId12"/>
                      <a:stretch>
                        <a:fillRect/>
                      </a:stretch>
                    </p:blipFill>
                    <p:spPr>
                      <a:xfrm>
                        <a:off x="7615288" y="5811450"/>
                        <a:ext cx="282575" cy="7905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886051147"/>
              </p:ext>
            </p:extLst>
          </p:nvPr>
        </p:nvGraphicFramePr>
        <p:xfrm>
          <a:off x="8265032" y="5790048"/>
          <a:ext cx="357188" cy="803275"/>
        </p:xfrm>
        <a:graphic>
          <a:graphicData uri="http://schemas.openxmlformats.org/presentationml/2006/ole">
            <mc:AlternateContent xmlns:mc="http://schemas.openxmlformats.org/markup-compatibility/2006">
              <mc:Choice xmlns:v="urn:schemas-microsoft-com:vml" Requires="v">
                <p:oleObj name="文档" r:id="rId13" imgW="357632" imgH="802494" progId="Word.Document.12">
                  <p:embed/>
                </p:oleObj>
              </mc:Choice>
              <mc:Fallback>
                <p:oleObj name="文档" r:id="rId13" imgW="357632" imgH="802494" progId="Word.Document.12">
                  <p:embed/>
                  <p:pic>
                    <p:nvPicPr>
                      <p:cNvPr id="0" name=""/>
                      <p:cNvPicPr/>
                      <p:nvPr/>
                    </p:nvPicPr>
                    <p:blipFill>
                      <a:blip r:embed="rId14"/>
                      <a:stretch>
                        <a:fillRect/>
                      </a:stretch>
                    </p:blipFill>
                    <p:spPr>
                      <a:xfrm>
                        <a:off x="8265032" y="5790048"/>
                        <a:ext cx="357188" cy="8032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639917195"/>
              </p:ext>
            </p:extLst>
          </p:nvPr>
        </p:nvGraphicFramePr>
        <p:xfrm>
          <a:off x="8949944" y="5792066"/>
          <a:ext cx="336550" cy="820738"/>
        </p:xfrm>
        <a:graphic>
          <a:graphicData uri="http://schemas.openxmlformats.org/presentationml/2006/ole">
            <mc:AlternateContent xmlns:mc="http://schemas.openxmlformats.org/markup-compatibility/2006">
              <mc:Choice xmlns:v="urn:schemas-microsoft-com:vml" Requires="v">
                <p:oleObj name="文档" r:id="rId15" imgW="336867" imgH="821182" progId="Word.Document.12">
                  <p:embed/>
                </p:oleObj>
              </mc:Choice>
              <mc:Fallback>
                <p:oleObj name="文档" r:id="rId15" imgW="336867" imgH="821182" progId="Word.Document.12">
                  <p:embed/>
                  <p:pic>
                    <p:nvPicPr>
                      <p:cNvPr id="0" name=""/>
                      <p:cNvPicPr/>
                      <p:nvPr/>
                    </p:nvPicPr>
                    <p:blipFill>
                      <a:blip r:embed="rId16"/>
                      <a:stretch>
                        <a:fillRect/>
                      </a:stretch>
                    </p:blipFill>
                    <p:spPr>
                      <a:xfrm>
                        <a:off x="8949944" y="5792066"/>
                        <a:ext cx="336550" cy="820738"/>
                      </a:xfrm>
                      <a:prstGeom prst="rect">
                        <a:avLst/>
                      </a:prstGeom>
                    </p:spPr>
                  </p:pic>
                </p:oleObj>
              </mc:Fallback>
            </mc:AlternateContent>
          </a:graphicData>
        </a:graphic>
      </p:graphicFrame>
    </p:spTree>
    <p:extLst>
      <p:ext uri="{BB962C8B-B14F-4D97-AF65-F5344CB8AC3E}">
        <p14:creationId xmlns:p14="http://schemas.microsoft.com/office/powerpoint/2010/main" val="7088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4" name="组合 3"/>
          <p:cNvGrpSpPr/>
          <p:nvPr/>
        </p:nvGrpSpPr>
        <p:grpSpPr>
          <a:xfrm>
            <a:off x="515999" y="908720"/>
            <a:ext cx="11160000" cy="5760640"/>
            <a:chOff x="515999" y="1209700"/>
            <a:chExt cx="11160000" cy="5760640"/>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5999" y="1209700"/>
              <a:ext cx="11160000" cy="5760640"/>
              <a:chOff x="792914" y="3925222"/>
              <a:chExt cx="11160000" cy="5760640"/>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5647750"/>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459979"/>
              <a:ext cx="10801200" cy="541071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的关系式为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中消耗的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单位为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式得：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式得：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两式相减得：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的质量分数表达式为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1945759317"/>
              </p:ext>
            </p:extLst>
          </p:nvPr>
        </p:nvGraphicFramePr>
        <p:xfrm>
          <a:off x="1733894" y="1853616"/>
          <a:ext cx="954087" cy="414338"/>
        </p:xfrm>
        <a:graphic>
          <a:graphicData uri="http://schemas.openxmlformats.org/presentationml/2006/ole">
            <mc:AlternateContent xmlns:mc="http://schemas.openxmlformats.org/markup-compatibility/2006">
              <mc:Choice xmlns:v="urn:schemas-microsoft-com:vml" Requires="v">
                <p:oleObj name="文档" r:id="rId5" imgW="953863" imgH="415083" progId="Word.Document.12">
                  <p:embed/>
                </p:oleObj>
              </mc:Choice>
              <mc:Fallback>
                <p:oleObj name="文档" r:id="rId5" imgW="953863" imgH="415083" progId="Word.Document.12">
                  <p:embed/>
                  <p:pic>
                    <p:nvPicPr>
                      <p:cNvPr id="0" name=""/>
                      <p:cNvPicPr/>
                      <p:nvPr/>
                    </p:nvPicPr>
                    <p:blipFill>
                      <a:blip r:embed="rId6"/>
                      <a:stretch>
                        <a:fillRect/>
                      </a:stretch>
                    </p:blipFill>
                    <p:spPr>
                      <a:xfrm>
                        <a:off x="1733894" y="1853616"/>
                        <a:ext cx="954087" cy="41433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3927087"/>
              </p:ext>
            </p:extLst>
          </p:nvPr>
        </p:nvGraphicFramePr>
        <p:xfrm>
          <a:off x="2471168" y="2413580"/>
          <a:ext cx="954087" cy="414338"/>
        </p:xfrm>
        <a:graphic>
          <a:graphicData uri="http://schemas.openxmlformats.org/presentationml/2006/ole">
            <mc:AlternateContent xmlns:mc="http://schemas.openxmlformats.org/markup-compatibility/2006">
              <mc:Choice xmlns:v="urn:schemas-microsoft-com:vml" Requires="v">
                <p:oleObj name="文档" r:id="rId7" imgW="953863" imgH="415083" progId="Word.Document.12">
                  <p:embed/>
                </p:oleObj>
              </mc:Choice>
              <mc:Fallback>
                <p:oleObj name="文档" r:id="rId7" imgW="953863" imgH="415083" progId="Word.Document.12">
                  <p:embed/>
                  <p:pic>
                    <p:nvPicPr>
                      <p:cNvPr id="0" name=""/>
                      <p:cNvPicPr/>
                      <p:nvPr/>
                    </p:nvPicPr>
                    <p:blipFill>
                      <a:blip r:embed="rId8"/>
                      <a:stretch>
                        <a:fillRect/>
                      </a:stretch>
                    </p:blipFill>
                    <p:spPr>
                      <a:xfrm>
                        <a:off x="2471168" y="2413580"/>
                        <a:ext cx="954087" cy="4143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82115631"/>
              </p:ext>
            </p:extLst>
          </p:nvPr>
        </p:nvGraphicFramePr>
        <p:xfrm>
          <a:off x="2003693" y="2823613"/>
          <a:ext cx="263525" cy="790575"/>
        </p:xfrm>
        <a:graphic>
          <a:graphicData uri="http://schemas.openxmlformats.org/presentationml/2006/ole">
            <mc:AlternateContent xmlns:mc="http://schemas.openxmlformats.org/markup-compatibility/2006">
              <mc:Choice xmlns:v="urn:schemas-microsoft-com:vml" Requires="v">
                <p:oleObj name="文档" r:id="rId9" imgW="262790" imgH="790994" progId="Word.Document.12">
                  <p:embed/>
                </p:oleObj>
              </mc:Choice>
              <mc:Fallback>
                <p:oleObj name="文档" r:id="rId9" imgW="262790" imgH="790994" progId="Word.Document.12">
                  <p:embed/>
                  <p:pic>
                    <p:nvPicPr>
                      <p:cNvPr id="0" name=""/>
                      <p:cNvPicPr/>
                      <p:nvPr/>
                    </p:nvPicPr>
                    <p:blipFill>
                      <a:blip r:embed="rId10"/>
                      <a:stretch>
                        <a:fillRect/>
                      </a:stretch>
                    </p:blipFill>
                    <p:spPr>
                      <a:xfrm>
                        <a:off x="2003693" y="2823613"/>
                        <a:ext cx="263525" cy="7905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480971138"/>
              </p:ext>
            </p:extLst>
          </p:nvPr>
        </p:nvGraphicFramePr>
        <p:xfrm>
          <a:off x="7337720" y="3458561"/>
          <a:ext cx="263525" cy="790575"/>
        </p:xfrm>
        <a:graphic>
          <a:graphicData uri="http://schemas.openxmlformats.org/presentationml/2006/ole">
            <mc:AlternateContent xmlns:mc="http://schemas.openxmlformats.org/markup-compatibility/2006">
              <mc:Choice xmlns:v="urn:schemas-microsoft-com:vml" Requires="v">
                <p:oleObj name="文档" r:id="rId11" imgW="262790" imgH="790994" progId="Word.Document.12">
                  <p:embed/>
                </p:oleObj>
              </mc:Choice>
              <mc:Fallback>
                <p:oleObj name="文档" r:id="rId11" imgW="262790" imgH="790994" progId="Word.Document.12">
                  <p:embed/>
                  <p:pic>
                    <p:nvPicPr>
                      <p:cNvPr id="0" name=""/>
                      <p:cNvPicPr/>
                      <p:nvPr/>
                    </p:nvPicPr>
                    <p:blipFill>
                      <a:blip r:embed="rId12"/>
                      <a:stretch>
                        <a:fillRect/>
                      </a:stretch>
                    </p:blipFill>
                    <p:spPr>
                      <a:xfrm>
                        <a:off x="7337720" y="3458561"/>
                        <a:ext cx="263525" cy="7905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707580670"/>
              </p:ext>
            </p:extLst>
          </p:nvPr>
        </p:nvGraphicFramePr>
        <p:xfrm>
          <a:off x="3077592" y="5227744"/>
          <a:ext cx="347663" cy="812800"/>
        </p:xfrm>
        <a:graphic>
          <a:graphicData uri="http://schemas.openxmlformats.org/presentationml/2006/ole">
            <mc:AlternateContent xmlns:mc="http://schemas.openxmlformats.org/markup-compatibility/2006">
              <mc:Choice xmlns:v="urn:schemas-microsoft-com:vml" Requires="v">
                <p:oleObj name="文档" r:id="rId13" imgW="347020" imgH="812197" progId="Word.Document.12">
                  <p:embed/>
                </p:oleObj>
              </mc:Choice>
              <mc:Fallback>
                <p:oleObj name="文档" r:id="rId13" imgW="347020" imgH="812197" progId="Word.Document.12">
                  <p:embed/>
                  <p:pic>
                    <p:nvPicPr>
                      <p:cNvPr id="0" name=""/>
                      <p:cNvPicPr/>
                      <p:nvPr/>
                    </p:nvPicPr>
                    <p:blipFill>
                      <a:blip r:embed="rId14"/>
                      <a:stretch>
                        <a:fillRect/>
                      </a:stretch>
                    </p:blipFill>
                    <p:spPr>
                      <a:xfrm>
                        <a:off x="3077592" y="5227744"/>
                        <a:ext cx="347663" cy="812800"/>
                      </a:xfrm>
                      <a:prstGeom prst="rect">
                        <a:avLst/>
                      </a:prstGeom>
                    </p:spPr>
                  </p:pic>
                </p:oleObj>
              </mc:Fallback>
            </mc:AlternateContent>
          </a:graphicData>
        </a:graphic>
      </p:graphicFrame>
    </p:spTree>
    <p:extLst>
      <p:ext uri="{BB962C8B-B14F-4D97-AF65-F5344CB8AC3E}">
        <p14:creationId xmlns:p14="http://schemas.microsoft.com/office/powerpoint/2010/main" val="2448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4" name="组合 3"/>
          <p:cNvGrpSpPr/>
          <p:nvPr/>
        </p:nvGrpSpPr>
        <p:grpSpPr>
          <a:xfrm>
            <a:off x="516000" y="980728"/>
            <a:ext cx="11160000" cy="5374292"/>
            <a:chOff x="515999" y="1209700"/>
            <a:chExt cx="11160000" cy="5374292"/>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5999" y="1209700"/>
              <a:ext cx="11160000" cy="5374292"/>
              <a:chOff x="792914" y="3925222"/>
              <a:chExt cx="11160000" cy="5374292"/>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5261402"/>
              </a:xfrm>
              <a:prstGeom prst="roundRect">
                <a:avLst>
                  <a:gd name="adj" fmla="val 18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872732"/>
              <a:ext cx="10801200" cy="345325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的质量分数为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，则不含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p>
            <a:p>
              <a:pPr algn="just">
                <a:lnSpc>
                  <a:spcPct val="20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可知，不论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，均有</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，即当</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时，样品中可能含有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越大，加还原剂后所得溶液中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含量越低，则样品中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含量越高，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526291316"/>
              </p:ext>
            </p:extLst>
          </p:nvPr>
        </p:nvGraphicFramePr>
        <p:xfrm>
          <a:off x="834923" y="1412776"/>
          <a:ext cx="7832725" cy="1866900"/>
        </p:xfrm>
        <a:graphic>
          <a:graphicData uri="http://schemas.openxmlformats.org/presentationml/2006/ole">
            <mc:AlternateContent xmlns:mc="http://schemas.openxmlformats.org/markup-compatibility/2006">
              <mc:Choice xmlns:v="urn:schemas-microsoft-com:vml" Requires="v">
                <p:oleObj name="文档" r:id="rId5" imgW="7836876" imgH="1864459" progId="Word.Document.12">
                  <p:embed/>
                </p:oleObj>
              </mc:Choice>
              <mc:Fallback>
                <p:oleObj name="文档" r:id="rId5" imgW="7836876" imgH="1864459" progId="Word.Document.12">
                  <p:embed/>
                  <p:pic>
                    <p:nvPicPr>
                      <p:cNvPr id="0" name=""/>
                      <p:cNvPicPr/>
                      <p:nvPr/>
                    </p:nvPicPr>
                    <p:blipFill>
                      <a:blip r:embed="rId6"/>
                      <a:stretch>
                        <a:fillRect/>
                      </a:stretch>
                    </p:blipFill>
                    <p:spPr>
                      <a:xfrm>
                        <a:off x="834923" y="1412776"/>
                        <a:ext cx="7832725" cy="18669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909076716"/>
              </p:ext>
            </p:extLst>
          </p:nvPr>
        </p:nvGraphicFramePr>
        <p:xfrm>
          <a:off x="816264" y="2565119"/>
          <a:ext cx="520700" cy="812800"/>
        </p:xfrm>
        <a:graphic>
          <a:graphicData uri="http://schemas.openxmlformats.org/presentationml/2006/ole">
            <mc:AlternateContent xmlns:mc="http://schemas.openxmlformats.org/markup-compatibility/2006">
              <mc:Choice xmlns:v="urn:schemas-microsoft-com:vml" Requires="v">
                <p:oleObj name="文档" r:id="rId7" imgW="521493" imgH="812197" progId="Word.Document.12">
                  <p:embed/>
                </p:oleObj>
              </mc:Choice>
              <mc:Fallback>
                <p:oleObj name="文档" r:id="rId7" imgW="521493" imgH="812197" progId="Word.Document.12">
                  <p:embed/>
                  <p:pic>
                    <p:nvPicPr>
                      <p:cNvPr id="0" name=""/>
                      <p:cNvPicPr/>
                      <p:nvPr/>
                    </p:nvPicPr>
                    <p:blipFill>
                      <a:blip r:embed="rId8"/>
                      <a:stretch>
                        <a:fillRect/>
                      </a:stretch>
                    </p:blipFill>
                    <p:spPr>
                      <a:xfrm>
                        <a:off x="816264" y="2565119"/>
                        <a:ext cx="520700" cy="8128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28132400"/>
              </p:ext>
            </p:extLst>
          </p:nvPr>
        </p:nvGraphicFramePr>
        <p:xfrm>
          <a:off x="9643788" y="2545985"/>
          <a:ext cx="1052513" cy="830263"/>
        </p:xfrm>
        <a:graphic>
          <a:graphicData uri="http://schemas.openxmlformats.org/presentationml/2006/ole">
            <mc:AlternateContent xmlns:mc="http://schemas.openxmlformats.org/markup-compatibility/2006">
              <mc:Choice xmlns:v="urn:schemas-microsoft-com:vml" Requires="v">
                <p:oleObj name="文档" r:id="rId9" imgW="1052517" imgH="830525" progId="Word.Document.12">
                  <p:embed/>
                </p:oleObj>
              </mc:Choice>
              <mc:Fallback>
                <p:oleObj name="文档" r:id="rId9" imgW="1052517" imgH="830525" progId="Word.Document.12">
                  <p:embed/>
                  <p:pic>
                    <p:nvPicPr>
                      <p:cNvPr id="0" name=""/>
                      <p:cNvPicPr/>
                      <p:nvPr/>
                    </p:nvPicPr>
                    <p:blipFill>
                      <a:blip r:embed="rId10"/>
                      <a:stretch>
                        <a:fillRect/>
                      </a:stretch>
                    </p:blipFill>
                    <p:spPr>
                      <a:xfrm>
                        <a:off x="9643788" y="2545985"/>
                        <a:ext cx="1052513" cy="83026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211539987"/>
              </p:ext>
            </p:extLst>
          </p:nvPr>
        </p:nvGraphicFramePr>
        <p:xfrm>
          <a:off x="1993709" y="3274362"/>
          <a:ext cx="263525" cy="790575"/>
        </p:xfrm>
        <a:graphic>
          <a:graphicData uri="http://schemas.openxmlformats.org/presentationml/2006/ole">
            <mc:AlternateContent xmlns:mc="http://schemas.openxmlformats.org/markup-compatibility/2006">
              <mc:Choice xmlns:v="urn:schemas-microsoft-com:vml" Requires="v">
                <p:oleObj name="文档" r:id="rId11" imgW="262790" imgH="790994" progId="Word.Document.12">
                  <p:embed/>
                </p:oleObj>
              </mc:Choice>
              <mc:Fallback>
                <p:oleObj name="文档" r:id="rId11" imgW="262790" imgH="790994" progId="Word.Document.12">
                  <p:embed/>
                  <p:pic>
                    <p:nvPicPr>
                      <p:cNvPr id="0" name=""/>
                      <p:cNvPicPr/>
                      <p:nvPr/>
                    </p:nvPicPr>
                    <p:blipFill>
                      <a:blip r:embed="rId12"/>
                      <a:stretch>
                        <a:fillRect/>
                      </a:stretch>
                    </p:blipFill>
                    <p:spPr>
                      <a:xfrm>
                        <a:off x="1993709" y="3274362"/>
                        <a:ext cx="263525" cy="7905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274420365"/>
              </p:ext>
            </p:extLst>
          </p:nvPr>
        </p:nvGraphicFramePr>
        <p:xfrm>
          <a:off x="10324193" y="3267400"/>
          <a:ext cx="520700" cy="812800"/>
        </p:xfrm>
        <a:graphic>
          <a:graphicData uri="http://schemas.openxmlformats.org/presentationml/2006/ole">
            <mc:AlternateContent xmlns:mc="http://schemas.openxmlformats.org/markup-compatibility/2006">
              <mc:Choice xmlns:v="urn:schemas-microsoft-com:vml" Requires="v">
                <p:oleObj name="文档" r:id="rId13" imgW="521493" imgH="812197" progId="Word.Document.12">
                  <p:embed/>
                </p:oleObj>
              </mc:Choice>
              <mc:Fallback>
                <p:oleObj name="文档" r:id="rId13" imgW="521493" imgH="812197" progId="Word.Document.12">
                  <p:embed/>
                  <p:pic>
                    <p:nvPicPr>
                      <p:cNvPr id="0" name=""/>
                      <p:cNvPicPr/>
                      <p:nvPr/>
                    </p:nvPicPr>
                    <p:blipFill>
                      <a:blip r:embed="rId8"/>
                      <a:stretch>
                        <a:fillRect/>
                      </a:stretch>
                    </p:blipFill>
                    <p:spPr>
                      <a:xfrm>
                        <a:off x="10324193" y="3267400"/>
                        <a:ext cx="520700" cy="8128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24259456"/>
              </p:ext>
            </p:extLst>
          </p:nvPr>
        </p:nvGraphicFramePr>
        <p:xfrm>
          <a:off x="907862" y="4723688"/>
          <a:ext cx="520700" cy="812800"/>
        </p:xfrm>
        <a:graphic>
          <a:graphicData uri="http://schemas.openxmlformats.org/presentationml/2006/ole">
            <mc:AlternateContent xmlns:mc="http://schemas.openxmlformats.org/markup-compatibility/2006">
              <mc:Choice xmlns:v="urn:schemas-microsoft-com:vml" Requires="v">
                <p:oleObj name="文档" r:id="rId14" imgW="521493" imgH="812197" progId="Word.Document.12">
                  <p:embed/>
                </p:oleObj>
              </mc:Choice>
              <mc:Fallback>
                <p:oleObj name="文档" r:id="rId14" imgW="521493" imgH="812197" progId="Word.Document.12">
                  <p:embed/>
                  <p:pic>
                    <p:nvPicPr>
                      <p:cNvPr id="0" name=""/>
                      <p:cNvPicPr/>
                      <p:nvPr/>
                    </p:nvPicPr>
                    <p:blipFill>
                      <a:blip r:embed="rId8"/>
                      <a:stretch>
                        <a:fillRect/>
                      </a:stretch>
                    </p:blipFill>
                    <p:spPr>
                      <a:xfrm>
                        <a:off x="907862" y="4723688"/>
                        <a:ext cx="520700" cy="812800"/>
                      </a:xfrm>
                      <a:prstGeom prst="rect">
                        <a:avLst/>
                      </a:prstGeom>
                    </p:spPr>
                  </p:pic>
                </p:oleObj>
              </mc:Fallback>
            </mc:AlternateContent>
          </a:graphicData>
        </a:graphic>
      </p:graphicFrame>
    </p:spTree>
    <p:extLst>
      <p:ext uri="{BB962C8B-B14F-4D97-AF65-F5344CB8AC3E}">
        <p14:creationId xmlns:p14="http://schemas.microsoft.com/office/powerpoint/2010/main" val="32956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pSp>
        <p:nvGrpSpPr>
          <p:cNvPr id="4" name="组合 3"/>
          <p:cNvGrpSpPr/>
          <p:nvPr/>
        </p:nvGrpSpPr>
        <p:grpSpPr>
          <a:xfrm>
            <a:off x="516000" y="1844824"/>
            <a:ext cx="11160000" cy="2952328"/>
            <a:chOff x="515999" y="1209700"/>
            <a:chExt cx="11160000" cy="2952328"/>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5999" y="1209700"/>
              <a:ext cx="11160000" cy="2952328"/>
              <a:chOff x="792914" y="3925222"/>
              <a:chExt cx="11160000" cy="2952328"/>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2839438"/>
              </a:xfrm>
              <a:prstGeom prst="roundRect">
                <a:avLst>
                  <a:gd name="adj" fmla="val 400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641748"/>
              <a:ext cx="10801200"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若步骤</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中滴入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溶液不足，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未被完全氧化，引起</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偏大，则测得样品中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元素含量偏高，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若所用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溶液实际浓度偏低，消耗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溶液体积</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实际偏大，故测得样品中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元素含量偏高，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1" name="矩形 20">
            <a:hlinkClick r:id="rId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7725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2" name="图片 11"/>
          <p:cNvPicPr>
            <a:picLocks noChangeAspect="1"/>
          </p:cNvPicPr>
          <p:nvPr/>
        </p:nvPicPr>
        <p:blipFill rotWithShape="1">
          <a:blip r:embed="rId3"/>
          <a:srcRect b="27983"/>
          <a:stretch/>
        </p:blipFill>
        <p:spPr>
          <a:xfrm>
            <a:off x="4806985" y="2277684"/>
            <a:ext cx="1481456" cy="355633"/>
          </a:xfrm>
          <a:prstGeom prst="rect">
            <a:avLst/>
          </a:prstGeom>
        </p:spPr>
      </p:pic>
    </p:spTree>
    <p:extLst>
      <p:ext uri="{BB962C8B-B14F-4D97-AF65-F5344CB8AC3E}">
        <p14:creationId xmlns:p14="http://schemas.microsoft.com/office/powerpoint/2010/main" val="1973919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68962"/>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准确移取</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20.00 mL</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某待测</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溶液于锥形瓶中，用</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溶液滴定。下列说法正确的是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滴定管用蒸馏水洗涤后，装入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溶液进行滴定</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随着</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溶液滴入，锥形瓶中溶液</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由小变大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用酚酞作指示剂，当锥形瓶中溶液由浅红色变无色时停止滴定</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滴定达终点时，发现滴定管尖嘴部分有悬滴，则测定结果偏小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6" name="TextBox 9"/>
          <p:cNvSpPr txBox="1"/>
          <p:nvPr/>
        </p:nvSpPr>
        <p:spPr>
          <a:xfrm>
            <a:off x="245017" y="292252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3942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1052736"/>
            <a:ext cx="11160000" cy="4680520"/>
            <a:chOff x="792914" y="3925222"/>
            <a:chExt cx="11160000" cy="4680520"/>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1"/>
              <a:ext cx="11160000" cy="4567631"/>
            </a:xfrm>
            <a:prstGeom prst="roundRect">
              <a:avLst>
                <a:gd name="adj" fmla="val 206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768000" y="1474906"/>
            <a:ext cx="10656000"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项，滴定管用蒸馏水洗涤后，还要用待装溶液润洗，否则会引起误差，错误；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项，在用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溶液滴定盐酸的过程中，锥形瓶内溶液由酸性逐渐变为中性，溶液的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由小变大，正确；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项，用酚酞作指示剂，锥形瓶中溶液应由无色变为浅红色，且半分钟内不恢复原色时才能停止滴定，错误；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项，滴定达终点时，发现滴定管尖嘴部分有悬滴，则碱液的体积偏大，测定结果偏大，错误。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0849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17770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是一种弱酸，实验室欲用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溶液滴定碘水，发生的反应为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该滴定反应可用甲基橙作指示剂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是该反应的还原剂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该滴定反应可选用如图所示的装置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该反应中每消耗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，转移电子的物质的量</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17762" name="Picture 2" descr="8-5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844824"/>
            <a:ext cx="2443318" cy="343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52888" y="274500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356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1196752"/>
            <a:ext cx="11160000" cy="4320480"/>
            <a:chOff x="792914" y="3925222"/>
            <a:chExt cx="11160000" cy="4320480"/>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1"/>
              <a:ext cx="11160000" cy="420759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50000" y="1740872"/>
            <a:ext cx="7866280"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溶液中有单质碘，应加入淀粉溶液作指示剂，碘与硫代硫酸钠发生氧化还原反应，当反应达到终点时，单质碘消失，蓝色褪去，故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元素化合价升高被氧化，作还原剂，故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溶液显碱性，应该用碱式滴定管，故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反应中每消耗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Picture 2" descr="8-5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1274" y="1772816"/>
            <a:ext cx="2443318" cy="343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6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052736"/>
            <a:ext cx="11412000" cy="17149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下列滴定中，指示剂的选择或滴定终点颜色变化有错误的是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提示：</a:t>
            </a:r>
            <a:r>
              <a:rPr lang="en-US" altLang="zh-CN" kern="100" dirty="0">
                <a:latin typeface="Times New Roman" panose="02020603050405020304" pitchFamily="18" charset="0"/>
                <a:ea typeface="微软雅黑" panose="020B0503020204020204" pitchFamily="34" charset="-122"/>
              </a:rPr>
              <a:t>2KMnO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5K</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SO</a:t>
            </a:r>
            <a:r>
              <a:rPr lang="en-US" altLang="zh-CN" kern="100" baseline="-25000" dirty="0">
                <a:latin typeface="Times New Roman" panose="02020603050405020304" pitchFamily="18" charset="0"/>
                <a:ea typeface="微软雅黑" panose="020B0503020204020204" pitchFamily="34" charset="-122"/>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3H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SO</a:t>
            </a:r>
            <a:r>
              <a:rPr lang="en-US" altLang="zh-CN" kern="100" baseline="-25000" dirty="0">
                <a:latin typeface="Times New Roman" panose="02020603050405020304" pitchFamily="18" charset="0"/>
                <a:ea typeface="微软雅黑" panose="020B0503020204020204" pitchFamily="34" charset="-122"/>
              </a:rPr>
              <a:t>4</a:t>
            </a:r>
            <a:r>
              <a:rPr lang="en-US" altLang="zh-CN" kern="100" spc="-80" dirty="0">
                <a:latin typeface="Times New Roman" panose="02020603050405020304" pitchFamily="18" charset="0"/>
                <a:ea typeface="微软雅黑" panose="020B0503020204020204" pitchFamily="34" charset="-122"/>
              </a:rPr>
              <a:t>==</a:t>
            </a:r>
            <a:r>
              <a:rPr lang="en-US" altLang="zh-CN" kern="100" dirty="0">
                <a:latin typeface="Times New Roman" panose="02020603050405020304" pitchFamily="18" charset="0"/>
                <a:ea typeface="微软雅黑" panose="020B0503020204020204" pitchFamily="34" charset="-122"/>
              </a:rPr>
              <a:t>=6K</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2MnSO</a:t>
            </a:r>
            <a:r>
              <a:rPr lang="en-US" altLang="zh-CN" kern="100" baseline="-25000" dirty="0">
                <a:latin typeface="Times New Roman" panose="02020603050405020304" pitchFamily="18" charset="0"/>
                <a:ea typeface="微软雅黑" panose="020B0503020204020204" pitchFamily="34" charset="-122"/>
              </a:rPr>
              <a:t>4</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3H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I</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Na</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S</a:t>
            </a:r>
            <a:r>
              <a:rPr lang="en-US" altLang="zh-CN" kern="100" spc="-80" dirty="0">
                <a:latin typeface="Times New Roman" panose="02020603050405020304" pitchFamily="18" charset="0"/>
                <a:ea typeface="微软雅黑" panose="020B0503020204020204" pitchFamily="34" charset="-122"/>
              </a:rPr>
              <a:t>==</a:t>
            </a:r>
            <a:r>
              <a:rPr lang="en-US" altLang="zh-CN" kern="100" dirty="0">
                <a:latin typeface="Times New Roman" panose="02020603050405020304" pitchFamily="18" charset="0"/>
                <a:ea typeface="微软雅黑" panose="020B0503020204020204" pitchFamily="34" charset="-122"/>
              </a:rPr>
              <a:t>=2NaI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S</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602180659"/>
              </p:ext>
            </p:extLst>
          </p:nvPr>
        </p:nvGraphicFramePr>
        <p:xfrm>
          <a:off x="390000" y="2889320"/>
          <a:ext cx="11412000" cy="3420000"/>
        </p:xfrm>
        <a:graphic>
          <a:graphicData uri="http://schemas.openxmlformats.org/drawingml/2006/table">
            <a:tbl>
              <a:tblPr/>
              <a:tblGrid>
                <a:gridCol w="1332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gridCol w="2142312">
                  <a:extLst>
                    <a:ext uri="{9D8B030D-6E8A-4147-A177-3AD203B41FA5}">
                      <a16:colId xmlns:a16="http://schemas.microsoft.com/office/drawing/2014/main" val="20003"/>
                    </a:ext>
                  </a:extLst>
                </a:gridCol>
                <a:gridCol w="2897688">
                  <a:extLst>
                    <a:ext uri="{9D8B030D-6E8A-4147-A177-3AD203B41FA5}">
                      <a16:colId xmlns:a16="http://schemas.microsoft.com/office/drawing/2014/main" val="20004"/>
                    </a:ext>
                  </a:extLst>
                </a:gridCol>
              </a:tblGrid>
              <a:tr h="684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滴定管中的溶液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锥形瓶中的溶液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指示剂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滴定终点颜色变化</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400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COOH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酚酞</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无色</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浅红色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400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HCl</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氨水</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酚酞</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浅红色</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无色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400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无色</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浅紫红色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400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碘水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淀粉</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无色</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蓝色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6" name="TextBox 9"/>
          <p:cNvSpPr txBox="1"/>
          <p:nvPr/>
        </p:nvSpPr>
        <p:spPr>
          <a:xfrm>
            <a:off x="695400" y="418557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241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81000" y="1184643"/>
            <a:ext cx="11430000" cy="3637919"/>
          </a:xfrm>
          <a:prstGeom prst="rect">
            <a:avLst/>
          </a:prstGeom>
        </p:spPr>
        <p:txBody>
          <a:bodyPr wrap="square">
            <a:spAutoFit/>
          </a:bodyPr>
          <a:lstStyle/>
          <a:p>
            <a:pPr algn="just">
              <a:lnSpc>
                <a:spcPct val="180000"/>
              </a:lnSpc>
              <a:tabLst>
                <a:tab pos="2250440" algn="l"/>
              </a:tabLs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概念</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用已知浓度的酸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滴定未知浓度的碱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，根据中和反应的等量关系来测定碱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tabLst>
                <a:tab pos="2250440" algn="l"/>
              </a:tabLs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原理</a:t>
            </a:r>
          </a:p>
          <a:p>
            <a:pPr algn="just">
              <a:lnSpc>
                <a:spcPct val="150000"/>
              </a:lnSpc>
              <a:spcAft>
                <a:spcPts val="0"/>
              </a:spcAft>
            </a:pPr>
            <a:endPar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待测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58266594"/>
              </p:ext>
            </p:extLst>
          </p:nvPr>
        </p:nvGraphicFramePr>
        <p:xfrm>
          <a:off x="2046883" y="3551697"/>
          <a:ext cx="2320925" cy="1236663"/>
        </p:xfrm>
        <a:graphic>
          <a:graphicData uri="http://schemas.openxmlformats.org/presentationml/2006/ole">
            <mc:AlternateContent xmlns:mc="http://schemas.openxmlformats.org/markup-compatibility/2006">
              <mc:Choice xmlns:v="urn:schemas-microsoft-com:vml" Requires="v">
                <p:oleObj name="文档" r:id="rId2" imgW="2321628" imgH="1236624" progId="Word.Document.12">
                  <p:embed/>
                </p:oleObj>
              </mc:Choice>
              <mc:Fallback>
                <p:oleObj name="文档" r:id="rId2" imgW="2321628" imgH="1236624" progId="Word.Document.12">
                  <p:embed/>
                  <p:pic>
                    <p:nvPicPr>
                      <p:cNvPr id="0" name=""/>
                      <p:cNvPicPr/>
                      <p:nvPr/>
                    </p:nvPicPr>
                    <p:blipFill>
                      <a:blip r:embed="rId3"/>
                      <a:stretch>
                        <a:fillRect/>
                      </a:stretch>
                    </p:blipFill>
                    <p:spPr>
                      <a:xfrm>
                        <a:off x="2046883" y="3551697"/>
                        <a:ext cx="2320925" cy="1236663"/>
                      </a:xfrm>
                      <a:prstGeom prst="rect">
                        <a:avLst/>
                      </a:prstGeom>
                    </p:spPr>
                  </p:pic>
                </p:oleObj>
              </mc:Fallback>
            </mc:AlternateContent>
          </a:graphicData>
        </a:graphic>
      </p:graphicFrame>
    </p:spTree>
    <p:extLst>
      <p:ext uri="{BB962C8B-B14F-4D97-AF65-F5344CB8AC3E}">
        <p14:creationId xmlns:p14="http://schemas.microsoft.com/office/powerpoint/2010/main" val="262199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6" name="组合 25">
            <a:extLst>
              <a:ext uri="{FF2B5EF4-FFF2-40B4-BE49-F238E27FC236}">
                <a16:creationId xmlns:a16="http://schemas.microsoft.com/office/drawing/2014/main" id="{574E7DD6-E482-894D-9E46-D2B62C9ED9EC}"/>
              </a:ext>
            </a:extLst>
          </p:cNvPr>
          <p:cNvGrpSpPr/>
          <p:nvPr/>
        </p:nvGrpSpPr>
        <p:grpSpPr>
          <a:xfrm>
            <a:off x="516000" y="2272635"/>
            <a:ext cx="11160000" cy="1876445"/>
            <a:chOff x="792914" y="3925222"/>
            <a:chExt cx="11160000" cy="1876445"/>
          </a:xfrm>
        </p:grpSpPr>
        <p:sp>
          <p:nvSpPr>
            <p:cNvPr id="27" name="圆角矩形 26">
              <a:extLst>
                <a:ext uri="{FF2B5EF4-FFF2-40B4-BE49-F238E27FC236}">
                  <a16:creationId xmlns:a16="http://schemas.microsoft.com/office/drawing/2014/main" id="{E0791A29-2CB4-2744-96C1-EA2037B165CE}"/>
                </a:ext>
              </a:extLst>
            </p:cNvPr>
            <p:cNvSpPr/>
            <p:nvPr/>
          </p:nvSpPr>
          <p:spPr>
            <a:xfrm>
              <a:off x="792914" y="4038112"/>
              <a:ext cx="11160000" cy="1763555"/>
            </a:xfrm>
            <a:prstGeom prst="roundRect">
              <a:avLst>
                <a:gd name="adj" fmla="val 664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圆角矩形 19">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04718" y="2704852"/>
            <a:ext cx="10782564"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项，锥形瓶中的溶液为弱碱，达到滴定终点，溶液显酸性，应选择指示剂甲基橙，现象是溶液由黄色变为橙色，错误。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85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99584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常温下，用</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1.0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溶液中和某浓度的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溶液，所得溶液的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和所用</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溶液体积的关系如图所示，则原</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溶液的物质的量浓度及完全反应后溶液的体积</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忽略反应前后溶液体积的变化</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分别是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A.1.0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,20 mL</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B.0.5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,40 mL</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C.0.5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,80 mL</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D.1.0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,80 mL</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23906" name="Picture 2" descr="8-5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2806" y="2448700"/>
            <a:ext cx="3837573"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253827" y="36345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8091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574E7DD6-E482-894D-9E46-D2B62C9ED9EC}"/>
              </a:ext>
            </a:extLst>
          </p:cNvPr>
          <p:cNvGrpSpPr/>
          <p:nvPr/>
        </p:nvGrpSpPr>
        <p:grpSpPr>
          <a:xfrm>
            <a:off x="516000" y="1628799"/>
            <a:ext cx="11160000" cy="3744417"/>
            <a:chOff x="792914" y="3925222"/>
            <a:chExt cx="11160000" cy="3744417"/>
          </a:xfrm>
        </p:grpSpPr>
        <p:sp>
          <p:nvSpPr>
            <p:cNvPr id="47" name="圆角矩形 46">
              <a:extLst>
                <a:ext uri="{FF2B5EF4-FFF2-40B4-BE49-F238E27FC236}">
                  <a16:creationId xmlns:a16="http://schemas.microsoft.com/office/drawing/2014/main" id="{E0791A29-2CB4-2744-96C1-EA2037B165CE}"/>
                </a:ext>
              </a:extLst>
            </p:cNvPr>
            <p:cNvSpPr/>
            <p:nvPr/>
          </p:nvSpPr>
          <p:spPr>
            <a:xfrm>
              <a:off x="792914" y="4038113"/>
              <a:ext cx="11160000" cy="3631526"/>
            </a:xfrm>
            <a:prstGeom prst="roundRect">
              <a:avLst>
                <a:gd name="adj" fmla="val 23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50" name="文本框 49">
              <a:extLst>
                <a:ext uri="{FF2B5EF4-FFF2-40B4-BE49-F238E27FC236}">
                  <a16:creationId xmlns:a16="http://schemas.microsoft.com/office/drawing/2014/main" id="{E38EBCDC-ABCA-E945-AC9F-C9807C462968}"/>
                </a:ext>
              </a:extLst>
            </p:cNvPr>
            <p:cNvSpPr txBox="1"/>
            <p:nvPr/>
          </p:nvSpPr>
          <p:spPr>
            <a:xfrm>
              <a:off x="1050281" y="6301487"/>
              <a:ext cx="10658346"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滴定前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，通过计算可知原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22" name="Picture 2" descr="8-5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1649" y="1916832"/>
            <a:ext cx="3488703"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9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980728"/>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下列有关滴定操作的说法正确的是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滴定管进行中和滴定时，用去标准液的体积为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21.7 mL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用标准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溶液滴定未知浓度的盐酸，洗净碱式滴定管后直接取标准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溶液进</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行滴定，则测定结果偏高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用标准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溶液滴定未知浓度的盐酸，配制标准溶液的固体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质，则测定结果偏高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用未知浓度的盐酸滴定标准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溶液时，若读数时，滴定前仰视，滴定到终点后</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俯视，会导致测定结果偏低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1" name="TextBox 9"/>
          <p:cNvSpPr txBox="1"/>
          <p:nvPr/>
        </p:nvSpPr>
        <p:spPr>
          <a:xfrm>
            <a:off x="254560" y="196413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908720"/>
            <a:ext cx="11160000" cy="5735677"/>
            <a:chOff x="792914" y="3925222"/>
            <a:chExt cx="11160000" cy="5735677"/>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1"/>
              <a:ext cx="11160000" cy="5622787"/>
            </a:xfrm>
            <a:prstGeom prst="roundRect">
              <a:avLst>
                <a:gd name="adj" fmla="val 12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971152" y="4213254"/>
              <a:ext cx="10802361" cy="5447645"/>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滴定管精确到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0.01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，读数应保留小数点后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由于没有润洗，标准液浓度减小，消耗标准液体积增加，则测定结果偏高，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相同质量的氢氧化钠和氢氧化钾，氢氧化钠的物质的量大于氢氧化钾的物质的量，故所配的溶液中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浓度偏大，导致消耗标准液的体积</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偏小，根据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用未知浓度的盐酸滴定标准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溶液时，若滴定前仰视读数，滴定至终点后俯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视读数，导致读取的盐酸体积偏小，根据</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可知测定结果偏高，</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45557964"/>
              </p:ext>
            </p:extLst>
          </p:nvPr>
        </p:nvGraphicFramePr>
        <p:xfrm>
          <a:off x="2636742" y="3880993"/>
          <a:ext cx="928687" cy="1006475"/>
        </p:xfrm>
        <a:graphic>
          <a:graphicData uri="http://schemas.openxmlformats.org/presentationml/2006/ole">
            <mc:AlternateContent xmlns:mc="http://schemas.openxmlformats.org/markup-compatibility/2006">
              <mc:Choice xmlns:v="urn:schemas-microsoft-com:vml" Requires="v">
                <p:oleObj name="文档" r:id="rId16" imgW="928826" imgH="1005902" progId="Word.Document.12">
                  <p:embed/>
                </p:oleObj>
              </mc:Choice>
              <mc:Fallback>
                <p:oleObj name="文档" r:id="rId16" imgW="928826" imgH="1005902" progId="Word.Document.12">
                  <p:embed/>
                  <p:pic>
                    <p:nvPicPr>
                      <p:cNvPr id="0" name=""/>
                      <p:cNvPicPr/>
                      <p:nvPr/>
                    </p:nvPicPr>
                    <p:blipFill>
                      <a:blip r:embed="rId17"/>
                      <a:stretch>
                        <a:fillRect/>
                      </a:stretch>
                    </p:blipFill>
                    <p:spPr>
                      <a:xfrm>
                        <a:off x="2636742" y="3880993"/>
                        <a:ext cx="928687" cy="10064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656104772"/>
              </p:ext>
            </p:extLst>
          </p:nvPr>
        </p:nvGraphicFramePr>
        <p:xfrm>
          <a:off x="8219400" y="5185205"/>
          <a:ext cx="928687" cy="1006475"/>
        </p:xfrm>
        <a:graphic>
          <a:graphicData uri="http://schemas.openxmlformats.org/presentationml/2006/ole">
            <mc:AlternateContent xmlns:mc="http://schemas.openxmlformats.org/markup-compatibility/2006">
              <mc:Choice xmlns:v="urn:schemas-microsoft-com:vml" Requires="v">
                <p:oleObj name="文档" r:id="rId18" imgW="928826" imgH="1005902" progId="Word.Document.12">
                  <p:embed/>
                </p:oleObj>
              </mc:Choice>
              <mc:Fallback>
                <p:oleObj name="文档" r:id="rId18" imgW="928826" imgH="1005902" progId="Word.Document.12">
                  <p:embed/>
                  <p:pic>
                    <p:nvPicPr>
                      <p:cNvPr id="0" name=""/>
                      <p:cNvPicPr/>
                      <p:nvPr/>
                    </p:nvPicPr>
                    <p:blipFill>
                      <a:blip r:embed="rId19"/>
                      <a:stretch>
                        <a:fillRect/>
                      </a:stretch>
                    </p:blipFill>
                    <p:spPr>
                      <a:xfrm>
                        <a:off x="8219400" y="5185205"/>
                        <a:ext cx="928687" cy="1006475"/>
                      </a:xfrm>
                      <a:prstGeom prst="rect">
                        <a:avLst/>
                      </a:prstGeom>
                    </p:spPr>
                  </p:pic>
                </p:oleObj>
              </mc:Fallback>
            </mc:AlternateContent>
          </a:graphicData>
        </a:graphic>
      </p:graphicFrame>
    </p:spTree>
    <p:extLst>
      <p:ext uri="{BB962C8B-B14F-4D97-AF65-F5344CB8AC3E}">
        <p14:creationId xmlns:p14="http://schemas.microsoft.com/office/powerpoint/2010/main" val="10755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5B31A23C-2D81-E54D-AA89-8AE9E5BDD097}"/>
              </a:ext>
            </a:extLst>
          </p:cNvPr>
          <p:cNvSpPr/>
          <p:nvPr/>
        </p:nvSpPr>
        <p:spPr>
          <a:xfrm>
            <a:off x="390000" y="922515"/>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硫酸亚铁铵</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又称莫尔盐，是常用的分析试剂。实验室用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两种溶液混合很容易得到莫尔盐晶体。为了确定产品中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的含量，研究小组用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溶液来滴定莫尔盐溶液中的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。滴定时必须选用的仪器有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①④⑤⑥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②③⑦⑧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②④⑤⑥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④⑤⑥⑧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24930" name="Picture 2" descr="8-5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2184" y="3052154"/>
            <a:ext cx="5324067" cy="182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9"/>
          <p:cNvSpPr txBox="1"/>
          <p:nvPr/>
        </p:nvSpPr>
        <p:spPr>
          <a:xfrm>
            <a:off x="255480" y="30321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516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1412776"/>
            <a:ext cx="11160000" cy="3888432"/>
            <a:chOff x="792914" y="3925222"/>
            <a:chExt cx="11160000" cy="3888432"/>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2"/>
              <a:ext cx="11160000" cy="3775542"/>
            </a:xfrm>
            <a:prstGeom prst="roundRect">
              <a:avLst>
                <a:gd name="adj" fmla="val 21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971152" y="6251360"/>
              <a:ext cx="10802361"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一般滴定实验均需要的仪器是滴定管、锥形瓶、铁架台、滴定管夹。本实验中的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KMnO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溶液具有强氧化性，必须用酸式滴定管。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6" name="圆角矩形 25">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25" name="Picture 2" descr="8-5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3967" y="1819805"/>
            <a:ext cx="5324067" cy="182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07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FFF65964-AB35-1C41-A7F1-54DD8E8F48A6}"/>
              </a:ext>
            </a:extLst>
          </p:cNvPr>
          <p:cNvSpPr/>
          <p:nvPr/>
        </p:nvSpPr>
        <p:spPr>
          <a:xfrm>
            <a:off x="390000" y="119675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标准溶液的配制和标定，需经过</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溶液配制、基准物质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的称量以及用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溶液滴定等操作。下列有关说法正确的是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图甲：转移</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容量瓶中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图乙：准确称得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0.157 5 g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用图丙所示操作排除碱式滴定管中的气泡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用图丁所示装置以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待测液滴定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p>
          <a:p>
            <a:pPr algn="just">
              <a:lnSpc>
                <a:spcPct val="150000"/>
              </a:lnSpc>
              <a:spcAft>
                <a:spcPts val="0"/>
              </a:spcAft>
            </a:pP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26978" name="Picture 2" descr="8-5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7869" y="2410420"/>
            <a:ext cx="5109530" cy="22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63333" y="32954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32" name="组合 31">
            <a:extLst>
              <a:ext uri="{FF2B5EF4-FFF2-40B4-BE49-F238E27FC236}">
                <a16:creationId xmlns:a16="http://schemas.microsoft.com/office/drawing/2014/main" id="{574E7DD6-E482-894D-9E46-D2B62C9ED9EC}"/>
              </a:ext>
            </a:extLst>
          </p:cNvPr>
          <p:cNvGrpSpPr/>
          <p:nvPr/>
        </p:nvGrpSpPr>
        <p:grpSpPr>
          <a:xfrm>
            <a:off x="516000" y="1412775"/>
            <a:ext cx="11160000" cy="3456385"/>
            <a:chOff x="792914" y="3925222"/>
            <a:chExt cx="11160000" cy="3456385"/>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3343494"/>
            </a:xfrm>
            <a:prstGeom prst="roundRect">
              <a:avLst>
                <a:gd name="adj" fmla="val 32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3" y="4256687"/>
              <a:ext cx="5329754" cy="2862322"/>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向容量瓶中转移溶液时需要用玻璃棒引流，故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托盘天平的精度值为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溶液应装在碱式滴定管中，故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0" name="圆角矩形 19">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21" name="Picture 2" descr="8-5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069" y="1844824"/>
            <a:ext cx="5109530" cy="22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9EF13083-441D-CC41-A3B9-50FF39250BAC}"/>
              </a:ext>
            </a:extLst>
          </p:cNvPr>
          <p:cNvSpPr/>
          <p:nvPr/>
        </p:nvSpPr>
        <p:spPr>
          <a:xfrm>
            <a:off x="390000" y="918245"/>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如图曲线</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是盐酸与氢氧化钠溶液相互滴定的滴定曲线，下列叙述正确的是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盐酸的物质的量浓度为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1 mol·L</a:t>
            </a:r>
            <a:r>
              <a:rPr lang="zh-CN" altLang="zh-CN" kern="100" baseline="3000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B.P</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点时反应恰好完全，溶液呈中性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是盐酸滴定氢氧化钠的滴定曲线</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酚酞不能用作本实验的指示剂</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28002" name="Picture 2" descr="8-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700808"/>
            <a:ext cx="2474285" cy="20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9"/>
          <p:cNvSpPr txBox="1"/>
          <p:nvPr/>
        </p:nvSpPr>
        <p:spPr>
          <a:xfrm>
            <a:off x="254541" y="19256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3952105"/>
            <a:ext cx="11160000" cy="2285207"/>
            <a:chOff x="792914" y="3925222"/>
            <a:chExt cx="11160000" cy="2285207"/>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3"/>
              <a:ext cx="11160000" cy="2172316"/>
            </a:xfrm>
            <a:prstGeom prst="roundRect">
              <a:avLst>
                <a:gd name="adj" fmla="val 49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750000" y="4293095"/>
            <a:ext cx="10692000"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依据曲线的起点可判断盐酸和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溶液的浓度均为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滴定盐酸的滴定曲线，曲线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为盐酸滴定</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的滴定曲线，强酸与强碱的中和滴定既可用甲基橙也可用酚酞作指示剂。</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78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0000" y="475655"/>
            <a:ext cx="11412000" cy="5743111"/>
          </a:xfrm>
          <a:prstGeom prst="rect">
            <a:avLst/>
          </a:prstGeom>
        </p:spPr>
        <p:txBody>
          <a:bodyPr wrap="square">
            <a:spAutoFit/>
          </a:bodyPr>
          <a:lstStyle/>
          <a:p>
            <a:pPr algn="just">
              <a:lnSpc>
                <a:spcPct val="180000"/>
              </a:lnSpc>
              <a:spcAft>
                <a:spcPts val="0"/>
              </a:spcAft>
              <a:tabLst>
                <a:tab pos="2250440" algn="l"/>
              </a:tabLst>
            </a:pPr>
            <a:r>
              <a:rPr lang="en-US" altLang="zh-CN" sz="2400" b="1" kern="100" dirty="0">
                <a:latin typeface="+mj-ea"/>
                <a:ea typeface="+mj-ea"/>
                <a:cs typeface="Courier New" panose="02070309020205020404" pitchFamily="49" charset="0"/>
              </a:rPr>
              <a:t>3.</a:t>
            </a:r>
            <a:r>
              <a:rPr lang="zh-CN" altLang="zh-CN" sz="2400" b="1" kern="100" dirty="0">
                <a:latin typeface="+mj-ea"/>
                <a:ea typeface="+mj-ea"/>
                <a:cs typeface="Courier New" panose="02070309020205020404" pitchFamily="49" charset="0"/>
              </a:rPr>
              <a:t>滴定操作</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滴定管的使用方法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滴定管使用前应检查</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量取一定体积的下列液体时，哪些必</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须使用如右图所示的滴定管盛装？</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氨水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醋酸钠溶液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氯化铵溶液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硫代硫酸钠溶液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高锰酸钾溶液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洁净的滴定管在加入酸、碱反应液之前，先用蒸馏水将滴定管洗涤干净，然后用所要盛装的溶液润洗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将反应液加入相应的滴定管中，使液面位于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刻度以上</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4606" name="Picture 94" descr="8-48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149581"/>
            <a:ext cx="761752" cy="2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631982" y="1755232"/>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是否漏水</a:t>
            </a:r>
            <a:endParaRPr lang="zh-CN" altLang="en-US" dirty="0">
              <a:solidFill>
                <a:srgbClr val="C00000"/>
              </a:solidFill>
            </a:endParaRPr>
          </a:p>
        </p:txBody>
      </p:sp>
      <p:sp>
        <p:nvSpPr>
          <p:cNvPr id="6" name="矩形 5"/>
          <p:cNvSpPr/>
          <p:nvPr/>
        </p:nvSpPr>
        <p:spPr>
          <a:xfrm>
            <a:off x="5047754" y="2876753"/>
            <a:ext cx="457176"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ce</a:t>
            </a:r>
            <a:endParaRPr lang="zh-CN" altLang="en-US" dirty="0">
              <a:solidFill>
                <a:srgbClr val="C00000"/>
              </a:solidFill>
            </a:endParaRPr>
          </a:p>
        </p:txBody>
      </p:sp>
      <p:sp>
        <p:nvSpPr>
          <p:cNvPr id="8" name="矩形 7"/>
          <p:cNvSpPr/>
          <p:nvPr/>
        </p:nvSpPr>
        <p:spPr>
          <a:xfrm>
            <a:off x="8653846" y="5634872"/>
            <a:ext cx="130356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 mL</a:t>
            </a:r>
            <a:endParaRPr lang="zh-CN" altLang="en-US" dirty="0">
              <a:solidFill>
                <a:srgbClr val="C00000"/>
              </a:solidFill>
            </a:endParaRPr>
          </a:p>
        </p:txBody>
      </p:sp>
    </p:spTree>
    <p:extLst>
      <p:ext uri="{BB962C8B-B14F-4D97-AF65-F5344CB8AC3E}">
        <p14:creationId xmlns:p14="http://schemas.microsoft.com/office/powerpoint/2010/main" val="14055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9EF13083-441D-CC41-A3B9-50FF39250BAC}"/>
              </a:ext>
            </a:extLst>
          </p:cNvPr>
          <p:cNvSpPr/>
          <p:nvPr/>
        </p:nvSpPr>
        <p:spPr>
          <a:xfrm>
            <a:off x="390000" y="1096169"/>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青岛模拟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如图是用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EDTA(Na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标准溶液滴定法测定油菜样品中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含量的流程。下列说法正确的是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=CaY</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稀硝酸的作用是溶解，操作</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是过滤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配制溶液用到的玻璃仪器只有容量瓶、</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烧杯、玻璃棒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滴定过程中眼睛要注视滴定管内液面</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平行滴定三次，平均消耗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23.30 mL EDTA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溶液，则测得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0.155%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29026" name="Picture 2" descr="8-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992" y="2626955"/>
            <a:ext cx="5608677" cy="19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9"/>
          <p:cNvSpPr txBox="1"/>
          <p:nvPr/>
        </p:nvSpPr>
        <p:spPr>
          <a:xfrm>
            <a:off x="254560" y="21416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308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845421"/>
            <a:ext cx="11160000" cy="5950536"/>
            <a:chOff x="792914" y="3925222"/>
            <a:chExt cx="11160000" cy="5950536"/>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1"/>
              <a:ext cx="11160000" cy="5837647"/>
            </a:xfrm>
            <a:prstGeom prst="roundRect">
              <a:avLst>
                <a:gd name="adj" fmla="val 14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圆角矩形 19">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68000" y="989548"/>
            <a:ext cx="10656000" cy="574311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油菜灰中的钙元素可能以磷酸钙等难</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溶于水的钙盐形式存在，可以用稀硝</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酸来溶解，操作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是为了把未溶解的</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固体和溶液分离开，为过滤，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配置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溶液需要用到的玻璃仪器有烧杯、玻璃棒、</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容量瓶、胶头滴管，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滴定过程中眼睛应观察滴定所用锥形瓶中的颜色变化，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若平均消耗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23.30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EDTA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溶液，由反应</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=CaY</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100 mL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溶液中所含</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的质量为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0.023 3 L</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0.005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0.046 6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含量为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100%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62561437"/>
              </p:ext>
            </p:extLst>
          </p:nvPr>
        </p:nvGraphicFramePr>
        <p:xfrm>
          <a:off x="4513369" y="5965695"/>
          <a:ext cx="1411288" cy="830263"/>
        </p:xfrm>
        <a:graphic>
          <a:graphicData uri="http://schemas.openxmlformats.org/presentationml/2006/ole">
            <mc:AlternateContent xmlns:mc="http://schemas.openxmlformats.org/markup-compatibility/2006">
              <mc:Choice xmlns:v="urn:schemas-microsoft-com:vml" Requires="v">
                <p:oleObj name="文档" r:id="rId16" imgW="1410922" imgH="830525" progId="Word.Document.12">
                  <p:embed/>
                </p:oleObj>
              </mc:Choice>
              <mc:Fallback>
                <p:oleObj name="文档" r:id="rId16" imgW="1410922" imgH="830525" progId="Word.Document.12">
                  <p:embed/>
                  <p:pic>
                    <p:nvPicPr>
                      <p:cNvPr id="0" name=""/>
                      <p:cNvPicPr/>
                      <p:nvPr/>
                    </p:nvPicPr>
                    <p:blipFill>
                      <a:blip r:embed="rId17"/>
                      <a:stretch>
                        <a:fillRect/>
                      </a:stretch>
                    </p:blipFill>
                    <p:spPr>
                      <a:xfrm>
                        <a:off x="4513369" y="5965695"/>
                        <a:ext cx="1411288" cy="830263"/>
                      </a:xfrm>
                      <a:prstGeom prst="rect">
                        <a:avLst/>
                      </a:prstGeom>
                    </p:spPr>
                  </p:pic>
                </p:oleObj>
              </mc:Fallback>
            </mc:AlternateContent>
          </a:graphicData>
        </a:graphic>
      </p:graphicFrame>
      <p:pic>
        <p:nvPicPr>
          <p:cNvPr id="26" name="Picture 2" descr="8-5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923" y="1205461"/>
            <a:ext cx="5608677" cy="19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3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8" name="矩形 17">
            <a:extLst>
              <a:ext uri="{FF2B5EF4-FFF2-40B4-BE49-F238E27FC236}">
                <a16:creationId xmlns:a16="http://schemas.microsoft.com/office/drawing/2014/main" id="{9EF13083-441D-CC41-A3B9-50FF39250BAC}"/>
              </a:ext>
            </a:extLst>
          </p:cNvPr>
          <p:cNvSpPr/>
          <p:nvPr/>
        </p:nvSpPr>
        <p:spPr>
          <a:xfrm>
            <a:off x="390000" y="1206063"/>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20.00 mL 0.100 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盐酸中滴加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0.100 0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溶液体积的变化如图。已知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与盐酸恰好完全反应时，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选择变色范围在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突变范围内的指示剂，可减</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小实验误差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选择甲基红指示反应终点，误差比甲基橙的大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30050" name="Picture 2" descr="8-5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2564904"/>
            <a:ext cx="2948189" cy="253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9"/>
          <p:cNvSpPr txBox="1"/>
          <p:nvPr/>
        </p:nvSpPr>
        <p:spPr>
          <a:xfrm>
            <a:off x="262619" y="38795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30" name="组合 29">
            <a:extLst>
              <a:ext uri="{FF2B5EF4-FFF2-40B4-BE49-F238E27FC236}">
                <a16:creationId xmlns:a16="http://schemas.microsoft.com/office/drawing/2014/main" id="{574E7DD6-E482-894D-9E46-D2B62C9ED9EC}"/>
              </a:ext>
            </a:extLst>
          </p:cNvPr>
          <p:cNvGrpSpPr/>
          <p:nvPr/>
        </p:nvGrpSpPr>
        <p:grpSpPr>
          <a:xfrm>
            <a:off x="516000" y="1268760"/>
            <a:ext cx="11160000" cy="4968551"/>
            <a:chOff x="792914" y="3925222"/>
            <a:chExt cx="11160000" cy="4968551"/>
          </a:xfrm>
        </p:grpSpPr>
        <p:sp>
          <p:nvSpPr>
            <p:cNvPr id="31" name="圆角矩形 30">
              <a:extLst>
                <a:ext uri="{FF2B5EF4-FFF2-40B4-BE49-F238E27FC236}">
                  <a16:creationId xmlns:a16="http://schemas.microsoft.com/office/drawing/2014/main" id="{E0791A29-2CB4-2744-96C1-EA2037B165CE}"/>
                </a:ext>
              </a:extLst>
            </p:cNvPr>
            <p:cNvSpPr/>
            <p:nvPr/>
          </p:nvSpPr>
          <p:spPr>
            <a:xfrm>
              <a:off x="792914" y="4038112"/>
              <a:ext cx="11160000" cy="4855661"/>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圆角矩形 19">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50000" y="1681638"/>
            <a:ext cx="10692000" cy="4339650"/>
          </a:xfrm>
          <a:prstGeom prst="rect">
            <a:avLst/>
          </a:prstGeom>
        </p:spPr>
        <p:txBody>
          <a:bodyPr>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与盐酸恰好完全反应时溶液中溶质为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，呈中</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性，室温下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甲基橙的变色范围在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突变范围外，误差更大，故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30.00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时，溶液</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中的溶质为氯化钠和氢氧化</a:t>
            </a:r>
            <a:endParaRPr lang="en-US" altLang="zh-CN" sz="2400" kern="100" spc="-2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钠，且</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NaOH</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0.02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p>
          <a:p>
            <a:pPr algn="dist">
              <a:lnSpc>
                <a:spcPct val="200000"/>
              </a:lnSpc>
              <a:spcAft>
                <a:spcPts val="0"/>
              </a:spcAft>
            </a:pP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，即溶液中</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0.02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spc="-4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13</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4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spc="-4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813446"/>
              </p:ext>
            </p:extLst>
          </p:nvPr>
        </p:nvGraphicFramePr>
        <p:xfrm>
          <a:off x="3217236" y="3946217"/>
          <a:ext cx="6618287" cy="1016000"/>
        </p:xfrm>
        <a:graphic>
          <a:graphicData uri="http://schemas.openxmlformats.org/presentationml/2006/ole">
            <mc:AlternateContent xmlns:mc="http://schemas.openxmlformats.org/markup-compatibility/2006">
              <mc:Choice xmlns:v="urn:schemas-microsoft-com:vml" Requires="v">
                <p:oleObj name="文档" r:id="rId16" imgW="6618443" imgH="1015246" progId="Word.Document.12">
                  <p:embed/>
                </p:oleObj>
              </mc:Choice>
              <mc:Fallback>
                <p:oleObj name="文档" r:id="rId16" imgW="6618443" imgH="1015246" progId="Word.Document.12">
                  <p:embed/>
                  <p:pic>
                    <p:nvPicPr>
                      <p:cNvPr id="0" name=""/>
                      <p:cNvPicPr/>
                      <p:nvPr/>
                    </p:nvPicPr>
                    <p:blipFill>
                      <a:blip r:embed="rId17"/>
                      <a:stretch>
                        <a:fillRect/>
                      </a:stretch>
                    </p:blipFill>
                    <p:spPr>
                      <a:xfrm>
                        <a:off x="3217236" y="3946217"/>
                        <a:ext cx="6618287" cy="1016000"/>
                      </a:xfrm>
                      <a:prstGeom prst="rect">
                        <a:avLst/>
                      </a:prstGeom>
                    </p:spPr>
                  </p:pic>
                </p:oleObj>
              </mc:Fallback>
            </mc:AlternateContent>
          </a:graphicData>
        </a:graphic>
      </p:graphicFrame>
      <p:pic>
        <p:nvPicPr>
          <p:cNvPr id="23" name="Picture 2" descr="8-5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6496" y="1685043"/>
            <a:ext cx="2680172" cy="230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00521"/>
            <a:ext cx="11412000" cy="448581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生产和实验中广泛采用甲醛法测定饱和食盐水样品中的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含量。利用的反应原理为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       </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6HCHO</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一元酸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。实验步骤如下：</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甲醛中常含有微量甲酸，应先除去。取甲醛</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于锥形瓶，加入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滴指示剂，用浓度为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溶液滴定，滴定管的初始读数为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，当锥形瓶内溶液呈微红色时，滴定管的读数为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向锥形瓶中加入饱和食盐水试样</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，静置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分钟。</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用上述滴定管中剩余的</a:t>
            </a:r>
            <a:r>
              <a:rPr lang="en-US" altLang="zh-CN"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溶液继续滴定锥形瓶内溶液，至溶液呈微红色时，滴定管的读数为</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85487024"/>
              </p:ext>
            </p:extLst>
          </p:nvPr>
        </p:nvGraphicFramePr>
        <p:xfrm>
          <a:off x="8293080" y="1179168"/>
          <a:ext cx="792163" cy="433388"/>
        </p:xfrm>
        <a:graphic>
          <a:graphicData uri="http://schemas.openxmlformats.org/presentationml/2006/ole">
            <mc:AlternateContent xmlns:mc="http://schemas.openxmlformats.org/markup-compatibility/2006">
              <mc:Choice xmlns:v="urn:schemas-microsoft-com:vml" Requires="v">
                <p:oleObj name="文档" r:id="rId16" imgW="792045" imgH="433411" progId="Word.Document.12">
                  <p:embed/>
                </p:oleObj>
              </mc:Choice>
              <mc:Fallback>
                <p:oleObj name="文档" r:id="rId16" imgW="792045" imgH="433411" progId="Word.Document.12">
                  <p:embed/>
                  <p:pic>
                    <p:nvPicPr>
                      <p:cNvPr id="0" name=""/>
                      <p:cNvPicPr/>
                      <p:nvPr/>
                    </p:nvPicPr>
                    <p:blipFill>
                      <a:blip r:embed="rId17"/>
                      <a:stretch>
                        <a:fillRect/>
                      </a:stretch>
                    </p:blipFill>
                    <p:spPr>
                      <a:xfrm>
                        <a:off x="8293080" y="1179168"/>
                        <a:ext cx="792163" cy="43338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751187620"/>
              </p:ext>
            </p:extLst>
          </p:nvPr>
        </p:nvGraphicFramePr>
        <p:xfrm>
          <a:off x="1283469" y="1720064"/>
          <a:ext cx="792163" cy="433388"/>
        </p:xfrm>
        <a:graphic>
          <a:graphicData uri="http://schemas.openxmlformats.org/presentationml/2006/ole">
            <mc:AlternateContent xmlns:mc="http://schemas.openxmlformats.org/markup-compatibility/2006">
              <mc:Choice xmlns:v="urn:schemas-microsoft-com:vml" Requires="v">
                <p:oleObj name="文档" r:id="rId18" imgW="792045" imgH="433411" progId="Word.Document.12">
                  <p:embed/>
                </p:oleObj>
              </mc:Choice>
              <mc:Fallback>
                <p:oleObj name="文档" r:id="rId18" imgW="792045" imgH="433411" progId="Word.Document.12">
                  <p:embed/>
                  <p:pic>
                    <p:nvPicPr>
                      <p:cNvPr id="0" name=""/>
                      <p:cNvPicPr/>
                      <p:nvPr/>
                    </p:nvPicPr>
                    <p:blipFill>
                      <a:blip r:embed="rId19"/>
                      <a:stretch>
                        <a:fillRect/>
                      </a:stretch>
                    </p:blipFill>
                    <p:spPr>
                      <a:xfrm>
                        <a:off x="1283469" y="1720064"/>
                        <a:ext cx="792163" cy="433388"/>
                      </a:xfrm>
                      <a:prstGeom prst="rect">
                        <a:avLst/>
                      </a:prstGeom>
                    </p:spPr>
                  </p:pic>
                </p:oleObj>
              </mc:Fallback>
            </mc:AlternateContent>
          </a:graphicData>
        </a:graphic>
      </p:graphicFrame>
    </p:spTree>
    <p:extLst>
      <p:ext uri="{BB962C8B-B14F-4D97-AF65-F5344CB8AC3E}">
        <p14:creationId xmlns:p14="http://schemas.microsoft.com/office/powerpoint/2010/main" val="22948251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274057"/>
            <a:ext cx="11412000" cy="307774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中的指示剂可以选用酚酞溶液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中静置的目的是使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若不静置会导致测定结果偏高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饱和食盐水中的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47422615"/>
              </p:ext>
            </p:extLst>
          </p:nvPr>
        </p:nvGraphicFramePr>
        <p:xfrm>
          <a:off x="4206907" y="3100096"/>
          <a:ext cx="792163" cy="433388"/>
        </p:xfrm>
        <a:graphic>
          <a:graphicData uri="http://schemas.openxmlformats.org/presentationml/2006/ole">
            <mc:AlternateContent xmlns:mc="http://schemas.openxmlformats.org/markup-compatibility/2006">
              <mc:Choice xmlns:v="urn:schemas-microsoft-com:vml" Requires="v">
                <p:oleObj name="文档" r:id="rId16" imgW="792045" imgH="433411" progId="Word.Document.12">
                  <p:embed/>
                </p:oleObj>
              </mc:Choice>
              <mc:Fallback>
                <p:oleObj name="文档" r:id="rId16" imgW="792045" imgH="433411" progId="Word.Document.12">
                  <p:embed/>
                  <p:pic>
                    <p:nvPicPr>
                      <p:cNvPr id="0" name=""/>
                      <p:cNvPicPr/>
                      <p:nvPr/>
                    </p:nvPicPr>
                    <p:blipFill>
                      <a:blip r:embed="rId17"/>
                      <a:stretch>
                        <a:fillRect/>
                      </a:stretch>
                    </p:blipFill>
                    <p:spPr>
                      <a:xfrm>
                        <a:off x="4206907" y="3100096"/>
                        <a:ext cx="792163" cy="43338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852929613"/>
              </p:ext>
            </p:extLst>
          </p:nvPr>
        </p:nvGraphicFramePr>
        <p:xfrm>
          <a:off x="3237827" y="3778742"/>
          <a:ext cx="792163" cy="433388"/>
        </p:xfrm>
        <a:graphic>
          <a:graphicData uri="http://schemas.openxmlformats.org/presentationml/2006/ole">
            <mc:AlternateContent xmlns:mc="http://schemas.openxmlformats.org/markup-compatibility/2006">
              <mc:Choice xmlns:v="urn:schemas-microsoft-com:vml" Requires="v">
                <p:oleObj name="文档" r:id="rId18" imgW="792045" imgH="433411" progId="Word.Document.12">
                  <p:embed/>
                </p:oleObj>
              </mc:Choice>
              <mc:Fallback>
                <p:oleObj name="文档" r:id="rId18" imgW="792045" imgH="433411" progId="Word.Document.12">
                  <p:embed/>
                  <p:pic>
                    <p:nvPicPr>
                      <p:cNvPr id="0" name=""/>
                      <p:cNvPicPr/>
                      <p:nvPr/>
                    </p:nvPicPr>
                    <p:blipFill>
                      <a:blip r:embed="rId19"/>
                      <a:stretch>
                        <a:fillRect/>
                      </a:stretch>
                    </p:blipFill>
                    <p:spPr>
                      <a:xfrm>
                        <a:off x="3237827" y="3778742"/>
                        <a:ext cx="792163" cy="4333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77984221"/>
              </p:ext>
            </p:extLst>
          </p:nvPr>
        </p:nvGraphicFramePr>
        <p:xfrm>
          <a:off x="4241875" y="3578274"/>
          <a:ext cx="1485900" cy="858838"/>
        </p:xfrm>
        <a:graphic>
          <a:graphicData uri="http://schemas.openxmlformats.org/presentationml/2006/ole">
            <mc:AlternateContent xmlns:mc="http://schemas.openxmlformats.org/markup-compatibility/2006">
              <mc:Choice xmlns:v="urn:schemas-microsoft-com:vml" Requires="v">
                <p:oleObj name="文档" r:id="rId20" imgW="1486607" imgH="858198" progId="Word.Document.12">
                  <p:embed/>
                </p:oleObj>
              </mc:Choice>
              <mc:Fallback>
                <p:oleObj name="文档" r:id="rId20" imgW="1486607" imgH="858198" progId="Word.Document.12">
                  <p:embed/>
                  <p:pic>
                    <p:nvPicPr>
                      <p:cNvPr id="0" name=""/>
                      <p:cNvPicPr/>
                      <p:nvPr/>
                    </p:nvPicPr>
                    <p:blipFill>
                      <a:blip r:embed="rId21"/>
                      <a:stretch>
                        <a:fillRect/>
                      </a:stretch>
                    </p:blipFill>
                    <p:spPr>
                      <a:xfrm>
                        <a:off x="4241875" y="3578274"/>
                        <a:ext cx="1485900" cy="858838"/>
                      </a:xfrm>
                      <a:prstGeom prst="rect">
                        <a:avLst/>
                      </a:prstGeom>
                    </p:spPr>
                  </p:pic>
                </p:oleObj>
              </mc:Fallback>
            </mc:AlternateContent>
          </a:graphicData>
        </a:graphic>
      </p:graphicFrame>
      <p:sp>
        <p:nvSpPr>
          <p:cNvPr id="50" name="TextBox 9"/>
          <p:cNvSpPr txBox="1"/>
          <p:nvPr/>
        </p:nvSpPr>
        <p:spPr>
          <a:xfrm>
            <a:off x="263352" y="282973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2531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908720"/>
            <a:ext cx="11160000" cy="5688632"/>
            <a:chOff x="792914" y="3925222"/>
            <a:chExt cx="11160000" cy="5688632"/>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2"/>
              <a:ext cx="11160000" cy="5575742"/>
            </a:xfrm>
            <a:prstGeom prst="roundRect">
              <a:avLst>
                <a:gd name="adj" fmla="val 21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714000" y="1124744"/>
            <a:ext cx="10764000" cy="4524315"/>
          </a:xfrm>
          <a:prstGeom prst="rect">
            <a:avLst/>
          </a:prstGeom>
        </p:spPr>
        <p:txBody>
          <a:bodyPr>
            <a:spAutoFit/>
          </a:bodyPr>
          <a:lstStyle/>
          <a:p>
            <a:pPr>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400" kern="100" dirty="0">
                <a:latin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中用</a:t>
            </a:r>
            <a:r>
              <a:rPr lang="en-US" altLang="zh-CN" sz="2400" kern="100" dirty="0" err="1">
                <a:latin typeface="Times New Roman" panose="02020603050405020304" pitchFamily="18" charset="0"/>
                <a:ea typeface="宋体" panose="02010600030101010101" pitchFamily="2" charset="-122"/>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溶液滴定甲酸，滴定终点时生成甲酸钠，溶液呈碱性，酚酞的变色范围为</a:t>
            </a:r>
            <a:r>
              <a:rPr lang="en-US" altLang="zh-CN" sz="2400" kern="100" dirty="0">
                <a:latin typeface="Times New Roman" panose="02020603050405020304" pitchFamily="18" charset="0"/>
                <a:ea typeface="宋体" panose="02010600030101010101" pitchFamily="2" charset="-122"/>
              </a:rPr>
              <a:t>8.2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，所以指示剂可选用酚酞溶液，故</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400" kern="100" dirty="0">
                <a:latin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中静置</a:t>
            </a:r>
            <a:r>
              <a:rPr lang="en-US" altLang="zh-CN" sz="2400" kern="1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分钟的目的是使</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rPr>
              <a:t>HCHO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完全反应，从而减小实验误差，故</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400" kern="100" dirty="0">
                <a:latin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若不静置，</a:t>
            </a:r>
            <a:r>
              <a:rPr lang="en-US" altLang="zh-CN" sz="2400" kern="100" dirty="0">
                <a:latin typeface="Times New Roman" panose="02020603050405020304" pitchFamily="18" charset="0"/>
                <a:ea typeface="宋体" panose="02010600030101010101" pitchFamily="2" charset="-122"/>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没有完全反</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应，导致消耗标准液体积偏小，测定结果偏低，故</a:t>
            </a:r>
            <a:r>
              <a:rPr lang="en-US" altLang="zh-CN" sz="2400" kern="100" spc="-40" dirty="0">
                <a:latin typeface="Times New Roman" panose="02020603050405020304" pitchFamily="18" charset="0"/>
                <a:ea typeface="宋体" panose="02010600030101010101" pitchFamily="2" charset="-122"/>
              </a:rPr>
              <a:t>C</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spc="-4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spc="-40" dirty="0">
                <a:latin typeface="Times New Roman" panose="02020603050405020304" pitchFamily="18" charset="0"/>
                <a:ea typeface="宋体" panose="02010600030101010101" pitchFamily="2" charset="-122"/>
              </a:rPr>
              <a:t>4        </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rPr>
              <a:t>6HCHO</a:t>
            </a:r>
            <a:r>
              <a:rPr lang="en-US" altLang="zh-CN" sz="2400" kern="100" spc="-60" dirty="0">
                <a:latin typeface="Times New Roman" panose="02020603050405020304" pitchFamily="18" charset="0"/>
                <a:ea typeface="宋体" panose="02010600030101010101" pitchFamily="2" charset="-122"/>
              </a:rPr>
              <a:t>===</a:t>
            </a:r>
            <a:r>
              <a:rPr lang="en-US" altLang="zh-CN" sz="2400" kern="100" spc="-40" dirty="0">
                <a:latin typeface="Times New Roman" panose="02020603050405020304" pitchFamily="18" charset="0"/>
                <a:ea typeface="宋体" panose="02010600030101010101" pitchFamily="2" charset="-122"/>
              </a:rPr>
              <a:t>(CH</a:t>
            </a:r>
            <a:r>
              <a:rPr lang="en-US" altLang="zh-CN" sz="2400" kern="100" spc="-40" baseline="-25000" dirty="0">
                <a:latin typeface="Times New Roman" panose="02020603050405020304" pitchFamily="18" charset="0"/>
                <a:ea typeface="宋体" panose="02010600030101010101" pitchFamily="2" charset="-122"/>
              </a:rPr>
              <a:t>2</a:t>
            </a:r>
            <a:r>
              <a:rPr lang="en-US" altLang="zh-CN" sz="2400" kern="100" spc="-40" dirty="0">
                <a:latin typeface="Times New Roman" panose="02020603050405020304" pitchFamily="18" charset="0"/>
                <a:ea typeface="宋体" panose="02010600030101010101" pitchFamily="2" charset="-122"/>
              </a:rPr>
              <a:t>)</a:t>
            </a:r>
            <a:r>
              <a:rPr lang="en-US" altLang="zh-CN" sz="2400" kern="100" spc="-40" baseline="-25000" dirty="0">
                <a:latin typeface="Times New Roman" panose="02020603050405020304" pitchFamily="18" charset="0"/>
                <a:ea typeface="宋体" panose="02010600030101010101" pitchFamily="2" charset="-122"/>
              </a:rPr>
              <a:t>6</a:t>
            </a:r>
            <a:r>
              <a:rPr lang="en-US" altLang="zh-CN" sz="2400" kern="100" spc="-40" dirty="0">
                <a:latin typeface="Times New Roman" panose="02020603050405020304" pitchFamily="18" charset="0"/>
                <a:ea typeface="宋体" panose="02010600030101010101" pitchFamily="2" charset="-122"/>
              </a:rPr>
              <a:t>N</a:t>
            </a:r>
            <a:r>
              <a:rPr lang="en-US" altLang="zh-CN" sz="2400" kern="100" spc="-40" baseline="-25000" dirty="0">
                <a:latin typeface="Times New Roman" panose="02020603050405020304" pitchFamily="18" charset="0"/>
                <a:ea typeface="宋体" panose="02010600030101010101" pitchFamily="2" charset="-122"/>
              </a:rPr>
              <a:t>4</a:t>
            </a:r>
            <a:r>
              <a:rPr lang="en-US" altLang="zh-CN" sz="2400" kern="100" spc="-40" dirty="0">
                <a:latin typeface="Times New Roman" panose="02020603050405020304" pitchFamily="18" charset="0"/>
                <a:ea typeface="宋体" panose="02010600030101010101" pitchFamily="2" charset="-122"/>
              </a:rPr>
              <a:t>H</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一元酸</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3H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6H</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中产生的</a:t>
            </a:r>
            <a:r>
              <a:rPr lang="en-US" altLang="zh-CN" sz="2400" kern="100" dirty="0">
                <a:latin typeface="Times New Roman" panose="02020603050405020304" pitchFamily="18" charset="0"/>
                <a:ea typeface="宋体" panose="02010600030101010101" pitchFamily="2" charset="-122"/>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a:t>
            </a:r>
            <a:r>
              <a:rPr lang="en-US" altLang="zh-CN" sz="2400" kern="100" dirty="0" err="1">
                <a:latin typeface="Times New Roman" panose="02020603050405020304" pitchFamily="18" charset="0"/>
                <a:ea typeface="宋体" panose="02010600030101010101" pitchFamily="2" charset="-122"/>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溶液的体积为</a:t>
            </a:r>
            <a:r>
              <a:rPr lang="en-US"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V</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V</a:t>
            </a:r>
            <a:r>
              <a:rPr lang="en-US" altLang="zh-CN" sz="2400" kern="100" baseline="-25000" dirty="0">
                <a:latin typeface="Times New Roman" panose="02020603050405020304" pitchFamily="18" charset="0"/>
                <a:ea typeface="宋体" panose="02010600030101010101" pitchFamily="2" charset="-122"/>
              </a:rPr>
              <a:t>2</a:t>
            </a:r>
            <a:r>
              <a:rPr lang="en-US" altLang="zh-CN" sz="2400" kern="100" dirty="0">
                <a:latin typeface="Times New Roman" panose="02020603050405020304" pitchFamily="18" charset="0"/>
                <a:ea typeface="宋体" panose="02010600030101010101" pitchFamily="2" charset="-122"/>
              </a:rPr>
              <a:t>)mL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，则饱和食盐水中</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957256341"/>
              </p:ext>
            </p:extLst>
          </p:nvPr>
        </p:nvGraphicFramePr>
        <p:xfrm>
          <a:off x="4958707" y="2369486"/>
          <a:ext cx="792163" cy="433388"/>
        </p:xfrm>
        <a:graphic>
          <a:graphicData uri="http://schemas.openxmlformats.org/presentationml/2006/ole">
            <mc:AlternateContent xmlns:mc="http://schemas.openxmlformats.org/markup-compatibility/2006">
              <mc:Choice xmlns:v="urn:schemas-microsoft-com:vml" Requires="v">
                <p:oleObj name="文档" r:id="rId16" imgW="792045" imgH="433411" progId="Word.Document.12">
                  <p:embed/>
                </p:oleObj>
              </mc:Choice>
              <mc:Fallback>
                <p:oleObj name="文档" r:id="rId16" imgW="792045" imgH="433411" progId="Word.Document.12">
                  <p:embed/>
                  <p:pic>
                    <p:nvPicPr>
                      <p:cNvPr id="0" name=""/>
                      <p:cNvPicPr/>
                      <p:nvPr/>
                    </p:nvPicPr>
                    <p:blipFill>
                      <a:blip r:embed="rId17"/>
                      <a:stretch>
                        <a:fillRect/>
                      </a:stretch>
                    </p:blipFill>
                    <p:spPr>
                      <a:xfrm>
                        <a:off x="4958707" y="2369486"/>
                        <a:ext cx="792163" cy="433388"/>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362881117"/>
              </p:ext>
            </p:extLst>
          </p:nvPr>
        </p:nvGraphicFramePr>
        <p:xfrm>
          <a:off x="3163737" y="3472960"/>
          <a:ext cx="792163" cy="433388"/>
        </p:xfrm>
        <a:graphic>
          <a:graphicData uri="http://schemas.openxmlformats.org/presentationml/2006/ole">
            <mc:AlternateContent xmlns:mc="http://schemas.openxmlformats.org/markup-compatibility/2006">
              <mc:Choice xmlns:v="urn:schemas-microsoft-com:vml" Requires="v">
                <p:oleObj name="文档" r:id="rId18" imgW="792045" imgH="433411" progId="Word.Document.12">
                  <p:embed/>
                </p:oleObj>
              </mc:Choice>
              <mc:Fallback>
                <p:oleObj name="文档" r:id="rId18" imgW="792045" imgH="433411" progId="Word.Document.12">
                  <p:embed/>
                  <p:pic>
                    <p:nvPicPr>
                      <p:cNvPr id="0" name=""/>
                      <p:cNvPicPr/>
                      <p:nvPr/>
                    </p:nvPicPr>
                    <p:blipFill>
                      <a:blip r:embed="rId17"/>
                      <a:stretch>
                        <a:fillRect/>
                      </a:stretch>
                    </p:blipFill>
                    <p:spPr>
                      <a:xfrm>
                        <a:off x="3163737" y="3472960"/>
                        <a:ext cx="792163" cy="433388"/>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426303243"/>
              </p:ext>
            </p:extLst>
          </p:nvPr>
        </p:nvGraphicFramePr>
        <p:xfrm>
          <a:off x="1578369" y="4576245"/>
          <a:ext cx="792163" cy="433388"/>
        </p:xfrm>
        <a:graphic>
          <a:graphicData uri="http://schemas.openxmlformats.org/presentationml/2006/ole">
            <mc:AlternateContent xmlns:mc="http://schemas.openxmlformats.org/markup-compatibility/2006">
              <mc:Choice xmlns:v="urn:schemas-microsoft-com:vml" Requires="v">
                <p:oleObj name="文档" r:id="rId19" imgW="792045" imgH="433411" progId="Word.Document.12">
                  <p:embed/>
                </p:oleObj>
              </mc:Choice>
              <mc:Fallback>
                <p:oleObj name="文档" r:id="rId19" imgW="792045" imgH="433411" progId="Word.Document.12">
                  <p:embed/>
                  <p:pic>
                    <p:nvPicPr>
                      <p:cNvPr id="0" name=""/>
                      <p:cNvPicPr/>
                      <p:nvPr/>
                    </p:nvPicPr>
                    <p:blipFill>
                      <a:blip r:embed="rId17"/>
                      <a:stretch>
                        <a:fillRect/>
                      </a:stretch>
                    </p:blipFill>
                    <p:spPr>
                      <a:xfrm>
                        <a:off x="1578369" y="4576245"/>
                        <a:ext cx="792163" cy="4333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16776099"/>
              </p:ext>
            </p:extLst>
          </p:nvPr>
        </p:nvGraphicFramePr>
        <p:xfrm>
          <a:off x="7375993" y="5111560"/>
          <a:ext cx="1782763" cy="433388"/>
        </p:xfrm>
        <a:graphic>
          <a:graphicData uri="http://schemas.openxmlformats.org/presentationml/2006/ole">
            <mc:AlternateContent xmlns:mc="http://schemas.openxmlformats.org/markup-compatibility/2006">
              <mc:Choice xmlns:v="urn:schemas-microsoft-com:vml" Requires="v">
                <p:oleObj name="文档" r:id="rId20" imgW="1783567" imgH="433411" progId="Word.Document.12">
                  <p:embed/>
                </p:oleObj>
              </mc:Choice>
              <mc:Fallback>
                <p:oleObj name="文档" r:id="rId20" imgW="1783567" imgH="433411" progId="Word.Document.12">
                  <p:embed/>
                  <p:pic>
                    <p:nvPicPr>
                      <p:cNvPr id="0" name=""/>
                      <p:cNvPicPr/>
                      <p:nvPr/>
                    </p:nvPicPr>
                    <p:blipFill>
                      <a:blip r:embed="rId21"/>
                      <a:stretch>
                        <a:fillRect/>
                      </a:stretch>
                    </p:blipFill>
                    <p:spPr>
                      <a:xfrm>
                        <a:off x="7375993" y="5111560"/>
                        <a:ext cx="1782763" cy="43338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458777873"/>
              </p:ext>
            </p:extLst>
          </p:nvPr>
        </p:nvGraphicFramePr>
        <p:xfrm>
          <a:off x="797121" y="5662734"/>
          <a:ext cx="8126413" cy="1042988"/>
        </p:xfrm>
        <a:graphic>
          <a:graphicData uri="http://schemas.openxmlformats.org/presentationml/2006/ole">
            <mc:AlternateContent xmlns:mc="http://schemas.openxmlformats.org/markup-compatibility/2006">
              <mc:Choice xmlns:v="urn:schemas-microsoft-com:vml" Requires="v">
                <p:oleObj name="文档" r:id="rId22" imgW="8127031" imgH="1042559" progId="Word.Document.12">
                  <p:embed/>
                </p:oleObj>
              </mc:Choice>
              <mc:Fallback>
                <p:oleObj name="文档" r:id="rId22" imgW="8127031" imgH="1042559" progId="Word.Document.12">
                  <p:embed/>
                  <p:pic>
                    <p:nvPicPr>
                      <p:cNvPr id="0" name=""/>
                      <p:cNvPicPr/>
                      <p:nvPr/>
                    </p:nvPicPr>
                    <p:blipFill>
                      <a:blip r:embed="rId23"/>
                      <a:stretch>
                        <a:fillRect/>
                      </a:stretch>
                    </p:blipFill>
                    <p:spPr>
                      <a:xfrm>
                        <a:off x="797121" y="5662734"/>
                        <a:ext cx="8126413" cy="1042988"/>
                      </a:xfrm>
                      <a:prstGeom prst="rect">
                        <a:avLst/>
                      </a:prstGeom>
                    </p:spPr>
                  </p:pic>
                </p:oleObj>
              </mc:Fallback>
            </mc:AlternateContent>
          </a:graphicData>
        </a:graphic>
      </p:graphicFrame>
    </p:spTree>
    <p:extLst>
      <p:ext uri="{BB962C8B-B14F-4D97-AF65-F5344CB8AC3E}">
        <p14:creationId xmlns:p14="http://schemas.microsoft.com/office/powerpoint/2010/main" val="36559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117542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潍坊模拟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亚硝酰硫酸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是一种浅黄色液体，遇水易分解，溶于浓硫酸，主要用于染料、医药领域的重氮化反应。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测定亚硝酰硫酸产品中杂质硝酸的含量。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1.400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产品放入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锥形瓶中，加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浓硫酸，用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0.100 0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标准溶液滴定，消耗标准溶液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生成粉红色的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锥形瓶中加入浓硫酸的作用是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4805204" y="4545960"/>
            <a:ext cx="6907419"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作溶剂，同时作吸水剂，防止亚硝酰硫酸遇水分解</a:t>
            </a:r>
            <a:endParaRPr lang="zh-CN" altLang="en-US" dirty="0">
              <a:solidFill>
                <a:srgbClr val="C00000"/>
              </a:solidFill>
            </a:endParaRPr>
          </a:p>
        </p:txBody>
      </p:sp>
    </p:spTree>
    <p:extLst>
      <p:ext uri="{BB962C8B-B14F-4D97-AF65-F5344CB8AC3E}">
        <p14:creationId xmlns:p14="http://schemas.microsoft.com/office/powerpoint/2010/main" val="6987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1175429"/>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判断滴定达到终点的现象是</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1133785"/>
            <a:ext cx="11412000" cy="1200329"/>
          </a:xfrm>
          <a:prstGeom prst="rect">
            <a:avLst/>
          </a:prstGeom>
        </p:spPr>
        <p:txBody>
          <a:bodyPr>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滴入最后半滴</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Fe(SO</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标准液，溶液突变为粉红色，且</a:t>
            </a:r>
            <a:r>
              <a:rPr lang="en-US" altLang="zh-CN" sz="2400" kern="100" dirty="0">
                <a:solidFill>
                  <a:srgbClr val="C00000"/>
                </a:solidFill>
                <a:latin typeface="Times New Roman" panose="02020603050405020304" pitchFamily="18" charset="0"/>
                <a:ea typeface="微软雅黑" panose="020B0503020204020204" pitchFamily="34" charset="-122"/>
              </a:rPr>
              <a:t>30 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内不变色　</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2780928"/>
            <a:ext cx="11160000" cy="1800200"/>
            <a:chOff x="792914" y="3925222"/>
            <a:chExt cx="11160000" cy="1800200"/>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2"/>
              <a:ext cx="11160000" cy="1687310"/>
            </a:xfrm>
            <a:prstGeom prst="roundRect">
              <a:avLst>
                <a:gd name="adj" fmla="val 50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917140" y="4315103"/>
              <a:ext cx="10910385"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当滴定达终点后，再加入标准液，此时过量的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会与反应生成的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结合生成粉红色的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8044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1054527"/>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亚硝酰硫酸中硝酸的含量为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4497080" y="1052736"/>
            <a:ext cx="595035" cy="576248"/>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1844824"/>
            <a:ext cx="11160000" cy="4824536"/>
            <a:chOff x="792914" y="3925222"/>
            <a:chExt cx="11160000" cy="4824536"/>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2"/>
              <a:ext cx="11160000" cy="4711646"/>
            </a:xfrm>
            <a:prstGeom prst="roundRect">
              <a:avLst>
                <a:gd name="adj" fmla="val 279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1722270162"/>
              </p:ext>
            </p:extLst>
          </p:nvPr>
        </p:nvGraphicFramePr>
        <p:xfrm>
          <a:off x="700432" y="2219597"/>
          <a:ext cx="10066338" cy="4449763"/>
        </p:xfrm>
        <a:graphic>
          <a:graphicData uri="http://schemas.openxmlformats.org/presentationml/2006/ole">
            <mc:AlternateContent xmlns:mc="http://schemas.openxmlformats.org/markup-compatibility/2006">
              <mc:Choice xmlns:v="urn:schemas-microsoft-com:vml" Requires="v">
                <p:oleObj name="文档" r:id="rId16" imgW="10065824" imgH="4449115" progId="Word.Document.12">
                  <p:embed/>
                </p:oleObj>
              </mc:Choice>
              <mc:Fallback>
                <p:oleObj name="文档" r:id="rId16" imgW="10065824" imgH="4449115" progId="Word.Document.12">
                  <p:embed/>
                  <p:pic>
                    <p:nvPicPr>
                      <p:cNvPr id="0" name=""/>
                      <p:cNvPicPr/>
                      <p:nvPr/>
                    </p:nvPicPr>
                    <p:blipFill>
                      <a:blip r:embed="rId17"/>
                      <a:stretch>
                        <a:fillRect/>
                      </a:stretch>
                    </p:blipFill>
                    <p:spPr>
                      <a:xfrm>
                        <a:off x="700432" y="2219597"/>
                        <a:ext cx="10066338" cy="4449763"/>
                      </a:xfrm>
                      <a:prstGeom prst="rect">
                        <a:avLst/>
                      </a:prstGeom>
                    </p:spPr>
                  </p:pic>
                </p:oleObj>
              </mc:Fallback>
            </mc:AlternateContent>
          </a:graphicData>
        </a:graphic>
      </p:graphicFrame>
    </p:spTree>
    <p:extLst>
      <p:ext uri="{BB962C8B-B14F-4D97-AF65-F5344CB8AC3E}">
        <p14:creationId xmlns:p14="http://schemas.microsoft.com/office/powerpoint/2010/main" val="19094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0000" y="475655"/>
            <a:ext cx="11412000" cy="5874685"/>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调节活塞或挤压玻璃球，使滴定管尖嘴部分充满反应液，并调整管中液面至</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，并记录读数。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滴定时的操作</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关于锥形瓶的使用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锥形瓶用蒸馏水洗净后，能否用待测液润洗？</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中和滴定实验中，锥形瓶内盛放什么物质？</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图片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543" y="2261335"/>
            <a:ext cx="7079578" cy="2237321"/>
          </a:xfrm>
          <a:prstGeom prst="rect">
            <a:avLst/>
          </a:prstGeom>
        </p:spPr>
      </p:pic>
      <p:sp>
        <p:nvSpPr>
          <p:cNvPr id="3" name="矩形 2"/>
          <p:cNvSpPr/>
          <p:nvPr/>
        </p:nvSpPr>
        <p:spPr>
          <a:xfrm>
            <a:off x="342480" y="1080784"/>
            <a:ext cx="326243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刻度以下</a:t>
            </a:r>
            <a:endParaRPr lang="zh-CN" altLang="en-US" dirty="0">
              <a:solidFill>
                <a:srgbClr val="C00000"/>
              </a:solidFill>
            </a:endParaRPr>
          </a:p>
        </p:txBody>
      </p:sp>
      <p:sp>
        <p:nvSpPr>
          <p:cNvPr id="5" name="矩形 4"/>
          <p:cNvSpPr/>
          <p:nvPr/>
        </p:nvSpPr>
        <p:spPr>
          <a:xfrm>
            <a:off x="6861712" y="520282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dirty="0">
              <a:solidFill>
                <a:srgbClr val="C00000"/>
              </a:solidFill>
            </a:endParaRPr>
          </a:p>
        </p:txBody>
      </p:sp>
      <p:sp>
        <p:nvSpPr>
          <p:cNvPr id="7" name="矩形 6"/>
          <p:cNvSpPr/>
          <p:nvPr/>
        </p:nvSpPr>
        <p:spPr>
          <a:xfrm>
            <a:off x="6659928" y="5728838"/>
            <a:ext cx="377539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待测液</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或标准液</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、指示剂</a:t>
            </a:r>
            <a:endParaRPr lang="zh-CN" altLang="en-US" dirty="0">
              <a:solidFill>
                <a:srgbClr val="C00000"/>
              </a:solidFill>
            </a:endParaRPr>
          </a:p>
        </p:txBody>
      </p:sp>
      <p:sp>
        <p:nvSpPr>
          <p:cNvPr id="10" name="矩形 9"/>
          <p:cNvSpPr/>
          <p:nvPr/>
        </p:nvSpPr>
        <p:spPr>
          <a:xfrm>
            <a:off x="3148598" y="2203211"/>
            <a:ext cx="1723549"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滴定管活塞</a:t>
            </a:r>
            <a:endParaRPr lang="zh-CN" altLang="en-US" dirty="0">
              <a:solidFill>
                <a:srgbClr val="C00000"/>
              </a:solidFill>
            </a:endParaRPr>
          </a:p>
        </p:txBody>
      </p:sp>
      <p:sp>
        <p:nvSpPr>
          <p:cNvPr id="11" name="矩形 10"/>
          <p:cNvSpPr/>
          <p:nvPr/>
        </p:nvSpPr>
        <p:spPr>
          <a:xfrm>
            <a:off x="3236518" y="3124215"/>
            <a:ext cx="1107996"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锥形瓶</a:t>
            </a:r>
            <a:endParaRPr lang="zh-CN" altLang="en-US" dirty="0">
              <a:solidFill>
                <a:srgbClr val="C00000"/>
              </a:solidFill>
            </a:endParaRPr>
          </a:p>
        </p:txBody>
      </p:sp>
      <p:sp>
        <p:nvSpPr>
          <p:cNvPr id="12" name="矩形 11"/>
          <p:cNvSpPr/>
          <p:nvPr/>
        </p:nvSpPr>
        <p:spPr>
          <a:xfrm>
            <a:off x="2539560" y="3882579"/>
            <a:ext cx="3262432"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锥形瓶内溶液颜色变化</a:t>
            </a:r>
            <a:endParaRPr lang="zh-CN" altLang="en-US" dirty="0">
              <a:solidFill>
                <a:srgbClr val="C00000"/>
              </a:solidFill>
            </a:endParaRPr>
          </a:p>
        </p:txBody>
      </p:sp>
    </p:spTree>
    <p:extLst>
      <p:ext uri="{BB962C8B-B14F-4D97-AF65-F5344CB8AC3E}">
        <p14:creationId xmlns:p14="http://schemas.microsoft.com/office/powerpoint/2010/main" val="36889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952153"/>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月适应性考试，</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蛋壳是一种很好的绿色钙源，其主要成分为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。以蛋壳为原料制备葡萄糖酸钙晶体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448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，并对其纯度进行测定，过程如下：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葡萄糖酸钙晶体的制备</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974787507"/>
              </p:ext>
            </p:extLst>
          </p:nvPr>
        </p:nvGraphicFramePr>
        <p:xfrm>
          <a:off x="361950" y="3501008"/>
          <a:ext cx="11468100" cy="1181100"/>
        </p:xfrm>
        <a:graphic>
          <a:graphicData uri="http://schemas.openxmlformats.org/presentationml/2006/ole">
            <mc:AlternateContent xmlns:mc="http://schemas.openxmlformats.org/markup-compatibility/2006">
              <mc:Choice xmlns:v="urn:schemas-microsoft-com:vml" Requires="v">
                <p:oleObj name="文档" r:id="rId16" imgW="11473854" imgH="1190252" progId="Word.Document.12">
                  <p:embed/>
                </p:oleObj>
              </mc:Choice>
              <mc:Fallback>
                <p:oleObj name="文档" r:id="rId16" imgW="11473854" imgH="1190252" progId="Word.Document.12">
                  <p:embed/>
                  <p:pic>
                    <p:nvPicPr>
                      <p:cNvPr id="0" name=""/>
                      <p:cNvPicPr/>
                      <p:nvPr/>
                    </p:nvPicPr>
                    <p:blipFill>
                      <a:blip r:embed="rId17"/>
                      <a:stretch>
                        <a:fillRect/>
                      </a:stretch>
                    </p:blipFill>
                    <p:spPr>
                      <a:xfrm>
                        <a:off x="361950" y="3501008"/>
                        <a:ext cx="11468100" cy="1181100"/>
                      </a:xfrm>
                      <a:prstGeom prst="rect">
                        <a:avLst/>
                      </a:prstGeom>
                    </p:spPr>
                  </p:pic>
                </p:oleObj>
              </mc:Fallback>
            </mc:AlternateContent>
          </a:graphicData>
        </a:graphic>
      </p:graphicFrame>
    </p:spTree>
    <p:extLst>
      <p:ext uri="{BB962C8B-B14F-4D97-AF65-F5344CB8AC3E}">
        <p14:creationId xmlns:p14="http://schemas.microsoft.com/office/powerpoint/2010/main" val="2570420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69269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产品纯度测定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间接滴定法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称取步骤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中制得的产品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0.600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置于烧杯中，加入蒸馏水及适量稀盐酸溶解；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加入足量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溶液，用氨水调节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，生成白色沉淀，过滤、洗涤；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洗涤后所得的固体溶于稀硫酸溶液中，用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0.020 00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标准溶液滴定，消耗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根据以上两个步骤，回答下列问题：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以上两个步骤中不需要使用的仪器有</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pic>
        <p:nvPicPr>
          <p:cNvPr id="137218" name="Picture 2" descr="8-6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0837" y="3097535"/>
            <a:ext cx="4671318" cy="193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2312" y="4620167"/>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solidFill>
                <a:srgbClr val="C00000"/>
              </a:solidFill>
            </a:endParaRPr>
          </a:p>
        </p:txBody>
      </p:sp>
      <p:grpSp>
        <p:nvGrpSpPr>
          <p:cNvPr id="26" name="组合 25">
            <a:extLst>
              <a:ext uri="{FF2B5EF4-FFF2-40B4-BE49-F238E27FC236}">
                <a16:creationId xmlns:a16="http://schemas.microsoft.com/office/drawing/2014/main" id="{574E7DD6-E482-894D-9E46-D2B62C9ED9EC}"/>
              </a:ext>
            </a:extLst>
          </p:cNvPr>
          <p:cNvGrpSpPr/>
          <p:nvPr/>
        </p:nvGrpSpPr>
        <p:grpSpPr>
          <a:xfrm>
            <a:off x="516000" y="5229200"/>
            <a:ext cx="11160000" cy="1512168"/>
            <a:chOff x="792914" y="3925222"/>
            <a:chExt cx="11160000" cy="1512168"/>
          </a:xfrm>
        </p:grpSpPr>
        <p:sp>
          <p:nvSpPr>
            <p:cNvPr id="31" name="圆角矩形 30">
              <a:extLst>
                <a:ext uri="{FF2B5EF4-FFF2-40B4-BE49-F238E27FC236}">
                  <a16:creationId xmlns:a16="http://schemas.microsoft.com/office/drawing/2014/main" id="{E0791A29-2CB4-2744-96C1-EA2037B165CE}"/>
                </a:ext>
              </a:extLst>
            </p:cNvPr>
            <p:cNvSpPr/>
            <p:nvPr/>
          </p:nvSpPr>
          <p:spPr>
            <a:xfrm>
              <a:off x="792914" y="4038112"/>
              <a:ext cx="11160000" cy="1399278"/>
            </a:xfrm>
            <a:prstGeom prst="roundRect">
              <a:avLst>
                <a:gd name="adj" fmla="val 610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6" name="矩形 45">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9" name="文本框 48">
              <a:extLst>
                <a:ext uri="{FF2B5EF4-FFF2-40B4-BE49-F238E27FC236}">
                  <a16:creationId xmlns:a16="http://schemas.microsoft.com/office/drawing/2014/main" id="{E38EBCDC-ABCA-E945-AC9F-C9807C462968}"/>
                </a:ext>
              </a:extLst>
            </p:cNvPr>
            <p:cNvSpPr txBox="1"/>
            <p:nvPr/>
          </p:nvSpPr>
          <p:spPr>
            <a:xfrm>
              <a:off x="917140" y="4158830"/>
              <a:ext cx="10910385"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过滤时要用到漏斗，煅烧时要用到坩埚，滴定时要用到酸式滴定管，则步骤</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中不需要使用的仪器是圆底烧瓶。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8144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897078"/>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、过滤、洗涤、干燥。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中用氨水调节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的目的为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820149" y="1946578"/>
            <a:ext cx="295465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蒸发浓缩、冷却结晶</a:t>
            </a:r>
            <a:endParaRPr lang="zh-CN" altLang="en-US" dirty="0">
              <a:solidFill>
                <a:srgbClr val="C00000"/>
              </a:solidFill>
            </a:endParaRPr>
          </a:p>
        </p:txBody>
      </p:sp>
      <p:sp>
        <p:nvSpPr>
          <p:cNvPr id="6" name="矩形 5"/>
          <p:cNvSpPr/>
          <p:nvPr/>
        </p:nvSpPr>
        <p:spPr>
          <a:xfrm>
            <a:off x="6053413" y="2530669"/>
            <a:ext cx="5587203"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中和溶液中的</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，增大溶液中</a:t>
            </a: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a:t>
            </a:r>
            <a:endParaRPr lang="zh-CN" altLang="en-US" dirty="0">
              <a:solidFill>
                <a:srgbClr val="C00000"/>
              </a:solidFill>
            </a:endParaRPr>
          </a:p>
        </p:txBody>
      </p:sp>
      <p:sp>
        <p:nvSpPr>
          <p:cNvPr id="23" name="矩形 22"/>
          <p:cNvSpPr/>
          <p:nvPr/>
        </p:nvSpPr>
        <p:spPr>
          <a:xfrm>
            <a:off x="478780" y="3060025"/>
            <a:ext cx="3362199"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浓度，使</a:t>
            </a:r>
            <a:r>
              <a:rPr lang="en-US" altLang="zh-CN" sz="2400" kern="100" dirty="0">
                <a:solidFill>
                  <a:srgbClr val="C00000"/>
                </a:solidFill>
                <a:latin typeface="Times New Roman" panose="02020603050405020304" pitchFamily="18" charset="0"/>
                <a:ea typeface="微软雅黑" panose="020B0503020204020204" pitchFamily="34" charset="-122"/>
              </a:rPr>
              <a:t>Ca</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完全沉淀</a:t>
            </a:r>
            <a:endParaRPr lang="zh-CN" altLang="en-US" dirty="0">
              <a:solidFill>
                <a:srgbClr val="C000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798214075"/>
              </p:ext>
            </p:extLst>
          </p:nvPr>
        </p:nvGraphicFramePr>
        <p:xfrm>
          <a:off x="10298840" y="2557045"/>
          <a:ext cx="960438" cy="452437"/>
        </p:xfrm>
        <a:graphic>
          <a:graphicData uri="http://schemas.openxmlformats.org/presentationml/2006/ole">
            <mc:AlternateContent xmlns:mc="http://schemas.openxmlformats.org/markup-compatibility/2006">
              <mc:Choice xmlns:v="urn:schemas-microsoft-com:vml" Requires="v">
                <p:oleObj name="文档" r:id="rId16" imgW="962444" imgH="452099" progId="Word.Document.12">
                  <p:embed/>
                </p:oleObj>
              </mc:Choice>
              <mc:Fallback>
                <p:oleObj name="文档" r:id="rId16" imgW="962444" imgH="452099" progId="Word.Document.12">
                  <p:embed/>
                  <p:pic>
                    <p:nvPicPr>
                      <p:cNvPr id="0" name=""/>
                      <p:cNvPicPr/>
                      <p:nvPr/>
                    </p:nvPicPr>
                    <p:blipFill>
                      <a:blip r:embed="rId17"/>
                      <a:stretch>
                        <a:fillRect/>
                      </a:stretch>
                    </p:blipFill>
                    <p:spPr>
                      <a:xfrm>
                        <a:off x="10298840" y="2557045"/>
                        <a:ext cx="960438" cy="452437"/>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id="{574E7DD6-E482-894D-9E46-D2B62C9ED9EC}"/>
              </a:ext>
            </a:extLst>
          </p:cNvPr>
          <p:cNvGrpSpPr/>
          <p:nvPr/>
        </p:nvGrpSpPr>
        <p:grpSpPr>
          <a:xfrm>
            <a:off x="516000" y="3852339"/>
            <a:ext cx="11160000" cy="2607408"/>
            <a:chOff x="792914" y="3925222"/>
            <a:chExt cx="11160000" cy="2607408"/>
          </a:xfrm>
        </p:grpSpPr>
        <p:sp>
          <p:nvSpPr>
            <p:cNvPr id="26" name="圆角矩形 25">
              <a:extLst>
                <a:ext uri="{FF2B5EF4-FFF2-40B4-BE49-F238E27FC236}">
                  <a16:creationId xmlns:a16="http://schemas.microsoft.com/office/drawing/2014/main" id="{E0791A29-2CB4-2744-96C1-EA2037B165CE}"/>
                </a:ext>
              </a:extLst>
            </p:cNvPr>
            <p:cNvSpPr/>
            <p:nvPr/>
          </p:nvSpPr>
          <p:spPr>
            <a:xfrm>
              <a:off x="792914" y="4038112"/>
              <a:ext cx="11160000" cy="2494518"/>
            </a:xfrm>
            <a:prstGeom prst="roundRect">
              <a:avLst>
                <a:gd name="adj" fmla="val 45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9" name="文本框 28">
              <a:extLst>
                <a:ext uri="{FF2B5EF4-FFF2-40B4-BE49-F238E27FC236}">
                  <a16:creationId xmlns:a16="http://schemas.microsoft.com/office/drawing/2014/main" id="{E38EBCDC-ABCA-E945-AC9F-C9807C462968}"/>
                </a:ext>
              </a:extLst>
            </p:cNvPr>
            <p:cNvSpPr txBox="1"/>
            <p:nvPr/>
          </p:nvSpPr>
          <p:spPr>
            <a:xfrm>
              <a:off x="917140" y="4156366"/>
              <a:ext cx="10910385"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加入蒸馏水及适量稀盐酸溶解产品后所得溶液为酸性溶液，酸性溶液中加入足量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会与氢离子反应导致浓度降低而不能生成沉淀，则向溶液中滴加氨水调节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的目的是中和溶液中的氢离子，增大溶液中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的浓度，有利于钙离子完全转化为草酸钙沉淀。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0" name="对象 29"/>
          <p:cNvGraphicFramePr>
            <a:graphicFrameLocks noChangeAspect="1"/>
          </p:cNvGraphicFramePr>
          <p:nvPr>
            <p:extLst>
              <p:ext uri="{D42A27DB-BD31-4B8C-83A1-F6EECF244321}">
                <p14:modId xmlns:p14="http://schemas.microsoft.com/office/powerpoint/2010/main" val="333924820"/>
              </p:ext>
            </p:extLst>
          </p:nvPr>
        </p:nvGraphicFramePr>
        <p:xfrm>
          <a:off x="2439900" y="4792518"/>
          <a:ext cx="954087" cy="600075"/>
        </p:xfrm>
        <a:graphic>
          <a:graphicData uri="http://schemas.openxmlformats.org/presentationml/2006/ole">
            <mc:AlternateContent xmlns:mc="http://schemas.openxmlformats.org/markup-compatibility/2006">
              <mc:Choice xmlns:v="urn:schemas-microsoft-com:vml" Requires="v">
                <p:oleObj name="文档" r:id="rId18" imgW="953863" imgH="599445" progId="Word.Document.12">
                  <p:embed/>
                </p:oleObj>
              </mc:Choice>
              <mc:Fallback>
                <p:oleObj name="文档" r:id="rId18" imgW="953863" imgH="599445" progId="Word.Document.12">
                  <p:embed/>
                  <p:pic>
                    <p:nvPicPr>
                      <p:cNvPr id="0" name=""/>
                      <p:cNvPicPr/>
                      <p:nvPr/>
                    </p:nvPicPr>
                    <p:blipFill>
                      <a:blip r:embed="rId19"/>
                      <a:stretch>
                        <a:fillRect/>
                      </a:stretch>
                    </p:blipFill>
                    <p:spPr>
                      <a:xfrm>
                        <a:off x="2439900" y="4792518"/>
                        <a:ext cx="954087" cy="60007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166928138"/>
              </p:ext>
            </p:extLst>
          </p:nvPr>
        </p:nvGraphicFramePr>
        <p:xfrm>
          <a:off x="9408617" y="5325037"/>
          <a:ext cx="954087" cy="600075"/>
        </p:xfrm>
        <a:graphic>
          <a:graphicData uri="http://schemas.openxmlformats.org/presentationml/2006/ole">
            <mc:AlternateContent xmlns:mc="http://schemas.openxmlformats.org/markup-compatibility/2006">
              <mc:Choice xmlns:v="urn:schemas-microsoft-com:vml" Requires="v">
                <p:oleObj name="文档" r:id="rId20" imgW="953863" imgH="599445" progId="Word.Document.12">
                  <p:embed/>
                </p:oleObj>
              </mc:Choice>
              <mc:Fallback>
                <p:oleObj name="文档" r:id="rId20" imgW="953863" imgH="599445" progId="Word.Document.12">
                  <p:embed/>
                  <p:pic>
                    <p:nvPicPr>
                      <p:cNvPr id="0" name=""/>
                      <p:cNvPicPr/>
                      <p:nvPr/>
                    </p:nvPicPr>
                    <p:blipFill>
                      <a:blip r:embed="rId19"/>
                      <a:stretch>
                        <a:fillRect/>
                      </a:stretch>
                    </p:blipFill>
                    <p:spPr>
                      <a:xfrm>
                        <a:off x="9408617" y="5325037"/>
                        <a:ext cx="954087" cy="600075"/>
                      </a:xfrm>
                      <a:prstGeom prst="rect">
                        <a:avLst/>
                      </a:prstGeom>
                    </p:spPr>
                  </p:pic>
                </p:oleObj>
              </mc:Fallback>
            </mc:AlternateContent>
          </a:graphicData>
        </a:graphic>
      </p:graphicFrame>
      <p:graphicFrame>
        <p:nvGraphicFramePr>
          <p:cNvPr id="46" name="对象 45"/>
          <p:cNvGraphicFramePr>
            <a:graphicFrameLocks noChangeAspect="1"/>
          </p:cNvGraphicFramePr>
          <p:nvPr>
            <p:extLst>
              <p:ext uri="{D42A27DB-BD31-4B8C-83A1-F6EECF244321}">
                <p14:modId xmlns:p14="http://schemas.microsoft.com/office/powerpoint/2010/main" val="3397354282"/>
              </p:ext>
            </p:extLst>
          </p:nvPr>
        </p:nvGraphicFramePr>
        <p:xfrm>
          <a:off x="361950" y="925629"/>
          <a:ext cx="11468100" cy="1181100"/>
        </p:xfrm>
        <a:graphic>
          <a:graphicData uri="http://schemas.openxmlformats.org/presentationml/2006/ole">
            <mc:AlternateContent xmlns:mc="http://schemas.openxmlformats.org/markup-compatibility/2006">
              <mc:Choice xmlns:v="urn:schemas-microsoft-com:vml" Requires="v">
                <p:oleObj name="文档" r:id="rId21" imgW="11473854" imgH="1190252" progId="Word.Document.12">
                  <p:embed/>
                </p:oleObj>
              </mc:Choice>
              <mc:Fallback>
                <p:oleObj name="文档" r:id="rId21" imgW="11473854" imgH="1190252" progId="Word.Document.12">
                  <p:embed/>
                  <p:pic>
                    <p:nvPicPr>
                      <p:cNvPr id="0" name=""/>
                      <p:cNvPicPr/>
                      <p:nvPr/>
                    </p:nvPicPr>
                    <p:blipFill>
                      <a:blip r:embed="rId22"/>
                      <a:stretch>
                        <a:fillRect/>
                      </a:stretch>
                    </p:blipFill>
                    <p:spPr>
                      <a:xfrm>
                        <a:off x="361950" y="925629"/>
                        <a:ext cx="11468100" cy="1181100"/>
                      </a:xfrm>
                      <a:prstGeom prst="rect">
                        <a:avLst/>
                      </a:prstGeom>
                    </p:spPr>
                  </p:pic>
                </p:oleObj>
              </mc:Fallback>
            </mc:AlternateContent>
          </a:graphicData>
        </a:graphic>
      </p:graphicFrame>
    </p:spTree>
    <p:extLst>
      <p:ext uri="{BB962C8B-B14F-4D97-AF65-F5344CB8AC3E}">
        <p14:creationId xmlns:p14="http://schemas.microsoft.com/office/powerpoint/2010/main" val="10049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blinds(horizontal)">
                                      <p:cBhvr>
                                        <p:cTn id="15" dur="500"/>
                                        <p:tgtEl>
                                          <p:spTgt spid="2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par>
                                <p:cTn id="27" presetID="3"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474922"/>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标准溶液滴定待测液的反应原理为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用离子方程式表示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，判断滴定达到终点的现象为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701628" y="1412776"/>
            <a:ext cx="4866980"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6H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=2Mn</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642215577"/>
              </p:ext>
            </p:extLst>
          </p:nvPr>
        </p:nvGraphicFramePr>
        <p:xfrm>
          <a:off x="8210866" y="1548871"/>
          <a:ext cx="1139825" cy="627063"/>
        </p:xfrm>
        <a:graphic>
          <a:graphicData uri="http://schemas.openxmlformats.org/presentationml/2006/ole">
            <mc:AlternateContent xmlns:mc="http://schemas.openxmlformats.org/markup-compatibility/2006">
              <mc:Choice xmlns:v="urn:schemas-microsoft-com:vml" Requires="v">
                <p:oleObj name="文档" r:id="rId16" imgW="1139041" imgH="627476" progId="Word.Document.12">
                  <p:embed/>
                </p:oleObj>
              </mc:Choice>
              <mc:Fallback>
                <p:oleObj name="文档" r:id="rId16" imgW="1139041" imgH="627476" progId="Word.Document.12">
                  <p:embed/>
                  <p:pic>
                    <p:nvPicPr>
                      <p:cNvPr id="0" name=""/>
                      <p:cNvPicPr/>
                      <p:nvPr/>
                    </p:nvPicPr>
                    <p:blipFill>
                      <a:blip r:embed="rId17"/>
                      <a:stretch>
                        <a:fillRect/>
                      </a:stretch>
                    </p:blipFill>
                    <p:spPr>
                      <a:xfrm>
                        <a:off x="8210866" y="1548871"/>
                        <a:ext cx="1139825" cy="627063"/>
                      </a:xfrm>
                      <a:prstGeom prst="rect">
                        <a:avLst/>
                      </a:prstGeom>
                    </p:spPr>
                  </p:pic>
                </p:oleObj>
              </mc:Fallback>
            </mc:AlternateContent>
          </a:graphicData>
        </a:graphic>
      </p:graphicFrame>
      <p:sp>
        <p:nvSpPr>
          <p:cNvPr id="20" name="矩形 19"/>
          <p:cNvSpPr/>
          <p:nvPr/>
        </p:nvSpPr>
        <p:spPr>
          <a:xfrm>
            <a:off x="456816" y="1974417"/>
            <a:ext cx="2798117"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 </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0000" y="2007553"/>
            <a:ext cx="11412000" cy="1200329"/>
          </a:xfrm>
          <a:prstGeom prst="rect">
            <a:avLst/>
          </a:prstGeom>
        </p:spPr>
        <p:txBody>
          <a:bodyPr>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滴入最后半滴高锰酸钾标准溶液，溶液由无色变为浅紫色，且半分钟内不褪色</a:t>
            </a:r>
            <a:endParaRPr lang="zh-CN" altLang="en-US" dirty="0">
              <a:solidFill>
                <a:srgbClr val="C00000"/>
              </a:solidFill>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399647645"/>
              </p:ext>
            </p:extLst>
          </p:nvPr>
        </p:nvGraphicFramePr>
        <p:xfrm>
          <a:off x="361950" y="3544044"/>
          <a:ext cx="11468100" cy="1181100"/>
        </p:xfrm>
        <a:graphic>
          <a:graphicData uri="http://schemas.openxmlformats.org/presentationml/2006/ole">
            <mc:AlternateContent xmlns:mc="http://schemas.openxmlformats.org/markup-compatibility/2006">
              <mc:Choice xmlns:v="urn:schemas-microsoft-com:vml" Requires="v">
                <p:oleObj name="文档" r:id="rId18" imgW="11473854" imgH="1190252" progId="Word.Document.12">
                  <p:embed/>
                </p:oleObj>
              </mc:Choice>
              <mc:Fallback>
                <p:oleObj name="文档" r:id="rId18" imgW="11473854" imgH="1190252" progId="Word.Document.12">
                  <p:embed/>
                  <p:pic>
                    <p:nvPicPr>
                      <p:cNvPr id="0" name=""/>
                      <p:cNvPicPr/>
                      <p:nvPr/>
                    </p:nvPicPr>
                    <p:blipFill>
                      <a:blip r:embed="rId19"/>
                      <a:stretch>
                        <a:fillRect/>
                      </a:stretch>
                    </p:blipFill>
                    <p:spPr>
                      <a:xfrm>
                        <a:off x="361950" y="3544044"/>
                        <a:ext cx="11468100" cy="1181100"/>
                      </a:xfrm>
                      <a:prstGeom prst="rect">
                        <a:avLst/>
                      </a:prstGeom>
                    </p:spPr>
                  </p:pic>
                </p:oleObj>
              </mc:Fallback>
            </mc:AlternateContent>
          </a:graphicData>
        </a:graphic>
      </p:graphicFrame>
    </p:spTree>
    <p:extLst>
      <p:ext uri="{BB962C8B-B14F-4D97-AF65-F5344CB8AC3E}">
        <p14:creationId xmlns:p14="http://schemas.microsoft.com/office/powerpoint/2010/main" val="17050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952153"/>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根据以上实验数据，测得产品中葡萄糖酸钙晶体的纯度为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保留三位有效数字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5" name="圆角矩形 24">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8" name="矩形 7"/>
          <p:cNvSpPr/>
          <p:nvPr/>
        </p:nvSpPr>
        <p:spPr>
          <a:xfrm>
            <a:off x="8623400" y="1015896"/>
            <a:ext cx="97975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93.3%</a:t>
            </a:r>
            <a:endParaRPr lang="zh-CN" altLang="en-US" dirty="0">
              <a:solidFill>
                <a:srgbClr val="C00000"/>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3501008"/>
            <a:ext cx="11160000" cy="2592288"/>
            <a:chOff x="792914" y="3925222"/>
            <a:chExt cx="11160000" cy="2592288"/>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2479398"/>
            </a:xfrm>
            <a:prstGeom prst="roundRect">
              <a:avLst>
                <a:gd name="adj" fmla="val 365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7" name="对象 26"/>
          <p:cNvGraphicFramePr>
            <a:graphicFrameLocks noChangeAspect="1"/>
          </p:cNvGraphicFramePr>
          <p:nvPr>
            <p:extLst>
              <p:ext uri="{D42A27DB-BD31-4B8C-83A1-F6EECF244321}">
                <p14:modId xmlns:p14="http://schemas.microsoft.com/office/powerpoint/2010/main" val="3074988447"/>
              </p:ext>
            </p:extLst>
          </p:nvPr>
        </p:nvGraphicFramePr>
        <p:xfrm>
          <a:off x="838994" y="3861048"/>
          <a:ext cx="10514013" cy="2325688"/>
        </p:xfrm>
        <a:graphic>
          <a:graphicData uri="http://schemas.openxmlformats.org/presentationml/2006/ole">
            <mc:AlternateContent xmlns:mc="http://schemas.openxmlformats.org/markup-compatibility/2006">
              <mc:Choice xmlns:v="urn:schemas-microsoft-com:vml" Requires="v">
                <p:oleObj name="文档" r:id="rId16" imgW="10513992" imgH="2321590" progId="Word.Document.12">
                  <p:embed/>
                </p:oleObj>
              </mc:Choice>
              <mc:Fallback>
                <p:oleObj name="文档" r:id="rId16" imgW="10513992" imgH="2321590" progId="Word.Document.12">
                  <p:embed/>
                  <p:pic>
                    <p:nvPicPr>
                      <p:cNvPr id="0" name=""/>
                      <p:cNvPicPr/>
                      <p:nvPr/>
                    </p:nvPicPr>
                    <p:blipFill>
                      <a:blip r:embed="rId17"/>
                      <a:stretch>
                        <a:fillRect/>
                      </a:stretch>
                    </p:blipFill>
                    <p:spPr>
                      <a:xfrm>
                        <a:off x="838994" y="3861048"/>
                        <a:ext cx="10514013" cy="2325688"/>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289361000"/>
              </p:ext>
            </p:extLst>
          </p:nvPr>
        </p:nvGraphicFramePr>
        <p:xfrm>
          <a:off x="361950" y="2247900"/>
          <a:ext cx="11468100" cy="1181100"/>
        </p:xfrm>
        <a:graphic>
          <a:graphicData uri="http://schemas.openxmlformats.org/presentationml/2006/ole">
            <mc:AlternateContent xmlns:mc="http://schemas.openxmlformats.org/markup-compatibility/2006">
              <mc:Choice xmlns:v="urn:schemas-microsoft-com:vml" Requires="v">
                <p:oleObj name="文档" r:id="rId18" imgW="11473854" imgH="1190252" progId="Word.Document.12">
                  <p:embed/>
                </p:oleObj>
              </mc:Choice>
              <mc:Fallback>
                <p:oleObj name="文档" r:id="rId18" imgW="11473854" imgH="1190252" progId="Word.Document.12">
                  <p:embed/>
                  <p:pic>
                    <p:nvPicPr>
                      <p:cNvPr id="0" name=""/>
                      <p:cNvPicPr/>
                      <p:nvPr/>
                    </p:nvPicPr>
                    <p:blipFill>
                      <a:blip r:embed="rId19"/>
                      <a:stretch>
                        <a:fillRect/>
                      </a:stretch>
                    </p:blipFill>
                    <p:spPr>
                      <a:xfrm>
                        <a:off x="361950" y="2247900"/>
                        <a:ext cx="11468100" cy="1181100"/>
                      </a:xfrm>
                      <a:prstGeom prst="rect">
                        <a:avLst/>
                      </a:prstGeom>
                    </p:spPr>
                  </p:pic>
                </p:oleObj>
              </mc:Fallback>
            </mc:AlternateContent>
          </a:graphicData>
        </a:graphic>
      </p:graphicFrame>
    </p:spTree>
    <p:extLst>
      <p:ext uri="{BB962C8B-B14F-4D97-AF65-F5344CB8AC3E}">
        <p14:creationId xmlns:p14="http://schemas.microsoft.com/office/powerpoint/2010/main" val="25441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93711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山东广饶一中模拟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测定溶液中甘油浓度通常采用高碘酸氧化还原法，实验步骤如下：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配制准确浓度的硫代硫酸钠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称取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 g 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1 000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水中，冷却，备用。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spc="-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称取</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0.147 g</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重铬酸钾</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Cr</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，置于碘量瓶中，溶于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25 mL</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水，加</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 g</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碘化钾及</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20 mL </a:t>
            </a:r>
          </a:p>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的硫酸，摇匀。于暗处放置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分钟。加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75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水，用硫代硫酸钠溶液滴定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，近终点时加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mL 0.5%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指示剂，继续滴定至溶液由蓝色变为亮绿色。再重复滴定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次，平均用硫代硫酸钠溶液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0867201"/>
              </p:ext>
            </p:extLst>
          </p:nvPr>
        </p:nvGraphicFramePr>
        <p:xfrm>
          <a:off x="1181872" y="4410736"/>
          <a:ext cx="3098800" cy="460375"/>
        </p:xfrm>
        <a:graphic>
          <a:graphicData uri="http://schemas.openxmlformats.org/presentationml/2006/ole">
            <mc:AlternateContent xmlns:mc="http://schemas.openxmlformats.org/markup-compatibility/2006">
              <mc:Choice xmlns:v="urn:schemas-microsoft-com:vml" Requires="v">
                <p:oleObj name="文档" r:id="rId16" imgW="3098039" imgH="461084" progId="Word.Document.12">
                  <p:embed/>
                </p:oleObj>
              </mc:Choice>
              <mc:Fallback>
                <p:oleObj name="文档" r:id="rId16" imgW="3098039" imgH="461084" progId="Word.Document.12">
                  <p:embed/>
                  <p:pic>
                    <p:nvPicPr>
                      <p:cNvPr id="0" name=""/>
                      <p:cNvPicPr/>
                      <p:nvPr/>
                    </p:nvPicPr>
                    <p:blipFill>
                      <a:blip r:embed="rId17"/>
                      <a:stretch>
                        <a:fillRect/>
                      </a:stretch>
                    </p:blipFill>
                    <p:spPr>
                      <a:xfrm>
                        <a:off x="1181872" y="4410736"/>
                        <a:ext cx="3098800" cy="460375"/>
                      </a:xfrm>
                      <a:prstGeom prst="rect">
                        <a:avLst/>
                      </a:prstGeom>
                    </p:spPr>
                  </p:pic>
                </p:oleObj>
              </mc:Fallback>
            </mc:AlternateContent>
          </a:graphicData>
        </a:graphic>
      </p:graphicFrame>
    </p:spTree>
    <p:extLst>
      <p:ext uri="{BB962C8B-B14F-4D97-AF65-F5344CB8AC3E}">
        <p14:creationId xmlns:p14="http://schemas.microsoft.com/office/powerpoint/2010/main" val="4104245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93711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甘油含量测定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准确量取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甘油溶液，放入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碘量瓶中，再加入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mL 0.04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 0.6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正己烷，盖好塞盖，摇匀，在室温下于暗处放置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1.5 g 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后，再加水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75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，剩余的</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被还原析出碘，析出的碘用配制好的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标准液滴定，滴定至颜色变亮时加入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指示剂，此时溶液呈现不透明深蓝色，继续滴至蓝色恰好消失为止。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再重复滴定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次，平均用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43109618"/>
              </p:ext>
            </p:extLst>
          </p:nvPr>
        </p:nvGraphicFramePr>
        <p:xfrm>
          <a:off x="7314449" y="3193720"/>
          <a:ext cx="3060700" cy="655638"/>
        </p:xfrm>
        <a:graphic>
          <a:graphicData uri="http://schemas.openxmlformats.org/presentationml/2006/ole">
            <mc:AlternateContent xmlns:mc="http://schemas.openxmlformats.org/markup-compatibility/2006">
              <mc:Choice xmlns:v="urn:schemas-microsoft-com:vml" Requires="v">
                <p:oleObj name="文档" r:id="rId16" imgW="3060671" imgH="655148" progId="Word.Document.12">
                  <p:embed/>
                </p:oleObj>
              </mc:Choice>
              <mc:Fallback>
                <p:oleObj name="文档" r:id="rId16" imgW="3060671" imgH="655148" progId="Word.Document.12">
                  <p:embed/>
                  <p:pic>
                    <p:nvPicPr>
                      <p:cNvPr id="0" name=""/>
                      <p:cNvPicPr/>
                      <p:nvPr/>
                    </p:nvPicPr>
                    <p:blipFill>
                      <a:blip r:embed="rId17"/>
                      <a:stretch>
                        <a:fillRect/>
                      </a:stretch>
                    </p:blipFill>
                    <p:spPr>
                      <a:xfrm>
                        <a:off x="7314449" y="3193720"/>
                        <a:ext cx="3060700" cy="655638"/>
                      </a:xfrm>
                      <a:prstGeom prst="rect">
                        <a:avLst/>
                      </a:prstGeom>
                    </p:spPr>
                  </p:pic>
                </p:oleObj>
              </mc:Fallback>
            </mc:AlternateContent>
          </a:graphicData>
        </a:graphic>
      </p:graphicFrame>
    </p:spTree>
    <p:extLst>
      <p:ext uri="{BB962C8B-B14F-4D97-AF65-F5344CB8AC3E}">
        <p14:creationId xmlns:p14="http://schemas.microsoft.com/office/powerpoint/2010/main" val="1426630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937116"/>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的实验操作是否正确</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4708491" y="157024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zh-CN" altLang="en-US" dirty="0">
              <a:solidFill>
                <a:srgbClr val="C00000"/>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2636912"/>
            <a:ext cx="11160000" cy="1872208"/>
            <a:chOff x="792914" y="3925222"/>
            <a:chExt cx="11160000" cy="1872208"/>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2"/>
              <a:ext cx="11160000" cy="1759318"/>
            </a:xfrm>
            <a:prstGeom prst="roundRect">
              <a:avLst>
                <a:gd name="adj" fmla="val 45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917140" y="4315103"/>
              <a:ext cx="10910385"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此操作不是配制一定物质的量浓度的溶液，而是配成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溶液，然后用标准液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进行标定其浓度，故步骤</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的实验操作正确。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0618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045790"/>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的目的是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，所用的指示剂是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溶液浓度是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3106792" y="1082551"/>
            <a:ext cx="3400290"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标定</a:t>
            </a:r>
            <a:r>
              <a:rPr lang="en-US" altLang="zh-CN" sz="2400" kern="100" dirty="0">
                <a:solidFill>
                  <a:srgbClr val="C00000"/>
                </a:solidFill>
                <a:latin typeface="Times New Roman" panose="02020603050405020304" pitchFamily="18" charset="0"/>
                <a:ea typeface="微软雅黑" panose="020B0503020204020204" pitchFamily="34" charset="-122"/>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溶液的浓度</a:t>
            </a:r>
            <a:endParaRPr lang="zh-CN" altLang="en-US" dirty="0">
              <a:solidFill>
                <a:srgbClr val="C00000"/>
              </a:solidFill>
            </a:endParaRPr>
          </a:p>
        </p:txBody>
      </p:sp>
      <p:sp>
        <p:nvSpPr>
          <p:cNvPr id="5" name="矩形 4"/>
          <p:cNvSpPr/>
          <p:nvPr/>
        </p:nvSpPr>
        <p:spPr>
          <a:xfrm>
            <a:off x="8893848" y="111771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淀粉溶液</a:t>
            </a:r>
            <a:endParaRPr lang="zh-CN" altLang="en-US" dirty="0">
              <a:solidFill>
                <a:srgbClr val="C00000"/>
              </a:solidFill>
            </a:endParaRPr>
          </a:p>
        </p:txBody>
      </p:sp>
      <p:sp>
        <p:nvSpPr>
          <p:cNvPr id="7" name="矩形 6"/>
          <p:cNvSpPr/>
          <p:nvPr/>
        </p:nvSpPr>
        <p:spPr>
          <a:xfrm>
            <a:off x="2082980" y="1661331"/>
            <a:ext cx="17219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0.1 </a:t>
            </a:r>
            <a:r>
              <a:rPr lang="en-US" altLang="zh-CN" sz="2400" kern="100" dirty="0" err="1">
                <a:solidFill>
                  <a:srgbClr val="C00000"/>
                </a:solidFill>
                <a:latin typeface="Times New Roman" panose="02020603050405020304" pitchFamily="18" charset="0"/>
                <a:ea typeface="微软雅黑" panose="020B0503020204020204" pitchFamily="34" charset="-122"/>
              </a:rPr>
              <a:t>mol·L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solidFill>
                <a:srgbClr val="C00000"/>
              </a:solidFill>
            </a:endParaRPr>
          </a:p>
        </p:txBody>
      </p:sp>
      <p:grpSp>
        <p:nvGrpSpPr>
          <p:cNvPr id="23" name="组合 22">
            <a:extLst>
              <a:ext uri="{FF2B5EF4-FFF2-40B4-BE49-F238E27FC236}">
                <a16:creationId xmlns:a16="http://schemas.microsoft.com/office/drawing/2014/main" id="{574E7DD6-E482-894D-9E46-D2B62C9ED9EC}"/>
              </a:ext>
            </a:extLst>
          </p:cNvPr>
          <p:cNvGrpSpPr/>
          <p:nvPr/>
        </p:nvGrpSpPr>
        <p:grpSpPr>
          <a:xfrm>
            <a:off x="516000" y="2636912"/>
            <a:ext cx="11160000" cy="3240360"/>
            <a:chOff x="792914" y="3925222"/>
            <a:chExt cx="11160000" cy="3240360"/>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2"/>
              <a:ext cx="11160000" cy="3127470"/>
            </a:xfrm>
            <a:prstGeom prst="roundRect">
              <a:avLst>
                <a:gd name="adj" fmla="val 367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17140" y="4315103"/>
              <a:ext cx="10910385" cy="2492990"/>
            </a:xfrm>
            <a:prstGeom prst="rect">
              <a:avLst/>
            </a:prstGeom>
            <a:noFill/>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由实验步骤可知，步骤</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的目的是用标准液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进行标定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溶液的浓度，利用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能使淀粉溶液变蓝的特性，故所用的指示剂是淀粉溶液，根据得失电子总数相等可得关系式：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浓度是</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167009486"/>
              </p:ext>
            </p:extLst>
          </p:nvPr>
        </p:nvGraphicFramePr>
        <p:xfrm>
          <a:off x="4531950" y="4785559"/>
          <a:ext cx="1771650" cy="849313"/>
        </p:xfrm>
        <a:graphic>
          <a:graphicData uri="http://schemas.openxmlformats.org/presentationml/2006/ole">
            <mc:AlternateContent xmlns:mc="http://schemas.openxmlformats.org/markup-compatibility/2006">
              <mc:Choice xmlns:v="urn:schemas-microsoft-com:vml" Requires="v">
                <p:oleObj name="文档" r:id="rId16" imgW="1771002" imgH="849213" progId="Word.Document.12">
                  <p:embed/>
                </p:oleObj>
              </mc:Choice>
              <mc:Fallback>
                <p:oleObj name="文档" r:id="rId16" imgW="1771002" imgH="849213" progId="Word.Document.12">
                  <p:embed/>
                  <p:pic>
                    <p:nvPicPr>
                      <p:cNvPr id="0" name=""/>
                      <p:cNvPicPr/>
                      <p:nvPr/>
                    </p:nvPicPr>
                    <p:blipFill>
                      <a:blip r:embed="rId17"/>
                      <a:stretch>
                        <a:fillRect/>
                      </a:stretch>
                    </p:blipFill>
                    <p:spPr>
                      <a:xfrm>
                        <a:off x="4531950" y="4785559"/>
                        <a:ext cx="1771650" cy="849313"/>
                      </a:xfrm>
                      <a:prstGeom prst="rect">
                        <a:avLst/>
                      </a:prstGeom>
                    </p:spPr>
                  </p:pic>
                </p:oleObj>
              </mc:Fallback>
            </mc:AlternateContent>
          </a:graphicData>
        </a:graphic>
      </p:graphicFrame>
    </p:spTree>
    <p:extLst>
      <p:ext uri="{BB962C8B-B14F-4D97-AF65-F5344CB8AC3E}">
        <p14:creationId xmlns:p14="http://schemas.microsoft.com/office/powerpoint/2010/main" val="31283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628800"/>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甘油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溶液反应生成甲醛、甲酸、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，写出步骤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ii</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反应的离子方程式：</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ii</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中高碘酸与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75287664"/>
              </p:ext>
            </p:extLst>
          </p:nvPr>
        </p:nvGraphicFramePr>
        <p:xfrm>
          <a:off x="2427003" y="2278196"/>
          <a:ext cx="6783388" cy="636588"/>
        </p:xfrm>
        <a:graphic>
          <a:graphicData uri="http://schemas.openxmlformats.org/presentationml/2006/ole">
            <mc:AlternateContent xmlns:mc="http://schemas.openxmlformats.org/markup-compatibility/2006">
              <mc:Choice xmlns:v="urn:schemas-microsoft-com:vml" Requires="v">
                <p:oleObj name="文档" r:id="rId16" imgW="6783078" imgH="636461" progId="Word.Document.12">
                  <p:embed/>
                </p:oleObj>
              </mc:Choice>
              <mc:Fallback>
                <p:oleObj name="文档" r:id="rId16" imgW="6783078" imgH="636461" progId="Word.Document.12">
                  <p:embed/>
                  <p:pic>
                    <p:nvPicPr>
                      <p:cNvPr id="0" name=""/>
                      <p:cNvPicPr/>
                      <p:nvPr/>
                    </p:nvPicPr>
                    <p:blipFill>
                      <a:blip r:embed="rId17"/>
                      <a:stretch>
                        <a:fillRect/>
                      </a:stretch>
                    </p:blipFill>
                    <p:spPr>
                      <a:xfrm>
                        <a:off x="2427003" y="2278196"/>
                        <a:ext cx="6783388" cy="6365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53343282"/>
              </p:ext>
            </p:extLst>
          </p:nvPr>
        </p:nvGraphicFramePr>
        <p:xfrm>
          <a:off x="3983064" y="2862032"/>
          <a:ext cx="4021137" cy="423863"/>
        </p:xfrm>
        <a:graphic>
          <a:graphicData uri="http://schemas.openxmlformats.org/presentationml/2006/ole">
            <mc:AlternateContent xmlns:mc="http://schemas.openxmlformats.org/markup-compatibility/2006">
              <mc:Choice xmlns:v="urn:schemas-microsoft-com:vml" Requires="v">
                <p:oleObj name="文档" r:id="rId18" imgW="4020839" imgH="424427" progId="Word.Document.12">
                  <p:embed/>
                </p:oleObj>
              </mc:Choice>
              <mc:Fallback>
                <p:oleObj name="文档" r:id="rId18" imgW="4020839" imgH="424427" progId="Word.Document.12">
                  <p:embed/>
                  <p:pic>
                    <p:nvPicPr>
                      <p:cNvPr id="0" name=""/>
                      <p:cNvPicPr/>
                      <p:nvPr/>
                    </p:nvPicPr>
                    <p:blipFill>
                      <a:blip r:embed="rId19"/>
                      <a:stretch>
                        <a:fillRect/>
                      </a:stretch>
                    </p:blipFill>
                    <p:spPr>
                      <a:xfrm>
                        <a:off x="3983064" y="2862032"/>
                        <a:ext cx="4021137" cy="423863"/>
                      </a:xfrm>
                      <a:prstGeom prst="rect">
                        <a:avLst/>
                      </a:prstGeom>
                    </p:spPr>
                  </p:pic>
                </p:oleObj>
              </mc:Fallback>
            </mc:AlternateContent>
          </a:graphicData>
        </a:graphic>
      </p:graphicFrame>
    </p:spTree>
    <p:extLst>
      <p:ext uri="{BB962C8B-B14F-4D97-AF65-F5344CB8AC3E}">
        <p14:creationId xmlns:p14="http://schemas.microsoft.com/office/powerpoint/2010/main" val="352424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0000" y="632877"/>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关于滴定过程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测定</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溶液的物质的量浓度，若将滴有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滴酚酞的待测液置于锥形瓶中，滴定终点时，锥形瓶内颜色变化为</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若将滴有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滴酚酞的标准液置于锥形瓶中，描述滴定终点现象：</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待滴定管中液面稳定后，记录读数。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数据处理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按上述操作重复</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次，先算出每一次待测液的浓度，再求浓度的平均值。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492568" y="1818448"/>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红色变为无色</a:t>
            </a:r>
            <a:endParaRPr lang="zh-CN" altLang="en-US" dirty="0">
              <a:solidFill>
                <a:srgbClr val="C00000"/>
              </a:solidFill>
            </a:endParaRPr>
          </a:p>
        </p:txBody>
      </p:sp>
      <p:sp>
        <p:nvSpPr>
          <p:cNvPr id="5" name="矩形 4"/>
          <p:cNvSpPr/>
          <p:nvPr/>
        </p:nvSpPr>
        <p:spPr>
          <a:xfrm>
            <a:off x="390000" y="2208208"/>
            <a:ext cx="11412000" cy="1134413"/>
          </a:xfrm>
          <a:prstGeom prst="rect">
            <a:avLst/>
          </a:prstGeom>
        </p:spPr>
        <p:txBody>
          <a:bodyPr>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当滴入最后半滴待测液时，溶液由</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无色变为</a:t>
            </a:r>
            <a:r>
              <a:rPr lang="zh-CN" altLang="en-US"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浅</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红色</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30 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内不褪去</a:t>
            </a:r>
            <a:endParaRPr lang="zh-CN" altLang="en-US" dirty="0">
              <a:solidFill>
                <a:srgbClr val="C00000"/>
              </a:solidFill>
            </a:endParaRPr>
          </a:p>
        </p:txBody>
      </p:sp>
      <p:sp>
        <p:nvSpPr>
          <p:cNvPr id="7" name="矩形 6"/>
          <p:cNvSpPr/>
          <p:nvPr/>
        </p:nvSpPr>
        <p:spPr>
          <a:xfrm>
            <a:off x="2692368" y="4598712"/>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dirty="0">
              <a:solidFill>
                <a:srgbClr val="C00000"/>
              </a:solidFill>
            </a:endParaRPr>
          </a:p>
        </p:txBody>
      </p:sp>
    </p:spTree>
    <p:extLst>
      <p:ext uri="{BB962C8B-B14F-4D97-AF65-F5344CB8AC3E}">
        <p14:creationId xmlns:p14="http://schemas.microsoft.com/office/powerpoint/2010/main" val="41533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13405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下列因素引起步骤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中测定结果偏高的是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将碘量瓶换成普通锥形瓶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c.KIO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溶液浓度偏小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指示剂一褪色就停止滴定、读数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滴定前正视读数，滴定后仰视读数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6283424" y="1213066"/>
            <a:ext cx="611065"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acd</a:t>
            </a:r>
            <a:endParaRPr lang="zh-CN" altLang="en-US" dirty="0">
              <a:solidFill>
                <a:srgbClr val="C00000"/>
              </a:solidFill>
            </a:endParaRPr>
          </a:p>
        </p:txBody>
      </p:sp>
    </p:spTree>
    <p:extLst>
      <p:ext uri="{BB962C8B-B14F-4D97-AF65-F5344CB8AC3E}">
        <p14:creationId xmlns:p14="http://schemas.microsoft.com/office/powerpoint/2010/main" val="41214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1052736"/>
            <a:ext cx="11160000" cy="5468194"/>
            <a:chOff x="792914" y="3925222"/>
            <a:chExt cx="11160000" cy="5468194"/>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5355304"/>
            </a:xfrm>
            <a:prstGeom prst="roundRect">
              <a:avLst>
                <a:gd name="adj" fmla="val 204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917140" y="4315103"/>
              <a:ext cx="10910385" cy="5078313"/>
            </a:xfrm>
            <a:prstGeom prst="rect">
              <a:avLst/>
            </a:prstGeom>
            <a:noFill/>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根据滴定原理可知，整个过程中</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甘油失去</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4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电子，</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I</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失去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电子，故根据得失电子守恒可知：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甘油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原子守恒有</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，据此分析解题。将碘量瓶换成普通锥形瓶，将导致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升华，从而使得消耗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的量偏小，即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偏小，则甘油的量偏大，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由于实验中本身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就是过量的，故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过量对实验结果无影响，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不符合题意；</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KIO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溶液浓度偏小，将导致生成的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的量偏小，导致消耗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的量偏小，即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偏小，则甘油的量偏大，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8" name="圆角矩形 27">
            <a:hlinkClick r:id="rId15"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88770118"/>
              </p:ext>
            </p:extLst>
          </p:nvPr>
        </p:nvGraphicFramePr>
        <p:xfrm>
          <a:off x="1598036" y="2141919"/>
          <a:ext cx="692150" cy="414338"/>
        </p:xfrm>
        <a:graphic>
          <a:graphicData uri="http://schemas.openxmlformats.org/presentationml/2006/ole">
            <mc:AlternateContent xmlns:mc="http://schemas.openxmlformats.org/markup-compatibility/2006">
              <mc:Choice xmlns:v="urn:schemas-microsoft-com:vml" Requires="v">
                <p:oleObj name="文档" r:id="rId16" imgW="692082" imgH="415083" progId="Word.Document.12">
                  <p:embed/>
                </p:oleObj>
              </mc:Choice>
              <mc:Fallback>
                <p:oleObj name="文档" r:id="rId16" imgW="692082" imgH="415083" progId="Word.Document.12">
                  <p:embed/>
                  <p:pic>
                    <p:nvPicPr>
                      <p:cNvPr id="0" name=""/>
                      <p:cNvPicPr/>
                      <p:nvPr/>
                    </p:nvPicPr>
                    <p:blipFill>
                      <a:blip r:embed="rId17"/>
                      <a:stretch>
                        <a:fillRect/>
                      </a:stretch>
                    </p:blipFill>
                    <p:spPr>
                      <a:xfrm>
                        <a:off x="1598036" y="2141919"/>
                        <a:ext cx="692150" cy="414338"/>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2880198981"/>
              </p:ext>
            </p:extLst>
          </p:nvPr>
        </p:nvGraphicFramePr>
        <p:xfrm>
          <a:off x="10838064" y="2160267"/>
          <a:ext cx="692150" cy="414338"/>
        </p:xfrm>
        <a:graphic>
          <a:graphicData uri="http://schemas.openxmlformats.org/presentationml/2006/ole">
            <mc:AlternateContent xmlns:mc="http://schemas.openxmlformats.org/markup-compatibility/2006">
              <mc:Choice xmlns:v="urn:schemas-microsoft-com:vml" Requires="v">
                <p:oleObj name="文档" r:id="rId18" imgW="692082" imgH="415083" progId="Word.Document.12">
                  <p:embed/>
                </p:oleObj>
              </mc:Choice>
              <mc:Fallback>
                <p:oleObj name="文档" r:id="rId18" imgW="692082" imgH="415083" progId="Word.Document.12">
                  <p:embed/>
                  <p:pic>
                    <p:nvPicPr>
                      <p:cNvPr id="0" name=""/>
                      <p:cNvPicPr/>
                      <p:nvPr/>
                    </p:nvPicPr>
                    <p:blipFill>
                      <a:blip r:embed="rId19"/>
                      <a:stretch>
                        <a:fillRect/>
                      </a:stretch>
                    </p:blipFill>
                    <p:spPr>
                      <a:xfrm>
                        <a:off x="10838064" y="2160267"/>
                        <a:ext cx="692150" cy="4143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183016177"/>
              </p:ext>
            </p:extLst>
          </p:nvPr>
        </p:nvGraphicFramePr>
        <p:xfrm>
          <a:off x="3937942" y="2626719"/>
          <a:ext cx="6332538" cy="858838"/>
        </p:xfrm>
        <a:graphic>
          <a:graphicData uri="http://schemas.openxmlformats.org/presentationml/2006/ole">
            <mc:AlternateContent xmlns:mc="http://schemas.openxmlformats.org/markup-compatibility/2006">
              <mc:Choice xmlns:v="urn:schemas-microsoft-com:vml" Requires="v">
                <p:oleObj name="文档" r:id="rId20" imgW="6332235" imgH="858198" progId="Word.Document.12">
                  <p:embed/>
                </p:oleObj>
              </mc:Choice>
              <mc:Fallback>
                <p:oleObj name="文档" r:id="rId20" imgW="6332235" imgH="858198" progId="Word.Document.12">
                  <p:embed/>
                  <p:pic>
                    <p:nvPicPr>
                      <p:cNvPr id="0" name=""/>
                      <p:cNvPicPr/>
                      <p:nvPr/>
                    </p:nvPicPr>
                    <p:blipFill>
                      <a:blip r:embed="rId21"/>
                      <a:stretch>
                        <a:fillRect/>
                      </a:stretch>
                    </p:blipFill>
                    <p:spPr>
                      <a:xfrm>
                        <a:off x="3937942" y="2626719"/>
                        <a:ext cx="6332538" cy="858838"/>
                      </a:xfrm>
                      <a:prstGeom prst="rect">
                        <a:avLst/>
                      </a:prstGeom>
                    </p:spPr>
                  </p:pic>
                </p:oleObj>
              </mc:Fallback>
            </mc:AlternateContent>
          </a:graphicData>
        </a:graphic>
      </p:graphicFrame>
    </p:spTree>
    <p:extLst>
      <p:ext uri="{BB962C8B-B14F-4D97-AF65-F5344CB8AC3E}">
        <p14:creationId xmlns:p14="http://schemas.microsoft.com/office/powerpoint/2010/main" val="851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1781337"/>
            <a:ext cx="11160000" cy="3015815"/>
            <a:chOff x="792914" y="3925222"/>
            <a:chExt cx="11160000" cy="3015815"/>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290292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917140" y="4315103"/>
              <a:ext cx="10910385" cy="223824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指示剂一褪色就停止滴定、读数，将导致消耗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的量偏小，即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偏小，则甘油的量偏大，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滴定前正视读数，滴定后仰视读数，将导致消耗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的量偏大，即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偏大，则甘油的量偏小，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7" name="矩形 26">
            <a:hlinkClick r:id="rId1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
        <p:nvSpPr>
          <p:cNvPr id="28" name="圆角矩形 27">
            <a:hlinkClick r:id="rId16" action="ppaction://hlinksldjump"/>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7074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49077" y="1090042"/>
            <a:ext cx="11093846" cy="3987951"/>
          </a:xfrm>
          <a:prstGeom prst="rect">
            <a:avLst/>
          </a:prstGeom>
        </p:spPr>
        <p:txBody>
          <a:bodyPr wrap="square">
            <a:spAutoFit/>
          </a:bodyPr>
          <a:lstStyle/>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将液面在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的酸式滴定管中的液体全部放出，液体的体积为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mL</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p>
          <a:p>
            <a:pPr algn="r">
              <a:lnSpc>
                <a:spcPct val="180000"/>
              </a:lnSpc>
              <a:spcAft>
                <a:spcPts val="0"/>
              </a:spcAf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滴定终点就是酸碱恰好中和的点</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滴定管和锥形瓶在滴定前都应该用待装溶液润洗</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若用标准盐酸滴定待测</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溶液，滴定完成后发现酸式滴定管下悬着一滴酸液，则测定结果偏小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p>
        </p:txBody>
      </p:sp>
      <p:sp>
        <p:nvSpPr>
          <p:cNvPr id="7" name="矩形 6"/>
          <p:cNvSpPr/>
          <p:nvPr/>
        </p:nvSpPr>
        <p:spPr>
          <a:xfrm>
            <a:off x="10846856" y="1879992"/>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5205528" y="2526097"/>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7355304" y="3193834"/>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2846848" y="4515356"/>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5695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8"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10342</TotalTime>
  <Words>8151</Words>
  <Application>Microsoft Office PowerPoint</Application>
  <PresentationFormat>宽屏</PresentationFormat>
  <Paragraphs>1104</Paragraphs>
  <Slides>83</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83</vt:i4>
      </vt:variant>
    </vt:vector>
  </HeadingPairs>
  <TitlesOfParts>
    <vt:vector size="96" baseType="lpstr">
      <vt:lpstr>Adobe 楷体 Std R</vt:lpstr>
      <vt:lpstr>DOUYU Font</vt:lpstr>
      <vt:lpstr>KaiTi</vt:lpstr>
      <vt:lpstr>方正粗圆简体</vt:lpstr>
      <vt:lpstr>华文细黑</vt:lpstr>
      <vt:lpstr>宋体</vt:lpstr>
      <vt:lpstr>微软雅黑</vt:lpstr>
      <vt:lpstr>Arial</vt:lpstr>
      <vt:lpstr>Calibri</vt:lpstr>
      <vt:lpstr>Times New Roman</vt:lpstr>
      <vt:lpstr>Verdana</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Z Y</cp:lastModifiedBy>
  <cp:revision>438</cp:revision>
  <dcterms:created xsi:type="dcterms:W3CDTF">2021-11-07T03:17:42Z</dcterms:created>
  <dcterms:modified xsi:type="dcterms:W3CDTF">2022-11-23T01:17:53Z</dcterms:modified>
</cp:coreProperties>
</file>