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683" r:id="rId3"/>
    <p:sldId id="708" r:id="rId4"/>
    <p:sldId id="592" r:id="rId5"/>
    <p:sldId id="935" r:id="rId6"/>
    <p:sldId id="849" r:id="rId7"/>
    <p:sldId id="971" r:id="rId8"/>
    <p:sldId id="975" r:id="rId9"/>
    <p:sldId id="980" r:id="rId10"/>
    <p:sldId id="979" r:id="rId11"/>
    <p:sldId id="983" r:id="rId12"/>
    <p:sldId id="984" r:id="rId13"/>
    <p:sldId id="985" r:id="rId14"/>
    <p:sldId id="986" r:id="rId15"/>
    <p:sldId id="266" r:id="rId16"/>
    <p:sldId id="988" r:id="rId17"/>
    <p:sldId id="989" r:id="rId18"/>
    <p:sldId id="788" r:id="rId19"/>
    <p:sldId id="990" r:id="rId20"/>
    <p:sldId id="936" r:id="rId21"/>
    <p:sldId id="991" r:id="rId22"/>
    <p:sldId id="992" r:id="rId23"/>
    <p:sldId id="993" r:id="rId24"/>
    <p:sldId id="994" r:id="rId25"/>
    <p:sldId id="995" r:id="rId26"/>
    <p:sldId id="996" r:id="rId27"/>
    <p:sldId id="913" r:id="rId28"/>
    <p:sldId id="684" r:id="rId29"/>
    <p:sldId id="940" r:id="rId30"/>
    <p:sldId id="998" r:id="rId31"/>
    <p:sldId id="923" r:id="rId32"/>
    <p:sldId id="942" r:id="rId33"/>
    <p:sldId id="943" r:id="rId34"/>
    <p:sldId id="944" r:id="rId35"/>
    <p:sldId id="945" r:id="rId36"/>
    <p:sldId id="873" r:id="rId37"/>
    <p:sldId id="611" r:id="rId38"/>
    <p:sldId id="999" r:id="rId39"/>
    <p:sldId id="1000" r:id="rId40"/>
    <p:sldId id="1001" r:id="rId41"/>
    <p:sldId id="1002" r:id="rId42"/>
    <p:sldId id="1003" r:id="rId43"/>
    <p:sldId id="1004" r:id="rId44"/>
    <p:sldId id="1006" r:id="rId45"/>
    <p:sldId id="1007" r:id="rId46"/>
    <p:sldId id="806" r:id="rId47"/>
    <p:sldId id="1008" r:id="rId48"/>
    <p:sldId id="604" r:id="rId49"/>
    <p:sldId id="623" r:id="rId50"/>
    <p:sldId id="1009" r:id="rId51"/>
    <p:sldId id="624" r:id="rId52"/>
    <p:sldId id="1010" r:id="rId53"/>
    <p:sldId id="1011" r:id="rId54"/>
    <p:sldId id="605" r:id="rId55"/>
    <p:sldId id="627" r:id="rId56"/>
    <p:sldId id="628" r:id="rId57"/>
    <p:sldId id="629" r:id="rId58"/>
    <p:sldId id="960" r:id="rId59"/>
    <p:sldId id="630" r:id="rId60"/>
    <p:sldId id="631" r:id="rId61"/>
    <p:sldId id="1012" r:id="rId62"/>
    <p:sldId id="632" r:id="rId63"/>
    <p:sldId id="823" r:id="rId64"/>
    <p:sldId id="633" r:id="rId65"/>
    <p:sldId id="1013" r:id="rId66"/>
    <p:sldId id="634" r:id="rId67"/>
    <p:sldId id="1014" r:id="rId68"/>
    <p:sldId id="635" r:id="rId69"/>
    <p:sldId id="636" r:id="rId70"/>
    <p:sldId id="1015" r:id="rId71"/>
    <p:sldId id="637" r:id="rId72"/>
    <p:sldId id="1016" r:id="rId73"/>
    <p:sldId id="825" r:id="rId74"/>
    <p:sldId id="1017" r:id="rId75"/>
    <p:sldId id="827" r:id="rId76"/>
    <p:sldId id="1018" r:id="rId77"/>
    <p:sldId id="837" r:id="rId78"/>
    <p:sldId id="1019" r:id="rId79"/>
    <p:sldId id="1020" r:id="rId80"/>
    <p:sldId id="1021" r:id="rId81"/>
    <p:sldId id="931" r:id="rId82"/>
    <p:sldId id="1023" r:id="rId83"/>
    <p:sldId id="1024" r:id="rId84"/>
    <p:sldId id="1026" r:id="rId85"/>
    <p:sldId id="1027" r:id="rId86"/>
    <p:sldId id="1029" r:id="rId87"/>
    <p:sldId id="1032" r:id="rId88"/>
    <p:sldId id="1031" r:id="rId89"/>
    <p:sldId id="590" r:id="rId9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0000FF"/>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0" autoAdjust="0"/>
    <p:restoredTop sz="96318" autoAdjust="0"/>
  </p:normalViewPr>
  <p:slideViewPr>
    <p:cSldViewPr showGuides="1">
      <p:cViewPr varScale="1">
        <p:scale>
          <a:sx n="104" d="100"/>
          <a:sy n="104" d="100"/>
        </p:scale>
        <p:origin x="78" y="19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image" Target="../media/image1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299723" y="289757"/>
            <a:ext cx="1143262" cy="461665"/>
          </a:xfrm>
          <a:prstGeom prst="rect">
            <a:avLst/>
          </a:prstGeom>
        </p:spPr>
        <p:txBody>
          <a:bodyPr wrap="none">
            <a:spAutoFit/>
          </a:bodyPr>
          <a:lstStyle/>
          <a:p>
            <a:r>
              <a:rPr kumimoji="0" lang="zh-CN" altLang="en-US" sz="2400" b="1" i="0" u="none" strike="noStrike" kern="1200" cap="none" spc="0" normalizeH="0" baseline="0" noProof="0" dirty="0" smtClean="0">
                <a:ln>
                  <a:noFill/>
                </a:ln>
                <a:solidFill>
                  <a:schemeClr val="bg1"/>
                </a:solidFill>
                <a:effectLst/>
                <a:uLnTx/>
                <a:uFillTx/>
                <a:latin typeface="+mn-lt"/>
                <a:ea typeface="+mn-ea"/>
              </a:rPr>
              <a:t>第</a:t>
            </a:r>
            <a:r>
              <a:rPr kumimoji="0" lang="en-US" altLang="zh-CN" sz="2400" b="1" i="0" u="none" strike="noStrike" kern="1200" cap="none" spc="0" normalizeH="0" baseline="0" noProof="0" dirty="0" smtClean="0">
                <a:ln>
                  <a:noFill/>
                </a:ln>
                <a:solidFill>
                  <a:schemeClr val="bg1"/>
                </a:solidFill>
                <a:effectLst/>
                <a:uLnTx/>
                <a:uFillTx/>
                <a:latin typeface="+mn-lt"/>
                <a:ea typeface="+mn-ea"/>
              </a:rPr>
              <a:t>17</a:t>
            </a:r>
            <a:r>
              <a:rPr kumimoji="0" lang="zh-CN" altLang="en-US" sz="2400" b="1" i="0" u="none" strike="noStrike" kern="1200" cap="none" spc="0" normalizeH="0" baseline="0" noProof="0" dirty="0" smtClean="0">
                <a:ln>
                  <a:noFill/>
                </a:ln>
                <a:solidFill>
                  <a:schemeClr val="bg1"/>
                </a:solidFill>
                <a:effectLst/>
                <a:uLnTx/>
                <a:uFillTx/>
                <a:latin typeface="+mn-lt"/>
                <a:ea typeface="+mn-ea"/>
              </a:rPr>
              <a:t>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68427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71" r:id="rId9"/>
    <p:sldLayoutId id="2147483668" r:id="rId10"/>
    <p:sldLayoutId id="2147483666" r:id="rId11"/>
    <p:sldLayoutId id="214748365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28.xml"/><Relationship Id="rId4" Type="http://schemas.openxmlformats.org/officeDocument/2006/relationships/slide" Target="slide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3.emf"/><Relationship Id="rId4" Type="http://schemas.openxmlformats.org/officeDocument/2006/relationships/package" Target="../embeddings/Microsoft_Word___2.doc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7.emf"/><Relationship Id="rId5" Type="http://schemas.openxmlformats.org/officeDocument/2006/relationships/package" Target="../embeddings/Microsoft_Word___3.docx"/><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__1.docx"/></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9.xml"/><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81.png"/><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56.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57.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83.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82.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84.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58.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5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86.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85.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87.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89.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88.png"/><Relationship Id="rId2" Type="http://schemas.openxmlformats.org/officeDocument/2006/relationships/slide" Target="slide55.xml"/><Relationship Id="rId16" Type="http://schemas.openxmlformats.org/officeDocument/2006/relationships/slide" Target="slide81.xml"/><Relationship Id="rId20" Type="http://schemas.openxmlformats.org/officeDocument/2006/relationships/image" Target="../media/image91.png"/><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90.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1.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92.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2.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94.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93.png"/><Relationship Id="rId2" Type="http://schemas.openxmlformats.org/officeDocument/2006/relationships/slide" Target="slide55.xml"/><Relationship Id="rId16" Type="http://schemas.openxmlformats.org/officeDocument/2006/relationships/slide" Target="slide81.xml"/><Relationship Id="rId20" Type="http://schemas.openxmlformats.org/officeDocument/2006/relationships/image" Target="../media/image96.png"/><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95.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94.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93.png"/><Relationship Id="rId2" Type="http://schemas.openxmlformats.org/officeDocument/2006/relationships/slide" Target="slide55.xml"/><Relationship Id="rId16" Type="http://schemas.openxmlformats.org/officeDocument/2006/relationships/slide" Target="slide81.xml"/><Relationship Id="rId20" Type="http://schemas.openxmlformats.org/officeDocument/2006/relationships/image" Target="../media/image96.png"/><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97.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99.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98.png"/><Relationship Id="rId2" Type="http://schemas.openxmlformats.org/officeDocument/2006/relationships/slide" Target="slide55.xml"/><Relationship Id="rId16" Type="http://schemas.openxmlformats.org/officeDocument/2006/relationships/slide" Target="slide81.xml"/><Relationship Id="rId20" Type="http://schemas.openxmlformats.org/officeDocument/2006/relationships/image" Target="../media/image101.png"/><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100.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6.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7.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8.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6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103.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02.png"/><Relationship Id="rId2" Type="http://schemas.openxmlformats.org/officeDocument/2006/relationships/slide" Target="slide55.xml"/><Relationship Id="rId16" Type="http://schemas.openxmlformats.org/officeDocument/2006/relationships/slide" Target="slide81.xml"/><Relationship Id="rId20" Type="http://schemas.openxmlformats.org/officeDocument/2006/relationships/image" Target="../media/image105.png"/><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104.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71.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107.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06.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7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9.xml"/><Relationship Id="rId18" Type="http://schemas.openxmlformats.org/officeDocument/2006/relationships/slide" Target="slide81.xml"/><Relationship Id="rId3" Type="http://schemas.openxmlformats.org/officeDocument/2006/relationships/image" Target="../media/image107.png"/><Relationship Id="rId7" Type="http://schemas.openxmlformats.org/officeDocument/2006/relationships/slide" Target="slide59.xml"/><Relationship Id="rId12" Type="http://schemas.openxmlformats.org/officeDocument/2006/relationships/slide" Target="slide68.xml"/><Relationship Id="rId17" Type="http://schemas.openxmlformats.org/officeDocument/2006/relationships/slide" Target="slide77.xml"/><Relationship Id="rId2" Type="http://schemas.openxmlformats.org/officeDocument/2006/relationships/image" Target="../media/image106.png"/><Relationship Id="rId16" Type="http://schemas.openxmlformats.org/officeDocument/2006/relationships/slide" Target="slide75.xml"/><Relationship Id="rId1" Type="http://schemas.openxmlformats.org/officeDocument/2006/relationships/slideLayout" Target="../slideLayouts/slideLayout9.xml"/><Relationship Id="rId6" Type="http://schemas.openxmlformats.org/officeDocument/2006/relationships/slide" Target="slide57.xml"/><Relationship Id="rId11" Type="http://schemas.openxmlformats.org/officeDocument/2006/relationships/slide" Target="slide66.xml"/><Relationship Id="rId5" Type="http://schemas.openxmlformats.org/officeDocument/2006/relationships/slide" Target="slide56.xml"/><Relationship Id="rId15" Type="http://schemas.openxmlformats.org/officeDocument/2006/relationships/slide" Target="slide73.xml"/><Relationship Id="rId10" Type="http://schemas.openxmlformats.org/officeDocument/2006/relationships/slide" Target="slide64.xml"/><Relationship Id="rId4" Type="http://schemas.openxmlformats.org/officeDocument/2006/relationships/slide" Target="slide55.xml"/><Relationship Id="rId9" Type="http://schemas.openxmlformats.org/officeDocument/2006/relationships/slide" Target="slide62.xml"/><Relationship Id="rId14" Type="http://schemas.openxmlformats.org/officeDocument/2006/relationships/slide" Target="slide71.xml"/></Relationships>
</file>

<file path=ppt/slides/_rels/slide7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109.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08.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19" Type="http://schemas.openxmlformats.org/officeDocument/2006/relationships/image" Target="../media/image110.png"/><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74.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slide" Target="slide77.xml"/><Relationship Id="rId3" Type="http://schemas.openxmlformats.org/officeDocument/2006/relationships/image" Target="../media/image109.png"/><Relationship Id="rId7" Type="http://schemas.openxmlformats.org/officeDocument/2006/relationships/slide" Target="slide57.xml"/><Relationship Id="rId12" Type="http://schemas.openxmlformats.org/officeDocument/2006/relationships/slide" Target="slide66.xml"/><Relationship Id="rId17" Type="http://schemas.openxmlformats.org/officeDocument/2006/relationships/slide" Target="slide75.xml"/><Relationship Id="rId2" Type="http://schemas.openxmlformats.org/officeDocument/2006/relationships/image" Target="../media/image108.png"/><Relationship Id="rId16" Type="http://schemas.openxmlformats.org/officeDocument/2006/relationships/slide" Target="slide73.xml"/><Relationship Id="rId1" Type="http://schemas.openxmlformats.org/officeDocument/2006/relationships/slideLayout" Target="../slideLayouts/slideLayout9.xml"/><Relationship Id="rId6" Type="http://schemas.openxmlformats.org/officeDocument/2006/relationships/slide" Target="slide56.xml"/><Relationship Id="rId11" Type="http://schemas.openxmlformats.org/officeDocument/2006/relationships/slide" Target="slide64.xml"/><Relationship Id="rId5" Type="http://schemas.openxmlformats.org/officeDocument/2006/relationships/slide" Target="slide55.xml"/><Relationship Id="rId15" Type="http://schemas.openxmlformats.org/officeDocument/2006/relationships/slide" Target="slide71.xml"/><Relationship Id="rId10" Type="http://schemas.openxmlformats.org/officeDocument/2006/relationships/slide" Target="slide62.xml"/><Relationship Id="rId19" Type="http://schemas.openxmlformats.org/officeDocument/2006/relationships/slide" Target="slide81.xml"/><Relationship Id="rId4" Type="http://schemas.openxmlformats.org/officeDocument/2006/relationships/image" Target="../media/image110.png"/><Relationship Id="rId9" Type="http://schemas.openxmlformats.org/officeDocument/2006/relationships/slide" Target="slide60.xml"/><Relationship Id="rId14" Type="http://schemas.openxmlformats.org/officeDocument/2006/relationships/slide" Target="slide69.xml"/></Relationships>
</file>

<file path=ppt/slides/_rels/slide7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76.xml.rels><?xml version="1.0" encoding="UTF-8" standalone="yes"?>
<Relationships xmlns="http://schemas.openxmlformats.org/package/2006/relationships"><Relationship Id="rId8" Type="http://schemas.openxmlformats.org/officeDocument/2006/relationships/image" Target="../media/image112.emf"/><Relationship Id="rId13" Type="http://schemas.openxmlformats.org/officeDocument/2006/relationships/slide" Target="slide56.xml"/><Relationship Id="rId18" Type="http://schemas.openxmlformats.org/officeDocument/2006/relationships/slide" Target="slide64.xml"/><Relationship Id="rId26" Type="http://schemas.openxmlformats.org/officeDocument/2006/relationships/slide" Target="slide81.xml"/><Relationship Id="rId3" Type="http://schemas.openxmlformats.org/officeDocument/2006/relationships/oleObject" Target="../embeddings/oleObject4.bin"/><Relationship Id="rId21" Type="http://schemas.openxmlformats.org/officeDocument/2006/relationships/slide" Target="slide69.xml"/><Relationship Id="rId7" Type="http://schemas.openxmlformats.org/officeDocument/2006/relationships/package" Target="../embeddings/Microsoft_Word___5.docx"/><Relationship Id="rId12" Type="http://schemas.openxmlformats.org/officeDocument/2006/relationships/slide" Target="slide55.xml"/><Relationship Id="rId17" Type="http://schemas.openxmlformats.org/officeDocument/2006/relationships/slide" Target="slide62.xml"/><Relationship Id="rId25" Type="http://schemas.openxmlformats.org/officeDocument/2006/relationships/slide" Target="slide77.xml"/><Relationship Id="rId2" Type="http://schemas.openxmlformats.org/officeDocument/2006/relationships/slideLayout" Target="../slideLayouts/slideLayout9.xml"/><Relationship Id="rId16" Type="http://schemas.openxmlformats.org/officeDocument/2006/relationships/slide" Target="slide60.xml"/><Relationship Id="rId20" Type="http://schemas.openxmlformats.org/officeDocument/2006/relationships/slide" Target="slide68.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13.emf"/><Relationship Id="rId24" Type="http://schemas.openxmlformats.org/officeDocument/2006/relationships/slide" Target="slide75.xml"/><Relationship Id="rId5" Type="http://schemas.openxmlformats.org/officeDocument/2006/relationships/image" Target="../media/image111.emf"/><Relationship Id="rId15" Type="http://schemas.openxmlformats.org/officeDocument/2006/relationships/slide" Target="slide59.xml"/><Relationship Id="rId23" Type="http://schemas.openxmlformats.org/officeDocument/2006/relationships/slide" Target="slide73.xml"/><Relationship Id="rId10" Type="http://schemas.openxmlformats.org/officeDocument/2006/relationships/package" Target="../embeddings/Microsoft_Word___6.docx"/><Relationship Id="rId19" Type="http://schemas.openxmlformats.org/officeDocument/2006/relationships/slide" Target="slide66.xml"/><Relationship Id="rId4" Type="http://schemas.openxmlformats.org/officeDocument/2006/relationships/package" Target="../embeddings/Microsoft_Word___4.docx"/><Relationship Id="rId9" Type="http://schemas.openxmlformats.org/officeDocument/2006/relationships/oleObject" Target="../embeddings/oleObject6.bin"/><Relationship Id="rId14" Type="http://schemas.openxmlformats.org/officeDocument/2006/relationships/slide" Target="slide57.xml"/><Relationship Id="rId22" Type="http://schemas.openxmlformats.org/officeDocument/2006/relationships/slide" Target="slide71.xml"/></Relationships>
</file>

<file path=ppt/slides/_rels/slide77.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1.xml"/><Relationship Id="rId18" Type="http://schemas.openxmlformats.org/officeDocument/2006/relationships/oleObject" Target="../embeddings/oleObject7.bin"/><Relationship Id="rId3" Type="http://schemas.openxmlformats.org/officeDocument/2006/relationships/slide" Target="slide55.xml"/><Relationship Id="rId7" Type="http://schemas.openxmlformats.org/officeDocument/2006/relationships/slide" Target="slide60.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9.xml"/><Relationship Id="rId16" Type="http://schemas.openxmlformats.org/officeDocument/2006/relationships/slide" Target="slide77.xml"/><Relationship Id="rId20" Type="http://schemas.openxmlformats.org/officeDocument/2006/relationships/image" Target="../media/image114.emf"/><Relationship Id="rId1" Type="http://schemas.openxmlformats.org/officeDocument/2006/relationships/vmlDrawing" Target="../drawings/vmlDrawing5.v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5.xml"/><Relationship Id="rId10" Type="http://schemas.openxmlformats.org/officeDocument/2006/relationships/slide" Target="slide66.xml"/><Relationship Id="rId19" Type="http://schemas.openxmlformats.org/officeDocument/2006/relationships/package" Target="../embeddings/Microsoft_Word___7.docx"/><Relationship Id="rId4" Type="http://schemas.openxmlformats.org/officeDocument/2006/relationships/slide" Target="slide56.xml"/><Relationship Id="rId9" Type="http://schemas.openxmlformats.org/officeDocument/2006/relationships/slide" Target="slide64.xml"/><Relationship Id="rId14" Type="http://schemas.openxmlformats.org/officeDocument/2006/relationships/slide" Target="slide73.xml"/></Relationships>
</file>

<file path=ppt/slides/_rels/slide78.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15.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79.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image" Target="../media/image117.png"/><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16.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18.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1.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19.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2.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19.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3.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19.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20.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5.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20.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6.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20.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7.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1.xml"/><Relationship Id="rId18" Type="http://schemas.openxmlformats.org/officeDocument/2006/relationships/oleObject" Target="../embeddings/oleObject8.bin"/><Relationship Id="rId3" Type="http://schemas.openxmlformats.org/officeDocument/2006/relationships/slide" Target="slide55.xml"/><Relationship Id="rId7" Type="http://schemas.openxmlformats.org/officeDocument/2006/relationships/slide" Target="slide60.xml"/><Relationship Id="rId12" Type="http://schemas.openxmlformats.org/officeDocument/2006/relationships/slide" Target="slide69.xml"/><Relationship Id="rId17" Type="http://schemas.openxmlformats.org/officeDocument/2006/relationships/slide" Target="slide81.xml"/><Relationship Id="rId2" Type="http://schemas.openxmlformats.org/officeDocument/2006/relationships/slideLayout" Target="../slideLayouts/slideLayout9.xml"/><Relationship Id="rId16" Type="http://schemas.openxmlformats.org/officeDocument/2006/relationships/slide" Target="slide77.xml"/><Relationship Id="rId20" Type="http://schemas.openxmlformats.org/officeDocument/2006/relationships/image" Target="../media/image121.emf"/><Relationship Id="rId1" Type="http://schemas.openxmlformats.org/officeDocument/2006/relationships/vmlDrawing" Target="../drawings/vmlDrawing6.vml"/><Relationship Id="rId6" Type="http://schemas.openxmlformats.org/officeDocument/2006/relationships/slide" Target="slide59.xml"/><Relationship Id="rId11" Type="http://schemas.openxmlformats.org/officeDocument/2006/relationships/slide" Target="slide68.xml"/><Relationship Id="rId5" Type="http://schemas.openxmlformats.org/officeDocument/2006/relationships/slide" Target="slide57.xml"/><Relationship Id="rId15" Type="http://schemas.openxmlformats.org/officeDocument/2006/relationships/slide" Target="slide75.xml"/><Relationship Id="rId10" Type="http://schemas.openxmlformats.org/officeDocument/2006/relationships/slide" Target="slide66.xml"/><Relationship Id="rId19" Type="http://schemas.openxmlformats.org/officeDocument/2006/relationships/package" Target="../embeddings/Microsoft_Word___8.docx"/><Relationship Id="rId4" Type="http://schemas.openxmlformats.org/officeDocument/2006/relationships/slide" Target="slide56.xml"/><Relationship Id="rId9" Type="http://schemas.openxmlformats.org/officeDocument/2006/relationships/slide" Target="slide64.xml"/><Relationship Id="rId14" Type="http://schemas.openxmlformats.org/officeDocument/2006/relationships/slide" Target="slide73.xml"/></Relationships>
</file>

<file path=ppt/slides/_rels/slide88.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73.xml"/><Relationship Id="rId18" Type="http://schemas.openxmlformats.org/officeDocument/2006/relationships/slide" Target="slide3.xml"/><Relationship Id="rId3" Type="http://schemas.openxmlformats.org/officeDocument/2006/relationships/slide" Target="slide56.xml"/><Relationship Id="rId7" Type="http://schemas.openxmlformats.org/officeDocument/2006/relationships/slide" Target="slide62.xml"/><Relationship Id="rId12" Type="http://schemas.openxmlformats.org/officeDocument/2006/relationships/slide" Target="slide71.xml"/><Relationship Id="rId17" Type="http://schemas.openxmlformats.org/officeDocument/2006/relationships/image" Target="../media/image120.png"/><Relationship Id="rId2" Type="http://schemas.openxmlformats.org/officeDocument/2006/relationships/slide" Target="slide55.xml"/><Relationship Id="rId16" Type="http://schemas.openxmlformats.org/officeDocument/2006/relationships/slide" Target="slide81.xml"/><Relationship Id="rId1" Type="http://schemas.openxmlformats.org/officeDocument/2006/relationships/slideLayout" Target="../slideLayouts/slideLayout9.xml"/><Relationship Id="rId6" Type="http://schemas.openxmlformats.org/officeDocument/2006/relationships/slide" Target="slide60.xml"/><Relationship Id="rId11" Type="http://schemas.openxmlformats.org/officeDocument/2006/relationships/slide" Target="slide69.xml"/><Relationship Id="rId5" Type="http://schemas.openxmlformats.org/officeDocument/2006/relationships/slide" Target="slide59.xml"/><Relationship Id="rId15" Type="http://schemas.openxmlformats.org/officeDocument/2006/relationships/slide" Target="slide77.xml"/><Relationship Id="rId10"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6.xml"/><Relationship Id="rId14" Type="http://schemas.openxmlformats.org/officeDocument/2006/relationships/slide" Target="slide75.xml"/></Relationships>
</file>

<file path=ppt/slides/_rels/slide8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referRelativeResize="0">
            <a:picLocks/>
          </p:cNvPicPr>
          <p:nvPr/>
        </p:nvPicPr>
        <p:blipFill rotWithShape="1">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t="42885" b="16684"/>
          <a:stretch/>
        </p:blipFill>
        <p:spPr>
          <a:xfrm>
            <a:off x="0" y="1460729"/>
            <a:ext cx="12218400" cy="3840479"/>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923221" y="2708920"/>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认识有机化合物</a:t>
            </a: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smtClean="0">
                <a:solidFill>
                  <a:schemeClr val="bg1"/>
                </a:solidFill>
                <a:latin typeface="KaiTi" panose="02010609060101010101" pitchFamily="49" charset="-122"/>
                <a:ea typeface="KaiTi" panose="02010609060101010101" pitchFamily="49" charset="-122"/>
              </a:rPr>
              <a:t>1</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023212239"/>
              </p:ext>
            </p:extLst>
          </p:nvPr>
        </p:nvGraphicFramePr>
        <p:xfrm>
          <a:off x="516000" y="414868"/>
          <a:ext cx="11160000" cy="5966460"/>
        </p:xfrm>
        <a:graphic>
          <a:graphicData uri="http://schemas.openxmlformats.org/drawingml/2006/table">
            <a:tbl>
              <a:tblPr/>
              <a:tblGrid>
                <a:gridCol w="1803000"/>
                <a:gridCol w="4929128"/>
                <a:gridCol w="4427872"/>
              </a:tblGrid>
              <a:tr h="4079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类别</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官能团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典型代表物名称、结构简式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079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酯</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酯基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乙酸乙酯</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97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氨基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altLang="zh-CN" sz="15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苯胺</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p>
                    <a:p>
                      <a:pPr algn="ctr">
                        <a:lnSpc>
                          <a:spcPct val="150000"/>
                        </a:lnSpc>
                        <a:spcAft>
                          <a:spcPts val="0"/>
                        </a:spcAft>
                        <a:tabLst>
                          <a:tab pos="2070735" algn="l"/>
                        </a:tabLs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5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酰胺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酰胺基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乙酰胺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CONH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59">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氨基酸</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氨基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—COOH(</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羧基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甘氨酸</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tabLst>
                          <a:tab pos="2070735" algn="l"/>
                        </a:tabLst>
                      </a:pPr>
                      <a:endPar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3034" y="1159594"/>
            <a:ext cx="1590878" cy="101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3202" y="2719124"/>
            <a:ext cx="104067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dirty="0">
              <a:solidFill>
                <a:srgbClr val="C00000"/>
              </a:solidFill>
            </a:endParaRPr>
          </a:p>
        </p:txBody>
      </p:sp>
      <p:pic>
        <p:nvPicPr>
          <p:cNvPr id="9" name="Picture 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8368" y="2459155"/>
            <a:ext cx="137138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9696" y="3936954"/>
            <a:ext cx="1804242" cy="101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3792" y="5239404"/>
            <a:ext cx="176272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6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6632"/>
            <a:ext cx="11412000" cy="1200329"/>
          </a:xfrm>
          <a:prstGeom prst="rect">
            <a:avLst/>
          </a:prstGeom>
        </p:spPr>
        <p:txBody>
          <a:bodyPr>
            <a:spAutoFit/>
          </a:bodyPr>
          <a:lstStyle/>
          <a:p>
            <a:pPr algn="just">
              <a:lnSpc>
                <a:spcPct val="150000"/>
              </a:lnSpc>
              <a:spcAft>
                <a:spcPts val="0"/>
              </a:spcAft>
              <a:tabLst>
                <a:tab pos="2070735" algn="l"/>
              </a:tabLst>
            </a:pPr>
            <a:r>
              <a:rPr lang="en-US" altLang="zh-CN" sz="2400" b="1" kern="100" dirty="0">
                <a:solidFill>
                  <a:srgbClr val="BC5D22"/>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a:t>
            </a:r>
            <a:r>
              <a:rPr lang="en-US" altLang="zh-CN" sz="2400" b="1" kern="100" dirty="0">
                <a:solidFill>
                  <a:srgbClr val="BC5D22"/>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有机化合物的命名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b="1" kern="100" dirty="0">
                <a:latin typeface="微软雅黑" panose="020B0503020204020204" pitchFamily="34" charset="-122"/>
                <a:cs typeface="Times New Roman" panose="02020603050405020304" pitchFamily="18" charset="0"/>
              </a:rPr>
              <a:t>1.</a:t>
            </a:r>
            <a:r>
              <a:rPr lang="zh-CN" altLang="zh-CN" sz="2400" b="1" kern="100" dirty="0">
                <a:ea typeface="微软雅黑" panose="020B0503020204020204" pitchFamily="34" charset="-122"/>
                <a:cs typeface="Times New Roman" panose="02020603050405020304" pitchFamily="18" charset="0"/>
              </a:rPr>
              <a:t>有机化合物常用的表示方法</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85202769"/>
              </p:ext>
            </p:extLst>
          </p:nvPr>
        </p:nvGraphicFramePr>
        <p:xfrm>
          <a:off x="516000" y="1412776"/>
          <a:ext cx="11160000" cy="5040560"/>
        </p:xfrm>
        <a:graphic>
          <a:graphicData uri="http://schemas.openxmlformats.org/drawingml/2006/table">
            <a:tbl>
              <a:tblPr/>
              <a:tblGrid>
                <a:gridCol w="2339640"/>
                <a:gridCol w="3893664"/>
                <a:gridCol w="2575070"/>
                <a:gridCol w="2351626"/>
              </a:tblGrid>
              <a:tr h="50442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有机化合物名称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结构式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结构简式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键线式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547704">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甲基</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丁烯</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endPar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216">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丙醇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或</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tabLst>
                          <a:tab pos="2070735" algn="l"/>
                        </a:tabLs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marL="72000"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_______________</a:t>
                      </a: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5680" y="2060848"/>
            <a:ext cx="3345096" cy="22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69" name="图片 1"/>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2104" y="2996952"/>
            <a:ext cx="2063424" cy="9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8337" y="2996952"/>
            <a:ext cx="1014078" cy="7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6816080" y="5775647"/>
            <a:ext cx="23246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CH(OH)CH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en-US" dirty="0">
              <a:solidFill>
                <a:srgbClr val="C00000"/>
              </a:solidFill>
            </a:endParaRPr>
          </a:p>
        </p:txBody>
      </p:sp>
      <p:pic>
        <p:nvPicPr>
          <p:cNvPr id="11"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5518" y="4725144"/>
            <a:ext cx="2695133" cy="153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174" y="4814458"/>
            <a:ext cx="1470074"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47230" y="5013176"/>
            <a:ext cx="796291"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0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9969"/>
                                        </p:tgtEl>
                                        <p:attrNameLst>
                                          <p:attrName>style.visibility</p:attrName>
                                        </p:attrNameLst>
                                      </p:cBhvr>
                                      <p:to>
                                        <p:strVal val="visible"/>
                                      </p:to>
                                    </p:set>
                                    <p:animEffect transition="in" filter="blinds(horizontal)">
                                      <p:cBhvr>
                                        <p:cTn id="7" dur="500"/>
                                        <p:tgtEl>
                                          <p:spTgt spid="339969"/>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052736"/>
            <a:ext cx="11412000" cy="1200329"/>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有机化合物的命名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烷烃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40994" name="Picture 2" descr="1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668" y="2321150"/>
            <a:ext cx="4920665" cy="175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463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332656"/>
            <a:ext cx="11412000" cy="64633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含官能团的有机物，与烷烃命名类似</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3" descr="11-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4601" y="1091888"/>
            <a:ext cx="6002799" cy="37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4962217"/>
            <a:ext cx="11412000" cy="1131079"/>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注意</a:t>
            </a:r>
            <a:r>
              <a:rPr lang="zh-CN" altLang="zh-CN" sz="24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卤代烃中卤素原子作为取代基看待。酯是由对应的羧酸与醇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的名称组合，即某酸某酯。聚合物：在单体名称前面加</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聚</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7304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10694"/>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苯的同系物：苯环上的氢原子被烷基取代所得到的一系列产物。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习惯命名：用邻、间、对。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系统命名法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将苯环上的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个碳原子编号，以某个甲基所在的碳原子的位置为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号，选取最小位次号给另一甲基编号</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42018" name="Picture 2" descr="1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0609" y="3680873"/>
            <a:ext cx="6490783" cy="22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50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390000" y="884758"/>
            <a:ext cx="11412000" cy="5078313"/>
          </a:xfrm>
          <a:prstGeom prst="rect">
            <a:avLst/>
          </a:prstGeom>
        </p:spPr>
        <p:txBody>
          <a:bodyPr wrap="square">
            <a:spAutoFit/>
          </a:bodyPr>
          <a:lstStyle/>
          <a:p>
            <a:pPr algn="just">
              <a:lnSpc>
                <a:spcPct val="18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含有苯环的有机化合物属于</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芳香烃</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有机化合物一定含碳、氢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醛基的结构简式为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—COH</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80000"/>
              </a:lnSpc>
              <a:spcAft>
                <a:spcPts val="0"/>
              </a:spcAft>
              <a:tabLst>
                <a:tab pos="2070735" algn="l"/>
              </a:tabLst>
            </a:pPr>
            <a:endParaRPr lang="zh-CN" altLang="zh-CN" sz="500" kern="100" dirty="0">
              <a:latin typeface="宋体" panose="02010600030101010101" pitchFamily="2" charset="-122"/>
              <a:ea typeface="宋体" panose="02010600030101010101" pitchFamily="2" charset="-122"/>
              <a:cs typeface="Courier New" panose="02070309020205020404" pitchFamily="49" charset="0"/>
            </a:endParaRPr>
          </a:p>
          <a:p>
            <a:pPr marL="457200" indent="-457200" algn="just">
              <a:lnSpc>
                <a:spcPct val="180000"/>
              </a:lnSpc>
              <a:spcAft>
                <a:spcPts val="0"/>
              </a:spcAft>
              <a:buAutoNum type="arabicPeriod" startAt="4"/>
              <a:tabLst>
                <a:tab pos="2070735" algn="l"/>
              </a:tabLs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属于酚</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类</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marL="228600" indent="-228600" algn="just">
              <a:lnSpc>
                <a:spcPct val="180000"/>
              </a:lnSpc>
              <a:spcAft>
                <a:spcPts val="0"/>
              </a:spcAft>
              <a:buAutoNum type="arabicPeriod" startAt="4"/>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含有</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醚键和醛</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8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属于</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脂环烃</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衍生物</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p:txBody>
      </p:sp>
      <p:sp>
        <p:nvSpPr>
          <p:cNvPr id="6" name="矩形 5">
            <a:extLst>
              <a:ext uri="{FF2B5EF4-FFF2-40B4-BE49-F238E27FC236}">
                <a16:creationId xmlns="" xmlns:a16="http://schemas.microsoft.com/office/drawing/2014/main" id="{F1FDC4C7-996B-8E4C-9906-8E72300E8B1C}"/>
              </a:ext>
            </a:extLst>
          </p:cNvPr>
          <p:cNvSpPr/>
          <p:nvPr/>
        </p:nvSpPr>
        <p:spPr>
          <a:xfrm>
            <a:off x="4782438" y="163750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F1FDC4C7-996B-8E4C-9906-8E72300E8B1C}"/>
              </a:ext>
            </a:extLst>
          </p:cNvPr>
          <p:cNvSpPr/>
          <p:nvPr/>
        </p:nvSpPr>
        <p:spPr>
          <a:xfrm>
            <a:off x="5392059" y="98246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F1FDC4C7-996B-8E4C-9906-8E72300E8B1C}"/>
              </a:ext>
            </a:extLst>
          </p:cNvPr>
          <p:cNvSpPr/>
          <p:nvPr/>
        </p:nvSpPr>
        <p:spPr>
          <a:xfrm>
            <a:off x="4893180" y="2296031"/>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E6FA1DE8-F2DE-7842-BC64-40AAC1761871}"/>
              </a:ext>
            </a:extLst>
          </p:cNvPr>
          <p:cNvSpPr/>
          <p:nvPr/>
        </p:nvSpPr>
        <p:spPr>
          <a:xfrm>
            <a:off x="5159896" y="509797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a:extLst>
              <a:ext uri="{FF2B5EF4-FFF2-40B4-BE49-F238E27FC236}">
                <a16:creationId xmlns="" xmlns:a16="http://schemas.microsoft.com/office/drawing/2014/main" id="{F1FDC4C7-996B-8E4C-9906-8E72300E8B1C}"/>
              </a:ext>
            </a:extLst>
          </p:cNvPr>
          <p:cNvSpPr/>
          <p:nvPr/>
        </p:nvSpPr>
        <p:spPr>
          <a:xfrm>
            <a:off x="6833498" y="3095087"/>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816" y="3140968"/>
            <a:ext cx="1744784" cy="6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4236" y="3140968"/>
            <a:ext cx="2320194" cy="6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816" y="4077072"/>
            <a:ext cx="2153137" cy="6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816" y="5048012"/>
            <a:ext cx="1858011"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 xmlns:a16="http://schemas.microsoft.com/office/drawing/2014/main" id="{F1FDC4C7-996B-8E4C-9906-8E72300E8B1C}"/>
              </a:ext>
            </a:extLst>
          </p:cNvPr>
          <p:cNvSpPr/>
          <p:nvPr/>
        </p:nvSpPr>
        <p:spPr>
          <a:xfrm>
            <a:off x="5159896" y="4050945"/>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2141565"/>
            <a:ext cx="11412000" cy="2031325"/>
          </a:xfrm>
          <a:prstGeom prst="rect">
            <a:avLst/>
          </a:prstGeom>
        </p:spPr>
        <p:txBody>
          <a:bodyPr>
            <a:spAutoFit/>
          </a:bodyPr>
          <a:lstStyle/>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7.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名称为丙二醇</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lvl="0" algn="just">
              <a:lnSpc>
                <a:spcPct val="150000"/>
              </a:lnSpc>
              <a:tabLst>
                <a:tab pos="2070735" algn="l"/>
              </a:tabLst>
            </a:pPr>
            <a:endParaRPr lang="en-US" altLang="zh-CN" sz="1050" kern="100" dirty="0" smtClean="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endParaRPr lang="en-US"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endParaRPr lang="zh-CN" altLang="zh-CN" sz="15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名称为二溴乙烯</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320" y="1724531"/>
            <a:ext cx="1429240" cy="155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494" y="3734338"/>
            <a:ext cx="1470074"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 xmlns:a16="http://schemas.microsoft.com/office/drawing/2014/main" id="{F1FDC4C7-996B-8E4C-9906-8E72300E8B1C}"/>
              </a:ext>
            </a:extLst>
          </p:cNvPr>
          <p:cNvSpPr/>
          <p:nvPr/>
        </p:nvSpPr>
        <p:spPr>
          <a:xfrm>
            <a:off x="4393022" y="2141565"/>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F1FDC4C7-996B-8E4C-9906-8E72300E8B1C}"/>
              </a:ext>
            </a:extLst>
          </p:cNvPr>
          <p:cNvSpPr/>
          <p:nvPr/>
        </p:nvSpPr>
        <p:spPr>
          <a:xfrm>
            <a:off x="4799856" y="3544553"/>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2128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680519"/>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特别提醒</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786000" y="1844824"/>
            <a:ext cx="10620000" cy="4201150"/>
          </a:xfrm>
          <a:prstGeom prst="rect">
            <a:avLst/>
          </a:prstGeom>
        </p:spPr>
        <p:txBody>
          <a:bodyPr>
            <a:spAutoFit/>
          </a:bodyPr>
          <a:lstStyle/>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官能团的书写必须注意规范性，常出现的错误有把</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错写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成</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—CHO</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错写成</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CHO—</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—COH</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苯环不属于官能团，但是芳香族化合物与链状化合物或脂环化合物相比，有明显不同的化学特征，这是由苯环的特殊结构所决定的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官能团相同不一定属于同一类物质，如醇类和酚类物质的官能团都是羟基。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含有醛基的有机物不一定属于醛类，如甲酸、甲酸盐、甲酸某酯等，虽然有醛基，但不与烃基相连，不属于醛类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4406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2247" y="1801641"/>
            <a:ext cx="1262185" cy="83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6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 name="矩形 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7" name="矩形 6"/>
          <p:cNvSpPr/>
          <p:nvPr/>
        </p:nvSpPr>
        <p:spPr>
          <a:xfrm>
            <a:off x="390000" y="908720"/>
            <a:ext cx="11412000" cy="1246495"/>
          </a:xfrm>
          <a:prstGeom prst="rect">
            <a:avLst/>
          </a:prstGeom>
        </p:spPr>
        <p:txBody>
          <a:bodyPr wrap="square">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一、有机化合物的分类及官能团的识别</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下列有机化合物中</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组合 9"/>
          <p:cNvGrpSpPr/>
          <p:nvPr/>
        </p:nvGrpSpPr>
        <p:grpSpPr>
          <a:xfrm>
            <a:off x="390000" y="2276872"/>
            <a:ext cx="11412000" cy="3744416"/>
            <a:chOff x="390000" y="2132856"/>
            <a:chExt cx="11412000" cy="3744416"/>
          </a:xfrm>
        </p:grpSpPr>
        <p:pic>
          <p:nvPicPr>
            <p:cNvPr id="34509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53" y="2195642"/>
              <a:ext cx="1392115" cy="20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800" y="2132856"/>
              <a:ext cx="1874716" cy="21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2962" y="2132856"/>
              <a:ext cx="2097454" cy="20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3"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4603239"/>
              <a:ext cx="2468686" cy="105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4"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1758" y="4866594"/>
              <a:ext cx="2852354" cy="10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90000" y="2884725"/>
              <a:ext cx="11412000" cy="2446824"/>
            </a:xfrm>
            <a:prstGeom prst="rect">
              <a:avLst/>
            </a:prstGeom>
          </p:spPr>
          <p:txBody>
            <a:bodyPr>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 	                   B.			       C.  			  </a:t>
              </a:r>
            </a:p>
            <a:p>
              <a:pPr lvl="0" algn="just">
                <a:lnSpc>
                  <a:spcPct val="150000"/>
                </a:lnSpc>
                <a:tabLst>
                  <a:tab pos="2070735" algn="l"/>
                </a:tabLst>
              </a:pPr>
              <a:endPar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endParaRPr lang="en-US" altLang="zh-CN" sz="15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endParaRPr lang="en-US" altLang="zh-CN" sz="15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		          E.</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988697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221088"/>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从官能团的角度看，可以看作醇类的是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可以看作酚类的是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可以看作羧酸类的是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可以看作酯类的是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从碳骨架看，属于链状化合物的是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；属于脂肪族化合物的是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属于芳香族化合物的是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 name="组合 3"/>
          <p:cNvGrpSpPr/>
          <p:nvPr/>
        </p:nvGrpSpPr>
        <p:grpSpPr>
          <a:xfrm>
            <a:off x="390000" y="260648"/>
            <a:ext cx="11412000" cy="3744416"/>
            <a:chOff x="390000" y="2132856"/>
            <a:chExt cx="11412000" cy="3744416"/>
          </a:xfrm>
        </p:grpSpPr>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53" y="2195642"/>
              <a:ext cx="1392115" cy="20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800" y="2132856"/>
              <a:ext cx="1874716" cy="21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2962" y="2132856"/>
              <a:ext cx="2097454" cy="20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4603239"/>
              <a:ext cx="2468686" cy="105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1758" y="4866594"/>
              <a:ext cx="2852354" cy="10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90000" y="2884725"/>
              <a:ext cx="11412000" cy="2446824"/>
            </a:xfrm>
            <a:prstGeom prst="rect">
              <a:avLst/>
            </a:prstGeom>
          </p:spPr>
          <p:txBody>
            <a:bodyPr>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 	                   B.			       C.  			  </a:t>
              </a:r>
            </a:p>
            <a:p>
              <a:pPr lvl="0" algn="just">
                <a:lnSpc>
                  <a:spcPct val="150000"/>
                </a:lnSpc>
                <a:tabLst>
                  <a:tab pos="2070735" algn="l"/>
                </a:tabLst>
              </a:pPr>
              <a:endPar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endParaRPr lang="en-US" altLang="zh-CN" sz="15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endParaRPr lang="en-US" altLang="zh-CN" sz="15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		          E.</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sp>
        <p:nvSpPr>
          <p:cNvPr id="12" name="矩形 11"/>
          <p:cNvSpPr/>
          <p:nvPr/>
        </p:nvSpPr>
        <p:spPr>
          <a:xfrm>
            <a:off x="8256240" y="4335487"/>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BD</a:t>
            </a:r>
            <a:endParaRPr lang="zh-CN" altLang="en-US" dirty="0"/>
          </a:p>
        </p:txBody>
      </p:sp>
      <p:sp>
        <p:nvSpPr>
          <p:cNvPr id="14" name="矩形 13"/>
          <p:cNvSpPr/>
          <p:nvPr/>
        </p:nvSpPr>
        <p:spPr>
          <a:xfrm>
            <a:off x="551384" y="4869160"/>
            <a:ext cx="8178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ABC</a:t>
            </a:r>
            <a:endParaRPr lang="zh-CN" altLang="en-US" dirty="0"/>
          </a:p>
        </p:txBody>
      </p:sp>
      <p:sp>
        <p:nvSpPr>
          <p:cNvPr id="16" name="矩形 15"/>
          <p:cNvSpPr/>
          <p:nvPr/>
        </p:nvSpPr>
        <p:spPr>
          <a:xfrm>
            <a:off x="4486059" y="4869160"/>
            <a:ext cx="8178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BCD</a:t>
            </a:r>
            <a:endParaRPr lang="zh-CN" altLang="en-US" dirty="0"/>
          </a:p>
        </p:txBody>
      </p:sp>
      <p:sp>
        <p:nvSpPr>
          <p:cNvPr id="18" name="矩形 17"/>
          <p:cNvSpPr/>
          <p:nvPr/>
        </p:nvSpPr>
        <p:spPr>
          <a:xfrm>
            <a:off x="8234625" y="4873655"/>
            <a:ext cx="37221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E</a:t>
            </a:r>
            <a:endParaRPr lang="zh-CN" altLang="en-US" dirty="0"/>
          </a:p>
        </p:txBody>
      </p:sp>
      <p:sp>
        <p:nvSpPr>
          <p:cNvPr id="20" name="矩形 19"/>
          <p:cNvSpPr/>
          <p:nvPr/>
        </p:nvSpPr>
        <p:spPr>
          <a:xfrm>
            <a:off x="5651774" y="5411522"/>
            <a:ext cx="37221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E</a:t>
            </a:r>
            <a:endParaRPr lang="zh-CN" altLang="en-US" dirty="0"/>
          </a:p>
        </p:txBody>
      </p:sp>
      <p:sp>
        <p:nvSpPr>
          <p:cNvPr id="22" name="矩形 21"/>
          <p:cNvSpPr/>
          <p:nvPr/>
        </p:nvSpPr>
        <p:spPr>
          <a:xfrm>
            <a:off x="541898" y="5978897"/>
            <a:ext cx="59503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DE</a:t>
            </a:r>
            <a:endParaRPr lang="zh-CN" altLang="en-US" dirty="0"/>
          </a:p>
        </p:txBody>
      </p:sp>
      <p:sp>
        <p:nvSpPr>
          <p:cNvPr id="24" name="矩形 23"/>
          <p:cNvSpPr/>
          <p:nvPr/>
        </p:nvSpPr>
        <p:spPr>
          <a:xfrm>
            <a:off x="4727848" y="5991671"/>
            <a:ext cx="8178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ABC</a:t>
            </a:r>
            <a:endParaRPr lang="zh-CN" altLang="en-US" dirty="0"/>
          </a:p>
        </p:txBody>
      </p:sp>
    </p:spTree>
    <p:extLst>
      <p:ext uri="{BB962C8B-B14F-4D97-AF65-F5344CB8AC3E}">
        <p14:creationId xmlns:p14="http://schemas.microsoft.com/office/powerpoint/2010/main" val="10257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338976"/>
            <a:ext cx="11122546" cy="41381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BCC371D3-A076-C14C-81A0-460D628CCC61}"/>
              </a:ext>
            </a:extLst>
          </p:cNvPr>
          <p:cNvSpPr txBox="1"/>
          <p:nvPr/>
        </p:nvSpPr>
        <p:spPr>
          <a:xfrm>
            <a:off x="767408" y="1699912"/>
            <a:ext cx="10801200" cy="3416320"/>
          </a:xfrm>
          <a:prstGeom prst="rect">
            <a:avLst/>
          </a:prstGeom>
          <a:noFill/>
        </p:spPr>
        <p:txBody>
          <a:bodyPr wrap="square" rtlCol="0">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能根据有机化合物的元素含量、相对分子质量确定有机化合物的分子式</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rPr>
              <a:t>2</a:t>
            </a:r>
            <a:r>
              <a:rPr lang="en-US" altLang="zh-CN" sz="2400" kern="100" dirty="0">
                <a:latin typeface="Times New Roman" panose="02020603050405020304" pitchFamily="18" charset="0"/>
                <a:ea typeface="楷体" panose="02010609060101010101" pitchFamily="49" charset="-122"/>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a:t>
            </a:r>
            <a:r>
              <a:rPr lang="zh-CN" altLang="zh-CN" sz="2400" kern="100" spc="20" dirty="0">
                <a:latin typeface="Times New Roman" panose="02020603050405020304" pitchFamily="18" charset="0"/>
                <a:ea typeface="楷体" panose="02010609060101010101" pitchFamily="49" charset="-122"/>
                <a:cs typeface="Times New Roman" panose="02020603050405020304" pitchFamily="18" charset="0"/>
              </a:rPr>
              <a:t>解常见有机化合物的结构；了解有机化合物分子中的官能团，能正确</a:t>
            </a:r>
            <a:r>
              <a:rPr lang="zh-CN"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rPr>
              <a:t>地表</a:t>
            </a:r>
            <a:endParaRPr lang="en-US"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zh-CN" altLang="en-US" sz="2400" kern="100" spc="2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rPr>
              <a:t>示</a:t>
            </a:r>
            <a:r>
              <a:rPr lang="zh-CN" altLang="zh-CN" sz="2400" kern="100" spc="20" dirty="0">
                <a:latin typeface="Times New Roman" panose="02020603050405020304" pitchFamily="18" charset="0"/>
                <a:ea typeface="楷体" panose="02010609060101010101" pitchFamily="49" charset="-122"/>
                <a:cs typeface="Times New Roman" panose="02020603050405020304" pitchFamily="18" charset="0"/>
              </a:rPr>
              <a:t>它们的结构</a:t>
            </a:r>
            <a:r>
              <a:rPr lang="zh-CN"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spc="20" dirty="0" smtClean="0">
                <a:latin typeface="Times New Roman" panose="02020603050405020304" pitchFamily="18" charset="0"/>
                <a:ea typeface="楷体" panose="02010609060101010101" pitchFamily="49" charset="-122"/>
              </a:rPr>
              <a:t>3</a:t>
            </a:r>
            <a:r>
              <a:rPr lang="en-US" altLang="zh-CN" sz="2400" kern="100" spc="20" dirty="0">
                <a:latin typeface="Times New Roman" panose="02020603050405020304" pitchFamily="18" charset="0"/>
                <a:ea typeface="楷体" panose="02010609060101010101" pitchFamily="49" charset="-122"/>
              </a:rPr>
              <a:t>.</a:t>
            </a:r>
            <a:r>
              <a:rPr lang="zh-CN" altLang="zh-CN" sz="2400" kern="100" spc="20" dirty="0">
                <a:latin typeface="Times New Roman" panose="02020603050405020304" pitchFamily="18" charset="0"/>
                <a:ea typeface="楷体" panose="02010609060101010101" pitchFamily="49" charset="-122"/>
                <a:cs typeface="Times New Roman" panose="02020603050405020304" pitchFamily="18" charset="0"/>
              </a:rPr>
              <a:t>了解确定有机化合物结构的化学方法和物理方法</a:t>
            </a:r>
            <a:r>
              <a:rPr lang="en-US" altLang="zh-CN" sz="2400" kern="100" spc="20" dirty="0">
                <a:latin typeface="Times New Roman" panose="02020603050405020304" pitchFamily="18" charset="0"/>
                <a:ea typeface="楷体" panose="02010609060101010101" pitchFamily="49" charset="-122"/>
              </a:rPr>
              <a:t>(</a:t>
            </a:r>
            <a:r>
              <a:rPr lang="zh-CN" altLang="zh-CN" sz="2400" kern="100" spc="20" dirty="0">
                <a:latin typeface="Times New Roman" panose="02020603050405020304" pitchFamily="18" charset="0"/>
                <a:ea typeface="楷体" panose="02010609060101010101" pitchFamily="49" charset="-122"/>
                <a:cs typeface="Times New Roman" panose="02020603050405020304" pitchFamily="18" charset="0"/>
              </a:rPr>
              <a:t>如质谱、红外光谱、核磁</a:t>
            </a:r>
            <a:r>
              <a:rPr lang="zh-CN"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rPr>
              <a:t>共</a:t>
            </a:r>
            <a:r>
              <a:rPr lang="zh-CN" altLang="en-US" sz="2400" kern="100" spc="20" dirty="0" smtClean="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zh-CN" altLang="en-US" sz="2400" kern="100" spc="2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rPr>
              <a:t>振</a:t>
            </a:r>
            <a:r>
              <a:rPr lang="zh-CN" altLang="zh-CN" sz="2400" kern="100" spc="20" dirty="0">
                <a:latin typeface="Times New Roman" panose="02020603050405020304" pitchFamily="18" charset="0"/>
                <a:ea typeface="楷体" panose="02010609060101010101" pitchFamily="49" charset="-122"/>
                <a:cs typeface="Times New Roman" panose="02020603050405020304" pitchFamily="18" charset="0"/>
              </a:rPr>
              <a:t>氢谱等</a:t>
            </a:r>
            <a:r>
              <a:rPr lang="en-US" altLang="zh-CN" sz="2400" kern="100" spc="20" dirty="0">
                <a:latin typeface="Times New Roman" panose="02020603050405020304" pitchFamily="18" charset="0"/>
                <a:ea typeface="楷体" panose="02010609060101010101" pitchFamily="49" charset="-122"/>
              </a:rPr>
              <a:t>)</a:t>
            </a:r>
            <a:r>
              <a:rPr lang="zh-CN"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spc="2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spc="20" dirty="0" smtClean="0">
                <a:latin typeface="Times New Roman" panose="02020603050405020304" pitchFamily="18" charset="0"/>
                <a:ea typeface="楷体" panose="02010609060101010101" pitchFamily="49" charset="-122"/>
              </a:rPr>
              <a:t>4</a:t>
            </a:r>
            <a:r>
              <a:rPr lang="en-US" altLang="zh-CN" sz="2400" kern="100" spc="20" dirty="0">
                <a:latin typeface="Times New Roman" panose="02020603050405020304" pitchFamily="18" charset="0"/>
                <a:ea typeface="楷体" panose="02010609060101010101" pitchFamily="49" charset="-122"/>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能够正确命名简单的有机化合物。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04664"/>
            <a:ext cx="11412000" cy="518218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按要求解答下列</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各题。</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一种取代有机氯农药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DDT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的新型杀虫剂，它含有的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官能团</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写名称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，它属于</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脂环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芳香族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化合物</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3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含氧官能团的名称是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(3)HCCl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的类别是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中的官能团名称是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46114" name="Picture 2" descr="1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5520" y="1103399"/>
            <a:ext cx="1960098" cy="124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767408" y="2473226"/>
            <a:ext cx="3262432" cy="461665"/>
          </a:xfrm>
          <a:prstGeom prst="rect">
            <a:avLst/>
          </a:prstGeom>
        </p:spPr>
        <p:txBody>
          <a:bodyPr wrap="none">
            <a:spAutoFit/>
          </a:bodyPr>
          <a:lstStyle/>
          <a:p>
            <a:pPr lvl="0"/>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羟基、醛基、</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碳碳</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双键</a:t>
            </a:r>
            <a:endParaRPr lang="zh-CN" altLang="en-US" dirty="0">
              <a:solidFill>
                <a:prstClr val="black"/>
              </a:solidFill>
            </a:endParaRPr>
          </a:p>
        </p:txBody>
      </p:sp>
      <p:sp>
        <p:nvSpPr>
          <p:cNvPr id="10" name="矩形 9"/>
          <p:cNvSpPr/>
          <p:nvPr/>
        </p:nvSpPr>
        <p:spPr>
          <a:xfrm>
            <a:off x="6384032" y="249289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脂环</a:t>
            </a:r>
            <a:endParaRPr lang="zh-CN" altLang="en-US" dirty="0"/>
          </a:p>
        </p:txBody>
      </p:sp>
      <p:pic>
        <p:nvPicPr>
          <p:cNvPr id="346115" name="Picture 3" descr="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964" y="3140968"/>
            <a:ext cx="2171700" cy="16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6168008" y="3676313"/>
            <a:ext cx="223651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酚</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羟基、酯基</a:t>
            </a:r>
            <a:endParaRPr lang="zh-CN" altLang="en-US" dirty="0"/>
          </a:p>
        </p:txBody>
      </p:sp>
      <p:sp>
        <p:nvSpPr>
          <p:cNvPr id="15" name="矩形 14"/>
          <p:cNvSpPr/>
          <p:nvPr/>
        </p:nvSpPr>
        <p:spPr>
          <a:xfrm>
            <a:off x="2921844" y="5013176"/>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卤代烃</a:t>
            </a:r>
            <a:endParaRPr lang="zh-CN" altLang="en-US" dirty="0"/>
          </a:p>
        </p:txBody>
      </p:sp>
      <p:sp>
        <p:nvSpPr>
          <p:cNvPr id="17" name="矩形 16"/>
          <p:cNvSpPr/>
          <p:nvPr/>
        </p:nvSpPr>
        <p:spPr>
          <a:xfrm>
            <a:off x="8184232" y="498477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醛基</a:t>
            </a:r>
            <a:endParaRPr lang="zh-CN" altLang="en-US" dirty="0"/>
          </a:p>
        </p:txBody>
      </p:sp>
    </p:spTree>
    <p:extLst>
      <p:ext uri="{BB962C8B-B14F-4D97-AF65-F5344CB8AC3E}">
        <p14:creationId xmlns:p14="http://schemas.microsoft.com/office/powerpoint/2010/main" val="29752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416" y="836712"/>
            <a:ext cx="2838058" cy="116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800" y="2276872"/>
            <a:ext cx="5686579" cy="160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1340768"/>
            <a:ext cx="11412000" cy="310469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官能团是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填名称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治疗冠心病的药物心酮胺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中含有的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官</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团名称是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5295781" y="141861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羧基</a:t>
            </a:r>
            <a:endParaRPr lang="zh-CN" altLang="en-US" dirty="0"/>
          </a:p>
        </p:txBody>
      </p:sp>
      <p:sp>
        <p:nvSpPr>
          <p:cNvPr id="8" name="矩形 7"/>
          <p:cNvSpPr/>
          <p:nvPr/>
        </p:nvSpPr>
        <p:spPr>
          <a:xfrm>
            <a:off x="6539408" y="141987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氨基</a:t>
            </a:r>
            <a:endParaRPr lang="zh-CN" altLang="en-US" dirty="0"/>
          </a:p>
        </p:txBody>
      </p:sp>
      <p:sp>
        <p:nvSpPr>
          <p:cNvPr id="10" name="矩形 9"/>
          <p:cNvSpPr/>
          <p:nvPr/>
        </p:nvSpPr>
        <p:spPr>
          <a:xfrm>
            <a:off x="7841004" y="1418616"/>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酰胺基</a:t>
            </a:r>
            <a:endParaRPr lang="zh-CN" altLang="en-US" dirty="0"/>
          </a:p>
        </p:txBody>
      </p:sp>
      <p:sp>
        <p:nvSpPr>
          <p:cNvPr id="12" name="矩形 11"/>
          <p:cNvSpPr/>
          <p:nvPr/>
        </p:nvSpPr>
        <p:spPr>
          <a:xfrm>
            <a:off x="2063552" y="3850246"/>
            <a:ext cx="357020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醚键、羰基、氨基、羟基</a:t>
            </a:r>
            <a:endParaRPr lang="zh-CN" altLang="en-US" dirty="0"/>
          </a:p>
        </p:txBody>
      </p:sp>
    </p:spTree>
    <p:extLst>
      <p:ext uri="{BB962C8B-B14F-4D97-AF65-F5344CB8AC3E}">
        <p14:creationId xmlns:p14="http://schemas.microsoft.com/office/powerpoint/2010/main" val="19845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364" y="5805264"/>
            <a:ext cx="1674252"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116632"/>
            <a:ext cx="11412000" cy="6070893"/>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二、有机化合物的命名</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判断下列有机化合物的命名是否正确，正确的打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乙基戊</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烷</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2070735" algn="l"/>
              </a:tabLst>
            </a:pPr>
            <a:endParaRPr lang="zh-CN" altLang="zh-CN" sz="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en-US"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丁烷</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2070735" algn="l"/>
              </a:tabLst>
            </a:pPr>
            <a:endParaRPr lang="zh-CN" altLang="zh-CN" sz="3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en-US"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己二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烯</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2070735" algn="l"/>
              </a:tabLst>
            </a:pPr>
            <a:endParaRPr lang="zh-CN" altLang="zh-CN" sz="3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en-US"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二甲基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丁烯</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硝基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丁酸</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en-US"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己</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酸</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48162" name="Picture 2" descr="1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46" y="1991666"/>
            <a:ext cx="755458" cy="59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2708920"/>
            <a:ext cx="4379593" cy="10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4"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4022370"/>
            <a:ext cx="2613464"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 xmlns:a16="http://schemas.microsoft.com/office/drawing/2014/main" id="{E6FA1DE8-F2DE-7842-BC64-40AAC1761871}"/>
              </a:ext>
            </a:extLst>
          </p:cNvPr>
          <p:cNvSpPr/>
          <p:nvPr/>
        </p:nvSpPr>
        <p:spPr>
          <a:xfrm>
            <a:off x="8040216" y="315207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F1FDC4C7-996B-8E4C-9906-8E72300E8B1C}"/>
              </a:ext>
            </a:extLst>
          </p:cNvPr>
          <p:cNvSpPr/>
          <p:nvPr/>
        </p:nvSpPr>
        <p:spPr>
          <a:xfrm>
            <a:off x="6084200" y="126876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a:extLst>
              <a:ext uri="{FF2B5EF4-FFF2-40B4-BE49-F238E27FC236}">
                <a16:creationId xmlns="" xmlns:a16="http://schemas.microsoft.com/office/drawing/2014/main" id="{F1FDC4C7-996B-8E4C-9906-8E72300E8B1C}"/>
              </a:ext>
            </a:extLst>
          </p:cNvPr>
          <p:cNvSpPr/>
          <p:nvPr/>
        </p:nvSpPr>
        <p:spPr>
          <a:xfrm>
            <a:off x="3575720" y="1971701"/>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F1FDC4C7-996B-8E4C-9906-8E72300E8B1C}"/>
              </a:ext>
            </a:extLst>
          </p:cNvPr>
          <p:cNvSpPr/>
          <p:nvPr/>
        </p:nvSpPr>
        <p:spPr>
          <a:xfrm>
            <a:off x="6265230" y="441285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E6FA1DE8-F2DE-7842-BC64-40AAC1761871}"/>
              </a:ext>
            </a:extLst>
          </p:cNvPr>
          <p:cNvSpPr/>
          <p:nvPr/>
        </p:nvSpPr>
        <p:spPr>
          <a:xfrm>
            <a:off x="5820575" y="494517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F1FDC4C7-996B-8E4C-9906-8E72300E8B1C}"/>
              </a:ext>
            </a:extLst>
          </p:cNvPr>
          <p:cNvSpPr/>
          <p:nvPr/>
        </p:nvSpPr>
        <p:spPr>
          <a:xfrm>
            <a:off x="4079776" y="549258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9738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8"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722" y="4525334"/>
            <a:ext cx="918798" cy="77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620688"/>
            <a:ext cx="11412000" cy="527452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写出下列烃的名称。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375920" y="1239143"/>
            <a:ext cx="31854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2,5-</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二甲基</a:t>
            </a:r>
            <a:r>
              <a:rPr lang="en-US" altLang="zh-CN" sz="2400" kern="1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乙基己烷</a:t>
            </a:r>
            <a:endParaRPr lang="zh-CN" altLang="en-US" dirty="0"/>
          </a:p>
        </p:txBody>
      </p:sp>
      <p:sp>
        <p:nvSpPr>
          <p:cNvPr id="7" name="矩形 6"/>
          <p:cNvSpPr/>
          <p:nvPr/>
        </p:nvSpPr>
        <p:spPr>
          <a:xfrm>
            <a:off x="4424715" y="3557725"/>
            <a:ext cx="203132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甲基</a:t>
            </a:r>
            <a:r>
              <a:rPr lang="en-US" altLang="zh-CN" sz="2400" kern="1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戊炔</a:t>
            </a:r>
            <a:endParaRPr lang="zh-CN" altLang="en-US" dirty="0"/>
          </a:p>
        </p:txBody>
      </p:sp>
      <p:sp>
        <p:nvSpPr>
          <p:cNvPr id="9" name="矩形 8"/>
          <p:cNvSpPr/>
          <p:nvPr/>
        </p:nvSpPr>
        <p:spPr>
          <a:xfrm>
            <a:off x="2048451" y="4509120"/>
            <a:ext cx="203132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甲基</a:t>
            </a:r>
            <a:r>
              <a:rPr lang="en-US" altLang="zh-CN" sz="2400" kern="1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丁烯</a:t>
            </a:r>
            <a:endParaRPr lang="zh-CN" altLang="en-US" dirty="0"/>
          </a:p>
        </p:txBody>
      </p:sp>
      <p:sp>
        <p:nvSpPr>
          <p:cNvPr id="12" name="矩形 11"/>
          <p:cNvSpPr/>
          <p:nvPr/>
        </p:nvSpPr>
        <p:spPr>
          <a:xfrm>
            <a:off x="3291364" y="5258111"/>
            <a:ext cx="13644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氯丙烯</a:t>
            </a:r>
            <a:endParaRPr lang="zh-CN" altLang="en-US" dirty="0"/>
          </a:p>
        </p:txBody>
      </p:sp>
      <p:pic>
        <p:nvPicPr>
          <p:cNvPr id="34918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1399614"/>
            <a:ext cx="4287714" cy="155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98" y="3158274"/>
            <a:ext cx="3287250"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20688"/>
            <a:ext cx="11412000" cy="5389937"/>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写出下列有机化合物的名称。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(1)HO—CH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3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GBK_S" panose="03000509000000000000" pitchFamily="65" charset="-122"/>
                <a:ea typeface="GBK_S" panose="03000509000000000000" pitchFamily="65"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dirty="0">
                <a:latin typeface="GBK_S" panose="03000509000000000000" pitchFamily="65" charset="-122"/>
                <a:ea typeface="GBK_S" panose="03000509000000000000" pitchFamily="65"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647728" y="1200869"/>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丙烯醇</a:t>
            </a:r>
            <a:endParaRPr lang="zh-CN" altLang="en-US" dirty="0"/>
          </a:p>
        </p:txBody>
      </p:sp>
      <p:sp>
        <p:nvSpPr>
          <p:cNvPr id="7" name="矩形 6"/>
          <p:cNvSpPr/>
          <p:nvPr/>
        </p:nvSpPr>
        <p:spPr>
          <a:xfrm>
            <a:off x="3287688" y="1781050"/>
            <a:ext cx="159530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丙二醇</a:t>
            </a:r>
            <a:endParaRPr lang="zh-CN" altLang="en-US" dirty="0"/>
          </a:p>
        </p:txBody>
      </p:sp>
      <p:sp>
        <p:nvSpPr>
          <p:cNvPr id="9" name="矩形 8"/>
          <p:cNvSpPr/>
          <p:nvPr/>
        </p:nvSpPr>
        <p:spPr>
          <a:xfrm>
            <a:off x="4799856" y="2996952"/>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对苯二甲酸</a:t>
            </a:r>
            <a:endParaRPr lang="zh-CN" altLang="en-US" dirty="0"/>
          </a:p>
        </p:txBody>
      </p:sp>
      <p:sp>
        <p:nvSpPr>
          <p:cNvPr id="11" name="矩形 10"/>
          <p:cNvSpPr/>
          <p:nvPr/>
        </p:nvSpPr>
        <p:spPr>
          <a:xfrm>
            <a:off x="2445658" y="3785773"/>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二甲醚</a:t>
            </a:r>
            <a:endParaRPr lang="zh-CN" altLang="en-US" dirty="0"/>
          </a:p>
        </p:txBody>
      </p:sp>
      <p:sp>
        <p:nvSpPr>
          <p:cNvPr id="13" name="矩形 12"/>
          <p:cNvSpPr/>
          <p:nvPr/>
        </p:nvSpPr>
        <p:spPr>
          <a:xfrm>
            <a:off x="3331022" y="4581128"/>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对二氯苯</a:t>
            </a:r>
            <a:endParaRPr lang="zh-CN" altLang="en-US" dirty="0"/>
          </a:p>
        </p:txBody>
      </p:sp>
      <p:pic>
        <p:nvPicPr>
          <p:cNvPr id="3502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799" y="1934138"/>
            <a:ext cx="2143857"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799" y="2996952"/>
            <a:ext cx="3716020"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799" y="4534997"/>
            <a:ext cx="2286780"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3000152" y="5343599"/>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聚乙炔</a:t>
            </a:r>
            <a:endParaRPr lang="zh-CN" altLang="en-US" dirty="0"/>
          </a:p>
        </p:txBody>
      </p:sp>
    </p:spTree>
    <p:extLst>
      <p:ext uri="{BB962C8B-B14F-4D97-AF65-F5344CB8AC3E}">
        <p14:creationId xmlns:p14="http://schemas.microsoft.com/office/powerpoint/2010/main" val="6447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287919"/>
            <a:ext cx="11412000" cy="4593565"/>
          </a:xfrm>
          <a:prstGeom prst="rect">
            <a:avLst/>
          </a:prstGeom>
        </p:spPr>
        <p:txBody>
          <a:bodyPr>
            <a:spAutoFit/>
          </a:bodyPr>
          <a:lstStyle/>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(7)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a:lnSpc>
                <a:spcPct val="150000"/>
              </a:lnSpc>
              <a:tabLst>
                <a:tab pos="2070735" algn="l"/>
              </a:tabLst>
            </a:pPr>
            <a:endParaRPr lang="en-US" altLang="zh-CN" sz="1050" kern="100" dirty="0" smtClean="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endParaRPr lang="en-US"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endParaRPr lang="zh-CN" altLang="zh-CN" sz="20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endPar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endParaRPr lang="en-US" altLang="zh-CN" sz="5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9</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tabLst>
                <a:tab pos="2070735" algn="l"/>
              </a:tabLst>
            </a:pPr>
            <a:endPar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endParaRPr lang="en-US" altLang="zh-CN" sz="5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lvl="0" algn="just">
              <a:lnSpc>
                <a:spcPct val="150000"/>
              </a:lnSpc>
              <a:tabLst>
                <a:tab pos="2070735" algn="l"/>
              </a:tabLst>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336" y="3520167"/>
            <a:ext cx="4986001" cy="10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336" y="620688"/>
            <a:ext cx="1429240" cy="153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007" y="2365473"/>
            <a:ext cx="2133649" cy="101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097" y="4732621"/>
            <a:ext cx="2490958" cy="116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567608" y="1339360"/>
            <a:ext cx="172354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邻甲基苯酚</a:t>
            </a:r>
            <a:endParaRPr lang="zh-CN" altLang="en-US" dirty="0"/>
          </a:p>
        </p:txBody>
      </p:sp>
      <p:sp>
        <p:nvSpPr>
          <p:cNvPr id="11" name="矩形 10"/>
          <p:cNvSpPr/>
          <p:nvPr/>
        </p:nvSpPr>
        <p:spPr>
          <a:xfrm>
            <a:off x="3323120" y="2802653"/>
            <a:ext cx="16722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羟基丙腈</a:t>
            </a:r>
            <a:endParaRPr lang="zh-CN" altLang="en-US" dirty="0"/>
          </a:p>
        </p:txBody>
      </p:sp>
      <p:sp>
        <p:nvSpPr>
          <p:cNvPr id="13" name="矩形 12"/>
          <p:cNvSpPr/>
          <p:nvPr/>
        </p:nvSpPr>
        <p:spPr>
          <a:xfrm>
            <a:off x="6122151" y="4030650"/>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丁酸乙酯</a:t>
            </a:r>
            <a:endParaRPr lang="zh-CN" altLang="en-US" dirty="0"/>
          </a:p>
        </p:txBody>
      </p:sp>
      <p:sp>
        <p:nvSpPr>
          <p:cNvPr id="15" name="矩形 14"/>
          <p:cNvSpPr/>
          <p:nvPr/>
        </p:nvSpPr>
        <p:spPr>
          <a:xfrm>
            <a:off x="3719736" y="5248359"/>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苯甲酰胺</a:t>
            </a:r>
            <a:endParaRPr lang="zh-CN" altLang="en-US" dirty="0"/>
          </a:p>
        </p:txBody>
      </p:sp>
    </p:spTree>
    <p:extLst>
      <p:ext uri="{BB962C8B-B14F-4D97-AF65-F5344CB8AC3E}">
        <p14:creationId xmlns:p14="http://schemas.microsoft.com/office/powerpoint/2010/main" val="10413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4624"/>
            <a:ext cx="11412000" cy="680955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根据有机化合物的名称书写结构简式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二甲基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戊醇</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20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2)2,4,6-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三甲基苯酚</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苯乙炔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丙二醛</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rPr>
              <a:t>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1234" name="Picture 2"/>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6604" y="692696"/>
            <a:ext cx="3155460" cy="141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35"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1704" y="2276872"/>
            <a:ext cx="2058643" cy="190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36"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9576" y="4581128"/>
            <a:ext cx="1225062" cy="141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135560" y="6093296"/>
            <a:ext cx="201689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OHCCH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CHO</a:t>
            </a:r>
            <a:endParaRPr lang="zh-CN" altLang="en-US" dirty="0"/>
          </a:p>
        </p:txBody>
      </p:sp>
    </p:spTree>
    <p:extLst>
      <p:ext uri="{BB962C8B-B14F-4D97-AF65-F5344CB8AC3E}">
        <p14:creationId xmlns:p14="http://schemas.microsoft.com/office/powerpoint/2010/main" val="30387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1234"/>
                                        </p:tgtEl>
                                        <p:attrNameLst>
                                          <p:attrName>style.visibility</p:attrName>
                                        </p:attrNameLst>
                                      </p:cBhvr>
                                      <p:to>
                                        <p:strVal val="visible"/>
                                      </p:to>
                                    </p:set>
                                    <p:animEffect transition="in" filter="blinds(horizontal)">
                                      <p:cBhvr>
                                        <p:cTn id="7" dur="500"/>
                                        <p:tgtEl>
                                          <p:spTgt spid="3512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1235"/>
                                        </p:tgtEl>
                                        <p:attrNameLst>
                                          <p:attrName>style.visibility</p:attrName>
                                        </p:attrNameLst>
                                      </p:cBhvr>
                                      <p:to>
                                        <p:strVal val="visible"/>
                                      </p:to>
                                    </p:set>
                                    <p:animEffect transition="in" filter="blinds(horizontal)">
                                      <p:cBhvr>
                                        <p:cTn id="12" dur="500"/>
                                        <p:tgtEl>
                                          <p:spTgt spid="3512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1236"/>
                                        </p:tgtEl>
                                        <p:attrNameLst>
                                          <p:attrName>style.visibility</p:attrName>
                                        </p:attrNameLst>
                                      </p:cBhvr>
                                      <p:to>
                                        <p:strVal val="visible"/>
                                      </p:to>
                                    </p:set>
                                    <p:animEffect transition="in" filter="blinds(horizontal)">
                                      <p:cBhvr>
                                        <p:cTn id="17" dur="500"/>
                                        <p:tgtEl>
                                          <p:spTgt spid="3512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876932"/>
            <a:ext cx="11110368" cy="5320158"/>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易错警示</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786000" y="1034290"/>
            <a:ext cx="10620000" cy="5047536"/>
          </a:xfrm>
          <a:prstGeom prst="rect">
            <a:avLst/>
          </a:prstGeom>
        </p:spPr>
        <p:txBody>
          <a:bodyPr>
            <a:spAutoFit/>
          </a:bodyPr>
          <a:lstStyle/>
          <a:p>
            <a:pPr algn="just">
              <a:lnSpc>
                <a:spcPct val="140000"/>
              </a:lnSpc>
              <a:spcAft>
                <a:spcPts val="0"/>
              </a:spcAft>
              <a:tabLst>
                <a:tab pos="2070735" algn="l"/>
              </a:tabLst>
            </a:pPr>
            <a:r>
              <a:rPr lang="en-US" altLang="zh-CN" sz="23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300" b="1" kern="100" dirty="0">
                <a:latin typeface="宋体" panose="02010600030101010101" pitchFamily="2" charset="-122"/>
                <a:ea typeface="微软雅黑" panose="020B0503020204020204" pitchFamily="34" charset="-122"/>
                <a:cs typeface="Times New Roman" panose="02020603050405020304" pitchFamily="18" charset="0"/>
              </a:rPr>
              <a:t>有机化合物系统命名中常见的错误</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母体选取不当</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不包含官能团，不是主链最长、支链最多</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编号错</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官能团的位次不是最小，取代基位号之和不是最小</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支链主次不分</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不是先简后繁</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3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忘记或用错。</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300" b="1" kern="100" dirty="0">
                <a:latin typeface="宋体" panose="02010600030101010101" pitchFamily="2" charset="-122"/>
                <a:ea typeface="微软雅黑" panose="020B0503020204020204" pitchFamily="34" charset="-122"/>
                <a:cs typeface="Times New Roman" panose="02020603050405020304" pitchFamily="18" charset="0"/>
              </a:rPr>
              <a:t>弄清系统命名法中四种字的含义</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烯、炔、醛、酮、酸、酯</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指官能团。</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二、三、四</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指相同取代基或官能团的个数。</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(3)1</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指官能团或取代基的位置。</a:t>
            </a:r>
            <a:endParaRPr lang="zh-CN" altLang="zh-CN" sz="2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甲、乙、丙、丁</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指主链碳原子个数分别为</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3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3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3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287773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1" t="13331" r="32097" b="11019"/>
          <a:stretch/>
        </p:blipFill>
        <p:spPr>
          <a:xfrm>
            <a:off x="0" y="0"/>
            <a:ext cx="121920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828066" y="2509472"/>
            <a:ext cx="9115068" cy="2143664"/>
          </a:xfrm>
          <a:prstGeom prst="rect">
            <a:avLst/>
          </a:prstGeom>
          <a:noFill/>
        </p:spPr>
        <p:txBody>
          <a:bodyPr wrap="square" rtlCol="0" anchor="ctr">
            <a:spAutoFit/>
          </a:bodyPr>
          <a:lstStyle/>
          <a:p>
            <a:pPr>
              <a:lnSpc>
                <a:spcPct val="120000"/>
              </a:lnSpc>
            </a:pPr>
            <a:r>
              <a:rPr lang="zh-CN" altLang="zh-CN" sz="5800" b="1" dirty="0">
                <a:solidFill>
                  <a:schemeClr val="tx1">
                    <a:lumMod val="75000"/>
                    <a:lumOff val="25000"/>
                  </a:schemeClr>
                </a:solidFill>
                <a:latin typeface="微软雅黑" panose="020B0503020204020204" pitchFamily="34" charset="-122"/>
                <a:ea typeface="微软雅黑" panose="020B0503020204020204" pitchFamily="34" charset="-122"/>
              </a:rPr>
              <a:t>研究有机化合物的一般步骤和方法</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426000" y="1339751"/>
            <a:ext cx="11340000" cy="577081"/>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研究有机化合物的基本步骤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7979" y="2356191"/>
            <a:ext cx="7376042" cy="1936905"/>
          </a:xfrm>
          <a:prstGeom prst="rect">
            <a:avLst/>
          </a:prstGeom>
        </p:spPr>
      </p:pic>
      <p:sp>
        <p:nvSpPr>
          <p:cNvPr id="2" name="矩形 1"/>
          <p:cNvSpPr/>
          <p:nvPr/>
        </p:nvSpPr>
        <p:spPr>
          <a:xfrm>
            <a:off x="4511824" y="3759423"/>
            <a:ext cx="1107996" cy="461665"/>
          </a:xfrm>
          <a:prstGeom prst="rect">
            <a:avLst/>
          </a:prstGeom>
        </p:spPr>
        <p:txBody>
          <a:bodyPr wrap="none">
            <a:spAutoFit/>
          </a:bodyPr>
          <a:lstStyle/>
          <a:p>
            <a:pPr>
              <a:spcAft>
                <a:spcPts val="0"/>
              </a:spcAft>
              <a:tabLst>
                <a:tab pos="2070735" algn="l"/>
              </a:tabLst>
            </a:pPr>
            <a:r>
              <a:rPr lang="zh-CN" altLang="en-US" sz="2400" dirty="0">
                <a:solidFill>
                  <a:srgbClr val="C00000"/>
                </a:solidFill>
              </a:rPr>
              <a:t>实验式</a:t>
            </a:r>
            <a:endParaRPr lang="zh-CN" altLang="zh-CN" sz="2400" dirty="0">
              <a:solidFill>
                <a:srgbClr val="C00000"/>
              </a:solidFill>
            </a:endParaRPr>
          </a:p>
        </p:txBody>
      </p:sp>
      <p:sp>
        <p:nvSpPr>
          <p:cNvPr id="19" name="矩形 18"/>
          <p:cNvSpPr/>
          <p:nvPr/>
        </p:nvSpPr>
        <p:spPr>
          <a:xfrm>
            <a:off x="6572180" y="3759423"/>
            <a:ext cx="1107996" cy="461665"/>
          </a:xfrm>
          <a:prstGeom prst="rect">
            <a:avLst/>
          </a:prstGeom>
        </p:spPr>
        <p:txBody>
          <a:bodyPr wrap="none">
            <a:spAutoFit/>
          </a:bodyPr>
          <a:lstStyle/>
          <a:p>
            <a:pPr>
              <a:spcAft>
                <a:spcPts val="0"/>
              </a:spcAft>
              <a:tabLst>
                <a:tab pos="2070735" algn="l"/>
              </a:tabLst>
            </a:pPr>
            <a:r>
              <a:rPr lang="zh-CN" altLang="en-US" sz="2400" dirty="0">
                <a:solidFill>
                  <a:srgbClr val="C00000"/>
                </a:solidFill>
              </a:rPr>
              <a:t>分子式</a:t>
            </a:r>
            <a:endParaRPr lang="zh-CN" altLang="zh-CN" sz="2400" dirty="0">
              <a:solidFill>
                <a:srgbClr val="C00000"/>
              </a:solidFill>
            </a:endParaRPr>
          </a:p>
        </p:txBody>
      </p:sp>
      <p:sp>
        <p:nvSpPr>
          <p:cNvPr id="23" name="矩形 22"/>
          <p:cNvSpPr/>
          <p:nvPr/>
        </p:nvSpPr>
        <p:spPr>
          <a:xfrm>
            <a:off x="8516396" y="3759423"/>
            <a:ext cx="1107996" cy="461665"/>
          </a:xfrm>
          <a:prstGeom prst="rect">
            <a:avLst/>
          </a:prstGeom>
        </p:spPr>
        <p:txBody>
          <a:bodyPr wrap="none">
            <a:spAutoFit/>
          </a:bodyPr>
          <a:lstStyle/>
          <a:p>
            <a:pPr>
              <a:spcAft>
                <a:spcPts val="0"/>
              </a:spcAft>
              <a:tabLst>
                <a:tab pos="2070735" algn="l"/>
              </a:tabLst>
            </a:pPr>
            <a:r>
              <a:rPr lang="zh-CN" altLang="en-US" sz="2400" dirty="0">
                <a:solidFill>
                  <a:srgbClr val="C00000"/>
                </a:solidFill>
              </a:rPr>
              <a:t>结构式</a:t>
            </a:r>
            <a:endParaRPr lang="zh-CN" altLang="zh-CN" sz="2400" dirty="0">
              <a:solidFill>
                <a:srgbClr val="C00000"/>
              </a:solidFill>
            </a:endParaRPr>
          </a:p>
        </p:txBody>
      </p:sp>
    </p:spTree>
    <p:extLst>
      <p:ext uri="{BB962C8B-B14F-4D97-AF65-F5344CB8AC3E}">
        <p14:creationId xmlns:p14="http://schemas.microsoft.com/office/powerpoint/2010/main" val="27304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0" y="0"/>
            <a:ext cx="12192000" cy="6858000"/>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548704" y="3500952"/>
              <a:ext cx="1537132" cy="461665"/>
            </a:xfrm>
            <a:prstGeom prst="rect">
              <a:avLst/>
            </a:prstGeom>
          </p:spPr>
          <p:txBody>
            <a:bodyPr wrap="square">
              <a:spAutoFit/>
            </a:bodyPr>
            <a:lstStyle/>
            <a:p>
              <a:r>
                <a:rPr lang="zh-CN" altLang="zh-CN" sz="1200" spc="100" dirty="0">
                  <a:solidFill>
                    <a:schemeClr val="bg1">
                      <a:lumMod val="95000"/>
                    </a:schemeClr>
                  </a:solidFill>
                  <a:latin typeface="+mn-ea"/>
                </a:rPr>
                <a:t>研究有机化合物的一般步骤和方法</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505116" cy="461665"/>
            </a:xfrm>
            <a:prstGeom prst="rect">
              <a:avLst/>
            </a:prstGeom>
          </p:spPr>
          <p:txBody>
            <a:bodyPr wrap="square">
              <a:spAutoFit/>
            </a:bodyPr>
            <a:lstStyle/>
            <a:p>
              <a:r>
                <a:rPr lang="zh-CN" altLang="zh-CN" sz="1200" spc="100" dirty="0">
                  <a:solidFill>
                    <a:schemeClr val="bg1">
                      <a:lumMod val="95000"/>
                    </a:schemeClr>
                  </a:solidFill>
                  <a:latin typeface="+mn-ea"/>
                </a:rPr>
                <a:t>有机化合物的分类和命名</a:t>
              </a:r>
            </a:p>
          </p:txBody>
        </p:sp>
      </p:grpSp>
      <p:sp>
        <p:nvSpPr>
          <p:cNvPr id="20" name="文本框 19">
            <a:hlinkClick r:id="rId3" action="ppaction://hlinksldjump"/>
            <a:extLst>
              <a:ext uri="{FF2B5EF4-FFF2-40B4-BE49-F238E27FC236}">
                <a16:creationId xmlns:a16="http://schemas.microsoft.com/office/drawing/2014/main" xmlns="" id="{6AC70600-4115-C54C-ACAE-9E5A30E27804}"/>
              </a:ext>
            </a:extLst>
          </p:cNvPr>
          <p:cNvSpPr txBox="1"/>
          <p:nvPr/>
        </p:nvSpPr>
        <p:spPr>
          <a:xfrm>
            <a:off x="9552384" y="3241551"/>
            <a:ext cx="1368152"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19894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25040"/>
            <a:ext cx="11412000" cy="1200329"/>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分离、提纯有机化合物常用的方法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蒸馏和重结晶</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745356437"/>
              </p:ext>
            </p:extLst>
          </p:nvPr>
        </p:nvGraphicFramePr>
        <p:xfrm>
          <a:off x="516000" y="1962333"/>
          <a:ext cx="10530110" cy="3626907"/>
        </p:xfrm>
        <a:graphic>
          <a:graphicData uri="http://schemas.openxmlformats.org/drawingml/2006/table">
            <a:tbl>
              <a:tblPr/>
              <a:tblGrid>
                <a:gridCol w="1175584"/>
                <a:gridCol w="3074735"/>
                <a:gridCol w="6279791"/>
              </a:tblGrid>
              <a:tr h="604485">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适用对象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要求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20896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蒸馏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常用于分离、提纯液态有机化合物</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该有机化合物热稳定性较高</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该有机化合物与杂质</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相差</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较大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3453">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重结晶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常用于分离、提纯固体有机化合物</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杂质在所选溶剂中</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很</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小或很大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被提纯的有机化合物在此溶剂中</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受</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温度的</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影响</a:t>
                      </a: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4392" marR="54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8256240" y="3217328"/>
            <a:ext cx="800219" cy="461665"/>
          </a:xfrm>
          <a:prstGeom prst="rect">
            <a:avLst/>
          </a:prstGeom>
        </p:spPr>
        <p:txBody>
          <a:bodyPr wrap="none">
            <a:spAutoFit/>
          </a:bodyPr>
          <a:lstStyle/>
          <a:p>
            <a:pPr>
              <a:tabLst>
                <a:tab pos="2070735" algn="l"/>
              </a:tabLst>
            </a:pPr>
            <a:r>
              <a:rPr lang="zh-CN" altLang="zh-CN" sz="2400" dirty="0">
                <a:solidFill>
                  <a:srgbClr val="C00000"/>
                </a:solidFill>
              </a:rPr>
              <a:t>沸点</a:t>
            </a:r>
            <a:endParaRPr lang="zh-CN" altLang="en-US" sz="2400" dirty="0">
              <a:solidFill>
                <a:srgbClr val="C00000"/>
              </a:solidFill>
            </a:endParaRPr>
          </a:p>
        </p:txBody>
      </p:sp>
      <p:sp>
        <p:nvSpPr>
          <p:cNvPr id="7" name="矩形 6"/>
          <p:cNvSpPr/>
          <p:nvPr/>
        </p:nvSpPr>
        <p:spPr>
          <a:xfrm>
            <a:off x="7868324" y="3907791"/>
            <a:ext cx="1107996" cy="461665"/>
          </a:xfrm>
          <a:prstGeom prst="rect">
            <a:avLst/>
          </a:prstGeom>
        </p:spPr>
        <p:txBody>
          <a:bodyPr wrap="none">
            <a:spAutoFit/>
          </a:bodyPr>
          <a:lstStyle/>
          <a:p>
            <a:pPr>
              <a:tabLst>
                <a:tab pos="2070735" algn="l"/>
              </a:tabLst>
            </a:pPr>
            <a:r>
              <a:rPr lang="zh-CN" altLang="zh-CN" sz="2400" dirty="0">
                <a:solidFill>
                  <a:srgbClr val="C00000"/>
                </a:solidFill>
              </a:rPr>
              <a:t>溶解度</a:t>
            </a:r>
            <a:endParaRPr lang="zh-CN" altLang="en-US" sz="2400" dirty="0">
              <a:solidFill>
                <a:srgbClr val="C00000"/>
              </a:solidFill>
            </a:endParaRPr>
          </a:p>
        </p:txBody>
      </p:sp>
      <p:sp>
        <p:nvSpPr>
          <p:cNvPr id="8" name="矩形 7"/>
          <p:cNvSpPr/>
          <p:nvPr/>
        </p:nvSpPr>
        <p:spPr>
          <a:xfrm>
            <a:off x="9668524" y="4441464"/>
            <a:ext cx="1107996" cy="461665"/>
          </a:xfrm>
          <a:prstGeom prst="rect">
            <a:avLst/>
          </a:prstGeom>
        </p:spPr>
        <p:txBody>
          <a:bodyPr wrap="none">
            <a:spAutoFit/>
          </a:bodyPr>
          <a:lstStyle/>
          <a:p>
            <a:pPr>
              <a:tabLst>
                <a:tab pos="2070735" algn="l"/>
              </a:tabLst>
            </a:pPr>
            <a:r>
              <a:rPr lang="zh-CN" altLang="zh-CN" sz="2400" dirty="0">
                <a:solidFill>
                  <a:srgbClr val="C00000"/>
                </a:solidFill>
              </a:rPr>
              <a:t>溶解度</a:t>
            </a:r>
            <a:endParaRPr lang="zh-CN" altLang="en-US" sz="2400" dirty="0">
              <a:solidFill>
                <a:srgbClr val="C00000"/>
              </a:solidFill>
            </a:endParaRPr>
          </a:p>
        </p:txBody>
      </p:sp>
      <p:sp>
        <p:nvSpPr>
          <p:cNvPr id="9" name="矩形 8"/>
          <p:cNvSpPr/>
          <p:nvPr/>
        </p:nvSpPr>
        <p:spPr>
          <a:xfrm>
            <a:off x="6456040" y="4873512"/>
            <a:ext cx="800219" cy="580415"/>
          </a:xfrm>
          <a:prstGeom prst="rect">
            <a:avLst/>
          </a:prstGeom>
        </p:spPr>
        <p:txBody>
          <a:bodyPr wrap="none">
            <a:spAutoFit/>
          </a:bodyPr>
          <a:lstStyle/>
          <a:p>
            <a:pPr>
              <a:lnSpc>
                <a:spcPct val="150000"/>
              </a:lnSpc>
              <a:tabLst>
                <a:tab pos="2070735" algn="l"/>
              </a:tabLst>
            </a:pPr>
            <a:r>
              <a:rPr lang="zh-CN" altLang="zh-CN" sz="2400" dirty="0">
                <a:solidFill>
                  <a:srgbClr val="C00000"/>
                </a:solidFill>
              </a:rPr>
              <a:t>较大</a:t>
            </a:r>
          </a:p>
        </p:txBody>
      </p:sp>
    </p:spTree>
    <p:extLst>
      <p:ext uri="{BB962C8B-B14F-4D97-AF65-F5344CB8AC3E}">
        <p14:creationId xmlns:p14="http://schemas.microsoft.com/office/powerpoint/2010/main" val="34379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067976"/>
            <a:ext cx="11412000" cy="279307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萃取和分液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常用的萃取剂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石油醚、二氯甲烷等。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液萃取：利用待分离组分在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两种</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溶剂中</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，将其从一种溶剂转移到另一种溶剂的过程。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液萃取：用溶剂使固体物料中的可溶性物质溶解于其中而加以分离的操作。</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927648" y="1671191"/>
            <a:ext cx="492443" cy="461665"/>
          </a:xfrm>
          <a:prstGeom prst="rect">
            <a:avLst/>
          </a:prstGeom>
        </p:spPr>
        <p:txBody>
          <a:bodyPr wrap="none">
            <a:spAutoFit/>
          </a:bodyPr>
          <a:lstStyle/>
          <a:p>
            <a:pPr>
              <a:tabLst>
                <a:tab pos="2070735" algn="l"/>
              </a:tabLst>
            </a:pPr>
            <a:r>
              <a:rPr lang="zh-CN" altLang="zh-CN" sz="2400" dirty="0">
                <a:solidFill>
                  <a:srgbClr val="C00000"/>
                </a:solidFill>
              </a:rPr>
              <a:t>苯</a:t>
            </a:r>
            <a:endParaRPr lang="zh-CN" altLang="en-US" sz="2400" dirty="0">
              <a:solidFill>
                <a:srgbClr val="C00000"/>
              </a:solidFill>
            </a:endParaRPr>
          </a:p>
        </p:txBody>
      </p:sp>
      <p:sp>
        <p:nvSpPr>
          <p:cNvPr id="12" name="矩形 11"/>
          <p:cNvSpPr/>
          <p:nvPr/>
        </p:nvSpPr>
        <p:spPr>
          <a:xfrm>
            <a:off x="3719736" y="1675383"/>
            <a:ext cx="7825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CCl</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en-US" dirty="0">
              <a:solidFill>
                <a:srgbClr val="C00000"/>
              </a:solidFill>
            </a:endParaRPr>
          </a:p>
        </p:txBody>
      </p:sp>
      <p:sp>
        <p:nvSpPr>
          <p:cNvPr id="13" name="矩形 12"/>
          <p:cNvSpPr/>
          <p:nvPr/>
        </p:nvSpPr>
        <p:spPr>
          <a:xfrm>
            <a:off x="4831891" y="1671190"/>
            <a:ext cx="800219" cy="461665"/>
          </a:xfrm>
          <a:prstGeom prst="rect">
            <a:avLst/>
          </a:prstGeom>
        </p:spPr>
        <p:txBody>
          <a:bodyPr wrap="none">
            <a:spAutoFit/>
          </a:bodyPr>
          <a:lstStyle/>
          <a:p>
            <a:pPr>
              <a:tabLst>
                <a:tab pos="2070735" algn="l"/>
              </a:tabLst>
            </a:pPr>
            <a:r>
              <a:rPr lang="zh-CN" altLang="zh-CN" sz="2400" dirty="0">
                <a:solidFill>
                  <a:srgbClr val="C00000"/>
                </a:solidFill>
              </a:rPr>
              <a:t>乙醚</a:t>
            </a:r>
            <a:endParaRPr lang="zh-CN" altLang="en-US" sz="2400" dirty="0">
              <a:solidFill>
                <a:srgbClr val="C00000"/>
              </a:solidFill>
            </a:endParaRPr>
          </a:p>
        </p:txBody>
      </p:sp>
      <p:sp>
        <p:nvSpPr>
          <p:cNvPr id="14" name="矩形 13"/>
          <p:cNvSpPr/>
          <p:nvPr/>
        </p:nvSpPr>
        <p:spPr>
          <a:xfrm>
            <a:off x="5472316" y="2233679"/>
            <a:ext cx="1415772" cy="461665"/>
          </a:xfrm>
          <a:prstGeom prst="rect">
            <a:avLst/>
          </a:prstGeom>
        </p:spPr>
        <p:txBody>
          <a:bodyPr wrap="none">
            <a:spAutoFit/>
          </a:bodyPr>
          <a:lstStyle/>
          <a:p>
            <a:pPr>
              <a:tabLst>
                <a:tab pos="2070735" algn="l"/>
              </a:tabLst>
            </a:pPr>
            <a:r>
              <a:rPr lang="zh-CN" altLang="zh-CN" sz="2400" dirty="0">
                <a:solidFill>
                  <a:srgbClr val="C00000"/>
                </a:solidFill>
              </a:rPr>
              <a:t>互不相溶</a:t>
            </a:r>
            <a:endParaRPr lang="zh-CN" altLang="en-US" sz="2400" dirty="0">
              <a:solidFill>
                <a:srgbClr val="C00000"/>
              </a:solidFill>
            </a:endParaRPr>
          </a:p>
        </p:txBody>
      </p:sp>
      <p:sp>
        <p:nvSpPr>
          <p:cNvPr id="15" name="矩形 14"/>
          <p:cNvSpPr/>
          <p:nvPr/>
        </p:nvSpPr>
        <p:spPr>
          <a:xfrm>
            <a:off x="8472264" y="2237871"/>
            <a:ext cx="1107996" cy="461665"/>
          </a:xfrm>
          <a:prstGeom prst="rect">
            <a:avLst/>
          </a:prstGeom>
        </p:spPr>
        <p:txBody>
          <a:bodyPr wrap="none">
            <a:spAutoFit/>
          </a:bodyPr>
          <a:lstStyle/>
          <a:p>
            <a:pPr>
              <a:tabLst>
                <a:tab pos="2070735" algn="l"/>
              </a:tabLst>
            </a:pPr>
            <a:r>
              <a:rPr lang="zh-CN" altLang="zh-CN" sz="2400" dirty="0">
                <a:solidFill>
                  <a:srgbClr val="C00000"/>
                </a:solidFill>
              </a:rPr>
              <a:t>溶解度</a:t>
            </a:r>
            <a:endParaRPr lang="zh-CN" altLang="en-US" sz="2400" dirty="0">
              <a:solidFill>
                <a:srgbClr val="C00000"/>
              </a:solidFill>
            </a:endParaRPr>
          </a:p>
        </p:txBody>
      </p:sp>
    </p:spTree>
    <p:extLst>
      <p:ext uri="{BB962C8B-B14F-4D97-AF65-F5344CB8AC3E}">
        <p14:creationId xmlns:p14="http://schemas.microsoft.com/office/powerpoint/2010/main" val="25477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49" y="900142"/>
            <a:ext cx="6095903" cy="5769218"/>
          </a:xfrm>
          <a:prstGeom prst="rect">
            <a:avLst/>
          </a:prstGeom>
        </p:spPr>
      </p:pic>
      <p:sp>
        <p:nvSpPr>
          <p:cNvPr id="3" name="矩形 2"/>
          <p:cNvSpPr/>
          <p:nvPr/>
        </p:nvSpPr>
        <p:spPr>
          <a:xfrm>
            <a:off x="390000" y="116632"/>
            <a:ext cx="11412000" cy="1131079"/>
          </a:xfrm>
          <a:prstGeom prst="rect">
            <a:avLst/>
          </a:prstGeom>
        </p:spPr>
        <p:txBody>
          <a:bodyPr>
            <a:spAutoFit/>
          </a:bodyPr>
          <a:lstStyle/>
          <a:p>
            <a:pPr algn="just">
              <a:lnSpc>
                <a:spcPct val="150000"/>
              </a:lnSpc>
              <a:spcAft>
                <a:spcPts val="0"/>
              </a:spcAft>
              <a:tabLst>
                <a:tab pos="2070735" algn="l"/>
              </a:tabLst>
            </a:pPr>
            <a:r>
              <a:rPr lang="en-US" altLang="zh-CN" sz="2200" b="1" kern="100" dirty="0">
                <a:latin typeface="微软雅黑" panose="020B0503020204020204" pitchFamily="34" charset="-122"/>
                <a:ea typeface="宋体" panose="02010600030101010101" pitchFamily="2" charset="-122"/>
                <a:cs typeface="Times New Roman" panose="02020603050405020304" pitchFamily="18" charset="0"/>
              </a:rPr>
              <a:t>3.</a:t>
            </a:r>
            <a:r>
              <a:rPr lang="zh-CN" altLang="zh-CN" sz="2200" b="1" kern="100" dirty="0">
                <a:latin typeface="宋体" panose="02010600030101010101" pitchFamily="2" charset="-122"/>
                <a:ea typeface="微软雅黑" panose="020B0503020204020204" pitchFamily="34" charset="-122"/>
                <a:cs typeface="Times New Roman" panose="02020603050405020304" pitchFamily="18" charset="0"/>
              </a:rPr>
              <a:t>有机化合物分子式的确定</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元素分析</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6937792" y="1268760"/>
            <a:ext cx="670376" cy="430887"/>
          </a:xfrm>
          <a:prstGeom prst="rect">
            <a:avLst/>
          </a:prstGeom>
        </p:spPr>
        <p:txBody>
          <a:bodyPr wrap="none">
            <a:spAutoFit/>
          </a:bodyPr>
          <a:lstStyle/>
          <a:p>
            <a:r>
              <a:rPr lang="en-US" altLang="zh-CN"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2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200" baseline="-25000" dirty="0">
              <a:solidFill>
                <a:srgbClr val="C00000"/>
              </a:solidFill>
            </a:endParaRPr>
          </a:p>
        </p:txBody>
      </p:sp>
      <p:sp>
        <p:nvSpPr>
          <p:cNvPr id="17" name="矩形 16"/>
          <p:cNvSpPr/>
          <p:nvPr/>
        </p:nvSpPr>
        <p:spPr>
          <a:xfrm>
            <a:off x="4507091" y="2274970"/>
            <a:ext cx="1313180" cy="430887"/>
          </a:xfrm>
          <a:prstGeom prst="rect">
            <a:avLst/>
          </a:prstGeom>
        </p:spPr>
        <p:txBody>
          <a:bodyPr wrap="none">
            <a:spAutoFit/>
          </a:bodyPr>
          <a:lstStyle/>
          <a:p>
            <a:pPr>
              <a:tabLst>
                <a:tab pos="2070735" algn="l"/>
              </a:tabLst>
            </a:pPr>
            <a:r>
              <a:rPr lang="zh-CN" altLang="en-US" sz="2200" dirty="0" smtClean="0">
                <a:solidFill>
                  <a:srgbClr val="C00000"/>
                </a:solidFill>
              </a:rPr>
              <a:t>单</a:t>
            </a:r>
            <a:r>
              <a:rPr lang="zh-CN" altLang="en-US" sz="2200" dirty="0">
                <a:solidFill>
                  <a:srgbClr val="C00000"/>
                </a:solidFill>
              </a:rPr>
              <a:t>无机物</a:t>
            </a:r>
          </a:p>
        </p:txBody>
      </p:sp>
      <p:sp>
        <p:nvSpPr>
          <p:cNvPr id="19" name="矩形 18"/>
          <p:cNvSpPr/>
          <p:nvPr/>
        </p:nvSpPr>
        <p:spPr>
          <a:xfrm>
            <a:off x="8256240" y="1268760"/>
            <a:ext cx="686406" cy="430887"/>
          </a:xfrm>
          <a:prstGeom prst="rect">
            <a:avLst/>
          </a:prstGeom>
        </p:spPr>
        <p:txBody>
          <a:bodyPr wrap="none">
            <a:spAutoFit/>
          </a:bodyPr>
          <a:lstStyle/>
          <a:p>
            <a:r>
              <a:rPr lang="en-US" altLang="zh-CN"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2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endParaRPr lang="zh-CN" altLang="en-US" sz="2200" baseline="-25000" dirty="0">
              <a:solidFill>
                <a:srgbClr val="C00000"/>
              </a:solidFill>
            </a:endParaRPr>
          </a:p>
        </p:txBody>
      </p:sp>
      <p:sp>
        <p:nvSpPr>
          <p:cNvPr id="20" name="矩形 19"/>
          <p:cNvSpPr/>
          <p:nvPr/>
        </p:nvSpPr>
        <p:spPr>
          <a:xfrm>
            <a:off x="7032104" y="4216135"/>
            <a:ext cx="1422184" cy="430887"/>
          </a:xfrm>
          <a:prstGeom prst="rect">
            <a:avLst/>
          </a:prstGeom>
        </p:spPr>
        <p:txBody>
          <a:bodyPr wrap="none">
            <a:spAutoFit/>
          </a:bodyPr>
          <a:lstStyle/>
          <a:p>
            <a:r>
              <a:rPr lang="zh-CN" altLang="en-US"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无水</a:t>
            </a:r>
            <a:r>
              <a:rPr lang="en-US" altLang="zh-CN"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CaCl</a:t>
            </a:r>
            <a:r>
              <a:rPr lang="en-US" altLang="zh-CN" sz="22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en-US" sz="2200" baseline="-25000" dirty="0">
              <a:solidFill>
                <a:srgbClr val="C00000"/>
              </a:solidFill>
            </a:endParaRPr>
          </a:p>
        </p:txBody>
      </p:sp>
      <p:sp>
        <p:nvSpPr>
          <p:cNvPr id="21" name="矩形 20"/>
          <p:cNvSpPr/>
          <p:nvPr/>
        </p:nvSpPr>
        <p:spPr>
          <a:xfrm>
            <a:off x="4932739" y="3070121"/>
            <a:ext cx="1595309" cy="430887"/>
          </a:xfrm>
          <a:prstGeom prst="rect">
            <a:avLst/>
          </a:prstGeom>
        </p:spPr>
        <p:txBody>
          <a:bodyPr wrap="none">
            <a:spAutoFit/>
          </a:bodyPr>
          <a:lstStyle/>
          <a:p>
            <a:pPr>
              <a:tabLst>
                <a:tab pos="2070735" algn="l"/>
              </a:tabLst>
            </a:pPr>
            <a:r>
              <a:rPr lang="zh-CN" altLang="en-US" sz="2200" dirty="0">
                <a:solidFill>
                  <a:srgbClr val="C00000"/>
                </a:solidFill>
              </a:rPr>
              <a:t>最简整数比</a:t>
            </a:r>
          </a:p>
        </p:txBody>
      </p:sp>
      <p:sp>
        <p:nvSpPr>
          <p:cNvPr id="22" name="矩形 21"/>
          <p:cNvSpPr/>
          <p:nvPr/>
        </p:nvSpPr>
        <p:spPr>
          <a:xfrm>
            <a:off x="7873162" y="3070121"/>
            <a:ext cx="1031051" cy="430887"/>
          </a:xfrm>
          <a:prstGeom prst="rect">
            <a:avLst/>
          </a:prstGeom>
        </p:spPr>
        <p:txBody>
          <a:bodyPr wrap="none">
            <a:spAutoFit/>
          </a:bodyPr>
          <a:lstStyle/>
          <a:p>
            <a:pPr>
              <a:tabLst>
                <a:tab pos="2070735" algn="l"/>
              </a:tabLst>
            </a:pPr>
            <a:r>
              <a:rPr lang="zh-CN" altLang="en-US" sz="2200" dirty="0">
                <a:solidFill>
                  <a:srgbClr val="C00000"/>
                </a:solidFill>
              </a:rPr>
              <a:t>实验式</a:t>
            </a:r>
          </a:p>
        </p:txBody>
      </p:sp>
      <p:sp>
        <p:nvSpPr>
          <p:cNvPr id="23" name="矩形 22"/>
          <p:cNvSpPr/>
          <p:nvPr/>
        </p:nvSpPr>
        <p:spPr>
          <a:xfrm>
            <a:off x="7272980" y="4647022"/>
            <a:ext cx="1641796" cy="430887"/>
          </a:xfrm>
          <a:prstGeom prst="rect">
            <a:avLst/>
          </a:prstGeom>
        </p:spPr>
        <p:txBody>
          <a:bodyPr wrap="none">
            <a:spAutoFit/>
          </a:bodyPr>
          <a:lstStyle/>
          <a:p>
            <a:r>
              <a:rPr lang="en-US" altLang="zh-CN"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KOH</a:t>
            </a:r>
            <a:r>
              <a:rPr lang="zh-CN" altLang="en-US"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浓溶液</a:t>
            </a:r>
            <a:endParaRPr lang="zh-CN" altLang="en-US" sz="2200" baseline="-25000" dirty="0">
              <a:solidFill>
                <a:srgbClr val="C00000"/>
              </a:solidFill>
            </a:endParaRPr>
          </a:p>
        </p:txBody>
      </p:sp>
      <p:sp>
        <p:nvSpPr>
          <p:cNvPr id="24" name="矩形 23"/>
          <p:cNvSpPr/>
          <p:nvPr/>
        </p:nvSpPr>
        <p:spPr>
          <a:xfrm>
            <a:off x="6422266" y="5661248"/>
            <a:ext cx="1031051" cy="430887"/>
          </a:xfrm>
          <a:prstGeom prst="rect">
            <a:avLst/>
          </a:prstGeom>
        </p:spPr>
        <p:txBody>
          <a:bodyPr wrap="none">
            <a:spAutoFit/>
          </a:bodyPr>
          <a:lstStyle/>
          <a:p>
            <a:r>
              <a:rPr lang="zh-CN" altLang="en-US" sz="22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氧原子</a:t>
            </a:r>
            <a:endParaRPr lang="zh-CN" altLang="en-US" sz="2200" baseline="-25000" dirty="0">
              <a:solidFill>
                <a:srgbClr val="C00000"/>
              </a:solidFill>
            </a:endParaRPr>
          </a:p>
        </p:txBody>
      </p:sp>
      <p:sp>
        <p:nvSpPr>
          <p:cNvPr id="25" name="矩形 24"/>
          <p:cNvSpPr/>
          <p:nvPr/>
        </p:nvSpPr>
        <p:spPr>
          <a:xfrm>
            <a:off x="8656115" y="1917993"/>
            <a:ext cx="466794" cy="430887"/>
          </a:xfrm>
          <a:prstGeom prst="rect">
            <a:avLst/>
          </a:prstGeom>
        </p:spPr>
        <p:txBody>
          <a:bodyPr wrap="none">
            <a:spAutoFit/>
          </a:bodyPr>
          <a:lstStyle/>
          <a:p>
            <a:r>
              <a:rPr lang="zh-CN" altLang="en-US" sz="2200" dirty="0">
                <a:solidFill>
                  <a:srgbClr val="C00000"/>
                </a:solidFill>
              </a:rPr>
              <a:t>简</a:t>
            </a:r>
            <a:endParaRPr lang="zh-CN" altLang="en-US" dirty="0"/>
          </a:p>
        </p:txBody>
      </p:sp>
    </p:spTree>
    <p:extLst>
      <p:ext uri="{BB962C8B-B14F-4D97-AF65-F5344CB8AC3E}">
        <p14:creationId xmlns:p14="http://schemas.microsoft.com/office/powerpoint/2010/main" val="25648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P spid="21" grpId="0"/>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76672"/>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相对分子质量的确定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相对分子质量的测定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质谱法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质荷比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分子离子、碎片离子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与其</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比值</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值</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即为该有机化合物的相对分子质量。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计算气体相对分子质量的常用方法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244337592"/>
              </p:ext>
            </p:extLst>
          </p:nvPr>
        </p:nvGraphicFramePr>
        <p:xfrm>
          <a:off x="501724" y="3284984"/>
          <a:ext cx="9410700" cy="2298700"/>
        </p:xfrm>
        <a:graphic>
          <a:graphicData uri="http://schemas.openxmlformats.org/presentationml/2006/ole">
            <mc:AlternateContent xmlns:mc="http://schemas.openxmlformats.org/markup-compatibility/2006">
              <mc:Choice xmlns:v="urn:schemas-microsoft-com:vml" Requires="v">
                <p:oleObj spid="_x0000_s359453" name="文档" r:id="rId4" imgW="9411420" imgH="2299299" progId="Word.Document.12">
                  <p:embed/>
                </p:oleObj>
              </mc:Choice>
              <mc:Fallback>
                <p:oleObj name="文档" r:id="rId4" imgW="9411420" imgH="2299299" progId="Word.Document.12">
                  <p:embed/>
                  <p:pic>
                    <p:nvPicPr>
                      <p:cNvPr id="0" name=""/>
                      <p:cNvPicPr/>
                      <p:nvPr/>
                    </p:nvPicPr>
                    <p:blipFill>
                      <a:blip r:embed="rId5"/>
                      <a:stretch>
                        <a:fillRect/>
                      </a:stretch>
                    </p:blipFill>
                    <p:spPr>
                      <a:xfrm>
                        <a:off x="501724" y="3284984"/>
                        <a:ext cx="9410700" cy="2298700"/>
                      </a:xfrm>
                      <a:prstGeom prst="rect">
                        <a:avLst/>
                      </a:prstGeom>
                    </p:spPr>
                  </p:pic>
                </p:oleObj>
              </mc:Fallback>
            </mc:AlternateContent>
          </a:graphicData>
        </a:graphic>
      </p:graphicFrame>
      <p:sp>
        <p:nvSpPr>
          <p:cNvPr id="7" name="矩形 6"/>
          <p:cNvSpPr/>
          <p:nvPr/>
        </p:nvSpPr>
        <p:spPr>
          <a:xfrm>
            <a:off x="4608220" y="1633145"/>
            <a:ext cx="1415772" cy="461665"/>
          </a:xfrm>
          <a:prstGeom prst="rect">
            <a:avLst/>
          </a:prstGeom>
        </p:spPr>
        <p:txBody>
          <a:bodyPr wrap="none">
            <a:spAutoFit/>
          </a:bodyPr>
          <a:lstStyle/>
          <a:p>
            <a:pPr>
              <a:tabLst>
                <a:tab pos="2070735" algn="l"/>
              </a:tabLst>
            </a:pPr>
            <a:r>
              <a:rPr lang="zh-CN" altLang="zh-CN" sz="2400" dirty="0">
                <a:solidFill>
                  <a:srgbClr val="C00000"/>
                </a:solidFill>
              </a:rPr>
              <a:t>相对质量</a:t>
            </a:r>
            <a:endParaRPr lang="zh-CN" altLang="en-US" sz="2400" dirty="0">
              <a:solidFill>
                <a:srgbClr val="C00000"/>
              </a:solidFill>
            </a:endParaRPr>
          </a:p>
        </p:txBody>
      </p:sp>
      <p:sp>
        <p:nvSpPr>
          <p:cNvPr id="10" name="矩形 9"/>
          <p:cNvSpPr/>
          <p:nvPr/>
        </p:nvSpPr>
        <p:spPr>
          <a:xfrm>
            <a:off x="6744072" y="1649996"/>
            <a:ext cx="1107996" cy="461665"/>
          </a:xfrm>
          <a:prstGeom prst="rect">
            <a:avLst/>
          </a:prstGeom>
        </p:spPr>
        <p:txBody>
          <a:bodyPr wrap="none">
            <a:spAutoFit/>
          </a:bodyPr>
          <a:lstStyle/>
          <a:p>
            <a:pPr>
              <a:tabLst>
                <a:tab pos="2070735" algn="l"/>
              </a:tabLst>
            </a:pPr>
            <a:r>
              <a:rPr lang="zh-CN" altLang="zh-CN" sz="2400" dirty="0">
                <a:solidFill>
                  <a:srgbClr val="C00000"/>
                </a:solidFill>
              </a:rPr>
              <a:t>电荷数</a:t>
            </a:r>
            <a:endParaRPr lang="zh-CN" altLang="en-US" sz="2400" dirty="0">
              <a:solidFill>
                <a:srgbClr val="C00000"/>
              </a:solidFill>
            </a:endParaRPr>
          </a:p>
        </p:txBody>
      </p:sp>
      <p:sp>
        <p:nvSpPr>
          <p:cNvPr id="11" name="矩形 10"/>
          <p:cNvSpPr/>
          <p:nvPr/>
        </p:nvSpPr>
        <p:spPr>
          <a:xfrm>
            <a:off x="8832304" y="1649996"/>
            <a:ext cx="800219" cy="461665"/>
          </a:xfrm>
          <a:prstGeom prst="rect">
            <a:avLst/>
          </a:prstGeom>
        </p:spPr>
        <p:txBody>
          <a:bodyPr wrap="none">
            <a:spAutoFit/>
          </a:bodyPr>
          <a:lstStyle/>
          <a:p>
            <a:pPr>
              <a:tabLst>
                <a:tab pos="2070735" algn="l"/>
              </a:tabLst>
            </a:pPr>
            <a:r>
              <a:rPr lang="zh-CN" altLang="zh-CN" sz="2400" dirty="0">
                <a:solidFill>
                  <a:srgbClr val="C00000"/>
                </a:solidFill>
              </a:rPr>
              <a:t>最大</a:t>
            </a:r>
            <a:endParaRPr lang="zh-CN" altLang="en-US" sz="2400" dirty="0">
              <a:solidFill>
                <a:srgbClr val="C00000"/>
              </a:solidFill>
            </a:endParaRPr>
          </a:p>
        </p:txBody>
      </p:sp>
    </p:spTree>
    <p:extLst>
      <p:ext uri="{BB962C8B-B14F-4D97-AF65-F5344CB8AC3E}">
        <p14:creationId xmlns:p14="http://schemas.microsoft.com/office/powerpoint/2010/main" val="303644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16632"/>
            <a:ext cx="11412000" cy="5078313"/>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4.</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分子结构的鉴定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化学方法：利用特征反应鉴定</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再制备它的衍生物进一步确认。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物理方法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红外光谱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红外光谱是利用有机化合物分子中不同基团在红外光辐射下的特征吸收频率不同，测试并记录有机化合物对一定波长范围的红外光吸收情况。谱图中不同的化学键或基团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，因此分析有机化合物的红外光谱图，可获得分子中所含有的化学键或基团的信息</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核磁共振氢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015880" y="735087"/>
            <a:ext cx="800219" cy="461665"/>
          </a:xfrm>
          <a:prstGeom prst="rect">
            <a:avLst/>
          </a:prstGeom>
        </p:spPr>
        <p:txBody>
          <a:bodyPr wrap="none">
            <a:spAutoFit/>
          </a:bodyPr>
          <a:lstStyle/>
          <a:p>
            <a:pPr>
              <a:tabLst>
                <a:tab pos="2070735" algn="l"/>
              </a:tabLst>
            </a:pPr>
            <a:r>
              <a:rPr lang="zh-CN" altLang="zh-CN" sz="2400" dirty="0">
                <a:solidFill>
                  <a:srgbClr val="C00000"/>
                </a:solidFill>
              </a:rPr>
              <a:t>基团</a:t>
            </a:r>
            <a:endParaRPr lang="zh-CN" altLang="en-US" sz="2400" dirty="0">
              <a:solidFill>
                <a:srgbClr val="C00000"/>
              </a:solidFill>
            </a:endParaRPr>
          </a:p>
        </p:txBody>
      </p:sp>
      <p:sp>
        <p:nvSpPr>
          <p:cNvPr id="3" name="矩形 2"/>
          <p:cNvSpPr/>
          <p:nvPr/>
        </p:nvSpPr>
        <p:spPr>
          <a:xfrm>
            <a:off x="1367860" y="3471391"/>
            <a:ext cx="1415772" cy="461665"/>
          </a:xfrm>
          <a:prstGeom prst="rect">
            <a:avLst/>
          </a:prstGeom>
        </p:spPr>
        <p:txBody>
          <a:bodyPr wrap="none">
            <a:spAutoFit/>
          </a:bodyPr>
          <a:lstStyle/>
          <a:p>
            <a:pPr>
              <a:tabLst>
                <a:tab pos="2070735" algn="l"/>
              </a:tabLst>
            </a:pPr>
            <a:r>
              <a:rPr lang="zh-CN" altLang="zh-CN" sz="2400" dirty="0">
                <a:solidFill>
                  <a:srgbClr val="C00000"/>
                </a:solidFill>
              </a:rPr>
              <a:t>吸收频率</a:t>
            </a:r>
            <a:endParaRPr lang="zh-CN" altLang="en-US" sz="2400" dirty="0">
              <a:solidFill>
                <a:srgbClr val="C00000"/>
              </a:solidFill>
            </a:endParaRPr>
          </a:p>
        </p:txBody>
      </p:sp>
      <p:sp>
        <p:nvSpPr>
          <p:cNvPr id="6" name="矩形 5"/>
          <p:cNvSpPr/>
          <p:nvPr/>
        </p:nvSpPr>
        <p:spPr>
          <a:xfrm>
            <a:off x="390000" y="5368806"/>
            <a:ext cx="1872208" cy="940514"/>
          </a:xfrm>
          <a:prstGeom prst="rect">
            <a:avLst/>
          </a:prstGeom>
        </p:spPr>
        <p:txBody>
          <a:bodyPr wrap="square">
            <a:spAutoFit/>
          </a:bodyPr>
          <a:lstStyle/>
          <a:p>
            <a:pPr>
              <a:lnSpc>
                <a:spcPct val="120000"/>
              </a:lnSpc>
            </a:pP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不同化学环境的氢原子</a:t>
            </a:r>
            <a:endParaRPr lang="zh-CN" altLang="en-US" sz="2400" dirty="0"/>
          </a:p>
        </p:txBody>
      </p:sp>
      <p:sp>
        <p:nvSpPr>
          <p:cNvPr id="17" name="矩形 16"/>
          <p:cNvSpPr/>
          <p:nvPr/>
        </p:nvSpPr>
        <p:spPr>
          <a:xfrm>
            <a:off x="2855640" y="5199583"/>
            <a:ext cx="3954929" cy="461665"/>
          </a:xfrm>
          <a:prstGeom prst="rect">
            <a:avLst/>
          </a:prstGeom>
        </p:spPr>
        <p:txBody>
          <a:bodyPr wrap="none">
            <a:spAutoFit/>
          </a:bodyPr>
          <a:lstStyle/>
          <a:p>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种数：等于吸收峰</a:t>
            </a:r>
            <a:r>
              <a:rPr lang="zh-CN"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
        <p:nvSpPr>
          <p:cNvPr id="19" name="矩形 18"/>
          <p:cNvSpPr/>
          <p:nvPr/>
        </p:nvSpPr>
        <p:spPr>
          <a:xfrm>
            <a:off x="2855640" y="5991671"/>
            <a:ext cx="5032147" cy="461665"/>
          </a:xfrm>
          <a:prstGeom prst="rect">
            <a:avLst/>
          </a:prstGeom>
        </p:spPr>
        <p:txBody>
          <a:bodyPr wrap="none">
            <a:spAutoFit/>
          </a:bodyPr>
          <a:lstStyle/>
          <a:p>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每种个数：与吸收峰</a:t>
            </a:r>
            <a:r>
              <a:rPr lang="zh-CN"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成正比</a:t>
            </a:r>
            <a:endParaRPr lang="zh-CN" altLang="en-US" dirty="0"/>
          </a:p>
        </p:txBody>
      </p:sp>
      <p:cxnSp>
        <p:nvCxnSpPr>
          <p:cNvPr id="21" name="直接连接符 20"/>
          <p:cNvCxnSpPr/>
          <p:nvPr/>
        </p:nvCxnSpPr>
        <p:spPr>
          <a:xfrm>
            <a:off x="2063552" y="587727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2351583" y="5487615"/>
            <a:ext cx="1"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888" name="直接箭头连接符 293887"/>
          <p:cNvCxnSpPr/>
          <p:nvPr/>
        </p:nvCxnSpPr>
        <p:spPr>
          <a:xfrm>
            <a:off x="2351584" y="5487615"/>
            <a:ext cx="4185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2351583" y="6207695"/>
            <a:ext cx="4185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897" name="矩形 293896"/>
          <p:cNvSpPr/>
          <p:nvPr/>
        </p:nvSpPr>
        <p:spPr>
          <a:xfrm>
            <a:off x="5727829" y="5127575"/>
            <a:ext cx="800219" cy="461665"/>
          </a:xfrm>
          <a:prstGeom prst="rect">
            <a:avLst/>
          </a:prstGeom>
        </p:spPr>
        <p:txBody>
          <a:bodyPr wrap="none">
            <a:spAutoFit/>
          </a:bodyPr>
          <a:lstStyle/>
          <a:p>
            <a:pPr>
              <a:tabLst>
                <a:tab pos="2070735" algn="l"/>
              </a:tabLst>
            </a:pPr>
            <a:r>
              <a:rPr lang="zh-CN" altLang="zh-CN" sz="2400" dirty="0">
                <a:solidFill>
                  <a:srgbClr val="C00000"/>
                </a:solidFill>
              </a:rPr>
              <a:t>个数</a:t>
            </a:r>
            <a:endParaRPr lang="zh-CN" altLang="en-US" sz="2400" dirty="0">
              <a:solidFill>
                <a:srgbClr val="C00000"/>
              </a:solidFill>
            </a:endParaRPr>
          </a:p>
        </p:txBody>
      </p:sp>
      <p:sp>
        <p:nvSpPr>
          <p:cNvPr id="293898" name="矩形 293897"/>
          <p:cNvSpPr/>
          <p:nvPr/>
        </p:nvSpPr>
        <p:spPr>
          <a:xfrm>
            <a:off x="6023992" y="5962054"/>
            <a:ext cx="800219" cy="461665"/>
          </a:xfrm>
          <a:prstGeom prst="rect">
            <a:avLst/>
          </a:prstGeom>
        </p:spPr>
        <p:txBody>
          <a:bodyPr wrap="none">
            <a:spAutoFit/>
          </a:bodyPr>
          <a:lstStyle/>
          <a:p>
            <a:pPr>
              <a:tabLst>
                <a:tab pos="2070735" algn="l"/>
              </a:tabLst>
            </a:pPr>
            <a:r>
              <a:rPr lang="zh-CN" altLang="zh-CN" sz="2400" dirty="0">
                <a:solidFill>
                  <a:srgbClr val="C00000"/>
                </a:solidFill>
              </a:rPr>
              <a:t>面积</a:t>
            </a:r>
            <a:endParaRPr lang="zh-CN" altLang="en-US" sz="2400" dirty="0">
              <a:solidFill>
                <a:srgbClr val="C00000"/>
              </a:solidFill>
            </a:endParaRPr>
          </a:p>
        </p:txBody>
      </p:sp>
    </p:spTree>
    <p:extLst>
      <p:ext uri="{BB962C8B-B14F-4D97-AF65-F5344CB8AC3E}">
        <p14:creationId xmlns:p14="http://schemas.microsoft.com/office/powerpoint/2010/main" val="2650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3897"/>
                                        </p:tgtEl>
                                        <p:attrNameLst>
                                          <p:attrName>style.visibility</p:attrName>
                                        </p:attrNameLst>
                                      </p:cBhvr>
                                      <p:to>
                                        <p:strVal val="visible"/>
                                      </p:to>
                                    </p:set>
                                    <p:animEffect transition="in" filter="blinds(horizontal)">
                                      <p:cBhvr>
                                        <p:cTn id="17" dur="500"/>
                                        <p:tgtEl>
                                          <p:spTgt spid="29389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93898"/>
                                        </p:tgtEl>
                                        <p:attrNameLst>
                                          <p:attrName>style.visibility</p:attrName>
                                        </p:attrNameLst>
                                      </p:cBhvr>
                                      <p:to>
                                        <p:strVal val="visible"/>
                                      </p:to>
                                    </p:set>
                                    <p:animEffect transition="in" filter="blinds(horizontal)">
                                      <p:cBhvr>
                                        <p:cTn id="20" dur="500"/>
                                        <p:tgtEl>
                                          <p:spTgt spid="293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3897" grpId="0"/>
      <p:bldP spid="2938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692696"/>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有机化合物分子中不饱和度的确定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0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603" y="1491474"/>
            <a:ext cx="6898795" cy="388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14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390000" y="980728"/>
            <a:ext cx="11412000" cy="4997522"/>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碳氢质量比为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的有机物一定是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互为同分异构体，核磁共振氢谱</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相同</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乙醇是良好的有机溶剂，根据相似相溶原理用乙醇从水溶液中萃取</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有机物</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用元素分析仪和红外光谱相结合即可确定有机物的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结构</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燃烧法可确定有机物的分</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子结构</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tabLst>
                <a:tab pos="2070735" algn="l"/>
              </a:tabLst>
            </a:pPr>
            <a:endPar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有机化合物</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核磁共振氢谱中会出现三组峰，且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峰面积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之</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5994017" y="98072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F1FDC4C7-996B-8E4C-9906-8E72300E8B1C}"/>
              </a:ext>
            </a:extLst>
          </p:cNvPr>
          <p:cNvSpPr/>
          <p:nvPr/>
        </p:nvSpPr>
        <p:spPr>
          <a:xfrm>
            <a:off x="8785520" y="155679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 xmlns:a16="http://schemas.microsoft.com/office/drawing/2014/main" id="{F1FDC4C7-996B-8E4C-9906-8E72300E8B1C}"/>
              </a:ext>
            </a:extLst>
          </p:cNvPr>
          <p:cNvSpPr/>
          <p:nvPr/>
        </p:nvSpPr>
        <p:spPr>
          <a:xfrm>
            <a:off x="10560496" y="206084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F1FDC4C7-996B-8E4C-9906-8E72300E8B1C}"/>
              </a:ext>
            </a:extLst>
          </p:cNvPr>
          <p:cNvSpPr/>
          <p:nvPr/>
        </p:nvSpPr>
        <p:spPr>
          <a:xfrm>
            <a:off x="8112224" y="263691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F1FDC4C7-996B-8E4C-9906-8E72300E8B1C}"/>
              </a:ext>
            </a:extLst>
          </p:cNvPr>
          <p:cNvSpPr/>
          <p:nvPr/>
        </p:nvSpPr>
        <p:spPr>
          <a:xfrm>
            <a:off x="5087888" y="3214717"/>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a:extLst>
              <a:ext uri="{FF2B5EF4-FFF2-40B4-BE49-F238E27FC236}">
                <a16:creationId xmlns="" xmlns:a16="http://schemas.microsoft.com/office/drawing/2014/main" id="{F1FDC4C7-996B-8E4C-9906-8E72300E8B1C}"/>
              </a:ext>
            </a:extLst>
          </p:cNvPr>
          <p:cNvSpPr/>
          <p:nvPr/>
        </p:nvSpPr>
        <p:spPr>
          <a:xfrm>
            <a:off x="2567608" y="530120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361474" name="图片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576" y="4040197"/>
            <a:ext cx="3593513" cy="116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96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p:bldP spid="9" grpId="0"/>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908720"/>
            <a:ext cx="11412000" cy="32277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一、有机化合物分子组成的确定</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利用李比希法分析有机化合物的组成。</a:t>
            </a:r>
            <a:endParaRPr lang="zh-CN" altLang="zh-CN" sz="11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将某有机物</a:t>
            </a: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只可能含</a:t>
            </a: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元素中的两种或三种</a:t>
            </a: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样品研碎后称取</a:t>
            </a:r>
            <a:r>
              <a:rPr lang="en-US" altLang="zh-CN" sz="2800" kern="100" dirty="0">
                <a:latin typeface="Times New Roman" panose="02020603050405020304" pitchFamily="18" charset="0"/>
                <a:ea typeface="微软雅黑" panose="020B0503020204020204" pitchFamily="34" charset="-122"/>
                <a:cs typeface="Courier New" panose="02070309020205020404" pitchFamily="49" charset="0"/>
              </a:rPr>
              <a:t>0.352 g</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，置于电炉中，</a:t>
            </a:r>
            <a:r>
              <a:rPr lang="zh-CN" altLang="zh-CN" sz="2800" kern="100" spc="-20" dirty="0">
                <a:latin typeface="Times New Roman" panose="02020603050405020304" pitchFamily="18" charset="0"/>
                <a:ea typeface="微软雅黑" panose="020B0503020204020204" pitchFamily="34" charset="-122"/>
                <a:cs typeface="Times New Roman" panose="02020603050405020304" pitchFamily="18" charset="0"/>
              </a:rPr>
              <a:t>不断通入氧气流并给样品持续加热，将生成物先</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后通过</a:t>
            </a:r>
            <a:r>
              <a:rPr lang="en-US" altLang="zh-CN" sz="2800" kern="100" spc="-100" dirty="0">
                <a:latin typeface="Times New Roman" panose="02020603050405020304" pitchFamily="18" charset="0"/>
                <a:ea typeface="微软雅黑" panose="020B0503020204020204" pitchFamily="34" charset="-122"/>
                <a:cs typeface="Courier New" panose="02070309020205020404" pitchFamily="49" charset="0"/>
              </a:rPr>
              <a:t>CaCl</a:t>
            </a:r>
            <a:r>
              <a:rPr lang="en-US" altLang="zh-CN" sz="28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和碱石灰，两者分别增重</a:t>
            </a:r>
            <a:r>
              <a:rPr lang="en-US" altLang="zh-CN" sz="2800" kern="100" spc="-100" dirty="0">
                <a:latin typeface="Times New Roman" panose="02020603050405020304" pitchFamily="18" charset="0"/>
                <a:ea typeface="微软雅黑" panose="020B0503020204020204" pitchFamily="34" charset="-122"/>
                <a:cs typeface="Courier New" panose="02070309020205020404" pitchFamily="49" charset="0"/>
              </a:rPr>
              <a:t>0.144 g</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kern="100" spc="-100" dirty="0">
                <a:latin typeface="Times New Roman" panose="02020603050405020304" pitchFamily="18" charset="0"/>
                <a:ea typeface="微软雅黑" panose="020B0503020204020204" pitchFamily="34" charset="-122"/>
                <a:cs typeface="Courier New" panose="02070309020205020404" pitchFamily="49" charset="0"/>
              </a:rPr>
              <a:t>0.528 g</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，生成物完全被吸收。</a:t>
            </a:r>
            <a:endParaRPr lang="zh-CN" altLang="zh-CN" sz="11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362498" name="Picture 2" descr="11-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426" y="4347984"/>
            <a:ext cx="5525149"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1-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426" y="1772816"/>
            <a:ext cx="5525149"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836712"/>
            <a:ext cx="11412000" cy="64633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浓硫酸、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、碱石灰的作用分别是什么？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0000" y="4004047"/>
            <a:ext cx="11412000" cy="577081"/>
          </a:xfrm>
          <a:prstGeom prst="rect">
            <a:avLst/>
          </a:prstGeom>
        </p:spPr>
        <p:txBody>
          <a:bodyPr wrap="square">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浓硫酸干燥</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O</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CaCl</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吸收反应生成的水；碱石灰吸收反应生成的</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CO</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2238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1-1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426" y="1628800"/>
            <a:ext cx="5525149"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692696"/>
            <a:ext cx="11412000" cy="57708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通过计算确定该有机物的最简式。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649026274"/>
              </p:ext>
            </p:extLst>
          </p:nvPr>
        </p:nvGraphicFramePr>
        <p:xfrm>
          <a:off x="527545" y="3861048"/>
          <a:ext cx="11041063" cy="2235200"/>
        </p:xfrm>
        <a:graphic>
          <a:graphicData uri="http://schemas.openxmlformats.org/presentationml/2006/ole">
            <mc:AlternateContent xmlns:mc="http://schemas.openxmlformats.org/markup-compatibility/2006">
              <mc:Choice xmlns:v="urn:schemas-microsoft-com:vml" Requires="v">
                <p:oleObj spid="_x0000_s363549" name="文档" r:id="rId5" imgW="11041456" imgH="2234601" progId="Word.Document.12">
                  <p:embed/>
                </p:oleObj>
              </mc:Choice>
              <mc:Fallback>
                <p:oleObj name="文档" r:id="rId5" imgW="11041456" imgH="2234601" progId="Word.Document.12">
                  <p:embed/>
                  <p:pic>
                    <p:nvPicPr>
                      <p:cNvPr id="0" name=""/>
                      <p:cNvPicPr/>
                      <p:nvPr/>
                    </p:nvPicPr>
                    <p:blipFill>
                      <a:blip r:embed="rId6"/>
                      <a:stretch>
                        <a:fillRect/>
                      </a:stretch>
                    </p:blipFill>
                    <p:spPr>
                      <a:xfrm>
                        <a:off x="527545" y="3861048"/>
                        <a:ext cx="11041063" cy="2235200"/>
                      </a:xfrm>
                      <a:prstGeom prst="rect">
                        <a:avLst/>
                      </a:prstGeom>
                    </p:spPr>
                  </p:pic>
                </p:oleObj>
              </mc:Fallback>
            </mc:AlternateContent>
          </a:graphicData>
        </a:graphic>
      </p:graphicFrame>
    </p:spTree>
    <p:extLst>
      <p:ext uri="{BB962C8B-B14F-4D97-AF65-F5344CB8AC3E}">
        <p14:creationId xmlns:p14="http://schemas.microsoft.com/office/powerpoint/2010/main" val="29002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l="-1" t="13331" r="32097" b="11019"/>
          <a:stretch/>
        </p:blipFill>
        <p:spPr>
          <a:xfrm>
            <a:off x="0" y="0"/>
            <a:ext cx="121920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29016" y="2772451"/>
            <a:ext cx="1051316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有机化合物的分类和命名</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1-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426" y="1772816"/>
            <a:ext cx="5525149" cy="19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0000" y="836712"/>
            <a:ext cx="11412000" cy="57708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若要知道该有机物分子式，还缺少哪种物理量？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0000" y="4004047"/>
            <a:ext cx="11412000" cy="577081"/>
          </a:xfrm>
          <a:prstGeom prst="rect">
            <a:avLst/>
          </a:prstGeom>
        </p:spPr>
        <p:txBody>
          <a:bodyPr wrap="square">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相对分子质量。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748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80728"/>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利用质谱法分析有机化合物的组成。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若某有机物的相对分子质量为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，写出该有机物可能的分子式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390000" y="2167654"/>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10</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8</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或</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9</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20</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或</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7</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12</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O</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合理即可</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90000" y="2852936"/>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如何测定有机物的相对分子质量？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0000" y="3643120"/>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质谱法。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154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91912"/>
            <a:ext cx="11412000" cy="279307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利用燃烧规律分析有机化合物的组成。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化学式不同，它们只可能含碳、氢、氧元素中的两种或三种。如果将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不论以何种比例混合，只要其物质的量之和不变，完全燃烧时消耗的氧气和生成的水的物质的量也不变。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的组成必须满足的条件是什么？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0000" y="3306866"/>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400"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a:t>
            </a:r>
            <a:r>
              <a:rPr lang="zh-CN" altLang="zh-CN" sz="2400" kern="100" spc="-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B</a:t>
            </a:r>
            <a:r>
              <a:rPr lang="zh-CN" altLang="zh-CN" sz="2400" kern="100" spc="-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分子中氢原子数相同，且相差</a:t>
            </a:r>
            <a:r>
              <a:rPr lang="en-US" altLang="zh-CN" sz="2400" i="1"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n</a:t>
            </a:r>
            <a:r>
              <a:rPr lang="zh-CN" altLang="zh-CN" sz="2400" kern="100" spc="-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个碳原子，同时相差</a:t>
            </a:r>
            <a:r>
              <a:rPr lang="en-US" altLang="zh-CN" sz="2400"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en-US" altLang="zh-CN" sz="2400" i="1"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n</a:t>
            </a:r>
            <a:r>
              <a:rPr lang="zh-CN" altLang="zh-CN" sz="2400" kern="100" spc="-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个氧原子</a:t>
            </a:r>
            <a:r>
              <a:rPr lang="en-US" altLang="zh-CN" sz="2400"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en-US" altLang="zh-CN" sz="2400" i="1"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n</a:t>
            </a:r>
            <a:r>
              <a:rPr lang="zh-CN" altLang="zh-CN" sz="2400" kern="100" spc="-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为正整数</a:t>
            </a:r>
            <a:r>
              <a:rPr lang="en-US" altLang="zh-CN" sz="2400" kern="100" spc="-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zh-CN" altLang="zh-CN" sz="2400" kern="100" spc="-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90000" y="4005064"/>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是甲烷，写出符合上述条件的化合物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中相对分子质量最小的有机物的分子式。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90000" y="4653136"/>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4</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O</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244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332656"/>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，写出符合上述条件的化合物</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中相对分子质量最小的有机物的分子式。</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0000" y="980728"/>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6</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8" name="组合 7">
            <a:extLst>
              <a:ext uri="{FF2B5EF4-FFF2-40B4-BE49-F238E27FC236}">
                <a16:creationId xmlns="" xmlns:a16="http://schemas.microsoft.com/office/drawing/2014/main" id="{574E7DD6-E482-894D-9E46-D2B62C9ED9EC}"/>
              </a:ext>
            </a:extLst>
          </p:cNvPr>
          <p:cNvGrpSpPr/>
          <p:nvPr/>
        </p:nvGrpSpPr>
        <p:grpSpPr>
          <a:xfrm>
            <a:off x="516000" y="1844824"/>
            <a:ext cx="11160000" cy="4680520"/>
            <a:chOff x="792914" y="3925222"/>
            <a:chExt cx="11160000" cy="4680520"/>
          </a:xfrm>
        </p:grpSpPr>
        <p:sp>
          <p:nvSpPr>
            <p:cNvPr id="9" name="圆角矩形 8">
              <a:extLst>
                <a:ext uri="{FF2B5EF4-FFF2-40B4-BE49-F238E27FC236}">
                  <a16:creationId xmlns="" xmlns:a16="http://schemas.microsoft.com/office/drawing/2014/main" id="{E0791A29-2CB4-2744-96C1-EA2037B165CE}"/>
                </a:ext>
              </a:extLst>
            </p:cNvPr>
            <p:cNvSpPr/>
            <p:nvPr/>
          </p:nvSpPr>
          <p:spPr>
            <a:xfrm>
              <a:off x="792914" y="4038112"/>
              <a:ext cx="11160000" cy="4567630"/>
            </a:xfrm>
            <a:prstGeom prst="roundRect">
              <a:avLst>
                <a:gd name="adj" fmla="val 207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86000" y="2001029"/>
            <a:ext cx="10620000" cy="4524315"/>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由于混合物不论以何种比例混合，生成水的物质的量相同，可以推断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分子中所含的氢原子数相同，且由于燃烧时耗氧量相同，因而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的化学式都可用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i="1" kern="100" baseline="-25000" dirty="0" err="1">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25000" dirty="0" err="1">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的化学式可表示为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的化学式也可表示为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是甲烷，则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的化学式可表示为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时式量最小，化学式为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的化学式可改写为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，符合题设条件的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7980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ext uri="{D42A27DB-BD31-4B8C-83A1-F6EECF244321}">
                <p14:modId xmlns:p14="http://schemas.microsoft.com/office/powerpoint/2010/main" val="2656450324"/>
              </p:ext>
            </p:extLst>
          </p:nvPr>
        </p:nvGraphicFramePr>
        <p:xfrm>
          <a:off x="516000" y="1772816"/>
          <a:ext cx="11160000" cy="4389120"/>
        </p:xfrm>
        <a:graphic>
          <a:graphicData uri="http://schemas.openxmlformats.org/drawingml/2006/table">
            <a:tbl>
              <a:tblPr/>
              <a:tblGrid>
                <a:gridCol w="7884256"/>
                <a:gridCol w="3275744"/>
              </a:tblGrid>
              <a:tr h="280731">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化学方法</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可能的官能团名称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向某烃样品中滴加溴的四氯化碳溶液，红棕色褪去</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向某烃样品中滴加酸性</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KMnO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溶液，紫色褪去</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829">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向某有机物样品中加入</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NaOH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溶液，并加热、振荡，加入足量稀硝酸，再加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AgNO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溶液，产生淡黄色沉淀</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向某有机物样品中加入金属钠，有无色无味气体放出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⑤</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向某有机物样品中加入足量饱和溴水，有白色沉淀产生</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⑥</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向某有机物样品中滴加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FeCl</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溶液，溶液显紫色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390000" y="260648"/>
            <a:ext cx="11412000" cy="1177245"/>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二、有机化合物分子结构的确定</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利用化学实验确定有机物分子结构。</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544272" y="2348880"/>
            <a:ext cx="295465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碳碳双键或碳碳三键</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8549456" y="2895327"/>
            <a:ext cx="295465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碳碳双键或碳碳三键</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9472785" y="3717032"/>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碳溴键</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9165009" y="4551511"/>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羟基或羧基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9472785" y="5085184"/>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酚羟基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9472785" y="5631631"/>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酚羟基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363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66292388"/>
              </p:ext>
            </p:extLst>
          </p:nvPr>
        </p:nvGraphicFramePr>
        <p:xfrm>
          <a:off x="516000" y="1196752"/>
          <a:ext cx="11160000" cy="3291840"/>
        </p:xfrm>
        <a:graphic>
          <a:graphicData uri="http://schemas.openxmlformats.org/drawingml/2006/table">
            <a:tbl>
              <a:tblPr/>
              <a:tblGrid>
                <a:gridCol w="8316304"/>
                <a:gridCol w="2843696"/>
              </a:tblGrid>
              <a:tr h="280731">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化学方法</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可能的官能团名称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⑦</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将某有机物样品滴加到银氨溶液中，水浴加热，产生光亮的银镜</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97">
                <a:tc>
                  <a:txBody>
                    <a:bodyPr/>
                    <a:lstStyle/>
                    <a:p>
                      <a:pPr marL="72000" algn="l">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⑧</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将某有机物样品滴加到新制的氢氧化铜中，加热产生砖红色沉淀</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97">
                <a:tc>
                  <a:txBody>
                    <a:bodyPr/>
                    <a:lstStyle/>
                    <a:p>
                      <a:pPr algn="ctr">
                        <a:lnSpc>
                          <a:spcPct val="15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⑨</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向某有机物样品中滴加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NaHCO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溶液，有无色无味气体放出</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400" kern="10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546" marR="1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9840416" y="206084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醛基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9861872" y="314096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醛基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9840416" y="397544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羧基</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888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260648"/>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利用物理方法确定有机物分子结构。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若用李比希法测得一种烃的含氧衍生物中：碳的质量分数为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44.1%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，氢的质量分数为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8.82%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。试通过计算确定该有机物的最简式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390000" y="1942966"/>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C</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5</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H</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12</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O</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390000" y="2591038"/>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有无必要通过质谱法测定该有机物的相对分子质量，进而确定其分子式？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390000" y="3239110"/>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没有必要。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390000" y="3933056"/>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若该烃的含氧衍生物核磁共振氢谱中有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个信号峰，请你写出该有机物的结构简式。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90000" y="5119357"/>
            <a:ext cx="11412000" cy="64633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2113" name="Picture 33"/>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879" y="4725144"/>
            <a:ext cx="3174953" cy="155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nodeType="withEffect">
                                  <p:stCondLst>
                                    <p:cond delay="0"/>
                                  </p:stCondLst>
                                  <p:childTnLst>
                                    <p:set>
                                      <p:cBhvr>
                                        <p:cTn id="19" dur="1" fill="hold">
                                          <p:stCondLst>
                                            <p:cond delay="0"/>
                                          </p:stCondLst>
                                        </p:cTn>
                                        <p:tgtEl>
                                          <p:spTgt spid="302113"/>
                                        </p:tgtEl>
                                        <p:attrNameLst>
                                          <p:attrName>style.visibility</p:attrName>
                                        </p:attrNameLst>
                                      </p:cBhvr>
                                      <p:to>
                                        <p:strVal val="visible"/>
                                      </p:to>
                                    </p:set>
                                    <p:animEffect transition="in" filter="blinds(horizontal)">
                                      <p:cBhvr>
                                        <p:cTn id="20" dur="500"/>
                                        <p:tgtEl>
                                          <p:spTgt spid="302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1195735"/>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通过哪一种物理方法，可以确定该有机物中所含的官能团？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390000" y="1942966"/>
            <a:ext cx="11412000" cy="577081"/>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红外光谱。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31193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 t="13331" r="32097" b="11019"/>
          <a:stretch/>
        </p:blipFill>
        <p:spPr>
          <a:xfrm>
            <a:off x="0" y="0"/>
            <a:ext cx="121920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965214"/>
            <a:ext cx="11412000" cy="15773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考查有机化合物的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名称</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36(1)]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的化学名称</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pic>
        <p:nvPicPr>
          <p:cNvPr id="368642"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800" y="1660191"/>
            <a:ext cx="1800470" cy="104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3"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865" y="2866953"/>
            <a:ext cx="890954"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4"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4850" y="4528665"/>
            <a:ext cx="1290029"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040216" y="1949121"/>
            <a:ext cx="333937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间苯二酚</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1,3-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苯二酚</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20" name="矩形 19">
            <a:extLst>
              <a:ext uri="{FF2B5EF4-FFF2-40B4-BE49-F238E27FC236}">
                <a16:creationId xmlns="" xmlns:a16="http://schemas.microsoft.com/office/drawing/2014/main" id="{B9872406-72F5-594F-A16E-02C2617B58AB}"/>
              </a:ext>
            </a:extLst>
          </p:cNvPr>
          <p:cNvSpPr/>
          <p:nvPr/>
        </p:nvSpPr>
        <p:spPr>
          <a:xfrm>
            <a:off x="390000" y="3455372"/>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36(1)]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的化学名称是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7104112" y="3543399"/>
            <a:ext cx="31085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氟甲苯</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或邻氟甲苯</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22" name="矩形 21">
            <a:extLst>
              <a:ext uri="{FF2B5EF4-FFF2-40B4-BE49-F238E27FC236}">
                <a16:creationId xmlns="" xmlns:a16="http://schemas.microsoft.com/office/drawing/2014/main" id="{B9872406-72F5-594F-A16E-02C2617B58AB}"/>
              </a:ext>
            </a:extLst>
          </p:cNvPr>
          <p:cNvSpPr/>
          <p:nvPr/>
        </p:nvSpPr>
        <p:spPr>
          <a:xfrm>
            <a:off x="390000" y="4528665"/>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河北</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18(1)]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6408420" y="4623519"/>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邻二甲苯</a:t>
            </a:r>
            <a:endParaRPr lang="zh-CN" altLang="en-US" dirty="0"/>
          </a:p>
        </p:txBody>
      </p:sp>
      <p:sp>
        <p:nvSpPr>
          <p:cNvPr id="25" name="矩形 24">
            <a:extLst>
              <a:ext uri="{FF2B5EF4-FFF2-40B4-BE49-F238E27FC236}">
                <a16:creationId xmlns="" xmlns:a16="http://schemas.microsoft.com/office/drawing/2014/main" id="{B9872406-72F5-594F-A16E-02C2617B58AB}"/>
              </a:ext>
            </a:extLst>
          </p:cNvPr>
          <p:cNvSpPr/>
          <p:nvPr/>
        </p:nvSpPr>
        <p:spPr>
          <a:xfrm>
            <a:off x="390000" y="537321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36(1)]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的化学名称为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7200508" y="5445224"/>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三氯乙烯</a:t>
            </a:r>
            <a:endParaRPr lang="zh-CN" altLang="en-US" dirty="0"/>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2756" y="1196752"/>
            <a:ext cx="11412000" cy="1131079"/>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solidFill>
                  <a:srgbClr val="BC5D22"/>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400" b="1" kern="100" dirty="0">
                <a:solidFill>
                  <a:srgbClr val="BC5D22"/>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有机化合物的分类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根据元素组成分类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9" name="矩形 1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3" name="矩形 2"/>
          <p:cNvSpPr/>
          <p:nvPr/>
        </p:nvSpPr>
        <p:spPr>
          <a:xfrm>
            <a:off x="422756" y="3120906"/>
            <a:ext cx="1723549"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3510310251"/>
              </p:ext>
            </p:extLst>
          </p:nvPr>
        </p:nvGraphicFramePr>
        <p:xfrm>
          <a:off x="2135560" y="2382317"/>
          <a:ext cx="6062663" cy="1982787"/>
        </p:xfrm>
        <a:graphic>
          <a:graphicData uri="http://schemas.openxmlformats.org/presentationml/2006/ole">
            <mc:AlternateContent xmlns:mc="http://schemas.openxmlformats.org/markup-compatibility/2006">
              <mc:Choice xmlns:v="urn:schemas-microsoft-com:vml" Requires="v">
                <p:oleObj spid="_x0000_s337956" name="文档" r:id="rId4" imgW="6062863" imgH="1983394" progId="Word.Document.12">
                  <p:embed/>
                </p:oleObj>
              </mc:Choice>
              <mc:Fallback>
                <p:oleObj name="文档" r:id="rId4" imgW="6062863" imgH="1983394" progId="Word.Document.12">
                  <p:embed/>
                  <p:pic>
                    <p:nvPicPr>
                      <p:cNvPr id="0" name=""/>
                      <p:cNvPicPr/>
                      <p:nvPr/>
                    </p:nvPicPr>
                    <p:blipFill>
                      <a:blip r:embed="rId5"/>
                      <a:stretch>
                        <a:fillRect/>
                      </a:stretch>
                    </p:blipFill>
                    <p:spPr>
                      <a:xfrm>
                        <a:off x="2135560" y="2382317"/>
                        <a:ext cx="6062663" cy="1982787"/>
                      </a:xfrm>
                      <a:prstGeom prst="rect">
                        <a:avLst/>
                      </a:prstGeom>
                    </p:spPr>
                  </p:pic>
                </p:oleObj>
              </mc:Fallback>
            </mc:AlternateContent>
          </a:graphicData>
        </a:graphic>
      </p:graphicFrame>
    </p:spTree>
    <p:extLst>
      <p:ext uri="{BB962C8B-B14F-4D97-AF65-F5344CB8AC3E}">
        <p14:creationId xmlns:p14="http://schemas.microsoft.com/office/powerpoint/2010/main" val="168335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177281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36(1)]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的化学名称为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矩形 19">
            <a:extLst>
              <a:ext uri="{FF2B5EF4-FFF2-40B4-BE49-F238E27FC236}">
                <a16:creationId xmlns="" xmlns:a16="http://schemas.microsoft.com/office/drawing/2014/main" id="{B9872406-72F5-594F-A16E-02C2617B58AB}"/>
              </a:ext>
            </a:extLst>
          </p:cNvPr>
          <p:cNvSpPr/>
          <p:nvPr/>
        </p:nvSpPr>
        <p:spPr>
          <a:xfrm>
            <a:off x="390000" y="2630818"/>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18(1)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的名称是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966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6362" y="1196752"/>
            <a:ext cx="711526"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67"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865" y="2898086"/>
            <a:ext cx="1426143"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032104" y="1880525"/>
            <a:ext cx="372409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甲基苯酚</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或间甲基苯酚</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16" name="矩形 15"/>
          <p:cNvSpPr/>
          <p:nvPr/>
        </p:nvSpPr>
        <p:spPr>
          <a:xfrm>
            <a:off x="7104112" y="2738527"/>
            <a:ext cx="2492990"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异丙醇</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丙醇</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Tree>
    <p:extLst>
      <p:ext uri="{BB962C8B-B14F-4D97-AF65-F5344CB8AC3E}">
        <p14:creationId xmlns:p14="http://schemas.microsoft.com/office/powerpoint/2010/main" val="369187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1052736"/>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考查官能团的名称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36(3)]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中任意两种含氧</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官能</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的名称</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pic>
        <p:nvPicPr>
          <p:cNvPr id="370690" name="Picture 2" descr="11-1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1864" y="1340768"/>
            <a:ext cx="3920195" cy="13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1" name="Picture 3" descr="11-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7248" y="3405887"/>
            <a:ext cx="176272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2" name="Picture 4" descr="11-1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4436" y="682090"/>
            <a:ext cx="1177419"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36965" y="2780928"/>
            <a:ext cx="408316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酯基、醚键、羰基</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任写两种</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25" name="矩形 24">
            <a:extLst>
              <a:ext uri="{FF2B5EF4-FFF2-40B4-BE49-F238E27FC236}">
                <a16:creationId xmlns="" xmlns:a16="http://schemas.microsoft.com/office/drawing/2014/main" id="{3A329BE5-FA48-1445-847B-16C3FB060719}"/>
              </a:ext>
            </a:extLst>
          </p:cNvPr>
          <p:cNvSpPr/>
          <p:nvPr/>
        </p:nvSpPr>
        <p:spPr>
          <a:xfrm>
            <a:off x="390000" y="378209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spc="-5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5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spc="-5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kern="100" spc="-50" dirty="0">
                <a:latin typeface="Times New Roman" panose="02020603050405020304" pitchFamily="18" charset="0"/>
                <a:ea typeface="宋体" panose="02010600030101010101" pitchFamily="2" charset="-122"/>
                <a:cs typeface="Courier New" panose="02070309020205020404" pitchFamily="49" charset="0"/>
              </a:rPr>
              <a:t>36(3)]</a:t>
            </a:r>
            <a:r>
              <a:rPr lang="en-US" altLang="zh-CN" kern="100" spc="-5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spc="-5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spc="-50" dirty="0">
                <a:latin typeface="Times New Roman" panose="02020603050405020304" pitchFamily="18" charset="0"/>
                <a:ea typeface="微软雅黑" panose="020B0503020204020204" pitchFamily="34" charset="-122"/>
                <a:cs typeface="Times New Roman" panose="02020603050405020304" pitchFamily="18" charset="0"/>
              </a:rPr>
              <a:t>具有的官能团名称是</a:t>
            </a:r>
            <a:r>
              <a:rPr lang="en-US" altLang="zh-CN" kern="100" spc="-5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考虑苯环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8688288" y="3861048"/>
            <a:ext cx="3168352"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氨基、羰基</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碳溴键、</a:t>
            </a:r>
            <a:endParaRPr lang="zh-CN" altLang="en-US" dirty="0"/>
          </a:p>
        </p:txBody>
      </p:sp>
      <p:sp>
        <p:nvSpPr>
          <p:cNvPr id="8" name="矩形 7"/>
          <p:cNvSpPr/>
          <p:nvPr/>
        </p:nvSpPr>
        <p:spPr>
          <a:xfrm>
            <a:off x="479376" y="4974644"/>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氟键</a:t>
            </a:r>
            <a:endParaRPr lang="zh-CN" altLang="en-US" dirty="0"/>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105273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36(3)]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中所含官能团的名称为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pic>
        <p:nvPicPr>
          <p:cNvPr id="370692" name="Picture 4" descr="11-1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800" y="1052736"/>
            <a:ext cx="1177419" cy="7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a:extLst>
              <a:ext uri="{FF2B5EF4-FFF2-40B4-BE49-F238E27FC236}">
                <a16:creationId xmlns="" xmlns:a16="http://schemas.microsoft.com/office/drawing/2014/main" id="{3A329BE5-FA48-1445-847B-16C3FB060719}"/>
              </a:ext>
            </a:extLst>
          </p:cNvPr>
          <p:cNvSpPr/>
          <p:nvPr/>
        </p:nvSpPr>
        <p:spPr>
          <a:xfrm>
            <a:off x="390000" y="285293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7(1)]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中的官能团名称是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616280" y="1160445"/>
            <a:ext cx="264687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碳碳双键、碳氯键</a:t>
            </a:r>
            <a:endParaRPr lang="zh-CN" altLang="en-US" dirty="0"/>
          </a:p>
        </p:txBody>
      </p:sp>
      <p:pic>
        <p:nvPicPr>
          <p:cNvPr id="371714"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271" y="2085674"/>
            <a:ext cx="2742777"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9336360" y="296064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醚键</a:t>
            </a:r>
            <a:endParaRPr lang="zh-CN" altLang="en-US" dirty="0"/>
          </a:p>
        </p:txBody>
      </p:sp>
      <p:sp>
        <p:nvSpPr>
          <p:cNvPr id="11" name="矩形 10"/>
          <p:cNvSpPr/>
          <p:nvPr/>
        </p:nvSpPr>
        <p:spPr>
          <a:xfrm>
            <a:off x="10620228" y="296006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醛基</a:t>
            </a:r>
            <a:endParaRPr lang="zh-CN" altLang="en-US" dirty="0"/>
          </a:p>
        </p:txBody>
      </p:sp>
      <p:sp>
        <p:nvSpPr>
          <p:cNvPr id="26" name="矩形 25">
            <a:extLst>
              <a:ext uri="{FF2B5EF4-FFF2-40B4-BE49-F238E27FC236}">
                <a16:creationId xmlns="" xmlns:a16="http://schemas.microsoft.com/office/drawing/2014/main" id="{3A329BE5-FA48-1445-847B-16C3FB060719}"/>
              </a:ext>
            </a:extLst>
          </p:cNvPr>
          <p:cNvSpPr/>
          <p:nvPr/>
        </p:nvSpPr>
        <p:spPr>
          <a:xfrm>
            <a:off x="390000" y="4718198"/>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14(1)]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普瑞巴林分子</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所含官能团的名称为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1715"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6722" y="4699853"/>
            <a:ext cx="2157470"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10676636" y="482689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羧基、</a:t>
            </a:r>
            <a:endParaRPr lang="zh-CN" altLang="en-US" dirty="0"/>
          </a:p>
        </p:txBody>
      </p:sp>
      <p:sp>
        <p:nvSpPr>
          <p:cNvPr id="19" name="矩形 18"/>
          <p:cNvSpPr/>
          <p:nvPr/>
        </p:nvSpPr>
        <p:spPr>
          <a:xfrm>
            <a:off x="479376" y="591966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氨基</a:t>
            </a:r>
            <a:endParaRPr lang="zh-CN" altLang="en-US" dirty="0"/>
          </a:p>
        </p:txBody>
      </p:sp>
    </p:spTree>
    <p:extLst>
      <p:ext uri="{BB962C8B-B14F-4D97-AF65-F5344CB8AC3E}">
        <p14:creationId xmlns:p14="http://schemas.microsoft.com/office/powerpoint/2010/main" val="2021695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1542997"/>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福建，</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5(1</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含有的官能团名称为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25" name="矩形 24">
            <a:extLst>
              <a:ext uri="{FF2B5EF4-FFF2-40B4-BE49-F238E27FC236}">
                <a16:creationId xmlns="" xmlns:a16="http://schemas.microsoft.com/office/drawing/2014/main" id="{3A329BE5-FA48-1445-847B-16C3FB060719}"/>
              </a:ext>
            </a:extLst>
          </p:cNvPr>
          <p:cNvSpPr/>
          <p:nvPr/>
        </p:nvSpPr>
        <p:spPr>
          <a:xfrm>
            <a:off x="390000" y="3278038"/>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辽宁，</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19(1</a:t>
            </a:r>
            <a:r>
              <a:rPr lang="en-US" altLang="zh-CN"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含氧官能团的名称为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2738"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1704" y="1398981"/>
            <a:ext cx="2627757" cy="10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739"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1240" y="2652331"/>
            <a:ext cx="3528856"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552384" y="165070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醛基</a:t>
            </a:r>
            <a:endParaRPr lang="zh-CN" altLang="en-US" dirty="0"/>
          </a:p>
        </p:txBody>
      </p:sp>
      <p:sp>
        <p:nvSpPr>
          <p:cNvPr id="6" name="矩形 5"/>
          <p:cNvSpPr/>
          <p:nvPr/>
        </p:nvSpPr>
        <p:spPr>
          <a:xfrm>
            <a:off x="9984432" y="3384425"/>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酯基、醚键</a:t>
            </a:r>
            <a:endParaRPr lang="zh-CN" altLang="en-US" dirty="0"/>
          </a:p>
        </p:txBody>
      </p:sp>
      <p:sp>
        <p:nvSpPr>
          <p:cNvPr id="27" name="矩形 26">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961099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 t="13331" r="32097" b="11019"/>
          <a:stretch/>
        </p:blipFill>
        <p:spPr>
          <a:xfrm>
            <a:off x="0" y="0"/>
            <a:ext cx="121920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 xmlns:a16="http://schemas.microsoft.com/office/drawing/2014/main" id="{F3C0D54F-E471-254D-996C-2FBC9553FFE9}"/>
              </a:ext>
            </a:extLst>
          </p:cNvPr>
          <p:cNvSpPr/>
          <p:nvPr/>
        </p:nvSpPr>
        <p:spPr>
          <a:xfrm>
            <a:off x="390000" y="1278071"/>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有机化学是研究有机物的组成、结构、性质、制备方法与应用的科学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凡是含有碳元素的化合物都属于有机化合物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有机物都是从有机体中分离出的物质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根据分子中碳原子是连成链状还是环状，把有机物分为脂环化合物和芳香族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化</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合</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3352" y="18006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圆角矩形 19">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22812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有机物的分类有多种方法，下列有关有机物分类的说法正确的是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有机物只能从结构上进行分类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根据醇分子中羟基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数目的多少可将醇类物质分为一元醇、二元醇、多元醇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以下两种物质：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HCOOCH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具有相同的官能团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但</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二者不属于同一类物质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羧酸的官能团羧基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中也含有酯类物质的官能团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，因此羧酸也</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能</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表现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出酯类物质的性质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27432" y="230824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3" name="圆角矩形 4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124744"/>
            <a:ext cx="11412000" cy="383948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下列关于有机物及相应官能团的说法正确的是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乙烯与聚乙烯具有相同的官能团，故都属于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烯烃</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中含有醚键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虚线部分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，所以该物质属于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醚</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及</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都含有羟基，故都属于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醇</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不是所有的有机物都具有一种或几种官能团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3352" y="422108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8" name="圆角矩形 17">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73762" name="Picture 2" descr="11-1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94" y="2337942"/>
            <a:ext cx="3318761" cy="94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3" name="Picture 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94" y="3491168"/>
            <a:ext cx="1909054"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4" name="Picture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9184" y="3491168"/>
            <a:ext cx="2480752"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1484784"/>
            <a:ext cx="11160000" cy="2736304"/>
            <a:chOff x="516000" y="3789040"/>
            <a:chExt cx="11160000" cy="2736304"/>
          </a:xfrm>
        </p:grpSpPr>
        <p:sp>
          <p:nvSpPr>
            <p:cNvPr id="3" name="圆角矩形 2">
              <a:extLst>
                <a:ext uri="{FF2B5EF4-FFF2-40B4-BE49-F238E27FC236}">
                  <a16:creationId xmlns="" xmlns:a16="http://schemas.microsoft.com/office/drawing/2014/main" id="{E0791A29-2CB4-2744-96C1-EA2037B165CE}"/>
                </a:ext>
              </a:extLst>
            </p:cNvPr>
            <p:cNvSpPr/>
            <p:nvPr/>
          </p:nvSpPr>
          <p:spPr>
            <a:xfrm>
              <a:off x="516000" y="3901929"/>
              <a:ext cx="11160000" cy="2623415"/>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832578" y="1772816"/>
            <a:ext cx="10592013" cy="2238241"/>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乙烯属于具有不饱和结构的烯烃，而聚乙烯结构中只有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中给出的物质名称为乙酸乙酯，故该物质属于酯类，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中给出的两种物质前者属于酚，后者属于醇，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绝大多数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有机物含有官能团，但烷烃没有官能团，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圆角矩形 1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3" name="圆角矩形 1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5" name="圆角矩形 1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6" name="圆角矩形 1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7" name="圆角矩形 1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8" name="圆角矩形 1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9" name="圆角矩形 1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0" name="圆角矩形 1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1" name="圆角矩形 2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2" name="圆角矩形 2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078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390000" y="908720"/>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一种植物生长调节剂的分子结构如图所示。下列说法不正确的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种官能团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该物质属于脂环烃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该物质不属于芳香族化合物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该物质属于烃的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衍生物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36" name="TextBox 9"/>
          <p:cNvSpPr txBox="1"/>
          <p:nvPr/>
        </p:nvSpPr>
        <p:spPr>
          <a:xfrm>
            <a:off x="191344" y="198053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374786" name="Picture 2" descr="11-20"/>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1888" y="1980539"/>
            <a:ext cx="3392464" cy="130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7" name="Picture 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7510" y="4843843"/>
            <a:ext cx="918798"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516000" y="3861048"/>
            <a:ext cx="11160000" cy="2736304"/>
            <a:chOff x="516000" y="3789040"/>
            <a:chExt cx="11160000" cy="2736304"/>
          </a:xfrm>
        </p:grpSpPr>
        <p:sp>
          <p:nvSpPr>
            <p:cNvPr id="31" name="圆角矩形 30">
              <a:extLst>
                <a:ext uri="{FF2B5EF4-FFF2-40B4-BE49-F238E27FC236}">
                  <a16:creationId xmlns="" xmlns:a16="http://schemas.microsoft.com/office/drawing/2014/main" id="{E0791A29-2CB4-2744-96C1-EA2037B165CE}"/>
                </a:ext>
              </a:extLst>
            </p:cNvPr>
            <p:cNvSpPr/>
            <p:nvPr/>
          </p:nvSpPr>
          <p:spPr>
            <a:xfrm>
              <a:off x="516000" y="3901929"/>
              <a:ext cx="11160000" cy="2623415"/>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4" name="矩形 33"/>
          <p:cNvSpPr/>
          <p:nvPr/>
        </p:nvSpPr>
        <p:spPr>
          <a:xfrm>
            <a:off x="832578" y="4149080"/>
            <a:ext cx="10592013" cy="2308324"/>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烃中只含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两种元素，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项不正确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该物质中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种官能团，不含苯环，不属于芳香族化合物，但属于烃的衍生物，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4788" name="Picture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2604" y="4813217"/>
            <a:ext cx="137138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nodeType="withEffect">
                                  <p:stCondLst>
                                    <p:cond delay="0"/>
                                  </p:stCondLst>
                                  <p:childTnLst>
                                    <p:set>
                                      <p:cBhvr>
                                        <p:cTn id="17" dur="1" fill="hold">
                                          <p:stCondLst>
                                            <p:cond delay="0"/>
                                          </p:stCondLst>
                                        </p:cTn>
                                        <p:tgtEl>
                                          <p:spTgt spid="374787"/>
                                        </p:tgtEl>
                                        <p:attrNameLst>
                                          <p:attrName>style.visibility</p:attrName>
                                        </p:attrNameLst>
                                      </p:cBhvr>
                                      <p:to>
                                        <p:strVal val="visible"/>
                                      </p:to>
                                    </p:set>
                                    <p:animEffect transition="in" filter="blinds(horizontal)">
                                      <p:cBhvr>
                                        <p:cTn id="18" dur="500"/>
                                        <p:tgtEl>
                                          <p:spTgt spid="374787"/>
                                        </p:tgtEl>
                                      </p:cBhvr>
                                    </p:animEffect>
                                  </p:childTnLst>
                                </p:cTn>
                              </p:par>
                              <p:par>
                                <p:cTn id="19" presetID="3" presetClass="entr" presetSubtype="10" fill="hold" nodeType="withEffect">
                                  <p:stCondLst>
                                    <p:cond delay="0"/>
                                  </p:stCondLst>
                                  <p:childTnLst>
                                    <p:set>
                                      <p:cBhvr>
                                        <p:cTn id="20" dur="1" fill="hold">
                                          <p:stCondLst>
                                            <p:cond delay="0"/>
                                          </p:stCondLst>
                                        </p:cTn>
                                        <p:tgtEl>
                                          <p:spTgt spid="374788"/>
                                        </p:tgtEl>
                                        <p:attrNameLst>
                                          <p:attrName>style.visibility</p:attrName>
                                        </p:attrNameLst>
                                      </p:cBhvr>
                                      <p:to>
                                        <p:strVal val="visible"/>
                                      </p:to>
                                    </p:set>
                                    <p:animEffect transition="in" filter="blinds(horizontal)">
                                      <p:cBhvr>
                                        <p:cTn id="21" dur="5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0000" y="619671"/>
            <a:ext cx="11412000" cy="577081"/>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按碳骨架分类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3659" name="Picture 11" descr="1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7168" y="1218153"/>
            <a:ext cx="6077664" cy="450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715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409050" y="764704"/>
            <a:ext cx="11412000" cy="55361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下列有关有机化合物的分类，不正确的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酚类</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芳香族化合物</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芳香烃</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TextBox 9"/>
          <p:cNvSpPr txBox="1"/>
          <p:nvPr/>
        </p:nvSpPr>
        <p:spPr>
          <a:xfrm>
            <a:off x="263352" y="15208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75810"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741" y="1582669"/>
            <a:ext cx="2419495"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1" name="Picture 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776" y="2563430"/>
            <a:ext cx="2542001" cy="115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2" name="Picture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541" y="3958933"/>
            <a:ext cx="2633883"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3" name="Picture 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447" y="4895037"/>
            <a:ext cx="176272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76834" name="图片 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2348880"/>
            <a:ext cx="2429705" cy="69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516000" y="1844824"/>
            <a:ext cx="11160000" cy="1440160"/>
            <a:chOff x="516000" y="3789040"/>
            <a:chExt cx="11160000" cy="1440160"/>
          </a:xfrm>
        </p:grpSpPr>
        <p:sp>
          <p:nvSpPr>
            <p:cNvPr id="29" name="圆角矩形 28">
              <a:extLst>
                <a:ext uri="{FF2B5EF4-FFF2-40B4-BE49-F238E27FC236}">
                  <a16:creationId xmlns="" xmlns:a16="http://schemas.microsoft.com/office/drawing/2014/main" id="{E0791A29-2CB4-2744-96C1-EA2037B165CE}"/>
                </a:ext>
              </a:extLst>
            </p:cNvPr>
            <p:cNvSpPr/>
            <p:nvPr/>
          </p:nvSpPr>
          <p:spPr>
            <a:xfrm>
              <a:off x="516000" y="3901929"/>
              <a:ext cx="11160000" cy="1327271"/>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4" name="矩形 43"/>
          <p:cNvSpPr/>
          <p:nvPr/>
        </p:nvSpPr>
        <p:spPr>
          <a:xfrm>
            <a:off x="832578" y="2348696"/>
            <a:ext cx="10592013" cy="646331"/>
          </a:xfrm>
          <a:prstGeom prst="rect">
            <a:avLst/>
          </a:prstGeom>
        </p:spPr>
        <p:txBody>
          <a:bodyPr wrap="square">
            <a:spAutoFit/>
          </a:bodyPr>
          <a:lstStyle/>
          <a:p>
            <a:pPr algn="just">
              <a:lnSpc>
                <a:spcPct val="150000"/>
              </a:lnSpc>
              <a:spcAft>
                <a:spcPts val="0"/>
              </a:spcAft>
              <a:tabLst>
                <a:tab pos="2070735" algn="l"/>
              </a:tabLst>
            </a:pP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醇羟基、碳碳双键，属于醇类，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1313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nodeType="withEffect">
                                  <p:stCondLst>
                                    <p:cond delay="0"/>
                                  </p:stCondLst>
                                  <p:childTnLst>
                                    <p:set>
                                      <p:cBhvr>
                                        <p:cTn id="12" dur="1" fill="hold">
                                          <p:stCondLst>
                                            <p:cond delay="0"/>
                                          </p:stCondLst>
                                        </p:cTn>
                                        <p:tgtEl>
                                          <p:spTgt spid="376834"/>
                                        </p:tgtEl>
                                        <p:attrNameLst>
                                          <p:attrName>style.visibility</p:attrName>
                                        </p:attrNameLst>
                                      </p:cBhvr>
                                      <p:to>
                                        <p:strVal val="visible"/>
                                      </p:to>
                                    </p:set>
                                    <p:animEffect transition="in" filter="blinds(horizontal)">
                                      <p:cBhvr>
                                        <p:cTn id="13" dur="500"/>
                                        <p:tgtEl>
                                          <p:spTgt spid="376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5B31A23C-2D81-E54D-AA89-8AE9E5BDD097}"/>
              </a:ext>
            </a:extLst>
          </p:cNvPr>
          <p:cNvSpPr/>
          <p:nvPr/>
        </p:nvSpPr>
        <p:spPr>
          <a:xfrm>
            <a:off x="390000" y="777253"/>
            <a:ext cx="11412000" cy="56284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下列物质的类别与所含官能团都正确的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酚</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a:t>
            </a: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羧酸</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COOH</a:t>
            </a:r>
          </a:p>
          <a:p>
            <a:pPr algn="just">
              <a:lnSpc>
                <a:spcPct val="150000"/>
              </a:lnSpc>
              <a:spcAft>
                <a:spcPts val="0"/>
              </a:spcAft>
              <a:tabLst>
                <a:tab pos="2070735" algn="l"/>
              </a:tabLst>
            </a:pPr>
            <a:endParaRPr lang="en-US" altLang="zh-CN" sz="105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sz="105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醛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酮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7" name="TextBox 9"/>
          <p:cNvSpPr txBox="1"/>
          <p:nvPr/>
        </p:nvSpPr>
        <p:spPr>
          <a:xfrm>
            <a:off x="227432" y="28089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77858"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534" y="1531120"/>
            <a:ext cx="196009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0"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18" y="4119633"/>
            <a:ext cx="2742777"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1" name="Picture 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534" y="3077358"/>
            <a:ext cx="1568757"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2" name="Picture 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0498" y="5589240"/>
            <a:ext cx="2157470"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 xmlns:a16="http://schemas.microsoft.com/office/drawing/2014/main" id="{574E7DD6-E482-894D-9E46-D2B62C9ED9EC}"/>
              </a:ext>
            </a:extLst>
          </p:cNvPr>
          <p:cNvGrpSpPr/>
          <p:nvPr/>
        </p:nvGrpSpPr>
        <p:grpSpPr>
          <a:xfrm>
            <a:off x="516000" y="1196752"/>
            <a:ext cx="11160000" cy="4320480"/>
            <a:chOff x="792914" y="3925222"/>
            <a:chExt cx="11160000" cy="4320480"/>
          </a:xfrm>
        </p:grpSpPr>
        <p:sp>
          <p:nvSpPr>
            <p:cNvPr id="41" name="圆角矩形 40">
              <a:extLst>
                <a:ext uri="{FF2B5EF4-FFF2-40B4-BE49-F238E27FC236}">
                  <a16:creationId xmlns="" xmlns:a16="http://schemas.microsoft.com/office/drawing/2014/main" id="{E0791A29-2CB4-2744-96C1-EA2037B165CE}"/>
                </a:ext>
              </a:extLst>
            </p:cNvPr>
            <p:cNvSpPr/>
            <p:nvPr/>
          </p:nvSpPr>
          <p:spPr>
            <a:xfrm>
              <a:off x="792914" y="4038111"/>
              <a:ext cx="11160000" cy="4207591"/>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746682"/>
            <a:ext cx="10620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未直接与苯环相连</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属于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属于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酯，官能团为酯基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en-US"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属于醚，官能团</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5" name="圆角矩形 3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78882"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9323" y="1412776"/>
            <a:ext cx="1960098"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83" name="Picture 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671" y="2899653"/>
            <a:ext cx="2742777"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84" name="Picture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9491" y="2924944"/>
            <a:ext cx="1568757"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85" name="Picture 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8523" y="4322677"/>
            <a:ext cx="2157470"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67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78882"/>
                                        </p:tgtEl>
                                        <p:attrNameLst>
                                          <p:attrName>style.visibility</p:attrName>
                                        </p:attrNameLst>
                                      </p:cBhvr>
                                      <p:to>
                                        <p:strVal val="visible"/>
                                      </p:to>
                                    </p:set>
                                    <p:animEffect transition="in" filter="blinds(horizontal)">
                                      <p:cBhvr>
                                        <p:cTn id="13" dur="500"/>
                                        <p:tgtEl>
                                          <p:spTgt spid="378882"/>
                                        </p:tgtEl>
                                      </p:cBhvr>
                                    </p:animEffect>
                                  </p:childTnLst>
                                </p:cTn>
                              </p:par>
                              <p:par>
                                <p:cTn id="14" presetID="3" presetClass="entr" presetSubtype="10" fill="hold" nodeType="withEffect">
                                  <p:stCondLst>
                                    <p:cond delay="0"/>
                                  </p:stCondLst>
                                  <p:childTnLst>
                                    <p:set>
                                      <p:cBhvr>
                                        <p:cTn id="15" dur="1" fill="hold">
                                          <p:stCondLst>
                                            <p:cond delay="0"/>
                                          </p:stCondLst>
                                        </p:cTn>
                                        <p:tgtEl>
                                          <p:spTgt spid="378883"/>
                                        </p:tgtEl>
                                        <p:attrNameLst>
                                          <p:attrName>style.visibility</p:attrName>
                                        </p:attrNameLst>
                                      </p:cBhvr>
                                      <p:to>
                                        <p:strVal val="visible"/>
                                      </p:to>
                                    </p:set>
                                    <p:animEffect transition="in" filter="blinds(horizontal)">
                                      <p:cBhvr>
                                        <p:cTn id="16" dur="500"/>
                                        <p:tgtEl>
                                          <p:spTgt spid="378883"/>
                                        </p:tgtEl>
                                      </p:cBhvr>
                                    </p:animEffect>
                                  </p:childTnLst>
                                </p:cTn>
                              </p:par>
                              <p:par>
                                <p:cTn id="17" presetID="3" presetClass="entr" presetSubtype="10" fill="hold" nodeType="withEffect">
                                  <p:stCondLst>
                                    <p:cond delay="0"/>
                                  </p:stCondLst>
                                  <p:childTnLst>
                                    <p:set>
                                      <p:cBhvr>
                                        <p:cTn id="18" dur="1" fill="hold">
                                          <p:stCondLst>
                                            <p:cond delay="0"/>
                                          </p:stCondLst>
                                        </p:cTn>
                                        <p:tgtEl>
                                          <p:spTgt spid="378884"/>
                                        </p:tgtEl>
                                        <p:attrNameLst>
                                          <p:attrName>style.visibility</p:attrName>
                                        </p:attrNameLst>
                                      </p:cBhvr>
                                      <p:to>
                                        <p:strVal val="visible"/>
                                      </p:to>
                                    </p:set>
                                    <p:animEffect transition="in" filter="blinds(horizontal)">
                                      <p:cBhvr>
                                        <p:cTn id="19" dur="500"/>
                                        <p:tgtEl>
                                          <p:spTgt spid="378884"/>
                                        </p:tgtEl>
                                      </p:cBhvr>
                                    </p:animEffect>
                                  </p:childTnLst>
                                </p:cTn>
                              </p:par>
                              <p:par>
                                <p:cTn id="20" presetID="3" presetClass="entr" presetSubtype="10" fill="hold" nodeType="withEffect">
                                  <p:stCondLst>
                                    <p:cond delay="0"/>
                                  </p:stCondLst>
                                  <p:childTnLst>
                                    <p:set>
                                      <p:cBhvr>
                                        <p:cTn id="21" dur="1" fill="hold">
                                          <p:stCondLst>
                                            <p:cond delay="0"/>
                                          </p:stCondLst>
                                        </p:cTn>
                                        <p:tgtEl>
                                          <p:spTgt spid="378885"/>
                                        </p:tgtEl>
                                        <p:attrNameLst>
                                          <p:attrName>style.visibility</p:attrName>
                                        </p:attrNameLst>
                                      </p:cBhvr>
                                      <p:to>
                                        <p:strVal val="visible"/>
                                      </p:to>
                                    </p:set>
                                    <p:animEffect transition="in" filter="blinds(horizontal)">
                                      <p:cBhvr>
                                        <p:cTn id="22" dur="500"/>
                                        <p:tgtEl>
                                          <p:spTgt spid="37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390000" y="1134056"/>
            <a:ext cx="1141200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下列有机物的命名正确的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5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二酸乙二</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酯</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二甲基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氯乙烷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丙醇</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苯二甲醛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6240016" y="434936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379906"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6182" y="1797642"/>
            <a:ext cx="2157470"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7" name="Picture 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8639" y="1728193"/>
            <a:ext cx="1725633" cy="172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8" name="Picture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498" y="3935825"/>
            <a:ext cx="1177419"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9" name="Picture 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5832" y="3597842"/>
            <a:ext cx="1177419"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74E7DD6-E482-894D-9E46-D2B62C9ED9EC}"/>
              </a:ext>
            </a:extLst>
          </p:cNvPr>
          <p:cNvGrpSpPr/>
          <p:nvPr/>
        </p:nvGrpSpPr>
        <p:grpSpPr>
          <a:xfrm>
            <a:off x="516000" y="1196752"/>
            <a:ext cx="11160000" cy="4320480"/>
            <a:chOff x="792914" y="3925222"/>
            <a:chExt cx="11160000" cy="4320480"/>
          </a:xfrm>
        </p:grpSpPr>
        <p:sp>
          <p:nvSpPr>
            <p:cNvPr id="3" name="圆角矩形 2">
              <a:extLst>
                <a:ext uri="{FF2B5EF4-FFF2-40B4-BE49-F238E27FC236}">
                  <a16:creationId xmlns="" xmlns:a16="http://schemas.microsoft.com/office/drawing/2014/main" id="{E0791A29-2CB4-2744-96C1-EA2037B165CE}"/>
                </a:ext>
              </a:extLst>
            </p:cNvPr>
            <p:cNvSpPr/>
            <p:nvPr/>
          </p:nvSpPr>
          <p:spPr>
            <a:xfrm>
              <a:off x="792914" y="4038111"/>
              <a:ext cx="11160000" cy="4207591"/>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圆角矩形 5">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 name="圆角矩形 6">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 name="圆角矩形 7">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9" name="圆角矩形 8">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0" name="圆角矩形 9">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1" name="圆角矩形 10">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2" name="圆角矩形 11">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13" name="圆角矩形 12">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4" name="圆角矩形 13">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5" name="圆角矩形 14">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6" name="圆角矩形 15">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2" name="矩形 21"/>
          <p:cNvSpPr/>
          <p:nvPr/>
        </p:nvSpPr>
        <p:spPr>
          <a:xfrm>
            <a:off x="696000" y="1412776"/>
            <a:ext cx="10800000" cy="3970318"/>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该物质可看作是由乙二酸与乙醇反应得到的，其名称为乙二酸二乙酯，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号碳原子上，主链含有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号碳原子上连接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个甲基，该有机物名称为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氯丙烷，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物质主链上有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个碳原子，羟基为其官能团，位于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号碳原子上，其名称为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丁醇，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个醛基，属于二元醛，醛基位于苯环的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号碳原子上，其名称为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苯二甲醛或对苯二甲醛，</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29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390000" y="1196752"/>
            <a:ext cx="11412000" cy="334707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研究有机物一般经过以下几个基本步骤：分离、提纯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确定实验式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确定分子式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确定结构式。以下用于研究有机物的方法正确的是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通常用过滤来分离、提纯液态有机混合物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质谱仪可以用于确定有机物中氢原子的种类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核磁共振氢谱可以用于确定有机物的相对分子质量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红外光谱可以用于确定有机物分子中的基团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1" name="TextBox 9"/>
          <p:cNvSpPr txBox="1"/>
          <p:nvPr/>
        </p:nvSpPr>
        <p:spPr>
          <a:xfrm>
            <a:off x="227432" y="389713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9" name="圆角矩形 28">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6" name="圆角矩形 1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1196752"/>
            <a:ext cx="11160000" cy="2664296"/>
            <a:chOff x="792914" y="3925222"/>
            <a:chExt cx="11160000" cy="2664296"/>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1"/>
              <a:ext cx="11160000" cy="2551407"/>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矩形 20"/>
          <p:cNvSpPr/>
          <p:nvPr/>
        </p:nvSpPr>
        <p:spPr>
          <a:xfrm>
            <a:off x="696000" y="1412776"/>
            <a:ext cx="10800000" cy="2238241"/>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分离、提纯液态有机混合物，常根据有机物的沸点不同，用蒸馏的方法分离，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质谱仪</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用于测定有机物的相对分子质量，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核磁共振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氢谱可以用于测定有机物分子中氢原子的种类和数目，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581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764704"/>
            <a:ext cx="11412000" cy="226899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某化合物由碳、氢、氧三种元素组成，其红外光谱图中有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的振动吸收，该有机物的相对分子质量是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，则该有机物的结构简式是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  	D.CH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CHO</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1" name="TextBox 9"/>
          <p:cNvSpPr txBox="1"/>
          <p:nvPr/>
        </p:nvSpPr>
        <p:spPr>
          <a:xfrm>
            <a:off x="263352" y="23946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3284984"/>
            <a:ext cx="11160000" cy="3168352"/>
            <a:chOff x="792914" y="3925222"/>
            <a:chExt cx="11160000" cy="3168352"/>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1"/>
              <a:ext cx="11160000" cy="3055463"/>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96000" y="3501008"/>
            <a:ext cx="10800000" cy="2862322"/>
          </a:xfrm>
          <a:prstGeom prst="rect">
            <a:avLst/>
          </a:prstGeom>
        </p:spPr>
        <p:txBody>
          <a:bodyPr>
            <a:spAutoFit/>
          </a:bodyPr>
          <a:lstStyle/>
          <a:p>
            <a:pPr algn="dist">
              <a:lnSpc>
                <a:spcPct val="150000"/>
              </a:lnSpc>
              <a:spcAft>
                <a:spcPts val="0"/>
              </a:spcAft>
              <a:tabLst>
                <a:tab pos="2070735" algn="l"/>
              </a:tabLst>
            </a:pP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的相对分子质量为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，分子中含</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，不含</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的相对分子质量为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的相对分子质量为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120911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下列化合物的核磁共振氢谱中出现三组峰的是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A.2,2,3,3-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四甲基丁烷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B.2,3,4-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三甲基戊烷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C.3,4-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二甲基己烷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D.2,5-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二甲基己烷</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2" name="TextBox 9"/>
          <p:cNvSpPr txBox="1"/>
          <p:nvPr/>
        </p:nvSpPr>
        <p:spPr>
          <a:xfrm>
            <a:off x="5108021" y="2312499"/>
            <a:ext cx="756000"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332656"/>
            <a:ext cx="11412000" cy="1754326"/>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按官能团分类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官能团：反映一类有机化合物共同特性的原子或原子团。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有机化合物的主要类别、官能团和典型代表物</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658004014"/>
              </p:ext>
            </p:extLst>
          </p:nvPr>
        </p:nvGraphicFramePr>
        <p:xfrm>
          <a:off x="516000" y="2132856"/>
          <a:ext cx="11160000" cy="3950156"/>
        </p:xfrm>
        <a:graphic>
          <a:graphicData uri="http://schemas.openxmlformats.org/drawingml/2006/table">
            <a:tbl>
              <a:tblPr/>
              <a:tblGrid>
                <a:gridCol w="1803000"/>
                <a:gridCol w="5247305"/>
                <a:gridCol w="4109695"/>
              </a:tblGrid>
              <a:tr h="4079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类别</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官能团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典型代表物名称、结构简式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3597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烷烃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甲烷</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136">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烯烃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___________ (</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碳碳双键</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乙烯</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spc="-8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5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炔烃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碳碳三键</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乙炔</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00">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芳香烃</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ct val="150000"/>
                        </a:lnSpc>
                        <a:spcAft>
                          <a:spcPts val="0"/>
                        </a:spcAft>
                        <a:tabLst>
                          <a:tab pos="2070735" algn="l"/>
                        </a:tabLs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苯</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 name="图片 21"/>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3712" y="3385055"/>
            <a:ext cx="137138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4352" y="5255077"/>
            <a:ext cx="1085541" cy="6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16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p:cNvGrpSpPr/>
          <p:nvPr/>
        </p:nvGrpSpPr>
        <p:grpSpPr>
          <a:xfrm>
            <a:off x="516000" y="1268760"/>
            <a:ext cx="11160000" cy="5040560"/>
            <a:chOff x="516000" y="3789040"/>
            <a:chExt cx="11160000" cy="5040560"/>
          </a:xfrm>
        </p:grpSpPr>
        <p:sp>
          <p:nvSpPr>
            <p:cNvPr id="19" name="圆角矩形 18">
              <a:extLst>
                <a:ext uri="{FF2B5EF4-FFF2-40B4-BE49-F238E27FC236}">
                  <a16:creationId xmlns="" xmlns:a16="http://schemas.microsoft.com/office/drawing/2014/main" id="{E0791A29-2CB4-2744-96C1-EA2037B165CE}"/>
                </a:ext>
              </a:extLst>
            </p:cNvPr>
            <p:cNvSpPr/>
            <p:nvPr/>
          </p:nvSpPr>
          <p:spPr>
            <a:xfrm>
              <a:off x="516000" y="3901929"/>
              <a:ext cx="11160000" cy="4927671"/>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文本框 22">
            <a:extLst>
              <a:ext uri="{FF2B5EF4-FFF2-40B4-BE49-F238E27FC236}">
                <a16:creationId xmlns="" xmlns:a16="http://schemas.microsoft.com/office/drawing/2014/main" id="{E38EBCDC-ABCA-E945-AC9F-C9807C462968}"/>
              </a:ext>
            </a:extLst>
          </p:cNvPr>
          <p:cNvSpPr txBox="1"/>
          <p:nvPr/>
        </p:nvSpPr>
        <p:spPr>
          <a:xfrm>
            <a:off x="694238" y="1484784"/>
            <a:ext cx="10802361" cy="559769"/>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先根据名称分别写出四种烷烃的结构简式：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pSp>
        <p:nvGrpSpPr>
          <p:cNvPr id="7" name="组合 6"/>
          <p:cNvGrpSpPr/>
          <p:nvPr/>
        </p:nvGrpSpPr>
        <p:grpSpPr>
          <a:xfrm>
            <a:off x="694239" y="2292291"/>
            <a:ext cx="3601562" cy="1568757"/>
            <a:chOff x="694239" y="1932251"/>
            <a:chExt cx="3601562" cy="1568757"/>
          </a:xfrm>
        </p:grpSpPr>
        <p:pic>
          <p:nvPicPr>
            <p:cNvPr id="380930"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975" y="1932251"/>
              <a:ext cx="2742777"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43">
              <a:extLst>
                <a:ext uri="{FF2B5EF4-FFF2-40B4-BE49-F238E27FC236}">
                  <a16:creationId xmlns="" xmlns:a16="http://schemas.microsoft.com/office/drawing/2014/main" id="{E38EBCDC-ABCA-E945-AC9F-C9807C462968}"/>
                </a:ext>
              </a:extLst>
            </p:cNvPr>
            <p:cNvSpPr txBox="1"/>
            <p:nvPr/>
          </p:nvSpPr>
          <p:spPr>
            <a:xfrm>
              <a:off x="694239" y="2350621"/>
              <a:ext cx="3601562" cy="646331"/>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pSp>
        <p:nvGrpSpPr>
          <p:cNvPr id="6" name="组合 5"/>
          <p:cNvGrpSpPr/>
          <p:nvPr/>
        </p:nvGrpSpPr>
        <p:grpSpPr>
          <a:xfrm>
            <a:off x="728106" y="4077072"/>
            <a:ext cx="4788513" cy="1123148"/>
            <a:chOff x="728106" y="4077072"/>
            <a:chExt cx="4788513" cy="1123148"/>
          </a:xfrm>
        </p:grpSpPr>
        <p:pic>
          <p:nvPicPr>
            <p:cNvPr id="380932"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6817" y="4281422"/>
              <a:ext cx="4389802"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45">
              <a:extLst>
                <a:ext uri="{FF2B5EF4-FFF2-40B4-BE49-F238E27FC236}">
                  <a16:creationId xmlns="" xmlns:a16="http://schemas.microsoft.com/office/drawing/2014/main" id="{E38EBCDC-ABCA-E945-AC9F-C9807C462968}"/>
                </a:ext>
              </a:extLst>
            </p:cNvPr>
            <p:cNvSpPr txBox="1"/>
            <p:nvPr/>
          </p:nvSpPr>
          <p:spPr>
            <a:xfrm>
              <a:off x="728106" y="4077072"/>
              <a:ext cx="3601562" cy="646331"/>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pSp>
        <p:nvGrpSpPr>
          <p:cNvPr id="3" name="组合 2"/>
          <p:cNvGrpSpPr/>
          <p:nvPr/>
        </p:nvGrpSpPr>
        <p:grpSpPr>
          <a:xfrm>
            <a:off x="6438611" y="2708920"/>
            <a:ext cx="3787670" cy="1157451"/>
            <a:chOff x="6438611" y="2708920"/>
            <a:chExt cx="3787670" cy="1157451"/>
          </a:xfrm>
        </p:grpSpPr>
        <p:sp>
          <p:nvSpPr>
            <p:cNvPr id="45" name="文本框 44">
              <a:extLst>
                <a:ext uri="{FF2B5EF4-FFF2-40B4-BE49-F238E27FC236}">
                  <a16:creationId xmlns="" xmlns:a16="http://schemas.microsoft.com/office/drawing/2014/main" id="{E38EBCDC-ABCA-E945-AC9F-C9807C462968}"/>
                </a:ext>
              </a:extLst>
            </p:cNvPr>
            <p:cNvSpPr txBox="1"/>
            <p:nvPr/>
          </p:nvSpPr>
          <p:spPr>
            <a:xfrm>
              <a:off x="6438611" y="2708920"/>
              <a:ext cx="3601562" cy="576248"/>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80931" name="Picture 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793" y="2886322"/>
              <a:ext cx="333148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6438611" y="4077072"/>
            <a:ext cx="4906833" cy="1105730"/>
            <a:chOff x="6438611" y="4077072"/>
            <a:chExt cx="4906833" cy="1105730"/>
          </a:xfrm>
        </p:grpSpPr>
        <p:pic>
          <p:nvPicPr>
            <p:cNvPr id="380933" name="Picture 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553" y="4264004"/>
              <a:ext cx="4491891"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a:extLst>
                <a:ext uri="{FF2B5EF4-FFF2-40B4-BE49-F238E27FC236}">
                  <a16:creationId xmlns="" xmlns:a16="http://schemas.microsoft.com/office/drawing/2014/main" id="{E38EBCDC-ABCA-E945-AC9F-C9807C462968}"/>
                </a:ext>
              </a:extLst>
            </p:cNvPr>
            <p:cNvSpPr txBox="1"/>
            <p:nvPr/>
          </p:nvSpPr>
          <p:spPr>
            <a:xfrm>
              <a:off x="6438611" y="4077072"/>
              <a:ext cx="3601562" cy="576248"/>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48" name="文本框 47">
            <a:extLst>
              <a:ext uri="{FF2B5EF4-FFF2-40B4-BE49-F238E27FC236}">
                <a16:creationId xmlns="" xmlns:a16="http://schemas.microsoft.com/office/drawing/2014/main" id="{E38EBCDC-ABCA-E945-AC9F-C9807C462968}"/>
              </a:ext>
            </a:extLst>
          </p:cNvPr>
          <p:cNvSpPr txBox="1"/>
          <p:nvPr/>
        </p:nvSpPr>
        <p:spPr>
          <a:xfrm>
            <a:off x="694238" y="5445040"/>
            <a:ext cx="10802361" cy="576248"/>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种化学环境的氢原子，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69792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linds(horizontal)">
                                      <p:cBhvr>
                                        <p:cTn id="13" dur="500"/>
                                        <p:tgtEl>
                                          <p:spTgt spid="48"/>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7" name="矩形 16"/>
          <p:cNvSpPr/>
          <p:nvPr/>
        </p:nvSpPr>
        <p:spPr>
          <a:xfrm>
            <a:off x="390000" y="907703"/>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已知某有机物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的红外光谱和核磁共振氢谱如图所示，下列说法错误的是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2" name="圆角矩形 2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pSp>
        <p:nvGrpSpPr>
          <p:cNvPr id="2" name="组合 1"/>
          <p:cNvGrpSpPr/>
          <p:nvPr/>
        </p:nvGrpSpPr>
        <p:grpSpPr>
          <a:xfrm>
            <a:off x="1919816" y="1647800"/>
            <a:ext cx="8352369" cy="2357264"/>
            <a:chOff x="1272023" y="1746311"/>
            <a:chExt cx="8352369" cy="2357264"/>
          </a:xfrm>
        </p:grpSpPr>
        <p:pic>
          <p:nvPicPr>
            <p:cNvPr id="381954" name="Picture 2" descr="11-2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2023" y="1746311"/>
              <a:ext cx="4711970" cy="235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955" name="Picture 3" descr="11-2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7378" y="2188618"/>
              <a:ext cx="2797014" cy="191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矩形 22"/>
          <p:cNvSpPr/>
          <p:nvPr/>
        </p:nvSpPr>
        <p:spPr>
          <a:xfrm>
            <a:off x="390000" y="4149080"/>
            <a:ext cx="11412000" cy="223907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由红外光谱可知，该有机物中至少有三种不同的化学键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由核磁共振氢谱可知，该有机物分子中有三种不同化学环境的氢原子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仅由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的核磁共振氢谱无法得知其分子中的氢原子总数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的化学式为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，则其结构简式为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191344" y="573325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908720"/>
            <a:ext cx="11160000" cy="5760640"/>
            <a:chOff x="516000" y="3789040"/>
            <a:chExt cx="11160000" cy="5760640"/>
          </a:xfrm>
        </p:grpSpPr>
        <p:sp>
          <p:nvSpPr>
            <p:cNvPr id="3" name="圆角矩形 2">
              <a:extLst>
                <a:ext uri="{FF2B5EF4-FFF2-40B4-BE49-F238E27FC236}">
                  <a16:creationId xmlns="" xmlns:a16="http://schemas.microsoft.com/office/drawing/2014/main" id="{E0791A29-2CB4-2744-96C1-EA2037B165CE}"/>
                </a:ext>
              </a:extLst>
            </p:cNvPr>
            <p:cNvSpPr/>
            <p:nvPr/>
          </p:nvSpPr>
          <p:spPr>
            <a:xfrm>
              <a:off x="516000" y="3901929"/>
              <a:ext cx="11160000" cy="5647751"/>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728106" y="3253040"/>
            <a:ext cx="10620000" cy="341632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红外光谱图中给出的化学键有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核磁共振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氢谱图中峰的个数即代表氢的种类，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核磁共振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氢谱峰的面积表示氢的数目比，在没有明确化学式的情况下，无法得知氢原子总数，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，与所给红外光谱图不符，且其核磁共振氢谱图只有一组峰，与核磁共振氢谱图不符，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项不正确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1" name="组合 10"/>
          <p:cNvGrpSpPr/>
          <p:nvPr/>
        </p:nvGrpSpPr>
        <p:grpSpPr>
          <a:xfrm>
            <a:off x="2231561" y="1070009"/>
            <a:ext cx="7728879" cy="2142967"/>
            <a:chOff x="2133997" y="1538925"/>
            <a:chExt cx="7728879" cy="2142967"/>
          </a:xfrm>
        </p:grpSpPr>
        <p:pic>
          <p:nvPicPr>
            <p:cNvPr id="9" name="Picture 2" descr="11-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997" y="1538925"/>
              <a:ext cx="4283609" cy="214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11-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1941022"/>
              <a:ext cx="2542740" cy="174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圆角矩形 11">
            <a:hlinkClick r:id="rId4"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3" name="圆角矩形 12">
            <a:hlinkClick r:id="rId5"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4" name="圆角矩形 13">
            <a:hlinkClick r:id="rId6"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5" name="圆角矩形 14">
            <a:hlinkClick r:id="rId7"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6" name="圆角矩形 15">
            <a:hlinkClick r:id="rId8"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7" name="圆角矩形 16">
            <a:hlinkClick r:id="rId9"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8" name="圆角矩形 17">
            <a:hlinkClick r:id="rId10"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9" name="圆角矩形 18">
            <a:hlinkClick r:id="rId11"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0" name="圆角矩形 19">
            <a:hlinkClick r:id="rId12"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7"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8"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9723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90000" y="829886"/>
            <a:ext cx="11412000" cy="223907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准确测定有机物的分子结构，对从分子水平去认识物质世界，推动近代有机化学的发展十分重要。采用现代仪器分析方法，可以快速、准确地测定有机化合物的分子结构，例如质</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谱、红外光谱、核磁共振氢谱等。有机化合物</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的谱图如下，根据谱图可推测其结构简式为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pSp>
        <p:nvGrpSpPr>
          <p:cNvPr id="2" name="组合 1"/>
          <p:cNvGrpSpPr/>
          <p:nvPr/>
        </p:nvGrpSpPr>
        <p:grpSpPr>
          <a:xfrm>
            <a:off x="1013809" y="2780928"/>
            <a:ext cx="10164382" cy="2357264"/>
            <a:chOff x="1116194" y="2780928"/>
            <a:chExt cx="10164382" cy="2357264"/>
          </a:xfrm>
        </p:grpSpPr>
        <p:pic>
          <p:nvPicPr>
            <p:cNvPr id="326675" name="Picture 19" descr="11-27A"/>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194" y="3194855"/>
              <a:ext cx="2266758" cy="19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76" name="Picture 20" descr="11-27B"/>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2400" y="2780928"/>
              <a:ext cx="4711970" cy="235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677" name="Picture 21" descr="11-2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3818" y="3355159"/>
              <a:ext cx="2266758"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矩形 29"/>
          <p:cNvSpPr/>
          <p:nvPr/>
        </p:nvSpPr>
        <p:spPr>
          <a:xfrm>
            <a:off x="390000" y="5301208"/>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C.HCOOH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957004" y="57693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96570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1124744"/>
            <a:ext cx="11160000" cy="4608512"/>
            <a:chOff x="516000" y="3789040"/>
            <a:chExt cx="11160000" cy="4608512"/>
          </a:xfrm>
        </p:grpSpPr>
        <p:sp>
          <p:nvSpPr>
            <p:cNvPr id="3" name="圆角矩形 2">
              <a:extLst>
                <a:ext uri="{FF2B5EF4-FFF2-40B4-BE49-F238E27FC236}">
                  <a16:creationId xmlns="" xmlns:a16="http://schemas.microsoft.com/office/drawing/2014/main" id="{E0791A29-2CB4-2744-96C1-EA2037B165CE}"/>
                </a:ext>
              </a:extLst>
            </p:cNvPr>
            <p:cNvSpPr/>
            <p:nvPr/>
          </p:nvSpPr>
          <p:spPr>
            <a:xfrm>
              <a:off x="516000" y="3901929"/>
              <a:ext cx="11160000" cy="449562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pSp>
        <p:nvGrpSpPr>
          <p:cNvPr id="6" name="组合 5"/>
          <p:cNvGrpSpPr/>
          <p:nvPr/>
        </p:nvGrpSpPr>
        <p:grpSpPr>
          <a:xfrm>
            <a:off x="1013809" y="1484784"/>
            <a:ext cx="10164382" cy="2357264"/>
            <a:chOff x="1116194" y="2780928"/>
            <a:chExt cx="10164382" cy="2357264"/>
          </a:xfrm>
        </p:grpSpPr>
        <p:pic>
          <p:nvPicPr>
            <p:cNvPr id="7" name="Picture 19" descr="11-27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194" y="3194855"/>
              <a:ext cx="2266758" cy="19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11-27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2400" y="2780928"/>
              <a:ext cx="4711970" cy="235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11-2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3818" y="3355159"/>
              <a:ext cx="2266758"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矩形 10"/>
          <p:cNvSpPr/>
          <p:nvPr/>
        </p:nvSpPr>
        <p:spPr>
          <a:xfrm>
            <a:off x="786000" y="4077072"/>
            <a:ext cx="10620000" cy="113024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由核磁共振氢谱图可知该有机物分子中有三种不同化学环境的氢原子，符合该条件的有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两个选项，由质谱图可得该有机物的相对分子质量为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圆角矩形 11">
            <a:hlinkClick r:id="rId5"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3" name="圆角矩形 12">
            <a:hlinkClick r:id="rId6"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4" name="圆角矩形 13">
            <a:hlinkClick r:id="rId7"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5" name="圆角矩形 14">
            <a:hlinkClick r:id="rId8"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6" name="圆角矩形 15">
            <a:hlinkClick r:id="rId9"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7" name="圆角矩形 16">
            <a:hlinkClick r:id="rId10"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8" name="圆角矩形 17">
            <a:hlinkClick r:id="rId11"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9" name="圆角矩形 18">
            <a:hlinkClick r:id="rId12"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1" name="圆角矩形 20">
            <a:hlinkClick r:id="rId14"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4" name="圆角矩形 23">
            <a:hlinkClick r:id="rId17"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8"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9"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078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1124744"/>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4.6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有机物与足量氧气在密闭容器中完全燃烧后，将反应生成的气体依次通过浓硫酸和碱石灰。浓硫酸增重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5.4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，碱石灰增重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8.8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，该有机物的化学式是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0" name="圆角矩形 29">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5" name="TextBox 9"/>
          <p:cNvSpPr txBox="1"/>
          <p:nvPr/>
        </p:nvSpPr>
        <p:spPr>
          <a:xfrm>
            <a:off x="227432" y="27089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7343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836712"/>
            <a:ext cx="11160000" cy="5760640"/>
            <a:chOff x="516000" y="3789040"/>
            <a:chExt cx="11160000" cy="5760640"/>
          </a:xfrm>
        </p:grpSpPr>
        <p:sp>
          <p:nvSpPr>
            <p:cNvPr id="3" name="圆角矩形 2">
              <a:extLst>
                <a:ext uri="{FF2B5EF4-FFF2-40B4-BE49-F238E27FC236}">
                  <a16:creationId xmlns="" xmlns:a16="http://schemas.microsoft.com/office/drawing/2014/main" id="{E0791A29-2CB4-2744-96C1-EA2037B165CE}"/>
                </a:ext>
              </a:extLst>
            </p:cNvPr>
            <p:cNvSpPr/>
            <p:nvPr/>
          </p:nvSpPr>
          <p:spPr>
            <a:xfrm>
              <a:off x="516000" y="3901929"/>
              <a:ext cx="11160000" cy="5647751"/>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696000" y="980728"/>
            <a:ext cx="10800000" cy="5413790"/>
          </a:xfrm>
          <a:prstGeom prst="rect">
            <a:avLst/>
          </a:prstGeom>
        </p:spPr>
        <p:txBody>
          <a:bodyPr>
            <a:spAutoFit/>
          </a:bodyPr>
          <a:lstStyle/>
          <a:p>
            <a:pPr algn="dist">
              <a:lnSpc>
                <a:spcPct val="14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将反应生成的气体依次通过浓硫酸和碱石灰，浓硫酸增重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5.4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，为水的质量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40000"/>
              </a:lnSpc>
              <a:spcAft>
                <a:spcPts val="0"/>
              </a:spcAft>
              <a:tabLst>
                <a:tab pos="2070735" algn="l"/>
              </a:tabLs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碱石灰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，为二氧化碳的质量，生成水的物质的量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40000"/>
              </a:lnSpc>
              <a:spcAft>
                <a:spcPts val="0"/>
              </a:spcAft>
              <a:tabLst>
                <a:tab pos="2070735" algn="l"/>
              </a:tabLst>
            </a:pPr>
            <a:endParaRPr lang="en-US" altLang="zh-CN" sz="10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dist">
              <a:lnSpc>
                <a:spcPct val="14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4.6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该有机物分子中含有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 mol</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070735" algn="l"/>
              </a:tabLst>
            </a:pPr>
            <a:endParaRPr lang="en-US" altLang="zh-CN" sz="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生成二氧化碳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mol</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4.6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该有机物分子中含有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spcAft>
                <a:spcPts val="0"/>
              </a:spcAft>
              <a:tabLst>
                <a:tab pos="2070735" algn="l"/>
              </a:tabLs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4.6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该有机物分子中含有氧原子的物质的量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p>
          <a:p>
            <a:pPr algn="just">
              <a:lnSpc>
                <a:spcPct val="140000"/>
              </a:lnSpc>
              <a:spcAft>
                <a:spcPts val="0"/>
              </a:spcAft>
              <a:tabLst>
                <a:tab pos="2070735" algn="l"/>
              </a:tabLs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4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有机物分子中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含</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原子的物质的量之比为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mol</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0.6 mol</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，该有机物的最简式为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原子已经饱和，该有机物的化学式为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65579007"/>
              </p:ext>
            </p:extLst>
          </p:nvPr>
        </p:nvGraphicFramePr>
        <p:xfrm>
          <a:off x="8760296" y="1572717"/>
          <a:ext cx="1862138" cy="992187"/>
        </p:xfrm>
        <a:graphic>
          <a:graphicData uri="http://schemas.openxmlformats.org/presentationml/2006/ole">
            <mc:AlternateContent xmlns:mc="http://schemas.openxmlformats.org/markup-compatibility/2006">
              <mc:Choice xmlns:v="urn:schemas-microsoft-com:vml" Requires="v">
                <p:oleObj spid="_x0000_s383087" name="文档" r:id="rId4" imgW="1861456" imgH="992300" progId="Word.Document.12">
                  <p:embed/>
                </p:oleObj>
              </mc:Choice>
              <mc:Fallback>
                <p:oleObj name="文档" r:id="rId4" imgW="1861456" imgH="992300" progId="Word.Document.12">
                  <p:embed/>
                  <p:pic>
                    <p:nvPicPr>
                      <p:cNvPr id="0" name=""/>
                      <p:cNvPicPr/>
                      <p:nvPr/>
                    </p:nvPicPr>
                    <p:blipFill>
                      <a:blip r:embed="rId5"/>
                      <a:stretch>
                        <a:fillRect/>
                      </a:stretch>
                    </p:blipFill>
                    <p:spPr>
                      <a:xfrm>
                        <a:off x="8760296" y="1572717"/>
                        <a:ext cx="1862138" cy="99218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53225924"/>
              </p:ext>
            </p:extLst>
          </p:nvPr>
        </p:nvGraphicFramePr>
        <p:xfrm>
          <a:off x="4511824" y="2948806"/>
          <a:ext cx="1855788" cy="984250"/>
        </p:xfrm>
        <a:graphic>
          <a:graphicData uri="http://schemas.openxmlformats.org/presentationml/2006/ole">
            <mc:AlternateContent xmlns:mc="http://schemas.openxmlformats.org/markup-compatibility/2006">
              <mc:Choice xmlns:v="urn:schemas-microsoft-com:vml" Requires="v">
                <p:oleObj spid="_x0000_s383088" name="文档" r:id="rId7" imgW="1861456" imgH="993742" progId="Word.Document.12">
                  <p:embed/>
                </p:oleObj>
              </mc:Choice>
              <mc:Fallback>
                <p:oleObj name="文档" r:id="rId7" imgW="1861456" imgH="993742" progId="Word.Document.12">
                  <p:embed/>
                  <p:pic>
                    <p:nvPicPr>
                      <p:cNvPr id="0" name=""/>
                      <p:cNvPicPr/>
                      <p:nvPr/>
                    </p:nvPicPr>
                    <p:blipFill>
                      <a:blip r:embed="rId8"/>
                      <a:stretch>
                        <a:fillRect/>
                      </a:stretch>
                    </p:blipFill>
                    <p:spPr>
                      <a:xfrm>
                        <a:off x="4511824" y="2948806"/>
                        <a:ext cx="1855788" cy="9842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691596115"/>
              </p:ext>
            </p:extLst>
          </p:nvPr>
        </p:nvGraphicFramePr>
        <p:xfrm>
          <a:off x="818418" y="4254599"/>
          <a:ext cx="6991350" cy="1190625"/>
        </p:xfrm>
        <a:graphic>
          <a:graphicData uri="http://schemas.openxmlformats.org/presentationml/2006/ole">
            <mc:AlternateContent xmlns:mc="http://schemas.openxmlformats.org/markup-compatibility/2006">
              <mc:Choice xmlns:v="urn:schemas-microsoft-com:vml" Requires="v">
                <p:oleObj spid="_x0000_s383089" name="文档" r:id="rId10" imgW="6992068" imgH="1190108" progId="Word.Document.12">
                  <p:embed/>
                </p:oleObj>
              </mc:Choice>
              <mc:Fallback>
                <p:oleObj name="文档" r:id="rId10" imgW="6992068" imgH="1190108" progId="Word.Document.12">
                  <p:embed/>
                  <p:pic>
                    <p:nvPicPr>
                      <p:cNvPr id="0" name=""/>
                      <p:cNvPicPr/>
                      <p:nvPr/>
                    </p:nvPicPr>
                    <p:blipFill>
                      <a:blip r:embed="rId11"/>
                      <a:stretch>
                        <a:fillRect/>
                      </a:stretch>
                    </p:blipFill>
                    <p:spPr>
                      <a:xfrm>
                        <a:off x="818418" y="4254599"/>
                        <a:ext cx="6991350" cy="1190625"/>
                      </a:xfrm>
                      <a:prstGeom prst="rect">
                        <a:avLst/>
                      </a:prstGeom>
                    </p:spPr>
                  </p:pic>
                </p:oleObj>
              </mc:Fallback>
            </mc:AlternateContent>
          </a:graphicData>
        </a:graphic>
      </p:graphicFrame>
      <p:sp>
        <p:nvSpPr>
          <p:cNvPr id="11" name="圆角矩形 10">
            <a:hlinkClick r:id="rId1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1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1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1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2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2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2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2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2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4" name="圆角矩形 23">
            <a:hlinkClick r:id="rId2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2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28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42" name="圆角矩形 41">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4" name="矩形 23"/>
          <p:cNvSpPr/>
          <p:nvPr/>
        </p:nvSpPr>
        <p:spPr>
          <a:xfrm>
            <a:off x="390000" y="1045910"/>
            <a:ext cx="11412000" cy="1754326"/>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三种有机物，按要求回答下列问题：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，完全燃烧后只生成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3.6 g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3.36 L 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，已知该有机物的蒸气与氢气的相对密度为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，则该有机物的分子式为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8400256" y="2204864"/>
            <a:ext cx="104067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8</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dirty="0"/>
          </a:p>
        </p:txBody>
      </p:sp>
      <p:grpSp>
        <p:nvGrpSpPr>
          <p:cNvPr id="26" name="组合 25"/>
          <p:cNvGrpSpPr/>
          <p:nvPr/>
        </p:nvGrpSpPr>
        <p:grpSpPr>
          <a:xfrm>
            <a:off x="516000" y="2996952"/>
            <a:ext cx="11160000" cy="3384376"/>
            <a:chOff x="516000" y="3789040"/>
            <a:chExt cx="11160000" cy="3384376"/>
          </a:xfrm>
        </p:grpSpPr>
        <p:sp>
          <p:nvSpPr>
            <p:cNvPr id="27" name="圆角矩形 26">
              <a:extLst>
                <a:ext uri="{FF2B5EF4-FFF2-40B4-BE49-F238E27FC236}">
                  <a16:creationId xmlns="" xmlns:a16="http://schemas.microsoft.com/office/drawing/2014/main" id="{E0791A29-2CB4-2744-96C1-EA2037B165CE}"/>
                </a:ext>
              </a:extLst>
            </p:cNvPr>
            <p:cNvSpPr/>
            <p:nvPr/>
          </p:nvSpPr>
          <p:spPr>
            <a:xfrm>
              <a:off x="516000" y="3901929"/>
              <a:ext cx="11160000" cy="3271487"/>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3178233741"/>
              </p:ext>
            </p:extLst>
          </p:nvPr>
        </p:nvGraphicFramePr>
        <p:xfrm>
          <a:off x="708819" y="3311549"/>
          <a:ext cx="10774363" cy="2925763"/>
        </p:xfrm>
        <a:graphic>
          <a:graphicData uri="http://schemas.openxmlformats.org/presentationml/2006/ole">
            <mc:AlternateContent xmlns:mc="http://schemas.openxmlformats.org/markup-compatibility/2006">
              <mc:Choice xmlns:v="urn:schemas-microsoft-com:vml" Requires="v">
                <p:oleObj spid="_x0000_s328747" name="文档" r:id="rId19" imgW="10774225" imgH="2925433" progId="Word.Document.12">
                  <p:embed/>
                </p:oleObj>
              </mc:Choice>
              <mc:Fallback>
                <p:oleObj name="文档" r:id="rId19" imgW="10774225" imgH="2925433" progId="Word.Document.12">
                  <p:embed/>
                  <p:pic>
                    <p:nvPicPr>
                      <p:cNvPr id="0" name=""/>
                      <p:cNvPicPr/>
                      <p:nvPr/>
                    </p:nvPicPr>
                    <p:blipFill>
                      <a:blip r:embed="rId20"/>
                      <a:stretch>
                        <a:fillRect/>
                      </a:stretch>
                    </p:blipFill>
                    <p:spPr>
                      <a:xfrm>
                        <a:off x="708819" y="3311549"/>
                        <a:ext cx="10774363" cy="2925763"/>
                      </a:xfrm>
                      <a:prstGeom prst="rect">
                        <a:avLst/>
                      </a:prstGeom>
                    </p:spPr>
                  </p:pic>
                </p:oleObj>
              </mc:Fallback>
            </mc:AlternateContent>
          </a:graphicData>
        </a:graphic>
      </p:graphicFrame>
    </p:spTree>
    <p:extLst>
      <p:ext uri="{BB962C8B-B14F-4D97-AF65-F5344CB8AC3E}">
        <p14:creationId xmlns:p14="http://schemas.microsoft.com/office/powerpoint/2010/main" val="214330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42" name="圆角矩形 4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4" name="矩形 23"/>
          <p:cNvSpPr/>
          <p:nvPr/>
        </p:nvSpPr>
        <p:spPr>
          <a:xfrm>
            <a:off x="390000" y="976660"/>
            <a:ext cx="11412000" cy="2308324"/>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的分子式为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，其红外光谱图如图所示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则该有机物可能的结构简式为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COOCH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C.HCOOCH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CHCOOH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6" name="组合 25"/>
          <p:cNvGrpSpPr/>
          <p:nvPr/>
        </p:nvGrpSpPr>
        <p:grpSpPr>
          <a:xfrm>
            <a:off x="516000" y="4077072"/>
            <a:ext cx="11160000" cy="2088232"/>
            <a:chOff x="516000" y="3789040"/>
            <a:chExt cx="11160000" cy="2088232"/>
          </a:xfrm>
        </p:grpSpPr>
        <p:sp>
          <p:nvSpPr>
            <p:cNvPr id="27" name="圆角矩形 26">
              <a:extLst>
                <a:ext uri="{FF2B5EF4-FFF2-40B4-BE49-F238E27FC236}">
                  <a16:creationId xmlns="" xmlns:a16="http://schemas.microsoft.com/office/drawing/2014/main" id="{E0791A29-2CB4-2744-96C1-EA2037B165CE}"/>
                </a:ext>
              </a:extLst>
            </p:cNvPr>
            <p:cNvSpPr/>
            <p:nvPr/>
          </p:nvSpPr>
          <p:spPr>
            <a:xfrm>
              <a:off x="516000" y="3901929"/>
              <a:ext cx="11160000" cy="197534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384004" name="Picture 4" descr="11-2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7711" y="1754595"/>
            <a:ext cx="4212905" cy="210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04535" y="1628800"/>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AB</a:t>
            </a:r>
            <a:endParaRPr lang="zh-CN" altLang="en-US" dirty="0"/>
          </a:p>
        </p:txBody>
      </p:sp>
      <p:sp>
        <p:nvSpPr>
          <p:cNvPr id="8" name="矩形 7"/>
          <p:cNvSpPr/>
          <p:nvPr/>
        </p:nvSpPr>
        <p:spPr>
          <a:xfrm>
            <a:off x="786000" y="4293096"/>
            <a:ext cx="10620000" cy="168424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项都有两个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，且不对称，都含有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，符合图示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项只有一个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，不会出现不对称的现象</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项中没有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，且两个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为对称结构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8097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42" name="圆角矩形 4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4" name="矩形 23"/>
          <p:cNvSpPr/>
          <p:nvPr/>
        </p:nvSpPr>
        <p:spPr>
          <a:xfrm>
            <a:off x="390000" y="1549778"/>
            <a:ext cx="11412000" cy="1200329"/>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红外光谱中应该有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振动吸收；核磁共振氢谱中应有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6" name="组合 25"/>
          <p:cNvGrpSpPr/>
          <p:nvPr/>
        </p:nvGrpSpPr>
        <p:grpSpPr>
          <a:xfrm>
            <a:off x="516000" y="3356992"/>
            <a:ext cx="11160000" cy="2088232"/>
            <a:chOff x="516000" y="3789040"/>
            <a:chExt cx="11160000" cy="2088232"/>
          </a:xfrm>
        </p:grpSpPr>
        <p:sp>
          <p:nvSpPr>
            <p:cNvPr id="27" name="圆角矩形 26">
              <a:extLst>
                <a:ext uri="{FF2B5EF4-FFF2-40B4-BE49-F238E27FC236}">
                  <a16:creationId xmlns="" xmlns:a16="http://schemas.microsoft.com/office/drawing/2014/main" id="{E0791A29-2CB4-2744-96C1-EA2037B165CE}"/>
                </a:ext>
              </a:extLst>
            </p:cNvPr>
            <p:cNvSpPr/>
            <p:nvPr/>
          </p:nvSpPr>
          <p:spPr>
            <a:xfrm>
              <a:off x="516000" y="3901929"/>
              <a:ext cx="11160000" cy="197534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713992" y="4126915"/>
            <a:ext cx="10620000" cy="1200329"/>
          </a:xfrm>
          <a:prstGeom prst="rect">
            <a:avLst/>
          </a:prstGeom>
        </p:spPr>
        <p:txBody>
          <a:bodyPr>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，化学键有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，所以红外光谱中共有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个振动吸收；分子中有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种氢，所以核磁共振氢谱中应有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85026" name="Picture 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648" y="1124744"/>
            <a:ext cx="196009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205718" y="165586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45" name="矩形 44"/>
          <p:cNvSpPr/>
          <p:nvPr/>
        </p:nvSpPr>
        <p:spPr>
          <a:xfrm>
            <a:off x="2135560" y="2195133"/>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2</a:t>
            </a:r>
            <a:endParaRPr lang="zh-CN" altLang="en-US" dirty="0"/>
          </a:p>
        </p:txBody>
      </p:sp>
      <p:pic>
        <p:nvPicPr>
          <p:cNvPr id="385027" name="图片 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427" y="3645024"/>
            <a:ext cx="2066270" cy="102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0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nodeType="withEffect">
                                  <p:stCondLst>
                                    <p:cond delay="0"/>
                                  </p:stCondLst>
                                  <p:childTnLst>
                                    <p:set>
                                      <p:cBhvr>
                                        <p:cTn id="17" dur="1" fill="hold">
                                          <p:stCondLst>
                                            <p:cond delay="0"/>
                                          </p:stCondLst>
                                        </p:cTn>
                                        <p:tgtEl>
                                          <p:spTgt spid="385027"/>
                                        </p:tgtEl>
                                        <p:attrNameLst>
                                          <p:attrName>style.visibility</p:attrName>
                                        </p:attrNameLst>
                                      </p:cBhvr>
                                      <p:to>
                                        <p:strVal val="visible"/>
                                      </p:to>
                                    </p:set>
                                    <p:animEffect transition="in" filter="blinds(horizontal)">
                                      <p:cBhvr>
                                        <p:cTn id="18" dur="500"/>
                                        <p:tgtEl>
                                          <p:spTgt spid="3850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565662604"/>
              </p:ext>
            </p:extLst>
          </p:nvPr>
        </p:nvGraphicFramePr>
        <p:xfrm>
          <a:off x="516000" y="373712"/>
          <a:ext cx="11160000" cy="6093341"/>
        </p:xfrm>
        <a:graphic>
          <a:graphicData uri="http://schemas.openxmlformats.org/drawingml/2006/table">
            <a:tbl>
              <a:tblPr/>
              <a:tblGrid>
                <a:gridCol w="1803000"/>
                <a:gridCol w="4929128"/>
                <a:gridCol w="4427872"/>
              </a:tblGrid>
              <a:tr h="4079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类别</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官能团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典型代表物名称、结构简式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06648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卤代烃</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15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碳卤键</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p>
                    <a:p>
                      <a:pPr algn="ctr">
                        <a:lnSpc>
                          <a:spcPct val="150000"/>
                        </a:lnSpc>
                        <a:spcAft>
                          <a:spcPts val="0"/>
                        </a:spcAft>
                        <a:tabLst>
                          <a:tab pos="2070735" algn="l"/>
                        </a:tabLst>
                      </a:pPr>
                      <a:endParaRPr lang="zh-CN" sz="2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溴乙烷</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Br</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5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羟基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乙醇</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5372">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酚</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ct val="150000"/>
                        </a:lnSpc>
                        <a:spcAft>
                          <a:spcPts val="0"/>
                        </a:spcAft>
                        <a:tabLst>
                          <a:tab pos="2070735" algn="l"/>
                        </a:tabLst>
                      </a:pPr>
                      <a:endParaRPr lang="en-US" altLang="zh-CN" sz="15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tabLst>
                          <a:tab pos="2070735" algn="l"/>
                        </a:tabLst>
                      </a:pP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苯酚</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tabLst>
                          <a:tab pos="2070735" algn="l"/>
                        </a:tabLs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8501">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醚</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醚键</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乙醚</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672" y="1054802"/>
            <a:ext cx="1078054" cy="10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35760" y="3284984"/>
            <a:ext cx="93807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—OH</a:t>
            </a:r>
            <a:endParaRPr lang="zh-CN" altLang="en-US" dirty="0">
              <a:solidFill>
                <a:srgbClr val="C00000"/>
              </a:solidFill>
            </a:endParaRPr>
          </a:p>
        </p:txBody>
      </p:sp>
      <p:pic>
        <p:nvPicPr>
          <p:cNvPr id="9" name="Picture 1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0416" y="2924944"/>
            <a:ext cx="782679"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7688" y="5041239"/>
            <a:ext cx="2157470"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42" name="圆角矩形 41">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
        <p:nvSpPr>
          <p:cNvPr id="24" name="矩形 23"/>
          <p:cNvSpPr/>
          <p:nvPr/>
        </p:nvSpPr>
        <p:spPr>
          <a:xfrm>
            <a:off x="390000" y="1549778"/>
            <a:ext cx="11412000" cy="1200329"/>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则红外光谱中应该有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振动吸收，核磁共振氢谱中应有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6" name="组合 25"/>
          <p:cNvGrpSpPr/>
          <p:nvPr/>
        </p:nvGrpSpPr>
        <p:grpSpPr>
          <a:xfrm>
            <a:off x="516000" y="3356992"/>
            <a:ext cx="11160000" cy="2088232"/>
            <a:chOff x="516000" y="3789040"/>
            <a:chExt cx="11160000" cy="2088232"/>
          </a:xfrm>
        </p:grpSpPr>
        <p:sp>
          <p:nvSpPr>
            <p:cNvPr id="27" name="圆角矩形 26">
              <a:extLst>
                <a:ext uri="{FF2B5EF4-FFF2-40B4-BE49-F238E27FC236}">
                  <a16:creationId xmlns="" xmlns:a16="http://schemas.microsoft.com/office/drawing/2014/main" id="{E0791A29-2CB4-2744-96C1-EA2037B165CE}"/>
                </a:ext>
              </a:extLst>
            </p:cNvPr>
            <p:cNvSpPr/>
            <p:nvPr/>
          </p:nvSpPr>
          <p:spPr>
            <a:xfrm>
              <a:off x="516000" y="3901929"/>
              <a:ext cx="11160000" cy="1975343"/>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713992" y="4126915"/>
            <a:ext cx="10620000" cy="1200329"/>
          </a:xfrm>
          <a:prstGeom prst="rect">
            <a:avLst/>
          </a:prstGeom>
        </p:spPr>
        <p:txBody>
          <a:bodyPr>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，化学键有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，所以红外光谱中共有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个振动吸收；分子中含有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种氢，所以核磁共振氢谱中应有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962374" y="167119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46" name="矩形 45"/>
          <p:cNvSpPr/>
          <p:nvPr/>
        </p:nvSpPr>
        <p:spPr>
          <a:xfrm>
            <a:off x="1775520" y="2204864"/>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2</a:t>
            </a:r>
            <a:endParaRPr lang="zh-CN" altLang="en-US" dirty="0"/>
          </a:p>
        </p:txBody>
      </p:sp>
      <p:pic>
        <p:nvPicPr>
          <p:cNvPr id="386050" name="图片 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1449" y="1110949"/>
            <a:ext cx="2268407" cy="10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257" y="3668950"/>
            <a:ext cx="2268407" cy="102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92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4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980728"/>
            <a:ext cx="11412000" cy="2239074"/>
          </a:xfrm>
          <a:prstGeom prst="rect">
            <a:avLst/>
          </a:prstGeom>
        </p:spPr>
        <p:txBody>
          <a:bodyPr>
            <a:spAutoFit/>
          </a:bodyPr>
          <a:lstStyle/>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青蒿素是烃的含氧衍生物，为无色针状晶体，易溶于丙酮、氯仿和苯中，在甲醇、乙醇、乙醚、石油醚中可溶解，在水中几乎不溶，熔点为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157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，热稳定性差，青蒿素是高效的抗疟药。已知：乙醚沸点为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。从青蒿中提取青蒿素的方法之一</a:t>
            </a:r>
            <a:r>
              <a:rPr lang="zh-CN" altLang="zh-CN" sz="2400" kern="100" spc="-50" dirty="0">
                <a:latin typeface="Times New Roman" panose="02020603050405020304" pitchFamily="18" charset="0"/>
                <a:ea typeface="微软雅黑" panose="020B0503020204020204" pitchFamily="34" charset="-122"/>
                <a:cs typeface="Times New Roman" panose="02020603050405020304" pitchFamily="18" charset="0"/>
              </a:rPr>
              <a:t>是以萃取原理为基础的，主要有乙醚浸取法和汽油浸取法。乙醚浸取法的主要工艺为</a:t>
            </a:r>
            <a:endParaRPr lang="zh-CN" altLang="zh-CN" sz="1050" kern="100" spc="-5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36914" name="Picture 18" descr="11-2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3356992"/>
            <a:ext cx="6685430"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90000" y="5036983"/>
            <a:ext cx="11412000" cy="1200329"/>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对青蒿进行干燥破碎的目的是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799856" y="5630531"/>
            <a:ext cx="7008440"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增大青蒿与乙醚的接触面积，提高青蒿素的浸取率</a:t>
            </a:r>
            <a:endParaRPr lang="zh-CN" altLang="en-US" dirty="0"/>
          </a:p>
        </p:txBody>
      </p:sp>
    </p:spTree>
    <p:extLst>
      <p:ext uri="{BB962C8B-B14F-4D97-AF65-F5344CB8AC3E}">
        <p14:creationId xmlns:p14="http://schemas.microsoft.com/office/powerpoint/2010/main" val="42646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1124744"/>
            <a:ext cx="11412000" cy="64633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需要的玻璃仪器主要有：烧杯、玻璃棒、</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的名称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36914" name="Picture 18" descr="11-2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136497"/>
            <a:ext cx="6685430"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7477108" y="121707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漏斗</a:t>
            </a:r>
            <a:endParaRPr lang="zh-CN" altLang="en-US" dirty="0"/>
          </a:p>
        </p:txBody>
      </p:sp>
      <p:sp>
        <p:nvSpPr>
          <p:cNvPr id="21" name="矩形 20"/>
          <p:cNvSpPr/>
          <p:nvPr/>
        </p:nvSpPr>
        <p:spPr>
          <a:xfrm>
            <a:off x="10848528" y="119675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蒸馏</a:t>
            </a:r>
            <a:endParaRPr lang="zh-CN" altLang="en-US" dirty="0"/>
          </a:p>
        </p:txBody>
      </p:sp>
      <p:grpSp>
        <p:nvGrpSpPr>
          <p:cNvPr id="25" name="组合 24"/>
          <p:cNvGrpSpPr/>
          <p:nvPr/>
        </p:nvGrpSpPr>
        <p:grpSpPr>
          <a:xfrm>
            <a:off x="516000" y="4149080"/>
            <a:ext cx="11160000" cy="1584176"/>
            <a:chOff x="516000" y="3789040"/>
            <a:chExt cx="11160000" cy="1584176"/>
          </a:xfrm>
        </p:grpSpPr>
        <p:sp>
          <p:nvSpPr>
            <p:cNvPr id="26" name="圆角矩形 25">
              <a:extLst>
                <a:ext uri="{FF2B5EF4-FFF2-40B4-BE49-F238E27FC236}">
                  <a16:creationId xmlns="" xmlns:a16="http://schemas.microsoft.com/office/drawing/2014/main" id="{E0791A29-2CB4-2744-96C1-EA2037B165CE}"/>
                </a:ext>
              </a:extLst>
            </p:cNvPr>
            <p:cNvSpPr/>
            <p:nvPr/>
          </p:nvSpPr>
          <p:spPr>
            <a:xfrm>
              <a:off x="516000" y="3901929"/>
              <a:ext cx="11160000" cy="1471287"/>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0" name="矩形 29"/>
          <p:cNvSpPr/>
          <p:nvPr/>
        </p:nvSpPr>
        <p:spPr>
          <a:xfrm>
            <a:off x="713992" y="4403466"/>
            <a:ext cx="10620000" cy="111376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分离提取液与残渣可通过过滤来完成，所以操作</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还需要的玻璃仪器是漏斗；操作</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要分离乙醚和青蒿素的混合液，故操作名称为蒸馏。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766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1124744"/>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的主要过程可能是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加水溶解，蒸发浓缩、冷却结晶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的乙醇，浓缩、结晶、过滤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加入乙醚进行萃取分液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36914" name="Picture 18" descr="11-2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952" y="1772816"/>
            <a:ext cx="6077664" cy="13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p:cNvGrpSpPr/>
          <p:nvPr/>
        </p:nvGrpSpPr>
        <p:grpSpPr>
          <a:xfrm>
            <a:off x="516000" y="3861048"/>
            <a:ext cx="11160000" cy="2592288"/>
            <a:chOff x="516000" y="3789040"/>
            <a:chExt cx="11160000" cy="2592288"/>
          </a:xfrm>
        </p:grpSpPr>
        <p:sp>
          <p:nvSpPr>
            <p:cNvPr id="26" name="圆角矩形 25">
              <a:extLst>
                <a:ext uri="{FF2B5EF4-FFF2-40B4-BE49-F238E27FC236}">
                  <a16:creationId xmlns="" xmlns:a16="http://schemas.microsoft.com/office/drawing/2014/main" id="{E0791A29-2CB4-2744-96C1-EA2037B165CE}"/>
                </a:ext>
              </a:extLst>
            </p:cNvPr>
            <p:cNvSpPr/>
            <p:nvPr/>
          </p:nvSpPr>
          <p:spPr>
            <a:xfrm>
              <a:off x="516000" y="3901929"/>
              <a:ext cx="11160000" cy="2479399"/>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0" name="矩形 29"/>
          <p:cNvSpPr/>
          <p:nvPr/>
        </p:nvSpPr>
        <p:spPr>
          <a:xfrm>
            <a:off x="713992" y="4115434"/>
            <a:ext cx="10620000" cy="2238241"/>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青蒿素在水中几乎不溶，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青蒿</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素在乙醇中可溶解，加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的乙醇，浓缩、结晶、过滤可提纯青蒿素，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青蒿</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素在乙醚中溶解，无法用乙醚经萃取分液实现提纯，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360788" y="1196752"/>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Tree>
    <p:extLst>
      <p:ext uri="{BB962C8B-B14F-4D97-AF65-F5344CB8AC3E}">
        <p14:creationId xmlns:p14="http://schemas.microsoft.com/office/powerpoint/2010/main" val="2474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836712"/>
            <a:ext cx="11412000" cy="1685077"/>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用下列实验装置测定青蒿素分子式的方法如下：将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28.2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青蒿素样品放在硬质玻璃管中，缓缓通入空气数分钟后，再充分燃烧，精确测定装置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实验前后的质量，根据所测数据计算。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88098" name="Picture 2" descr="11-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015" y="2099326"/>
            <a:ext cx="4711970" cy="176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90000" y="4028871"/>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中盛放的物质是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中盛放的物质是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浓硫酸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无水</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硫酸铜</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无水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碱石灰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929092" y="4149080"/>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sp>
        <p:nvSpPr>
          <p:cNvPr id="32" name="矩形 31"/>
          <p:cNvSpPr/>
          <p:nvPr/>
        </p:nvSpPr>
        <p:spPr>
          <a:xfrm>
            <a:off x="9984432" y="4149080"/>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d</a:t>
            </a:r>
            <a:endParaRPr lang="zh-CN" altLang="en-US" dirty="0"/>
          </a:p>
        </p:txBody>
      </p:sp>
      <p:grpSp>
        <p:nvGrpSpPr>
          <p:cNvPr id="22" name="组合 21"/>
          <p:cNvGrpSpPr/>
          <p:nvPr/>
        </p:nvGrpSpPr>
        <p:grpSpPr>
          <a:xfrm>
            <a:off x="516000" y="5301208"/>
            <a:ext cx="11160000" cy="1344208"/>
            <a:chOff x="516000" y="3789040"/>
            <a:chExt cx="11160000" cy="1344208"/>
          </a:xfrm>
        </p:grpSpPr>
        <p:sp>
          <p:nvSpPr>
            <p:cNvPr id="23" name="圆角矩形 22">
              <a:extLst>
                <a:ext uri="{FF2B5EF4-FFF2-40B4-BE49-F238E27FC236}">
                  <a16:creationId xmlns="" xmlns:a16="http://schemas.microsoft.com/office/drawing/2014/main" id="{E0791A29-2CB4-2744-96C1-EA2037B165CE}"/>
                </a:ext>
              </a:extLst>
            </p:cNvPr>
            <p:cNvSpPr/>
            <p:nvPr/>
          </p:nvSpPr>
          <p:spPr>
            <a:xfrm>
              <a:off x="516000" y="3901930"/>
              <a:ext cx="11160000" cy="1231318"/>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13992" y="5467106"/>
            <a:ext cx="10620000" cy="113024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形管中盛放的是固体，装置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中盛放的物质吸收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，选择无水氯化钙；装置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中盛放的物质吸收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，选择碱石灰。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5461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2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932527"/>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该实验装置可能会产生误差，造成测定含氧量偏低，改进方法是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88098" name="Picture 2" descr="11-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015" y="2276872"/>
            <a:ext cx="4711970" cy="176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516000" y="4365104"/>
            <a:ext cx="11160000" cy="2016224"/>
            <a:chOff x="516000" y="3789040"/>
            <a:chExt cx="11160000" cy="2016224"/>
          </a:xfrm>
        </p:grpSpPr>
        <p:sp>
          <p:nvSpPr>
            <p:cNvPr id="23" name="圆角矩形 22">
              <a:extLst>
                <a:ext uri="{FF2B5EF4-FFF2-40B4-BE49-F238E27FC236}">
                  <a16:creationId xmlns="" xmlns:a16="http://schemas.microsoft.com/office/drawing/2014/main" id="{E0791A29-2CB4-2744-96C1-EA2037B165CE}"/>
                </a:ext>
              </a:extLst>
            </p:cNvPr>
            <p:cNvSpPr/>
            <p:nvPr/>
          </p:nvSpPr>
          <p:spPr>
            <a:xfrm>
              <a:off x="516000" y="3901930"/>
              <a:ext cx="11160000" cy="1903334"/>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13992" y="4531002"/>
            <a:ext cx="10620000" cy="1667764"/>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装置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直接与空气接触，外界空气中的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中，使测得的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的质量偏大，则测得含碳量偏高，测得含氧量偏低，解决方法为在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后增加一个吸收空气中水与二氧化碳的装置；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40375" y="1550982"/>
            <a:ext cx="6807753" cy="461665"/>
          </a:xfrm>
          <a:prstGeom prst="rect">
            <a:avLst/>
          </a:prstGeom>
        </p:spPr>
        <p:txBody>
          <a:bodyPr wrap="squar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一</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个防止空气中的二氧化碳和水蒸气进入</a:t>
            </a:r>
            <a:r>
              <a:rPr lang="en-US" altLang="zh-CN" sz="2400" kern="100" dirty="0">
                <a:solidFill>
                  <a:srgbClr val="C00000"/>
                </a:solidFill>
                <a:latin typeface="Times New Roman" panose="02020603050405020304" pitchFamily="18" charset="0"/>
                <a:ea typeface="微软雅黑" panose="020B0503020204020204" pitchFamily="34" charset="-122"/>
              </a:rPr>
              <a:t>F</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的装置</a:t>
            </a:r>
            <a:endParaRPr lang="zh-CN" altLang="en-US" dirty="0"/>
          </a:p>
        </p:txBody>
      </p:sp>
      <p:sp>
        <p:nvSpPr>
          <p:cNvPr id="21" name="矩形 20"/>
          <p:cNvSpPr/>
          <p:nvPr/>
        </p:nvSpPr>
        <p:spPr>
          <a:xfrm>
            <a:off x="9336360" y="1004535"/>
            <a:ext cx="2202847"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在装置</a:t>
            </a:r>
            <a:r>
              <a:rPr lang="en-US" altLang="zh-CN" sz="2400" kern="100" dirty="0">
                <a:solidFill>
                  <a:srgbClr val="C00000"/>
                </a:solidFill>
                <a:latin typeface="Times New Roman" panose="02020603050405020304" pitchFamily="18" charset="0"/>
                <a:ea typeface="微软雅黑" panose="020B0503020204020204" pitchFamily="34" charset="-122"/>
              </a:rPr>
              <a:t>F</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后</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连</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接</a:t>
            </a:r>
            <a:endParaRPr lang="zh-CN" altLang="en-US" dirty="0"/>
          </a:p>
        </p:txBody>
      </p:sp>
    </p:spTree>
    <p:extLst>
      <p:ext uri="{BB962C8B-B14F-4D97-AF65-F5344CB8AC3E}">
        <p14:creationId xmlns:p14="http://schemas.microsoft.com/office/powerpoint/2010/main" val="15305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932527"/>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用合理改进后的装置进行实验，称得：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88098" name="Picture 2" descr="11-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1023" y="1590322"/>
            <a:ext cx="4711970" cy="176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表格 19"/>
          <p:cNvGraphicFramePr>
            <a:graphicFrameLocks noGrp="1"/>
          </p:cNvGraphicFramePr>
          <p:nvPr>
            <p:extLst>
              <p:ext uri="{D42A27DB-BD31-4B8C-83A1-F6EECF244321}">
                <p14:modId xmlns:p14="http://schemas.microsoft.com/office/powerpoint/2010/main" val="3313364979"/>
              </p:ext>
            </p:extLst>
          </p:nvPr>
        </p:nvGraphicFramePr>
        <p:xfrm>
          <a:off x="516498" y="1700808"/>
          <a:ext cx="5507494" cy="1645920"/>
        </p:xfrm>
        <a:graphic>
          <a:graphicData uri="http://schemas.openxmlformats.org/drawingml/2006/table">
            <a:tbl>
              <a:tblPr/>
              <a:tblGrid>
                <a:gridCol w="1353814"/>
                <a:gridCol w="1921432"/>
                <a:gridCol w="2232248"/>
              </a:tblGrid>
              <a:tr h="364112">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装置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实验前</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实验后</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28">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E</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22.6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42.4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28">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146.2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 name="矩形 27"/>
          <p:cNvSpPr/>
          <p:nvPr/>
        </p:nvSpPr>
        <p:spPr>
          <a:xfrm>
            <a:off x="390000" y="3580520"/>
            <a:ext cx="11412000" cy="646331"/>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则测得青蒿素的最简式是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922655" y="3623449"/>
            <a:ext cx="13484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rPr>
              <a:t>15</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Tree>
    <p:extLst>
      <p:ext uri="{BB962C8B-B14F-4D97-AF65-F5344CB8AC3E}">
        <p14:creationId xmlns:p14="http://schemas.microsoft.com/office/powerpoint/2010/main" val="36544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000" y="836712"/>
            <a:ext cx="11160000" cy="5832648"/>
            <a:chOff x="516000" y="3789040"/>
            <a:chExt cx="11160000" cy="5832648"/>
          </a:xfrm>
        </p:grpSpPr>
        <p:sp>
          <p:nvSpPr>
            <p:cNvPr id="3" name="圆角矩形 2">
              <a:extLst>
                <a:ext uri="{FF2B5EF4-FFF2-40B4-BE49-F238E27FC236}">
                  <a16:creationId xmlns="" xmlns:a16="http://schemas.microsoft.com/office/drawing/2014/main" id="{E0791A29-2CB4-2744-96C1-EA2037B165CE}"/>
                </a:ext>
              </a:extLst>
            </p:cNvPr>
            <p:cNvSpPr/>
            <p:nvPr/>
          </p:nvSpPr>
          <p:spPr>
            <a:xfrm>
              <a:off x="516000" y="3901930"/>
              <a:ext cx="11160000" cy="5719758"/>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圆角矩形 10">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17"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graphicFrame>
        <p:nvGraphicFramePr>
          <p:cNvPr id="26" name="表格 25"/>
          <p:cNvGraphicFramePr>
            <a:graphicFrameLocks noGrp="1"/>
          </p:cNvGraphicFramePr>
          <p:nvPr>
            <p:extLst>
              <p:ext uri="{D42A27DB-BD31-4B8C-83A1-F6EECF244321}">
                <p14:modId xmlns:p14="http://schemas.microsoft.com/office/powerpoint/2010/main" val="2918079589"/>
              </p:ext>
            </p:extLst>
          </p:nvPr>
        </p:nvGraphicFramePr>
        <p:xfrm>
          <a:off x="3342253" y="1060270"/>
          <a:ext cx="5507494" cy="1472184"/>
        </p:xfrm>
        <a:graphic>
          <a:graphicData uri="http://schemas.openxmlformats.org/drawingml/2006/table">
            <a:tbl>
              <a:tblPr/>
              <a:tblGrid>
                <a:gridCol w="1353814"/>
                <a:gridCol w="1921432"/>
                <a:gridCol w="2232248"/>
              </a:tblGrid>
              <a:tr h="364112">
                <a:tc>
                  <a:txBody>
                    <a:bodyPr/>
                    <a:lstStyle/>
                    <a:p>
                      <a:pPr algn="ctr">
                        <a:lnSpc>
                          <a:spcPct val="140000"/>
                        </a:lnSpc>
                        <a:spcAft>
                          <a:spcPts val="0"/>
                        </a:spcAft>
                        <a:tabLst>
                          <a:tab pos="2070735" algn="l"/>
                        </a:tabLst>
                      </a:pPr>
                      <a:r>
                        <a:rPr lang="zh-CN" sz="2300" kern="100">
                          <a:effectLst/>
                          <a:latin typeface="Times New Roman" panose="02020603050405020304" pitchFamily="18" charset="0"/>
                          <a:ea typeface="微软雅黑" panose="020B0503020204020204" pitchFamily="34" charset="-122"/>
                          <a:cs typeface="Times New Roman" panose="02020603050405020304" pitchFamily="18" charset="0"/>
                        </a:rPr>
                        <a:t>装置</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zh-CN" sz="2300" kern="100">
                          <a:effectLst/>
                          <a:latin typeface="Times New Roman" panose="02020603050405020304" pitchFamily="18" charset="0"/>
                          <a:ea typeface="微软雅黑" panose="020B0503020204020204" pitchFamily="34" charset="-122"/>
                          <a:cs typeface="Times New Roman" panose="02020603050405020304" pitchFamily="18" charset="0"/>
                        </a:rPr>
                        <a:t>实验前</a:t>
                      </a:r>
                      <a:r>
                        <a:rPr lang="en-US" sz="23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zh-CN" sz="2300" kern="100">
                          <a:effectLst/>
                          <a:latin typeface="Times New Roman" panose="02020603050405020304" pitchFamily="18" charset="0"/>
                          <a:ea typeface="微软雅黑" panose="020B0503020204020204" pitchFamily="34" charset="-122"/>
                          <a:cs typeface="Times New Roman" panose="02020603050405020304" pitchFamily="18" charset="0"/>
                        </a:rPr>
                        <a:t>实验后</a:t>
                      </a:r>
                      <a:r>
                        <a:rPr lang="en-US" sz="2300" kern="10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28">
                <a:tc>
                  <a:txBody>
                    <a:bodyPr/>
                    <a:lstStyle/>
                    <a:p>
                      <a:pPr algn="ctr">
                        <a:lnSpc>
                          <a:spcPct val="140000"/>
                        </a:lnSpc>
                        <a:spcAft>
                          <a:spcPts val="0"/>
                        </a:spcAft>
                        <a:tabLst>
                          <a:tab pos="2070735" algn="l"/>
                        </a:tabLst>
                      </a:pPr>
                      <a:r>
                        <a:rPr lang="en-US" sz="2300" kern="100">
                          <a:effectLst/>
                          <a:latin typeface="Times New Roman" panose="02020603050405020304" pitchFamily="18" charset="0"/>
                          <a:ea typeface="微软雅黑" panose="020B0503020204020204" pitchFamily="34" charset="-122"/>
                          <a:cs typeface="Courier New" panose="02070309020205020404" pitchFamily="49" charset="0"/>
                        </a:rPr>
                        <a:t>E</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300" kern="100">
                          <a:effectLst/>
                          <a:latin typeface="Times New Roman" panose="02020603050405020304" pitchFamily="18" charset="0"/>
                          <a:ea typeface="微软雅黑" panose="020B0503020204020204" pitchFamily="34" charset="-122"/>
                          <a:cs typeface="Courier New" panose="02070309020205020404" pitchFamily="49" charset="0"/>
                        </a:rPr>
                        <a:t>22.6</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300" kern="100">
                          <a:effectLst/>
                          <a:latin typeface="Times New Roman" panose="02020603050405020304" pitchFamily="18" charset="0"/>
                          <a:ea typeface="微软雅黑" panose="020B0503020204020204" pitchFamily="34" charset="-122"/>
                          <a:cs typeface="Courier New" panose="02070309020205020404" pitchFamily="49" charset="0"/>
                        </a:rPr>
                        <a:t>42.4</a:t>
                      </a:r>
                      <a:endParaRPr lang="zh-CN" sz="23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28">
                <a:tc>
                  <a:txBody>
                    <a:bodyPr/>
                    <a:lstStyle/>
                    <a:p>
                      <a:pPr algn="ctr">
                        <a:lnSpc>
                          <a:spcPct val="140000"/>
                        </a:lnSpc>
                        <a:spcAft>
                          <a:spcPts val="0"/>
                        </a:spcAft>
                        <a:tabLst>
                          <a:tab pos="2070735" algn="l"/>
                        </a:tabLst>
                      </a:pPr>
                      <a:r>
                        <a:rPr lang="en-US" sz="2300" kern="100" dirty="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300" kern="100" dirty="0">
                          <a:effectLst/>
                          <a:latin typeface="Times New Roman" panose="02020603050405020304" pitchFamily="18" charset="0"/>
                          <a:ea typeface="微软雅黑" panose="020B0503020204020204" pitchFamily="34" charset="-122"/>
                          <a:cs typeface="Courier New" panose="02070309020205020404" pitchFamily="49" charset="0"/>
                        </a:rPr>
                        <a:t>80.2</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300" kern="100" dirty="0">
                          <a:effectLst/>
                          <a:latin typeface="Times New Roman" panose="02020603050405020304" pitchFamily="18" charset="0"/>
                          <a:ea typeface="微软雅黑" panose="020B0503020204020204" pitchFamily="34" charset="-122"/>
                          <a:cs typeface="Courier New" panose="02070309020205020404" pitchFamily="49" charset="0"/>
                        </a:rPr>
                        <a:t>146.2</a:t>
                      </a:r>
                      <a:endParaRPr lang="zh-CN" sz="23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10034916"/>
              </p:ext>
            </p:extLst>
          </p:nvPr>
        </p:nvGraphicFramePr>
        <p:xfrm>
          <a:off x="752475" y="2591031"/>
          <a:ext cx="10687050" cy="3956050"/>
        </p:xfrm>
        <a:graphic>
          <a:graphicData uri="http://schemas.openxmlformats.org/presentationml/2006/ole">
            <mc:AlternateContent xmlns:mc="http://schemas.openxmlformats.org/markup-compatibility/2006">
              <mc:Choice xmlns:v="urn:schemas-microsoft-com:vml" Requires="v">
                <p:oleObj spid="_x0000_s402442" name="文档" r:id="rId19" imgW="10686349" imgH="3956290" progId="Word.Document.12">
                  <p:embed/>
                </p:oleObj>
              </mc:Choice>
              <mc:Fallback>
                <p:oleObj name="文档" r:id="rId19" imgW="10686349" imgH="3956290" progId="Word.Document.12">
                  <p:embed/>
                  <p:pic>
                    <p:nvPicPr>
                      <p:cNvPr id="0" name=""/>
                      <p:cNvPicPr/>
                      <p:nvPr/>
                    </p:nvPicPr>
                    <p:blipFill>
                      <a:blip r:embed="rId20"/>
                      <a:stretch>
                        <a:fillRect/>
                      </a:stretch>
                    </p:blipFill>
                    <p:spPr>
                      <a:xfrm>
                        <a:off x="752475" y="2591031"/>
                        <a:ext cx="10687050" cy="3956050"/>
                      </a:xfrm>
                      <a:prstGeom prst="rect">
                        <a:avLst/>
                      </a:prstGeom>
                    </p:spPr>
                  </p:pic>
                </p:oleObj>
              </mc:Fallback>
            </mc:AlternateContent>
          </a:graphicData>
        </a:graphic>
      </p:graphicFrame>
    </p:spTree>
    <p:extLst>
      <p:ext uri="{BB962C8B-B14F-4D97-AF65-F5344CB8AC3E}">
        <p14:creationId xmlns:p14="http://schemas.microsoft.com/office/powerpoint/2010/main" val="32908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17" name="矩形 16"/>
          <p:cNvSpPr/>
          <p:nvPr/>
        </p:nvSpPr>
        <p:spPr>
          <a:xfrm>
            <a:off x="390000" y="1048431"/>
            <a:ext cx="11412000" cy="2862322"/>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某学生对青蒿素的性质进行探究。将青蒿素加入含有</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、酚酞的水溶液中，青蒿素的溶解量较小，加热并搅拌，青蒿素的溶解量增大，且溶液红色变浅，说明青蒿素与</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具有相同的性质。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乙酸乙酯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葡萄糖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6" action="ppaction://hlinksldjump"/>
            <a:extLst>
              <a:ext uri="{FF2B5EF4-FFF2-40B4-BE49-F238E27FC236}">
                <a16:creationId xmlns:a16="http://schemas.microsoft.com/office/drawing/2014/main" xmlns=""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pic>
        <p:nvPicPr>
          <p:cNvPr id="388098" name="Picture 2" descr="11-3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2022" y="2310402"/>
            <a:ext cx="4711970" cy="176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516000" y="4365104"/>
            <a:ext cx="11160000" cy="1440160"/>
            <a:chOff x="516000" y="3789040"/>
            <a:chExt cx="11160000" cy="1440160"/>
          </a:xfrm>
        </p:grpSpPr>
        <p:sp>
          <p:nvSpPr>
            <p:cNvPr id="23" name="圆角矩形 22">
              <a:extLst>
                <a:ext uri="{FF2B5EF4-FFF2-40B4-BE49-F238E27FC236}">
                  <a16:creationId xmlns="" xmlns:a16="http://schemas.microsoft.com/office/drawing/2014/main" id="{E0791A29-2CB4-2744-96C1-EA2037B165CE}"/>
                </a:ext>
              </a:extLst>
            </p:cNvPr>
            <p:cNvSpPr/>
            <p:nvPr/>
          </p:nvSpPr>
          <p:spPr>
            <a:xfrm>
              <a:off x="516000" y="3901930"/>
              <a:ext cx="11160000" cy="1327270"/>
            </a:xfrm>
            <a:prstGeom prst="roundRect">
              <a:avLst>
                <a:gd name="adj" fmla="val 10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728106" y="3789040"/>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818418" y="378904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13992" y="4531002"/>
            <a:ext cx="10620000" cy="111376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加热后溶解量增大，且溶液红色变浅，说明溶液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降低，青蒿素在氢氧化钠溶液中加热水解，性质与乙酸乙酯相似。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1595067" y="2291151"/>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sp>
        <p:nvSpPr>
          <p:cNvPr id="28" name="矩形 27">
            <a:hlinkClick r:id="rId18"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8127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758805306"/>
              </p:ext>
            </p:extLst>
          </p:nvPr>
        </p:nvGraphicFramePr>
        <p:xfrm>
          <a:off x="516000" y="692696"/>
          <a:ext cx="11160000" cy="5162992"/>
        </p:xfrm>
        <a:graphic>
          <a:graphicData uri="http://schemas.openxmlformats.org/drawingml/2006/table">
            <a:tbl>
              <a:tblPr/>
              <a:tblGrid>
                <a:gridCol w="1803000"/>
                <a:gridCol w="4929128"/>
                <a:gridCol w="4427872"/>
              </a:tblGrid>
              <a:tr h="407938">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类别</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官能团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典型代表物名称、结构简式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642552">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醛</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醛基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乙醛</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酮</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羰基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丙酮</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959">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羧酸</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endParaRPr lang="en-US" sz="10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___________(</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羧基</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乙酸</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COOH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997" marR="169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4"/>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9736" y="1515736"/>
            <a:ext cx="1283932" cy="101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3863" y="2983959"/>
            <a:ext cx="980049"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9736" y="4784159"/>
            <a:ext cx="1371388"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05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11761</TotalTime>
  <Words>5806</Words>
  <Application>Microsoft Office PowerPoint</Application>
  <PresentationFormat>宽屏</PresentationFormat>
  <Paragraphs>1236</Paragraphs>
  <Slides>89</Slides>
  <Notes>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89</vt:i4>
      </vt:variant>
    </vt:vector>
  </HeadingPairs>
  <TitlesOfParts>
    <vt:vector size="108" baseType="lpstr">
      <vt:lpstr>Adobe 楷体 Std R</vt:lpstr>
      <vt:lpstr>DOUYU Font</vt:lpstr>
      <vt:lpstr>GBK_S</vt:lpstr>
      <vt:lpstr>KaiTi</vt:lpstr>
      <vt:lpstr>方正粗圆简体</vt:lpstr>
      <vt:lpstr>方正中倩简体</vt:lpstr>
      <vt:lpstr>黑体</vt:lpstr>
      <vt:lpstr>华文细黑</vt:lpstr>
      <vt:lpstr>楷体</vt:lpstr>
      <vt:lpstr>楷体_GB2312</vt:lpstr>
      <vt:lpstr>宋体</vt:lpstr>
      <vt:lpstr>微软雅黑</vt:lpstr>
      <vt:lpstr>Arial</vt:lpstr>
      <vt:lpstr>Calibri</vt:lpstr>
      <vt:lpstr>Courier New</vt:lpstr>
      <vt:lpstr>Times New Roman</vt:lpstr>
      <vt:lpstr>Verdana</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1828</cp:revision>
  <dcterms:created xsi:type="dcterms:W3CDTF">2021-11-07T03:17:42Z</dcterms:created>
  <dcterms:modified xsi:type="dcterms:W3CDTF">2022-02-24T09:39:47Z</dcterms:modified>
</cp:coreProperties>
</file>