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08" r:id="rId2"/>
    <p:sldId id="627" r:id="rId3"/>
    <p:sldId id="628" r:id="rId4"/>
    <p:sldId id="746" r:id="rId5"/>
    <p:sldId id="629" r:id="rId6"/>
    <p:sldId id="747" r:id="rId7"/>
    <p:sldId id="630" r:id="rId8"/>
    <p:sldId id="748" r:id="rId9"/>
    <p:sldId id="631" r:id="rId10"/>
    <p:sldId id="749" r:id="rId11"/>
    <p:sldId id="741" r:id="rId12"/>
    <p:sldId id="750" r:id="rId13"/>
    <p:sldId id="752" r:id="rId14"/>
    <p:sldId id="742" r:id="rId15"/>
    <p:sldId id="751" r:id="rId16"/>
    <p:sldId id="743" r:id="rId17"/>
    <p:sldId id="753" r:id="rId18"/>
    <p:sldId id="754" r:id="rId19"/>
    <p:sldId id="744" r:id="rId20"/>
    <p:sldId id="758" r:id="rId21"/>
    <p:sldId id="755" r:id="rId22"/>
    <p:sldId id="745" r:id="rId23"/>
    <p:sldId id="759" r:id="rId24"/>
    <p:sldId id="59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642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BD45C-E3D6-4714-B9E3-1E8967DB27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15E12-5A21-4FE8-8B8D-4936721342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1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5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3.png"/><Relationship Id="rId18" Type="http://schemas.openxmlformats.org/officeDocument/2006/relationships/package" Target="../embeddings/Microsoft_Word___17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6.docx"/><Relationship Id="rId10" Type="http://schemas.openxmlformats.org/officeDocument/2006/relationships/slide" Target="slide16.xml"/><Relationship Id="rId19" Type="http://schemas.openxmlformats.org/officeDocument/2006/relationships/image" Target="../media/image22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3.png"/><Relationship Id="rId18" Type="http://schemas.openxmlformats.org/officeDocument/2006/relationships/package" Target="../embeddings/Microsoft_Word___19.docx"/><Relationship Id="rId3" Type="http://schemas.openxmlformats.org/officeDocument/2006/relationships/slide" Target="slide2.xml"/><Relationship Id="rId21" Type="http://schemas.openxmlformats.org/officeDocument/2006/relationships/package" Target="../embeddings/Microsoft_Word___20.docx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1.emf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10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8.docx"/><Relationship Id="rId10" Type="http://schemas.openxmlformats.org/officeDocument/2006/relationships/slide" Target="slide16.xml"/><Relationship Id="rId19" Type="http://schemas.openxmlformats.org/officeDocument/2006/relationships/image" Target="../media/image24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21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6.png"/><Relationship Id="rId18" Type="http://schemas.openxmlformats.org/officeDocument/2006/relationships/package" Target="../embeddings/Microsoft_Word___23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2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22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24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29.emf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14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image" Target="../media/image28.emf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package" Target="../embeddings/Microsoft_Word___2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emf"/><Relationship Id="rId26" Type="http://schemas.openxmlformats.org/officeDocument/2006/relationships/package" Target="../embeddings/Microsoft_Word___31.docx"/><Relationship Id="rId3" Type="http://schemas.openxmlformats.org/officeDocument/2006/relationships/slide" Target="slide2.xml"/><Relationship Id="rId21" Type="http://schemas.openxmlformats.org/officeDocument/2006/relationships/image" Target="../media/image32.emf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package" Target="../embeddings/Microsoft_Word___28.docx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8.bin"/><Relationship Id="rId20" Type="http://schemas.openxmlformats.org/officeDocument/2006/relationships/package" Target="../embeddings/Microsoft_Word___29.docx"/><Relationship Id="rId1" Type="http://schemas.openxmlformats.org/officeDocument/2006/relationships/vmlDrawing" Target="../drawings/vmlDrawing15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24" Type="http://schemas.openxmlformats.org/officeDocument/2006/relationships/image" Target="../media/image33.emf"/><Relationship Id="rId5" Type="http://schemas.openxmlformats.org/officeDocument/2006/relationships/slide" Target="slide5.xml"/><Relationship Id="rId15" Type="http://schemas.openxmlformats.org/officeDocument/2006/relationships/image" Target="../media/image30.emf"/><Relationship Id="rId23" Type="http://schemas.openxmlformats.org/officeDocument/2006/relationships/package" Target="../embeddings/Microsoft_Word___30.docx"/><Relationship Id="rId10" Type="http://schemas.openxmlformats.org/officeDocument/2006/relationships/slide" Target="slide16.xml"/><Relationship Id="rId19" Type="http://schemas.openxmlformats.org/officeDocument/2006/relationships/oleObject" Target="../embeddings/oleObject29.bin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package" Target="../embeddings/Microsoft_Word___27.docx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6.emf"/><Relationship Id="rId26" Type="http://schemas.openxmlformats.org/officeDocument/2006/relationships/package" Target="../embeddings/Microsoft_Word___36.docx"/><Relationship Id="rId3" Type="http://schemas.openxmlformats.org/officeDocument/2006/relationships/slide" Target="slide2.xml"/><Relationship Id="rId21" Type="http://schemas.openxmlformats.org/officeDocument/2006/relationships/image" Target="../media/image37.emf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package" Target="../embeddings/Microsoft_Word___33.docx"/><Relationship Id="rId25" Type="http://schemas.openxmlformats.org/officeDocument/2006/relationships/oleObject" Target="../embeddings/oleObject36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3.bin"/><Relationship Id="rId20" Type="http://schemas.openxmlformats.org/officeDocument/2006/relationships/package" Target="../embeddings/Microsoft_Word___34.docx"/><Relationship Id="rId1" Type="http://schemas.openxmlformats.org/officeDocument/2006/relationships/vmlDrawing" Target="../drawings/vmlDrawing16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24" Type="http://schemas.openxmlformats.org/officeDocument/2006/relationships/image" Target="../media/image38.emf"/><Relationship Id="rId5" Type="http://schemas.openxmlformats.org/officeDocument/2006/relationships/slide" Target="slide5.xml"/><Relationship Id="rId15" Type="http://schemas.openxmlformats.org/officeDocument/2006/relationships/image" Target="../media/image35.emf"/><Relationship Id="rId23" Type="http://schemas.openxmlformats.org/officeDocument/2006/relationships/package" Target="../embeddings/Microsoft_Word___35.docx"/><Relationship Id="rId10" Type="http://schemas.openxmlformats.org/officeDocument/2006/relationships/slide" Target="slide16.xml"/><Relationship Id="rId19" Type="http://schemas.openxmlformats.org/officeDocument/2006/relationships/oleObject" Target="../embeddings/oleObject34.bin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package" Target="../embeddings/Microsoft_Word___32.docx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4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40.png"/><Relationship Id="rId18" Type="http://schemas.openxmlformats.org/officeDocument/2006/relationships/package" Target="../embeddings/Microsoft_Word___38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17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37.docx"/><Relationship Id="rId10" Type="http://schemas.openxmlformats.org/officeDocument/2006/relationships/slide" Target="slide16.xml"/><Relationship Id="rId19" Type="http://schemas.openxmlformats.org/officeDocument/2006/relationships/image" Target="../media/image42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oleObject" Target="../embeddings/oleObject2.bin"/><Relationship Id="rId18" Type="http://schemas.openxmlformats.org/officeDocument/2006/relationships/package" Target="../embeddings/Microsoft_Word___3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image" Target="../media/image6.emf"/><Relationship Id="rId10" Type="http://schemas.openxmlformats.org/officeDocument/2006/relationships/slide" Target="slide16.xml"/><Relationship Id="rId19" Type="http://schemas.openxmlformats.org/officeDocument/2006/relationships/image" Target="../media/image7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package" Target="../embeddings/Microsoft_Word___2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4.docx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9.png"/><Relationship Id="rId18" Type="http://schemas.openxmlformats.org/officeDocument/2006/relationships/package" Target="../embeddings/Microsoft_Word___6.docx"/><Relationship Id="rId3" Type="http://schemas.openxmlformats.org/officeDocument/2006/relationships/slide" Target="slide2.xml"/><Relationship Id="rId21" Type="http://schemas.openxmlformats.org/officeDocument/2006/relationships/package" Target="../embeddings/Microsoft_Word___7.docx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emf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5.docx"/><Relationship Id="rId10" Type="http://schemas.openxmlformats.org/officeDocument/2006/relationships/slide" Target="slide16.xml"/><Relationship Id="rId19" Type="http://schemas.openxmlformats.org/officeDocument/2006/relationships/image" Target="../media/image10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png"/><Relationship Id="rId18" Type="http://schemas.openxmlformats.org/officeDocument/2006/relationships/package" Target="../embeddings/Microsoft_Word___9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8.docx"/><Relationship Id="rId10" Type="http://schemas.openxmlformats.org/officeDocument/2006/relationships/slide" Target="slide16.xml"/><Relationship Id="rId19" Type="http://schemas.openxmlformats.org/officeDocument/2006/relationships/image" Target="../media/image12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3.png"/><Relationship Id="rId18" Type="http://schemas.openxmlformats.org/officeDocument/2006/relationships/package" Target="../embeddings/Microsoft_Word___11.docx"/><Relationship Id="rId3" Type="http://schemas.openxmlformats.org/officeDocument/2006/relationships/slide" Target="slide2.xml"/><Relationship Id="rId21" Type="http://schemas.openxmlformats.org/officeDocument/2006/relationships/package" Target="../embeddings/Microsoft_Word___12.docx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e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0.docx"/><Relationship Id="rId10" Type="http://schemas.openxmlformats.org/officeDocument/2006/relationships/slide" Target="slide16.xml"/><Relationship Id="rId19" Type="http://schemas.openxmlformats.org/officeDocument/2006/relationships/image" Target="../media/image14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8.png"/><Relationship Id="rId18" Type="http://schemas.openxmlformats.org/officeDocument/2006/relationships/package" Target="../embeddings/Microsoft_Word___14.docx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2.xml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5" Type="http://schemas.openxmlformats.org/officeDocument/2006/relationships/package" Target="../embeddings/Microsoft_Word___13.docx"/><Relationship Id="rId10" Type="http://schemas.openxmlformats.org/officeDocument/2006/relationships/slide" Target="slide16.xml"/><Relationship Id="rId19" Type="http://schemas.openxmlformats.org/officeDocument/2006/relationships/image" Target="../media/image17.emf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" y="1511300"/>
            <a:ext cx="12184655" cy="3791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1781418" y="2247255"/>
            <a:ext cx="8629163" cy="21236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6600" b="1" dirty="0">
                <a:solidFill>
                  <a:schemeClr val="bg1"/>
                </a:solidFill>
                <a:latin typeface="+mn-ea"/>
              </a:rPr>
              <a:t>弱电解质电离常数</a:t>
            </a:r>
            <a:r>
              <a:rPr lang="zh-CN" altLang="zh-CN" sz="6600" b="1" dirty="0" smtClean="0">
                <a:solidFill>
                  <a:schemeClr val="bg1"/>
                </a:solidFill>
                <a:latin typeface="+mn-ea"/>
              </a:rPr>
              <a:t>计算</a:t>
            </a:r>
            <a:endParaRPr lang="en-US" altLang="zh-CN" sz="66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defRPr/>
            </a:pPr>
            <a:r>
              <a:rPr lang="zh-CN" altLang="zh-CN" sz="66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zh-CN" altLang="zh-CN" sz="6600" b="1" dirty="0">
                <a:solidFill>
                  <a:schemeClr val="bg1"/>
                </a:solidFill>
                <a:latin typeface="+mn-ea"/>
              </a:rPr>
              <a:t>图像</a:t>
            </a:r>
            <a:r>
              <a:rPr lang="zh-CN" altLang="zh-CN" sz="6600" b="1" dirty="0" smtClean="0">
                <a:solidFill>
                  <a:schemeClr val="bg1"/>
                </a:solidFill>
                <a:latin typeface="+mn-ea"/>
              </a:rPr>
              <a:t>分析</a:t>
            </a:r>
            <a:endParaRPr lang="zh-CN" altLang="zh-CN" sz="6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xmlns="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071227" y="1231072"/>
            <a:ext cx="1950720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专项特</a:t>
            </a:r>
            <a:r>
              <a:rPr lang="zh-CN" altLang="en-US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训</a:t>
            </a:r>
            <a:r>
              <a:rPr lang="en-US" altLang="zh-CN" sz="26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endParaRPr lang="zh-CN" altLang="en-US" sz="26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8385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1640"/>
            <a:ext cx="11160000" cy="4759648"/>
            <a:chOff x="792914" y="3925222"/>
            <a:chExt cx="11160000" cy="4759648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46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92382"/>
              <a:ext cx="10802362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从图像看，曲线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的电导率变化幅度比曲线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小，即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离子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在稀释时变化慢，则曲线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为氨水对应的曲线，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曲线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Ⅱ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是盐酸对应的曲线，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点溶液呈碱性，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点溶液呈酸性，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点加水稀释，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a&gt;b&gt;c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两点溶液混合后的溶质为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和过量的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稀释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过程中，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的电离平衡正向移动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8194" name="Picture 2" descr="8-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96" y="1814322"/>
            <a:ext cx="2441720" cy="24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31124"/>
              </p:ext>
            </p:extLst>
          </p:nvPr>
        </p:nvGraphicFramePr>
        <p:xfrm>
          <a:off x="6744072" y="4958752"/>
          <a:ext cx="16986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文档" r:id="rId15" imgW="1699197" imgH="867541" progId="Word.Document.12">
                  <p:embed/>
                </p:oleObj>
              </mc:Choice>
              <mc:Fallback>
                <p:oleObj name="文档" r:id="rId15" imgW="1699197" imgH="867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4072" y="4958752"/>
                        <a:ext cx="16986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溶液，起始时的体积均为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，分别向两溶液中加水进行稀释，所得曲线如图所示。下列说法错误的是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两点的溶液分别用等浓度的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溶液中和，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0242" name="Picture 2" descr="8-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276872"/>
            <a:ext cx="2822404" cy="25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273064" y="36283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1483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1640"/>
            <a:ext cx="11160000" cy="4759648"/>
            <a:chOff x="792914" y="3925222"/>
            <a:chExt cx="11160000" cy="4759648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46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54512"/>
              <a:ext cx="1080236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由图中信息可知，室温时，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分别为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是弱酸、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是强酸。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浓度和体积均相等，故两溶液中所含一元酸的物质的量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都等于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，由电荷守恒可知，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的电离常数约为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0242" name="Picture 2" descr="8-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778" y="1944515"/>
            <a:ext cx="2565822" cy="22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1640"/>
            <a:ext cx="11160000" cy="3895552"/>
            <a:chOff x="792914" y="3925222"/>
            <a:chExt cx="11160000" cy="3895552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82662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58513"/>
              <a:ext cx="7684726" cy="3346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的混合溶液中，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的电离程度大于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的水解程度，所以该溶液的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两点的溶液所含一元酸的物质的量相等，故分别用等浓度的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溶液中和时，消耗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溶液的体积相等，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0242" name="Picture 2" descr="8-2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772816"/>
            <a:ext cx="2822404" cy="250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418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是一种二元弱酸，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溶液中各粒子浓度在其总浓度中所占比值叫其分布系数，常温下某浓度的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溶液中各粒子分布系数随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的变化如图所示，据此分析，下列说法不正确的是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溶液显酸性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4.30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1.30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4.30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增大后减小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1266" name="Picture 2" descr="8-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374005"/>
            <a:ext cx="3331488" cy="27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72033"/>
              </p:ext>
            </p:extLst>
          </p:nvPr>
        </p:nvGraphicFramePr>
        <p:xfrm>
          <a:off x="4863072" y="2772629"/>
          <a:ext cx="10144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文档" r:id="rId15" imgW="1014625" imgH="664492" progId="Word.Document.12">
                  <p:embed/>
                </p:oleObj>
              </mc:Choice>
              <mc:Fallback>
                <p:oleObj name="文档" r:id="rId15" imgW="1014625" imgH="664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3072" y="2772629"/>
                        <a:ext cx="10144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90082"/>
              </p:ext>
            </p:extLst>
          </p:nvPr>
        </p:nvGraphicFramePr>
        <p:xfrm>
          <a:off x="3419877" y="4381016"/>
          <a:ext cx="1524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文档" r:id="rId18" imgW="1524455" imgH="849213" progId="Word.Document.12">
                  <p:embed/>
                </p:oleObj>
              </mc:Choice>
              <mc:Fallback>
                <p:oleObj name="文档" r:id="rId18" imgW="1524455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19877" y="4381016"/>
                        <a:ext cx="152400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9"/>
          <p:cNvSpPr txBox="1"/>
          <p:nvPr/>
        </p:nvSpPr>
        <p:spPr>
          <a:xfrm>
            <a:off x="273064" y="431160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931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630139"/>
            <a:chOff x="792914" y="3925222"/>
            <a:chExt cx="11160000" cy="5630139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517249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92382"/>
              <a:ext cx="10802362" cy="5262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随着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的增大，草酸分子的浓度逐渐减小，草酸氢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离子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的浓度逐渐增大，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继续升高，草酸氢根离子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又逐渐减小，而草酸根离子的浓度开始逐渐增大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因此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曲线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，曲线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图像可知当草酸氢根离子和草酸根离子浓度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相等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4.30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，所以草酸的第二步电离平衡常数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4.30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8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图像可知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1.30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～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4.30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逐渐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9" name="Picture 2" descr="8-2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556792"/>
            <a:ext cx="3331488" cy="27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028232"/>
              </p:ext>
            </p:extLst>
          </p:nvPr>
        </p:nvGraphicFramePr>
        <p:xfrm>
          <a:off x="5430344" y="3070632"/>
          <a:ext cx="10144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文档" r:id="rId15" imgW="1014625" imgH="664492" progId="Word.Document.12">
                  <p:embed/>
                </p:oleObj>
              </mc:Choice>
              <mc:Fallback>
                <p:oleObj name="文档" r:id="rId15" imgW="1014625" imgH="664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30344" y="3070632"/>
                        <a:ext cx="10144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75378"/>
              </p:ext>
            </p:extLst>
          </p:nvPr>
        </p:nvGraphicFramePr>
        <p:xfrm>
          <a:off x="834008" y="4568992"/>
          <a:ext cx="2135187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文档" r:id="rId18" imgW="2135226" imgH="1042559" progId="Word.Document.12">
                  <p:embed/>
                </p:oleObj>
              </mc:Choice>
              <mc:Fallback>
                <p:oleObj name="文档" r:id="rId18" imgW="2135226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4008" y="4568992"/>
                        <a:ext cx="2135187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34256"/>
              </p:ext>
            </p:extLst>
          </p:nvPr>
        </p:nvGraphicFramePr>
        <p:xfrm>
          <a:off x="5105306" y="5595314"/>
          <a:ext cx="15240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文档" r:id="rId21" imgW="1524455" imgH="849213" progId="Word.Document.12">
                  <p:embed/>
                </p:oleObj>
              </mc:Choice>
              <mc:Fallback>
                <p:oleObj name="文档" r:id="rId21" imgW="1524455" imgH="84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05306" y="5595314"/>
                        <a:ext cx="152400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1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类比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的定义，对于稀溶液可以定义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。常温下，某浓度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溶液在不同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变化如图所示。下列说法正确的是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5.30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4.50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0.80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5.30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先增大后减小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3314" name="Picture 2" descr="8-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996952"/>
            <a:ext cx="3826770" cy="2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50593"/>
              </p:ext>
            </p:extLst>
          </p:nvPr>
        </p:nvGraphicFramePr>
        <p:xfrm>
          <a:off x="1931088" y="3713690"/>
          <a:ext cx="199548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文档" r:id="rId15" imgW="1995411" imgH="1024231" progId="Word.Document.12">
                  <p:embed/>
                </p:oleObj>
              </mc:Choice>
              <mc:Fallback>
                <p:oleObj name="文档" r:id="rId15" imgW="1995411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31088" y="3713690"/>
                        <a:ext cx="1995488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9"/>
          <p:cNvSpPr txBox="1"/>
          <p:nvPr/>
        </p:nvSpPr>
        <p:spPr>
          <a:xfrm>
            <a:off x="273064" y="374508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3438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4680520"/>
            <a:chOff x="792914" y="3925222"/>
            <a:chExt cx="11160000" cy="468052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56763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92382"/>
              <a:ext cx="1080236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  </a:t>
              </a:r>
              <a:r>
                <a:rPr lang="en-US" altLang="zh-CN" sz="2400" kern="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促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进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电离平衡正向移动，所以由图可知：下方曲线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的物质的量浓度的负对数，左侧曲线是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物质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的量浓度的负对数，右侧曲线是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量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的负对数，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越大，浓度越小，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6.00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交点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3314" name="Picture 2" descr="8-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41" y="1720954"/>
            <a:ext cx="3826770" cy="2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22143"/>
              </p:ext>
            </p:extLst>
          </p:nvPr>
        </p:nvGraphicFramePr>
        <p:xfrm>
          <a:off x="1334736" y="1701766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文档" r:id="rId15" imgW="967513" imgH="429383" progId="Word.Document.12">
                  <p:embed/>
                </p:oleObj>
              </mc:Choice>
              <mc:Fallback>
                <p:oleObj name="文档" r:id="rId15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34736" y="1701766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00326"/>
              </p:ext>
            </p:extLst>
          </p:nvPr>
        </p:nvGraphicFramePr>
        <p:xfrm>
          <a:off x="4214112" y="171127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文档" r:id="rId18" imgW="967513" imgH="429383" progId="Word.Document.12">
                  <p:embed/>
                </p:oleObj>
              </mc:Choice>
              <mc:Fallback>
                <p:oleObj name="文档" r:id="rId18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14112" y="171127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2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040560"/>
            <a:chOff x="792914" y="3925222"/>
            <a:chExt cx="11160000" cy="5040560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6733534"/>
              <a:ext cx="1080236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4.50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物料守恒可知，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始终不变，故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13314" name="Picture 2" descr="8-2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15" y="1432922"/>
            <a:ext cx="3826770" cy="2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63199"/>
              </p:ext>
            </p:extLst>
          </p:nvPr>
        </p:nvGraphicFramePr>
        <p:xfrm>
          <a:off x="4226655" y="3564224"/>
          <a:ext cx="68468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15" imgW="6847505" imgH="1042559" progId="Word.Document.12">
                  <p:embed/>
                </p:oleObj>
              </mc:Choice>
              <mc:Fallback>
                <p:oleObj name="文档" r:id="rId15" imgW="6847505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26655" y="3564224"/>
                        <a:ext cx="6846888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1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174705"/>
            <a:ext cx="11412000" cy="32624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一定温度下，用水吸收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气体时，溶液中水的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电离平衡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向左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；若得到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溶液，试计算溶液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可用足量小苏打溶液吸收，反应的离子方程式是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已知该温度下，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077353"/>
              </p:ext>
            </p:extLst>
          </p:nvPr>
        </p:nvGraphicFramePr>
        <p:xfrm>
          <a:off x="9090616" y="1696345"/>
          <a:ext cx="13398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文档" r:id="rId14" imgW="1339106" imgH="1033575" progId="Word.Document.12">
                  <p:embed/>
                </p:oleObj>
              </mc:Choice>
              <mc:Fallback>
                <p:oleObj name="文档" r:id="rId14" imgW="1339106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90616" y="1696345"/>
                        <a:ext cx="1339850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8573990" y="12659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向左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658631" y="1959223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400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94585"/>
              </p:ext>
            </p:extLst>
          </p:nvPr>
        </p:nvGraphicFramePr>
        <p:xfrm>
          <a:off x="7553744" y="2710977"/>
          <a:ext cx="3960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文档" r:id="rId17" imgW="3960368" imgH="507443" progId="Word.Document.12">
                  <p:embed/>
                </p:oleObj>
              </mc:Choice>
              <mc:Fallback>
                <p:oleObj name="文档" r:id="rId17" imgW="3960368" imgH="507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53744" y="2710977"/>
                        <a:ext cx="3960813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7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908720"/>
            <a:ext cx="1141200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时不断将水滴入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mol·L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的氨水中，下列图像变化合理的是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圆角矩形 1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6" name="圆角矩形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7" name="圆角矩形 16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1026" name="Picture 2" descr="8-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33" y="1675352"/>
            <a:ext cx="7485735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6554424" y="36091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365104"/>
            <a:ext cx="11160000" cy="2232248"/>
            <a:chOff x="792914" y="3925222"/>
            <a:chExt cx="11160000" cy="223224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19358"/>
            </a:xfrm>
            <a:prstGeom prst="roundRect">
              <a:avLst>
                <a:gd name="adj" fmla="val 330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85262"/>
              <a:ext cx="10802362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稀释时氢氧根离子浓度下降，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下降，趋近于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，但不可能小于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随着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水的滴入，电离度始终增大，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随着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水的滴入，离子浓度下降，导电能力下降，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688632"/>
            <a:chOff x="792914" y="3925222"/>
            <a:chExt cx="11160000" cy="5688632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75742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57086"/>
              <a:ext cx="10802362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用水吸收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气体生成了亚硫酸，亚硫酸电离出氢离子抑制水的电离，使水的电离平衡向左移动；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亚硫酸的电离方程式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得到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，由于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400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可用足量小苏打溶液吸收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产生亚硫酸氢钠和二氧化碳，反应的离子方程式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8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25001"/>
              </p:ext>
            </p:extLst>
          </p:nvPr>
        </p:nvGraphicFramePr>
        <p:xfrm>
          <a:off x="3909384" y="2607119"/>
          <a:ext cx="61769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文档" r:id="rId14" imgW="6176450" imgH="479412" progId="Word.Document.12">
                  <p:embed/>
                </p:oleObj>
              </mc:Choice>
              <mc:Fallback>
                <p:oleObj name="文档" r:id="rId14" imgW="6176450" imgH="47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9384" y="2607119"/>
                        <a:ext cx="617696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941263"/>
              </p:ext>
            </p:extLst>
          </p:nvPr>
        </p:nvGraphicFramePr>
        <p:xfrm>
          <a:off x="6997865" y="3015034"/>
          <a:ext cx="4373563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文档" r:id="rId17" imgW="4374338" imgH="1061247" progId="Word.Document.12">
                  <p:embed/>
                </p:oleObj>
              </mc:Choice>
              <mc:Fallback>
                <p:oleObj name="文档" r:id="rId17" imgW="4374338" imgH="1061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97865" y="3015034"/>
                        <a:ext cx="4373563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44282"/>
              </p:ext>
            </p:extLst>
          </p:nvPr>
        </p:nvGraphicFramePr>
        <p:xfrm>
          <a:off x="793774" y="3683622"/>
          <a:ext cx="18081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文档" r:id="rId20" imgW="1808616" imgH="1024231" progId="Word.Document.12">
                  <p:embed/>
                </p:oleObj>
              </mc:Choice>
              <mc:Fallback>
                <p:oleObj name="文档" r:id="rId20" imgW="1808616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3774" y="3683622"/>
                        <a:ext cx="1808163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13203"/>
              </p:ext>
            </p:extLst>
          </p:nvPr>
        </p:nvGraphicFramePr>
        <p:xfrm>
          <a:off x="10259235" y="5357072"/>
          <a:ext cx="10033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文档" r:id="rId23" imgW="1003565" imgH="489115" progId="Word.Document.12">
                  <p:embed/>
                </p:oleObj>
              </mc:Choice>
              <mc:Fallback>
                <p:oleObj name="文档" r:id="rId23" imgW="1003565" imgH="489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259235" y="5357072"/>
                        <a:ext cx="10033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09312"/>
              </p:ext>
            </p:extLst>
          </p:nvPr>
        </p:nvGraphicFramePr>
        <p:xfrm>
          <a:off x="8140740" y="5353960"/>
          <a:ext cx="10525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文档" r:id="rId26" imgW="1052517" imgH="479412" progId="Word.Document.12">
                  <p:embed/>
                </p:oleObj>
              </mc:Choice>
              <mc:Fallback>
                <p:oleObj name="文档" r:id="rId26" imgW="1052517" imgH="47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40740" y="5353960"/>
                        <a:ext cx="10525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9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764704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调节溶液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可实现工业废气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的捕获和释放。已知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时碳酸的电离常数为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36326"/>
              </p:ext>
            </p:extLst>
          </p:nvPr>
        </p:nvGraphicFramePr>
        <p:xfrm>
          <a:off x="6260428" y="1474152"/>
          <a:ext cx="26685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文档" r:id="rId14" imgW="2669292" imgH="424427" progId="Word.Document.12">
                  <p:embed/>
                </p:oleObj>
              </mc:Choice>
              <mc:Fallback>
                <p:oleObj name="文档" r:id="rId14" imgW="2669292" imgH="424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60428" y="1474152"/>
                        <a:ext cx="2668588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9900353" y="1354758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8142" y="1901675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24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a1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636912"/>
            <a:ext cx="11160000" cy="3886473"/>
            <a:chOff x="792914" y="3925222"/>
            <a:chExt cx="11160000" cy="3886473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73583"/>
            </a:xfrm>
            <a:prstGeom prst="roundRect">
              <a:avLst>
                <a:gd name="adj" fmla="val 23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57270"/>
              <a:ext cx="108023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K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</a:rPr>
                <a:t>a1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49241"/>
              </p:ext>
            </p:extLst>
          </p:nvPr>
        </p:nvGraphicFramePr>
        <p:xfrm>
          <a:off x="6316663" y="3025000"/>
          <a:ext cx="4873625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文档" r:id="rId17" imgW="4921425" imgH="1093232" progId="Word.Document.12">
                  <p:embed/>
                </p:oleObj>
              </mc:Choice>
              <mc:Fallback>
                <p:oleObj name="文档" r:id="rId17" imgW="4921425" imgH="1093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16663" y="3025000"/>
                        <a:ext cx="4873625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0362"/>
              </p:ext>
            </p:extLst>
          </p:nvPr>
        </p:nvGraphicFramePr>
        <p:xfrm>
          <a:off x="802984" y="3861048"/>
          <a:ext cx="48323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文档" r:id="rId20" imgW="4832393" imgH="1089278" progId="Word.Document.12">
                  <p:embed/>
                </p:oleObj>
              </mc:Choice>
              <mc:Fallback>
                <p:oleObj name="文档" r:id="rId20" imgW="4832393" imgH="1089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02984" y="3861048"/>
                        <a:ext cx="48323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546305"/>
              </p:ext>
            </p:extLst>
          </p:nvPr>
        </p:nvGraphicFramePr>
        <p:xfrm>
          <a:off x="802984" y="4734049"/>
          <a:ext cx="968692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文档" r:id="rId23" imgW="9687458" imgH="1061247" progId="Word.Document.12">
                  <p:embed/>
                </p:oleObj>
              </mc:Choice>
              <mc:Fallback>
                <p:oleObj name="文档" r:id="rId23" imgW="9687458" imgH="1061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2984" y="4734049"/>
                        <a:ext cx="9686925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97364"/>
              </p:ext>
            </p:extLst>
          </p:nvPr>
        </p:nvGraphicFramePr>
        <p:xfrm>
          <a:off x="802984" y="5742161"/>
          <a:ext cx="81264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文档" r:id="rId26" imgW="8127031" imgH="646164" progId="Word.Document.12">
                  <p:embed/>
                </p:oleObj>
              </mc:Choice>
              <mc:Fallback>
                <p:oleObj name="文档" r:id="rId26" imgW="8127031" imgH="646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02984" y="5742161"/>
                        <a:ext cx="8126413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5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748715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mL 0.010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溶液中逐滴加入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溶液，溶液中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与所加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为强酸还是弱酸。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pic>
        <p:nvPicPr>
          <p:cNvPr id="20482" name="Picture 2" descr="8-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96752"/>
            <a:ext cx="3661571" cy="23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90000" y="3812847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纵轴坐标为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点时，溶液中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，常温时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HA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为一元弱酸</a:t>
            </a:r>
            <a:r>
              <a:rPr lang="zh-CN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9613"/>
            <a:ext cx="7487150" cy="60783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为弱酸，请计算在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点的电离平衡常数。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schemeClr val="bg1"/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pic>
        <p:nvPicPr>
          <p:cNvPr id="20482" name="Picture 2" descr="8-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15" y="1772816"/>
            <a:ext cx="3661571" cy="23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90000" y="4181772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在相同温度下，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点的电离常数相同，用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点计算电离常数。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HA</a:t>
            </a:r>
            <a:r>
              <a:rPr lang="en-US" altLang="zh-CN" sz="2400" kern="100" dirty="0">
                <a:solidFill>
                  <a:srgbClr val="0000FF"/>
                </a:solidFill>
                <a:latin typeface="ZBFH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ZBFH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400" i="1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(A</a:t>
            </a:r>
            <a:r>
              <a:rPr lang="zh-CN" altLang="zh-CN" sz="2400" kern="1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989324"/>
              </p:ext>
            </p:extLst>
          </p:nvPr>
        </p:nvGraphicFramePr>
        <p:xfrm>
          <a:off x="944236" y="4877041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文档" r:id="rId15" imgW="966677" imgH="428021" progId="Word.Document.12">
                  <p:embed/>
                </p:oleObj>
              </mc:Choice>
              <mc:Fallback>
                <p:oleObj name="文档" r:id="rId15" imgW="966677" imgH="428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4236" y="4877041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191359"/>
              </p:ext>
            </p:extLst>
          </p:nvPr>
        </p:nvGraphicFramePr>
        <p:xfrm>
          <a:off x="471137" y="5417269"/>
          <a:ext cx="75866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文档" r:id="rId18" imgW="7587379" imgH="1107607" progId="Word.Document.12">
                  <p:embed/>
                </p:oleObj>
              </mc:Choice>
              <mc:Fallback>
                <p:oleObj name="文档" r:id="rId18" imgW="7587379" imgH="1107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1137" y="5417269"/>
                        <a:ext cx="75866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7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xmlns="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xmlns="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xmlns="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906412"/>
            <a:ext cx="11412000" cy="473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已知常温时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，现将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和体积都相同的次氯酸和氢氟酸溶液分别加蒸馏水稀释，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随溶液体积的变化如图所示，下列叙述正确的是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为氢氟酸稀释时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变化曲线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点的两种酸溶液，中和相同体积、相同浓度的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消耗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氢氟酸的体积较小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点溶液中水的电离程度比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点溶液中水的电离程度小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HF)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2050" name="Picture 2" descr="8-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2420888"/>
            <a:ext cx="2545407" cy="27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89158"/>
              </p:ext>
            </p:extLst>
          </p:nvPr>
        </p:nvGraphicFramePr>
        <p:xfrm>
          <a:off x="3606617" y="4708800"/>
          <a:ext cx="20843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文档" r:id="rId15" imgW="2084471" imgH="1079575" progId="Word.Document.12">
                  <p:embed/>
                </p:oleObj>
              </mc:Choice>
              <mc:Fallback>
                <p:oleObj name="文档" r:id="rId15" imgW="2084471" imgH="1079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06617" y="4708800"/>
                        <a:ext cx="208438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9"/>
          <p:cNvSpPr txBox="1"/>
          <p:nvPr/>
        </p:nvSpPr>
        <p:spPr>
          <a:xfrm>
            <a:off x="259509" y="479808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5832648"/>
            <a:chOff x="792914" y="3925222"/>
            <a:chExt cx="11160000" cy="5832648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8" name="矩形 1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85262"/>
              <a:ext cx="10802362" cy="5299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项，酸性越强，加水稀释时溶液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变化越大，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强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，加水稀释时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 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变化大，所以曲线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稀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释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变化曲线，错误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相同的两种酸，越弱的酸其浓度越大，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酸性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HF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，所以中和相同体积、相同浓度的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消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耗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的体积较小，错误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8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平衡常数只随温度的改变而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改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8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保持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07959"/>
              </p:ext>
            </p:extLst>
          </p:nvPr>
        </p:nvGraphicFramePr>
        <p:xfrm>
          <a:off x="2620338" y="4543896"/>
          <a:ext cx="44942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文档" r:id="rId14" imgW="4493599" imgH="1264296" progId="Word.Document.12">
                  <p:embed/>
                </p:oleObj>
              </mc:Choice>
              <mc:Fallback>
                <p:oleObj name="文档" r:id="rId14" imgW="4493599" imgH="12642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20338" y="4543896"/>
                        <a:ext cx="449421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8-1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636279"/>
            <a:ext cx="2545407" cy="27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16349"/>
              </p:ext>
            </p:extLst>
          </p:nvPr>
        </p:nvGraphicFramePr>
        <p:xfrm>
          <a:off x="4846338" y="5715505"/>
          <a:ext cx="20843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文档" r:id="rId18" imgW="2084471" imgH="1079575" progId="Word.Document.12">
                  <p:embed/>
                </p:oleObj>
              </mc:Choice>
              <mc:Fallback>
                <p:oleObj name="文档" r:id="rId18" imgW="2084471" imgH="1079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46338" y="5715505"/>
                        <a:ext cx="208438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1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764704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常温下，向盛有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OH[NH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的溶液中加水稀释，所得曲线如图所示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表示溶液的总体积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，已知：羟胺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可看成是氨分子内的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个氢原子被羟基取代的物质，下列叙述正确的是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B.lg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pH&lt;7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用同浓度的稀盐酸滴定溶液，溶液中始终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稀释过程中，溶液中水的电离程度增大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4098" name="Picture 2" descr="8-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708920"/>
            <a:ext cx="2940147" cy="24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/>
          <p:cNvSpPr txBox="1"/>
          <p:nvPr/>
        </p:nvSpPr>
        <p:spPr>
          <a:xfrm>
            <a:off x="250717" y="45267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89011"/>
              </p:ext>
            </p:extLst>
          </p:nvPr>
        </p:nvGraphicFramePr>
        <p:xfrm>
          <a:off x="8052349" y="92630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文档" r:id="rId15" imgW="967513" imgH="429383" progId="Word.Document.12">
                  <p:embed/>
                </p:oleObj>
              </mc:Choice>
              <mc:Fallback>
                <p:oleObj name="文档" r:id="rId15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52349" y="92630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29592"/>
            <a:ext cx="11160000" cy="5832648"/>
            <a:chOff x="792914" y="3925222"/>
            <a:chExt cx="11160000" cy="5832648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32510"/>
              <a:ext cx="10802362" cy="5447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spc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   </a:t>
              </a:r>
              <a:r>
                <a:rPr lang="en-US" altLang="zh-CN" sz="2400" kern="100" spc="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spc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spc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endPara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，电离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程度很小，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，电离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常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数为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水稀释，碱性溶液的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只能无限接近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，不能小于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浓度的稀盐酸滴定，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消耗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，不断促进平衡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       NH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endParaRPr lang="en-US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正向移动，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增大，则会存在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稀释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过程中，会促进水的电离，故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4098" name="Picture 2" descr="8-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53" y="1288662"/>
            <a:ext cx="2940147" cy="24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82056"/>
              </p:ext>
            </p:extLst>
          </p:nvPr>
        </p:nvGraphicFramePr>
        <p:xfrm>
          <a:off x="3423803" y="127210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文档" r:id="rId15" imgW="967513" imgH="429383" progId="Word.Document.12">
                  <p:embed/>
                </p:oleObj>
              </mc:Choice>
              <mc:Fallback>
                <p:oleObj name="文档" r:id="rId15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23803" y="127210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575234"/>
              </p:ext>
            </p:extLst>
          </p:nvPr>
        </p:nvGraphicFramePr>
        <p:xfrm>
          <a:off x="1895920" y="2882260"/>
          <a:ext cx="3900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文档" r:id="rId18" imgW="3901232" imgH="839510" progId="Word.Document.12">
                  <p:embed/>
                </p:oleObj>
              </mc:Choice>
              <mc:Fallback>
                <p:oleObj name="文档" r:id="rId18" imgW="3901232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95920" y="2882260"/>
                        <a:ext cx="390048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71120"/>
              </p:ext>
            </p:extLst>
          </p:nvPr>
        </p:nvGraphicFramePr>
        <p:xfrm>
          <a:off x="9516756" y="438603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文档" r:id="rId21" imgW="967513" imgH="429383" progId="Word.Document.12">
                  <p:embed/>
                </p:oleObj>
              </mc:Choice>
              <mc:Fallback>
                <p:oleObj name="文档" r:id="rId21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16756" y="438603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5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966863"/>
            <a:ext cx="11412000" cy="38164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常温下，次氯酸电离平衡体系中各成分的组成分数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的关系如图所示。下列有关说法正确的是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次氯酸的电离方程式为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依次表示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次氯酸电离常数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的数量级为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向次氯酸溶液中加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6146" name="Picture 2" descr="8-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275230"/>
            <a:ext cx="3777272" cy="27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79137"/>
              </p:ext>
            </p:extLst>
          </p:nvPr>
        </p:nvGraphicFramePr>
        <p:xfrm>
          <a:off x="8616280" y="912549"/>
          <a:ext cx="26304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文档" r:id="rId15" imgW="2630489" imgH="1005902" progId="Word.Document.12">
                  <p:embed/>
                </p:oleObj>
              </mc:Choice>
              <mc:Fallback>
                <p:oleObj name="文档" r:id="rId15" imgW="2630489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16280" y="912549"/>
                        <a:ext cx="26304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36332"/>
              </p:ext>
            </p:extLst>
          </p:nvPr>
        </p:nvGraphicFramePr>
        <p:xfrm>
          <a:off x="4980712" y="3984352"/>
          <a:ext cx="12398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文档" r:id="rId18" imgW="1239261" imgH="812197" progId="Word.Document.12">
                  <p:embed/>
                </p:oleObj>
              </mc:Choice>
              <mc:Fallback>
                <p:oleObj name="文档" r:id="rId18" imgW="1239261" imgH="8121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80712" y="3984352"/>
                        <a:ext cx="123983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9"/>
          <p:cNvSpPr txBox="1"/>
          <p:nvPr/>
        </p:nvSpPr>
        <p:spPr>
          <a:xfrm>
            <a:off x="250717" y="39330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29592"/>
            <a:ext cx="11160000" cy="5839768"/>
            <a:chOff x="792914" y="3925222"/>
            <a:chExt cx="11160000" cy="5839768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192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9" name="矩形 1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132679"/>
              <a:ext cx="10802362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次氯酸是弱电解质，电离方程式为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</a:t>
              </a:r>
              <a:r>
                <a:rPr lang="en-US" altLang="zh-CN" sz="2400" kern="100" spc="-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次氯酸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是弱酸，随着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的增大，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逐渐减少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endParaRPr lang="en-US" altLang="zh-CN" sz="2400" kern="100" spc="-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逐渐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增多，但两者之和不变，故曲线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依次表示</a:t>
              </a:r>
              <a:endParaRPr lang="en-US" altLang="zh-CN" sz="2400" kern="100" spc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δ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的变化，故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次氯酸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i="1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2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的交点处，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7.5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0.5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的数量级为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次氯酸溶液中加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溶液，随着碱性增强，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逐渐减少，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逐渐增多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将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6146" name="Picture 2" descr="8-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260858"/>
            <a:ext cx="3433884" cy="249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90549"/>
              </p:ext>
            </p:extLst>
          </p:nvPr>
        </p:nvGraphicFramePr>
        <p:xfrm>
          <a:off x="5921300" y="118251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文档" r:id="rId15" imgW="967513" imgH="429383" progId="Word.Document.12">
                  <p:embed/>
                </p:oleObj>
              </mc:Choice>
              <mc:Fallback>
                <p:oleObj name="文档" r:id="rId15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21300" y="118251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62015"/>
              </p:ext>
            </p:extLst>
          </p:nvPr>
        </p:nvGraphicFramePr>
        <p:xfrm>
          <a:off x="2613815" y="3843467"/>
          <a:ext cx="19954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文档" r:id="rId18" imgW="1995411" imgH="802494" progId="Word.Document.12">
                  <p:embed/>
                </p:oleObj>
              </mc:Choice>
              <mc:Fallback>
                <p:oleObj name="文档" r:id="rId18" imgW="1995411" imgH="802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13815" y="3843467"/>
                        <a:ext cx="1995488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91299"/>
              </p:ext>
            </p:extLst>
          </p:nvPr>
        </p:nvGraphicFramePr>
        <p:xfrm>
          <a:off x="1142407" y="5798144"/>
          <a:ext cx="12763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文档" r:id="rId21" imgW="1276800" imgH="821182" progId="Word.Document.12">
                  <p:embed/>
                </p:oleObj>
              </mc:Choice>
              <mc:Fallback>
                <p:oleObj name="文档" r:id="rId21" imgW="1276800" imgH="821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2407" y="5798144"/>
                        <a:ext cx="12763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980728"/>
            <a:ext cx="11412000" cy="418573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常温下，将相同体积的盐酸和氨水分别加水稀释，溶液的电导率随加入水的体积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变化的曲线如图所示。下列说法正确的是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表示盐酸加水稀释过程中溶液电导率的变化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三点溶液的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两点溶液混合，所得溶液中：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氨水稀释过程中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不断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548548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959226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369904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1780582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191260" y="387650"/>
            <a:ext cx="301013" cy="301013"/>
          </a:xfrm>
          <a:prstGeom prst="roundRect">
            <a:avLst/>
          </a:prstGeom>
          <a:solidFill>
            <a:srgbClr val="7AD9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601937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012615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423293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3833971" y="387650"/>
            <a:ext cx="301013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sp>
        <p:nvSpPr>
          <p:cNvPr id="12" name="圆角矩形 1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244648" y="387650"/>
            <a:ext cx="342039" cy="30101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217">
              <a:defRPr/>
            </a:pPr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</a:rPr>
              <a:t>10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/>
              <a:ea typeface="微软雅黑"/>
            </a:endParaRPr>
          </a:p>
        </p:txBody>
      </p:sp>
      <p:pic>
        <p:nvPicPr>
          <p:cNvPr id="8194" name="Picture 2" descr="8-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77" y="2292757"/>
            <a:ext cx="2441720" cy="24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08427"/>
              </p:ext>
            </p:extLst>
          </p:nvPr>
        </p:nvGraphicFramePr>
        <p:xfrm>
          <a:off x="6780912" y="3328944"/>
          <a:ext cx="1103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文档" r:id="rId15" imgW="1102742" imgH="406099" progId="Word.Document.12">
                  <p:embed/>
                </p:oleObj>
              </mc:Choice>
              <mc:Fallback>
                <p:oleObj name="文档" r:id="rId15" imgW="1102742" imgH="406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80912" y="3328944"/>
                        <a:ext cx="11033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06873"/>
              </p:ext>
            </p:extLst>
          </p:nvPr>
        </p:nvGraphicFramePr>
        <p:xfrm>
          <a:off x="3206611" y="4317610"/>
          <a:ext cx="17335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文档" r:id="rId18" imgW="1734120" imgH="858198" progId="Word.Document.12">
                  <p:embed/>
                </p:oleObj>
              </mc:Choice>
              <mc:Fallback>
                <p:oleObj name="文档" r:id="rId18" imgW="1734120" imgH="858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06611" y="4317610"/>
                        <a:ext cx="1733550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"/>
          <p:cNvSpPr txBox="1"/>
          <p:nvPr/>
        </p:nvSpPr>
        <p:spPr>
          <a:xfrm>
            <a:off x="273064" y="25368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9848</TotalTime>
  <Words>2445</Words>
  <Application>Microsoft Office PowerPoint</Application>
  <PresentationFormat>宽屏</PresentationFormat>
  <Paragraphs>356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DOUYU Font</vt:lpstr>
      <vt:lpstr>KaiTi</vt:lpstr>
      <vt:lpstr>方正粗圆简体</vt:lpstr>
      <vt:lpstr>黑体</vt:lpstr>
      <vt:lpstr>华文细黑</vt:lpstr>
      <vt:lpstr>宋体</vt:lpstr>
      <vt:lpstr>微软雅黑</vt:lpstr>
      <vt:lpstr>Arial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254</cp:revision>
  <dcterms:created xsi:type="dcterms:W3CDTF">2021-11-07T03:17:42Z</dcterms:created>
  <dcterms:modified xsi:type="dcterms:W3CDTF">2022-02-22T08:15:22Z</dcterms:modified>
</cp:coreProperties>
</file>